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72" r:id="rId4"/>
    <p:sldId id="260" r:id="rId5"/>
    <p:sldId id="283" r:id="rId6"/>
    <p:sldId id="259" r:id="rId7"/>
    <p:sldId id="261" r:id="rId8"/>
    <p:sldId id="264" r:id="rId9"/>
    <p:sldId id="263" r:id="rId10"/>
    <p:sldId id="375" r:id="rId11"/>
    <p:sldId id="267" r:id="rId12"/>
    <p:sldId id="266" r:id="rId13"/>
    <p:sldId id="258" r:id="rId14"/>
    <p:sldId id="262" r:id="rId15"/>
    <p:sldId id="265" r:id="rId16"/>
    <p:sldId id="268" r:id="rId17"/>
    <p:sldId id="270" r:id="rId18"/>
    <p:sldId id="269" r:id="rId19"/>
    <p:sldId id="271" r:id="rId20"/>
    <p:sldId id="373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374" r:id="rId31"/>
    <p:sldId id="281" r:id="rId32"/>
    <p:sldId id="282" r:id="rId33"/>
    <p:sldId id="376" r:id="rId34"/>
    <p:sldId id="287" r:id="rId35"/>
    <p:sldId id="284" r:id="rId36"/>
    <p:sldId id="286" r:id="rId37"/>
    <p:sldId id="290" r:id="rId38"/>
    <p:sldId id="289" r:id="rId39"/>
    <p:sldId id="285" r:id="rId40"/>
    <p:sldId id="288" r:id="rId41"/>
    <p:sldId id="291" r:id="rId42"/>
    <p:sldId id="299" r:id="rId43"/>
    <p:sldId id="293" r:id="rId44"/>
    <p:sldId id="292" r:id="rId45"/>
    <p:sldId id="294" r:id="rId46"/>
    <p:sldId id="295" r:id="rId47"/>
    <p:sldId id="296" r:id="rId48"/>
    <p:sldId id="300" r:id="rId49"/>
    <p:sldId id="354" r:id="rId50"/>
    <p:sldId id="297" r:id="rId51"/>
    <p:sldId id="298" r:id="rId52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/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86" autoAdjust="0"/>
    <p:restoredTop sz="94660"/>
  </p:normalViewPr>
  <p:slideViewPr>
    <p:cSldViewPr snapToGrid="0">
      <p:cViewPr varScale="1">
        <p:scale>
          <a:sx n="79" d="100"/>
          <a:sy n="79" d="100"/>
        </p:scale>
        <p:origin x="60" y="1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tags" Target="tags/tag28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D006F-AC77-ACF1-BF98-C100468DC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FCA6A62-416B-82D6-449A-F1258CACF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7ACADD-BBBC-26DF-4C6D-06D4B41C8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FC1B2B-5E10-526A-F1EF-0475E2E6D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4B9B9C-B143-7818-2660-4FCD079A5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7009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D7160A-DBC0-8520-439B-3B4CD98B8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8E090E-FF8E-1D05-17F4-D1895B61F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7CCBD1-EFD7-0483-E457-3B9EDC3C3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A0D147-A2C6-EEEF-6B92-6EECFEDC6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FEA088-29DC-8693-6B38-4B92D8CC7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40818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8CE0A9C-81FC-99CD-20F3-61055F40AF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8BBCC8-779B-CA68-6FA5-36BB0F76F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FD86C3-03AB-393A-B407-FDB9C693B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EB7521-94D0-0DCF-100F-7C4CDEA60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F62527-677A-0CF8-FB4D-180DD715C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6939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DC7E7D-B141-675C-A3D7-29A6B18A9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F3E36A-6821-EBF9-0212-86D98AA5E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4E548C-96E8-AFE2-369B-57A85D220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18BA86-9E54-C175-932D-B1C545392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E42BF-E70C-8129-FA6F-915AE222D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9446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107269-6D83-7368-5AA7-B74B47EC4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78D9B3-91E3-B08D-A6A0-5526CC41D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59E0B9-F769-F245-2C72-092D34EF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DB8650-5E64-0713-7E10-7F825AB87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9FEB7B-3B19-FC25-1D8F-FECC448DC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56009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4E7C1F-AA53-464B-2CA5-FBB0C58FA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722B90-C1E8-DFFE-2F9D-9CC5F5FD39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E1CDC4-55D1-0D8C-3697-2338C9269B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1BDA45-081A-1C2E-803E-F2174224F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C51E19-9B61-201E-6A3D-DC4662ECE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E4A95B-C05D-0429-9CD1-B106983E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5737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9914C-F423-739F-88A8-F54BDBFA5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21A03D-F84F-BDEF-08AC-EE8160F1F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984F8F4-11F0-AE03-94B2-E8E488BA8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7F0DDE-FABF-1C4F-6ECE-E5312BF98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39B1248-50C3-EA15-6083-44751BA24D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CFB496-0599-5DB1-5684-E05E7D14E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A34DEB7-B8E6-31CA-3D6A-88F86A783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9B415BA-BA56-EBD0-9E26-C5D0AC784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8924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450500-30AF-6634-0727-7D1665AE5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AEFBDB-3F5F-5C10-E4BE-9F9C91F86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0684DED-13DF-8F2E-8C65-E8D8131CA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CB1E25-701E-6569-91BC-6A3F8C415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397873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6272A3A-8B3F-FAE9-8D2E-C696FE558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FD6FAE-2588-8A65-635B-506BD4049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E9FA9C-A085-97D1-A606-7B1F57177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7696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ADB5C7-AAF8-5E29-E6D9-F2AC50172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DA526E-7BB0-4700-178A-152F5A2CA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9B8FE2-AE29-48A4-F413-A803E3977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3200D3-1E98-33E4-0A12-307D0B7C9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7C3DE3-8ECD-1393-883A-78822DCB1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54C69E6-BDE7-89DD-EBF4-A44C066F6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3225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77B11E-2B2C-B0A7-CC1F-20A72D96C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FA05426-4C90-C591-318B-65A8717B9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2E9175-D634-B197-9AA1-942329784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CEB4C-BA07-2CBD-EEF1-9E7082AFF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36FF59-BE3B-7F93-33C7-3FD92EDA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989646-3167-062B-557E-40C5E804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68480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1A3C99-2CE8-576B-1049-DDC03B3A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59D56C-9B1F-FFE1-E25A-D81FCC942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03C672-D615-E66A-C7FA-D9DCAE185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6A989-0FA9-47D5-BB9D-A7F6DE668DFC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695FBD-C0B3-9BA9-36EE-D85B09721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0ADCFF-78CD-3049-F34A-9776A853A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7F657-BBD0-4708-B51B-58692D94482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94174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.xml" /><Relationship Id="rId3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&#12298;&#21149;&#23398;&#12299;.ppt" TargetMode="External" /><Relationship Id="rId3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&#12298;&#21149;&#23398;&#12299;.ppt" TargetMode="External" /><Relationship Id="rId3" Type="http://schemas.openxmlformats.org/officeDocument/2006/relationships/image" Target="../media/image15.png" /><Relationship Id="rId4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tags" Target="../tags/tag1.xml" /><Relationship Id="rId9" Type="http://schemas.openxmlformats.org/officeDocument/2006/relationships/tags" Target="../tags/tag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2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2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tags" Target="../tags/tag23.xml" /><Relationship Id="rId14" Type="http://schemas.openxmlformats.org/officeDocument/2006/relationships/tags" Target="../tags/tag24.xml" /><Relationship Id="rId15" Type="http://schemas.openxmlformats.org/officeDocument/2006/relationships/tags" Target="../tags/tag25.xml" /><Relationship Id="rId16" Type="http://schemas.openxmlformats.org/officeDocument/2006/relationships/tags" Target="../tags/tag26.xml" /><Relationship Id="rId17" Type="http://schemas.openxmlformats.org/officeDocument/2006/relationships/tags" Target="../tags/tag27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audio" Target="../media/audio1111.wav" /><Relationship Id="rId4" Type="http://schemas.openxmlformats.org/officeDocument/2006/relationships/audio" Target="../media/audio2222.wav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Relationship Id="rId4" Type="http://schemas.openxmlformats.org/officeDocument/2006/relationships/image" Target="../media/image2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2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tags" Target="../tags/tag8.xml" /><Relationship Id="rId4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.xml" /><Relationship Id="rId3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tags" Target="../tags/tag10.xml" /><Relationship Id="rId4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D90FEDBA-3B19-0238-7B91-92FF00BAC95B}"/>
              </a:ext>
            </a:extLst>
          </p:cNvPr>
          <p:cNvSpPr txBox="1"/>
          <p:nvPr/>
        </p:nvSpPr>
        <p:spPr>
          <a:xfrm>
            <a:off x="398409" y="487005"/>
            <a:ext cx="11395181" cy="5614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E0E1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0E0E1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古代有个富翁，他不识字，因此经常吃亏。为了不让儿子不</a:t>
            </a:r>
            <a:r>
              <a:rPr lang="zh-CN" altLang="en-US" sz="2800" b="1">
                <a:solidFill>
                  <a:srgbClr val="0E0E1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</a:t>
            </a:r>
            <a:r>
              <a:rPr lang="zh-CN" altLang="zh-CN" sz="2800" b="1">
                <a:solidFill>
                  <a:srgbClr val="0E0E1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的后尘，他请了一位先生教儿子识字。先生对孩子说：“小孽种，今天我们来学写数字，把笔拿起来。”先生说：“一字是一横，会写吗？”孩子回答：“会”。“二字是两横，会写吗？”孩子回答：“怎么不会写？”“三字是三横，你不会写吧？”孩子把一扔，跑去见富翁，兴奋地说：“现在我已经会识字写字，还要先生干什么？”于是富翁就辞退了先生。一天富翁想请一位姓万的朋友喝酒，就叫儿子早晨起床写张请贴。到了中午还没有看见儿子把请贴送过来，富翁就去儿子的书房看个究竟。儿子说：“有那么多种姓氏，为什么就偏偏姓万，我从早上到现在只写了五百画。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073862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6790F446-87F6-6CE1-FE58-24711AA1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454" y="1136252"/>
            <a:ext cx="2817975" cy="2113481"/>
          </a:xfrm>
          <a:prstGeom prst="rect">
            <a:avLst/>
          </a:prstGeom>
        </p:spPr>
      </p:pic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7E0B4111-003F-F639-FA76-55594B69DFF7}"/>
              </a:ext>
            </a:extLst>
          </p:cNvPr>
          <p:cNvSpPr txBox="1"/>
          <p:nvPr/>
        </p:nvSpPr>
        <p:spPr>
          <a:xfrm>
            <a:off x="3176288" y="3249733"/>
            <a:ext cx="58394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600">
                <a:latin typeface="方正小标宋简体" panose="03000509000000000000" pitchFamily="65" charset="-122"/>
                <a:ea typeface="方正小标宋简体" panose="03000509000000000000" pitchFamily="65" charset="-122"/>
                <a:cs typeface="阿里巴巴普惠体" panose="00020600040101010101" charset="-122"/>
                <a:sym typeface="阿里巴巴普惠体" panose="00020600040101010101" charset="-122"/>
              </a:rPr>
              <a:t>解读文本</a:t>
            </a:r>
            <a:endParaRPr lang="zh-CN" altLang="en-US" sz="960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0FD9AF9D-7BD4-050B-1EBA-66C6E567C975}"/>
              </a:ext>
            </a:extLst>
          </p:cNvPr>
          <p:cNvSpPr txBox="1"/>
          <p:nvPr/>
        </p:nvSpPr>
        <p:spPr>
          <a:xfrm>
            <a:off x="5577628" y="1706216"/>
            <a:ext cx="6976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161848520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 title="">
            <a:extLst>
              <a:ext uri="{FF2B5EF4-FFF2-40B4-BE49-F238E27FC236}">
                <a16:creationId xmlns:a16="http://schemas.microsoft.com/office/drawing/2014/main" id="{F353B6EC-44C8-F376-4AE0-CDEA2657F92A}"/>
              </a:ext>
            </a:extLst>
          </p:cNvPr>
          <p:cNvSpPr>
            <a:spLocks noRot="1"/>
          </p:cNvSpPr>
          <p:nvPr/>
        </p:nvSpPr>
        <p:spPr>
          <a:xfrm>
            <a:off x="691140" y="811517"/>
            <a:ext cx="3559911" cy="576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木直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中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绳（          ）</a:t>
            </a:r>
          </a:p>
        </p:txBody>
      </p:sp>
      <p:sp>
        <p:nvSpPr>
          <p:cNvPr id="3" name="Rectangle 4" title="">
            <a:extLst>
              <a:ext uri="{FF2B5EF4-FFF2-40B4-BE49-F238E27FC236}">
                <a16:creationId xmlns:a16="http://schemas.microsoft.com/office/drawing/2014/main" id="{DDD836BF-A8DB-B7AA-572D-74CB81B2A4E6}"/>
              </a:ext>
            </a:extLst>
          </p:cNvPr>
          <p:cNvSpPr>
            <a:spLocks noRot="1"/>
          </p:cNvSpPr>
          <p:nvPr/>
        </p:nvSpPr>
        <p:spPr>
          <a:xfrm>
            <a:off x="5830170" y="811517"/>
            <a:ext cx="5311575" cy="576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虽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有（          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槁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暴（         ）</a:t>
            </a:r>
          </a:p>
        </p:txBody>
      </p:sp>
      <p:sp>
        <p:nvSpPr>
          <p:cNvPr id="4" name="Rectangle 7" title="">
            <a:extLst>
              <a:ext uri="{FF2B5EF4-FFF2-40B4-BE49-F238E27FC236}">
                <a16:creationId xmlns:a16="http://schemas.microsoft.com/office/drawing/2014/main" id="{36B51285-FA02-65E1-70F2-15BADA0D5F95}"/>
              </a:ext>
            </a:extLst>
          </p:cNvPr>
          <p:cNvSpPr>
            <a:spLocks noRot="1"/>
          </p:cNvSpPr>
          <p:nvPr/>
        </p:nvSpPr>
        <p:spPr>
          <a:xfrm>
            <a:off x="713895" y="1536984"/>
            <a:ext cx="4710586" cy="576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知（          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明而行无过</a:t>
            </a:r>
          </a:p>
        </p:txBody>
      </p:sp>
      <p:sp>
        <p:nvSpPr>
          <p:cNvPr id="5" name="Rectangle 8" title="">
            <a:extLst>
              <a:ext uri="{FF2B5EF4-FFF2-40B4-BE49-F238E27FC236}">
                <a16:creationId xmlns:a16="http://schemas.microsoft.com/office/drawing/2014/main" id="{6E81D339-30D0-50CC-4793-93EDA6B5DD05}"/>
              </a:ext>
            </a:extLst>
          </p:cNvPr>
          <p:cNvSpPr>
            <a:spLocks noRot="1"/>
          </p:cNvSpPr>
          <p:nvPr/>
        </p:nvSpPr>
        <p:spPr>
          <a:xfrm>
            <a:off x="5830170" y="1559209"/>
            <a:ext cx="4201808" cy="5318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吾尝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跂（          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而望</a:t>
            </a:r>
          </a:p>
        </p:txBody>
      </p:sp>
      <p:sp>
        <p:nvSpPr>
          <p:cNvPr id="6" name="Rectangle 14" title="">
            <a:extLst>
              <a:ext uri="{FF2B5EF4-FFF2-40B4-BE49-F238E27FC236}">
                <a16:creationId xmlns:a16="http://schemas.microsoft.com/office/drawing/2014/main" id="{F2B42763-53DC-ED5D-A848-6AB2659695D6}"/>
              </a:ext>
            </a:extLst>
          </p:cNvPr>
          <p:cNvSpPr/>
          <p:nvPr/>
        </p:nvSpPr>
        <p:spPr>
          <a:xfrm>
            <a:off x="691140" y="2159956"/>
            <a:ext cx="355991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假舟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楫（    ）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者</a:t>
            </a:r>
          </a:p>
        </p:txBody>
      </p:sp>
      <p:sp>
        <p:nvSpPr>
          <p:cNvPr id="7" name="Rectangle 17" title="">
            <a:extLst>
              <a:ext uri="{FF2B5EF4-FFF2-40B4-BE49-F238E27FC236}">
                <a16:creationId xmlns:a16="http://schemas.microsoft.com/office/drawing/2014/main" id="{D5F91C8C-CFA2-DF48-5588-5BA502492841}"/>
              </a:ext>
            </a:extLst>
          </p:cNvPr>
          <p:cNvSpPr/>
          <p:nvPr/>
        </p:nvSpPr>
        <p:spPr>
          <a:xfrm>
            <a:off x="7876183" y="1511584"/>
            <a:ext cx="618399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qì</a:t>
            </a:r>
          </a:p>
        </p:txBody>
      </p:sp>
      <p:sp>
        <p:nvSpPr>
          <p:cNvPr id="8" name="Rectangle 19" title="">
            <a:extLst>
              <a:ext uri="{FF2B5EF4-FFF2-40B4-BE49-F238E27FC236}">
                <a16:creationId xmlns:a16="http://schemas.microsoft.com/office/drawing/2014/main" id="{9D0AEDF6-CC0E-F892-FDA0-F83A5F744726}"/>
              </a:ext>
            </a:extLst>
          </p:cNvPr>
          <p:cNvSpPr/>
          <p:nvPr/>
        </p:nvSpPr>
        <p:spPr>
          <a:xfrm>
            <a:off x="2782657" y="748501"/>
            <a:ext cx="1223962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zhòng</a:t>
            </a:r>
            <a:endParaRPr lang="zh-CN" altLang="en-US" sz="3200" b="1" strike="noStrike" noProof="1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9" name="Rectangle 21" title="">
            <a:extLst>
              <a:ext uri="{FF2B5EF4-FFF2-40B4-BE49-F238E27FC236}">
                <a16:creationId xmlns:a16="http://schemas.microsoft.com/office/drawing/2014/main" id="{A2531F7A-AD8A-FEFA-D652-65CD7F4C5124}"/>
              </a:ext>
            </a:extLst>
          </p:cNvPr>
          <p:cNvSpPr/>
          <p:nvPr/>
        </p:nvSpPr>
        <p:spPr>
          <a:xfrm>
            <a:off x="7337006" y="774244"/>
            <a:ext cx="848377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yòu</a:t>
            </a:r>
            <a:endParaRPr lang="zh-CN" altLang="en-US" sz="3200" b="1" strike="noStrike" noProof="1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0" name="Rectangle 22" title="">
            <a:extLst>
              <a:ext uri="{FF2B5EF4-FFF2-40B4-BE49-F238E27FC236}">
                <a16:creationId xmlns:a16="http://schemas.microsoft.com/office/drawing/2014/main" id="{C5B567D8-6416-DD44-EA47-C8FF64E7A637}"/>
              </a:ext>
            </a:extLst>
          </p:cNvPr>
          <p:cNvSpPr/>
          <p:nvPr/>
        </p:nvSpPr>
        <p:spPr>
          <a:xfrm>
            <a:off x="1842909" y="1508755"/>
            <a:ext cx="747713" cy="530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zhì</a:t>
            </a:r>
            <a:endParaRPr lang="zh-CN" altLang="en-US" sz="3200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1" name="Rectangle 21" title="">
            <a:extLst>
              <a:ext uri="{FF2B5EF4-FFF2-40B4-BE49-F238E27FC236}">
                <a16:creationId xmlns:a16="http://schemas.microsoft.com/office/drawing/2014/main" id="{C84F4861-8BE8-DB5C-8A10-8F223E6C9A2A}"/>
              </a:ext>
            </a:extLst>
          </p:cNvPr>
          <p:cNvSpPr/>
          <p:nvPr/>
        </p:nvSpPr>
        <p:spPr>
          <a:xfrm>
            <a:off x="10125432" y="774244"/>
            <a:ext cx="653587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pù</a:t>
            </a:r>
            <a:endParaRPr lang="zh-CN" altLang="en-US" sz="3200" b="1" strike="noStrike" noProof="1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2" name="Rectangle 15" title="">
            <a:extLst>
              <a:ext uri="{FF2B5EF4-FFF2-40B4-BE49-F238E27FC236}">
                <a16:creationId xmlns:a16="http://schemas.microsoft.com/office/drawing/2014/main" id="{3F5F9D08-C278-A087-E7F1-8D8C0C498C90}"/>
              </a:ext>
            </a:extLst>
          </p:cNvPr>
          <p:cNvSpPr/>
          <p:nvPr/>
        </p:nvSpPr>
        <p:spPr>
          <a:xfrm>
            <a:off x="2567005" y="2188184"/>
            <a:ext cx="544513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jÍ</a:t>
            </a:r>
          </a:p>
        </p:txBody>
      </p:sp>
      <p:sp>
        <p:nvSpPr>
          <p:cNvPr id="13" name="Rectangle 5" title="">
            <a:extLst>
              <a:ext uri="{FF2B5EF4-FFF2-40B4-BE49-F238E27FC236}">
                <a16:creationId xmlns:a16="http://schemas.microsoft.com/office/drawing/2014/main" id="{7D3BFC99-4669-BC27-6CBE-40A66D8E7698}"/>
              </a:ext>
            </a:extLst>
          </p:cNvPr>
          <p:cNvSpPr>
            <a:spLocks noRot="1"/>
          </p:cNvSpPr>
          <p:nvPr/>
        </p:nvSpPr>
        <p:spPr>
          <a:xfrm>
            <a:off x="5882501" y="2191359"/>
            <a:ext cx="3963952" cy="576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輮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   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以为轮</a:t>
            </a:r>
          </a:p>
        </p:txBody>
      </p:sp>
      <p:sp>
        <p:nvSpPr>
          <p:cNvPr id="14" name="Rectangle 6" title="">
            <a:extLst>
              <a:ext uri="{FF2B5EF4-FFF2-40B4-BE49-F238E27FC236}">
                <a16:creationId xmlns:a16="http://schemas.microsoft.com/office/drawing/2014/main" id="{A0F6AE21-9D5A-1103-28C0-045DB7FB13DB}"/>
              </a:ext>
            </a:extLst>
          </p:cNvPr>
          <p:cNvSpPr>
            <a:spLocks noRot="1"/>
          </p:cNvSpPr>
          <p:nvPr/>
        </p:nvSpPr>
        <p:spPr>
          <a:xfrm>
            <a:off x="5882501" y="2867025"/>
            <a:ext cx="3806506" cy="561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日参</a:t>
            </a:r>
            <a:r>
              <a:rPr lang="zh-CN" altLang="en-US" sz="3200" b="1">
                <a:solidFill>
                  <a:srgbClr val="CC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省乎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   ）</a:t>
            </a:r>
            <a:endParaRPr lang="zh-CN" altLang="en-US" sz="3200" b="1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5" name="Rectangle 23" title="">
            <a:extLst>
              <a:ext uri="{FF2B5EF4-FFF2-40B4-BE49-F238E27FC236}">
                <a16:creationId xmlns:a16="http://schemas.microsoft.com/office/drawing/2014/main" id="{65941F50-5ADF-E349-D987-33A2EBF7EDF8}"/>
              </a:ext>
            </a:extLst>
          </p:cNvPr>
          <p:cNvSpPr/>
          <p:nvPr/>
        </p:nvSpPr>
        <p:spPr>
          <a:xfrm>
            <a:off x="704864" y="2821848"/>
            <a:ext cx="4728648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不积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跬（     ）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步</a:t>
            </a:r>
          </a:p>
        </p:txBody>
      </p:sp>
      <p:sp>
        <p:nvSpPr>
          <p:cNvPr id="16" name="Rectangle 26" title="">
            <a:extLst>
              <a:ext uri="{FF2B5EF4-FFF2-40B4-BE49-F238E27FC236}">
                <a16:creationId xmlns:a16="http://schemas.microsoft.com/office/drawing/2014/main" id="{62E81915-6751-15DF-1733-61D43E9C0C3B}"/>
              </a:ext>
            </a:extLst>
          </p:cNvPr>
          <p:cNvSpPr/>
          <p:nvPr/>
        </p:nvSpPr>
        <p:spPr>
          <a:xfrm>
            <a:off x="691140" y="3532753"/>
            <a:ext cx="4728648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驽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 ）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1" charset="-122"/>
              </a:rPr>
              <a:t>马十驾</a:t>
            </a:r>
          </a:p>
        </p:txBody>
      </p:sp>
      <p:sp>
        <p:nvSpPr>
          <p:cNvPr id="17" name="Rectangle 28" title="">
            <a:extLst>
              <a:ext uri="{FF2B5EF4-FFF2-40B4-BE49-F238E27FC236}">
                <a16:creationId xmlns:a16="http://schemas.microsoft.com/office/drawing/2014/main" id="{7562B044-5736-3ABC-7153-9248336C3C14}"/>
              </a:ext>
            </a:extLst>
          </p:cNvPr>
          <p:cNvSpPr/>
          <p:nvPr/>
        </p:nvSpPr>
        <p:spPr>
          <a:xfrm>
            <a:off x="713896" y="4194645"/>
            <a:ext cx="353715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1" charset="-122"/>
              </a:rPr>
              <a:t>金石可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镂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  ）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Rectangle 16" title="">
            <a:extLst>
              <a:ext uri="{FF2B5EF4-FFF2-40B4-BE49-F238E27FC236}">
                <a16:creationId xmlns:a16="http://schemas.microsoft.com/office/drawing/2014/main" id="{DF12E819-D573-41EF-D962-7F1C23B0C1B4}"/>
              </a:ext>
            </a:extLst>
          </p:cNvPr>
          <p:cNvSpPr/>
          <p:nvPr/>
        </p:nvSpPr>
        <p:spPr>
          <a:xfrm>
            <a:off x="8185382" y="2824516"/>
            <a:ext cx="101910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xǐng</a:t>
            </a:r>
          </a:p>
        </p:txBody>
      </p:sp>
      <p:sp>
        <p:nvSpPr>
          <p:cNvPr id="19" name="Rectangle 20" title="">
            <a:extLst>
              <a:ext uri="{FF2B5EF4-FFF2-40B4-BE49-F238E27FC236}">
                <a16:creationId xmlns:a16="http://schemas.microsoft.com/office/drawing/2014/main" id="{6E27E3C1-F990-8E0E-CC7A-E0F71DFE0053}"/>
              </a:ext>
            </a:extLst>
          </p:cNvPr>
          <p:cNvSpPr/>
          <p:nvPr/>
        </p:nvSpPr>
        <p:spPr>
          <a:xfrm>
            <a:off x="7037983" y="2159956"/>
            <a:ext cx="838200" cy="530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róu</a:t>
            </a:r>
            <a:endParaRPr lang="zh-CN" altLang="en-US" sz="3200" b="1" strike="noStrike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20" name="Rectangle 24" title="">
            <a:extLst>
              <a:ext uri="{FF2B5EF4-FFF2-40B4-BE49-F238E27FC236}">
                <a16:creationId xmlns:a16="http://schemas.microsoft.com/office/drawing/2014/main" id="{466E2869-DD09-940E-C9EC-99B9C1753B59}"/>
              </a:ext>
            </a:extLst>
          </p:cNvPr>
          <p:cNvSpPr/>
          <p:nvPr/>
        </p:nvSpPr>
        <p:spPr>
          <a:xfrm>
            <a:off x="2567006" y="2827208"/>
            <a:ext cx="78175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kuǐ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1" name="Rectangle 31" title="">
            <a:extLst>
              <a:ext uri="{FF2B5EF4-FFF2-40B4-BE49-F238E27FC236}">
                <a16:creationId xmlns:a16="http://schemas.microsoft.com/office/drawing/2014/main" id="{BA69B974-3D63-5119-A043-65BC6F6C0521}"/>
              </a:ext>
            </a:extLst>
          </p:cNvPr>
          <p:cNvSpPr/>
          <p:nvPr/>
        </p:nvSpPr>
        <p:spPr>
          <a:xfrm>
            <a:off x="1681566" y="3483740"/>
            <a:ext cx="66801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nú</a:t>
            </a:r>
          </a:p>
        </p:txBody>
      </p:sp>
      <p:sp>
        <p:nvSpPr>
          <p:cNvPr id="22" name="Rectangle 32" title="">
            <a:extLst>
              <a:ext uri="{FF2B5EF4-FFF2-40B4-BE49-F238E27FC236}">
                <a16:creationId xmlns:a16="http://schemas.microsoft.com/office/drawing/2014/main" id="{2A070E65-4984-67A2-41CB-4037AB1B33E4}"/>
              </a:ext>
            </a:extLst>
          </p:cNvPr>
          <p:cNvSpPr/>
          <p:nvPr/>
        </p:nvSpPr>
        <p:spPr>
          <a:xfrm>
            <a:off x="2896327" y="4194645"/>
            <a:ext cx="85210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lòu</a:t>
            </a:r>
          </a:p>
        </p:txBody>
      </p:sp>
      <p:sp>
        <p:nvSpPr>
          <p:cNvPr id="23" name="Rectangle 9" title="">
            <a:extLst>
              <a:ext uri="{FF2B5EF4-FFF2-40B4-BE49-F238E27FC236}">
                <a16:creationId xmlns:a16="http://schemas.microsoft.com/office/drawing/2014/main" id="{AD3759E1-2034-8F41-BA11-DB017190AB9C}"/>
              </a:ext>
            </a:extLst>
          </p:cNvPr>
          <p:cNvSpPr>
            <a:spLocks noRot="1"/>
          </p:cNvSpPr>
          <p:nvPr/>
        </p:nvSpPr>
        <p:spPr>
          <a:xfrm>
            <a:off x="691140" y="4920626"/>
            <a:ext cx="4129141" cy="576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  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1" charset="-122"/>
              </a:rPr>
              <a:t>非异</a:t>
            </a:r>
          </a:p>
        </p:txBody>
      </p:sp>
      <p:sp>
        <p:nvSpPr>
          <p:cNvPr id="24" name="Rectangle 10" title="">
            <a:extLst>
              <a:ext uri="{FF2B5EF4-FFF2-40B4-BE49-F238E27FC236}">
                <a16:creationId xmlns:a16="http://schemas.microsoft.com/office/drawing/2014/main" id="{2A9B86F9-1EB1-99DE-3C26-B8A2BE3631D5}"/>
              </a:ext>
            </a:extLst>
          </p:cNvPr>
          <p:cNvSpPr/>
          <p:nvPr/>
        </p:nvSpPr>
        <p:spPr>
          <a:xfrm>
            <a:off x="5882502" y="3563613"/>
            <a:ext cx="39033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须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臾（    ）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之所学</a:t>
            </a:r>
          </a:p>
        </p:txBody>
      </p:sp>
      <p:sp>
        <p:nvSpPr>
          <p:cNvPr id="25" name="Rectangle 12" title="">
            <a:extLst>
              <a:ext uri="{FF2B5EF4-FFF2-40B4-BE49-F238E27FC236}">
                <a16:creationId xmlns:a16="http://schemas.microsoft.com/office/drawing/2014/main" id="{CF9D13F0-5FDF-D884-BFF8-A1F585AFBA41}"/>
              </a:ext>
            </a:extLst>
          </p:cNvPr>
          <p:cNvSpPr/>
          <p:nvPr/>
        </p:nvSpPr>
        <p:spPr>
          <a:xfrm>
            <a:off x="5882501" y="4214528"/>
            <a:ext cx="332198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假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）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马者</a:t>
            </a:r>
          </a:p>
        </p:txBody>
      </p:sp>
      <p:sp>
        <p:nvSpPr>
          <p:cNvPr id="26" name="Rectangle 11" title="">
            <a:extLst>
              <a:ext uri="{FF2B5EF4-FFF2-40B4-BE49-F238E27FC236}">
                <a16:creationId xmlns:a16="http://schemas.microsoft.com/office/drawing/2014/main" id="{B54C304F-FB0B-9341-853A-9DA45C9DE6FC}"/>
              </a:ext>
            </a:extLst>
          </p:cNvPr>
          <p:cNvSpPr/>
          <p:nvPr/>
        </p:nvSpPr>
        <p:spPr>
          <a:xfrm>
            <a:off x="7356794" y="3507886"/>
            <a:ext cx="6572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7" name="Rectangle 13" title="">
            <a:extLst>
              <a:ext uri="{FF2B5EF4-FFF2-40B4-BE49-F238E27FC236}">
                <a16:creationId xmlns:a16="http://schemas.microsoft.com/office/drawing/2014/main" id="{2C1558B7-EBF9-30B1-3283-DB3C278783A9}"/>
              </a:ext>
            </a:extLst>
          </p:cNvPr>
          <p:cNvSpPr/>
          <p:nvPr/>
        </p:nvSpPr>
        <p:spPr>
          <a:xfrm>
            <a:off x="7218958" y="4219866"/>
            <a:ext cx="6572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yú</a:t>
            </a:r>
          </a:p>
        </p:txBody>
      </p:sp>
      <p:sp>
        <p:nvSpPr>
          <p:cNvPr id="28" name="Rectangle 18" title="">
            <a:extLst>
              <a:ext uri="{FF2B5EF4-FFF2-40B4-BE49-F238E27FC236}">
                <a16:creationId xmlns:a16="http://schemas.microsoft.com/office/drawing/2014/main" id="{39A6ED2A-FF6F-CC69-A681-D38DC9097DD0}"/>
              </a:ext>
            </a:extLst>
          </p:cNvPr>
          <p:cNvSpPr/>
          <p:nvPr/>
        </p:nvSpPr>
        <p:spPr>
          <a:xfrm>
            <a:off x="2482474" y="4816879"/>
            <a:ext cx="10175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3200" b="1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xìng</a:t>
            </a:r>
            <a:endParaRPr lang="zh-CN" altLang="en-US" sz="3200" b="1" strike="noStrike" noProof="1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29" name="Rectangle 25" title="">
            <a:extLst>
              <a:ext uri="{FF2B5EF4-FFF2-40B4-BE49-F238E27FC236}">
                <a16:creationId xmlns:a16="http://schemas.microsoft.com/office/drawing/2014/main" id="{B74B1B81-6947-EFEE-480C-FA8884C7D98F}"/>
              </a:ext>
            </a:extLst>
          </p:cNvPr>
          <p:cNvSpPr/>
          <p:nvPr/>
        </p:nvSpPr>
        <p:spPr>
          <a:xfrm>
            <a:off x="5966780" y="4911463"/>
            <a:ext cx="331453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1" charset="-122"/>
              </a:rPr>
              <a:t>骐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）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1" charset="-122"/>
              </a:rPr>
              <a:t>一跃</a:t>
            </a:r>
          </a:p>
        </p:txBody>
      </p:sp>
      <p:sp>
        <p:nvSpPr>
          <p:cNvPr id="30" name="Rectangle 27" title="">
            <a:extLst>
              <a:ext uri="{FF2B5EF4-FFF2-40B4-BE49-F238E27FC236}">
                <a16:creationId xmlns:a16="http://schemas.microsoft.com/office/drawing/2014/main" id="{B1386A79-ABE1-91D5-0559-5CCE85294695}"/>
              </a:ext>
            </a:extLst>
          </p:cNvPr>
          <p:cNvSpPr/>
          <p:nvPr/>
        </p:nvSpPr>
        <p:spPr>
          <a:xfrm>
            <a:off x="713895" y="5538522"/>
            <a:ext cx="34901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锲（    ）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而不舍</a:t>
            </a:r>
          </a:p>
        </p:txBody>
      </p:sp>
      <p:sp>
        <p:nvSpPr>
          <p:cNvPr id="31" name="Rectangle 29" title="">
            <a:extLst>
              <a:ext uri="{FF2B5EF4-FFF2-40B4-BE49-F238E27FC236}">
                <a16:creationId xmlns:a16="http://schemas.microsoft.com/office/drawing/2014/main" id="{BC439186-74BB-E88C-6BBE-4AA2DB12E5F3}"/>
              </a:ext>
            </a:extLst>
          </p:cNvPr>
          <p:cNvSpPr/>
          <p:nvPr/>
        </p:nvSpPr>
        <p:spPr>
          <a:xfrm>
            <a:off x="5966780" y="5562378"/>
            <a:ext cx="321764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1" charset="-122"/>
              </a:rPr>
              <a:t>六跪二</a:t>
            </a:r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   ）</a:t>
            </a:r>
            <a:endParaRPr lang="zh-CN" altLang="en-US" sz="3200" b="1">
              <a:solidFill>
                <a:srgbClr val="CC009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2" name="Rectangle 30" title="">
            <a:extLst>
              <a:ext uri="{FF2B5EF4-FFF2-40B4-BE49-F238E27FC236}">
                <a16:creationId xmlns:a16="http://schemas.microsoft.com/office/drawing/2014/main" id="{6216B6D0-4685-584A-2F08-557408F4E5D4}"/>
              </a:ext>
            </a:extLst>
          </p:cNvPr>
          <p:cNvSpPr/>
          <p:nvPr/>
        </p:nvSpPr>
        <p:spPr>
          <a:xfrm>
            <a:off x="7310834" y="4911463"/>
            <a:ext cx="602487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jì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" name="Rectangle 33" title="">
            <a:extLst>
              <a:ext uri="{FF2B5EF4-FFF2-40B4-BE49-F238E27FC236}">
                <a16:creationId xmlns:a16="http://schemas.microsoft.com/office/drawing/2014/main" id="{C47803DD-0115-A416-2793-0C0E6DDB46F1}"/>
              </a:ext>
            </a:extLst>
          </p:cNvPr>
          <p:cNvSpPr/>
          <p:nvPr/>
        </p:nvSpPr>
        <p:spPr>
          <a:xfrm>
            <a:off x="1668235" y="5541190"/>
            <a:ext cx="7699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qiè</a:t>
            </a:r>
          </a:p>
        </p:txBody>
      </p:sp>
      <p:sp>
        <p:nvSpPr>
          <p:cNvPr id="34" name="Rectangle 34" title="">
            <a:extLst>
              <a:ext uri="{FF2B5EF4-FFF2-40B4-BE49-F238E27FC236}">
                <a16:creationId xmlns:a16="http://schemas.microsoft.com/office/drawing/2014/main" id="{8DEDE031-1263-7F40-29A9-EF44EF9A3AC3}"/>
              </a:ext>
            </a:extLst>
          </p:cNvPr>
          <p:cNvSpPr/>
          <p:nvPr/>
        </p:nvSpPr>
        <p:spPr>
          <a:xfrm>
            <a:off x="8166255" y="5562378"/>
            <a:ext cx="64749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áo</a:t>
            </a:r>
          </a:p>
        </p:txBody>
      </p:sp>
    </p:spTree>
    <p:extLst>
      <p:ext uri="{BB962C8B-B14F-4D97-AF65-F5344CB8AC3E}">
        <p14:creationId xmlns:p14="http://schemas.microsoft.com/office/powerpoint/2010/main" val="183862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8" grpId="0"/>
      <p:bldP spid="19" grpId="0"/>
      <p:bldP spid="20" grpId="0"/>
      <p:bldP spid="21" grpId="0"/>
      <p:bldP spid="22" grpId="0"/>
      <p:bldP spid="26" grpId="0"/>
      <p:bldP spid="27" grpId="0"/>
      <p:bldP spid="28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D5DAF9DE-0086-7A79-D8DF-EE9B21C7C33A}"/>
              </a:ext>
            </a:extLst>
          </p:cNvPr>
          <p:cNvSpPr txBox="1"/>
          <p:nvPr/>
        </p:nvSpPr>
        <p:spPr>
          <a:xfrm>
            <a:off x="2446475" y="2501787"/>
            <a:ext cx="76967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6000" b="1" u="sng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尚巍手书W" charset="0"/>
                <a:sym typeface="Arial" panose="020b0604020202020204" pitchFamily="34" charset="0"/>
              </a:rPr>
              <a:t>君子</a:t>
            </a:r>
            <a:r>
              <a:rPr lang="en-US" altLang="zh-CN" sz="6000" b="1" err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尚巍手书W" charset="0"/>
                <a:sym typeface="Arial" panose="020b0604020202020204" pitchFamily="34" charset="0"/>
              </a:rPr>
              <a:t>曰：学不</a:t>
            </a:r>
            <a:r>
              <a:rPr lang="en-US" altLang="zh-CN" sz="6000" b="1" u="sng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尚巍手书W" charset="0"/>
                <a:sym typeface="Arial" panose="020b0604020202020204" pitchFamily="34" charset="0"/>
              </a:rPr>
              <a:t>可以</a:t>
            </a:r>
            <a:r>
              <a:rPr lang="en-US" altLang="zh-CN" sz="6000" b="1" err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尚巍手书W" charset="0"/>
                <a:sym typeface="Arial" panose="020b0604020202020204" pitchFamily="34" charset="0"/>
              </a:rPr>
              <a:t>已</a:t>
            </a:r>
            <a:r>
              <a:rPr lang="en-US" altLang="zh-CN" sz="60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尚巍手书W" charset="0"/>
                <a:sym typeface="Arial" panose="020b0604020202020204" pitchFamily="34" charset="0"/>
              </a:rPr>
              <a:t>。</a:t>
            </a:r>
            <a:endParaRPr lang="zh-CN" altLang="en-US" sz="6000" b="1"/>
          </a:p>
        </p:txBody>
      </p:sp>
      <p:sp>
        <p:nvSpPr>
          <p:cNvPr id="2" name="对话气泡: 矩形 1" title="">
            <a:extLst>
              <a:ext uri="{FF2B5EF4-FFF2-40B4-BE49-F238E27FC236}">
                <a16:creationId xmlns:a16="http://schemas.microsoft.com/office/drawing/2014/main" id="{863419A3-B0D8-472A-13A9-23CC0401F1EE}"/>
              </a:ext>
            </a:extLst>
          </p:cNvPr>
          <p:cNvSpPr/>
          <p:nvPr/>
        </p:nvSpPr>
        <p:spPr>
          <a:xfrm>
            <a:off x="1328201" y="3737610"/>
            <a:ext cx="3043962" cy="429950"/>
          </a:xfrm>
          <a:prstGeom prst="wedgeRectCallout">
            <a:avLst>
              <a:gd name="adj1" fmla="val 14379"/>
              <a:gd name="adj2" fmla="val -1065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有学问、有修养的人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C093F6BC-0E36-ED9E-1348-FD6C85235DA9}"/>
              </a:ext>
            </a:extLst>
          </p:cNvPr>
          <p:cNvSpPr/>
          <p:nvPr/>
        </p:nvSpPr>
        <p:spPr>
          <a:xfrm>
            <a:off x="4372163" y="1394091"/>
            <a:ext cx="6473466" cy="828276"/>
          </a:xfrm>
          <a:prstGeom prst="wedgeRectCallout">
            <a:avLst>
              <a:gd name="adj1" fmla="val 7070"/>
              <a:gd name="adj2" fmla="val 961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（古）可以（让它）。“可”，可以，可能。“以”：介词，可不译。（今）表肯定的动词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0F5CC344-5761-8255-93A8-66DE1E392FFA}"/>
              </a:ext>
            </a:extLst>
          </p:cNvPr>
          <p:cNvSpPr/>
          <p:nvPr/>
        </p:nvSpPr>
        <p:spPr>
          <a:xfrm>
            <a:off x="9060230" y="3517450"/>
            <a:ext cx="1803569" cy="429950"/>
          </a:xfrm>
          <a:prstGeom prst="wedgeRectCallout">
            <a:avLst>
              <a:gd name="adj1" fmla="val -35167"/>
              <a:gd name="adj2" fmla="val -994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动词，停止</a:t>
            </a: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448C70EE-C9E4-4591-3B18-3143CEA746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44770" y="5288295"/>
            <a:ext cx="9900859" cy="58477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</a:rPr>
              <a:t>译文</a:t>
            </a:r>
            <a:r>
              <a:rPr lang="zh-CN" altLang="en-US" sz="3200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</a:rPr>
              <a:t>：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</a:rPr>
              <a:t>有学问、有修养的人说：“学习不可以停止。”</a:t>
            </a:r>
          </a:p>
        </p:txBody>
      </p:sp>
    </p:spTree>
    <p:extLst>
      <p:ext uri="{BB962C8B-B14F-4D97-AF65-F5344CB8AC3E}">
        <p14:creationId xmlns:p14="http://schemas.microsoft.com/office/powerpoint/2010/main" val="1155428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D18DCDEA-242D-5134-76E9-01D9290F1C7F}"/>
              </a:ext>
            </a:extLst>
          </p:cNvPr>
          <p:cNvSpPr txBox="1"/>
          <p:nvPr/>
        </p:nvSpPr>
        <p:spPr>
          <a:xfrm>
            <a:off x="2254209" y="1587328"/>
            <a:ext cx="694429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eaLnBrk="1" hangingPunct="1">
              <a:lnSpc>
                <a:spcPct val="90000"/>
              </a:lnSpc>
            </a:pP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kumimoji="1"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取</a:t>
            </a: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kumimoji="1" lang="zh-CN" altLang="en-US" sz="4400" b="1" spc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蓝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1" lang="zh-CN" altLang="en-US" sz="4400" b="1" spc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蓝；</a:t>
            </a:r>
            <a:endParaRPr kumimoji="1" lang="en-US" altLang="zh-CN" sz="4400" b="1" spc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just" eaLnBrk="1" hangingPunct="1">
              <a:lnSpc>
                <a:spcPct val="90000"/>
              </a:lnSpc>
            </a:pPr>
            <a:endParaRPr kumimoji="1" lang="en-US" altLang="zh-CN" sz="4400" b="1" spc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just" eaLnBrk="1" hangingPunct="1">
              <a:lnSpc>
                <a:spcPct val="90000"/>
              </a:lnSpc>
            </a:pPr>
            <a:endParaRPr kumimoji="1" lang="en-US" altLang="zh-CN" sz="4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just" eaLnBrk="1" hangingPunct="1">
              <a:lnSpc>
                <a:spcPct val="90000"/>
              </a:lnSpc>
            </a:pPr>
            <a:endParaRPr kumimoji="1" lang="en-US" altLang="zh-CN" sz="4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just" eaLnBrk="1" hangingPunct="1">
              <a:lnSpc>
                <a:spcPct val="90000"/>
              </a:lnSpc>
            </a:pP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冰，水</a:t>
            </a: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之，</a:t>
            </a:r>
            <a:r>
              <a:rPr kumimoji="1" lang="zh-CN" altLang="en-US" sz="4400" b="1" spc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寒</a:t>
            </a:r>
            <a:r>
              <a:rPr kumimoji="1" lang="zh-CN" altLang="en-US" sz="4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kumimoji="1" lang="zh-CN" altLang="en-US" sz="4400" b="1" spc="0">
                <a:latin typeface="宋体" panose="02010600030101010101" pitchFamily="2" charset="-122"/>
                <a:ea typeface="宋体" panose="02010600030101010101" pitchFamily="2" charset="-122"/>
              </a:rPr>
              <a:t>水。</a:t>
            </a:r>
            <a:endParaRPr kumimoji="1"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AF4D6062-B25E-2A56-ABE2-377A4415A87C}"/>
              </a:ext>
            </a:extLst>
          </p:cNvPr>
          <p:cNvSpPr/>
          <p:nvPr/>
        </p:nvSpPr>
        <p:spPr>
          <a:xfrm>
            <a:off x="690341" y="964132"/>
            <a:ext cx="2464641" cy="429950"/>
          </a:xfrm>
          <a:prstGeom prst="wedgeRectCallout">
            <a:avLst>
              <a:gd name="adj1" fmla="val 28048"/>
              <a:gd name="adj2" fmla="val 9912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靛青，一种染料。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85DE1BE2-99A3-A047-F3A6-50E3E36CEE25}"/>
              </a:ext>
            </a:extLst>
          </p:cNvPr>
          <p:cNvSpPr/>
          <p:nvPr/>
        </p:nvSpPr>
        <p:spPr>
          <a:xfrm>
            <a:off x="3963410" y="578956"/>
            <a:ext cx="2043775" cy="770352"/>
          </a:xfrm>
          <a:prstGeom prst="wedgeRectCallout">
            <a:avLst>
              <a:gd name="adj1" fmla="val 23039"/>
              <a:gd name="adj2" fmla="val 802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草名，叶子可提取靛青。</a:t>
            </a: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BCE57C19-3A08-2684-10E6-6AAB51EED8EB}"/>
              </a:ext>
            </a:extLst>
          </p:cNvPr>
          <p:cNvSpPr/>
          <p:nvPr/>
        </p:nvSpPr>
        <p:spPr>
          <a:xfrm>
            <a:off x="2737145" y="2485104"/>
            <a:ext cx="1762188" cy="429950"/>
          </a:xfrm>
          <a:prstGeom prst="wedgeRectCallout">
            <a:avLst>
              <a:gd name="adj1" fmla="val 36689"/>
              <a:gd name="adj2" fmla="val -10510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代词，代青</a:t>
            </a: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879EEFE5-9256-FD13-554E-CA1DA2A43E5B}"/>
              </a:ext>
            </a:extLst>
          </p:cNvPr>
          <p:cNvSpPr/>
          <p:nvPr/>
        </p:nvSpPr>
        <p:spPr>
          <a:xfrm>
            <a:off x="4575024" y="2485104"/>
            <a:ext cx="1446287" cy="429950"/>
          </a:xfrm>
          <a:prstGeom prst="wedgeRectCallout">
            <a:avLst>
              <a:gd name="adj1" fmla="val -29833"/>
              <a:gd name="adj2" fmla="val -910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介词，从</a:t>
            </a: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80A27C8C-AF09-DEE8-60B3-4E2BACC8E5D5}"/>
              </a:ext>
            </a:extLst>
          </p:cNvPr>
          <p:cNvSpPr/>
          <p:nvPr/>
        </p:nvSpPr>
        <p:spPr>
          <a:xfrm>
            <a:off x="6142423" y="964132"/>
            <a:ext cx="2043775" cy="429950"/>
          </a:xfrm>
          <a:prstGeom prst="wedgeRectCallout">
            <a:avLst>
              <a:gd name="adj1" fmla="val -24815"/>
              <a:gd name="adj2" fmla="val 10757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连词，表转折</a:t>
            </a: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EC2E88F5-D2C9-A07D-0214-DE9218E4C892}"/>
              </a:ext>
            </a:extLst>
          </p:cNvPr>
          <p:cNvSpPr/>
          <p:nvPr/>
        </p:nvSpPr>
        <p:spPr>
          <a:xfrm>
            <a:off x="6239315" y="2485104"/>
            <a:ext cx="2069008" cy="429950"/>
          </a:xfrm>
          <a:prstGeom prst="wedgeRectCallout">
            <a:avLst>
              <a:gd name="adj1" fmla="val -7260"/>
              <a:gd name="adj2" fmla="val -1036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指靛青的颜色</a:t>
            </a: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109B736E-EB52-AA96-9D17-A278575A87E9}"/>
              </a:ext>
            </a:extLst>
          </p:cNvPr>
          <p:cNvSpPr/>
          <p:nvPr/>
        </p:nvSpPr>
        <p:spPr>
          <a:xfrm>
            <a:off x="8369886" y="964132"/>
            <a:ext cx="2043775" cy="429950"/>
          </a:xfrm>
          <a:prstGeom prst="wedgeRectCallout">
            <a:avLst>
              <a:gd name="adj1" fmla="val -77449"/>
              <a:gd name="adj2" fmla="val 1117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介词，表比较</a:t>
            </a:r>
          </a:p>
        </p:txBody>
      </p:sp>
      <p:sp>
        <p:nvSpPr>
          <p:cNvPr id="13" name="对话气泡: 矩形 12" title="">
            <a:extLst>
              <a:ext uri="{FF2B5EF4-FFF2-40B4-BE49-F238E27FC236}">
                <a16:creationId xmlns:a16="http://schemas.microsoft.com/office/drawing/2014/main" id="{8F952101-55A5-9D69-F966-FA34A34BAF6C}"/>
              </a:ext>
            </a:extLst>
          </p:cNvPr>
          <p:cNvSpPr/>
          <p:nvPr/>
        </p:nvSpPr>
        <p:spPr>
          <a:xfrm>
            <a:off x="944679" y="3314725"/>
            <a:ext cx="3931112" cy="429950"/>
          </a:xfrm>
          <a:prstGeom prst="wedgeRectCallout">
            <a:avLst>
              <a:gd name="adj1" fmla="val 34056"/>
              <a:gd name="adj2" fmla="val 1132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仿宋" panose="02010609060101010101" pitchFamily="49" charset="-122"/>
                <a:ea typeface="仿宋" panose="02010609060101010101" pitchFamily="49" charset="-122"/>
              </a:rPr>
              <a:t>wéi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，动词，形成，凝结</a:t>
            </a:r>
          </a:p>
        </p:txBody>
      </p:sp>
      <p:sp>
        <p:nvSpPr>
          <p:cNvPr id="14" name="对话气泡: 矩形 13" title="">
            <a:extLst>
              <a:ext uri="{FF2B5EF4-FFF2-40B4-BE49-F238E27FC236}">
                <a16:creationId xmlns:a16="http://schemas.microsoft.com/office/drawing/2014/main" id="{7E543DEF-445B-43A4-59E8-C7EEEACD121F}"/>
              </a:ext>
            </a:extLst>
          </p:cNvPr>
          <p:cNvSpPr/>
          <p:nvPr/>
        </p:nvSpPr>
        <p:spPr>
          <a:xfrm>
            <a:off x="3488042" y="4985204"/>
            <a:ext cx="1753608" cy="429950"/>
          </a:xfrm>
          <a:prstGeom prst="wedgeRectCallout">
            <a:avLst>
              <a:gd name="adj1" fmla="val 24880"/>
              <a:gd name="adj2" fmla="val -1107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代词，代冰</a:t>
            </a:r>
          </a:p>
        </p:txBody>
      </p:sp>
      <p:sp>
        <p:nvSpPr>
          <p:cNvPr id="15" name="对话气泡: 矩形 14" title="">
            <a:extLst>
              <a:ext uri="{FF2B5EF4-FFF2-40B4-BE49-F238E27FC236}">
                <a16:creationId xmlns:a16="http://schemas.microsoft.com/office/drawing/2014/main" id="{510943EC-DEA2-2C4A-526B-D76C0AA1D4C7}"/>
              </a:ext>
            </a:extLst>
          </p:cNvPr>
          <p:cNvSpPr/>
          <p:nvPr/>
        </p:nvSpPr>
        <p:spPr>
          <a:xfrm>
            <a:off x="5434924" y="3314725"/>
            <a:ext cx="2043775" cy="429950"/>
          </a:xfrm>
          <a:prstGeom prst="wedgeRectCallout">
            <a:avLst>
              <a:gd name="adj1" fmla="val -24815"/>
              <a:gd name="adj2" fmla="val 10757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连词，表转折</a:t>
            </a:r>
          </a:p>
        </p:txBody>
      </p:sp>
      <p:sp>
        <p:nvSpPr>
          <p:cNvPr id="16" name="对话气泡: 矩形 15" title="">
            <a:extLst>
              <a:ext uri="{FF2B5EF4-FFF2-40B4-BE49-F238E27FC236}">
                <a16:creationId xmlns:a16="http://schemas.microsoft.com/office/drawing/2014/main" id="{FA6D4CA5-BABC-E091-52CD-B75D14CAE2BA}"/>
              </a:ext>
            </a:extLst>
          </p:cNvPr>
          <p:cNvSpPr/>
          <p:nvPr/>
        </p:nvSpPr>
        <p:spPr>
          <a:xfrm>
            <a:off x="6456811" y="4984257"/>
            <a:ext cx="2043775" cy="429950"/>
          </a:xfrm>
          <a:prstGeom prst="wedgeRectCallout">
            <a:avLst>
              <a:gd name="adj1" fmla="val -20856"/>
              <a:gd name="adj2" fmla="val -1079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介词，表比较</a:t>
            </a:r>
          </a:p>
        </p:txBody>
      </p:sp>
    </p:spTree>
    <p:extLst>
      <p:ext uri="{BB962C8B-B14F-4D97-AF65-F5344CB8AC3E}">
        <p14:creationId xmlns:p14="http://schemas.microsoft.com/office/powerpoint/2010/main" val="792719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0A77A63E-B4D1-3C0F-2832-5357264CD106}"/>
              </a:ext>
            </a:extLst>
          </p:cNvPr>
          <p:cNvSpPr txBox="1"/>
          <p:nvPr/>
        </p:nvSpPr>
        <p:spPr>
          <a:xfrm>
            <a:off x="400428" y="2866587"/>
            <a:ext cx="9845697" cy="13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靛青，从蓝草中提取，可是比蓝草（的颜色）深。</a:t>
            </a:r>
            <a:endParaRPr lang="en-US" altLang="zh-CN" sz="3200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冰，水凝结成它，可是比水寒冷。</a:t>
            </a:r>
            <a:endParaRPr lang="zh-CN" altLang="en-US" sz="3200"/>
          </a:p>
        </p:txBody>
      </p:sp>
      <p:sp>
        <p:nvSpPr>
          <p:cNvPr id="15" name="文本框 14" title="">
            <a:extLst>
              <a:ext uri="{FF2B5EF4-FFF2-40B4-BE49-F238E27FC236}">
                <a16:creationId xmlns:a16="http://schemas.microsoft.com/office/drawing/2014/main" id="{F190F0E6-E8D9-DF6C-657C-6710492C414C}"/>
              </a:ext>
            </a:extLst>
          </p:cNvPr>
          <p:cNvSpPr txBox="1"/>
          <p:nvPr/>
        </p:nvSpPr>
        <p:spPr>
          <a:xfrm>
            <a:off x="679744" y="1063579"/>
            <a:ext cx="53334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取之于蓝，青于蓝，寒于水：</a:t>
            </a:r>
            <a:endParaRPr lang="zh-CN" altLang="en-US" sz="3200"/>
          </a:p>
        </p:txBody>
      </p:sp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4D8EFB4C-416B-C6D7-DC03-85E13275E784}"/>
              </a:ext>
            </a:extLst>
          </p:cNvPr>
          <p:cNvSpPr txBox="1"/>
          <p:nvPr/>
        </p:nvSpPr>
        <p:spPr>
          <a:xfrm>
            <a:off x="6013239" y="1094356"/>
            <a:ext cx="381533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介词短语做状语后置句</a:t>
            </a:r>
          </a:p>
        </p:txBody>
      </p:sp>
    </p:spTree>
    <p:extLst>
      <p:ext uri="{BB962C8B-B14F-4D97-AF65-F5344CB8AC3E}">
        <p14:creationId xmlns:p14="http://schemas.microsoft.com/office/powerpoint/2010/main" val="2134701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文本框 26" title="">
            <a:extLst>
              <a:ext uri="{FF2B5EF4-FFF2-40B4-BE49-F238E27FC236}">
                <a16:creationId xmlns:a16="http://schemas.microsoft.com/office/drawing/2014/main" id="{5A028587-D2C2-F19A-04D7-3FC0C2392D0E}"/>
              </a:ext>
            </a:extLst>
          </p:cNvPr>
          <p:cNvSpPr txBox="1"/>
          <p:nvPr/>
        </p:nvSpPr>
        <p:spPr>
          <a:xfrm>
            <a:off x="2332931" y="2458615"/>
            <a:ext cx="6865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木直</a:t>
            </a:r>
            <a:r>
              <a:rPr lang="zh-CN" altLang="en-US" sz="3600" b="1" u="sng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中</a:t>
            </a:r>
            <a:r>
              <a:rPr lang="zh-CN" altLang="en-US" sz="3600" b="1" u="sng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绳</a:t>
            </a:r>
            <a:r>
              <a:rPr lang="zh-CN" altLang="en-US" sz="36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，</a:t>
            </a:r>
            <a:r>
              <a:rPr lang="zh-CN" altLang="en-US" sz="36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輮</a:t>
            </a:r>
            <a:r>
              <a:rPr lang="zh-CN" altLang="en-US" sz="3600" b="1" u="sng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以为</a:t>
            </a:r>
            <a:r>
              <a:rPr lang="zh-CN" altLang="en-US" sz="36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轮，</a:t>
            </a:r>
            <a:r>
              <a:rPr lang="zh-CN" altLang="en-US" sz="36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其</a:t>
            </a:r>
            <a:r>
              <a:rPr lang="zh-CN" altLang="en-US" sz="36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曲</a:t>
            </a:r>
            <a:r>
              <a:rPr lang="zh-CN" altLang="en-US" sz="36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中</a:t>
            </a:r>
            <a:r>
              <a:rPr lang="zh-CN" altLang="en-US" sz="36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规</a:t>
            </a:r>
            <a:r>
              <a:rPr lang="zh-CN" altLang="en-US" sz="36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。</a:t>
            </a:r>
          </a:p>
        </p:txBody>
      </p:sp>
      <p:sp>
        <p:nvSpPr>
          <p:cNvPr id="28" name="对话气泡: 矩形 27" title="">
            <a:extLst>
              <a:ext uri="{FF2B5EF4-FFF2-40B4-BE49-F238E27FC236}">
                <a16:creationId xmlns:a16="http://schemas.microsoft.com/office/drawing/2014/main" id="{8377EFD6-1012-0009-DDA2-073A0570AECD}"/>
              </a:ext>
            </a:extLst>
          </p:cNvPr>
          <p:cNvSpPr/>
          <p:nvPr/>
        </p:nvSpPr>
        <p:spPr>
          <a:xfrm>
            <a:off x="473347" y="1695361"/>
            <a:ext cx="2973315" cy="429950"/>
          </a:xfrm>
          <a:prstGeom prst="wedgeRectCallout">
            <a:avLst>
              <a:gd name="adj1" fmla="val 46989"/>
              <a:gd name="adj2" fmla="val 1413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仿宋" panose="02010609060101010101" pitchFamily="49" charset="-122"/>
                <a:ea typeface="仿宋" panose="02010609060101010101" pitchFamily="49" charset="-122"/>
              </a:rPr>
              <a:t>zhòng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，符合、适合</a:t>
            </a:r>
          </a:p>
        </p:txBody>
      </p:sp>
      <p:sp>
        <p:nvSpPr>
          <p:cNvPr id="29" name="对话气泡: 矩形 28" title="">
            <a:extLst>
              <a:ext uri="{FF2B5EF4-FFF2-40B4-BE49-F238E27FC236}">
                <a16:creationId xmlns:a16="http://schemas.microsoft.com/office/drawing/2014/main" id="{8E8A08BA-9BFE-1843-CEF2-38DD9B084E5A}"/>
              </a:ext>
            </a:extLst>
          </p:cNvPr>
          <p:cNvSpPr/>
          <p:nvPr/>
        </p:nvSpPr>
        <p:spPr>
          <a:xfrm>
            <a:off x="1577492" y="3374534"/>
            <a:ext cx="2973314" cy="429950"/>
          </a:xfrm>
          <a:prstGeom prst="wedgeRectCallout">
            <a:avLst>
              <a:gd name="adj1" fmla="val 32325"/>
              <a:gd name="adj2" fmla="val -882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木工用来取直的墨线</a:t>
            </a:r>
          </a:p>
        </p:txBody>
      </p:sp>
      <p:sp>
        <p:nvSpPr>
          <p:cNvPr id="30" name="对话气泡: 矩形 29" title="">
            <a:extLst>
              <a:ext uri="{FF2B5EF4-FFF2-40B4-BE49-F238E27FC236}">
                <a16:creationId xmlns:a16="http://schemas.microsoft.com/office/drawing/2014/main" id="{1D54DF7C-C96D-0AD7-C081-A5F81882C4CB}"/>
              </a:ext>
            </a:extLst>
          </p:cNvPr>
          <p:cNvSpPr/>
          <p:nvPr/>
        </p:nvSpPr>
        <p:spPr>
          <a:xfrm>
            <a:off x="3531442" y="1306155"/>
            <a:ext cx="2996528" cy="831517"/>
          </a:xfrm>
          <a:prstGeom prst="wedgeRectCallout">
            <a:avLst>
              <a:gd name="adj1" fmla="val -3955"/>
              <a:gd name="adj2" fmla="val 9329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通“煣”，使动，（用火烤）使…弯曲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对话气泡: 矩形 30" title="">
            <a:extLst>
              <a:ext uri="{FF2B5EF4-FFF2-40B4-BE49-F238E27FC236}">
                <a16:creationId xmlns:a16="http://schemas.microsoft.com/office/drawing/2014/main" id="{ECD95C38-BFC8-02B6-D655-446C59252905}"/>
              </a:ext>
            </a:extLst>
          </p:cNvPr>
          <p:cNvSpPr/>
          <p:nvPr/>
        </p:nvSpPr>
        <p:spPr>
          <a:xfrm>
            <a:off x="4636339" y="3386074"/>
            <a:ext cx="2464641" cy="725078"/>
          </a:xfrm>
          <a:prstGeom prst="wedgeRectCallout">
            <a:avLst>
              <a:gd name="adj1" fmla="val -5613"/>
              <a:gd name="adj2" fmla="val -821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即“以（之）为”，把…当做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对话气泡: 矩形 31" title="">
            <a:extLst>
              <a:ext uri="{FF2B5EF4-FFF2-40B4-BE49-F238E27FC236}">
                <a16:creationId xmlns:a16="http://schemas.microsoft.com/office/drawing/2014/main" id="{589EE5D2-5E60-A915-B00B-1888FC730A12}"/>
              </a:ext>
            </a:extLst>
          </p:cNvPr>
          <p:cNvSpPr/>
          <p:nvPr/>
        </p:nvSpPr>
        <p:spPr>
          <a:xfrm>
            <a:off x="6612750" y="1366374"/>
            <a:ext cx="2355638" cy="711078"/>
          </a:xfrm>
          <a:prstGeom prst="wedgeRectCallout">
            <a:avLst>
              <a:gd name="adj1" fmla="val -22852"/>
              <a:gd name="adj2" fmla="val 1076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代词，代前文的“木”，它</a:t>
            </a:r>
          </a:p>
        </p:txBody>
      </p:sp>
      <p:sp>
        <p:nvSpPr>
          <p:cNvPr id="33" name="对话气泡: 矩形 32" title="">
            <a:extLst>
              <a:ext uri="{FF2B5EF4-FFF2-40B4-BE49-F238E27FC236}">
                <a16:creationId xmlns:a16="http://schemas.microsoft.com/office/drawing/2014/main" id="{38D0164A-2893-A77D-8022-D05DB5FD5153}"/>
              </a:ext>
            </a:extLst>
          </p:cNvPr>
          <p:cNvSpPr/>
          <p:nvPr/>
        </p:nvSpPr>
        <p:spPr>
          <a:xfrm>
            <a:off x="7186513" y="3396705"/>
            <a:ext cx="2464641" cy="725077"/>
          </a:xfrm>
          <a:prstGeom prst="wedgeRectCallout">
            <a:avLst>
              <a:gd name="adj1" fmla="val -27480"/>
              <a:gd name="adj2" fmla="val -8618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q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ū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，形作名，曲度，弧度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对话气泡: 矩形 33" title="">
            <a:extLst>
              <a:ext uri="{FF2B5EF4-FFF2-40B4-BE49-F238E27FC236}">
                <a16:creationId xmlns:a16="http://schemas.microsoft.com/office/drawing/2014/main" id="{A014C50E-0356-F407-3DA5-C786658F1BCE}"/>
              </a:ext>
            </a:extLst>
          </p:cNvPr>
          <p:cNvSpPr/>
          <p:nvPr/>
        </p:nvSpPr>
        <p:spPr>
          <a:xfrm>
            <a:off x="9106658" y="1306155"/>
            <a:ext cx="1890366" cy="768955"/>
          </a:xfrm>
          <a:prstGeom prst="wedgeRectCallout">
            <a:avLst>
              <a:gd name="adj1" fmla="val -93361"/>
              <a:gd name="adj2" fmla="val 1006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仿宋" panose="02010609060101010101" pitchFamily="49" charset="-122"/>
                <a:ea typeface="仿宋" panose="02010609060101010101" pitchFamily="49" charset="-122"/>
              </a:rPr>
              <a:t>zhòng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，符合、适合</a:t>
            </a:r>
          </a:p>
        </p:txBody>
      </p:sp>
      <p:sp>
        <p:nvSpPr>
          <p:cNvPr id="35" name="对话气泡: 矩形 34" title="">
            <a:extLst>
              <a:ext uri="{FF2B5EF4-FFF2-40B4-BE49-F238E27FC236}">
                <a16:creationId xmlns:a16="http://schemas.microsoft.com/office/drawing/2014/main" id="{32C855CC-0C6B-05AE-5F56-19985BE31790}"/>
              </a:ext>
            </a:extLst>
          </p:cNvPr>
          <p:cNvSpPr/>
          <p:nvPr/>
        </p:nvSpPr>
        <p:spPr>
          <a:xfrm>
            <a:off x="9341818" y="2458615"/>
            <a:ext cx="843752" cy="429950"/>
          </a:xfrm>
          <a:prstGeom prst="wedgeRectCallout">
            <a:avLst>
              <a:gd name="adj1" fmla="val -106880"/>
              <a:gd name="adj2" fmla="val 757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圆规</a:t>
            </a:r>
          </a:p>
        </p:txBody>
      </p:sp>
      <p:sp>
        <p:nvSpPr>
          <p:cNvPr id="37" name="文本框 36" title="">
            <a:extLst>
              <a:ext uri="{FF2B5EF4-FFF2-40B4-BE49-F238E27FC236}">
                <a16:creationId xmlns:a16="http://schemas.microsoft.com/office/drawing/2014/main" id="{59ED3A10-0A96-0212-C76B-EAE3A0F5C4BC}"/>
              </a:ext>
            </a:extLst>
          </p:cNvPr>
          <p:cNvSpPr txBox="1"/>
          <p:nvPr/>
        </p:nvSpPr>
        <p:spPr>
          <a:xfrm>
            <a:off x="534406" y="4968704"/>
            <a:ext cx="10668505" cy="13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 木材笔直得合乎拉直的墨线,（用火烤）使它弯曲，把它做成车轮，它弯曲（的弧度）符合圆规（的要求）。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376025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70944FB0-E746-68E4-9E29-699C8E9463DD}"/>
              </a:ext>
            </a:extLst>
          </p:cNvPr>
          <p:cNvSpPr txBox="1"/>
          <p:nvPr/>
        </p:nvSpPr>
        <p:spPr>
          <a:xfrm>
            <a:off x="1515673" y="2596067"/>
            <a:ext cx="81975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虽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有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槁</a:t>
            </a:r>
            <a:r>
              <a:rPr lang="zh-CN" altLang="en-US" sz="4000" b="1" u="sng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暴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，不复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挺</a:t>
            </a:r>
            <a:r>
              <a:rPr lang="zh-CN" altLang="en-US" sz="4000" b="1" u="sng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者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，輮使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之然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也。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91D59B5A-84F7-B6F2-2501-6AB6CEE51F46}"/>
              </a:ext>
            </a:extLst>
          </p:cNvPr>
          <p:cNvSpPr/>
          <p:nvPr/>
        </p:nvSpPr>
        <p:spPr>
          <a:xfrm>
            <a:off x="177883" y="1990317"/>
            <a:ext cx="2675580" cy="429950"/>
          </a:xfrm>
          <a:prstGeom prst="wedgeRectCallout">
            <a:avLst>
              <a:gd name="adj1" fmla="val 14204"/>
              <a:gd name="adj2" fmla="val 11602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表让步连词，即使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81F7C78A-F7D7-6F70-E97E-C8B0481F1F13}"/>
              </a:ext>
            </a:extLst>
          </p:cNvPr>
          <p:cNvSpPr/>
          <p:nvPr/>
        </p:nvSpPr>
        <p:spPr>
          <a:xfrm>
            <a:off x="1182866" y="3473091"/>
            <a:ext cx="1299942" cy="429950"/>
          </a:xfrm>
          <a:prstGeom prst="wedgeRectCallout">
            <a:avLst>
              <a:gd name="adj1" fmla="val 36687"/>
              <a:gd name="adj2" fmla="val -9806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通“又”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A040D498-096F-42D0-6EDA-05377EDABAB5}"/>
              </a:ext>
            </a:extLst>
          </p:cNvPr>
          <p:cNvSpPr/>
          <p:nvPr/>
        </p:nvSpPr>
        <p:spPr>
          <a:xfrm>
            <a:off x="2938871" y="1990317"/>
            <a:ext cx="1772408" cy="429950"/>
          </a:xfrm>
          <a:prstGeom prst="wedgeRectCallout">
            <a:avLst>
              <a:gd name="adj1" fmla="val -42379"/>
              <a:gd name="adj2" fmla="val 11602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枯干、晒干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684ABAFA-FE53-23E4-4693-51564CD75BBA}"/>
              </a:ext>
            </a:extLst>
          </p:cNvPr>
          <p:cNvSpPr/>
          <p:nvPr/>
        </p:nvSpPr>
        <p:spPr>
          <a:xfrm>
            <a:off x="1904746" y="3995016"/>
            <a:ext cx="1498518" cy="429950"/>
          </a:xfrm>
          <a:prstGeom prst="wedgeRectCallout">
            <a:avLst>
              <a:gd name="adj1" fmla="val 14608"/>
              <a:gd name="adj2" fmla="val -19806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gǎo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，枯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8F7BBE42-E31C-9ECC-9142-FF7775F69159}"/>
              </a:ext>
            </a:extLst>
          </p:cNvPr>
          <p:cNvSpPr/>
          <p:nvPr/>
        </p:nvSpPr>
        <p:spPr>
          <a:xfrm>
            <a:off x="3469875" y="4009177"/>
            <a:ext cx="2908973" cy="429950"/>
          </a:xfrm>
          <a:prstGeom prst="wedgeRectCallout">
            <a:avLst>
              <a:gd name="adj1" fmla="val -49704"/>
              <a:gd name="adj2" fmla="val -21074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pù，通“曝”，晒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72942D0D-8A48-FF1A-8AE4-2C4C07DE5AD4}"/>
              </a:ext>
            </a:extLst>
          </p:cNvPr>
          <p:cNvSpPr/>
          <p:nvPr/>
        </p:nvSpPr>
        <p:spPr>
          <a:xfrm>
            <a:off x="4924361" y="2028480"/>
            <a:ext cx="372170" cy="429950"/>
          </a:xfrm>
          <a:prstGeom prst="wedgeRectCallout">
            <a:avLst>
              <a:gd name="adj1" fmla="val 63017"/>
              <a:gd name="adj2" fmla="val 1132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直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4D07B774-896C-E7EA-FD80-E598F2BEB5B2}"/>
              </a:ext>
            </a:extLst>
          </p:cNvPr>
          <p:cNvSpPr/>
          <p:nvPr/>
        </p:nvSpPr>
        <p:spPr>
          <a:xfrm>
            <a:off x="5351976" y="1429548"/>
            <a:ext cx="2860401" cy="805663"/>
          </a:xfrm>
          <a:prstGeom prst="wedgeRectCallout">
            <a:avLst>
              <a:gd name="adj1" fmla="val -27290"/>
              <a:gd name="adj2" fmla="val 11075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因果复句中表提顿，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           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可译为“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…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的原因”</a:t>
            </a:r>
          </a:p>
        </p:txBody>
      </p:sp>
      <p:sp>
        <p:nvSpPr>
          <p:cNvPr id="11" name="对话气泡: 矩形 10" title="">
            <a:extLst>
              <a:ext uri="{FF2B5EF4-FFF2-40B4-BE49-F238E27FC236}">
                <a16:creationId xmlns:a16="http://schemas.microsoft.com/office/drawing/2014/main" id="{20A5E189-EF13-AD46-3F04-426266990694}"/>
              </a:ext>
            </a:extLst>
          </p:cNvPr>
          <p:cNvSpPr/>
          <p:nvPr/>
        </p:nvSpPr>
        <p:spPr>
          <a:xfrm>
            <a:off x="6478388" y="3721277"/>
            <a:ext cx="3403390" cy="429950"/>
          </a:xfrm>
          <a:prstGeom prst="wedgeRectCallout">
            <a:avLst>
              <a:gd name="adj1" fmla="val -7681"/>
              <a:gd name="adj2" fmla="val -14876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代词，代前句中的“木”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B2ED00DB-EF72-9D01-04AA-7435BCBA9543}"/>
              </a:ext>
            </a:extLst>
          </p:cNvPr>
          <p:cNvSpPr/>
          <p:nvPr/>
        </p:nvSpPr>
        <p:spPr>
          <a:xfrm>
            <a:off x="8327373" y="2106229"/>
            <a:ext cx="1779472" cy="429950"/>
          </a:xfrm>
          <a:prstGeom prst="wedgeRectCallout">
            <a:avLst>
              <a:gd name="adj1" fmla="val -36842"/>
              <a:gd name="adj2" fmla="val 878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代词，这样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96AF16DE-F45D-4420-D393-2E383128BE4D}"/>
              </a:ext>
            </a:extLst>
          </p:cNvPr>
          <p:cNvSpPr txBox="1"/>
          <p:nvPr/>
        </p:nvSpPr>
        <p:spPr>
          <a:xfrm>
            <a:off x="517187" y="5428452"/>
            <a:ext cx="110551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即使又晒干，不再挺直的原因，是（用火烤）使它弯曲，令它这样的。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798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对话气泡: 矩形 1" title="">
            <a:extLst>
              <a:ext uri="{FF2B5EF4-FFF2-40B4-BE49-F238E27FC236}">
                <a16:creationId xmlns:a16="http://schemas.microsoft.com/office/drawing/2014/main" id="{7AF3B9A8-7118-783E-8981-1D75135AC424}"/>
              </a:ext>
            </a:extLst>
          </p:cNvPr>
          <p:cNvSpPr/>
          <p:nvPr/>
        </p:nvSpPr>
        <p:spPr>
          <a:xfrm>
            <a:off x="2198193" y="3412850"/>
            <a:ext cx="1883301" cy="429950"/>
          </a:xfrm>
          <a:prstGeom prst="wedgeRectCallout">
            <a:avLst>
              <a:gd name="adj1" fmla="val 29523"/>
              <a:gd name="adj2" fmla="val -1079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经墨线量过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5C7F675C-CF73-7ACD-9981-BEEEC26FA6F1}"/>
              </a:ext>
            </a:extLst>
          </p:cNvPr>
          <p:cNvSpPr/>
          <p:nvPr/>
        </p:nvSpPr>
        <p:spPr>
          <a:xfrm>
            <a:off x="1635021" y="1794180"/>
            <a:ext cx="931998" cy="429950"/>
          </a:xfrm>
          <a:prstGeom prst="wedgeRectCallout">
            <a:avLst>
              <a:gd name="adj1" fmla="val 43458"/>
              <a:gd name="adj2" fmla="val 1216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所以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Rectangle 11" title="">
            <a:extLst>
              <a:ext uri="{FF2B5EF4-FFF2-40B4-BE49-F238E27FC236}">
                <a16:creationId xmlns:a16="http://schemas.microsoft.com/office/drawing/2014/main" id="{C5AF729B-A94F-418D-76F8-8322BEDF600F}"/>
              </a:ext>
            </a:extLst>
          </p:cNvPr>
          <p:cNvSpPr/>
          <p:nvPr/>
        </p:nvSpPr>
        <p:spPr>
          <a:xfrm>
            <a:off x="2307741" y="2399942"/>
            <a:ext cx="6716713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2" charset="0"/>
                <a:ea typeface="宋体" panose="02010600030101010101" pitchFamily="2" charset="-122"/>
              </a:rPr>
              <a:t>故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木</a:t>
            </a:r>
            <a:r>
              <a:rPr lang="zh-CN" altLang="en-US" sz="3600" b="1" u="sng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受绳</a:t>
            </a:r>
            <a:r>
              <a:rPr lang="zh-CN" altLang="en-US" sz="3600" b="1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则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直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金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2" charset="0"/>
                <a:ea typeface="宋体" panose="02010600030101010101" pitchFamily="2" charset="-122"/>
              </a:rPr>
              <a:t>就</a:t>
            </a: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砺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则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利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07AE26AA-5648-99A4-5E7D-99913F339B5A}"/>
              </a:ext>
            </a:extLst>
          </p:cNvPr>
          <p:cNvSpPr/>
          <p:nvPr/>
        </p:nvSpPr>
        <p:spPr>
          <a:xfrm>
            <a:off x="4208598" y="3429000"/>
            <a:ext cx="508799" cy="429950"/>
          </a:xfrm>
          <a:prstGeom prst="wedgeRectCallout">
            <a:avLst>
              <a:gd name="adj1" fmla="val 13014"/>
              <a:gd name="adj2" fmla="val -1220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就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6BB6248F-FD64-52D2-9526-D05746F96804}"/>
              </a:ext>
            </a:extLst>
          </p:cNvPr>
          <p:cNvSpPr/>
          <p:nvPr/>
        </p:nvSpPr>
        <p:spPr>
          <a:xfrm>
            <a:off x="2994444" y="1794180"/>
            <a:ext cx="2937106" cy="429950"/>
          </a:xfrm>
          <a:prstGeom prst="wedgeRectCallout">
            <a:avLst>
              <a:gd name="adj1" fmla="val 18327"/>
              <a:gd name="adj2" fmla="val 1357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形作动，变得笔直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EBA2983D-6189-365F-8F86-B825808CFBEC}"/>
              </a:ext>
            </a:extLst>
          </p:cNvPr>
          <p:cNvSpPr/>
          <p:nvPr/>
        </p:nvSpPr>
        <p:spPr>
          <a:xfrm>
            <a:off x="4953313" y="3429000"/>
            <a:ext cx="3294389" cy="429950"/>
          </a:xfrm>
          <a:prstGeom prst="wedgeRectCallout">
            <a:avLst>
              <a:gd name="adj1" fmla="val -20387"/>
              <a:gd name="adj2" fmla="val -1206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指金属制成的刀剑等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19A78C03-0594-84EA-1848-8D6B0490C688}"/>
              </a:ext>
            </a:extLst>
          </p:cNvPr>
          <p:cNvSpPr/>
          <p:nvPr/>
        </p:nvSpPr>
        <p:spPr>
          <a:xfrm>
            <a:off x="6025223" y="1794180"/>
            <a:ext cx="2937105" cy="429950"/>
          </a:xfrm>
          <a:prstGeom prst="wedgeRectCallout">
            <a:avLst>
              <a:gd name="adj1" fmla="val -37134"/>
              <a:gd name="adj2" fmla="val 11742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动词，靠近、接近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2EDC77C1-4F22-4DD9-DB79-0CC2F9F8BE5E}"/>
              </a:ext>
            </a:extLst>
          </p:cNvPr>
          <p:cNvSpPr/>
          <p:nvPr/>
        </p:nvSpPr>
        <p:spPr>
          <a:xfrm>
            <a:off x="6237298" y="4340369"/>
            <a:ext cx="1256477" cy="429950"/>
          </a:xfrm>
          <a:prstGeom prst="wedgeRectCallout">
            <a:avLst>
              <a:gd name="adj1" fmla="val 11209"/>
              <a:gd name="adj2" fmla="val -1079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磨刀石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02503407-2543-F8BB-57D7-952AB5873829}"/>
              </a:ext>
            </a:extLst>
          </p:cNvPr>
          <p:cNvSpPr/>
          <p:nvPr/>
        </p:nvSpPr>
        <p:spPr>
          <a:xfrm>
            <a:off x="8545501" y="3083671"/>
            <a:ext cx="3014695" cy="429950"/>
          </a:xfrm>
          <a:prstGeom prst="wedgeRectCallout">
            <a:avLst>
              <a:gd name="adj1" fmla="val -64283"/>
              <a:gd name="adj2" fmla="val -896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形作动，变得锋利</a:t>
            </a:r>
            <a:endParaRPr lang="zh-CN" altLang="en-US" sz="2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E1BF3159-F520-B322-DD3E-2DCE4C7BCC04}"/>
              </a:ext>
            </a:extLst>
          </p:cNvPr>
          <p:cNvSpPr txBox="1"/>
          <p:nvPr/>
        </p:nvSpPr>
        <p:spPr>
          <a:xfrm>
            <a:off x="1033998" y="5251738"/>
            <a:ext cx="9872189" cy="116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所以木材经墨线量过就笔直，金属制成的刀剑靠近（放在）磨刀石（磨过）就锋利，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171815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92A1FCD5-66BE-8D0E-B591-548D5D53AD19}"/>
              </a:ext>
            </a:extLst>
          </p:cNvPr>
          <p:cNvSpPr txBox="1"/>
          <p:nvPr/>
        </p:nvSpPr>
        <p:spPr>
          <a:xfrm>
            <a:off x="1551754" y="1690062"/>
            <a:ext cx="774969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君子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博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</a:t>
            </a:r>
            <a:r>
              <a:rPr lang="zh-CN" altLang="en-US" sz="40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日</a:t>
            </a:r>
            <a:r>
              <a:rPr lang="zh-CN" altLang="en-US" sz="4000" b="1" u="sng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参</a:t>
            </a:r>
            <a:r>
              <a:rPr lang="zh-CN" altLang="en-US" sz="4000" b="1" u="sng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省</a:t>
            </a:r>
            <a:r>
              <a:rPr lang="zh-CN" altLang="en-US" sz="4000" b="1" u="sng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乎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己，</a:t>
            </a:r>
            <a:endParaRPr lang="en-US" altLang="zh-CN" sz="40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          则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知</a:t>
            </a:r>
            <a:r>
              <a:rPr lang="zh-CN" altLang="en-US" sz="40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明</a:t>
            </a:r>
            <a:r>
              <a:rPr lang="zh-CN" altLang="en-US" sz="4000" b="1">
                <a:solidFill>
                  <a:srgbClr val="FFC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行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无</a:t>
            </a:r>
            <a:r>
              <a:rPr lang="zh-CN" altLang="en-US" sz="4000" b="1">
                <a:solidFill>
                  <a:srgbClr val="FFC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过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矣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43587D0B-2049-27E8-2408-3D5D9BC72C92}"/>
              </a:ext>
            </a:extLst>
          </p:cNvPr>
          <p:cNvSpPr/>
          <p:nvPr/>
        </p:nvSpPr>
        <p:spPr>
          <a:xfrm>
            <a:off x="1994949" y="2572195"/>
            <a:ext cx="1108434" cy="429950"/>
          </a:xfrm>
          <a:prstGeom prst="wedgeRectCallout">
            <a:avLst>
              <a:gd name="adj1" fmla="val 30282"/>
              <a:gd name="adj2" fmla="val -896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广泛地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92EC3C42-0105-79B2-C5CD-925A8F880FCE}"/>
              </a:ext>
            </a:extLst>
          </p:cNvPr>
          <p:cNvSpPr/>
          <p:nvPr/>
        </p:nvSpPr>
        <p:spPr>
          <a:xfrm>
            <a:off x="2246638" y="811454"/>
            <a:ext cx="2150759" cy="652517"/>
          </a:xfrm>
          <a:prstGeom prst="wedgeRectCallout">
            <a:avLst>
              <a:gd name="adj1" fmla="val 26617"/>
              <a:gd name="adj2" fmla="val 956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连词，表递进，意为“并且”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7E46F873-14D2-D062-E314-97696CABEEB3}"/>
              </a:ext>
            </a:extLst>
          </p:cNvPr>
          <p:cNvSpPr/>
          <p:nvPr/>
        </p:nvSpPr>
        <p:spPr>
          <a:xfrm>
            <a:off x="3257928" y="2572195"/>
            <a:ext cx="2155804" cy="429950"/>
          </a:xfrm>
          <a:prstGeom prst="wedgeRectCallout">
            <a:avLst>
              <a:gd name="adj1" fmla="val -666"/>
              <a:gd name="adj2" fmla="val -1107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名作状，每天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6F789784-CB3F-3020-BA0D-1EC816C0E4A8}"/>
              </a:ext>
            </a:extLst>
          </p:cNvPr>
          <p:cNvSpPr/>
          <p:nvPr/>
        </p:nvSpPr>
        <p:spPr>
          <a:xfrm>
            <a:off x="4455807" y="1034021"/>
            <a:ext cx="1944994" cy="429950"/>
          </a:xfrm>
          <a:prstGeom prst="wedgeRectCallout">
            <a:avLst>
              <a:gd name="adj1" fmla="val -21196"/>
              <a:gd name="adj2" fmla="val 1089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cān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v.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检查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0AE361F7-0A4D-8B1D-E3F8-2BCC81FB5DC5}"/>
              </a:ext>
            </a:extLst>
          </p:cNvPr>
          <p:cNvSpPr/>
          <p:nvPr/>
        </p:nvSpPr>
        <p:spPr>
          <a:xfrm>
            <a:off x="5469116" y="2679359"/>
            <a:ext cx="2215477" cy="429950"/>
          </a:xfrm>
          <a:prstGeom prst="wedgeRectCallout">
            <a:avLst>
              <a:gd name="adj1" fmla="val -45537"/>
              <a:gd name="adj2" fmla="val -1036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v. </a:t>
            </a:r>
            <a:r>
              <a:rPr lang="en-US" altLang="zh-CN" sz="2400" b="1" err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xǐng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，检查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对话气泡: 矩形 1" title="">
            <a:extLst>
              <a:ext uri="{FF2B5EF4-FFF2-40B4-BE49-F238E27FC236}">
                <a16:creationId xmlns:a16="http://schemas.microsoft.com/office/drawing/2014/main" id="{37C3313F-A7CA-D971-36EB-8F2C48C3E6A7}"/>
              </a:ext>
            </a:extLst>
          </p:cNvPr>
          <p:cNvSpPr/>
          <p:nvPr/>
        </p:nvSpPr>
        <p:spPr>
          <a:xfrm>
            <a:off x="6576854" y="1034021"/>
            <a:ext cx="5473848" cy="429950"/>
          </a:xfrm>
          <a:prstGeom prst="wedgeRectCallout">
            <a:avLst>
              <a:gd name="adj1" fmla="val -59281"/>
              <a:gd name="adj2" fmla="val 11461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介词，相当于“于”，意思是“对、向”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624BFB16-00DE-2561-6604-7E071B5989CB}"/>
              </a:ext>
            </a:extLst>
          </p:cNvPr>
          <p:cNvSpPr/>
          <p:nvPr/>
        </p:nvSpPr>
        <p:spPr>
          <a:xfrm>
            <a:off x="2192138" y="3013261"/>
            <a:ext cx="3110070" cy="429950"/>
          </a:xfrm>
          <a:prstGeom prst="wedgeRectCallout">
            <a:avLst>
              <a:gd name="adj1" fmla="val 38150"/>
              <a:gd name="adj2" fmla="val 948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zhì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，通“智”，智慧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F7663411-3F44-490F-8640-4BC11A898317}"/>
              </a:ext>
            </a:extLst>
          </p:cNvPr>
          <p:cNvSpPr/>
          <p:nvPr/>
        </p:nvSpPr>
        <p:spPr>
          <a:xfrm>
            <a:off x="2791645" y="4530327"/>
            <a:ext cx="2778525" cy="630905"/>
          </a:xfrm>
          <a:prstGeom prst="wedgeRectCallout">
            <a:avLst>
              <a:gd name="adj1" fmla="val 42730"/>
              <a:gd name="adj2" fmla="val -10575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明达。指对事理有明确透彻的认识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对话气泡: 矩形 10" title="">
            <a:extLst>
              <a:ext uri="{FF2B5EF4-FFF2-40B4-BE49-F238E27FC236}">
                <a16:creationId xmlns:a16="http://schemas.microsoft.com/office/drawing/2014/main" id="{FFCFDF45-8559-5E21-3C51-E7A1595C7D6F}"/>
              </a:ext>
            </a:extLst>
          </p:cNvPr>
          <p:cNvSpPr/>
          <p:nvPr/>
        </p:nvSpPr>
        <p:spPr>
          <a:xfrm>
            <a:off x="5974825" y="3089562"/>
            <a:ext cx="851952" cy="429950"/>
          </a:xfrm>
          <a:prstGeom prst="wedgeRectCallout">
            <a:avLst>
              <a:gd name="adj1" fmla="val 13312"/>
              <a:gd name="adj2" fmla="val 920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行为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D3BB2365-C046-8DB7-704B-A37613D3629B}"/>
              </a:ext>
            </a:extLst>
          </p:cNvPr>
          <p:cNvSpPr/>
          <p:nvPr/>
        </p:nvSpPr>
        <p:spPr>
          <a:xfrm>
            <a:off x="5663021" y="4549914"/>
            <a:ext cx="2150759" cy="652517"/>
          </a:xfrm>
          <a:prstGeom prst="wedgeRectCallout">
            <a:avLst>
              <a:gd name="adj1" fmla="val -35889"/>
              <a:gd name="adj2" fmla="val -9650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连词，表并列，意为“而且” 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对话气泡: 矩形 12" title="">
            <a:extLst>
              <a:ext uri="{FF2B5EF4-FFF2-40B4-BE49-F238E27FC236}">
                <a16:creationId xmlns:a16="http://schemas.microsoft.com/office/drawing/2014/main" id="{B588DD92-72DB-D8EA-316B-6D8F451DD96F}"/>
              </a:ext>
            </a:extLst>
          </p:cNvPr>
          <p:cNvSpPr/>
          <p:nvPr/>
        </p:nvSpPr>
        <p:spPr>
          <a:xfrm>
            <a:off x="7396951" y="3057338"/>
            <a:ext cx="1771272" cy="429950"/>
          </a:xfrm>
          <a:prstGeom prst="wedgeRectCallout">
            <a:avLst>
              <a:gd name="adj1" fmla="val -44952"/>
              <a:gd name="adj2" fmla="val 89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过错，过失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B1E2A6E8-9CC3-82E9-C728-1F2756924725}"/>
              </a:ext>
            </a:extLst>
          </p:cNvPr>
          <p:cNvSpPr txBox="1"/>
          <p:nvPr/>
        </p:nvSpPr>
        <p:spPr>
          <a:xfrm>
            <a:off x="544030" y="5611883"/>
            <a:ext cx="111039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有学问、有修养的人广泛地学习并且每天对自己进行检查,就聪慧明达,而且行为没有过失了。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51047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3" grpId="0" animBg="1"/>
      <p:bldP spid="10" grpId="0" animBg="1"/>
      <p:bldP spid="11" grpId="0" animBg="1"/>
      <p:bldP spid="12" grpId="0" animBg="1"/>
      <p:bldP spid="13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589F4F66-C72B-FD13-5D97-9795DBE1B3E5}"/>
              </a:ext>
            </a:extLst>
          </p:cNvPr>
          <p:cNvSpPr txBox="1"/>
          <p:nvPr/>
        </p:nvSpPr>
        <p:spPr>
          <a:xfrm>
            <a:off x="1522486" y="1603788"/>
            <a:ext cx="8723638" cy="32152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吾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尝</a:t>
            </a:r>
            <a:r>
              <a:rPr lang="zh-CN" altLang="en-US" sz="4000" b="1" u="sng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终日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思矣，不如</a:t>
            </a:r>
            <a:r>
              <a:rPr lang="zh-CN" altLang="en-US" sz="4000" b="1" u="sng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须臾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之</a:t>
            </a:r>
            <a:r>
              <a:rPr lang="zh-CN" altLang="en-US" sz="4000" b="1" u="sng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所学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也；</a:t>
            </a:r>
            <a:endParaRPr lang="en-US" altLang="zh-CN" sz="40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solidFill>
                <a:srgbClr val="FF0000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  <a:hlinkClick r:id="rId2" action="ppaction://hlinkpres?slideindex=1&amp;slidetitle=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solidFill>
                <a:srgbClr val="FF0000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  <a:hlinkClick r:id="rId2" action="ppaction://hlinkpres?slideindex=1&amp;slidetitle=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吾尝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跂</a:t>
            </a:r>
            <a:r>
              <a:rPr lang="zh-CN" altLang="en-US" sz="4000" b="1">
                <a:solidFill>
                  <a:srgbClr val="00B05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而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望矣，不如登高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之</a:t>
            </a:r>
            <a:r>
              <a:rPr lang="zh-CN" altLang="en-US" sz="4000" b="1">
                <a:solidFill>
                  <a:srgbClr val="00B05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博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见也。</a:t>
            </a:r>
            <a:endParaRPr lang="zh-CN" altLang="en-US" sz="40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986FAA17-3B61-958F-9F1E-C48999574D8C}"/>
              </a:ext>
            </a:extLst>
          </p:cNvPr>
          <p:cNvSpPr/>
          <p:nvPr/>
        </p:nvSpPr>
        <p:spPr>
          <a:xfrm>
            <a:off x="1888220" y="1064299"/>
            <a:ext cx="839336" cy="429950"/>
          </a:xfrm>
          <a:prstGeom prst="wedgeRectCallout">
            <a:avLst>
              <a:gd name="adj1" fmla="val 3334"/>
              <a:gd name="adj2" fmla="val 1061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曾经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669EE6F8-D05F-41BE-F3DB-53BEAEEE0418}"/>
              </a:ext>
            </a:extLst>
          </p:cNvPr>
          <p:cNvSpPr/>
          <p:nvPr/>
        </p:nvSpPr>
        <p:spPr>
          <a:xfrm>
            <a:off x="2815740" y="1064299"/>
            <a:ext cx="839336" cy="429950"/>
          </a:xfrm>
          <a:prstGeom prst="wedgeRectCallout">
            <a:avLst>
              <a:gd name="adj1" fmla="val -6045"/>
              <a:gd name="adj2" fmla="val 1061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整日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A65C3D25-1FC1-79B4-9396-FCC95368BD23}"/>
              </a:ext>
            </a:extLst>
          </p:cNvPr>
          <p:cNvSpPr/>
          <p:nvPr/>
        </p:nvSpPr>
        <p:spPr>
          <a:xfrm>
            <a:off x="1945876" y="2573160"/>
            <a:ext cx="2178007" cy="429950"/>
          </a:xfrm>
          <a:prstGeom prst="wedgeRectCallout">
            <a:avLst>
              <a:gd name="adj1" fmla="val 37885"/>
              <a:gd name="adj2" fmla="val -994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连词，表修饰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78225F24-F29A-E2A1-DE0D-A8728A454906}"/>
              </a:ext>
            </a:extLst>
          </p:cNvPr>
          <p:cNvSpPr/>
          <p:nvPr/>
        </p:nvSpPr>
        <p:spPr>
          <a:xfrm>
            <a:off x="6777131" y="1064299"/>
            <a:ext cx="839336" cy="429950"/>
          </a:xfrm>
          <a:prstGeom prst="wedgeRectCallout">
            <a:avLst>
              <a:gd name="adj1" fmla="val -6045"/>
              <a:gd name="adj2" fmla="val 1061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片刻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FB01DE09-9631-FEEE-5E74-50B5CB466062}"/>
              </a:ext>
            </a:extLst>
          </p:cNvPr>
          <p:cNvSpPr/>
          <p:nvPr/>
        </p:nvSpPr>
        <p:spPr>
          <a:xfrm>
            <a:off x="5686235" y="2645828"/>
            <a:ext cx="4874781" cy="429950"/>
          </a:xfrm>
          <a:prstGeom prst="wedgeRectCallout">
            <a:avLst>
              <a:gd name="adj1" fmla="val 13568"/>
              <a:gd name="adj2" fmla="val -1065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“所”字结构，学习的</a:t>
            </a:r>
            <a:r>
              <a:rPr lang="en-US" altLang="zh-CN" sz="24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…… </a:t>
            </a:r>
            <a:r>
              <a:rPr lang="zh-CN" altLang="en-US" sz="24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（收获）   </a:t>
            </a: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1659230B-0F2E-9AD1-585B-784DC8D3CE0F}"/>
              </a:ext>
            </a:extLst>
          </p:cNvPr>
          <p:cNvSpPr/>
          <p:nvPr/>
        </p:nvSpPr>
        <p:spPr>
          <a:xfrm>
            <a:off x="1085913" y="3424941"/>
            <a:ext cx="1719926" cy="429950"/>
          </a:xfrm>
          <a:prstGeom prst="wedgeRectCallout">
            <a:avLst>
              <a:gd name="adj1" fmla="val 40832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踮起脚后跟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D20AACD2-D4E6-2597-C7D0-81617A5445BE}"/>
              </a:ext>
            </a:extLst>
          </p:cNvPr>
          <p:cNvSpPr/>
          <p:nvPr/>
        </p:nvSpPr>
        <p:spPr>
          <a:xfrm>
            <a:off x="1477069" y="5129645"/>
            <a:ext cx="2178007" cy="429950"/>
          </a:xfrm>
          <a:prstGeom prst="wedgeRectCallout">
            <a:avLst>
              <a:gd name="adj1" fmla="val 37051"/>
              <a:gd name="adj2" fmla="val -1220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连词，表修饰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84DFCE5A-F28A-4418-D6F2-5CC82CF55DE8}"/>
              </a:ext>
            </a:extLst>
          </p:cNvPr>
          <p:cNvSpPr/>
          <p:nvPr/>
        </p:nvSpPr>
        <p:spPr>
          <a:xfrm>
            <a:off x="5389510" y="3567248"/>
            <a:ext cx="4856614" cy="429950"/>
          </a:xfrm>
          <a:prstGeom prst="wedgeRectCallout">
            <a:avLst>
              <a:gd name="adj1" fmla="val -9725"/>
              <a:gd name="adj2" fmla="val 920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主谓之间取消句子独立性，可不译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对话气泡: 矩形 12" title="">
            <a:extLst>
              <a:ext uri="{FF2B5EF4-FFF2-40B4-BE49-F238E27FC236}">
                <a16:creationId xmlns:a16="http://schemas.microsoft.com/office/drawing/2014/main" id="{8A064CD3-3ECA-8370-562C-36477DA3ACFC}"/>
              </a:ext>
            </a:extLst>
          </p:cNvPr>
          <p:cNvSpPr/>
          <p:nvPr/>
        </p:nvSpPr>
        <p:spPr>
          <a:xfrm>
            <a:off x="6534024" y="5129645"/>
            <a:ext cx="1751778" cy="429950"/>
          </a:xfrm>
          <a:prstGeom prst="wedgeRectCallout">
            <a:avLst>
              <a:gd name="adj1" fmla="val 35383"/>
              <a:gd name="adj2" fmla="val -1220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仿宋" panose="02010609060101010101" pitchFamily="49" charset="-122"/>
                <a:cs typeface="Arial" panose="020b0604020202020204" pitchFamily="34" charset="0"/>
                <a:sym typeface="阿里巴巴普惠体" panose="00020600040101010101" charset="-122"/>
              </a:rPr>
              <a:t>广博，宽广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文本框 13" title="">
            <a:extLst>
              <a:ext uri="{FF2B5EF4-FFF2-40B4-BE49-F238E27FC236}">
                <a16:creationId xmlns:a16="http://schemas.microsoft.com/office/drawing/2014/main" id="{A3610FCB-1B60-A70E-9E36-48DBC3103E24}"/>
              </a:ext>
            </a:extLst>
          </p:cNvPr>
          <p:cNvSpPr txBox="1"/>
          <p:nvPr/>
        </p:nvSpPr>
        <p:spPr>
          <a:xfrm>
            <a:off x="608471" y="5788399"/>
            <a:ext cx="10975057" cy="954107"/>
          </a:xfrm>
          <a:prstGeom prst="rect">
            <a:avLst/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    我曾经整天地思考，比不上片刻的学习的收获；我曾经踮起脚跟眺望，比不上登上高处看得广阔。</a:t>
            </a:r>
          </a:p>
        </p:txBody>
      </p:sp>
    </p:spTree>
    <p:extLst>
      <p:ext uri="{BB962C8B-B14F-4D97-AF65-F5344CB8AC3E}">
        <p14:creationId xmlns:p14="http://schemas.microsoft.com/office/powerpoint/2010/main" val="2542787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>
            <a:extLst>
              <a:ext uri="{FF2B5EF4-FFF2-40B4-BE49-F238E27FC236}">
                <a16:creationId xmlns:a16="http://schemas.microsoft.com/office/drawing/2014/main" id="{9E0E3DF4-1839-8ABC-86F5-0F649DF7C75B}"/>
              </a:ext>
            </a:extLst>
          </p:cNvPr>
          <p:cNvSpPr/>
          <p:nvPr/>
        </p:nvSpPr>
        <p:spPr>
          <a:xfrm>
            <a:off x="1697248" y="2015463"/>
            <a:ext cx="8137525" cy="21367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5400" b="1">
                <a:solidFill>
                  <a:srgbClr val="2A2A39"/>
                </a:solidFill>
                <a:latin typeface="Times New Roman" pitchFamily="18" charset="0"/>
              </a:rPr>
              <a:t>养儿不读书，不如养头猪；</a:t>
            </a:r>
            <a:endParaRPr lang="en-US" altLang="zh-CN" sz="5400" b="1">
              <a:solidFill>
                <a:srgbClr val="2A2A39"/>
              </a:solidFill>
              <a:latin typeface="Times New Roman" pitchFamily="18" charset="0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zh-CN" sz="5400" b="1">
                <a:solidFill>
                  <a:srgbClr val="2A2A39"/>
                </a:solidFill>
                <a:latin typeface="Times New Roman" pitchFamily="18" charset="0"/>
              </a:rPr>
              <a:t>养女不读书，不如养头驴</a:t>
            </a:r>
            <a:r>
              <a:rPr lang="zh-CN" altLang="en-US" sz="5400" b="1">
                <a:solidFill>
                  <a:srgbClr val="2A2A39"/>
                </a:solidFill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6215361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515BF7EB-3C39-0FEA-3D49-4F281D5F3A89}"/>
              </a:ext>
            </a:extLst>
          </p:cNvPr>
          <p:cNvSpPr txBox="1"/>
          <p:nvPr/>
        </p:nvSpPr>
        <p:spPr>
          <a:xfrm>
            <a:off x="1651831" y="1314003"/>
            <a:ext cx="8352069" cy="31797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登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高</a:t>
            </a:r>
            <a:r>
              <a:rPr lang="zh-CN" altLang="en-US" sz="4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招，臂非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加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长也，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而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  <a:hlinkClick r:id="rId2" action="ppaction://hlinkpres?slideindex=1&amp;slidetitle=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见者远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；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顺风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呼，声非加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疾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也，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闻者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彰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。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3DFA141E-69DC-6DFE-3FB9-891A48835863}"/>
              </a:ext>
            </a:extLst>
          </p:cNvPr>
          <p:cNvSpPr/>
          <p:nvPr/>
        </p:nvSpPr>
        <p:spPr>
          <a:xfrm>
            <a:off x="508673" y="821020"/>
            <a:ext cx="2054941" cy="429950"/>
          </a:xfrm>
          <a:prstGeom prst="wedgeRectCallout">
            <a:avLst>
              <a:gd name="adj1" fmla="val 36117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形作名，高处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88595D0F-05FE-F3A2-99DC-37328788413E}"/>
              </a:ext>
            </a:extLst>
          </p:cNvPr>
          <p:cNvSpPr/>
          <p:nvPr/>
        </p:nvSpPr>
        <p:spPr>
          <a:xfrm>
            <a:off x="1321136" y="2299603"/>
            <a:ext cx="2054941" cy="429950"/>
          </a:xfrm>
          <a:prstGeom prst="wedgeRectCallout">
            <a:avLst>
              <a:gd name="adj1" fmla="val 33170"/>
              <a:gd name="adj2" fmla="val -10369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连词，表修饰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C50A2B35-82F6-B027-E363-CD956072DFB8}"/>
              </a:ext>
            </a:extLst>
          </p:cNvPr>
          <p:cNvSpPr/>
          <p:nvPr/>
        </p:nvSpPr>
        <p:spPr>
          <a:xfrm>
            <a:off x="4800394" y="2299603"/>
            <a:ext cx="816266" cy="429950"/>
          </a:xfrm>
          <a:prstGeom prst="wedgeRectCallout">
            <a:avLst>
              <a:gd name="adj1" fmla="val 30182"/>
              <a:gd name="adj2" fmla="val -980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增加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655075AB-6523-81DF-09FB-3E40D6F11EB0}"/>
              </a:ext>
            </a:extLst>
          </p:cNvPr>
          <p:cNvSpPr/>
          <p:nvPr/>
        </p:nvSpPr>
        <p:spPr>
          <a:xfrm>
            <a:off x="6629194" y="821020"/>
            <a:ext cx="2054941" cy="429950"/>
          </a:xfrm>
          <a:prstGeom prst="wedgeRectCallout">
            <a:avLst>
              <a:gd name="adj1" fmla="val -8675"/>
              <a:gd name="adj2" fmla="val 1455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连词，表转折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D5B072CF-9A35-DE3B-83F0-FB04C8C1D0B7}"/>
              </a:ext>
            </a:extLst>
          </p:cNvPr>
          <p:cNvSpPr/>
          <p:nvPr/>
        </p:nvSpPr>
        <p:spPr>
          <a:xfrm>
            <a:off x="7948959" y="2299603"/>
            <a:ext cx="3005674" cy="429950"/>
          </a:xfrm>
          <a:prstGeom prst="wedgeRectCallout">
            <a:avLst>
              <a:gd name="adj1" fmla="val -16614"/>
              <a:gd name="adj2" fmla="val -867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人在远处也能看得见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98EE9F0B-7EF1-686E-BE8C-40B2415E1FF2}"/>
              </a:ext>
            </a:extLst>
          </p:cNvPr>
          <p:cNvSpPr/>
          <p:nvPr/>
        </p:nvSpPr>
        <p:spPr>
          <a:xfrm>
            <a:off x="1229923" y="3181686"/>
            <a:ext cx="2054941" cy="429950"/>
          </a:xfrm>
          <a:prstGeom prst="wedgeRectCallout">
            <a:avLst>
              <a:gd name="adj1" fmla="val 36117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连词，表修饰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08E468E4-9147-F600-A9D0-35104CA3C6E4}"/>
              </a:ext>
            </a:extLst>
          </p:cNvPr>
          <p:cNvSpPr/>
          <p:nvPr/>
        </p:nvSpPr>
        <p:spPr>
          <a:xfrm>
            <a:off x="3536487" y="3181686"/>
            <a:ext cx="2973314" cy="429950"/>
          </a:xfrm>
          <a:prstGeom prst="wedgeRectCallout">
            <a:avLst>
              <a:gd name="adj1" fmla="val 32858"/>
              <a:gd name="adj2" fmla="val 12165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强，这里指声音宏大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对话气泡: 矩形 10" title="">
            <a:extLst>
              <a:ext uri="{FF2B5EF4-FFF2-40B4-BE49-F238E27FC236}">
                <a16:creationId xmlns:a16="http://schemas.microsoft.com/office/drawing/2014/main" id="{F48FABF6-E759-8881-8127-96346CCAFC69}"/>
              </a:ext>
            </a:extLst>
          </p:cNvPr>
          <p:cNvSpPr/>
          <p:nvPr/>
        </p:nvSpPr>
        <p:spPr>
          <a:xfrm>
            <a:off x="6569647" y="3181686"/>
            <a:ext cx="2054941" cy="429950"/>
          </a:xfrm>
          <a:prstGeom prst="wedgeRectCallout">
            <a:avLst>
              <a:gd name="adj1" fmla="val -3076"/>
              <a:gd name="adj2" fmla="val 1258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连词，表转折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E9956B1F-F8B8-988A-2652-F78B9E2DAD33}"/>
              </a:ext>
            </a:extLst>
          </p:cNvPr>
          <p:cNvSpPr/>
          <p:nvPr/>
        </p:nvSpPr>
        <p:spPr>
          <a:xfrm>
            <a:off x="8804175" y="3181686"/>
            <a:ext cx="824276" cy="429950"/>
          </a:xfrm>
          <a:prstGeom prst="wedgeRectCallout">
            <a:avLst>
              <a:gd name="adj1" fmla="val -3453"/>
              <a:gd name="adj2" fmla="val 1188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清楚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EB999432-240B-1292-94C4-1CC2B58C2844}"/>
              </a:ext>
            </a:extLst>
          </p:cNvPr>
          <p:cNvSpPr txBox="1"/>
          <p:nvPr/>
        </p:nvSpPr>
        <p:spPr>
          <a:xfrm>
            <a:off x="917253" y="4963315"/>
            <a:ext cx="10137600" cy="1158074"/>
          </a:xfrm>
          <a:prstGeom prst="rect">
            <a:avLst/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登上高处招手，手臂没有增加长度，但远处的人也能看见；顺着风呼喊，声音没有增大，但听的人听得清楚。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001500" y="117475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5551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A8956952-9273-8D20-867D-76E374DEFF48}"/>
              </a:ext>
            </a:extLst>
          </p:cNvPr>
          <p:cNvSpPr txBox="1"/>
          <p:nvPr/>
        </p:nvSpPr>
        <p:spPr>
          <a:xfrm>
            <a:off x="2239226" y="1333532"/>
            <a:ext cx="7713547" cy="29950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假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舆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马者，非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利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足也，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致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千里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；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假舟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者，非能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水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也，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绝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江河。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E6A9F379-4B39-1B47-55AD-E795B12B881E}"/>
              </a:ext>
            </a:extLst>
          </p:cNvPr>
          <p:cNvSpPr/>
          <p:nvPr/>
        </p:nvSpPr>
        <p:spPr>
          <a:xfrm>
            <a:off x="754872" y="859274"/>
            <a:ext cx="2054940" cy="429950"/>
          </a:xfrm>
          <a:prstGeom prst="wedgeRectCallout">
            <a:avLst>
              <a:gd name="adj1" fmla="val 36117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借助，利用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F63001F4-B2B0-A586-C7DD-BCAF4F57D82B}"/>
              </a:ext>
            </a:extLst>
          </p:cNvPr>
          <p:cNvSpPr/>
          <p:nvPr/>
        </p:nvSpPr>
        <p:spPr>
          <a:xfrm>
            <a:off x="2313251" y="2274371"/>
            <a:ext cx="1334322" cy="429950"/>
          </a:xfrm>
          <a:prstGeom prst="wedgeRectCallout">
            <a:avLst>
              <a:gd name="adj1" fmla="val 10183"/>
              <a:gd name="adj2" fmla="val -1177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600" b="1" err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yú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，车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B75545E1-F3EA-3AE9-5FDF-94D8EE8420BE}"/>
              </a:ext>
            </a:extLst>
          </p:cNvPr>
          <p:cNvSpPr/>
          <p:nvPr/>
        </p:nvSpPr>
        <p:spPr>
          <a:xfrm>
            <a:off x="2912758" y="814965"/>
            <a:ext cx="3415373" cy="429950"/>
          </a:xfrm>
          <a:prstGeom prst="wedgeRectCallout">
            <a:avLst>
              <a:gd name="adj1" fmla="val 28820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形容词使动，使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…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快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72F3DB33-7AD1-0023-6635-3C6C6EE0B649}"/>
              </a:ext>
            </a:extLst>
          </p:cNvPr>
          <p:cNvSpPr/>
          <p:nvPr/>
        </p:nvSpPr>
        <p:spPr>
          <a:xfrm>
            <a:off x="5746793" y="2274371"/>
            <a:ext cx="2404148" cy="429950"/>
          </a:xfrm>
          <a:prstGeom prst="wedgeRectCallout">
            <a:avLst>
              <a:gd name="adj1" fmla="val 29484"/>
              <a:gd name="adj2" fmla="val -9524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连词，表转折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222670B3-F945-3365-CF80-EE65B0575614}"/>
              </a:ext>
            </a:extLst>
          </p:cNvPr>
          <p:cNvSpPr/>
          <p:nvPr/>
        </p:nvSpPr>
        <p:spPr>
          <a:xfrm>
            <a:off x="7539259" y="814965"/>
            <a:ext cx="2054941" cy="429950"/>
          </a:xfrm>
          <a:prstGeom prst="wedgeRectCallout">
            <a:avLst>
              <a:gd name="adj1" fmla="val -20169"/>
              <a:gd name="adj2" fmla="val 1117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达到，到达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3BFD5243-1FA9-B516-1DAF-E1427EF9BF9D}"/>
              </a:ext>
            </a:extLst>
          </p:cNvPr>
          <p:cNvSpPr/>
          <p:nvPr/>
        </p:nvSpPr>
        <p:spPr>
          <a:xfrm>
            <a:off x="8430445" y="2274371"/>
            <a:ext cx="3075250" cy="753444"/>
          </a:xfrm>
          <a:prstGeom prst="wedgeRectCallout">
            <a:avLst>
              <a:gd name="adj1" fmla="val -29809"/>
              <a:gd name="adj2" fmla="val -707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数量词作名词，指千里以外的地方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602F1E2C-E1DF-975D-676B-137E9E5DDD24}"/>
              </a:ext>
            </a:extLst>
          </p:cNvPr>
          <p:cNvSpPr/>
          <p:nvPr/>
        </p:nvSpPr>
        <p:spPr>
          <a:xfrm>
            <a:off x="1471518" y="3027815"/>
            <a:ext cx="2536364" cy="429950"/>
          </a:xfrm>
          <a:prstGeom prst="wedgeRectCallout">
            <a:avLst>
              <a:gd name="adj1" fmla="val 34480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600" b="1" err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jí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，船桨，代船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4C7B005A-8B6E-9E4F-56B1-16EF77FC9450}"/>
              </a:ext>
            </a:extLst>
          </p:cNvPr>
          <p:cNvSpPr/>
          <p:nvPr/>
        </p:nvSpPr>
        <p:spPr>
          <a:xfrm>
            <a:off x="4166273" y="3027815"/>
            <a:ext cx="2241592" cy="429950"/>
          </a:xfrm>
          <a:prstGeom prst="wedgeRectCallout">
            <a:avLst>
              <a:gd name="adj1" fmla="val 36117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名作动，游泳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对话气泡: 矩形 10" title="">
            <a:extLst>
              <a:ext uri="{FF2B5EF4-FFF2-40B4-BE49-F238E27FC236}">
                <a16:creationId xmlns:a16="http://schemas.microsoft.com/office/drawing/2014/main" id="{B99A4E1B-C990-7413-64C6-B4B8C9470F9C}"/>
              </a:ext>
            </a:extLst>
          </p:cNvPr>
          <p:cNvSpPr/>
          <p:nvPr/>
        </p:nvSpPr>
        <p:spPr>
          <a:xfrm>
            <a:off x="6511789" y="3027815"/>
            <a:ext cx="2184094" cy="429950"/>
          </a:xfrm>
          <a:prstGeom prst="wedgeRectCallout">
            <a:avLst>
              <a:gd name="adj1" fmla="val 6059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连词，表转折</a:t>
            </a: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29321BD5-C9A7-6982-CB9D-4992D465EBD2}"/>
              </a:ext>
            </a:extLst>
          </p:cNvPr>
          <p:cNvSpPr/>
          <p:nvPr/>
        </p:nvSpPr>
        <p:spPr>
          <a:xfrm>
            <a:off x="7071901" y="4437102"/>
            <a:ext cx="2880871" cy="429950"/>
          </a:xfrm>
          <a:prstGeom prst="wedgeRectCallout">
            <a:avLst>
              <a:gd name="adj1" fmla="val -6291"/>
              <a:gd name="adj2" fmla="val -980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横渡，横穿，渡过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42ACB19A-433F-01CE-0CA8-A9F1FA087299}"/>
              </a:ext>
            </a:extLst>
          </p:cNvPr>
          <p:cNvSpPr txBox="1"/>
          <p:nvPr/>
        </p:nvSpPr>
        <p:spPr>
          <a:xfrm>
            <a:off x="821308" y="5312783"/>
            <a:ext cx="10137600" cy="113319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译文： 借助车马的人，不是使脚步快，却能到达千里之外；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 借助船只的人，不是能游泳，却能横渡江河。</a:t>
            </a:r>
          </a:p>
        </p:txBody>
      </p:sp>
    </p:spTree>
    <p:extLst>
      <p:ext uri="{BB962C8B-B14F-4D97-AF65-F5344CB8AC3E}">
        <p14:creationId xmlns:p14="http://schemas.microsoft.com/office/powerpoint/2010/main" val="2017821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 title="">
            <a:extLst>
              <a:ext uri="{FF2B5EF4-FFF2-40B4-BE49-F238E27FC236}">
                <a16:creationId xmlns:a16="http://schemas.microsoft.com/office/drawing/2014/main" id="{99F09640-F67C-C29F-0DFD-7C6632508E78}"/>
              </a:ext>
            </a:extLst>
          </p:cNvPr>
          <p:cNvSpPr/>
          <p:nvPr/>
        </p:nvSpPr>
        <p:spPr>
          <a:xfrm>
            <a:off x="2204665" y="2438235"/>
            <a:ext cx="7605453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君子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生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非异也，善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假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于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物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也。</a:t>
            </a:r>
          </a:p>
        </p:txBody>
      </p:sp>
      <p:sp>
        <p:nvSpPr>
          <p:cNvPr id="2" name="对话气泡: 矩形 1" title="">
            <a:extLst>
              <a:ext uri="{FF2B5EF4-FFF2-40B4-BE49-F238E27FC236}">
                <a16:creationId xmlns:a16="http://schemas.microsoft.com/office/drawing/2014/main" id="{AE990A54-F082-4C1E-6837-C634FED7DB8E}"/>
              </a:ext>
            </a:extLst>
          </p:cNvPr>
          <p:cNvSpPr/>
          <p:nvPr/>
        </p:nvSpPr>
        <p:spPr>
          <a:xfrm>
            <a:off x="6782308" y="1900842"/>
            <a:ext cx="872011" cy="429950"/>
          </a:xfrm>
          <a:prstGeom prst="wedgeRectCallout">
            <a:avLst>
              <a:gd name="adj1" fmla="val 30223"/>
              <a:gd name="adj2" fmla="val 10334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借助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FA0D5706-8FA1-7194-FD11-CC7BF1215ECB}"/>
              </a:ext>
            </a:extLst>
          </p:cNvPr>
          <p:cNvSpPr/>
          <p:nvPr/>
        </p:nvSpPr>
        <p:spPr>
          <a:xfrm>
            <a:off x="302781" y="1900842"/>
            <a:ext cx="4553834" cy="429950"/>
          </a:xfrm>
          <a:prstGeom prst="wedgeRectCallout">
            <a:avLst>
              <a:gd name="adj1" fmla="val 32567"/>
              <a:gd name="adj2" fmla="val 948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xìng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，通“性”，资质，禀赋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837B780F-BF72-050F-7338-2E2124BB2CB9}"/>
              </a:ext>
            </a:extLst>
          </p:cNvPr>
          <p:cNvSpPr/>
          <p:nvPr/>
        </p:nvSpPr>
        <p:spPr>
          <a:xfrm>
            <a:off x="7851066" y="1900842"/>
            <a:ext cx="3612239" cy="429950"/>
          </a:xfrm>
          <a:prstGeom prst="wedgeRectCallout">
            <a:avLst>
              <a:gd name="adj1" fmla="val -27935"/>
              <a:gd name="adj2" fmla="val 10475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外物，指各种客观条件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7E5C2D5D-0BFE-70E1-EC55-22B9CAC2B75A}"/>
              </a:ext>
            </a:extLst>
          </p:cNvPr>
          <p:cNvSpPr txBox="1"/>
          <p:nvPr/>
        </p:nvSpPr>
        <p:spPr>
          <a:xfrm>
            <a:off x="960781" y="4143642"/>
            <a:ext cx="10093220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有学问、有修养的人的资质（和一般人）没有不同，（可是聪明能干差异很大，这是因为他们）善于凭借和利用外物啊。</a:t>
            </a:r>
          </a:p>
        </p:txBody>
      </p:sp>
    </p:spTree>
    <p:extLst>
      <p:ext uri="{BB962C8B-B14F-4D97-AF65-F5344CB8AC3E}">
        <p14:creationId xmlns:p14="http://schemas.microsoft.com/office/powerpoint/2010/main" val="115676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56965820-7F0E-C758-9545-B7CAC680353B}"/>
              </a:ext>
            </a:extLst>
          </p:cNvPr>
          <p:cNvSpPr txBox="1"/>
          <p:nvPr/>
        </p:nvSpPr>
        <p:spPr>
          <a:xfrm>
            <a:off x="738786" y="1622356"/>
            <a:ext cx="10621573" cy="31797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积土成山，风雨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兴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；积水成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，蛟龙生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；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善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成德，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 u="sng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神明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得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</a:t>
            </a:r>
            <a:r>
              <a:rPr lang="zh-CN" altLang="en-US" sz="4000" b="1" u="sng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圣心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备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7BD3FA5A-6888-ABF8-AFA8-1BD548640F1F}"/>
              </a:ext>
            </a:extLst>
          </p:cNvPr>
          <p:cNvSpPr/>
          <p:nvPr/>
        </p:nvSpPr>
        <p:spPr>
          <a:xfrm>
            <a:off x="3821101" y="1192406"/>
            <a:ext cx="1610798" cy="429950"/>
          </a:xfrm>
          <a:prstGeom prst="wedgeRectCallout">
            <a:avLst>
              <a:gd name="adj1" fmla="val 32567"/>
              <a:gd name="adj2" fmla="val 948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起，兴起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45E70939-F33B-FE3F-91C8-7FD8C2C273A6}"/>
              </a:ext>
            </a:extLst>
          </p:cNvPr>
          <p:cNvSpPr/>
          <p:nvPr/>
        </p:nvSpPr>
        <p:spPr>
          <a:xfrm>
            <a:off x="1726863" y="2628528"/>
            <a:ext cx="4553834" cy="429950"/>
          </a:xfrm>
          <a:prstGeom prst="wedgeRectCallout">
            <a:avLst>
              <a:gd name="adj1" fmla="val 35758"/>
              <a:gd name="adj2" fmla="val -1248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兼词，意为“于此”、“于是”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D9F3ED85-236B-3DE9-1EAF-54489C771C95}"/>
              </a:ext>
            </a:extLst>
          </p:cNvPr>
          <p:cNvSpPr/>
          <p:nvPr/>
        </p:nvSpPr>
        <p:spPr>
          <a:xfrm>
            <a:off x="7592748" y="1192406"/>
            <a:ext cx="939632" cy="429950"/>
          </a:xfrm>
          <a:prstGeom prst="wedgeRectCallout">
            <a:avLst>
              <a:gd name="adj1" fmla="val 29935"/>
              <a:gd name="adj2" fmla="val 948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深水</a:t>
            </a: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463F3841-C833-85D0-07BB-710B4FEB0767}"/>
              </a:ext>
            </a:extLst>
          </p:cNvPr>
          <p:cNvSpPr/>
          <p:nvPr/>
        </p:nvSpPr>
        <p:spPr>
          <a:xfrm>
            <a:off x="7069439" y="2628528"/>
            <a:ext cx="4553834" cy="429950"/>
          </a:xfrm>
          <a:prstGeom prst="wedgeRectCallout">
            <a:avLst>
              <a:gd name="adj1" fmla="val 35758"/>
              <a:gd name="adj2" fmla="val -1248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兼词，意为“于此”、“于是”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47D3DCBE-2A49-A525-1614-C56BF650576E}"/>
              </a:ext>
            </a:extLst>
          </p:cNvPr>
          <p:cNvSpPr/>
          <p:nvPr/>
        </p:nvSpPr>
        <p:spPr>
          <a:xfrm>
            <a:off x="237178" y="3500325"/>
            <a:ext cx="2251686" cy="429950"/>
          </a:xfrm>
          <a:prstGeom prst="wedgeRectCallout">
            <a:avLst>
              <a:gd name="adj1" fmla="val 11052"/>
              <a:gd name="adj2" fmla="val 107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形作名，善行</a:t>
            </a: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F4F38677-C4E8-5463-B0A8-05A994C83751}"/>
              </a:ext>
            </a:extLst>
          </p:cNvPr>
          <p:cNvSpPr/>
          <p:nvPr/>
        </p:nvSpPr>
        <p:spPr>
          <a:xfrm>
            <a:off x="2647318" y="3500781"/>
            <a:ext cx="2015516" cy="429950"/>
          </a:xfrm>
          <a:prstGeom prst="wedgeRectCallout">
            <a:avLst>
              <a:gd name="adj1" fmla="val -502"/>
              <a:gd name="adj2" fmla="val 11602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表顺承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,“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就”</a:t>
            </a: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8E6E266B-056F-5804-94D4-1CA996BB951E}"/>
              </a:ext>
            </a:extLst>
          </p:cNvPr>
          <p:cNvSpPr/>
          <p:nvPr/>
        </p:nvSpPr>
        <p:spPr>
          <a:xfrm>
            <a:off x="2979370" y="5054804"/>
            <a:ext cx="2513086" cy="429950"/>
          </a:xfrm>
          <a:prstGeom prst="wedgeRectCallout">
            <a:avLst>
              <a:gd name="adj1" fmla="val 7310"/>
              <a:gd name="adj2" fmla="val -11214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指人的高度智慧</a:t>
            </a:r>
          </a:p>
        </p:txBody>
      </p:sp>
      <p:sp>
        <p:nvSpPr>
          <p:cNvPr id="10" name="对话气泡: 矩形 9" title="">
            <a:extLst>
              <a:ext uri="{FF2B5EF4-FFF2-40B4-BE49-F238E27FC236}">
                <a16:creationId xmlns:a16="http://schemas.microsoft.com/office/drawing/2014/main" id="{BBBF6FD4-230A-6555-E701-6DF7E7835580}"/>
              </a:ext>
            </a:extLst>
          </p:cNvPr>
          <p:cNvSpPr/>
          <p:nvPr/>
        </p:nvSpPr>
        <p:spPr>
          <a:xfrm>
            <a:off x="5197747" y="3500325"/>
            <a:ext cx="898253" cy="429950"/>
          </a:xfrm>
          <a:prstGeom prst="wedgeRectCallout">
            <a:avLst>
              <a:gd name="adj1" fmla="val -3756"/>
              <a:gd name="adj2" fmla="val 1061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获得</a:t>
            </a:r>
          </a:p>
        </p:txBody>
      </p:sp>
      <p:sp>
        <p:nvSpPr>
          <p:cNvPr id="11" name="对话气泡: 矩形 10" title="">
            <a:extLst>
              <a:ext uri="{FF2B5EF4-FFF2-40B4-BE49-F238E27FC236}">
                <a16:creationId xmlns:a16="http://schemas.microsoft.com/office/drawing/2014/main" id="{0AC7EC81-11C5-7434-266E-A9DD4817CAF2}"/>
              </a:ext>
            </a:extLst>
          </p:cNvPr>
          <p:cNvSpPr/>
          <p:nvPr/>
        </p:nvSpPr>
        <p:spPr>
          <a:xfrm>
            <a:off x="7610916" y="5054804"/>
            <a:ext cx="921464" cy="429950"/>
          </a:xfrm>
          <a:prstGeom prst="wedgeRectCallout">
            <a:avLst>
              <a:gd name="adj1" fmla="val -35933"/>
              <a:gd name="adj2" fmla="val -1276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具备</a:t>
            </a:r>
          </a:p>
        </p:txBody>
      </p:sp>
      <p:sp>
        <p:nvSpPr>
          <p:cNvPr id="12" name="对话气泡: 矩形 11" title="">
            <a:extLst>
              <a:ext uri="{FF2B5EF4-FFF2-40B4-BE49-F238E27FC236}">
                <a16:creationId xmlns:a16="http://schemas.microsoft.com/office/drawing/2014/main" id="{8A3CECB6-1D1F-91E4-4AFA-D717EC574E14}"/>
              </a:ext>
            </a:extLst>
          </p:cNvPr>
          <p:cNvSpPr/>
          <p:nvPr/>
        </p:nvSpPr>
        <p:spPr>
          <a:xfrm>
            <a:off x="6964979" y="3503056"/>
            <a:ext cx="2251686" cy="429950"/>
          </a:xfrm>
          <a:prstGeom prst="wedgeRectCallout">
            <a:avLst>
              <a:gd name="adj1" fmla="val 7520"/>
              <a:gd name="adj2" fmla="val 991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阿里巴巴普惠体" panose="00020600040101010101" charset="-122"/>
              </a:rPr>
              <a:t>语气助词，了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对话气泡: 矩形 12" title="">
            <a:extLst>
              <a:ext uri="{FF2B5EF4-FFF2-40B4-BE49-F238E27FC236}">
                <a16:creationId xmlns:a16="http://schemas.microsoft.com/office/drawing/2014/main" id="{AE671655-DE40-53EC-572A-273A23336092}"/>
              </a:ext>
            </a:extLst>
          </p:cNvPr>
          <p:cNvSpPr/>
          <p:nvPr/>
        </p:nvSpPr>
        <p:spPr>
          <a:xfrm>
            <a:off x="5596412" y="5054804"/>
            <a:ext cx="1924680" cy="429950"/>
          </a:xfrm>
          <a:prstGeom prst="wedgeRectCallout">
            <a:avLst>
              <a:gd name="adj1" fmla="val 14861"/>
              <a:gd name="adj2" fmla="val -1093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圣人的心怀</a:t>
            </a:r>
          </a:p>
        </p:txBody>
      </p:sp>
    </p:spTree>
    <p:extLst>
      <p:ext uri="{BB962C8B-B14F-4D97-AF65-F5344CB8AC3E}">
        <p14:creationId xmlns:p14="http://schemas.microsoft.com/office/powerpoint/2010/main" val="2295166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7A3D9671-8F1B-7F5F-FF7C-D8658E6BD8FC}"/>
              </a:ext>
            </a:extLst>
          </p:cNvPr>
          <p:cNvSpPr txBox="1"/>
          <p:nvPr/>
        </p:nvSpPr>
        <p:spPr>
          <a:xfrm>
            <a:off x="902864" y="1965686"/>
            <a:ext cx="10289381" cy="1718227"/>
          </a:xfrm>
          <a:prstGeom prst="rect">
            <a:avLst/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译文：堆积泥土成为高山，风雨从那里兴起；积聚水流成为深渊，蛟龙在那里生长；积累善行养成高尚的品德，最高的智慧就会得到，通达事理的思维就具备了。</a:t>
            </a:r>
          </a:p>
        </p:txBody>
      </p:sp>
    </p:spTree>
    <p:extLst>
      <p:ext uri="{BB962C8B-B14F-4D97-AF65-F5344CB8AC3E}">
        <p14:creationId xmlns:p14="http://schemas.microsoft.com/office/powerpoint/2010/main" val="1223972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4AE0E93C-CC7F-F26F-F571-FA321AE090E9}"/>
              </a:ext>
            </a:extLst>
          </p:cNvPr>
          <p:cNvSpPr txBox="1"/>
          <p:nvPr/>
        </p:nvSpPr>
        <p:spPr>
          <a:xfrm>
            <a:off x="432219" y="1474273"/>
            <a:ext cx="11327559" cy="31797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故不积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跬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步，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无以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至</a:t>
            </a:r>
            <a:r>
              <a:rPr lang="zh-CN" altLang="en-US" sz="4000" b="1" u="sng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千里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；不积小流，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无以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成江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海。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骐骥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一跃，不能十步；驽马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十驾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，功在不舍。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CFB15209-F6BD-DCE9-506A-2FD046323EAB}"/>
              </a:ext>
            </a:extLst>
          </p:cNvPr>
          <p:cNvSpPr/>
          <p:nvPr/>
        </p:nvSpPr>
        <p:spPr>
          <a:xfrm>
            <a:off x="218000" y="667370"/>
            <a:ext cx="4232887" cy="732179"/>
          </a:xfrm>
          <a:prstGeom prst="wedgeRectCallout">
            <a:avLst>
              <a:gd name="adj1" fmla="val 9677"/>
              <a:gd name="adj2" fmla="val 800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古代的半步。古代称跨出一脚为“跬”，跨两脚为“步”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6F7B385D-AEEF-868D-2A85-7375FF03B732}"/>
              </a:ext>
            </a:extLst>
          </p:cNvPr>
          <p:cNvSpPr/>
          <p:nvPr/>
        </p:nvSpPr>
        <p:spPr>
          <a:xfrm>
            <a:off x="818516" y="2574634"/>
            <a:ext cx="4516492" cy="489497"/>
          </a:xfrm>
          <a:prstGeom prst="wedgeRectCallout">
            <a:avLst>
              <a:gd name="adj1" fmla="val 32739"/>
              <a:gd name="adj2" fmla="val -1043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固定句式，没有用来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的（办法）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413A7395-F976-8C75-A2AF-D0F95A95EB6A}"/>
              </a:ext>
            </a:extLst>
          </p:cNvPr>
          <p:cNvSpPr/>
          <p:nvPr/>
        </p:nvSpPr>
        <p:spPr>
          <a:xfrm>
            <a:off x="4752154" y="618925"/>
            <a:ext cx="3075250" cy="753444"/>
          </a:xfrm>
          <a:prstGeom prst="wedgeRectCallout">
            <a:avLst>
              <a:gd name="adj1" fmla="val -2438"/>
              <a:gd name="adj2" fmla="val 860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阿里巴巴普惠体" panose="00020600040101010101" charset="-122"/>
                <a:sym typeface="阿里巴巴普惠体" panose="00020600040101010101" charset="-122"/>
              </a:rPr>
              <a:t>数量词作名词，指千里以外的地方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91ECDB29-E3E9-5BAE-7180-08066B4B8F69}"/>
              </a:ext>
            </a:extLst>
          </p:cNvPr>
          <p:cNvSpPr/>
          <p:nvPr/>
        </p:nvSpPr>
        <p:spPr>
          <a:xfrm>
            <a:off x="1836370" y="3369563"/>
            <a:ext cx="873018" cy="489497"/>
          </a:xfrm>
          <a:prstGeom prst="wedgeRectCallout">
            <a:avLst>
              <a:gd name="adj1" fmla="val -24140"/>
              <a:gd name="adj2" fmla="val 1047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骏马</a:t>
            </a: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AC86D35A-7B74-200F-31C8-D0A906E9916A}"/>
              </a:ext>
            </a:extLst>
          </p:cNvPr>
          <p:cNvSpPr/>
          <p:nvPr/>
        </p:nvSpPr>
        <p:spPr>
          <a:xfrm>
            <a:off x="5894142" y="3369563"/>
            <a:ext cx="4024979" cy="489497"/>
          </a:xfrm>
          <a:prstGeom prst="wedgeRectCallout">
            <a:avLst>
              <a:gd name="adj1" fmla="val 8099"/>
              <a:gd name="adj2" fmla="val 836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马拉车一天走的路叫“一驾”</a:t>
            </a:r>
          </a:p>
        </p:txBody>
      </p:sp>
    </p:spTree>
    <p:extLst>
      <p:ext uri="{BB962C8B-B14F-4D97-AF65-F5344CB8AC3E}">
        <p14:creationId xmlns:p14="http://schemas.microsoft.com/office/powerpoint/2010/main" val="4178349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C7F8D077-D89B-82E4-6021-A04AABB91A15}"/>
              </a:ext>
            </a:extLst>
          </p:cNvPr>
          <p:cNvSpPr txBox="1"/>
          <p:nvPr/>
        </p:nvSpPr>
        <p:spPr>
          <a:xfrm>
            <a:off x="771588" y="1940474"/>
            <a:ext cx="10515600" cy="2294026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译文：所以不积累每一步，就无法达到千里之外；不积聚细小河流，就无法形成江海。</a:t>
            </a:r>
            <a:endParaRPr lang="en-US" altLang="zh-CN" sz="2800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    骏马跳跃一次，不能有十步远；劣马拉车走十天，（也能走得很远），它的成功在于不停地走。</a:t>
            </a:r>
          </a:p>
        </p:txBody>
      </p:sp>
    </p:spTree>
    <p:extLst>
      <p:ext uri="{BB962C8B-B14F-4D97-AF65-F5344CB8AC3E}">
        <p14:creationId xmlns:p14="http://schemas.microsoft.com/office/powerpoint/2010/main" val="457934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>
            <a:extLst>
              <a:ext uri="{FF2B5EF4-FFF2-40B4-BE49-F238E27FC236}">
                <a16:creationId xmlns:a16="http://schemas.microsoft.com/office/drawing/2014/main" id="{94C3C1F7-31FA-E958-9DAF-C1AAE6ACA877}"/>
              </a:ext>
            </a:extLst>
          </p:cNvPr>
          <p:cNvSpPr/>
          <p:nvPr/>
        </p:nvSpPr>
        <p:spPr>
          <a:xfrm>
            <a:off x="1558820" y="2561059"/>
            <a:ext cx="8353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锲</a:t>
            </a:r>
            <a:r>
              <a:rPr lang="zh-CN" altLang="en-US" sz="32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舍</a:t>
            </a: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之，朽木不折，</a:t>
            </a:r>
            <a:r>
              <a:rPr lang="zh-CN" altLang="en-US" sz="32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锲</a:t>
            </a:r>
            <a:r>
              <a:rPr lang="zh-CN" altLang="en-US" sz="32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不</a:t>
            </a:r>
            <a:r>
              <a:rPr lang="zh-CN" altLang="en-US" sz="32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舍</a:t>
            </a: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，金石可</a:t>
            </a:r>
            <a:r>
              <a:rPr lang="zh-CN" altLang="en-US" sz="32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镂</a:t>
            </a: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4D5227A5-0F93-2C44-574B-0284EA96D164}"/>
              </a:ext>
            </a:extLst>
          </p:cNvPr>
          <p:cNvSpPr/>
          <p:nvPr/>
        </p:nvSpPr>
        <p:spPr>
          <a:xfrm>
            <a:off x="1424079" y="1817680"/>
            <a:ext cx="1718792" cy="489497"/>
          </a:xfrm>
          <a:prstGeom prst="wedgeRectCallout">
            <a:avLst>
              <a:gd name="adj1" fmla="val -6814"/>
              <a:gd name="adj2" fmla="val 1022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动词，雕刻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885584D8-9D71-0447-7800-E8C1ADCED32A}"/>
              </a:ext>
            </a:extLst>
          </p:cNvPr>
          <p:cNvSpPr/>
          <p:nvPr/>
        </p:nvSpPr>
        <p:spPr>
          <a:xfrm>
            <a:off x="5385470" y="1817680"/>
            <a:ext cx="1718792" cy="489497"/>
          </a:xfrm>
          <a:prstGeom prst="wedgeRectCallout">
            <a:avLst>
              <a:gd name="adj1" fmla="val -2234"/>
              <a:gd name="adj2" fmla="val 1084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动词，雕刻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20B2320F-2AC1-3A50-D650-47BF2AED3FD1}"/>
              </a:ext>
            </a:extLst>
          </p:cNvPr>
          <p:cNvSpPr/>
          <p:nvPr/>
        </p:nvSpPr>
        <p:spPr>
          <a:xfrm>
            <a:off x="514728" y="3332597"/>
            <a:ext cx="2762884" cy="489497"/>
          </a:xfrm>
          <a:prstGeom prst="wedgeRectCallout">
            <a:avLst>
              <a:gd name="adj1" fmla="val 21675"/>
              <a:gd name="adj2" fmla="val -9075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表假设关系，如果</a:t>
            </a: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273CD564-05FF-776B-D494-4F802A28177F}"/>
              </a:ext>
            </a:extLst>
          </p:cNvPr>
          <p:cNvSpPr/>
          <p:nvPr/>
        </p:nvSpPr>
        <p:spPr>
          <a:xfrm>
            <a:off x="4691440" y="3332596"/>
            <a:ext cx="2762884" cy="489497"/>
          </a:xfrm>
          <a:prstGeom prst="wedgeRectCallout">
            <a:avLst>
              <a:gd name="adj1" fmla="val 22072"/>
              <a:gd name="adj2" fmla="val -919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表假设关系，如果</a:t>
            </a: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71AB6FBC-6628-A0F5-C8EE-8CC14E72558A}"/>
              </a:ext>
            </a:extLst>
          </p:cNvPr>
          <p:cNvSpPr/>
          <p:nvPr/>
        </p:nvSpPr>
        <p:spPr>
          <a:xfrm>
            <a:off x="3277612" y="1817680"/>
            <a:ext cx="1718792" cy="489497"/>
          </a:xfrm>
          <a:prstGeom prst="wedgeRectCallout">
            <a:avLst>
              <a:gd name="adj1" fmla="val -60719"/>
              <a:gd name="adj2" fmla="val 114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动词，舍弃</a:t>
            </a:r>
          </a:p>
        </p:txBody>
      </p:sp>
      <p:sp>
        <p:nvSpPr>
          <p:cNvPr id="8" name="对话气泡: 矩形 7" title="">
            <a:extLst>
              <a:ext uri="{FF2B5EF4-FFF2-40B4-BE49-F238E27FC236}">
                <a16:creationId xmlns:a16="http://schemas.microsoft.com/office/drawing/2014/main" id="{E10849E4-ABAF-5102-D08C-104518694DE3}"/>
              </a:ext>
            </a:extLst>
          </p:cNvPr>
          <p:cNvSpPr/>
          <p:nvPr/>
        </p:nvSpPr>
        <p:spPr>
          <a:xfrm>
            <a:off x="7239003" y="1817680"/>
            <a:ext cx="1718792" cy="489497"/>
          </a:xfrm>
          <a:prstGeom prst="wedgeRectCallout">
            <a:avLst>
              <a:gd name="adj1" fmla="val -38523"/>
              <a:gd name="adj2" fmla="val 114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动词，放弃</a:t>
            </a:r>
          </a:p>
        </p:txBody>
      </p:sp>
      <p:sp>
        <p:nvSpPr>
          <p:cNvPr id="9" name="对话气泡: 矩形 8" title="">
            <a:extLst>
              <a:ext uri="{FF2B5EF4-FFF2-40B4-BE49-F238E27FC236}">
                <a16:creationId xmlns:a16="http://schemas.microsoft.com/office/drawing/2014/main" id="{9429F406-62C3-B396-7D25-28CAD6EC0F48}"/>
              </a:ext>
            </a:extLst>
          </p:cNvPr>
          <p:cNvSpPr/>
          <p:nvPr/>
        </p:nvSpPr>
        <p:spPr>
          <a:xfrm>
            <a:off x="8534907" y="3332596"/>
            <a:ext cx="1718792" cy="489497"/>
          </a:xfrm>
          <a:prstGeom prst="wedgeRectCallout">
            <a:avLst>
              <a:gd name="adj1" fmla="val 7631"/>
              <a:gd name="adj2" fmla="val -870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动词，雕刻</a:t>
            </a: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401780A1-BC95-0F9E-0D8F-AEEE17D6CB57}"/>
              </a:ext>
            </a:extLst>
          </p:cNvPr>
          <p:cNvSpPr txBox="1"/>
          <p:nvPr/>
        </p:nvSpPr>
        <p:spPr>
          <a:xfrm>
            <a:off x="791030" y="4667771"/>
            <a:ext cx="10137600" cy="1044453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译文：如果雕刻几下就放弃，腐朽的木头也不会断；</a:t>
            </a:r>
            <a:endParaRPr lang="en-US" altLang="zh-CN" sz="2800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               </a:t>
            </a: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如果不停地刻下去，金石也能雕刻。</a:t>
            </a:r>
          </a:p>
        </p:txBody>
      </p:sp>
    </p:spTree>
    <p:extLst>
      <p:ext uri="{BB962C8B-B14F-4D97-AF65-F5344CB8AC3E}">
        <p14:creationId xmlns:p14="http://schemas.microsoft.com/office/powerpoint/2010/main" val="4055240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>
            <a:extLst>
              <a:ext uri="{FF2B5EF4-FFF2-40B4-BE49-F238E27FC236}">
                <a16:creationId xmlns:a16="http://schemas.microsoft.com/office/drawing/2014/main" id="{07C89B44-1054-4EBF-0C42-3482BB8651AD}"/>
              </a:ext>
            </a:extLst>
          </p:cNvPr>
          <p:cNvSpPr/>
          <p:nvPr/>
        </p:nvSpPr>
        <p:spPr>
          <a:xfrm>
            <a:off x="1401374" y="1615668"/>
            <a:ext cx="9129366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蚓无爪牙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之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利，筋骨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之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强，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上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食埃土，</a:t>
            </a:r>
            <a:endParaRPr lang="en-US" altLang="zh-CN" sz="40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4000" b="1">
              <a:solidFill>
                <a:srgbClr val="FF0000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下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饮黄泉，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用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心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一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也。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8130D7BC-235A-0128-C459-3E9BE2A4F2B4}"/>
              </a:ext>
            </a:extLst>
          </p:cNvPr>
          <p:cNvSpPr/>
          <p:nvPr/>
        </p:nvSpPr>
        <p:spPr>
          <a:xfrm>
            <a:off x="1901468" y="951726"/>
            <a:ext cx="2725032" cy="489497"/>
          </a:xfrm>
          <a:prstGeom prst="wedgeRectCallout">
            <a:avLst>
              <a:gd name="adj1" fmla="val 31767"/>
              <a:gd name="adj2" fmla="val 873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定语后置的标志词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4F49546E-C6D9-5A30-AC09-EBBF6D1C5745}"/>
              </a:ext>
            </a:extLst>
          </p:cNvPr>
          <p:cNvSpPr/>
          <p:nvPr/>
        </p:nvSpPr>
        <p:spPr>
          <a:xfrm>
            <a:off x="6256474" y="951725"/>
            <a:ext cx="3402253" cy="489497"/>
          </a:xfrm>
          <a:prstGeom prst="wedgeRectCallout">
            <a:avLst>
              <a:gd name="adj1" fmla="val 9706"/>
              <a:gd name="adj2" fmla="val 972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方位名词作状语，向上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C30C9A2C-D844-6202-B639-8BF0F5B8F681}"/>
              </a:ext>
            </a:extLst>
          </p:cNvPr>
          <p:cNvSpPr/>
          <p:nvPr/>
        </p:nvSpPr>
        <p:spPr>
          <a:xfrm>
            <a:off x="5002959" y="3726364"/>
            <a:ext cx="2725032" cy="489497"/>
          </a:xfrm>
          <a:prstGeom prst="wedgeRectCallout">
            <a:avLst>
              <a:gd name="adj1" fmla="val -34233"/>
              <a:gd name="adj2" fmla="val -1291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数词作动词，专一</a:t>
            </a: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7F3C34F6-60C4-943E-984E-DBB65880AD83}"/>
              </a:ext>
            </a:extLst>
          </p:cNvPr>
          <p:cNvSpPr txBox="1"/>
          <p:nvPr/>
        </p:nvSpPr>
        <p:spPr>
          <a:xfrm>
            <a:off x="897257" y="4877063"/>
            <a:ext cx="10137600" cy="1173719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译文：蚯蚓没有锋利的爪牙，强健的筋骨，向上能吃到泥土，</a:t>
            </a:r>
            <a:endParaRPr lang="en-US" altLang="zh-CN" sz="2800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             向下能喝到泉水，因为它心思专一啊。</a:t>
            </a: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79DA0994-23E0-49D3-EC26-477D45062BA7}"/>
              </a:ext>
            </a:extLst>
          </p:cNvPr>
          <p:cNvSpPr/>
          <p:nvPr/>
        </p:nvSpPr>
        <p:spPr>
          <a:xfrm>
            <a:off x="3064148" y="3723598"/>
            <a:ext cx="1758150" cy="489497"/>
          </a:xfrm>
          <a:prstGeom prst="wedgeRectCallout">
            <a:avLst>
              <a:gd name="adj1" fmla="val 18978"/>
              <a:gd name="adj2" fmla="val -932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由于，因为</a:t>
            </a:r>
          </a:p>
        </p:txBody>
      </p:sp>
    </p:spTree>
    <p:extLst>
      <p:ext uri="{BB962C8B-B14F-4D97-AF65-F5344CB8AC3E}">
        <p14:creationId xmlns:p14="http://schemas.microsoft.com/office/powerpoint/2010/main" val="1053149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>
            <a:extLst>
              <a:ext uri="{FF2B5EF4-FFF2-40B4-BE49-F238E27FC236}">
                <a16:creationId xmlns:a16="http://schemas.microsoft.com/office/drawing/2014/main" id="{AFBF76E0-6144-953F-A4DB-5A18373928A7}"/>
              </a:ext>
            </a:extLst>
          </p:cNvPr>
          <p:cNvSpPr/>
          <p:nvPr/>
        </p:nvSpPr>
        <p:spPr>
          <a:xfrm>
            <a:off x="408250" y="2022504"/>
            <a:ext cx="1161217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蟹六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跪</a:t>
            </a:r>
            <a:r>
              <a:rPr lang="zh-CN" altLang="en-US" sz="4000" b="1">
                <a:solidFill>
                  <a:srgbClr val="00B05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而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二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螯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，非蛇鳝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之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穴无可寄托者，用心</a:t>
            </a:r>
            <a:r>
              <a:rPr lang="zh-CN" altLang="en-US" sz="4000" b="1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躁</a:t>
            </a:r>
            <a:r>
              <a:rPr lang="zh-CN" altLang="en-US" sz="40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也。</a:t>
            </a:r>
          </a:p>
        </p:txBody>
      </p:sp>
      <p:sp>
        <p:nvSpPr>
          <p:cNvPr id="3" name="对话气泡: 矩形 2" title="">
            <a:extLst>
              <a:ext uri="{FF2B5EF4-FFF2-40B4-BE49-F238E27FC236}">
                <a16:creationId xmlns:a16="http://schemas.microsoft.com/office/drawing/2014/main" id="{5A8A3911-7F62-6ECD-2FA9-DCADE4E3A6D4}"/>
              </a:ext>
            </a:extLst>
          </p:cNvPr>
          <p:cNvSpPr/>
          <p:nvPr/>
        </p:nvSpPr>
        <p:spPr>
          <a:xfrm>
            <a:off x="1059736" y="1359451"/>
            <a:ext cx="853843" cy="489497"/>
          </a:xfrm>
          <a:prstGeom prst="wedgeRectCallout">
            <a:avLst>
              <a:gd name="adj1" fmla="val 29545"/>
              <a:gd name="adj2" fmla="val 873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蟹脚</a:t>
            </a:r>
          </a:p>
        </p:txBody>
      </p:sp>
      <p:sp>
        <p:nvSpPr>
          <p:cNvPr id="4" name="对话气泡: 矩形 3" title="">
            <a:extLst>
              <a:ext uri="{FF2B5EF4-FFF2-40B4-BE49-F238E27FC236}">
                <a16:creationId xmlns:a16="http://schemas.microsoft.com/office/drawing/2014/main" id="{F8AF9AD7-1D17-3290-AD3C-C1FE8AF384E5}"/>
              </a:ext>
            </a:extLst>
          </p:cNvPr>
          <p:cNvSpPr/>
          <p:nvPr/>
        </p:nvSpPr>
        <p:spPr>
          <a:xfrm>
            <a:off x="2659430" y="1374873"/>
            <a:ext cx="1543177" cy="489497"/>
          </a:xfrm>
          <a:prstGeom prst="wedgeRectCallout">
            <a:avLst>
              <a:gd name="adj1" fmla="val -1848"/>
              <a:gd name="adj2" fmla="val 935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err="1">
                <a:latin typeface="宋体" panose="02010600030101010101" pitchFamily="2" charset="-122"/>
                <a:ea typeface="宋体" panose="02010600030101010101" pitchFamily="2" charset="-122"/>
              </a:rPr>
              <a:t>áo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，蟹钳</a:t>
            </a:r>
          </a:p>
        </p:txBody>
      </p:sp>
      <p:sp>
        <p:nvSpPr>
          <p:cNvPr id="5" name="对话气泡: 矩形 4" title="">
            <a:extLst>
              <a:ext uri="{FF2B5EF4-FFF2-40B4-BE49-F238E27FC236}">
                <a16:creationId xmlns:a16="http://schemas.microsoft.com/office/drawing/2014/main" id="{97B9ED93-5BB3-E43C-5ED3-C371B0A5A5F5}"/>
              </a:ext>
            </a:extLst>
          </p:cNvPr>
          <p:cNvSpPr/>
          <p:nvPr/>
        </p:nvSpPr>
        <p:spPr>
          <a:xfrm>
            <a:off x="993123" y="2824446"/>
            <a:ext cx="2137637" cy="489497"/>
          </a:xfrm>
          <a:prstGeom prst="wedgeRectCallout">
            <a:avLst>
              <a:gd name="adj1" fmla="val 8278"/>
              <a:gd name="adj2" fmla="val -7590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连词，表并列</a:t>
            </a:r>
          </a:p>
        </p:txBody>
      </p:sp>
      <p:sp>
        <p:nvSpPr>
          <p:cNvPr id="6" name="对话气泡: 矩形 5" title="">
            <a:extLst>
              <a:ext uri="{FF2B5EF4-FFF2-40B4-BE49-F238E27FC236}">
                <a16:creationId xmlns:a16="http://schemas.microsoft.com/office/drawing/2014/main" id="{2CEA55C1-59A2-4FB5-B6C3-BC0994096BE6}"/>
              </a:ext>
            </a:extLst>
          </p:cNvPr>
          <p:cNvSpPr/>
          <p:nvPr/>
        </p:nvSpPr>
        <p:spPr>
          <a:xfrm>
            <a:off x="5178571" y="1349340"/>
            <a:ext cx="2070017" cy="489497"/>
          </a:xfrm>
          <a:prstGeom prst="wedgeRectCallout">
            <a:avLst>
              <a:gd name="adj1" fmla="val -18139"/>
              <a:gd name="adj2" fmla="val 997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结构助词，的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话气泡: 矩形 6" title="">
            <a:extLst>
              <a:ext uri="{FF2B5EF4-FFF2-40B4-BE49-F238E27FC236}">
                <a16:creationId xmlns:a16="http://schemas.microsoft.com/office/drawing/2014/main" id="{F757A20E-F7C9-581F-8351-44FD2BD1A93C}"/>
              </a:ext>
            </a:extLst>
          </p:cNvPr>
          <p:cNvSpPr/>
          <p:nvPr/>
        </p:nvSpPr>
        <p:spPr>
          <a:xfrm>
            <a:off x="9684968" y="1343228"/>
            <a:ext cx="2070017" cy="489497"/>
          </a:xfrm>
          <a:prstGeom prst="wedgeRectCallout">
            <a:avLst>
              <a:gd name="adj1" fmla="val 8482"/>
              <a:gd name="adj2" fmla="val 9110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浮躁，不专心</a:t>
            </a:r>
          </a:p>
        </p:txBody>
      </p:sp>
      <p:sp>
        <p:nvSpPr>
          <p:cNvPr id="8" name="文本框 7" title="">
            <a:extLst>
              <a:ext uri="{FF2B5EF4-FFF2-40B4-BE49-F238E27FC236}">
                <a16:creationId xmlns:a16="http://schemas.microsoft.com/office/drawing/2014/main" id="{490B971C-C4F9-CB68-BC29-5D923F181499}"/>
              </a:ext>
            </a:extLst>
          </p:cNvPr>
          <p:cNvSpPr txBox="1"/>
          <p:nvPr/>
        </p:nvSpPr>
        <p:spPr>
          <a:xfrm>
            <a:off x="771265" y="4554553"/>
            <a:ext cx="10491700" cy="954107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译文：螃蟹有六条腿和两只蟹钳，没有蛇鳝的洞穴就无处容身（的原因），是因为心思浮躁啊。</a:t>
            </a:r>
          </a:p>
        </p:txBody>
      </p:sp>
    </p:spTree>
    <p:extLst>
      <p:ext uri="{BB962C8B-B14F-4D97-AF65-F5344CB8AC3E}">
        <p14:creationId xmlns:p14="http://schemas.microsoft.com/office/powerpoint/2010/main" val="39796015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5" y="150"/>
            <a:ext cx="12192000" cy="5705856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5679" r="9957" b="6206"/>
          <a:stretch>
            <a:fillRect/>
          </a:stretch>
        </p:blipFill>
        <p:spPr>
          <a:xfrm>
            <a:off x="13335" y="1003880"/>
            <a:ext cx="3760546" cy="3597044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" r="1"/>
          <a:stretch>
            <a:fillRect/>
          </a:stretch>
        </p:blipFill>
        <p:spPr>
          <a:xfrm rot="2136301">
            <a:off x="3919052" y="2790900"/>
            <a:ext cx="1714368" cy="1641008"/>
          </a:xfrm>
          <a:prstGeom prst="rect">
            <a:avLst/>
          </a:prstGeom>
        </p:spPr>
      </p:pic>
      <p:pic>
        <p:nvPicPr>
          <p:cNvPr id="12" name="图片 11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7" t="17941" r="7988" b="32814"/>
          <a:stretch>
            <a:fillRect/>
          </a:stretch>
        </p:blipFill>
        <p:spPr>
          <a:xfrm>
            <a:off x="7674163" y="902289"/>
            <a:ext cx="4116147" cy="2476623"/>
          </a:xfrm>
          <a:prstGeom prst="rect">
            <a:avLst/>
          </a:prstGeom>
        </p:spPr>
      </p:pic>
      <p:pic>
        <p:nvPicPr>
          <p:cNvPr id="14" name="图片 13" title=""/>
          <p:cNvPicPr>
            <a:picLocks noChangeAspect="1"/>
          </p:cNvPicPr>
          <p:nvPr/>
        </p:nvPicPr>
        <p:blipFill>
          <a:blip r:embed="rId6"/>
          <a:srcRect t="4341"/>
          <a:stretch>
            <a:fillRect/>
          </a:stretch>
        </p:blipFill>
        <p:spPr>
          <a:xfrm>
            <a:off x="9647" y="4142050"/>
            <a:ext cx="12182353" cy="2644580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4217" r="9361" b="10237"/>
          <a:stretch>
            <a:fillRect/>
          </a:stretch>
        </p:blipFill>
        <p:spPr>
          <a:xfrm>
            <a:off x="1816689" y="3626420"/>
            <a:ext cx="2501478" cy="2332319"/>
          </a:xfrm>
          <a:prstGeom prst="rect">
            <a:avLst/>
          </a:prstGeom>
        </p:spPr>
      </p:pic>
      <p:sp>
        <p:nvSpPr>
          <p:cNvPr id="17" name="文本框 16" title=""/>
          <p:cNvSpPr txBox="1"/>
          <p:nvPr>
            <p:custDataLst>
              <p:tags r:id="rId8"/>
            </p:custDataLst>
          </p:nvPr>
        </p:nvSpPr>
        <p:spPr>
          <a:xfrm>
            <a:off x="6773118" y="3407868"/>
            <a:ext cx="676822" cy="153958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ctr"/>
            <a:r>
              <a:rPr lang="en-US" altLang="zh-CN" sz="31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《</a:t>
            </a:r>
            <a:r>
              <a:rPr lang="zh-CN" altLang="en-US" sz="31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荀子</a:t>
            </a:r>
            <a:r>
              <a:rPr lang="en-US" altLang="zh-CN" sz="31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》</a:t>
            </a:r>
            <a:endParaRPr lang="zh-CN" altLang="en-US" sz="31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5462300" y="607992"/>
            <a:ext cx="1415772" cy="2770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>
                <a:latin typeface="华文行楷" panose="02010800040101010101" charset="-122"/>
                <a:ea typeface="楷体" panose="02010609060101010101" pitchFamily="49" charset="-122"/>
              </a:rPr>
              <a:t> </a:t>
            </a:r>
            <a:r>
              <a:rPr lang="zh-CN" altLang="en-US" sz="8000">
                <a:latin typeface="华文行楷" panose="02010800040101010101" charset="-122"/>
                <a:ea typeface="楷体" panose="02010609060101010101" pitchFamily="49" charset="-122"/>
              </a:rPr>
              <a:t>劝</a:t>
            </a:r>
            <a:r>
              <a:rPr lang="en-US" altLang="zh-CN" sz="8000">
                <a:latin typeface="华文行楷" panose="02010800040101010101" charset="-122"/>
                <a:ea typeface="楷体" panose="02010609060101010101" pitchFamily="49" charset="-122"/>
              </a:rPr>
              <a:t>  </a:t>
            </a:r>
            <a:r>
              <a:rPr lang="zh-CN" altLang="en-US" sz="8000">
                <a:latin typeface="华文行楷" panose="02010800040101010101" charset="-122"/>
                <a:ea typeface="楷体" panose="02010609060101010101" pitchFamily="49" charset="-122"/>
              </a:rPr>
              <a:t>学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6790F446-87F6-6CE1-FE58-24711AA1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234" y="1136252"/>
            <a:ext cx="2817975" cy="2113481"/>
          </a:xfrm>
          <a:prstGeom prst="rect">
            <a:avLst/>
          </a:prstGeom>
        </p:spPr>
      </p:pic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7E0B4111-003F-F639-FA76-55594B69DFF7}"/>
              </a:ext>
            </a:extLst>
          </p:cNvPr>
          <p:cNvSpPr txBox="1"/>
          <p:nvPr/>
        </p:nvSpPr>
        <p:spPr>
          <a:xfrm>
            <a:off x="2190119" y="3249733"/>
            <a:ext cx="7642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600">
                <a:latin typeface="方正小标宋简体" panose="03000509000000000000" pitchFamily="65" charset="-122"/>
                <a:ea typeface="方正小标宋简体" panose="03000509000000000000" pitchFamily="65" charset="-122"/>
                <a:cs typeface="阿里巴巴普惠体" panose="00020600040101010101" charset="-122"/>
                <a:sym typeface="阿里巴巴普惠体" panose="00020600040101010101" charset="-122"/>
              </a:rPr>
              <a:t>整体感知课文</a:t>
            </a:r>
            <a:endParaRPr lang="zh-CN" altLang="en-US" sz="960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0FD9AF9D-7BD4-050B-1EBA-66C6E567C975}"/>
              </a:ext>
            </a:extLst>
          </p:cNvPr>
          <p:cNvSpPr txBox="1"/>
          <p:nvPr/>
        </p:nvSpPr>
        <p:spPr>
          <a:xfrm>
            <a:off x="5666415" y="1706216"/>
            <a:ext cx="68961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880166003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E2E5662D-7F16-63A9-803D-390DC48BA0BD}"/>
              </a:ext>
            </a:extLst>
          </p:cNvPr>
          <p:cNvSpPr txBox="1"/>
          <p:nvPr/>
        </p:nvSpPr>
        <p:spPr>
          <a:xfrm>
            <a:off x="347694" y="917953"/>
            <a:ext cx="2770955" cy="7905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第一段</a:t>
            </a:r>
          </a:p>
        </p:txBody>
      </p:sp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3E4D6370-1AB4-6840-DF5C-F76ABF43A510}"/>
              </a:ext>
            </a:extLst>
          </p:cNvPr>
          <p:cNvSpPr txBox="1"/>
          <p:nvPr/>
        </p:nvSpPr>
        <p:spPr>
          <a:xfrm>
            <a:off x="3180214" y="3504303"/>
            <a:ext cx="583157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</a:pPr>
            <a:r>
              <a:rPr lang="zh-CN" altLang="en-US" sz="7200" b="1">
                <a:solidFill>
                  <a:srgbClr val="FF000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阿里巴巴普惠体" panose="00020600040101010101" charset="-122"/>
                <a:sym typeface="阿里巴巴普惠体" panose="00020600040101010101" charset="-122"/>
              </a:rPr>
              <a:t>学不可以已。</a:t>
            </a:r>
          </a:p>
        </p:txBody>
      </p:sp>
      <p:sp>
        <p:nvSpPr>
          <p:cNvPr id="4" name="标题 2" title="">
            <a:extLst>
              <a:ext uri="{FF2B5EF4-FFF2-40B4-BE49-F238E27FC236}">
                <a16:creationId xmlns:a16="http://schemas.microsoft.com/office/drawing/2014/main" id="{0525451E-42B0-EAB9-E7F4-7F7A50652AAD}"/>
              </a:ext>
            </a:extLst>
          </p:cNvPr>
          <p:cNvSpPr txBox="1"/>
          <p:nvPr/>
        </p:nvSpPr>
        <p:spPr>
          <a:xfrm>
            <a:off x="599173" y="2211128"/>
            <a:ext cx="8120933" cy="7905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提出本文的中心论点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719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9E456800-C55D-60BB-08BE-07544526B164}"/>
              </a:ext>
            </a:extLst>
          </p:cNvPr>
          <p:cNvSpPr txBox="1"/>
          <p:nvPr/>
        </p:nvSpPr>
        <p:spPr>
          <a:xfrm>
            <a:off x="353749" y="754451"/>
            <a:ext cx="2770955" cy="7905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第二段</a:t>
            </a:r>
          </a:p>
        </p:txBody>
      </p:sp>
      <p:sp>
        <p:nvSpPr>
          <p:cNvPr id="3" name="云形标注 20483" title="">
            <a:extLst>
              <a:ext uri="{FF2B5EF4-FFF2-40B4-BE49-F238E27FC236}">
                <a16:creationId xmlns:a16="http://schemas.microsoft.com/office/drawing/2014/main" id="{0BAB8530-E659-573C-4380-9E0039E8A4CA}"/>
              </a:ext>
            </a:extLst>
          </p:cNvPr>
          <p:cNvSpPr/>
          <p:nvPr/>
        </p:nvSpPr>
        <p:spPr>
          <a:xfrm>
            <a:off x="1408109" y="1781786"/>
            <a:ext cx="9519449" cy="395493"/>
          </a:xfrm>
          <a:prstGeom prst="rect">
            <a:avLst/>
          </a:prstGeom>
          <a:noFill/>
          <a:ln w="34925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0FDFE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青，取之于蓝，而青于蓝；冰，水为之，而寒于水。</a:t>
            </a: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5006A64A-302F-D3DE-A1FD-313F54BF0B70}"/>
              </a:ext>
            </a:extLst>
          </p:cNvPr>
          <p:cNvSpPr txBox="1"/>
          <p:nvPr/>
        </p:nvSpPr>
        <p:spPr>
          <a:xfrm>
            <a:off x="1236000" y="3008650"/>
            <a:ext cx="9720000" cy="1328249"/>
          </a:xfrm>
          <a:prstGeom prst="rect">
            <a:avLst/>
          </a:prstGeom>
          <a:solidFill>
            <a:schemeClr val="bg1"/>
          </a:solidFill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靛青，从蓝草中提取，可是比蓝草深。冰，水凝结成它，可是比水寒冷。</a:t>
            </a: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4D876834-6484-0977-D9DD-400FEE224591}"/>
              </a:ext>
            </a:extLst>
          </p:cNvPr>
          <p:cNvSpPr txBox="1"/>
          <p:nvPr/>
        </p:nvSpPr>
        <p:spPr>
          <a:xfrm>
            <a:off x="1432719" y="5188094"/>
            <a:ext cx="9326562" cy="1785104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读书人，是由没有文化的人变成的，但是学习后，就比学习前层次高。可见，学习可以</a:t>
            </a:r>
            <a:endParaRPr lang="en-US" altLang="zh-CN" sz="2800" b="1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00B0F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提高人的水平</a:t>
            </a:r>
            <a:r>
              <a:rPr lang="zh-CN" altLang="en-US" sz="28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。</a:t>
            </a:r>
          </a:p>
        </p:txBody>
      </p:sp>
      <p:sp>
        <p:nvSpPr>
          <p:cNvPr id="6" name="下箭头 20486" title="">
            <a:extLst>
              <a:ext uri="{FF2B5EF4-FFF2-40B4-BE49-F238E27FC236}">
                <a16:creationId xmlns:a16="http://schemas.microsoft.com/office/drawing/2014/main" id="{BF968641-0285-2B93-1F13-DE9E3DAEA89E}"/>
              </a:ext>
            </a:extLst>
          </p:cNvPr>
          <p:cNvSpPr/>
          <p:nvPr/>
        </p:nvSpPr>
        <p:spPr>
          <a:xfrm>
            <a:off x="6024165" y="2357475"/>
            <a:ext cx="143669" cy="614435"/>
          </a:xfrm>
          <a:prstGeom prst="downArrow">
            <a:avLst>
              <a:gd name="adj1" fmla="val 35120"/>
              <a:gd name="adj2" fmla="val 114265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7" name="下箭头 20486" title="">
            <a:extLst>
              <a:ext uri="{FF2B5EF4-FFF2-40B4-BE49-F238E27FC236}">
                <a16:creationId xmlns:a16="http://schemas.microsoft.com/office/drawing/2014/main" id="{A3F9F3D9-2CE7-314C-76F5-3F04210A9EF5}"/>
              </a:ext>
            </a:extLst>
          </p:cNvPr>
          <p:cNvSpPr/>
          <p:nvPr/>
        </p:nvSpPr>
        <p:spPr>
          <a:xfrm>
            <a:off x="6024165" y="4336899"/>
            <a:ext cx="143669" cy="614435"/>
          </a:xfrm>
          <a:prstGeom prst="downArrow">
            <a:avLst>
              <a:gd name="adj1" fmla="val 35120"/>
              <a:gd name="adj2" fmla="val 114265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8" name="AutoShape 9" title="">
            <a:extLst>
              <a:ext uri="{FF2B5EF4-FFF2-40B4-BE49-F238E27FC236}">
                <a16:creationId xmlns:a16="http://schemas.microsoft.com/office/drawing/2014/main" id="{98F96735-E1CA-0426-B0D7-D100F963FFCF}"/>
              </a:ext>
            </a:extLst>
          </p:cNvPr>
          <p:cNvSpPr/>
          <p:nvPr/>
        </p:nvSpPr>
        <p:spPr>
          <a:xfrm>
            <a:off x="3417898" y="6484570"/>
            <a:ext cx="976313" cy="288925"/>
          </a:xfrm>
          <a:prstGeom prst="rightArrow">
            <a:avLst>
              <a:gd name="adj1" fmla="val 50000"/>
              <a:gd name="adj2" fmla="val 84415"/>
            </a:avLst>
          </a:prstGeom>
          <a:solidFill>
            <a:srgbClr val="FF00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8617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云形标注 20483" title="">
            <a:extLst>
              <a:ext uri="{FF2B5EF4-FFF2-40B4-BE49-F238E27FC236}">
                <a16:creationId xmlns:a16="http://schemas.microsoft.com/office/drawing/2014/main" id="{0BAB8530-E659-573C-4380-9E0039E8A4CA}"/>
              </a:ext>
            </a:extLst>
          </p:cNvPr>
          <p:cNvSpPr/>
          <p:nvPr/>
        </p:nvSpPr>
        <p:spPr>
          <a:xfrm>
            <a:off x="876671" y="931897"/>
            <a:ext cx="10294987" cy="950385"/>
          </a:xfrm>
          <a:prstGeom prst="rect">
            <a:avLst/>
          </a:prstGeom>
          <a:noFill/>
          <a:ln w="34925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0FDFE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木直中绳，輮以为轮，其曲中规。虽有槁暴，不复挺者，輮使之然也。</a:t>
            </a: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5006A64A-302F-D3DE-A1FD-313F54BF0B70}"/>
              </a:ext>
            </a:extLst>
          </p:cNvPr>
          <p:cNvSpPr txBox="1"/>
          <p:nvPr/>
        </p:nvSpPr>
        <p:spPr>
          <a:xfrm>
            <a:off x="1039281" y="2521101"/>
            <a:ext cx="9720000" cy="1274195"/>
          </a:xfrm>
          <a:prstGeom prst="rect">
            <a:avLst/>
          </a:prstGeom>
          <a:solidFill>
            <a:schemeClr val="bg1"/>
          </a:solidFill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木材笔直得合乎拉直的墨线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使它弯曲，把它做成车轮，它弯曲符合圆规。即使又晒干，不再挺直的原因，是使它弯曲，令它这样的。</a:t>
            </a: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4D876834-6484-0977-D9DD-400FEE224591}"/>
              </a:ext>
            </a:extLst>
          </p:cNvPr>
          <p:cNvSpPr txBox="1"/>
          <p:nvPr/>
        </p:nvSpPr>
        <p:spPr>
          <a:xfrm>
            <a:off x="1307834" y="4663503"/>
            <a:ext cx="9326562" cy="1200329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学习的意义还在于，经过了这一过程，人性得到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改变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charset="-122"/>
                <a:sym typeface="阿里巴巴普惠体" panose="00020600040101010101" charset="-122"/>
              </a:rPr>
              <a:t>，不会再回到过去的那种状态。</a:t>
            </a:r>
          </a:p>
        </p:txBody>
      </p:sp>
      <p:sp>
        <p:nvSpPr>
          <p:cNvPr id="6" name="下箭头 20486" title="">
            <a:extLst>
              <a:ext uri="{FF2B5EF4-FFF2-40B4-BE49-F238E27FC236}">
                <a16:creationId xmlns:a16="http://schemas.microsoft.com/office/drawing/2014/main" id="{BF968641-0285-2B93-1F13-DE9E3DAEA89E}"/>
              </a:ext>
            </a:extLst>
          </p:cNvPr>
          <p:cNvSpPr/>
          <p:nvPr/>
        </p:nvSpPr>
        <p:spPr>
          <a:xfrm>
            <a:off x="5873602" y="1779780"/>
            <a:ext cx="143669" cy="614435"/>
          </a:xfrm>
          <a:prstGeom prst="downArrow">
            <a:avLst>
              <a:gd name="adj1" fmla="val 35120"/>
              <a:gd name="adj2" fmla="val 114265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7" name="下箭头 20486" title="">
            <a:extLst>
              <a:ext uri="{FF2B5EF4-FFF2-40B4-BE49-F238E27FC236}">
                <a16:creationId xmlns:a16="http://schemas.microsoft.com/office/drawing/2014/main" id="{A3F9F3D9-2CE7-314C-76F5-3F04210A9EF5}"/>
              </a:ext>
            </a:extLst>
          </p:cNvPr>
          <p:cNvSpPr/>
          <p:nvPr/>
        </p:nvSpPr>
        <p:spPr>
          <a:xfrm>
            <a:off x="5899281" y="3922182"/>
            <a:ext cx="143669" cy="614435"/>
          </a:xfrm>
          <a:prstGeom prst="downArrow">
            <a:avLst>
              <a:gd name="adj1" fmla="val 35120"/>
              <a:gd name="adj2" fmla="val 114265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833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9" title="">
            <a:extLst>
              <a:ext uri="{FF2B5EF4-FFF2-40B4-BE49-F238E27FC236}">
                <a16:creationId xmlns:a16="http://schemas.microsoft.com/office/drawing/2014/main" id="{BAB5C7E8-CC98-0A99-2D7B-1B1678E01C94}"/>
              </a:ext>
            </a:extLst>
          </p:cNvPr>
          <p:cNvSpPr/>
          <p:nvPr/>
        </p:nvSpPr>
        <p:spPr>
          <a:xfrm>
            <a:off x="1418606" y="2077186"/>
            <a:ext cx="9124244" cy="1754326"/>
          </a:xfrm>
          <a:prstGeom prst="rect">
            <a:avLst/>
          </a:prstGeom>
          <a:solidFill>
            <a:srgbClr val="E1F4FF"/>
          </a:solidFill>
          <a:ln w="349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5400" b="1">
                <a:solidFill>
                  <a:srgbClr val="A5002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本段旨在论述学习的意义——学习对人的价值。</a:t>
            </a:r>
          </a:p>
        </p:txBody>
      </p:sp>
    </p:spTree>
    <p:extLst>
      <p:ext uri="{BB962C8B-B14F-4D97-AF65-F5344CB8AC3E}">
        <p14:creationId xmlns:p14="http://schemas.microsoft.com/office/powerpoint/2010/main" val="2685641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 title="">
            <a:extLst>
              <a:ext uri="{FF2B5EF4-FFF2-40B4-BE49-F238E27FC236}">
                <a16:creationId xmlns:a16="http://schemas.microsoft.com/office/drawing/2014/main" id="{DDBAC003-B417-0C14-79EB-69411C3F8405}"/>
              </a:ext>
            </a:extLst>
          </p:cNvPr>
          <p:cNvSpPr/>
          <p:nvPr/>
        </p:nvSpPr>
        <p:spPr>
          <a:xfrm>
            <a:off x="468303" y="703463"/>
            <a:ext cx="6992234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找出第二段的中心句并概括：</a:t>
            </a:r>
          </a:p>
        </p:txBody>
      </p:sp>
      <p:sp>
        <p:nvSpPr>
          <p:cNvPr id="3" name="Text Box 3" title="">
            <a:extLst>
              <a:ext uri="{FF2B5EF4-FFF2-40B4-BE49-F238E27FC236}">
                <a16:creationId xmlns:a16="http://schemas.microsoft.com/office/drawing/2014/main" id="{A855B51A-8E23-DBEF-5841-3A775437F99B}"/>
              </a:ext>
            </a:extLst>
          </p:cNvPr>
          <p:cNvSpPr/>
          <p:nvPr/>
        </p:nvSpPr>
        <p:spPr>
          <a:xfrm>
            <a:off x="1430800" y="1847281"/>
            <a:ext cx="9233163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itchFamily="49" charset="-122"/>
                <a:ea typeface="黑体" panose="02010609060101010101" pitchFamily="49" charset="-122"/>
              </a:rPr>
              <a:t>君子博学而日参省乎己，则知明而行无过矣。</a:t>
            </a:r>
          </a:p>
        </p:txBody>
      </p:sp>
      <p:sp>
        <p:nvSpPr>
          <p:cNvPr id="4" name="Text Box 4" title="">
            <a:extLst>
              <a:ext uri="{FF2B5EF4-FFF2-40B4-BE49-F238E27FC236}">
                <a16:creationId xmlns:a16="http://schemas.microsoft.com/office/drawing/2014/main" id="{DC3341FD-0481-D471-BC8F-6D74BB3F9CFA}"/>
              </a:ext>
            </a:extLst>
          </p:cNvPr>
          <p:cNvSpPr/>
          <p:nvPr/>
        </p:nvSpPr>
        <p:spPr>
          <a:xfrm>
            <a:off x="803884" y="3825780"/>
            <a:ext cx="10465641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黑体" pitchFamily="49" charset="-122"/>
                <a:ea typeface="黑体" panose="02010609060101010101" pitchFamily="49" charset="-122"/>
              </a:rPr>
              <a:t>学习的意义：</a:t>
            </a:r>
            <a:r>
              <a:rPr lang="zh-CN" altLang="zh-CN" sz="3200" b="1">
                <a:solidFill>
                  <a:srgbClr val="3333FF"/>
                </a:solidFill>
                <a:latin typeface="黑体" pitchFamily="49" charset="-122"/>
                <a:ea typeface="黑体" panose="02010609060101010101" pitchFamily="49" charset="-122"/>
              </a:rPr>
              <a:t>人只有经过广泛地学习才能增长知识，培养品德，锻炼才干，成为一个有道德有学问的人。</a:t>
            </a:r>
          </a:p>
        </p:txBody>
      </p:sp>
      <p:sp>
        <p:nvSpPr>
          <p:cNvPr id="5" name="AutoShape 5" title="">
            <a:extLst>
              <a:ext uri="{FF2B5EF4-FFF2-40B4-BE49-F238E27FC236}">
                <a16:creationId xmlns:a16="http://schemas.microsoft.com/office/drawing/2014/main" id="{E88328EC-B4BA-7446-D486-50D98D8DC727}"/>
              </a:ext>
            </a:extLst>
          </p:cNvPr>
          <p:cNvSpPr/>
          <p:nvPr/>
        </p:nvSpPr>
        <p:spPr>
          <a:xfrm>
            <a:off x="5758456" y="2742438"/>
            <a:ext cx="288925" cy="936625"/>
          </a:xfrm>
          <a:prstGeom prst="downArrow">
            <a:avLst>
              <a:gd name="adj1" fmla="val 50000"/>
              <a:gd name="adj2" fmla="val 80984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eaVert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168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 title="">
            <a:extLst>
              <a:ext uri="{FF2B5EF4-FFF2-40B4-BE49-F238E27FC236}">
                <a16:creationId xmlns:a16="http://schemas.microsoft.com/office/drawing/2014/main" id="{2C8AEBDA-523C-8683-A8C2-5B0C437CF57F}"/>
              </a:ext>
            </a:extLst>
          </p:cNvPr>
          <p:cNvSpPr/>
          <p:nvPr/>
        </p:nvSpPr>
        <p:spPr>
          <a:xfrm>
            <a:off x="3822490" y="261580"/>
            <a:ext cx="378019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中心论点：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学不可以已</a:t>
            </a:r>
          </a:p>
        </p:txBody>
      </p:sp>
      <p:graphicFrame>
        <p:nvGraphicFramePr>
          <p:cNvPr id="3" name="表格 2" title="">
            <a:extLst>
              <a:ext uri="{FF2B5EF4-FFF2-40B4-BE49-F238E27FC236}">
                <a16:creationId xmlns:a16="http://schemas.microsoft.com/office/drawing/2014/main" id="{4E85161B-AFC3-634E-8657-0CEB25F40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49784"/>
              </p:ext>
            </p:extLst>
          </p:nvPr>
        </p:nvGraphicFramePr>
        <p:xfrm>
          <a:off x="2787440" y="936267"/>
          <a:ext cx="5634355" cy="3804285"/>
        </p:xfrm>
        <a:graphic>
          <a:graphicData uri="http://schemas.openxmlformats.org/drawingml/2006/table">
            <a:tbl>
              <a:tblPr/>
              <a:tblGrid>
                <a:gridCol w="103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9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928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505">
                <a:tc rowSpan="4"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415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031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77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20" title="">
            <a:extLst>
              <a:ext uri="{FF2B5EF4-FFF2-40B4-BE49-F238E27FC236}">
                <a16:creationId xmlns:a16="http://schemas.microsoft.com/office/drawing/2014/main" id="{0D835A3C-AA9C-3690-8F03-762976ECF388}"/>
              </a:ext>
            </a:extLst>
          </p:cNvPr>
          <p:cNvSpPr/>
          <p:nvPr/>
        </p:nvSpPr>
        <p:spPr>
          <a:xfrm>
            <a:off x="2877928" y="1071205"/>
            <a:ext cx="1252537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000" b="1">
                <a:solidFill>
                  <a:srgbClr val="008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分论点</a:t>
            </a:r>
          </a:p>
        </p:txBody>
      </p:sp>
      <p:sp>
        <p:nvSpPr>
          <p:cNvPr id="5" name="Rectangle 21" title="">
            <a:extLst>
              <a:ext uri="{FF2B5EF4-FFF2-40B4-BE49-F238E27FC236}">
                <a16:creationId xmlns:a16="http://schemas.microsoft.com/office/drawing/2014/main" id="{B8F33D5D-E77B-2A85-A043-FB4FE5B7AEEF}"/>
              </a:ext>
            </a:extLst>
          </p:cNvPr>
          <p:cNvSpPr/>
          <p:nvPr/>
        </p:nvSpPr>
        <p:spPr>
          <a:xfrm>
            <a:off x="5038515" y="982305"/>
            <a:ext cx="1439863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008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喻证法</a:t>
            </a:r>
          </a:p>
        </p:txBody>
      </p:sp>
      <p:sp>
        <p:nvSpPr>
          <p:cNvPr id="6" name="Rectangle 22" title="">
            <a:extLst>
              <a:ext uri="{FF2B5EF4-FFF2-40B4-BE49-F238E27FC236}">
                <a16:creationId xmlns:a16="http://schemas.microsoft.com/office/drawing/2014/main" id="{751FA2E5-3178-CBB5-6EA0-DF1F2C051555}"/>
              </a:ext>
            </a:extLst>
          </p:cNvPr>
          <p:cNvSpPr/>
          <p:nvPr/>
        </p:nvSpPr>
        <p:spPr>
          <a:xfrm>
            <a:off x="3012865" y="1926867"/>
            <a:ext cx="619125" cy="2800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学习的意义</a:t>
            </a:r>
          </a:p>
          <a:p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8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Rectangle 23" title="">
            <a:extLst>
              <a:ext uri="{FF2B5EF4-FFF2-40B4-BE49-F238E27FC236}">
                <a16:creationId xmlns:a16="http://schemas.microsoft.com/office/drawing/2014/main" id="{2B39A47A-07F1-AD6D-5FE8-F4BB7ABA9D57}"/>
              </a:ext>
            </a:extLst>
          </p:cNvPr>
          <p:cNvSpPr/>
          <p:nvPr/>
        </p:nvSpPr>
        <p:spPr>
          <a:xfrm>
            <a:off x="4273340" y="1701442"/>
            <a:ext cx="43211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青，取之于蓝，而青于蓝</a:t>
            </a:r>
          </a:p>
        </p:txBody>
      </p:sp>
      <p:sp>
        <p:nvSpPr>
          <p:cNvPr id="8" name="Rectangle 24" title="">
            <a:extLst>
              <a:ext uri="{FF2B5EF4-FFF2-40B4-BE49-F238E27FC236}">
                <a16:creationId xmlns:a16="http://schemas.microsoft.com/office/drawing/2014/main" id="{C215C080-CDD9-4ED8-6D09-A34CEA696684}"/>
              </a:ext>
            </a:extLst>
          </p:cNvPr>
          <p:cNvSpPr/>
          <p:nvPr/>
        </p:nvSpPr>
        <p:spPr>
          <a:xfrm>
            <a:off x="4362240" y="2331680"/>
            <a:ext cx="3744913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冰，水为之而寒于水</a:t>
            </a:r>
          </a:p>
        </p:txBody>
      </p:sp>
      <p:sp>
        <p:nvSpPr>
          <p:cNvPr id="9" name="Rectangle 25" title="">
            <a:extLst>
              <a:ext uri="{FF2B5EF4-FFF2-40B4-BE49-F238E27FC236}">
                <a16:creationId xmlns:a16="http://schemas.microsoft.com/office/drawing/2014/main" id="{D3988B59-EB40-90D0-77D1-D18573B6627E}"/>
              </a:ext>
            </a:extLst>
          </p:cNvPr>
          <p:cNvSpPr/>
          <p:nvPr/>
        </p:nvSpPr>
        <p:spPr>
          <a:xfrm>
            <a:off x="4273340" y="2917467"/>
            <a:ext cx="4105275" cy="1189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木直中绳，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輮</a:t>
            </a:r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以为轮，</a:t>
            </a:r>
          </a:p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其曲中规。虽有槁暴，</a:t>
            </a:r>
          </a:p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不复挺者，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輮</a:t>
            </a:r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使之然也。</a:t>
            </a:r>
          </a:p>
        </p:txBody>
      </p:sp>
      <p:sp>
        <p:nvSpPr>
          <p:cNvPr id="10" name="Rectangle 26" title="">
            <a:extLst>
              <a:ext uri="{FF2B5EF4-FFF2-40B4-BE49-F238E27FC236}">
                <a16:creationId xmlns:a16="http://schemas.microsoft.com/office/drawing/2014/main" id="{D8F8D0C4-9A93-6283-1604-02E2C68F9DA2}"/>
              </a:ext>
            </a:extLst>
          </p:cNvPr>
          <p:cNvSpPr/>
          <p:nvPr/>
        </p:nvSpPr>
        <p:spPr>
          <a:xfrm>
            <a:off x="4092365" y="4176355"/>
            <a:ext cx="43926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1" charset="-122"/>
              </a:rPr>
              <a:t>木受绳则直，金就砺则利</a:t>
            </a:r>
          </a:p>
        </p:txBody>
      </p:sp>
      <p:sp>
        <p:nvSpPr>
          <p:cNvPr id="11" name="AutoShape 27" title="">
            <a:extLst>
              <a:ext uri="{FF2B5EF4-FFF2-40B4-BE49-F238E27FC236}">
                <a16:creationId xmlns:a16="http://schemas.microsoft.com/office/drawing/2014/main" id="{84E3BDB3-D51E-015C-D294-03F355AAC7E5}"/>
              </a:ext>
            </a:extLst>
          </p:cNvPr>
          <p:cNvSpPr/>
          <p:nvPr/>
        </p:nvSpPr>
        <p:spPr>
          <a:xfrm>
            <a:off x="8502440" y="1836380"/>
            <a:ext cx="685800" cy="550862"/>
          </a:xfrm>
          <a:prstGeom prst="notchedRightArrow">
            <a:avLst>
              <a:gd name="adj1" fmla="val 50000"/>
              <a:gd name="adj2" fmla="val 311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28" title="">
            <a:extLst>
              <a:ext uri="{FF2B5EF4-FFF2-40B4-BE49-F238E27FC236}">
                <a16:creationId xmlns:a16="http://schemas.microsoft.com/office/drawing/2014/main" id="{B1A3F0E8-560D-F4F7-7D2B-6BAD844A3A46}"/>
              </a:ext>
            </a:extLst>
          </p:cNvPr>
          <p:cNvSpPr/>
          <p:nvPr/>
        </p:nvSpPr>
        <p:spPr>
          <a:xfrm>
            <a:off x="9312065" y="1476017"/>
            <a:ext cx="5905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变</a:t>
            </a:r>
          </a:p>
          <a:p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化</a:t>
            </a:r>
          </a:p>
        </p:txBody>
      </p:sp>
      <p:sp>
        <p:nvSpPr>
          <p:cNvPr id="13" name="Rectangle 29" title="">
            <a:extLst>
              <a:ext uri="{FF2B5EF4-FFF2-40B4-BE49-F238E27FC236}">
                <a16:creationId xmlns:a16="http://schemas.microsoft.com/office/drawing/2014/main" id="{08418C3F-54EF-453C-7C02-98F0776EB29E}"/>
              </a:ext>
            </a:extLst>
          </p:cNvPr>
          <p:cNvSpPr/>
          <p:nvPr/>
        </p:nvSpPr>
        <p:spPr>
          <a:xfrm>
            <a:off x="9942303" y="1477605"/>
            <a:ext cx="58896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提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高</a:t>
            </a:r>
          </a:p>
        </p:txBody>
      </p:sp>
      <p:sp>
        <p:nvSpPr>
          <p:cNvPr id="14" name="AutoShape 30" title="">
            <a:extLst>
              <a:ext uri="{FF2B5EF4-FFF2-40B4-BE49-F238E27FC236}">
                <a16:creationId xmlns:a16="http://schemas.microsoft.com/office/drawing/2014/main" id="{A38D1B52-C236-DC3D-DF8B-820C9F9CC8A3}"/>
              </a:ext>
            </a:extLst>
          </p:cNvPr>
          <p:cNvSpPr/>
          <p:nvPr/>
        </p:nvSpPr>
        <p:spPr>
          <a:xfrm>
            <a:off x="8464340" y="3223854"/>
            <a:ext cx="685800" cy="504825"/>
          </a:xfrm>
          <a:prstGeom prst="notchedRightArrow">
            <a:avLst>
              <a:gd name="adj1" fmla="val 50000"/>
              <a:gd name="adj2" fmla="val 339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31" title="">
            <a:extLst>
              <a:ext uri="{FF2B5EF4-FFF2-40B4-BE49-F238E27FC236}">
                <a16:creationId xmlns:a16="http://schemas.microsoft.com/office/drawing/2014/main" id="{374E0F19-3DA8-F9D1-F59A-39CE2C0A3DA9}"/>
              </a:ext>
            </a:extLst>
          </p:cNvPr>
          <p:cNvSpPr/>
          <p:nvPr/>
        </p:nvSpPr>
        <p:spPr>
          <a:xfrm>
            <a:off x="9280315" y="2895600"/>
            <a:ext cx="5905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变</a:t>
            </a:r>
          </a:p>
          <a:p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化</a:t>
            </a:r>
          </a:p>
        </p:txBody>
      </p:sp>
      <p:sp>
        <p:nvSpPr>
          <p:cNvPr id="16" name="Rectangle 32" title="">
            <a:extLst>
              <a:ext uri="{FF2B5EF4-FFF2-40B4-BE49-F238E27FC236}">
                <a16:creationId xmlns:a16="http://schemas.microsoft.com/office/drawing/2014/main" id="{228DC75E-165B-01BE-96AB-2BA2A59CD52F}"/>
              </a:ext>
            </a:extLst>
          </p:cNvPr>
          <p:cNvSpPr/>
          <p:nvPr/>
        </p:nvSpPr>
        <p:spPr>
          <a:xfrm>
            <a:off x="9912934" y="2895600"/>
            <a:ext cx="6477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改变</a:t>
            </a:r>
          </a:p>
        </p:txBody>
      </p:sp>
      <p:sp>
        <p:nvSpPr>
          <p:cNvPr id="17" name="Text Box 33" title="">
            <a:extLst>
              <a:ext uri="{FF2B5EF4-FFF2-40B4-BE49-F238E27FC236}">
                <a16:creationId xmlns:a16="http://schemas.microsoft.com/office/drawing/2014/main" id="{8BF0CD0A-C198-5BF0-0DB7-A7F8B0785776}"/>
              </a:ext>
            </a:extLst>
          </p:cNvPr>
          <p:cNvSpPr txBox="1"/>
          <p:nvPr/>
        </p:nvSpPr>
        <p:spPr>
          <a:xfrm>
            <a:off x="2759658" y="4969628"/>
            <a:ext cx="5997575" cy="46037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君子博学而日参省乎己，则知明而行无过矣</a:t>
            </a:r>
          </a:p>
        </p:txBody>
      </p:sp>
      <p:sp>
        <p:nvSpPr>
          <p:cNvPr id="18" name="AutoShape 34" title="">
            <a:extLst>
              <a:ext uri="{FF2B5EF4-FFF2-40B4-BE49-F238E27FC236}">
                <a16:creationId xmlns:a16="http://schemas.microsoft.com/office/drawing/2014/main" id="{43430AC1-FAA3-43BE-7AD0-ABACE94B473D}"/>
              </a:ext>
            </a:extLst>
          </p:cNvPr>
          <p:cNvSpPr/>
          <p:nvPr/>
        </p:nvSpPr>
        <p:spPr>
          <a:xfrm>
            <a:off x="4948028" y="5684480"/>
            <a:ext cx="709612" cy="6111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400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</a:t>
            </a:r>
          </a:p>
        </p:txBody>
      </p:sp>
      <p:sp>
        <p:nvSpPr>
          <p:cNvPr id="19" name="Text Box 35" title="">
            <a:extLst>
              <a:ext uri="{FF2B5EF4-FFF2-40B4-BE49-F238E27FC236}">
                <a16:creationId xmlns:a16="http://schemas.microsoft.com/office/drawing/2014/main" id="{1CE0010E-A967-B1D1-DFE0-C53F118FA804}"/>
              </a:ext>
            </a:extLst>
          </p:cNvPr>
          <p:cNvSpPr txBox="1"/>
          <p:nvPr/>
        </p:nvSpPr>
        <p:spPr>
          <a:xfrm>
            <a:off x="7557878" y="5662255"/>
            <a:ext cx="1968500" cy="955675"/>
          </a:xfrm>
          <a:prstGeom prst="rect">
            <a:avLst/>
          </a:prstGeom>
          <a:noFill/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t" anchorCtr="0">
            <a:spAutoFit/>
          </a:bodyPr>
          <a:lstStyle/>
          <a:p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2" charset="0"/>
                <a:ea typeface="宋体-PUA" charset="-122"/>
              </a:rPr>
              <a:t>提高自己，</a:t>
            </a:r>
          </a:p>
          <a:p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2" charset="0"/>
                <a:ea typeface="宋体-PUA" charset="-122"/>
              </a:rPr>
              <a:t>改变自己</a:t>
            </a:r>
          </a:p>
        </p:txBody>
      </p:sp>
      <p:sp>
        <p:nvSpPr>
          <p:cNvPr id="20" name="AutoShape 36" title="">
            <a:extLst>
              <a:ext uri="{FF2B5EF4-FFF2-40B4-BE49-F238E27FC236}">
                <a16:creationId xmlns:a16="http://schemas.microsoft.com/office/drawing/2014/main" id="{608A5768-1866-FA59-1852-A446DCE9B013}"/>
              </a:ext>
            </a:extLst>
          </p:cNvPr>
          <p:cNvSpPr/>
          <p:nvPr/>
        </p:nvSpPr>
        <p:spPr>
          <a:xfrm>
            <a:off x="2787440" y="5616217"/>
            <a:ext cx="817563" cy="7778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440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物</a:t>
            </a:r>
          </a:p>
        </p:txBody>
      </p:sp>
      <p:sp>
        <p:nvSpPr>
          <p:cNvPr id="21" name="AutoShape 37" title="">
            <a:extLst>
              <a:ext uri="{FF2B5EF4-FFF2-40B4-BE49-F238E27FC236}">
                <a16:creationId xmlns:a16="http://schemas.microsoft.com/office/drawing/2014/main" id="{065A0A73-7C6A-36F2-A572-AC6FB2275486}"/>
              </a:ext>
            </a:extLst>
          </p:cNvPr>
          <p:cNvSpPr/>
          <p:nvPr/>
        </p:nvSpPr>
        <p:spPr>
          <a:xfrm>
            <a:off x="3822490" y="5797192"/>
            <a:ext cx="976313" cy="485775"/>
          </a:xfrm>
          <a:prstGeom prst="notchedRightArrow">
            <a:avLst>
              <a:gd name="adj1" fmla="val 50000"/>
              <a:gd name="adj2" fmla="val 50207"/>
            </a:avLst>
          </a:prstGeom>
          <a:solidFill>
            <a:schemeClr val="accent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AutoShape 38" title="">
            <a:extLst>
              <a:ext uri="{FF2B5EF4-FFF2-40B4-BE49-F238E27FC236}">
                <a16:creationId xmlns:a16="http://schemas.microsoft.com/office/drawing/2014/main" id="{7A4D6E08-D9B5-7685-F1C4-12A8AE38C3FC}"/>
              </a:ext>
            </a:extLst>
          </p:cNvPr>
          <p:cNvSpPr/>
          <p:nvPr/>
        </p:nvSpPr>
        <p:spPr>
          <a:xfrm>
            <a:off x="5892590" y="5978167"/>
            <a:ext cx="1395413" cy="314325"/>
          </a:xfrm>
          <a:prstGeom prst="notchedRightArrow">
            <a:avLst>
              <a:gd name="adj1" fmla="val 50000"/>
              <a:gd name="adj2" fmla="val 110902"/>
            </a:avLst>
          </a:prstGeom>
          <a:solidFill>
            <a:schemeClr val="accent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 Box 39" title="">
            <a:extLst>
              <a:ext uri="{FF2B5EF4-FFF2-40B4-BE49-F238E27FC236}">
                <a16:creationId xmlns:a16="http://schemas.microsoft.com/office/drawing/2014/main" id="{F29AD9C8-93C0-090B-2BF1-5F271A3983CD}"/>
              </a:ext>
            </a:extLst>
          </p:cNvPr>
          <p:cNvSpPr txBox="1"/>
          <p:nvPr/>
        </p:nvSpPr>
        <p:spPr>
          <a:xfrm>
            <a:off x="6027528" y="5571767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学习</a:t>
            </a:r>
            <a:endParaRPr lang="zh-CN" altLang="en-US" sz="2800" b="1">
              <a:solidFill>
                <a:srgbClr val="660033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24" name="Text Box 36" title="">
            <a:extLst>
              <a:ext uri="{FF2B5EF4-FFF2-40B4-BE49-F238E27FC236}">
                <a16:creationId xmlns:a16="http://schemas.microsoft.com/office/drawing/2014/main" id="{601BA6E3-EF4D-52B0-61DF-A7307256ADF0}"/>
              </a:ext>
            </a:extLst>
          </p:cNvPr>
          <p:cNvSpPr/>
          <p:nvPr/>
        </p:nvSpPr>
        <p:spPr>
          <a:xfrm>
            <a:off x="9838590" y="5030999"/>
            <a:ext cx="631825" cy="6175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人</a:t>
            </a:r>
          </a:p>
        </p:txBody>
      </p:sp>
      <p:cxnSp>
        <p:nvCxnSpPr>
          <p:cNvPr id="25" name="Line 45" title="">
            <a:extLst>
              <a:ext uri="{FF2B5EF4-FFF2-40B4-BE49-F238E27FC236}">
                <a16:creationId xmlns:a16="http://schemas.microsoft.com/office/drawing/2014/main" id="{87C8E0F2-6089-43EE-643F-40E98EC2B8F5}"/>
              </a:ext>
            </a:extLst>
          </p:cNvPr>
          <p:cNvCxnSpPr/>
          <p:nvPr/>
        </p:nvCxnSpPr>
        <p:spPr>
          <a:xfrm>
            <a:off x="9457590" y="4453342"/>
            <a:ext cx="762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</p:spPr>
      </p:cxnSp>
      <p:cxnSp>
        <p:nvCxnSpPr>
          <p:cNvPr id="26" name="Line 46" title="">
            <a:extLst>
              <a:ext uri="{FF2B5EF4-FFF2-40B4-BE49-F238E27FC236}">
                <a16:creationId xmlns:a16="http://schemas.microsoft.com/office/drawing/2014/main" id="{8B8D5E83-AEDD-7C23-CBF4-7B06265B9328}"/>
              </a:ext>
            </a:extLst>
          </p:cNvPr>
          <p:cNvCxnSpPr/>
          <p:nvPr/>
        </p:nvCxnSpPr>
        <p:spPr>
          <a:xfrm flipH="1">
            <a:off x="10287090" y="4411219"/>
            <a:ext cx="0" cy="556345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/>
          </a:ln>
        </p:spPr>
      </p:cxnSp>
      <p:cxnSp>
        <p:nvCxnSpPr>
          <p:cNvPr id="27" name="Line 48" title="">
            <a:extLst>
              <a:ext uri="{FF2B5EF4-FFF2-40B4-BE49-F238E27FC236}">
                <a16:creationId xmlns:a16="http://schemas.microsoft.com/office/drawing/2014/main" id="{CAB9D06E-22C3-603F-BCE1-979550318148}"/>
              </a:ext>
            </a:extLst>
          </p:cNvPr>
          <p:cNvCxnSpPr/>
          <p:nvPr/>
        </p:nvCxnSpPr>
        <p:spPr>
          <a:xfrm flipH="1">
            <a:off x="8969165" y="5197751"/>
            <a:ext cx="685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/>
          </a:ln>
        </p:spPr>
      </p:cxnSp>
      <p:sp>
        <p:nvSpPr>
          <p:cNvPr id="29" name="文本框 28" title="">
            <a:extLst>
              <a:ext uri="{FF2B5EF4-FFF2-40B4-BE49-F238E27FC236}">
                <a16:creationId xmlns:a16="http://schemas.microsoft.com/office/drawing/2014/main" id="{CEBF9A11-6D77-6F03-4B03-594C7CD01AB7}"/>
              </a:ext>
            </a:extLst>
          </p:cNvPr>
          <p:cNvSpPr txBox="1"/>
          <p:nvPr/>
        </p:nvSpPr>
        <p:spPr>
          <a:xfrm>
            <a:off x="8521732" y="4253287"/>
            <a:ext cx="10538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木、金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562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>
            <a:extLst>
              <a:ext uri="{FF2B5EF4-FFF2-40B4-BE49-F238E27FC236}">
                <a16:creationId xmlns:a16="http://schemas.microsoft.com/office/drawing/2014/main" id="{ADC9EE62-5AD4-91A9-34FD-E739C98183F1}"/>
              </a:ext>
            </a:extLst>
          </p:cNvPr>
          <p:cNvGrpSpPr/>
          <p:nvPr/>
        </p:nvGrpSpPr>
        <p:grpSpPr>
          <a:xfrm>
            <a:off x="720108" y="889584"/>
            <a:ext cx="10920062" cy="2581147"/>
            <a:chOff x="838200" y="1269916"/>
            <a:chExt cx="10920062" cy="258114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A932EAE-44BE-0B9A-09B5-0E22EEA4155B}"/>
                </a:ext>
              </a:extLst>
            </p:cNvPr>
            <p:cNvGrpSpPr/>
            <p:nvPr/>
          </p:nvGrpSpPr>
          <p:grpSpPr>
            <a:xfrm>
              <a:off x="1769269" y="1269916"/>
              <a:ext cx="792162" cy="1043119"/>
              <a:chOff x="1851570" y="1424158"/>
              <a:chExt cx="792162" cy="1043119"/>
            </a:xfrm>
          </p:grpSpPr>
          <p:sp>
            <p:nvSpPr>
              <p:cNvPr id="27" name="直接连接符 26">
                <a:extLst>
                  <a:ext uri="{FF2B5EF4-FFF2-40B4-BE49-F238E27FC236}">
                    <a16:creationId xmlns:a16="http://schemas.microsoft.com/office/drawing/2014/main" id="{C06E64F3-A65C-D539-60F0-BFCA2DF0AF5E}"/>
                  </a:ext>
                </a:extLst>
              </p:cNvPr>
              <p:cNvSpPr/>
              <p:nvPr/>
            </p:nvSpPr>
            <p:spPr>
              <a:xfrm>
                <a:off x="1851570" y="1836531"/>
                <a:ext cx="79216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28" name="直接连接符 27">
                <a:extLst>
                  <a:ext uri="{FF2B5EF4-FFF2-40B4-BE49-F238E27FC236}">
                    <a16:creationId xmlns:a16="http://schemas.microsoft.com/office/drawing/2014/main" id="{A36B721E-B6B7-D73E-F8A4-33F00160467A}"/>
                  </a:ext>
                </a:extLst>
              </p:cNvPr>
              <p:cNvSpPr/>
              <p:nvPr/>
            </p:nvSpPr>
            <p:spPr>
              <a:xfrm flipH="1" flipV="1">
                <a:off x="1851570" y="2055606"/>
                <a:ext cx="79216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5DF199E2-D887-AF45-C347-35500AA2FCE7}"/>
                  </a:ext>
                </a:extLst>
              </p:cNvPr>
              <p:cNvSpPr/>
              <p:nvPr/>
            </p:nvSpPr>
            <p:spPr>
              <a:xfrm>
                <a:off x="1902211" y="1424158"/>
                <a:ext cx="690880" cy="398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0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加工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4C4EB789-D972-039A-4DC6-10F862EEADC1}"/>
                  </a:ext>
                </a:extLst>
              </p:cNvPr>
              <p:cNvSpPr/>
              <p:nvPr/>
            </p:nvSpPr>
            <p:spPr>
              <a:xfrm>
                <a:off x="1901576" y="2068497"/>
                <a:ext cx="692150" cy="398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胜于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8745C80-E9F5-CE65-93DC-346427E9BB39}"/>
                </a:ext>
              </a:extLst>
            </p:cNvPr>
            <p:cNvGrpSpPr/>
            <p:nvPr/>
          </p:nvGrpSpPr>
          <p:grpSpPr>
            <a:xfrm>
              <a:off x="838200" y="1536135"/>
              <a:ext cx="10920062" cy="2314928"/>
              <a:chOff x="838200" y="1536135"/>
              <a:chExt cx="10920062" cy="2314928"/>
            </a:xfrm>
          </p:grpSpPr>
          <p:sp>
            <p:nvSpPr>
              <p:cNvPr id="5" name="直接连接符 4">
                <a:extLst>
                  <a:ext uri="{FF2B5EF4-FFF2-40B4-BE49-F238E27FC236}">
                    <a16:creationId xmlns:a16="http://schemas.microsoft.com/office/drawing/2014/main" id="{D4A06209-3297-1825-FC93-8109D4C5A8B7}"/>
                  </a:ext>
                </a:extLst>
              </p:cNvPr>
              <p:cNvSpPr/>
              <p:nvPr/>
            </p:nvSpPr>
            <p:spPr>
              <a:xfrm flipV="1">
                <a:off x="5395953" y="3572670"/>
                <a:ext cx="330111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710BF68-ACFF-0875-7EFF-7B229A1AA37C}"/>
                  </a:ext>
                </a:extLst>
              </p:cNvPr>
              <p:cNvSpPr/>
              <p:nvPr/>
            </p:nvSpPr>
            <p:spPr>
              <a:xfrm>
                <a:off x="8878262" y="3308935"/>
                <a:ext cx="28800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提高、发展</a:t>
                </a:r>
                <a:endParaRPr lang="en-US" altLang="zh-CN" sz="2800" b="1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31FBE90-FA92-4051-67EB-1E1CD299B5CF}"/>
                  </a:ext>
                </a:extLst>
              </p:cNvPr>
              <p:cNvSpPr/>
              <p:nvPr/>
            </p:nvSpPr>
            <p:spPr>
              <a:xfrm>
                <a:off x="6574264" y="3091319"/>
                <a:ext cx="94449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2400" spc="6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学习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D9D73D-B9E3-550F-BE58-ED559BF1407B}"/>
                  </a:ext>
                </a:extLst>
              </p:cNvPr>
              <p:cNvSpPr txBox="1"/>
              <p:nvPr/>
            </p:nvSpPr>
            <p:spPr>
              <a:xfrm>
                <a:off x="8401909" y="2105372"/>
                <a:ext cx="28800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发展、提高</a:t>
                </a:r>
                <a:endParaRPr lang="en-US" altLang="zh-CN" sz="2800" b="1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579221-3DB4-EF3C-8037-FE9CCDEE779E}"/>
                  </a:ext>
                </a:extLst>
              </p:cNvPr>
              <p:cNvSpPr txBox="1"/>
              <p:nvPr/>
            </p:nvSpPr>
            <p:spPr>
              <a:xfrm>
                <a:off x="4867781" y="2131624"/>
                <a:ext cx="2317750" cy="521970"/>
              </a:xfrm>
              <a:prstGeom prst="rect">
                <a:avLst/>
              </a:prstGeom>
              <a:ln w="19050" cap="flat" cmpd="sng">
                <a:noFill/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>
                <a:defPPr>
                  <a:defRPr lang="zh-CN"/>
                </a:defPPr>
                <a:lvl1pPr>
                  <a:defRPr>
                    <a:latin typeface="阿里巴巴普惠体" panose="00020600040101010101" charset="-122"/>
                    <a:ea typeface="阿里巴巴普惠体"/>
                    <a:cs typeface="阿里巴巴普惠体" panose="00020600040101010101" charset="-122"/>
                  </a:defRPr>
                </a:lvl1pPr>
              </a:lstStyle>
              <a:p>
                <a:pPr algn="ctr"/>
                <a:r>
                  <a:rPr lang="zh-CN" altLang="en-US" sz="28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客观事物</a:t>
                </a:r>
              </a:p>
            </p:txBody>
          </p:sp>
          <p:sp>
            <p:nvSpPr>
              <p:cNvPr id="10" name="右大括号 9">
                <a:extLst>
                  <a:ext uri="{FF2B5EF4-FFF2-40B4-BE49-F238E27FC236}">
                    <a16:creationId xmlns:a16="http://schemas.microsoft.com/office/drawing/2014/main" id="{68B03618-B17E-B3BE-53B1-B6B97F02A423}"/>
                  </a:ext>
                </a:extLst>
              </p:cNvPr>
              <p:cNvSpPr/>
              <p:nvPr/>
            </p:nvSpPr>
            <p:spPr>
              <a:xfrm>
                <a:off x="3088801" y="1682288"/>
                <a:ext cx="342016" cy="1460155"/>
              </a:xfrm>
              <a:prstGeom prst="rightBrace">
                <a:avLst>
                  <a:gd name="adj1" fmla="val 15128"/>
                  <a:gd name="adj2" fmla="val 50361"/>
                </a:avLst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2C98831-CC8B-7847-C8A4-5FF1BE44B14D}"/>
                  </a:ext>
                </a:extLst>
              </p:cNvPr>
              <p:cNvSpPr txBox="1"/>
              <p:nvPr/>
            </p:nvSpPr>
            <p:spPr>
              <a:xfrm>
                <a:off x="838200" y="1536135"/>
                <a:ext cx="2654300" cy="646331"/>
              </a:xfrm>
              <a:prstGeom prst="rect">
                <a:avLst/>
              </a:prstGeom>
              <a:ln w="19050" cap="flat" cmpd="sng">
                <a:noFill/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>
                <a:defPPr>
                  <a:defRPr lang="zh-CN"/>
                </a:defPPr>
                <a:lvl1pPr>
                  <a:defRPr>
                    <a:latin typeface="阿里巴巴普惠体" panose="00020600040101010101" charset="-122"/>
                    <a:ea typeface="阿里巴巴普惠体"/>
                    <a:cs typeface="阿里巴巴普惠体" panose="00020600040101010101" charset="-122"/>
                  </a:defRPr>
                </a:lvl1pPr>
              </a:lstStyle>
              <a:p>
                <a:pPr algn="ctr"/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蓝           青</a:t>
                </a:r>
              </a:p>
              <a:p>
                <a:r>
                  <a: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     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8300633-2155-7ED6-B5E7-0C09275A770C}"/>
                  </a:ext>
                </a:extLst>
              </p:cNvPr>
              <p:cNvSpPr txBox="1"/>
              <p:nvPr/>
            </p:nvSpPr>
            <p:spPr>
              <a:xfrm>
                <a:off x="1208999" y="2673845"/>
                <a:ext cx="1912703" cy="9541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水           冰</a:t>
                </a:r>
              </a:p>
              <a:p>
                <a:pPr algn="ctr"/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    </a:t>
                </a: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A45D10A4-F0DF-782A-9243-7AD3CB81651B}"/>
                  </a:ext>
                </a:extLst>
              </p:cNvPr>
              <p:cNvGrpSpPr/>
              <p:nvPr/>
            </p:nvGrpSpPr>
            <p:grpSpPr>
              <a:xfrm>
                <a:off x="1764761" y="2402050"/>
                <a:ext cx="801179" cy="1032717"/>
                <a:chOff x="1811025" y="2556292"/>
                <a:chExt cx="801179" cy="1032717"/>
              </a:xfrm>
            </p:grpSpPr>
            <p:sp>
              <p:nvSpPr>
                <p:cNvPr id="23" name="直接连接符 22">
                  <a:extLst>
                    <a:ext uri="{FF2B5EF4-FFF2-40B4-BE49-F238E27FC236}">
                      <a16:creationId xmlns:a16="http://schemas.microsoft.com/office/drawing/2014/main" id="{A81E6EE9-3E47-9880-AE16-F9A8349CD345}"/>
                    </a:ext>
                  </a:extLst>
                </p:cNvPr>
                <p:cNvSpPr/>
                <p:nvPr/>
              </p:nvSpPr>
              <p:spPr>
                <a:xfrm flipH="1">
                  <a:off x="1820204" y="3206067"/>
                  <a:ext cx="792000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24" name="直接连接符 23">
                  <a:extLst>
                    <a:ext uri="{FF2B5EF4-FFF2-40B4-BE49-F238E27FC236}">
                      <a16:creationId xmlns:a16="http://schemas.microsoft.com/office/drawing/2014/main" id="{FF57F567-29BB-745D-12C4-70A03D5D8E38}"/>
                    </a:ext>
                  </a:extLst>
                </p:cNvPr>
                <p:cNvSpPr/>
                <p:nvPr/>
              </p:nvSpPr>
              <p:spPr>
                <a:xfrm>
                  <a:off x="1813466" y="2966831"/>
                  <a:ext cx="79216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9619F8C1-C027-3BD1-65BC-FC0A88713B59}"/>
                    </a:ext>
                  </a:extLst>
                </p:cNvPr>
                <p:cNvSpPr/>
                <p:nvPr/>
              </p:nvSpPr>
              <p:spPr>
                <a:xfrm>
                  <a:off x="1812672" y="2556292"/>
                  <a:ext cx="793750" cy="398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0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冷冻</a:t>
                  </a: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D36A7D-3A64-6CDC-D2FA-500F78AECFBD}"/>
                    </a:ext>
                  </a:extLst>
                </p:cNvPr>
                <p:cNvSpPr/>
                <p:nvPr/>
              </p:nvSpPr>
              <p:spPr>
                <a:xfrm>
                  <a:off x="1811025" y="3219677"/>
                  <a:ext cx="793750" cy="369332"/>
                </a:xfrm>
                <a:prstGeom prst="rect">
                  <a:avLst/>
                </a:prstGeom>
                <a:ln w="19050" cap="flat" cmpd="sng">
                  <a:noFill/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pPr algn="ctr"/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寒于</a:t>
                  </a: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7E91D0-F095-934D-C0C5-5D440170C135}"/>
                  </a:ext>
                </a:extLst>
              </p:cNvPr>
              <p:cNvGrpSpPr/>
              <p:nvPr/>
            </p:nvGrpSpPr>
            <p:grpSpPr>
              <a:xfrm>
                <a:off x="6909468" y="1936241"/>
                <a:ext cx="1779894" cy="434101"/>
                <a:chOff x="7038963" y="2273622"/>
                <a:chExt cx="1779894" cy="434101"/>
              </a:xfrm>
            </p:grpSpPr>
            <p:sp>
              <p:nvSpPr>
                <p:cNvPr id="21" name="直接连接符 20">
                  <a:extLst>
                    <a:ext uri="{FF2B5EF4-FFF2-40B4-BE49-F238E27FC236}">
                      <a16:creationId xmlns:a16="http://schemas.microsoft.com/office/drawing/2014/main" id="{9534832B-E6F1-93D9-9401-DA1BE767739C}"/>
                    </a:ext>
                  </a:extLst>
                </p:cNvPr>
                <p:cNvSpPr/>
                <p:nvPr/>
              </p:nvSpPr>
              <p:spPr>
                <a:xfrm>
                  <a:off x="7073595" y="2707723"/>
                  <a:ext cx="171063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27430131-524E-561B-5B9A-6B13BBE91903}"/>
                    </a:ext>
                  </a:extLst>
                </p:cNvPr>
                <p:cNvSpPr/>
                <p:nvPr/>
              </p:nvSpPr>
              <p:spPr>
                <a:xfrm>
                  <a:off x="7038963" y="2273622"/>
                  <a:ext cx="1779894" cy="420007"/>
                </a:xfrm>
                <a:prstGeom prst="rect">
                  <a:avLst/>
                </a:prstGeom>
                <a:ln w="19050" cap="flat" cmpd="sng">
                  <a:noFill/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变化过程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337A3440-03D7-A31E-78DF-79CAC2DEA38A}"/>
                  </a:ext>
                </a:extLst>
              </p:cNvPr>
              <p:cNvGrpSpPr/>
              <p:nvPr/>
            </p:nvGrpSpPr>
            <p:grpSpPr>
              <a:xfrm>
                <a:off x="3695853" y="1906039"/>
                <a:ext cx="1440000" cy="585159"/>
                <a:chOff x="3590896" y="1999745"/>
                <a:chExt cx="1440000" cy="585159"/>
              </a:xfrm>
            </p:grpSpPr>
            <p:sp>
              <p:nvSpPr>
                <p:cNvPr id="19" name="右箭头 163853">
                  <a:extLst>
                    <a:ext uri="{FF2B5EF4-FFF2-40B4-BE49-F238E27FC236}">
                      <a16:creationId xmlns:a16="http://schemas.microsoft.com/office/drawing/2014/main" id="{62ABF2E7-591F-CD47-0CD4-E281B4FB27A9}"/>
                    </a:ext>
                  </a:extLst>
                </p:cNvPr>
                <p:cNvSpPr/>
                <p:nvPr/>
              </p:nvSpPr>
              <p:spPr>
                <a:xfrm>
                  <a:off x="3590896" y="2404904"/>
                  <a:ext cx="1440000" cy="180000"/>
                </a:xfrm>
                <a:prstGeom prst="rightArrow">
                  <a:avLst>
                    <a:gd name="adj1" fmla="val 50000"/>
                    <a:gd name="adj2" fmla="val 75221"/>
                  </a:avLst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14DBA4BA-F475-6A9B-053C-9047340BB78E}"/>
                    </a:ext>
                  </a:extLst>
                </p:cNvPr>
                <p:cNvSpPr/>
                <p:nvPr/>
              </p:nvSpPr>
              <p:spPr>
                <a:xfrm>
                  <a:off x="3838652" y="1999745"/>
                  <a:ext cx="944489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r>
                    <a:rPr lang="zh-CN" altLang="en-US" sz="24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引申</a:t>
                  </a:r>
                </a:p>
              </p:txBody>
            </p:sp>
          </p:grpSp>
          <p:sp>
            <p:nvSpPr>
              <p:cNvPr id="16" name="下箭头 163855">
                <a:extLst>
                  <a:ext uri="{FF2B5EF4-FFF2-40B4-BE49-F238E27FC236}">
                    <a16:creationId xmlns:a16="http://schemas.microsoft.com/office/drawing/2014/main" id="{9C8DAA31-6E5C-DDAE-9B11-579279B0EE35}"/>
                  </a:ext>
                </a:extLst>
              </p:cNvPr>
              <p:cNvSpPr/>
              <p:nvPr/>
            </p:nvSpPr>
            <p:spPr>
              <a:xfrm>
                <a:off x="4321620" y="2643843"/>
                <a:ext cx="180000" cy="684000"/>
              </a:xfrm>
              <a:prstGeom prst="downArrow">
                <a:avLst>
                  <a:gd name="adj1" fmla="val 50000"/>
                  <a:gd name="adj2" fmla="val 50091"/>
                </a:avLst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0BDFFB76-7882-ABBC-FD86-64DB4904D2C4}"/>
                  </a:ext>
                </a:extLst>
              </p:cNvPr>
              <p:cNvSpPr/>
              <p:nvPr/>
            </p:nvSpPr>
            <p:spPr>
              <a:xfrm>
                <a:off x="3204648" y="2755011"/>
                <a:ext cx="2422411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spc="3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推  论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D1E5D44-FA57-956E-AF7F-53A9704AC7AB}"/>
                  </a:ext>
                </a:extLst>
              </p:cNvPr>
              <p:cNvSpPr txBox="1"/>
              <p:nvPr/>
            </p:nvSpPr>
            <p:spPr>
              <a:xfrm>
                <a:off x="4104958" y="3327843"/>
                <a:ext cx="705936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spc="6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人</a:t>
                </a:r>
              </a:p>
            </p:txBody>
          </p:sp>
        </p:grpSp>
      </p:grpSp>
      <p:grpSp>
        <p:nvGrpSpPr>
          <p:cNvPr id="31" name="组合 30" title="">
            <a:extLst>
              <a:ext uri="{FF2B5EF4-FFF2-40B4-BE49-F238E27FC236}">
                <a16:creationId xmlns:a16="http://schemas.microsoft.com/office/drawing/2014/main" id="{D702EDB2-0DCD-EB02-F568-DD8C9F423F49}"/>
              </a:ext>
            </a:extLst>
          </p:cNvPr>
          <p:cNvGrpSpPr/>
          <p:nvPr/>
        </p:nvGrpSpPr>
        <p:grpSpPr>
          <a:xfrm>
            <a:off x="720108" y="3809625"/>
            <a:ext cx="10894025" cy="2591241"/>
            <a:chOff x="407976" y="3690659"/>
            <a:chExt cx="10894025" cy="2591241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C1C6C0B-2601-094F-2CE8-DB9C8B254B59}"/>
                </a:ext>
              </a:extLst>
            </p:cNvPr>
            <p:cNvSpPr/>
            <p:nvPr/>
          </p:nvSpPr>
          <p:spPr>
            <a:xfrm>
              <a:off x="597188" y="3747466"/>
              <a:ext cx="10515600" cy="2477626"/>
            </a:xfrm>
            <a:prstGeom prst="rect">
              <a:avLst/>
            </a:prstGeom>
            <a:solidFill>
              <a:srgbClr val="E7EB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C779499-3055-81D9-A8E7-BAB69AE59CD4}"/>
                </a:ext>
              </a:extLst>
            </p:cNvPr>
            <p:cNvGrpSpPr/>
            <p:nvPr/>
          </p:nvGrpSpPr>
          <p:grpSpPr>
            <a:xfrm>
              <a:off x="407976" y="3690659"/>
              <a:ext cx="10894025" cy="2591241"/>
              <a:chOff x="838200" y="3718332"/>
              <a:chExt cx="10894025" cy="2591241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A26A61D-6A10-EA3B-852E-19716A573088}"/>
                  </a:ext>
                </a:extLst>
              </p:cNvPr>
              <p:cNvGrpSpPr/>
              <p:nvPr/>
            </p:nvGrpSpPr>
            <p:grpSpPr>
              <a:xfrm>
                <a:off x="1956987" y="3718332"/>
                <a:ext cx="774000" cy="411484"/>
                <a:chOff x="1836520" y="4341809"/>
                <a:chExt cx="774000" cy="411484"/>
              </a:xfrm>
            </p:grpSpPr>
            <p:sp>
              <p:nvSpPr>
                <p:cNvPr id="60" name="直接连接符 59">
                  <a:extLst>
                    <a:ext uri="{FF2B5EF4-FFF2-40B4-BE49-F238E27FC236}">
                      <a16:creationId xmlns:a16="http://schemas.microsoft.com/office/drawing/2014/main" id="{BDD8B769-BF1D-BB30-AF00-21A8D1D9D275}"/>
                    </a:ext>
                  </a:extLst>
                </p:cNvPr>
                <p:cNvSpPr/>
                <p:nvPr/>
              </p:nvSpPr>
              <p:spPr>
                <a:xfrm>
                  <a:off x="1836520" y="4753293"/>
                  <a:ext cx="774000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A6C01644-2B33-F3D2-6BD1-176282280668}"/>
                    </a:ext>
                  </a:extLst>
                </p:cNvPr>
                <p:cNvSpPr/>
                <p:nvPr/>
              </p:nvSpPr>
              <p:spPr>
                <a:xfrm>
                  <a:off x="2005080" y="4341809"/>
                  <a:ext cx="436880" cy="398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r>
                    <a:rPr lang="zh-CN" altLang="en-US" sz="20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輮</a:t>
                  </a: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12ABF80B-28A4-111E-7C49-4EBE4A4C32F9}"/>
                  </a:ext>
                </a:extLst>
              </p:cNvPr>
              <p:cNvGrpSpPr/>
              <p:nvPr/>
            </p:nvGrpSpPr>
            <p:grpSpPr>
              <a:xfrm>
                <a:off x="838200" y="3849526"/>
                <a:ext cx="10894025" cy="2460047"/>
                <a:chOff x="838200" y="3849526"/>
                <a:chExt cx="10894025" cy="2460047"/>
              </a:xfrm>
            </p:grpSpPr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43E70B1E-539A-BA0C-1D0C-A8EDC592AE15}"/>
                    </a:ext>
                  </a:extLst>
                </p:cNvPr>
                <p:cNvSpPr/>
                <p:nvPr/>
              </p:nvSpPr>
              <p:spPr>
                <a:xfrm>
                  <a:off x="5407687" y="4599916"/>
                  <a:ext cx="1605280" cy="5219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zh-CN" altLang="en-US" sz="28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客观事物</a:t>
                  </a: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AF337203-C885-0423-4C24-B45CC7CD5B03}"/>
                    </a:ext>
                  </a:extLst>
                </p:cNvPr>
                <p:cNvSpPr/>
                <p:nvPr/>
              </p:nvSpPr>
              <p:spPr>
                <a:xfrm>
                  <a:off x="8852225" y="4567188"/>
                  <a:ext cx="2880000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zh-CN" altLang="en-US" sz="2800" b="1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改变原来状况</a:t>
                  </a:r>
                  <a:endParaRPr lang="en-US" altLang="zh-CN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38" name="直接连接符 37">
                  <a:extLst>
                    <a:ext uri="{FF2B5EF4-FFF2-40B4-BE49-F238E27FC236}">
                      <a16:creationId xmlns:a16="http://schemas.microsoft.com/office/drawing/2014/main" id="{9658C7D0-BE54-1970-BD5C-9A1B2F78DB58}"/>
                    </a:ext>
                  </a:extLst>
                </p:cNvPr>
                <p:cNvSpPr/>
                <p:nvPr/>
              </p:nvSpPr>
              <p:spPr>
                <a:xfrm flipV="1">
                  <a:off x="5415801" y="6032361"/>
                  <a:ext cx="330120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B7201C65-F578-2200-11BE-EC620224AD47}"/>
                    </a:ext>
                  </a:extLst>
                </p:cNvPr>
                <p:cNvSpPr/>
                <p:nvPr/>
              </p:nvSpPr>
              <p:spPr>
                <a:xfrm>
                  <a:off x="8779221" y="5786353"/>
                  <a:ext cx="2393604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r>
                    <a:rPr lang="zh-CN" altLang="en-US" sz="2800" b="1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 知明而行无过</a:t>
                  </a:r>
                </a:p>
              </p:txBody>
            </p: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8AF786F9-E875-8319-2C0D-650AD23E9362}"/>
                    </a:ext>
                  </a:extLst>
                </p:cNvPr>
                <p:cNvGrpSpPr/>
                <p:nvPr/>
              </p:nvGrpSpPr>
              <p:grpSpPr>
                <a:xfrm>
                  <a:off x="1956987" y="4445611"/>
                  <a:ext cx="774000" cy="415290"/>
                  <a:chOff x="1846897" y="4804410"/>
                  <a:chExt cx="774000" cy="415290"/>
                </a:xfrm>
              </p:grpSpPr>
              <p:sp>
                <p:nvSpPr>
                  <p:cNvPr id="58" name="直接连接符 57">
                    <a:extLst>
                      <a:ext uri="{FF2B5EF4-FFF2-40B4-BE49-F238E27FC236}">
                        <a16:creationId xmlns:a16="http://schemas.microsoft.com/office/drawing/2014/main" id="{27B70E26-E9AC-3B10-3D91-D45739DB8491}"/>
                      </a:ext>
                    </a:extLst>
                  </p:cNvPr>
                  <p:cNvSpPr/>
                  <p:nvPr/>
                </p:nvSpPr>
                <p:spPr>
                  <a:xfrm>
                    <a:off x="1846897" y="5219700"/>
                    <a:ext cx="774000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A193E574-269C-EED3-DD44-5B4E50125446}"/>
                      </a:ext>
                    </a:extLst>
                  </p:cNvPr>
                  <p:cNvSpPr/>
                  <p:nvPr/>
                </p:nvSpPr>
                <p:spPr>
                  <a:xfrm>
                    <a:off x="2015457" y="4804410"/>
                    <a:ext cx="436880" cy="3987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lstStyle/>
                  <a:p>
                    <a:r>
                      <a:rPr lang="zh-CN" altLang="en-US" sz="2000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绳</a:t>
                    </a:r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ED7BEED4-118F-8DAE-2D8B-02137B71ABF8}"/>
                    </a:ext>
                  </a:extLst>
                </p:cNvPr>
                <p:cNvGrpSpPr/>
                <p:nvPr/>
              </p:nvGrpSpPr>
              <p:grpSpPr>
                <a:xfrm>
                  <a:off x="1956987" y="5154051"/>
                  <a:ext cx="774000" cy="412986"/>
                  <a:chOff x="1846897" y="5165489"/>
                  <a:chExt cx="774000" cy="412986"/>
                </a:xfrm>
              </p:grpSpPr>
              <p:sp>
                <p:nvSpPr>
                  <p:cNvPr id="56" name="直接连接符 55">
                    <a:extLst>
                      <a:ext uri="{FF2B5EF4-FFF2-40B4-BE49-F238E27FC236}">
                        <a16:creationId xmlns:a16="http://schemas.microsoft.com/office/drawing/2014/main" id="{6CCEFCF5-4D73-BA34-B091-93F237E680B2}"/>
                      </a:ext>
                    </a:extLst>
                  </p:cNvPr>
                  <p:cNvSpPr/>
                  <p:nvPr/>
                </p:nvSpPr>
                <p:spPr>
                  <a:xfrm>
                    <a:off x="1846897" y="5578475"/>
                    <a:ext cx="774000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  <p:sp>
                <p:nvSpPr>
                  <p:cNvPr id="57" name="矩形 56">
                    <a:extLst>
                      <a:ext uri="{FF2B5EF4-FFF2-40B4-BE49-F238E27FC236}">
                        <a16:creationId xmlns:a16="http://schemas.microsoft.com/office/drawing/2014/main" id="{6094CC96-339D-EFC6-D457-3E9B86B268BB}"/>
                      </a:ext>
                    </a:extLst>
                  </p:cNvPr>
                  <p:cNvSpPr/>
                  <p:nvPr/>
                </p:nvSpPr>
                <p:spPr>
                  <a:xfrm>
                    <a:off x="2015457" y="5165489"/>
                    <a:ext cx="436880" cy="398780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r>
                      <a:rPr lang="zh-CN" altLang="en-US" sz="2000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砺</a:t>
                    </a:r>
                  </a:p>
                </p:txBody>
              </p: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DCD7DCC2-DF3B-A894-D66A-3CE2B10EFFAA}"/>
                    </a:ext>
                  </a:extLst>
                </p:cNvPr>
                <p:cNvGrpSpPr/>
                <p:nvPr/>
              </p:nvGrpSpPr>
              <p:grpSpPr>
                <a:xfrm>
                  <a:off x="7031697" y="4418145"/>
                  <a:ext cx="1853301" cy="417105"/>
                  <a:chOff x="7122424" y="4807075"/>
                  <a:chExt cx="1853301" cy="417105"/>
                </a:xfrm>
              </p:grpSpPr>
              <p:sp>
                <p:nvSpPr>
                  <p:cNvPr id="54" name="直接连接符 53">
                    <a:extLst>
                      <a:ext uri="{FF2B5EF4-FFF2-40B4-BE49-F238E27FC236}">
                        <a16:creationId xmlns:a16="http://schemas.microsoft.com/office/drawing/2014/main" id="{11D3B391-E791-E95E-B971-18FBECCBEE9D}"/>
                      </a:ext>
                    </a:extLst>
                  </p:cNvPr>
                  <p:cNvSpPr/>
                  <p:nvPr/>
                </p:nvSpPr>
                <p:spPr>
                  <a:xfrm>
                    <a:off x="7194074" y="5224180"/>
                    <a:ext cx="1710000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  <p:sp>
                <p:nvSpPr>
                  <p:cNvPr id="55" name="矩形 54">
                    <a:extLst>
                      <a:ext uri="{FF2B5EF4-FFF2-40B4-BE49-F238E27FC236}">
                        <a16:creationId xmlns:a16="http://schemas.microsoft.com/office/drawing/2014/main" id="{DF48EABD-68B5-BE4F-0EF7-AA8C621A3CE0}"/>
                      </a:ext>
                    </a:extLst>
                  </p:cNvPr>
                  <p:cNvSpPr/>
                  <p:nvPr/>
                </p:nvSpPr>
                <p:spPr>
                  <a:xfrm>
                    <a:off x="7122424" y="4807075"/>
                    <a:ext cx="1853301" cy="396639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pPr algn="ctr"/>
                    <a:r>
                      <a:rPr lang="zh-CN" altLang="en-US" sz="2400" spc="600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人工改造</a:t>
                    </a:r>
                  </a:p>
                </p:txBody>
              </p:sp>
            </p:grp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4DAECEBA-23C5-4870-DB4F-4D1D4B129F69}"/>
                    </a:ext>
                  </a:extLst>
                </p:cNvPr>
                <p:cNvSpPr/>
                <p:nvPr/>
              </p:nvSpPr>
              <p:spPr>
                <a:xfrm>
                  <a:off x="6415348" y="5555521"/>
                  <a:ext cx="1440000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4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博学</a:t>
                  </a:r>
                </a:p>
              </p:txBody>
            </p:sp>
            <p:sp>
              <p:nvSpPr>
                <p:cNvPr id="44" name="右大括号 43">
                  <a:extLst>
                    <a:ext uri="{FF2B5EF4-FFF2-40B4-BE49-F238E27FC236}">
                      <a16:creationId xmlns:a16="http://schemas.microsoft.com/office/drawing/2014/main" id="{0B045A29-E6B0-650D-D298-A9031B3D3ADE}"/>
                    </a:ext>
                  </a:extLst>
                </p:cNvPr>
                <p:cNvSpPr/>
                <p:nvPr/>
              </p:nvSpPr>
              <p:spPr>
                <a:xfrm>
                  <a:off x="3272745" y="4105173"/>
                  <a:ext cx="342016" cy="1460155"/>
                </a:xfrm>
                <a:prstGeom prst="rightBrace">
                  <a:avLst>
                    <a:gd name="adj1" fmla="val 15128"/>
                    <a:gd name="adj2" fmla="val 50361"/>
                  </a:avLst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9EEF07D3-EAB9-3B05-BEF4-413D804EC9C8}"/>
                    </a:ext>
                  </a:extLst>
                </p:cNvPr>
                <p:cNvSpPr txBox="1"/>
                <p:nvPr/>
              </p:nvSpPr>
              <p:spPr>
                <a:xfrm>
                  <a:off x="838200" y="3849526"/>
                  <a:ext cx="2654300" cy="646331"/>
                </a:xfrm>
                <a:prstGeom prst="rect">
                  <a:avLst/>
                </a:prstGeom>
                <a:ln w="19050" cap="flat" cmpd="sng">
                  <a:noFill/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>
                  <a:defPPr>
                    <a:defRPr lang="zh-CN"/>
                  </a:defPPr>
                  <a:lvl1pPr>
                    <a:defRPr>
                      <a:latin typeface="阿里巴巴普惠体" panose="00020600040101010101" charset="-122"/>
                      <a:ea typeface="阿里巴巴普惠体"/>
                      <a:cs typeface="阿里巴巴普惠体" panose="00020600040101010101" charset="-122"/>
                    </a:defRPr>
                  </a:lvl1pPr>
                </a:lstStyle>
                <a:p>
                  <a:pPr algn="ctr"/>
                  <a:r>
                    <a:rPr lang="zh-CN" altLang="en-US" sz="2800" b="1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直木           轮</a:t>
                  </a:r>
                </a:p>
                <a:p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     </a:t>
                  </a: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6945A5B4-6323-A01C-F1B1-843501961137}"/>
                    </a:ext>
                  </a:extLst>
                </p:cNvPr>
                <p:cNvSpPr txBox="1"/>
                <p:nvPr/>
              </p:nvSpPr>
              <p:spPr>
                <a:xfrm>
                  <a:off x="1007837" y="4590349"/>
                  <a:ext cx="2654300" cy="646331"/>
                </a:xfrm>
                <a:prstGeom prst="rect">
                  <a:avLst/>
                </a:prstGeom>
                <a:ln w="19050" cap="flat" cmpd="sng">
                  <a:noFill/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>
                  <a:defPPr>
                    <a:defRPr lang="zh-CN"/>
                  </a:defPPr>
                  <a:lvl1pPr>
                    <a:defRPr>
                      <a:latin typeface="阿里巴巴普惠体" panose="00020600040101010101" charset="-122"/>
                      <a:ea typeface="阿里巴巴普惠体"/>
                      <a:cs typeface="阿里巴巴普惠体" panose="00020600040101010101" charset="-122"/>
                    </a:defRPr>
                  </a:lvl1pPr>
                </a:lstStyle>
                <a:p>
                  <a:pPr algn="ctr"/>
                  <a:r>
                    <a:rPr lang="zh-CN" altLang="en-US" sz="2800" b="1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木           直</a:t>
                  </a:r>
                </a:p>
                <a:p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     </a:t>
                  </a: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7EE2D56E-944A-0017-FC3D-E82D2E12F45C}"/>
                    </a:ext>
                  </a:extLst>
                </p:cNvPr>
                <p:cNvSpPr txBox="1"/>
                <p:nvPr/>
              </p:nvSpPr>
              <p:spPr>
                <a:xfrm>
                  <a:off x="1007837" y="5331172"/>
                  <a:ext cx="2654300" cy="646331"/>
                </a:xfrm>
                <a:prstGeom prst="rect">
                  <a:avLst/>
                </a:prstGeom>
                <a:ln w="19050" cap="flat" cmpd="sng">
                  <a:noFill/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>
                  <a:defPPr>
                    <a:defRPr lang="zh-CN"/>
                  </a:defPPr>
                  <a:lvl1pPr>
                    <a:defRPr>
                      <a:latin typeface="阿里巴巴普惠体" panose="00020600040101010101" charset="-122"/>
                      <a:ea typeface="阿里巴巴普惠体"/>
                      <a:cs typeface="阿里巴巴普惠体" panose="00020600040101010101" charset="-122"/>
                    </a:defRPr>
                  </a:lvl1pPr>
                </a:lstStyle>
                <a:p>
                  <a:pPr algn="ctr"/>
                  <a:r>
                    <a:rPr lang="zh-CN" altLang="en-US" sz="2800" b="1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金           利</a:t>
                  </a:r>
                </a:p>
                <a:p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     </a:t>
                  </a:r>
                </a:p>
              </p:txBody>
            </p: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A86AE654-ADEA-8FE5-64A6-4B018B4FBB9F}"/>
                    </a:ext>
                  </a:extLst>
                </p:cNvPr>
                <p:cNvGrpSpPr/>
                <p:nvPr/>
              </p:nvGrpSpPr>
              <p:grpSpPr>
                <a:xfrm>
                  <a:off x="3867195" y="4344585"/>
                  <a:ext cx="1440000" cy="585159"/>
                  <a:chOff x="3590896" y="1999745"/>
                  <a:chExt cx="1440000" cy="585159"/>
                </a:xfrm>
              </p:grpSpPr>
              <p:sp>
                <p:nvSpPr>
                  <p:cNvPr id="52" name="右箭头 163853">
                    <a:extLst>
                      <a:ext uri="{FF2B5EF4-FFF2-40B4-BE49-F238E27FC236}">
                        <a16:creationId xmlns:a16="http://schemas.microsoft.com/office/drawing/2014/main" id="{611432D8-B815-1612-FC68-8CAA31708027}"/>
                      </a:ext>
                    </a:extLst>
                  </p:cNvPr>
                  <p:cNvSpPr/>
                  <p:nvPr/>
                </p:nvSpPr>
                <p:spPr>
                  <a:xfrm>
                    <a:off x="3590896" y="2404904"/>
                    <a:ext cx="1440000" cy="180000"/>
                  </a:xfrm>
                  <a:prstGeom prst="rightArrow">
                    <a:avLst>
                      <a:gd name="adj1" fmla="val 50000"/>
                      <a:gd name="adj2" fmla="val 75221"/>
                    </a:avLst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  <p:sp>
                <p:nvSpPr>
                  <p:cNvPr id="53" name="矩形 52">
                    <a:extLst>
                      <a:ext uri="{FF2B5EF4-FFF2-40B4-BE49-F238E27FC236}">
                        <a16:creationId xmlns:a16="http://schemas.microsoft.com/office/drawing/2014/main" id="{6CA031D6-AC95-6EF7-ADA2-73A391526C30}"/>
                      </a:ext>
                    </a:extLst>
                  </p:cNvPr>
                  <p:cNvSpPr/>
                  <p:nvPr/>
                </p:nvSpPr>
                <p:spPr>
                  <a:xfrm>
                    <a:off x="3838652" y="1999745"/>
                    <a:ext cx="944489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lstStyle/>
                  <a:p>
                    <a:r>
                      <a:rPr lang="zh-CN" altLang="en-US" sz="2400" spc="600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引申</a:t>
                    </a:r>
                  </a:p>
                </p:txBody>
              </p:sp>
            </p:grpSp>
            <p:sp>
              <p:nvSpPr>
                <p:cNvPr id="49" name="下箭头 163855">
                  <a:extLst>
                    <a:ext uri="{FF2B5EF4-FFF2-40B4-BE49-F238E27FC236}">
                      <a16:creationId xmlns:a16="http://schemas.microsoft.com/office/drawing/2014/main" id="{4A752D00-0F1B-B992-6227-BC66AA30F895}"/>
                    </a:ext>
                  </a:extLst>
                </p:cNvPr>
                <p:cNvSpPr/>
                <p:nvPr/>
              </p:nvSpPr>
              <p:spPr>
                <a:xfrm>
                  <a:off x="4492962" y="5082389"/>
                  <a:ext cx="180000" cy="684000"/>
                </a:xfrm>
                <a:prstGeom prst="downArrow">
                  <a:avLst>
                    <a:gd name="adj1" fmla="val 50000"/>
                    <a:gd name="adj2" fmla="val 50091"/>
                  </a:avLst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50" name="矩形 49">
                  <a:extLst>
                    <a:ext uri="{FF2B5EF4-FFF2-40B4-BE49-F238E27FC236}">
                      <a16:creationId xmlns:a16="http://schemas.microsoft.com/office/drawing/2014/main" id="{360EF566-F319-17D0-9FB7-00F9DF5279DC}"/>
                    </a:ext>
                  </a:extLst>
                </p:cNvPr>
                <p:cNvSpPr/>
                <p:nvPr/>
              </p:nvSpPr>
              <p:spPr>
                <a:xfrm>
                  <a:off x="3375990" y="5193557"/>
                  <a:ext cx="2422411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400" spc="3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推  论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B9F3A396-4DD5-4A91-A8DA-3B537DFBABC2}"/>
                    </a:ext>
                  </a:extLst>
                </p:cNvPr>
                <p:cNvSpPr txBox="1"/>
                <p:nvPr/>
              </p:nvSpPr>
              <p:spPr>
                <a:xfrm>
                  <a:off x="4319595" y="5770751"/>
                  <a:ext cx="615553" cy="52322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ctr"/>
                  <a:r>
                    <a:rPr lang="zh-CN" altLang="en-US" sz="28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</a:rPr>
                    <a:t>人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56330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3EF73CBB-FF5C-5E45-3D15-E9DC07B1A867}"/>
              </a:ext>
            </a:extLst>
          </p:cNvPr>
          <p:cNvSpPr txBox="1"/>
          <p:nvPr/>
        </p:nvSpPr>
        <p:spPr>
          <a:xfrm>
            <a:off x="1989536" y="1843665"/>
            <a:ext cx="1908000" cy="95410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spc="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学习的</a:t>
            </a:r>
          </a:p>
          <a:p>
            <a:pPr algn="ctr"/>
            <a:r>
              <a:rPr lang="zh-CN" altLang="en-US" sz="2800" b="1" spc="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意  义</a:t>
            </a:r>
          </a:p>
        </p:txBody>
      </p:sp>
      <p:sp>
        <p:nvSpPr>
          <p:cNvPr id="3" name="直接连接符 2" title="">
            <a:extLst>
              <a:ext uri="{FF2B5EF4-FFF2-40B4-BE49-F238E27FC236}">
                <a16:creationId xmlns:a16="http://schemas.microsoft.com/office/drawing/2014/main" id="{3CFFF6C1-5CD5-20C3-9E97-DC12858E2883}"/>
              </a:ext>
            </a:extLst>
          </p:cNvPr>
          <p:cNvSpPr/>
          <p:nvPr/>
        </p:nvSpPr>
        <p:spPr>
          <a:xfrm flipH="1">
            <a:off x="2943536" y="3143152"/>
            <a:ext cx="0" cy="156753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104A416C-30C4-5F9C-0335-798DD8F2C65C}"/>
              </a:ext>
            </a:extLst>
          </p:cNvPr>
          <p:cNvSpPr txBox="1"/>
          <p:nvPr/>
        </p:nvSpPr>
        <p:spPr>
          <a:xfrm>
            <a:off x="1989536" y="5056063"/>
            <a:ext cx="1908000" cy="95410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spc="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提高自己改变自己   </a:t>
            </a:r>
          </a:p>
        </p:txBody>
      </p:sp>
      <p:sp>
        <p:nvSpPr>
          <p:cNvPr id="5" name="左大括号 4" title="">
            <a:extLst>
              <a:ext uri="{FF2B5EF4-FFF2-40B4-BE49-F238E27FC236}">
                <a16:creationId xmlns:a16="http://schemas.microsoft.com/office/drawing/2014/main" id="{4524AFF5-4503-E35F-DB4D-3C7C83F15E2A}"/>
              </a:ext>
            </a:extLst>
          </p:cNvPr>
          <p:cNvSpPr/>
          <p:nvPr/>
        </p:nvSpPr>
        <p:spPr>
          <a:xfrm>
            <a:off x="4429258" y="1938424"/>
            <a:ext cx="300477" cy="4137818"/>
          </a:xfrm>
          <a:prstGeom prst="leftBrace">
            <a:avLst>
              <a:gd name="adj1" fmla="val 11475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EC995F7F-1A91-E8CE-4ADB-1DEDC1FC128C}"/>
              </a:ext>
            </a:extLst>
          </p:cNvPr>
          <p:cNvSpPr txBox="1"/>
          <p:nvPr/>
        </p:nvSpPr>
        <p:spPr>
          <a:xfrm>
            <a:off x="4862292" y="1719514"/>
            <a:ext cx="3048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青出于蓝</a:t>
            </a: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5BFDC970-0B23-1E67-9A07-36E5ED26294E}"/>
              </a:ext>
            </a:extLst>
          </p:cNvPr>
          <p:cNvSpPr txBox="1"/>
          <p:nvPr/>
        </p:nvSpPr>
        <p:spPr>
          <a:xfrm>
            <a:off x="4862292" y="2709574"/>
            <a:ext cx="2895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冰寒于水</a:t>
            </a:r>
          </a:p>
        </p:txBody>
      </p:sp>
      <p:sp>
        <p:nvSpPr>
          <p:cNvPr id="8" name="文本框 7" title="">
            <a:extLst>
              <a:ext uri="{FF2B5EF4-FFF2-40B4-BE49-F238E27FC236}">
                <a16:creationId xmlns:a16="http://schemas.microsoft.com/office/drawing/2014/main" id="{5A1E939C-1DE9-089A-774D-63F85623F12F}"/>
              </a:ext>
            </a:extLst>
          </p:cNvPr>
          <p:cNvSpPr txBox="1"/>
          <p:nvPr/>
        </p:nvSpPr>
        <p:spPr>
          <a:xfrm>
            <a:off x="4862292" y="3699634"/>
            <a:ext cx="27432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輮以为轮</a:t>
            </a:r>
          </a:p>
        </p:txBody>
      </p:sp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2D3ACECA-5529-A554-0CAC-EEEFD1CA97A7}"/>
              </a:ext>
            </a:extLst>
          </p:cNvPr>
          <p:cNvSpPr txBox="1"/>
          <p:nvPr/>
        </p:nvSpPr>
        <p:spPr>
          <a:xfrm>
            <a:off x="4862292" y="4689694"/>
            <a:ext cx="3276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木受绳则直</a:t>
            </a: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CCD4528B-49CC-520A-19D4-C721BBF552A9}"/>
              </a:ext>
            </a:extLst>
          </p:cNvPr>
          <p:cNvSpPr txBox="1"/>
          <p:nvPr/>
        </p:nvSpPr>
        <p:spPr>
          <a:xfrm>
            <a:off x="4862292" y="5679754"/>
            <a:ext cx="35814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金就砺则利</a:t>
            </a:r>
          </a:p>
        </p:txBody>
      </p:sp>
      <p:sp>
        <p:nvSpPr>
          <p:cNvPr id="11" name="右大括号 10" title="">
            <a:extLst>
              <a:ext uri="{FF2B5EF4-FFF2-40B4-BE49-F238E27FC236}">
                <a16:creationId xmlns:a16="http://schemas.microsoft.com/office/drawing/2014/main" id="{D4E3F6B1-612C-1499-B42A-C373EC4C7D8D}"/>
              </a:ext>
            </a:extLst>
          </p:cNvPr>
          <p:cNvSpPr/>
          <p:nvPr/>
        </p:nvSpPr>
        <p:spPr>
          <a:xfrm>
            <a:off x="8250724" y="1879425"/>
            <a:ext cx="325525" cy="4255816"/>
          </a:xfrm>
          <a:prstGeom prst="rightBrace">
            <a:avLst>
              <a:gd name="adj1" fmla="val 95278"/>
              <a:gd name="adj2" fmla="val 5038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12" name="直接连接符 11" title="">
            <a:extLst>
              <a:ext uri="{FF2B5EF4-FFF2-40B4-BE49-F238E27FC236}">
                <a16:creationId xmlns:a16="http://schemas.microsoft.com/office/drawing/2014/main" id="{92D8515B-8441-A437-85A7-CEFC5340AF17}"/>
              </a:ext>
            </a:extLst>
          </p:cNvPr>
          <p:cNvSpPr/>
          <p:nvPr/>
        </p:nvSpPr>
        <p:spPr>
          <a:xfrm>
            <a:off x="8890741" y="4007333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736AE0AD-E426-2C23-0F72-540FB7695011}"/>
              </a:ext>
            </a:extLst>
          </p:cNvPr>
          <p:cNvSpPr txBox="1"/>
          <p:nvPr/>
        </p:nvSpPr>
        <p:spPr>
          <a:xfrm>
            <a:off x="9902853" y="3099392"/>
            <a:ext cx="1147427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则知明而行无过矣</a:t>
            </a:r>
          </a:p>
        </p:txBody>
      </p:sp>
      <p:sp>
        <p:nvSpPr>
          <p:cNvPr id="14" name="右大括号 13" title="">
            <a:extLst>
              <a:ext uri="{FF2B5EF4-FFF2-40B4-BE49-F238E27FC236}">
                <a16:creationId xmlns:a16="http://schemas.microsoft.com/office/drawing/2014/main" id="{B08B9741-02E5-9916-37B2-C9F1BDEE03AC}"/>
              </a:ext>
            </a:extLst>
          </p:cNvPr>
          <p:cNvSpPr/>
          <p:nvPr/>
        </p:nvSpPr>
        <p:spPr>
          <a:xfrm>
            <a:off x="6971285" y="1845616"/>
            <a:ext cx="104775" cy="1296988"/>
          </a:xfrm>
          <a:prstGeom prst="rightBrace">
            <a:avLst>
              <a:gd name="adj1" fmla="val 10315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15" name="右大括号 14" title="">
            <a:extLst>
              <a:ext uri="{FF2B5EF4-FFF2-40B4-BE49-F238E27FC236}">
                <a16:creationId xmlns:a16="http://schemas.microsoft.com/office/drawing/2014/main" id="{FD58CBCA-60E1-5374-8647-B9AE116AFA08}"/>
              </a:ext>
            </a:extLst>
          </p:cNvPr>
          <p:cNvSpPr/>
          <p:nvPr/>
        </p:nvSpPr>
        <p:spPr>
          <a:xfrm>
            <a:off x="6971285" y="3778215"/>
            <a:ext cx="185737" cy="2424760"/>
          </a:xfrm>
          <a:prstGeom prst="rightBrace">
            <a:avLst>
              <a:gd name="adj1" fmla="val 12279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charset="-122"/>
            </a:endParaRPr>
          </a:p>
        </p:txBody>
      </p:sp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5DF4415E-DF49-4FD8-E022-6B59D65AE8ED}"/>
              </a:ext>
            </a:extLst>
          </p:cNvPr>
          <p:cNvSpPr txBox="1"/>
          <p:nvPr/>
        </p:nvSpPr>
        <p:spPr>
          <a:xfrm>
            <a:off x="7228460" y="1955948"/>
            <a:ext cx="6096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提高</a:t>
            </a:r>
          </a:p>
        </p:txBody>
      </p:sp>
      <p:sp>
        <p:nvSpPr>
          <p:cNvPr id="17" name="文本框 16" title="">
            <a:extLst>
              <a:ext uri="{FF2B5EF4-FFF2-40B4-BE49-F238E27FC236}">
                <a16:creationId xmlns:a16="http://schemas.microsoft.com/office/drawing/2014/main" id="{F9AFC288-B958-C6E5-4F8F-FEEBA15BE949}"/>
              </a:ext>
            </a:extLst>
          </p:cNvPr>
          <p:cNvSpPr txBox="1"/>
          <p:nvPr/>
        </p:nvSpPr>
        <p:spPr>
          <a:xfrm>
            <a:off x="7228460" y="4452433"/>
            <a:ext cx="7620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charset="-122"/>
              </a:rPr>
              <a:t>改变</a:t>
            </a:r>
          </a:p>
        </p:txBody>
      </p:sp>
      <p:sp>
        <p:nvSpPr>
          <p:cNvPr id="18" name="标题 1" title="">
            <a:extLst>
              <a:ext uri="{FF2B5EF4-FFF2-40B4-BE49-F238E27FC236}">
                <a16:creationId xmlns:a16="http://schemas.microsoft.com/office/drawing/2014/main" id="{91633649-7DAB-BB9B-73D6-2BC58AD47E3B}"/>
              </a:ext>
            </a:extLst>
          </p:cNvPr>
          <p:cNvSpPr txBox="1"/>
          <p:nvPr/>
        </p:nvSpPr>
        <p:spPr>
          <a:xfrm>
            <a:off x="563023" y="595640"/>
            <a:ext cx="2954628" cy="7905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第二段小结</a:t>
            </a:r>
          </a:p>
        </p:txBody>
      </p:sp>
    </p:spTree>
    <p:extLst>
      <p:ext uri="{BB962C8B-B14F-4D97-AF65-F5344CB8AC3E}">
        <p14:creationId xmlns:p14="http://schemas.microsoft.com/office/powerpoint/2010/main" val="726382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 title="">
            <a:extLst>
              <a:ext uri="{FF2B5EF4-FFF2-40B4-BE49-F238E27FC236}">
                <a16:creationId xmlns:a16="http://schemas.microsoft.com/office/drawing/2014/main" id="{BD9E54B7-0E15-9F9B-FE33-392AB2266E05}"/>
              </a:ext>
            </a:extLst>
          </p:cNvPr>
          <p:cNvSpPr/>
          <p:nvPr/>
        </p:nvSpPr>
        <p:spPr>
          <a:xfrm>
            <a:off x="746514" y="884722"/>
            <a:ext cx="6264944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找出第三段的中心句并概括：</a:t>
            </a:r>
          </a:p>
        </p:txBody>
      </p:sp>
      <p:sp>
        <p:nvSpPr>
          <p:cNvPr id="3" name="Text Box 3" title="">
            <a:extLst>
              <a:ext uri="{FF2B5EF4-FFF2-40B4-BE49-F238E27FC236}">
                <a16:creationId xmlns:a16="http://schemas.microsoft.com/office/drawing/2014/main" id="{047C2505-635D-67C8-F321-E9991F122D58}"/>
              </a:ext>
            </a:extLst>
          </p:cNvPr>
          <p:cNvSpPr/>
          <p:nvPr/>
        </p:nvSpPr>
        <p:spPr>
          <a:xfrm>
            <a:off x="2721500" y="1646722"/>
            <a:ext cx="6434611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黑体" panose="02010609060101010101" pitchFamily="49" charset="-122"/>
              </a:rPr>
              <a:t>君子生非异也，善假于物也</a:t>
            </a:r>
          </a:p>
        </p:txBody>
      </p:sp>
      <p:sp>
        <p:nvSpPr>
          <p:cNvPr id="4" name="Text Box 4" title="">
            <a:extLst>
              <a:ext uri="{FF2B5EF4-FFF2-40B4-BE49-F238E27FC236}">
                <a16:creationId xmlns:a16="http://schemas.microsoft.com/office/drawing/2014/main" id="{FAFF85F1-AEDA-CF0D-E1BD-95311A0C34DD}"/>
              </a:ext>
            </a:extLst>
          </p:cNvPr>
          <p:cNvSpPr/>
          <p:nvPr/>
        </p:nvSpPr>
        <p:spPr>
          <a:xfrm>
            <a:off x="4595108" y="3345346"/>
            <a:ext cx="300178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Times New Roman" pitchFamily="18" charset="0"/>
                <a:ea typeface="楷体_GB2312" pitchFamily="49" charset="-122"/>
              </a:rPr>
              <a:t>学习的作用</a:t>
            </a:r>
          </a:p>
        </p:txBody>
      </p:sp>
      <p:sp>
        <p:nvSpPr>
          <p:cNvPr id="5" name="AutoShape 5" title="">
            <a:extLst>
              <a:ext uri="{FF2B5EF4-FFF2-40B4-BE49-F238E27FC236}">
                <a16:creationId xmlns:a16="http://schemas.microsoft.com/office/drawing/2014/main" id="{C97A359B-F63E-3C3D-3D8B-6C5E2148FB9D}"/>
              </a:ext>
            </a:extLst>
          </p:cNvPr>
          <p:cNvSpPr/>
          <p:nvPr/>
        </p:nvSpPr>
        <p:spPr>
          <a:xfrm>
            <a:off x="5938805" y="2381734"/>
            <a:ext cx="288925" cy="936625"/>
          </a:xfrm>
          <a:prstGeom prst="downArrow">
            <a:avLst>
              <a:gd name="adj1" fmla="val 50000"/>
              <a:gd name="adj2" fmla="val 80984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eaVert"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 title="">
            <a:extLst>
              <a:ext uri="{FF2B5EF4-FFF2-40B4-BE49-F238E27FC236}">
                <a16:creationId xmlns:a16="http://schemas.microsoft.com/office/drawing/2014/main" id="{9126015E-85EF-5F1D-D680-AB6A38D51955}"/>
              </a:ext>
            </a:extLst>
          </p:cNvPr>
          <p:cNvSpPr/>
          <p:nvPr/>
        </p:nvSpPr>
        <p:spPr>
          <a:xfrm>
            <a:off x="802686" y="4359759"/>
            <a:ext cx="7251301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作者是如何来阐述学习的作用的？</a:t>
            </a:r>
          </a:p>
        </p:txBody>
      </p:sp>
      <p:sp>
        <p:nvSpPr>
          <p:cNvPr id="7" name="Text Box 7" title="">
            <a:extLst>
              <a:ext uri="{FF2B5EF4-FFF2-40B4-BE49-F238E27FC236}">
                <a16:creationId xmlns:a16="http://schemas.microsoft.com/office/drawing/2014/main" id="{7E5B9CA1-5C1C-329D-ACC8-D1D3E0BD5722}"/>
              </a:ext>
            </a:extLst>
          </p:cNvPr>
          <p:cNvSpPr/>
          <p:nvPr/>
        </p:nvSpPr>
        <p:spPr>
          <a:xfrm>
            <a:off x="1567398" y="5265253"/>
            <a:ext cx="6395754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黑体" panose="02010609060101010101" pitchFamily="49" charset="-122"/>
              </a:rPr>
              <a:t>用了一系列比喻，比喻论证</a:t>
            </a:r>
          </a:p>
        </p:txBody>
      </p:sp>
    </p:spTree>
    <p:extLst>
      <p:ext uri="{BB962C8B-B14F-4D97-AF65-F5344CB8AC3E}">
        <p14:creationId xmlns:p14="http://schemas.microsoft.com/office/powerpoint/2010/main" val="2157152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9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>
            <a:extLst>
              <a:ext uri="{FF2B5EF4-FFF2-40B4-BE49-F238E27FC236}">
                <a16:creationId xmlns:a16="http://schemas.microsoft.com/office/drawing/2014/main" id="{31D31FF6-5DD0-154A-C8FA-CB89A4DC514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227257" y="243228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CD5E605-935A-F8E2-7845-30F609D000F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A9AF91F1-B3EB-A329-9365-FDCC8DE1C49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A3A953B8-66E3-2325-FAF8-2943537A6D6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32D20DD2-64FE-14E5-38E4-A2C3ABFFFE2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37158" y="1449512"/>
            <a:ext cx="9930130" cy="360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lIns="180000" tIns="45720" rIns="180000" bIns="45720" rtlCol="0" anchor="ctr">
            <a:noAutofit/>
          </a:bodyPr>
          <a:lstStyle/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了解《荀子》及相关知识。 </a:t>
            </a:r>
          </a:p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掌握并积累重要的文言文实词和虚词。 </a:t>
            </a:r>
          </a:p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掌握本文出现的通假字、词类活用和特殊文言句式。</a:t>
            </a:r>
          </a:p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学习本文比喻论证、对比论证的方法，以及围绕中心论点设置分论点的议论文结构。</a:t>
            </a:r>
          </a:p>
        </p:txBody>
      </p:sp>
      <p:pic>
        <p:nvPicPr>
          <p:cNvPr id="7" name="图片 6" title="">
            <a:extLst>
              <a:ext uri="{FF2B5EF4-FFF2-40B4-BE49-F238E27FC236}">
                <a16:creationId xmlns:a16="http://schemas.microsoft.com/office/drawing/2014/main" id="{1ACB08A3-F30F-07DF-E86E-22C5A22521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34" y="2646803"/>
            <a:ext cx="3490723" cy="4089803"/>
          </a:xfrm>
          <a:prstGeom prst="rect">
            <a:avLst/>
          </a:prstGeom>
        </p:spPr>
      </p:pic>
      <p:pic>
        <p:nvPicPr>
          <p:cNvPr id="8" name="图片 7" title="">
            <a:extLst>
              <a:ext uri="{FF2B5EF4-FFF2-40B4-BE49-F238E27FC236}">
                <a16:creationId xmlns:a16="http://schemas.microsoft.com/office/drawing/2014/main" id="{A54BFEF9-10F5-AD82-4E48-AB5288C56B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7" b="32675"/>
          <a:stretch>
            <a:fillRect/>
          </a:stretch>
        </p:blipFill>
        <p:spPr>
          <a:xfrm>
            <a:off x="7474451" y="5280508"/>
            <a:ext cx="3263900" cy="1156625"/>
          </a:xfrm>
          <a:prstGeom prst="rect">
            <a:avLst/>
          </a:prstGeom>
        </p:spPr>
      </p:pic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F6B2ACB0-3C91-92D4-1872-7B7AE47501F3}"/>
              </a:ext>
            </a:extLst>
          </p:cNvPr>
          <p:cNvSpPr txBox="1"/>
          <p:nvPr/>
        </p:nvSpPr>
        <p:spPr>
          <a:xfrm>
            <a:off x="730279" y="700623"/>
            <a:ext cx="204319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solidFill>
                  <a:schemeClr val="accent1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4207188538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3" title="">
            <a:extLst>
              <a:ext uri="{FF2B5EF4-FFF2-40B4-BE49-F238E27FC236}">
                <a16:creationId xmlns:a16="http://schemas.microsoft.com/office/drawing/2014/main" id="{9B274A67-35E9-D845-B37A-50B66E3C2695}"/>
              </a:ext>
            </a:extLst>
          </p:cNvPr>
          <p:cNvSpPr/>
          <p:nvPr/>
        </p:nvSpPr>
        <p:spPr>
          <a:xfrm>
            <a:off x="3234716" y="206434"/>
            <a:ext cx="6781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吾尝终日而思矣，不如须臾之所学也</a:t>
            </a:r>
          </a:p>
        </p:txBody>
      </p:sp>
      <p:sp>
        <p:nvSpPr>
          <p:cNvPr id="4" name="AutoShape 4" title="">
            <a:extLst>
              <a:ext uri="{FF2B5EF4-FFF2-40B4-BE49-F238E27FC236}">
                <a16:creationId xmlns:a16="http://schemas.microsoft.com/office/drawing/2014/main" id="{2C95910A-4C4B-EF6F-E8D6-C08EA612C3DA}"/>
              </a:ext>
            </a:extLst>
          </p:cNvPr>
          <p:cNvSpPr/>
          <p:nvPr/>
        </p:nvSpPr>
        <p:spPr>
          <a:xfrm>
            <a:off x="8187716" y="1832034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 title="">
            <a:extLst>
              <a:ext uri="{FF2B5EF4-FFF2-40B4-BE49-F238E27FC236}">
                <a16:creationId xmlns:a16="http://schemas.microsoft.com/office/drawing/2014/main" id="{ACA9EA30-4EFB-7453-30EE-891175D38AF7}"/>
              </a:ext>
            </a:extLst>
          </p:cNvPr>
          <p:cNvSpPr/>
          <p:nvPr/>
        </p:nvSpPr>
        <p:spPr>
          <a:xfrm>
            <a:off x="8187716" y="5849996"/>
            <a:ext cx="2070100" cy="495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要靠后天学习</a:t>
            </a:r>
          </a:p>
        </p:txBody>
      </p:sp>
      <p:sp>
        <p:nvSpPr>
          <p:cNvPr id="6" name="Text Box 6" title="">
            <a:extLst>
              <a:ext uri="{FF2B5EF4-FFF2-40B4-BE49-F238E27FC236}">
                <a16:creationId xmlns:a16="http://schemas.microsoft.com/office/drawing/2014/main" id="{F8DA7B04-3290-CDC2-7713-CED80497A9E7}"/>
              </a:ext>
            </a:extLst>
          </p:cNvPr>
          <p:cNvSpPr/>
          <p:nvPr/>
        </p:nvSpPr>
        <p:spPr>
          <a:xfrm>
            <a:off x="8721116" y="2624196"/>
            <a:ext cx="609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见</a:t>
            </a:r>
          </a:p>
        </p:txBody>
      </p:sp>
      <p:cxnSp>
        <p:nvCxnSpPr>
          <p:cNvPr id="7" name="Line 7" title="">
            <a:extLst>
              <a:ext uri="{FF2B5EF4-FFF2-40B4-BE49-F238E27FC236}">
                <a16:creationId xmlns:a16="http://schemas.microsoft.com/office/drawing/2014/main" id="{E260BAA5-3551-E6C0-7985-CE44C909293B}"/>
              </a:ext>
            </a:extLst>
          </p:cNvPr>
          <p:cNvCxnSpPr/>
          <p:nvPr/>
        </p:nvCxnSpPr>
        <p:spPr>
          <a:xfrm flipH="1">
            <a:off x="9864116" y="5316596"/>
            <a:ext cx="0" cy="533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/>
          </a:ln>
        </p:spPr>
      </p:cxnSp>
      <p:sp>
        <p:nvSpPr>
          <p:cNvPr id="8" name="Text Box 8" title="">
            <a:extLst>
              <a:ext uri="{FF2B5EF4-FFF2-40B4-BE49-F238E27FC236}">
                <a16:creationId xmlns:a16="http://schemas.microsoft.com/office/drawing/2014/main" id="{D732E933-DB65-8CCF-E3CC-6CA64A31B93B}"/>
              </a:ext>
            </a:extLst>
          </p:cNvPr>
          <p:cNvSpPr/>
          <p:nvPr/>
        </p:nvSpPr>
        <p:spPr>
          <a:xfrm>
            <a:off x="1939316" y="5775384"/>
            <a:ext cx="5181600" cy="523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君子生非异也，善假于物也</a:t>
            </a:r>
          </a:p>
        </p:txBody>
      </p:sp>
      <p:cxnSp>
        <p:nvCxnSpPr>
          <p:cNvPr id="9" name="Line 9" title="">
            <a:extLst>
              <a:ext uri="{FF2B5EF4-FFF2-40B4-BE49-F238E27FC236}">
                <a16:creationId xmlns:a16="http://schemas.microsoft.com/office/drawing/2014/main" id="{10B77D9B-A9B6-D2D7-CC14-B672D2EB3232}"/>
              </a:ext>
            </a:extLst>
          </p:cNvPr>
          <p:cNvCxnSpPr/>
          <p:nvPr/>
        </p:nvCxnSpPr>
        <p:spPr>
          <a:xfrm flipH="1">
            <a:off x="7120916" y="6040496"/>
            <a:ext cx="1066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/>
          </a:ln>
        </p:spPr>
      </p:cxnSp>
      <p:graphicFrame>
        <p:nvGraphicFramePr>
          <p:cNvPr id="10" name="Group 10" title="">
            <a:extLst>
              <a:ext uri="{FF2B5EF4-FFF2-40B4-BE49-F238E27FC236}">
                <a16:creationId xmlns:a16="http://schemas.microsoft.com/office/drawing/2014/main" id="{0D3E197B-0FCB-431C-DA99-0EE971FA6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387620"/>
              </p:ext>
            </p:extLst>
          </p:nvPr>
        </p:nvGraphicFramePr>
        <p:xfrm>
          <a:off x="1405916" y="1031934"/>
          <a:ext cx="6781800" cy="4475162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7862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300">
                <a:tc rowSpan="5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20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28575">
                      <a:round/>
                    </a:lnB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</a:pPr>
                      <a:endParaRPr lang="zh-CN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ext Box 29" title="">
            <a:extLst>
              <a:ext uri="{FF2B5EF4-FFF2-40B4-BE49-F238E27FC236}">
                <a16:creationId xmlns:a16="http://schemas.microsoft.com/office/drawing/2014/main" id="{456C252F-3E3E-8FAD-BA69-0991DD13C987}"/>
              </a:ext>
            </a:extLst>
          </p:cNvPr>
          <p:cNvSpPr/>
          <p:nvPr/>
        </p:nvSpPr>
        <p:spPr>
          <a:xfrm>
            <a:off x="1558316" y="1131946"/>
            <a:ext cx="1524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dist"/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</a:rPr>
              <a:t>分论点</a:t>
            </a:r>
          </a:p>
        </p:txBody>
      </p:sp>
      <p:sp>
        <p:nvSpPr>
          <p:cNvPr id="12" name="Text Box 30" title="">
            <a:extLst>
              <a:ext uri="{FF2B5EF4-FFF2-40B4-BE49-F238E27FC236}">
                <a16:creationId xmlns:a16="http://schemas.microsoft.com/office/drawing/2014/main" id="{047E00E6-B0CD-6324-8C88-7C92D8BDD217}"/>
              </a:ext>
            </a:extLst>
          </p:cNvPr>
          <p:cNvSpPr/>
          <p:nvPr/>
        </p:nvSpPr>
        <p:spPr>
          <a:xfrm>
            <a:off x="4301516" y="1108134"/>
            <a:ext cx="22256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dist"/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</a:rPr>
              <a:t>比喻句</a:t>
            </a:r>
          </a:p>
        </p:txBody>
      </p:sp>
      <p:sp>
        <p:nvSpPr>
          <p:cNvPr id="13" name="Text Box 31" title="">
            <a:extLst>
              <a:ext uri="{FF2B5EF4-FFF2-40B4-BE49-F238E27FC236}">
                <a16:creationId xmlns:a16="http://schemas.microsoft.com/office/drawing/2014/main" id="{DBCE58E1-D2BE-5088-5579-6FD6807CB168}"/>
              </a:ext>
            </a:extLst>
          </p:cNvPr>
          <p:cNvSpPr/>
          <p:nvPr/>
        </p:nvSpPr>
        <p:spPr>
          <a:xfrm>
            <a:off x="1485291" y="2174934"/>
            <a:ext cx="1875583" cy="1887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40000"/>
              </a:lnSpc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学习的</a:t>
            </a:r>
          </a:p>
          <a:p>
            <a:pPr lvl="0" algn="ctr">
              <a:lnSpc>
                <a:spcPct val="140000"/>
              </a:lnSpc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作用：</a:t>
            </a:r>
          </a:p>
          <a:p>
            <a:pPr lvl="0" algn="ctr">
              <a:lnSpc>
                <a:spcPct val="140000"/>
              </a:lnSpc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弥补不足。</a:t>
            </a:r>
          </a:p>
        </p:txBody>
      </p:sp>
      <p:sp>
        <p:nvSpPr>
          <p:cNvPr id="14" name="Text Box 32" title="">
            <a:extLst>
              <a:ext uri="{FF2B5EF4-FFF2-40B4-BE49-F238E27FC236}">
                <a16:creationId xmlns:a16="http://schemas.microsoft.com/office/drawing/2014/main" id="{A7A39B5B-BFB9-224F-BFE7-4F4F2CA2558A}"/>
              </a:ext>
            </a:extLst>
          </p:cNvPr>
          <p:cNvSpPr/>
          <p:nvPr/>
        </p:nvSpPr>
        <p:spPr>
          <a:xfrm>
            <a:off x="3310916" y="1849496"/>
            <a:ext cx="49530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黑体" pitchFamily="49" charset="-122"/>
                <a:ea typeface="黑体" panose="02010609060101010101" pitchFamily="49" charset="-122"/>
              </a:rPr>
              <a:t>吾尝跂而望矣，不如登高之博见也</a:t>
            </a:r>
          </a:p>
        </p:txBody>
      </p:sp>
      <p:sp>
        <p:nvSpPr>
          <p:cNvPr id="15" name="Text Box 33" title="">
            <a:extLst>
              <a:ext uri="{FF2B5EF4-FFF2-40B4-BE49-F238E27FC236}">
                <a16:creationId xmlns:a16="http://schemas.microsoft.com/office/drawing/2014/main" id="{EA6E87BE-34FD-D00D-76EB-11E1EF23C35D}"/>
              </a:ext>
            </a:extLst>
          </p:cNvPr>
          <p:cNvSpPr/>
          <p:nvPr/>
        </p:nvSpPr>
        <p:spPr>
          <a:xfrm>
            <a:off x="3234716" y="2611496"/>
            <a:ext cx="49530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黑体" pitchFamily="49" charset="-122"/>
                <a:ea typeface="黑体" panose="02010609060101010101" pitchFamily="49" charset="-122"/>
              </a:rPr>
              <a:t>登高而招，臂非加长也，而见者远</a:t>
            </a:r>
          </a:p>
        </p:txBody>
      </p:sp>
      <p:sp>
        <p:nvSpPr>
          <p:cNvPr id="16" name="Text Box 34" title="">
            <a:extLst>
              <a:ext uri="{FF2B5EF4-FFF2-40B4-BE49-F238E27FC236}">
                <a16:creationId xmlns:a16="http://schemas.microsoft.com/office/drawing/2014/main" id="{B797803A-F331-029E-0F2D-4C22EB0CEDBF}"/>
              </a:ext>
            </a:extLst>
          </p:cNvPr>
          <p:cNvSpPr/>
          <p:nvPr/>
        </p:nvSpPr>
        <p:spPr>
          <a:xfrm>
            <a:off x="3234716" y="3373496"/>
            <a:ext cx="49530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黑体" pitchFamily="49" charset="-122"/>
                <a:ea typeface="黑体" panose="02010609060101010101" pitchFamily="49" charset="-122"/>
              </a:rPr>
              <a:t>顺风而呼，声非加疾也，而闻者彰</a:t>
            </a:r>
          </a:p>
        </p:txBody>
      </p:sp>
      <p:sp>
        <p:nvSpPr>
          <p:cNvPr id="17" name="Text Box 35" title="">
            <a:extLst>
              <a:ext uri="{FF2B5EF4-FFF2-40B4-BE49-F238E27FC236}">
                <a16:creationId xmlns:a16="http://schemas.microsoft.com/office/drawing/2014/main" id="{2A55E1AE-84E6-1B2E-4CD3-EC629160F49C}"/>
              </a:ext>
            </a:extLst>
          </p:cNvPr>
          <p:cNvSpPr/>
          <p:nvPr/>
        </p:nvSpPr>
        <p:spPr>
          <a:xfrm>
            <a:off x="3234716" y="4135496"/>
            <a:ext cx="48006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黑体" pitchFamily="49" charset="-122"/>
                <a:ea typeface="黑体" panose="02010609060101010101" pitchFamily="49" charset="-122"/>
              </a:rPr>
              <a:t>假舆马者，非利足也，而致千里</a:t>
            </a:r>
          </a:p>
        </p:txBody>
      </p:sp>
      <p:sp>
        <p:nvSpPr>
          <p:cNvPr id="18" name="Text Box 36" title="">
            <a:extLst>
              <a:ext uri="{FF2B5EF4-FFF2-40B4-BE49-F238E27FC236}">
                <a16:creationId xmlns:a16="http://schemas.microsoft.com/office/drawing/2014/main" id="{51BF31B3-BB22-37AE-6EDE-E14A45BDBC92}"/>
              </a:ext>
            </a:extLst>
          </p:cNvPr>
          <p:cNvSpPr/>
          <p:nvPr/>
        </p:nvSpPr>
        <p:spPr>
          <a:xfrm>
            <a:off x="3310916" y="4897496"/>
            <a:ext cx="48006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黑体" pitchFamily="49" charset="-122"/>
                <a:ea typeface="黑体" panose="02010609060101010101" pitchFamily="49" charset="-122"/>
              </a:rPr>
              <a:t>假舟楫者，非能水也，而绝江河</a:t>
            </a:r>
          </a:p>
        </p:txBody>
      </p:sp>
      <p:grpSp>
        <p:nvGrpSpPr>
          <p:cNvPr id="19" name="Group 37" title="">
            <a:extLst>
              <a:ext uri="{FF2B5EF4-FFF2-40B4-BE49-F238E27FC236}">
                <a16:creationId xmlns:a16="http://schemas.microsoft.com/office/drawing/2014/main" id="{164B9481-D9AE-FFDA-793C-760CC02D4388}"/>
              </a:ext>
            </a:extLst>
          </p:cNvPr>
          <p:cNvGrpSpPr/>
          <p:nvPr/>
        </p:nvGrpSpPr>
        <p:grpSpPr>
          <a:xfrm>
            <a:off x="8568716" y="1857434"/>
            <a:ext cx="1828800" cy="457200"/>
            <a:chExt cx="1152" cy="288"/>
          </a:xfrm>
        </p:grpSpPr>
        <p:sp>
          <p:nvSpPr>
            <p:cNvPr id="20" name="Text Box 38">
              <a:extLst>
                <a:ext uri="{FF2B5EF4-FFF2-40B4-BE49-F238E27FC236}">
                  <a16:creationId xmlns:a16="http://schemas.microsoft.com/office/drawing/2014/main" id="{5D23BEA0-B3C6-DFE8-C705-C45D73ECEFB7}"/>
                </a:ext>
              </a:extLst>
            </p:cNvPr>
            <p:cNvSpPr/>
            <p:nvPr/>
          </p:nvSpPr>
          <p:spPr>
            <a:xfrm>
              <a:off x="0" y="0"/>
              <a:ext cx="528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400" b="1">
                  <a:latin typeface="Times New Roman" pitchFamily="18" charset="0"/>
                  <a:ea typeface="楷体_GB2312" pitchFamily="49" charset="-122"/>
                </a:rPr>
                <a:t>学习</a:t>
              </a:r>
            </a:p>
          </p:txBody>
        </p:sp>
        <p:sp>
          <p:nvSpPr>
            <p:cNvPr id="21" name="Text Box 39">
              <a:extLst>
                <a:ext uri="{FF2B5EF4-FFF2-40B4-BE49-F238E27FC236}">
                  <a16:creationId xmlns:a16="http://schemas.microsoft.com/office/drawing/2014/main" id="{8E3F3169-FF57-31D9-173C-19C1106C941E}"/>
                </a:ext>
              </a:extLst>
            </p:cNvPr>
            <p:cNvSpPr/>
            <p:nvPr/>
          </p:nvSpPr>
          <p:spPr>
            <a:xfrm>
              <a:off x="648" y="0"/>
              <a:ext cx="504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400" b="1">
                  <a:latin typeface="Times New Roman" pitchFamily="18" charset="0"/>
                  <a:ea typeface="楷体_GB2312" pitchFamily="49" charset="-122"/>
                </a:rPr>
                <a:t>空想</a:t>
              </a:r>
            </a:p>
          </p:txBody>
        </p:sp>
        <p:cxnSp>
          <p:nvCxnSpPr>
            <p:cNvPr id="22" name="Line 40">
              <a:extLst>
                <a:ext uri="{FF2B5EF4-FFF2-40B4-BE49-F238E27FC236}">
                  <a16:creationId xmlns:a16="http://schemas.microsoft.com/office/drawing/2014/main" id="{08531A15-B851-EF44-5FD6-792A0FEAB706}"/>
                </a:ext>
              </a:extLst>
            </p:cNvPr>
            <p:cNvCxnSpPr/>
            <p:nvPr/>
          </p:nvCxnSpPr>
          <p:spPr>
            <a:xfrm>
              <a:off x="480" y="48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</p:spPr>
        </p:cxnSp>
        <p:cxnSp>
          <p:nvCxnSpPr>
            <p:cNvPr id="23" name="Line 41">
              <a:extLst>
                <a:ext uri="{FF2B5EF4-FFF2-40B4-BE49-F238E27FC236}">
                  <a16:creationId xmlns:a16="http://schemas.microsoft.com/office/drawing/2014/main" id="{1B7808DF-48E4-209F-05FE-2A281991C4F8}"/>
                </a:ext>
              </a:extLst>
            </p:cNvPr>
            <p:cNvCxnSpPr/>
            <p:nvPr/>
          </p:nvCxnSpPr>
          <p:spPr>
            <a:xfrm flipV="1">
              <a:off x="480" y="144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</p:spPr>
        </p:cxnSp>
      </p:grpSp>
      <p:sp>
        <p:nvSpPr>
          <p:cNvPr id="24" name="Text Box 42" title="">
            <a:extLst>
              <a:ext uri="{FF2B5EF4-FFF2-40B4-BE49-F238E27FC236}">
                <a16:creationId xmlns:a16="http://schemas.microsoft.com/office/drawing/2014/main" id="{7FA23AF8-E199-EBB7-8CA3-833CA48733D8}"/>
              </a:ext>
            </a:extLst>
          </p:cNvPr>
          <p:cNvSpPr/>
          <p:nvPr/>
        </p:nvSpPr>
        <p:spPr>
          <a:xfrm>
            <a:off x="8721116" y="3322696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闻</a:t>
            </a:r>
          </a:p>
        </p:txBody>
      </p:sp>
      <p:sp>
        <p:nvSpPr>
          <p:cNvPr id="25" name="Text Box 43" title="">
            <a:extLst>
              <a:ext uri="{FF2B5EF4-FFF2-40B4-BE49-F238E27FC236}">
                <a16:creationId xmlns:a16="http://schemas.microsoft.com/office/drawing/2014/main" id="{5BB66F0C-057B-03C4-C8CA-E4FC27BDDFD0}"/>
              </a:ext>
            </a:extLst>
          </p:cNvPr>
          <p:cNvSpPr/>
          <p:nvPr/>
        </p:nvSpPr>
        <p:spPr>
          <a:xfrm>
            <a:off x="8705241" y="4821296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水</a:t>
            </a:r>
          </a:p>
        </p:txBody>
      </p:sp>
      <p:sp>
        <p:nvSpPr>
          <p:cNvPr id="26" name="Text Box 44" title="">
            <a:extLst>
              <a:ext uri="{FF2B5EF4-FFF2-40B4-BE49-F238E27FC236}">
                <a16:creationId xmlns:a16="http://schemas.microsoft.com/office/drawing/2014/main" id="{8EE43942-29BF-5513-B450-AA800A819116}"/>
              </a:ext>
            </a:extLst>
          </p:cNvPr>
          <p:cNvSpPr/>
          <p:nvPr/>
        </p:nvSpPr>
        <p:spPr>
          <a:xfrm>
            <a:off x="8705241" y="4173596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陆</a:t>
            </a:r>
          </a:p>
        </p:txBody>
      </p:sp>
      <p:sp>
        <p:nvSpPr>
          <p:cNvPr id="27" name="AutoShape 45" title="">
            <a:extLst>
              <a:ext uri="{FF2B5EF4-FFF2-40B4-BE49-F238E27FC236}">
                <a16:creationId xmlns:a16="http://schemas.microsoft.com/office/drawing/2014/main" id="{60A8B2EF-A412-36AD-7E91-A3E6794E257B}"/>
              </a:ext>
            </a:extLst>
          </p:cNvPr>
          <p:cNvSpPr/>
          <p:nvPr/>
        </p:nvSpPr>
        <p:spPr>
          <a:xfrm>
            <a:off x="8187716" y="2611496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AutoShape 46" title="">
            <a:extLst>
              <a:ext uri="{FF2B5EF4-FFF2-40B4-BE49-F238E27FC236}">
                <a16:creationId xmlns:a16="http://schemas.microsoft.com/office/drawing/2014/main" id="{CFB3C1B8-9FF6-89E3-CD31-76643191E3ED}"/>
              </a:ext>
            </a:extLst>
          </p:cNvPr>
          <p:cNvSpPr/>
          <p:nvPr/>
        </p:nvSpPr>
        <p:spPr>
          <a:xfrm>
            <a:off x="8187716" y="3297296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AutoShape 47" title="">
            <a:extLst>
              <a:ext uri="{FF2B5EF4-FFF2-40B4-BE49-F238E27FC236}">
                <a16:creationId xmlns:a16="http://schemas.microsoft.com/office/drawing/2014/main" id="{7E24ED60-B72D-D0DB-EB5E-4D50D0C56A9B}"/>
              </a:ext>
            </a:extLst>
          </p:cNvPr>
          <p:cNvSpPr/>
          <p:nvPr/>
        </p:nvSpPr>
        <p:spPr>
          <a:xfrm>
            <a:off x="8187716" y="4059296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AutoShape 48" title="">
            <a:extLst>
              <a:ext uri="{FF2B5EF4-FFF2-40B4-BE49-F238E27FC236}">
                <a16:creationId xmlns:a16="http://schemas.microsoft.com/office/drawing/2014/main" id="{DE3B3DB9-8D16-7208-2671-4DCBE171A53D}"/>
              </a:ext>
            </a:extLst>
          </p:cNvPr>
          <p:cNvSpPr/>
          <p:nvPr/>
        </p:nvSpPr>
        <p:spPr>
          <a:xfrm>
            <a:off x="8187716" y="4821296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 Box 49" title="">
            <a:extLst>
              <a:ext uri="{FF2B5EF4-FFF2-40B4-BE49-F238E27FC236}">
                <a16:creationId xmlns:a16="http://schemas.microsoft.com/office/drawing/2014/main" id="{C3454F85-AB85-5FEA-DA2C-0FE791307AE4}"/>
              </a:ext>
            </a:extLst>
          </p:cNvPr>
          <p:cNvSpPr/>
          <p:nvPr/>
        </p:nvSpPr>
        <p:spPr>
          <a:xfrm>
            <a:off x="9559316" y="2611496"/>
            <a:ext cx="554038" cy="2781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Times New Roman" pitchFamily="18" charset="0"/>
                <a:ea typeface="仿宋_GB2312" pitchFamily="49" charset="-122"/>
              </a:rPr>
              <a:t>借助学习弥补不足</a:t>
            </a:r>
          </a:p>
        </p:txBody>
      </p:sp>
    </p:spTree>
    <p:extLst>
      <p:ext uri="{BB962C8B-B14F-4D97-AF65-F5344CB8AC3E}">
        <p14:creationId xmlns:p14="http://schemas.microsoft.com/office/powerpoint/2010/main" val="2189957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 animBg="1"/>
      <p:bldP spid="14" grpId="0"/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>
            <a:extLst>
              <a:ext uri="{FF2B5EF4-FFF2-40B4-BE49-F238E27FC236}">
                <a16:creationId xmlns:a16="http://schemas.microsoft.com/office/drawing/2014/main" id="{8443A2A8-1BD0-CE24-82F6-7962990AE772}"/>
              </a:ext>
            </a:extLst>
          </p:cNvPr>
          <p:cNvGrpSpPr/>
          <p:nvPr/>
        </p:nvGrpSpPr>
        <p:grpSpPr>
          <a:xfrm>
            <a:off x="204536" y="1283591"/>
            <a:ext cx="12578914" cy="2477626"/>
            <a:chOff x="228897" y="2351187"/>
            <a:chExt cx="12578914" cy="247762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6B77A6B-E4E7-DDB3-9CB8-5E107125F84B}"/>
                </a:ext>
              </a:extLst>
            </p:cNvPr>
            <p:cNvSpPr/>
            <p:nvPr/>
          </p:nvSpPr>
          <p:spPr>
            <a:xfrm>
              <a:off x="611385" y="2351187"/>
              <a:ext cx="10984138" cy="2477626"/>
            </a:xfrm>
            <a:prstGeom prst="rect">
              <a:avLst/>
            </a:prstGeom>
            <a:solidFill>
              <a:srgbClr val="E7EB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B4EAEF9-6C21-5935-B2F0-072954D77FD3}"/>
                </a:ext>
              </a:extLst>
            </p:cNvPr>
            <p:cNvGrpSpPr/>
            <p:nvPr/>
          </p:nvGrpSpPr>
          <p:grpSpPr>
            <a:xfrm>
              <a:off x="228897" y="2359663"/>
              <a:ext cx="12578914" cy="2460674"/>
              <a:chOff x="228897" y="1431576"/>
              <a:chExt cx="12578914" cy="2460674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BCD8AEE0-A254-9C0D-65EF-3E56D1C42022}"/>
                  </a:ext>
                </a:extLst>
              </p:cNvPr>
              <p:cNvSpPr/>
              <p:nvPr/>
            </p:nvSpPr>
            <p:spPr>
              <a:xfrm>
                <a:off x="6483273" y="2231085"/>
                <a:ext cx="1605280" cy="521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28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善假于物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B730A52-15C1-FFBA-3713-C13A778200F0}"/>
                  </a:ext>
                </a:extLst>
              </p:cNvPr>
              <p:cNvSpPr/>
              <p:nvPr/>
            </p:nvSpPr>
            <p:spPr>
              <a:xfrm>
                <a:off x="9927811" y="2198357"/>
                <a:ext cx="28800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弥补不足</a:t>
                </a:r>
                <a:endParaRPr lang="en-US" altLang="zh-CN" sz="2800" b="1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7" name="直接连接符 6">
                <a:extLst>
                  <a:ext uri="{FF2B5EF4-FFF2-40B4-BE49-F238E27FC236}">
                    <a16:creationId xmlns:a16="http://schemas.microsoft.com/office/drawing/2014/main" id="{23449ECA-0667-2DDB-3595-13AFBBEFB4A0}"/>
                  </a:ext>
                </a:extLst>
              </p:cNvPr>
              <p:cNvSpPr/>
              <p:nvPr/>
            </p:nvSpPr>
            <p:spPr>
              <a:xfrm>
                <a:off x="8178933" y="2466419"/>
                <a:ext cx="171000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8" name="右箭头 163853">
                <a:extLst>
                  <a:ext uri="{FF2B5EF4-FFF2-40B4-BE49-F238E27FC236}">
                    <a16:creationId xmlns:a16="http://schemas.microsoft.com/office/drawing/2014/main" id="{CD693094-96D8-558E-F034-3BA986E3979A}"/>
                  </a:ext>
                </a:extLst>
              </p:cNvPr>
              <p:cNvSpPr/>
              <p:nvPr/>
            </p:nvSpPr>
            <p:spPr>
              <a:xfrm>
                <a:off x="4942781" y="2380913"/>
                <a:ext cx="1440000" cy="180000"/>
              </a:xfrm>
              <a:prstGeom prst="rightArrow">
                <a:avLst>
                  <a:gd name="adj1" fmla="val 50000"/>
                  <a:gd name="adj2" fmla="val 75221"/>
                </a:avLst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B30CA764-9DF2-F44A-9179-BEA394CA1B68}"/>
                  </a:ext>
                </a:extLst>
              </p:cNvPr>
              <p:cNvGrpSpPr/>
              <p:nvPr/>
            </p:nvGrpSpPr>
            <p:grpSpPr>
              <a:xfrm>
                <a:off x="228897" y="1431576"/>
                <a:ext cx="4476733" cy="2100102"/>
                <a:chOff x="-692335" y="5037422"/>
                <a:chExt cx="4476733" cy="2100102"/>
              </a:xfrm>
            </p:grpSpPr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3266D69-D60F-835B-1FD8-4E2120A62F37}"/>
                    </a:ext>
                  </a:extLst>
                </p:cNvPr>
                <p:cNvGrpSpPr/>
                <p:nvPr/>
              </p:nvGrpSpPr>
              <p:grpSpPr>
                <a:xfrm>
                  <a:off x="-529775" y="5037422"/>
                  <a:ext cx="4314173" cy="646331"/>
                  <a:chOff x="-529775" y="5037422"/>
                  <a:chExt cx="4314173" cy="646331"/>
                </a:xfrm>
              </p:grpSpPr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C5CD1840-83FF-BB8D-EA77-55D08CF78661}"/>
                      </a:ext>
                    </a:extLst>
                  </p:cNvPr>
                  <p:cNvSpPr txBox="1"/>
                  <p:nvPr/>
                </p:nvSpPr>
                <p:spPr>
                  <a:xfrm>
                    <a:off x="-529775" y="5037422"/>
                    <a:ext cx="4314173" cy="646331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>
                      <a:defRPr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</a:defRPr>
                    </a:lvl1pPr>
                  </a:lstStyle>
                  <a:p>
                    <a:pPr algn="ctr"/>
                    <a:r>
                      <a:rPr lang="zh-CN" altLang="en-US" sz="2800" b="1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跂而望            登高博见</a:t>
                    </a:r>
                  </a:p>
                  <a:p>
                    <a:r>
                      <a: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       </a:t>
                    </a:r>
                  </a:p>
                </p:txBody>
              </p:sp>
              <p:sp>
                <p:nv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908556C0-022C-3769-EB07-1E4D0486FFFF}"/>
                      </a:ext>
                    </a:extLst>
                  </p:cNvPr>
                  <p:cNvSpPr/>
                  <p:nvPr/>
                </p:nvSpPr>
                <p:spPr>
                  <a:xfrm>
                    <a:off x="959683" y="5318706"/>
                    <a:ext cx="101013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</p:grp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6520572B-4FF2-48B3-8F32-799EB68425D2}"/>
                    </a:ext>
                  </a:extLst>
                </p:cNvPr>
                <p:cNvGrpSpPr/>
                <p:nvPr/>
              </p:nvGrpSpPr>
              <p:grpSpPr>
                <a:xfrm>
                  <a:off x="-692335" y="5764307"/>
                  <a:ext cx="4314173" cy="646331"/>
                  <a:chOff x="-692335" y="5764308"/>
                  <a:chExt cx="4314173" cy="64633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CA69C0F6-0B75-3978-B3A6-231C307FEB9C}"/>
                      </a:ext>
                    </a:extLst>
                  </p:cNvPr>
                  <p:cNvSpPr txBox="1"/>
                  <p:nvPr/>
                </p:nvSpPr>
                <p:spPr>
                  <a:xfrm>
                    <a:off x="-692335" y="5764308"/>
                    <a:ext cx="4314173" cy="646331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>
                      <a:defRPr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</a:defRPr>
                    </a:lvl1pPr>
                  </a:lstStyle>
                  <a:p>
                    <a:pPr algn="ctr"/>
                    <a:r>
                      <a:rPr lang="zh-CN" altLang="en-US" sz="2800" b="1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登高招            见者远</a:t>
                    </a:r>
                  </a:p>
                  <a:p>
                    <a:r>
                      <a: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       </a:t>
                    </a:r>
                  </a:p>
                </p:txBody>
              </p:sp>
              <p:sp>
                <p:nv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id="{11013782-CA52-AEAE-7A68-690F16F7646E}"/>
                      </a:ext>
                    </a:extLst>
                  </p:cNvPr>
                  <p:cNvSpPr/>
                  <p:nvPr/>
                </p:nvSpPr>
                <p:spPr>
                  <a:xfrm>
                    <a:off x="959683" y="6024140"/>
                    <a:ext cx="101013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7DDB5A30-B97A-A0E8-8C00-8997398523FD}"/>
                    </a:ext>
                  </a:extLst>
                </p:cNvPr>
                <p:cNvGrpSpPr/>
                <p:nvPr/>
              </p:nvGrpSpPr>
              <p:grpSpPr>
                <a:xfrm>
                  <a:off x="-692335" y="6491193"/>
                  <a:ext cx="4314173" cy="646331"/>
                  <a:chOff x="-692335" y="6491193"/>
                  <a:chExt cx="4314173" cy="646331"/>
                </a:xfrm>
              </p:grpSpPr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58FC0270-804F-D654-7962-55C57CDE2C18}"/>
                      </a:ext>
                    </a:extLst>
                  </p:cNvPr>
                  <p:cNvSpPr txBox="1"/>
                  <p:nvPr/>
                </p:nvSpPr>
                <p:spPr>
                  <a:xfrm>
                    <a:off x="-692335" y="6491193"/>
                    <a:ext cx="4314173" cy="646331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>
                      <a:defRPr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</a:defRPr>
                    </a:lvl1pPr>
                  </a:lstStyle>
                  <a:p>
                    <a:pPr algn="ctr"/>
                    <a:r>
                      <a:rPr lang="zh-CN" altLang="en-US" sz="2800" b="1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顺风呼            闻者彰</a:t>
                    </a:r>
                  </a:p>
                  <a:p>
                    <a:r>
                      <a: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       </a:t>
                    </a:r>
                  </a:p>
                </p:txBody>
              </p:sp>
              <p:sp>
                <p:nv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A8A72107-DFD9-30CD-B524-4D1C10A8370B}"/>
                      </a:ext>
                    </a:extLst>
                  </p:cNvPr>
                  <p:cNvSpPr/>
                  <p:nvPr/>
                </p:nvSpPr>
                <p:spPr>
                  <a:xfrm>
                    <a:off x="959683" y="6744411"/>
                    <a:ext cx="101013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</p:grpSp>
          </p:grpSp>
          <p:sp>
            <p:nvSpPr>
              <p:cNvPr id="10" name="右大括号 9">
                <a:extLst>
                  <a:ext uri="{FF2B5EF4-FFF2-40B4-BE49-F238E27FC236}">
                    <a16:creationId xmlns:a16="http://schemas.microsoft.com/office/drawing/2014/main" id="{A6B6D9F3-3241-AEAE-C948-125E2B486620}"/>
                  </a:ext>
                </a:extLst>
              </p:cNvPr>
              <p:cNvSpPr/>
              <p:nvPr/>
            </p:nvSpPr>
            <p:spPr>
              <a:xfrm>
                <a:off x="4320963" y="1643317"/>
                <a:ext cx="476302" cy="1676621"/>
              </a:xfrm>
              <a:prstGeom prst="rightBrace">
                <a:avLst>
                  <a:gd name="adj1" fmla="val 15128"/>
                  <a:gd name="adj2" fmla="val 50361"/>
                </a:avLst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6C2E106-D68D-B439-14F1-C46AD825B67A}"/>
                  </a:ext>
                </a:extLst>
              </p:cNvPr>
              <p:cNvGrpSpPr/>
              <p:nvPr/>
            </p:nvGrpSpPr>
            <p:grpSpPr>
              <a:xfrm>
                <a:off x="4451576" y="2649458"/>
                <a:ext cx="6220748" cy="1242792"/>
                <a:chOff x="4451576" y="2713558"/>
                <a:chExt cx="6220748" cy="1242792"/>
              </a:xfrm>
            </p:grpSpPr>
            <p:sp>
              <p:nvSpPr>
                <p:cNvPr id="12" name="下箭头 163855">
                  <a:extLst>
                    <a:ext uri="{FF2B5EF4-FFF2-40B4-BE49-F238E27FC236}">
                      <a16:creationId xmlns:a16="http://schemas.microsoft.com/office/drawing/2014/main" id="{3137BD64-573C-6537-3164-877811D2F874}"/>
                    </a:ext>
                  </a:extLst>
                </p:cNvPr>
                <p:cNvSpPr/>
                <p:nvPr/>
              </p:nvSpPr>
              <p:spPr>
                <a:xfrm>
                  <a:off x="5568548" y="2713558"/>
                  <a:ext cx="180000" cy="684000"/>
                </a:xfrm>
                <a:prstGeom prst="downArrow">
                  <a:avLst>
                    <a:gd name="adj1" fmla="val 50000"/>
                    <a:gd name="adj2" fmla="val 50091"/>
                  </a:avLst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3DF81911-FBBB-7E23-DCF4-4B57F928CFBA}"/>
                    </a:ext>
                  </a:extLst>
                </p:cNvPr>
                <p:cNvGrpSpPr/>
                <p:nvPr/>
              </p:nvGrpSpPr>
              <p:grpSpPr>
                <a:xfrm>
                  <a:off x="4451576" y="2753054"/>
                  <a:ext cx="6220748" cy="1203296"/>
                  <a:chOff x="4451576" y="2753054"/>
                  <a:chExt cx="6220748" cy="1203296"/>
                </a:xfrm>
              </p:grpSpPr>
              <p:sp>
                <p:nvSpPr>
                  <p:cNvPr id="14" name="矩形 13">
                    <a:extLst>
                      <a:ext uri="{FF2B5EF4-FFF2-40B4-BE49-F238E27FC236}">
                        <a16:creationId xmlns:a16="http://schemas.microsoft.com/office/drawing/2014/main" id="{271B4FF4-4B67-83B3-A3AF-86768F984C57}"/>
                      </a:ext>
                    </a:extLst>
                  </p:cNvPr>
                  <p:cNvSpPr/>
                  <p:nvPr/>
                </p:nvSpPr>
                <p:spPr>
                  <a:xfrm>
                    <a:off x="4451576" y="2824726"/>
                    <a:ext cx="2422411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400" spc="300">
                        <a:solidFill>
                          <a:srgbClr val="FF0000"/>
                        </a:solidFill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推  论</a:t>
                    </a:r>
                  </a:p>
                </p:txBody>
              </p:sp>
              <p:grpSp>
                <p:nvGrpSpPr>
                  <p:cNvPr id="15" name="组合 14">
                    <a:extLst>
                      <a:ext uri="{FF2B5EF4-FFF2-40B4-BE49-F238E27FC236}">
                        <a16:creationId xmlns:a16="http://schemas.microsoft.com/office/drawing/2014/main" id="{96493D4E-12A6-87FB-FC4A-8AFAE79AF529}"/>
                      </a:ext>
                    </a:extLst>
                  </p:cNvPr>
                  <p:cNvGrpSpPr/>
                  <p:nvPr/>
                </p:nvGrpSpPr>
                <p:grpSpPr>
                  <a:xfrm>
                    <a:off x="4747970" y="2753054"/>
                    <a:ext cx="5924354" cy="1203296"/>
                    <a:chOff x="4747970" y="2753054"/>
                    <a:chExt cx="5924354" cy="1203296"/>
                  </a:xfrm>
                </p:grpSpPr>
                <p:sp>
                  <p:nvSpPr>
                    <p:cNvPr id="17" name="直接连接符 16">
                      <a:extLst>
                        <a:ext uri="{FF2B5EF4-FFF2-40B4-BE49-F238E27FC236}">
                          <a16:creationId xmlns:a16="http://schemas.microsoft.com/office/drawing/2014/main" id="{0DFA3A70-9DBD-5792-BB51-B6C8318FFE2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491386" y="3663530"/>
                      <a:ext cx="4180937" cy="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endParaRPr>
                    </a:p>
                  </p:txBody>
                </p:sp>
                <p:sp>
                  <p:nvSpPr>
                    <p:cNvPr id="18" name="矩形 17">
                      <a:extLst>
                        <a:ext uri="{FF2B5EF4-FFF2-40B4-BE49-F238E27FC236}">
                          <a16:creationId xmlns:a16="http://schemas.microsoft.com/office/drawing/2014/main" id="{C0431FB6-AA21-8E29-AF76-42A71D3913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54383" y="3186690"/>
                      <a:ext cx="1975208" cy="46166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zh-CN" altLang="en-US" sz="2400" spc="6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  <a:sym typeface="阿里巴巴普惠体" panose="00020600040101010101" charset="-122"/>
                        </a:rPr>
                        <a:t>通过学习</a:t>
                      </a:r>
                    </a:p>
                  </p:txBody>
                </p:sp>
                <p:sp>
                  <p:nvSpPr>
                    <p:cNvPr id="19" name="文本框 18">
                      <a:extLst>
                        <a:ext uri="{FF2B5EF4-FFF2-40B4-BE49-F238E27FC236}">
                          <a16:creationId xmlns:a16="http://schemas.microsoft.com/office/drawing/2014/main" id="{CE39F7F2-9032-0435-82BC-4690A4BB250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47970" y="3433130"/>
                      <a:ext cx="1821156" cy="523220"/>
                    </a:xfrm>
                    <a:prstGeom prst="rect">
                      <a:avLst/>
                    </a:prstGeom>
                    <a:noFill/>
                  </p:spPr>
                  <p:txBody>
                    <a:bodyPr vert="horz" wrap="square" rtlCol="0">
                      <a:spAutoFit/>
                    </a:bodyPr>
                    <a:lstStyle/>
                    <a:p>
                      <a:pPr algn="ctr"/>
                      <a:r>
                        <a:rPr lang="zh-CN" altLang="en-US" sz="2800" spc="6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一般人</a:t>
                      </a:r>
                    </a:p>
                  </p:txBody>
                </p:sp>
                <p:sp>
                  <p:nvSpPr>
                    <p:cNvPr id="20" name="直接连接符 19">
                      <a:extLst>
                        <a:ext uri="{FF2B5EF4-FFF2-40B4-BE49-F238E27FC236}">
                          <a16:creationId xmlns:a16="http://schemas.microsoft.com/office/drawing/2014/main" id="{DB8DDC73-88F5-C5E4-3F16-04B003C165D2}"/>
                        </a:ext>
                      </a:extLst>
                    </p:cNvPr>
                    <p:cNvSpPr/>
                    <p:nvPr/>
                  </p:nvSpPr>
                  <p:spPr>
                    <a:xfrm rot="16200000" flipV="1">
                      <a:off x="10217086" y="3208292"/>
                      <a:ext cx="910475" cy="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endParaRPr>
                    </a:p>
                  </p:txBody>
                </p:sp>
              </p:grpSp>
              <p:sp>
                <p:nvSpPr>
                  <p:cNvPr id="16" name="文本框 15">
                    <a:extLst>
                      <a:ext uri="{FF2B5EF4-FFF2-40B4-BE49-F238E27FC236}">
                        <a16:creationId xmlns:a16="http://schemas.microsoft.com/office/drawing/2014/main" id="{D5134BD3-1233-863E-ED2A-B1E99FDD70B1}"/>
                      </a:ext>
                    </a:extLst>
                  </p:cNvPr>
                  <p:cNvSpPr txBox="1"/>
                  <p:nvPr/>
                </p:nvSpPr>
                <p:spPr>
                  <a:xfrm>
                    <a:off x="6111824" y="2826080"/>
                    <a:ext cx="2876503" cy="400110"/>
                  </a:xfrm>
                  <a:prstGeom prst="rect">
                    <a:avLst/>
                  </a:prstGeom>
                  <a:noFill/>
                </p:spPr>
                <p:txBody>
                  <a:bodyPr vert="horz" wrap="square" rtlCol="0">
                    <a:spAutoFit/>
                  </a:bodyPr>
                  <a:lstStyle/>
                  <a:p>
                    <a:r>
                      <a:rPr lang="zh-CN" altLang="en-US" sz="2000">
                        <a:solidFill>
                          <a:srgbClr val="FF0000"/>
                        </a:solidFill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（一般的自然条件）</a:t>
                    </a:r>
                  </a:p>
                </p:txBody>
              </p:sp>
            </p:grpSp>
          </p:grpSp>
        </p:grpSp>
      </p:grpSp>
      <p:grpSp>
        <p:nvGrpSpPr>
          <p:cNvPr id="30" name="组合 29" title="">
            <a:extLst>
              <a:ext uri="{FF2B5EF4-FFF2-40B4-BE49-F238E27FC236}">
                <a16:creationId xmlns:a16="http://schemas.microsoft.com/office/drawing/2014/main" id="{961F428E-299C-036A-3C97-0EA7C46D3E65}"/>
              </a:ext>
            </a:extLst>
          </p:cNvPr>
          <p:cNvGrpSpPr/>
          <p:nvPr/>
        </p:nvGrpSpPr>
        <p:grpSpPr>
          <a:xfrm>
            <a:off x="204536" y="3851007"/>
            <a:ext cx="12573511" cy="2477626"/>
            <a:chOff x="273439" y="4002418"/>
            <a:chExt cx="12573511" cy="247762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3D0F79C-FB5D-58F8-71F3-357F0AC69A71}"/>
                </a:ext>
              </a:extLst>
            </p:cNvPr>
            <p:cNvSpPr/>
            <p:nvPr/>
          </p:nvSpPr>
          <p:spPr>
            <a:xfrm>
              <a:off x="611385" y="4002418"/>
              <a:ext cx="11028680" cy="2477626"/>
            </a:xfrm>
            <a:prstGeom prst="rect">
              <a:avLst/>
            </a:prstGeom>
            <a:solidFill>
              <a:srgbClr val="E7EB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AC8317B-D71E-4208-2ED2-49263D6A8944}"/>
                </a:ext>
              </a:extLst>
            </p:cNvPr>
            <p:cNvGrpSpPr/>
            <p:nvPr/>
          </p:nvGrpSpPr>
          <p:grpSpPr>
            <a:xfrm>
              <a:off x="273439" y="4002657"/>
              <a:ext cx="12573511" cy="2477149"/>
              <a:chOff x="228897" y="3964790"/>
              <a:chExt cx="12573511" cy="2477149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8458AFE-0A2C-E9DA-E7AB-AF5E24052173}"/>
                  </a:ext>
                </a:extLst>
              </p:cNvPr>
              <p:cNvSpPr/>
              <p:nvPr/>
            </p:nvSpPr>
            <p:spPr>
              <a:xfrm>
                <a:off x="6477870" y="4764299"/>
                <a:ext cx="1605280" cy="521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280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善假于物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9059A9CC-1185-1A5E-2B6D-F043D4FD6A86}"/>
                  </a:ext>
                </a:extLst>
              </p:cNvPr>
              <p:cNvSpPr/>
              <p:nvPr/>
            </p:nvSpPr>
            <p:spPr>
              <a:xfrm>
                <a:off x="9922408" y="4731571"/>
                <a:ext cx="28800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rPr>
                  <a:t>达到目标</a:t>
                </a:r>
                <a:endParaRPr lang="en-US" altLang="zh-CN" sz="2800" b="1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35" name="直接连接符 34">
                <a:extLst>
                  <a:ext uri="{FF2B5EF4-FFF2-40B4-BE49-F238E27FC236}">
                    <a16:creationId xmlns:a16="http://schemas.microsoft.com/office/drawing/2014/main" id="{2DD9CD8D-844D-85EF-06EE-CABBAEEA8DEB}"/>
                  </a:ext>
                </a:extLst>
              </p:cNvPr>
              <p:cNvSpPr/>
              <p:nvPr/>
            </p:nvSpPr>
            <p:spPr>
              <a:xfrm>
                <a:off x="8173530" y="4999633"/>
                <a:ext cx="171000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36" name="右箭头 163853">
                <a:extLst>
                  <a:ext uri="{FF2B5EF4-FFF2-40B4-BE49-F238E27FC236}">
                    <a16:creationId xmlns:a16="http://schemas.microsoft.com/office/drawing/2014/main" id="{C318ACE0-A769-A2F9-3F55-94EC10E777D8}"/>
                  </a:ext>
                </a:extLst>
              </p:cNvPr>
              <p:cNvSpPr/>
              <p:nvPr/>
            </p:nvSpPr>
            <p:spPr>
              <a:xfrm>
                <a:off x="4937378" y="4914127"/>
                <a:ext cx="1440000" cy="180000"/>
              </a:xfrm>
              <a:prstGeom prst="rightArrow">
                <a:avLst>
                  <a:gd name="adj1" fmla="val 50000"/>
                  <a:gd name="adj2" fmla="val 75221"/>
                </a:avLst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356B3B9D-8C04-0B4C-71BB-4F85A3C15984}"/>
                  </a:ext>
                </a:extLst>
              </p:cNvPr>
              <p:cNvGrpSpPr/>
              <p:nvPr/>
            </p:nvGrpSpPr>
            <p:grpSpPr>
              <a:xfrm>
                <a:off x="228897" y="3964790"/>
                <a:ext cx="4314173" cy="2100102"/>
                <a:chOff x="-692335" y="5037422"/>
                <a:chExt cx="4314173" cy="2100102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C5AF98CD-D8BB-D70D-B55D-0F42FEBA1790}"/>
                    </a:ext>
                  </a:extLst>
                </p:cNvPr>
                <p:cNvGrpSpPr/>
                <p:nvPr/>
              </p:nvGrpSpPr>
              <p:grpSpPr>
                <a:xfrm>
                  <a:off x="-692335" y="5037422"/>
                  <a:ext cx="4314173" cy="646331"/>
                  <a:chOff x="-692335" y="5037422"/>
                  <a:chExt cx="4314173" cy="646331"/>
                </a:xfrm>
              </p:grpSpPr>
              <p:sp>
                <p:nvSpPr>
                  <p:cNvPr id="51" name="文本框 50">
                    <a:extLst>
                      <a:ext uri="{FF2B5EF4-FFF2-40B4-BE49-F238E27FC236}">
                        <a16:creationId xmlns:a16="http://schemas.microsoft.com/office/drawing/2014/main" id="{40845630-1041-9C5B-36BF-01DF38188249}"/>
                      </a:ext>
                    </a:extLst>
                  </p:cNvPr>
                  <p:cNvSpPr txBox="1"/>
                  <p:nvPr/>
                </p:nvSpPr>
                <p:spPr>
                  <a:xfrm>
                    <a:off x="-692335" y="5037422"/>
                    <a:ext cx="4314173" cy="646331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>
                      <a:defRPr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</a:defRPr>
                    </a:lvl1pPr>
                  </a:lstStyle>
                  <a:p>
                    <a:pPr algn="ctr"/>
                    <a:r>
                      <a:rPr lang="zh-CN" altLang="en-US" sz="2800" b="1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假舆马            致千里</a:t>
                    </a:r>
                  </a:p>
                  <a:p>
                    <a:r>
                      <a: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       </a:t>
                    </a:r>
                  </a:p>
                </p:txBody>
              </p:sp>
              <p:sp>
                <p:nvSpPr>
                  <p:cNvPr id="52" name="直接连接符 51">
                    <a:extLst>
                      <a:ext uri="{FF2B5EF4-FFF2-40B4-BE49-F238E27FC236}">
                        <a16:creationId xmlns:a16="http://schemas.microsoft.com/office/drawing/2014/main" id="{75E6F03F-89F6-6CD5-6F95-4E41E0290317}"/>
                      </a:ext>
                    </a:extLst>
                  </p:cNvPr>
                  <p:cNvSpPr/>
                  <p:nvPr/>
                </p:nvSpPr>
                <p:spPr>
                  <a:xfrm>
                    <a:off x="959683" y="5318706"/>
                    <a:ext cx="101013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</p:grp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E54D29C1-056F-A052-18D4-EB6C9DBCA6E6}"/>
                    </a:ext>
                  </a:extLst>
                </p:cNvPr>
                <p:cNvGrpSpPr/>
                <p:nvPr/>
              </p:nvGrpSpPr>
              <p:grpSpPr>
                <a:xfrm>
                  <a:off x="-692335" y="6491193"/>
                  <a:ext cx="4314173" cy="646331"/>
                  <a:chOff x="-692335" y="6491193"/>
                  <a:chExt cx="4314173" cy="646331"/>
                </a:xfrm>
              </p:grpSpPr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45A24A98-1FCF-89D5-4594-C6164FFD7F7D}"/>
                      </a:ext>
                    </a:extLst>
                  </p:cNvPr>
                  <p:cNvSpPr txBox="1"/>
                  <p:nvPr/>
                </p:nvSpPr>
                <p:spPr>
                  <a:xfrm>
                    <a:off x="-692335" y="6491193"/>
                    <a:ext cx="4314173" cy="646331"/>
                  </a:xfrm>
                  <a:prstGeom prst="rect">
                    <a:avLst/>
                  </a:prstGeom>
                  <a:ln w="19050" cap="flat" cmpd="sng">
                    <a:noFill/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>
                      <a:defRPr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</a:defRPr>
                    </a:lvl1pPr>
                  </a:lstStyle>
                  <a:p>
                    <a:pPr algn="ctr"/>
                    <a:r>
                      <a:rPr lang="zh-CN" altLang="en-US" sz="2800" b="1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假舟楫            绝江河</a:t>
                    </a:r>
                  </a:p>
                  <a:p>
                    <a:r>
                      <a:rPr lang="zh-CN" altLang="en-US"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  <a:sym typeface="阿里巴巴普惠体" panose="00020600040101010101" charset="-122"/>
                      </a:rPr>
                      <a:t>       </a:t>
                    </a:r>
                  </a:p>
                </p:txBody>
              </p:sp>
              <p:sp>
                <p:nvSpPr>
                  <p:cNvPr id="50" name="直接连接符 49">
                    <a:extLst>
                      <a:ext uri="{FF2B5EF4-FFF2-40B4-BE49-F238E27FC236}">
                        <a16:creationId xmlns:a16="http://schemas.microsoft.com/office/drawing/2014/main" id="{DE6E3D51-5DB1-1BD2-393D-73939080569F}"/>
                      </a:ext>
                    </a:extLst>
                  </p:cNvPr>
                  <p:cNvSpPr/>
                  <p:nvPr/>
                </p:nvSpPr>
                <p:spPr>
                  <a:xfrm>
                    <a:off x="959683" y="6744411"/>
                    <a:ext cx="101013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endParaRPr>
                  </a:p>
                </p:txBody>
              </p:sp>
            </p:grpSp>
          </p:grpSp>
          <p:sp>
            <p:nvSpPr>
              <p:cNvPr id="38" name="右大括号 37">
                <a:extLst>
                  <a:ext uri="{FF2B5EF4-FFF2-40B4-BE49-F238E27FC236}">
                    <a16:creationId xmlns:a16="http://schemas.microsoft.com/office/drawing/2014/main" id="{F3F00199-67F5-D2C8-D500-AB2FB3766A73}"/>
                  </a:ext>
                </a:extLst>
              </p:cNvPr>
              <p:cNvSpPr/>
              <p:nvPr/>
            </p:nvSpPr>
            <p:spPr>
              <a:xfrm>
                <a:off x="4315560" y="4176531"/>
                <a:ext cx="476302" cy="1676621"/>
              </a:xfrm>
              <a:prstGeom prst="rightBrace">
                <a:avLst>
                  <a:gd name="adj1" fmla="val 15128"/>
                  <a:gd name="adj2" fmla="val 50361"/>
                </a:avLst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charset="-122"/>
                </a:endParaRP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249113AB-8B87-1418-CF58-71172933D392}"/>
                  </a:ext>
                </a:extLst>
              </p:cNvPr>
              <p:cNvGrpSpPr/>
              <p:nvPr/>
            </p:nvGrpSpPr>
            <p:grpSpPr>
              <a:xfrm>
                <a:off x="4446173" y="5199147"/>
                <a:ext cx="6220748" cy="1242792"/>
                <a:chOff x="4446173" y="5246772"/>
                <a:chExt cx="6220748" cy="1242792"/>
              </a:xfrm>
            </p:grpSpPr>
            <p:sp>
              <p:nvSpPr>
                <p:cNvPr id="40" name="直接连接符 39">
                  <a:extLst>
                    <a:ext uri="{FF2B5EF4-FFF2-40B4-BE49-F238E27FC236}">
                      <a16:creationId xmlns:a16="http://schemas.microsoft.com/office/drawing/2014/main" id="{C8EC3422-8008-5BFC-8DC4-4252EE54B3AF}"/>
                    </a:ext>
                  </a:extLst>
                </p:cNvPr>
                <p:cNvSpPr/>
                <p:nvPr/>
              </p:nvSpPr>
              <p:spPr>
                <a:xfrm flipV="1">
                  <a:off x="6485983" y="6196744"/>
                  <a:ext cx="4180937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F2482DF2-3392-C81A-BFBC-9FF3CAD482D3}"/>
                    </a:ext>
                  </a:extLst>
                </p:cNvPr>
                <p:cNvSpPr/>
                <p:nvPr/>
              </p:nvSpPr>
              <p:spPr>
                <a:xfrm>
                  <a:off x="7148980" y="5719904"/>
                  <a:ext cx="197520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4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善假学习</a:t>
                  </a:r>
                </a:p>
              </p:txBody>
            </p:sp>
            <p:sp>
              <p:nvSpPr>
                <p:cNvPr id="42" name="下箭头 163855">
                  <a:extLst>
                    <a:ext uri="{FF2B5EF4-FFF2-40B4-BE49-F238E27FC236}">
                      <a16:creationId xmlns:a16="http://schemas.microsoft.com/office/drawing/2014/main" id="{1E73146F-2DD5-AD5D-B8BB-00A3BD83D2E3}"/>
                    </a:ext>
                  </a:extLst>
                </p:cNvPr>
                <p:cNvSpPr/>
                <p:nvPr/>
              </p:nvSpPr>
              <p:spPr>
                <a:xfrm>
                  <a:off x="5563145" y="5246772"/>
                  <a:ext cx="180000" cy="684000"/>
                </a:xfrm>
                <a:prstGeom prst="downArrow">
                  <a:avLst>
                    <a:gd name="adj1" fmla="val 50000"/>
                    <a:gd name="adj2" fmla="val 50091"/>
                  </a:avLst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4B8B839A-C15B-D248-519E-BCF7A5948793}"/>
                    </a:ext>
                  </a:extLst>
                </p:cNvPr>
                <p:cNvSpPr/>
                <p:nvPr/>
              </p:nvSpPr>
              <p:spPr>
                <a:xfrm>
                  <a:off x="4446173" y="5357940"/>
                  <a:ext cx="2422411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400" spc="300">
                      <a:solidFill>
                        <a:srgbClr val="FF0000"/>
                      </a:solidFill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charset="-122"/>
                    </a:rPr>
                    <a:t>推  论</a:t>
                  </a: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23E7DB9A-6985-82F4-DF34-3BA175BA8E92}"/>
                    </a:ext>
                  </a:extLst>
                </p:cNvPr>
                <p:cNvSpPr txBox="1"/>
                <p:nvPr/>
              </p:nvSpPr>
              <p:spPr>
                <a:xfrm>
                  <a:off x="4742567" y="5966344"/>
                  <a:ext cx="1821156" cy="52322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ctr"/>
                  <a:r>
                    <a:rPr lang="zh-CN" altLang="en-US" sz="2800" spc="600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</a:rPr>
                    <a:t>君子</a:t>
                  </a:r>
                </a:p>
              </p:txBody>
            </p:sp>
            <p:sp>
              <p:nvSpPr>
                <p:cNvPr id="45" name="直接连接符 44">
                  <a:extLst>
                    <a:ext uri="{FF2B5EF4-FFF2-40B4-BE49-F238E27FC236}">
                      <a16:creationId xmlns:a16="http://schemas.microsoft.com/office/drawing/2014/main" id="{9A540D0E-3A84-E709-6CA2-156ED2B168BF}"/>
                    </a:ext>
                  </a:extLst>
                </p:cNvPr>
                <p:cNvSpPr/>
                <p:nvPr/>
              </p:nvSpPr>
              <p:spPr>
                <a:xfrm rot="16200000" flipV="1">
                  <a:off x="10211683" y="5741506"/>
                  <a:ext cx="910475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charset="-122"/>
                  </a:endParaRP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1F50AE4C-8E41-1269-67AC-AC6FCBE9E19D}"/>
                    </a:ext>
                  </a:extLst>
                </p:cNvPr>
                <p:cNvSpPr txBox="1"/>
                <p:nvPr/>
              </p:nvSpPr>
              <p:spPr>
                <a:xfrm>
                  <a:off x="5929100" y="5386190"/>
                  <a:ext cx="4460046" cy="40011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r>
                    <a:rPr lang="zh-CN" altLang="en-US" sz="2000">
                      <a:solidFill>
                        <a:srgbClr val="FF0000"/>
                      </a:solidFill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</a:rPr>
                    <a:t>（在利用自然条件的基础上改进创造）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47079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B35DFFA6-CC79-B3A3-EAD2-AAD7E4C54462}"/>
              </a:ext>
            </a:extLst>
          </p:cNvPr>
          <p:cNvSpPr txBox="1"/>
          <p:nvPr/>
        </p:nvSpPr>
        <p:spPr>
          <a:xfrm>
            <a:off x="1019811" y="1744345"/>
            <a:ext cx="230568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学习的作用</a:t>
            </a:r>
          </a:p>
        </p:txBody>
      </p:sp>
      <p:sp>
        <p:nvSpPr>
          <p:cNvPr id="3" name="直接连接符 2" title="">
            <a:extLst>
              <a:ext uri="{FF2B5EF4-FFF2-40B4-BE49-F238E27FC236}">
                <a16:creationId xmlns:a16="http://schemas.microsoft.com/office/drawing/2014/main" id="{DC67A540-727A-892D-254A-A646D6E7EF1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2258695" y="2497455"/>
            <a:ext cx="0" cy="160020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4B653D6D-7014-1C92-AF2F-C89F44135AD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49693" y="4126547"/>
            <a:ext cx="16656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弥   补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不   足</a:t>
            </a:r>
          </a:p>
        </p:txBody>
      </p:sp>
      <p:sp>
        <p:nvSpPr>
          <p:cNvPr id="5" name="左大括号 4" title="">
            <a:extLst>
              <a:ext uri="{FF2B5EF4-FFF2-40B4-BE49-F238E27FC236}">
                <a16:creationId xmlns:a16="http://schemas.microsoft.com/office/drawing/2014/main" id="{A1079266-73CA-A9F6-2B79-6AAA89257B7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24200" y="914400"/>
            <a:ext cx="609600" cy="4953000"/>
          </a:xfrm>
          <a:prstGeom prst="leftBrace">
            <a:avLst>
              <a:gd name="adj1" fmla="val 67708"/>
              <a:gd name="adj2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82F1D5E9-5136-E7AF-2CCD-9A24F020984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684093" y="942695"/>
            <a:ext cx="1840911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跂 而 望</a:t>
            </a:r>
          </a:p>
        </p:txBody>
      </p:sp>
      <p:sp>
        <p:nvSpPr>
          <p:cNvPr id="7" name="直接连接符 6" title="">
            <a:extLst>
              <a:ext uri="{FF2B5EF4-FFF2-40B4-BE49-F238E27FC236}">
                <a16:creationId xmlns:a16="http://schemas.microsoft.com/office/drawing/2014/main" id="{1B6EB352-3DC1-59F6-1D62-AD3D1062DFF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676900" y="1259356"/>
            <a:ext cx="762000" cy="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 title="">
            <a:extLst>
              <a:ext uri="{FF2B5EF4-FFF2-40B4-BE49-F238E27FC236}">
                <a16:creationId xmlns:a16="http://schemas.microsoft.com/office/drawing/2014/main" id="{016E3774-C875-07FB-1CAD-02F155FC5B3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424518" y="952863"/>
            <a:ext cx="1840911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不如登高</a:t>
            </a:r>
          </a:p>
        </p:txBody>
      </p:sp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0028A859-87B7-CDF0-CA7C-F425589B373F}"/>
              </a:ext>
            </a:extLst>
          </p:cNvPr>
          <p:cNvSpPr txBox="1"/>
          <p:nvPr/>
        </p:nvSpPr>
        <p:spPr>
          <a:xfrm>
            <a:off x="3619500" y="2159635"/>
            <a:ext cx="1848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登高而招</a:t>
            </a: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F5B9117F-41F1-A256-A4CE-D9F81576BFA6}"/>
              </a:ext>
            </a:extLst>
          </p:cNvPr>
          <p:cNvSpPr txBox="1"/>
          <p:nvPr/>
        </p:nvSpPr>
        <p:spPr>
          <a:xfrm>
            <a:off x="3619500" y="3314700"/>
            <a:ext cx="190550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顺风而呼</a:t>
            </a:r>
          </a:p>
        </p:txBody>
      </p:sp>
      <p:sp>
        <p:nvSpPr>
          <p:cNvPr id="11" name="文本框 10" title="">
            <a:extLst>
              <a:ext uri="{FF2B5EF4-FFF2-40B4-BE49-F238E27FC236}">
                <a16:creationId xmlns:a16="http://schemas.microsoft.com/office/drawing/2014/main" id="{1FED3C3F-E487-1EFB-E2FB-5A872A6BF5F6}"/>
              </a:ext>
            </a:extLst>
          </p:cNvPr>
          <p:cNvSpPr txBox="1"/>
          <p:nvPr/>
        </p:nvSpPr>
        <p:spPr>
          <a:xfrm>
            <a:off x="3695700" y="4438650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假  舆 马</a:t>
            </a:r>
          </a:p>
        </p:txBody>
      </p:sp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E9E5A5CD-39EC-2535-95CF-5B960E780D5C}"/>
              </a:ext>
            </a:extLst>
          </p:cNvPr>
          <p:cNvSpPr txBox="1"/>
          <p:nvPr/>
        </p:nvSpPr>
        <p:spPr>
          <a:xfrm>
            <a:off x="3695700" y="5562600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假  舟 楫</a:t>
            </a:r>
          </a:p>
        </p:txBody>
      </p:sp>
      <p:sp>
        <p:nvSpPr>
          <p:cNvPr id="13" name="直接连接符 12" title="">
            <a:extLst>
              <a:ext uri="{FF2B5EF4-FFF2-40B4-BE49-F238E27FC236}">
                <a16:creationId xmlns:a16="http://schemas.microsoft.com/office/drawing/2014/main" id="{48F9F5D2-E90B-0C22-B1B7-DBDADA128C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300000" flipV="1">
            <a:off x="5716270" y="2359025"/>
            <a:ext cx="893445" cy="6604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直接连接符 13" title="">
            <a:extLst>
              <a:ext uri="{FF2B5EF4-FFF2-40B4-BE49-F238E27FC236}">
                <a16:creationId xmlns:a16="http://schemas.microsoft.com/office/drawing/2014/main" id="{CB35D12D-74DB-300C-1AD5-F135E08F650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715000" y="3557270"/>
            <a:ext cx="990600" cy="635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直接连接符 14" title="">
            <a:extLst>
              <a:ext uri="{FF2B5EF4-FFF2-40B4-BE49-F238E27FC236}">
                <a16:creationId xmlns:a16="http://schemas.microsoft.com/office/drawing/2014/main" id="{AC66D088-9B87-3379-E8F6-3B52C47E20E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715000" y="4711700"/>
            <a:ext cx="990600" cy="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直接连接符 15" title="">
            <a:extLst>
              <a:ext uri="{FF2B5EF4-FFF2-40B4-BE49-F238E27FC236}">
                <a16:creationId xmlns:a16="http://schemas.microsoft.com/office/drawing/2014/main" id="{ACA809EA-9480-5837-185F-A3197DDAF59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715000" y="5867400"/>
            <a:ext cx="990600" cy="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16" title="">
            <a:extLst>
              <a:ext uri="{FF2B5EF4-FFF2-40B4-BE49-F238E27FC236}">
                <a16:creationId xmlns:a16="http://schemas.microsoft.com/office/drawing/2014/main" id="{E5276E76-9F08-3A9E-F044-91F51DFD6D5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858000" y="20574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见者远</a:t>
            </a:r>
          </a:p>
        </p:txBody>
      </p:sp>
      <p:sp>
        <p:nvSpPr>
          <p:cNvPr id="18" name="文本框 17" title="">
            <a:extLst>
              <a:ext uri="{FF2B5EF4-FFF2-40B4-BE49-F238E27FC236}">
                <a16:creationId xmlns:a16="http://schemas.microsoft.com/office/drawing/2014/main" id="{CF51D59A-4908-1BD1-AFB5-0153DAC7542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858000" y="327660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闻者彰</a:t>
            </a:r>
          </a:p>
        </p:txBody>
      </p:sp>
      <p:sp>
        <p:nvSpPr>
          <p:cNvPr id="19" name="文本框 18" title="">
            <a:extLst>
              <a:ext uri="{FF2B5EF4-FFF2-40B4-BE49-F238E27FC236}">
                <a16:creationId xmlns:a16="http://schemas.microsoft.com/office/drawing/2014/main" id="{AFD61AC7-38E3-2E5D-89EF-37B8A751915A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934200" y="44958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致千里</a:t>
            </a:r>
          </a:p>
        </p:txBody>
      </p:sp>
      <p:sp>
        <p:nvSpPr>
          <p:cNvPr id="20" name="文本框 19" title="">
            <a:extLst>
              <a:ext uri="{FF2B5EF4-FFF2-40B4-BE49-F238E27FC236}">
                <a16:creationId xmlns:a16="http://schemas.microsoft.com/office/drawing/2014/main" id="{F487375D-BB9D-C943-252B-519D147A94F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934200" y="56388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绝江河</a:t>
            </a:r>
          </a:p>
        </p:txBody>
      </p:sp>
      <p:sp>
        <p:nvSpPr>
          <p:cNvPr id="21" name="右大括号 20" title="">
            <a:extLst>
              <a:ext uri="{FF2B5EF4-FFF2-40B4-BE49-F238E27FC236}">
                <a16:creationId xmlns:a16="http://schemas.microsoft.com/office/drawing/2014/main" id="{1CC6BC2D-0029-C0C4-FEB0-5256FABFC76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8305800" y="990600"/>
            <a:ext cx="457200" cy="5029200"/>
          </a:xfrm>
          <a:prstGeom prst="rightBrace">
            <a:avLst>
              <a:gd name="adj1" fmla="val 91666"/>
              <a:gd name="adj2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直接连接符 21" title="">
            <a:extLst>
              <a:ext uri="{FF2B5EF4-FFF2-40B4-BE49-F238E27FC236}">
                <a16:creationId xmlns:a16="http://schemas.microsoft.com/office/drawing/2014/main" id="{E9EA0412-1E01-A5E0-4960-0E8101493BC3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flipV="1">
            <a:off x="8915400" y="3505200"/>
            <a:ext cx="609600" cy="0"/>
          </a:xfrm>
          <a:prstGeom prst="line">
            <a:avLst/>
          </a:prstGeom>
          <a:ln w="57150" cap="flat" cmpd="sng">
            <a:solidFill>
              <a:schemeClr val="dk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文本框 22" title="">
            <a:extLst>
              <a:ext uri="{FF2B5EF4-FFF2-40B4-BE49-F238E27FC236}">
                <a16:creationId xmlns:a16="http://schemas.microsoft.com/office/drawing/2014/main" id="{1513791B-B54C-5C2C-D29F-F7C32CFA2754}"/>
              </a:ext>
            </a:extLst>
          </p:cNvPr>
          <p:cNvSpPr txBox="1"/>
          <p:nvPr/>
        </p:nvSpPr>
        <p:spPr>
          <a:xfrm>
            <a:off x="9601200" y="2514600"/>
            <a:ext cx="7620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善假于物</a:t>
            </a:r>
          </a:p>
        </p:txBody>
      </p:sp>
    </p:spTree>
    <p:extLst>
      <p:ext uri="{BB962C8B-B14F-4D97-AF65-F5344CB8AC3E}">
        <p14:creationId xmlns:p14="http://schemas.microsoft.com/office/powerpoint/2010/main" val="3698681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48ABF810-673A-EEAB-7FEF-7D61A0B66E59}"/>
              </a:ext>
            </a:extLst>
          </p:cNvPr>
          <p:cNvSpPr txBox="1"/>
          <p:nvPr/>
        </p:nvSpPr>
        <p:spPr>
          <a:xfrm>
            <a:off x="601571" y="882030"/>
            <a:ext cx="647784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思考：第四段主要讲了什么内容？</a:t>
            </a:r>
          </a:p>
        </p:txBody>
      </p:sp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8499AC4C-ACC1-9530-224C-8A27A2BF7438}"/>
              </a:ext>
            </a:extLst>
          </p:cNvPr>
          <p:cNvSpPr txBox="1"/>
          <p:nvPr/>
        </p:nvSpPr>
        <p:spPr>
          <a:xfrm>
            <a:off x="7079415" y="943585"/>
            <a:ext cx="32733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学习的方法、态度</a:t>
            </a: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0BAF0A01-CDE1-1A92-710A-726E454CDDD2}"/>
              </a:ext>
            </a:extLst>
          </p:cNvPr>
          <p:cNvSpPr txBox="1"/>
          <p:nvPr/>
        </p:nvSpPr>
        <p:spPr>
          <a:xfrm>
            <a:off x="601571" y="1857215"/>
            <a:ext cx="990777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思考：第4段用了哪些论证方法来谈学习的方法的？</a:t>
            </a:r>
          </a:p>
        </p:txBody>
      </p:sp>
      <p:graphicFrame>
        <p:nvGraphicFramePr>
          <p:cNvPr id="5" name="表格 13" title="">
            <a:extLst>
              <a:ext uri="{FF2B5EF4-FFF2-40B4-BE49-F238E27FC236}">
                <a16:creationId xmlns:a16="http://schemas.microsoft.com/office/drawing/2014/main" id="{F190DC7D-9A29-9FEB-4042-D7D06F467E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897677"/>
              </p:ext>
            </p:extLst>
          </p:nvPr>
        </p:nvGraphicFramePr>
        <p:xfrm>
          <a:off x="998351" y="2832400"/>
          <a:ext cx="9299944" cy="3017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4986">
                  <a:extLst>
                    <a:ext uri="{9D8B030D-6E8A-4147-A177-3AD203B41FA5}">
                      <a16:colId xmlns:a16="http://schemas.microsoft.com/office/drawing/2014/main" val="3354564976"/>
                    </a:ext>
                  </a:extLst>
                </a:gridCol>
                <a:gridCol w="1864242">
                  <a:extLst>
                    <a:ext uri="{9D8B030D-6E8A-4147-A177-3AD203B41FA5}">
                      <a16:colId xmlns:a16="http://schemas.microsoft.com/office/drawing/2014/main" val="2220167839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3840031575"/>
                    </a:ext>
                  </a:extLst>
                </a:gridCol>
                <a:gridCol w="2750288">
                  <a:extLst>
                    <a:ext uri="{9D8B030D-6E8A-4147-A177-3AD203B41FA5}">
                      <a16:colId xmlns:a16="http://schemas.microsoft.com/office/drawing/2014/main" val="60442623"/>
                    </a:ext>
                  </a:extLst>
                </a:gridCol>
              </a:tblGrid>
              <a:tr h="502890">
                <a:tc rowSpan="6">
                  <a:txBody>
                    <a:bodyPr vert="eaVert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学习的方法、态度</a:t>
                      </a:r>
                    </a:p>
                  </a:txBody>
                  <a:tcPr vert="eaVert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7EBEE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积累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4</a:t>
                      </a:r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个比喻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比喻论证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412843"/>
                  </a:ext>
                </a:extLst>
              </a:tr>
              <a:tr h="50289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正反论证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842428"/>
                  </a:ext>
                </a:extLst>
              </a:tr>
              <a:tr h="50289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坚持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4</a:t>
                      </a:r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个比喻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比喻论证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330683"/>
                  </a:ext>
                </a:extLst>
              </a:tr>
              <a:tr h="50289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对比论证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097744"/>
                  </a:ext>
                </a:extLst>
              </a:tr>
              <a:tr h="50289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专一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EBEE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2</a:t>
                      </a:r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个比喻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EBE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比喻论证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758428"/>
                  </a:ext>
                </a:extLst>
              </a:tr>
              <a:tr h="50289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对比论证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EB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415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244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 title="">
            <a:extLst>
              <a:ext uri="{FF2B5EF4-FFF2-40B4-BE49-F238E27FC236}">
                <a16:creationId xmlns:a16="http://schemas.microsoft.com/office/drawing/2014/main" id="{347A3A3B-172E-5418-3D1B-942671E8E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888591"/>
              </p:ext>
            </p:extLst>
          </p:nvPr>
        </p:nvGraphicFramePr>
        <p:xfrm>
          <a:off x="1123351" y="971201"/>
          <a:ext cx="9615600" cy="5029200"/>
        </p:xfrm>
        <a:graphic>
          <a:graphicData uri="http://schemas.openxmlformats.org/drawingml/2006/table">
            <a:tbl>
              <a:tblPr/>
              <a:tblGrid>
                <a:gridCol w="1862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2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4909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分论点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比喻句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909">
                <a:tc rowSpan="10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学习的方法和态度：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积累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坚持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专心</a:t>
                      </a:r>
                      <a:endParaRPr lang="zh-CN" altLang="en-US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阿里巴巴普惠体" panose="00020600040101010101" charset="-122"/>
                          <a:ea typeface="阿里巴巴普惠体"/>
                          <a:cs typeface="阿里巴巴普惠体" panose="00020600040101010101" charset="-122"/>
                          <a:sym typeface="阿里巴巴普惠体" panose="00020600040101010101" charset="-122"/>
                        </a:rPr>
                        <a:t>积土成山，风雨兴焉。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90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zh-CN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阿里巴巴普惠体" panose="00020600040101010101" charset="-122"/>
                        <a:ea typeface="阿里巴巴普惠体"/>
                        <a:cs typeface="阿里巴巴普惠体" panose="00020600040101010101" charset="-122"/>
                        <a:sym typeface="阿里巴巴普惠体" panose="0002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ext Box 31" title="">
            <a:extLst>
              <a:ext uri="{FF2B5EF4-FFF2-40B4-BE49-F238E27FC236}">
                <a16:creationId xmlns:a16="http://schemas.microsoft.com/office/drawing/2014/main" id="{17086C10-B9AF-D5B2-B05F-A980E170B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9106" y="1888296"/>
            <a:ext cx="3657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积水成渊，蛟龙生焉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  <p:sp>
        <p:nvSpPr>
          <p:cNvPr id="4" name="Text Box 32" title="">
            <a:extLst>
              <a:ext uri="{FF2B5EF4-FFF2-40B4-BE49-F238E27FC236}">
                <a16:creationId xmlns:a16="http://schemas.microsoft.com/office/drawing/2014/main" id="{1A9CCE8E-4EC6-F598-6819-1FB1C7402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1006" y="2346189"/>
            <a:ext cx="3733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不积跬步，无以至千里 </a:t>
            </a:r>
          </a:p>
        </p:txBody>
      </p:sp>
      <p:sp>
        <p:nvSpPr>
          <p:cNvPr id="5" name="Text Box 33" title="">
            <a:extLst>
              <a:ext uri="{FF2B5EF4-FFF2-40B4-BE49-F238E27FC236}">
                <a16:creationId xmlns:a16="http://schemas.microsoft.com/office/drawing/2014/main" id="{85E23D4F-BA9F-1C14-6084-80706FFF1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9106" y="2804082"/>
            <a:ext cx="3657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不积小流，无以成江海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  <p:sp>
        <p:nvSpPr>
          <p:cNvPr id="6" name="Text Box 34" title="">
            <a:extLst>
              <a:ext uri="{FF2B5EF4-FFF2-40B4-BE49-F238E27FC236}">
                <a16:creationId xmlns:a16="http://schemas.microsoft.com/office/drawing/2014/main" id="{789E62A1-234C-885A-DE88-A8AC5D90F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306" y="3261975"/>
            <a:ext cx="35052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骐骥一跃，不能十步 </a:t>
            </a:r>
          </a:p>
        </p:txBody>
      </p:sp>
      <p:sp>
        <p:nvSpPr>
          <p:cNvPr id="7" name="Text Box 35" title="">
            <a:extLst>
              <a:ext uri="{FF2B5EF4-FFF2-40B4-BE49-F238E27FC236}">
                <a16:creationId xmlns:a16="http://schemas.microsoft.com/office/drawing/2014/main" id="{390CAB42-8627-AF05-D744-1917CB38D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506" y="3719868"/>
            <a:ext cx="3352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驽马十驾，功在不舍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  <p:sp>
        <p:nvSpPr>
          <p:cNvPr id="8" name="Text Box 36" title="">
            <a:extLst>
              <a:ext uri="{FF2B5EF4-FFF2-40B4-BE49-F238E27FC236}">
                <a16:creationId xmlns:a16="http://schemas.microsoft.com/office/drawing/2014/main" id="{55BCB9EE-313B-B619-DD16-76C5EC4B3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3406" y="4177761"/>
            <a:ext cx="3429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锲而舍之，朽木不折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  <p:sp>
        <p:nvSpPr>
          <p:cNvPr id="9" name="Text Box 37" title="">
            <a:extLst>
              <a:ext uri="{FF2B5EF4-FFF2-40B4-BE49-F238E27FC236}">
                <a16:creationId xmlns:a16="http://schemas.microsoft.com/office/drawing/2014/main" id="{59097AC1-CF38-5E34-C186-C94870FC1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906" y="4635654"/>
            <a:ext cx="3048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锲而不舍，金石可镂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  <p:sp>
        <p:nvSpPr>
          <p:cNvPr id="10" name="Text Box 38" title="">
            <a:extLst>
              <a:ext uri="{FF2B5EF4-FFF2-40B4-BE49-F238E27FC236}">
                <a16:creationId xmlns:a16="http://schemas.microsoft.com/office/drawing/2014/main" id="{30AC57B3-5FEE-3CED-1A57-EC1E323DD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7006" y="5093547"/>
            <a:ext cx="6781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蚓无爪牙之利，筋骨之强，上食埃土，下饮黄泉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11" name="Text Box 39" title="">
            <a:extLst>
              <a:ext uri="{FF2B5EF4-FFF2-40B4-BE49-F238E27FC236}">
                <a16:creationId xmlns:a16="http://schemas.microsoft.com/office/drawing/2014/main" id="{B91C4FA6-39AD-1AE6-9E85-FAA37B2F7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2706" y="5551440"/>
            <a:ext cx="70104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蟹六跪而二螯，非蛇鳝之穴无可寄托者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7195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直接连接符 1" title="">
            <a:extLst>
              <a:ext uri="{FF2B5EF4-FFF2-40B4-BE49-F238E27FC236}">
                <a16:creationId xmlns:a16="http://schemas.microsoft.com/office/drawing/2014/main" id="{9389DFC0-D3E5-03B2-15C9-7449C5839956}"/>
              </a:ext>
            </a:extLst>
          </p:cNvPr>
          <p:cNvSpPr/>
          <p:nvPr/>
        </p:nvSpPr>
        <p:spPr>
          <a:xfrm flipH="1">
            <a:off x="1616569" y="4033196"/>
            <a:ext cx="0" cy="71056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grpSp>
        <p:nvGrpSpPr>
          <p:cNvPr id="3" name="组合 2" title="">
            <a:extLst>
              <a:ext uri="{FF2B5EF4-FFF2-40B4-BE49-F238E27FC236}">
                <a16:creationId xmlns:a16="http://schemas.microsoft.com/office/drawing/2014/main" id="{21E7288D-1BEA-2505-C5D7-6A4FBF8799BF}"/>
              </a:ext>
            </a:extLst>
          </p:cNvPr>
          <p:cNvGrpSpPr/>
          <p:nvPr/>
        </p:nvGrpSpPr>
        <p:grpSpPr>
          <a:xfrm>
            <a:off x="2692681" y="972948"/>
            <a:ext cx="416344" cy="4667999"/>
            <a:chOff x="2662403" y="1542177"/>
            <a:chExt cx="416344" cy="466799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5F53C95-A638-A60E-FBF2-68FB027049B5}"/>
                </a:ext>
              </a:extLst>
            </p:cNvPr>
            <p:cNvSpPr/>
            <p:nvPr/>
          </p:nvSpPr>
          <p:spPr>
            <a:xfrm>
              <a:off x="2662403" y="3876177"/>
              <a:ext cx="416344" cy="2333999"/>
            </a:xfrm>
            <a:custGeom>
              <a:gdLst>
                <a:gd name="connsiteX0" fmla="*/ 0 w 416344"/>
                <a:gd name="connsiteY0" fmla="*/ 0 h 2333999"/>
                <a:gd name="connsiteX1" fmla="*/ 208172 w 416344"/>
                <a:gd name="connsiteY1" fmla="*/ 0 h 2333999"/>
                <a:gd name="connsiteX2" fmla="*/ 208172 w 416344"/>
                <a:gd name="connsiteY2" fmla="*/ 2333999 h 2333999"/>
                <a:gd name="connsiteX3" fmla="*/ 416344 w 416344"/>
                <a:gd name="connsiteY3" fmla="*/ 2333999 h 23339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44" h="2333999">
                  <a:moveTo>
                    <a:pt x="0" y="0"/>
                  </a:moveTo>
                  <a:lnTo>
                    <a:pt x="208172" y="0"/>
                  </a:lnTo>
                  <a:lnTo>
                    <a:pt x="208172" y="2333999"/>
                  </a:lnTo>
                  <a:lnTo>
                    <a:pt x="416344" y="2333999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1601" tIns="1107729" rIns="161601" bIns="110772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FA59B5E-970D-619C-AECB-83C11666D568}"/>
                </a:ext>
              </a:extLst>
            </p:cNvPr>
            <p:cNvSpPr/>
            <p:nvPr/>
          </p:nvSpPr>
          <p:spPr>
            <a:xfrm>
              <a:off x="2662403" y="1542177"/>
              <a:ext cx="416344" cy="2333999"/>
            </a:xfrm>
            <a:custGeom>
              <a:gdLst>
                <a:gd name="connsiteX0" fmla="*/ 0 w 416344"/>
                <a:gd name="connsiteY0" fmla="*/ 2333999 h 2333999"/>
                <a:gd name="connsiteX1" fmla="*/ 208172 w 416344"/>
                <a:gd name="connsiteY1" fmla="*/ 2333999 h 2333999"/>
                <a:gd name="connsiteX2" fmla="*/ 208172 w 416344"/>
                <a:gd name="connsiteY2" fmla="*/ 0 h 2333999"/>
                <a:gd name="connsiteX3" fmla="*/ 416344 w 416344"/>
                <a:gd name="connsiteY3" fmla="*/ 0 h 23339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44" h="2333999">
                  <a:moveTo>
                    <a:pt x="0" y="2333999"/>
                  </a:moveTo>
                  <a:lnTo>
                    <a:pt x="208172" y="2333999"/>
                  </a:lnTo>
                  <a:lnTo>
                    <a:pt x="208172" y="0"/>
                  </a:lnTo>
                  <a:lnTo>
                    <a:pt x="416344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1601" tIns="1107729" rIns="161601" bIns="110772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6" name="任意多边形: 形状 5" title="">
            <a:extLst>
              <a:ext uri="{FF2B5EF4-FFF2-40B4-BE49-F238E27FC236}">
                <a16:creationId xmlns:a16="http://schemas.microsoft.com/office/drawing/2014/main" id="{50FEA8FA-1A54-3748-C0F2-04D0B42AA926}"/>
              </a:ext>
            </a:extLst>
          </p:cNvPr>
          <p:cNvSpPr/>
          <p:nvPr/>
        </p:nvSpPr>
        <p:spPr>
          <a:xfrm rot="16200000">
            <a:off x="799046" y="2104269"/>
            <a:ext cx="1656662" cy="1992014"/>
          </a:xfrm>
          <a:custGeom>
            <a:gdLst>
              <a:gd name="connsiteX0" fmla="*/ 0 w 5893162"/>
              <a:gd name="connsiteY0" fmla="*/ 0 h 802574"/>
              <a:gd name="connsiteX1" fmla="*/ 5893162 w 5893162"/>
              <a:gd name="connsiteY1" fmla="*/ 0 h 802574"/>
              <a:gd name="connsiteX2" fmla="*/ 5893162 w 5893162"/>
              <a:gd name="connsiteY2" fmla="*/ 802574 h 802574"/>
              <a:gd name="connsiteX3" fmla="*/ 0 w 5893162"/>
              <a:gd name="connsiteY3" fmla="*/ 802574 h 802574"/>
              <a:gd name="connsiteX4" fmla="*/ 0 w 5893162"/>
              <a:gd name="connsiteY4" fmla="*/ 0 h 8025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3162" h="802574">
                <a:moveTo>
                  <a:pt x="0" y="0"/>
                </a:moveTo>
                <a:lnTo>
                  <a:pt x="5893162" y="0"/>
                </a:lnTo>
                <a:lnTo>
                  <a:pt x="5893162" y="802574"/>
                </a:lnTo>
                <a:lnTo>
                  <a:pt x="0" y="802574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7779" tIns="17780" rIns="17780" bIns="17780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2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学习方法和态度</a:t>
            </a:r>
          </a:p>
        </p:txBody>
      </p:sp>
      <p:sp>
        <p:nvSpPr>
          <p:cNvPr id="7" name="任意多边形: 形状 6" title="">
            <a:extLst>
              <a:ext uri="{FF2B5EF4-FFF2-40B4-BE49-F238E27FC236}">
                <a16:creationId xmlns:a16="http://schemas.microsoft.com/office/drawing/2014/main" id="{D132B3E0-7BB9-37CF-C5D6-C2A87103E72D}"/>
              </a:ext>
            </a:extLst>
          </p:cNvPr>
          <p:cNvSpPr/>
          <p:nvPr/>
        </p:nvSpPr>
        <p:spPr>
          <a:xfrm>
            <a:off x="3109026" y="792949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积土成山，风雨兴焉</a:t>
            </a:r>
          </a:p>
        </p:txBody>
      </p:sp>
      <p:sp>
        <p:nvSpPr>
          <p:cNvPr id="8" name="任意多边形: 形状 7" title="">
            <a:extLst>
              <a:ext uri="{FF2B5EF4-FFF2-40B4-BE49-F238E27FC236}">
                <a16:creationId xmlns:a16="http://schemas.microsoft.com/office/drawing/2014/main" id="{8A6BE465-55D9-BC97-C795-596D7500CDF2}"/>
              </a:ext>
            </a:extLst>
          </p:cNvPr>
          <p:cNvSpPr/>
          <p:nvPr/>
        </p:nvSpPr>
        <p:spPr>
          <a:xfrm>
            <a:off x="3109026" y="1311616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积水成渊，蛟龙生焉</a:t>
            </a:r>
          </a:p>
        </p:txBody>
      </p:sp>
      <p:sp>
        <p:nvSpPr>
          <p:cNvPr id="9" name="任意多边形: 形状 8" title="">
            <a:extLst>
              <a:ext uri="{FF2B5EF4-FFF2-40B4-BE49-F238E27FC236}">
                <a16:creationId xmlns:a16="http://schemas.microsoft.com/office/drawing/2014/main" id="{755723A7-90FB-AA84-BA64-B3E31E5E255F}"/>
              </a:ext>
            </a:extLst>
          </p:cNvPr>
          <p:cNvSpPr/>
          <p:nvPr/>
        </p:nvSpPr>
        <p:spPr>
          <a:xfrm>
            <a:off x="3109026" y="1830282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不积跬步，无以至千里</a:t>
            </a:r>
          </a:p>
        </p:txBody>
      </p:sp>
      <p:sp>
        <p:nvSpPr>
          <p:cNvPr id="10" name="任意多边形: 形状 9" title="">
            <a:extLst>
              <a:ext uri="{FF2B5EF4-FFF2-40B4-BE49-F238E27FC236}">
                <a16:creationId xmlns:a16="http://schemas.microsoft.com/office/drawing/2014/main" id="{8D461AA2-2441-08A1-C1A6-2CE184FD5865}"/>
              </a:ext>
            </a:extLst>
          </p:cNvPr>
          <p:cNvSpPr/>
          <p:nvPr/>
        </p:nvSpPr>
        <p:spPr>
          <a:xfrm>
            <a:off x="3109026" y="2348949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不积小流，无以成江海</a:t>
            </a:r>
          </a:p>
        </p:txBody>
      </p:sp>
      <p:sp>
        <p:nvSpPr>
          <p:cNvPr id="11" name="任意多边形: 形状 10" title="">
            <a:extLst>
              <a:ext uri="{FF2B5EF4-FFF2-40B4-BE49-F238E27FC236}">
                <a16:creationId xmlns:a16="http://schemas.microsoft.com/office/drawing/2014/main" id="{642F6C8A-923F-9BE8-32A9-A11DEECA98B3}"/>
              </a:ext>
            </a:extLst>
          </p:cNvPr>
          <p:cNvSpPr/>
          <p:nvPr/>
        </p:nvSpPr>
        <p:spPr>
          <a:xfrm>
            <a:off x="3109026" y="2867615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骐骥一跃，不能十步</a:t>
            </a:r>
          </a:p>
        </p:txBody>
      </p:sp>
      <p:sp>
        <p:nvSpPr>
          <p:cNvPr id="12" name="任意多边形: 形状 11" title="">
            <a:extLst>
              <a:ext uri="{FF2B5EF4-FFF2-40B4-BE49-F238E27FC236}">
                <a16:creationId xmlns:a16="http://schemas.microsoft.com/office/drawing/2014/main" id="{996C9BE8-8E73-0C25-8A4D-FFCD55F43228}"/>
              </a:ext>
            </a:extLst>
          </p:cNvPr>
          <p:cNvSpPr/>
          <p:nvPr/>
        </p:nvSpPr>
        <p:spPr>
          <a:xfrm>
            <a:off x="3109026" y="3386282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驽马十驾，功在不舍</a:t>
            </a:r>
          </a:p>
        </p:txBody>
      </p:sp>
      <p:sp>
        <p:nvSpPr>
          <p:cNvPr id="13" name="任意多边形: 形状 12" title="">
            <a:extLst>
              <a:ext uri="{FF2B5EF4-FFF2-40B4-BE49-F238E27FC236}">
                <a16:creationId xmlns:a16="http://schemas.microsoft.com/office/drawing/2014/main" id="{090277D8-0E2D-C878-BB2A-0CD46F250801}"/>
              </a:ext>
            </a:extLst>
          </p:cNvPr>
          <p:cNvSpPr/>
          <p:nvPr/>
        </p:nvSpPr>
        <p:spPr>
          <a:xfrm>
            <a:off x="3109026" y="3904948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锲而舍之，朽木不折</a:t>
            </a:r>
          </a:p>
        </p:txBody>
      </p:sp>
      <p:sp>
        <p:nvSpPr>
          <p:cNvPr id="14" name="任意多边形: 形状 13" title="">
            <a:extLst>
              <a:ext uri="{FF2B5EF4-FFF2-40B4-BE49-F238E27FC236}">
                <a16:creationId xmlns:a16="http://schemas.microsoft.com/office/drawing/2014/main" id="{7379F8AE-6E01-9D67-3078-BED6E681D7B9}"/>
              </a:ext>
            </a:extLst>
          </p:cNvPr>
          <p:cNvSpPr/>
          <p:nvPr/>
        </p:nvSpPr>
        <p:spPr>
          <a:xfrm>
            <a:off x="3109026" y="4423615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锲而不舍，金石可镂</a:t>
            </a:r>
          </a:p>
        </p:txBody>
      </p:sp>
      <p:sp>
        <p:nvSpPr>
          <p:cNvPr id="15" name="任意多边形: 形状 14" title="">
            <a:extLst>
              <a:ext uri="{FF2B5EF4-FFF2-40B4-BE49-F238E27FC236}">
                <a16:creationId xmlns:a16="http://schemas.microsoft.com/office/drawing/2014/main" id="{64A9EA9C-1DAD-48DC-E57D-5A978810A237}"/>
              </a:ext>
            </a:extLst>
          </p:cNvPr>
          <p:cNvSpPr/>
          <p:nvPr/>
        </p:nvSpPr>
        <p:spPr>
          <a:xfrm>
            <a:off x="3109026" y="4942282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蚓无爪牙之利</a:t>
            </a:r>
            <a:r>
              <a:rPr lang="en-US" altLang="zh-CN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…</a:t>
            </a: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用心一也</a:t>
            </a:r>
          </a:p>
        </p:txBody>
      </p:sp>
      <p:sp>
        <p:nvSpPr>
          <p:cNvPr id="16" name="任意多边形: 形状 15" title="">
            <a:extLst>
              <a:ext uri="{FF2B5EF4-FFF2-40B4-BE49-F238E27FC236}">
                <a16:creationId xmlns:a16="http://schemas.microsoft.com/office/drawing/2014/main" id="{DF9484D6-4C0F-2D75-3AB2-9266678F8A94}"/>
              </a:ext>
            </a:extLst>
          </p:cNvPr>
          <p:cNvSpPr/>
          <p:nvPr/>
        </p:nvSpPr>
        <p:spPr>
          <a:xfrm>
            <a:off x="3109026" y="5460948"/>
            <a:ext cx="4177811" cy="359998"/>
          </a:xfrm>
          <a:custGeom>
            <a:gdLst>
              <a:gd name="connsiteX0" fmla="*/ 0 w 4177811"/>
              <a:gd name="connsiteY0" fmla="*/ 0 h 359998"/>
              <a:gd name="connsiteX1" fmla="*/ 4177811 w 4177811"/>
              <a:gd name="connsiteY1" fmla="*/ 0 h 359998"/>
              <a:gd name="connsiteX2" fmla="*/ 4177811 w 4177811"/>
              <a:gd name="connsiteY2" fmla="*/ 359998 h 359998"/>
              <a:gd name="connsiteX3" fmla="*/ 0 w 4177811"/>
              <a:gd name="connsiteY3" fmla="*/ 359998 h 359998"/>
              <a:gd name="connsiteX4" fmla="*/ 0 w 4177811"/>
              <a:gd name="connsiteY4" fmla="*/ 0 h 359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7811" h="359998">
                <a:moveTo>
                  <a:pt x="0" y="0"/>
                </a:moveTo>
                <a:lnTo>
                  <a:pt x="4177811" y="0"/>
                </a:lnTo>
                <a:lnTo>
                  <a:pt x="4177811" y="359998"/>
                </a:lnTo>
                <a:lnTo>
                  <a:pt x="0" y="359998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蟹六跪而二螯</a:t>
            </a:r>
            <a:r>
              <a:rPr lang="en-US" altLang="zh-CN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…</a:t>
            </a: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用心躁也</a:t>
            </a:r>
          </a:p>
        </p:txBody>
      </p:sp>
      <p:sp>
        <p:nvSpPr>
          <p:cNvPr id="17" name="任意多边形: 形状 16" title="">
            <a:extLst>
              <a:ext uri="{FF2B5EF4-FFF2-40B4-BE49-F238E27FC236}">
                <a16:creationId xmlns:a16="http://schemas.microsoft.com/office/drawing/2014/main" id="{97F4989C-51D4-FC08-59E1-19A29F2AF01A}"/>
              </a:ext>
            </a:extLst>
          </p:cNvPr>
          <p:cNvSpPr/>
          <p:nvPr/>
        </p:nvSpPr>
        <p:spPr>
          <a:xfrm rot="16200000">
            <a:off x="1150203" y="4329517"/>
            <a:ext cx="953134" cy="1990800"/>
          </a:xfrm>
          <a:custGeom>
            <a:gdLst>
              <a:gd name="connsiteX0" fmla="*/ 0 w 1904550"/>
              <a:gd name="connsiteY0" fmla="*/ 0 h 915025"/>
              <a:gd name="connsiteX1" fmla="*/ 1904550 w 1904550"/>
              <a:gd name="connsiteY1" fmla="*/ 0 h 915025"/>
              <a:gd name="connsiteX2" fmla="*/ 1904550 w 1904550"/>
              <a:gd name="connsiteY2" fmla="*/ 915025 h 915025"/>
              <a:gd name="connsiteX3" fmla="*/ 0 w 1904550"/>
              <a:gd name="connsiteY3" fmla="*/ 915025 h 915025"/>
              <a:gd name="connsiteX4" fmla="*/ 0 w 1904550"/>
              <a:gd name="connsiteY4" fmla="*/ 0 h 9150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550" h="915025">
                <a:moveTo>
                  <a:pt x="0" y="0"/>
                </a:moveTo>
                <a:lnTo>
                  <a:pt x="1904550" y="0"/>
                </a:lnTo>
                <a:lnTo>
                  <a:pt x="1904550" y="915025"/>
                </a:lnTo>
                <a:lnTo>
                  <a:pt x="0" y="915025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39" tIns="15239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积累坚持专心</a:t>
            </a:r>
          </a:p>
        </p:txBody>
      </p:sp>
      <p:sp>
        <p:nvSpPr>
          <p:cNvPr id="18" name="任意多边形: 形状 17" title="">
            <a:extLst>
              <a:ext uri="{FF2B5EF4-FFF2-40B4-BE49-F238E27FC236}">
                <a16:creationId xmlns:a16="http://schemas.microsoft.com/office/drawing/2014/main" id="{0DD5E88B-AEBC-D245-7BFF-C1CEEC463B57}"/>
              </a:ext>
            </a:extLst>
          </p:cNvPr>
          <p:cNvSpPr/>
          <p:nvPr/>
        </p:nvSpPr>
        <p:spPr>
          <a:xfrm rot="16200000">
            <a:off x="10168310" y="966354"/>
            <a:ext cx="1163195" cy="1598547"/>
          </a:xfrm>
          <a:custGeom>
            <a:gdLst>
              <a:gd name="connsiteX0" fmla="*/ 0 w 5418667"/>
              <a:gd name="connsiteY0" fmla="*/ 0 h 1029546"/>
              <a:gd name="connsiteX1" fmla="*/ 5418667 w 5418667"/>
              <a:gd name="connsiteY1" fmla="*/ 0 h 1029546"/>
              <a:gd name="connsiteX2" fmla="*/ 5418667 w 5418667"/>
              <a:gd name="connsiteY2" fmla="*/ 1029546 h 1029546"/>
              <a:gd name="connsiteX3" fmla="*/ 0 w 5418667"/>
              <a:gd name="connsiteY3" fmla="*/ 1029546 h 1029546"/>
              <a:gd name="connsiteX4" fmla="*/ 0 w 5418667"/>
              <a:gd name="connsiteY4" fmla="*/ 0 h 1029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1029546">
                <a:moveTo>
                  <a:pt x="0" y="0"/>
                </a:moveTo>
                <a:lnTo>
                  <a:pt x="5418667" y="0"/>
                </a:lnTo>
                <a:lnTo>
                  <a:pt x="5418667" y="1029546"/>
                </a:lnTo>
                <a:lnTo>
                  <a:pt x="0" y="1029546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39" tIns="15240" rIns="15240" bIns="15239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学习要</a:t>
            </a:r>
            <a:r>
              <a:rPr lang="zh-CN" altLang="en-US" sz="2400" b="1" kern="12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积累</a:t>
            </a: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（对比）</a:t>
            </a:r>
          </a:p>
        </p:txBody>
      </p:sp>
      <p:sp>
        <p:nvSpPr>
          <p:cNvPr id="19" name="任意多边形: 形状 18" title="">
            <a:extLst>
              <a:ext uri="{FF2B5EF4-FFF2-40B4-BE49-F238E27FC236}">
                <a16:creationId xmlns:a16="http://schemas.microsoft.com/office/drawing/2014/main" id="{EA00C515-A2A8-D513-BE81-B5A3693BE84D}"/>
              </a:ext>
            </a:extLst>
          </p:cNvPr>
          <p:cNvSpPr/>
          <p:nvPr/>
        </p:nvSpPr>
        <p:spPr>
          <a:xfrm>
            <a:off x="7640789" y="797610"/>
            <a:ext cx="1886596" cy="874004"/>
          </a:xfrm>
          <a:custGeom>
            <a:gdLst>
              <a:gd name="connsiteX0" fmla="*/ 0 w 3376913"/>
              <a:gd name="connsiteY0" fmla="*/ 0 h 1029546"/>
              <a:gd name="connsiteX1" fmla="*/ 3376913 w 3376913"/>
              <a:gd name="connsiteY1" fmla="*/ 0 h 1029546"/>
              <a:gd name="connsiteX2" fmla="*/ 3376913 w 3376913"/>
              <a:gd name="connsiteY2" fmla="*/ 1029546 h 1029546"/>
              <a:gd name="connsiteX3" fmla="*/ 0 w 3376913"/>
              <a:gd name="connsiteY3" fmla="*/ 1029546 h 1029546"/>
              <a:gd name="connsiteX4" fmla="*/ 0 w 3376913"/>
              <a:gd name="connsiteY4" fmla="*/ 0 h 1029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6913" h="1029546">
                <a:moveTo>
                  <a:pt x="0" y="0"/>
                </a:moveTo>
                <a:lnTo>
                  <a:pt x="3376913" y="0"/>
                </a:lnTo>
                <a:lnTo>
                  <a:pt x="3376913" y="1029546"/>
                </a:lnTo>
                <a:lnTo>
                  <a:pt x="0" y="1029546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正面设喻</a:t>
            </a:r>
          </a:p>
        </p:txBody>
      </p:sp>
      <p:sp>
        <p:nvSpPr>
          <p:cNvPr id="20" name="任意多边形: 形状 19" title="">
            <a:extLst>
              <a:ext uri="{FF2B5EF4-FFF2-40B4-BE49-F238E27FC236}">
                <a16:creationId xmlns:a16="http://schemas.microsoft.com/office/drawing/2014/main" id="{991B6AEF-2267-8B8D-AB03-81FB1E5CDE12}"/>
              </a:ext>
            </a:extLst>
          </p:cNvPr>
          <p:cNvSpPr/>
          <p:nvPr/>
        </p:nvSpPr>
        <p:spPr>
          <a:xfrm>
            <a:off x="7640789" y="1834943"/>
            <a:ext cx="1886596" cy="874004"/>
          </a:xfrm>
          <a:custGeom>
            <a:gdLst>
              <a:gd name="connsiteX0" fmla="*/ 0 w 3376913"/>
              <a:gd name="connsiteY0" fmla="*/ 0 h 1029546"/>
              <a:gd name="connsiteX1" fmla="*/ 3376913 w 3376913"/>
              <a:gd name="connsiteY1" fmla="*/ 0 h 1029546"/>
              <a:gd name="connsiteX2" fmla="*/ 3376913 w 3376913"/>
              <a:gd name="connsiteY2" fmla="*/ 1029546 h 1029546"/>
              <a:gd name="connsiteX3" fmla="*/ 0 w 3376913"/>
              <a:gd name="connsiteY3" fmla="*/ 1029546 h 1029546"/>
              <a:gd name="connsiteX4" fmla="*/ 0 w 3376913"/>
              <a:gd name="connsiteY4" fmla="*/ 0 h 1029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6913" h="1029546">
                <a:moveTo>
                  <a:pt x="0" y="0"/>
                </a:moveTo>
                <a:lnTo>
                  <a:pt x="3376913" y="0"/>
                </a:lnTo>
                <a:lnTo>
                  <a:pt x="3376913" y="1029546"/>
                </a:lnTo>
                <a:lnTo>
                  <a:pt x="0" y="1029546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反面设喻</a:t>
            </a:r>
          </a:p>
        </p:txBody>
      </p:sp>
      <p:sp>
        <p:nvSpPr>
          <p:cNvPr id="21" name="右大括号 20" title="">
            <a:extLst>
              <a:ext uri="{FF2B5EF4-FFF2-40B4-BE49-F238E27FC236}">
                <a16:creationId xmlns:a16="http://schemas.microsoft.com/office/drawing/2014/main" id="{411C9BB3-0FB4-AA3A-AC07-21FA06843634}"/>
              </a:ext>
            </a:extLst>
          </p:cNvPr>
          <p:cNvSpPr/>
          <p:nvPr/>
        </p:nvSpPr>
        <p:spPr>
          <a:xfrm>
            <a:off x="7342183" y="977000"/>
            <a:ext cx="243260" cy="515224"/>
          </a:xfrm>
          <a:prstGeom prst="rightBrace">
            <a:avLst>
              <a:gd name="adj1" fmla="val 0"/>
              <a:gd name="adj2" fmla="val 485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2" name="右大括号 21" title="">
            <a:extLst>
              <a:ext uri="{FF2B5EF4-FFF2-40B4-BE49-F238E27FC236}">
                <a16:creationId xmlns:a16="http://schemas.microsoft.com/office/drawing/2014/main" id="{EFA79555-2C64-4C6A-1B56-0B9BC8A9E846}"/>
              </a:ext>
            </a:extLst>
          </p:cNvPr>
          <p:cNvSpPr/>
          <p:nvPr/>
        </p:nvSpPr>
        <p:spPr>
          <a:xfrm>
            <a:off x="7328235" y="2014333"/>
            <a:ext cx="243260" cy="515224"/>
          </a:xfrm>
          <a:prstGeom prst="rightBrace">
            <a:avLst>
              <a:gd name="adj1" fmla="val 0"/>
              <a:gd name="adj2" fmla="val 485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3" name="右大括号 22" title="">
            <a:extLst>
              <a:ext uri="{FF2B5EF4-FFF2-40B4-BE49-F238E27FC236}">
                <a16:creationId xmlns:a16="http://schemas.microsoft.com/office/drawing/2014/main" id="{AA8B1957-BCEF-0FA1-EEDF-F5A6E39FDFE2}"/>
              </a:ext>
            </a:extLst>
          </p:cNvPr>
          <p:cNvSpPr/>
          <p:nvPr/>
        </p:nvSpPr>
        <p:spPr>
          <a:xfrm>
            <a:off x="9596679" y="1184033"/>
            <a:ext cx="284658" cy="1133828"/>
          </a:xfrm>
          <a:prstGeom prst="rightBrace">
            <a:avLst>
              <a:gd name="adj1" fmla="val 0"/>
              <a:gd name="adj2" fmla="val 4797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4" name="右大括号 23" title="">
            <a:extLst>
              <a:ext uri="{FF2B5EF4-FFF2-40B4-BE49-F238E27FC236}">
                <a16:creationId xmlns:a16="http://schemas.microsoft.com/office/drawing/2014/main" id="{FC01F02F-73F4-7FAB-F78C-67A4E3E64A62}"/>
              </a:ext>
            </a:extLst>
          </p:cNvPr>
          <p:cNvSpPr/>
          <p:nvPr/>
        </p:nvSpPr>
        <p:spPr>
          <a:xfrm>
            <a:off x="7328235" y="3045584"/>
            <a:ext cx="243260" cy="515224"/>
          </a:xfrm>
          <a:prstGeom prst="rightBrace">
            <a:avLst>
              <a:gd name="adj1" fmla="val 0"/>
              <a:gd name="adj2" fmla="val 485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5" name="右大括号 24" title="">
            <a:extLst>
              <a:ext uri="{FF2B5EF4-FFF2-40B4-BE49-F238E27FC236}">
                <a16:creationId xmlns:a16="http://schemas.microsoft.com/office/drawing/2014/main" id="{0900B879-A2CF-C462-3EF5-1F034E9456F4}"/>
              </a:ext>
            </a:extLst>
          </p:cNvPr>
          <p:cNvSpPr/>
          <p:nvPr/>
        </p:nvSpPr>
        <p:spPr>
          <a:xfrm>
            <a:off x="7328235" y="4082917"/>
            <a:ext cx="243260" cy="515224"/>
          </a:xfrm>
          <a:prstGeom prst="rightBrace">
            <a:avLst>
              <a:gd name="adj1" fmla="val 0"/>
              <a:gd name="adj2" fmla="val 485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6" name="右大括号 25" title="">
            <a:extLst>
              <a:ext uri="{FF2B5EF4-FFF2-40B4-BE49-F238E27FC236}">
                <a16:creationId xmlns:a16="http://schemas.microsoft.com/office/drawing/2014/main" id="{EAC0F98D-56AD-EC58-0B94-0F82882CF271}"/>
              </a:ext>
            </a:extLst>
          </p:cNvPr>
          <p:cNvSpPr/>
          <p:nvPr/>
        </p:nvSpPr>
        <p:spPr>
          <a:xfrm>
            <a:off x="7686660" y="3285793"/>
            <a:ext cx="228600" cy="1072138"/>
          </a:xfrm>
          <a:prstGeom prst="rightBrace">
            <a:avLst>
              <a:gd name="adj1" fmla="val 0"/>
              <a:gd name="adj2" fmla="val 4797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7" name="任意多边形: 形状 26" title="">
            <a:extLst>
              <a:ext uri="{FF2B5EF4-FFF2-40B4-BE49-F238E27FC236}">
                <a16:creationId xmlns:a16="http://schemas.microsoft.com/office/drawing/2014/main" id="{F5040AA8-4FA1-E822-8B27-7126EB9EF79C}"/>
              </a:ext>
            </a:extLst>
          </p:cNvPr>
          <p:cNvSpPr/>
          <p:nvPr/>
        </p:nvSpPr>
        <p:spPr>
          <a:xfrm rot="16200000">
            <a:off x="8215659" y="2998484"/>
            <a:ext cx="1162800" cy="1598400"/>
          </a:xfrm>
          <a:custGeom>
            <a:gdLst>
              <a:gd name="connsiteX0" fmla="*/ 0 w 5418667"/>
              <a:gd name="connsiteY0" fmla="*/ 0 h 1029546"/>
              <a:gd name="connsiteX1" fmla="*/ 5418667 w 5418667"/>
              <a:gd name="connsiteY1" fmla="*/ 0 h 1029546"/>
              <a:gd name="connsiteX2" fmla="*/ 5418667 w 5418667"/>
              <a:gd name="connsiteY2" fmla="*/ 1029546 h 1029546"/>
              <a:gd name="connsiteX3" fmla="*/ 0 w 5418667"/>
              <a:gd name="connsiteY3" fmla="*/ 1029546 h 1029546"/>
              <a:gd name="connsiteX4" fmla="*/ 0 w 5418667"/>
              <a:gd name="connsiteY4" fmla="*/ 0 h 1029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1029546">
                <a:moveTo>
                  <a:pt x="0" y="0"/>
                </a:moveTo>
                <a:lnTo>
                  <a:pt x="5418667" y="0"/>
                </a:lnTo>
                <a:lnTo>
                  <a:pt x="5418667" y="1029546"/>
                </a:lnTo>
                <a:lnTo>
                  <a:pt x="0" y="1029546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39" tIns="15240" rIns="15240" bIns="15239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学习要</a:t>
            </a:r>
            <a:r>
              <a:rPr lang="zh-CN" altLang="en-US" sz="2400" b="1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坚持</a:t>
            </a: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（对比）</a:t>
            </a:r>
          </a:p>
        </p:txBody>
      </p:sp>
      <p:sp>
        <p:nvSpPr>
          <p:cNvPr id="28" name="右大括号 27" title="">
            <a:extLst>
              <a:ext uri="{FF2B5EF4-FFF2-40B4-BE49-F238E27FC236}">
                <a16:creationId xmlns:a16="http://schemas.microsoft.com/office/drawing/2014/main" id="{7C62B173-EB3C-6C7D-755F-D9DEE285E8E4}"/>
              </a:ext>
            </a:extLst>
          </p:cNvPr>
          <p:cNvSpPr/>
          <p:nvPr/>
        </p:nvSpPr>
        <p:spPr>
          <a:xfrm>
            <a:off x="7524930" y="5120250"/>
            <a:ext cx="243260" cy="515224"/>
          </a:xfrm>
          <a:prstGeom prst="rightBrace">
            <a:avLst>
              <a:gd name="adj1" fmla="val 0"/>
              <a:gd name="adj2" fmla="val 485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</a:endParaRPr>
          </a:p>
        </p:txBody>
      </p:sp>
      <p:sp>
        <p:nvSpPr>
          <p:cNvPr id="29" name="任意多边形: 形状 28" title="">
            <a:extLst>
              <a:ext uri="{FF2B5EF4-FFF2-40B4-BE49-F238E27FC236}">
                <a16:creationId xmlns:a16="http://schemas.microsoft.com/office/drawing/2014/main" id="{4B11C176-92B9-36A3-C115-08EB6933EFFD}"/>
              </a:ext>
            </a:extLst>
          </p:cNvPr>
          <p:cNvSpPr/>
          <p:nvPr/>
        </p:nvSpPr>
        <p:spPr>
          <a:xfrm rot="16200000">
            <a:off x="8357727" y="4582414"/>
            <a:ext cx="878664" cy="1598400"/>
          </a:xfrm>
          <a:custGeom>
            <a:gdLst>
              <a:gd name="connsiteX0" fmla="*/ 0 w 5418667"/>
              <a:gd name="connsiteY0" fmla="*/ 0 h 1029546"/>
              <a:gd name="connsiteX1" fmla="*/ 5418667 w 5418667"/>
              <a:gd name="connsiteY1" fmla="*/ 0 h 1029546"/>
              <a:gd name="connsiteX2" fmla="*/ 5418667 w 5418667"/>
              <a:gd name="connsiteY2" fmla="*/ 1029546 h 1029546"/>
              <a:gd name="connsiteX3" fmla="*/ 0 w 5418667"/>
              <a:gd name="connsiteY3" fmla="*/ 1029546 h 1029546"/>
              <a:gd name="connsiteX4" fmla="*/ 0 w 5418667"/>
              <a:gd name="connsiteY4" fmla="*/ 0 h 1029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1029546">
                <a:moveTo>
                  <a:pt x="0" y="0"/>
                </a:moveTo>
                <a:lnTo>
                  <a:pt x="5418667" y="0"/>
                </a:lnTo>
                <a:lnTo>
                  <a:pt x="5418667" y="1029546"/>
                </a:lnTo>
                <a:lnTo>
                  <a:pt x="0" y="1029546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39" tIns="15240" rIns="15240" bIns="15239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学习要</a:t>
            </a:r>
            <a:r>
              <a:rPr lang="zh-CN" altLang="en-US" sz="2400" b="1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专一</a:t>
            </a: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（对比）</a:t>
            </a:r>
          </a:p>
        </p:txBody>
      </p:sp>
    </p:spTree>
    <p:extLst>
      <p:ext uri="{BB962C8B-B14F-4D97-AF65-F5344CB8AC3E}">
        <p14:creationId xmlns:p14="http://schemas.microsoft.com/office/powerpoint/2010/main" val="3251895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8AF54DCC-F490-791F-F3BA-9B912FD055E1}"/>
              </a:ext>
            </a:extLst>
          </p:cNvPr>
          <p:cNvSpPr txBox="1"/>
          <p:nvPr/>
        </p:nvSpPr>
        <p:spPr>
          <a:xfrm>
            <a:off x="838200" y="402187"/>
            <a:ext cx="2400837" cy="7905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文本结构</a:t>
            </a:r>
          </a:p>
        </p:txBody>
      </p:sp>
      <p:grpSp>
        <p:nvGrpSpPr>
          <p:cNvPr id="3" name="组合 2" title="">
            <a:extLst>
              <a:ext uri="{FF2B5EF4-FFF2-40B4-BE49-F238E27FC236}">
                <a16:creationId xmlns:a16="http://schemas.microsoft.com/office/drawing/2014/main" id="{95643078-4370-1200-7AC7-8E400565E9E6}"/>
              </a:ext>
            </a:extLst>
          </p:cNvPr>
          <p:cNvGrpSpPr/>
          <p:nvPr/>
        </p:nvGrpSpPr>
        <p:grpSpPr>
          <a:xfrm>
            <a:off x="3507787" y="4929540"/>
            <a:ext cx="416178" cy="793022"/>
            <a:chOff x="4303615" y="5112246"/>
            <a:chExt cx="416178" cy="79302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B5E5366-ECF0-FE05-5562-04E552520DA8}"/>
                </a:ext>
              </a:extLst>
            </p:cNvPr>
            <p:cNvSpPr/>
            <p:nvPr/>
          </p:nvSpPr>
          <p:spPr>
            <a:xfrm>
              <a:off x="4303615" y="5508757"/>
              <a:ext cx="416178" cy="396511"/>
            </a:xfrm>
            <a:custGeom>
              <a:gdLst>
                <a:gd name="connsiteX0" fmla="*/ 0 w 416178"/>
                <a:gd name="connsiteY0" fmla="*/ 0 h 396511"/>
                <a:gd name="connsiteX1" fmla="*/ 208089 w 416178"/>
                <a:gd name="connsiteY1" fmla="*/ 0 h 396511"/>
                <a:gd name="connsiteX2" fmla="*/ 208089 w 416178"/>
                <a:gd name="connsiteY2" fmla="*/ 396511 h 396511"/>
                <a:gd name="connsiteX3" fmla="*/ 416178 w 416178"/>
                <a:gd name="connsiteY3" fmla="*/ 396511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0"/>
                  </a:moveTo>
                  <a:lnTo>
                    <a:pt x="208089" y="0"/>
                  </a:lnTo>
                  <a:lnTo>
                    <a:pt x="208089" y="396511"/>
                  </a:lnTo>
                  <a:lnTo>
                    <a:pt x="416178" y="396511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>
                <a:latin typeface="阿里巴巴普惠体" panose="00020600040101010101" pitchFamily="18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E10AE06-0D78-7B33-0D37-1F5553EDCD1A}"/>
                </a:ext>
              </a:extLst>
            </p:cNvPr>
            <p:cNvSpPr/>
            <p:nvPr/>
          </p:nvSpPr>
          <p:spPr>
            <a:xfrm>
              <a:off x="4303615" y="5112246"/>
              <a:ext cx="416178" cy="396511"/>
            </a:xfrm>
            <a:custGeom>
              <a:gdLst>
                <a:gd name="connsiteX0" fmla="*/ 0 w 416178"/>
                <a:gd name="connsiteY0" fmla="*/ 396511 h 396511"/>
                <a:gd name="connsiteX1" fmla="*/ 208089 w 416178"/>
                <a:gd name="connsiteY1" fmla="*/ 396511 h 396511"/>
                <a:gd name="connsiteX2" fmla="*/ 208089 w 416178"/>
                <a:gd name="connsiteY2" fmla="*/ 0 h 396511"/>
                <a:gd name="connsiteX3" fmla="*/ 416178 w 416178"/>
                <a:gd name="connsiteY3" fmla="*/ 0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396511"/>
                  </a:moveTo>
                  <a:lnTo>
                    <a:pt x="208089" y="396511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>
                <a:latin typeface="阿里巴巴普惠体" panose="00020600040101010101" pitchFamily="18" charset="-122"/>
              </a:endParaRPr>
            </a:p>
          </p:txBody>
        </p:sp>
      </p:grpSp>
      <p:sp>
        <p:nvSpPr>
          <p:cNvPr id="6" name="任意多边形: 形状 5" title="">
            <a:extLst>
              <a:ext uri="{FF2B5EF4-FFF2-40B4-BE49-F238E27FC236}">
                <a16:creationId xmlns:a16="http://schemas.microsoft.com/office/drawing/2014/main" id="{00FF472C-CEC1-CF27-F696-6174E526328F}"/>
              </a:ext>
            </a:extLst>
          </p:cNvPr>
          <p:cNvSpPr/>
          <p:nvPr/>
        </p:nvSpPr>
        <p:spPr>
          <a:xfrm>
            <a:off x="6004856" y="4090796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6" rIns="210385" bIns="353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latin typeface="阿里巴巴普惠体" panose="00020600040101010101" pitchFamily="18" charset="-122"/>
            </a:endParaRPr>
          </a:p>
        </p:txBody>
      </p:sp>
      <p:sp>
        <p:nvSpPr>
          <p:cNvPr id="7" name="任意多边形: 形状 6" title="">
            <a:extLst>
              <a:ext uri="{FF2B5EF4-FFF2-40B4-BE49-F238E27FC236}">
                <a16:creationId xmlns:a16="http://schemas.microsoft.com/office/drawing/2014/main" id="{CE7F2FB5-6869-8403-6378-A40A4E29755D}"/>
              </a:ext>
            </a:extLst>
          </p:cNvPr>
          <p:cNvSpPr/>
          <p:nvPr/>
        </p:nvSpPr>
        <p:spPr>
          <a:xfrm>
            <a:off x="3507787" y="4090797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6" rIns="210385" bIns="353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latin typeface="阿里巴巴普惠体" panose="00020600040101010101" pitchFamily="18" charset="-122"/>
            </a:endParaRPr>
          </a:p>
        </p:txBody>
      </p:sp>
      <p:grpSp>
        <p:nvGrpSpPr>
          <p:cNvPr id="8" name="组合 7" title="">
            <a:extLst>
              <a:ext uri="{FF2B5EF4-FFF2-40B4-BE49-F238E27FC236}">
                <a16:creationId xmlns:a16="http://schemas.microsoft.com/office/drawing/2014/main" id="{71791A79-B1B2-27A9-F0B4-8AB62BFBE9D0}"/>
              </a:ext>
            </a:extLst>
          </p:cNvPr>
          <p:cNvGrpSpPr/>
          <p:nvPr/>
        </p:nvGrpSpPr>
        <p:grpSpPr>
          <a:xfrm>
            <a:off x="6004856" y="2550472"/>
            <a:ext cx="416178" cy="793023"/>
            <a:chOff x="6800684" y="2733178"/>
            <a:chExt cx="416178" cy="79302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F77B095-A975-EBCF-C3D1-FB5F7E1CEB2E}"/>
                </a:ext>
              </a:extLst>
            </p:cNvPr>
            <p:cNvSpPr/>
            <p:nvPr/>
          </p:nvSpPr>
          <p:spPr>
            <a:xfrm>
              <a:off x="6800684" y="3129690"/>
              <a:ext cx="416178" cy="396511"/>
            </a:xfrm>
            <a:custGeom>
              <a:gdLst>
                <a:gd name="connsiteX0" fmla="*/ 0 w 416178"/>
                <a:gd name="connsiteY0" fmla="*/ 0 h 396511"/>
                <a:gd name="connsiteX1" fmla="*/ 208089 w 416178"/>
                <a:gd name="connsiteY1" fmla="*/ 0 h 396511"/>
                <a:gd name="connsiteX2" fmla="*/ 208089 w 416178"/>
                <a:gd name="connsiteY2" fmla="*/ 396511 h 396511"/>
                <a:gd name="connsiteX3" fmla="*/ 416178 w 416178"/>
                <a:gd name="connsiteY3" fmla="*/ 396511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0"/>
                  </a:moveTo>
                  <a:lnTo>
                    <a:pt x="208089" y="0"/>
                  </a:lnTo>
                  <a:lnTo>
                    <a:pt x="208089" y="396511"/>
                  </a:lnTo>
                  <a:lnTo>
                    <a:pt x="416178" y="396511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6D60848-494A-AB1B-BC6C-6CF0C789B2C1}"/>
                </a:ext>
              </a:extLst>
            </p:cNvPr>
            <p:cNvSpPr/>
            <p:nvPr/>
          </p:nvSpPr>
          <p:spPr>
            <a:xfrm>
              <a:off x="6800684" y="2733178"/>
              <a:ext cx="416178" cy="396511"/>
            </a:xfrm>
            <a:custGeom>
              <a:gdLst>
                <a:gd name="connsiteX0" fmla="*/ 0 w 416178"/>
                <a:gd name="connsiteY0" fmla="*/ 396511 h 396511"/>
                <a:gd name="connsiteX1" fmla="*/ 208089 w 416178"/>
                <a:gd name="connsiteY1" fmla="*/ 396511 h 396511"/>
                <a:gd name="connsiteX2" fmla="*/ 208089 w 416178"/>
                <a:gd name="connsiteY2" fmla="*/ 0 h 396511"/>
                <a:gd name="connsiteX3" fmla="*/ 416178 w 416178"/>
                <a:gd name="connsiteY3" fmla="*/ 0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396511"/>
                  </a:moveTo>
                  <a:lnTo>
                    <a:pt x="208089" y="396511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11" name="任意多边形: 形状 10" title="">
            <a:extLst>
              <a:ext uri="{FF2B5EF4-FFF2-40B4-BE49-F238E27FC236}">
                <a16:creationId xmlns:a16="http://schemas.microsoft.com/office/drawing/2014/main" id="{A198BE61-BE8C-68B1-1AD8-AAAA2A795249}"/>
              </a:ext>
            </a:extLst>
          </p:cNvPr>
          <p:cNvSpPr/>
          <p:nvPr/>
        </p:nvSpPr>
        <p:spPr>
          <a:xfrm>
            <a:off x="3507787" y="2901264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5" rIns="210385" bIns="3531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2" name="任意多边形: 形状 11" title="">
            <a:extLst>
              <a:ext uri="{FF2B5EF4-FFF2-40B4-BE49-F238E27FC236}">
                <a16:creationId xmlns:a16="http://schemas.microsoft.com/office/drawing/2014/main" id="{A48AC3D6-9D14-FF76-19C2-3F01B3C0A8AC}"/>
              </a:ext>
            </a:extLst>
          </p:cNvPr>
          <p:cNvSpPr/>
          <p:nvPr/>
        </p:nvSpPr>
        <p:spPr>
          <a:xfrm>
            <a:off x="6004856" y="1711730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5" rIns="210385" bIns="3531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" name="任意多边形: 形状 12" title="">
            <a:extLst>
              <a:ext uri="{FF2B5EF4-FFF2-40B4-BE49-F238E27FC236}">
                <a16:creationId xmlns:a16="http://schemas.microsoft.com/office/drawing/2014/main" id="{05224386-36BF-91EE-D945-0040DFA0747B}"/>
              </a:ext>
            </a:extLst>
          </p:cNvPr>
          <p:cNvSpPr/>
          <p:nvPr/>
        </p:nvSpPr>
        <p:spPr>
          <a:xfrm>
            <a:off x="3507787" y="1711730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5" rIns="210385" bIns="3531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14" name="组合 13" title="">
            <a:extLst>
              <a:ext uri="{FF2B5EF4-FFF2-40B4-BE49-F238E27FC236}">
                <a16:creationId xmlns:a16="http://schemas.microsoft.com/office/drawing/2014/main" id="{1E6D5E6C-5D1B-D51D-C97D-5C5BF281D104}"/>
              </a:ext>
            </a:extLst>
          </p:cNvPr>
          <p:cNvGrpSpPr/>
          <p:nvPr/>
        </p:nvGrpSpPr>
        <p:grpSpPr>
          <a:xfrm>
            <a:off x="1294817" y="1757450"/>
            <a:ext cx="416178" cy="3568600"/>
            <a:chOff x="1806546" y="1940156"/>
            <a:chExt cx="416178" cy="35686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30EC62F-6280-95A0-1939-45C907129595}"/>
                </a:ext>
              </a:extLst>
            </p:cNvPr>
            <p:cNvSpPr/>
            <p:nvPr/>
          </p:nvSpPr>
          <p:spPr>
            <a:xfrm>
              <a:off x="1806546" y="3724456"/>
              <a:ext cx="416178" cy="1784300"/>
            </a:xfrm>
            <a:custGeom>
              <a:gdLst>
                <a:gd name="connsiteX0" fmla="*/ 0 w 416178"/>
                <a:gd name="connsiteY0" fmla="*/ 0 h 1784300"/>
                <a:gd name="connsiteX1" fmla="*/ 208089 w 416178"/>
                <a:gd name="connsiteY1" fmla="*/ 0 h 1784300"/>
                <a:gd name="connsiteX2" fmla="*/ 208089 w 416178"/>
                <a:gd name="connsiteY2" fmla="*/ 1784300 h 1784300"/>
                <a:gd name="connsiteX3" fmla="*/ 416178 w 416178"/>
                <a:gd name="connsiteY3" fmla="*/ 1784300 h 17843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1784300">
                  <a:moveTo>
                    <a:pt x="0" y="0"/>
                  </a:moveTo>
                  <a:lnTo>
                    <a:pt x="208089" y="0"/>
                  </a:lnTo>
                  <a:lnTo>
                    <a:pt x="208089" y="1784300"/>
                  </a:lnTo>
                  <a:lnTo>
                    <a:pt x="416178" y="178430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84" tIns="846346" rIns="174985" bIns="84634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C8D5D4C-D93E-669E-582C-EACB4BF6528E}"/>
                </a:ext>
              </a:extLst>
            </p:cNvPr>
            <p:cNvSpPr/>
            <p:nvPr/>
          </p:nvSpPr>
          <p:spPr>
            <a:xfrm>
              <a:off x="1806546" y="3724456"/>
              <a:ext cx="416178" cy="594766"/>
            </a:xfrm>
            <a:custGeom>
              <a:gdLst>
                <a:gd name="connsiteX0" fmla="*/ 0 w 416178"/>
                <a:gd name="connsiteY0" fmla="*/ 0 h 594766"/>
                <a:gd name="connsiteX1" fmla="*/ 208089 w 416178"/>
                <a:gd name="connsiteY1" fmla="*/ 0 h 594766"/>
                <a:gd name="connsiteX2" fmla="*/ 208089 w 416178"/>
                <a:gd name="connsiteY2" fmla="*/ 594766 h 594766"/>
                <a:gd name="connsiteX3" fmla="*/ 416178 w 416178"/>
                <a:gd name="connsiteY3" fmla="*/ 594766 h 5947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594766">
                  <a:moveTo>
                    <a:pt x="0" y="0"/>
                  </a:moveTo>
                  <a:lnTo>
                    <a:pt x="208089" y="0"/>
                  </a:lnTo>
                  <a:lnTo>
                    <a:pt x="208089" y="594766"/>
                  </a:lnTo>
                  <a:lnTo>
                    <a:pt x="416178" y="594766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641" tIns="279236" rIns="202642" bIns="27923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3D53CCF-11AE-8971-9123-EE1739DF0588}"/>
                </a:ext>
              </a:extLst>
            </p:cNvPr>
            <p:cNvSpPr/>
            <p:nvPr/>
          </p:nvSpPr>
          <p:spPr>
            <a:xfrm>
              <a:off x="1806546" y="3129690"/>
              <a:ext cx="416178" cy="594766"/>
            </a:xfrm>
            <a:custGeom>
              <a:gdLst>
                <a:gd name="connsiteX0" fmla="*/ 0 w 416178"/>
                <a:gd name="connsiteY0" fmla="*/ 594766 h 594766"/>
                <a:gd name="connsiteX1" fmla="*/ 208089 w 416178"/>
                <a:gd name="connsiteY1" fmla="*/ 594766 h 594766"/>
                <a:gd name="connsiteX2" fmla="*/ 208089 w 416178"/>
                <a:gd name="connsiteY2" fmla="*/ 0 h 594766"/>
                <a:gd name="connsiteX3" fmla="*/ 416178 w 416178"/>
                <a:gd name="connsiteY3" fmla="*/ 0 h 5947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594766">
                  <a:moveTo>
                    <a:pt x="0" y="594766"/>
                  </a:moveTo>
                  <a:lnTo>
                    <a:pt x="208089" y="594766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641" tIns="279235" rIns="202642" bIns="27923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4CC508-97C8-D5D0-BFD6-A8D01879B612}"/>
                </a:ext>
              </a:extLst>
            </p:cNvPr>
            <p:cNvSpPr/>
            <p:nvPr/>
          </p:nvSpPr>
          <p:spPr>
            <a:xfrm>
              <a:off x="1806546" y="1940156"/>
              <a:ext cx="416178" cy="1784300"/>
            </a:xfrm>
            <a:custGeom>
              <a:gdLst>
                <a:gd name="connsiteX0" fmla="*/ 0 w 416178"/>
                <a:gd name="connsiteY0" fmla="*/ 1784300 h 1784300"/>
                <a:gd name="connsiteX1" fmla="*/ 208089 w 416178"/>
                <a:gd name="connsiteY1" fmla="*/ 1784300 h 1784300"/>
                <a:gd name="connsiteX2" fmla="*/ 208089 w 416178"/>
                <a:gd name="connsiteY2" fmla="*/ 0 h 1784300"/>
                <a:gd name="connsiteX3" fmla="*/ 416178 w 416178"/>
                <a:gd name="connsiteY3" fmla="*/ 0 h 17843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1784300">
                  <a:moveTo>
                    <a:pt x="0" y="1784300"/>
                  </a:moveTo>
                  <a:lnTo>
                    <a:pt x="208089" y="1784300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4984" tIns="846345" rIns="174985" bIns="84634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19" name="任意多边形: 形状 18" title="">
            <a:extLst>
              <a:ext uri="{FF2B5EF4-FFF2-40B4-BE49-F238E27FC236}">
                <a16:creationId xmlns:a16="http://schemas.microsoft.com/office/drawing/2014/main" id="{CF101639-BDAF-5F57-4816-4BE39C94F1F0}"/>
              </a:ext>
            </a:extLst>
          </p:cNvPr>
          <p:cNvSpPr/>
          <p:nvPr/>
        </p:nvSpPr>
        <p:spPr>
          <a:xfrm rot="16200000">
            <a:off x="-691912" y="3224541"/>
            <a:ext cx="3339041" cy="634417"/>
          </a:xfrm>
          <a:custGeom>
            <a:gdLst>
              <a:gd name="connsiteX0" fmla="*/ 0 w 3339041"/>
              <a:gd name="connsiteY0" fmla="*/ 0 h 634417"/>
              <a:gd name="connsiteX1" fmla="*/ 3339041 w 3339041"/>
              <a:gd name="connsiteY1" fmla="*/ 0 h 634417"/>
              <a:gd name="connsiteX2" fmla="*/ 3339041 w 3339041"/>
              <a:gd name="connsiteY2" fmla="*/ 634417 h 634417"/>
              <a:gd name="connsiteX3" fmla="*/ 0 w 3339041"/>
              <a:gd name="connsiteY3" fmla="*/ 634417 h 634417"/>
              <a:gd name="connsiteX4" fmla="*/ 0 w 3339041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9041" h="634417">
                <a:moveTo>
                  <a:pt x="0" y="0"/>
                </a:moveTo>
                <a:lnTo>
                  <a:pt x="3339041" y="0"/>
                </a:lnTo>
                <a:lnTo>
                  <a:pt x="3339041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7779" tIns="17780" rIns="17781" bIns="17780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论</a:t>
            </a:r>
            <a:endParaRPr lang="en-US" altLang="zh-CN" sz="2800" b="1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证</a:t>
            </a:r>
            <a:endParaRPr lang="en-US" altLang="zh-CN" sz="2800" b="1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结</a:t>
            </a:r>
            <a:endParaRPr lang="en-US" altLang="zh-CN" sz="2800" b="1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构</a:t>
            </a:r>
          </a:p>
        </p:txBody>
      </p:sp>
      <p:sp>
        <p:nvSpPr>
          <p:cNvPr id="20" name="任意多边形: 形状 19" title="">
            <a:extLst>
              <a:ext uri="{FF2B5EF4-FFF2-40B4-BE49-F238E27FC236}">
                <a16:creationId xmlns:a16="http://schemas.microsoft.com/office/drawing/2014/main" id="{90AC552B-5BDC-38E3-41AA-840C9B57A370}"/>
              </a:ext>
            </a:extLst>
          </p:cNvPr>
          <p:cNvSpPr/>
          <p:nvPr/>
        </p:nvSpPr>
        <p:spPr>
          <a:xfrm>
            <a:off x="1710995" y="1440241"/>
            <a:ext cx="180000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第一段</a:t>
            </a:r>
            <a:endParaRPr lang="en-US" altLang="zh-CN" sz="24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1" name="任意多边形: 形状 20" title="">
            <a:extLst>
              <a:ext uri="{FF2B5EF4-FFF2-40B4-BE49-F238E27FC236}">
                <a16:creationId xmlns:a16="http://schemas.microsoft.com/office/drawing/2014/main" id="{1CF9DB2E-A885-25E0-8D70-70BBE2B9A08C}"/>
              </a:ext>
            </a:extLst>
          </p:cNvPr>
          <p:cNvSpPr/>
          <p:nvPr/>
        </p:nvSpPr>
        <p:spPr>
          <a:xfrm>
            <a:off x="3923965" y="1440241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提出中心论点</a:t>
            </a:r>
            <a:endParaRPr lang="en-US" altLang="zh-CN" sz="24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任意多边形: 形状 21" title="">
            <a:extLst>
              <a:ext uri="{FF2B5EF4-FFF2-40B4-BE49-F238E27FC236}">
                <a16:creationId xmlns:a16="http://schemas.microsoft.com/office/drawing/2014/main" id="{BF623310-A7F3-F8F8-5DAE-E2C727BE0C82}"/>
              </a:ext>
            </a:extLst>
          </p:cNvPr>
          <p:cNvSpPr/>
          <p:nvPr/>
        </p:nvSpPr>
        <p:spPr>
          <a:xfrm>
            <a:off x="6421034" y="1440241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学不可以已</a:t>
            </a:r>
            <a:endParaRPr lang="en-US" altLang="zh-CN" sz="2400" b="1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任意多边形: 形状 22" title="">
            <a:extLst>
              <a:ext uri="{FF2B5EF4-FFF2-40B4-BE49-F238E27FC236}">
                <a16:creationId xmlns:a16="http://schemas.microsoft.com/office/drawing/2014/main" id="{85807C73-E14A-39AF-E4C0-6590FE16C5CD}"/>
              </a:ext>
            </a:extLst>
          </p:cNvPr>
          <p:cNvSpPr/>
          <p:nvPr/>
        </p:nvSpPr>
        <p:spPr>
          <a:xfrm>
            <a:off x="1710995" y="2629775"/>
            <a:ext cx="180000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第二段</a:t>
            </a:r>
          </a:p>
        </p:txBody>
      </p:sp>
      <p:sp>
        <p:nvSpPr>
          <p:cNvPr id="24" name="任意多边形: 形状 23" title="">
            <a:extLst>
              <a:ext uri="{FF2B5EF4-FFF2-40B4-BE49-F238E27FC236}">
                <a16:creationId xmlns:a16="http://schemas.microsoft.com/office/drawing/2014/main" id="{900AD1B9-7A95-1C1E-EFBA-BFF51A36DAB0}"/>
              </a:ext>
            </a:extLst>
          </p:cNvPr>
          <p:cNvSpPr/>
          <p:nvPr/>
        </p:nvSpPr>
        <p:spPr>
          <a:xfrm>
            <a:off x="3923965" y="2629775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学习的意义</a:t>
            </a:r>
          </a:p>
        </p:txBody>
      </p:sp>
      <p:sp>
        <p:nvSpPr>
          <p:cNvPr id="25" name="任意多边形: 形状 24" title="">
            <a:extLst>
              <a:ext uri="{FF2B5EF4-FFF2-40B4-BE49-F238E27FC236}">
                <a16:creationId xmlns:a16="http://schemas.microsoft.com/office/drawing/2014/main" id="{5ABCC2BC-9C15-7923-8FAC-741451A37D52}"/>
              </a:ext>
            </a:extLst>
          </p:cNvPr>
          <p:cNvSpPr/>
          <p:nvPr/>
        </p:nvSpPr>
        <p:spPr>
          <a:xfrm>
            <a:off x="6421034" y="2233263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提高自己</a:t>
            </a:r>
          </a:p>
        </p:txBody>
      </p:sp>
      <p:sp>
        <p:nvSpPr>
          <p:cNvPr id="26" name="任意多边形: 形状 25" title="">
            <a:extLst>
              <a:ext uri="{FF2B5EF4-FFF2-40B4-BE49-F238E27FC236}">
                <a16:creationId xmlns:a16="http://schemas.microsoft.com/office/drawing/2014/main" id="{6FAB3548-3B41-C52A-80E2-4532F27BD825}"/>
              </a:ext>
            </a:extLst>
          </p:cNvPr>
          <p:cNvSpPr/>
          <p:nvPr/>
        </p:nvSpPr>
        <p:spPr>
          <a:xfrm>
            <a:off x="6421034" y="3026286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改变自己</a:t>
            </a:r>
          </a:p>
        </p:txBody>
      </p:sp>
      <p:sp>
        <p:nvSpPr>
          <p:cNvPr id="27" name="任意多边形: 形状 26" title="">
            <a:extLst>
              <a:ext uri="{FF2B5EF4-FFF2-40B4-BE49-F238E27FC236}">
                <a16:creationId xmlns:a16="http://schemas.microsoft.com/office/drawing/2014/main" id="{61358CF2-74F9-92AD-AE9B-18AC4DC45525}"/>
              </a:ext>
            </a:extLst>
          </p:cNvPr>
          <p:cNvSpPr/>
          <p:nvPr/>
        </p:nvSpPr>
        <p:spPr>
          <a:xfrm>
            <a:off x="1710995" y="3819308"/>
            <a:ext cx="180000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第三段</a:t>
            </a:r>
          </a:p>
        </p:txBody>
      </p:sp>
      <p:sp>
        <p:nvSpPr>
          <p:cNvPr id="28" name="任意多边形: 形状 27" title="">
            <a:extLst>
              <a:ext uri="{FF2B5EF4-FFF2-40B4-BE49-F238E27FC236}">
                <a16:creationId xmlns:a16="http://schemas.microsoft.com/office/drawing/2014/main" id="{19AF7474-B775-AC15-32C9-5E8ECD18A484}"/>
              </a:ext>
            </a:extLst>
          </p:cNvPr>
          <p:cNvSpPr/>
          <p:nvPr/>
        </p:nvSpPr>
        <p:spPr>
          <a:xfrm>
            <a:off x="3923965" y="3819308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学习的作用</a:t>
            </a:r>
          </a:p>
        </p:txBody>
      </p:sp>
      <p:sp>
        <p:nvSpPr>
          <p:cNvPr id="29" name="任意多边形: 形状 28" title="">
            <a:extLst>
              <a:ext uri="{FF2B5EF4-FFF2-40B4-BE49-F238E27FC236}">
                <a16:creationId xmlns:a16="http://schemas.microsoft.com/office/drawing/2014/main" id="{8F5E4DC4-E27A-59A7-51E6-B657C8961C2B}"/>
              </a:ext>
            </a:extLst>
          </p:cNvPr>
          <p:cNvSpPr/>
          <p:nvPr/>
        </p:nvSpPr>
        <p:spPr>
          <a:xfrm>
            <a:off x="6421034" y="3819308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145" tIns="17145" rIns="17145" bIns="1714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7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弥补不足</a:t>
            </a:r>
          </a:p>
        </p:txBody>
      </p:sp>
      <p:sp>
        <p:nvSpPr>
          <p:cNvPr id="30" name="任意多边形: 形状 29" title="">
            <a:extLst>
              <a:ext uri="{FF2B5EF4-FFF2-40B4-BE49-F238E27FC236}">
                <a16:creationId xmlns:a16="http://schemas.microsoft.com/office/drawing/2014/main" id="{BF1F3AE7-FCA5-EBC2-8CB5-E669E5B50432}"/>
              </a:ext>
            </a:extLst>
          </p:cNvPr>
          <p:cNvSpPr/>
          <p:nvPr/>
        </p:nvSpPr>
        <p:spPr>
          <a:xfrm>
            <a:off x="1710995" y="5008842"/>
            <a:ext cx="180000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第四段</a:t>
            </a:r>
          </a:p>
        </p:txBody>
      </p:sp>
      <p:sp>
        <p:nvSpPr>
          <p:cNvPr id="31" name="任意多边形: 形状 30" title="">
            <a:extLst>
              <a:ext uri="{FF2B5EF4-FFF2-40B4-BE49-F238E27FC236}">
                <a16:creationId xmlns:a16="http://schemas.microsoft.com/office/drawing/2014/main" id="{8DD2F909-06A6-700E-AE6D-615CAF661ADD}"/>
              </a:ext>
            </a:extLst>
          </p:cNvPr>
          <p:cNvSpPr/>
          <p:nvPr/>
        </p:nvSpPr>
        <p:spPr>
          <a:xfrm>
            <a:off x="3923965" y="4612331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学习的方法</a:t>
            </a:r>
          </a:p>
        </p:txBody>
      </p:sp>
      <p:sp>
        <p:nvSpPr>
          <p:cNvPr id="32" name="任意多边形: 形状 31" title="">
            <a:extLst>
              <a:ext uri="{FF2B5EF4-FFF2-40B4-BE49-F238E27FC236}">
                <a16:creationId xmlns:a16="http://schemas.microsoft.com/office/drawing/2014/main" id="{D2E69F14-2533-B32F-5112-57260815B850}"/>
              </a:ext>
            </a:extLst>
          </p:cNvPr>
          <p:cNvSpPr/>
          <p:nvPr/>
        </p:nvSpPr>
        <p:spPr>
          <a:xfrm>
            <a:off x="3923965" y="5405353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145" tIns="17145" rIns="17145" bIns="1714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7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学习的态度</a:t>
            </a:r>
          </a:p>
        </p:txBody>
      </p:sp>
      <p:sp>
        <p:nvSpPr>
          <p:cNvPr id="33" name="任意多边形: 形状 32" title="">
            <a:extLst>
              <a:ext uri="{FF2B5EF4-FFF2-40B4-BE49-F238E27FC236}">
                <a16:creationId xmlns:a16="http://schemas.microsoft.com/office/drawing/2014/main" id="{3B6C8EDE-64DE-2D7B-1CDC-D02394CDAD3D}"/>
              </a:ext>
            </a:extLst>
          </p:cNvPr>
          <p:cNvSpPr/>
          <p:nvPr/>
        </p:nvSpPr>
        <p:spPr>
          <a:xfrm>
            <a:off x="6399767" y="5014620"/>
            <a:ext cx="2080890" cy="634417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145" tIns="17145" rIns="17145" bIns="1714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700" b="1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专心坚持积累</a:t>
            </a:r>
          </a:p>
        </p:txBody>
      </p:sp>
      <p:grpSp>
        <p:nvGrpSpPr>
          <p:cNvPr id="34" name="组合 33" title="">
            <a:extLst>
              <a:ext uri="{FF2B5EF4-FFF2-40B4-BE49-F238E27FC236}">
                <a16:creationId xmlns:a16="http://schemas.microsoft.com/office/drawing/2014/main" id="{DA0784D0-C6CA-36FF-E0C7-FDDF95F4B1D5}"/>
              </a:ext>
            </a:extLst>
          </p:cNvPr>
          <p:cNvGrpSpPr/>
          <p:nvPr/>
        </p:nvGrpSpPr>
        <p:grpSpPr>
          <a:xfrm flipH="1">
            <a:off x="6004856" y="4935317"/>
            <a:ext cx="416178" cy="793023"/>
            <a:chOff x="6800684" y="2733178"/>
            <a:chExt cx="416178" cy="79302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A3D792-24D9-3102-6AB0-D3085C5DA810}"/>
                </a:ext>
              </a:extLst>
            </p:cNvPr>
            <p:cNvSpPr/>
            <p:nvPr/>
          </p:nvSpPr>
          <p:spPr>
            <a:xfrm>
              <a:off x="6800684" y="3129690"/>
              <a:ext cx="416178" cy="396511"/>
            </a:xfrm>
            <a:custGeom>
              <a:gdLst>
                <a:gd name="connsiteX0" fmla="*/ 0 w 416178"/>
                <a:gd name="connsiteY0" fmla="*/ 0 h 396511"/>
                <a:gd name="connsiteX1" fmla="*/ 208089 w 416178"/>
                <a:gd name="connsiteY1" fmla="*/ 0 h 396511"/>
                <a:gd name="connsiteX2" fmla="*/ 208089 w 416178"/>
                <a:gd name="connsiteY2" fmla="*/ 396511 h 396511"/>
                <a:gd name="connsiteX3" fmla="*/ 416178 w 416178"/>
                <a:gd name="connsiteY3" fmla="*/ 396511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0"/>
                  </a:moveTo>
                  <a:lnTo>
                    <a:pt x="208089" y="0"/>
                  </a:lnTo>
                  <a:lnTo>
                    <a:pt x="208089" y="396511"/>
                  </a:lnTo>
                  <a:lnTo>
                    <a:pt x="416178" y="396511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48840A6-4DA1-A69D-ED94-BDFC2E19751D}"/>
                </a:ext>
              </a:extLst>
            </p:cNvPr>
            <p:cNvSpPr/>
            <p:nvPr/>
          </p:nvSpPr>
          <p:spPr>
            <a:xfrm>
              <a:off x="6800684" y="2733178"/>
              <a:ext cx="416178" cy="396511"/>
            </a:xfrm>
            <a:custGeom>
              <a:gdLst>
                <a:gd name="connsiteX0" fmla="*/ 0 w 416178"/>
                <a:gd name="connsiteY0" fmla="*/ 396511 h 396511"/>
                <a:gd name="connsiteX1" fmla="*/ 208089 w 416178"/>
                <a:gd name="connsiteY1" fmla="*/ 396511 h 396511"/>
                <a:gd name="connsiteX2" fmla="*/ 208089 w 416178"/>
                <a:gd name="connsiteY2" fmla="*/ 0 h 396511"/>
                <a:gd name="connsiteX3" fmla="*/ 416178 w 416178"/>
                <a:gd name="connsiteY3" fmla="*/ 0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396511"/>
                  </a:moveTo>
                  <a:lnTo>
                    <a:pt x="208089" y="396511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7" name="组合 36" title="">
            <a:extLst>
              <a:ext uri="{FF2B5EF4-FFF2-40B4-BE49-F238E27FC236}">
                <a16:creationId xmlns:a16="http://schemas.microsoft.com/office/drawing/2014/main" id="{BA7A1984-FACD-662E-CD48-69ED77B33FE4}"/>
              </a:ext>
            </a:extLst>
          </p:cNvPr>
          <p:cNvGrpSpPr/>
          <p:nvPr/>
        </p:nvGrpSpPr>
        <p:grpSpPr>
          <a:xfrm flipH="1">
            <a:off x="8501924" y="2550471"/>
            <a:ext cx="416178" cy="793023"/>
            <a:chOff x="6800684" y="2733178"/>
            <a:chExt cx="416178" cy="793023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2950CE7-3B85-4F31-33DD-73605D888D3E}"/>
                </a:ext>
              </a:extLst>
            </p:cNvPr>
            <p:cNvSpPr/>
            <p:nvPr/>
          </p:nvSpPr>
          <p:spPr>
            <a:xfrm>
              <a:off x="6800684" y="3129690"/>
              <a:ext cx="416178" cy="396511"/>
            </a:xfrm>
            <a:custGeom>
              <a:gdLst>
                <a:gd name="connsiteX0" fmla="*/ 0 w 416178"/>
                <a:gd name="connsiteY0" fmla="*/ 0 h 396511"/>
                <a:gd name="connsiteX1" fmla="*/ 208089 w 416178"/>
                <a:gd name="connsiteY1" fmla="*/ 0 h 396511"/>
                <a:gd name="connsiteX2" fmla="*/ 208089 w 416178"/>
                <a:gd name="connsiteY2" fmla="*/ 396511 h 396511"/>
                <a:gd name="connsiteX3" fmla="*/ 416178 w 416178"/>
                <a:gd name="connsiteY3" fmla="*/ 396511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0"/>
                  </a:moveTo>
                  <a:lnTo>
                    <a:pt x="208089" y="0"/>
                  </a:lnTo>
                  <a:lnTo>
                    <a:pt x="208089" y="396511"/>
                  </a:lnTo>
                  <a:lnTo>
                    <a:pt x="416178" y="396511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4DF0E5-E2B3-948B-8493-6BE4A7BC961B}"/>
                </a:ext>
              </a:extLst>
            </p:cNvPr>
            <p:cNvSpPr/>
            <p:nvPr/>
          </p:nvSpPr>
          <p:spPr>
            <a:xfrm>
              <a:off x="6800684" y="2733178"/>
              <a:ext cx="416178" cy="396511"/>
            </a:xfrm>
            <a:custGeom>
              <a:gdLst>
                <a:gd name="connsiteX0" fmla="*/ 0 w 416178"/>
                <a:gd name="connsiteY0" fmla="*/ 396511 h 396511"/>
                <a:gd name="connsiteX1" fmla="*/ 208089 w 416178"/>
                <a:gd name="connsiteY1" fmla="*/ 396511 h 396511"/>
                <a:gd name="connsiteX2" fmla="*/ 208089 w 416178"/>
                <a:gd name="connsiteY2" fmla="*/ 0 h 396511"/>
                <a:gd name="connsiteX3" fmla="*/ 416178 w 416178"/>
                <a:gd name="connsiteY3" fmla="*/ 0 h 396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178" h="396511">
                  <a:moveTo>
                    <a:pt x="0" y="396511"/>
                  </a:moveTo>
                  <a:lnTo>
                    <a:pt x="208089" y="396511"/>
                  </a:lnTo>
                  <a:lnTo>
                    <a:pt x="208089" y="0"/>
                  </a:lnTo>
                  <a:lnTo>
                    <a:pt x="41617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418" tIns="183885" rIns="206419" bIns="18388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40" name="任意多边形: 形状 39" title="">
            <a:extLst>
              <a:ext uri="{FF2B5EF4-FFF2-40B4-BE49-F238E27FC236}">
                <a16:creationId xmlns:a16="http://schemas.microsoft.com/office/drawing/2014/main" id="{FFA7CD67-6C09-745A-AD7A-B0F1AD2E54BF}"/>
              </a:ext>
            </a:extLst>
          </p:cNvPr>
          <p:cNvSpPr/>
          <p:nvPr/>
        </p:nvSpPr>
        <p:spPr>
          <a:xfrm>
            <a:off x="8941339" y="2491120"/>
            <a:ext cx="1979081" cy="911723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spc="3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必要性</a:t>
            </a:r>
            <a:endParaRPr lang="en-US" altLang="zh-CN" sz="2400" b="1" spc="3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（为什么要学习）</a:t>
            </a:r>
            <a:endParaRPr lang="en-US" altLang="zh-CN" sz="20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1" name="任意多边形: 形状 40" title="">
            <a:extLst>
              <a:ext uri="{FF2B5EF4-FFF2-40B4-BE49-F238E27FC236}">
                <a16:creationId xmlns:a16="http://schemas.microsoft.com/office/drawing/2014/main" id="{A0730A29-9EF5-2122-D496-E0F9F6148738}"/>
              </a:ext>
            </a:extLst>
          </p:cNvPr>
          <p:cNvSpPr/>
          <p:nvPr/>
        </p:nvSpPr>
        <p:spPr>
          <a:xfrm>
            <a:off x="8501924" y="4090796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6" rIns="210385" bIns="353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latin typeface="阿里巴巴普惠体" panose="00020600040101010101" pitchFamily="18" charset="-122"/>
            </a:endParaRPr>
          </a:p>
        </p:txBody>
      </p:sp>
      <p:sp>
        <p:nvSpPr>
          <p:cNvPr id="42" name="任意多边形: 形状 41" title="">
            <a:extLst>
              <a:ext uri="{FF2B5EF4-FFF2-40B4-BE49-F238E27FC236}">
                <a16:creationId xmlns:a16="http://schemas.microsoft.com/office/drawing/2014/main" id="{F7064942-F96F-4FDD-55E9-9DAA8136864E}"/>
              </a:ext>
            </a:extLst>
          </p:cNvPr>
          <p:cNvSpPr/>
          <p:nvPr/>
        </p:nvSpPr>
        <p:spPr>
          <a:xfrm>
            <a:off x="8918102" y="3727614"/>
            <a:ext cx="1980000" cy="828000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spc="3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重要性</a:t>
            </a:r>
            <a:endParaRPr lang="en-US" altLang="zh-CN" sz="2400" b="1" spc="3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（学习的实质）</a:t>
            </a:r>
            <a:endParaRPr lang="en-US" altLang="zh-CN" sz="20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3" name="任意多边形: 形状 42" title="">
            <a:extLst>
              <a:ext uri="{FF2B5EF4-FFF2-40B4-BE49-F238E27FC236}">
                <a16:creationId xmlns:a16="http://schemas.microsoft.com/office/drawing/2014/main" id="{0B2C21C8-6CC0-D065-D602-37F6D8FF9CFF}"/>
              </a:ext>
            </a:extLst>
          </p:cNvPr>
          <p:cNvSpPr/>
          <p:nvPr/>
        </p:nvSpPr>
        <p:spPr>
          <a:xfrm>
            <a:off x="8501924" y="5260504"/>
            <a:ext cx="416178" cy="91440"/>
          </a:xfrm>
          <a:custGeom>
            <a:gdLst>
              <a:gd name="connsiteX0" fmla="*/ 0 w 416178"/>
              <a:gd name="connsiteY0" fmla="*/ 45720 h 91440"/>
              <a:gd name="connsiteX1" fmla="*/ 416178 w 416178"/>
              <a:gd name="connsiteY1" fmla="*/ 45720 h 91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178" h="91440">
                <a:moveTo>
                  <a:pt x="0" y="45720"/>
                </a:moveTo>
                <a:lnTo>
                  <a:pt x="416178" y="4572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385" tIns="35316" rIns="210385" bIns="353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latin typeface="阿里巴巴普惠体" panose="00020600040101010101" pitchFamily="18" charset="-122"/>
            </a:endParaRPr>
          </a:p>
        </p:txBody>
      </p:sp>
      <p:sp>
        <p:nvSpPr>
          <p:cNvPr id="44" name="任意多边形: 形状 43" title="">
            <a:extLst>
              <a:ext uri="{FF2B5EF4-FFF2-40B4-BE49-F238E27FC236}">
                <a16:creationId xmlns:a16="http://schemas.microsoft.com/office/drawing/2014/main" id="{22F04338-E3F4-C2F9-AE5B-6E7ABAAA7A5D}"/>
              </a:ext>
            </a:extLst>
          </p:cNvPr>
          <p:cNvSpPr/>
          <p:nvPr/>
        </p:nvSpPr>
        <p:spPr>
          <a:xfrm>
            <a:off x="8917047" y="4912050"/>
            <a:ext cx="1980000" cy="828000"/>
          </a:xfrm>
          <a:custGeom>
            <a:gdLst>
              <a:gd name="connsiteX0" fmla="*/ 0 w 2080890"/>
              <a:gd name="connsiteY0" fmla="*/ 0 h 634417"/>
              <a:gd name="connsiteX1" fmla="*/ 2080890 w 2080890"/>
              <a:gd name="connsiteY1" fmla="*/ 0 h 634417"/>
              <a:gd name="connsiteX2" fmla="*/ 2080890 w 2080890"/>
              <a:gd name="connsiteY2" fmla="*/ 634417 h 634417"/>
              <a:gd name="connsiteX3" fmla="*/ 0 w 2080890"/>
              <a:gd name="connsiteY3" fmla="*/ 634417 h 634417"/>
              <a:gd name="connsiteX4" fmla="*/ 0 w 2080890"/>
              <a:gd name="connsiteY4" fmla="*/ 0 h 6344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890" h="634417">
                <a:moveTo>
                  <a:pt x="0" y="0"/>
                </a:moveTo>
                <a:lnTo>
                  <a:pt x="2080890" y="0"/>
                </a:lnTo>
                <a:lnTo>
                  <a:pt x="2080890" y="634417"/>
                </a:lnTo>
                <a:lnTo>
                  <a:pt x="0" y="634417"/>
                </a:lnTo>
                <a:lnTo>
                  <a:pt x="0" y="0"/>
                </a:lnTo>
                <a:close/>
              </a:path>
            </a:pathLst>
          </a:custGeom>
          <a:solidFill>
            <a:srgbClr val="E7EBE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b="1" spc="3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操作性</a:t>
            </a:r>
            <a:endParaRPr lang="en-US" altLang="zh-CN" sz="2400" b="1" spc="3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（应如何学习）</a:t>
            </a:r>
            <a:endParaRPr lang="en-US" altLang="zh-CN" sz="2000" kern="120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5" name="箭头: 右弧形 44" title="">
            <a:extLst>
              <a:ext uri="{FF2B5EF4-FFF2-40B4-BE49-F238E27FC236}">
                <a16:creationId xmlns:a16="http://schemas.microsoft.com/office/drawing/2014/main" id="{192EF90D-9C54-77D0-D968-D18C1EF4161E}"/>
              </a:ext>
            </a:extLst>
          </p:cNvPr>
          <p:cNvSpPr/>
          <p:nvPr/>
        </p:nvSpPr>
        <p:spPr>
          <a:xfrm>
            <a:off x="11043920" y="1711731"/>
            <a:ext cx="487681" cy="1155950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</a:endParaRPr>
          </a:p>
        </p:txBody>
      </p:sp>
      <p:sp>
        <p:nvSpPr>
          <p:cNvPr id="46" name="箭头: 右弧形 45" title="">
            <a:extLst>
              <a:ext uri="{FF2B5EF4-FFF2-40B4-BE49-F238E27FC236}">
                <a16:creationId xmlns:a16="http://schemas.microsoft.com/office/drawing/2014/main" id="{9DA616A9-3650-9122-BBB2-2F895ABB34A7}"/>
              </a:ext>
            </a:extLst>
          </p:cNvPr>
          <p:cNvSpPr/>
          <p:nvPr/>
        </p:nvSpPr>
        <p:spPr>
          <a:xfrm>
            <a:off x="11043920" y="3000520"/>
            <a:ext cx="487681" cy="1155950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</a:endParaRPr>
          </a:p>
        </p:txBody>
      </p:sp>
      <p:sp>
        <p:nvSpPr>
          <p:cNvPr id="47" name="箭头: 右弧形 46" title="">
            <a:extLst>
              <a:ext uri="{FF2B5EF4-FFF2-40B4-BE49-F238E27FC236}">
                <a16:creationId xmlns:a16="http://schemas.microsoft.com/office/drawing/2014/main" id="{6B3C7751-55B3-E5FB-17BA-75E615FA2963}"/>
              </a:ext>
            </a:extLst>
          </p:cNvPr>
          <p:cNvSpPr/>
          <p:nvPr/>
        </p:nvSpPr>
        <p:spPr>
          <a:xfrm>
            <a:off x="11043920" y="4289309"/>
            <a:ext cx="487681" cy="1155950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602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WordArt 2" title="">
            <a:extLst>
              <a:ext uri="{FF2B5EF4-FFF2-40B4-BE49-F238E27FC236}">
                <a16:creationId xmlns:a16="http://schemas.microsoft.com/office/drawing/2014/main" id="{02E9CF68-BC7A-9123-9A35-75D8FA012DF0}"/>
              </a:ext>
            </a:extLst>
          </p:cNvPr>
          <p:cNvSpPr/>
          <p:nvPr/>
        </p:nvSpPr>
        <p:spPr>
          <a:xfrm>
            <a:off x="4803867" y="970532"/>
            <a:ext cx="1944687" cy="576263"/>
          </a:xfr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sz="4000" b="1">
                <a:ln cmpd="sng">
                  <a:solidFill>
                    <a:prstClr val="black"/>
                  </a:solidFill>
                </a:ln>
                <a:solidFill>
                  <a:srgbClr val="CC3300"/>
                </a:solidFill>
                <a:effectLst/>
                <a:latin typeface="黑体"/>
              </a:rPr>
              <a:t>小 结</a:t>
            </a:r>
          </a:p>
        </p:txBody>
      </p:sp>
      <p:sp>
        <p:nvSpPr>
          <p:cNvPr id="3" name="Text Box 3" title="">
            <a:extLst>
              <a:ext uri="{FF2B5EF4-FFF2-40B4-BE49-F238E27FC236}">
                <a16:creationId xmlns:a16="http://schemas.microsoft.com/office/drawing/2014/main" id="{757DA296-0959-83D1-E75B-C506D89D6098}"/>
              </a:ext>
            </a:extLst>
          </p:cNvPr>
          <p:cNvSpPr txBox="1"/>
          <p:nvPr/>
        </p:nvSpPr>
        <p:spPr>
          <a:xfrm>
            <a:off x="493050" y="1547329"/>
            <a:ext cx="11557652" cy="36082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    本文围绕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         </a:t>
            </a:r>
            <a:r>
              <a:rPr sz="3000" b="1" err="1">
                <a:latin typeface="黑体" pitchFamily="49" charset="-122"/>
                <a:ea typeface="黑体" panose="02010609060101010101" pitchFamily="49" charset="-122"/>
              </a:rPr>
              <a:t>这一中心论点展开，运用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和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  </a:t>
            </a:r>
            <a:r>
              <a:rPr sz="3000" b="1" err="1">
                <a:latin typeface="黑体" pitchFamily="49" charset="-122"/>
                <a:ea typeface="黑体" panose="02010609060101010101" pitchFamily="49" charset="-122"/>
              </a:rPr>
              <a:t>论证方法给我们阐述了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 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、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、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        </a:t>
            </a:r>
            <a:r>
              <a:rPr sz="3000" b="1" err="1">
                <a:latin typeface="黑体" pitchFamily="49" charset="-122"/>
                <a:ea typeface="黑体" panose="02010609060101010101" pitchFamily="49" charset="-122"/>
              </a:rPr>
              <a:t>三方面内容，反复阐明了人的知识、才能、品德不是天生的，而是由学习取得，并从中指出了学习的正确方法与</a:t>
            </a:r>
            <a:endParaRPr sz="3000" b="1">
              <a:latin typeface="黑体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sz="3000" b="1" err="1">
                <a:latin typeface="黑体" pitchFamily="49" charset="-122"/>
                <a:ea typeface="黑体" panose="02010609060101010101" pitchFamily="49" charset="-122"/>
              </a:rPr>
              <a:t>态度是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、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、</a:t>
            </a:r>
            <a:r>
              <a:rPr sz="3000" b="1" u="sng"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sz="3000" b="1">
                <a:latin typeface="黑体" pitchFamily="49" charset="-122"/>
                <a:ea typeface="黑体" panose="02010609060101010101" pitchFamily="49" charset="-122"/>
              </a:rPr>
              <a:t>。全文以生活中常见事物和事理作比，论证深入浅出，言简意赅，生动活泼，说服力强。</a:t>
            </a:r>
          </a:p>
        </p:txBody>
      </p:sp>
      <p:sp>
        <p:nvSpPr>
          <p:cNvPr id="4" name="Text Box 4" title="">
            <a:extLst>
              <a:ext uri="{FF2B5EF4-FFF2-40B4-BE49-F238E27FC236}">
                <a16:creationId xmlns:a16="http://schemas.microsoft.com/office/drawing/2014/main" id="{C5F1BF56-9913-0C95-EDAE-2F261D3F6B69}"/>
              </a:ext>
            </a:extLst>
          </p:cNvPr>
          <p:cNvSpPr txBox="1"/>
          <p:nvPr/>
        </p:nvSpPr>
        <p:spPr>
          <a:xfrm>
            <a:off x="2907723" y="1546973"/>
            <a:ext cx="271190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>
                <a:solidFill>
                  <a:srgbClr val="0000FF"/>
                </a:solidFill>
                <a:ea typeface="黑体" panose="02010609060101010101" pitchFamily="49" charset="-122"/>
              </a:rPr>
              <a:t>“学不可以已”</a:t>
            </a:r>
          </a:p>
        </p:txBody>
      </p:sp>
      <p:sp>
        <p:nvSpPr>
          <p:cNvPr id="5" name="Rectangle 5" title="">
            <a:extLst>
              <a:ext uri="{FF2B5EF4-FFF2-40B4-BE49-F238E27FC236}">
                <a16:creationId xmlns:a16="http://schemas.microsoft.com/office/drawing/2014/main" id="{3611CCBC-DDC6-CBAD-86FF-0BF4DFE2AF10}"/>
              </a:ext>
            </a:extLst>
          </p:cNvPr>
          <p:cNvSpPr/>
          <p:nvPr/>
        </p:nvSpPr>
        <p:spPr>
          <a:xfrm>
            <a:off x="9822169" y="1489426"/>
            <a:ext cx="1057274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 err="1">
                <a:solidFill>
                  <a:srgbClr val="0000FF"/>
                </a:solidFill>
                <a:ea typeface="黑体" panose="02010609060101010101" pitchFamily="49" charset="-122"/>
              </a:rPr>
              <a:t>比喻</a:t>
            </a:r>
            <a:endParaRPr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 Box 6" title="">
            <a:extLst>
              <a:ext uri="{FF2B5EF4-FFF2-40B4-BE49-F238E27FC236}">
                <a16:creationId xmlns:a16="http://schemas.microsoft.com/office/drawing/2014/main" id="{9CC1BA8D-370D-2ED5-197B-097CFB2E3BA3}"/>
              </a:ext>
            </a:extLst>
          </p:cNvPr>
          <p:cNvSpPr txBox="1"/>
          <p:nvPr/>
        </p:nvSpPr>
        <p:spPr>
          <a:xfrm>
            <a:off x="11107028" y="1489426"/>
            <a:ext cx="10431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 err="1">
                <a:solidFill>
                  <a:srgbClr val="0000FF"/>
                </a:solidFill>
                <a:ea typeface="黑体" panose="02010609060101010101" pitchFamily="49" charset="-122"/>
              </a:rPr>
              <a:t>对比</a:t>
            </a:r>
            <a:endParaRPr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7" name="Text Box 7" title="">
            <a:extLst>
              <a:ext uri="{FF2B5EF4-FFF2-40B4-BE49-F238E27FC236}">
                <a16:creationId xmlns:a16="http://schemas.microsoft.com/office/drawing/2014/main" id="{F3DEAF75-7D45-5D38-F08D-06A5114F4A2B}"/>
              </a:ext>
            </a:extLst>
          </p:cNvPr>
          <p:cNvSpPr txBox="1"/>
          <p:nvPr/>
        </p:nvSpPr>
        <p:spPr>
          <a:xfrm>
            <a:off x="4502326" y="2183560"/>
            <a:ext cx="2016596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2800" b="1" err="1">
                <a:solidFill>
                  <a:srgbClr val="0000FF"/>
                </a:solidFill>
                <a:ea typeface="黑体" panose="02010609060101010101" pitchFamily="49" charset="-122"/>
              </a:rPr>
              <a:t>学习的意义</a:t>
            </a:r>
            <a:endParaRPr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Text Box 8" title="">
            <a:extLst>
              <a:ext uri="{FF2B5EF4-FFF2-40B4-BE49-F238E27FC236}">
                <a16:creationId xmlns:a16="http://schemas.microsoft.com/office/drawing/2014/main" id="{88139BDA-A1D0-9623-8497-7EF83EA0A3FD}"/>
              </a:ext>
            </a:extLst>
          </p:cNvPr>
          <p:cNvSpPr txBox="1"/>
          <p:nvPr/>
        </p:nvSpPr>
        <p:spPr>
          <a:xfrm>
            <a:off x="6881733" y="2183560"/>
            <a:ext cx="1999176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2800" b="1" err="1">
                <a:solidFill>
                  <a:srgbClr val="0000FF"/>
                </a:solidFill>
                <a:ea typeface="黑体" panose="02010609060101010101" pitchFamily="49" charset="-122"/>
              </a:rPr>
              <a:t>学习的作用</a:t>
            </a:r>
            <a:endParaRPr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Text Box 9" title="">
            <a:extLst>
              <a:ext uri="{FF2B5EF4-FFF2-40B4-BE49-F238E27FC236}">
                <a16:creationId xmlns:a16="http://schemas.microsoft.com/office/drawing/2014/main" id="{66EF8920-0689-37CD-2C9F-07B039C19E84}"/>
              </a:ext>
            </a:extLst>
          </p:cNvPr>
          <p:cNvSpPr txBox="1"/>
          <p:nvPr/>
        </p:nvSpPr>
        <p:spPr>
          <a:xfrm>
            <a:off x="8955127" y="2200819"/>
            <a:ext cx="3095575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2800" b="1" err="1">
                <a:solidFill>
                  <a:srgbClr val="0000FF"/>
                </a:solidFill>
                <a:ea typeface="黑体" panose="02010609060101010101" pitchFamily="49" charset="-122"/>
              </a:rPr>
              <a:t>学习的方法和态度</a:t>
            </a:r>
            <a:endParaRPr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F1976A1A-BCDC-943D-B709-A89D9E347405}"/>
              </a:ext>
            </a:extLst>
          </p:cNvPr>
          <p:cNvSpPr txBox="1"/>
          <p:nvPr/>
        </p:nvSpPr>
        <p:spPr>
          <a:xfrm>
            <a:off x="3112041" y="3941171"/>
            <a:ext cx="1079475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 err="1">
                <a:solidFill>
                  <a:srgbClr val="0000FF"/>
                </a:solidFill>
                <a:ea typeface="黑体" panose="02010609060101010101" pitchFamily="49" charset="-122"/>
              </a:rPr>
              <a:t>坚持</a:t>
            </a:r>
            <a:endParaRPr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框 10" title="">
            <a:extLst>
              <a:ext uri="{FF2B5EF4-FFF2-40B4-BE49-F238E27FC236}">
                <a16:creationId xmlns:a16="http://schemas.microsoft.com/office/drawing/2014/main" id="{D4FF05DD-6BD2-E3FE-F2E3-3F3DFF746493}"/>
              </a:ext>
            </a:extLst>
          </p:cNvPr>
          <p:cNvSpPr txBox="1"/>
          <p:nvPr/>
        </p:nvSpPr>
        <p:spPr>
          <a:xfrm>
            <a:off x="4502165" y="3946508"/>
            <a:ext cx="1008459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 err="1">
                <a:solidFill>
                  <a:srgbClr val="0000FF"/>
                </a:solidFill>
                <a:ea typeface="黑体" panose="02010609060101010101" pitchFamily="49" charset="-122"/>
              </a:rPr>
              <a:t>专一</a:t>
            </a:r>
            <a:endParaRPr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E1CAC43D-B1CA-D6DD-87A4-7625C1195637}"/>
              </a:ext>
            </a:extLst>
          </p:cNvPr>
          <p:cNvSpPr txBox="1"/>
          <p:nvPr/>
        </p:nvSpPr>
        <p:spPr>
          <a:xfrm>
            <a:off x="1709496" y="3962195"/>
            <a:ext cx="100838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 err="1">
                <a:solidFill>
                  <a:srgbClr val="0000FF"/>
                </a:solidFill>
                <a:ea typeface="黑体" panose="02010609060101010101" pitchFamily="49" charset="-122"/>
              </a:rPr>
              <a:t>积累</a:t>
            </a:r>
            <a:endParaRPr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929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" title="">
            <a:extLst>
              <a:ext uri="{FF2B5EF4-FFF2-40B4-BE49-F238E27FC236}">
                <a16:creationId xmlns:a16="http://schemas.microsoft.com/office/drawing/2014/main" id="{950CFC95-D24A-4CBD-213B-7F41EF319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88913"/>
            <a:ext cx="849312" cy="642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1" title="">
            <a:extLst>
              <a:ext uri="{FF2B5EF4-FFF2-40B4-BE49-F238E27FC236}">
                <a16:creationId xmlns:a16="http://schemas.microsoft.com/office/drawing/2014/main" id="{8E82C975-5136-F0F2-1EE8-F7E7F4946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337" y="4904155"/>
            <a:ext cx="1336675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 title="">
            <a:extLst>
              <a:ext uri="{FF2B5EF4-FFF2-40B4-BE49-F238E27FC236}">
                <a16:creationId xmlns:a16="http://schemas.microsoft.com/office/drawing/2014/main" id="{102CA4A7-F26D-3664-FFDA-627E27B815FE}"/>
              </a:ext>
            </a:extLst>
          </p:cNvPr>
          <p:cNvSpPr/>
          <p:nvPr/>
        </p:nvSpPr>
        <p:spPr>
          <a:xfrm>
            <a:off x="431799" y="1044575"/>
            <a:ext cx="11182897" cy="3957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ts val="5025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寓深刻的道理于浅显贴切的比喻之中。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劝学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是一篇说理性很强的文章，他把深刻的道理寓于浅显贴切的比喻之中。，手法灵活自然，生动鲜明而绝无枯燥的学究气。</a:t>
            </a:r>
          </a:p>
          <a:p>
            <a:pPr algn="just">
              <a:lnSpc>
                <a:spcPts val="5025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大量运用短句排比和正反对比。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文章大量运用短句排比，既富于论辩色彩，又富于文学韵味，甚至有一种音乐的节奏感。同样，在对比手法的运用上，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劝学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也很有特色。</a:t>
            </a:r>
          </a:p>
        </p:txBody>
      </p:sp>
      <p:sp>
        <p:nvSpPr>
          <p:cNvPr id="5" name="文本框 5" title="">
            <a:extLst>
              <a:ext uri="{FF2B5EF4-FFF2-40B4-BE49-F238E27FC236}">
                <a16:creationId xmlns:a16="http://schemas.microsoft.com/office/drawing/2014/main" id="{4600C53A-F520-1F3E-5109-529C91D3EC1D}"/>
              </a:ext>
            </a:extLst>
          </p:cNvPr>
          <p:cNvSpPr txBox="1"/>
          <p:nvPr/>
        </p:nvSpPr>
        <p:spPr>
          <a:xfrm>
            <a:off x="1511300" y="323850"/>
            <a:ext cx="20050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艺术特色</a:t>
            </a:r>
          </a:p>
        </p:txBody>
      </p:sp>
    </p:spTree>
    <p:extLst>
      <p:ext uri="{BB962C8B-B14F-4D97-AF65-F5344CB8AC3E}">
        <p14:creationId xmlns:p14="http://schemas.microsoft.com/office/powerpoint/2010/main" val="3449022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 title="">
            <a:extLst>
              <a:ext uri="{FF2B5EF4-FFF2-40B4-BE49-F238E27FC236}">
                <a16:creationId xmlns:a16="http://schemas.microsoft.com/office/drawing/2014/main" id="{A7BE79E2-79C6-48E2-980A-7003BDE4122C}"/>
              </a:ext>
            </a:extLst>
          </p:cNvPr>
          <p:cNvSpPr/>
          <p:nvPr/>
        </p:nvSpPr>
        <p:spPr>
          <a:xfrm>
            <a:off x="3076859" y="4640986"/>
            <a:ext cx="22032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学习要珍惜时间</a:t>
            </a:r>
          </a:p>
        </p:txBody>
      </p:sp>
      <p:sp>
        <p:nvSpPr>
          <p:cNvPr id="3" name="Text Box 5" title="">
            <a:extLst>
              <a:ext uri="{FF2B5EF4-FFF2-40B4-BE49-F238E27FC236}">
                <a16:creationId xmlns:a16="http://schemas.microsoft.com/office/drawing/2014/main" id="{9B801FAE-BA4A-D008-62FA-489E8738F9BC}"/>
              </a:ext>
            </a:extLst>
          </p:cNvPr>
          <p:cNvSpPr txBox="1"/>
          <p:nvPr/>
        </p:nvSpPr>
        <p:spPr>
          <a:xfrm>
            <a:off x="873155" y="5287443"/>
            <a:ext cx="1752600" cy="36933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得到的启示</a:t>
            </a:r>
          </a:p>
        </p:txBody>
      </p:sp>
      <p:sp>
        <p:nvSpPr>
          <p:cNvPr id="4" name="Rectangle 6" title="">
            <a:extLst>
              <a:ext uri="{FF2B5EF4-FFF2-40B4-BE49-F238E27FC236}">
                <a16:creationId xmlns:a16="http://schemas.microsoft.com/office/drawing/2014/main" id="{F86145F4-BD4F-A887-DC2A-38FCB7183FBC}"/>
              </a:ext>
            </a:extLst>
          </p:cNvPr>
          <p:cNvSpPr/>
          <p:nvPr/>
        </p:nvSpPr>
        <p:spPr>
          <a:xfrm>
            <a:off x="3076859" y="5526328"/>
            <a:ext cx="22032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学习要持之以恒</a:t>
            </a:r>
          </a:p>
        </p:txBody>
      </p:sp>
      <p:sp>
        <p:nvSpPr>
          <p:cNvPr id="5" name="Rectangle 7" title="">
            <a:extLst>
              <a:ext uri="{FF2B5EF4-FFF2-40B4-BE49-F238E27FC236}">
                <a16:creationId xmlns:a16="http://schemas.microsoft.com/office/drawing/2014/main" id="{F60BC4A1-8959-50B5-3D4C-0473C11C915B}"/>
              </a:ext>
            </a:extLst>
          </p:cNvPr>
          <p:cNvSpPr/>
          <p:nvPr/>
        </p:nvSpPr>
        <p:spPr>
          <a:xfrm>
            <a:off x="3076859" y="5083657"/>
            <a:ext cx="22032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学习要讲究方法</a:t>
            </a:r>
          </a:p>
        </p:txBody>
      </p:sp>
      <p:sp>
        <p:nvSpPr>
          <p:cNvPr id="6" name="AutoShape 8" title="">
            <a:extLst>
              <a:ext uri="{FF2B5EF4-FFF2-40B4-BE49-F238E27FC236}">
                <a16:creationId xmlns:a16="http://schemas.microsoft.com/office/drawing/2014/main" id="{43A2BFE6-0372-3D3D-BDB2-DF745B552B75}"/>
              </a:ext>
            </a:extLst>
          </p:cNvPr>
          <p:cNvSpPr/>
          <p:nvPr/>
        </p:nvSpPr>
        <p:spPr>
          <a:xfrm>
            <a:off x="2764817" y="4640986"/>
            <a:ext cx="199637" cy="1662246"/>
          </a:xfrm>
          <a:prstGeom prst="leftBrace">
            <a:avLst>
              <a:gd name="adj1" fmla="val 7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buFontTx/>
            </a:pPr>
            <a:endParaRPr lang="zh-CN" altLang="en-US" sz="2400">
              <a:solidFill>
                <a:schemeClr val="tx1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7" name="Rectangle 10" title="">
            <a:extLst>
              <a:ext uri="{FF2B5EF4-FFF2-40B4-BE49-F238E27FC236}">
                <a16:creationId xmlns:a16="http://schemas.microsoft.com/office/drawing/2014/main" id="{6CE17E07-C81F-84A4-F531-FC96ED393110}"/>
              </a:ext>
            </a:extLst>
          </p:cNvPr>
          <p:cNvSpPr/>
          <p:nvPr/>
        </p:nvSpPr>
        <p:spPr>
          <a:xfrm>
            <a:off x="5759417" y="4792840"/>
            <a:ext cx="25200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CFF66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苏秦刺股、孙敬悬梁</a:t>
            </a:r>
          </a:p>
        </p:txBody>
      </p:sp>
      <p:sp>
        <p:nvSpPr>
          <p:cNvPr id="8" name="Rectangle 11" title="">
            <a:extLst>
              <a:ext uri="{FF2B5EF4-FFF2-40B4-BE49-F238E27FC236}">
                <a16:creationId xmlns:a16="http://schemas.microsoft.com/office/drawing/2014/main" id="{A24EB4D6-D56E-149A-C9DA-82B71E25BE99}"/>
              </a:ext>
            </a:extLst>
          </p:cNvPr>
          <p:cNvSpPr/>
          <p:nvPr/>
        </p:nvSpPr>
        <p:spPr>
          <a:xfrm>
            <a:off x="5759417" y="5296775"/>
            <a:ext cx="25200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CFF66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匡衡凿壁、孙康映雪</a:t>
            </a:r>
          </a:p>
        </p:txBody>
      </p:sp>
      <p:sp>
        <p:nvSpPr>
          <p:cNvPr id="9" name="Rectangle 12" title="">
            <a:extLst>
              <a:ext uri="{FF2B5EF4-FFF2-40B4-BE49-F238E27FC236}">
                <a16:creationId xmlns:a16="http://schemas.microsoft.com/office/drawing/2014/main" id="{ADC6CD4C-2C65-0513-B6B7-2D10C77999CA}"/>
              </a:ext>
            </a:extLst>
          </p:cNvPr>
          <p:cNvSpPr/>
          <p:nvPr/>
        </p:nvSpPr>
        <p:spPr>
          <a:xfrm>
            <a:off x="5759417" y="5800709"/>
            <a:ext cx="25200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CFF66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车胤囊萤、羲之临池</a:t>
            </a:r>
          </a:p>
        </p:txBody>
      </p:sp>
      <p:sp>
        <p:nvSpPr>
          <p:cNvPr id="10" name="Rectangle 13" title="">
            <a:extLst>
              <a:ext uri="{FF2B5EF4-FFF2-40B4-BE49-F238E27FC236}">
                <a16:creationId xmlns:a16="http://schemas.microsoft.com/office/drawing/2014/main" id="{D66570E0-6935-9BCB-6DB0-E3E276F383EE}"/>
              </a:ext>
            </a:extLst>
          </p:cNvPr>
          <p:cNvSpPr/>
          <p:nvPr/>
        </p:nvSpPr>
        <p:spPr>
          <a:xfrm>
            <a:off x="3076859" y="5969000"/>
            <a:ext cx="2203200" cy="360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 anchorCtr="0"/>
          <a:lstStyle/>
          <a:p>
            <a:pPr algn="ctr">
              <a:buFontTx/>
            </a:pPr>
            <a:r>
              <a:rPr lang="zh-CN" altLang="en-US" b="1">
                <a:solidFill>
                  <a:schemeClr val="tx1"/>
                </a:solidFill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rPr>
              <a:t>学习要勤奋艰苦</a:t>
            </a:r>
          </a:p>
        </p:txBody>
      </p:sp>
      <p:sp>
        <p:nvSpPr>
          <p:cNvPr id="11" name="标题 9" title="">
            <a:extLst>
              <a:ext uri="{FF2B5EF4-FFF2-40B4-BE49-F238E27FC236}">
                <a16:creationId xmlns:a16="http://schemas.microsoft.com/office/drawing/2014/main" id="{4205015E-B466-C1D7-953F-A29DB1B69237}"/>
              </a:ext>
            </a:extLst>
          </p:cNvPr>
          <p:cNvSpPr txBox="1"/>
          <p:nvPr/>
        </p:nvSpPr>
        <p:spPr>
          <a:xfrm>
            <a:off x="3999328" y="353902"/>
            <a:ext cx="3005907" cy="5766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古人的“劝学”</a:t>
            </a:r>
          </a:p>
        </p:txBody>
      </p:sp>
      <p:grpSp>
        <p:nvGrpSpPr>
          <p:cNvPr id="12" name="组合 11" title="">
            <a:extLst>
              <a:ext uri="{FF2B5EF4-FFF2-40B4-BE49-F238E27FC236}">
                <a16:creationId xmlns:a16="http://schemas.microsoft.com/office/drawing/2014/main" id="{95EBDE85-ED25-FA71-D2D5-45737D382A27}"/>
              </a:ext>
            </a:extLst>
          </p:cNvPr>
          <p:cNvGrpSpPr/>
          <p:nvPr/>
        </p:nvGrpSpPr>
        <p:grpSpPr>
          <a:xfrm>
            <a:off x="555365" y="1057781"/>
            <a:ext cx="11138055" cy="427425"/>
            <a:chOff x="566210" y="1476881"/>
            <a:chExt cx="11138055" cy="42742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8814D62-BA15-BE2F-B53D-23FC811B5EF6}"/>
                </a:ext>
              </a:extLst>
            </p:cNvPr>
            <p:cNvSpPr txBox="1"/>
            <p:nvPr/>
          </p:nvSpPr>
          <p:spPr>
            <a:xfrm>
              <a:off x="832485" y="1476881"/>
              <a:ext cx="10871780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唐代书法家颜真卿</a:t>
              </a:r>
              <a:r>
                <a:rPr kumimoji="1" lang="en-US" altLang="zh-CN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《</a:t>
              </a: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劝学</a:t>
              </a:r>
              <a:r>
                <a:rPr kumimoji="1" lang="en-US" altLang="zh-CN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》</a:t>
              </a: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：“三更灯火五更鸡，正是男儿读书时。黑发不知勤学早，白首方悔读书迟。”</a:t>
              </a:r>
              <a:endParaRPr kumimoji="1" lang="zh-CN" altLang="en-US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44D3AFC-B4BF-A6B5-0302-21382126F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1531793"/>
              <a:ext cx="317790" cy="317790"/>
            </a:xfrm>
            <a:prstGeom prst="rect">
              <a:avLst/>
            </a:prstGeom>
          </p:spPr>
        </p:pic>
      </p:grpSp>
      <p:grpSp>
        <p:nvGrpSpPr>
          <p:cNvPr id="15" name="组合 14" title="">
            <a:extLst>
              <a:ext uri="{FF2B5EF4-FFF2-40B4-BE49-F238E27FC236}">
                <a16:creationId xmlns:a16="http://schemas.microsoft.com/office/drawing/2014/main" id="{B80597EB-D4EA-BE5D-AFE5-DF4A2CB6706D}"/>
              </a:ext>
            </a:extLst>
          </p:cNvPr>
          <p:cNvGrpSpPr/>
          <p:nvPr/>
        </p:nvGrpSpPr>
        <p:grpSpPr>
          <a:xfrm>
            <a:off x="555365" y="1708035"/>
            <a:ext cx="6390442" cy="369332"/>
            <a:chOff x="566210" y="2180868"/>
            <a:chExt cx="6390442" cy="36933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5D37C1-DF7C-1014-B490-159B963DBCB7}"/>
                </a:ext>
              </a:extLst>
            </p:cNvPr>
            <p:cNvSpPr txBox="1"/>
            <p:nvPr/>
          </p:nvSpPr>
          <p:spPr>
            <a:xfrm>
              <a:off x="832485" y="2180868"/>
              <a:ext cx="61241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>
                  <a:effectLst>
                    <a:outerShdw blurRad="38100" dist="38100" dir="2700000" algn="tl">
                      <a:srgbClr val="C0C0C0"/>
                    </a:outerShdw>
                  </a:effectLst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孔子</a:t>
              </a: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：“学思结合法”：学而不思则罔，思而不学则殆”。</a:t>
              </a:r>
              <a:endParaRPr kumimoji="1" lang="zh-CN" altLang="en-US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973BD8-7755-CCF7-26F7-6252BFC06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2183478"/>
              <a:ext cx="317790" cy="317790"/>
            </a:xfrm>
            <a:prstGeom prst="rect">
              <a:avLst/>
            </a:prstGeom>
          </p:spPr>
        </p:pic>
      </p:grpSp>
      <p:grpSp>
        <p:nvGrpSpPr>
          <p:cNvPr id="18" name="组合 17" title="">
            <a:extLst>
              <a:ext uri="{FF2B5EF4-FFF2-40B4-BE49-F238E27FC236}">
                <a16:creationId xmlns:a16="http://schemas.microsoft.com/office/drawing/2014/main" id="{A8DA59EC-4757-D3FA-895E-327DB5AC72CD}"/>
              </a:ext>
            </a:extLst>
          </p:cNvPr>
          <p:cNvGrpSpPr/>
          <p:nvPr/>
        </p:nvGrpSpPr>
        <p:grpSpPr>
          <a:xfrm>
            <a:off x="555365" y="2300196"/>
            <a:ext cx="4379902" cy="369332"/>
            <a:chOff x="566210" y="2826762"/>
            <a:chExt cx="4379902" cy="36933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D88BC4-C718-1796-FE74-90A56859C9B9}"/>
                </a:ext>
              </a:extLst>
            </p:cNvPr>
            <p:cNvSpPr txBox="1"/>
            <p:nvPr/>
          </p:nvSpPr>
          <p:spPr>
            <a:xfrm>
              <a:off x="832485" y="2826762"/>
              <a:ext cx="4113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朱熹： “三到法”心到、眼到、口到。</a:t>
              </a:r>
              <a:endParaRPr kumimoji="1" lang="zh-CN" altLang="en-US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E438C4B-0604-740C-B13F-502591A71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2835163"/>
              <a:ext cx="317790" cy="317790"/>
            </a:xfrm>
            <a:prstGeom prst="rect">
              <a:avLst/>
            </a:prstGeom>
          </p:spPr>
        </p:pic>
      </p:grpSp>
      <p:grpSp>
        <p:nvGrpSpPr>
          <p:cNvPr id="21" name="组合 20" title="">
            <a:extLst>
              <a:ext uri="{FF2B5EF4-FFF2-40B4-BE49-F238E27FC236}">
                <a16:creationId xmlns:a16="http://schemas.microsoft.com/office/drawing/2014/main" id="{D22E4532-2F28-9E5D-0468-8995A15F30A8}"/>
              </a:ext>
            </a:extLst>
          </p:cNvPr>
          <p:cNvGrpSpPr/>
          <p:nvPr/>
        </p:nvGrpSpPr>
        <p:grpSpPr>
          <a:xfrm>
            <a:off x="555365" y="2892357"/>
            <a:ext cx="7940683" cy="369332"/>
            <a:chOff x="566210" y="3472656"/>
            <a:chExt cx="7940683" cy="36933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EC5D909-0E48-81EB-7FE4-879DE5A33918}"/>
                </a:ext>
              </a:extLst>
            </p:cNvPr>
            <p:cNvSpPr txBox="1"/>
            <p:nvPr/>
          </p:nvSpPr>
          <p:spPr>
            <a:xfrm>
              <a:off x="832485" y="3472656"/>
              <a:ext cx="7674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子思（儒学家）“五之法”：博学之、审问之、慎思之、明辩之、笃行之。</a:t>
              </a:r>
              <a:endParaRPr kumimoji="1" lang="zh-CN" altLang="en-US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CA1BF9EF-8C0A-8C1D-7AEC-9788E4B4D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3486848"/>
              <a:ext cx="317790" cy="317790"/>
            </a:xfrm>
            <a:prstGeom prst="rect">
              <a:avLst/>
            </a:prstGeom>
          </p:spPr>
        </p:pic>
      </p:grpSp>
      <p:grpSp>
        <p:nvGrpSpPr>
          <p:cNvPr id="24" name="组合 23" title="">
            <a:extLst>
              <a:ext uri="{FF2B5EF4-FFF2-40B4-BE49-F238E27FC236}">
                <a16:creationId xmlns:a16="http://schemas.microsoft.com/office/drawing/2014/main" id="{88A9894A-0239-41E4-00DD-A5D12676BE12}"/>
              </a:ext>
            </a:extLst>
          </p:cNvPr>
          <p:cNvGrpSpPr/>
          <p:nvPr/>
        </p:nvGrpSpPr>
        <p:grpSpPr>
          <a:xfrm>
            <a:off x="555365" y="3484518"/>
            <a:ext cx="8921696" cy="369332"/>
            <a:chOff x="566210" y="4118550"/>
            <a:chExt cx="8921696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96EF9A8-0440-0864-9914-F440DD25BBD7}"/>
                </a:ext>
              </a:extLst>
            </p:cNvPr>
            <p:cNvSpPr txBox="1"/>
            <p:nvPr/>
          </p:nvSpPr>
          <p:spPr>
            <a:xfrm>
              <a:off x="832486" y="4118550"/>
              <a:ext cx="86554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宋濂：余则縕袍敝衣处其间，略无慕艳意，以中有足乐者， 不知口体之奉不若人也。</a:t>
              </a:r>
              <a:endParaRPr kumimoji="1" lang="zh-CN" altLang="en-US" i="0" u="sng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7DF1B44-60FA-97FE-C68D-DF13110D7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4138533"/>
              <a:ext cx="317790" cy="317790"/>
            </a:xfrm>
            <a:prstGeom prst="rect">
              <a:avLst/>
            </a:prstGeom>
          </p:spPr>
        </p:pic>
      </p:grpSp>
      <p:grpSp>
        <p:nvGrpSpPr>
          <p:cNvPr id="27" name="组合 26" title="">
            <a:extLst>
              <a:ext uri="{FF2B5EF4-FFF2-40B4-BE49-F238E27FC236}">
                <a16:creationId xmlns:a16="http://schemas.microsoft.com/office/drawing/2014/main" id="{00893A4D-1F01-8FA5-95DC-9FFAC42C66A3}"/>
              </a:ext>
            </a:extLst>
          </p:cNvPr>
          <p:cNvGrpSpPr/>
          <p:nvPr/>
        </p:nvGrpSpPr>
        <p:grpSpPr>
          <a:xfrm>
            <a:off x="555365" y="4076681"/>
            <a:ext cx="5458722" cy="369332"/>
            <a:chOff x="566210" y="4764445"/>
            <a:chExt cx="5458722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4CF6E25-4A99-57A9-010C-3931264FAEE0}"/>
                </a:ext>
              </a:extLst>
            </p:cNvPr>
            <p:cNvSpPr txBox="1"/>
            <p:nvPr/>
          </p:nvSpPr>
          <p:spPr>
            <a:xfrm>
              <a:off x="832485" y="4764445"/>
              <a:ext cx="51924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《</a:t>
              </a: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三字经</a:t>
              </a:r>
              <a:r>
                <a:rPr kumimoji="1" lang="en-US" altLang="zh-CN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》</a:t>
              </a:r>
              <a:r>
                <a:rPr kumimoji="1" lang="zh-CN" altLang="en-US" noProof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阿里巴巴普惠体" panose="00020600040101010101" charset="-122"/>
                  <a:ea typeface="阿里巴巴普惠体"/>
                  <a:cs typeface="阿里巴巴普惠体" panose="00020600040101010101" charset="-122"/>
                  <a:sym typeface="阿里巴巴普惠体" panose="00020600040101010101" charset="-122"/>
                </a:rPr>
                <a:t>：苏老泉、二十七、始发奋、读书籍。</a:t>
              </a:r>
              <a:endParaRPr kumimoji="1" lang="zh-CN" altLang="en-US" i="0" u="sng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阿里巴巴普惠体" panose="00020600040101010101" charset="-122"/>
                <a:ea typeface="阿里巴巴普惠体"/>
                <a:cs typeface="阿里巴巴普惠体" panose="00020600040101010101" charset="-122"/>
                <a:sym typeface="阿里巴巴普惠体" panose="00020600040101010101" charset="-122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BEB5D000-59CF-B8B6-6288-EF29AA574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10" y="4790216"/>
              <a:ext cx="317790" cy="317790"/>
            </a:xfrm>
            <a:prstGeom prst="rect">
              <a:avLst/>
            </a:prstGeom>
          </p:spPr>
        </p:pic>
      </p:grpSp>
      <p:sp>
        <p:nvSpPr>
          <p:cNvPr id="30" name="AutoShape 8" title="">
            <a:extLst>
              <a:ext uri="{FF2B5EF4-FFF2-40B4-BE49-F238E27FC236}">
                <a16:creationId xmlns:a16="http://schemas.microsoft.com/office/drawing/2014/main" id="{2D74AAA3-A471-BD99-3F61-6B5D16FDFE45}"/>
              </a:ext>
            </a:extLst>
          </p:cNvPr>
          <p:cNvSpPr/>
          <p:nvPr/>
        </p:nvSpPr>
        <p:spPr>
          <a:xfrm flipH="1">
            <a:off x="5392464" y="4640032"/>
            <a:ext cx="219636" cy="1663200"/>
          </a:xfrm>
          <a:prstGeom prst="leftBrace">
            <a:avLst>
              <a:gd name="adj1" fmla="val 7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buFontTx/>
            </a:pPr>
            <a:endParaRPr lang="zh-CN" altLang="en-US" sz="2400">
              <a:solidFill>
                <a:schemeClr val="tx1"/>
              </a:solidFill>
              <a:latin typeface="阿里巴巴普惠体" panose="00020600040101010101" charset="-122"/>
              <a:ea typeface="阿里巴巴普惠体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554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6790F446-87F6-6CE1-FE58-24711AA1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398" y="1136252"/>
            <a:ext cx="2817975" cy="2113481"/>
          </a:xfrm>
          <a:prstGeom prst="rect">
            <a:avLst/>
          </a:prstGeom>
        </p:spPr>
      </p:pic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7E0B4111-003F-F639-FA76-55594B69DFF7}"/>
              </a:ext>
            </a:extLst>
          </p:cNvPr>
          <p:cNvSpPr txBox="1"/>
          <p:nvPr/>
        </p:nvSpPr>
        <p:spPr>
          <a:xfrm>
            <a:off x="3176288" y="3249733"/>
            <a:ext cx="58394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600">
                <a:latin typeface="方正小标宋简体" panose="03000509000000000000" pitchFamily="65" charset="-122"/>
                <a:ea typeface="方正小标宋简体" panose="03000509000000000000" pitchFamily="65" charset="-122"/>
                <a:cs typeface="阿里巴巴普惠体" panose="00020600040101010101" charset="-122"/>
                <a:sym typeface="阿里巴巴普惠体" panose="00020600040101010101" charset="-122"/>
              </a:rPr>
              <a:t>知人论世</a:t>
            </a:r>
            <a:endParaRPr lang="zh-CN" altLang="en-US" sz="960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0FD9AF9D-7BD4-050B-1EBA-66C6E567C975}"/>
              </a:ext>
            </a:extLst>
          </p:cNvPr>
          <p:cNvSpPr txBox="1"/>
          <p:nvPr/>
        </p:nvSpPr>
        <p:spPr>
          <a:xfrm>
            <a:off x="5571571" y="1754661"/>
            <a:ext cx="6976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356754518"/>
      </p:ext>
    </p:ext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 title="">
            <a:extLst>
              <a:ext uri="{FF2B5EF4-FFF2-40B4-BE49-F238E27FC236}">
                <a16:creationId xmlns:a16="http://schemas.microsoft.com/office/drawing/2014/main" id="{2A7827DC-276A-FB3A-BAFC-2539460748BA}"/>
              </a:ext>
            </a:extLst>
          </p:cNvPr>
          <p:cNvSpPr txBox="1"/>
          <p:nvPr/>
        </p:nvSpPr>
        <p:spPr>
          <a:xfrm>
            <a:off x="256880" y="582067"/>
            <a:ext cx="11503152" cy="569386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sz="2600" b="1">
                <a:latin typeface="黑体" pitchFamily="49" charset="-122"/>
                <a:ea typeface="黑体" panose="02010609060101010101" pitchFamily="49" charset="-122"/>
              </a:rPr>
              <a:t>写一个比喻句阐述知识的重要性，比喻要恰当。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知识如血液一样宝贵。人缺少了血液，身体就会衰弱；人缺少了知识就会枯竭。 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空虚的头脑若以知识来充实，犹如雨水浇灌着干旱的土地，使它能恢复生气。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知识是生活的明灯，没有知识的生活，犹如在黑暗中的远征。 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没有知识的头脑，像不长谷物的荒地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谦虚的人像翱翔高空的雄鹰，知道天高地阔、学海无涯，因而刻苦好学，永不自满；骄傲的人就像井底之蛙，以为天空只有井口那么大，因而浅尝辄止、夜朗自大。 </a:t>
            </a:r>
          </a:p>
          <a:p>
            <a:pPr lvl="0">
              <a:spcBef>
                <a:spcPct val="50000"/>
              </a:spcBef>
            </a:pPr>
            <a:r>
              <a:rPr lang="en-US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.</a:t>
            </a:r>
            <a:r>
              <a:rPr lang="zh-CN" sz="2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勤奋的人，像一颗明珠，无时不刻不放出光芒；而懒惰的人，像生了锈的铁，毫无用处。 </a:t>
            </a:r>
          </a:p>
        </p:txBody>
      </p:sp>
    </p:spTree>
    <p:extLst>
      <p:ext uri="{BB962C8B-B14F-4D97-AF65-F5344CB8AC3E}">
        <p14:creationId xmlns:p14="http://schemas.microsoft.com/office/powerpoint/2010/main" val="4079517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91B7CE3F-22AD-5930-CE12-DAC34E97D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182" y="1024695"/>
            <a:ext cx="9109075" cy="50514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536504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title="">
            <a:extLst>
              <a:ext uri="{FF2B5EF4-FFF2-40B4-BE49-F238E27FC236}">
                <a16:creationId xmlns:a16="http://schemas.microsoft.com/office/drawing/2014/main" id="{6A2960A1-8AD0-74F3-DBC0-AD42AFCE0ED3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47" y="1677548"/>
            <a:ext cx="2705735" cy="327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7C9CC1BF-0D7C-C52B-224A-115C6B663E36}"/>
              </a:ext>
            </a:extLst>
          </p:cNvPr>
          <p:cNvSpPr txBox="1"/>
          <p:nvPr/>
        </p:nvSpPr>
        <p:spPr>
          <a:xfrm>
            <a:off x="493088" y="616581"/>
            <a:ext cx="1898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highlight>
                  <a:srgbClr val="FFFF00"/>
                </a:highlight>
                <a:latin typeface="黑体" panose="02010609060101010101" pitchFamily="1" charset="-122"/>
                <a:ea typeface="黑体" panose="02010609060101010101" pitchFamily="1" charset="-122"/>
              </a:rPr>
              <a:t>走进荀子</a:t>
            </a: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81AD5576-75DD-A4DC-A996-2CCC64D2CEDE}"/>
              </a:ext>
            </a:extLst>
          </p:cNvPr>
          <p:cNvSpPr txBox="1"/>
          <p:nvPr/>
        </p:nvSpPr>
        <p:spPr>
          <a:xfrm>
            <a:off x="3229163" y="908968"/>
            <a:ext cx="8633813" cy="2281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荀子（约公元前313～公元前238）：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名况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字卿，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战国末期赵国人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我国著名思想家、教育家、文学家。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先秦儒家的最后一个代表人物，也是一个朴素的唯物主义者。时人尊称他“荀卿”。</a:t>
            </a:r>
            <a:endParaRPr lang="zh-CN" altLang="en-US" sz="2800" b="1"/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FE257853-63B5-4346-3508-813A0490B319}"/>
              </a:ext>
            </a:extLst>
          </p:cNvPr>
          <p:cNvSpPr txBox="1"/>
          <p:nvPr/>
        </p:nvSpPr>
        <p:spPr>
          <a:xfrm>
            <a:off x="3326053" y="3190555"/>
            <a:ext cx="8451999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曾到齐国游学，后为齐国</a:t>
            </a:r>
            <a:r>
              <a:rPr lang="zh-CN" altLang="en-US" sz="2800" b="1" u="sng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稷下学宫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u="sng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祭酒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，后来到楚国，任兰陵令。韩非和李斯都是他的学生。</a:t>
            </a:r>
            <a:endParaRPr lang="zh-CN" altLang="en-US" sz="2800" b="1"/>
          </a:p>
        </p:txBody>
      </p:sp>
      <p:sp>
        <p:nvSpPr>
          <p:cNvPr id="11" name="文本框 10" title="">
            <a:extLst>
              <a:ext uri="{FF2B5EF4-FFF2-40B4-BE49-F238E27FC236}">
                <a16:creationId xmlns:a16="http://schemas.microsoft.com/office/drawing/2014/main" id="{FE9EC731-B923-5A9C-6CFD-414357D7B2F0}"/>
              </a:ext>
            </a:extLst>
          </p:cNvPr>
          <p:cNvSpPr txBox="1"/>
          <p:nvPr/>
        </p:nvSpPr>
        <p:spPr>
          <a:xfrm>
            <a:off x="3363899" y="4374596"/>
            <a:ext cx="8633812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lnSpc>
                <a:spcPct val="120000"/>
              </a:lnSpc>
            </a:pPr>
            <a:r>
              <a:rPr lang="en-US" altLang="zh-CN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主张“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人性恶”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：强调后天的环境和学习可以改变人的恶的本性（明礼仪而化之）；</a:t>
            </a: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84045867-17A1-6F88-AACE-C4F66D23E31A}"/>
              </a:ext>
            </a:extLst>
          </p:cNvPr>
          <p:cNvSpPr txBox="1"/>
          <p:nvPr/>
        </p:nvSpPr>
        <p:spPr>
          <a:xfrm>
            <a:off x="3326053" y="5420137"/>
            <a:ext cx="8633811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lnSpc>
                <a:spcPct val="120000"/>
              </a:lnSpc>
            </a:pPr>
            <a:r>
              <a:rPr lang="en-US" altLang="zh-CN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主张“人定胜天”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：他认为自然界不以人的意志为转移，但人可以靠主观努力去认识、改造、利用它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6507000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 title="">
            <a:extLst>
              <a:ext uri="{FF2B5EF4-FFF2-40B4-BE49-F238E27FC236}">
                <a16:creationId xmlns:a16="http://schemas.microsoft.com/office/drawing/2014/main" id="{755B08B2-F17C-A329-EB8B-9091F0D5F642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37460017"/>
              </p:ext>
            </p:extLst>
          </p:nvPr>
        </p:nvGraphicFramePr>
        <p:xfrm>
          <a:off x="91440" y="645160"/>
          <a:ext cx="11898706" cy="5629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5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5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5784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孟       子</a:t>
                      </a:r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荀       子</a:t>
                      </a:r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45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宇宙观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孟子心目中的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天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是万物的主宰，并且有判别义理、是非的能力。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荀子认为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天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是没有意志的，也没有判断是非的能力，只是一个自然的现象，与人事无涉，相信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人定胜天</a:t>
                      </a:r>
                      <a:r>
                        <a:rPr lang="zh-CN" altLang="en-US" sz="2400"/>
                        <a:t>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07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伦理观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孟子主张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性善说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。所谓性善，即是说人性之中，而具善端，是与生俱来的特性，那就是仁、义、礼、智，称为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四端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荀子主张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人性恶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，因为他认为人的本性是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好利而恶害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，而要使人向善，就必须靠后天人工的节制和教育。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6656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政治观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孟子主张施行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仁政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，他认为政治的最高理想，是在于为人民谋幸福、保民及救世。因此，统治者必须先有仁心，再培养出德性，才能施行仁政。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荀子主张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礼治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，他积极鼓励以礼乐制度来节制人之情欲，以克服人的恶性。并且，荀子也凭着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礼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来使人民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明分使群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，即是使人类群居生活而不争，残贼淫乱等恶行而不行。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910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君民</a:t>
                      </a:r>
                      <a:endParaRPr lang="en-US" altLang="zh-CN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孟子亦提倡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民本说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，他指出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民为贵，社稷次之，君为轻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，认为一切的政治制度皆应为人民而设，处处为人民着想。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2400"/>
                        <a:t>荀子主张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尊君</a:t>
                      </a:r>
                      <a:r>
                        <a:rPr lang="en-US" altLang="zh-CN" sz="2400">
                          <a:solidFill>
                            <a:srgbClr val="FF0000"/>
                          </a:solidFill>
                        </a:rPr>
                        <a:t>”</a:t>
                      </a:r>
                      <a:r>
                        <a:rPr lang="zh-CN" altLang="en-US" sz="2400"/>
                        <a:t>说，与孟子的</a:t>
                      </a:r>
                      <a:r>
                        <a:rPr lang="en-US" altLang="zh-CN" sz="2400"/>
                        <a:t>“</a:t>
                      </a:r>
                      <a:r>
                        <a:rPr lang="zh-CN" altLang="en-US" sz="2400"/>
                        <a:t>民本说</a:t>
                      </a:r>
                      <a:r>
                        <a:rPr lang="en-US" altLang="zh-CN" sz="2400"/>
                        <a:t>”</a:t>
                      </a:r>
                      <a:r>
                        <a:rPr lang="zh-CN" altLang="en-US" sz="2400"/>
                        <a:t>刚好相反。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C79243B3-3153-2DA9-57DD-170763DC0D37}"/>
              </a:ext>
            </a:extLst>
          </p:cNvPr>
          <p:cNvSpPr txBox="1"/>
          <p:nvPr/>
        </p:nvSpPr>
        <p:spPr>
          <a:xfrm>
            <a:off x="4493260" y="0"/>
            <a:ext cx="2121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荀子思想</a:t>
            </a:r>
          </a:p>
        </p:txBody>
      </p:sp>
    </p:spTree>
    <p:extLst>
      <p:ext uri="{BB962C8B-B14F-4D97-AF65-F5344CB8AC3E}">
        <p14:creationId xmlns:p14="http://schemas.microsoft.com/office/powerpoint/2010/main" val="86459117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6" title="">
            <a:extLst>
              <a:ext uri="{FF2B5EF4-FFF2-40B4-BE49-F238E27FC236}">
                <a16:creationId xmlns:a16="http://schemas.microsoft.com/office/drawing/2014/main" id="{81774CD3-7B31-D184-1031-685C5C1A48DC}"/>
              </a:ext>
            </a:extLst>
          </p:cNvPr>
          <p:cNvSpPr txBox="1"/>
          <p:nvPr/>
        </p:nvSpPr>
        <p:spPr>
          <a:xfrm>
            <a:off x="396026" y="375365"/>
            <a:ext cx="2144252" cy="454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作品简介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BF523E12-1534-5395-FAC9-0BED68C74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573" y="447985"/>
            <a:ext cx="3210809" cy="2254339"/>
          </a:xfrm>
          <a:prstGeom prst="rect">
            <a:avLst/>
          </a:prstGeom>
        </p:spPr>
      </p:pic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20E76DA9-CDDF-EE7C-C87D-EA616C762CBA}"/>
              </a:ext>
            </a:extLst>
          </p:cNvPr>
          <p:cNvSpPr txBox="1"/>
          <p:nvPr/>
        </p:nvSpPr>
        <p:spPr>
          <a:xfrm>
            <a:off x="274598" y="1088917"/>
            <a:ext cx="8185116" cy="260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内容</a:t>
            </a:r>
            <a:r>
              <a:rPr lang="en-US" altLang="zh-CN" sz="2800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】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荀子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全书一共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32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篇，是</a:t>
            </a:r>
            <a:r>
              <a:rPr lang="zh-CN" altLang="en-US" sz="2800" u="sng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荀子和弟子们整理或记录他人言行的文字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，其观点与荀子的一贯主张是一致的。一般认为前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26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篇为荀子所著，末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Arial" panose="020b0604020202020204" pitchFamily="34" charset="0"/>
              </a:rPr>
              <a:t>篇为其门人弟子所著。内容涉及哲学、政治、治学、处世学术等。</a:t>
            </a:r>
            <a:endParaRPr lang="en-US" altLang="zh-CN" sz="2800">
              <a:solidFill>
                <a:srgbClr val="000000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15CFE845-D677-C634-5133-F368A01E7783}"/>
              </a:ext>
            </a:extLst>
          </p:cNvPr>
          <p:cNvSpPr txBox="1"/>
          <p:nvPr/>
        </p:nvSpPr>
        <p:spPr>
          <a:xfrm>
            <a:off x="274598" y="3659479"/>
            <a:ext cx="11773784" cy="1693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《荀子》是由《论语》、《孟子》的语录体发展成为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有标题的论文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，它的出现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开启了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以标题为中心论题的学术论文写作的时代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，标志着我国古代论文的成熟。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隶书" panose="02010509060101010101" pitchFamily="49" charset="-122"/>
                <a:sym typeface="Arial" panose="020b0604020202020204" pitchFamily="34" charset="0"/>
              </a:rPr>
              <a:t>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98615A3B-DC3B-85A8-779B-79F5A86FA5C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7840" y="5405722"/>
            <a:ext cx="11622469" cy="1028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60"/>
              </a:lnSpc>
              <a:spcBef>
                <a:spcPct val="0"/>
              </a:spcBef>
            </a:pPr>
            <a:r>
              <a:rPr lang="en-US" altLang="zh-CN" sz="2800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黑体" panose="02010609060101010101" charset="-122"/>
                <a:sym typeface="Arial" panose="020b0604020202020204" pitchFamily="34" charset="0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特点</a:t>
            </a:r>
            <a:r>
              <a:rPr lang="en-US" altLang="zh-CN" sz="2800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黑体" panose="02010609060101010101" charset="-122"/>
                <a:sym typeface="Arial" panose="020b0604020202020204" pitchFamily="34" charset="0"/>
              </a:rPr>
              <a:t>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《荀子》一书说理透彻，气势恢宏，语言质朴，多作排比，又善用比喻，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素有“诸子大成”的美称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750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alphaModFix amt="63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C63A06F2-792C-C841-664D-8AC5CE9F6D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449" r="4224"/>
          <a:stretch>
            <a:fillRect/>
          </a:stretch>
        </p:blipFill>
        <p:spPr>
          <a:xfrm>
            <a:off x="752562" y="1456397"/>
            <a:ext cx="1539732" cy="3584759"/>
          </a:xfrm>
          <a:prstGeom prst="rect">
            <a:avLst/>
          </a:prstGeom>
        </p:spPr>
      </p:pic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5D49E56C-9AB1-95BB-7CF7-C14E72806A21}"/>
              </a:ext>
            </a:extLst>
          </p:cNvPr>
          <p:cNvSpPr txBox="1"/>
          <p:nvPr/>
        </p:nvSpPr>
        <p:spPr>
          <a:xfrm>
            <a:off x="2495452" y="1783935"/>
            <a:ext cx="9222190" cy="1651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劝</a:t>
            </a:r>
            <a:r>
              <a:rPr lang="zh-CN" altLang="en-US" sz="3200">
                <a:solidFill>
                  <a:srgbClr val="000000"/>
                </a:solidFill>
                <a:latin typeface="隶书" panose="020105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：勉励、劝勉、鼓励。作者在文章中，勉励人们要不停止地坚持学习，只有这样才能增长知识，发展才能，培养高尚的品德。</a:t>
            </a:r>
          </a:p>
        </p:txBody>
      </p:sp>
      <p:sp>
        <p:nvSpPr>
          <p:cNvPr id="5" name="文本占位符 3" title="">
            <a:extLst>
              <a:ext uri="{FF2B5EF4-FFF2-40B4-BE49-F238E27FC236}">
                <a16:creationId xmlns:a16="http://schemas.microsoft.com/office/drawing/2014/main" id="{ADDFFF15-DCAB-AD3C-8A01-183A67C5F646}"/>
              </a:ext>
            </a:extLst>
          </p:cNvPr>
          <p:cNvSpPr txBox="1"/>
          <p:nvPr/>
        </p:nvSpPr>
        <p:spPr>
          <a:xfrm>
            <a:off x="752562" y="646808"/>
            <a:ext cx="1463798" cy="60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 题</a:t>
            </a: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2755F279-0155-4ED3-4B7A-B440E13399D7}"/>
              </a:ext>
            </a:extLst>
          </p:cNvPr>
          <p:cNvSpPr txBox="1"/>
          <p:nvPr/>
        </p:nvSpPr>
        <p:spPr>
          <a:xfrm>
            <a:off x="2368283" y="3762693"/>
            <a:ext cx="9476527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劝学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是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荀子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第一篇节选，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较系统地论述了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。语文课本中节选了原文中的四段，着重论述了</a:t>
            </a:r>
            <a:r>
              <a:rPr lang="zh-CN" altLang="en-US" sz="3200" b="1" u="sng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学习的重要意义和学习的方法和态度。</a:t>
            </a:r>
            <a:r>
              <a:rPr lang="zh-CN" altLang="en-US" sz="3200" u="sng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738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04"/>
  <p:tag name="KSO_WM_UNIT_COMPATIBLE" val="0"/>
  <p:tag name="KSO_WM_UNIT_DIAGRAM_ISNUMVISUAL" val="0"/>
  <p:tag name="KSO_WM_UNIT_DIAGRAM_ISREFERUNIT" val="0"/>
  <p:tag name="KSO_WM_UNIT_HIGHLIGHT" val="0"/>
  <p:tag name="KSO_WM_UNIT_ID" val="custom20182104_11*i*0"/>
  <p:tag name="KSO_WM_UNIT_INDEX" val="0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1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KSO_WM_BEAUTIFY_FLAG" val="#wm#"/>
  <p:tag name="KSO_WM_COMBINE_RELATE_SLIDE_ID" val="background20180913_6"/>
  <p:tag name="KSO_WM_SLIDE_ID" val="custom20182104_11"/>
  <p:tag name="KSO_WM_SLIDE_INDEX" val="11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82104"/>
  <p:tag name="KSO_WM_TEMPLATE_MASTER_TYPE" val="1"/>
  <p:tag name="KSO_WM_TEMPLATE_SUBCATEGORY" val="0"/>
</p:tagLst>
</file>

<file path=ppt/tags/tag2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24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25.xml><?xml version="1.0" encoding="utf-8"?>
<p:tagLst xmlns:p="http://schemas.openxmlformats.org/presentationml/2006/main">
  <p:tag name="KSO_WM_UNIT_TEXT_FILL_FORE_SCHEMECOLOR_INDEX" val="6"/>
  <p:tag name="KSO_WM_UNIT_TEXT_FILL_FORE_SCHEMECOLOR_INDEX_BRIGHTNESS" val="0"/>
  <p:tag name="KSO_WM_UNIT_TEXT_FILL_TYPE" val="1"/>
</p:tagLst>
</file>

<file path=ppt/tags/tag2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  <p:tag name="WM_BEAUTIFY_SHAPE_IDENTITY" val="{d6046c21-6714-4222-8bd8-d3dd1e743c5f}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3"/>
  <p:tag name="KSO_WM_UNIT_INDEX" val="3"/>
  <p:tag name="KSO_WM_UNIT_LAYERLEVEL" val="1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TABLE_BEAUTIFY" val="smartTable{369c9b74-1367-4d39-80df-8bba7e37cb71}"/>
  <p:tag name="TABLE_ENDDRAG_ORIGIN_RECT" val="945*489"/>
  <p:tag name="TABLE_ENDDRAG_RECT" val="2*42*945*48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458</Paragraphs>
  <Slides>51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71">
      <vt:lpstr>Arial</vt:lpstr>
      <vt:lpstr>等线 Light</vt:lpstr>
      <vt:lpstr>等线</vt:lpstr>
      <vt:lpstr>宋体</vt:lpstr>
      <vt:lpstr>Times New Roman</vt:lpstr>
      <vt:lpstr>楷体</vt:lpstr>
      <vt:lpstr>华文行楷</vt:lpstr>
      <vt:lpstr>隶书</vt:lpstr>
      <vt:lpstr>Wingdings</vt:lpstr>
      <vt:lpstr>方正小标宋简体</vt:lpstr>
      <vt:lpstr>阿里巴巴普惠体</vt:lpstr>
      <vt:lpstr>黑体</vt:lpstr>
      <vt:lpstr>汉仪尚巍手书W</vt:lpstr>
      <vt:lpstr>仿宋</vt:lpstr>
      <vt:lpstr>华文新魏</vt:lpstr>
      <vt:lpstr>方正姚体</vt:lpstr>
      <vt:lpstr>宋体-PUA</vt:lpstr>
      <vt:lpstr>楷体_GB2312</vt:lpstr>
      <vt:lpstr>仿宋_GB2312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2023-09-15T23:44:54.408</cp:lastPrinted>
  <dcterms:created xsi:type="dcterms:W3CDTF">2023-09-15T23:44:54Z</dcterms:created>
  <dcterms:modified xsi:type="dcterms:W3CDTF">2023-09-15T15:44:54Z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