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256" r:id="rId3"/>
    <p:sldId id="331" r:id="rId5"/>
    <p:sldId id="334" r:id="rId6"/>
    <p:sldId id="335" r:id="rId7"/>
    <p:sldId id="338" r:id="rId8"/>
    <p:sldId id="336" r:id="rId9"/>
    <p:sldId id="408" r:id="rId10"/>
    <p:sldId id="462" r:id="rId11"/>
    <p:sldId id="489" r:id="rId12"/>
    <p:sldId id="490" r:id="rId13"/>
    <p:sldId id="530" r:id="rId14"/>
    <p:sldId id="341" r:id="rId15"/>
    <p:sldId id="517" r:id="rId16"/>
    <p:sldId id="375" r:id="rId17"/>
    <p:sldId id="554" r:id="rId18"/>
    <p:sldId id="575" r:id="rId19"/>
    <p:sldId id="379" r:id="rId20"/>
    <p:sldId id="332" r:id="rId21"/>
    <p:sldId id="382" r:id="rId22"/>
    <p:sldId id="609" r:id="rId23"/>
    <p:sldId id="593" r:id="rId24"/>
    <p:sldId id="594" r:id="rId25"/>
    <p:sldId id="343" r:id="rId26"/>
    <p:sldId id="374" r:id="rId27"/>
    <p:sldId id="367" r:id="rId28"/>
    <p:sldId id="616" r:id="rId29"/>
    <p:sldId id="617" r:id="rId30"/>
    <p:sldId id="371" r:id="rId3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400ADC"/>
    <a:srgbClr val="007370"/>
    <a:srgbClr val="FBE5D6"/>
    <a:srgbClr val="009999"/>
    <a:srgbClr val="4F855D"/>
    <a:srgbClr val="B2B2B2"/>
    <a:srgbClr val="202020"/>
    <a:srgbClr val="323232"/>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108"/>
      </p:cViewPr>
      <p:guideLst>
        <p:guide orient="horz" pos="2286"/>
        <p:guide pos="3798"/>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TextEdit="1"/>
          </p:cNvSpPr>
          <p:nvPr>
            <p:ph type="sldImg"/>
          </p:nvPr>
        </p:nvSpPr>
        <p:spPr>
          <a:ln>
            <a:solidFill>
              <a:srgbClr val="000000"/>
            </a:solidFill>
            <a:miter/>
          </a:ln>
        </p:spPr>
      </p:sp>
      <p:sp>
        <p:nvSpPr>
          <p:cNvPr id="13314" name="文本占位符 2"/>
          <p:cNvSpPr>
            <a:spLocks noGrp="1"/>
          </p:cNvSpPr>
          <p:nvPr>
            <p:ph type="body"/>
          </p:nvPr>
        </p:nvSpPr>
        <p:spPr>
          <a:noFill/>
          <a:ln>
            <a:noFill/>
          </a:ln>
        </p:spPr>
        <p:txBody>
          <a:bodyPr wrap="square" lIns="91440" tIns="45720" rIns="91440" bIns="45720" anchor="t"/>
          <a:p>
            <a:pPr lvl="0" eaLnBrk="1" hangingPunct="1"/>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4"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2039311" y="2149076"/>
            <a:ext cx="7814930"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10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阿长与</a:t>
            </a:r>
            <a:r>
              <a:rPr lang="en-US" altLang="zh-CN" sz="6000" b="1" dirty="0" smtClean="0">
                <a:ln w="28575">
                  <a:noFill/>
                </a:ln>
                <a:solidFill>
                  <a:schemeClr val="bg2">
                    <a:lumMod val="25000"/>
                  </a:schemeClr>
                </a:solidFill>
                <a:latin typeface="思源黑体 CN Bold" panose="020B0800000000000000" charset="-122"/>
                <a:ea typeface="思源黑体 CN Bold" panose="020B0800000000000000" charset="-122"/>
              </a:rPr>
              <a:t>《</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山海经</a:t>
            </a:r>
            <a:r>
              <a:rPr lang="en-US" altLang="zh-CN" sz="6000" b="1" dirty="0" smtClean="0">
                <a:ln w="28575">
                  <a:noFill/>
                </a:ln>
                <a:solidFill>
                  <a:schemeClr val="bg2">
                    <a:lumMod val="25000"/>
                  </a:schemeClr>
                </a:solidFill>
                <a:latin typeface="思源黑体 CN Bold" panose="020B0800000000000000" charset="-122"/>
                <a:ea typeface="思源黑体 CN Bold" panose="020B0800000000000000" charset="-122"/>
              </a:rPr>
              <a:t>》</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7501890" y="3341370"/>
            <a:ext cx="1099820" cy="583565"/>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3200" b="1" dirty="0">
                <a:ln w="28575">
                  <a:noFill/>
                </a:ln>
                <a:solidFill>
                  <a:schemeClr val="bg2">
                    <a:lumMod val="25000"/>
                  </a:schemeClr>
                </a:solidFill>
                <a:latin typeface="黑体" panose="02010609060101010101" charset="-122"/>
                <a:ea typeface="黑体" panose="02010609060101010101" charset="-122"/>
              </a:rPr>
              <a:t>鲁迅</a:t>
            </a:r>
            <a:endParaRPr lang="zh-CN" altLang="en-US" sz="3200" b="1" dirty="0" smtClean="0">
              <a:ln w="28575">
                <a:noFill/>
              </a:ln>
              <a:solidFill>
                <a:schemeClr val="bg2">
                  <a:lumMod val="25000"/>
                </a:schemeClr>
              </a:solidFill>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矩形 7"/>
          <p:cNvSpPr/>
          <p:nvPr/>
        </p:nvSpPr>
        <p:spPr>
          <a:xfrm>
            <a:off x="708836" y="1550934"/>
            <a:ext cx="10487247" cy="2784475"/>
          </a:xfrm>
          <a:prstGeom prst="rect">
            <a:avLst/>
          </a:prstGeom>
        </p:spPr>
        <p:txBody>
          <a:bodyPr wrap="square">
            <a:spAutoFit/>
          </a:bodyPr>
          <a:p>
            <a:pPr algn="just" fontAlgn="auto">
              <a:lnSpc>
                <a:spcPct val="125000"/>
              </a:lnSpc>
              <a:spcBef>
                <a:spcPts val="0"/>
              </a:spcBef>
              <a:spcAft>
                <a:spcPts val="0"/>
              </a:spcAft>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2</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solidFill>
                  <a:schemeClr val="tx1"/>
                </a:solidFill>
                <a:latin typeface="宋体" panose="02010600030101010101" pitchFamily="2" charset="-122"/>
                <a:ea typeface="宋体" panose="02010600030101010101" pitchFamily="2" charset="-122"/>
              </a:rPr>
              <a:t>在</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zh-CN" sz="2800" b="1" dirty="0">
                <a:solidFill>
                  <a:schemeClr val="tx1"/>
                </a:solidFill>
                <a:latin typeface="宋体" panose="02010600030101010101" pitchFamily="2" charset="-122"/>
                <a:ea typeface="宋体" panose="02010600030101010101" pitchFamily="2" charset="-122"/>
              </a:rPr>
              <a:t>从百草园到三味书屋</a:t>
            </a:r>
            <a:r>
              <a:rPr sz="2800" b="1">
                <a:latin typeface="Arial" panose="020B0604020202020204" pitchFamily="34" charset="0"/>
                <a:ea typeface="宋体" panose="02010600030101010101" pitchFamily="2" charset="-122"/>
                <a:cs typeface="Arial" panose="020B0604020202020204" pitchFamily="34" charset="0"/>
                <a:sym typeface="+mn-ea"/>
              </a:rPr>
              <a:t>》</a:t>
            </a:r>
            <a:r>
              <a:rPr lang="zh-CN" altLang="zh-CN" sz="2800" b="1" dirty="0">
                <a:solidFill>
                  <a:schemeClr val="tx1"/>
                </a:solidFill>
                <a:latin typeface="宋体" panose="02010600030101010101" pitchFamily="2" charset="-122"/>
                <a:ea typeface="宋体" panose="02010600030101010101" pitchFamily="2" charset="-122"/>
              </a:rPr>
              <a:t>中</a:t>
            </a:r>
            <a:r>
              <a:rPr lang="en-US" altLang="zh-CN" sz="2800" b="1">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长妈妈给</a:t>
            </a:r>
            <a:r>
              <a:rPr lang="en-US" altLang="zh-CN" sz="2800" b="1" dirty="0">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en-US" sz="2800" b="1" dirty="0">
                <a:solidFill>
                  <a:schemeClr val="tx1"/>
                </a:solidFill>
                <a:latin typeface="Arial" panose="020B0604020202020204" pitchFamily="34" charset="0"/>
                <a:ea typeface="宋体" panose="02010600030101010101" pitchFamily="2" charset="-122"/>
                <a:cs typeface="Arial" panose="020B0604020202020204" pitchFamily="34" charset="0"/>
              </a:rPr>
              <a:t>我</a:t>
            </a:r>
            <a:r>
              <a:rPr lang="en-US" altLang="zh-CN" sz="2800" b="1" dirty="0">
                <a:solidFill>
                  <a:schemeClr val="tx1"/>
                </a:solidFill>
                <a:latin typeface="Arial" panose="020B0604020202020204" pitchFamily="34" charset="0"/>
                <a:ea typeface="宋体" panose="02010600030101010101" pitchFamily="2" charset="-122"/>
                <a:cs typeface="Arial" panose="020B0604020202020204" pitchFamily="34" charset="0"/>
              </a:rPr>
              <a:t>”</a:t>
            </a:r>
            <a:r>
              <a:rPr lang="zh-CN" altLang="zh-CN" sz="2800" b="1" dirty="0">
                <a:solidFill>
                  <a:schemeClr val="tx1"/>
                </a:solidFill>
                <a:latin typeface="宋体" panose="02010600030101010101" pitchFamily="2" charset="-122"/>
                <a:ea typeface="宋体" panose="02010600030101010101" pitchFamily="2" charset="-122"/>
              </a:rPr>
              <a:t>讲了</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zh-CN" sz="2800" b="1" dirty="0">
                <a:solidFill>
                  <a:schemeClr val="tx1"/>
                </a:solidFill>
                <a:latin typeface="宋体" panose="02010600030101010101" pitchFamily="2" charset="-122"/>
                <a:ea typeface="宋体" panose="02010600030101010101" pitchFamily="2" charset="-122"/>
              </a:rPr>
              <a:t>美女蛇</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zh-CN" sz="2800" b="1" dirty="0">
                <a:solidFill>
                  <a:schemeClr val="tx1"/>
                </a:solidFill>
                <a:latin typeface="宋体" panose="02010600030101010101" pitchFamily="2" charset="-122"/>
                <a:ea typeface="宋体" panose="02010600030101010101" pitchFamily="2" charset="-122"/>
              </a:rPr>
              <a:t>的故事；在《二十四孝图》里也提到</a:t>
            </a:r>
            <a:r>
              <a:rPr lang="en-US" altLang="zh-CN" sz="2800" b="1">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不识字的阿长只要一看图画便能够滔滔不绝地讲出孝子们的事迹；像这样的回忆阿长讲故事和民间文化的内容</a:t>
            </a:r>
            <a:r>
              <a:rPr lang="en-US" altLang="zh-CN" sz="2800" b="1">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课文中也有不少</a:t>
            </a:r>
            <a:r>
              <a:rPr lang="en-US" altLang="zh-CN" sz="2800" b="1">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如</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又如</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uFillTx/>
                <a:ea typeface="SimSun-ExtB" panose="02010609060101010101" charset="-122"/>
                <a:cs typeface="+mj-cs"/>
                <a:sym typeface="宋体" panose="02010600030101010101" pitchFamily="2" charset="-122"/>
              </a:rPr>
              <a:t>。</a:t>
            </a:r>
            <a:r>
              <a:rPr lang="zh-CN" altLang="en-US" sz="2800" b="1" u="sng">
                <a:uFillTx/>
                <a:ea typeface="SimSun-ExtB" panose="02010609060101010101" charset="-122"/>
                <a:cs typeface="+mj-cs"/>
                <a:sym typeface="宋体" panose="02010600030101010101" pitchFamily="2" charset="-122"/>
              </a:rPr>
              <a:t> </a:t>
            </a:r>
            <a:r>
              <a:rPr lang="zh-CN" altLang="en-US" sz="2800" b="1">
                <a:uFillTx/>
                <a:ea typeface="SimSun-ExtB" panose="02010609060101010101" charset="-122"/>
                <a:cs typeface="+mj-cs"/>
                <a:sym typeface="宋体" panose="02010600030101010101" pitchFamily="2" charset="-122"/>
              </a:rPr>
              <a:t>                            </a:t>
            </a:r>
            <a:r>
              <a:rPr lang="zh-CN" altLang="zh-CN" sz="2800" b="1" u="sng" dirty="0">
                <a:solidFill>
                  <a:schemeClr val="tx1"/>
                </a:solidFill>
                <a:latin typeface="宋体" panose="02010600030101010101" pitchFamily="2" charset="-122"/>
                <a:ea typeface="宋体" panose="02010600030101010101" pitchFamily="2" charset="-122"/>
              </a:rPr>
              <a:t> </a:t>
            </a:r>
            <a:r>
              <a:rPr lang="en-US" altLang="zh-CN" sz="2800" b="1" u="sng" dirty="0">
                <a:solidFill>
                  <a:schemeClr val="tx1"/>
                </a:solidFill>
                <a:latin typeface="宋体" panose="02010600030101010101" pitchFamily="2" charset="-122"/>
                <a:ea typeface="宋体" panose="02010600030101010101" pitchFamily="2" charset="-122"/>
              </a:rPr>
              <a:t> </a:t>
            </a:r>
            <a:r>
              <a:rPr lang="en-US" altLang="zh-CN" sz="2800" b="1" dirty="0">
                <a:solidFill>
                  <a:schemeClr val="tx1"/>
                </a:solidFill>
                <a:latin typeface="宋体" panose="02010600030101010101" pitchFamily="2" charset="-122"/>
                <a:ea typeface="宋体" panose="02010600030101010101" pitchFamily="2" charset="-122"/>
              </a:rPr>
              <a:t>  </a:t>
            </a:r>
            <a:endParaRPr lang="en-US" altLang="zh-CN" sz="2800" b="1" dirty="0">
              <a:solidFill>
                <a:schemeClr val="tx1"/>
              </a:solidFill>
              <a:latin typeface="宋体" panose="02010600030101010101" pitchFamily="2" charset="-122"/>
              <a:ea typeface="宋体" panose="02010600030101010101" pitchFamily="2" charset="-122"/>
            </a:endParaRPr>
          </a:p>
        </p:txBody>
      </p:sp>
      <p:sp>
        <p:nvSpPr>
          <p:cNvPr id="12" name="文本框 11"/>
          <p:cNvSpPr txBox="1"/>
          <p:nvPr/>
        </p:nvSpPr>
        <p:spPr>
          <a:xfrm>
            <a:off x="6003290" y="3168015"/>
            <a:ext cx="5184140" cy="521970"/>
          </a:xfrm>
          <a:prstGeom prst="rect">
            <a:avLst/>
          </a:prstGeom>
          <a:noFill/>
        </p:spPr>
        <p:txBody>
          <a:bodyPr wrap="none" rtlCol="0" anchor="t">
            <a:spAutoFit/>
          </a:bodyPr>
          <a:p>
            <a:pPr algn="l"/>
            <a:r>
              <a:rPr lang="zh-CN" altLang="en-US"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给</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我</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讲许多类似</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福橘</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的规矩</a:t>
            </a:r>
            <a:endPar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endParaRPr>
          </a:p>
        </p:txBody>
      </p:sp>
      <p:sp>
        <p:nvSpPr>
          <p:cNvPr id="4" name="文本框 3"/>
          <p:cNvSpPr txBox="1"/>
          <p:nvPr/>
        </p:nvSpPr>
        <p:spPr>
          <a:xfrm>
            <a:off x="1532255" y="3689985"/>
            <a:ext cx="3756025" cy="521970"/>
          </a:xfrm>
          <a:prstGeom prst="rect">
            <a:avLst/>
          </a:prstGeom>
          <a:noFill/>
        </p:spPr>
        <p:txBody>
          <a:bodyPr wrap="none" rtlCol="0" anchor="t">
            <a:spAutoFit/>
          </a:bodyPr>
          <a:p>
            <a:pPr algn="l"/>
            <a:r>
              <a:rPr lang="zh-CN" altLang="en-US"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长妈妈</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讲</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长毛</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的故事</a:t>
            </a:r>
            <a:endPar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5315" name="Rectangle 19"/>
          <p:cNvSpPr/>
          <p:nvPr/>
        </p:nvSpPr>
        <p:spPr>
          <a:xfrm>
            <a:off x="553720" y="1052830"/>
            <a:ext cx="11130915" cy="953135"/>
          </a:xfrm>
          <a:prstGeom prst="rect">
            <a:avLst/>
          </a:prstGeom>
          <a:noFill/>
          <a:ln w="12700">
            <a:noFill/>
          </a:ln>
          <a:effectLst>
            <a:outerShdw dist="35921" dir="2699999" sy="50000" kx="2115845" algn="bl" rotWithShape="0">
              <a:srgbClr val="C0C0C0">
                <a:alpha val="79999"/>
              </a:srgbClr>
            </a:outerShdw>
          </a:effectLst>
        </p:spPr>
        <p:txBody>
          <a:bodyPr wrap="square" anchor="ctr" anchorCtr="0">
            <a:spAutoFit/>
          </a:bodyPr>
          <a:p>
            <a:pPr>
              <a:lnSpc>
                <a:spcPct val="100000"/>
              </a:lnSpc>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zh-CN" sz="2800" b="1" dirty="0">
                <a:latin typeface="宋体" panose="02010600030101010101" pitchFamily="2" charset="-122"/>
                <a:ea typeface="宋体" panose="02010600030101010101" pitchFamily="2" charset="-122"/>
                <a:sym typeface="+mn-ea"/>
              </a:rPr>
              <a:t>课文围绕阿长写了哪些事情？</a:t>
            </a:r>
            <a:r>
              <a:rPr lang="zh-CN" altLang="en-US" sz="2800" b="1">
                <a:latin typeface="宋体" panose="02010600030101010101" pitchFamily="2" charset="-122"/>
                <a:ea typeface="宋体" panose="02010600030101010101" pitchFamily="2" charset="-122"/>
                <a:cs typeface="宋体" panose="02010600030101010101" pitchFamily="2" charset="-122"/>
              </a:rPr>
              <a:t>从这些事件中</a:t>
            </a:r>
            <a:r>
              <a:rPr lang="en-US" altLang="zh-CN" sz="2800" b="1">
                <a:uFillTx/>
                <a:ea typeface="SimSun-ExtB" panose="02010609060101010101" charset="-122"/>
                <a:cs typeface="+mj-cs"/>
                <a:sym typeface="宋体" panose="02010600030101010101" pitchFamily="2" charset="-122"/>
              </a:rPr>
              <a:t>,</a:t>
            </a:r>
            <a:r>
              <a:rPr lang="zh-CN" altLang="en-US" sz="2800" b="1">
                <a:uFillTx/>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可以</a:t>
            </a:r>
            <a:r>
              <a:rPr lang="zh-CN" altLang="en-US" sz="2800" b="1">
                <a:latin typeface="宋体" panose="02010600030101010101" pitchFamily="2" charset="-122"/>
                <a:ea typeface="宋体" panose="02010600030101010101" pitchFamily="2" charset="-122"/>
                <a:cs typeface="宋体" panose="02010600030101010101" pitchFamily="2" charset="-122"/>
              </a:rPr>
              <a:t>看出阿长是个什么样的人？结合课文</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想一想作者为什么要写这样一个人？</a:t>
            </a:r>
            <a:r>
              <a:rPr lang="zh-CN" altLang="zh-CN" sz="2800" b="1" dirty="0">
                <a:latin typeface="宋体" panose="02010600030101010101" pitchFamily="2" charset="-122"/>
                <a:cs typeface="宋体" panose="02010600030101010101" pitchFamily="2" charset="-122"/>
                <a:sym typeface="+mn-ea"/>
              </a:rPr>
              <a:t>(</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思考探究一</a:t>
            </a:r>
            <a:r>
              <a:rPr lang="zh-CN" altLang="zh-CN" sz="2800" b="1" dirty="0">
                <a:uFillTx/>
                <a:latin typeface="宋体" panose="02010600030101010101" pitchFamily="2" charset="-122"/>
                <a:cs typeface="宋体" panose="02010600030101010101" pitchFamily="2" charset="-122"/>
                <a:sym typeface="+mn-ea"/>
              </a:rPr>
              <a:t>)</a:t>
            </a:r>
            <a:r>
              <a:rPr lang="en-US" altLang="zh-CN" sz="2800" b="1">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p:txBody>
      </p:sp>
      <p:grpSp>
        <p:nvGrpSpPr>
          <p:cNvPr id="8" name="组合 7"/>
          <p:cNvGrpSpPr/>
          <p:nvPr/>
        </p:nvGrpSpPr>
        <p:grpSpPr>
          <a:xfrm>
            <a:off x="333449" y="270407"/>
            <a:ext cx="2792615" cy="713740"/>
            <a:chOff x="2371" y="690"/>
            <a:chExt cx="3471" cy="1124"/>
          </a:xfrm>
        </p:grpSpPr>
        <p:sp>
          <p:nvSpPr>
            <p:cNvPr id="9"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0"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整体感知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graphicFrame>
        <p:nvGraphicFramePr>
          <p:cNvPr id="24610" name="Group 34"/>
          <p:cNvGraphicFramePr>
            <a:graphicFrameLocks noGrp="1"/>
          </p:cNvGraphicFramePr>
          <p:nvPr>
            <p:custDataLst>
              <p:tags r:id="rId1"/>
            </p:custDataLst>
          </p:nvPr>
        </p:nvGraphicFramePr>
        <p:xfrm>
          <a:off x="702310" y="2075180"/>
          <a:ext cx="7336155" cy="3535680"/>
        </p:xfrm>
        <a:graphic>
          <a:graphicData uri="http://schemas.openxmlformats.org/drawingml/2006/table">
            <a:tbl>
              <a:tblPr/>
              <a:tblGrid>
                <a:gridCol w="3067050"/>
                <a:gridCol w="4269105"/>
              </a:tblGrid>
              <a:tr h="518160">
                <a:tc>
                  <a:txBody>
                    <a:bodyPr/>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事情</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0" fontAlgn="base" latinLnBrk="0" hangingPunct="0">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人物性格</a:t>
                      </a:r>
                      <a:endParaRPr kumimoji="0" lang="zh-CN" altLang="en-US" sz="2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8145">
                <a:tc>
                  <a:txBody>
                    <a:bodyPr/>
                    <a:p>
                      <a:pPr marL="0" marR="0" lvl="0" indent="0" algn="ctr" defTabSz="914400" rtl="0" eaLnBrk="0" fontAlgn="base" latinLnBrk="0" hangingPunct="0">
                        <a:lnSpc>
                          <a:spcPct val="150000"/>
                        </a:lnSpc>
                        <a:spcBef>
                          <a:spcPct val="20000"/>
                        </a:spcBef>
                        <a:spcAft>
                          <a:spcPct val="0"/>
                        </a:spcAft>
                        <a:buClrTx/>
                        <a:buSzTx/>
                        <a:buFontTx/>
                        <a:buNone/>
                      </a:pPr>
                      <a:endParaRPr kumimoji="0" lang="en-US" altLang="zh-CN" sz="1800" b="1"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400" b="0"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8145">
                <a:tc>
                  <a:txBody>
                    <a:bodyPr/>
                    <a:p>
                      <a:pPr marL="0" marR="0" lvl="0" indent="0" algn="ctr" defTabSz="914400" rtl="0" eaLnBrk="0" fontAlgn="base" latinLnBrk="0" hangingPunct="0">
                        <a:lnSpc>
                          <a:spcPct val="150000"/>
                        </a:lnSpc>
                        <a:spcBef>
                          <a:spcPct val="20000"/>
                        </a:spcBef>
                        <a:spcAft>
                          <a:spcPct val="0"/>
                        </a:spcAft>
                        <a:buClrTx/>
                        <a:buSzTx/>
                        <a:buFontTx/>
                        <a:buNone/>
                      </a:pPr>
                      <a:endParaRPr kumimoji="0" lang="en-US" altLang="zh-CN" sz="1800" b="1"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400" b="0"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920">
                <a:tc>
                  <a:txBody>
                    <a:bodyPr/>
                    <a:p>
                      <a:pPr marL="0" marR="0" lvl="0" indent="0" algn="ctr" defTabSz="914400" rtl="0" eaLnBrk="0" fontAlgn="base" latinLnBrk="0" hangingPunct="0">
                        <a:lnSpc>
                          <a:spcPct val="150000"/>
                        </a:lnSpc>
                        <a:spcBef>
                          <a:spcPct val="20000"/>
                        </a:spcBef>
                        <a:spcAft>
                          <a:spcPct val="0"/>
                        </a:spcAft>
                        <a:buClrTx/>
                        <a:buSzTx/>
                        <a:buFontTx/>
                        <a:buNone/>
                      </a:pPr>
                      <a:endParaRPr kumimoji="0" lang="en-US" altLang="zh-CN" sz="1800" b="1"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400" b="0"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8145">
                <a:tc>
                  <a:txBody>
                    <a:bodyPr/>
                    <a:p>
                      <a:pPr marL="0" marR="0" lvl="0" indent="0" algn="ctr" defTabSz="914400" rtl="0" eaLnBrk="0" fontAlgn="base" latinLnBrk="0" hangingPunct="0">
                        <a:lnSpc>
                          <a:spcPct val="150000"/>
                        </a:lnSpc>
                        <a:spcBef>
                          <a:spcPct val="20000"/>
                        </a:spcBef>
                        <a:spcAft>
                          <a:spcPct val="0"/>
                        </a:spcAft>
                        <a:buClrTx/>
                        <a:buSzTx/>
                        <a:buFontTx/>
                        <a:buNone/>
                      </a:pPr>
                      <a:endParaRPr kumimoji="0" lang="en-US" altLang="zh-CN" sz="1800" b="1"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400" b="0"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8145">
                <a:tc>
                  <a:txBody>
                    <a:bodyPr/>
                    <a:p>
                      <a:pPr marL="0" marR="0" lvl="0" indent="0" algn="ctr" defTabSz="914400" rtl="0" eaLnBrk="0" fontAlgn="base" latinLnBrk="0" hangingPunct="0">
                        <a:lnSpc>
                          <a:spcPct val="150000"/>
                        </a:lnSpc>
                        <a:spcBef>
                          <a:spcPct val="20000"/>
                        </a:spcBef>
                        <a:spcAft>
                          <a:spcPct val="0"/>
                        </a:spcAft>
                        <a:buClrTx/>
                        <a:buSzTx/>
                        <a:buFontTx/>
                        <a:buNone/>
                      </a:pPr>
                      <a:endParaRPr kumimoji="0" lang="en-US" altLang="zh-CN" sz="1800" b="1"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400" b="0"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8145">
                <a:tc>
                  <a:txBody>
                    <a:bodyPr/>
                    <a:p>
                      <a:pPr marL="0" marR="0" lvl="0" indent="0" algn="ctr" defTabSz="914400" rtl="0" eaLnBrk="0" fontAlgn="base" latinLnBrk="0" hangingPunct="0">
                        <a:lnSpc>
                          <a:spcPct val="150000"/>
                        </a:lnSpc>
                        <a:spcBef>
                          <a:spcPct val="20000"/>
                        </a:spcBef>
                        <a:spcAft>
                          <a:spcPct val="0"/>
                        </a:spcAft>
                        <a:buClrTx/>
                        <a:buSzTx/>
                        <a:buFontTx/>
                        <a:buNone/>
                      </a:pPr>
                      <a:endParaRPr kumimoji="0" lang="en-US" altLang="zh-CN" sz="1800" b="1"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0" fontAlgn="base" latinLnBrk="0" hangingPunct="0">
                        <a:lnSpc>
                          <a:spcPct val="100000"/>
                        </a:lnSpc>
                        <a:spcBef>
                          <a:spcPct val="20000"/>
                        </a:spcBef>
                        <a:spcAft>
                          <a:spcPct val="0"/>
                        </a:spcAft>
                        <a:buClrTx/>
                        <a:buSzTx/>
                        <a:buFontTx/>
                        <a:buNone/>
                      </a:pPr>
                      <a:endParaRPr kumimoji="0" lang="zh-CN" altLang="en-US" sz="2400" b="0" i="0" baseline="0" smtClean="0">
                        <a:ln>
                          <a:noFill/>
                        </a:ln>
                        <a:solidFill>
                          <a:schemeClr val="tx1"/>
                        </a:solidFill>
                        <a:effectLst/>
                        <a:uFillTx/>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Rectangle 11"/>
          <p:cNvSpPr/>
          <p:nvPr/>
        </p:nvSpPr>
        <p:spPr>
          <a:xfrm>
            <a:off x="1145540" y="2604770"/>
            <a:ext cx="1980565" cy="541020"/>
          </a:xfrm>
          <a:prstGeom prst="rect">
            <a:avLst/>
          </a:prstGeom>
          <a:noFill/>
          <a:ln w="9525">
            <a:noFill/>
          </a:ln>
        </p:spPr>
        <p:txBody>
          <a:bodyPr anchor="ctr" anchorCtr="0"/>
          <a:p>
            <a:pPr algn="l" fontAlgn="ctr">
              <a:lnSpc>
                <a:spcPct val="100000"/>
              </a:lnSpc>
            </a:pPr>
            <a:r>
              <a:rPr lang="zh-CN" altLang="en-US" sz="2800" b="1" dirty="0">
                <a:solidFill>
                  <a:srgbClr val="0000FF"/>
                </a:solidFill>
                <a:latin typeface="宋体" panose="02010600030101010101" pitchFamily="2" charset="-122"/>
                <a:ea typeface="宋体" panose="02010600030101010101" pitchFamily="2" charset="-122"/>
              </a:rPr>
              <a:t>名字的由来</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7" name="Rectangle 11"/>
          <p:cNvSpPr/>
          <p:nvPr/>
        </p:nvSpPr>
        <p:spPr>
          <a:xfrm>
            <a:off x="803910" y="3144520"/>
            <a:ext cx="3119755" cy="541020"/>
          </a:xfrm>
          <a:prstGeom prst="rect">
            <a:avLst/>
          </a:prstGeom>
          <a:noFill/>
          <a:ln w="9525">
            <a:noFill/>
          </a:ln>
        </p:spPr>
        <p:txBody>
          <a:bodyPr anchor="ctr" anchorCtr="0"/>
          <a:p>
            <a:pPr algn="l" fontAlgn="ctr">
              <a:lnSpc>
                <a:spcPct val="100000"/>
              </a:lnSpc>
            </a:pPr>
            <a:r>
              <a:rPr lang="zh-CN" altLang="en-US" sz="2800" b="1" dirty="0">
                <a:solidFill>
                  <a:srgbClr val="0000FF"/>
                </a:solidFill>
                <a:latin typeface="宋体" panose="02010600030101010101" pitchFamily="2" charset="-122"/>
                <a:ea typeface="宋体" panose="02010600030101010101" pitchFamily="2" charset="-122"/>
              </a:rPr>
              <a:t>爱切切察察和告状</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11" name="Rectangle 11"/>
          <p:cNvSpPr/>
          <p:nvPr/>
        </p:nvSpPr>
        <p:spPr>
          <a:xfrm>
            <a:off x="1144905" y="3573780"/>
            <a:ext cx="2749550" cy="541020"/>
          </a:xfrm>
          <a:prstGeom prst="rect">
            <a:avLst/>
          </a:prstGeom>
          <a:noFill/>
          <a:ln w="9525">
            <a:noFill/>
          </a:ln>
        </p:spPr>
        <p:txBody>
          <a:bodyPr anchor="ctr" anchorCtr="0"/>
          <a:p>
            <a:pPr algn="l" fontAlgn="ctr">
              <a:lnSpc>
                <a:spcPct val="100000"/>
              </a:lnSpc>
            </a:pPr>
            <a:r>
              <a:rPr lang="zh-CN" altLang="en-US" sz="2800" b="1" dirty="0">
                <a:solidFill>
                  <a:srgbClr val="0000FF"/>
                </a:solidFill>
                <a:latin typeface="宋体" panose="02010600030101010101" pitchFamily="2" charset="-122"/>
                <a:ea typeface="宋体" panose="02010600030101010101" pitchFamily="2" charset="-122"/>
              </a:rPr>
              <a:t>睡觉爱摆</a:t>
            </a:r>
            <a:r>
              <a:rPr lang="zh-CN" altLang="en-US" sz="2800" b="1" dirty="0">
                <a:solidFill>
                  <a:srgbClr val="0000FF"/>
                </a:solidFill>
                <a:uFillTx/>
                <a:latin typeface="Arial" panose="020B0604020202020204" pitchFamily="34" charset="0"/>
                <a:ea typeface="SimSun-ExtB" panose="02010609060101010101" charset="-122"/>
                <a:cs typeface="Arial" panose="020B0604020202020204" pitchFamily="34" charset="0"/>
              </a:rPr>
              <a:t>“大”</a:t>
            </a:r>
            <a:r>
              <a:rPr lang="zh-CN" altLang="en-US" sz="2800" b="1" dirty="0">
                <a:solidFill>
                  <a:srgbClr val="0000FF"/>
                </a:solidFill>
                <a:latin typeface="宋体" panose="02010600030101010101" pitchFamily="2" charset="-122"/>
                <a:ea typeface="宋体" panose="02010600030101010101" pitchFamily="2" charset="-122"/>
              </a:rPr>
              <a:t>字</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12" name="Rectangle 11"/>
          <p:cNvSpPr/>
          <p:nvPr/>
        </p:nvSpPr>
        <p:spPr>
          <a:xfrm>
            <a:off x="1145540" y="4113530"/>
            <a:ext cx="2360295" cy="541020"/>
          </a:xfrm>
          <a:prstGeom prst="rect">
            <a:avLst/>
          </a:prstGeom>
          <a:noFill/>
          <a:ln w="9525">
            <a:noFill/>
          </a:ln>
        </p:spPr>
        <p:txBody>
          <a:bodyPr anchor="ctr" anchorCtr="0"/>
          <a:p>
            <a:pPr algn="l" fontAlgn="ctr">
              <a:lnSpc>
                <a:spcPct val="100000"/>
              </a:lnSpc>
            </a:pPr>
            <a:r>
              <a:rPr lang="zh-CN" altLang="en-US" sz="2800" b="1" dirty="0">
                <a:solidFill>
                  <a:srgbClr val="0000FF"/>
                </a:solidFill>
                <a:latin typeface="宋体" panose="02010600030101010101" pitchFamily="2" charset="-122"/>
                <a:ea typeface="宋体" panose="02010600030101010101" pitchFamily="2" charset="-122"/>
              </a:rPr>
              <a:t>吃福橘等规矩</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13" name="Rectangle 11"/>
          <p:cNvSpPr/>
          <p:nvPr/>
        </p:nvSpPr>
        <p:spPr>
          <a:xfrm>
            <a:off x="989330" y="4584065"/>
            <a:ext cx="2749550" cy="541020"/>
          </a:xfrm>
          <a:prstGeom prst="rect">
            <a:avLst/>
          </a:prstGeom>
          <a:noFill/>
          <a:ln w="9525">
            <a:noFill/>
          </a:ln>
        </p:spPr>
        <p:txBody>
          <a:bodyPr anchor="ctr" anchorCtr="0"/>
          <a:p>
            <a:pPr algn="l" fontAlgn="ctr">
              <a:lnSpc>
                <a:spcPct val="100000"/>
              </a:lnSpc>
            </a:pPr>
            <a:r>
              <a:rPr lang="zh-CN" altLang="en-US" sz="2800" b="1" dirty="0">
                <a:solidFill>
                  <a:srgbClr val="0000FF"/>
                </a:solidFill>
                <a:latin typeface="宋体" panose="02010600030101010101" pitchFamily="2" charset="-122"/>
                <a:ea typeface="宋体" panose="02010600030101010101" pitchFamily="2" charset="-122"/>
              </a:rPr>
              <a:t>讲</a:t>
            </a:r>
            <a:r>
              <a:rPr lang="zh-CN" altLang="en-US" sz="2800" b="1" dirty="0">
                <a:solidFill>
                  <a:srgbClr val="0000FF"/>
                </a:solidFill>
                <a:uFillTx/>
                <a:latin typeface="Arial" panose="020B0604020202020204" pitchFamily="34" charset="0"/>
                <a:ea typeface="SimSun-ExtB" panose="02010609060101010101" charset="-122"/>
                <a:cs typeface="Arial" panose="020B0604020202020204" pitchFamily="34" charset="0"/>
              </a:rPr>
              <a:t>“长毛”</a:t>
            </a:r>
            <a:r>
              <a:rPr lang="zh-CN" altLang="en-US" sz="2800" b="1" dirty="0">
                <a:solidFill>
                  <a:srgbClr val="0000FF"/>
                </a:solidFill>
                <a:latin typeface="宋体" panose="02010600030101010101" pitchFamily="2" charset="-122"/>
                <a:ea typeface="宋体" panose="02010600030101010101" pitchFamily="2" charset="-122"/>
              </a:rPr>
              <a:t>的故事</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14" name="Rectangle 11"/>
          <p:cNvSpPr/>
          <p:nvPr/>
        </p:nvSpPr>
        <p:spPr>
          <a:xfrm>
            <a:off x="1144905" y="5069840"/>
            <a:ext cx="1980565" cy="541020"/>
          </a:xfrm>
          <a:prstGeom prst="rect">
            <a:avLst/>
          </a:prstGeom>
          <a:noFill/>
          <a:ln w="9525">
            <a:noFill/>
          </a:ln>
        </p:spPr>
        <p:txBody>
          <a:bodyPr anchor="ctr" anchorCtr="0"/>
          <a:p>
            <a:pPr algn="l" fontAlgn="ctr">
              <a:lnSpc>
                <a:spcPct val="100000"/>
              </a:lnSpc>
            </a:pPr>
            <a:r>
              <a:rPr lang="zh-CN" altLang="en-US" sz="2800" b="1" dirty="0">
                <a:solidFill>
                  <a:srgbClr val="0000FF"/>
                </a:solidFill>
                <a:latin typeface="宋体" panose="02010600030101010101" pitchFamily="2" charset="-122"/>
                <a:ea typeface="宋体" panose="02010600030101010101" pitchFamily="2" charset="-122"/>
              </a:rPr>
              <a:t>买《山海经》</a:t>
            </a:r>
            <a:endParaRPr lang="zh-CN" altLang="en-US" sz="2800" b="1" dirty="0">
              <a:solidFill>
                <a:srgbClr val="0000FF"/>
              </a:solidFill>
              <a:latin typeface="宋体" panose="02010600030101010101" pitchFamily="2" charset="-122"/>
              <a:ea typeface="宋体" panose="02010600030101010101" pitchFamily="2" charset="-122"/>
            </a:endParaRPr>
          </a:p>
        </p:txBody>
      </p:sp>
      <p:sp>
        <p:nvSpPr>
          <p:cNvPr id="15" name="Rectangle 10"/>
          <p:cNvSpPr/>
          <p:nvPr/>
        </p:nvSpPr>
        <p:spPr>
          <a:xfrm>
            <a:off x="4265295" y="2606040"/>
            <a:ext cx="3874770" cy="539750"/>
          </a:xfrm>
          <a:prstGeom prst="rect">
            <a:avLst/>
          </a:prstGeom>
          <a:noFill/>
          <a:ln w="9525">
            <a:noFill/>
          </a:ln>
        </p:spPr>
        <p:txBody>
          <a:bodyPr anchor="ctr" anchorCtr="0"/>
          <a:p>
            <a:pPr fontAlgn="ctr">
              <a:spcBef>
                <a:spcPct val="20000"/>
              </a:spcBef>
            </a:pPr>
            <a:r>
              <a:rPr lang="zh-CN" altLang="en-US" sz="2800" b="1" dirty="0">
                <a:solidFill>
                  <a:srgbClr val="FF0000"/>
                </a:solidFill>
                <a:latin typeface="楷体_GB2312" pitchFamily="49" charset="-122"/>
              </a:rPr>
              <a:t>不被人重视、地位低下</a:t>
            </a:r>
            <a:endParaRPr lang="zh-CN" altLang="en-US" sz="2800" b="1" dirty="0">
              <a:solidFill>
                <a:srgbClr val="FF0000"/>
              </a:solidFill>
              <a:latin typeface="楷体_GB2312" pitchFamily="49" charset="-122"/>
            </a:endParaRPr>
          </a:p>
        </p:txBody>
      </p:sp>
      <p:sp>
        <p:nvSpPr>
          <p:cNvPr id="16" name="Rectangle 10"/>
          <p:cNvSpPr/>
          <p:nvPr/>
        </p:nvSpPr>
        <p:spPr>
          <a:xfrm>
            <a:off x="4264978" y="3145473"/>
            <a:ext cx="1828800" cy="539750"/>
          </a:xfrm>
          <a:prstGeom prst="rect">
            <a:avLst/>
          </a:prstGeom>
          <a:noFill/>
          <a:ln w="9525">
            <a:noFill/>
          </a:ln>
        </p:spPr>
        <p:txBody>
          <a:bodyPr anchor="ctr" anchorCtr="0"/>
          <a:p>
            <a:pPr fontAlgn="ctr">
              <a:spcBef>
                <a:spcPct val="20000"/>
              </a:spcBef>
            </a:pPr>
            <a:r>
              <a:rPr lang="zh-CN" altLang="en-US" sz="2800" b="1" dirty="0">
                <a:solidFill>
                  <a:srgbClr val="FF0000"/>
                </a:solidFill>
                <a:latin typeface="楷体_GB2312" pitchFamily="49" charset="-122"/>
              </a:rPr>
              <a:t>饶舌多事</a:t>
            </a:r>
            <a:endParaRPr lang="zh-CN" altLang="en-US" sz="2800" b="1" dirty="0">
              <a:solidFill>
                <a:srgbClr val="FF0000"/>
              </a:solidFill>
              <a:latin typeface="楷体_GB2312" pitchFamily="49" charset="-122"/>
            </a:endParaRPr>
          </a:p>
        </p:txBody>
      </p:sp>
      <p:sp>
        <p:nvSpPr>
          <p:cNvPr id="17" name="Rectangle 8"/>
          <p:cNvSpPr/>
          <p:nvPr/>
        </p:nvSpPr>
        <p:spPr>
          <a:xfrm>
            <a:off x="4575810" y="5509895"/>
            <a:ext cx="2746375" cy="415290"/>
          </a:xfrm>
          <a:prstGeom prst="rect">
            <a:avLst/>
          </a:prstGeom>
          <a:noFill/>
          <a:ln w="9525">
            <a:noFill/>
          </a:ln>
        </p:spPr>
        <p:txBody>
          <a:bodyPr anchor="ctr" anchorCtr="0"/>
          <a:p>
            <a:pPr fontAlgn="ctr">
              <a:lnSpc>
                <a:spcPct val="80000"/>
              </a:lnSpc>
            </a:pPr>
            <a:endParaRPr lang="zh-CN" altLang="en-US" sz="2800" b="1" dirty="0">
              <a:solidFill>
                <a:srgbClr val="FF0000"/>
              </a:solidFill>
              <a:latin typeface="楷体_GB2312" pitchFamily="49" charset="-122"/>
            </a:endParaRPr>
          </a:p>
          <a:p>
            <a:pPr fontAlgn="ctr">
              <a:lnSpc>
                <a:spcPct val="80000"/>
              </a:lnSpc>
            </a:pPr>
            <a:endParaRPr lang="zh-CN" altLang="en-US" sz="2800" b="1" dirty="0">
              <a:solidFill>
                <a:srgbClr val="FF0000"/>
              </a:solidFill>
              <a:latin typeface="楷体_GB2312" pitchFamily="49" charset="-122"/>
            </a:endParaRPr>
          </a:p>
        </p:txBody>
      </p:sp>
      <p:sp>
        <p:nvSpPr>
          <p:cNvPr id="18" name="Rectangle 6"/>
          <p:cNvSpPr/>
          <p:nvPr/>
        </p:nvSpPr>
        <p:spPr>
          <a:xfrm>
            <a:off x="3986530" y="4140835"/>
            <a:ext cx="4432935" cy="485775"/>
          </a:xfrm>
          <a:prstGeom prst="rect">
            <a:avLst/>
          </a:prstGeom>
          <a:noFill/>
          <a:ln w="9525">
            <a:noFill/>
          </a:ln>
        </p:spPr>
        <p:txBody>
          <a:bodyPr anchor="ctr" anchorCtr="0"/>
          <a:p>
            <a:pPr fontAlgn="ctr">
              <a:spcBef>
                <a:spcPct val="20000"/>
              </a:spcBef>
            </a:pPr>
            <a:r>
              <a:rPr lang="zh-CN" altLang="en-US" sz="2800" b="1" dirty="0">
                <a:solidFill>
                  <a:srgbClr val="FF0000"/>
                </a:solidFill>
                <a:latin typeface="楷体_GB2312" pitchFamily="49" charset="-122"/>
              </a:rPr>
              <a:t>善良真诚迷信、关爱孩子</a:t>
            </a:r>
            <a:endParaRPr lang="zh-CN" altLang="en-US" sz="2800" b="1" dirty="0">
              <a:solidFill>
                <a:srgbClr val="FF0000"/>
              </a:solidFill>
              <a:latin typeface="楷体_GB2312" pitchFamily="49" charset="-122"/>
            </a:endParaRPr>
          </a:p>
        </p:txBody>
      </p:sp>
      <p:sp>
        <p:nvSpPr>
          <p:cNvPr id="19" name="Rectangle 10"/>
          <p:cNvSpPr/>
          <p:nvPr/>
        </p:nvSpPr>
        <p:spPr>
          <a:xfrm>
            <a:off x="4265295" y="3573780"/>
            <a:ext cx="4105275" cy="539750"/>
          </a:xfrm>
          <a:prstGeom prst="rect">
            <a:avLst/>
          </a:prstGeom>
          <a:noFill/>
          <a:ln w="9525">
            <a:noFill/>
          </a:ln>
        </p:spPr>
        <p:txBody>
          <a:bodyPr anchor="ctr" anchorCtr="0"/>
          <a:p>
            <a:pPr fontAlgn="ctr">
              <a:spcBef>
                <a:spcPct val="20000"/>
              </a:spcBef>
            </a:pPr>
            <a:r>
              <a:rPr lang="zh-CN" altLang="en-US" sz="2800" b="1" dirty="0">
                <a:solidFill>
                  <a:srgbClr val="FF0000"/>
                </a:solidFill>
                <a:latin typeface="楷体_GB2312" pitchFamily="49" charset="-122"/>
              </a:rPr>
              <a:t>粗俗、不拘小节</a:t>
            </a:r>
            <a:endParaRPr lang="zh-CN" altLang="en-US" sz="2800" b="1" dirty="0">
              <a:solidFill>
                <a:srgbClr val="FF0000"/>
              </a:solidFill>
              <a:latin typeface="楷体_GB2312" pitchFamily="49" charset="-122"/>
            </a:endParaRPr>
          </a:p>
        </p:txBody>
      </p:sp>
      <p:sp>
        <p:nvSpPr>
          <p:cNvPr id="20" name="Rectangle 4"/>
          <p:cNvSpPr/>
          <p:nvPr/>
        </p:nvSpPr>
        <p:spPr>
          <a:xfrm>
            <a:off x="4265295" y="4616450"/>
            <a:ext cx="2778125" cy="579120"/>
          </a:xfrm>
          <a:prstGeom prst="rect">
            <a:avLst/>
          </a:prstGeom>
          <a:noFill/>
          <a:ln w="9525">
            <a:noFill/>
          </a:ln>
        </p:spPr>
        <p:txBody>
          <a:bodyPr anchor="ctr" anchorCtr="0"/>
          <a:p>
            <a:pPr fontAlgn="ctr">
              <a:spcBef>
                <a:spcPct val="20000"/>
              </a:spcBef>
            </a:pPr>
            <a:r>
              <a:rPr lang="zh-CN" altLang="en-US" sz="2800" b="1" dirty="0">
                <a:solidFill>
                  <a:srgbClr val="FF0000"/>
                </a:solidFill>
                <a:uFillTx/>
                <a:latin typeface="楷体_GB2312" pitchFamily="49" charset="-122"/>
              </a:rPr>
              <a:t>愚昧无知、淳朴</a:t>
            </a:r>
            <a:endParaRPr lang="zh-CN" altLang="en-US" sz="2800" b="1" dirty="0">
              <a:solidFill>
                <a:srgbClr val="FF0000"/>
              </a:solidFill>
              <a:uFillTx/>
              <a:latin typeface="楷体_GB2312" pitchFamily="49" charset="-122"/>
            </a:endParaRPr>
          </a:p>
        </p:txBody>
      </p:sp>
      <p:sp>
        <p:nvSpPr>
          <p:cNvPr id="21" name="Rectangle 6"/>
          <p:cNvSpPr/>
          <p:nvPr/>
        </p:nvSpPr>
        <p:spPr>
          <a:xfrm>
            <a:off x="4265295" y="5125085"/>
            <a:ext cx="4432935" cy="485775"/>
          </a:xfrm>
          <a:prstGeom prst="rect">
            <a:avLst/>
          </a:prstGeom>
          <a:noFill/>
          <a:ln w="9525">
            <a:noFill/>
          </a:ln>
        </p:spPr>
        <p:txBody>
          <a:bodyPr anchor="ctr" anchorCtr="0"/>
          <a:p>
            <a:pPr fontAlgn="ctr">
              <a:spcBef>
                <a:spcPct val="20000"/>
              </a:spcBef>
            </a:pPr>
            <a:r>
              <a:rPr lang="zh-CN" altLang="en-US" sz="2800" b="1" dirty="0">
                <a:solidFill>
                  <a:srgbClr val="FF0000"/>
                </a:solidFill>
                <a:latin typeface="楷体_GB2312" pitchFamily="49" charset="-122"/>
              </a:rPr>
              <a:t>真诚热情、关爱孩子</a:t>
            </a:r>
            <a:endParaRPr lang="zh-CN" altLang="en-US" sz="2800" b="1" dirty="0">
              <a:solidFill>
                <a:srgbClr val="FF0000"/>
              </a:solidFill>
              <a:latin typeface="楷体_GB2312" pitchFamily="49" charset="-122"/>
            </a:endParaRPr>
          </a:p>
        </p:txBody>
      </p:sp>
      <p:sp>
        <p:nvSpPr>
          <p:cNvPr id="22" name="矩形 21"/>
          <p:cNvSpPr/>
          <p:nvPr/>
        </p:nvSpPr>
        <p:spPr>
          <a:xfrm>
            <a:off x="8140065" y="2721610"/>
            <a:ext cx="3826510" cy="2245360"/>
          </a:xfrm>
          <a:prstGeom prst="rect">
            <a:avLst/>
          </a:prstGeom>
          <a:noFill/>
          <a:ln w="9525">
            <a:noFill/>
          </a:ln>
        </p:spPr>
        <p:txBody>
          <a:bodyPr wrap="square" anchor="ctr" anchorCtr="0">
            <a:spAutoFit/>
          </a:bodyPr>
          <a:p>
            <a:r>
              <a:rPr lang="zh-CN" altLang="en-US" sz="2800" b="1" dirty="0">
                <a:solidFill>
                  <a:srgbClr val="0000FF"/>
                </a:solidFill>
                <a:latin typeface="Arial" panose="020B0604020202020204" pitchFamily="34" charset="0"/>
              </a:rPr>
              <a:t>    </a:t>
            </a:r>
            <a:r>
              <a:rPr lang="en-US" altLang="zh-CN" sz="2800" b="1" dirty="0">
                <a:solidFill>
                  <a:srgbClr val="0000FF"/>
                </a:solidFill>
                <a:latin typeface="Arial" panose="020B0604020202020204" pitchFamily="34" charset="0"/>
              </a:rPr>
              <a:t>  </a:t>
            </a:r>
            <a:r>
              <a:rPr lang="zh-CN" altLang="en-US" sz="2800" b="1" dirty="0">
                <a:solidFill>
                  <a:srgbClr val="FF0000"/>
                </a:solidFill>
                <a:latin typeface="宋体" panose="02010600030101010101" pitchFamily="2" charset="-122"/>
                <a:ea typeface="宋体" panose="02010600030101010101" pitchFamily="2" charset="-122"/>
              </a:rPr>
              <a:t>阿长虽然地位卑微、身世不幸</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却</a:t>
            </a:r>
            <a:r>
              <a:rPr lang="zh-CN" altLang="en-US" sz="2800" b="1" dirty="0">
                <a:solidFill>
                  <a:srgbClr val="FF0000"/>
                </a:solidFill>
                <a:latin typeface="宋体" panose="02010600030101010101" pitchFamily="2" charset="-122"/>
                <a:ea typeface="宋体" panose="02010600030101010101" pitchFamily="2" charset="-122"/>
              </a:rPr>
              <a:t>乐天安命；虽没有文化、</a:t>
            </a:r>
            <a:r>
              <a:rPr lang="zh-CN" altLang="en-US" sz="2800" b="1" dirty="0">
                <a:solidFill>
                  <a:srgbClr val="FF0000"/>
                </a:solidFill>
                <a:latin typeface="宋体" panose="02010600030101010101" pitchFamily="2" charset="-122"/>
                <a:ea typeface="宋体" panose="02010600030101010101" pitchFamily="2" charset="-122"/>
                <a:sym typeface="+mn-ea"/>
              </a:rPr>
              <a:t>粗俗</a:t>
            </a:r>
            <a:r>
              <a:rPr lang="zh-CN" altLang="en-US" sz="2800" b="1" dirty="0">
                <a:solidFill>
                  <a:srgbClr val="FF0000"/>
                </a:solidFill>
                <a:latin typeface="宋体" panose="02010600030101010101" pitchFamily="2" charset="-122"/>
                <a:ea typeface="宋体" panose="02010600030101010101" pitchFamily="2" charset="-122"/>
                <a:sym typeface="+mn-ea"/>
              </a:rPr>
              <a:t>、好事、</a:t>
            </a:r>
            <a:r>
              <a:rPr lang="zh-CN" altLang="en-US" sz="2800" b="1" dirty="0">
                <a:solidFill>
                  <a:srgbClr val="FF0000"/>
                </a:solidFill>
                <a:latin typeface="宋体" panose="02010600030101010101" pitchFamily="2" charset="-122"/>
                <a:ea typeface="宋体" panose="02010600030101010101" pitchFamily="2" charset="-122"/>
                <a:sym typeface="+mn-ea"/>
              </a:rPr>
              <a:t>迷信</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却</a:t>
            </a:r>
            <a:r>
              <a:rPr lang="zh-CN" altLang="en-US" sz="2800" b="1" dirty="0">
                <a:solidFill>
                  <a:srgbClr val="FF0000"/>
                </a:solidFill>
                <a:latin typeface="宋体" panose="02010600030101010101" pitchFamily="2" charset="-122"/>
                <a:ea typeface="宋体" panose="02010600030101010101" pitchFamily="2" charset="-122"/>
              </a:rPr>
              <a:t>天性纯朴善良真诚</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仁厚慈爱</a:t>
            </a:r>
            <a:r>
              <a:rPr lang="zh-CN" altLang="en-US" sz="2800" b="1" dirty="0">
                <a:solidFill>
                  <a:srgbClr val="FF0000"/>
                </a:solidFill>
                <a:latin typeface="宋体" panose="02010600030101010101" pitchFamily="2" charset="-122"/>
                <a:ea typeface="宋体" panose="02010600030101010101" pitchFamily="2" charset="-122"/>
              </a:rPr>
              <a:t>。</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23" name="矩形 22"/>
          <p:cNvSpPr/>
          <p:nvPr/>
        </p:nvSpPr>
        <p:spPr>
          <a:xfrm>
            <a:off x="553720" y="5702935"/>
            <a:ext cx="11412855" cy="953135"/>
          </a:xfrm>
          <a:prstGeom prst="rect">
            <a:avLst/>
          </a:prstGeom>
          <a:noFill/>
          <a:ln w="9525">
            <a:noFill/>
          </a:ln>
        </p:spPr>
        <p:txBody>
          <a:bodyPr wrap="square" anchor="ctr" anchorCtr="0">
            <a:spAutoFit/>
          </a:bodyPr>
          <a:p>
            <a:r>
              <a:rPr lang="zh-CN" altLang="en-US" sz="2800" b="1" dirty="0">
                <a:solidFill>
                  <a:srgbClr val="0000FF"/>
                </a:solidFill>
                <a:latin typeface="Arial" panose="020B0604020202020204" pitchFamily="34" charset="0"/>
              </a:rPr>
              <a:t>    </a:t>
            </a:r>
            <a:r>
              <a:rPr lang="en-US" altLang="zh-CN" sz="2800" b="1" dirty="0">
                <a:solidFill>
                  <a:srgbClr val="0000FF"/>
                </a:solidFill>
                <a:latin typeface="Arial" panose="020B0604020202020204" pitchFamily="34" charset="0"/>
              </a:rPr>
              <a:t>   </a:t>
            </a:r>
            <a:r>
              <a:rPr lang="zh-CN" altLang="en-US" sz="2800" b="1" dirty="0">
                <a:solidFill>
                  <a:srgbClr val="FF0000"/>
                </a:solidFill>
                <a:latin typeface="宋体" panose="02010600030101010101" pitchFamily="2" charset="-122"/>
                <a:ea typeface="宋体" panose="02010600030101010101" pitchFamily="2" charset="-122"/>
              </a:rPr>
              <a:t>阿长毫不计较</a:t>
            </a:r>
            <a:r>
              <a:rPr lang="en-US" altLang="zh-CN" sz="2800" b="1" dirty="0">
                <a:solidFill>
                  <a:srgbClr val="FF0000"/>
                </a:solidFill>
                <a:uFillTx/>
                <a:latin typeface="Arial" panose="020B0604020202020204" pitchFamily="34" charset="0"/>
                <a:ea typeface="SimSun-ExtB" panose="02010609060101010101" charset="-122"/>
              </a:rPr>
              <a:t>“</a:t>
            </a:r>
            <a:r>
              <a:rPr lang="zh-CN" altLang="en-US" sz="2800" b="1" dirty="0">
                <a:solidFill>
                  <a:srgbClr val="FF0000"/>
                </a:solidFill>
                <a:uFillTx/>
                <a:latin typeface="Arial" panose="020B0604020202020204" pitchFamily="34" charset="0"/>
                <a:ea typeface="SimSun-ExtB" panose="02010609060101010101" charset="-122"/>
              </a:rPr>
              <a:t>我</a:t>
            </a:r>
            <a:r>
              <a:rPr lang="en-US" altLang="zh-CN" sz="2800" b="1" dirty="0">
                <a:solidFill>
                  <a:srgbClr val="FF0000"/>
                </a:solidFill>
                <a:uFillTx/>
                <a:latin typeface="Arial" panose="020B0604020202020204" pitchFamily="34" charset="0"/>
                <a:ea typeface="SimSun-ExtB" panose="02010609060101010101" charset="-122"/>
              </a:rPr>
              <a:t>”</a:t>
            </a:r>
            <a:r>
              <a:rPr lang="zh-CN" altLang="en-US" sz="2800" b="1" dirty="0">
                <a:solidFill>
                  <a:srgbClr val="FF0000"/>
                </a:solidFill>
                <a:latin typeface="宋体" panose="02010600030101010101" pitchFamily="2" charset="-122"/>
                <a:ea typeface="宋体" panose="02010600030101010101" pitchFamily="2" charset="-122"/>
              </a:rPr>
              <a:t>对她的各种不屑和无礼</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真心真意关爱</a:t>
            </a:r>
            <a:r>
              <a:rPr lang="en-US" altLang="zh-CN" sz="2800" b="1" dirty="0">
                <a:solidFill>
                  <a:srgbClr val="FF0000"/>
                </a:solidFill>
                <a:uFillTx/>
                <a:latin typeface="Arial" panose="020B0604020202020204" pitchFamily="34" charset="0"/>
                <a:ea typeface="SimSun-ExtB" panose="02010609060101010101" charset="-122"/>
                <a:sym typeface="+mn-ea"/>
              </a:rPr>
              <a:t>“</a:t>
            </a:r>
            <a:r>
              <a:rPr lang="zh-CN" altLang="en-US" sz="2800" b="1" dirty="0">
                <a:solidFill>
                  <a:srgbClr val="FF0000"/>
                </a:solidFill>
                <a:uFillTx/>
                <a:latin typeface="Arial" panose="020B0604020202020204" pitchFamily="34" charset="0"/>
                <a:ea typeface="SimSun-ExtB" panose="02010609060101010101" charset="-122"/>
                <a:sym typeface="+mn-ea"/>
              </a:rPr>
              <a:t>我</a:t>
            </a:r>
            <a:r>
              <a:rPr lang="en-US" altLang="zh-CN" sz="2800" b="1" dirty="0">
                <a:solidFill>
                  <a:srgbClr val="FF0000"/>
                </a:solidFill>
                <a:uFillTx/>
                <a:latin typeface="Arial" panose="020B0604020202020204" pitchFamily="34" charset="0"/>
                <a:ea typeface="SimSun-ExtB" panose="02010609060101010101" charset="-122"/>
                <a:sym typeface="+mn-ea"/>
              </a:rPr>
              <a:t>”</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努力满足</a:t>
            </a:r>
            <a:r>
              <a:rPr lang="en-US" altLang="zh-CN" sz="2800" b="1" dirty="0">
                <a:solidFill>
                  <a:srgbClr val="FF0000"/>
                </a:solidFill>
                <a:uFillTx/>
                <a:latin typeface="Arial" panose="020B0604020202020204" pitchFamily="34" charset="0"/>
                <a:ea typeface="SimSun-ExtB" panose="02010609060101010101" charset="-122"/>
                <a:sym typeface="+mn-ea"/>
              </a:rPr>
              <a:t>“</a:t>
            </a:r>
            <a:r>
              <a:rPr lang="zh-CN" altLang="en-US" sz="2800" b="1" dirty="0">
                <a:solidFill>
                  <a:srgbClr val="FF0000"/>
                </a:solidFill>
                <a:uFillTx/>
                <a:latin typeface="Arial" panose="020B0604020202020204" pitchFamily="34" charset="0"/>
                <a:ea typeface="SimSun-ExtB" panose="02010609060101010101" charset="-122"/>
                <a:sym typeface="+mn-ea"/>
              </a:rPr>
              <a:t>我</a:t>
            </a:r>
            <a:r>
              <a:rPr lang="en-US" altLang="zh-CN" sz="2800" b="1" dirty="0">
                <a:solidFill>
                  <a:srgbClr val="FF0000"/>
                </a:solidFill>
                <a:uFillTx/>
                <a:latin typeface="Arial" panose="020B0604020202020204" pitchFamily="34" charset="0"/>
                <a:ea typeface="SimSun-ExtB" panose="02010609060101010101" charset="-122"/>
                <a:sym typeface="+mn-ea"/>
              </a:rPr>
              <a:t>”</a:t>
            </a:r>
            <a:r>
              <a:rPr lang="zh-CN" altLang="en-US" sz="2800" b="1" dirty="0">
                <a:solidFill>
                  <a:srgbClr val="FF0000"/>
                </a:solidFill>
                <a:uFillTx/>
                <a:latin typeface="Arial" panose="020B0604020202020204" pitchFamily="34" charset="0"/>
                <a:ea typeface="SimSun-ExtB" panose="02010609060101010101" charset="-122"/>
                <a:sym typeface="+mn-ea"/>
              </a:rPr>
              <a:t>的愿望</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这让成年后的</a:t>
            </a:r>
            <a:r>
              <a:rPr lang="en-US" altLang="zh-CN" sz="2800" b="1" dirty="0">
                <a:solidFill>
                  <a:srgbClr val="FF0000"/>
                </a:solidFill>
                <a:uFillTx/>
                <a:latin typeface="Arial" panose="020B0604020202020204" pitchFamily="34" charset="0"/>
                <a:ea typeface="SimSun-ExtB" panose="02010609060101010101" charset="-122"/>
                <a:sym typeface="+mn-ea"/>
              </a:rPr>
              <a:t>“</a:t>
            </a:r>
            <a:r>
              <a:rPr lang="zh-CN" altLang="en-US" sz="2800" b="1" dirty="0">
                <a:solidFill>
                  <a:srgbClr val="FF0000"/>
                </a:solidFill>
                <a:uFillTx/>
                <a:latin typeface="Arial" panose="020B0604020202020204" pitchFamily="34" charset="0"/>
                <a:ea typeface="SimSun-ExtB" panose="02010609060101010101" charset="-122"/>
                <a:sym typeface="+mn-ea"/>
              </a:rPr>
              <a:t>我</a:t>
            </a:r>
            <a:r>
              <a:rPr lang="en-US" altLang="zh-CN" sz="2800" b="1" dirty="0">
                <a:solidFill>
                  <a:srgbClr val="FF0000"/>
                </a:solidFill>
                <a:uFillTx/>
                <a:latin typeface="Arial" panose="020B0604020202020204" pitchFamily="34" charset="0"/>
                <a:ea typeface="SimSun-ExtB" panose="02010609060101010101" charset="-122"/>
                <a:sym typeface="+mn-ea"/>
              </a:rPr>
              <a:t>”</a:t>
            </a:r>
            <a:r>
              <a:rPr lang="zh-CN" altLang="en-US" sz="2800" b="1" dirty="0">
                <a:solidFill>
                  <a:srgbClr val="FF0000"/>
                </a:solidFill>
                <a:uFillTx/>
                <a:latin typeface="Arial" panose="020B0604020202020204" pitchFamily="34" charset="0"/>
                <a:ea typeface="SimSun-ExtB" panose="02010609060101010101" charset="-122"/>
                <a:sym typeface="+mn-ea"/>
              </a:rPr>
              <a:t>深感惭愧</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同时也倍加感激与怀念</a:t>
            </a:r>
            <a:r>
              <a:rPr lang="zh-CN" altLang="en-US" sz="2800" b="1" dirty="0">
                <a:solidFill>
                  <a:srgbClr val="FF0000"/>
                </a:solidFill>
                <a:latin typeface="宋体" panose="02010600030101010101" pitchFamily="2" charset="-122"/>
                <a:ea typeface="宋体" panose="02010600030101010101" pitchFamily="2" charset="-122"/>
              </a:rPr>
              <a:t>。</a:t>
            </a:r>
            <a:endParaRPr lang="zh-CN" altLang="en-US" sz="28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
                                            <p:txEl>
                                              <p:charRg st="0" end="50"/>
                                            </p:txEl>
                                          </p:spTgt>
                                        </p:tgtEl>
                                        <p:attrNameLst>
                                          <p:attrName>style.visibility</p:attrName>
                                        </p:attrNameLst>
                                      </p:cBhvr>
                                      <p:to>
                                        <p:strVal val="visible"/>
                                      </p:to>
                                    </p:set>
                                    <p:anim calcmode="lin" valueType="num">
                                      <p:cBhvr additive="base">
                                        <p:cTn id="55" dur="500" fill="hold"/>
                                        <p:tgtEl>
                                          <p:spTgt spid="22">
                                            <p:txEl>
                                              <p:charRg st="0" end="5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
                                            <p:txEl>
                                              <p:charRg st="0" end="5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3">
                                            <p:txEl>
                                              <p:charRg st="0" end="50"/>
                                            </p:txEl>
                                          </p:spTgt>
                                        </p:tgtEl>
                                        <p:attrNameLst>
                                          <p:attrName>style.visibility</p:attrName>
                                        </p:attrNameLst>
                                      </p:cBhvr>
                                      <p:to>
                                        <p:strVal val="visible"/>
                                      </p:to>
                                    </p:set>
                                    <p:anim calcmode="lin" valueType="num">
                                      <p:cBhvr additive="base">
                                        <p:cTn id="61" dur="500" fill="hold"/>
                                        <p:tgtEl>
                                          <p:spTgt spid="23">
                                            <p:txEl>
                                              <p:charRg st="0" end="5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3">
                                            <p:txEl>
                                              <p:charRg st="0" end="5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3" grpId="0"/>
      <p:bldP spid="14" grpId="0"/>
      <p:bldP spid="15" grpId="0"/>
      <p:bldP spid="16" grpId="0"/>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矩形 2"/>
          <p:cNvSpPr/>
          <p:nvPr/>
        </p:nvSpPr>
        <p:spPr>
          <a:xfrm>
            <a:off x="688975" y="895985"/>
            <a:ext cx="10814050" cy="953135"/>
          </a:xfrm>
          <a:prstGeom prst="rect">
            <a:avLst/>
          </a:prstGeom>
        </p:spPr>
        <p:txBody>
          <a:bodyPr wrap="square">
            <a:spAutoFit/>
          </a:bodyPr>
          <a:lstStyle/>
          <a:p>
            <a:pPr algn="just"/>
            <a:r>
              <a:rPr lang="en-US" altLang="zh-CN" sz="2800" b="1" dirty="0" smtClean="0">
                <a:latin typeface="宋体" panose="02010600030101010101" pitchFamily="2" charset="-122"/>
                <a:ea typeface="宋体" panose="02010600030101010101" pitchFamily="2" charset="-122"/>
              </a:rPr>
              <a:t>2</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熟</a:t>
            </a:r>
            <a:r>
              <a:rPr lang="zh-CN" altLang="zh-CN" sz="2800" b="1" dirty="0">
                <a:latin typeface="宋体" panose="02010600030101010101" pitchFamily="2" charset="-122"/>
                <a:ea typeface="宋体" panose="02010600030101010101" pitchFamily="2" charset="-122"/>
              </a:rPr>
              <a:t>读课文</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你会发现</a:t>
            </a:r>
            <a:r>
              <a:rPr lang="zh-CN" altLang="zh-CN" sz="2800" b="1" dirty="0">
                <a:latin typeface="宋体" panose="02010600030101010101" pitchFamily="2" charset="-122"/>
                <a:ea typeface="宋体" panose="02010600030101010101" pitchFamily="2" charset="-122"/>
              </a:rPr>
              <a:t>课文围绕阿长写了六个方面的事情。请你根据课文内容</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完成下面的思维导图</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任务一</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p:txBody>
      </p:sp>
      <p:sp>
        <p:nvSpPr>
          <p:cNvPr id="6" name="文本框 5"/>
          <p:cNvSpPr txBox="1"/>
          <p:nvPr/>
        </p:nvSpPr>
        <p:spPr>
          <a:xfrm>
            <a:off x="1424940" y="2809240"/>
            <a:ext cx="1970405" cy="521970"/>
          </a:xfrm>
          <a:prstGeom prst="rect">
            <a:avLst/>
          </a:prstGeom>
          <a:noFill/>
          <a:ln w="12700" cmpd="sng">
            <a:solidFill>
              <a:schemeClr val="accent1">
                <a:shade val="50000"/>
              </a:schemeClr>
            </a:solidFill>
            <a:prstDash val="solid"/>
          </a:ln>
        </p:spPr>
        <p:txBody>
          <a:bodyPr wrap="none" rtlCol="0">
            <a:spAutoFit/>
          </a:bodyPr>
          <a:p>
            <a:r>
              <a:rPr lang="zh-CN" altLang="en-US" sz="2800" b="1">
                <a:latin typeface="宋体" panose="02010600030101010101" pitchFamily="2" charset="-122"/>
                <a:ea typeface="宋体" panose="02010600030101010101" pitchFamily="2" charset="-122"/>
              </a:rPr>
              <a:t>名字的由来</a:t>
            </a:r>
            <a:endParaRPr lang="zh-CN" altLang="en-US" sz="2800" b="1">
              <a:latin typeface="宋体" panose="02010600030101010101" pitchFamily="2" charset="-122"/>
              <a:ea typeface="宋体" panose="02010600030101010101" pitchFamily="2" charset="-122"/>
            </a:endParaRPr>
          </a:p>
        </p:txBody>
      </p:sp>
      <p:sp>
        <p:nvSpPr>
          <p:cNvPr id="7" name="文本框 6"/>
          <p:cNvSpPr txBox="1"/>
          <p:nvPr/>
        </p:nvSpPr>
        <p:spPr>
          <a:xfrm>
            <a:off x="4230370" y="2033270"/>
            <a:ext cx="2450465" cy="953135"/>
          </a:xfrm>
          <a:prstGeom prst="rect">
            <a:avLst/>
          </a:prstGeom>
          <a:noFill/>
          <a:ln w="12700" cmpd="sng">
            <a:solidFill>
              <a:schemeClr val="accent1">
                <a:shade val="50000"/>
              </a:schemeClr>
            </a:solidFill>
            <a:prstDash val="solid"/>
          </a:ln>
        </p:spPr>
        <p:txBody>
          <a:bodyPr wrap="square" rtlCol="0">
            <a:spAutoFit/>
          </a:bodyPr>
          <a:p>
            <a:pPr algn="l"/>
            <a:r>
              <a:rPr lang="zh-CN" altLang="en-US" sz="2800" b="1">
                <a:latin typeface="宋体" panose="02010600030101010101" pitchFamily="2" charset="-122"/>
                <a:ea typeface="宋体" panose="02010600030101010101" pitchFamily="2" charset="-122"/>
              </a:rPr>
              <a:t>①</a:t>
            </a:r>
            <a:endParaRPr lang="zh-CN" altLang="en-US" sz="2800" b="1">
              <a:latin typeface="宋体" panose="02010600030101010101" pitchFamily="2" charset="-122"/>
              <a:ea typeface="宋体" panose="02010600030101010101" pitchFamily="2" charset="-122"/>
            </a:endParaRPr>
          </a:p>
          <a:p>
            <a:pPr algn="l"/>
            <a:endParaRPr lang="zh-CN" altLang="en-US" sz="2800" b="1">
              <a:latin typeface="宋体" panose="02010600030101010101" pitchFamily="2" charset="-122"/>
              <a:ea typeface="宋体" panose="02010600030101010101" pitchFamily="2" charset="-122"/>
            </a:endParaRPr>
          </a:p>
        </p:txBody>
      </p:sp>
      <p:sp>
        <p:nvSpPr>
          <p:cNvPr id="11" name="文本框 10"/>
          <p:cNvSpPr txBox="1"/>
          <p:nvPr/>
        </p:nvSpPr>
        <p:spPr>
          <a:xfrm>
            <a:off x="7494270" y="2694305"/>
            <a:ext cx="2683510" cy="521970"/>
          </a:xfrm>
          <a:prstGeom prst="rect">
            <a:avLst/>
          </a:prstGeom>
          <a:noFill/>
          <a:ln w="12700" cmpd="sng">
            <a:solidFill>
              <a:schemeClr val="accent1">
                <a:shade val="50000"/>
              </a:schemeClr>
            </a:solidFill>
            <a:prstDash val="solid"/>
          </a:ln>
        </p:spPr>
        <p:txBody>
          <a:bodyPr wrap="none" rtlCol="0">
            <a:spAutoFit/>
          </a:bodyPr>
          <a:p>
            <a:pPr algn="l"/>
            <a:r>
              <a:rPr lang="zh-CN" altLang="en-US" sz="2800" b="1">
                <a:latin typeface="宋体" panose="02010600030101010101" pitchFamily="2" charset="-122"/>
                <a:ea typeface="宋体" panose="02010600030101010101" pitchFamily="2" charset="-122"/>
              </a:rPr>
              <a:t>睡觉爱</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rPr>
              <a:t>摆“大”字</a:t>
            </a:r>
            <a:endPar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endParaRPr>
          </a:p>
        </p:txBody>
      </p:sp>
      <p:sp>
        <p:nvSpPr>
          <p:cNvPr id="12" name="文本框 11"/>
          <p:cNvSpPr txBox="1"/>
          <p:nvPr/>
        </p:nvSpPr>
        <p:spPr>
          <a:xfrm>
            <a:off x="1424940" y="4117340"/>
            <a:ext cx="2327910" cy="521970"/>
          </a:xfrm>
          <a:prstGeom prst="rect">
            <a:avLst/>
          </a:prstGeom>
          <a:noFill/>
          <a:ln w="12700" cmpd="sng">
            <a:solidFill>
              <a:schemeClr val="accent1">
                <a:shade val="50000"/>
              </a:schemeClr>
            </a:solidFill>
            <a:prstDash val="solid"/>
          </a:ln>
        </p:spPr>
        <p:txBody>
          <a:bodyPr wrap="none" rtlCol="0">
            <a:spAutoFit/>
          </a:bodyPr>
          <a:p>
            <a:r>
              <a:rPr lang="zh-CN" altLang="en-US" sz="2800" b="1">
                <a:latin typeface="宋体" panose="02010600030101010101" pitchFamily="2" charset="-122"/>
                <a:ea typeface="宋体" panose="02010600030101010101" pitchFamily="2" charset="-122"/>
              </a:rPr>
              <a:t>买《山海经》</a:t>
            </a:r>
            <a:endParaRPr lang="zh-CN" altLang="en-US" sz="2800" b="1">
              <a:latin typeface="宋体" panose="02010600030101010101" pitchFamily="2" charset="-122"/>
              <a:ea typeface="宋体" panose="02010600030101010101" pitchFamily="2" charset="-122"/>
            </a:endParaRPr>
          </a:p>
        </p:txBody>
      </p:sp>
      <p:sp>
        <p:nvSpPr>
          <p:cNvPr id="13" name="文本框 12"/>
          <p:cNvSpPr txBox="1"/>
          <p:nvPr/>
        </p:nvSpPr>
        <p:spPr>
          <a:xfrm>
            <a:off x="7672070" y="4040505"/>
            <a:ext cx="2327910" cy="521970"/>
          </a:xfrm>
          <a:prstGeom prst="rect">
            <a:avLst/>
          </a:prstGeom>
          <a:noFill/>
          <a:ln w="12700" cmpd="sng">
            <a:solidFill>
              <a:schemeClr val="accent1">
                <a:shade val="50000"/>
              </a:schemeClr>
            </a:solidFill>
            <a:prstDash val="solid"/>
          </a:ln>
        </p:spPr>
        <p:txBody>
          <a:bodyPr wrap="none" rtlCol="0">
            <a:spAutoFit/>
          </a:bodyPr>
          <a:p>
            <a:r>
              <a:rPr lang="zh-CN" altLang="en-US" sz="2800" b="1">
                <a:latin typeface="宋体" panose="02010600030101010101" pitchFamily="2" charset="-122"/>
                <a:ea typeface="宋体" panose="02010600030101010101" pitchFamily="2" charset="-122"/>
              </a:rPr>
              <a:t>吃福橘等规矩</a:t>
            </a:r>
            <a:endParaRPr lang="zh-CN" altLang="en-US" sz="2800" b="1">
              <a:latin typeface="宋体" panose="02010600030101010101" pitchFamily="2" charset="-122"/>
              <a:ea typeface="宋体" panose="02010600030101010101" pitchFamily="2" charset="-122"/>
            </a:endParaRPr>
          </a:p>
        </p:txBody>
      </p:sp>
      <p:sp>
        <p:nvSpPr>
          <p:cNvPr id="14" name="文本框 13"/>
          <p:cNvSpPr txBox="1"/>
          <p:nvPr/>
        </p:nvSpPr>
        <p:spPr>
          <a:xfrm>
            <a:off x="4231005" y="4562475"/>
            <a:ext cx="2553335" cy="953135"/>
          </a:xfrm>
          <a:prstGeom prst="rect">
            <a:avLst/>
          </a:prstGeom>
          <a:noFill/>
          <a:ln w="12700" cmpd="sng">
            <a:solidFill>
              <a:schemeClr val="accent1">
                <a:shade val="50000"/>
              </a:schemeClr>
            </a:solidFill>
            <a:prstDash val="solid"/>
          </a:ln>
        </p:spPr>
        <p:txBody>
          <a:bodyPr wrap="square" rtlCol="0">
            <a:spAutoFit/>
          </a:bodyPr>
          <a:p>
            <a:pPr algn="l"/>
            <a:r>
              <a:rPr lang="zh-CN" altLang="en-US" sz="2800" b="1">
                <a:latin typeface="宋体" panose="02010600030101010101" pitchFamily="2" charset="-122"/>
                <a:ea typeface="宋体" panose="02010600030101010101" pitchFamily="2" charset="-122"/>
              </a:rPr>
              <a:t>②</a:t>
            </a:r>
            <a:endParaRPr lang="zh-CN" altLang="en-US" sz="2800" b="1">
              <a:latin typeface="宋体" panose="02010600030101010101" pitchFamily="2" charset="-122"/>
              <a:ea typeface="宋体" panose="02010600030101010101" pitchFamily="2" charset="-122"/>
            </a:endParaRPr>
          </a:p>
          <a:p>
            <a:pPr algn="l"/>
            <a:endParaRPr lang="zh-CN" altLang="en-US" sz="2800" b="1">
              <a:latin typeface="宋体" panose="02010600030101010101" pitchFamily="2" charset="-122"/>
              <a:ea typeface="宋体" panose="02010600030101010101" pitchFamily="2" charset="-122"/>
            </a:endParaRPr>
          </a:p>
        </p:txBody>
      </p:sp>
      <p:sp>
        <p:nvSpPr>
          <p:cNvPr id="15" name="矩形 14"/>
          <p:cNvSpPr/>
          <p:nvPr/>
        </p:nvSpPr>
        <p:spPr>
          <a:xfrm>
            <a:off x="4565650" y="2033270"/>
            <a:ext cx="2115185" cy="953135"/>
          </a:xfrm>
          <a:prstGeom prst="rect">
            <a:avLst/>
          </a:prstGeom>
        </p:spPr>
        <p:txBody>
          <a:bodyPr wrap="square">
            <a:spAutoFit/>
          </a:bodyPr>
          <a:p>
            <a:pPr algn="just" fontAlgn="auto">
              <a:lnSpc>
                <a:spcPct val="100000"/>
              </a:lnSpc>
            </a:pPr>
            <a:r>
              <a:rPr lang="zh-CN" altLang="en-US" sz="2800" b="1" dirty="0" smtClean="0">
                <a:solidFill>
                  <a:srgbClr val="FF0000"/>
                </a:solidFill>
                <a:latin typeface="黑体" panose="02010609060101010101" charset="-122"/>
                <a:ea typeface="黑体" panose="02010609060101010101" charset="-122"/>
              </a:rPr>
              <a:t>爱</a:t>
            </a:r>
            <a:r>
              <a:rPr lang="zh-CN" altLang="zh-CN" sz="2800" b="1" dirty="0">
                <a:solidFill>
                  <a:srgbClr val="FF0000"/>
                </a:solidFill>
                <a:uFillTx/>
                <a:latin typeface="黑体" panose="02010609060101010101" charset="-122"/>
                <a:ea typeface="黑体" panose="02010609060101010101" charset="-122"/>
                <a:cs typeface="Arial" panose="020B0604020202020204" pitchFamily="34" charset="0"/>
              </a:rPr>
              <a:t>切切察察</a:t>
            </a:r>
            <a:r>
              <a:rPr lang="zh-CN" sz="2800" b="1" dirty="0">
                <a:solidFill>
                  <a:srgbClr val="FF0000"/>
                </a:solidFill>
                <a:uFillTx/>
                <a:latin typeface="黑体" panose="02010609060101010101" charset="-122"/>
                <a:ea typeface="黑体" panose="02010609060101010101" charset="-122"/>
                <a:cs typeface="Arial" panose="020B0604020202020204" pitchFamily="34" charset="0"/>
              </a:rPr>
              <a:t>和</a:t>
            </a:r>
            <a:r>
              <a:rPr lang="zh-CN" altLang="zh-CN" sz="2800" b="1" dirty="0">
                <a:solidFill>
                  <a:srgbClr val="FF0000"/>
                </a:solidFill>
                <a:uFillTx/>
                <a:latin typeface="黑体" panose="02010609060101010101" charset="-122"/>
                <a:ea typeface="黑体" panose="02010609060101010101" charset="-122"/>
                <a:cs typeface="Arial" panose="020B0604020202020204" pitchFamily="34" charset="0"/>
              </a:rPr>
              <a:t>告状</a:t>
            </a:r>
            <a:endParaRPr lang="zh-CN" altLang="zh-CN" sz="2800" b="1" dirty="0">
              <a:solidFill>
                <a:srgbClr val="FF0000"/>
              </a:solidFill>
              <a:uFillTx/>
              <a:latin typeface="黑体" panose="02010609060101010101" charset="-122"/>
              <a:ea typeface="黑体" panose="02010609060101010101" charset="-122"/>
              <a:cs typeface="Arial" panose="020B0604020202020204" pitchFamily="34" charset="0"/>
            </a:endParaRPr>
          </a:p>
        </p:txBody>
      </p:sp>
      <p:sp>
        <p:nvSpPr>
          <p:cNvPr id="16" name="文本框 15"/>
          <p:cNvSpPr txBox="1"/>
          <p:nvPr/>
        </p:nvSpPr>
        <p:spPr>
          <a:xfrm>
            <a:off x="7466330" y="2033270"/>
            <a:ext cx="309880" cy="368300"/>
          </a:xfrm>
          <a:prstGeom prst="rect">
            <a:avLst/>
          </a:prstGeom>
          <a:noFill/>
        </p:spPr>
        <p:txBody>
          <a:bodyPr wrap="none" rtlCol="0" anchor="t">
            <a:spAutoFit/>
          </a:bodyPr>
          <a:p>
            <a:endParaRPr lang="zh-CN" altLang="en-US"/>
          </a:p>
        </p:txBody>
      </p:sp>
      <p:sp>
        <p:nvSpPr>
          <p:cNvPr id="17" name="矩形 16"/>
          <p:cNvSpPr/>
          <p:nvPr/>
        </p:nvSpPr>
        <p:spPr>
          <a:xfrm>
            <a:off x="4669155" y="4639310"/>
            <a:ext cx="2011045" cy="953135"/>
          </a:xfrm>
          <a:prstGeom prst="rect">
            <a:avLst/>
          </a:prstGeom>
        </p:spPr>
        <p:txBody>
          <a:bodyPr wrap="square">
            <a:spAutoFit/>
          </a:bodyPr>
          <a:p>
            <a:pPr algn="just" fontAlgn="auto">
              <a:lnSpc>
                <a:spcPct val="100000"/>
              </a:lnSpc>
            </a:pPr>
            <a:r>
              <a:rPr lang="zh-CN" altLang="zh-CN" sz="2800" b="1" dirty="0" smtClean="0">
                <a:solidFill>
                  <a:srgbClr val="FF0000"/>
                </a:solidFill>
                <a:uFillTx/>
                <a:latin typeface="黑体" panose="02010609060101010101" charset="-122"/>
                <a:ea typeface="黑体" panose="02010609060101010101" charset="-122"/>
                <a:cs typeface="Arial" panose="020B0604020202020204" pitchFamily="34" charset="0"/>
                <a:sym typeface="+mn-ea"/>
              </a:rPr>
              <a:t>讲</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solidFill>
                  <a:srgbClr val="FF0000"/>
                </a:solidFill>
                <a:uFillTx/>
                <a:latin typeface="黑体" panose="02010609060101010101" charset="-122"/>
                <a:ea typeface="黑体" panose="02010609060101010101" charset="-122"/>
                <a:cs typeface="Arial" panose="020B0604020202020204" pitchFamily="34" charset="0"/>
                <a:sym typeface="+mn-ea"/>
              </a:rPr>
              <a:t>长毛</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solidFill>
                  <a:srgbClr val="FF0000"/>
                </a:solidFill>
                <a:uFillTx/>
                <a:latin typeface="黑体" panose="02010609060101010101" charset="-122"/>
                <a:ea typeface="黑体" panose="02010609060101010101" charset="-122"/>
                <a:cs typeface="Arial" panose="020B0604020202020204" pitchFamily="34" charset="0"/>
                <a:sym typeface="+mn-ea"/>
              </a:rPr>
              <a:t>的故事</a:t>
            </a:r>
            <a:endParaRPr lang="zh-CN" altLang="zh-CN" sz="2800" b="1" dirty="0">
              <a:solidFill>
                <a:srgbClr val="FF0000"/>
              </a:solidFill>
              <a:uFillTx/>
              <a:latin typeface="黑体" panose="02010609060101010101" charset="-122"/>
              <a:ea typeface="黑体" panose="02010609060101010101" charset="-122"/>
              <a:cs typeface="Arial" panose="020B0604020202020204" pitchFamily="34" charset="0"/>
              <a:sym typeface="+mn-ea"/>
            </a:endParaRPr>
          </a:p>
        </p:txBody>
      </p:sp>
      <p:sp>
        <p:nvSpPr>
          <p:cNvPr id="18" name="文本框 17"/>
          <p:cNvSpPr txBox="1"/>
          <p:nvPr/>
        </p:nvSpPr>
        <p:spPr>
          <a:xfrm>
            <a:off x="5058410" y="3518535"/>
            <a:ext cx="897890" cy="521970"/>
          </a:xfrm>
          <a:prstGeom prst="rect">
            <a:avLst/>
          </a:prstGeom>
          <a:noFill/>
          <a:ln w="12700" cmpd="sng">
            <a:solidFill>
              <a:schemeClr val="accent1">
                <a:shade val="50000"/>
              </a:schemeClr>
            </a:solidFill>
            <a:prstDash val="solid"/>
          </a:ln>
        </p:spPr>
        <p:txBody>
          <a:bodyPr wrap="none" rtlCol="0">
            <a:spAutoFit/>
          </a:bodyPr>
          <a:p>
            <a:r>
              <a:rPr lang="zh-CN" altLang="en-US" sz="2800" b="1">
                <a:latin typeface="宋体" panose="02010600030101010101" pitchFamily="2" charset="-122"/>
                <a:ea typeface="宋体" panose="02010600030101010101" pitchFamily="2" charset="-122"/>
              </a:rPr>
              <a:t>阿长</a:t>
            </a:r>
            <a:endParaRPr lang="zh-CN" altLang="en-US" sz="2800" b="1">
              <a:latin typeface="宋体" panose="02010600030101010101" pitchFamily="2" charset="-122"/>
              <a:ea typeface="宋体" panose="02010600030101010101" pitchFamily="2" charset="-122"/>
            </a:endParaRPr>
          </a:p>
        </p:txBody>
      </p:sp>
      <p:cxnSp>
        <p:nvCxnSpPr>
          <p:cNvPr id="19" name="直接连接符 18"/>
          <p:cNvCxnSpPr>
            <a:stCxn id="6" idx="3"/>
            <a:endCxn id="18" idx="1"/>
          </p:cNvCxnSpPr>
          <p:nvPr/>
        </p:nvCxnSpPr>
        <p:spPr>
          <a:xfrm>
            <a:off x="3395345" y="3070225"/>
            <a:ext cx="1663065" cy="70929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a:endCxn id="13" idx="1"/>
          </p:cNvCxnSpPr>
          <p:nvPr/>
        </p:nvCxnSpPr>
        <p:spPr>
          <a:xfrm>
            <a:off x="5956300" y="3833495"/>
            <a:ext cx="1715770" cy="46799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8" idx="3"/>
            <a:endCxn id="11" idx="1"/>
          </p:cNvCxnSpPr>
          <p:nvPr/>
        </p:nvCxnSpPr>
        <p:spPr>
          <a:xfrm flipV="1">
            <a:off x="5956300" y="2955290"/>
            <a:ext cx="1537970" cy="82423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2" idx="3"/>
            <a:endCxn id="18" idx="1"/>
          </p:cNvCxnSpPr>
          <p:nvPr/>
        </p:nvCxnSpPr>
        <p:spPr>
          <a:xfrm flipV="1">
            <a:off x="3752850" y="3779520"/>
            <a:ext cx="1305560" cy="59880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589270" y="2985770"/>
            <a:ext cx="11430" cy="551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8" idx="2"/>
            <a:endCxn id="14" idx="0"/>
          </p:cNvCxnSpPr>
          <p:nvPr/>
        </p:nvCxnSpPr>
        <p:spPr>
          <a:xfrm>
            <a:off x="5507355" y="4040505"/>
            <a:ext cx="635" cy="52197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circle(in)">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7" name="文本框 6"/>
          <p:cNvSpPr txBox="1"/>
          <p:nvPr/>
        </p:nvSpPr>
        <p:spPr>
          <a:xfrm>
            <a:off x="812800" y="1803400"/>
            <a:ext cx="10384790" cy="1124585"/>
          </a:xfrm>
          <a:prstGeom prst="rect">
            <a:avLst/>
          </a:prstGeom>
          <a:noFill/>
          <a:ln w="12700" cmpd="sng">
            <a:solidFill>
              <a:schemeClr val="accent1">
                <a:shade val="50000"/>
              </a:schemeClr>
            </a:solidFill>
            <a:prstDash val="solid"/>
          </a:ln>
        </p:spPr>
        <p:txBody>
          <a:bodyPr wrap="square" rtlCol="0">
            <a:spAutoFit/>
          </a:bodyPr>
          <a:p>
            <a:pPr algn="l">
              <a:lnSpc>
                <a:spcPct val="120000"/>
              </a:lnSpc>
              <a:spcBef>
                <a:spcPts val="0"/>
              </a:spcBef>
              <a:spcAft>
                <a:spcPts val="0"/>
              </a:spcAft>
            </a:pPr>
            <a:r>
              <a:rPr lang="zh-CN" altLang="en-US" sz="2800" b="1">
                <a:latin typeface="宋体" panose="02010600030101010101" pitchFamily="2" charset="-122"/>
                <a:ea typeface="宋体" panose="02010600030101010101" pitchFamily="2" charset="-122"/>
              </a:rPr>
              <a:t>③阿长是</a:t>
            </a:r>
            <a:r>
              <a:rPr lang="en-US" altLang="zh-CN" sz="2800" b="1">
                <a:latin typeface="Arial" panose="020B0604020202020204" pitchFamily="34" charset="0"/>
                <a:ea typeface="宋体" panose="02010600030101010101" pitchFamily="2" charset="-122"/>
                <a:cs typeface="Arial" panose="020B0604020202020204" pitchFamily="34" charset="0"/>
              </a:rPr>
              <a:t>“</a:t>
            </a:r>
            <a:r>
              <a:rPr lang="zh-CN" altLang="en-US" sz="2800" b="1">
                <a:latin typeface="Arial" panose="020B0604020202020204" pitchFamily="34" charset="0"/>
                <a:ea typeface="宋体" panose="02010600030101010101" pitchFamily="2" charset="-122"/>
                <a:cs typeface="Arial" panose="020B0604020202020204" pitchFamily="34" charset="0"/>
              </a:rPr>
              <a:t>我</a:t>
            </a:r>
            <a:r>
              <a:rPr lang="en-US" altLang="zh-CN" sz="2800" b="1">
                <a:latin typeface="Arial" panose="020B0604020202020204" pitchFamily="34" charset="0"/>
                <a:ea typeface="宋体" panose="02010600030101010101" pitchFamily="2" charset="-122"/>
                <a:cs typeface="Arial" panose="020B0604020202020204" pitchFamily="34" charset="0"/>
              </a:rPr>
              <a:t>”</a:t>
            </a:r>
            <a:r>
              <a:rPr lang="zh-CN" altLang="en-US" sz="2800" b="1">
                <a:latin typeface="Arial" panose="020B0604020202020204" pitchFamily="34" charset="0"/>
                <a:ea typeface="宋体" panose="02010600030101010101" pitchFamily="2" charset="-122"/>
                <a:cs typeface="Arial" panose="020B0604020202020204" pitchFamily="34" charset="0"/>
              </a:rPr>
              <a:t>的保姆</a:t>
            </a:r>
            <a:r>
              <a:rPr lang="en-US" altLang="zh-CN" sz="2800" b="1">
                <a:uFillTx/>
                <a:ea typeface="SimSun-ExtB" panose="02010609060101010101" charset="-122"/>
                <a:cs typeface="+mj-cs"/>
                <a:sym typeface="宋体" panose="02010600030101010101" pitchFamily="2" charset="-122"/>
              </a:rPr>
              <a:t>,</a:t>
            </a:r>
            <a:r>
              <a:rPr lang="zh-CN" altLang="en-US" sz="2800" b="1">
                <a:latin typeface="Arial" panose="020B0604020202020204" pitchFamily="34" charset="0"/>
                <a:ea typeface="宋体" panose="02010600030101010101" pitchFamily="2" charset="-122"/>
                <a:cs typeface="Arial" panose="020B0604020202020204" pitchFamily="34" charset="0"/>
              </a:rPr>
              <a:t>本部分又进一步突出了阿长的身份和地位</a:t>
            </a:r>
            <a:endParaRPr lang="zh-CN" altLang="en-US" sz="2800" b="1">
              <a:latin typeface="Arial" panose="020B0604020202020204" pitchFamily="34" charset="0"/>
              <a:ea typeface="宋体" panose="02010600030101010101" pitchFamily="2" charset="-122"/>
              <a:cs typeface="Arial" panose="020B0604020202020204" pitchFamily="34" charset="0"/>
            </a:endParaRPr>
          </a:p>
          <a:p>
            <a:pPr algn="l">
              <a:lnSpc>
                <a:spcPct val="120000"/>
              </a:lnSpc>
              <a:spcBef>
                <a:spcPts val="0"/>
              </a:spcBef>
              <a:spcAft>
                <a:spcPts val="0"/>
              </a:spcAft>
            </a:pPr>
            <a:r>
              <a:rPr lang="zh-CN" altLang="en-US" sz="2800" b="1">
                <a:latin typeface="Arial" panose="020B0604020202020204" pitchFamily="34" charset="0"/>
                <a:ea typeface="宋体" panose="02010600030101010101" pitchFamily="2" charset="-122"/>
                <a:cs typeface="Arial" panose="020B0604020202020204" pitchFamily="34" charset="0"/>
              </a:rPr>
              <a:t>是</a:t>
            </a:r>
            <a:r>
              <a:rPr lang="zh-CN" altLang="en-US" sz="2800" b="1" u="sng">
                <a:latin typeface="Arial" panose="020B0604020202020204" pitchFamily="34" charset="0"/>
                <a:ea typeface="宋体" panose="02010600030101010101" pitchFamily="2" charset="-122"/>
                <a:cs typeface="Arial" panose="020B0604020202020204" pitchFamily="34" charset="0"/>
              </a:rPr>
              <a:t> </a:t>
            </a:r>
            <a:r>
              <a:rPr lang="en-US" altLang="zh-CN" sz="2800" b="1" u="sng">
                <a:latin typeface="Arial" panose="020B0604020202020204" pitchFamily="34" charset="0"/>
                <a:ea typeface="宋体" panose="02010600030101010101" pitchFamily="2" charset="-122"/>
                <a:cs typeface="Arial" panose="020B0604020202020204" pitchFamily="34" charset="0"/>
              </a:rPr>
              <a:t>                              </a:t>
            </a:r>
            <a:r>
              <a:rPr lang="zh-CN" altLang="en-US" sz="2800" b="1">
                <a:latin typeface="Arial" panose="020B0604020202020204" pitchFamily="34" charset="0"/>
                <a:ea typeface="宋体" panose="02010600030101010101" pitchFamily="2" charset="-122"/>
                <a:cs typeface="Arial" panose="020B0604020202020204" pitchFamily="34" charset="0"/>
              </a:rPr>
              <a:t>的。</a:t>
            </a:r>
            <a:endParaRPr lang="zh-CN" altLang="en-US" sz="2800" b="1">
              <a:latin typeface="宋体" panose="02010600030101010101" pitchFamily="2" charset="-122"/>
              <a:ea typeface="宋体" panose="02010600030101010101" pitchFamily="2" charset="-122"/>
            </a:endParaRPr>
          </a:p>
        </p:txBody>
      </p:sp>
      <p:sp>
        <p:nvSpPr>
          <p:cNvPr id="5" name="文本框 4"/>
          <p:cNvSpPr txBox="1"/>
          <p:nvPr/>
        </p:nvSpPr>
        <p:spPr>
          <a:xfrm>
            <a:off x="752475" y="320040"/>
            <a:ext cx="10506075" cy="1383665"/>
          </a:xfrm>
          <a:prstGeom prst="rect">
            <a:avLst/>
          </a:prstGeom>
          <a:noFill/>
        </p:spPr>
        <p:txBody>
          <a:bodyPr wrap="square" rtlCol="0" anchor="t">
            <a:spAutoFit/>
          </a:bodyPr>
          <a:p>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塑造人物时我们通常会选取几个方面对其做简单介绍</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从而让读者对人物有个总体印象。思维导图中的</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和</a:t>
            </a:r>
            <a:endPar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等片段</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我们称之为</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“略写”</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请直接在图上完成</a:t>
            </a:r>
            <a:r>
              <a:rPr lang="zh-CN" altLang="en-US" sz="2800" b="1">
                <a:latin typeface="宋体" panose="02010600030101010101" pitchFamily="2" charset="-122"/>
                <a:ea typeface="宋体" panose="02010600030101010101" pitchFamily="2" charset="-122"/>
                <a:sym typeface="+mn-ea"/>
              </a:rPr>
              <a:t>③。</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15" name="矩形 14"/>
          <p:cNvSpPr/>
          <p:nvPr/>
        </p:nvSpPr>
        <p:spPr>
          <a:xfrm>
            <a:off x="7233920" y="751205"/>
            <a:ext cx="2115185" cy="521970"/>
          </a:xfrm>
          <a:prstGeom prst="rect">
            <a:avLst/>
          </a:prstGeom>
        </p:spPr>
        <p:txBody>
          <a:bodyPr wrap="square">
            <a:spAutoFit/>
          </a:bodyPr>
          <a:p>
            <a:pPr algn="just" fontAlgn="auto">
              <a:lnSpc>
                <a:spcPct val="100000"/>
              </a:lnSpc>
            </a:pPr>
            <a:r>
              <a:rPr lang="zh-CN" altLang="en-US" sz="2800" b="1" dirty="0" smtClean="0">
                <a:solidFill>
                  <a:srgbClr val="FF0000"/>
                </a:solidFill>
                <a:latin typeface="黑体" panose="02010609060101010101" charset="-122"/>
                <a:ea typeface="黑体" panose="02010609060101010101" charset="-122"/>
              </a:rPr>
              <a:t>名字的由来</a:t>
            </a:r>
            <a:endParaRPr lang="zh-CN" altLang="zh-CN" sz="2800" b="1" dirty="0">
              <a:solidFill>
                <a:srgbClr val="FF0000"/>
              </a:solidFill>
              <a:uFillTx/>
              <a:latin typeface="黑体" panose="02010609060101010101" charset="-122"/>
              <a:ea typeface="黑体" panose="02010609060101010101" charset="-122"/>
              <a:cs typeface="Arial" panose="020B0604020202020204" pitchFamily="34" charset="0"/>
            </a:endParaRPr>
          </a:p>
        </p:txBody>
      </p:sp>
      <p:sp>
        <p:nvSpPr>
          <p:cNvPr id="6" name="矩形 5"/>
          <p:cNvSpPr/>
          <p:nvPr/>
        </p:nvSpPr>
        <p:spPr>
          <a:xfrm>
            <a:off x="752475" y="1181735"/>
            <a:ext cx="2712720" cy="521970"/>
          </a:xfrm>
          <a:prstGeom prst="rect">
            <a:avLst/>
          </a:prstGeom>
        </p:spPr>
        <p:txBody>
          <a:bodyPr wrap="square">
            <a:spAutoFit/>
          </a:bodyPr>
          <a:p>
            <a:pPr algn="just" fontAlgn="auto">
              <a:lnSpc>
                <a:spcPct val="100000"/>
              </a:lnSpc>
            </a:pPr>
            <a:r>
              <a:rPr lang="zh-CN" sz="2800" b="1" dirty="0">
                <a:solidFill>
                  <a:srgbClr val="FF0000"/>
                </a:solidFill>
                <a:latin typeface="黑体" panose="02010609060101010101" charset="-122"/>
                <a:ea typeface="黑体" panose="02010609060101010101" charset="-122"/>
              </a:rPr>
              <a:t>睡觉爱摆</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sz="2800" b="1" dirty="0">
                <a:solidFill>
                  <a:srgbClr val="FF0000"/>
                </a:solidFill>
                <a:latin typeface="黑体" panose="02010609060101010101" charset="-122"/>
                <a:ea typeface="黑体" panose="02010609060101010101" charset="-122"/>
              </a:rPr>
              <a:t>大</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sz="2800" b="1" dirty="0">
                <a:solidFill>
                  <a:srgbClr val="FF0000"/>
                </a:solidFill>
                <a:latin typeface="黑体" panose="02010609060101010101" charset="-122"/>
                <a:ea typeface="黑体" panose="02010609060101010101" charset="-122"/>
              </a:rPr>
              <a:t>字</a:t>
            </a:r>
            <a:endParaRPr lang="zh-CN" sz="2800" b="1" dirty="0">
              <a:solidFill>
                <a:srgbClr val="FF0000"/>
              </a:solidFill>
              <a:latin typeface="黑体" panose="02010609060101010101" charset="-122"/>
              <a:ea typeface="黑体" panose="02010609060101010101" charset="-122"/>
            </a:endParaRPr>
          </a:p>
        </p:txBody>
      </p:sp>
      <p:sp>
        <p:nvSpPr>
          <p:cNvPr id="8" name="矩形 7"/>
          <p:cNvSpPr/>
          <p:nvPr/>
        </p:nvSpPr>
        <p:spPr>
          <a:xfrm>
            <a:off x="1312545" y="2406015"/>
            <a:ext cx="3286760" cy="521970"/>
          </a:xfrm>
          <a:prstGeom prst="rect">
            <a:avLst/>
          </a:prstGeom>
        </p:spPr>
        <p:txBody>
          <a:bodyPr wrap="square">
            <a:spAutoFit/>
          </a:bodyPr>
          <a:p>
            <a:pPr algn="just" fontAlgn="auto">
              <a:lnSpc>
                <a:spcPct val="100000"/>
              </a:lnSpc>
            </a:pPr>
            <a:r>
              <a:rPr lang="zh-CN" sz="2800" b="1" dirty="0">
                <a:solidFill>
                  <a:srgbClr val="FF0000"/>
                </a:solidFill>
                <a:latin typeface="黑体" panose="02010609060101010101" charset="-122"/>
                <a:ea typeface="黑体" panose="02010609060101010101" charset="-122"/>
              </a:rPr>
              <a:t>不被人重视、低下</a:t>
            </a:r>
            <a:endParaRPr lang="zh-CN" sz="2800" b="1" dirty="0">
              <a:solidFill>
                <a:srgbClr val="FF0000"/>
              </a:solidFill>
              <a:latin typeface="黑体" panose="02010609060101010101" charset="-122"/>
              <a:ea typeface="黑体" panose="02010609060101010101" charset="-122"/>
            </a:endParaRPr>
          </a:p>
        </p:txBody>
      </p:sp>
      <p:sp>
        <p:nvSpPr>
          <p:cNvPr id="9" name="文本框 8"/>
          <p:cNvSpPr txBox="1"/>
          <p:nvPr/>
        </p:nvSpPr>
        <p:spPr>
          <a:xfrm>
            <a:off x="812800" y="3217545"/>
            <a:ext cx="10302875" cy="1814830"/>
          </a:xfrm>
          <a:prstGeom prst="rect">
            <a:avLst/>
          </a:prstGeom>
          <a:noFill/>
        </p:spPr>
        <p:txBody>
          <a:bodyPr wrap="square" rtlCol="0" anchor="t">
            <a:spAutoFit/>
          </a:bodyPr>
          <a:p>
            <a:r>
              <a:rPr lang="zh-CN" altLang="en-US" sz="2800" b="1">
                <a:latin typeface="宋体" panose="02010600030101010101" pitchFamily="2" charset="-122"/>
                <a:ea typeface="宋体" panose="02010600030101010101" pitchFamily="2" charset="-122"/>
                <a:cs typeface="宋体" panose="02010600030101010101" pitchFamily="2" charset="-122"/>
              </a:rPr>
              <a:t>而诸如</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solidFill>
                  <a:srgbClr val="FF0000"/>
                </a:solidFill>
                <a:latin typeface="黑体" panose="02010609060101010101" charset="-122"/>
                <a:ea typeface="黑体" panose="02010609060101010101" charset="-122"/>
                <a:cs typeface="宋体" panose="02010600030101010101" pitchFamily="2" charset="-122"/>
              </a:rPr>
              <a:t>买《山海经》</a:t>
            </a:r>
            <a:r>
              <a:rPr lang="zh-CN" altLang="en-US" sz="2800" b="1">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这样的能突出人物思想品质的片段</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我们需要运用详写的方法</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更好地增强表达效果。详写的还有思维导图中的</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和</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等片段</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请直接在</a:t>
            </a:r>
            <a:r>
              <a:rPr lang="zh-CN" altLang="en-US" sz="2800" b="1">
                <a:latin typeface="宋体" panose="02010600030101010101" pitchFamily="2" charset="-122"/>
                <a:ea typeface="宋体" panose="02010600030101010101" pitchFamily="2" charset="-122"/>
                <a:cs typeface="宋体" panose="02010600030101010101" pitchFamily="2" charset="-122"/>
              </a:rPr>
              <a:t>图上把④补充完整。</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873760" y="5115560"/>
            <a:ext cx="10384790" cy="1124585"/>
          </a:xfrm>
          <a:prstGeom prst="rect">
            <a:avLst/>
          </a:prstGeom>
          <a:noFill/>
          <a:ln w="12700" cmpd="sng">
            <a:solidFill>
              <a:schemeClr val="accent1">
                <a:shade val="50000"/>
              </a:schemeClr>
            </a:solidFill>
            <a:prstDash val="solid"/>
          </a:ln>
        </p:spPr>
        <p:txBody>
          <a:bodyPr wrap="square" rtlCol="0">
            <a:spAutoFit/>
          </a:bodyPr>
          <a:p>
            <a:pPr algn="l">
              <a:lnSpc>
                <a:spcPct val="120000"/>
              </a:lnSpc>
              <a:spcBef>
                <a:spcPts val="0"/>
              </a:spcBef>
              <a:spcAft>
                <a:spcPts val="0"/>
              </a:spcAft>
            </a:pPr>
            <a:r>
              <a:rPr lang="zh-CN" altLang="en-US" sz="2800" b="1">
                <a:latin typeface="宋体" panose="02010600030101010101" pitchFamily="2" charset="-122"/>
                <a:ea typeface="宋体" panose="02010600030101010101" pitchFamily="2" charset="-122"/>
              </a:rPr>
              <a:t>④</a:t>
            </a:r>
            <a:r>
              <a:rPr lang="zh-CN" sz="2800" b="1">
                <a:latin typeface="宋体" panose="02010600030101010101" pitchFamily="2" charset="-122"/>
                <a:ea typeface="宋体" panose="02010600030101010101" pitchFamily="2" charset="-122"/>
              </a:rPr>
              <a:t>这</a:t>
            </a:r>
            <a:r>
              <a:rPr lang="zh-CN" altLang="en-US" sz="2800" b="1">
                <a:latin typeface="Arial" panose="020B0604020202020204" pitchFamily="34" charset="0"/>
                <a:ea typeface="宋体" panose="02010600030101010101" pitchFamily="2" charset="-122"/>
                <a:cs typeface="Arial" panose="020B0604020202020204" pitchFamily="34" charset="0"/>
              </a:rPr>
              <a:t>部分运用了</a:t>
            </a:r>
            <a:r>
              <a:rPr lang="zh-CN" altLang="en-US" sz="2800" b="1" u="sng">
                <a:latin typeface="Arial" panose="020B0604020202020204" pitchFamily="34" charset="0"/>
                <a:ea typeface="宋体" panose="02010600030101010101" pitchFamily="2" charset="-122"/>
                <a:cs typeface="Arial" panose="020B0604020202020204" pitchFamily="34" charset="0"/>
              </a:rPr>
              <a:t> </a:t>
            </a:r>
            <a:r>
              <a:rPr lang="en-US" altLang="zh-CN" sz="2800" b="1" u="sng">
                <a:latin typeface="Arial" panose="020B0604020202020204" pitchFamily="34" charset="0"/>
                <a:ea typeface="宋体" panose="02010600030101010101" pitchFamily="2" charset="-122"/>
                <a:cs typeface="Arial" panose="020B0604020202020204" pitchFamily="34" charset="0"/>
              </a:rPr>
              <a:t>                    </a:t>
            </a:r>
            <a:r>
              <a:rPr lang="zh-CN" altLang="en-US" sz="2800" b="1">
                <a:latin typeface="Arial" panose="020B0604020202020204" pitchFamily="34" charset="0"/>
                <a:ea typeface="宋体" panose="02010600030101010101" pitchFamily="2" charset="-122"/>
                <a:cs typeface="Arial" panose="020B0604020202020204" pitchFamily="34" charset="0"/>
              </a:rPr>
              <a:t>描写的方法</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塑造了阿长</a:t>
            </a:r>
            <a:r>
              <a:rPr lang="zh-CN" altLang="en-US" sz="2800" b="1" u="sng">
                <a:latin typeface="Arial" panose="020B0604020202020204" pitchFamily="34" charset="0"/>
                <a:ea typeface="宋体" panose="02010600030101010101" pitchFamily="2" charset="-122"/>
                <a:cs typeface="Arial" panose="020B0604020202020204" pitchFamily="34" charset="0"/>
                <a:sym typeface="+mn-ea"/>
              </a:rPr>
              <a:t> </a:t>
            </a:r>
            <a:r>
              <a:rPr lang="en-US" altLang="zh-CN" sz="2800" b="1" u="sng">
                <a:latin typeface="Arial" panose="020B0604020202020204" pitchFamily="34" charset="0"/>
                <a:ea typeface="宋体" panose="02010600030101010101" pitchFamily="2" charset="-122"/>
                <a:cs typeface="Arial" panose="020B0604020202020204" pitchFamily="34" charset="0"/>
                <a:sym typeface="+mn-ea"/>
              </a:rPr>
              <a:t>                              </a:t>
            </a:r>
            <a:endParaRPr lang="en-US" altLang="zh-CN" sz="2800" b="1" u="sng">
              <a:latin typeface="Arial" panose="020B0604020202020204" pitchFamily="34" charset="0"/>
              <a:ea typeface="宋体" panose="02010600030101010101" pitchFamily="2" charset="-122"/>
              <a:cs typeface="Arial" panose="020B0604020202020204" pitchFamily="34" charset="0"/>
              <a:sym typeface="+mn-ea"/>
            </a:endParaRPr>
          </a:p>
          <a:p>
            <a:pPr algn="l">
              <a:lnSpc>
                <a:spcPct val="120000"/>
              </a:lnSpc>
              <a:spcBef>
                <a:spcPts val="0"/>
              </a:spcBef>
              <a:spcAft>
                <a:spcPts val="0"/>
              </a:spcAft>
            </a:pPr>
            <a:r>
              <a:rPr lang="en-US" altLang="zh-CN" sz="2800" b="1" u="sng">
                <a:latin typeface="Arial" panose="020B0604020202020204" pitchFamily="34" charset="0"/>
                <a:ea typeface="宋体" panose="02010600030101010101" pitchFamily="2" charset="-122"/>
                <a:cs typeface="Arial" panose="020B0604020202020204" pitchFamily="34" charset="0"/>
                <a:sym typeface="+mn-ea"/>
              </a:rPr>
              <a:t>                        </a:t>
            </a:r>
            <a:r>
              <a:rPr lang="zh-CN" altLang="en-US" sz="2800" b="1">
                <a:latin typeface="Arial" panose="020B0604020202020204" pitchFamily="34" charset="0"/>
                <a:ea typeface="宋体" panose="02010600030101010101" pitchFamily="2" charset="-122"/>
                <a:cs typeface="Arial" panose="020B0604020202020204" pitchFamily="34" charset="0"/>
                <a:sym typeface="+mn-ea"/>
              </a:rPr>
              <a:t>的形象</a:t>
            </a:r>
            <a:r>
              <a:rPr lang="en-US" altLang="zh-CN" sz="2800" b="1">
                <a:uFillTx/>
                <a:ea typeface="SimSun-ExtB" panose="02010609060101010101" charset="-122"/>
                <a:cs typeface="+mj-cs"/>
                <a:sym typeface="宋体" panose="02010600030101010101" pitchFamily="2" charset="-122"/>
              </a:rPr>
              <a:t>,</a:t>
            </a:r>
            <a:r>
              <a:rPr lang="zh-CN" altLang="en-US" sz="2800" b="1">
                <a:latin typeface="Arial" panose="020B0604020202020204" pitchFamily="34" charset="0"/>
                <a:ea typeface="宋体" panose="02010600030101010101" pitchFamily="2" charset="-122"/>
                <a:cs typeface="Arial" panose="020B0604020202020204" pitchFamily="34" charset="0"/>
                <a:sym typeface="+mn-ea"/>
              </a:rPr>
              <a:t>从而体现出作者对她的</a:t>
            </a:r>
            <a:r>
              <a:rPr lang="en-US" altLang="zh-CN" sz="2800" b="1" u="sng">
                <a:latin typeface="Arial" panose="020B0604020202020204" pitchFamily="34" charset="0"/>
                <a:ea typeface="宋体" panose="02010600030101010101" pitchFamily="2" charset="-122"/>
                <a:cs typeface="Arial" panose="020B0604020202020204" pitchFamily="34" charset="0"/>
                <a:sym typeface="+mn-ea"/>
              </a:rPr>
              <a:t>          </a:t>
            </a:r>
            <a:r>
              <a:rPr lang="zh-CN" altLang="en-US" sz="2800" b="1">
                <a:latin typeface="Arial" panose="020B0604020202020204" pitchFamily="34" charset="0"/>
                <a:ea typeface="宋体" panose="02010600030101010101" pitchFamily="2" charset="-122"/>
                <a:cs typeface="Arial" panose="020B0604020202020204" pitchFamily="34" charset="0"/>
              </a:rPr>
              <a:t>。</a:t>
            </a:r>
            <a:endParaRPr lang="zh-CN" altLang="en-US" sz="2800" b="1">
              <a:latin typeface="宋体" panose="02010600030101010101" pitchFamily="2" charset="-122"/>
              <a:ea typeface="宋体" panose="02010600030101010101" pitchFamily="2" charset="-122"/>
            </a:endParaRPr>
          </a:p>
        </p:txBody>
      </p:sp>
      <p:sp>
        <p:nvSpPr>
          <p:cNvPr id="11" name="矩形 10"/>
          <p:cNvSpPr/>
          <p:nvPr/>
        </p:nvSpPr>
        <p:spPr>
          <a:xfrm>
            <a:off x="1236345" y="4085590"/>
            <a:ext cx="2712720" cy="521970"/>
          </a:xfrm>
          <a:prstGeom prst="rect">
            <a:avLst/>
          </a:prstGeom>
        </p:spPr>
        <p:txBody>
          <a:bodyPr wrap="square">
            <a:spAutoFit/>
          </a:bodyPr>
          <a:p>
            <a:pPr algn="just" fontAlgn="auto">
              <a:lnSpc>
                <a:spcPct val="100000"/>
              </a:lnSpc>
            </a:pPr>
            <a:r>
              <a:rPr lang="zh-CN" sz="2800" b="1" dirty="0">
                <a:solidFill>
                  <a:srgbClr val="FF0000"/>
                </a:solidFill>
                <a:latin typeface="黑体" panose="02010609060101010101" charset="-122"/>
                <a:ea typeface="黑体" panose="02010609060101010101" charset="-122"/>
              </a:rPr>
              <a:t>讲</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sz="2800" b="1" dirty="0">
                <a:solidFill>
                  <a:srgbClr val="FF0000"/>
                </a:solidFill>
                <a:latin typeface="黑体" panose="02010609060101010101" charset="-122"/>
                <a:ea typeface="黑体" panose="02010609060101010101" charset="-122"/>
              </a:rPr>
              <a:t>长毛</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sz="2800" b="1" dirty="0">
                <a:solidFill>
                  <a:srgbClr val="FF0000"/>
                </a:solidFill>
                <a:latin typeface="黑体" panose="02010609060101010101" charset="-122"/>
                <a:ea typeface="黑体" panose="02010609060101010101" charset="-122"/>
              </a:rPr>
              <a:t>的故事</a:t>
            </a:r>
            <a:endParaRPr lang="zh-CN" sz="2800" b="1" dirty="0">
              <a:solidFill>
                <a:srgbClr val="FF0000"/>
              </a:solidFill>
              <a:latin typeface="黑体" panose="02010609060101010101" charset="-122"/>
              <a:ea typeface="黑体" panose="02010609060101010101" charset="-122"/>
            </a:endParaRPr>
          </a:p>
        </p:txBody>
      </p:sp>
      <p:sp>
        <p:nvSpPr>
          <p:cNvPr id="12" name="矩形 11"/>
          <p:cNvSpPr/>
          <p:nvPr/>
        </p:nvSpPr>
        <p:spPr>
          <a:xfrm>
            <a:off x="4359910" y="4085590"/>
            <a:ext cx="2470785" cy="521970"/>
          </a:xfrm>
          <a:prstGeom prst="rect">
            <a:avLst/>
          </a:prstGeom>
        </p:spPr>
        <p:txBody>
          <a:bodyPr wrap="square">
            <a:spAutoFit/>
          </a:bodyPr>
          <a:p>
            <a:pPr algn="just" fontAlgn="auto">
              <a:lnSpc>
                <a:spcPct val="100000"/>
              </a:lnSpc>
            </a:pPr>
            <a:r>
              <a:rPr lang="zh-CN" sz="2800" b="1" dirty="0">
                <a:solidFill>
                  <a:srgbClr val="FF0000"/>
                </a:solidFill>
                <a:latin typeface="黑体" panose="02010609060101010101" charset="-122"/>
                <a:ea typeface="黑体" panose="02010609060101010101" charset="-122"/>
              </a:rPr>
              <a:t>吃福橘等规矩</a:t>
            </a:r>
            <a:endParaRPr lang="zh-CN" sz="2800" b="1" dirty="0">
              <a:solidFill>
                <a:srgbClr val="FF0000"/>
              </a:solidFill>
              <a:latin typeface="黑体" panose="02010609060101010101" charset="-122"/>
              <a:ea typeface="黑体" panose="02010609060101010101" charset="-122"/>
            </a:endParaRPr>
          </a:p>
        </p:txBody>
      </p:sp>
      <p:sp>
        <p:nvSpPr>
          <p:cNvPr id="13" name="矩形 12"/>
          <p:cNvSpPr/>
          <p:nvPr/>
        </p:nvSpPr>
        <p:spPr>
          <a:xfrm>
            <a:off x="3465195" y="5115560"/>
            <a:ext cx="2021840" cy="521970"/>
          </a:xfrm>
          <a:prstGeom prst="rect">
            <a:avLst/>
          </a:prstGeom>
        </p:spPr>
        <p:txBody>
          <a:bodyPr wrap="square">
            <a:spAutoFit/>
          </a:bodyPr>
          <a:p>
            <a:pPr algn="just" fontAlgn="auto">
              <a:lnSpc>
                <a:spcPct val="100000"/>
              </a:lnSpc>
            </a:pPr>
            <a:r>
              <a:rPr lang="zh-CN" sz="2800" b="1" dirty="0">
                <a:solidFill>
                  <a:srgbClr val="FF0000"/>
                </a:solidFill>
                <a:latin typeface="黑体" panose="02010609060101010101" charset="-122"/>
                <a:ea typeface="黑体" panose="02010609060101010101" charset="-122"/>
              </a:rPr>
              <a:t>语言、神态</a:t>
            </a:r>
            <a:endParaRPr lang="zh-CN" sz="2800" b="1" dirty="0">
              <a:solidFill>
                <a:srgbClr val="FF0000"/>
              </a:solidFill>
              <a:latin typeface="黑体" panose="02010609060101010101" charset="-122"/>
              <a:ea typeface="黑体" panose="02010609060101010101" charset="-122"/>
            </a:endParaRPr>
          </a:p>
        </p:txBody>
      </p:sp>
      <p:sp>
        <p:nvSpPr>
          <p:cNvPr id="14" name="矩形 13"/>
          <p:cNvSpPr/>
          <p:nvPr/>
        </p:nvSpPr>
        <p:spPr>
          <a:xfrm>
            <a:off x="992505" y="5637530"/>
            <a:ext cx="2472055" cy="521970"/>
          </a:xfrm>
          <a:prstGeom prst="rect">
            <a:avLst/>
          </a:prstGeom>
        </p:spPr>
        <p:txBody>
          <a:bodyPr wrap="square">
            <a:spAutoFit/>
          </a:bodyPr>
          <a:p>
            <a:pPr algn="just" fontAlgn="auto">
              <a:lnSpc>
                <a:spcPct val="100000"/>
              </a:lnSpc>
            </a:pPr>
            <a:r>
              <a:rPr lang="zh-CN" sz="2800" b="1" dirty="0">
                <a:solidFill>
                  <a:srgbClr val="FF0000"/>
                </a:solidFill>
                <a:latin typeface="黑体" panose="02010609060101010101" charset="-122"/>
                <a:ea typeface="黑体" panose="02010609060101010101" charset="-122"/>
              </a:rPr>
              <a:t>希望一生平安</a:t>
            </a:r>
            <a:endParaRPr lang="zh-CN" sz="2800" b="1" dirty="0">
              <a:solidFill>
                <a:srgbClr val="FF0000"/>
              </a:solidFill>
              <a:latin typeface="黑体" panose="02010609060101010101" charset="-122"/>
              <a:ea typeface="黑体" panose="02010609060101010101" charset="-122"/>
            </a:endParaRPr>
          </a:p>
        </p:txBody>
      </p:sp>
      <p:sp>
        <p:nvSpPr>
          <p:cNvPr id="16" name="矩形 15"/>
          <p:cNvSpPr/>
          <p:nvPr/>
        </p:nvSpPr>
        <p:spPr>
          <a:xfrm>
            <a:off x="8128635" y="5637530"/>
            <a:ext cx="906780" cy="521970"/>
          </a:xfrm>
          <a:prstGeom prst="rect">
            <a:avLst/>
          </a:prstGeom>
        </p:spPr>
        <p:txBody>
          <a:bodyPr wrap="square">
            <a:spAutoFit/>
          </a:bodyPr>
          <a:p>
            <a:pPr algn="just" fontAlgn="auto">
              <a:lnSpc>
                <a:spcPct val="100000"/>
              </a:lnSpc>
            </a:pPr>
            <a:r>
              <a:rPr lang="zh-CN" sz="2800" b="1" dirty="0">
                <a:solidFill>
                  <a:srgbClr val="FF0000"/>
                </a:solidFill>
                <a:latin typeface="黑体" panose="02010609060101010101" charset="-122"/>
                <a:ea typeface="黑体" panose="02010609060101010101" charset="-122"/>
              </a:rPr>
              <a:t>同情</a:t>
            </a:r>
            <a:endParaRPr lang="zh-CN" sz="2800" b="1"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circle(in)">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2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ircle(in)">
                                      <p:cBhvr>
                                        <p:cTn id="4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P spid="8" grpId="0"/>
      <p:bldP spid="11" grpId="0"/>
      <p:bldP spid="12" grpId="0"/>
      <p:bldP spid="13" grpId="0"/>
      <p:bldP spid="14"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703342" y="1933574"/>
            <a:ext cx="10600660" cy="3044190"/>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ct val="120000"/>
              </a:lnSpc>
              <a:spcBef>
                <a:spcPts val="0"/>
              </a:spcBef>
              <a:spcAft>
                <a:spcPts val="0"/>
              </a:spcAft>
            </a:pPr>
            <a:r>
              <a:rPr lang="en-US" altLang="zh-CN" sz="2800" b="1" dirty="0" smtClean="0">
                <a:latin typeface="新宋体" panose="02010609030101010101" pitchFamily="49" charset="-122"/>
                <a:ea typeface="新宋体" panose="02010609030101010101" pitchFamily="49" charset="-122"/>
              </a:rPr>
              <a:t>    </a:t>
            </a:r>
            <a:r>
              <a:rPr lang="zh-CN" altLang="zh-CN" sz="3200" b="1" dirty="0" smtClean="0">
                <a:solidFill>
                  <a:schemeClr val="tx1"/>
                </a:solidFill>
                <a:uFillTx/>
                <a:latin typeface="新宋体" panose="02010609030101010101" pitchFamily="49" charset="-122"/>
                <a:ea typeface="新宋体" panose="02010609030101010101" pitchFamily="49" charset="-122"/>
              </a:rPr>
              <a:t>小</a:t>
            </a:r>
            <a:r>
              <a:rPr lang="zh-CN" altLang="zh-CN" sz="3200" b="1" dirty="0">
                <a:solidFill>
                  <a:schemeClr val="tx1"/>
                </a:solidFill>
                <a:uFillTx/>
                <a:latin typeface="新宋体" panose="02010609030101010101" pitchFamily="49" charset="-122"/>
                <a:ea typeface="新宋体" panose="02010609030101010101" pitchFamily="49" charset="-122"/>
              </a:rPr>
              <a:t>结：记叙文的详略安排</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是根据文章中心来确定的。对突出中心的要详细描述；与中心意思有些关系的次要材料就写得简略些。详略配合得当</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才能更好地突出主要人物和主要事件</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更好地表达中心意思。略写往往是记叙文中的烘托部分</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没有略写</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文章会显得呆板</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头绪不清</a:t>
            </a:r>
            <a:r>
              <a:rPr lang="en-US" altLang="zh-CN" sz="3200" b="1">
                <a:solidFill>
                  <a:schemeClr val="tx1"/>
                </a:solidFill>
                <a:uFillTx/>
                <a:ea typeface="SimSun-ExtB" panose="02010609060101010101" charset="-122"/>
                <a:cs typeface="+mj-cs"/>
                <a:sym typeface="宋体" panose="02010600030101010101" pitchFamily="2" charset="-122"/>
              </a:rPr>
              <a:t>,</a:t>
            </a:r>
            <a:r>
              <a:rPr lang="zh-CN" altLang="zh-CN" sz="3200" b="1" dirty="0">
                <a:solidFill>
                  <a:schemeClr val="tx1"/>
                </a:solidFill>
                <a:uFillTx/>
                <a:latin typeface="新宋体" panose="02010609030101010101" pitchFamily="49" charset="-122"/>
                <a:ea typeface="新宋体" panose="02010609030101010101" pitchFamily="49" charset="-122"/>
              </a:rPr>
              <a:t>情节不连贯。</a:t>
            </a:r>
            <a:endParaRPr lang="zh-CN" altLang="zh-CN" sz="3200" b="1" dirty="0">
              <a:solidFill>
                <a:schemeClr val="tx1"/>
              </a:solidFill>
              <a:uFillTx/>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 name="矩形 2"/>
          <p:cNvSpPr/>
          <p:nvPr/>
        </p:nvSpPr>
        <p:spPr>
          <a:xfrm>
            <a:off x="698500" y="713105"/>
            <a:ext cx="10591165" cy="3192145"/>
          </a:xfrm>
          <a:prstGeom prst="rect">
            <a:avLst/>
          </a:prstGeom>
        </p:spPr>
        <p:txBody>
          <a:bodyPr wrap="square">
            <a:spAutoFit/>
          </a:bodyPr>
          <a:p>
            <a:pPr algn="just">
              <a:lnSpc>
                <a:spcPct val="120000"/>
              </a:lnSpc>
              <a:spcBef>
                <a:spcPts val="0"/>
              </a:spcBef>
              <a:spcAft>
                <a:spcPts val="0"/>
              </a:spcAft>
            </a:pPr>
            <a:r>
              <a:rPr lang="en-US" altLang="zh-CN" sz="2800" b="1" dirty="0" smtClean="0">
                <a:latin typeface="宋体" panose="02010600030101010101" pitchFamily="2" charset="-122"/>
                <a:ea typeface="宋体" panose="02010600030101010101" pitchFamily="2" charset="-122"/>
              </a:rPr>
              <a:t>3</a:t>
            </a:r>
            <a:r>
              <a:rPr lang="en-US" altLang="zh-CN" sz="2800" b="1" dirty="0">
                <a:latin typeface="宋体" panose="02010600030101010101" pitchFamily="2" charset="-122"/>
                <a:ea typeface="宋体" panose="02010600030101010101" pitchFamily="2" charset="-122"/>
              </a:rPr>
              <a:t>.</a:t>
            </a:r>
            <a:r>
              <a:rPr lang="zh-CN" altLang="zh-CN" sz="2800" b="1" dirty="0">
                <a:latin typeface="宋体" panose="02010600030101010101" pitchFamily="2" charset="-122"/>
                <a:ea typeface="宋体" panose="02010600030101010101" pitchFamily="2" charset="-122"/>
                <a:sym typeface="+mn-ea"/>
              </a:rPr>
              <a:t>课文是一篇回忆童年生活的散文</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作者将写作时的回忆与童年的感受彼此交错转换</a:t>
            </a:r>
            <a:r>
              <a:rPr lang="zh-CN" altLang="zh-CN" sz="2800" b="1" dirty="0">
                <a:latin typeface="宋体" panose="02010600030101010101" pitchFamily="2" charset="-122"/>
                <a:cs typeface="宋体" panose="02010600030101010101" pitchFamily="2" charset="-122"/>
                <a:sym typeface="+mn-ea"/>
              </a:rPr>
              <a:t>(</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思考探究二</a:t>
            </a:r>
            <a:r>
              <a:rPr lang="zh-CN" altLang="zh-CN" sz="2800" b="1" dirty="0">
                <a:uFillTx/>
                <a:latin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a:p>
            <a:pPr algn="just">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1</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)在文中圈画出代表</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uFillTx/>
                <a:ea typeface="SimSun-ExtB" panose="02010609060101010101" charset="-122"/>
                <a:cs typeface="+mj-cs"/>
                <a:sym typeface="宋体" panose="02010600030101010101" pitchFamily="2" charset="-122"/>
              </a:rPr>
              <a:t>写作时的回忆</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uFillTx/>
                <a:ea typeface="SimSun-ExtB" panose="02010609060101010101" charset="-122"/>
                <a:cs typeface="+mj-cs"/>
                <a:sym typeface="宋体" panose="02010600030101010101" pitchFamily="2" charset="-122"/>
              </a:rPr>
              <a:t>与</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uFillTx/>
                <a:ea typeface="SimSun-ExtB" panose="02010609060101010101" charset="-122"/>
                <a:cs typeface="+mj-cs"/>
                <a:sym typeface="宋体" panose="02010600030101010101" pitchFamily="2" charset="-122"/>
              </a:rPr>
              <a:t>童年的感受</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uFillTx/>
                <a:latin typeface="Arial" panose="020B0604020202020204" pitchFamily="34" charset="0"/>
                <a:ea typeface="宋体" panose="02010600030101010101" pitchFamily="2" charset="-122"/>
                <a:cs typeface="Arial" panose="020B0604020202020204" pitchFamily="34" charset="0"/>
                <a:sym typeface="+mn-ea"/>
              </a:rPr>
              <a:t>的语句。</a:t>
            </a:r>
            <a:endParaRPr lang="zh-CN" altLang="en-US" sz="2800" b="1" dirty="0">
              <a:uFillTx/>
              <a:latin typeface="Arial" panose="020B0604020202020204" pitchFamily="34" charset="0"/>
              <a:ea typeface="宋体" panose="02010600030101010101" pitchFamily="2" charset="-122"/>
              <a:cs typeface="Arial" panose="020B0604020202020204" pitchFamily="34" charset="0"/>
              <a:sym typeface="+mn-ea"/>
            </a:endParaRPr>
          </a:p>
          <a:p>
            <a:pPr algn="just">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2</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)在</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uFillTx/>
                <a:ea typeface="SimSun-ExtB" panose="02010609060101010101" charset="-122"/>
                <a:cs typeface="+mj-cs"/>
                <a:sym typeface="宋体" panose="02010600030101010101" pitchFamily="2" charset="-122"/>
              </a:rPr>
              <a:t>写作时的回忆</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sz="2800" b="1">
                <a:uFillTx/>
                <a:ea typeface="SimSun-ExtB" panose="02010609060101010101" charset="-122"/>
                <a:cs typeface="+mj-cs"/>
                <a:sym typeface="宋体" panose="02010600030101010101" pitchFamily="2" charset="-122"/>
              </a:rPr>
              <a:t>中</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作者对阿长的怀念充满了温情</a:t>
            </a:r>
            <a:r>
              <a:rPr lang="zh-CN" altLang="en-US" sz="2800" b="1" dirty="0">
                <a:uFillTx/>
                <a:latin typeface="Arial" panose="020B0604020202020204" pitchFamily="34" charset="0"/>
                <a:ea typeface="宋体" panose="02010600030101010101" pitchFamily="2" charset="-122"/>
                <a:cs typeface="Arial" panose="020B0604020202020204" pitchFamily="34" charset="0"/>
                <a:sym typeface="+mn-ea"/>
              </a:rPr>
              <a:t>。你从哪里读出来？</a:t>
            </a:r>
            <a:endParaRPr lang="zh-CN" altLang="en-US" sz="2800" b="1" dirty="0">
              <a:uFillTx/>
              <a:latin typeface="Arial" panose="020B0604020202020204" pitchFamily="34" charset="0"/>
              <a:ea typeface="宋体" panose="02010600030101010101" pitchFamily="2" charset="-122"/>
              <a:cs typeface="Arial" panose="020B0604020202020204" pitchFamily="34" charset="0"/>
              <a:sym typeface="+mn-ea"/>
            </a:endParaRPr>
          </a:p>
          <a:p>
            <a:pPr algn="just">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3</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)在</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uFillTx/>
                <a:ea typeface="SimSun-ExtB" panose="02010609060101010101" charset="-122"/>
                <a:cs typeface="+mj-cs"/>
                <a:sym typeface="宋体" panose="02010600030101010101" pitchFamily="2" charset="-122"/>
              </a:rPr>
              <a:t>童年的感受</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作者对阿长的印象和态度是有变化的</a:t>
            </a:r>
            <a:r>
              <a:rPr lang="zh-CN" altLang="zh-CN" sz="2800" b="1" dirty="0">
                <a:latin typeface="宋体" panose="02010600030101010101" pitchFamily="2" charset="-122"/>
                <a:cs typeface="宋体" panose="02010600030101010101" pitchFamily="2" charset="-122"/>
                <a:sym typeface="+mn-ea"/>
              </a:rPr>
              <a:t>(</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任务</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二</a:t>
            </a:r>
            <a:r>
              <a:rPr lang="zh-CN" altLang="zh-CN" sz="2800" b="1" dirty="0">
                <a:uFillTx/>
                <a:latin typeface="宋体" panose="02010600030101010101" pitchFamily="2" charset="-122"/>
                <a:cs typeface="宋体" panose="02010600030101010101" pitchFamily="2" charset="-122"/>
                <a:sym typeface="+mn-ea"/>
              </a:rPr>
              <a:t>)</a:t>
            </a:r>
            <a:r>
              <a:rPr lang="zh-CN" altLang="en-US" sz="2800" b="1" dirty="0">
                <a:uFillTx/>
                <a:latin typeface="Arial" panose="020B0604020202020204" pitchFamily="34" charset="0"/>
                <a:ea typeface="宋体" panose="02010600030101010101" pitchFamily="2" charset="-122"/>
                <a:cs typeface="Arial" panose="020B0604020202020204" pitchFamily="34" charset="0"/>
                <a:sym typeface="+mn-ea"/>
              </a:rPr>
              <a:t>。</a:t>
            </a:r>
            <a:endParaRPr lang="zh-CN" altLang="en-US" sz="2800" b="1" dirty="0">
              <a:uFillTx/>
              <a:latin typeface="Arial" panose="020B0604020202020204" pitchFamily="34" charset="0"/>
              <a:ea typeface="宋体" panose="02010600030101010101" pitchFamily="2" charset="-122"/>
              <a:cs typeface="Arial" panose="020B0604020202020204" pitchFamily="34" charset="0"/>
              <a:sym typeface="+mn-ea"/>
            </a:endParaRPr>
          </a:p>
        </p:txBody>
      </p:sp>
      <p:sp>
        <p:nvSpPr>
          <p:cNvPr id="2" name="矩形 1"/>
          <p:cNvSpPr/>
          <p:nvPr/>
        </p:nvSpPr>
        <p:spPr>
          <a:xfrm>
            <a:off x="759460" y="3977005"/>
            <a:ext cx="11280140" cy="2158365"/>
          </a:xfrm>
          <a:prstGeom prst="rect">
            <a:avLst/>
          </a:prstGeom>
        </p:spPr>
        <p:txBody>
          <a:bodyPr wrap="square">
            <a:spAutoFit/>
          </a:bodyPr>
          <a:p>
            <a:pPr algn="just">
              <a:lnSpc>
                <a:spcPct val="120000"/>
              </a:lnSpc>
              <a:spcBef>
                <a:spcPts val="0"/>
              </a:spcBef>
              <a:spcAft>
                <a:spcPts val="0"/>
              </a:spcAft>
            </a:pP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uFillTx/>
                <a:ea typeface="SimSun-ExtB" panose="02010609060101010101" charset="-122"/>
                <a:cs typeface="+mj-cs"/>
                <a:sym typeface="宋体" panose="02010600030101010101" pitchFamily="2" charset="-122"/>
              </a:rPr>
              <a:t>朝花</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uFillTx/>
                <a:ea typeface="SimSun-ExtB" panose="02010609060101010101" charset="-122"/>
                <a:cs typeface="+mj-cs"/>
                <a:sym typeface="宋体" panose="02010600030101010101" pitchFamily="2" charset="-122"/>
              </a:rPr>
              <a:t>时</a:t>
            </a:r>
            <a:r>
              <a:rPr lang="en-US" altLang="zh-CN" sz="2800" b="1">
                <a:uFillTx/>
                <a:ea typeface="SimSun-ExtB" panose="02010609060101010101" charset="-122"/>
                <a:cs typeface="+mj-cs"/>
                <a:sym typeface="宋体" panose="02010600030101010101" pitchFamily="2" charset="-122"/>
              </a:rPr>
              <a:t>,</a:t>
            </a:r>
            <a:r>
              <a:rPr lang="zh-CN" altLang="en-US" sz="2800" b="1" dirty="0">
                <a:effectLst/>
                <a:uFillTx/>
                <a:latin typeface="Arial" panose="020B0604020202020204" pitchFamily="34" charset="0"/>
                <a:ea typeface="SimSun-ExtB" panose="02010609060101010101" charset="-122"/>
                <a:cs typeface="Arial" panose="020B0604020202020204" pitchFamily="34" charset="0"/>
                <a:sym typeface="+mn-ea"/>
              </a:rPr>
              <a:t>“我”</a:t>
            </a:r>
            <a:r>
              <a:rPr lang="zh-CN" altLang="en-US" sz="2800" b="1">
                <a:uFillTx/>
                <a:ea typeface="SimSun-ExtB" panose="02010609060101010101" charset="-122"/>
                <a:cs typeface="+mj-cs"/>
                <a:sym typeface="宋体" panose="02010600030101010101" pitchFamily="2" charset="-122"/>
              </a:rPr>
              <a:t>对阿长：</a:t>
            </a:r>
            <a:endPar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endParaRPr>
          </a:p>
          <a:p>
            <a:pPr algn="just">
              <a:lnSpc>
                <a:spcPct val="120000"/>
              </a:lnSpc>
              <a:spcBef>
                <a:spcPts val="0"/>
              </a:spcBef>
              <a:spcAft>
                <a:spcPts val="0"/>
              </a:spcAft>
            </a:pPr>
            <a:endPar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endParaRPr>
          </a:p>
          <a:p>
            <a:pPr algn="just">
              <a:lnSpc>
                <a:spcPct val="120000"/>
              </a:lnSpc>
              <a:spcBef>
                <a:spcPts val="0"/>
              </a:spcBef>
              <a:spcAft>
                <a:spcPts val="0"/>
              </a:spcAft>
            </a:pP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a:uFillTx/>
                <a:ea typeface="SimSun-ExtB" panose="02010609060101010101" charset="-122"/>
                <a:cs typeface="+mj-cs"/>
                <a:sym typeface="宋体" panose="02010600030101010101" pitchFamily="2" charset="-122"/>
              </a:rPr>
              <a:t>夕拾</a:t>
            </a:r>
            <a:r>
              <a:rPr lang="en-US" altLang="zh-CN" sz="2800" b="1" dirty="0">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uFillTx/>
                <a:latin typeface="Arial" panose="020B0604020202020204" pitchFamily="34" charset="0"/>
                <a:ea typeface="宋体" panose="02010600030101010101" pitchFamily="2" charset="-122"/>
                <a:cs typeface="Arial" panose="020B0604020202020204" pitchFamily="34" charset="0"/>
                <a:sym typeface="+mn-ea"/>
              </a:rPr>
              <a:t>时</a:t>
            </a:r>
            <a:r>
              <a:rPr lang="en-US" altLang="zh-CN" sz="2800" b="1">
                <a:uFillTx/>
                <a:ea typeface="SimSun-ExtB" panose="02010609060101010101" charset="-122"/>
                <a:cs typeface="+mj-cs"/>
                <a:sym typeface="宋体" panose="02010600030101010101" pitchFamily="2" charset="-122"/>
              </a:rPr>
              <a:t>,</a:t>
            </a:r>
            <a:r>
              <a:rPr lang="zh-CN" altLang="en-US" sz="2800" b="1" dirty="0">
                <a:effectLst/>
                <a:uFillTx/>
                <a:latin typeface="Arial" panose="020B0604020202020204" pitchFamily="34" charset="0"/>
                <a:ea typeface="SimSun-ExtB" panose="02010609060101010101" charset="-122"/>
                <a:cs typeface="Arial" panose="020B0604020202020204" pitchFamily="34" charset="0"/>
                <a:sym typeface="+mn-ea"/>
              </a:rPr>
              <a:t>“我”</a:t>
            </a:r>
            <a:r>
              <a:rPr lang="zh-CN" altLang="en-US" sz="2800" b="1">
                <a:uFillTx/>
                <a:ea typeface="SimSun-ExtB" panose="02010609060101010101" charset="-122"/>
                <a:cs typeface="+mj-cs"/>
                <a:sym typeface="宋体" panose="02010600030101010101" pitchFamily="2" charset="-122"/>
              </a:rPr>
              <a:t>对阿长</a:t>
            </a:r>
            <a:r>
              <a:rPr lang="zh-CN" altLang="en-US" sz="2800" b="1">
                <a:uFillTx/>
                <a:ea typeface="SimSun-ExtB" panose="02010609060101010101" charset="-122"/>
                <a:cs typeface="+mj-cs"/>
                <a:sym typeface="宋体" panose="02010600030101010101" pitchFamily="2" charset="-122"/>
              </a:rPr>
              <a:t>充满了</a:t>
            </a:r>
            <a:r>
              <a:rPr lang="zh-CN" altLang="en-US" sz="2800" b="1" u="sng">
                <a:uFillTx/>
                <a:ea typeface="SimSun-ExtB" panose="02010609060101010101" charset="-122"/>
                <a:cs typeface="+mj-cs"/>
                <a:sym typeface="宋体" panose="02010600030101010101" pitchFamily="2" charset="-122"/>
              </a:rPr>
              <a:t> </a:t>
            </a:r>
            <a:r>
              <a:rPr lang="en-US" altLang="zh-CN" sz="2800" b="1" u="sng">
                <a:uFillTx/>
                <a:ea typeface="SimSun-ExtB" panose="02010609060101010101" charset="-122"/>
                <a:cs typeface="+mj-cs"/>
                <a:sym typeface="宋体" panose="02010600030101010101" pitchFamily="2" charset="-122"/>
              </a:rPr>
              <a:t>        </a:t>
            </a:r>
            <a:r>
              <a:rPr lang="zh-CN" altLang="en-US" sz="2800" b="1">
                <a:uFillTx/>
                <a:ea typeface="SimSun-ExtB" panose="02010609060101010101" charset="-122"/>
                <a:cs typeface="+mj-cs"/>
                <a:sym typeface="宋体" panose="02010600030101010101" pitchFamily="2" charset="-122"/>
              </a:rPr>
              <a:t>之情</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深情地写下这样的句子：</a:t>
            </a:r>
            <a:endParaRPr lang="zh-CN" altLang="en-US" sz="2800" b="1">
              <a:uFillTx/>
              <a:ea typeface="SimSun-ExtB" panose="02010609060101010101" charset="-122"/>
              <a:cs typeface="+mj-cs"/>
              <a:sym typeface="宋体" panose="02010600030101010101" pitchFamily="2" charset="-122"/>
            </a:endParaRPr>
          </a:p>
          <a:p>
            <a:pPr algn="just">
              <a:lnSpc>
                <a:spcPct val="120000"/>
              </a:lnSpc>
              <a:spcBef>
                <a:spcPts val="0"/>
              </a:spcBef>
              <a:spcAft>
                <a:spcPts val="0"/>
              </a:spcAft>
            </a:pPr>
            <a:r>
              <a:rPr lang="zh-CN" altLang="en-US" sz="2800" b="1" u="sng">
                <a:uFillTx/>
                <a:ea typeface="SimSun-ExtB" panose="02010609060101010101" charset="-122"/>
                <a:cs typeface="+mj-cs"/>
                <a:sym typeface="宋体" panose="02010600030101010101" pitchFamily="2" charset="-122"/>
              </a:rPr>
              <a:t> </a:t>
            </a:r>
            <a:r>
              <a:rPr lang="en-US" altLang="zh-CN" sz="2800" b="1" u="sng">
                <a:uFillTx/>
                <a:ea typeface="SimSun-ExtB" panose="02010609060101010101" charset="-122"/>
                <a:cs typeface="+mj-cs"/>
                <a:sym typeface="宋体" panose="02010600030101010101" pitchFamily="2" charset="-122"/>
              </a:rPr>
              <a:t>                                                                       </a:t>
            </a:r>
            <a:r>
              <a:rPr lang="zh-CN" altLang="en-US" sz="2800" b="1">
                <a:uFillTx/>
                <a:ea typeface="SimSun-ExtB" panose="02010609060101010101" charset="-122"/>
                <a:cs typeface="+mj-cs"/>
                <a:sym typeface="宋体" panose="02010600030101010101" pitchFamily="2" charset="-122"/>
              </a:rPr>
              <a:t>！</a:t>
            </a:r>
            <a:endParaRPr lang="zh-CN" altLang="en-US" sz="2800" b="1" dirty="0">
              <a:uFillTx/>
              <a:latin typeface="Arial" panose="020B0604020202020204" pitchFamily="34" charset="0"/>
              <a:ea typeface="宋体" panose="02010600030101010101" pitchFamily="2" charset="-122"/>
              <a:cs typeface="Arial" panose="020B0604020202020204" pitchFamily="34" charset="0"/>
              <a:sym typeface="+mn-ea"/>
            </a:endParaRPr>
          </a:p>
        </p:txBody>
      </p:sp>
      <p:sp>
        <p:nvSpPr>
          <p:cNvPr id="36877" name="文本框 14"/>
          <p:cNvSpPr txBox="1"/>
          <p:nvPr/>
        </p:nvSpPr>
        <p:spPr>
          <a:xfrm>
            <a:off x="4271010" y="3835400"/>
            <a:ext cx="1026160" cy="1014730"/>
          </a:xfrm>
          <a:prstGeom prst="rect">
            <a:avLst/>
          </a:prstGeom>
          <a:noFill/>
          <a:ln w="9525">
            <a:noFill/>
          </a:ln>
        </p:spPr>
        <p:txBody>
          <a:bodyPr wrap="square">
            <a:spAutoFit/>
          </a:bodyPr>
          <a:p>
            <a:pPr>
              <a:buClr>
                <a:srgbClr val="9BBB59"/>
              </a:buClr>
              <a:buFont typeface="Wingdings" panose="05000000000000000000" pitchFamily="2" charset="2"/>
            </a:pPr>
            <a:r>
              <a:rPr lang="zh-CN" altLang="en-US" sz="3000" b="1">
                <a:solidFill>
                  <a:srgbClr val="0000FF"/>
                </a:solidFill>
                <a:latin typeface="宋体" panose="02010600030101010101" pitchFamily="2" charset="-122"/>
                <a:sym typeface="宋体" panose="02010600030101010101" pitchFamily="2" charset="-122"/>
              </a:rPr>
              <a:t>不大</a:t>
            </a:r>
            <a:r>
              <a:rPr lang="zh-CN" altLang="en-US" sz="3000" b="1" dirty="0">
                <a:solidFill>
                  <a:srgbClr val="0000FF"/>
                </a:solidFill>
                <a:latin typeface="宋体" panose="02010600030101010101" pitchFamily="2" charset="-122"/>
                <a:sym typeface="宋体" panose="02010600030101010101" pitchFamily="2" charset="-122"/>
              </a:rPr>
              <a:t>佩服</a:t>
            </a:r>
            <a:endParaRPr lang="zh-CN" altLang="en-US" sz="3000" b="1">
              <a:solidFill>
                <a:srgbClr val="0000FF"/>
              </a:solidFill>
              <a:latin typeface="宋体" panose="02010600030101010101" pitchFamily="2" charset="-122"/>
              <a:sym typeface="宋体" panose="02010600030101010101" pitchFamily="2" charset="-122"/>
            </a:endParaRPr>
          </a:p>
        </p:txBody>
      </p:sp>
      <p:sp>
        <p:nvSpPr>
          <p:cNvPr id="47115" name="Line 11"/>
          <p:cNvSpPr>
            <a:spLocks noChangeShapeType="1"/>
          </p:cNvSpPr>
          <p:nvPr/>
        </p:nvSpPr>
        <p:spPr bwMode="auto">
          <a:xfrm>
            <a:off x="5124662" y="4253230"/>
            <a:ext cx="711200" cy="0"/>
          </a:xfrm>
          <a:prstGeom prst="line">
            <a:avLst/>
          </a:prstGeom>
          <a:noFill/>
          <a:ln w="38100">
            <a:solidFill>
              <a:srgbClr val="FF00FF"/>
            </a:solidFill>
            <a:round/>
            <a:tailEnd type="triangle" w="med" len="med"/>
          </a:ln>
          <a:extLst>
            <a:ext uri="{909E8E84-426E-40DD-AFC4-6F175D3DCCD1}">
              <a14:hiddenFill xmlns:a14="http://schemas.microsoft.com/office/drawing/2010/main">
                <a:noFill/>
              </a14:hiddenFill>
            </a:ext>
          </a:extLst>
        </p:spPr>
        <p:txBody>
          <a:bodyPr/>
          <a:p>
            <a:endParaRPr lang="zh-CN" altLang="en-US"/>
          </a:p>
        </p:txBody>
      </p:sp>
      <p:sp>
        <p:nvSpPr>
          <p:cNvPr id="4" name="Line 11"/>
          <p:cNvSpPr>
            <a:spLocks noChangeShapeType="1"/>
          </p:cNvSpPr>
          <p:nvPr/>
        </p:nvSpPr>
        <p:spPr bwMode="auto">
          <a:xfrm>
            <a:off x="7258897" y="4253865"/>
            <a:ext cx="711200" cy="0"/>
          </a:xfrm>
          <a:prstGeom prst="line">
            <a:avLst/>
          </a:prstGeom>
          <a:noFill/>
          <a:ln w="38100">
            <a:solidFill>
              <a:srgbClr val="FF00FF"/>
            </a:solidFill>
            <a:round/>
            <a:tailEnd type="triangle" w="med" len="med"/>
          </a:ln>
          <a:extLst>
            <a:ext uri="{909E8E84-426E-40DD-AFC4-6F175D3DCCD1}">
              <a14:hiddenFill xmlns:a14="http://schemas.microsoft.com/office/drawing/2010/main">
                <a:noFill/>
              </a14:hiddenFill>
            </a:ext>
          </a:extLst>
        </p:spPr>
        <p:txBody>
          <a:bodyPr/>
          <a:p>
            <a:endParaRPr lang="zh-CN" altLang="en-US"/>
          </a:p>
        </p:txBody>
      </p:sp>
      <p:sp>
        <p:nvSpPr>
          <p:cNvPr id="5" name="Line 11"/>
          <p:cNvSpPr>
            <a:spLocks noChangeShapeType="1"/>
          </p:cNvSpPr>
          <p:nvPr/>
        </p:nvSpPr>
        <p:spPr bwMode="auto">
          <a:xfrm>
            <a:off x="8902912" y="4253230"/>
            <a:ext cx="711200" cy="0"/>
          </a:xfrm>
          <a:prstGeom prst="line">
            <a:avLst/>
          </a:prstGeom>
          <a:noFill/>
          <a:ln w="38100">
            <a:solidFill>
              <a:srgbClr val="FF00FF"/>
            </a:solidFill>
            <a:round/>
            <a:tailEnd type="triangle" w="med" len="med"/>
          </a:ln>
          <a:extLst>
            <a:ext uri="{909E8E84-426E-40DD-AFC4-6F175D3DCCD1}">
              <a14:hiddenFill xmlns:a14="http://schemas.microsoft.com/office/drawing/2010/main">
                <a:noFill/>
              </a14:hiddenFill>
            </a:ext>
          </a:extLst>
        </p:spPr>
        <p:txBody>
          <a:bodyPr/>
          <a:p>
            <a:endParaRPr lang="zh-CN" altLang="en-US"/>
          </a:p>
        </p:txBody>
      </p:sp>
      <p:sp>
        <p:nvSpPr>
          <p:cNvPr id="6" name="文本框 14"/>
          <p:cNvSpPr txBox="1"/>
          <p:nvPr/>
        </p:nvSpPr>
        <p:spPr>
          <a:xfrm>
            <a:off x="7969885" y="3977005"/>
            <a:ext cx="1026160" cy="553085"/>
          </a:xfrm>
          <a:prstGeom prst="rect">
            <a:avLst/>
          </a:prstGeom>
          <a:noFill/>
          <a:ln w="9525">
            <a:noFill/>
          </a:ln>
        </p:spPr>
        <p:txBody>
          <a:bodyPr wrap="square">
            <a:spAutoFit/>
          </a:bodyPr>
          <a:p>
            <a:pPr>
              <a:buClr>
                <a:srgbClr val="9BBB59"/>
              </a:buClr>
              <a:buFont typeface="Wingdings" panose="05000000000000000000" pitchFamily="2" charset="2"/>
            </a:pPr>
            <a:r>
              <a:rPr lang="zh-CN" altLang="en-US" sz="3000" b="1">
                <a:solidFill>
                  <a:srgbClr val="0000FF"/>
                </a:solidFill>
                <a:latin typeface="宋体" panose="02010600030101010101" pitchFamily="2" charset="-122"/>
                <a:sym typeface="宋体" panose="02010600030101010101" pitchFamily="2" charset="-122"/>
              </a:rPr>
              <a:t>憎恶</a:t>
            </a:r>
            <a:endParaRPr lang="zh-CN" altLang="en-US" sz="3000" b="1">
              <a:solidFill>
                <a:srgbClr val="0000FF"/>
              </a:solidFill>
              <a:latin typeface="宋体" panose="02010600030101010101" pitchFamily="2" charset="-122"/>
              <a:sym typeface="宋体" panose="02010600030101010101" pitchFamily="2" charset="-122"/>
            </a:endParaRPr>
          </a:p>
        </p:txBody>
      </p:sp>
      <p:sp>
        <p:nvSpPr>
          <p:cNvPr id="17" name="文本框 16"/>
          <p:cNvSpPr txBox="1"/>
          <p:nvPr/>
        </p:nvSpPr>
        <p:spPr>
          <a:xfrm>
            <a:off x="5906770" y="3977640"/>
            <a:ext cx="1210310" cy="553085"/>
          </a:xfrm>
          <a:prstGeom prst="rect">
            <a:avLst/>
          </a:prstGeom>
          <a:noFill/>
          <a:ln w="9525">
            <a:noFill/>
          </a:ln>
        </p:spPr>
        <p:txBody>
          <a:bodyPr wrap="square">
            <a:spAutoFit/>
          </a:bodyPr>
          <a:p>
            <a:pPr>
              <a:buClr>
                <a:srgbClr val="9BBB59"/>
              </a:buClr>
              <a:buFont typeface="Wingdings" panose="05000000000000000000" pitchFamily="2" charset="2"/>
            </a:pPr>
            <a:r>
              <a:rPr lang="zh-CN" altLang="en-US" sz="3000" b="1" dirty="0">
                <a:solidFill>
                  <a:srgbClr val="0000FF"/>
                </a:solidFill>
                <a:latin typeface="宋体" panose="02010600030101010101" pitchFamily="2" charset="-122"/>
                <a:sym typeface="宋体" panose="02010600030101010101" pitchFamily="2" charset="-122"/>
              </a:rPr>
              <a:t>尊敬</a:t>
            </a:r>
            <a:endParaRPr lang="zh-CN" altLang="en-US" sz="3000" b="1">
              <a:solidFill>
                <a:srgbClr val="0000FF"/>
              </a:solidFill>
              <a:latin typeface="宋体" panose="02010600030101010101" pitchFamily="2" charset="-122"/>
              <a:sym typeface="宋体" panose="02010600030101010101" pitchFamily="2" charset="-122"/>
            </a:endParaRPr>
          </a:p>
        </p:txBody>
      </p:sp>
      <p:sp>
        <p:nvSpPr>
          <p:cNvPr id="7" name="文本框 6"/>
          <p:cNvSpPr txBox="1"/>
          <p:nvPr/>
        </p:nvSpPr>
        <p:spPr>
          <a:xfrm>
            <a:off x="9613900" y="3835400"/>
            <a:ext cx="1129665" cy="1014730"/>
          </a:xfrm>
          <a:prstGeom prst="rect">
            <a:avLst/>
          </a:prstGeom>
          <a:noFill/>
          <a:ln w="9525">
            <a:noFill/>
          </a:ln>
        </p:spPr>
        <p:txBody>
          <a:bodyPr wrap="square">
            <a:spAutoFit/>
          </a:bodyPr>
          <a:p>
            <a:pPr>
              <a:buClr>
                <a:srgbClr val="9BBB59"/>
              </a:buClr>
              <a:buFont typeface="Wingdings" panose="05000000000000000000" pitchFamily="2" charset="2"/>
            </a:pPr>
            <a:r>
              <a:rPr lang="zh-CN" altLang="en-US" sz="3000" b="1">
                <a:solidFill>
                  <a:srgbClr val="0000FF"/>
                </a:solidFill>
                <a:latin typeface="宋体" panose="02010600030101010101" pitchFamily="2" charset="-122"/>
                <a:sym typeface="宋体" panose="02010600030101010101" pitchFamily="2" charset="-122"/>
              </a:rPr>
              <a:t>更加钦佩</a:t>
            </a:r>
            <a:endParaRPr lang="zh-CN" altLang="en-US" sz="3000" b="1">
              <a:solidFill>
                <a:srgbClr val="0000FF"/>
              </a:solidFill>
              <a:latin typeface="宋体" panose="02010600030101010101" pitchFamily="2" charset="-122"/>
              <a:sym typeface="宋体" panose="02010600030101010101" pitchFamily="2" charset="-122"/>
            </a:endParaRPr>
          </a:p>
        </p:txBody>
      </p:sp>
      <p:sp>
        <p:nvSpPr>
          <p:cNvPr id="19" name="文本框 18"/>
          <p:cNvSpPr txBox="1"/>
          <p:nvPr/>
        </p:nvSpPr>
        <p:spPr>
          <a:xfrm>
            <a:off x="5124450" y="5053013"/>
            <a:ext cx="944880" cy="553085"/>
          </a:xfrm>
          <a:prstGeom prst="rect">
            <a:avLst/>
          </a:prstGeom>
          <a:noFill/>
          <a:ln w="9525">
            <a:noFill/>
          </a:ln>
        </p:spPr>
        <p:txBody>
          <a:bodyPr wrap="none">
            <a:spAutoFit/>
          </a:bodyPr>
          <a:p>
            <a:pPr>
              <a:buClr>
                <a:srgbClr val="9BBB59"/>
              </a:buClr>
              <a:buFont typeface="Wingdings" panose="05000000000000000000" pitchFamily="2" charset="2"/>
            </a:pPr>
            <a:r>
              <a:rPr lang="zh-CN" altLang="en-US" sz="3000" b="1">
                <a:solidFill>
                  <a:srgbClr val="0000FF"/>
                </a:solidFill>
                <a:latin typeface="宋体" panose="02010600030101010101" pitchFamily="2" charset="-122"/>
                <a:sym typeface="宋体" panose="02010600030101010101" pitchFamily="2" charset="-122"/>
              </a:rPr>
              <a:t>怀念</a:t>
            </a:r>
            <a:endParaRPr lang="zh-CN" altLang="en-US" sz="3000" b="1">
              <a:solidFill>
                <a:srgbClr val="0000FF"/>
              </a:solidFill>
              <a:latin typeface="宋体" panose="02010600030101010101" pitchFamily="2" charset="-122"/>
              <a:sym typeface="宋体" panose="02010600030101010101" pitchFamily="2" charset="-122"/>
            </a:endParaRPr>
          </a:p>
        </p:txBody>
      </p:sp>
      <p:sp>
        <p:nvSpPr>
          <p:cNvPr id="8" name="文本框 7"/>
          <p:cNvSpPr txBox="1"/>
          <p:nvPr/>
        </p:nvSpPr>
        <p:spPr>
          <a:xfrm>
            <a:off x="611505" y="5541645"/>
            <a:ext cx="7199630" cy="521970"/>
          </a:xfrm>
          <a:prstGeom prst="rect">
            <a:avLst/>
          </a:prstGeom>
          <a:noFill/>
        </p:spPr>
        <p:txBody>
          <a:bodyPr wrap="square" rtlCol="0" anchor="t">
            <a:spAutoFit/>
          </a:bodyPr>
          <a:p>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仁厚黑暗的地母呵</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愿在你怀里永安她的魂灵</a:t>
            </a:r>
            <a:endPar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6877"/>
                                        </p:tgtEl>
                                        <p:attrNameLst>
                                          <p:attrName>style.visibility</p:attrName>
                                        </p:attrNameLst>
                                      </p:cBhvr>
                                      <p:to>
                                        <p:strVal val="visible"/>
                                      </p:to>
                                    </p:set>
                                    <p:anim calcmode="lin" valueType="num">
                                      <p:cBhvr additive="base">
                                        <p:cTn id="29" dur="500" fill="hold"/>
                                        <p:tgtEl>
                                          <p:spTgt spid="36877"/>
                                        </p:tgtEl>
                                        <p:attrNameLst>
                                          <p:attrName>ppt_x</p:attrName>
                                        </p:attrNameLst>
                                      </p:cBhvr>
                                      <p:tavLst>
                                        <p:tav tm="0">
                                          <p:val>
                                            <p:strVal val="#ppt_x"/>
                                          </p:val>
                                        </p:tav>
                                        <p:tav tm="100000">
                                          <p:val>
                                            <p:strVal val="#ppt_x"/>
                                          </p:val>
                                        </p:tav>
                                      </p:tavLst>
                                    </p:anim>
                                    <p:anim calcmode="lin" valueType="num">
                                      <p:cBhvr additive="base">
                                        <p:cTn id="30" dur="500" fill="hold"/>
                                        <p:tgtEl>
                                          <p:spTgt spid="3687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7115"/>
                                        </p:tgtEl>
                                        <p:attrNameLst>
                                          <p:attrName>style.visibility</p:attrName>
                                        </p:attrNameLst>
                                      </p:cBhvr>
                                      <p:to>
                                        <p:strVal val="visible"/>
                                      </p:to>
                                    </p:set>
                                    <p:anim calcmode="lin" valueType="num">
                                      <p:cBhvr additive="base">
                                        <p:cTn id="33" dur="500" fill="hold"/>
                                        <p:tgtEl>
                                          <p:spTgt spid="47115"/>
                                        </p:tgtEl>
                                        <p:attrNameLst>
                                          <p:attrName>ppt_x</p:attrName>
                                        </p:attrNameLst>
                                      </p:cBhvr>
                                      <p:tavLst>
                                        <p:tav tm="0">
                                          <p:val>
                                            <p:strVal val="#ppt_x"/>
                                          </p:val>
                                        </p:tav>
                                        <p:tav tm="100000">
                                          <p:val>
                                            <p:strVal val="#ppt_x"/>
                                          </p:val>
                                        </p:tav>
                                      </p:tavLst>
                                    </p:anim>
                                    <p:anim calcmode="lin" valueType="num">
                                      <p:cBhvr additive="base">
                                        <p:cTn id="34" dur="500" fill="hold"/>
                                        <p:tgtEl>
                                          <p:spTgt spid="47115"/>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ppt_x"/>
                                          </p:val>
                                        </p:tav>
                                        <p:tav tm="100000">
                                          <p:val>
                                            <p:strVal val="#ppt_x"/>
                                          </p:val>
                                        </p:tav>
                                      </p:tavLst>
                                    </p:anim>
                                    <p:anim calcmode="lin" valueType="num">
                                      <p:cBhvr additive="base">
                                        <p:cTn id="4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ppt_x"/>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blinds(horizontal)">
                                      <p:cBhvr>
                                        <p:cTn id="6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877" grpId="0"/>
      <p:bldP spid="6" grpId="0"/>
      <p:bldP spid="17" grpId="0"/>
      <p:bldP spid="7" grpId="0"/>
      <p:bldP spid="19"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701749" y="626642"/>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3592381" y="1497556"/>
            <a:ext cx="6096000" cy="4225925"/>
          </a:xfrm>
          <a:prstGeom prst="rect">
            <a:avLst/>
          </a:prstGeom>
        </p:spPr>
        <p:txBody>
          <a:bodyPr>
            <a:spAutoFit/>
          </a:bodyPr>
          <a:lstStyle/>
          <a:p>
            <a:pPr>
              <a:lnSpc>
                <a:spcPct val="120000"/>
              </a:lnSpc>
              <a:spcBef>
                <a:spcPts val="0"/>
              </a:spcBef>
              <a:spcAft>
                <a:spcPts val="0"/>
              </a:spcAft>
            </a:pPr>
            <a:r>
              <a:rPr lang="zh-CN" altLang="zh-CN" sz="2800" b="1" dirty="0" smtClean="0">
                <a:solidFill>
                  <a:schemeClr val="accent1">
                    <a:lumMod val="75000"/>
                  </a:schemeClr>
                </a:solidFill>
                <a:latin typeface="新宋体" panose="02010609030101010101" pitchFamily="49" charset="-122"/>
                <a:ea typeface="新宋体" panose="02010609030101010101" pitchFamily="49" charset="-122"/>
              </a:rPr>
              <a:t>黄</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胖而矮</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a:p>
            <a:pPr>
              <a:lnSpc>
                <a:spcPct val="120000"/>
              </a:lnSpc>
              <a:spcBef>
                <a:spcPts val="0"/>
              </a:spcBef>
              <a:spcAft>
                <a:spcPts val="0"/>
              </a:spcAft>
            </a:pPr>
            <a:r>
              <a:rPr lang="zh-CN" altLang="zh-CN" sz="2800" b="1" dirty="0">
                <a:solidFill>
                  <a:schemeClr val="accent1">
                    <a:lumMod val="75000"/>
                  </a:schemeClr>
                </a:solidFill>
                <a:latin typeface="新宋体" panose="02010609030101010101" pitchFamily="49" charset="-122"/>
                <a:ea typeface="新宋体" panose="02010609030101010101" pitchFamily="49" charset="-122"/>
              </a:rPr>
              <a:t>没有名</a:t>
            </a:r>
            <a:r>
              <a:rPr lang="zh-CN" altLang="zh-CN" sz="2800" b="1" dirty="0" smtClean="0">
                <a:solidFill>
                  <a:schemeClr val="accent1">
                    <a:lumMod val="75000"/>
                  </a:schemeClr>
                </a:solidFill>
                <a:latin typeface="新宋体" panose="02010609030101010101" pitchFamily="49" charset="-122"/>
                <a:ea typeface="新宋体" panose="02010609030101010101" pitchFamily="49" charset="-122"/>
              </a:rPr>
              <a:t>字</a:t>
            </a:r>
            <a:endParaRPr lang="en-US" altLang="zh-CN" sz="2800" b="1" dirty="0" smtClean="0">
              <a:solidFill>
                <a:schemeClr val="accent1">
                  <a:lumMod val="75000"/>
                </a:schemeClr>
              </a:solidFill>
              <a:latin typeface="新宋体" panose="02010609030101010101" pitchFamily="49" charset="-122"/>
              <a:ea typeface="新宋体" panose="02010609030101010101" pitchFamily="49" charset="-122"/>
            </a:endParaRPr>
          </a:p>
          <a:p>
            <a:pPr>
              <a:lnSpc>
                <a:spcPct val="120000"/>
              </a:lnSpc>
              <a:spcBef>
                <a:spcPts val="0"/>
              </a:spcBef>
              <a:spcAft>
                <a:spcPts val="0"/>
              </a:spcAft>
            </a:pPr>
            <a:r>
              <a:rPr lang="zh-CN" altLang="zh-CN" sz="2800" b="1" dirty="0" smtClean="0">
                <a:solidFill>
                  <a:schemeClr val="accent1">
                    <a:lumMod val="75000"/>
                  </a:schemeClr>
                </a:solidFill>
                <a:latin typeface="新宋体" panose="02010609030101010101" pitchFamily="49" charset="-122"/>
                <a:ea typeface="新宋体" panose="02010609030101010101" pitchFamily="49" charset="-122"/>
              </a:rPr>
              <a:t>喜</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欢切切察察</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a:p>
            <a:pPr>
              <a:lnSpc>
                <a:spcPct val="120000"/>
              </a:lnSpc>
              <a:spcBef>
                <a:spcPts val="0"/>
              </a:spcBef>
              <a:spcAft>
                <a:spcPts val="0"/>
              </a:spcAft>
            </a:pPr>
            <a:r>
              <a:rPr lang="zh-CN" altLang="zh-CN" sz="2800" b="1" dirty="0">
                <a:solidFill>
                  <a:schemeClr val="accent1">
                    <a:lumMod val="75000"/>
                  </a:schemeClr>
                </a:solidFill>
                <a:latin typeface="新宋体" panose="02010609030101010101" pitchFamily="49" charset="-122"/>
                <a:ea typeface="新宋体" panose="02010609030101010101" pitchFamily="49" charset="-122"/>
              </a:rPr>
              <a:t>喜欢</a:t>
            </a:r>
            <a:r>
              <a:rPr lang="zh-CN" altLang="zh-CN" sz="2800" b="1" dirty="0">
                <a:solidFill>
                  <a:schemeClr val="accent1">
                    <a:lumMod val="75000"/>
                  </a:schemeClr>
                </a:solidFill>
                <a:uFillTx/>
                <a:latin typeface="Arial" panose="020B0604020202020204" pitchFamily="34" charset="0"/>
                <a:ea typeface="SimSun-ExtB" panose="02010609060101010101" charset="-122"/>
                <a:cs typeface="Arial" panose="020B0604020202020204" pitchFamily="34" charset="0"/>
              </a:rPr>
              <a:t>“告状”</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a:p>
            <a:pPr>
              <a:lnSpc>
                <a:spcPct val="120000"/>
              </a:lnSpc>
              <a:spcBef>
                <a:spcPts val="0"/>
              </a:spcBef>
              <a:spcAft>
                <a:spcPts val="0"/>
              </a:spcAft>
            </a:pPr>
            <a:r>
              <a:rPr lang="zh-CN" altLang="zh-CN" sz="2800" b="1" dirty="0">
                <a:solidFill>
                  <a:schemeClr val="accent1">
                    <a:lumMod val="75000"/>
                  </a:schemeClr>
                </a:solidFill>
                <a:latin typeface="新宋体" panose="02010609030101010101" pitchFamily="49" charset="-122"/>
                <a:ea typeface="新宋体" panose="02010609030101010101" pitchFamily="49" charset="-122"/>
              </a:rPr>
              <a:t>睡觉爱摆</a:t>
            </a:r>
            <a:r>
              <a:rPr lang="zh-CN" altLang="zh-CN" sz="2800" b="1" dirty="0">
                <a:solidFill>
                  <a:schemeClr val="accent1">
                    <a:lumMod val="75000"/>
                  </a:schemeClr>
                </a:solidFill>
                <a:uFillTx/>
                <a:latin typeface="Arial" panose="020B0604020202020204" pitchFamily="34" charset="0"/>
                <a:ea typeface="SimSun-ExtB" panose="02010609060101010101" charset="-122"/>
                <a:cs typeface="Arial" panose="020B0604020202020204" pitchFamily="34" charset="0"/>
              </a:rPr>
              <a:t>“大”</a:t>
            </a:r>
            <a:r>
              <a:rPr lang="zh-CN" altLang="zh-CN" sz="2800" b="1" dirty="0" smtClean="0">
                <a:solidFill>
                  <a:schemeClr val="accent1">
                    <a:lumMod val="75000"/>
                  </a:schemeClr>
                </a:solidFill>
                <a:latin typeface="新宋体" panose="02010609030101010101" pitchFamily="49" charset="-122"/>
                <a:ea typeface="新宋体" panose="02010609030101010101" pitchFamily="49" charset="-122"/>
              </a:rPr>
              <a:t>字</a:t>
            </a: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zh-CN" sz="2800" b="1" dirty="0" smtClean="0">
                <a:solidFill>
                  <a:schemeClr val="accent1">
                    <a:lumMod val="75000"/>
                  </a:schemeClr>
                </a:solidFill>
                <a:latin typeface="新宋体" panose="02010609030101010101" pitchFamily="49" charset="-122"/>
                <a:ea typeface="新宋体" panose="02010609030101010101" pitchFamily="49" charset="-122"/>
              </a:rPr>
              <a:t> </a:t>
            </a:r>
            <a:endParaRPr lang="en-US" altLang="zh-CN" sz="2800" b="1" dirty="0" smtClean="0">
              <a:solidFill>
                <a:schemeClr val="accent1">
                  <a:lumMod val="75000"/>
                </a:schemeClr>
              </a:solidFill>
              <a:latin typeface="新宋体" panose="02010609030101010101" pitchFamily="49" charset="-122"/>
              <a:ea typeface="新宋体" panose="02010609030101010101" pitchFamily="49" charset="-122"/>
            </a:endParaRPr>
          </a:p>
          <a:p>
            <a:pPr>
              <a:lnSpc>
                <a:spcPct val="120000"/>
              </a:lnSpc>
              <a:spcBef>
                <a:spcPts val="0"/>
              </a:spcBef>
              <a:spcAft>
                <a:spcPts val="0"/>
              </a:spcAft>
            </a:pPr>
            <a:r>
              <a:rPr lang="zh-CN" altLang="zh-CN" sz="2800" b="1" dirty="0">
                <a:solidFill>
                  <a:schemeClr val="accent1">
                    <a:lumMod val="75000"/>
                  </a:schemeClr>
                </a:solidFill>
                <a:uFillTx/>
                <a:latin typeface="Arial" panose="020B0604020202020204" pitchFamily="34" charset="0"/>
                <a:ea typeface="SimSun-ExtB" panose="02010609060101010101" charset="-122"/>
                <a:cs typeface="Arial" panose="020B0604020202020204" pitchFamily="34" charset="0"/>
                <a:sym typeface="+mn-ea"/>
              </a:rPr>
              <a:t>吃福橘等</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烦琐规矩</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a:p>
            <a:pPr>
              <a:lnSpc>
                <a:spcPct val="120000"/>
              </a:lnSpc>
              <a:spcBef>
                <a:spcPts val="0"/>
              </a:spcBef>
              <a:spcAft>
                <a:spcPts val="0"/>
              </a:spcAft>
            </a:pPr>
            <a:r>
              <a:rPr lang="zh-CN" altLang="zh-CN" sz="2800" b="1" dirty="0">
                <a:solidFill>
                  <a:schemeClr val="accent1">
                    <a:lumMod val="75000"/>
                  </a:schemeClr>
                </a:solidFill>
                <a:latin typeface="新宋体" panose="02010609030101010101" pitchFamily="49" charset="-122"/>
                <a:ea typeface="新宋体" panose="02010609030101010101" pitchFamily="49" charset="-122"/>
              </a:rPr>
              <a:t>讲</a:t>
            </a:r>
            <a:r>
              <a:rPr lang="zh-CN" altLang="zh-CN" sz="2800" b="1" dirty="0">
                <a:solidFill>
                  <a:schemeClr val="accent1">
                    <a:lumMod val="75000"/>
                  </a:schemeClr>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长毛</a:t>
            </a:r>
            <a:r>
              <a:rPr lang="zh-CN" altLang="zh-CN" sz="2800" b="1" dirty="0">
                <a:solidFill>
                  <a:schemeClr val="accent1">
                    <a:lumMod val="75000"/>
                  </a:schemeClr>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solidFill>
                  <a:schemeClr val="accent1">
                    <a:lumMod val="75000"/>
                  </a:schemeClr>
                </a:solidFill>
                <a:latin typeface="新宋体" panose="02010609030101010101" pitchFamily="49" charset="-122"/>
                <a:ea typeface="新宋体" panose="02010609030101010101" pitchFamily="49" charset="-122"/>
              </a:rPr>
              <a:t>的故</a:t>
            </a:r>
            <a:r>
              <a:rPr lang="zh-CN" altLang="zh-CN" sz="2800" b="1" dirty="0" smtClean="0">
                <a:solidFill>
                  <a:schemeClr val="accent1">
                    <a:lumMod val="75000"/>
                  </a:schemeClr>
                </a:solidFill>
                <a:latin typeface="新宋体" panose="02010609030101010101" pitchFamily="49" charset="-122"/>
                <a:ea typeface="新宋体" panose="02010609030101010101" pitchFamily="49" charset="-122"/>
              </a:rPr>
              <a:t>事</a:t>
            </a:r>
            <a:endParaRPr lang="en-US" altLang="zh-CN" sz="2800" b="1" dirty="0" smtClean="0">
              <a:solidFill>
                <a:schemeClr val="accent1">
                  <a:lumMod val="75000"/>
                </a:schemeClr>
              </a:solidFill>
              <a:latin typeface="新宋体" panose="02010609030101010101" pitchFamily="49" charset="-122"/>
              <a:ea typeface="新宋体" panose="02010609030101010101" pitchFamily="49" charset="-122"/>
            </a:endParaRPr>
          </a:p>
          <a:p>
            <a:pPr>
              <a:lnSpc>
                <a:spcPct val="120000"/>
              </a:lnSpc>
              <a:spcBef>
                <a:spcPts val="0"/>
              </a:spcBef>
              <a:spcAft>
                <a:spcPts val="0"/>
              </a:spcAft>
            </a:pPr>
            <a:r>
              <a:rPr lang="zh-CN" altLang="zh-CN" sz="2800" b="1" dirty="0">
                <a:solidFill>
                  <a:schemeClr val="accent1">
                    <a:lumMod val="75000"/>
                  </a:schemeClr>
                </a:solidFill>
                <a:latin typeface="新宋体" panose="02010609030101010101" pitchFamily="49" charset="-122"/>
                <a:ea typeface="新宋体" panose="02010609030101010101" pitchFamily="49" charset="-122"/>
              </a:rPr>
              <a:t>买来了《山海经</a:t>
            </a:r>
            <a:r>
              <a:rPr lang="zh-CN" altLang="zh-CN" sz="2800" b="1" dirty="0" smtClean="0">
                <a:solidFill>
                  <a:schemeClr val="accent1">
                    <a:lumMod val="75000"/>
                  </a:schemeClr>
                </a:solidFill>
                <a:latin typeface="新宋体" panose="02010609030101010101" pitchFamily="49" charset="-122"/>
                <a:ea typeface="新宋体" panose="02010609030101010101" pitchFamily="49" charset="-122"/>
              </a:rPr>
              <a:t>》</a:t>
            </a:r>
            <a:endParaRPr lang="zh-CN" altLang="zh-CN" sz="2800" b="1" dirty="0">
              <a:solidFill>
                <a:schemeClr val="accent1">
                  <a:lumMod val="75000"/>
                </a:schemeClr>
              </a:solidFill>
              <a:latin typeface="新宋体" panose="02010609030101010101" pitchFamily="49" charset="-122"/>
              <a:ea typeface="新宋体" panose="02010609030101010101" pitchFamily="49" charset="-122"/>
            </a:endParaRPr>
          </a:p>
        </p:txBody>
      </p:sp>
      <p:sp>
        <p:nvSpPr>
          <p:cNvPr id="8" name="矩形 7"/>
          <p:cNvSpPr/>
          <p:nvPr/>
        </p:nvSpPr>
        <p:spPr>
          <a:xfrm>
            <a:off x="540236" y="2944114"/>
            <a:ext cx="2840918" cy="523220"/>
          </a:xfrm>
          <a:prstGeom prst="rect">
            <a:avLst/>
          </a:prstGeom>
        </p:spPr>
        <p:txBody>
          <a:bodyPr wrap="square">
            <a:spAutoFit/>
          </a:bodyPr>
          <a:lstStyle/>
          <a:p>
            <a:r>
              <a:rPr lang="zh-CN" altLang="zh-CN" sz="2800" b="1" dirty="0">
                <a:latin typeface="宋体" panose="02010600030101010101" pitchFamily="2" charset="-122"/>
                <a:ea typeface="宋体" panose="02010600030101010101" pitchFamily="2" charset="-122"/>
              </a:rPr>
              <a:t>阿长与《山海经》</a:t>
            </a:r>
            <a:endParaRPr lang="zh-CN" altLang="en-US" sz="2800" b="1" dirty="0">
              <a:latin typeface="宋体" panose="02010600030101010101" pitchFamily="2" charset="-122"/>
              <a:ea typeface="宋体" panose="02010600030101010101" pitchFamily="2" charset="-122"/>
            </a:endParaRPr>
          </a:p>
        </p:txBody>
      </p:sp>
      <p:sp>
        <p:nvSpPr>
          <p:cNvPr id="9" name="矩形 8"/>
          <p:cNvSpPr/>
          <p:nvPr/>
        </p:nvSpPr>
        <p:spPr>
          <a:xfrm>
            <a:off x="6629896" y="2788323"/>
            <a:ext cx="1786270" cy="954107"/>
          </a:xfrm>
          <a:prstGeom prst="rect">
            <a:avLst/>
          </a:prstGeom>
        </p:spPr>
        <p:txBody>
          <a:bodyPr wrap="square">
            <a:spAutoFit/>
          </a:bodyPr>
          <a:lstStyle/>
          <a:p>
            <a:r>
              <a:rPr lang="zh-CN" altLang="zh-CN" sz="2800" b="1" dirty="0">
                <a:latin typeface="宋体" panose="02010600030101010101" pitchFamily="2" charset="-122"/>
                <a:ea typeface="宋体" panose="02010600030101010101" pitchFamily="2" charset="-122"/>
              </a:rPr>
              <a:t>饶舌多事</a:t>
            </a:r>
            <a:endParaRPr lang="zh-CN" altLang="zh-CN" sz="2800" b="1" dirty="0">
              <a:latin typeface="宋体" panose="02010600030101010101" pitchFamily="2" charset="-122"/>
              <a:ea typeface="宋体" panose="02010600030101010101" pitchFamily="2" charset="-122"/>
            </a:endParaRPr>
          </a:p>
          <a:p>
            <a:r>
              <a:rPr lang="zh-CN" altLang="zh-CN" sz="2800" b="1" dirty="0">
                <a:latin typeface="宋体" panose="02010600030101010101" pitchFamily="2" charset="-122"/>
                <a:ea typeface="宋体" panose="02010600030101010101" pitchFamily="2" charset="-122"/>
              </a:rPr>
              <a:t>不拘小节</a:t>
            </a:r>
            <a:endParaRPr lang="zh-CN" altLang="zh-CN" sz="2800" b="1" dirty="0">
              <a:latin typeface="宋体" panose="02010600030101010101" pitchFamily="2" charset="-122"/>
              <a:ea typeface="宋体" panose="02010600030101010101" pitchFamily="2" charset="-122"/>
            </a:endParaRPr>
          </a:p>
        </p:txBody>
      </p:sp>
      <p:sp>
        <p:nvSpPr>
          <p:cNvPr id="10" name="矩形 9"/>
          <p:cNvSpPr/>
          <p:nvPr/>
        </p:nvSpPr>
        <p:spPr>
          <a:xfrm>
            <a:off x="7164173" y="4128244"/>
            <a:ext cx="1672857" cy="953135"/>
          </a:xfrm>
          <a:prstGeom prst="rect">
            <a:avLst/>
          </a:prstGeom>
        </p:spPr>
        <p:txBody>
          <a:bodyPr wrap="square">
            <a:spAutoFit/>
          </a:bodyPr>
          <a:lstStyle/>
          <a:p>
            <a:r>
              <a:rPr lang="zh-CN" altLang="zh-CN" sz="2800" b="1" dirty="0">
                <a:latin typeface="宋体" panose="02010600030101010101" pitchFamily="2" charset="-122"/>
                <a:ea typeface="宋体" panose="02010600030101010101" pitchFamily="2" charset="-122"/>
              </a:rPr>
              <a:t>迷信</a:t>
            </a:r>
            <a:r>
              <a:rPr lang="zh-CN" altLang="zh-CN" sz="2800" b="1" dirty="0">
                <a:latin typeface="宋体" panose="02010600030101010101" pitchFamily="2" charset="-122"/>
                <a:ea typeface="宋体" panose="02010600030101010101" pitchFamily="2" charset="-122"/>
                <a:sym typeface="+mn-ea"/>
              </a:rPr>
              <a:t>无知</a:t>
            </a:r>
            <a:endParaRPr lang="zh-CN" altLang="zh-CN" sz="2800" b="1" dirty="0">
              <a:latin typeface="宋体" panose="02010600030101010101" pitchFamily="2" charset="-122"/>
              <a:ea typeface="宋体" panose="02010600030101010101" pitchFamily="2" charset="-122"/>
            </a:endParaRPr>
          </a:p>
          <a:p>
            <a:r>
              <a:rPr lang="zh-CN" altLang="zh-CN" sz="2800" b="1" dirty="0">
                <a:latin typeface="宋体" panose="02010600030101010101" pitchFamily="2" charset="-122"/>
                <a:ea typeface="宋体" panose="02010600030101010101" pitchFamily="2" charset="-122"/>
              </a:rPr>
              <a:t>淳朴真诚</a:t>
            </a:r>
            <a:endParaRPr lang="zh-CN" altLang="zh-CN" sz="2800" b="1" dirty="0">
              <a:latin typeface="宋体" panose="02010600030101010101" pitchFamily="2" charset="-122"/>
              <a:ea typeface="宋体" panose="02010600030101010101" pitchFamily="2" charset="-122"/>
            </a:endParaRPr>
          </a:p>
        </p:txBody>
      </p:sp>
      <p:sp>
        <p:nvSpPr>
          <p:cNvPr id="11" name="矩形 10"/>
          <p:cNvSpPr/>
          <p:nvPr/>
        </p:nvSpPr>
        <p:spPr>
          <a:xfrm>
            <a:off x="6442627" y="2130455"/>
            <a:ext cx="1627369" cy="523220"/>
          </a:xfrm>
          <a:prstGeom prst="rect">
            <a:avLst/>
          </a:prstGeom>
        </p:spPr>
        <p:txBody>
          <a:bodyPr wrap="none">
            <a:spAutoFit/>
          </a:bodyPr>
          <a:lstStyle/>
          <a:p>
            <a:r>
              <a:rPr lang="zh-CN" altLang="zh-CN" sz="2800" b="1" dirty="0">
                <a:solidFill>
                  <a:schemeClr val="tx1"/>
                </a:solidFill>
                <a:latin typeface="新宋体" panose="02010609030101010101" pitchFamily="49" charset="-122"/>
                <a:ea typeface="新宋体" panose="02010609030101010101" pitchFamily="49" charset="-122"/>
              </a:rPr>
              <a:t>地位低下</a:t>
            </a:r>
            <a:endParaRPr lang="zh-CN" altLang="zh-CN" sz="2800" b="1" dirty="0">
              <a:solidFill>
                <a:schemeClr val="tx1"/>
              </a:solidFill>
              <a:latin typeface="新宋体" panose="02010609030101010101" pitchFamily="49" charset="-122"/>
              <a:ea typeface="新宋体" panose="02010609030101010101" pitchFamily="49" charset="-122"/>
            </a:endParaRPr>
          </a:p>
        </p:txBody>
      </p:sp>
      <p:sp>
        <p:nvSpPr>
          <p:cNvPr id="12" name="矩形 11"/>
          <p:cNvSpPr/>
          <p:nvPr/>
        </p:nvSpPr>
        <p:spPr>
          <a:xfrm>
            <a:off x="7444521" y="5082449"/>
            <a:ext cx="3432350" cy="521970"/>
          </a:xfrm>
          <a:prstGeom prst="rect">
            <a:avLst/>
          </a:prstGeom>
        </p:spPr>
        <p:txBody>
          <a:bodyPr wrap="square">
            <a:spAutoFit/>
          </a:bodyPr>
          <a:lstStyle/>
          <a:p>
            <a:r>
              <a:rPr lang="zh-CN" altLang="zh-CN" sz="2800" b="1" dirty="0">
                <a:solidFill>
                  <a:schemeClr val="tx1"/>
                </a:solidFill>
                <a:latin typeface="新宋体" panose="02010609030101010101" pitchFamily="49" charset="-122"/>
                <a:ea typeface="新宋体" panose="02010609030101010101" pitchFamily="49" charset="-122"/>
              </a:rPr>
              <a:t>热情善</a:t>
            </a:r>
            <a:r>
              <a:rPr lang="zh-CN" altLang="zh-CN" sz="2800" b="1" dirty="0" smtClean="0">
                <a:solidFill>
                  <a:schemeClr val="tx1"/>
                </a:solidFill>
                <a:latin typeface="新宋体" panose="02010609030101010101" pitchFamily="49" charset="-122"/>
                <a:ea typeface="新宋体" panose="02010609030101010101" pitchFamily="49" charset="-122"/>
              </a:rPr>
              <a:t>良</a:t>
            </a:r>
            <a:r>
              <a:rPr lang="en-US" altLang="zh-CN" sz="2800" b="1" dirty="0" smtClean="0">
                <a:solidFill>
                  <a:schemeClr val="tx1"/>
                </a:solidFill>
                <a:latin typeface="新宋体" panose="02010609030101010101" pitchFamily="49" charset="-122"/>
                <a:ea typeface="新宋体" panose="02010609030101010101" pitchFamily="49" charset="-122"/>
              </a:rPr>
              <a:t>  </a:t>
            </a:r>
            <a:r>
              <a:rPr lang="zh-CN" altLang="zh-CN" sz="2800" b="1" dirty="0" smtClean="0">
                <a:solidFill>
                  <a:schemeClr val="tx1"/>
                </a:solidFill>
                <a:latin typeface="新宋体" panose="02010609030101010101" pitchFamily="49" charset="-122"/>
                <a:ea typeface="新宋体" panose="02010609030101010101" pitchFamily="49" charset="-122"/>
              </a:rPr>
              <a:t>关</a:t>
            </a:r>
            <a:r>
              <a:rPr lang="zh-CN" altLang="zh-CN" sz="2800" b="1" dirty="0">
                <a:solidFill>
                  <a:schemeClr val="tx1"/>
                </a:solidFill>
                <a:latin typeface="新宋体" panose="02010609030101010101" pitchFamily="49" charset="-122"/>
                <a:ea typeface="新宋体" panose="02010609030101010101" pitchFamily="49" charset="-122"/>
              </a:rPr>
              <a:t>心孩子</a:t>
            </a:r>
            <a:endParaRPr lang="zh-CN" altLang="zh-CN" sz="2800" b="1" dirty="0">
              <a:solidFill>
                <a:schemeClr val="tx1"/>
              </a:solidFill>
              <a:latin typeface="新宋体" panose="02010609030101010101" pitchFamily="49" charset="-122"/>
              <a:ea typeface="新宋体" panose="02010609030101010101" pitchFamily="49" charset="-122"/>
            </a:endParaRPr>
          </a:p>
        </p:txBody>
      </p:sp>
      <p:sp>
        <p:nvSpPr>
          <p:cNvPr id="13" name="矩形 12"/>
          <p:cNvSpPr/>
          <p:nvPr/>
        </p:nvSpPr>
        <p:spPr>
          <a:xfrm>
            <a:off x="5283551" y="2130569"/>
            <a:ext cx="906017" cy="523220"/>
          </a:xfrm>
          <a:prstGeom prst="rect">
            <a:avLst/>
          </a:prstGeom>
        </p:spPr>
        <p:txBody>
          <a:bodyPr wrap="none">
            <a:spAutoFit/>
          </a:bodyPr>
          <a:lstStyle/>
          <a:p>
            <a:r>
              <a:rPr lang="zh-CN" altLang="zh-CN" sz="2800" b="1" dirty="0">
                <a:solidFill>
                  <a:schemeClr val="accent1">
                    <a:lumMod val="75000"/>
                  </a:schemeClr>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a:t>
            </a:r>
            <a:endParaRPr lang="zh-CN" altLang="zh-CN" sz="2800" b="1" dirty="0">
              <a:solidFill>
                <a:schemeClr val="accent1">
                  <a:lumMod val="75000"/>
                </a:schemeClr>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p:txBody>
      </p:sp>
      <p:sp>
        <p:nvSpPr>
          <p:cNvPr id="14" name="矩形 13"/>
          <p:cNvSpPr/>
          <p:nvPr/>
        </p:nvSpPr>
        <p:spPr>
          <a:xfrm>
            <a:off x="6538620" y="5199924"/>
            <a:ext cx="906017" cy="523220"/>
          </a:xfrm>
          <a:prstGeom prst="rect">
            <a:avLst/>
          </a:prstGeom>
        </p:spPr>
        <p:txBody>
          <a:bodyPr wrap="none">
            <a:spAutoFit/>
          </a:bodyPr>
          <a:lstStyle/>
          <a:p>
            <a:r>
              <a:rPr lang="zh-CN" altLang="zh-CN" sz="2800" b="1" dirty="0">
                <a:solidFill>
                  <a:schemeClr val="accent1">
                    <a:lumMod val="75000"/>
                  </a:schemeClr>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rPr>
              <a:t>——</a:t>
            </a:r>
            <a:endParaRPr lang="zh-CN" altLang="zh-CN" sz="2800" b="1" dirty="0">
              <a:solidFill>
                <a:schemeClr val="accent1">
                  <a:lumMod val="75000"/>
                </a:schemeClr>
              </a:solidFill>
              <a:effectLst>
                <a:outerShdw blurRad="38100" dist="38100" dir="2700000" algn="tl">
                  <a:srgbClr val="000000">
                    <a:alpha val="43137"/>
                  </a:srgbClr>
                </a:outerShdw>
              </a:effectLst>
              <a:latin typeface="新宋体" panose="02010609030101010101" pitchFamily="49" charset="-122"/>
              <a:ea typeface="新宋体" panose="02010609030101010101" pitchFamily="49" charset="-122"/>
            </a:endParaRPr>
          </a:p>
        </p:txBody>
      </p:sp>
      <p:sp>
        <p:nvSpPr>
          <p:cNvPr id="15" name="左大括号 14"/>
          <p:cNvSpPr/>
          <p:nvPr/>
        </p:nvSpPr>
        <p:spPr>
          <a:xfrm>
            <a:off x="3381154" y="1605516"/>
            <a:ext cx="211227" cy="3862358"/>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6" name="右大括号 15"/>
          <p:cNvSpPr/>
          <p:nvPr/>
        </p:nvSpPr>
        <p:spPr>
          <a:xfrm>
            <a:off x="6344816" y="2717289"/>
            <a:ext cx="285159" cy="1247016"/>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17" name="右大括号 16"/>
          <p:cNvSpPr/>
          <p:nvPr/>
        </p:nvSpPr>
        <p:spPr>
          <a:xfrm>
            <a:off x="6538595" y="4265930"/>
            <a:ext cx="356235" cy="816610"/>
          </a:xfrm>
          <a:prstGeom prst="righ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80">
                                          <p:stCondLst>
                                            <p:cond delay="0"/>
                                          </p:stCondLst>
                                        </p:cTn>
                                        <p:tgtEl>
                                          <p:spTgt spid="11"/>
                                        </p:tgtEl>
                                      </p:cBhvr>
                                    </p:animEffect>
                                    <p:anim calcmode="lin" valueType="num">
                                      <p:cBhvr>
                                        <p:cTn id="1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8" dur="26">
                                          <p:stCondLst>
                                            <p:cond delay="650"/>
                                          </p:stCondLst>
                                        </p:cTn>
                                        <p:tgtEl>
                                          <p:spTgt spid="11"/>
                                        </p:tgtEl>
                                      </p:cBhvr>
                                      <p:to x="100000" y="60000"/>
                                    </p:animScale>
                                    <p:animScale>
                                      <p:cBhvr>
                                        <p:cTn id="19" dur="166" decel="50000">
                                          <p:stCondLst>
                                            <p:cond delay="676"/>
                                          </p:stCondLst>
                                        </p:cTn>
                                        <p:tgtEl>
                                          <p:spTgt spid="11"/>
                                        </p:tgtEl>
                                      </p:cBhvr>
                                      <p:to x="100000" y="100000"/>
                                    </p:animScale>
                                    <p:animScale>
                                      <p:cBhvr>
                                        <p:cTn id="20" dur="26">
                                          <p:stCondLst>
                                            <p:cond delay="1312"/>
                                          </p:stCondLst>
                                        </p:cTn>
                                        <p:tgtEl>
                                          <p:spTgt spid="11"/>
                                        </p:tgtEl>
                                      </p:cBhvr>
                                      <p:to x="100000" y="80000"/>
                                    </p:animScale>
                                    <p:animScale>
                                      <p:cBhvr>
                                        <p:cTn id="21" dur="166" decel="50000">
                                          <p:stCondLst>
                                            <p:cond delay="1338"/>
                                          </p:stCondLst>
                                        </p:cTn>
                                        <p:tgtEl>
                                          <p:spTgt spid="11"/>
                                        </p:tgtEl>
                                      </p:cBhvr>
                                      <p:to x="100000" y="100000"/>
                                    </p:animScale>
                                    <p:animScale>
                                      <p:cBhvr>
                                        <p:cTn id="22" dur="26">
                                          <p:stCondLst>
                                            <p:cond delay="1642"/>
                                          </p:stCondLst>
                                        </p:cTn>
                                        <p:tgtEl>
                                          <p:spTgt spid="11"/>
                                        </p:tgtEl>
                                      </p:cBhvr>
                                      <p:to x="100000" y="90000"/>
                                    </p:animScale>
                                    <p:animScale>
                                      <p:cBhvr>
                                        <p:cTn id="23" dur="166" decel="50000">
                                          <p:stCondLst>
                                            <p:cond delay="1668"/>
                                          </p:stCondLst>
                                        </p:cTn>
                                        <p:tgtEl>
                                          <p:spTgt spid="11"/>
                                        </p:tgtEl>
                                      </p:cBhvr>
                                      <p:to x="100000" y="100000"/>
                                    </p:animScale>
                                    <p:animScale>
                                      <p:cBhvr>
                                        <p:cTn id="24" dur="26">
                                          <p:stCondLst>
                                            <p:cond delay="1808"/>
                                          </p:stCondLst>
                                        </p:cTn>
                                        <p:tgtEl>
                                          <p:spTgt spid="11"/>
                                        </p:tgtEl>
                                      </p:cBhvr>
                                      <p:to x="100000" y="95000"/>
                                    </p:animScale>
                                    <p:animScale>
                                      <p:cBhvr>
                                        <p:cTn id="25" dur="166" decel="50000">
                                          <p:stCondLst>
                                            <p:cond delay="1834"/>
                                          </p:stCondLst>
                                        </p:cTn>
                                        <p:tgtEl>
                                          <p:spTgt spid="11"/>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80">
                                          <p:stCondLst>
                                            <p:cond delay="0"/>
                                          </p:stCondLst>
                                        </p:cTn>
                                        <p:tgtEl>
                                          <p:spTgt spid="9"/>
                                        </p:tgtEl>
                                      </p:cBhvr>
                                    </p:animEffect>
                                    <p:anim calcmode="lin" valueType="num">
                                      <p:cBhvr>
                                        <p:cTn id="43"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8" dur="26">
                                          <p:stCondLst>
                                            <p:cond delay="650"/>
                                          </p:stCondLst>
                                        </p:cTn>
                                        <p:tgtEl>
                                          <p:spTgt spid="9"/>
                                        </p:tgtEl>
                                      </p:cBhvr>
                                      <p:to x="100000" y="60000"/>
                                    </p:animScale>
                                    <p:animScale>
                                      <p:cBhvr>
                                        <p:cTn id="49" dur="166" decel="50000">
                                          <p:stCondLst>
                                            <p:cond delay="676"/>
                                          </p:stCondLst>
                                        </p:cTn>
                                        <p:tgtEl>
                                          <p:spTgt spid="9"/>
                                        </p:tgtEl>
                                      </p:cBhvr>
                                      <p:to x="100000" y="100000"/>
                                    </p:animScale>
                                    <p:animScale>
                                      <p:cBhvr>
                                        <p:cTn id="50" dur="26">
                                          <p:stCondLst>
                                            <p:cond delay="1312"/>
                                          </p:stCondLst>
                                        </p:cTn>
                                        <p:tgtEl>
                                          <p:spTgt spid="9"/>
                                        </p:tgtEl>
                                      </p:cBhvr>
                                      <p:to x="100000" y="80000"/>
                                    </p:animScale>
                                    <p:animScale>
                                      <p:cBhvr>
                                        <p:cTn id="51" dur="166" decel="50000">
                                          <p:stCondLst>
                                            <p:cond delay="1338"/>
                                          </p:stCondLst>
                                        </p:cTn>
                                        <p:tgtEl>
                                          <p:spTgt spid="9"/>
                                        </p:tgtEl>
                                      </p:cBhvr>
                                      <p:to x="100000" y="100000"/>
                                    </p:animScale>
                                    <p:animScale>
                                      <p:cBhvr>
                                        <p:cTn id="52" dur="26">
                                          <p:stCondLst>
                                            <p:cond delay="1642"/>
                                          </p:stCondLst>
                                        </p:cTn>
                                        <p:tgtEl>
                                          <p:spTgt spid="9"/>
                                        </p:tgtEl>
                                      </p:cBhvr>
                                      <p:to x="100000" y="90000"/>
                                    </p:animScale>
                                    <p:animScale>
                                      <p:cBhvr>
                                        <p:cTn id="53" dur="166" decel="50000">
                                          <p:stCondLst>
                                            <p:cond delay="1668"/>
                                          </p:stCondLst>
                                        </p:cTn>
                                        <p:tgtEl>
                                          <p:spTgt spid="9"/>
                                        </p:tgtEl>
                                      </p:cBhvr>
                                      <p:to x="100000" y="100000"/>
                                    </p:animScale>
                                    <p:animScale>
                                      <p:cBhvr>
                                        <p:cTn id="54" dur="26">
                                          <p:stCondLst>
                                            <p:cond delay="1808"/>
                                          </p:stCondLst>
                                        </p:cTn>
                                        <p:tgtEl>
                                          <p:spTgt spid="9"/>
                                        </p:tgtEl>
                                      </p:cBhvr>
                                      <p:to x="100000" y="95000"/>
                                    </p:animScale>
                                    <p:animScale>
                                      <p:cBhvr>
                                        <p:cTn id="55" dur="166" decel="50000">
                                          <p:stCondLst>
                                            <p:cond delay="1834"/>
                                          </p:stCondLst>
                                        </p:cTn>
                                        <p:tgtEl>
                                          <p:spTgt spid="9"/>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down)">
                                      <p:cBhvr>
                                        <p:cTn id="66" dur="580">
                                          <p:stCondLst>
                                            <p:cond delay="0"/>
                                          </p:stCondLst>
                                        </p:cTn>
                                        <p:tgtEl>
                                          <p:spTgt spid="10"/>
                                        </p:tgtEl>
                                      </p:cBhvr>
                                    </p:animEffect>
                                    <p:anim calcmode="lin" valueType="num">
                                      <p:cBhvr>
                                        <p:cTn id="6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72" dur="26">
                                          <p:stCondLst>
                                            <p:cond delay="650"/>
                                          </p:stCondLst>
                                        </p:cTn>
                                        <p:tgtEl>
                                          <p:spTgt spid="10"/>
                                        </p:tgtEl>
                                      </p:cBhvr>
                                      <p:to x="100000" y="60000"/>
                                    </p:animScale>
                                    <p:animScale>
                                      <p:cBhvr>
                                        <p:cTn id="73" dur="166" decel="50000">
                                          <p:stCondLst>
                                            <p:cond delay="676"/>
                                          </p:stCondLst>
                                        </p:cTn>
                                        <p:tgtEl>
                                          <p:spTgt spid="10"/>
                                        </p:tgtEl>
                                      </p:cBhvr>
                                      <p:to x="100000" y="100000"/>
                                    </p:animScale>
                                    <p:animScale>
                                      <p:cBhvr>
                                        <p:cTn id="74" dur="26">
                                          <p:stCondLst>
                                            <p:cond delay="1312"/>
                                          </p:stCondLst>
                                        </p:cTn>
                                        <p:tgtEl>
                                          <p:spTgt spid="10"/>
                                        </p:tgtEl>
                                      </p:cBhvr>
                                      <p:to x="100000" y="80000"/>
                                    </p:animScale>
                                    <p:animScale>
                                      <p:cBhvr>
                                        <p:cTn id="75" dur="166" decel="50000">
                                          <p:stCondLst>
                                            <p:cond delay="1338"/>
                                          </p:stCondLst>
                                        </p:cTn>
                                        <p:tgtEl>
                                          <p:spTgt spid="10"/>
                                        </p:tgtEl>
                                      </p:cBhvr>
                                      <p:to x="100000" y="100000"/>
                                    </p:animScale>
                                    <p:animScale>
                                      <p:cBhvr>
                                        <p:cTn id="76" dur="26">
                                          <p:stCondLst>
                                            <p:cond delay="1642"/>
                                          </p:stCondLst>
                                        </p:cTn>
                                        <p:tgtEl>
                                          <p:spTgt spid="10"/>
                                        </p:tgtEl>
                                      </p:cBhvr>
                                      <p:to x="100000" y="90000"/>
                                    </p:animScale>
                                    <p:animScale>
                                      <p:cBhvr>
                                        <p:cTn id="77" dur="166" decel="50000">
                                          <p:stCondLst>
                                            <p:cond delay="1668"/>
                                          </p:stCondLst>
                                        </p:cTn>
                                        <p:tgtEl>
                                          <p:spTgt spid="10"/>
                                        </p:tgtEl>
                                      </p:cBhvr>
                                      <p:to x="100000" y="100000"/>
                                    </p:animScale>
                                    <p:animScale>
                                      <p:cBhvr>
                                        <p:cTn id="78" dur="26">
                                          <p:stCondLst>
                                            <p:cond delay="1808"/>
                                          </p:stCondLst>
                                        </p:cTn>
                                        <p:tgtEl>
                                          <p:spTgt spid="10"/>
                                        </p:tgtEl>
                                      </p:cBhvr>
                                      <p:to x="100000" y="95000"/>
                                    </p:animScale>
                                    <p:animScale>
                                      <p:cBhvr>
                                        <p:cTn id="79" dur="166" decel="50000">
                                          <p:stCondLst>
                                            <p:cond delay="1834"/>
                                          </p:stCondLst>
                                        </p:cTn>
                                        <p:tgtEl>
                                          <p:spTgt spid="10"/>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additive="base">
                                        <p:cTn id="84" dur="500" fill="hold"/>
                                        <p:tgtEl>
                                          <p:spTgt spid="14"/>
                                        </p:tgtEl>
                                        <p:attrNameLst>
                                          <p:attrName>ppt_x</p:attrName>
                                        </p:attrNameLst>
                                      </p:cBhvr>
                                      <p:tavLst>
                                        <p:tav tm="0">
                                          <p:val>
                                            <p:strVal val="#ppt_x"/>
                                          </p:val>
                                        </p:tav>
                                        <p:tav tm="100000">
                                          <p:val>
                                            <p:strVal val="#ppt_x"/>
                                          </p:val>
                                        </p:tav>
                                      </p:tavLst>
                                    </p:anim>
                                    <p:anim calcmode="lin" valueType="num">
                                      <p:cBhvr additive="base">
                                        <p:cTn id="8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1" presetClass="entr" presetSubtype="1" fill="hold" grpId="0" nodeType="click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wheel(1)">
                                      <p:cBhvr>
                                        <p:cTn id="90" dur="2000"/>
                                        <p:tgtEl>
                                          <p:spTgt spid="12"/>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5"/>
                                        </p:tgtEl>
                                        <p:attrNameLst>
                                          <p:attrName>style.visibility</p:attrName>
                                        </p:attrNameLst>
                                      </p:cBhvr>
                                      <p:to>
                                        <p:strVal val="visible"/>
                                      </p:to>
                                    </p:set>
                                    <p:anim calcmode="lin" valueType="num">
                                      <p:cBhvr additive="base">
                                        <p:cTn id="95" dur="500" fill="hold"/>
                                        <p:tgtEl>
                                          <p:spTgt spid="15"/>
                                        </p:tgtEl>
                                        <p:attrNameLst>
                                          <p:attrName>ppt_x</p:attrName>
                                        </p:attrNameLst>
                                      </p:cBhvr>
                                      <p:tavLst>
                                        <p:tav tm="0">
                                          <p:val>
                                            <p:strVal val="#ppt_x"/>
                                          </p:val>
                                        </p:tav>
                                        <p:tav tm="100000">
                                          <p:val>
                                            <p:strVal val="#ppt_x"/>
                                          </p:val>
                                        </p:tav>
                                      </p:tavLst>
                                    </p:anim>
                                    <p:anim calcmode="lin" valueType="num">
                                      <p:cBhvr additive="base">
                                        <p:cTn id="9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6" presetClass="entr" presetSubtype="0" fill="hold" grpId="0" nodeType="click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down)">
                                      <p:cBhvr>
                                        <p:cTn id="101" dur="580">
                                          <p:stCondLst>
                                            <p:cond delay="0"/>
                                          </p:stCondLst>
                                        </p:cTn>
                                        <p:tgtEl>
                                          <p:spTgt spid="8"/>
                                        </p:tgtEl>
                                      </p:cBhvr>
                                    </p:animEffect>
                                    <p:anim calcmode="lin" valueType="num">
                                      <p:cBhvr>
                                        <p:cTn id="10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0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0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0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07" dur="26">
                                          <p:stCondLst>
                                            <p:cond delay="650"/>
                                          </p:stCondLst>
                                        </p:cTn>
                                        <p:tgtEl>
                                          <p:spTgt spid="8"/>
                                        </p:tgtEl>
                                      </p:cBhvr>
                                      <p:to x="100000" y="60000"/>
                                    </p:animScale>
                                    <p:animScale>
                                      <p:cBhvr>
                                        <p:cTn id="108" dur="166" decel="50000">
                                          <p:stCondLst>
                                            <p:cond delay="676"/>
                                          </p:stCondLst>
                                        </p:cTn>
                                        <p:tgtEl>
                                          <p:spTgt spid="8"/>
                                        </p:tgtEl>
                                      </p:cBhvr>
                                      <p:to x="100000" y="100000"/>
                                    </p:animScale>
                                    <p:animScale>
                                      <p:cBhvr>
                                        <p:cTn id="109" dur="26">
                                          <p:stCondLst>
                                            <p:cond delay="1312"/>
                                          </p:stCondLst>
                                        </p:cTn>
                                        <p:tgtEl>
                                          <p:spTgt spid="8"/>
                                        </p:tgtEl>
                                      </p:cBhvr>
                                      <p:to x="100000" y="80000"/>
                                    </p:animScale>
                                    <p:animScale>
                                      <p:cBhvr>
                                        <p:cTn id="110" dur="166" decel="50000">
                                          <p:stCondLst>
                                            <p:cond delay="1338"/>
                                          </p:stCondLst>
                                        </p:cTn>
                                        <p:tgtEl>
                                          <p:spTgt spid="8"/>
                                        </p:tgtEl>
                                      </p:cBhvr>
                                      <p:to x="100000" y="100000"/>
                                    </p:animScale>
                                    <p:animScale>
                                      <p:cBhvr>
                                        <p:cTn id="111" dur="26">
                                          <p:stCondLst>
                                            <p:cond delay="1642"/>
                                          </p:stCondLst>
                                        </p:cTn>
                                        <p:tgtEl>
                                          <p:spTgt spid="8"/>
                                        </p:tgtEl>
                                      </p:cBhvr>
                                      <p:to x="100000" y="90000"/>
                                    </p:animScale>
                                    <p:animScale>
                                      <p:cBhvr>
                                        <p:cTn id="112" dur="166" decel="50000">
                                          <p:stCondLst>
                                            <p:cond delay="1668"/>
                                          </p:stCondLst>
                                        </p:cTn>
                                        <p:tgtEl>
                                          <p:spTgt spid="8"/>
                                        </p:tgtEl>
                                      </p:cBhvr>
                                      <p:to x="100000" y="100000"/>
                                    </p:animScale>
                                    <p:animScale>
                                      <p:cBhvr>
                                        <p:cTn id="113" dur="26">
                                          <p:stCondLst>
                                            <p:cond delay="1808"/>
                                          </p:stCondLst>
                                        </p:cTn>
                                        <p:tgtEl>
                                          <p:spTgt spid="8"/>
                                        </p:tgtEl>
                                      </p:cBhvr>
                                      <p:to x="100000" y="95000"/>
                                    </p:animScale>
                                    <p:animScale>
                                      <p:cBhvr>
                                        <p:cTn id="114"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bldLvl="0" animBg="1"/>
      <p:bldP spid="16" grpId="0" bldLvl="0" animBg="1"/>
      <p:bldP spid="1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TextBox 18"/>
          <p:cNvSpPr txBox="1"/>
          <p:nvPr/>
        </p:nvSpPr>
        <p:spPr>
          <a:xfrm>
            <a:off x="921393" y="659027"/>
            <a:ext cx="2329191" cy="586105"/>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nvGrpSpPr>
          <p:cNvPr id="5" name="组合 4"/>
          <p:cNvGrpSpPr/>
          <p:nvPr/>
        </p:nvGrpSpPr>
        <p:grpSpPr>
          <a:xfrm>
            <a:off x="701749" y="626642"/>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8" name="矩形 7"/>
          <p:cNvSpPr/>
          <p:nvPr/>
        </p:nvSpPr>
        <p:spPr>
          <a:xfrm>
            <a:off x="1088390" y="1864360"/>
            <a:ext cx="10261600" cy="2976880"/>
          </a:xfrm>
          <a:prstGeom prst="rect">
            <a:avLst/>
          </a:prstGeom>
        </p:spPr>
        <p:txBody>
          <a:bodyPr wrap="square">
            <a:spAutoFit/>
          </a:bodyPr>
          <a:lstStyle/>
          <a:p>
            <a:pPr algn="just" fontAlgn="auto">
              <a:lnSpc>
                <a:spcPct val="125000"/>
              </a:lnSpc>
              <a:spcBef>
                <a:spcPts val="0"/>
              </a:spcBef>
              <a:spcAft>
                <a:spcPts val="0"/>
              </a:spcAft>
            </a:pPr>
            <a:r>
              <a:rPr lang="en-US" altLang="zh-CN" sz="2800" b="1" dirty="0" smtClean="0">
                <a:latin typeface="宋体" panose="02010600030101010101" pitchFamily="2" charset="-122"/>
                <a:ea typeface="宋体" panose="02010600030101010101" pitchFamily="2" charset="-122"/>
              </a:rPr>
              <a:t>    </a:t>
            </a:r>
            <a:r>
              <a:rPr lang="zh-CN" altLang="zh-CN" sz="3000" b="1" dirty="0" smtClean="0">
                <a:latin typeface="宋体" panose="02010600030101010101" pitchFamily="2" charset="-122"/>
                <a:ea typeface="宋体" panose="02010600030101010101" pitchFamily="2" charset="-122"/>
              </a:rPr>
              <a:t>本</a:t>
            </a:r>
            <a:r>
              <a:rPr lang="zh-CN" altLang="zh-CN" sz="3000" b="1" dirty="0">
                <a:latin typeface="宋体" panose="02010600030101010101" pitchFamily="2" charset="-122"/>
                <a:ea typeface="宋体" panose="02010600030101010101" pitchFamily="2" charset="-122"/>
              </a:rPr>
              <a:t>文是一篇回忆性散文</a:t>
            </a:r>
            <a:r>
              <a:rPr lang="en-US" altLang="zh-CN" sz="3000" b="1">
                <a:uFillTx/>
                <a:ea typeface="SimSun-ExtB" panose="02010609060101010101" charset="-122"/>
                <a:cs typeface="+mj-cs"/>
                <a:sym typeface="宋体" panose="02010600030101010101" pitchFamily="2" charset="-122"/>
              </a:rPr>
              <a:t>,</a:t>
            </a:r>
            <a:r>
              <a:rPr lang="zh-CN" altLang="zh-CN" sz="3000" b="1" dirty="0">
                <a:latin typeface="宋体" panose="02010600030101010101" pitchFamily="2" charset="-122"/>
                <a:ea typeface="宋体" panose="02010600030101010101" pitchFamily="2" charset="-122"/>
              </a:rPr>
              <a:t>作者通过对阿长称呼的由来、有不良习惯、会烦琐规矩、讲</a:t>
            </a:r>
            <a:r>
              <a:rPr lang="zh-CN" altLang="zh-CN" sz="3000" b="1" dirty="0">
                <a:solidFill>
                  <a:schemeClr val="tx1"/>
                </a:solidFill>
                <a:uFillTx/>
                <a:latin typeface="Arial" panose="020B0604020202020204" pitchFamily="34" charset="0"/>
                <a:ea typeface="SimSun-ExtB" panose="02010609060101010101" charset="-122"/>
                <a:cs typeface="Arial" panose="020B0604020202020204" pitchFamily="34" charset="0"/>
              </a:rPr>
              <a:t>“长毛”</a:t>
            </a:r>
            <a:r>
              <a:rPr lang="zh-CN" altLang="zh-CN" sz="3000" b="1" dirty="0">
                <a:latin typeface="宋体" panose="02010600030101010101" pitchFamily="2" charset="-122"/>
                <a:ea typeface="宋体" panose="02010600030101010101" pitchFamily="2" charset="-122"/>
              </a:rPr>
              <a:t>的故事、买《山海经》等事情的回忆</a:t>
            </a:r>
            <a:r>
              <a:rPr lang="en-US" altLang="zh-CN" sz="3000" b="1">
                <a:uFillTx/>
                <a:ea typeface="SimSun-ExtB" panose="02010609060101010101" charset="-122"/>
                <a:cs typeface="+mj-cs"/>
                <a:sym typeface="宋体" panose="02010600030101010101" pitchFamily="2" charset="-122"/>
              </a:rPr>
              <a:t>,</a:t>
            </a:r>
            <a:r>
              <a:rPr lang="zh-CN" altLang="zh-CN" sz="3000" b="1" dirty="0">
                <a:latin typeface="宋体" panose="02010600030101010101" pitchFamily="2" charset="-122"/>
                <a:ea typeface="宋体" panose="02010600030101010101" pitchFamily="2" charset="-122"/>
              </a:rPr>
              <a:t>让我们看到了一个地位低下、饶舌多事、不拘小节、迷信无知、淳朴真诚</a:t>
            </a:r>
            <a:r>
              <a:rPr lang="en-US" altLang="zh-CN" sz="3000" b="1">
                <a:uFillTx/>
                <a:ea typeface="SimSun-ExtB" panose="02010609060101010101" charset="-122"/>
                <a:cs typeface="+mj-cs"/>
                <a:sym typeface="宋体" panose="02010600030101010101" pitchFamily="2" charset="-122"/>
              </a:rPr>
              <a:t>,</a:t>
            </a:r>
            <a:r>
              <a:rPr lang="zh-CN" altLang="zh-CN" sz="3000" b="1" dirty="0">
                <a:latin typeface="宋体" panose="02010600030101010101" pitchFamily="2" charset="-122"/>
                <a:ea typeface="宋体" panose="02010600030101010101" pitchFamily="2" charset="-122"/>
              </a:rPr>
              <a:t>但热情善良、关心孩子的长妈妈的形象。</a:t>
            </a:r>
            <a:endParaRPr lang="zh-CN" altLang="zh-CN" sz="30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第二课时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569669" y="403122"/>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合作探究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矩形 2"/>
          <p:cNvSpPr/>
          <p:nvPr/>
        </p:nvSpPr>
        <p:spPr>
          <a:xfrm>
            <a:off x="647065" y="1240790"/>
            <a:ext cx="11068050" cy="5087620"/>
          </a:xfrm>
          <a:prstGeom prst="rect">
            <a:avLst/>
          </a:prstGeom>
        </p:spPr>
        <p:txBody>
          <a:bodyPr wrap="square">
            <a:spAutoFit/>
          </a:bodyPr>
          <a:p>
            <a:pPr algn="just"/>
            <a:r>
              <a:rPr lang="en-US" altLang="zh-CN" sz="28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细</a:t>
            </a:r>
            <a:r>
              <a:rPr lang="zh-CN" altLang="zh-CN" sz="2800" b="1" dirty="0">
                <a:latin typeface="宋体" panose="02010600030101010101" pitchFamily="2" charset="-122"/>
                <a:ea typeface="宋体" panose="02010600030101010101" pitchFamily="2" charset="-122"/>
              </a:rPr>
              <a:t>读课文</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你会发现有几组关键词句反复出现</a:t>
            </a:r>
            <a:r>
              <a:rPr lang="zh-CN" altLang="zh-CN" sz="2800" b="1" dirty="0">
                <a:latin typeface="宋体" panose="02010600030101010101" pitchFamily="2" charset="-122"/>
                <a:ea typeface="宋体" panose="02010600030101010101" pitchFamily="2" charset="-122"/>
              </a:rPr>
              <a:t>。联系上下文</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说说其不同的含义</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任务三</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a:p>
            <a:pPr algn="l">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(1)[</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Arial" panose="020B0604020202020204" pitchFamily="34" charset="0"/>
                <a:ea typeface="宋体" panose="02010600030101010101" pitchFamily="2" charset="-122"/>
                <a:cs typeface="Arial" panose="020B0604020202020204" pitchFamily="34" charset="0"/>
              </a:rPr>
              <a:t>大</a:t>
            </a:r>
            <a:r>
              <a:rPr lang="en-US" altLang="zh-CN" sz="2800" b="1" dirty="0">
                <a:latin typeface="Arial" panose="020B0604020202020204" pitchFamily="34" charset="0"/>
                <a:ea typeface="宋体" panose="02010600030101010101" pitchFamily="2" charset="-122"/>
                <a:cs typeface="Arial" panose="020B0604020202020204" pitchFamily="34" charset="0"/>
              </a:rPr>
              <a:t>”</a:t>
            </a:r>
            <a:r>
              <a:rPr lang="zh-CN" altLang="en-US" sz="2800" b="1" dirty="0">
                <a:latin typeface="宋体" panose="02010600030101010101" pitchFamily="2" charset="-122"/>
                <a:ea typeface="宋体" panose="02010600030101010101" pitchFamily="2" charset="-122"/>
              </a:rPr>
              <a:t>字的睡相</a:t>
            </a:r>
            <a:r>
              <a:rPr lang="zh-CN" altLang="zh-CN" sz="2800" b="1" dirty="0">
                <a:latin typeface="宋体" panose="02010600030101010101" pitchFamily="2" charset="-122"/>
                <a:ea typeface="宋体" panose="02010600030101010101" pitchFamily="2" charset="-122"/>
              </a:rPr>
              <a:t>]课文中反复写阿长的睡相</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诸如</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摆成一个</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大</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sym typeface="+mn-ea"/>
              </a:rPr>
              <a:t>字</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endParaRPr lang="en-US" altLang="zh-CN" sz="28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20000"/>
              </a:lnSpc>
              <a:spcBef>
                <a:spcPts val="0"/>
              </a:spcBef>
              <a:spcAft>
                <a:spcPts val="0"/>
              </a:spcAft>
            </a:pP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满床</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伸开手脚</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等词组和句子。第</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3</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5</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段是为了</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抑笔</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2800" b="1">
                <a:uFillTx/>
                <a:ea typeface="SimSun-ExtB" panose="02010609060101010101" charset="-122"/>
                <a:cs typeface="+mj-cs"/>
                <a:sym typeface="宋体" panose="02010600030101010101" pitchFamily="2" charset="-122"/>
              </a:rPr>
              <a:t>,</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突出阿长作为女工</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的特点</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而</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17</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段则写出了</a:t>
            </a:r>
            <a:r>
              <a:rPr lang="zh-CN" altLang="en-US" sz="2800" b="1" dirty="0">
                <a:effectLst/>
                <a:uFillTx/>
                <a:latin typeface="Arial" panose="020B0604020202020204" pitchFamily="34" charset="0"/>
                <a:ea typeface="SimSun-ExtB" panose="02010609060101010101" charset="-122"/>
                <a:cs typeface="Arial" panose="020B0604020202020204" pitchFamily="34" charset="0"/>
                <a:sym typeface="+mn-ea"/>
              </a:rPr>
              <a:t>“我”</a:t>
            </a:r>
            <a:r>
              <a:rPr lang="zh-CN" altLang="en-US" sz="2800" b="1">
                <a:uFillTx/>
                <a:ea typeface="SimSun-ExtB" panose="02010609060101010101" charset="-122"/>
                <a:cs typeface="+mj-cs"/>
                <a:sym typeface="宋体" panose="02010600030101010101" pitchFamily="2" charset="-122"/>
              </a:rPr>
              <a:t>对阿长的</a:t>
            </a:r>
            <a:endParaRPr lang="zh-CN" altLang="en-US" sz="2800" b="1">
              <a:uFillTx/>
              <a:ea typeface="SimSun-ExtB" panose="02010609060101010101" charset="-122"/>
              <a:cs typeface="+mj-cs"/>
              <a:sym typeface="宋体" panose="02010600030101010101" pitchFamily="2" charset="-122"/>
            </a:endParaRPr>
          </a:p>
          <a:p>
            <a:pPr algn="l">
              <a:lnSpc>
                <a:spcPct val="120000"/>
              </a:lnSpc>
              <a:spcBef>
                <a:spcPts val="0"/>
              </a:spcBef>
              <a:spcAft>
                <a:spcPts val="0"/>
              </a:spcAft>
            </a:pP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zh-CN" sz="2800" b="1" dirty="0">
                <a:uFillTx/>
                <a:latin typeface="宋体" panose="02010600030101010101" pitchFamily="2" charset="-122"/>
                <a:ea typeface="宋体" panose="02010600030101010101" pitchFamily="2" charset="-122"/>
                <a:cs typeface="宋体" panose="02010600030101010101" pitchFamily="2" charset="-122"/>
                <a:sym typeface="+mn-ea"/>
              </a:rPr>
              <a:t>还带着点童心</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富有童趣</a:t>
            </a:r>
            <a:r>
              <a:rPr lang="zh-CN" altLang="zh-CN" sz="2800" b="1" dirty="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a:p>
            <a:pPr algn="l">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rPr>
              <a:t>(2)</a:t>
            </a:r>
            <a:r>
              <a:rPr lang="zh-CN" altLang="zh-CN" sz="2800" b="1" dirty="0">
                <a:latin typeface="宋体" panose="02010600030101010101" pitchFamily="2" charset="-122"/>
                <a:ea typeface="宋体" panose="02010600030101010101" pitchFamily="2" charset="-122"/>
                <a:sym typeface="+mn-ea"/>
              </a:rPr>
              <a:t>[绘画的</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经</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书</a:t>
            </a:r>
            <a:r>
              <a:rPr lang="zh-CN" altLang="zh-CN" sz="2800" b="1" dirty="0">
                <a:latin typeface="宋体" panose="02010600030101010101" pitchFamily="2" charset="-122"/>
                <a:ea typeface="宋体" panose="02010600030101010101" pitchFamily="2" charset="-122"/>
                <a:sym typeface="+mn-ea"/>
              </a:rPr>
              <a:t>]课文中两次写绘画的《山海经》</a:t>
            </a:r>
            <a:r>
              <a:rPr lang="en-US" altLang="zh-CN" sz="2800" b="1">
                <a:uFillTx/>
                <a:ea typeface="SimSun-ExtB" panose="02010609060101010101" charset="-122"/>
                <a:cs typeface="+mj-cs"/>
                <a:sym typeface="宋体" panose="02010600030101010101" pitchFamily="2" charset="-122"/>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19</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段是为了</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突出</a:t>
            </a:r>
            <a:r>
              <a:rPr lang="zh-CN" altLang="en-US" sz="2800" b="1" dirty="0">
                <a:effectLst/>
                <a:uFillTx/>
                <a:latin typeface="Arial" panose="020B0604020202020204" pitchFamily="34" charset="0"/>
                <a:ea typeface="SimSun-ExtB" panose="02010609060101010101" charset="-122"/>
                <a:cs typeface="Arial" panose="020B0604020202020204" pitchFamily="34" charset="0"/>
                <a:sym typeface="+mn-ea"/>
              </a:rPr>
              <a:t>“我”</a:t>
            </a:r>
            <a:r>
              <a:rPr lang="zh-CN" altLang="en-US" sz="2800" b="1">
                <a:uFillTx/>
                <a:ea typeface="SimSun-ExtB" panose="02010609060101010101" charset="-122"/>
                <a:cs typeface="+mj-cs"/>
                <a:sym typeface="宋体" panose="02010600030101010101" pitchFamily="2" charset="-122"/>
              </a:rPr>
              <a:t>对远房叔祖所说的绘画版《山海经》的</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之情</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而</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28</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段则是为了</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突出</a:t>
            </a:r>
            <a:r>
              <a:rPr lang="zh-CN" altLang="en-US" sz="2800" b="1" dirty="0">
                <a:effectLst/>
                <a:uFillTx/>
                <a:latin typeface="Arial" panose="020B0604020202020204" pitchFamily="34" charset="0"/>
                <a:ea typeface="SimSun-ExtB" panose="02010609060101010101" charset="-122"/>
                <a:cs typeface="Arial" panose="020B0604020202020204" pitchFamily="34" charset="0"/>
                <a:sym typeface="+mn-ea"/>
              </a:rPr>
              <a:t>“我”得到</a:t>
            </a:r>
            <a:r>
              <a:rPr lang="zh-CN" altLang="en-US" sz="2800" b="1">
                <a:uFillTx/>
                <a:ea typeface="SimSun-ExtB" panose="02010609060101010101" charset="-122"/>
                <a:cs typeface="+mj-cs"/>
                <a:sym typeface="宋体" panose="02010600030101010101" pitchFamily="2" charset="-122"/>
              </a:rPr>
              <a:t>《山海经》之后的</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的心理感受</a:t>
            </a:r>
            <a:r>
              <a:rPr lang="zh-CN" altLang="zh-CN" sz="2800" b="1" dirty="0">
                <a:latin typeface="宋体" panose="02010600030101010101" pitchFamily="2" charset="-122"/>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19" name="Rectangle 10"/>
          <p:cNvSpPr/>
          <p:nvPr/>
        </p:nvSpPr>
        <p:spPr>
          <a:xfrm>
            <a:off x="2226310" y="3159125"/>
            <a:ext cx="2747010" cy="539750"/>
          </a:xfrm>
          <a:prstGeom prst="rect">
            <a:avLst/>
          </a:prstGeom>
          <a:noFill/>
          <a:ln w="9525">
            <a:noFill/>
          </a:ln>
        </p:spPr>
        <p:txBody>
          <a:bodyPr anchor="ctr" anchorCtr="0"/>
          <a:p>
            <a:pPr fontAlgn="ctr">
              <a:spcBef>
                <a:spcPct val="20000"/>
              </a:spcBef>
            </a:pPr>
            <a:r>
              <a:rPr lang="zh-CN" altLang="en-US" sz="2800" b="1" dirty="0">
                <a:solidFill>
                  <a:srgbClr val="FF0000"/>
                </a:solidFill>
                <a:latin typeface="楷体_GB2312" pitchFamily="49" charset="-122"/>
              </a:rPr>
              <a:t>粗俗、不拘小节</a:t>
            </a:r>
            <a:endParaRPr lang="zh-CN" altLang="en-US" sz="2800" b="1" dirty="0">
              <a:solidFill>
                <a:srgbClr val="FF0000"/>
              </a:solidFill>
              <a:latin typeface="楷体_GB2312" pitchFamily="49" charset="-122"/>
            </a:endParaRPr>
          </a:p>
        </p:txBody>
      </p:sp>
      <p:sp>
        <p:nvSpPr>
          <p:cNvPr id="2" name="Rectangle 10"/>
          <p:cNvSpPr/>
          <p:nvPr/>
        </p:nvSpPr>
        <p:spPr>
          <a:xfrm>
            <a:off x="789305" y="3589020"/>
            <a:ext cx="2073910" cy="539750"/>
          </a:xfrm>
          <a:prstGeom prst="rect">
            <a:avLst/>
          </a:prstGeom>
          <a:noFill/>
          <a:ln w="9525">
            <a:noFill/>
          </a:ln>
        </p:spPr>
        <p:txBody>
          <a:bodyPr anchor="ctr" anchorCtr="0"/>
          <a:p>
            <a:pPr fontAlgn="ctr">
              <a:spcBef>
                <a:spcPct val="20000"/>
              </a:spcBef>
            </a:pPr>
            <a:r>
              <a:rPr lang="zh-CN" altLang="en-US" sz="2800" b="1" dirty="0">
                <a:solidFill>
                  <a:srgbClr val="FF0000"/>
                </a:solidFill>
                <a:latin typeface="楷体_GB2312" pitchFamily="49" charset="-122"/>
              </a:rPr>
              <a:t>揶揄和同情</a:t>
            </a:r>
            <a:endParaRPr lang="zh-CN" altLang="en-US" sz="2800" b="1" dirty="0">
              <a:solidFill>
                <a:srgbClr val="FF0000"/>
              </a:solidFill>
              <a:latin typeface="楷体_GB2312" pitchFamily="49" charset="-122"/>
            </a:endParaRPr>
          </a:p>
        </p:txBody>
      </p:sp>
      <p:sp>
        <p:nvSpPr>
          <p:cNvPr id="7" name="Rectangle 10"/>
          <p:cNvSpPr/>
          <p:nvPr/>
        </p:nvSpPr>
        <p:spPr>
          <a:xfrm>
            <a:off x="7961630" y="4645025"/>
            <a:ext cx="2747010" cy="539750"/>
          </a:xfrm>
          <a:prstGeom prst="rect">
            <a:avLst/>
          </a:prstGeom>
          <a:noFill/>
          <a:ln w="9525">
            <a:noFill/>
          </a:ln>
        </p:spPr>
        <p:txBody>
          <a:bodyPr anchor="ctr" anchorCtr="0"/>
          <a:p>
            <a:pPr fontAlgn="ctr">
              <a:spcBef>
                <a:spcPct val="20000"/>
              </a:spcBef>
            </a:pPr>
            <a:r>
              <a:rPr lang="zh-CN" altLang="en-US" sz="2800" b="1" dirty="0">
                <a:solidFill>
                  <a:srgbClr val="FF0000"/>
                </a:solidFill>
                <a:latin typeface="楷体_GB2312" pitchFamily="49" charset="-122"/>
              </a:rPr>
              <a:t>渴慕和念念不忘</a:t>
            </a:r>
            <a:endParaRPr lang="zh-CN" altLang="en-US" sz="2800" b="1" dirty="0">
              <a:solidFill>
                <a:srgbClr val="FF0000"/>
              </a:solidFill>
              <a:latin typeface="楷体_GB2312" pitchFamily="49" charset="-122"/>
            </a:endParaRPr>
          </a:p>
        </p:txBody>
      </p:sp>
      <p:sp>
        <p:nvSpPr>
          <p:cNvPr id="8" name="Rectangle 10"/>
          <p:cNvSpPr/>
          <p:nvPr/>
        </p:nvSpPr>
        <p:spPr>
          <a:xfrm>
            <a:off x="8634730" y="5184775"/>
            <a:ext cx="2073910" cy="539750"/>
          </a:xfrm>
          <a:prstGeom prst="rect">
            <a:avLst/>
          </a:prstGeom>
          <a:noFill/>
          <a:ln w="9525">
            <a:noFill/>
          </a:ln>
        </p:spPr>
        <p:txBody>
          <a:bodyPr anchor="ctr" anchorCtr="0"/>
          <a:p>
            <a:pPr fontAlgn="ctr">
              <a:spcBef>
                <a:spcPct val="20000"/>
              </a:spcBef>
            </a:pPr>
            <a:r>
              <a:rPr lang="zh-CN" altLang="en-US" sz="2800" b="1" dirty="0">
                <a:solidFill>
                  <a:srgbClr val="FF0000"/>
                </a:solidFill>
                <a:latin typeface="楷体_GB2312" pitchFamily="49" charset="-122"/>
              </a:rPr>
              <a:t>惊喜和愉悦</a:t>
            </a:r>
            <a:endParaRPr lang="zh-CN" altLang="en-US" sz="2800" b="1" dirty="0">
              <a:solidFill>
                <a:srgbClr val="FF0000"/>
              </a:solidFill>
              <a:latin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59716" y="2142275"/>
            <a:ext cx="10515600" cy="1325563"/>
          </a:xfrm>
        </p:spPr>
        <p:txBody>
          <a:bodyPr>
            <a:normAutofit/>
          </a:bodyPr>
          <a:lstStyle/>
          <a:p>
            <a:r>
              <a:rPr lang="zh-CN" altLang="en-US" sz="6600" dirty="0">
                <a:effectLst/>
                <a:latin typeface="黑体" panose="02010609060101010101" charset="-122"/>
                <a:ea typeface="黑体" panose="02010609060101010101" charset="-122"/>
              </a:rPr>
              <a:t>第一课时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矩形 3"/>
          <p:cNvSpPr/>
          <p:nvPr/>
        </p:nvSpPr>
        <p:spPr>
          <a:xfrm>
            <a:off x="748665" y="2183765"/>
            <a:ext cx="11068050" cy="2501900"/>
          </a:xfrm>
          <a:prstGeom prst="rect">
            <a:avLst/>
          </a:prstGeom>
        </p:spPr>
        <p:txBody>
          <a:bodyPr wrap="square">
            <a:spAutoFit/>
          </a:bodyPr>
          <a:p>
            <a:pPr algn="l">
              <a:lnSpc>
                <a:spcPct val="140000"/>
              </a:lnSpc>
              <a:spcBef>
                <a:spcPts val="0"/>
              </a:spcBef>
              <a:spcAft>
                <a:spcPts val="0"/>
              </a:spcAft>
            </a:pPr>
            <a:r>
              <a:rPr lang="zh-CN" altLang="zh-CN" sz="2800" b="1" dirty="0">
                <a:latin typeface="宋体" panose="02010600030101010101" pitchFamily="2" charset="-122"/>
                <a:ea typeface="宋体" panose="02010600030101010101" pitchFamily="2" charset="-122"/>
              </a:rPr>
              <a:t>(</a:t>
            </a:r>
            <a:r>
              <a:rPr lang="en-US" altLang="zh-CN" sz="2800" b="1" dirty="0">
                <a:latin typeface="宋体" panose="02010600030101010101" pitchFamily="2" charset="-122"/>
                <a:ea typeface="宋体" panose="02010600030101010101" pitchFamily="2" charset="-122"/>
              </a:rPr>
              <a:t>3</a:t>
            </a:r>
            <a:r>
              <a:rPr lang="zh-CN" altLang="zh-CN" sz="2800" b="1" dirty="0">
                <a:latin typeface="宋体" panose="02010600030101010101" pitchFamily="2" charset="-122"/>
                <a:ea typeface="宋体" panose="02010600030101010101" pitchFamily="2" charset="-122"/>
              </a:rPr>
              <a:t>)[伟大</a:t>
            </a:r>
            <a:r>
              <a:rPr lang="zh-CN" altLang="en-US" sz="2800" b="1" dirty="0">
                <a:latin typeface="宋体" panose="02010600030101010101" pitchFamily="2" charset="-122"/>
                <a:ea typeface="宋体" panose="02010600030101010101" pitchFamily="2" charset="-122"/>
              </a:rPr>
              <a:t>的神力</a:t>
            </a:r>
            <a:r>
              <a:rPr lang="zh-CN" altLang="zh-CN" sz="2800" b="1" dirty="0">
                <a:latin typeface="宋体" panose="02010600030101010101" pitchFamily="2" charset="-122"/>
                <a:ea typeface="宋体" panose="02010600030101010101" pitchFamily="2" charset="-122"/>
              </a:rPr>
              <a:t>]课文中</a:t>
            </a:r>
            <a:r>
              <a:rPr lang="zh-CN" altLang="zh-CN" sz="2800" b="1" dirty="0">
                <a:latin typeface="宋体" panose="02010600030101010101" pitchFamily="2" charset="-122"/>
                <a:ea typeface="宋体" panose="02010600030101010101" pitchFamily="2" charset="-122"/>
                <a:sym typeface="+mn-ea"/>
              </a:rPr>
              <a:t>两次写到长妈妈有</a:t>
            </a:r>
            <a:r>
              <a:rPr lang="en-US" altLang="zh-CN" sz="2800" b="1" dirty="0">
                <a:solidFill>
                  <a:schemeClr val="tx1"/>
                </a:solidFill>
                <a:uFillTx/>
                <a:latin typeface="Arial" panose="020B0604020202020204" pitchFamily="34" charset="0"/>
                <a:ea typeface="SimSun-ExtB" panose="02010609060101010101" charset="-122"/>
                <a:sym typeface="+mn-ea"/>
              </a:rPr>
              <a:t>“</a:t>
            </a:r>
            <a:r>
              <a:rPr lang="zh-CN" altLang="en-US" sz="2800" b="1" dirty="0">
                <a:solidFill>
                  <a:schemeClr val="tx1"/>
                </a:solidFill>
                <a:uFillTx/>
                <a:latin typeface="Arial" panose="020B0604020202020204" pitchFamily="34" charset="0"/>
                <a:ea typeface="SimSun-ExtB" panose="02010609060101010101" charset="-122"/>
                <a:sym typeface="+mn-ea"/>
              </a:rPr>
              <a:t>伟大的神力</a:t>
            </a:r>
            <a:r>
              <a:rPr lang="en-US" altLang="zh-CN" sz="2800" b="1" dirty="0">
                <a:solidFill>
                  <a:schemeClr val="tx1"/>
                </a:solidFill>
                <a:uFillTx/>
                <a:latin typeface="Arial" panose="020B0604020202020204" pitchFamily="34" charset="0"/>
                <a:ea typeface="SimSun-ExtB" panose="02010609060101010101" charset="-122"/>
                <a:sym typeface="+mn-ea"/>
              </a:rPr>
              <a:t>”</a:t>
            </a:r>
            <a:r>
              <a:rPr lang="en-US" altLang="zh-CN" sz="2800" b="1">
                <a:uFillTx/>
                <a:ea typeface="SimSun-ExtB" panose="02010609060101010101" charset="-122"/>
                <a:cs typeface="+mj-cs"/>
                <a:sym typeface="宋体" panose="02010600030101010101" pitchFamily="2" charset="-122"/>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17</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段这样写的含义是</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而</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第</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26</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段又一次这样写</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并加了一个</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确</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字</a:t>
            </a:r>
            <a:r>
              <a:rPr lang="en-US" altLang="zh-CN" sz="2800" b="1">
                <a:uFillTx/>
                <a:ea typeface="SimSun-ExtB" panose="02010609060101010101" charset="-122"/>
                <a:cs typeface="+mj-cs"/>
                <a:sym typeface="宋体" panose="02010600030101010101" pitchFamily="2" charset="-122"/>
              </a:rPr>
              <a:t>,</a:t>
            </a:r>
            <a:r>
              <a:rPr lang="zh-CN" altLang="en-US" sz="2800" b="1">
                <a:uFillTx/>
                <a:ea typeface="SimSun-ExtB" panose="02010609060101010101" charset="-122"/>
                <a:cs typeface="+mj-cs"/>
                <a:sym typeface="宋体" panose="02010600030101010101" pitchFamily="2" charset="-122"/>
              </a:rPr>
              <a:t>其含义</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则为</a:t>
            </a:r>
            <a:endParaRPr lang="zh-CN" altLang="en-US" sz="28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40000"/>
              </a:lnSpc>
              <a:spcBef>
                <a:spcPts val="0"/>
              </a:spcBef>
              <a:spcAft>
                <a:spcPts val="0"/>
              </a:spcAft>
            </a:pP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latin typeface="宋体" panose="02010600030101010101" pitchFamily="2" charset="-122"/>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45060" name="文本框 14"/>
          <p:cNvSpPr txBox="1"/>
          <p:nvPr/>
        </p:nvSpPr>
        <p:spPr>
          <a:xfrm>
            <a:off x="2625090" y="2790190"/>
            <a:ext cx="9190990" cy="553085"/>
          </a:xfrm>
          <a:prstGeom prst="rect">
            <a:avLst/>
          </a:prstGeom>
          <a:noFill/>
          <a:ln w="9525">
            <a:noFill/>
          </a:ln>
        </p:spPr>
        <p:txBody>
          <a:bodyPr wrap="square">
            <a:spAutoFit/>
          </a:bodyPr>
          <a:p>
            <a:pPr>
              <a:buClr>
                <a:srgbClr val="9BBB59"/>
              </a:buClr>
              <a:buFont typeface="Wingdings" panose="05000000000000000000" pitchFamily="2" charset="2"/>
            </a:pPr>
            <a:r>
              <a:rPr lang="zh-CN" altLang="en-US" sz="3000" b="1" dirty="0">
                <a:solidFill>
                  <a:srgbClr val="400ADC"/>
                </a:solidFill>
                <a:latin typeface="宋体" panose="02010600030101010101" pitchFamily="2" charset="-122"/>
                <a:sym typeface="宋体" panose="02010600030101010101" pitchFamily="2" charset="-122"/>
              </a:rPr>
              <a:t>认为长妈妈可以抵挡敌人的大炮</a:t>
            </a:r>
            <a:r>
              <a:rPr lang="en-US" altLang="zh-CN" sz="3000" b="1">
                <a:solidFill>
                  <a:srgbClr val="400ADC"/>
                </a:solidFill>
                <a:uFillTx/>
                <a:ea typeface="SimSun-ExtB" panose="02010609060101010101" charset="-122"/>
                <a:cs typeface="+mj-cs"/>
                <a:sym typeface="宋体" panose="02010600030101010101" pitchFamily="2" charset="-122"/>
              </a:rPr>
              <a:t>,</a:t>
            </a:r>
            <a:r>
              <a:rPr lang="zh-CN" altLang="en-US" sz="3000" b="1" dirty="0">
                <a:solidFill>
                  <a:srgbClr val="400ADC"/>
                </a:solidFill>
                <a:latin typeface="宋体" panose="02010600030101010101" pitchFamily="2" charset="-122"/>
                <a:sym typeface="宋体" panose="02010600030101010101" pitchFamily="2" charset="-122"/>
              </a:rPr>
              <a:t>有荒诞和调</a:t>
            </a:r>
            <a:r>
              <a:rPr lang="zh-CN" altLang="en-US" sz="3000" b="1">
                <a:solidFill>
                  <a:srgbClr val="400ADC"/>
                </a:solidFill>
                <a:latin typeface="宋体" panose="02010600030101010101" pitchFamily="2" charset="-122"/>
                <a:sym typeface="宋体" panose="02010600030101010101" pitchFamily="2" charset="-122"/>
              </a:rPr>
              <a:t>侃的意味</a:t>
            </a:r>
            <a:endParaRPr lang="zh-CN" altLang="en-US" sz="3000" b="1">
              <a:solidFill>
                <a:srgbClr val="400ADC"/>
              </a:solidFill>
              <a:latin typeface="宋体" panose="02010600030101010101" pitchFamily="2" charset="-122"/>
              <a:sym typeface="宋体" panose="02010600030101010101" pitchFamily="2" charset="-122"/>
            </a:endParaRPr>
          </a:p>
        </p:txBody>
      </p:sp>
      <p:sp>
        <p:nvSpPr>
          <p:cNvPr id="9" name="文本框 14"/>
          <p:cNvSpPr txBox="1"/>
          <p:nvPr/>
        </p:nvSpPr>
        <p:spPr>
          <a:xfrm>
            <a:off x="748665" y="4011295"/>
            <a:ext cx="10998200" cy="553085"/>
          </a:xfrm>
          <a:prstGeom prst="rect">
            <a:avLst/>
          </a:prstGeom>
          <a:noFill/>
          <a:ln w="9525">
            <a:noFill/>
          </a:ln>
        </p:spPr>
        <p:txBody>
          <a:bodyPr wrap="square">
            <a:spAutoFit/>
          </a:bodyPr>
          <a:p>
            <a:pPr>
              <a:buClr>
                <a:srgbClr val="9BBB59"/>
              </a:buClr>
              <a:buFont typeface="Wingdings" panose="05000000000000000000" pitchFamily="2" charset="2"/>
            </a:pPr>
            <a:r>
              <a:rPr lang="zh-CN" altLang="en-US" sz="3000" b="1" dirty="0">
                <a:solidFill>
                  <a:srgbClr val="400ADC"/>
                </a:solidFill>
                <a:latin typeface="宋体" panose="02010600030101010101" pitchFamily="2" charset="-122"/>
                <a:sym typeface="宋体" panose="02010600030101010101" pitchFamily="2" charset="-122"/>
              </a:rPr>
              <a:t>认为别人都没有长妈妈理解</a:t>
            </a:r>
            <a:r>
              <a:rPr lang="en-US" altLang="zh-CN" sz="3000" b="1" dirty="0">
                <a:solidFill>
                  <a:srgbClr val="400ADC"/>
                </a:solidFill>
                <a:latin typeface="Arial" panose="020B0604020202020204" pitchFamily="34" charset="0"/>
                <a:cs typeface="Arial" panose="020B0604020202020204" pitchFamily="34" charset="0"/>
                <a:sym typeface="宋体" panose="02010600030101010101" pitchFamily="2" charset="-122"/>
              </a:rPr>
              <a:t>“</a:t>
            </a:r>
            <a:r>
              <a:rPr lang="zh-CN" altLang="en-US" sz="3000" b="1" dirty="0">
                <a:solidFill>
                  <a:srgbClr val="400ADC"/>
                </a:solidFill>
                <a:latin typeface="Arial" panose="020B0604020202020204" pitchFamily="34" charset="0"/>
                <a:cs typeface="Arial" panose="020B0604020202020204" pitchFamily="34" charset="0"/>
                <a:sym typeface="宋体" panose="02010600030101010101" pitchFamily="2" charset="-122"/>
              </a:rPr>
              <a:t>我</a:t>
            </a:r>
            <a:r>
              <a:rPr lang="en-US" altLang="zh-CN" sz="3000" b="1" dirty="0">
                <a:solidFill>
                  <a:srgbClr val="400ADC"/>
                </a:solidFill>
                <a:latin typeface="Arial" panose="020B0604020202020204" pitchFamily="34" charset="0"/>
                <a:cs typeface="Arial" panose="020B0604020202020204" pitchFamily="34" charset="0"/>
                <a:sym typeface="宋体" panose="02010600030101010101" pitchFamily="2" charset="-122"/>
              </a:rPr>
              <a:t>”</a:t>
            </a:r>
            <a:r>
              <a:rPr lang="zh-CN" altLang="en-US" sz="3000" b="1" dirty="0">
                <a:solidFill>
                  <a:srgbClr val="400ADC"/>
                </a:solidFill>
                <a:latin typeface="Arial" panose="020B0604020202020204" pitchFamily="34" charset="0"/>
                <a:cs typeface="Arial" panose="020B0604020202020204" pitchFamily="34" charset="0"/>
                <a:sym typeface="宋体" panose="02010600030101010101" pitchFamily="2" charset="-122"/>
              </a:rPr>
              <a:t>和对</a:t>
            </a:r>
            <a:r>
              <a:rPr lang="en-US" altLang="zh-CN" sz="3000" b="1" dirty="0">
                <a:solidFill>
                  <a:srgbClr val="400ADC"/>
                </a:solidFill>
                <a:latin typeface="Arial" panose="020B0604020202020204" pitchFamily="34" charset="0"/>
                <a:cs typeface="Arial" panose="020B0604020202020204" pitchFamily="34" charset="0"/>
                <a:sym typeface="宋体" panose="02010600030101010101" pitchFamily="2" charset="-122"/>
              </a:rPr>
              <a:t>“</a:t>
            </a:r>
            <a:r>
              <a:rPr lang="zh-CN" altLang="en-US" sz="3000" b="1" dirty="0">
                <a:solidFill>
                  <a:srgbClr val="400ADC"/>
                </a:solidFill>
                <a:latin typeface="Arial" panose="020B0604020202020204" pitchFamily="34" charset="0"/>
                <a:cs typeface="Arial" panose="020B0604020202020204" pitchFamily="34" charset="0"/>
                <a:sym typeface="宋体" panose="02010600030101010101" pitchFamily="2" charset="-122"/>
              </a:rPr>
              <a:t>我</a:t>
            </a:r>
            <a:r>
              <a:rPr lang="en-US" altLang="zh-CN" sz="3000" b="1" dirty="0">
                <a:solidFill>
                  <a:srgbClr val="400ADC"/>
                </a:solidFill>
                <a:latin typeface="Arial" panose="020B0604020202020204" pitchFamily="34" charset="0"/>
                <a:cs typeface="Arial" panose="020B0604020202020204" pitchFamily="34" charset="0"/>
                <a:sym typeface="宋体" panose="02010600030101010101" pitchFamily="2" charset="-122"/>
              </a:rPr>
              <a:t>”</a:t>
            </a:r>
            <a:r>
              <a:rPr lang="zh-CN" altLang="en-US" sz="3000" b="1" dirty="0">
                <a:solidFill>
                  <a:srgbClr val="400ADC"/>
                </a:solidFill>
                <a:latin typeface="Arial" panose="020B0604020202020204" pitchFamily="34" charset="0"/>
                <a:cs typeface="Arial" panose="020B0604020202020204" pitchFamily="34" charset="0"/>
                <a:sym typeface="宋体" panose="02010600030101010101" pitchFamily="2" charset="-122"/>
              </a:rPr>
              <a:t>热心</a:t>
            </a:r>
            <a:r>
              <a:rPr lang="en-US" altLang="zh-CN" sz="3000" b="1">
                <a:solidFill>
                  <a:srgbClr val="400ADC"/>
                </a:solidFill>
                <a:uFillTx/>
                <a:ea typeface="SimSun-ExtB" panose="02010609060101010101" charset="-122"/>
                <a:cs typeface="+mj-cs"/>
                <a:sym typeface="宋体" panose="02010600030101010101" pitchFamily="2" charset="-122"/>
              </a:rPr>
              <a:t>,</a:t>
            </a:r>
            <a:r>
              <a:rPr lang="zh-CN" altLang="en-US" sz="3000" b="1" dirty="0">
                <a:solidFill>
                  <a:srgbClr val="400ADC"/>
                </a:solidFill>
                <a:latin typeface="宋体" panose="02010600030101010101" pitchFamily="2" charset="-122"/>
                <a:sym typeface="宋体" panose="02010600030101010101" pitchFamily="2" charset="-122"/>
              </a:rPr>
              <a:t>有庄重诚挚</a:t>
            </a:r>
            <a:r>
              <a:rPr lang="zh-CN" altLang="en-US" sz="3000" b="1">
                <a:solidFill>
                  <a:srgbClr val="400ADC"/>
                </a:solidFill>
                <a:latin typeface="宋体" panose="02010600030101010101" pitchFamily="2" charset="-122"/>
                <a:sym typeface="宋体" panose="02010600030101010101" pitchFamily="2" charset="-122"/>
              </a:rPr>
              <a:t>的意思</a:t>
            </a:r>
            <a:endParaRPr lang="zh-CN" altLang="en-US" sz="3000" b="1">
              <a:solidFill>
                <a:srgbClr val="400ADC"/>
              </a:solidFill>
              <a:latin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p:cTn id="7" dur="500" fill="hold"/>
                                        <p:tgtEl>
                                          <p:spTgt spid="45060"/>
                                        </p:tgtEl>
                                        <p:attrNameLst>
                                          <p:attrName>ppt_w</p:attrName>
                                        </p:attrNameLst>
                                      </p:cBhvr>
                                      <p:tavLst>
                                        <p:tav tm="0">
                                          <p:val>
                                            <p:fltVal val="0.000000"/>
                                          </p:val>
                                        </p:tav>
                                        <p:tav tm="100000">
                                          <p:val>
                                            <p:strVal val="#ppt_w"/>
                                          </p:val>
                                        </p:tav>
                                      </p:tavLst>
                                    </p:anim>
                                    <p:anim calcmode="lin" valueType="num">
                                      <p:cBhvr>
                                        <p:cTn id="8" dur="500" fill="hold"/>
                                        <p:tgtEl>
                                          <p:spTgt spid="45060"/>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000000"/>
                                          </p:val>
                                        </p:tav>
                                        <p:tav tm="100000">
                                          <p:val>
                                            <p:strVal val="#ppt_w"/>
                                          </p:val>
                                        </p:tav>
                                      </p:tavLst>
                                    </p:anim>
                                    <p:anim calcmode="lin" valueType="num">
                                      <p:cBhvr>
                                        <p:cTn id="14" dur="500" fill="hold"/>
                                        <p:tgtEl>
                                          <p:spTgt spid="9"/>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4" name="组合 3"/>
          <p:cNvGrpSpPr/>
          <p:nvPr/>
        </p:nvGrpSpPr>
        <p:grpSpPr>
          <a:xfrm>
            <a:off x="306144" y="595527"/>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揣摩语句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矩形 2"/>
          <p:cNvSpPr/>
          <p:nvPr/>
        </p:nvSpPr>
        <p:spPr>
          <a:xfrm>
            <a:off x="400050" y="1600835"/>
            <a:ext cx="11392535" cy="1641475"/>
          </a:xfrm>
          <a:prstGeom prst="rect">
            <a:avLst/>
          </a:prstGeom>
        </p:spPr>
        <p:txBody>
          <a:bodyPr wrap="square">
            <a:spAutoFit/>
          </a:bodyPr>
          <a:p>
            <a:pPr algn="just">
              <a:lnSpc>
                <a:spcPct val="120000"/>
              </a:lnSpc>
            </a:pPr>
            <a:r>
              <a:rPr sz="2800" b="1">
                <a:latin typeface="Arial" panose="020B0604020202020204" pitchFamily="34" charset="0"/>
                <a:ea typeface="宋体" panose="02010600030101010101" pitchFamily="2" charset="-122"/>
                <a:cs typeface="Arial" panose="020B0604020202020204" pitchFamily="34" charset="0"/>
              </a:rPr>
              <a:t>文中一些语句略带夸张</a:t>
            </a:r>
            <a:r>
              <a:rPr lang="zh-CN" altLang="zh-CN" sz="2800" b="1" dirty="0">
                <a:latin typeface="Arial" panose="020B0604020202020204" pitchFamily="34" charset="0"/>
                <a:ea typeface="宋体" panose="02010600030101010101" pitchFamily="2" charset="-122"/>
                <a:cs typeface="Arial" panose="020B0604020202020204" pitchFamily="34" charset="0"/>
              </a:rPr>
              <a:t>。揣摩下列语句</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讨论括号里的问题</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(思考探究四</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Arial" panose="020B0604020202020204" pitchFamily="34" charset="0"/>
                <a:ea typeface="宋体" panose="02010600030101010101" pitchFamily="2" charset="-122"/>
                <a:cs typeface="Arial" panose="020B0604020202020204" pitchFamily="34" charset="0"/>
              </a:rPr>
              <a:t>。</a:t>
            </a:r>
            <a:endParaRPr lang="zh-CN" altLang="zh-CN" sz="2800" b="1" dirty="0">
              <a:latin typeface="Arial" panose="020B0604020202020204" pitchFamily="34" charset="0"/>
              <a:ea typeface="宋体" panose="02010600030101010101" pitchFamily="2" charset="-122"/>
              <a:cs typeface="Arial" panose="020B0604020202020204" pitchFamily="34" charset="0"/>
            </a:endParaRPr>
          </a:p>
          <a:p>
            <a:pPr algn="l">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cs typeface="Arial" panose="020B0604020202020204" pitchFamily="34" charset="0"/>
              </a:rPr>
              <a:t>1</a:t>
            </a:r>
            <a:r>
              <a:rPr lang="en-US" altLang="zh-CN" sz="2800" b="1" dirty="0">
                <a:latin typeface="宋体" panose="02010600030101010101" pitchFamily="2" charset="-122"/>
                <a:ea typeface="宋体" panose="02010600030101010101" pitchFamily="2" charset="-122"/>
                <a:cs typeface="Arial" panose="020B0604020202020204" pitchFamily="34" charset="0"/>
              </a:rPr>
              <a:t>.</a:t>
            </a:r>
            <a:r>
              <a:rPr lang="zh-CN" altLang="zh-CN" sz="2800" b="1" dirty="0">
                <a:latin typeface="Arial" panose="020B0604020202020204" pitchFamily="34" charset="0"/>
                <a:ea typeface="宋体" panose="02010600030101010101" pitchFamily="2" charset="-122"/>
                <a:cs typeface="Arial" panose="020B0604020202020204" pitchFamily="34" charset="0"/>
              </a:rPr>
              <a:t>但到憎恶她的时候</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2800" b="1">
                <a:latin typeface="Arial" panose="020B0604020202020204" pitchFamily="34" charset="0"/>
                <a:ea typeface="宋体" panose="02010600030101010101" pitchFamily="2" charset="-122"/>
                <a:cs typeface="Arial" panose="020B0604020202020204" pitchFamily="34" charset="0"/>
              </a:rPr>
              <a:t>——例如知道了谋死我那隐鼠的却是她的时候</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2800" b="1">
                <a:latin typeface="Arial" panose="020B0604020202020204" pitchFamily="34" charset="0"/>
                <a:ea typeface="宋体" panose="02010600030101010101" pitchFamily="2" charset="-122"/>
                <a:cs typeface="Arial" panose="020B0604020202020204" pitchFamily="34" charset="0"/>
              </a:rPr>
              <a:t>就叫她阿长</a:t>
            </a:r>
            <a:r>
              <a:rPr lang="zh-CN" altLang="zh-CN" sz="2800" b="1" dirty="0">
                <a:latin typeface="Arial" panose="020B0604020202020204" pitchFamily="34" charset="0"/>
                <a:ea typeface="宋体" panose="02010600030101010101" pitchFamily="2" charset="-122"/>
                <a:cs typeface="Arial" panose="020B0604020202020204" pitchFamily="34" charset="0"/>
              </a:rPr>
              <a:t>。</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Arial" panose="020B0604020202020204" pitchFamily="34" charset="0"/>
                <a:ea typeface="宋体" panose="02010600030101010101" pitchFamily="2" charset="-122"/>
                <a:cs typeface="Arial" panose="020B0604020202020204" pitchFamily="34" charset="0"/>
              </a:rPr>
              <a:t>为什么要用</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“憎恶”“谋死”</a:t>
            </a:r>
            <a:r>
              <a:rPr lang="zh-CN" altLang="zh-CN" sz="2800" b="1" dirty="0">
                <a:latin typeface="Arial" panose="020B0604020202020204" pitchFamily="34" charset="0"/>
                <a:ea typeface="宋体" panose="02010600030101010101" pitchFamily="2" charset="-122"/>
                <a:cs typeface="Arial" panose="020B0604020202020204" pitchFamily="34" charset="0"/>
              </a:rPr>
              <a:t>这样的词语？</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b="1" dirty="0">
              <a:latin typeface="Arial" panose="020B0604020202020204" pitchFamily="34" charset="0"/>
              <a:ea typeface="宋体" panose="02010600030101010101" pitchFamily="2" charset="-122"/>
              <a:cs typeface="Arial" panose="020B0604020202020204" pitchFamily="34" charset="0"/>
            </a:endParaRPr>
          </a:p>
        </p:txBody>
      </p:sp>
      <p:sp>
        <p:nvSpPr>
          <p:cNvPr id="2" name="文本框 1"/>
          <p:cNvSpPr txBox="1"/>
          <p:nvPr/>
        </p:nvSpPr>
        <p:spPr>
          <a:xfrm>
            <a:off x="400050" y="3359785"/>
            <a:ext cx="11391900" cy="2784475"/>
          </a:xfrm>
          <a:prstGeom prst="rect">
            <a:avLst/>
          </a:prstGeom>
          <a:noFill/>
        </p:spPr>
        <p:txBody>
          <a:bodyPr wrap="square" rtlCol="0" anchor="t">
            <a:spAutoFit/>
          </a:bodyPr>
          <a:p>
            <a:pPr>
              <a:lnSpc>
                <a:spcPct val="125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鲁迅儿时曾养过一种拇指大的隐鼠</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常把它放在书桌上</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看它舔吃研着的墨汁。后来这隐鼠“缘着长妈妈的腿要爬上去”</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被她一脚踏死了。阿长的举动本是突然受惊的应激反应</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而</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“我”</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却</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认为阿长故意害死了自己的宠物、玩伴</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“谋死”“憎恶”大词小用</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夸张地体现儿童心理</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表达了“我”对阿长的不满和愤怒</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4994" name="文本框 1"/>
          <p:cNvSpPr txBox="1"/>
          <p:nvPr/>
        </p:nvSpPr>
        <p:spPr>
          <a:xfrm>
            <a:off x="972185" y="814070"/>
            <a:ext cx="10513695" cy="1383665"/>
          </a:xfrm>
          <a:prstGeom prst="rect">
            <a:avLst/>
          </a:prstGeom>
          <a:noFill/>
          <a:ln w="9525">
            <a:noFill/>
          </a:ln>
        </p:spPr>
        <p:txBody>
          <a:bodyPr wrap="square">
            <a:spAutoFit/>
          </a:bodyPr>
          <a:p>
            <a:pPr>
              <a:lnSpc>
                <a:spcPct val="100000"/>
              </a:lnSpc>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dirty="0">
                <a:latin typeface="宋体" panose="02010600030101010101" pitchFamily="2" charset="-122"/>
                <a:ea typeface="宋体" panose="02010600030101010101" pitchFamily="2" charset="-122"/>
                <a:cs typeface="宋体" panose="02010600030101010101" pitchFamily="2" charset="-122"/>
              </a:rPr>
              <a:t>然而我有一时也对她发生过空前的敬意。</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a:p>
            <a:pPr>
              <a:lnSpc>
                <a:spcPct val="100000"/>
              </a:lnSpc>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这里用</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“空前”来修饰“敬意”</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给你什么感觉？你怎么理解</a:t>
            </a:r>
            <a:r>
              <a:rPr lang="zh-CN" altLang="en-US" sz="2800" b="1" dirty="0">
                <a:uFillTx/>
                <a:latin typeface="Arial" panose="020B0604020202020204" pitchFamily="34" charset="0"/>
                <a:ea typeface="SimSun-ExtB" panose="02010609060101010101" charset="-122"/>
                <a:cs typeface="Arial" panose="020B0604020202020204" pitchFamily="34" charset="0"/>
                <a:sym typeface="+mn-ea"/>
              </a:rPr>
              <a:t>“敬意”</a:t>
            </a:r>
            <a:r>
              <a:rPr lang="zh-CN" altLang="en-US" sz="2800" b="1" dirty="0">
                <a:latin typeface="宋体" panose="02010600030101010101" pitchFamily="2" charset="-122"/>
                <a:ea typeface="宋体" panose="02010600030101010101" pitchFamily="2" charset="-122"/>
                <a:cs typeface="宋体" panose="02010600030101010101" pitchFamily="2" charset="-122"/>
              </a:rPr>
              <a:t>在文中的具体含义？</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972185" y="2197735"/>
            <a:ext cx="10561955" cy="1814830"/>
          </a:xfrm>
          <a:prstGeom prst="rect">
            <a:avLst/>
          </a:prstGeom>
          <a:noFill/>
        </p:spPr>
        <p:txBody>
          <a:bodyPr wrap="square" rtlCol="0" anchor="t">
            <a:spAutoFit/>
          </a:bodyPr>
          <a:p>
            <a:pPr>
              <a:lnSpc>
                <a:spcPct val="100000"/>
              </a:lnSpc>
              <a:spcBef>
                <a:spcPts val="0"/>
              </a:spcBef>
              <a:spcAft>
                <a:spcPts val="0"/>
              </a:spcAft>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过去“我”厌恶阿长</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但阿长讲了长毛的荒诞故事</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儿时的“我”信以为真</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相信阿长的确具有抵挡大炮的“伟大的神力”</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对她不仅转为尊敬</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而且达到“空前”的程度</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夸张的修辞生动体现了儿童的天真心理</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也包含着成年的“我”在写作时流露的对阿长迷信的调侃</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86018" name="文本框 1"/>
          <p:cNvSpPr txBox="1"/>
          <p:nvPr/>
        </p:nvSpPr>
        <p:spPr>
          <a:xfrm>
            <a:off x="972185" y="4191635"/>
            <a:ext cx="10828020" cy="953135"/>
          </a:xfrm>
          <a:prstGeom prst="rect">
            <a:avLst/>
          </a:prstGeom>
          <a:noFill/>
          <a:ln w="9525">
            <a:noFill/>
          </a:ln>
        </p:spPr>
        <p:txBody>
          <a:bodyPr wrap="square">
            <a:spAutoFit/>
          </a:bodyPr>
          <a:p>
            <a:pPr>
              <a:lnSpc>
                <a:spcPct val="100000"/>
              </a:lnSpc>
              <a:spcBef>
                <a:spcPts val="0"/>
              </a:spcBef>
              <a:spcAft>
                <a:spcPts val="0"/>
              </a:spcAft>
              <a:buNone/>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dirty="0">
                <a:latin typeface="宋体" panose="02010600030101010101" pitchFamily="2" charset="-122"/>
                <a:ea typeface="宋体" panose="02010600030101010101" pitchFamily="2" charset="-122"/>
                <a:cs typeface="宋体" panose="02010600030101010101" pitchFamily="2" charset="-122"/>
              </a:rPr>
              <a:t>夜间的伸开手脚</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占领全床</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那当然是情有可原的了</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倒应该我退让。</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作者是否真的认为</a:t>
            </a:r>
            <a:r>
              <a:rPr lang="zh-CN" altLang="en-US" sz="2800" b="1" dirty="0">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情有可原</a:t>
            </a:r>
            <a:r>
              <a:rPr lang="zh-CN" altLang="en-US" sz="2800" b="1" dirty="0">
                <a:uFillTx/>
                <a:latin typeface="Arial" panose="020B0604020202020204" pitchFamily="34" charset="0"/>
                <a:ea typeface="SimSun-ExtB" panose="02010609060101010101" charset="-122"/>
                <a:cs typeface="Arial" panose="020B0604020202020204" pitchFamily="34" charset="0"/>
                <a:sym typeface="+mn-ea"/>
              </a:rPr>
              <a:t>”</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dirty="0">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应该我退让</a:t>
            </a:r>
            <a:r>
              <a:rPr lang="zh-CN" altLang="en-US" sz="2800" b="1" dirty="0">
                <a:uFillTx/>
                <a:latin typeface="Arial" panose="020B0604020202020204" pitchFamily="34" charset="0"/>
                <a:ea typeface="SimSun-ExtB" panose="02010609060101010101" charset="-122"/>
                <a:cs typeface="Arial" panose="020B0604020202020204" pitchFamily="34" charset="0"/>
                <a:sym typeface="+mn-ea"/>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？你的理由是什么？</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dirty="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069975" y="5144770"/>
            <a:ext cx="10828020" cy="953135"/>
          </a:xfrm>
          <a:prstGeom prst="rect">
            <a:avLst/>
          </a:prstGeom>
          <a:noFill/>
        </p:spPr>
        <p:txBody>
          <a:bodyPr wrap="square" rtlCol="0" anchor="t">
            <a:spAutoFit/>
          </a:bodyPr>
          <a:p>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用“</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当然</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倒</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”这样的词语来表示</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调侃的语气</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由此可以看出作者</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不</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是真的</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认为</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“情有可原”。</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5816600" y="3048001"/>
            <a:ext cx="1422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rgbClr val="990000"/>
                </a:solidFill>
                <a:ea typeface="宋体" panose="02010600030101010101" pitchFamily="2" charset="-122"/>
              </a:rPr>
              <a:t>  </a:t>
            </a:r>
            <a:endParaRPr lang="zh-CN" altLang="en-US" sz="2800" b="1">
              <a:solidFill>
                <a:srgbClr val="990000"/>
              </a:solidFill>
              <a:ea typeface="宋体" panose="02010600030101010101" pitchFamily="2" charset="-122"/>
            </a:endParaRPr>
          </a:p>
        </p:txBody>
      </p:sp>
      <p:sp>
        <p:nvSpPr>
          <p:cNvPr id="12291" name="Rectangle 3"/>
          <p:cNvSpPr>
            <a:spLocks noChangeArrowheads="1"/>
          </p:cNvSpPr>
          <p:nvPr/>
        </p:nvSpPr>
        <p:spPr bwMode="auto">
          <a:xfrm>
            <a:off x="5207001" y="4343401"/>
            <a:ext cx="4828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a:solidFill>
                  <a:srgbClr val="990000"/>
                </a:solidFill>
                <a:ea typeface="宋体" panose="02010600030101010101" pitchFamily="2" charset="-122"/>
              </a:rPr>
              <a:t>   </a:t>
            </a:r>
            <a:endParaRPr lang="zh-CN" altLang="en-US" sz="2800" b="1">
              <a:solidFill>
                <a:srgbClr val="990000"/>
              </a:solidFill>
              <a:ea typeface="宋体" panose="02010600030101010101" pitchFamily="2" charset="-122"/>
            </a:endParaRPr>
          </a:p>
        </p:txBody>
      </p:sp>
      <p:grpSp>
        <p:nvGrpSpPr>
          <p:cNvPr id="12" name="组合 11"/>
          <p:cNvGrpSpPr/>
          <p:nvPr/>
        </p:nvGrpSpPr>
        <p:grpSpPr>
          <a:xfrm>
            <a:off x="949031" y="421836"/>
            <a:ext cx="2792615" cy="713740"/>
            <a:chOff x="-1392" y="539"/>
            <a:chExt cx="3471" cy="1124"/>
          </a:xfrm>
        </p:grpSpPr>
        <p:sp>
          <p:nvSpPr>
            <p:cNvPr id="13" name="MH_Entry_1"/>
            <p:cNvSpPr>
              <a:spLocks noChangeArrowheads="1"/>
            </p:cNvSpPr>
            <p:nvPr/>
          </p:nvSpPr>
          <p:spPr bwMode="auto">
            <a:xfrm flipH="1">
              <a:off x="-1392" y="539"/>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4" name="TextBox 18"/>
            <p:cNvSpPr txBox="1"/>
            <p:nvPr/>
          </p:nvSpPr>
          <p:spPr>
            <a:xfrm>
              <a:off x="-1104" y="639"/>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合作探究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矩形 4"/>
          <p:cNvSpPr/>
          <p:nvPr/>
        </p:nvSpPr>
        <p:spPr>
          <a:xfrm>
            <a:off x="737913" y="1460018"/>
            <a:ext cx="10221433" cy="1124585"/>
          </a:xfrm>
          <a:prstGeom prst="rect">
            <a:avLst/>
          </a:prstGeom>
        </p:spPr>
        <p:txBody>
          <a:bodyPr wrap="square">
            <a:spAutoFit/>
          </a:bodyPr>
          <a:p>
            <a:pPr>
              <a:lnSpc>
                <a:spcPct val="120000"/>
              </a:lnSpc>
              <a:spcBef>
                <a:spcPts val="0"/>
              </a:spcBef>
              <a:spcAft>
                <a:spcPts val="0"/>
              </a:spcAft>
            </a:pPr>
            <a:r>
              <a:rPr lang="en-US" altLang="zh-CN" sz="2800" b="1" dirty="0">
                <a:latin typeface="宋体" panose="02010600030101010101" pitchFamily="2" charset="-122"/>
                <a:ea typeface="宋体" panose="02010600030101010101" pitchFamily="2" charset="-122"/>
              </a:rPr>
              <a:t>1.</a:t>
            </a:r>
            <a:r>
              <a:rPr lang="zh-CN" altLang="zh-CN" sz="2800" b="1" dirty="0">
                <a:latin typeface="宋体" panose="02010600030101010101" pitchFamily="2" charset="-122"/>
                <a:ea typeface="宋体" panose="02010600030101010101" pitchFamily="2" charset="-122"/>
              </a:rPr>
              <a:t>文中写了哪些人对待</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“我”</a:t>
            </a:r>
            <a:r>
              <a:rPr lang="zh-CN" altLang="zh-CN" sz="2800" b="1" dirty="0">
                <a:latin typeface="宋体" panose="02010600030101010101" pitchFamily="2" charset="-122"/>
                <a:ea typeface="宋体" panose="02010600030101010101" pitchFamily="2" charset="-122"/>
              </a:rPr>
              <a:t>对《山海经》的渴慕的态度？用了什么样的表现手法？作用是什么？</a:t>
            </a:r>
            <a:endParaRPr lang="zh-CN" altLang="zh-CN" sz="2800" b="1" dirty="0">
              <a:latin typeface="宋体" panose="02010600030101010101" pitchFamily="2" charset="-122"/>
              <a:ea typeface="宋体" panose="02010600030101010101" pitchFamily="2" charset="-122"/>
            </a:endParaRPr>
          </a:p>
        </p:txBody>
      </p:sp>
      <p:sp>
        <p:nvSpPr>
          <p:cNvPr id="6" name="矩形 5"/>
          <p:cNvSpPr/>
          <p:nvPr/>
        </p:nvSpPr>
        <p:spPr>
          <a:xfrm>
            <a:off x="854753" y="2701180"/>
            <a:ext cx="10104476" cy="2158365"/>
          </a:xfrm>
          <a:prstGeom prst="rect">
            <a:avLst/>
          </a:prstGeom>
        </p:spPr>
        <p:txBody>
          <a:bodyPr wrap="square">
            <a:spAutoFit/>
          </a:bodyPr>
          <a:p>
            <a:pPr algn="just">
              <a:lnSpc>
                <a:spcPct val="120000"/>
              </a:lnSpc>
              <a:spcBef>
                <a:spcPts val="0"/>
              </a:spcBef>
              <a:spcAft>
                <a:spcPts val="0"/>
              </a:spcAft>
            </a:pP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远房叔祖疏懒</a:t>
            </a: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别人不肯真实地回答</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sym typeface="+mn-ea"/>
              </a:rPr>
              <a:t>“我”</a:t>
            </a: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而长妈妈主动来问。“我”知道她并非学者</a:t>
            </a: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说了也无益</a:t>
            </a: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但既然来问</a:t>
            </a: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也就都对她说了。就连“我”对此也不抱什么希望</a:t>
            </a: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没有料到长妈妈会给“我”买来了。用了</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对比写法</a:t>
            </a: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rgbClr val="FF3300"/>
                </a:solidFill>
                <a:uFillTx/>
                <a:latin typeface="Arial" panose="020B0604020202020204" pitchFamily="34" charset="0"/>
                <a:ea typeface="SimSun-ExtB" panose="02010609060101010101" charset="-122"/>
                <a:cs typeface="Arial" panose="020B0604020202020204" pitchFamily="34" charset="0"/>
              </a:rPr>
              <a:t>突出了长妈妈的善良和对“我”的关心</a:t>
            </a:r>
            <a:r>
              <a:rPr lang="zh-CN" altLang="zh-CN" sz="2800" b="1" dirty="0">
                <a:solidFill>
                  <a:schemeClr val="tx1"/>
                </a:solidFill>
                <a:latin typeface="新宋体" panose="02010609030101010101" pitchFamily="49" charset="-122"/>
                <a:ea typeface="新宋体" panose="02010609030101010101" pitchFamily="49" charset="-122"/>
              </a:rPr>
              <a:t>。</a:t>
            </a:r>
            <a:endParaRPr lang="zh-CN" altLang="zh-CN" sz="2800" b="1" dirty="0">
              <a:solidFill>
                <a:schemeClr val="tx1"/>
              </a:solidFill>
              <a:latin typeface="新宋体" panose="02010609030101010101" pitchFamily="49" charset="-122"/>
              <a:ea typeface="新宋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矩形 4"/>
          <p:cNvSpPr/>
          <p:nvPr/>
        </p:nvSpPr>
        <p:spPr>
          <a:xfrm>
            <a:off x="1073150" y="1684655"/>
            <a:ext cx="9756775" cy="521970"/>
          </a:xfrm>
          <a:prstGeom prst="rect">
            <a:avLst/>
          </a:prstGeom>
        </p:spPr>
        <p:txBody>
          <a:bodyPr wrap="square">
            <a:spAutoFit/>
          </a:bodyPr>
          <a:lstStyle/>
          <a:p>
            <a:pPr algn="just"/>
            <a:r>
              <a:rPr lang="en-US" altLang="zh-CN" sz="2800" b="1" dirty="0" smtClean="0">
                <a:latin typeface="宋体" panose="02010600030101010101" pitchFamily="2" charset="-122"/>
                <a:ea typeface="宋体" panose="02010600030101010101" pitchFamily="2" charset="-122"/>
              </a:rPr>
              <a:t>2</a:t>
            </a:r>
            <a:r>
              <a:rPr lang="en-US" altLang="zh-CN" sz="2800" b="1" dirty="0">
                <a:latin typeface="宋体" panose="02010600030101010101" pitchFamily="2" charset="-122"/>
                <a:ea typeface="宋体" panose="02010600030101010101" pitchFamily="2" charset="-122"/>
              </a:rPr>
              <a:t>.</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“我”</a:t>
            </a:r>
            <a:r>
              <a:rPr lang="zh-CN" altLang="zh-CN" sz="2800" b="1" dirty="0">
                <a:latin typeface="宋体" panose="02010600030101010101" pitchFamily="2" charset="-122"/>
                <a:ea typeface="宋体" panose="02010600030101010101" pitchFamily="2" charset="-122"/>
              </a:rPr>
              <a:t>为什么会觉得</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latin typeface="宋体" panose="02010600030101010101" pitchFamily="2" charset="-122"/>
                <a:ea typeface="宋体" panose="02010600030101010101" pitchFamily="2" charset="-122"/>
              </a:rPr>
              <a:t>似乎遇着了一个霹雳</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全体都震悚起来</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p:txBody>
      </p:sp>
      <p:sp>
        <p:nvSpPr>
          <p:cNvPr id="6" name="矩形 5"/>
          <p:cNvSpPr/>
          <p:nvPr/>
        </p:nvSpPr>
        <p:spPr>
          <a:xfrm>
            <a:off x="1377950" y="2206625"/>
            <a:ext cx="9451975" cy="1641475"/>
          </a:xfrm>
          <a:prstGeom prst="rect">
            <a:avLst/>
          </a:prstGeom>
        </p:spPr>
        <p:txBody>
          <a:bodyPr wrap="square">
            <a:spAutoFit/>
          </a:bodyPr>
          <a:lstStyle/>
          <a:p>
            <a:pPr algn="just">
              <a:lnSpc>
                <a:spcPct val="120000"/>
              </a:lnSpc>
              <a:spcBef>
                <a:spcPts val="0"/>
              </a:spcBef>
              <a:spcAft>
                <a:spcPts val="0"/>
              </a:spcAft>
            </a:pPr>
            <a:r>
              <a:rPr lang="en-US" altLang="zh-CN" sz="2800" b="1" dirty="0" smtClean="0">
                <a:latin typeface="新宋体" panose="02010609030101010101" pitchFamily="49" charset="-122"/>
                <a:ea typeface="新宋体" panose="02010609030101010101" pitchFamily="49" charset="-122"/>
              </a:rPr>
              <a:t>    </a:t>
            </a:r>
            <a:r>
              <a:rPr lang="zh-CN" altLang="zh-CN" sz="2800" b="1" dirty="0">
                <a:solidFill>
                  <a:schemeClr val="tx1"/>
                </a:solidFill>
                <a:latin typeface="新宋体" panose="02010609030101010101" pitchFamily="49" charset="-122"/>
                <a:ea typeface="新宋体" panose="02010609030101010101" pitchFamily="49" charset="-122"/>
              </a:rPr>
              <a:t>用</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solidFill>
                  <a:srgbClr val="FF0000"/>
                </a:solidFill>
                <a:latin typeface="新宋体" panose="02010609030101010101" pitchFamily="49" charset="-122"/>
                <a:ea typeface="新宋体" panose="02010609030101010101" pitchFamily="49" charset="-122"/>
              </a:rPr>
              <a:t>霹雳</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solidFill>
                  <a:srgbClr val="FF0000"/>
                </a:solidFill>
                <a:latin typeface="新宋体" panose="02010609030101010101" pitchFamily="49" charset="-122"/>
                <a:ea typeface="新宋体" panose="02010609030101010101" pitchFamily="49" charset="-122"/>
              </a:rPr>
              <a:t>的比喻</a:t>
            </a:r>
            <a:r>
              <a:rPr lang="zh-CN" altLang="zh-CN" sz="2800" b="1" dirty="0">
                <a:solidFill>
                  <a:schemeClr val="tx1"/>
                </a:solidFill>
                <a:latin typeface="新宋体" panose="02010609030101010101" pitchFamily="49" charset="-122"/>
                <a:ea typeface="新宋体" panose="02010609030101010101" pitchFamily="49" charset="-122"/>
              </a:rPr>
              <a:t>和词语</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solidFill>
                  <a:srgbClr val="FF0000"/>
                </a:solidFill>
                <a:latin typeface="新宋体" panose="02010609030101010101" pitchFamily="49" charset="-122"/>
                <a:ea typeface="新宋体" panose="02010609030101010101" pitchFamily="49" charset="-122"/>
              </a:rPr>
              <a:t>震悚</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solidFill>
                  <a:schemeClr val="tx1"/>
                </a:solidFill>
                <a:latin typeface="新宋体" panose="02010609030101010101" pitchFamily="49" charset="-122"/>
                <a:ea typeface="新宋体" panose="02010609030101010101" pitchFamily="49" charset="-122"/>
              </a:rPr>
              <a:t>写出了</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“我”</a:t>
            </a:r>
            <a:r>
              <a:rPr lang="zh-CN" altLang="zh-CN" sz="2800" b="1" dirty="0">
                <a:solidFill>
                  <a:schemeClr val="tx1"/>
                </a:solidFill>
                <a:latin typeface="新宋体" panose="02010609030101010101" pitchFamily="49" charset="-122"/>
                <a:ea typeface="新宋体" panose="02010609030101010101" pitchFamily="49" charset="-122"/>
              </a:rPr>
              <a:t>当时</a:t>
            </a:r>
            <a:r>
              <a:rPr lang="zh-CN" altLang="zh-CN" sz="2800" b="1" dirty="0">
                <a:solidFill>
                  <a:srgbClr val="FF0000"/>
                </a:solidFill>
                <a:latin typeface="新宋体" panose="02010609030101010101" pitchFamily="49" charset="-122"/>
                <a:ea typeface="新宋体" panose="02010609030101010101" pitchFamily="49" charset="-122"/>
              </a:rPr>
              <a:t>震惊</a:t>
            </a:r>
            <a:r>
              <a:rPr lang="zh-CN" altLang="zh-CN" sz="2800" b="1" dirty="0">
                <a:solidFill>
                  <a:schemeClr val="tx1"/>
                </a:solidFill>
                <a:latin typeface="新宋体" panose="02010609030101010101" pitchFamily="49" charset="-122"/>
                <a:ea typeface="新宋体" panose="02010609030101010101" pitchFamily="49" charset="-122"/>
              </a:rPr>
              <a:t>的心理。</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“我”</a:t>
            </a:r>
            <a:r>
              <a:rPr lang="zh-CN" altLang="zh-CN" sz="2800" b="1" dirty="0">
                <a:solidFill>
                  <a:schemeClr val="tx1"/>
                </a:solidFill>
                <a:latin typeface="新宋体" panose="02010609030101010101" pitchFamily="49" charset="-122"/>
                <a:ea typeface="新宋体" panose="02010609030101010101" pitchFamily="49" charset="-122"/>
              </a:rPr>
              <a:t>得到绘图的《山海经》的</a:t>
            </a:r>
            <a:r>
              <a:rPr lang="zh-CN" altLang="zh-CN" sz="2800" b="1" dirty="0">
                <a:solidFill>
                  <a:srgbClr val="FF0000"/>
                </a:solidFill>
                <a:latin typeface="新宋体" panose="02010609030101010101" pitchFamily="49" charset="-122"/>
                <a:ea typeface="新宋体" panose="02010609030101010101" pitchFamily="49" charset="-122"/>
              </a:rPr>
              <a:t>欣喜、感激之态</a:t>
            </a:r>
            <a:r>
              <a:rPr lang="zh-CN" altLang="zh-CN" sz="2800" b="1" dirty="0">
                <a:solidFill>
                  <a:schemeClr val="tx1"/>
                </a:solidFill>
                <a:latin typeface="新宋体" panose="02010609030101010101" pitchFamily="49" charset="-122"/>
                <a:ea typeface="新宋体" panose="02010609030101010101" pitchFamily="49" charset="-122"/>
              </a:rPr>
              <a:t>由此可见。</a:t>
            </a:r>
            <a:endParaRPr lang="zh-CN" altLang="zh-CN" sz="2800" b="1" dirty="0">
              <a:solidFill>
                <a:schemeClr val="tx1"/>
              </a:solidFill>
              <a:latin typeface="新宋体" panose="02010609030101010101" pitchFamily="49" charset="-122"/>
              <a:ea typeface="新宋体" panose="02010609030101010101" pitchFamily="49" charset="-122"/>
            </a:endParaRPr>
          </a:p>
        </p:txBody>
      </p:sp>
      <p:sp>
        <p:nvSpPr>
          <p:cNvPr id="7" name="矩形 6"/>
          <p:cNvSpPr/>
          <p:nvPr/>
        </p:nvSpPr>
        <p:spPr>
          <a:xfrm>
            <a:off x="1357630" y="3977640"/>
            <a:ext cx="9472295" cy="953135"/>
          </a:xfrm>
          <a:prstGeom prst="rect">
            <a:avLst/>
          </a:prstGeom>
        </p:spPr>
        <p:txBody>
          <a:bodyPr wrap="square">
            <a:spAutoFit/>
          </a:bodyPr>
          <a:lstStyle/>
          <a:p>
            <a:pPr algn="just"/>
            <a:r>
              <a:rPr lang="zh-CN" altLang="en-US" sz="2800" b="1" dirty="0" smtClean="0">
                <a:solidFill>
                  <a:srgbClr val="FF3300"/>
                </a:solidFill>
                <a:latin typeface="新宋体" panose="02010609030101010101" pitchFamily="49" charset="-122"/>
                <a:ea typeface="新宋体" panose="02010609030101010101" pitchFamily="49" charset="-122"/>
              </a:rPr>
              <a:t>    解读</a:t>
            </a:r>
            <a:r>
              <a:rPr lang="zh-CN" altLang="en-US" sz="2800" b="1" dirty="0" smtClean="0">
                <a:latin typeface="新宋体" panose="02010609030101010101" pitchFamily="49" charset="-122"/>
                <a:ea typeface="新宋体" panose="02010609030101010101" pitchFamily="49" charset="-122"/>
              </a:rPr>
              <a:t>：</a:t>
            </a:r>
            <a:r>
              <a:rPr lang="zh-CN" altLang="zh-CN" sz="2800" b="1" dirty="0" smtClean="0">
                <a:latin typeface="新宋体" panose="02010609030101010101" pitchFamily="49" charset="-122"/>
                <a:ea typeface="新宋体" panose="02010609030101010101" pitchFamily="49" charset="-122"/>
              </a:rPr>
              <a:t>长</a:t>
            </a:r>
            <a:r>
              <a:rPr lang="zh-CN" altLang="zh-CN" sz="2800" b="1" dirty="0">
                <a:latin typeface="新宋体" panose="02010609030101010101" pitchFamily="49" charset="-122"/>
                <a:ea typeface="新宋体" panose="02010609030101010101" pitchFamily="49" charset="-122"/>
              </a:rPr>
              <a:t>妈妈真诚、善良、淳朴、关心孩子</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latin typeface="新宋体" panose="02010609030101010101" pitchFamily="49" charset="-122"/>
                <a:ea typeface="新宋体" panose="02010609030101010101" pitchFamily="49" charset="-122"/>
              </a:rPr>
              <a:t>尽自己的可能帮助孩子</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latin typeface="新宋体" panose="02010609030101010101" pitchFamily="49" charset="-122"/>
                <a:ea typeface="新宋体" panose="02010609030101010101" pitchFamily="49" charset="-122"/>
              </a:rPr>
              <a:t>这样的一个人</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latin typeface="新宋体" panose="02010609030101010101" pitchFamily="49" charset="-122"/>
                <a:ea typeface="新宋体" panose="02010609030101010101" pitchFamily="49" charset="-122"/>
              </a:rPr>
              <a:t>怎能不让作者深深地怀念呢？</a:t>
            </a:r>
            <a:endParaRPr lang="zh-CN" altLang="zh-CN" sz="2800" b="1" dirty="0">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1144905" y="1695450"/>
            <a:ext cx="9902190" cy="521970"/>
          </a:xfrm>
          <a:prstGeom prst="rect">
            <a:avLst/>
          </a:prstGeom>
        </p:spPr>
        <p:txBody>
          <a:bodyPr wrap="square">
            <a:spAutoFit/>
          </a:bodyPr>
          <a:lstStyle/>
          <a:p>
            <a:pPr algn="just"/>
            <a:r>
              <a:rPr lang="en-US" altLang="zh-CN" sz="2800" b="1" dirty="0" smtClean="0">
                <a:latin typeface="新宋体" panose="02010609030101010101" pitchFamily="49" charset="-122"/>
                <a:ea typeface="新宋体" panose="02010609030101010101" pitchFamily="49" charset="-122"/>
              </a:rPr>
              <a:t>3</a:t>
            </a:r>
            <a:r>
              <a:rPr lang="en-US" altLang="zh-CN" sz="2800" b="1" dirty="0">
                <a:latin typeface="新宋体" panose="02010609030101010101" pitchFamily="49" charset="-122"/>
                <a:ea typeface="新宋体" panose="02010609030101010101" pitchFamily="49" charset="-122"/>
              </a:rPr>
              <a:t>.</a:t>
            </a:r>
            <a:r>
              <a:rPr lang="zh-CN" altLang="zh-CN" sz="2800" b="1" dirty="0">
                <a:latin typeface="新宋体" panose="02010609030101010101" pitchFamily="49" charset="-122"/>
                <a:ea typeface="新宋体" panose="02010609030101010101" pitchFamily="49" charset="-122"/>
              </a:rPr>
              <a:t>题目如果写成</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a:t>
            </a:r>
            <a:r>
              <a:rPr lang="zh-CN" altLang="zh-CN" sz="2800" b="1" dirty="0">
                <a:latin typeface="新宋体" panose="02010609030101010101" pitchFamily="49" charset="-122"/>
                <a:ea typeface="新宋体" panose="02010609030101010101" pitchFamily="49" charset="-122"/>
              </a:rPr>
              <a:t>长妈妈与《山海经》</a:t>
            </a:r>
            <a:r>
              <a:rPr lang="zh-CN" altLang="zh-CN" sz="2800" b="1" dirty="0">
                <a:uFillTx/>
                <a:latin typeface="Arial" panose="020B0604020202020204" pitchFamily="34" charset="0"/>
                <a:ea typeface="SimSun-ExtB" panose="02010609060101010101" charset="-122"/>
                <a:cs typeface="Arial" panose="020B0604020202020204" pitchFamily="34" charset="0"/>
                <a:sym typeface="+mn-ea"/>
              </a:rPr>
              <a:t>”</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latin typeface="新宋体" panose="02010609030101010101" pitchFamily="49" charset="-122"/>
                <a:ea typeface="新宋体" panose="02010609030101010101" pitchFamily="49" charset="-122"/>
              </a:rPr>
              <a:t>这样能更表达敬意吗？</a:t>
            </a:r>
            <a:endParaRPr lang="zh-CN" altLang="zh-CN" sz="2800" b="1" dirty="0">
              <a:latin typeface="新宋体" panose="02010609030101010101" pitchFamily="49" charset="-122"/>
              <a:ea typeface="新宋体" panose="02010609030101010101" pitchFamily="49" charset="-122"/>
            </a:endParaRPr>
          </a:p>
        </p:txBody>
      </p:sp>
      <p:sp>
        <p:nvSpPr>
          <p:cNvPr id="6" name="矩形 5"/>
          <p:cNvSpPr/>
          <p:nvPr/>
        </p:nvSpPr>
        <p:spPr>
          <a:xfrm>
            <a:off x="1120139" y="2309025"/>
            <a:ext cx="9927266" cy="3107690"/>
          </a:xfrm>
          <a:prstGeom prst="rect">
            <a:avLst/>
          </a:prstGeom>
        </p:spPr>
        <p:txBody>
          <a:bodyPr wrap="square">
            <a:spAutoFit/>
          </a:bodyPr>
          <a:lstStyle/>
          <a:p>
            <a:pPr algn="just"/>
            <a:r>
              <a:rPr lang="en-US" altLang="zh-CN" sz="2800" b="1" dirty="0" smtClean="0">
                <a:solidFill>
                  <a:schemeClr val="accent1">
                    <a:lumMod val="75000"/>
                  </a:schemeClr>
                </a:solidFill>
                <a:latin typeface="宋体" panose="02010600030101010101" pitchFamily="2" charset="-122"/>
                <a:ea typeface="宋体" panose="02010600030101010101" pitchFamily="2" charset="-122"/>
              </a:rPr>
              <a:t>    </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不同的称呼</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标志着不同的身份。</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文章前一部分所写的人物言行</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多用抑笔</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又是“不大佩服她”</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又是“讨厌”</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又是“不耐烦”</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又是“烦琐”</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故</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用“阿长”更合适</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。所以</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文题其实标示文章的一半是抑笔。</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将阿长与《山海经》并列</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看似矛盾</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。一个没有文化的妇女与一本古典名著怎么会联系起来了呢？有什么联系？</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令人好奇</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题目用的是写作时的口气</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宜用“阿长”称呼</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而“阿”字也有亲昵的意味</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a:t>
            </a:r>
            <a:endPar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701749" y="626642"/>
            <a:ext cx="2792615"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561975" y="1717675"/>
            <a:ext cx="10825480" cy="2675255"/>
          </a:xfrm>
          <a:prstGeom prst="rect">
            <a:avLst/>
          </a:prstGeom>
        </p:spPr>
        <p:txBody>
          <a:bodyPr wrap="square">
            <a:spAutoFit/>
          </a:bodyPr>
          <a:p>
            <a:pPr algn="l">
              <a:lnSpc>
                <a:spcPct val="120000"/>
              </a:lnSpc>
              <a:spcBef>
                <a:spcPts val="0"/>
              </a:spcBef>
              <a:spcAft>
                <a:spcPts val="0"/>
              </a:spcAft>
            </a:pPr>
            <a:r>
              <a:rPr lang="en-US" sz="2800" b="1" dirty="0">
                <a:latin typeface="宋体" panose="02010600030101010101" pitchFamily="2" charset="-122"/>
                <a:ea typeface="宋体" panose="02010600030101010101" pitchFamily="2" charset="-122"/>
              </a:rPr>
              <a:t>1.</a:t>
            </a:r>
            <a:r>
              <a:rPr sz="2800" b="1">
                <a:latin typeface="宋体" panose="02010600030101010101" pitchFamily="2" charset="-122"/>
                <a:ea typeface="宋体" panose="02010600030101010101" pitchFamily="2" charset="-122"/>
                <a:cs typeface="宋体" panose="02010600030101010101" pitchFamily="2" charset="-122"/>
              </a:rPr>
              <a:t>传说刑天与黄帝争夺帝位</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失败后被砍头</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但仍挥舞着手里的武器。鲁迅的作</a:t>
            </a:r>
            <a:r>
              <a:rPr lang="zh-CN" sz="2800" b="1">
                <a:latin typeface="宋体" panose="02010600030101010101" pitchFamily="2" charset="-122"/>
                <a:ea typeface="宋体" panose="02010600030101010101" pitchFamily="2" charset="-122"/>
                <a:cs typeface="宋体" panose="02010600030101010101" pitchFamily="2" charset="-122"/>
              </a:rPr>
              <a:t>品</a:t>
            </a:r>
            <a:r>
              <a:rPr sz="2800" b="1">
                <a:latin typeface="宋体" panose="02010600030101010101" pitchFamily="2" charset="-122"/>
                <a:ea typeface="宋体" panose="02010600030101010101" pitchFamily="2" charset="-122"/>
                <a:cs typeface="宋体" panose="02010600030101010101" pitchFamily="2" charset="-122"/>
              </a:rPr>
              <a:t>总将神话传说与当时的现实社会结合起来</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比如材料一</a:t>
            </a: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就把</a:t>
            </a:r>
            <a:r>
              <a:rPr sz="2800" b="1">
                <a:latin typeface="Arial" panose="020B0604020202020204" pitchFamily="34" charset="0"/>
                <a:ea typeface="宋体" panose="02010600030101010101" pitchFamily="2" charset="-122"/>
                <a:cs typeface="Arial" panose="020B0604020202020204" pitchFamily="34" charset="0"/>
              </a:rPr>
              <a:t>“刑天”移植到“阔</a:t>
            </a:r>
            <a:r>
              <a:rPr lang="zh-CN" sz="2800" b="1">
                <a:latin typeface="Arial" panose="020B0604020202020204" pitchFamily="34" charset="0"/>
                <a:ea typeface="宋体" panose="02010600030101010101" pitchFamily="2" charset="-122"/>
                <a:cs typeface="Arial" panose="020B0604020202020204" pitchFamily="34" charset="0"/>
              </a:rPr>
              <a:t>人</a:t>
            </a:r>
            <a:r>
              <a:rPr sz="2800" b="1">
                <a:latin typeface="Arial" panose="020B0604020202020204" pitchFamily="34" charset="0"/>
                <a:ea typeface="宋体" panose="02010600030101010101" pitchFamily="2" charset="-122"/>
                <a:cs typeface="Arial" panose="020B0604020202020204" pitchFamily="34" charset="0"/>
              </a:rPr>
              <a:t>的天下”中</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sz="2800" b="1">
                <a:latin typeface="Arial" panose="020B0604020202020204" pitchFamily="34" charset="0"/>
                <a:ea typeface="宋体" panose="02010600030101010101" pitchFamily="2" charset="-122"/>
                <a:cs typeface="Arial" panose="020B0604020202020204" pitchFamily="34" charset="0"/>
              </a:rPr>
              <a:t>“阔人的天下”</a:t>
            </a:r>
            <a:r>
              <a:rPr sz="2800" b="1">
                <a:latin typeface="宋体" panose="02010600030101010101" pitchFamily="2" charset="-122"/>
                <a:ea typeface="宋体" panose="02010600030101010101" pitchFamily="2" charset="-122"/>
                <a:cs typeface="宋体" panose="02010600030101010101" pitchFamily="2" charset="-122"/>
              </a:rPr>
              <a:t>即当时统治阶级</a:t>
            </a: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的天下。你认为鲁迅这样表达的意</a:t>
            </a:r>
            <a:r>
              <a:rPr lang="zh-CN" sz="2800" b="1">
                <a:latin typeface="宋体" panose="02010600030101010101" pitchFamily="2" charset="-122"/>
                <a:ea typeface="宋体" panose="02010600030101010101" pitchFamily="2" charset="-122"/>
                <a:cs typeface="宋体" panose="02010600030101010101" pitchFamily="2" charset="-122"/>
              </a:rPr>
              <a:t>图</a:t>
            </a:r>
            <a:r>
              <a:rPr sz="2800" b="1">
                <a:latin typeface="宋体" panose="02010600030101010101" pitchFamily="2" charset="-122"/>
                <a:ea typeface="宋体" panose="02010600030101010101" pitchFamily="2" charset="-122"/>
                <a:cs typeface="宋体" panose="02010600030101010101" pitchFamily="2" charset="-122"/>
              </a:rPr>
              <a:t>是：</a:t>
            </a:r>
            <a:endParaRPr sz="2800" b="1">
              <a:latin typeface="宋体" panose="02010600030101010101" pitchFamily="2" charset="-122"/>
              <a:ea typeface="宋体" panose="02010600030101010101" pitchFamily="2" charset="-122"/>
              <a:cs typeface="宋体" panose="02010600030101010101" pitchFamily="2" charset="-122"/>
            </a:endParaRPr>
          </a:p>
          <a:p>
            <a:pPr algn="l">
              <a:lnSpc>
                <a:spcPct val="120000"/>
              </a:lnSpc>
              <a:spcBef>
                <a:spcPts val="0"/>
              </a:spcBef>
              <a:spcAft>
                <a:spcPts val="0"/>
              </a:spcAft>
            </a:pP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latin typeface="宋体" panose="02010600030101010101" pitchFamily="2" charset="-122"/>
                <a:ea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8" name="文本框 7"/>
          <p:cNvSpPr txBox="1"/>
          <p:nvPr/>
        </p:nvSpPr>
        <p:spPr>
          <a:xfrm>
            <a:off x="701675" y="3769360"/>
            <a:ext cx="7094220" cy="521970"/>
          </a:xfrm>
          <a:prstGeom prst="rect">
            <a:avLst/>
          </a:prstGeom>
          <a:noFill/>
        </p:spPr>
        <p:txBody>
          <a:bodyPr wrap="square" rtlCol="0" anchor="t">
            <a:spAutoFit/>
          </a:bodyPr>
          <a:p>
            <a:r>
              <a:rPr lang="zh-CN" altLang="en-US" sz="2800" b="1">
                <a:solidFill>
                  <a:srgbClr val="FF0000"/>
                </a:solidFill>
                <a:latin typeface="宋体" panose="02010600030101010101" pitchFamily="2" charset="-122"/>
                <a:ea typeface="宋体" panose="02010600030101010101" pitchFamily="2" charset="-122"/>
              </a:rPr>
              <a:t>希望唤起民众的思想觉醒</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rgbClr val="FF0000"/>
                </a:solidFill>
                <a:latin typeface="宋体" panose="02010600030101010101" pitchFamily="2" charset="-122"/>
                <a:ea typeface="宋体" panose="02010600030101010101" pitchFamily="2" charset="-122"/>
              </a:rPr>
              <a:t>激励民众奋起反抗</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1468755" y="1051560"/>
            <a:ext cx="9619615" cy="1512570"/>
          </a:xfrm>
          <a:prstGeom prst="rect">
            <a:avLst/>
          </a:prstGeom>
          <a:noFill/>
        </p:spPr>
        <p:txBody>
          <a:bodyPr wrap="square" rtlCol="0" anchor="t">
            <a:spAutoFit/>
          </a:bodyPr>
          <a:p>
            <a:pPr>
              <a:lnSpc>
                <a:spcPct val="110000"/>
              </a:lnSpc>
            </a:pPr>
            <a:r>
              <a:rPr lang="zh-CN" altLang="en-US" sz="2800" b="1">
                <a:latin typeface="宋体" panose="02010600030101010101" pitchFamily="2" charset="-122"/>
                <a:ea typeface="宋体" panose="02010600030101010101" pitchFamily="2" charset="-122"/>
                <a:cs typeface="宋体" panose="02010600030101010101" pitchFamily="2" charset="-122"/>
              </a:rPr>
              <a:t>2</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材料二指出</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阿长与《山海经》的故事在现实中应该是发生在</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“隐鼠事件”之前</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并</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把鲁迅这种改动称为“无意或有意的诗化”</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你认为这样的改动</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从艺术表现角度来讲有什么好处？</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549400" y="2789555"/>
            <a:ext cx="9446895" cy="1641475"/>
          </a:xfrm>
          <a:prstGeom prst="rect">
            <a:avLst/>
          </a:prstGeom>
          <a:noFill/>
        </p:spPr>
        <p:txBody>
          <a:bodyPr wrap="square" rtlCol="0" anchor="t">
            <a:spAutoFit/>
          </a:bodyPr>
          <a:p>
            <a:pPr>
              <a:lnSpc>
                <a:spcPct val="120000"/>
              </a:lnSpc>
            </a:pP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鲁迅把“隐鼠事件”放在前面</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使文章中“我”与长妈妈的故事跌宕起伏、一波三折</a:t>
            </a:r>
            <a:r>
              <a:rPr lang="en-US" altLang="zh-CN" sz="2800" b="1">
                <a:solidFill>
                  <a:srgbClr val="FF0000"/>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rgbClr val="FF0000"/>
                </a:solidFill>
                <a:uFillTx/>
                <a:latin typeface="Arial" panose="020B0604020202020204" pitchFamily="34" charset="0"/>
                <a:ea typeface="SimSun-ExtB" panose="02010609060101010101" charset="-122"/>
                <a:cs typeface="Arial" panose="020B0604020202020204" pitchFamily="34" charset="0"/>
              </a:rPr>
              <a:t>也更好地表现出作者的情感变化。</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所谓“诗化”是指深化文章的中心</a:t>
            </a:r>
            <a:r>
              <a:rPr lang="en-US" altLang="zh-CN" sz="2800" b="1">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rPr>
              <a:t>使人物的形象更耐人寻味。</a:t>
            </a:r>
            <a:endParaRPr lang="zh-CN" altLang="en-US" sz="2800" b="1">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3" name="组合 2"/>
          <p:cNvGrpSpPr/>
          <p:nvPr/>
        </p:nvGrpSpPr>
        <p:grpSpPr>
          <a:xfrm>
            <a:off x="701749" y="626642"/>
            <a:ext cx="2792615" cy="713740"/>
            <a:chOff x="2371" y="690"/>
            <a:chExt cx="3471" cy="1124"/>
          </a:xfrm>
        </p:grpSpPr>
        <p:sp>
          <p:nvSpPr>
            <p:cNvPr id="4"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5"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04267" y="1734048"/>
            <a:ext cx="8773379" cy="343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075" name="TextBox 2"/>
          <p:cNvSpPr txBox="1">
            <a:spLocks noChangeArrowheads="1"/>
          </p:cNvSpPr>
          <p:nvPr/>
        </p:nvSpPr>
        <p:spPr bwMode="auto">
          <a:xfrm>
            <a:off x="808355" y="4082415"/>
            <a:ext cx="104997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anose="02020603050405020304" pitchFamily="18" charset="0"/>
                <a:ea typeface="黑体" panose="02010609060101010101" charset="-122"/>
              </a:defRPr>
            </a:lvl1pPr>
            <a:lvl2pPr marL="742950" indent="-285750" eaLnBrk="0" hangingPunct="0">
              <a:defRPr sz="2400">
                <a:solidFill>
                  <a:schemeClr val="tx1"/>
                </a:solidFill>
                <a:latin typeface="Times New Roman" panose="02020603050405020304" pitchFamily="18" charset="0"/>
                <a:ea typeface="黑体" panose="02010609060101010101" charset="-122"/>
              </a:defRPr>
            </a:lvl2pPr>
            <a:lvl3pPr marL="1143000" indent="-228600" eaLnBrk="0" hangingPunct="0">
              <a:defRPr sz="2400">
                <a:solidFill>
                  <a:schemeClr val="tx1"/>
                </a:solidFill>
                <a:latin typeface="Times New Roman" panose="02020603050405020304" pitchFamily="18" charset="0"/>
                <a:ea typeface="黑体" panose="02010609060101010101" charset="-122"/>
              </a:defRPr>
            </a:lvl3pPr>
            <a:lvl4pPr marL="1600200" indent="-228600" eaLnBrk="0" hangingPunct="0">
              <a:defRPr sz="2400">
                <a:solidFill>
                  <a:schemeClr val="tx1"/>
                </a:solidFill>
                <a:latin typeface="Times New Roman" panose="02020603050405020304" pitchFamily="18" charset="0"/>
                <a:ea typeface="黑体" panose="02010609060101010101" charset="-122"/>
              </a:defRPr>
            </a:lvl4pPr>
            <a:lvl5pPr marL="2057400" indent="-228600" eaLnBrk="0" hangingPunct="0">
              <a:defRPr sz="2400">
                <a:solidFill>
                  <a:schemeClr val="tx1"/>
                </a:solidFill>
                <a:latin typeface="Times New Roman" panose="02020603050405020304" pitchFamily="18" charset="0"/>
                <a:ea typeface="黑体" panose="02010609060101010101" charset="-122"/>
              </a:defRPr>
            </a:lvl5pPr>
            <a:lvl6pPr marL="25146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6pPr>
            <a:lvl7pPr marL="29718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7pPr>
            <a:lvl8pPr marL="34290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8pPr>
            <a:lvl9pPr marL="3886200" indent="-228600" eaLnBrk="0" fontAlgn="base" hangingPunct="0">
              <a:spcBef>
                <a:spcPct val="0"/>
              </a:spcBef>
              <a:spcAft>
                <a:spcPct val="0"/>
              </a:spcAft>
              <a:buFont typeface="Arial" panose="020B0604020202020204" pitchFamily="34" charset="0"/>
              <a:defRPr sz="2400">
                <a:solidFill>
                  <a:schemeClr val="tx1"/>
                </a:solidFill>
                <a:latin typeface="Times New Roman" panose="02020603050405020304" pitchFamily="18" charset="0"/>
                <a:ea typeface="黑体" panose="02010609060101010101" charset="-122"/>
              </a:defRPr>
            </a:lvl9pPr>
          </a:lstStyle>
          <a:p>
            <a:pPr algn="just" eaLnBrk="1" hangingPunct="1"/>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endParaRPr lang="zh-CN" altLang="en-US" sz="2800" b="1" dirty="0">
              <a:solidFill>
                <a:schemeClr val="accent1">
                  <a:lumMod val="75000"/>
                </a:schemeClr>
              </a:solidFill>
              <a:latin typeface="新宋体" panose="02010609030101010101" pitchFamily="49" charset="-122"/>
              <a:ea typeface="新宋体" panose="02010609030101010101" pitchFamily="49" charset="-122"/>
            </a:endParaRPr>
          </a:p>
        </p:txBody>
      </p:sp>
      <p:grpSp>
        <p:nvGrpSpPr>
          <p:cNvPr id="4" name="组合 3"/>
          <p:cNvGrpSpPr/>
          <p:nvPr/>
        </p:nvGrpSpPr>
        <p:grpSpPr>
          <a:xfrm>
            <a:off x="701749" y="626642"/>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808355" y="1700530"/>
            <a:ext cx="10499725" cy="4225290"/>
          </a:xfrm>
          <a:prstGeom prst="rect">
            <a:avLst/>
          </a:prstGeom>
        </p:spPr>
        <p:txBody>
          <a:bodyPr wrap="square">
            <a:spAutoFit/>
          </a:bodyPr>
          <a:lstStyle/>
          <a:p>
            <a:pPr algn="just">
              <a:lnSpc>
                <a:spcPct val="120000"/>
              </a:lnSpc>
              <a:spcBef>
                <a:spcPts val="0"/>
              </a:spcBef>
              <a:spcAft>
                <a:spcPts val="0"/>
              </a:spcAft>
            </a:pPr>
            <a:r>
              <a:rPr lang="en-US" altLang="zh-CN" sz="3200" b="1" dirty="0" smtClean="0">
                <a:solidFill>
                  <a:schemeClr val="tx1"/>
                </a:solidFill>
                <a:latin typeface="新宋体" panose="02010609030101010101" pitchFamily="49" charset="-122"/>
                <a:ea typeface="新宋体" panose="02010609030101010101" pitchFamily="49" charset="-122"/>
              </a:rPr>
              <a:t>1</a:t>
            </a:r>
            <a:r>
              <a:rPr lang="en-US" altLang="zh-CN" sz="3200" b="1" dirty="0">
                <a:solidFill>
                  <a:schemeClr val="tx1"/>
                </a:solidFill>
                <a:latin typeface="新宋体" panose="02010609030101010101" pitchFamily="49" charset="-122"/>
                <a:ea typeface="新宋体" panose="02010609030101010101" pitchFamily="49" charset="-122"/>
              </a:rPr>
              <a:t>.</a:t>
            </a:r>
            <a:r>
              <a:rPr lang="zh-CN" altLang="en-US" sz="3200" b="1" dirty="0" smtClean="0">
                <a:solidFill>
                  <a:schemeClr val="tx1"/>
                </a:solidFill>
                <a:latin typeface="新宋体" panose="02010609030101010101" pitchFamily="49" charset="-122"/>
                <a:ea typeface="新宋体" panose="02010609030101010101" pitchFamily="49" charset="-122"/>
              </a:rPr>
              <a:t>把</a:t>
            </a:r>
            <a:r>
              <a:rPr lang="zh-CN" altLang="en-US" sz="3200" b="1" dirty="0">
                <a:solidFill>
                  <a:schemeClr val="tx1"/>
                </a:solidFill>
                <a:latin typeface="新宋体" panose="02010609030101010101" pitchFamily="49" charset="-122"/>
                <a:ea typeface="新宋体" panose="02010609030101010101" pitchFamily="49" charset="-122"/>
              </a:rPr>
              <a:t>握文章的内</a:t>
            </a:r>
            <a:r>
              <a:rPr lang="zh-CN" altLang="en-US" sz="3200" b="1" dirty="0" smtClean="0">
                <a:solidFill>
                  <a:schemeClr val="tx1"/>
                </a:solidFill>
                <a:latin typeface="新宋体" panose="02010609030101010101" pitchFamily="49" charset="-122"/>
                <a:ea typeface="新宋体" panose="02010609030101010101" pitchFamily="49" charset="-122"/>
              </a:rPr>
              <a:t>容</a:t>
            </a:r>
            <a:r>
              <a:rPr lang="en-US" altLang="zh-CN" sz="3200" b="1">
                <a:uFillTx/>
                <a:ea typeface="SimSun-ExtB" panose="02010609060101010101" charset="-122"/>
                <a:cs typeface="+mj-cs"/>
                <a:sym typeface="宋体" panose="02010600030101010101" pitchFamily="2" charset="-122"/>
              </a:rPr>
              <a:t>,</a:t>
            </a:r>
            <a:r>
              <a:rPr lang="zh-CN" altLang="en-US" sz="3200" b="1" dirty="0" smtClean="0">
                <a:solidFill>
                  <a:schemeClr val="tx1"/>
                </a:solidFill>
                <a:latin typeface="新宋体" panose="02010609030101010101" pitchFamily="49" charset="-122"/>
                <a:ea typeface="新宋体" panose="02010609030101010101" pitchFamily="49" charset="-122"/>
              </a:rPr>
              <a:t>理解阿长的形象；</a:t>
            </a:r>
            <a:r>
              <a:rPr lang="zh-CN" altLang="en-US" sz="3200" b="1" dirty="0" smtClean="0">
                <a:latin typeface="新宋体" panose="02010609030101010101" pitchFamily="49" charset="-122"/>
                <a:ea typeface="新宋体" panose="02010609030101010101" pitchFamily="49" charset="-122"/>
                <a:sym typeface="+mn-ea"/>
              </a:rPr>
              <a:t>注意分</a:t>
            </a:r>
            <a:r>
              <a:rPr lang="zh-CN" altLang="en-US" sz="3200" b="1" dirty="0">
                <a:latin typeface="新宋体" panose="02010609030101010101" pitchFamily="49" charset="-122"/>
                <a:ea typeface="新宋体" panose="02010609030101010101" pitchFamily="49" charset="-122"/>
                <a:sym typeface="+mn-ea"/>
              </a:rPr>
              <a:t>析关键语句</a:t>
            </a:r>
            <a:r>
              <a:rPr lang="en-US" altLang="zh-CN" sz="3200" b="1">
                <a:uFillTx/>
                <a:ea typeface="SimSun-ExtB" panose="02010609060101010101" charset="-122"/>
                <a:cs typeface="+mj-cs"/>
                <a:sym typeface="宋体" panose="02010600030101010101" pitchFamily="2" charset="-122"/>
              </a:rPr>
              <a:t>,</a:t>
            </a:r>
            <a:r>
              <a:rPr lang="zh-CN" altLang="en-US" sz="3200" b="1" dirty="0">
                <a:latin typeface="新宋体" panose="02010609030101010101" pitchFamily="49" charset="-122"/>
                <a:ea typeface="新宋体" panose="02010609030101010101" pitchFamily="49" charset="-122"/>
                <a:sym typeface="+mn-ea"/>
              </a:rPr>
              <a:t>体会作者词语</a:t>
            </a:r>
            <a:r>
              <a:rPr lang="zh-CN" altLang="en-US" sz="3200" b="1" dirty="0" smtClean="0">
                <a:latin typeface="新宋体" panose="02010609030101010101" pitchFamily="49" charset="-122"/>
                <a:ea typeface="新宋体" panose="02010609030101010101" pitchFamily="49" charset="-122"/>
                <a:sym typeface="+mn-ea"/>
              </a:rPr>
              <a:t>的运用之妙。</a:t>
            </a:r>
            <a:endParaRPr lang="zh-CN" altLang="en-US" sz="3200" b="1" dirty="0" smtClean="0">
              <a:solidFill>
                <a:schemeClr val="tx1"/>
              </a:solidFill>
              <a:latin typeface="新宋体" panose="02010609030101010101" pitchFamily="49" charset="-122"/>
              <a:ea typeface="新宋体" panose="02010609030101010101" pitchFamily="49" charset="-122"/>
            </a:endParaRPr>
          </a:p>
          <a:p>
            <a:pPr algn="just">
              <a:lnSpc>
                <a:spcPct val="120000"/>
              </a:lnSpc>
              <a:spcBef>
                <a:spcPts val="0"/>
              </a:spcBef>
              <a:spcAft>
                <a:spcPts val="0"/>
              </a:spcAft>
            </a:pPr>
            <a:r>
              <a:rPr lang="en-US" altLang="zh-CN" sz="3200" b="1" dirty="0" smtClean="0">
                <a:solidFill>
                  <a:schemeClr val="tx1"/>
                </a:solidFill>
                <a:latin typeface="新宋体" panose="02010609030101010101" pitchFamily="49" charset="-122"/>
                <a:ea typeface="新宋体" panose="02010609030101010101" pitchFamily="49" charset="-122"/>
                <a:sym typeface="+mn-ea"/>
              </a:rPr>
              <a:t>2.</a:t>
            </a:r>
            <a:r>
              <a:rPr lang="zh-CN" altLang="en-US" sz="3200" b="1" dirty="0">
                <a:solidFill>
                  <a:schemeClr val="tx1"/>
                </a:solidFill>
                <a:latin typeface="新宋体" panose="02010609030101010101" pitchFamily="49" charset="-122"/>
                <a:ea typeface="新宋体" panose="02010609030101010101" pitchFamily="49" charset="-122"/>
                <a:sym typeface="+mn-ea"/>
              </a:rPr>
              <a:t>学习本文详略得当</a:t>
            </a:r>
            <a:r>
              <a:rPr lang="en-US" altLang="zh-CN" sz="3200" b="1">
                <a:uFillTx/>
                <a:ea typeface="SimSun-ExtB" panose="02010609060101010101" charset="-122"/>
                <a:cs typeface="+mj-cs"/>
                <a:sym typeface="宋体" panose="02010600030101010101" pitchFamily="2" charset="-122"/>
              </a:rPr>
              <a:t>,</a:t>
            </a:r>
            <a:r>
              <a:rPr lang="zh-CN" sz="3200" b="1" dirty="0" smtClean="0">
                <a:solidFill>
                  <a:schemeClr val="tx1"/>
                </a:solidFill>
                <a:latin typeface="新宋体" panose="02010609030101010101" pitchFamily="49" charset="-122"/>
                <a:ea typeface="新宋体" panose="02010609030101010101" pitchFamily="49" charset="-122"/>
                <a:sym typeface="+mn-ea"/>
              </a:rPr>
              <a:t>选择典型事例表现</a:t>
            </a:r>
            <a:r>
              <a:rPr lang="zh-CN" altLang="en-US" sz="3200" b="1" dirty="0" smtClean="0">
                <a:solidFill>
                  <a:schemeClr val="tx1"/>
                </a:solidFill>
                <a:latin typeface="新宋体" panose="02010609030101010101" pitchFamily="49" charset="-122"/>
                <a:ea typeface="新宋体" panose="02010609030101010101" pitchFamily="49" charset="-122"/>
                <a:sym typeface="+mn-ea"/>
              </a:rPr>
              <a:t>人物性格的写法。</a:t>
            </a:r>
            <a:endParaRPr lang="zh-CN" altLang="en-US" sz="3200" b="1" dirty="0" smtClean="0">
              <a:solidFill>
                <a:schemeClr val="tx1"/>
              </a:solidFill>
              <a:latin typeface="新宋体" panose="02010609030101010101" pitchFamily="49" charset="-122"/>
              <a:ea typeface="新宋体" panose="02010609030101010101" pitchFamily="49" charset="-122"/>
              <a:sym typeface="+mn-ea"/>
            </a:endParaRPr>
          </a:p>
          <a:p>
            <a:pPr algn="just">
              <a:lnSpc>
                <a:spcPct val="120000"/>
              </a:lnSpc>
              <a:spcBef>
                <a:spcPts val="0"/>
              </a:spcBef>
              <a:spcAft>
                <a:spcPts val="0"/>
              </a:spcAft>
            </a:pPr>
            <a:r>
              <a:rPr lang="en-US" altLang="zh-CN" sz="3200" b="1" dirty="0" smtClean="0">
                <a:solidFill>
                  <a:schemeClr val="tx1"/>
                </a:solidFill>
                <a:latin typeface="新宋体" panose="02010609030101010101" pitchFamily="49" charset="-122"/>
                <a:ea typeface="新宋体" panose="02010609030101010101" pitchFamily="49" charset="-122"/>
                <a:sym typeface="+mn-ea"/>
              </a:rPr>
              <a:t>3.</a:t>
            </a:r>
            <a:r>
              <a:rPr lang="zh-CN" altLang="en-US" sz="3200" b="1" dirty="0">
                <a:solidFill>
                  <a:schemeClr val="tx1"/>
                </a:solidFill>
                <a:latin typeface="新宋体" panose="02010609030101010101" pitchFamily="49" charset="-122"/>
                <a:ea typeface="新宋体" panose="02010609030101010101" pitchFamily="49" charset="-122"/>
                <a:sym typeface="+mn-ea"/>
              </a:rPr>
              <a:t>理解文中带有感情色彩的词语</a:t>
            </a:r>
            <a:r>
              <a:rPr lang="en-US" altLang="zh-CN" sz="3200" b="1">
                <a:uFillTx/>
                <a:ea typeface="SimSun-ExtB" panose="02010609060101010101" charset="-122"/>
                <a:cs typeface="+mj-cs"/>
                <a:sym typeface="宋体" panose="02010600030101010101" pitchFamily="2" charset="-122"/>
              </a:rPr>
              <a:t>,</a:t>
            </a:r>
            <a:r>
              <a:rPr lang="zh-CN" altLang="en-US" sz="3200" b="1" dirty="0" smtClean="0">
                <a:solidFill>
                  <a:schemeClr val="tx1"/>
                </a:solidFill>
                <a:latin typeface="新宋体" panose="02010609030101010101" pitchFamily="49" charset="-122"/>
                <a:ea typeface="新宋体" panose="02010609030101010101" pitchFamily="49" charset="-122"/>
                <a:sym typeface="+mn-ea"/>
              </a:rPr>
              <a:t>体会欲扬先抑的写法；领会作者对一位劳动妇女的深深怀念之情。</a:t>
            </a:r>
            <a:endParaRPr lang="zh-CN" altLang="en-US" sz="3200" b="1" dirty="0" smtClean="0">
              <a:solidFill>
                <a:schemeClr val="tx1"/>
              </a:solidFill>
              <a:latin typeface="新宋体" panose="02010609030101010101" pitchFamily="49" charset="-122"/>
              <a:ea typeface="新宋体" panose="02010609030101010101" pitchFamily="49" charset="-122"/>
              <a:sym typeface="+mn-ea"/>
            </a:endParaRPr>
          </a:p>
          <a:p>
            <a:pPr algn="just">
              <a:lnSpc>
                <a:spcPct val="120000"/>
              </a:lnSpc>
              <a:spcBef>
                <a:spcPts val="0"/>
              </a:spcBef>
              <a:spcAft>
                <a:spcPts val="0"/>
              </a:spcAft>
            </a:pPr>
            <a:r>
              <a:rPr lang="en-US" altLang="zh-CN" sz="3200" b="1" dirty="0" smtClean="0">
                <a:solidFill>
                  <a:schemeClr val="tx1"/>
                </a:solidFill>
                <a:latin typeface="新宋体" panose="02010609030101010101" pitchFamily="49" charset="-122"/>
                <a:ea typeface="新宋体" panose="02010609030101010101" pitchFamily="49" charset="-122"/>
                <a:sym typeface="+mn-ea"/>
              </a:rPr>
              <a:t>4.</a:t>
            </a:r>
            <a:r>
              <a:rPr lang="zh-CN" altLang="en-US" sz="3200" b="1" dirty="0" smtClean="0">
                <a:solidFill>
                  <a:schemeClr val="tx1"/>
                </a:solidFill>
                <a:latin typeface="新宋体" panose="02010609030101010101" pitchFamily="49" charset="-122"/>
                <a:ea typeface="新宋体" panose="02010609030101010101" pitchFamily="49" charset="-122"/>
                <a:sym typeface="+mn-ea"/>
              </a:rPr>
              <a:t>理解回忆性散文中作者将写作时的回忆与童年的感受彼此交错转换的特点。</a:t>
            </a:r>
            <a:endParaRPr lang="zh-CN" altLang="en-US" sz="3200" b="1" dirty="0" smtClean="0">
              <a:solidFill>
                <a:schemeClr val="tx1"/>
              </a:solidFill>
              <a:latin typeface="新宋体" panose="02010609030101010101" pitchFamily="49" charset="-122"/>
              <a:ea typeface="新宋体" panose="02010609030101010101" pitchFamily="49" charset="-122"/>
              <a:sym typeface="+mn-ea"/>
            </a:endParaRPr>
          </a:p>
        </p:txBody>
      </p:sp>
      <p:sp>
        <p:nvSpPr>
          <p:cNvPr id="3" name="矩形 2"/>
          <p:cNvSpPr/>
          <p:nvPr/>
        </p:nvSpPr>
        <p:spPr>
          <a:xfrm>
            <a:off x="808355" y="2782570"/>
            <a:ext cx="10499725" cy="521970"/>
          </a:xfrm>
          <a:prstGeom prst="rect">
            <a:avLst/>
          </a:prstGeom>
        </p:spPr>
        <p:txBody>
          <a:bodyPr wrap="square">
            <a:spAutoFit/>
          </a:bodyPr>
          <a:lstStyle/>
          <a:p>
            <a:pPr algn="just"/>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endParaRPr lang="en-US" altLang="zh-CN" b="1" dirty="0">
              <a:solidFill>
                <a:schemeClr val="accent1">
                  <a:lumMod val="75000"/>
                </a:schemeClr>
              </a:solidFill>
              <a:latin typeface="新宋体" panose="02010609030101010101" pitchFamily="49" charset="-122"/>
              <a:ea typeface="新宋体"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pic>
        <p:nvPicPr>
          <p:cNvPr id="4099" name="Picture 5" descr="Lu-Xun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12640" y="1730707"/>
            <a:ext cx="301964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a:xfrm>
            <a:off x="701749" y="626642"/>
            <a:ext cx="2792615" cy="713740"/>
            <a:chOff x="2371" y="690"/>
            <a:chExt cx="3471" cy="1124"/>
          </a:xfrm>
        </p:grpSpPr>
        <p:sp>
          <p:nvSpPr>
            <p:cNvPr id="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作者简介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4" name="矩形 3"/>
          <p:cNvSpPr/>
          <p:nvPr/>
        </p:nvSpPr>
        <p:spPr>
          <a:xfrm>
            <a:off x="623775" y="1605264"/>
            <a:ext cx="7010401" cy="3538220"/>
          </a:xfrm>
          <a:prstGeom prst="rect">
            <a:avLst/>
          </a:prstGeom>
        </p:spPr>
        <p:txBody>
          <a:bodyPr wrap="square">
            <a:spAutoFit/>
          </a:bodyPr>
          <a:lstStyle/>
          <a:p>
            <a:pPr algn="just"/>
            <a:r>
              <a:rPr lang="zh-CN" altLang="en-US" sz="2800" b="1" dirty="0" smtClean="0">
                <a:solidFill>
                  <a:schemeClr val="accent1">
                    <a:lumMod val="75000"/>
                  </a:schemeClr>
                </a:solidFill>
                <a:latin typeface="宋体" panose="02010600030101010101" pitchFamily="2" charset="-122"/>
                <a:ea typeface="宋体" panose="02010600030101010101" pitchFamily="2" charset="-122"/>
              </a:rPr>
              <a:t>    </a:t>
            </a:r>
            <a:r>
              <a:rPr lang="zh-CN" altLang="en-US" sz="2800" b="1" dirty="0" smtClean="0">
                <a:solidFill>
                  <a:schemeClr val="tx1"/>
                </a:solidFill>
                <a:latin typeface="宋体" panose="02010600030101010101" pitchFamily="2" charset="-122"/>
                <a:ea typeface="宋体" panose="02010600030101010101" pitchFamily="2" charset="-122"/>
              </a:rPr>
              <a:t>鲁</a:t>
            </a:r>
            <a:r>
              <a:rPr lang="zh-CN" altLang="en-US" sz="2800" b="1" dirty="0">
                <a:solidFill>
                  <a:schemeClr val="tx1"/>
                </a:solidFill>
                <a:latin typeface="宋体" panose="02010600030101010101" pitchFamily="2" charset="-122"/>
                <a:ea typeface="宋体" panose="02010600030101010101" pitchFamily="2" charset="-122"/>
              </a:rPr>
              <a:t>迅（</a:t>
            </a:r>
            <a:r>
              <a:rPr lang="en-US" altLang="zh-CN" sz="2800" b="1" dirty="0">
                <a:solidFill>
                  <a:schemeClr val="tx1"/>
                </a:solidFill>
                <a:latin typeface="宋体" panose="02010600030101010101" pitchFamily="2" charset="-122"/>
                <a:ea typeface="宋体" panose="02010600030101010101" pitchFamily="2" charset="-122"/>
              </a:rPr>
              <a:t>1881——1936</a:t>
            </a:r>
            <a:r>
              <a:rPr lang="zh-CN" altLang="en-US" sz="2800" b="1" dirty="0">
                <a:solidFill>
                  <a:schemeClr val="tx1"/>
                </a:solidFill>
                <a:latin typeface="宋体" panose="02010600030101010101" pitchFamily="2" charset="-122"/>
                <a:ea typeface="宋体" panose="02010600030101010101" pitchFamily="2" charset="-122"/>
              </a:rPr>
              <a:t>）</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原名</a:t>
            </a:r>
            <a:r>
              <a:rPr lang="zh-CN" altLang="en-US" sz="2800" b="1" dirty="0">
                <a:solidFill>
                  <a:srgbClr val="FF0000"/>
                </a:solidFill>
                <a:latin typeface="宋体" panose="02010600030101010101" pitchFamily="2" charset="-122"/>
                <a:ea typeface="宋体" panose="02010600030101010101" pitchFamily="2" charset="-122"/>
              </a:rPr>
              <a:t>周树人</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字</a:t>
            </a:r>
            <a:r>
              <a:rPr lang="zh-CN" altLang="en-US" sz="2800" b="1" dirty="0">
                <a:solidFill>
                  <a:srgbClr val="FF0000"/>
                </a:solidFill>
                <a:latin typeface="宋体" panose="02010600030101010101" pitchFamily="2" charset="-122"/>
                <a:ea typeface="宋体" panose="02010600030101010101" pitchFamily="2" charset="-122"/>
              </a:rPr>
              <a:t>豫才</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浙江绍兴人</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我国伟大的文学家、思想家、革命家</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中国现代文学的奠基人。</a:t>
            </a:r>
            <a:r>
              <a:rPr lang="en-US" altLang="zh-CN" sz="2800" b="1" dirty="0">
                <a:solidFill>
                  <a:schemeClr val="tx1"/>
                </a:solidFill>
                <a:latin typeface="宋体" panose="02010600030101010101" pitchFamily="2" charset="-122"/>
                <a:ea typeface="宋体" panose="02010600030101010101" pitchFamily="2" charset="-122"/>
              </a:rPr>
              <a:t>1918</a:t>
            </a:r>
            <a:r>
              <a:rPr lang="zh-CN" altLang="en-US" sz="2800" b="1" dirty="0">
                <a:solidFill>
                  <a:schemeClr val="tx1"/>
                </a:solidFill>
                <a:latin typeface="宋体" panose="02010600030101010101" pitchFamily="2" charset="-122"/>
                <a:ea typeface="宋体" panose="02010600030101010101" pitchFamily="2" charset="-122"/>
              </a:rPr>
              <a:t>年他以</a:t>
            </a: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“鲁迅”</a:t>
            </a:r>
            <a:r>
              <a:rPr lang="zh-CN" altLang="en-US" sz="2800" b="1" dirty="0">
                <a:solidFill>
                  <a:schemeClr val="tx1"/>
                </a:solidFill>
                <a:latin typeface="宋体" panose="02010600030101010101" pitchFamily="2" charset="-122"/>
                <a:ea typeface="宋体" panose="02010600030101010101" pitchFamily="2" charset="-122"/>
              </a:rPr>
              <a:t>这一笔名发表了中国现代文学史上的第一篇</a:t>
            </a:r>
            <a:r>
              <a:rPr lang="zh-CN" altLang="en-US" sz="2800" b="1" dirty="0">
                <a:solidFill>
                  <a:srgbClr val="FF0000"/>
                </a:solidFill>
                <a:latin typeface="宋体" panose="02010600030101010101" pitchFamily="2" charset="-122"/>
                <a:ea typeface="宋体" panose="02010600030101010101" pitchFamily="2" charset="-122"/>
              </a:rPr>
              <a:t>白话小说</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狂人日记</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。代表作：</a:t>
            </a:r>
            <a:r>
              <a:rPr lang="zh-CN" altLang="en-US" sz="2800" b="1" dirty="0">
                <a:solidFill>
                  <a:srgbClr val="FF0000"/>
                </a:solidFill>
                <a:latin typeface="宋体" panose="02010600030101010101" pitchFamily="2" charset="-122"/>
                <a:ea typeface="宋体" panose="02010600030101010101" pitchFamily="2" charset="-122"/>
              </a:rPr>
              <a:t>小说集</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呐喊</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彷徨</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故事新编</a:t>
            </a:r>
            <a:r>
              <a:rPr lang="en-US" altLang="zh-CN" sz="2800" b="1" dirty="0">
                <a:solidFill>
                  <a:srgbClr val="FF0000"/>
                </a:solidFill>
                <a:latin typeface="宋体" panose="02010600030101010101" pitchFamily="2" charset="-122"/>
                <a:ea typeface="宋体" panose="02010600030101010101" pitchFamily="2" charset="-122"/>
              </a:rPr>
              <a:t>》</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散文集</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朝花夕拾</a:t>
            </a:r>
            <a:r>
              <a:rPr lang="en-US" altLang="zh-CN" sz="2800" b="1" dirty="0">
                <a:solidFill>
                  <a:schemeClr val="tx1"/>
                </a:solidFill>
                <a:latin typeface="宋体" panose="02010600030101010101" pitchFamily="2" charset="-122"/>
                <a:ea typeface="宋体" panose="02010600030101010101" pitchFamily="2" charset="-122"/>
              </a:rPr>
              <a:t>》</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散文诗集</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野草</a:t>
            </a:r>
            <a:r>
              <a:rPr lang="en-US" altLang="zh-CN" sz="2800" b="1" dirty="0">
                <a:solidFill>
                  <a:srgbClr val="FF0000"/>
                </a:solidFill>
                <a:latin typeface="宋体" panose="02010600030101010101" pitchFamily="2" charset="-122"/>
                <a:ea typeface="宋体" panose="02010600030101010101" pitchFamily="2" charset="-122"/>
              </a:rPr>
              <a:t>》</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杂文集</a:t>
            </a:r>
            <a:r>
              <a:rPr lang="en-US" altLang="zh-CN" sz="2800" b="1" dirty="0">
                <a:solidFill>
                  <a:schemeClr val="tx1"/>
                </a:solidFill>
                <a:latin typeface="宋体" panose="02010600030101010101" pitchFamily="2" charset="-122"/>
                <a:ea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而已集</a:t>
            </a:r>
            <a:r>
              <a:rPr lang="en-US" altLang="zh-CN" sz="2800" b="1" dirty="0">
                <a:solidFill>
                  <a:schemeClr val="tx1"/>
                </a:solidFill>
                <a:latin typeface="宋体" panose="02010600030101010101" pitchFamily="2" charset="-122"/>
                <a:ea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二心集</a:t>
            </a:r>
            <a:r>
              <a:rPr lang="en-US" altLang="zh-CN" sz="2800" b="1" dirty="0">
                <a:solidFill>
                  <a:schemeClr val="tx1"/>
                </a:solidFill>
                <a:latin typeface="宋体" panose="02010600030101010101" pitchFamily="2" charset="-122"/>
                <a:ea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坟</a:t>
            </a:r>
            <a:r>
              <a:rPr lang="en-US" altLang="zh-CN" sz="2800" b="1" dirty="0">
                <a:solidFill>
                  <a:schemeClr val="tx1"/>
                </a:solidFill>
                <a:latin typeface="宋体" panose="02010600030101010101" pitchFamily="2" charset="-122"/>
                <a:ea typeface="宋体" panose="02010600030101010101" pitchFamily="2" charset="-122"/>
              </a:rPr>
              <a:t>》</a:t>
            </a:r>
            <a:r>
              <a:rPr lang="zh-CN" altLang="en-US" sz="2800" b="1" dirty="0">
                <a:solidFill>
                  <a:schemeClr val="tx1"/>
                </a:solidFill>
                <a:latin typeface="宋体" panose="02010600030101010101" pitchFamily="2" charset="-122"/>
                <a:ea typeface="宋体" panose="02010600030101010101" pitchFamily="2" charset="-122"/>
              </a:rPr>
              <a:t>等。 </a:t>
            </a:r>
            <a:endParaRPr lang="zh-CN" altLang="en-US" sz="2800" b="1" dirty="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7" name="组合 6"/>
          <p:cNvGrpSpPr/>
          <p:nvPr/>
        </p:nvGrpSpPr>
        <p:grpSpPr>
          <a:xfrm>
            <a:off x="701749" y="626642"/>
            <a:ext cx="2792615" cy="713740"/>
            <a:chOff x="2371" y="690"/>
            <a:chExt cx="3471" cy="1124"/>
          </a:xfrm>
        </p:grpSpPr>
        <p:sp>
          <p:nvSpPr>
            <p:cNvPr id="8"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写作背景</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nvSpPr>
        <p:spPr>
          <a:xfrm>
            <a:off x="702310" y="1836420"/>
            <a:ext cx="10739755" cy="3538220"/>
          </a:xfrm>
          <a:prstGeom prst="rect">
            <a:avLst/>
          </a:prstGeom>
        </p:spPr>
        <p:txBody>
          <a:bodyPr wrap="square">
            <a:spAutoFit/>
          </a:bodyPr>
          <a:lstStyle/>
          <a:p>
            <a:pPr algn="just"/>
            <a:r>
              <a:rPr lang="en-US" altLang="zh-CN" sz="2800" b="1" dirty="0" smtClean="0">
                <a:latin typeface="宋体" panose="02010600030101010101" pitchFamily="2" charset="-122"/>
                <a:ea typeface="宋体" panose="02010600030101010101" pitchFamily="2" charset="-122"/>
              </a:rPr>
              <a:t>    </a:t>
            </a:r>
            <a:r>
              <a:rPr lang="zh-CN" altLang="zh-CN" sz="3200" b="1" dirty="0" smtClean="0">
                <a:latin typeface="宋体" panose="02010600030101010101" pitchFamily="2" charset="-122"/>
                <a:ea typeface="宋体" panose="02010600030101010101" pitchFamily="2" charset="-122"/>
              </a:rPr>
              <a:t>本</a:t>
            </a:r>
            <a:r>
              <a:rPr lang="zh-CN" altLang="zh-CN" sz="3200" b="1" dirty="0">
                <a:latin typeface="宋体" panose="02010600030101010101" pitchFamily="2" charset="-122"/>
                <a:ea typeface="宋体" panose="02010600030101010101" pitchFamily="2" charset="-122"/>
              </a:rPr>
              <a:t>文选自《朝花夕拾》。</a:t>
            </a:r>
            <a:r>
              <a:rPr lang="en-US" altLang="zh-CN" sz="3200" b="1" dirty="0">
                <a:latin typeface="宋体" panose="02010600030101010101" pitchFamily="2" charset="-122"/>
                <a:ea typeface="宋体" panose="02010600030101010101" pitchFamily="2" charset="-122"/>
              </a:rPr>
              <a:t>1926</a:t>
            </a:r>
            <a:r>
              <a:rPr lang="zh-CN" altLang="zh-CN" sz="3200" b="1" dirty="0">
                <a:latin typeface="宋体" panose="02010600030101010101" pitchFamily="2" charset="-122"/>
                <a:ea typeface="宋体" panose="02010600030101010101" pitchFamily="2" charset="-122"/>
              </a:rPr>
              <a:t>年</a:t>
            </a:r>
            <a:r>
              <a:rPr lang="en-US" altLang="zh-CN" sz="3200" b="1" dirty="0">
                <a:latin typeface="宋体" panose="02010600030101010101" pitchFamily="2" charset="-122"/>
                <a:ea typeface="宋体" panose="02010600030101010101" pitchFamily="2" charset="-122"/>
              </a:rPr>
              <a:t>3</a:t>
            </a:r>
            <a:r>
              <a:rPr lang="zh-CN" altLang="zh-CN" sz="3200" b="1" dirty="0">
                <a:latin typeface="宋体" panose="02010600030101010101" pitchFamily="2" charset="-122"/>
                <a:ea typeface="宋体" panose="02010600030101010101" pitchFamily="2" charset="-122"/>
              </a:rPr>
              <a:t>月</a:t>
            </a:r>
            <a:r>
              <a:rPr lang="en-US" altLang="zh-CN" sz="3200" b="1" dirty="0">
                <a:latin typeface="宋体" panose="02010600030101010101" pitchFamily="2" charset="-122"/>
                <a:ea typeface="宋体" panose="02010600030101010101" pitchFamily="2" charset="-122"/>
              </a:rPr>
              <a:t>18</a:t>
            </a:r>
            <a:r>
              <a:rPr lang="zh-CN" altLang="zh-CN" sz="3200" b="1" dirty="0">
                <a:latin typeface="宋体" panose="02010600030101010101" pitchFamily="2" charset="-122"/>
                <a:ea typeface="宋体" panose="02010600030101010101" pitchFamily="2" charset="-122"/>
              </a:rPr>
              <a:t>日</a:t>
            </a:r>
            <a:r>
              <a:rPr lang="en-US" altLang="zh-CN" sz="3200" b="1">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北洋军阀政府枪杀进步学生</a:t>
            </a:r>
            <a:r>
              <a:rPr lang="en-US" altLang="zh-CN" sz="3200" b="1">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制造了</a:t>
            </a:r>
            <a:r>
              <a:rPr lang="zh-CN" altLang="zh-CN" sz="3200" b="1" dirty="0">
                <a:uFillTx/>
                <a:latin typeface="Arial" panose="020B0604020202020204" pitchFamily="34" charset="0"/>
                <a:ea typeface="SimSun-ExtB" panose="02010609060101010101" charset="-122"/>
                <a:cs typeface="Arial" panose="020B0604020202020204" pitchFamily="34" charset="0"/>
                <a:sym typeface="+mn-ea"/>
              </a:rPr>
              <a:t>“</a:t>
            </a:r>
            <a:r>
              <a:rPr lang="zh-CN" altLang="zh-CN" sz="3200" b="1" dirty="0">
                <a:latin typeface="宋体" panose="02010600030101010101" pitchFamily="2" charset="-122"/>
                <a:ea typeface="宋体" panose="02010600030101010101" pitchFamily="2" charset="-122"/>
              </a:rPr>
              <a:t>三一八惨案</a:t>
            </a:r>
            <a:r>
              <a:rPr lang="en-US" altLang="zh-CN" sz="3200" b="1" dirty="0">
                <a:uFillTx/>
                <a:latin typeface="Arial" panose="020B0604020202020204" pitchFamily="34" charset="0"/>
                <a:ea typeface="SimSun-ExtB" panose="02010609060101010101" charset="-122"/>
                <a:cs typeface="Arial" panose="020B0604020202020204" pitchFamily="34" charset="0"/>
                <a:sym typeface="+mn-ea"/>
              </a:rPr>
              <a:t>”</a:t>
            </a:r>
            <a:r>
              <a:rPr lang="zh-CN" altLang="zh-CN" sz="3200" b="1" dirty="0">
                <a:latin typeface="宋体" panose="02010600030101010101" pitchFamily="2" charset="-122"/>
                <a:ea typeface="宋体" panose="02010600030101010101" pitchFamily="2" charset="-122"/>
              </a:rPr>
              <a:t>。鲁迅因支持进步学生而被北洋军阀政府通缉</a:t>
            </a:r>
            <a:r>
              <a:rPr lang="en-US" altLang="zh-CN" sz="3200" b="1">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不得不到厦门大学任教</a:t>
            </a:r>
            <a:r>
              <a:rPr lang="en-US" altLang="zh-CN" sz="3200" b="1">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后又受到守旧势力的排挤。正是在这一时期</a:t>
            </a:r>
            <a:r>
              <a:rPr lang="en-US" altLang="zh-CN" sz="3200" b="1">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他写出了回忆性散文集《朝花夕拾》（共十篇散文）。本文是散文集《朝花夕拾》的第二篇</a:t>
            </a:r>
            <a:r>
              <a:rPr lang="en-US" altLang="zh-CN" sz="3200" b="1">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回忆了自己童年时期与家里的女工阿长相处的一段生活。</a:t>
            </a:r>
            <a:endParaRPr lang="zh-CN" altLang="zh-CN" sz="32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矩形 2"/>
          <p:cNvSpPr/>
          <p:nvPr/>
        </p:nvSpPr>
        <p:spPr>
          <a:xfrm>
            <a:off x="974133" y="1306398"/>
            <a:ext cx="10061944" cy="39693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l"/>
            <a:r>
              <a:rPr lang="en-US" altLang="zh-CN" sz="2800" b="1" dirty="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  </a:t>
            </a:r>
            <a:r>
              <a:rPr lang="zh-CN" altLang="zh-CN" sz="2800" b="1" dirty="0" smtClean="0">
                <a:solidFill>
                  <a:schemeClr val="tx1"/>
                </a:solidFill>
                <a:latin typeface="宋体" panose="02010600030101010101" pitchFamily="2" charset="-122"/>
                <a:ea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山海经》是我国第一部描述山川、物产、风俗、民情的地理著作</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又是我国古代第一部神话传说的汇编。全书共十八篇</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分为《山经》和《海经》两部分</a:t>
            </a:r>
            <a:r>
              <a:rPr lang="zh-CN" altLang="zh-CN" sz="2800" b="1" dirty="0" smtClean="0">
                <a:solidFill>
                  <a:schemeClr val="tx1"/>
                </a:solidFill>
                <a:latin typeface="宋体" panose="02010600030101010101" pitchFamily="2" charset="-122"/>
                <a:ea typeface="宋体" panose="02010600030101010101" pitchFamily="2" charset="-122"/>
              </a:rPr>
              <a:t>。</a:t>
            </a:r>
            <a:endParaRPr lang="en-US" altLang="zh-CN" sz="2800" b="1" dirty="0" smtClean="0">
              <a:solidFill>
                <a:schemeClr val="tx1"/>
              </a:solidFill>
              <a:latin typeface="宋体" panose="02010600030101010101" pitchFamily="2" charset="-122"/>
              <a:ea typeface="宋体" panose="02010600030101010101" pitchFamily="2" charset="-122"/>
            </a:endParaRPr>
          </a:p>
          <a:p>
            <a:pPr algn="just"/>
            <a:r>
              <a:rPr lang="en-US" altLang="zh-CN" sz="2800" b="1" dirty="0">
                <a:solidFill>
                  <a:schemeClr val="tx1"/>
                </a:solidFill>
                <a:latin typeface="宋体" panose="02010600030101010101" pitchFamily="2" charset="-122"/>
                <a:ea typeface="宋体" panose="02010600030101010101" pitchFamily="2" charset="-122"/>
              </a:rPr>
              <a:t> </a:t>
            </a:r>
            <a:r>
              <a:rPr lang="en-US" altLang="zh-CN" sz="2800" b="1" dirty="0" smtClean="0">
                <a:solidFill>
                  <a:schemeClr val="tx1"/>
                </a:solidFill>
                <a:latin typeface="宋体" panose="02010600030101010101" pitchFamily="2" charset="-122"/>
                <a:ea typeface="宋体" panose="02010600030101010101" pitchFamily="2" charset="-122"/>
              </a:rPr>
              <a:t>  </a:t>
            </a:r>
            <a:r>
              <a:rPr lang="zh-CN" altLang="zh-CN" sz="2800" b="1" dirty="0" smtClean="0">
                <a:solidFill>
                  <a:schemeClr val="tx1"/>
                </a:solidFill>
                <a:latin typeface="宋体" panose="02010600030101010101" pitchFamily="2" charset="-122"/>
                <a:ea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山经》五篇；《海经》包括《海外经》四篇</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《海内经》五篇</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《大荒经》四篇。它以描述各地山川为纲</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记述了许多神话传说和寓言故事</a:t>
            </a:r>
            <a:r>
              <a:rPr lang="zh-CN" altLang="zh-CN" sz="2800" b="1" dirty="0" smtClean="0">
                <a:solidFill>
                  <a:schemeClr val="tx1"/>
                </a:solidFill>
                <a:latin typeface="宋体" panose="02010600030101010101" pitchFamily="2" charset="-122"/>
                <a:ea typeface="宋体" panose="02010600030101010101" pitchFamily="2" charset="-122"/>
              </a:rPr>
              <a:t>。</a:t>
            </a:r>
            <a:endParaRPr lang="en-US" altLang="zh-CN" sz="2800" b="1" dirty="0" smtClean="0">
              <a:solidFill>
                <a:schemeClr val="tx1"/>
              </a:solidFill>
              <a:latin typeface="宋体" panose="02010600030101010101" pitchFamily="2" charset="-122"/>
              <a:ea typeface="宋体" panose="02010600030101010101" pitchFamily="2" charset="-122"/>
            </a:endParaRPr>
          </a:p>
          <a:p>
            <a:pPr algn="just"/>
            <a:r>
              <a:rPr lang="en-US" altLang="zh-CN" sz="2800" b="1" dirty="0">
                <a:solidFill>
                  <a:schemeClr val="tx1"/>
                </a:solidFill>
                <a:latin typeface="宋体" panose="02010600030101010101" pitchFamily="2" charset="-122"/>
                <a:ea typeface="宋体" panose="02010600030101010101" pitchFamily="2" charset="-122"/>
              </a:rPr>
              <a:t> </a:t>
            </a:r>
            <a:r>
              <a:rPr lang="en-US" altLang="zh-CN" sz="2800" b="1" dirty="0" smtClean="0">
                <a:solidFill>
                  <a:schemeClr val="tx1"/>
                </a:solidFill>
                <a:latin typeface="宋体" panose="02010600030101010101" pitchFamily="2" charset="-122"/>
                <a:ea typeface="宋体" panose="02010600030101010101" pitchFamily="2" charset="-122"/>
              </a:rPr>
              <a:t>   </a:t>
            </a:r>
            <a:r>
              <a:rPr lang="zh-CN" altLang="zh-CN" sz="2800" b="1" dirty="0" smtClean="0">
                <a:solidFill>
                  <a:schemeClr val="tx1"/>
                </a:solidFill>
                <a:latin typeface="宋体" panose="02010600030101010101" pitchFamily="2" charset="-122"/>
                <a:ea typeface="宋体" panose="02010600030101010101" pitchFamily="2" charset="-122"/>
              </a:rPr>
              <a:t>其</a:t>
            </a:r>
            <a:r>
              <a:rPr lang="zh-CN" altLang="zh-CN" sz="2800" b="1" dirty="0">
                <a:solidFill>
                  <a:schemeClr val="tx1"/>
                </a:solidFill>
                <a:latin typeface="宋体" panose="02010600030101010101" pitchFamily="2" charset="-122"/>
                <a:ea typeface="宋体" panose="02010600030101010101" pitchFamily="2" charset="-122"/>
              </a:rPr>
              <a:t>中《精卫填海》《夸父逐日》《共工怒触不周山》《女娲补天》《后羿射日》《大禹治水》《黄帝擒蚩尤》等神话传说</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反映了中华民族的英雄气概</a:t>
            </a:r>
            <a:r>
              <a:rPr lang="en-US" altLang="zh-CN" sz="2800" b="1">
                <a:solidFill>
                  <a:schemeClr val="tx1"/>
                </a:solidFill>
                <a:uFillTx/>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因而早已成为全民族的精神财富。</a:t>
            </a:r>
            <a:endParaRPr lang="en-US" altLang="zh-CN" sz="2800" b="1" dirty="0">
              <a:solidFill>
                <a:schemeClr val="tx1"/>
              </a:solidFill>
              <a:latin typeface="宋体" panose="02010600030101010101" pitchFamily="2" charset="-122"/>
              <a:ea typeface="宋体" panose="02010600030101010101" pitchFamily="2" charset="-122"/>
            </a:endParaRPr>
          </a:p>
        </p:txBody>
      </p:sp>
      <p:grpSp>
        <p:nvGrpSpPr>
          <p:cNvPr id="6" name="组合 5"/>
          <p:cNvGrpSpPr/>
          <p:nvPr/>
        </p:nvGrpSpPr>
        <p:grpSpPr>
          <a:xfrm>
            <a:off x="466303" y="405765"/>
            <a:ext cx="2792615" cy="713740"/>
            <a:chOff x="2371" y="690"/>
            <a:chExt cx="3471" cy="1124"/>
          </a:xfrm>
        </p:grpSpPr>
        <p:sp>
          <p:nvSpPr>
            <p:cNvPr id="7"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8"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《山海经》</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ransition spd="med">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89" name="Rectangle 3"/>
          <p:cNvSpPr>
            <a:spLocks noGrp="1"/>
          </p:cNvSpPr>
          <p:nvPr/>
        </p:nvSpPr>
        <p:spPr>
          <a:xfrm>
            <a:off x="323850" y="1506855"/>
            <a:ext cx="11760200" cy="2870200"/>
          </a:xfrm>
          <a:prstGeom prst="rect">
            <a:avLst/>
          </a:prstGeom>
          <a:noFill/>
          <a:ln w="9525">
            <a:noFill/>
          </a:ln>
        </p:spPr>
        <p:txBody>
          <a:bodyPr anchor="t"/>
          <a:p>
            <a:pPr marL="342900" indent="-342900">
              <a:lnSpc>
                <a:spcPct val="125000"/>
              </a:lnSpc>
              <a:spcBef>
                <a:spcPts val="20"/>
              </a:spcBef>
              <a:spcAft>
                <a:spcPts val="0"/>
              </a:spcAft>
            </a:pPr>
            <a:r>
              <a:rPr lang="en-US" altLang="zh-CN" sz="4000" b="1" dirty="0">
                <a:latin typeface="宋体" panose="02010600030101010101" pitchFamily="2" charset="-122"/>
                <a:ea typeface="宋体" panose="02010600030101010101" pitchFamily="2" charset="-122"/>
                <a:sym typeface="+mn-ea"/>
              </a:rPr>
              <a:t>1.</a:t>
            </a:r>
            <a:r>
              <a:rPr lang="zh-CN" sz="4000" b="1" dirty="0">
                <a:latin typeface="宋体" panose="02010600030101010101" pitchFamily="2" charset="-122"/>
                <a:ea typeface="宋体" panose="02010600030101010101" pitchFamily="2" charset="-122"/>
                <a:sym typeface="+mn-ea"/>
              </a:rPr>
              <a:t>给红色</a:t>
            </a:r>
            <a:r>
              <a:rPr sz="4000" b="1" dirty="0">
                <a:latin typeface="宋体" panose="02010600030101010101" pitchFamily="2" charset="-122"/>
                <a:ea typeface="宋体" panose="02010600030101010101" pitchFamily="2" charset="-122"/>
                <a:sym typeface="+mn-ea"/>
              </a:rPr>
              <a:t>字</a:t>
            </a:r>
            <a:r>
              <a:rPr lang="zh-CN" sz="4000" b="1" dirty="0">
                <a:latin typeface="宋体" panose="02010600030101010101" pitchFamily="2" charset="-122"/>
                <a:ea typeface="宋体" panose="02010600030101010101" pitchFamily="2" charset="-122"/>
                <a:sym typeface="+mn-ea"/>
              </a:rPr>
              <a:t>注</a:t>
            </a:r>
            <a:r>
              <a:rPr sz="4000" b="1" dirty="0">
                <a:latin typeface="宋体" panose="02010600030101010101" pitchFamily="2" charset="-122"/>
                <a:ea typeface="宋体" panose="02010600030101010101" pitchFamily="2" charset="-122"/>
                <a:sym typeface="+mn-ea"/>
              </a:rPr>
              <a:t>音</a:t>
            </a:r>
            <a:r>
              <a:rPr lang="zh-CN" sz="4000" b="1" dirty="0">
                <a:latin typeface="宋体" panose="02010600030101010101" pitchFamily="2" charset="-122"/>
                <a:ea typeface="宋体" panose="02010600030101010101" pitchFamily="2" charset="-122"/>
                <a:sym typeface="+mn-ea"/>
              </a:rPr>
              <a:t>或根据拼音写汉字</a:t>
            </a:r>
            <a:endParaRPr lang="zh-CN" altLang="en-US" sz="4000" b="1">
              <a:latin typeface="宋体" panose="02010600030101010101" pitchFamily="2" charset="-122"/>
              <a:ea typeface="宋体" panose="02010600030101010101" pitchFamily="2" charset="-122"/>
            </a:endParaRPr>
          </a:p>
          <a:p>
            <a:pPr marL="342900" indent="-342900">
              <a:lnSpc>
                <a:spcPct val="125000"/>
              </a:lnSpc>
              <a:spcBef>
                <a:spcPts val="20"/>
              </a:spcBef>
              <a:spcAft>
                <a:spcPts val="0"/>
              </a:spcAft>
            </a:pPr>
            <a:r>
              <a:rPr lang="zh-CN" altLang="zh-CN" sz="3600" b="1" dirty="0" smtClean="0">
                <a:latin typeface="新宋体" panose="02010609030101010101" pitchFamily="49" charset="-122"/>
                <a:ea typeface="新宋体" panose="02010609030101010101" pitchFamily="49" charset="-122"/>
                <a:sym typeface="+mn-ea"/>
              </a:rPr>
              <a:t>震</a:t>
            </a:r>
            <a:r>
              <a:rPr lang="zh-CN" altLang="zh-CN" sz="3600" b="1" dirty="0" smtClean="0">
                <a:solidFill>
                  <a:srgbClr val="FF0000"/>
                </a:solidFill>
                <a:latin typeface="新宋体" panose="02010609030101010101" pitchFamily="49" charset="-122"/>
                <a:ea typeface="新宋体" panose="02010609030101010101" pitchFamily="49" charset="-122"/>
                <a:sym typeface="+mn-ea"/>
              </a:rPr>
              <a:t>悚</a:t>
            </a:r>
            <a:r>
              <a:rPr lang="zh-CN"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chemeClr val="tx1"/>
                </a:solidFill>
                <a:latin typeface="新宋体" panose="02010609030101010101" pitchFamily="49" charset="-122"/>
                <a:ea typeface="新宋体" panose="02010609030101010101" pitchFamily="49" charset="-122"/>
                <a:sym typeface="+mn-ea"/>
              </a:rPr>
              <a:t>    </a:t>
            </a:r>
            <a:r>
              <a:rPr lang="zh-CN" altLang="en-US" sz="3600" b="1" dirty="0">
                <a:solidFill>
                  <a:srgbClr val="FF0000"/>
                </a:solidFill>
                <a:latin typeface="宋体" panose="02010600030101010101" pitchFamily="2" charset="-122"/>
                <a:ea typeface="宋体" panose="02010600030101010101" pitchFamily="2" charset="-122"/>
                <a:sym typeface="+mn-ea"/>
              </a:rPr>
              <a:t>憎</a:t>
            </a:r>
            <a:r>
              <a:rPr lang="zh-CN" altLang="en-US" sz="3600" b="1" dirty="0">
                <a:solidFill>
                  <a:schemeClr val="tx1"/>
                </a:solidFill>
                <a:latin typeface="宋体" panose="02010600030101010101" pitchFamily="2" charset="-122"/>
                <a:ea typeface="宋体" panose="02010600030101010101" pitchFamily="2" charset="-122"/>
                <a:sym typeface="+mn-ea"/>
              </a:rPr>
              <a:t>恶</a:t>
            </a:r>
            <a:r>
              <a:rPr lang="zh-CN" altLang="en-US" sz="3600" b="1" dirty="0">
                <a:solidFill>
                  <a:srgbClr val="FF0000"/>
                </a:solidFill>
                <a:latin typeface="宋体" panose="02010600030101010101" pitchFamily="2" charset="-122"/>
                <a:ea typeface="宋体" panose="02010600030101010101" pitchFamily="2" charset="-122"/>
                <a:sym typeface="+mn-ea"/>
              </a:rPr>
              <a:t>      </a:t>
            </a:r>
            <a:r>
              <a:rPr lang="en-US" altLang="zh-CN" sz="3600" b="1" dirty="0">
                <a:solidFill>
                  <a:srgbClr val="FF0000"/>
                </a:solidFill>
                <a:latin typeface="宋体" panose="02010600030101010101" pitchFamily="2" charset="-122"/>
                <a:ea typeface="宋体" panose="02010600030101010101" pitchFamily="2" charset="-122"/>
                <a:sym typeface="+mn-ea"/>
              </a:rPr>
              <a:t>   </a:t>
            </a:r>
            <a:r>
              <a:rPr lang="zh-CN" altLang="zh-CN" sz="3600" b="1" dirty="0">
                <a:latin typeface="新宋体" panose="02010609030101010101" pitchFamily="49" charset="-122"/>
                <a:ea typeface="新宋体" panose="02010609030101010101" pitchFamily="49" charset="-122"/>
                <a:sym typeface="+mn-ea"/>
              </a:rPr>
              <a:t>惊</a:t>
            </a:r>
            <a:r>
              <a:rPr lang="zh-CN" altLang="zh-CN" sz="3600" b="1" dirty="0">
                <a:solidFill>
                  <a:srgbClr val="FF0000"/>
                </a:solidFill>
                <a:latin typeface="新宋体" panose="02010609030101010101" pitchFamily="49" charset="-122"/>
                <a:ea typeface="新宋体" panose="02010609030101010101" pitchFamily="49" charset="-122"/>
                <a:sym typeface="+mn-ea"/>
              </a:rPr>
              <a:t>骇</a:t>
            </a:r>
            <a:r>
              <a:rPr lang="zh-CN" altLang="zh-CN" sz="3600" b="1" dirty="0">
                <a:solidFill>
                  <a:schemeClr val="tx1"/>
                </a:solidFill>
                <a:latin typeface="新宋体" panose="02010609030101010101" pitchFamily="49" charset="-122"/>
                <a:ea typeface="新宋体" panose="02010609030101010101" pitchFamily="49" charset="-122"/>
                <a:sym typeface="+mn-ea"/>
              </a:rPr>
              <a:t>       </a:t>
            </a:r>
            <a:r>
              <a:rPr lang="zh-CN" altLang="en-US" sz="3600" b="1" dirty="0">
                <a:latin typeface="宋体" panose="02010600030101010101" pitchFamily="2" charset="-122"/>
                <a:ea typeface="宋体" panose="02010600030101010101" pitchFamily="2" charset="-122"/>
                <a:sym typeface="+mn-ea"/>
              </a:rPr>
              <a:t>粗</a:t>
            </a:r>
            <a:r>
              <a:rPr lang="zh-CN" altLang="en-US" sz="3600" b="1" dirty="0">
                <a:solidFill>
                  <a:srgbClr val="FF0000"/>
                </a:solidFill>
                <a:latin typeface="宋体" panose="02010600030101010101" pitchFamily="2" charset="-122"/>
                <a:ea typeface="宋体" panose="02010600030101010101" pitchFamily="2" charset="-122"/>
                <a:sym typeface="+mn-ea"/>
              </a:rPr>
              <a:t>拙</a:t>
            </a:r>
            <a:endParaRPr lang="zh-CN" altLang="en-US" sz="3600" b="1" dirty="0">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lang="zh-CN" altLang="zh-CN" sz="3600" b="1" dirty="0" smtClean="0">
                <a:solidFill>
                  <a:srgbClr val="FF0000"/>
                </a:solidFill>
                <a:latin typeface="新宋体" panose="02010609030101010101" pitchFamily="49" charset="-122"/>
                <a:ea typeface="新宋体" panose="02010609030101010101" pitchFamily="49" charset="-122"/>
                <a:sym typeface="+mn-ea"/>
              </a:rPr>
              <a:t>掳</a:t>
            </a:r>
            <a:r>
              <a:rPr lang="zh-CN" altLang="zh-CN" sz="3600" b="1" dirty="0" smtClean="0">
                <a:latin typeface="新宋体" panose="02010609030101010101" pitchFamily="49" charset="-122"/>
                <a:ea typeface="新宋体" panose="02010609030101010101" pitchFamily="49" charset="-122"/>
                <a:sym typeface="+mn-ea"/>
              </a:rPr>
              <a:t>走</a:t>
            </a:r>
            <a:r>
              <a:rPr lang="zh-CN"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chemeClr val="tx1"/>
                </a:solidFill>
                <a:latin typeface="新宋体" panose="02010609030101010101" pitchFamily="49" charset="-122"/>
                <a:ea typeface="新宋体" panose="02010609030101010101" pitchFamily="49" charset="-122"/>
                <a:sym typeface="+mn-ea"/>
              </a:rPr>
              <a:t>   </a:t>
            </a:r>
            <a:r>
              <a:rPr lang="zh-CN" altLang="zh-CN" sz="3600" b="1" dirty="0" smtClean="0">
                <a:solidFill>
                  <a:schemeClr val="tx1"/>
                </a:solidFill>
                <a:latin typeface="新宋体" panose="02010609030101010101" pitchFamily="49" charset="-122"/>
                <a:ea typeface="新宋体" panose="02010609030101010101" pitchFamily="49" charset="-122"/>
                <a:sym typeface="+mn-ea"/>
              </a:rPr>
              <a:t> </a:t>
            </a:r>
            <a:r>
              <a:rPr lang="zh-CN" altLang="zh-CN" sz="3600" b="1" dirty="0">
                <a:solidFill>
                  <a:srgbClr val="FF0000"/>
                </a:solidFill>
                <a:latin typeface="新宋体" panose="02010609030101010101" pitchFamily="49" charset="-122"/>
                <a:ea typeface="新宋体" panose="02010609030101010101" pitchFamily="49" charset="-122"/>
                <a:sym typeface="+mn-ea"/>
              </a:rPr>
              <a:t>模</a:t>
            </a:r>
            <a:r>
              <a:rPr lang="zh-CN" altLang="zh-CN" sz="3600" b="1" dirty="0">
                <a:latin typeface="新宋体" panose="02010609030101010101" pitchFamily="49" charset="-122"/>
                <a:ea typeface="新宋体" panose="02010609030101010101" pitchFamily="49" charset="-122"/>
                <a:sym typeface="+mn-ea"/>
              </a:rPr>
              <a:t>样　　</a:t>
            </a:r>
            <a:r>
              <a:rPr lang="zh-CN" altLang="zh-CN" sz="3600" b="1" dirty="0">
                <a:solidFill>
                  <a:schemeClr val="tx1"/>
                </a:solidFill>
                <a:latin typeface="新宋体" panose="02010609030101010101" pitchFamily="49" charset="-122"/>
                <a:ea typeface="新宋体" panose="02010609030101010101" pitchFamily="49" charset="-122"/>
                <a:sym typeface="+mn-ea"/>
              </a:rPr>
              <a:t>     哀</a:t>
            </a:r>
            <a:r>
              <a:rPr lang="zh-CN" altLang="zh-CN" sz="3600" b="1" dirty="0">
                <a:solidFill>
                  <a:srgbClr val="FF0000"/>
                </a:solidFill>
                <a:latin typeface="新宋体" panose="02010609030101010101" pitchFamily="49" charset="-122"/>
                <a:ea typeface="新宋体" panose="02010609030101010101" pitchFamily="49" charset="-122"/>
                <a:sym typeface="+mn-ea"/>
              </a:rPr>
              <a:t>悼</a:t>
            </a:r>
            <a:endParaRPr lang="zh-CN" altLang="zh-CN" sz="3730" b="1" dirty="0">
              <a:solidFill>
                <a:srgbClr val="FF0000"/>
              </a:solidFill>
              <a:latin typeface="新宋体" panose="02010609030101010101" pitchFamily="49" charset="-122"/>
              <a:ea typeface="新宋体" panose="02010609030101010101" pitchFamily="49" charset="-122"/>
              <a:sym typeface="+mn-ea"/>
            </a:endParaRPr>
          </a:p>
          <a:p>
            <a:pPr marL="342900" indent="-342900">
              <a:lnSpc>
                <a:spcPct val="125000"/>
              </a:lnSpc>
              <a:spcBef>
                <a:spcPts val="20"/>
              </a:spcBef>
              <a:spcAft>
                <a:spcPts val="0"/>
              </a:spcAft>
            </a:pPr>
            <a:r>
              <a:rPr lang="zh-CN" altLang="en-US" sz="3600">
                <a:sym typeface="宋体" panose="02010600030101010101" pitchFamily="2" charset="-122"/>
              </a:rPr>
              <a:t>chu</a:t>
            </a:r>
            <a:r>
              <a:rPr lang="zh-CN" altLang="en-US" sz="3600" b="1">
                <a:latin typeface="宋体" panose="02010600030101010101" pitchFamily="2" charset="-122"/>
                <a:ea typeface="宋体" panose="02010600030101010101" pitchFamily="2" charset="-122"/>
                <a:sym typeface="宋体" panose="02010600030101010101" pitchFamily="2" charset="-122"/>
              </a:rPr>
              <a:t>ā</a:t>
            </a:r>
            <a:r>
              <a:rPr lang="zh-CN" altLang="en-US" sz="3600">
                <a:sym typeface="宋体" panose="02010600030101010101" pitchFamily="2" charset="-122"/>
              </a:rPr>
              <a:t>ng　</a:t>
            </a:r>
            <a:r>
              <a:rPr lang="en-US" altLang="zh-CN" sz="3600">
                <a:sym typeface="宋体" panose="02010600030101010101" pitchFamily="2" charset="-122"/>
              </a:rPr>
              <a:t> </a:t>
            </a:r>
            <a:r>
              <a:rPr lang="zh-CN" altLang="en-US" sz="3600" b="1">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疤 </a:t>
            </a:r>
            <a:r>
              <a:rPr lang="zh-CN" altLang="en-US" sz="3735">
                <a:latin typeface="Times New Roman" panose="02020603050405020304" pitchFamily="18" charset="0"/>
                <a:ea typeface="华文中宋" panose="02010600040101010101" charset="-122"/>
                <a:sym typeface="宋体" panose="02010600030101010101" pitchFamily="2" charset="-122"/>
              </a:rPr>
              <a:t>  </a:t>
            </a:r>
            <a:r>
              <a:rPr lang="en-US" altLang="zh-CN" sz="3735">
                <a:latin typeface="Times New Roman" panose="02020603050405020304" pitchFamily="18" charset="0"/>
                <a:ea typeface="华文中宋" panose="02010600040101010101" charset="-122"/>
                <a:sym typeface="宋体" panose="02010600030101010101" pitchFamily="2" charset="-122"/>
              </a:rPr>
              <a:t>       </a:t>
            </a:r>
            <a:r>
              <a:rPr lang="zh-CN" altLang="en-US" sz="3600">
                <a:solidFill>
                  <a:schemeClr val="tx1"/>
                </a:solidFill>
                <a:latin typeface="Arial" panose="020B0604020202020204" pitchFamily="34" charset="0"/>
                <a:ea typeface="华文中宋" panose="02010600040101010101" charset="-122"/>
                <a:cs typeface="Arial" panose="020B0604020202020204" pitchFamily="34" charset="0"/>
                <a:sym typeface="宋体" panose="02010600030101010101" pitchFamily="2" charset="-122"/>
              </a:rPr>
              <a:t>jié</a:t>
            </a:r>
            <a:r>
              <a:rPr lang="zh-CN" altLang="en-US" sz="3735">
                <a:latin typeface="Times New Roman" panose="02020603050405020304" pitchFamily="18" charset="0"/>
                <a:ea typeface="华文中宋" panose="02010600040101010101" charset="-122"/>
                <a:sym typeface="宋体" panose="02010600030101010101" pitchFamily="2" charset="-122"/>
              </a:rPr>
              <a:t>　</a:t>
            </a:r>
            <a:r>
              <a:rPr lang="en-US" altLang="zh-CN" sz="3735">
                <a:latin typeface="Times New Roman" panose="02020603050405020304" pitchFamily="18" charset="0"/>
                <a:ea typeface="华文中宋" panose="02010600040101010101" charset="-122"/>
                <a:sym typeface="宋体" panose="02010600030101010101" pitchFamily="2" charset="-122"/>
              </a:rPr>
              <a:t> </a:t>
            </a:r>
            <a:r>
              <a:rPr lang="zh-CN" altLang="en-US" sz="3600" b="1">
                <a:latin typeface="宋体" panose="02010600030101010101" pitchFamily="2" charset="-122"/>
                <a:ea typeface="宋体" panose="02010600030101010101" pitchFamily="2" charset="-122"/>
                <a:sym typeface="宋体" panose="02010600030101010101" pitchFamily="2" charset="-122"/>
              </a:rPr>
              <a:t>问</a:t>
            </a:r>
            <a:r>
              <a:rPr lang="en-US" altLang="zh-CN" sz="3600" b="1">
                <a:latin typeface="宋体" panose="02010600030101010101" pitchFamily="2" charset="-122"/>
                <a:ea typeface="宋体" panose="02010600030101010101" pitchFamily="2" charset="-122"/>
                <a:sym typeface="宋体" panose="02010600030101010101" pitchFamily="2" charset="-122"/>
              </a:rPr>
              <a:t>      </a:t>
            </a:r>
            <a:r>
              <a:rPr lang="zh-CN" altLang="en-US" sz="3600" b="1">
                <a:latin typeface="宋体" panose="02010600030101010101" pitchFamily="2" charset="-122"/>
                <a:ea typeface="宋体" panose="02010600030101010101" pitchFamily="2" charset="-122"/>
                <a:sym typeface="宋体" panose="02010600030101010101" pitchFamily="2" charset="-122"/>
              </a:rPr>
              <a:t>惧dàn</a:t>
            </a:r>
            <a:endParaRPr lang="zh-CN" altLang="en-US" sz="3600" b="1">
              <a:latin typeface="宋体" panose="02010600030101010101" pitchFamily="2" charset="-122"/>
              <a:ea typeface="宋体" panose="02010600030101010101" pitchFamily="2" charset="-122"/>
              <a:sym typeface="宋体" panose="02010600030101010101" pitchFamily="2" charset="-122"/>
            </a:endParaRPr>
          </a:p>
          <a:p>
            <a:pPr marL="342900" indent="-342900">
              <a:lnSpc>
                <a:spcPct val="125000"/>
              </a:lnSpc>
              <a:spcBef>
                <a:spcPts val="20"/>
              </a:spcBef>
              <a:spcAft>
                <a:spcPts val="0"/>
              </a:spcAft>
            </a:pPr>
            <a:r>
              <a:rPr lang="zh-CN" altLang="en-US" sz="3600" b="1">
                <a:latin typeface="宋体" panose="02010600030101010101" pitchFamily="2" charset="-122"/>
                <a:ea typeface="宋体" panose="02010600030101010101" pitchFamily="2" charset="-122"/>
                <a:sym typeface="宋体" panose="02010600030101010101" pitchFamily="2" charset="-122"/>
              </a:rPr>
              <a:t>孤shuān</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g </a:t>
            </a:r>
            <a:r>
              <a:rPr lang="en-US" altLang="zh-CN"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              </a:t>
            </a:r>
            <a:r>
              <a:rPr lang="zh-CN" altLang="en-US" sz="3600" b="1">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渴</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mù</a:t>
            </a:r>
            <a:r>
              <a:rPr lang="en-US" altLang="zh-CN"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               </a:t>
            </a:r>
            <a:r>
              <a:rPr lang="zh-CN" altLang="en-US" sz="3600" b="1">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烦</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suǒ</a:t>
            </a:r>
            <a:endPar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endParaRPr>
          </a:p>
          <a:p>
            <a:pPr marL="342900" indent="-342900">
              <a:lnSpc>
                <a:spcPct val="125000"/>
              </a:lnSpc>
              <a:spcBef>
                <a:spcPts val="20"/>
              </a:spcBef>
              <a:spcAft>
                <a:spcPts val="0"/>
              </a:spcAft>
            </a:pPr>
            <a:r>
              <a:rPr lang="zh-CN" altLang="en-US" sz="3600" b="1">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书</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zh</a:t>
            </a:r>
            <a:r>
              <a:rPr lang="zh-CN" altLang="en-US" sz="3600" b="1">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ā</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i </a:t>
            </a:r>
            <a:r>
              <a:rPr lang="en-US" altLang="zh-CN"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                   </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bi</a:t>
            </a:r>
            <a:r>
              <a:rPr lang="zh-CN" altLang="en-US" sz="3600" b="1">
                <a:latin typeface="宋体" panose="02010600030101010101" pitchFamily="2" charset="-122"/>
                <a:ea typeface="宋体" panose="02010600030101010101" pitchFamily="2" charset="-122"/>
                <a:cs typeface="Arial" panose="020B0604020202020204" pitchFamily="34" charset="0"/>
                <a:sym typeface="宋体" panose="02010600030101010101" pitchFamily="2" charset="-122"/>
              </a:rPr>
              <a:t>à</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n</a:t>
            </a:r>
            <a:r>
              <a:rPr lang="en-US" altLang="zh-CN"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  </a:t>
            </a:r>
            <a:r>
              <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　</a:t>
            </a:r>
            <a:r>
              <a:rPr lang="zh-CN" altLang="en-US" sz="3600" b="1">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rPr>
              <a:t>子</a:t>
            </a:r>
            <a:endParaRPr lang="zh-CN" altLang="en-US" sz="3600">
              <a:latin typeface="Arial" panose="020B0604020202020204" pitchFamily="34" charset="0"/>
              <a:ea typeface="宋体" panose="02010600030101010101" pitchFamily="2" charset="-122"/>
              <a:cs typeface="Arial" panose="020B0604020202020204" pitchFamily="34" charset="0"/>
              <a:sym typeface="宋体" panose="02010600030101010101" pitchFamily="2" charset="-122"/>
            </a:endParaRPr>
          </a:p>
          <a:p>
            <a:pPr marL="342900" indent="-342900">
              <a:lnSpc>
                <a:spcPct val="125000"/>
              </a:lnSpc>
              <a:spcBef>
                <a:spcPts val="20"/>
              </a:spcBef>
              <a:spcAft>
                <a:spcPts val="0"/>
              </a:spcAft>
            </a:pPr>
            <a:endParaRPr lang="en-US" altLang="zh-CN" sz="3735" b="1">
              <a:latin typeface="宋体" panose="02010600030101010101" pitchFamily="2" charset="-122"/>
              <a:ea typeface="宋体" panose="02010600030101010101" pitchFamily="2" charset="-122"/>
            </a:endParaRPr>
          </a:p>
        </p:txBody>
      </p:sp>
      <p:grpSp>
        <p:nvGrpSpPr>
          <p:cNvPr id="12291" name="组合 7"/>
          <p:cNvGrpSpPr/>
          <p:nvPr/>
        </p:nvGrpSpPr>
        <p:grpSpPr>
          <a:xfrm>
            <a:off x="776817" y="541867"/>
            <a:ext cx="2791883" cy="715433"/>
            <a:chOff x="2371" y="690"/>
            <a:chExt cx="3471" cy="1124"/>
          </a:xfrm>
        </p:grpSpPr>
        <p:sp>
          <p:nvSpPr>
            <p:cNvPr id="11"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0" tIns="47264" rIns="94530" bIns="4726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900" strike="noStrike" noProof="1">
                <a:sym typeface="Calibri" panose="020F0502020204030204" pitchFamily="34" charset="0"/>
              </a:endParaRPr>
            </a:p>
          </p:txBody>
        </p:sp>
        <p:sp>
          <p:nvSpPr>
            <p:cNvPr id="12293" name="TextBox 18"/>
            <p:cNvSpPr txBox="1"/>
            <p:nvPr/>
          </p:nvSpPr>
          <p:spPr>
            <a:xfrm>
              <a:off x="2644" y="741"/>
              <a:ext cx="2895" cy="921"/>
            </a:xfrm>
            <a:prstGeom prst="rect">
              <a:avLst/>
            </a:prstGeom>
            <a:noFill/>
            <a:ln w="9525">
              <a:noFill/>
            </a:ln>
          </p:spPr>
          <p:txBody>
            <a:bodyPr wrap="square" lIns="94530" tIns="47264" rIns="94530" bIns="47264" anchor="t">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预学检测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Text Box 4"/>
          <p:cNvSpPr txBox="1"/>
          <p:nvPr/>
        </p:nvSpPr>
        <p:spPr>
          <a:xfrm>
            <a:off x="1268307" y="2275417"/>
            <a:ext cx="11027833" cy="3630930"/>
          </a:xfrm>
          <a:prstGeom prst="rect">
            <a:avLst/>
          </a:prstGeom>
          <a:noFill/>
          <a:ln w="9525">
            <a:noFill/>
          </a:ln>
        </p:spPr>
        <p:txBody>
          <a:bodyPr wrap="square" anchor="t">
            <a:spAutoFit/>
          </a:bodyPr>
          <a:p>
            <a:pPr>
              <a:lnSpc>
                <a:spcPct val="115000"/>
              </a:lnSpc>
              <a:spcBef>
                <a:spcPts val="0"/>
              </a:spcBef>
              <a:spcAft>
                <a:spcPts val="0"/>
              </a:spcAft>
            </a:pPr>
            <a:r>
              <a:rPr lang="zh-CN" altLang="zh-CN" sz="4000" dirty="0">
                <a:solidFill>
                  <a:srgbClr val="FF0000"/>
                </a:solidFill>
                <a:effectLst/>
                <a:latin typeface="+mj-lt"/>
                <a:cs typeface="+mj-lt"/>
                <a:sym typeface="+mn-ea"/>
              </a:rPr>
              <a:t>sǒn</a:t>
            </a:r>
            <a:r>
              <a:rPr lang="zh-CN" altLang="zh-CN" sz="4000" dirty="0">
                <a:solidFill>
                  <a:srgbClr val="FF0000"/>
                </a:solidFill>
                <a:effectLst/>
                <a:latin typeface="Arial" panose="020B0604020202020204" pitchFamily="34" charset="0"/>
                <a:cs typeface="Arial" panose="020B0604020202020204" pitchFamily="34" charset="0"/>
                <a:sym typeface="+mn-ea"/>
              </a:rPr>
              <a:t>g</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        </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zēng              </a:t>
            </a:r>
            <a:r>
              <a:rPr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h</a:t>
            </a:r>
            <a:r>
              <a:rPr altLang="zh-CN" sz="4000" b="1" dirty="0">
                <a:solidFill>
                  <a:srgbClr val="FF3300"/>
                </a:solidFill>
                <a:latin typeface="宋体" panose="02010600030101010101" pitchFamily="2" charset="-122"/>
                <a:ea typeface="宋体" panose="02010600030101010101" pitchFamily="2" charset="-122"/>
                <a:cs typeface="Arial" panose="020B0604020202020204" pitchFamily="34" charset="0"/>
                <a:sym typeface="+mn-ea"/>
              </a:rPr>
              <a:t>à</a:t>
            </a:r>
            <a:r>
              <a:rPr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i</a:t>
            </a:r>
            <a:r>
              <a:rPr lang="zh-CN"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 </a:t>
            </a:r>
            <a:r>
              <a:rPr lang="en-US"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            </a:t>
            </a:r>
            <a:r>
              <a:rPr lang="zh-CN" altLang="zh-CN" sz="4000" dirty="0">
                <a:solidFill>
                  <a:srgbClr val="FF3300"/>
                </a:solidFill>
                <a:latin typeface="Arial" panose="020B0604020202020204" pitchFamily="34" charset="0"/>
                <a:ea typeface="新宋体" panose="02010609030101010101" pitchFamily="49" charset="-122"/>
                <a:cs typeface="Arial" panose="020B0604020202020204" pitchFamily="34" charset="0"/>
                <a:sym typeface="+mn-ea"/>
              </a:rPr>
              <a:t> zhuō                   </a:t>
            </a:r>
            <a:r>
              <a:rPr lang="zh-CN" altLang="zh-CN" sz="4000" dirty="0">
                <a:solidFill>
                  <a:srgbClr val="FF3300"/>
                </a:solidFill>
                <a:cs typeface="Arial" panose="020B0604020202020204" pitchFamily="34" charset="0"/>
                <a:sym typeface="+mn-ea"/>
              </a:rPr>
              <a:t>lǔ</a:t>
            </a:r>
            <a:r>
              <a:rPr lang="en-US" altLang="zh-CN" sz="4000" dirty="0">
                <a:solidFill>
                  <a:srgbClr val="FF3300"/>
                </a:solidFill>
                <a:cs typeface="Arial" panose="020B0604020202020204" pitchFamily="34" charset="0"/>
                <a:sym typeface="+mn-ea"/>
              </a:rPr>
              <a:t>                    </a:t>
            </a:r>
            <a:r>
              <a:rPr lang="zh-CN" altLang="zh-CN" sz="4000" dirty="0">
                <a:solidFill>
                  <a:srgbClr val="FF3300"/>
                </a:solidFill>
                <a:cs typeface="Arial" panose="020B0604020202020204" pitchFamily="34" charset="0"/>
                <a:sym typeface="+mn-ea"/>
              </a:rPr>
              <a:t>mú</a:t>
            </a:r>
            <a:r>
              <a:rPr lang="en-US" altLang="zh-CN" sz="4000" dirty="0">
                <a:solidFill>
                  <a:srgbClr val="FF3300"/>
                </a:solidFill>
                <a:cs typeface="Arial" panose="020B0604020202020204" pitchFamily="34" charset="0"/>
                <a:sym typeface="+mn-ea"/>
              </a:rPr>
              <a:t>                 </a:t>
            </a:r>
            <a:r>
              <a:rPr lang="zh-CN" altLang="zh-CN" sz="4000" dirty="0">
                <a:solidFill>
                  <a:srgbClr val="FF3300"/>
                </a:solidFill>
                <a:cs typeface="Arial" panose="020B0604020202020204" pitchFamily="34" charset="0"/>
                <a:sym typeface="+mn-ea"/>
              </a:rPr>
              <a:t>d</a:t>
            </a:r>
            <a:r>
              <a:rPr lang="zh-CN" altLang="zh-CN" sz="4000" b="1" dirty="0">
                <a:solidFill>
                  <a:srgbClr val="FF3300"/>
                </a:solidFill>
                <a:latin typeface="宋体" panose="02010600030101010101" pitchFamily="2" charset="-122"/>
                <a:ea typeface="宋体" panose="02010600030101010101" pitchFamily="2" charset="-122"/>
                <a:cs typeface="Arial" panose="020B0604020202020204" pitchFamily="34" charset="0"/>
                <a:sym typeface="+mn-ea"/>
              </a:rPr>
              <a:t>à</a:t>
            </a:r>
            <a:r>
              <a:rPr lang="zh-CN" altLang="zh-CN" sz="4000" dirty="0">
                <a:solidFill>
                  <a:srgbClr val="FF3300"/>
                </a:solidFill>
                <a:cs typeface="Arial" panose="020B0604020202020204" pitchFamily="34" charset="0"/>
                <a:sym typeface="+mn-ea"/>
              </a:rPr>
              <a:t>o</a:t>
            </a:r>
            <a:endParaRPr lang="zh-CN" altLang="zh-CN" sz="4000" dirty="0">
              <a:solidFill>
                <a:srgbClr val="FF3300"/>
              </a:solidFill>
              <a:cs typeface="Arial" panose="020B0604020202020204" pitchFamily="34" charset="0"/>
              <a:sym typeface="+mn-ea"/>
            </a:endParaRPr>
          </a:p>
          <a:p>
            <a:pPr>
              <a:lnSpc>
                <a:spcPct val="115000"/>
              </a:lnSpc>
              <a:spcBef>
                <a:spcPts val="0"/>
              </a:spcBef>
              <a:spcAft>
                <a:spcPts val="0"/>
              </a:spcAft>
            </a:pPr>
            <a:r>
              <a:rPr lang="en-US" altLang="zh-CN" sz="4000" b="1">
                <a:solidFill>
                  <a:srgbClr val="FF0000"/>
                </a:solidFill>
                <a:ea typeface="宋体" panose="02010600030101010101" pitchFamily="2" charset="-122"/>
                <a:sym typeface="黑体" panose="02010609060101010101" charset="-122"/>
              </a:rPr>
              <a:t>    疮</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r>
              <a:rPr lang="en-US" altLang="zh-CN" sz="4000" b="1">
                <a:solidFill>
                  <a:srgbClr val="FF0000"/>
                </a:solidFill>
                <a:ea typeface="宋体" panose="02010600030101010101" pitchFamily="2" charset="-122"/>
                <a:cs typeface="Arial" panose="020B0604020202020204" pitchFamily="34" charset="0"/>
                <a:sym typeface="黑体" panose="02010609060101010101" charset="-122"/>
              </a:rPr>
              <a:t>诘</a:t>
            </a:r>
            <a:r>
              <a:rPr lang="en-US" altLang="zh-CN" sz="40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            </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惮</a:t>
            </a:r>
            <a:r>
              <a:rPr lang="zh-CN" altLang="zh-CN" sz="4000" b="1">
                <a:solidFill>
                  <a:srgbClr val="FF0000"/>
                </a:solidFill>
                <a:latin typeface="宋体" panose="02010600030101010101" pitchFamily="2" charset="-122"/>
                <a:ea typeface="宋体" panose="02010600030101010101" pitchFamily="2" charset="-122"/>
              </a:rPr>
              <a:t> </a:t>
            </a:r>
            <a:r>
              <a:rPr lang="zh-CN" altLang="en-US" sz="4000" b="1">
                <a:solidFill>
                  <a:srgbClr val="FF0000"/>
                </a:solidFill>
                <a:latin typeface="宋体" panose="02010600030101010101" pitchFamily="2" charset="-122"/>
                <a:ea typeface="宋体" panose="02010600030101010101" pitchFamily="2" charset="-122"/>
              </a:rPr>
              <a:t>          </a:t>
            </a:r>
            <a:endParaRPr lang="zh-CN" altLang="en-US" sz="4000" b="1">
              <a:solidFill>
                <a:srgbClr val="FF0000"/>
              </a:solidFill>
              <a:latin typeface="宋体" panose="02010600030101010101" pitchFamily="2" charset="-122"/>
              <a:ea typeface="宋体" panose="02010600030101010101" pitchFamily="2" charset="-122"/>
            </a:endParaRPr>
          </a:p>
          <a:p>
            <a:pPr>
              <a:lnSpc>
                <a:spcPct val="115000"/>
              </a:lnSpc>
              <a:spcBef>
                <a:spcPts val="0"/>
              </a:spcBef>
              <a:spcAft>
                <a:spcPts val="0"/>
              </a:spcAft>
            </a:pPr>
            <a:r>
              <a:rPr lang="en-US" altLang="zh-CN" sz="4000" b="1">
                <a:solidFill>
                  <a:srgbClr val="FF0000"/>
                </a:solidFill>
                <a:latin typeface="宋体" panose="02010600030101010101" pitchFamily="2" charset="-122"/>
                <a:ea typeface="宋体" panose="02010600030101010101" pitchFamily="2" charset="-122"/>
              </a:rPr>
              <a:t>    </a:t>
            </a:r>
            <a:r>
              <a:rPr lang="zh-CN" sz="4000" b="1">
                <a:solidFill>
                  <a:srgbClr val="FF0000"/>
                </a:solidFill>
                <a:latin typeface="宋体" panose="02010600030101010101" pitchFamily="2" charset="-122"/>
                <a:ea typeface="宋体" panose="02010600030101010101" pitchFamily="2" charset="-122"/>
              </a:rPr>
              <a:t>孀</a:t>
            </a:r>
            <a:r>
              <a:rPr lang="zh-CN" altLang="zh-CN" sz="4000" b="1">
                <a:solidFill>
                  <a:srgbClr val="FF0000"/>
                </a:solidFill>
                <a:latin typeface="宋体" panose="02010600030101010101" pitchFamily="2" charset="-122"/>
                <a:ea typeface="宋体" panose="02010600030101010101" pitchFamily="2" charset="-122"/>
              </a:rPr>
              <a:t>   </a:t>
            </a:r>
            <a:r>
              <a:rPr lang="en-US" altLang="zh-CN" sz="4000" b="1">
                <a:solidFill>
                  <a:srgbClr val="FF0000"/>
                </a:solidFill>
                <a:latin typeface="宋体" panose="02010600030101010101" pitchFamily="2" charset="-122"/>
                <a:ea typeface="宋体" panose="02010600030101010101" pitchFamily="2" charset="-122"/>
              </a:rPr>
              <a:t>   </a:t>
            </a:r>
            <a:r>
              <a:rPr lang="zh-CN" altLang="zh-CN" sz="4000" b="1">
                <a:solidFill>
                  <a:srgbClr val="FF0000"/>
                </a:solidFill>
                <a:latin typeface="宋体" panose="02010600030101010101" pitchFamily="2" charset="-122"/>
                <a:ea typeface="宋体" panose="02010600030101010101" pitchFamily="2" charset="-122"/>
              </a:rPr>
              <a:t>   慕 </a:t>
            </a:r>
            <a:r>
              <a:rPr lang="en-US" altLang="zh-CN" sz="4000" b="1">
                <a:solidFill>
                  <a:srgbClr val="FF0000"/>
                </a:solidFill>
                <a:latin typeface="宋体" panose="02010600030101010101" pitchFamily="2" charset="-122"/>
                <a:ea typeface="宋体" panose="02010600030101010101" pitchFamily="2" charset="-122"/>
              </a:rPr>
              <a:t>          </a:t>
            </a:r>
            <a:r>
              <a:rPr lang="zh-CN" altLang="zh-CN" sz="4000" b="1">
                <a:solidFill>
                  <a:srgbClr val="FF0000"/>
                </a:solidFill>
                <a:latin typeface="宋体" panose="02010600030101010101" pitchFamily="2" charset="-122"/>
                <a:ea typeface="宋体" panose="02010600030101010101" pitchFamily="2" charset="-122"/>
              </a:rPr>
              <a:t>琐 </a:t>
            </a:r>
            <a:endParaRPr lang="zh-CN" altLang="zh-CN" sz="4000" b="1">
              <a:solidFill>
                <a:srgbClr val="FF0000"/>
              </a:solidFill>
              <a:latin typeface="宋体" panose="02010600030101010101" pitchFamily="2" charset="-122"/>
              <a:ea typeface="宋体" panose="02010600030101010101" pitchFamily="2" charset="-122"/>
            </a:endParaRPr>
          </a:p>
          <a:p>
            <a:pPr>
              <a:lnSpc>
                <a:spcPct val="115000"/>
              </a:lnSpc>
              <a:spcBef>
                <a:spcPts val="0"/>
              </a:spcBef>
              <a:spcAft>
                <a:spcPts val="0"/>
              </a:spcAft>
            </a:pPr>
            <a:r>
              <a:rPr lang="zh-CN" altLang="zh-CN" sz="4000" b="1">
                <a:solidFill>
                  <a:srgbClr val="FF0000"/>
                </a:solidFill>
                <a:latin typeface="宋体" panose="02010600030101010101" pitchFamily="2" charset="-122"/>
                <a:ea typeface="宋体" panose="02010600030101010101" pitchFamily="2" charset="-122"/>
              </a:rPr>
              <a:t> </a:t>
            </a:r>
            <a:r>
              <a:rPr lang="en-US" altLang="zh-CN" sz="4000" b="1">
                <a:solidFill>
                  <a:srgbClr val="FF0000"/>
                </a:solidFill>
                <a:latin typeface="宋体" panose="02010600030101010101" pitchFamily="2" charset="-122"/>
                <a:ea typeface="宋体" panose="02010600030101010101" pitchFamily="2" charset="-122"/>
              </a:rPr>
              <a:t> </a:t>
            </a:r>
            <a:r>
              <a:rPr lang="zh-CN" altLang="zh-CN" sz="4000" b="1">
                <a:solidFill>
                  <a:srgbClr val="FF0000"/>
                </a:solidFill>
                <a:latin typeface="宋体" panose="02010600030101010101" pitchFamily="2" charset="-122"/>
                <a:ea typeface="宋体" panose="02010600030101010101" pitchFamily="2" charset="-122"/>
              </a:rPr>
              <a:t>斋</a:t>
            </a:r>
            <a:r>
              <a:rPr lang="en-US" altLang="zh-CN" sz="4000" b="1">
                <a:solidFill>
                  <a:srgbClr val="FF0000"/>
                </a:solidFill>
                <a:latin typeface="宋体" panose="02010600030101010101" pitchFamily="2" charset="-122"/>
                <a:ea typeface="宋体" panose="02010600030101010101" pitchFamily="2" charset="-122"/>
              </a:rPr>
              <a:t>           </a:t>
            </a:r>
            <a:r>
              <a:rPr lang="zh-CN" altLang="zh-CN" sz="4000" b="1">
                <a:solidFill>
                  <a:srgbClr val="FF0000"/>
                </a:solidFill>
                <a:latin typeface="宋体" panose="02010600030101010101" pitchFamily="2" charset="-122"/>
                <a:ea typeface="宋体" panose="02010600030101010101" pitchFamily="2" charset="-122"/>
              </a:rPr>
              <a:t>辫  </a:t>
            </a:r>
            <a:r>
              <a:rPr lang="zh-CN" altLang="en-US" sz="4000" b="1">
                <a:solidFill>
                  <a:srgbClr val="FF0000"/>
                </a:solidFill>
                <a:latin typeface="宋体" panose="02010600030101010101" pitchFamily="2" charset="-122"/>
                <a:ea typeface="宋体" panose="02010600030101010101" pitchFamily="2" charset="-122"/>
              </a:rPr>
              <a:t>     </a:t>
            </a:r>
            <a:r>
              <a:rPr lang="zh-CN" altLang="zh-CN" sz="3735">
                <a:latin typeface="黑体" panose="02010609060101010101" charset="-122"/>
                <a:ea typeface="黑体" panose="02010609060101010101" charset="-122"/>
              </a:rPr>
              <a:t>                  </a:t>
            </a:r>
            <a:endParaRPr lang="zh-CN" altLang="zh-CN" sz="3735">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100000">
                                          <p:val>
                                            <p:strVal val="#ppt_x"/>
                                          </p:val>
                                        </p:tav>
                                      </p:tavLst>
                                    </p:anim>
                                    <p:anim calcmode="lin" valueType="num">
                                      <p:cBhvr>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文本框 3"/>
          <p:cNvSpPr txBox="1"/>
          <p:nvPr/>
        </p:nvSpPr>
        <p:spPr>
          <a:xfrm>
            <a:off x="829945" y="599440"/>
            <a:ext cx="5906770" cy="521970"/>
          </a:xfrm>
          <a:prstGeom prst="rect">
            <a:avLst/>
          </a:prstGeom>
          <a:noFill/>
        </p:spPr>
        <p:txBody>
          <a:bodyPr wrap="none" rtlCol="0" anchor="t">
            <a:spAutoFit/>
          </a:bodyPr>
          <a:p>
            <a:pPr algn="l"/>
            <a:r>
              <a:rPr lang="en-US" altLang="zh-CN" sz="2800" b="1" dirty="0">
                <a:latin typeface="宋体" panose="02010600030101010101" pitchFamily="2" charset="-122"/>
                <a:ea typeface="宋体" panose="02010600030101010101" pitchFamily="2" charset="-122"/>
                <a:sym typeface="+mn-ea"/>
              </a:rPr>
              <a:t>2.</a:t>
            </a:r>
            <a:r>
              <a:rPr lang="zh-CN" sz="2800" b="1" dirty="0">
                <a:latin typeface="宋体" panose="02010600030101010101" pitchFamily="2" charset="-122"/>
                <a:ea typeface="宋体" panose="02010600030101010101" pitchFamily="2" charset="-122"/>
                <a:sym typeface="+mn-ea"/>
              </a:rPr>
              <a:t>区分下列字的读</a:t>
            </a:r>
            <a:r>
              <a:rPr sz="2800" b="1" dirty="0">
                <a:latin typeface="宋体" panose="02010600030101010101" pitchFamily="2" charset="-122"/>
                <a:ea typeface="宋体" panose="02010600030101010101" pitchFamily="2" charset="-122"/>
                <a:sym typeface="+mn-ea"/>
              </a:rPr>
              <a:t>音</a:t>
            </a:r>
            <a:r>
              <a:rPr lang="zh-CN" sz="2800" b="1" dirty="0">
                <a:latin typeface="宋体" panose="02010600030101010101" pitchFamily="2" charset="-122"/>
                <a:ea typeface="宋体" panose="02010600030101010101" pitchFamily="2" charset="-122"/>
                <a:sym typeface="+mn-ea"/>
              </a:rPr>
              <a:t>或字形</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预学一</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p>
        </p:txBody>
      </p:sp>
      <p:sp>
        <p:nvSpPr>
          <p:cNvPr id="5" name="文本框 4"/>
          <p:cNvSpPr txBox="1"/>
          <p:nvPr/>
        </p:nvSpPr>
        <p:spPr>
          <a:xfrm>
            <a:off x="1014730" y="1121410"/>
            <a:ext cx="10770235" cy="5259070"/>
          </a:xfrm>
          <a:prstGeom prst="rect">
            <a:avLst/>
          </a:prstGeom>
          <a:noFill/>
        </p:spPr>
        <p:txBody>
          <a:bodyPr wrap="none" rtlCol="0" anchor="t">
            <a:spAutoFit/>
          </a:bodyPr>
          <a:p>
            <a:pPr algn="l">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1</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)请判断下列词语中</a:t>
            </a:r>
            <a:r>
              <a:rPr lang="en-US"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恶</a:t>
            </a:r>
            <a:r>
              <a:rPr lang="en-US"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的音和义</a:t>
            </a:r>
            <a:r>
              <a:rPr lang="en-US" altLang="zh-CN" sz="2800" b="1">
                <a:uFillTx/>
                <a:ea typeface="SimSun-ExtB" panose="02010609060101010101" charset="-122"/>
                <a:cs typeface="+mj-cs"/>
                <a:sym typeface="宋体" panose="02010600030101010101" pitchFamily="2" charset="-122"/>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将正确的选项填在括号里。</a:t>
            </a:r>
            <a:endParaRPr lang="zh-CN" altLang="en-US" sz="28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20000"/>
              </a:lnSpc>
              <a:spcBef>
                <a:spcPts val="0"/>
              </a:spcBef>
              <a:spcAft>
                <a:spcPts val="0"/>
              </a:spcAft>
            </a:pPr>
            <a:r>
              <a:rPr lang="zh-CN" altLang="en-US" sz="2800" dirty="0">
                <a:latin typeface="Arial" panose="020B0604020202020204" pitchFamily="34" charset="0"/>
                <a:ea typeface="宋体" panose="02010600030101010101" pitchFamily="2" charset="-122"/>
                <a:cs typeface="Arial" panose="020B0604020202020204" pitchFamily="34" charset="0"/>
                <a:sym typeface="+mn-ea"/>
              </a:rPr>
              <a:t>A.ě</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        </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有要呕吐的感觉</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         </a:t>
            </a:r>
            <a:r>
              <a:rPr lang="zh-CN" altLang="en-US" sz="2800" dirty="0">
                <a:latin typeface="Arial" panose="020B0604020202020204" pitchFamily="34" charset="0"/>
                <a:ea typeface="宋体" panose="02010600030101010101" pitchFamily="2" charset="-122"/>
                <a:cs typeface="Arial" panose="020B0604020202020204" pitchFamily="34" charset="0"/>
                <a:sym typeface="+mn-ea"/>
              </a:rPr>
              <a:t>B.è</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        </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很坏的行为；犯罪的事情</a:t>
            </a:r>
            <a:endParaRPr lang="zh-CN" altLang="en-US" sz="28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20000"/>
              </a:lnSpc>
              <a:spcBef>
                <a:spcPts val="0"/>
              </a:spcBef>
              <a:spcAft>
                <a:spcPts val="0"/>
              </a:spcAft>
            </a:pPr>
            <a:r>
              <a:rPr lang="zh-CN" altLang="en-US" sz="2800" dirty="0">
                <a:latin typeface="Arial" panose="020B0604020202020204" pitchFamily="34" charset="0"/>
                <a:ea typeface="宋体" panose="02010600030101010101" pitchFamily="2" charset="-122"/>
                <a:cs typeface="Arial" panose="020B0604020202020204" pitchFamily="34" charset="0"/>
                <a:sym typeface="+mn-ea"/>
              </a:rPr>
              <a:t>C.wù</a:t>
            </a:r>
            <a:r>
              <a:rPr lang="en-US" altLang="zh-CN" sz="2800" dirty="0">
                <a:latin typeface="Arial" panose="020B0604020202020204" pitchFamily="34" charset="0"/>
                <a:ea typeface="宋体" panose="02010600030101010101" pitchFamily="2" charset="-122"/>
                <a:cs typeface="Arial" panose="020B0604020202020204" pitchFamily="34" charset="0"/>
                <a:sym typeface="+mn-ea"/>
              </a:rPr>
              <a:t>     </a:t>
            </a:r>
            <a:r>
              <a:rPr lang="zh-CN" altLang="en-US" sz="2800" b="1">
                <a:latin typeface="宋体" panose="02010600030101010101" pitchFamily="2" charset="-122"/>
                <a:ea typeface="宋体" panose="02010600030101010101" pitchFamily="2" charset="-122"/>
                <a:sym typeface="+mn-ea"/>
              </a:rPr>
              <a:t>讨厌；憎恨</a:t>
            </a:r>
            <a:r>
              <a:rPr lang="en-US" altLang="zh-CN" sz="2800" b="1">
                <a:latin typeface="宋体" panose="02010600030101010101" pitchFamily="2" charset="-122"/>
                <a:ea typeface="宋体" panose="02010600030101010101" pitchFamily="2" charset="-122"/>
                <a:sym typeface="+mn-ea"/>
              </a:rPr>
              <a:t>         </a:t>
            </a:r>
            <a:r>
              <a:rPr lang="zh-CN" altLang="en-US" sz="2800">
                <a:latin typeface="Arial" panose="020B0604020202020204" pitchFamily="34" charset="0"/>
                <a:ea typeface="宋体" panose="02010600030101010101" pitchFamily="2" charset="-122"/>
                <a:cs typeface="Arial" panose="020B0604020202020204" pitchFamily="34" charset="0"/>
                <a:sym typeface="+mn-ea"/>
              </a:rPr>
              <a:t>D.wū</a:t>
            </a:r>
            <a:r>
              <a:rPr lang="zh-CN" altLang="en-US" sz="2800" b="1">
                <a:latin typeface="宋体" panose="02010600030101010101" pitchFamily="2" charset="-122"/>
                <a:ea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sym typeface="+mn-ea"/>
              </a:rPr>
              <a:t>叹词</a:t>
            </a:r>
            <a:r>
              <a:rPr lang="en-US" altLang="zh-CN" sz="2800" b="1">
                <a:uFillTx/>
                <a:ea typeface="SimSun-ExtB" panose="02010609060101010101" charset="-122"/>
                <a:cs typeface="+mj-cs"/>
                <a:sym typeface="宋体" panose="02010600030101010101" pitchFamily="2" charset="-122"/>
              </a:rPr>
              <a:t>,</a:t>
            </a:r>
            <a:r>
              <a:rPr lang="zh-CN" altLang="en-US" sz="2800" b="1">
                <a:latin typeface="宋体" panose="02010600030101010101" pitchFamily="2" charset="-122"/>
                <a:ea typeface="宋体" panose="02010600030101010101" pitchFamily="2" charset="-122"/>
                <a:sym typeface="+mn-ea"/>
              </a:rPr>
              <a:t>表示惊讶</a:t>
            </a:r>
            <a:endParaRPr lang="zh-CN" altLang="en-US" sz="2800" b="1">
              <a:latin typeface="宋体" panose="02010600030101010101" pitchFamily="2" charset="-122"/>
              <a:ea typeface="宋体" panose="02010600030101010101" pitchFamily="2" charset="-122"/>
              <a:sym typeface="+mn-ea"/>
            </a:endParaRPr>
          </a:p>
          <a:p>
            <a:pPr algn="l">
              <a:lnSpc>
                <a:spcPct val="120000"/>
              </a:lnSpc>
              <a:spcBef>
                <a:spcPts val="0"/>
              </a:spcBef>
              <a:spcAft>
                <a:spcPts val="0"/>
              </a:spcAft>
            </a:pPr>
            <a:r>
              <a:rPr lang="zh-CN" altLang="en-US" sz="2800" b="1" dirty="0">
                <a:latin typeface="宋体" panose="02010600030101010101" pitchFamily="2" charset="-122"/>
                <a:ea typeface="宋体" panose="02010600030101010101" pitchFamily="2" charset="-122"/>
                <a:cs typeface="Arial" panose="020B0604020202020204" pitchFamily="34" charset="0"/>
                <a:sym typeface="+mn-ea"/>
              </a:rPr>
              <a:t>憎</a:t>
            </a:r>
            <a:r>
              <a:rPr lang="zh-CN" altLang="en-US" sz="2800" b="1" u="sng" dirty="0">
                <a:latin typeface="宋体" panose="02010600030101010101" pitchFamily="2" charset="-122"/>
                <a:ea typeface="宋体" panose="02010600030101010101" pitchFamily="2" charset="-122"/>
                <a:cs typeface="Arial" panose="020B0604020202020204" pitchFamily="34" charset="0"/>
                <a:sym typeface="+mn-ea"/>
              </a:rPr>
              <a:t>恶</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恶</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心</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疾</a:t>
            </a:r>
            <a:r>
              <a:rPr lang="zh-CN" altLang="en-US" sz="2800" b="1" u="sng" dirty="0">
                <a:uFillTx/>
                <a:latin typeface="宋体" panose="02010600030101010101" pitchFamily="2" charset="-122"/>
                <a:ea typeface="宋体" panose="02010600030101010101" pitchFamily="2" charset="-122"/>
                <a:cs typeface="宋体" panose="02010600030101010101" pitchFamily="2" charset="-122"/>
                <a:sym typeface="+mn-ea"/>
              </a:rPr>
              <a:t>恶</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如仇</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深</a:t>
            </a:r>
            <a:r>
              <a:rPr lang="zh-CN" altLang="en-US" sz="2800" b="1" u="sng" dirty="0">
                <a:uFillTx/>
                <a:latin typeface="宋体" panose="02010600030101010101" pitchFamily="2" charset="-122"/>
                <a:ea typeface="宋体" panose="02010600030101010101" pitchFamily="2" charset="-122"/>
                <a:cs typeface="宋体" panose="02010600030101010101" pitchFamily="2" charset="-122"/>
                <a:sym typeface="+mn-ea"/>
              </a:rPr>
              <a:t>恶</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痛绝</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2</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)根据字义选字填空。</a:t>
            </a:r>
            <a:endPar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①</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)别</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麻花</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②粗</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)逼人</a:t>
            </a:r>
            <a:endPar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)论</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百口莫</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相形见</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叱</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辩：辩解。</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拙：</a:t>
            </a:r>
            <a:r>
              <a:rPr lang="en-US" altLang="zh-CN"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zhuō</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笨。</a:t>
            </a:r>
            <a:endPar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辨：分辨。</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咄：</a:t>
            </a:r>
            <a:r>
              <a:rPr lang="zh-CN" altLang="zh-CN"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duō</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呵斥。</a:t>
            </a:r>
            <a:endPar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辫：辫子。</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绌：</a:t>
            </a:r>
            <a:r>
              <a:rPr lang="zh-CN" altLang="zh-CN"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chù</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不够</a:t>
            </a:r>
            <a:r>
              <a:rPr lang="en-US" altLang="zh-CN" sz="2800" b="1">
                <a:uFillTx/>
                <a:ea typeface="SimSun-ExtB" panose="02010609060101010101" charset="-122"/>
                <a:cs typeface="+mj-cs"/>
                <a:sym typeface="宋体" panose="02010600030101010101" pitchFamily="2" charset="-122"/>
              </a:rPr>
              <a:t>,</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不足。</a:t>
            </a:r>
            <a:endPar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2116455" y="2669540"/>
            <a:ext cx="459105" cy="583565"/>
          </a:xfrm>
          <a:prstGeom prst="rect">
            <a:avLst/>
          </a:prstGeom>
          <a:noFill/>
        </p:spPr>
        <p:txBody>
          <a:bodyPr wrap="square" rtlCol="0" anchor="t">
            <a:spAutoFit/>
          </a:bodyPr>
          <a:p>
            <a:r>
              <a:rPr lang="en-US" altLang="zh-CN" sz="3200" b="1" dirty="0">
                <a:solidFill>
                  <a:srgbClr val="FF0000"/>
                </a:solidFill>
                <a:latin typeface="宋体" panose="02010600030101010101" pitchFamily="2" charset="-122"/>
                <a:sym typeface="+mn-ea"/>
              </a:rPr>
              <a:t>C</a:t>
            </a:r>
            <a:endParaRPr lang="en-US" altLang="zh-CN" sz="3200" b="1" dirty="0">
              <a:solidFill>
                <a:srgbClr val="FF0000"/>
              </a:solidFill>
              <a:latin typeface="宋体" panose="02010600030101010101" pitchFamily="2" charset="-122"/>
              <a:sym typeface="+mn-ea"/>
            </a:endParaRPr>
          </a:p>
        </p:txBody>
      </p:sp>
      <p:sp>
        <p:nvSpPr>
          <p:cNvPr id="6" name="文本框 5"/>
          <p:cNvSpPr txBox="1"/>
          <p:nvPr/>
        </p:nvSpPr>
        <p:spPr>
          <a:xfrm>
            <a:off x="4244975" y="2669540"/>
            <a:ext cx="459105" cy="583565"/>
          </a:xfrm>
          <a:prstGeom prst="rect">
            <a:avLst/>
          </a:prstGeom>
          <a:noFill/>
        </p:spPr>
        <p:txBody>
          <a:bodyPr wrap="square" rtlCol="0" anchor="t">
            <a:spAutoFit/>
          </a:bodyPr>
          <a:p>
            <a:r>
              <a:rPr lang="en-US" altLang="zh-CN" sz="3200" b="1" dirty="0">
                <a:solidFill>
                  <a:srgbClr val="FF0000"/>
                </a:solidFill>
                <a:latin typeface="宋体" panose="02010600030101010101" pitchFamily="2" charset="-122"/>
                <a:sym typeface="+mn-ea"/>
              </a:rPr>
              <a:t>A</a:t>
            </a:r>
            <a:endParaRPr lang="en-US" altLang="zh-CN" sz="3200" b="1" dirty="0">
              <a:solidFill>
                <a:srgbClr val="FF0000"/>
              </a:solidFill>
              <a:latin typeface="宋体" panose="02010600030101010101" pitchFamily="2" charset="-122"/>
              <a:sym typeface="+mn-ea"/>
            </a:endParaRPr>
          </a:p>
        </p:txBody>
      </p:sp>
      <p:sp>
        <p:nvSpPr>
          <p:cNvPr id="7" name="文本框 6"/>
          <p:cNvSpPr txBox="1"/>
          <p:nvPr/>
        </p:nvSpPr>
        <p:spPr>
          <a:xfrm>
            <a:off x="7085965" y="2669540"/>
            <a:ext cx="459105" cy="583565"/>
          </a:xfrm>
          <a:prstGeom prst="rect">
            <a:avLst/>
          </a:prstGeom>
          <a:noFill/>
        </p:spPr>
        <p:txBody>
          <a:bodyPr wrap="square" rtlCol="0" anchor="t">
            <a:spAutoFit/>
          </a:bodyPr>
          <a:p>
            <a:r>
              <a:rPr lang="en-US" altLang="zh-CN" sz="3200" b="1" dirty="0">
                <a:solidFill>
                  <a:srgbClr val="FF0000"/>
                </a:solidFill>
                <a:latin typeface="宋体" panose="02010600030101010101" pitchFamily="2" charset="-122"/>
                <a:sym typeface="+mn-ea"/>
              </a:rPr>
              <a:t>B</a:t>
            </a:r>
            <a:endParaRPr lang="en-US" altLang="zh-CN" sz="3200" b="1" dirty="0">
              <a:solidFill>
                <a:srgbClr val="FF0000"/>
              </a:solidFill>
              <a:latin typeface="宋体" panose="02010600030101010101" pitchFamily="2" charset="-122"/>
              <a:sym typeface="+mn-ea"/>
            </a:endParaRPr>
          </a:p>
        </p:txBody>
      </p:sp>
      <p:sp>
        <p:nvSpPr>
          <p:cNvPr id="8" name="文本框 7"/>
          <p:cNvSpPr txBox="1"/>
          <p:nvPr/>
        </p:nvSpPr>
        <p:spPr>
          <a:xfrm>
            <a:off x="10041890" y="2669540"/>
            <a:ext cx="459105" cy="583565"/>
          </a:xfrm>
          <a:prstGeom prst="rect">
            <a:avLst/>
          </a:prstGeom>
          <a:noFill/>
        </p:spPr>
        <p:txBody>
          <a:bodyPr wrap="square" rtlCol="0" anchor="t">
            <a:spAutoFit/>
          </a:bodyPr>
          <a:p>
            <a:r>
              <a:rPr lang="en-US" altLang="zh-CN" sz="3200" b="1" dirty="0">
                <a:solidFill>
                  <a:srgbClr val="FF0000"/>
                </a:solidFill>
                <a:latin typeface="宋体" panose="02010600030101010101" pitchFamily="2" charset="-122"/>
                <a:sym typeface="+mn-ea"/>
              </a:rPr>
              <a:t>C</a:t>
            </a:r>
            <a:endParaRPr lang="en-US" altLang="zh-CN" sz="3200" b="1" dirty="0">
              <a:solidFill>
                <a:srgbClr val="FF0000"/>
              </a:solidFill>
              <a:latin typeface="宋体" panose="02010600030101010101" pitchFamily="2" charset="-122"/>
              <a:sym typeface="+mn-ea"/>
            </a:endParaRPr>
          </a:p>
        </p:txBody>
      </p:sp>
      <p:sp>
        <p:nvSpPr>
          <p:cNvPr id="9" name="文本框 8"/>
          <p:cNvSpPr txBox="1"/>
          <p:nvPr/>
        </p:nvSpPr>
        <p:spPr>
          <a:xfrm>
            <a:off x="1657350" y="3705225"/>
            <a:ext cx="459105" cy="583565"/>
          </a:xfrm>
          <a:prstGeom prst="rect">
            <a:avLst/>
          </a:prstGeom>
          <a:noFill/>
        </p:spPr>
        <p:txBody>
          <a:bodyPr wrap="square" rtlCol="0" anchor="t">
            <a:spAutoFit/>
          </a:bodyPr>
          <a:p>
            <a:r>
              <a:rPr lang="en-US" altLang="zh-CN" sz="3200" b="1" dirty="0">
                <a:solidFill>
                  <a:srgbClr val="FF0000"/>
                </a:solidFill>
                <a:latin typeface="宋体" panose="02010600030101010101" pitchFamily="2" charset="-122"/>
                <a:sym typeface="+mn-ea"/>
              </a:rPr>
              <a:t>辨</a:t>
            </a:r>
            <a:endParaRPr lang="en-US" altLang="zh-CN" sz="3200" b="1" dirty="0">
              <a:solidFill>
                <a:srgbClr val="FF0000"/>
              </a:solidFill>
              <a:latin typeface="宋体" panose="02010600030101010101" pitchFamily="2" charset="-122"/>
              <a:sym typeface="+mn-ea"/>
            </a:endParaRPr>
          </a:p>
        </p:txBody>
      </p:sp>
      <p:sp>
        <p:nvSpPr>
          <p:cNvPr id="10" name="文本框 9"/>
          <p:cNvSpPr txBox="1"/>
          <p:nvPr/>
        </p:nvSpPr>
        <p:spPr>
          <a:xfrm>
            <a:off x="4118610" y="3705225"/>
            <a:ext cx="459105" cy="583565"/>
          </a:xfrm>
          <a:prstGeom prst="rect">
            <a:avLst/>
          </a:prstGeom>
          <a:noFill/>
        </p:spPr>
        <p:txBody>
          <a:bodyPr wrap="square" rtlCol="0" anchor="t">
            <a:spAutoFit/>
          </a:bodyPr>
          <a:p>
            <a:r>
              <a:rPr lang="en-US" altLang="zh-CN" sz="3200" b="1" dirty="0">
                <a:solidFill>
                  <a:srgbClr val="FF0000"/>
                </a:solidFill>
                <a:latin typeface="宋体" panose="02010600030101010101" pitchFamily="2" charset="-122"/>
                <a:sym typeface="+mn-ea"/>
              </a:rPr>
              <a:t>辫</a:t>
            </a:r>
            <a:endParaRPr lang="en-US" altLang="zh-CN" sz="3200" b="1" dirty="0">
              <a:solidFill>
                <a:srgbClr val="FF0000"/>
              </a:solidFill>
              <a:latin typeface="宋体" panose="02010600030101010101" pitchFamily="2" charset="-122"/>
              <a:sym typeface="+mn-ea"/>
            </a:endParaRPr>
          </a:p>
        </p:txBody>
      </p:sp>
      <p:sp>
        <p:nvSpPr>
          <p:cNvPr id="12" name="文本框 11"/>
          <p:cNvSpPr txBox="1"/>
          <p:nvPr/>
        </p:nvSpPr>
        <p:spPr>
          <a:xfrm>
            <a:off x="1657350" y="4185285"/>
            <a:ext cx="459105" cy="583565"/>
          </a:xfrm>
          <a:prstGeom prst="rect">
            <a:avLst/>
          </a:prstGeom>
          <a:noFill/>
        </p:spPr>
        <p:txBody>
          <a:bodyPr wrap="square" rtlCol="0" anchor="t">
            <a:spAutoFit/>
          </a:bodyPr>
          <a:p>
            <a:r>
              <a:rPr lang="zh-CN" altLang="en-US" sz="3200" b="1" dirty="0">
                <a:solidFill>
                  <a:srgbClr val="FF0000"/>
                </a:solidFill>
                <a:latin typeface="宋体" panose="02010600030101010101" pitchFamily="2" charset="-122"/>
                <a:sym typeface="+mn-ea"/>
              </a:rPr>
              <a:t>辩</a:t>
            </a:r>
            <a:endParaRPr lang="zh-CN" altLang="en-US" sz="3200" b="1" dirty="0">
              <a:solidFill>
                <a:srgbClr val="FF0000"/>
              </a:solidFill>
              <a:latin typeface="宋体" panose="02010600030101010101" pitchFamily="2" charset="-122"/>
              <a:sym typeface="+mn-ea"/>
            </a:endParaRPr>
          </a:p>
        </p:txBody>
      </p:sp>
      <p:sp>
        <p:nvSpPr>
          <p:cNvPr id="13" name="文本框 12"/>
          <p:cNvSpPr txBox="1"/>
          <p:nvPr/>
        </p:nvSpPr>
        <p:spPr>
          <a:xfrm>
            <a:off x="4508500" y="4185285"/>
            <a:ext cx="459105" cy="583565"/>
          </a:xfrm>
          <a:prstGeom prst="rect">
            <a:avLst/>
          </a:prstGeom>
          <a:noFill/>
        </p:spPr>
        <p:txBody>
          <a:bodyPr wrap="square" rtlCol="0" anchor="t">
            <a:spAutoFit/>
          </a:bodyPr>
          <a:p>
            <a:r>
              <a:rPr lang="zh-CN" altLang="en-US" sz="3200" b="1" dirty="0">
                <a:solidFill>
                  <a:srgbClr val="FF0000"/>
                </a:solidFill>
                <a:latin typeface="宋体" panose="02010600030101010101" pitchFamily="2" charset="-122"/>
                <a:sym typeface="+mn-ea"/>
              </a:rPr>
              <a:t>辩</a:t>
            </a:r>
            <a:endParaRPr lang="zh-CN" altLang="en-US" sz="3200" b="1" dirty="0">
              <a:solidFill>
                <a:srgbClr val="FF0000"/>
              </a:solidFill>
              <a:latin typeface="宋体" panose="02010600030101010101" pitchFamily="2" charset="-122"/>
              <a:sym typeface="+mn-ea"/>
            </a:endParaRPr>
          </a:p>
        </p:txBody>
      </p:sp>
      <p:sp>
        <p:nvSpPr>
          <p:cNvPr id="14" name="文本框 13"/>
          <p:cNvSpPr txBox="1"/>
          <p:nvPr/>
        </p:nvSpPr>
        <p:spPr>
          <a:xfrm>
            <a:off x="7545070" y="3705225"/>
            <a:ext cx="459105" cy="583565"/>
          </a:xfrm>
          <a:prstGeom prst="rect">
            <a:avLst/>
          </a:prstGeom>
          <a:noFill/>
        </p:spPr>
        <p:txBody>
          <a:bodyPr wrap="square" rtlCol="0" anchor="t">
            <a:spAutoFit/>
          </a:bodyPr>
          <a:p>
            <a:r>
              <a:rPr lang="zh-CN" altLang="en-US" sz="3200" b="1" dirty="0">
                <a:solidFill>
                  <a:srgbClr val="FF0000"/>
                </a:solidFill>
                <a:latin typeface="宋体" panose="02010600030101010101" pitchFamily="2" charset="-122"/>
                <a:sym typeface="+mn-ea"/>
              </a:rPr>
              <a:t>拙</a:t>
            </a:r>
            <a:endParaRPr lang="zh-CN" altLang="en-US" sz="3200" b="1" dirty="0">
              <a:solidFill>
                <a:srgbClr val="FF0000"/>
              </a:solidFill>
              <a:latin typeface="宋体" panose="02010600030101010101" pitchFamily="2" charset="-122"/>
              <a:sym typeface="+mn-ea"/>
            </a:endParaRPr>
          </a:p>
        </p:txBody>
      </p:sp>
      <p:sp>
        <p:nvSpPr>
          <p:cNvPr id="15" name="文本框 14"/>
          <p:cNvSpPr txBox="1"/>
          <p:nvPr/>
        </p:nvSpPr>
        <p:spPr>
          <a:xfrm>
            <a:off x="9732010" y="3705225"/>
            <a:ext cx="1114425" cy="583565"/>
          </a:xfrm>
          <a:prstGeom prst="rect">
            <a:avLst/>
          </a:prstGeom>
          <a:noFill/>
        </p:spPr>
        <p:txBody>
          <a:bodyPr wrap="square" rtlCol="0" anchor="t">
            <a:spAutoFit/>
          </a:bodyPr>
          <a:p>
            <a:r>
              <a:rPr lang="zh-CN" altLang="en-US" sz="3200" b="1" dirty="0">
                <a:solidFill>
                  <a:srgbClr val="FF0000"/>
                </a:solidFill>
                <a:latin typeface="宋体" panose="02010600030101010101" pitchFamily="2" charset="-122"/>
                <a:sym typeface="+mn-ea"/>
              </a:rPr>
              <a:t>咄咄</a:t>
            </a:r>
            <a:endParaRPr lang="zh-CN" altLang="en-US" sz="3200" b="1" dirty="0">
              <a:solidFill>
                <a:srgbClr val="FF0000"/>
              </a:solidFill>
              <a:latin typeface="宋体" panose="02010600030101010101" pitchFamily="2" charset="-122"/>
              <a:sym typeface="+mn-ea"/>
            </a:endParaRPr>
          </a:p>
        </p:txBody>
      </p:sp>
      <p:sp>
        <p:nvSpPr>
          <p:cNvPr id="16" name="文本框 15"/>
          <p:cNvSpPr txBox="1"/>
          <p:nvPr/>
        </p:nvSpPr>
        <p:spPr>
          <a:xfrm>
            <a:off x="8283575" y="4185285"/>
            <a:ext cx="459105" cy="583565"/>
          </a:xfrm>
          <a:prstGeom prst="rect">
            <a:avLst/>
          </a:prstGeom>
          <a:noFill/>
        </p:spPr>
        <p:txBody>
          <a:bodyPr wrap="square" rtlCol="0" anchor="t">
            <a:spAutoFit/>
          </a:bodyPr>
          <a:p>
            <a:r>
              <a:rPr lang="zh-CN" altLang="en-US" sz="3200" b="1" dirty="0">
                <a:solidFill>
                  <a:srgbClr val="FF0000"/>
                </a:solidFill>
                <a:latin typeface="宋体" panose="02010600030101010101" pitchFamily="2" charset="-122"/>
                <a:sym typeface="+mn-ea"/>
              </a:rPr>
              <a:t>绌</a:t>
            </a:r>
            <a:endParaRPr lang="zh-CN" altLang="en-US" sz="3200" b="1" dirty="0">
              <a:solidFill>
                <a:srgbClr val="FF0000"/>
              </a:solidFill>
              <a:latin typeface="宋体" panose="02010600030101010101" pitchFamily="2" charset="-122"/>
              <a:sym typeface="+mn-ea"/>
            </a:endParaRPr>
          </a:p>
        </p:txBody>
      </p:sp>
      <p:sp>
        <p:nvSpPr>
          <p:cNvPr id="17" name="文本框 16"/>
          <p:cNvSpPr txBox="1"/>
          <p:nvPr/>
        </p:nvSpPr>
        <p:spPr>
          <a:xfrm>
            <a:off x="10041890" y="4288790"/>
            <a:ext cx="459105" cy="583565"/>
          </a:xfrm>
          <a:prstGeom prst="rect">
            <a:avLst/>
          </a:prstGeom>
          <a:noFill/>
        </p:spPr>
        <p:txBody>
          <a:bodyPr wrap="square" rtlCol="0" anchor="t">
            <a:spAutoFit/>
          </a:bodyPr>
          <a:p>
            <a:r>
              <a:rPr lang="zh-CN" altLang="en-US" sz="3200" b="1" dirty="0">
                <a:solidFill>
                  <a:srgbClr val="FF0000"/>
                </a:solidFill>
                <a:latin typeface="宋体" panose="02010600030101010101" pitchFamily="2" charset="-122"/>
                <a:sym typeface="+mn-ea"/>
              </a:rPr>
              <a:t>咄</a:t>
            </a:r>
            <a:endParaRPr lang="zh-CN" altLang="en-US" sz="3200" b="1" dirty="0">
              <a:solidFill>
                <a:srgbClr val="FF0000"/>
              </a:solidFill>
              <a:latin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fill="hold"/>
                                        <p:tgtEl>
                                          <p:spTgt spid="17"/>
                                        </p:tgtEl>
                                        <p:attrNameLst>
                                          <p:attrName>ppt_x</p:attrName>
                                        </p:attrNameLst>
                                      </p:cBhvr>
                                      <p:tavLst>
                                        <p:tav tm="0">
                                          <p:val>
                                            <p:strVal val="#ppt_x"/>
                                          </p:val>
                                        </p:tav>
                                        <p:tav tm="100000">
                                          <p:val>
                                            <p:strVal val="#ppt_x"/>
                                          </p:val>
                                        </p:tav>
                                      </p:tavLst>
                                    </p:anim>
                                    <p:anim calcmode="lin" valueType="num">
                                      <p:cBhvr additive="base">
                                        <p:cTn id="7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P spid="12" grpId="0"/>
      <p:bldP spid="13" grpId="0"/>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文本框 1"/>
          <p:cNvSpPr txBox="1"/>
          <p:nvPr/>
        </p:nvSpPr>
        <p:spPr>
          <a:xfrm>
            <a:off x="507365" y="599440"/>
            <a:ext cx="9481820" cy="521970"/>
          </a:xfrm>
          <a:prstGeom prst="rect">
            <a:avLst/>
          </a:prstGeom>
          <a:noFill/>
        </p:spPr>
        <p:txBody>
          <a:bodyPr wrap="none" rtlCol="0" anchor="t">
            <a:spAutoFit/>
          </a:bodyPr>
          <a:p>
            <a:pPr algn="l"/>
            <a:r>
              <a:rPr lang="en-US" altLang="zh-CN" sz="2800" b="1" dirty="0">
                <a:latin typeface="宋体" panose="02010600030101010101" pitchFamily="2" charset="-122"/>
                <a:ea typeface="宋体" panose="02010600030101010101" pitchFamily="2" charset="-122"/>
                <a:sym typeface="+mn-ea"/>
              </a:rPr>
              <a:t>3.</a:t>
            </a:r>
            <a:r>
              <a:rPr lang="zh-CN" sz="2800" b="1" dirty="0">
                <a:latin typeface="宋体" panose="02010600030101010101" pitchFamily="2" charset="-122"/>
                <a:ea typeface="宋体" panose="02010600030101010101" pitchFamily="2" charset="-122"/>
                <a:sym typeface="+mn-ea"/>
              </a:rPr>
              <a:t>借助课文注释，根据课文内容和材料提示填空</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sz="2800" b="1" dirty="0">
                <a:latin typeface="宋体" panose="02010600030101010101" pitchFamily="2" charset="-122"/>
                <a:ea typeface="宋体" panose="02010600030101010101" pitchFamily="2" charset="-122"/>
                <a:sym typeface="+mn-ea"/>
              </a:rPr>
              <a:t>预学二</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a:p>
        </p:txBody>
      </p:sp>
      <p:sp>
        <p:nvSpPr>
          <p:cNvPr id="3" name="文本框 2"/>
          <p:cNvSpPr txBox="1"/>
          <p:nvPr/>
        </p:nvSpPr>
        <p:spPr>
          <a:xfrm>
            <a:off x="702310" y="1121410"/>
            <a:ext cx="10787380" cy="3192145"/>
          </a:xfrm>
          <a:prstGeom prst="rect">
            <a:avLst/>
          </a:prstGeom>
          <a:noFill/>
        </p:spPr>
        <p:txBody>
          <a:bodyPr wrap="square" rtlCol="0" anchor="t">
            <a:spAutoFit/>
          </a:bodyPr>
          <a:p>
            <a:pPr algn="l">
              <a:lnSpc>
                <a:spcPct val="120000"/>
              </a:lnSpc>
              <a:spcBef>
                <a:spcPts val="0"/>
              </a:spcBef>
              <a:spcAft>
                <a:spcPts val="0"/>
              </a:spcAft>
            </a:pP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1</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r>
              <a:rPr sz="2800" b="1">
                <a:latin typeface="Arial" panose="020B0604020202020204" pitchFamily="34" charset="0"/>
                <a:ea typeface="宋体" panose="02010600030101010101" pitchFamily="2" charset="-122"/>
                <a:cs typeface="Arial" panose="020B0604020202020204" pitchFamily="34" charset="0"/>
              </a:rPr>
              <a:t>《狗·猫·鼠》</a:t>
            </a:r>
            <a:r>
              <a:rPr lang="zh-CN" altLang="en-US" sz="2800" b="1" dirty="0">
                <a:latin typeface="Arial" panose="020B0604020202020204" pitchFamily="34" charset="0"/>
                <a:ea typeface="宋体" panose="02010600030101010101" pitchFamily="2" charset="-122"/>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长妈妈</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一个一向带领着我的女工</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也许是以为我等得太苦了罢</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轻轻地来告诉我一句话。这即刻使我愤怒而且悲哀</a:t>
            </a:r>
            <a:r>
              <a:rPr lang="en-US" altLang="zh-CN" sz="2800" b="1">
                <a:uFillTx/>
                <a:ea typeface="SimSun-ExtB" panose="02010609060101010101" charset="-122"/>
                <a:cs typeface="+mj-cs"/>
                <a:sym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决心和猫们为敌</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a:t>
            </a:r>
            <a:endParaRPr lang="zh-CN" altLang="en-US" sz="2800" b="1" dirty="0">
              <a:latin typeface="Arial" panose="020B0604020202020204" pitchFamily="34" charset="0"/>
              <a:ea typeface="宋体" panose="02010600030101010101" pitchFamily="2" charset="-122"/>
              <a:cs typeface="Arial" panose="020B0604020202020204" pitchFamily="34" charset="0"/>
              <a:sym typeface="+mn-ea"/>
            </a:endParaRPr>
          </a:p>
          <a:p>
            <a:pPr algn="l">
              <a:lnSpc>
                <a:spcPct val="120000"/>
              </a:lnSpc>
              <a:spcBef>
                <a:spcPts val="0"/>
              </a:spcBef>
              <a:spcAft>
                <a:spcPts val="0"/>
              </a:spcAft>
            </a:pP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    长妈妈告诉</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我</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的这句话的内容是</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真相却是</a:t>
            </a: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因此</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我</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很憎恶她；又</a:t>
            </a:r>
            <a:r>
              <a:rPr lang="zh-CN" altLang="en-US" sz="2800" b="1" dirty="0">
                <a:uFillTx/>
                <a:latin typeface="宋体" panose="02010600030101010101" pitchFamily="2" charset="-122"/>
                <a:ea typeface="宋体" panose="02010600030101010101" pitchFamily="2" charset="-122"/>
                <a:cs typeface="宋体" panose="02010600030101010101" pitchFamily="2" charset="-122"/>
                <a:sym typeface="+mn-ea"/>
              </a:rPr>
              <a:t>因</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为</a:t>
            </a:r>
            <a:endPar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endParaRPr>
          </a:p>
          <a:p>
            <a:pPr algn="l">
              <a:lnSpc>
                <a:spcPct val="120000"/>
              </a:lnSpc>
              <a:spcBef>
                <a:spcPts val="0"/>
              </a:spcBef>
              <a:spcAft>
                <a:spcPts val="0"/>
              </a:spcAft>
            </a:pPr>
            <a:r>
              <a:rPr lang="en-US" altLang="zh-CN" sz="2800" b="1" u="sng" dirty="0">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uFillTx/>
                <a:ea typeface="SimSun-ExtB" panose="02010609060101010101" charset="-122"/>
                <a:cs typeface="+mj-cs"/>
                <a:sym typeface="宋体" panose="02010600030101010101" pitchFamily="2" charset="-122"/>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使</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latin typeface="Arial" panose="020B0604020202020204" pitchFamily="34" charset="0"/>
                <a:ea typeface="宋体" panose="02010600030101010101" pitchFamily="2" charset="-122"/>
                <a:cs typeface="Arial" panose="020B0604020202020204" pitchFamily="34" charset="0"/>
                <a:sym typeface="+mn-ea"/>
              </a:rPr>
              <a:t>我</a:t>
            </a:r>
            <a:r>
              <a:rPr lang="en-US" altLang="zh-CN" sz="28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rPr>
              <a:t>的怨恨完全消灭了。</a:t>
            </a:r>
            <a:endParaRPr lang="en-US" altLang="zh-CN" sz="2800" b="1" dirty="0">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nvSpPr>
        <p:spPr>
          <a:xfrm>
            <a:off x="6757035" y="2715260"/>
            <a:ext cx="3756025" cy="521970"/>
          </a:xfrm>
          <a:prstGeom prst="rect">
            <a:avLst/>
          </a:prstGeom>
          <a:noFill/>
        </p:spPr>
        <p:txBody>
          <a:bodyPr wrap="none" rtlCol="0" anchor="t">
            <a:spAutoFit/>
          </a:bodyPr>
          <a:p>
            <a:r>
              <a:rPr lang="zh-CN" altLang="en-US"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猫</a:t>
            </a:r>
            <a:r>
              <a:rPr lang="en-US" altLang="zh-CN"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吃了</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我</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en-US" altLang="zh-CN"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可爱的隐鼠</a:t>
            </a:r>
            <a:endParaRPr lang="en-US" altLang="zh-CN"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nvSpPr>
        <p:spPr>
          <a:xfrm>
            <a:off x="1376680" y="3237230"/>
            <a:ext cx="3042920" cy="521970"/>
          </a:xfrm>
          <a:prstGeom prst="rect">
            <a:avLst/>
          </a:prstGeom>
          <a:noFill/>
        </p:spPr>
        <p:txBody>
          <a:bodyPr wrap="none" rtlCol="0" anchor="t">
            <a:spAutoFit/>
          </a:bodyPr>
          <a:p>
            <a:pPr algn="l"/>
            <a:r>
              <a:rPr lang="zh-CN" altLang="en-US"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长妈妈踩死了</a:t>
            </a:r>
            <a:r>
              <a:rPr lang="en-US" altLang="zh-CN"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隐鼠</a:t>
            </a:r>
            <a:endParaRPr lang="zh-CN" altLang="en-US"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文本框 11"/>
          <p:cNvSpPr txBox="1"/>
          <p:nvPr/>
        </p:nvSpPr>
        <p:spPr>
          <a:xfrm>
            <a:off x="820420" y="3687445"/>
            <a:ext cx="4828540" cy="521970"/>
          </a:xfrm>
          <a:prstGeom prst="rect">
            <a:avLst/>
          </a:prstGeom>
          <a:noFill/>
        </p:spPr>
        <p:txBody>
          <a:bodyPr wrap="none" rtlCol="0" anchor="t">
            <a:spAutoFit/>
          </a:bodyPr>
          <a:p>
            <a:pPr algn="l"/>
            <a:r>
              <a:rPr lang="zh-CN" altLang="en-US"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长妈妈给</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我</a:t>
            </a:r>
            <a:r>
              <a:rPr lang="en-US" altLang="zh-CN"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uFillTx/>
                <a:latin typeface="Arial" panose="020B0604020202020204" pitchFamily="34" charset="0"/>
                <a:ea typeface="宋体" panose="02010600030101010101" pitchFamily="2" charset="-122"/>
                <a:cs typeface="Arial" panose="020B0604020202020204" pitchFamily="34" charset="0"/>
                <a:sym typeface="+mn-ea"/>
              </a:rPr>
              <a:t>买了《山海经》</a:t>
            </a:r>
            <a:endParaRPr lang="zh-CN" altLang="en-US" sz="2800" b="1" dirty="0">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5.xml><?xml version="1.0" encoding="utf-8"?>
<p:tagLst xmlns:p="http://schemas.openxmlformats.org/presentationml/2006/main">
  <p:tag name="KSO_WM_UNIT_TABLE_BEAUTIFY" val="smartTable{9ec13634-84a3-481b-bcfa-c4bf052871ca}"/>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5535</Words>
  <Application>WPS 演示</Application>
  <PresentationFormat>自定义</PresentationFormat>
  <Paragraphs>319</Paragraphs>
  <Slides>28</Slides>
  <Notes>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Arial</vt:lpstr>
      <vt:lpstr>宋体</vt:lpstr>
      <vt:lpstr>Wingdings</vt:lpstr>
      <vt:lpstr>思源黑体 CN Bold</vt:lpstr>
      <vt:lpstr>黑体</vt:lpstr>
      <vt:lpstr>Times New Roman</vt:lpstr>
      <vt:lpstr>新宋体</vt:lpstr>
      <vt:lpstr>Calibri</vt:lpstr>
      <vt:lpstr>思源宋体 CN SemiBold</vt:lpstr>
      <vt:lpstr>SimSun-ExtB</vt:lpstr>
      <vt:lpstr>华文中宋</vt:lpstr>
      <vt:lpstr>微软雅黑</vt:lpstr>
      <vt:lpstr>Arial Unicode MS</vt:lpstr>
      <vt:lpstr>等线</vt:lpstr>
      <vt:lpstr>楷体_GB2312</vt:lpstr>
      <vt:lpstr>Office 主题​​</vt:lpstr>
      <vt:lpstr>PowerPoint 演示文稿</vt:lpstr>
      <vt:lpstr>第一课时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《阿长与〈山海经〉》 教学课件</dc:title>
  <dc:creator>黄红政</dc:creator>
  <cp:lastModifiedBy>黄红政</cp:lastModifiedBy>
  <dcterms:created xsi:type="dcterms:W3CDTF">2017-08-03T09:01:00Z</dcterms:created>
  <dcterms:modified xsi:type="dcterms:W3CDTF">2021-04-03T07:28:43Z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6C1A88D287A24FEFA46C491D02DFF21B</vt:lpwstr>
  </property>
</Properties>
</file>