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256" r:id="rId2"/>
    <p:sldId id="257" r:id="rId3"/>
    <p:sldId id="360" r:id="rId4"/>
    <p:sldId id="258" r:id="rId5"/>
    <p:sldId id="327" r:id="rId6"/>
    <p:sldId id="358" r:id="rId7"/>
    <p:sldId id="326" r:id="rId8"/>
    <p:sldId id="329" r:id="rId9"/>
    <p:sldId id="361" r:id="rId10"/>
    <p:sldId id="371" r:id="rId11"/>
    <p:sldId id="366" r:id="rId12"/>
    <p:sldId id="372" r:id="rId13"/>
    <p:sldId id="378" r:id="rId14"/>
    <p:sldId id="374" r:id="rId15"/>
    <p:sldId id="375" r:id="rId16"/>
    <p:sldId id="376" r:id="rId17"/>
    <p:sldId id="377" r:id="rId18"/>
    <p:sldId id="259" r:id="rId19"/>
  </p:sldIdLst>
  <p:sldSz cx="24385588" cy="13717588"/>
  <p:notesSz cx="6858000" cy="9144000"/>
  <p:custDataLst>
    <p:tags r:id="rId21"/>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1219200" lvl="1" indent="-76200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2438400" lvl="2" indent="-152400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3657600" lvl="3" indent="-228600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4876800" lvl="4" indent="-304800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304800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304800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304800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304800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4321">
          <p15:clr>
            <a:srgbClr val="A4A3A4"/>
          </p15:clr>
        </p15:guide>
        <p15:guide id="2" pos="76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 uri="{1BD7E111-0CB8-44D6-8891-C1BB2F81B7CC}">
      <p1710:readonlyRecommended xmlns="" xmlns:p1710="http://schemas.microsoft.com/office/powerpoint/2017/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81074" autoAdjust="0"/>
  </p:normalViewPr>
  <p:slideViewPr>
    <p:cSldViewPr showGuides="1">
      <p:cViewPr>
        <p:scale>
          <a:sx n="50" d="100"/>
          <a:sy n="50" d="100"/>
        </p:scale>
        <p:origin x="-72" y="-72"/>
      </p:cViewPr>
      <p:guideLst>
        <p:guide orient="horz" pos="4321"/>
        <p:guide pos="7681"/>
      </p:guideLst>
    </p:cSldViewPr>
  </p:slideViewPr>
  <p:notesTextViewPr>
    <p:cViewPr>
      <p:scale>
        <a:sx n="150" d="100"/>
        <a:sy n="150" d="100"/>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D851DA-9114-416E-9AC0-1196CB7CBE21}" type="datetimeFigureOut">
              <a:rPr lang="zh-CN" altLang="en-US" smtClean="0"/>
              <a:t>2020-12-14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ED01C5-D8B9-4183-A069-54671784A080}" type="slidenum">
              <a:rPr lang="zh-CN" altLang="en-US" smtClean="0"/>
              <a:t>‹#›</a:t>
            </a:fld>
            <a:endParaRPr lang="zh-CN" altLang="en-US"/>
          </a:p>
        </p:txBody>
      </p:sp>
    </p:spTree>
    <p:extLst>
      <p:ext uri="{BB962C8B-B14F-4D97-AF65-F5344CB8AC3E}">
        <p14:creationId xmlns:p14="http://schemas.microsoft.com/office/powerpoint/2010/main" val="17003260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8" name="日期占位符 3"/>
          <p:cNvSpPr>
            <a:spLocks noGrp="1"/>
          </p:cNvSpPr>
          <p:nvPr>
            <p:ph type="dt" sz="half" idx="2"/>
          </p:nvPr>
        </p:nvSpPr>
        <p:spPr bwMode="auto">
          <a:xfrm>
            <a:off x="1219200" y="12492038"/>
            <a:ext cx="5689600" cy="9525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43852" tIns="121926" rIns="243852" bIns="121926"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37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页脚占位符 4"/>
          <p:cNvSpPr>
            <a:spLocks noGrp="1"/>
          </p:cNvSpPr>
          <p:nvPr>
            <p:ph type="ftr" sz="quarter" idx="3"/>
          </p:nvPr>
        </p:nvSpPr>
        <p:spPr bwMode="auto">
          <a:xfrm>
            <a:off x="8331200" y="12492038"/>
            <a:ext cx="7723188" cy="9525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43852" tIns="121926" rIns="243852" bIns="121926"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37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灯片编号占位符 5"/>
          <p:cNvSpPr>
            <a:spLocks noGrp="1"/>
          </p:cNvSpPr>
          <p:nvPr>
            <p:ph type="sldNum" sz="quarter" idx="4"/>
          </p:nvPr>
        </p:nvSpPr>
        <p:spPr bwMode="auto">
          <a:xfrm>
            <a:off x="17476788" y="12492038"/>
            <a:ext cx="5689600" cy="9525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43852" tIns="121926" rIns="243852" bIns="121926" numCol="1" anchor="t" anchorCtr="0" compatLnSpc="1"/>
          <a:lstStyle/>
          <a:p>
            <a:pPr algn="r">
              <a:buNone/>
            </a:pPr>
            <a:fld id="{9A0DB2DC-4C9A-4742-B13C-FB6460FD3503}" type="slidenum">
              <a:rPr lang="zh-CN" altLang="zh-CN"/>
              <a:t>‹#›</a:t>
            </a:fld>
            <a:endParaRPr lang="zh-CN" altLang="zh-CN"/>
          </a:p>
        </p:txBody>
      </p:sp>
      <p:pic>
        <p:nvPicPr>
          <p:cNvPr id="6" name="图片 4" descr="语文选择性必修-封面01"/>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0"/>
            <a:ext cx="24387175" cy="1371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auto">
          <a:xfrm>
            <a:off x="1588" y="1588"/>
            <a:ext cx="24384000" cy="137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17" y="1649"/>
            <a:ext cx="24384857" cy="13716484"/>
          </a:xfrm>
          <a:prstGeom prst="rect">
            <a:avLst/>
          </a:prstGeom>
        </p:spPr>
      </p:pic>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pic>
        <p:nvPicPr>
          <p:cNvPr id="7" name="图片 6" descr="语文选择性必修-内页小"/>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0"/>
            <a:ext cx="24387175" cy="1371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17" y="1649"/>
            <a:ext cx="24384857" cy="13716484"/>
          </a:xfrm>
          <a:prstGeom prst="rect">
            <a:avLst/>
          </a:prstGeom>
        </p:spPr>
      </p:pic>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descr="语文选择性必修-内页中"/>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0"/>
            <a:ext cx="24385588" cy="137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17" y="1649"/>
            <a:ext cx="24384857" cy="13716484"/>
          </a:xfrm>
          <a:prstGeom prst="rect">
            <a:avLst/>
          </a:prstGeom>
        </p:spPr>
      </p:pic>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pic>
        <p:nvPicPr>
          <p:cNvPr id="7" name="图片 4" descr="语文选择性必修-内页大"/>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0"/>
            <a:ext cx="24385588" cy="137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17" y="1649"/>
            <a:ext cx="24384857" cy="13716484"/>
          </a:xfrm>
          <a:prstGeom prst="rect">
            <a:avLst/>
          </a:prstGeom>
        </p:spPr>
      </p:pic>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两栏内容">
    <p:spTree>
      <p:nvGrpSpPr>
        <p:cNvPr id="1" name=""/>
        <p:cNvGrpSpPr/>
        <p:nvPr/>
      </p:nvGrpSpPr>
      <p:grpSpPr>
        <a:xfrm>
          <a:off x="0" y="0"/>
          <a:ext cx="0" cy="0"/>
          <a:chOff x="0" y="0"/>
          <a:chExt cx="0" cy="0"/>
        </a:xfrm>
      </p:grpSpPr>
      <p:pic>
        <p:nvPicPr>
          <p:cNvPr id="7" name="图片 4" descr="语文选择性必修-内页大全屏"/>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0"/>
            <a:ext cx="24387175" cy="1371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17" y="1649"/>
            <a:ext cx="24384857" cy="13716484"/>
          </a:xfrm>
          <a:prstGeom prst="rect">
            <a:avLst/>
          </a:prstGeom>
        </p:spPr>
      </p:pic>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比较">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37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37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zh-CN">
                <a:latin typeface="Arial" panose="020B0604020202020204" pitchFamily="34" charset="0"/>
              </a:rPr>
              <a:t>‹#›</a:t>
            </a:fld>
            <a:endParaRPr lang="zh-CN" altLang="zh-CN">
              <a:latin typeface="Arial" panose="020B0604020202020204" pitchFamily="34" charset="0"/>
            </a:endParaRPr>
          </a:p>
        </p:txBody>
      </p:sp>
      <p:pic>
        <p:nvPicPr>
          <p:cNvPr id="6" name="图片 4" descr="语文选择性必修-尾页"/>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0"/>
            <a:ext cx="24385588" cy="137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17" y="1649"/>
            <a:ext cx="24384857" cy="13716484"/>
          </a:xfrm>
          <a:prstGeom prst="rect">
            <a:avLst/>
          </a:prstGeom>
        </p:spPr>
      </p:pic>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1219200" y="549275"/>
            <a:ext cx="21947188" cy="2286000"/>
          </a:xfrm>
          <a:prstGeom prst="rect">
            <a:avLst/>
          </a:prstGeom>
          <a:noFill/>
          <a:ln w="9525">
            <a:noFill/>
          </a:ln>
        </p:spPr>
        <p:txBody>
          <a:bodyPr lIns="243852" tIns="121926" rIns="243852" bIns="121926" anchor="ctr"/>
          <a:lstStyle/>
          <a:p>
            <a:pPr lvl="0"/>
            <a:r>
              <a:rPr lang="zh-CN" altLang="zh-CN"/>
              <a:t>单击此处编辑母版标题样式</a:t>
            </a:r>
          </a:p>
        </p:txBody>
      </p:sp>
      <p:sp>
        <p:nvSpPr>
          <p:cNvPr id="1027" name="Rectangle 3"/>
          <p:cNvSpPr>
            <a:spLocks noGrp="1"/>
          </p:cNvSpPr>
          <p:nvPr>
            <p:ph type="body" idx="1"/>
          </p:nvPr>
        </p:nvSpPr>
        <p:spPr>
          <a:xfrm>
            <a:off x="1219200" y="3200400"/>
            <a:ext cx="21947188" cy="9053513"/>
          </a:xfrm>
          <a:prstGeom prst="rect">
            <a:avLst/>
          </a:prstGeom>
          <a:noFill/>
          <a:ln w="9525">
            <a:noFill/>
          </a:ln>
        </p:spPr>
        <p:txBody>
          <a:bodyPr lIns="243852" tIns="121926" rIns="243852" bIns="121926"/>
          <a:lstStyle/>
          <a:p>
            <a:pPr lvl="0"/>
            <a:r>
              <a:rPr lang="zh-CN" altLang="zh-CN"/>
              <a:t>单击此处编辑母版文本样式</a:t>
            </a:r>
          </a:p>
          <a:p>
            <a:pPr lvl="1"/>
            <a:r>
              <a:rPr lang="zh-CN" altLang="zh-CN"/>
              <a:t>第二级</a:t>
            </a:r>
          </a:p>
          <a:p>
            <a:pPr lvl="2"/>
            <a:r>
              <a:rPr lang="zh-CN" altLang="zh-CN"/>
              <a:t>第三级</a:t>
            </a:r>
          </a:p>
          <a:p>
            <a:pPr lvl="3"/>
            <a:r>
              <a:rPr lang="zh-CN" altLang="zh-CN"/>
              <a:t>第四级</a:t>
            </a:r>
          </a:p>
          <a:p>
            <a:pPr lvl="4"/>
            <a:r>
              <a:rPr lang="zh-CN" altLang="zh-CN"/>
              <a:t>第五级</a:t>
            </a:r>
          </a:p>
        </p:txBody>
      </p:sp>
      <p:sp>
        <p:nvSpPr>
          <p:cNvPr id="1028" name="Rectangle 4"/>
          <p:cNvSpPr>
            <a:spLocks noGrp="1" noChangeArrowheads="1"/>
          </p:cNvSpPr>
          <p:nvPr>
            <p:ph type="dt" sz="half" idx="2"/>
          </p:nvPr>
        </p:nvSpPr>
        <p:spPr bwMode="auto">
          <a:xfrm>
            <a:off x="1219200" y="12492038"/>
            <a:ext cx="568960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43852" tIns="121926" rIns="243852" bIns="121926" numCol="1" anchor="t" anchorCtr="0" compatLnSpc="1"/>
          <a:lstStyle>
            <a:lvl1pPr>
              <a:defRPr sz="37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37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029" name="Rectangle 5"/>
          <p:cNvSpPr>
            <a:spLocks noGrp="1" noChangeArrowheads="1"/>
          </p:cNvSpPr>
          <p:nvPr>
            <p:ph type="ftr" sz="quarter" idx="3"/>
          </p:nvPr>
        </p:nvSpPr>
        <p:spPr bwMode="auto">
          <a:xfrm>
            <a:off x="8331200" y="12492038"/>
            <a:ext cx="7723188"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43852" tIns="121926" rIns="243852" bIns="121926" numCol="1" anchor="t" anchorCtr="0" compatLnSpc="1"/>
          <a:lstStyle>
            <a:lvl1pPr algn="ctr">
              <a:defRPr sz="37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37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17476788" y="12492038"/>
            <a:ext cx="568960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43852" tIns="121926" rIns="243852" bIns="121926" numCol="1" anchor="t" anchorCtr="0" compatLnSpc="1"/>
          <a:lstStyle>
            <a:lvl1pPr algn="r">
              <a:defRPr sz="3700"/>
            </a:lvl1pPr>
          </a:lstStyle>
          <a:p>
            <a:pPr lvl="0" eaLnBrk="1" hangingPunct="1">
              <a:buNone/>
            </a:pPr>
            <a:fld id="{9A0DB2DC-4C9A-4742-B13C-FB6460FD3503}" type="slidenum">
              <a:rPr lang="zh-CN" altLang="zh-CN">
                <a:latin typeface="Arial" panose="020B0604020202020204" pitchFamily="34" charset="0"/>
              </a:rPr>
              <a:t>‹#›</a:t>
            </a:fld>
            <a:endParaRPr lang="zh-CN" altLang="zh-CN">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p:txStyles>
    <p:titleStyle>
      <a:lvl1pPr algn="ctr" rtl="0" eaLnBrk="1" fontAlgn="base" hangingPunct="1">
        <a:spcBef>
          <a:spcPct val="0"/>
        </a:spcBef>
        <a:spcAft>
          <a:spcPct val="0"/>
        </a:spcAft>
        <a:defRPr sz="11700">
          <a:solidFill>
            <a:schemeClr val="tx2"/>
          </a:solidFill>
          <a:latin typeface="+mj-lt"/>
          <a:ea typeface="+mj-ea"/>
          <a:cs typeface="+mj-cs"/>
        </a:defRPr>
      </a:lvl1pPr>
      <a:lvl2pPr algn="ctr" rtl="0" eaLnBrk="1" fontAlgn="base" hangingPunct="1">
        <a:spcBef>
          <a:spcPct val="0"/>
        </a:spcBef>
        <a:spcAft>
          <a:spcPct val="0"/>
        </a:spcAft>
        <a:defRPr sz="117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117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117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11700">
          <a:solidFill>
            <a:schemeClr val="tx2"/>
          </a:solidFill>
          <a:latin typeface="Arial" panose="020B0604020202020204" pitchFamily="34" charset="0"/>
          <a:ea typeface="宋体" panose="02010600030101010101" pitchFamily="2" charset="-122"/>
        </a:defRPr>
      </a:lvl5pPr>
      <a:lvl6pPr marL="1219200" algn="ctr" rtl="0" eaLnBrk="1" fontAlgn="base" hangingPunct="1">
        <a:spcBef>
          <a:spcPct val="0"/>
        </a:spcBef>
        <a:spcAft>
          <a:spcPct val="0"/>
        </a:spcAft>
        <a:defRPr sz="11700">
          <a:solidFill>
            <a:schemeClr val="tx2"/>
          </a:solidFill>
          <a:latin typeface="Arial" panose="020B0604020202020204" pitchFamily="34" charset="0"/>
          <a:ea typeface="宋体" panose="02010600030101010101" pitchFamily="2" charset="-122"/>
        </a:defRPr>
      </a:lvl6pPr>
      <a:lvl7pPr marL="2438400" algn="ctr" rtl="0" eaLnBrk="1" fontAlgn="base" hangingPunct="1">
        <a:spcBef>
          <a:spcPct val="0"/>
        </a:spcBef>
        <a:spcAft>
          <a:spcPct val="0"/>
        </a:spcAft>
        <a:defRPr sz="11700">
          <a:solidFill>
            <a:schemeClr val="tx2"/>
          </a:solidFill>
          <a:latin typeface="Arial" panose="020B0604020202020204" pitchFamily="34" charset="0"/>
          <a:ea typeface="宋体" panose="02010600030101010101" pitchFamily="2" charset="-122"/>
        </a:defRPr>
      </a:lvl7pPr>
      <a:lvl8pPr marL="3657600" algn="ctr" rtl="0" eaLnBrk="1" fontAlgn="base" hangingPunct="1">
        <a:spcBef>
          <a:spcPct val="0"/>
        </a:spcBef>
        <a:spcAft>
          <a:spcPct val="0"/>
        </a:spcAft>
        <a:defRPr sz="11700">
          <a:solidFill>
            <a:schemeClr val="tx2"/>
          </a:solidFill>
          <a:latin typeface="Arial" panose="020B0604020202020204" pitchFamily="34" charset="0"/>
          <a:ea typeface="宋体" panose="02010600030101010101" pitchFamily="2" charset="-122"/>
        </a:defRPr>
      </a:lvl8pPr>
      <a:lvl9pPr marL="4876800" algn="ctr" rtl="0" eaLnBrk="1" fontAlgn="base" hangingPunct="1">
        <a:spcBef>
          <a:spcPct val="0"/>
        </a:spcBef>
        <a:spcAft>
          <a:spcPct val="0"/>
        </a:spcAft>
        <a:defRPr sz="11700">
          <a:solidFill>
            <a:schemeClr val="tx2"/>
          </a:solidFill>
          <a:latin typeface="Arial" panose="020B0604020202020204" pitchFamily="34" charset="0"/>
          <a:ea typeface="宋体" panose="02010600030101010101" pitchFamily="2" charset="-122"/>
        </a:defRPr>
      </a:lvl9pPr>
    </p:titleStyle>
    <p:bodyStyle>
      <a:lvl1pPr marL="914400" indent="-914400" algn="l" rtl="0" eaLnBrk="1" fontAlgn="base" hangingPunct="1">
        <a:spcBef>
          <a:spcPct val="20000"/>
        </a:spcBef>
        <a:spcAft>
          <a:spcPct val="0"/>
        </a:spcAft>
        <a:buChar char="•"/>
        <a:defRPr sz="8500">
          <a:solidFill>
            <a:schemeClr val="tx1"/>
          </a:solidFill>
          <a:latin typeface="+mn-lt"/>
          <a:ea typeface="+mn-ea"/>
          <a:cs typeface="+mn-cs"/>
        </a:defRPr>
      </a:lvl1pPr>
      <a:lvl2pPr marL="1981200" indent="-762000" algn="l" rtl="0" eaLnBrk="1" fontAlgn="base" hangingPunct="1">
        <a:spcBef>
          <a:spcPct val="20000"/>
        </a:spcBef>
        <a:spcAft>
          <a:spcPct val="0"/>
        </a:spcAft>
        <a:buChar char="–"/>
        <a:defRPr sz="7500">
          <a:solidFill>
            <a:schemeClr val="tx1"/>
          </a:solidFill>
          <a:latin typeface="+mn-lt"/>
          <a:ea typeface="+mn-ea"/>
        </a:defRPr>
      </a:lvl2pPr>
      <a:lvl3pPr marL="3048000" indent="-609600" algn="l" rtl="0" eaLnBrk="1" fontAlgn="base" hangingPunct="1">
        <a:spcBef>
          <a:spcPct val="20000"/>
        </a:spcBef>
        <a:spcAft>
          <a:spcPct val="0"/>
        </a:spcAft>
        <a:buChar char="•"/>
        <a:defRPr sz="6400">
          <a:solidFill>
            <a:schemeClr val="tx1"/>
          </a:solidFill>
          <a:latin typeface="+mn-lt"/>
          <a:ea typeface="+mn-ea"/>
        </a:defRPr>
      </a:lvl3pPr>
      <a:lvl4pPr marL="4267200" indent="-609600" algn="l" rtl="0" eaLnBrk="1" fontAlgn="base" hangingPunct="1">
        <a:spcBef>
          <a:spcPct val="20000"/>
        </a:spcBef>
        <a:spcAft>
          <a:spcPct val="0"/>
        </a:spcAft>
        <a:buChar char="–"/>
        <a:defRPr sz="5300">
          <a:solidFill>
            <a:schemeClr val="tx1"/>
          </a:solidFill>
          <a:latin typeface="+mn-lt"/>
          <a:ea typeface="+mn-ea"/>
        </a:defRPr>
      </a:lvl4pPr>
      <a:lvl5pPr marL="5486400" indent="-609600" algn="l" rtl="0" eaLnBrk="1" fontAlgn="base" hangingPunct="1">
        <a:spcBef>
          <a:spcPct val="20000"/>
        </a:spcBef>
        <a:spcAft>
          <a:spcPct val="0"/>
        </a:spcAft>
        <a:buChar char="»"/>
        <a:defRPr sz="5300">
          <a:solidFill>
            <a:schemeClr val="tx1"/>
          </a:solidFill>
          <a:latin typeface="+mn-lt"/>
          <a:ea typeface="+mn-ea"/>
        </a:defRPr>
      </a:lvl5pPr>
      <a:lvl6pPr marL="6706235" indent="-609600" algn="l" rtl="0" eaLnBrk="1" fontAlgn="base" hangingPunct="1">
        <a:spcBef>
          <a:spcPct val="20000"/>
        </a:spcBef>
        <a:spcAft>
          <a:spcPct val="0"/>
        </a:spcAft>
        <a:buChar char="»"/>
        <a:defRPr sz="5300">
          <a:solidFill>
            <a:schemeClr val="tx1"/>
          </a:solidFill>
          <a:latin typeface="+mn-lt"/>
          <a:ea typeface="+mn-ea"/>
        </a:defRPr>
      </a:lvl6pPr>
      <a:lvl7pPr marL="7925435" indent="-609600" algn="l" rtl="0" eaLnBrk="1" fontAlgn="base" hangingPunct="1">
        <a:spcBef>
          <a:spcPct val="20000"/>
        </a:spcBef>
        <a:spcAft>
          <a:spcPct val="0"/>
        </a:spcAft>
        <a:buChar char="»"/>
        <a:defRPr sz="5300">
          <a:solidFill>
            <a:schemeClr val="tx1"/>
          </a:solidFill>
          <a:latin typeface="+mn-lt"/>
          <a:ea typeface="+mn-ea"/>
        </a:defRPr>
      </a:lvl7pPr>
      <a:lvl8pPr marL="9144635" indent="-609600" algn="l" rtl="0" eaLnBrk="1" fontAlgn="base" hangingPunct="1">
        <a:spcBef>
          <a:spcPct val="20000"/>
        </a:spcBef>
        <a:spcAft>
          <a:spcPct val="0"/>
        </a:spcAft>
        <a:buChar char="»"/>
        <a:defRPr sz="5300">
          <a:solidFill>
            <a:schemeClr val="tx1"/>
          </a:solidFill>
          <a:latin typeface="+mn-lt"/>
          <a:ea typeface="+mn-ea"/>
        </a:defRPr>
      </a:lvl8pPr>
      <a:lvl9pPr marL="10363835" indent="-609600" algn="l" rtl="0" eaLnBrk="1" fontAlgn="base" hangingPunct="1">
        <a:spcBef>
          <a:spcPct val="20000"/>
        </a:spcBef>
        <a:spcAft>
          <a:spcPct val="0"/>
        </a:spcAft>
        <a:buChar char="»"/>
        <a:defRPr sz="5300">
          <a:solidFill>
            <a:schemeClr val="tx1"/>
          </a:solidFill>
          <a:latin typeface="+mn-lt"/>
          <a:ea typeface="+mn-ea"/>
        </a:defRPr>
      </a:lvl9pPr>
    </p:bodyStyle>
    <p:otherStyle>
      <a:defPPr>
        <a:defRPr lang="zh-CN"/>
      </a:defPPr>
      <a:lvl1pPr marL="0" algn="l" defTabSz="2438400" rtl="0" eaLnBrk="1" latinLnBrk="0" hangingPunct="1">
        <a:defRPr sz="4800" kern="1200">
          <a:solidFill>
            <a:schemeClr val="tx1"/>
          </a:solidFill>
          <a:latin typeface="+mn-lt"/>
          <a:ea typeface="+mn-ea"/>
          <a:cs typeface="+mn-cs"/>
        </a:defRPr>
      </a:lvl1pPr>
      <a:lvl2pPr marL="1219200" algn="l" defTabSz="2438400" rtl="0" eaLnBrk="1" latinLnBrk="0" hangingPunct="1">
        <a:defRPr sz="4800" kern="1200">
          <a:solidFill>
            <a:schemeClr val="tx1"/>
          </a:solidFill>
          <a:latin typeface="+mn-lt"/>
          <a:ea typeface="+mn-ea"/>
          <a:cs typeface="+mn-cs"/>
        </a:defRPr>
      </a:lvl2pPr>
      <a:lvl3pPr marL="2438400" algn="l" defTabSz="2438400" rtl="0" eaLnBrk="1" latinLnBrk="0" hangingPunct="1">
        <a:defRPr sz="4800" kern="1200">
          <a:solidFill>
            <a:schemeClr val="tx1"/>
          </a:solidFill>
          <a:latin typeface="+mn-lt"/>
          <a:ea typeface="+mn-ea"/>
          <a:cs typeface="+mn-cs"/>
        </a:defRPr>
      </a:lvl3pPr>
      <a:lvl4pPr marL="3657600" algn="l" defTabSz="2438400" rtl="0" eaLnBrk="1" latinLnBrk="0" hangingPunct="1">
        <a:defRPr sz="4800" kern="1200">
          <a:solidFill>
            <a:schemeClr val="tx1"/>
          </a:solidFill>
          <a:latin typeface="+mn-lt"/>
          <a:ea typeface="+mn-ea"/>
          <a:cs typeface="+mn-cs"/>
        </a:defRPr>
      </a:lvl4pPr>
      <a:lvl5pPr marL="4876800" algn="l" defTabSz="2438400" rtl="0" eaLnBrk="1" latinLnBrk="0" hangingPunct="1">
        <a:defRPr sz="4800" kern="1200">
          <a:solidFill>
            <a:schemeClr val="tx1"/>
          </a:solidFill>
          <a:latin typeface="+mn-lt"/>
          <a:ea typeface="+mn-ea"/>
          <a:cs typeface="+mn-cs"/>
        </a:defRPr>
      </a:lvl5pPr>
      <a:lvl6pPr marL="6096000" algn="l" defTabSz="2438400" rtl="0" eaLnBrk="1" latinLnBrk="0" hangingPunct="1">
        <a:defRPr sz="4800" kern="1200">
          <a:solidFill>
            <a:schemeClr val="tx1"/>
          </a:solidFill>
          <a:latin typeface="+mn-lt"/>
          <a:ea typeface="+mn-ea"/>
          <a:cs typeface="+mn-cs"/>
        </a:defRPr>
      </a:lvl6pPr>
      <a:lvl7pPr marL="7315835" algn="l" defTabSz="2438400" rtl="0" eaLnBrk="1" latinLnBrk="0" hangingPunct="1">
        <a:defRPr sz="4800" kern="1200">
          <a:solidFill>
            <a:schemeClr val="tx1"/>
          </a:solidFill>
          <a:latin typeface="+mn-lt"/>
          <a:ea typeface="+mn-ea"/>
          <a:cs typeface="+mn-cs"/>
        </a:defRPr>
      </a:lvl7pPr>
      <a:lvl8pPr marL="8535035" algn="l" defTabSz="2438400" rtl="0" eaLnBrk="1" latinLnBrk="0" hangingPunct="1">
        <a:defRPr sz="4800" kern="1200">
          <a:solidFill>
            <a:schemeClr val="tx1"/>
          </a:solidFill>
          <a:latin typeface="+mn-lt"/>
          <a:ea typeface="+mn-ea"/>
          <a:cs typeface="+mn-cs"/>
        </a:defRPr>
      </a:lvl8pPr>
      <a:lvl9pPr marL="9754235" algn="l" defTabSz="2438400" rtl="0" eaLnBrk="1" latinLnBrk="0" hangingPunct="1">
        <a:defRPr sz="4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TextBox 5"/>
          <p:cNvSpPr txBox="1"/>
          <p:nvPr/>
        </p:nvSpPr>
        <p:spPr>
          <a:xfrm>
            <a:off x="7280928" y="5850682"/>
            <a:ext cx="10376559" cy="1200329"/>
          </a:xfrm>
          <a:prstGeom prst="rect">
            <a:avLst/>
          </a:prstGeom>
          <a:noFill/>
          <a:ln w="9525">
            <a:noFill/>
          </a:ln>
        </p:spPr>
        <p:txBody>
          <a:bodyPr wrap="none">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algn="ctr" eaLnBrk="1" hangingPunct="1">
              <a:spcBef>
                <a:spcPct val="0"/>
              </a:spcBef>
              <a:buNone/>
            </a:pPr>
            <a:r>
              <a:rPr lang="zh-CN" altLang="en-US" sz="7200" b="1">
                <a:solidFill>
                  <a:srgbClr val="360000"/>
                </a:solidFill>
                <a:latin typeface="黑体" panose="02010609060101010101" pitchFamily="49" charset="-122"/>
                <a:ea typeface="黑体" panose="02010609060101010101" pitchFamily="49" charset="-122"/>
              </a:rPr>
              <a:t>玩偶之</a:t>
            </a:r>
            <a:r>
              <a:rPr lang="zh-CN" altLang="en-US" sz="7200" b="1" smtClean="0">
                <a:solidFill>
                  <a:srgbClr val="360000"/>
                </a:solidFill>
                <a:latin typeface="黑体" panose="02010609060101010101" pitchFamily="49" charset="-122"/>
                <a:ea typeface="黑体" panose="02010609060101010101" pitchFamily="49" charset="-122"/>
              </a:rPr>
              <a:t>家（节选）（</a:t>
            </a:r>
            <a:r>
              <a:rPr lang="zh-CN" altLang="en-US" sz="7200" b="1">
                <a:solidFill>
                  <a:srgbClr val="360000"/>
                </a:solidFill>
                <a:latin typeface="黑体" panose="02010609060101010101" pitchFamily="49" charset="-122"/>
                <a:ea typeface="黑体" panose="02010609060101010101" pitchFamily="49" charset="-122"/>
              </a:rPr>
              <a:t>下）</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a:extLst>
              <a:ext uri="{FF2B5EF4-FFF2-40B4-BE49-F238E27FC236}">
                <a16:creationId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xmlns="" id="{6C5EC359-CBD9-4564-B6A2-BC825DE6E9F1}"/>
              </a:ext>
            </a:extLst>
          </p:cNvPr>
          <p:cNvSpPr txBox="1"/>
          <p:nvPr/>
        </p:nvSpPr>
        <p:spPr>
          <a:xfrm>
            <a:off x="2624220" y="4682867"/>
            <a:ext cx="14465119" cy="5632311"/>
          </a:xfrm>
          <a:prstGeom prst="rect">
            <a:avLst/>
          </a:prstGeom>
          <a:noFill/>
        </p:spPr>
        <p:txBody>
          <a:bodyPr wrap="square" rtlCol="0">
            <a:spAutoFit/>
          </a:bodyPr>
          <a:lstStyle/>
          <a:p>
            <a:pPr>
              <a:lnSpc>
                <a:spcPct val="150000"/>
              </a:lnSpc>
            </a:pPr>
            <a:r>
              <a:rPr lang="en-US" altLang="zh-CN" sz="4000" smtClean="0">
                <a:latin typeface="黑体" panose="02010609060101010101" pitchFamily="49" charset="-122"/>
                <a:ea typeface="黑体" panose="02010609060101010101" pitchFamily="49" charset="-122"/>
              </a:rPr>
              <a:t>    </a:t>
            </a:r>
            <a:r>
              <a:rPr lang="zh-CN" altLang="zh-CN" sz="4000" smtClean="0">
                <a:latin typeface="黑体" panose="02010609060101010101" pitchFamily="49" charset="-122"/>
                <a:ea typeface="黑体" panose="02010609060101010101" pitchFamily="49" charset="-122"/>
              </a:rPr>
              <a:t>娜拉有</a:t>
            </a:r>
            <a:r>
              <a:rPr lang="zh-CN" altLang="zh-CN" sz="4000">
                <a:latin typeface="黑体" panose="02010609060101010101" pitchFamily="49" charset="-122"/>
                <a:ea typeface="黑体" panose="02010609060101010101" pitchFamily="49" charset="-122"/>
              </a:rPr>
              <a:t>不容侵犯的高尚</a:t>
            </a:r>
            <a:r>
              <a:rPr lang="zh-CN" altLang="zh-CN" sz="4000" smtClean="0">
                <a:latin typeface="黑体" panose="02010609060101010101" pitchFamily="49" charset="-122"/>
                <a:ea typeface="黑体" panose="02010609060101010101" pitchFamily="49" charset="-122"/>
              </a:rPr>
              <a:t>节操</a:t>
            </a:r>
            <a:r>
              <a:rPr lang="zh-CN" altLang="en-US" sz="4000" smtClean="0">
                <a:latin typeface="黑体" panose="02010609060101010101" pitchFamily="49" charset="-122"/>
                <a:ea typeface="黑体" panose="02010609060101010101" pitchFamily="49" charset="-122"/>
              </a:rPr>
              <a:t>，</a:t>
            </a:r>
            <a:r>
              <a:rPr lang="zh-CN" altLang="zh-CN" sz="4000" smtClean="0">
                <a:latin typeface="黑体" panose="02010609060101010101" pitchFamily="49" charset="-122"/>
                <a:ea typeface="黑体" panose="02010609060101010101" pitchFamily="49" charset="-122"/>
              </a:rPr>
              <a:t>这同样可</a:t>
            </a:r>
            <a:r>
              <a:rPr lang="zh-CN" altLang="en-US" sz="4000" smtClean="0">
                <a:latin typeface="黑体" panose="02010609060101010101" pitchFamily="49" charset="-122"/>
                <a:ea typeface="黑体" panose="02010609060101010101" pitchFamily="49" charset="-122"/>
              </a:rPr>
              <a:t>以</a:t>
            </a:r>
            <a:r>
              <a:rPr lang="zh-CN" altLang="zh-CN" sz="4000" smtClean="0">
                <a:latin typeface="黑体" panose="02010609060101010101" pitchFamily="49" charset="-122"/>
                <a:ea typeface="黑体" panose="02010609060101010101" pitchFamily="49" charset="-122"/>
              </a:rPr>
              <a:t>视为</a:t>
            </a:r>
            <a:r>
              <a:rPr lang="zh-CN" altLang="en-US" sz="4000">
                <a:latin typeface="黑体" panose="02010609060101010101" pitchFamily="49" charset="-122"/>
                <a:ea typeface="黑体" panose="02010609060101010101" pitchFamily="49" charset="-122"/>
              </a:rPr>
              <a:t>她</a:t>
            </a:r>
            <a:r>
              <a:rPr lang="zh-CN" altLang="zh-CN" sz="4000" smtClean="0">
                <a:latin typeface="黑体" panose="02010609060101010101" pitchFamily="49" charset="-122"/>
                <a:ea typeface="黑体" panose="02010609060101010101" pitchFamily="49" charset="-122"/>
              </a:rPr>
              <a:t>具有</a:t>
            </a:r>
            <a:r>
              <a:rPr lang="zh-CN" altLang="zh-CN" sz="4000">
                <a:latin typeface="黑体" panose="02010609060101010101" pitchFamily="49" charset="-122"/>
                <a:ea typeface="黑体" panose="02010609060101010101" pitchFamily="49" charset="-122"/>
              </a:rPr>
              <a:t>独立精神的体现。</a:t>
            </a:r>
            <a:r>
              <a:rPr lang="zh-CN" altLang="en-US" sz="4000" smtClean="0">
                <a:latin typeface="黑体" panose="02010609060101010101" pitchFamily="49" charset="-122"/>
                <a:ea typeface="黑体" panose="02010609060101010101" pitchFamily="49" charset="-122"/>
              </a:rPr>
              <a:t>阮克</a:t>
            </a:r>
            <a:r>
              <a:rPr lang="zh-CN" altLang="en-US" sz="4000">
                <a:latin typeface="黑体" panose="02010609060101010101" pitchFamily="49" charset="-122"/>
                <a:ea typeface="黑体" panose="02010609060101010101" pitchFamily="49" charset="-122"/>
              </a:rPr>
              <a:t>大夫</a:t>
            </a:r>
            <a:r>
              <a:rPr lang="zh-CN" altLang="en-US" sz="4000" smtClean="0">
                <a:latin typeface="黑体" panose="02010609060101010101" pitchFamily="49" charset="-122"/>
                <a:ea typeface="黑体" panose="02010609060101010101" pitchFamily="49" charset="-122"/>
              </a:rPr>
              <a:t>经常到娜</a:t>
            </a:r>
            <a:r>
              <a:rPr lang="zh-CN" altLang="en-US" sz="4000">
                <a:latin typeface="黑体" panose="02010609060101010101" pitchFamily="49" charset="-122"/>
                <a:ea typeface="黑体" panose="02010609060101010101" pitchFamily="49" charset="-122"/>
              </a:rPr>
              <a:t>拉家</a:t>
            </a:r>
            <a:r>
              <a:rPr lang="zh-CN" altLang="en-US" sz="4000" smtClean="0">
                <a:latin typeface="黑体" panose="02010609060101010101" pitchFamily="49" charset="-122"/>
                <a:ea typeface="黑体" panose="02010609060101010101" pitchFamily="49" charset="-122"/>
              </a:rPr>
              <a:t>作客，并给娜拉一家经济上的帮助</a:t>
            </a:r>
            <a:r>
              <a:rPr lang="zh-CN" altLang="en-US" sz="4000">
                <a:latin typeface="黑体" panose="02010609060101010101" pitchFamily="49" charset="-122"/>
                <a:ea typeface="黑体" panose="02010609060101010101" pitchFamily="49" charset="-122"/>
              </a:rPr>
              <a:t>。</a:t>
            </a:r>
            <a:r>
              <a:rPr lang="zh-CN" altLang="en-US" sz="4000" smtClean="0">
                <a:latin typeface="黑体" panose="02010609060101010101" pitchFamily="49" charset="-122"/>
                <a:ea typeface="黑体" panose="02010609060101010101" pitchFamily="49" charset="-122"/>
              </a:rPr>
              <a:t>事实上，阮克大夫有</a:t>
            </a:r>
            <a:r>
              <a:rPr lang="zh-CN" altLang="en-US" sz="4000">
                <a:latin typeface="黑体" panose="02010609060101010101" pitchFamily="49" charset="-122"/>
                <a:ea typeface="黑体" panose="02010609060101010101" pitchFamily="49" charset="-122"/>
              </a:rPr>
              <a:t>其不可告人的</a:t>
            </a:r>
            <a:r>
              <a:rPr lang="zh-CN" altLang="en-US" sz="4000" smtClean="0">
                <a:latin typeface="黑体" panose="02010609060101010101" pitchFamily="49" charset="-122"/>
                <a:ea typeface="黑体" panose="02010609060101010101" pitchFamily="49" charset="-122"/>
              </a:rPr>
              <a:t>目的。当阮克再无法</a:t>
            </a:r>
            <a:r>
              <a:rPr lang="zh-CN" altLang="en-US" sz="4000">
                <a:latin typeface="黑体" panose="02010609060101010101" pitchFamily="49" charset="-122"/>
                <a:ea typeface="黑体" panose="02010609060101010101" pitchFamily="49" charset="-122"/>
              </a:rPr>
              <a:t>控制自己终于在娜拉面</a:t>
            </a:r>
            <a:r>
              <a:rPr lang="zh-CN" altLang="en-US" sz="4000" smtClean="0">
                <a:latin typeface="黑体" panose="02010609060101010101" pitchFamily="49" charset="-122"/>
                <a:ea typeface="黑体" panose="02010609060101010101" pitchFamily="49" charset="-122"/>
              </a:rPr>
              <a:t>前坦露心迹时，娜拉厉声斥责了他，并</a:t>
            </a:r>
            <a:r>
              <a:rPr lang="zh-CN" altLang="en-US" sz="4000">
                <a:latin typeface="黑体" panose="02010609060101010101" pitchFamily="49" charset="-122"/>
                <a:ea typeface="黑体" panose="02010609060101010101" pitchFamily="49" charset="-122"/>
              </a:rPr>
              <a:t>断然指出今后不再</a:t>
            </a:r>
            <a:r>
              <a:rPr lang="zh-CN" altLang="en-US" sz="4000" smtClean="0">
                <a:latin typeface="黑体" panose="02010609060101010101" pitchFamily="49" charset="-122"/>
                <a:ea typeface="黑体" panose="02010609060101010101" pitchFamily="49" charset="-122"/>
              </a:rPr>
              <a:t>需要他的帮助，拒绝他登门</a:t>
            </a:r>
            <a:r>
              <a:rPr lang="zh-CN" altLang="en-US" sz="4000">
                <a:latin typeface="黑体" panose="02010609060101010101" pitchFamily="49" charset="-122"/>
                <a:ea typeface="黑体" panose="02010609060101010101" pitchFamily="49" charset="-122"/>
              </a:rPr>
              <a:t>作客。娜</a:t>
            </a:r>
            <a:r>
              <a:rPr lang="zh-CN" altLang="en-US" sz="4000" smtClean="0">
                <a:latin typeface="黑体" panose="02010609060101010101" pitchFamily="49" charset="-122"/>
                <a:ea typeface="黑体" panose="02010609060101010101" pitchFamily="49" charset="-122"/>
              </a:rPr>
              <a:t>拉的清白</a:t>
            </a:r>
            <a:r>
              <a:rPr lang="zh-CN" altLang="en-US" sz="4000">
                <a:latin typeface="黑体" panose="02010609060101010101" pitchFamily="49" charset="-122"/>
                <a:ea typeface="黑体" panose="02010609060101010101" pitchFamily="49" charset="-122"/>
              </a:rPr>
              <a:t>、</a:t>
            </a:r>
            <a:r>
              <a:rPr lang="zh-CN" altLang="en-US" sz="4000" smtClean="0">
                <a:latin typeface="黑体" panose="02010609060101010101" pitchFamily="49" charset="-122"/>
                <a:ea typeface="黑体" panose="02010609060101010101" pitchFamily="49" charset="-122"/>
              </a:rPr>
              <a:t>自尊，透露出了她不</a:t>
            </a:r>
            <a:r>
              <a:rPr lang="zh-CN" altLang="en-US" sz="4000">
                <a:latin typeface="黑体" panose="02010609060101010101" pitchFamily="49" charset="-122"/>
                <a:ea typeface="黑体" panose="02010609060101010101" pitchFamily="49" charset="-122"/>
              </a:rPr>
              <a:t>求助于他人的独立性。 </a:t>
            </a:r>
          </a:p>
        </p:txBody>
      </p:sp>
      <p:sp>
        <p:nvSpPr>
          <p:cNvPr id="16" name="文本框 15">
            <a:extLst>
              <a:ext uri="{FF2B5EF4-FFF2-40B4-BE49-F238E27FC236}">
                <a16:creationId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xmlns="" id="{8B5FD685-E889-48F7-8EDF-349A3468FA2E}"/>
              </a:ext>
            </a:extLst>
          </p:cNvPr>
          <p:cNvSpPr txBox="1"/>
          <p:nvPr/>
        </p:nvSpPr>
        <p:spPr>
          <a:xfrm>
            <a:off x="2471714" y="3428499"/>
            <a:ext cx="11613532" cy="830997"/>
          </a:xfrm>
          <a:prstGeom prst="rect">
            <a:avLst/>
          </a:prstGeom>
          <a:noFill/>
        </p:spPr>
        <p:txBody>
          <a:bodyPr wrap="square" rtlCol="0">
            <a:spAutoFit/>
          </a:bodyPr>
          <a:lstStyle/>
          <a:p>
            <a:r>
              <a:rPr lang="zh-CN" altLang="en-US" sz="4800">
                <a:solidFill>
                  <a:srgbClr val="FF0000"/>
                </a:solidFill>
                <a:latin typeface="黑体" panose="02010609060101010101" pitchFamily="49" charset="-122"/>
                <a:ea typeface="黑体" panose="02010609060101010101" pitchFamily="49" charset="-122"/>
              </a:rPr>
              <a:t>   </a:t>
            </a:r>
            <a:r>
              <a:rPr lang="zh-CN" altLang="en-US" sz="4800">
                <a:solidFill>
                  <a:srgbClr val="FF0000"/>
                </a:solidFill>
                <a:latin typeface="Times New Roman" pitchFamily="18" charset="0"/>
                <a:ea typeface="黑体" panose="02010609060101010101" pitchFamily="49" charset="-122"/>
                <a:cs typeface="Times New Roman" panose="02020603050405020304" pitchFamily="18" charset="0"/>
              </a:rPr>
              <a:t> </a:t>
            </a:r>
            <a:r>
              <a:rPr lang="en-US" altLang="zh-CN" sz="4800" smtClean="0">
                <a:solidFill>
                  <a:srgbClr val="FF0000"/>
                </a:solidFill>
                <a:latin typeface="Times New Roman" pitchFamily="18" charset="0"/>
                <a:ea typeface="黑体" panose="02010609060101010101" pitchFamily="49" charset="-122"/>
                <a:cs typeface="Times New Roman" panose="02020603050405020304" pitchFamily="18" charset="0"/>
              </a:rPr>
              <a:t>3.</a:t>
            </a:r>
            <a:r>
              <a:rPr lang="zh-CN" altLang="en-US" sz="4800" smtClean="0">
                <a:solidFill>
                  <a:srgbClr val="FF0000"/>
                </a:solidFill>
                <a:latin typeface="黑体" panose="02010609060101010101" pitchFamily="49" charset="-122"/>
                <a:ea typeface="黑体" panose="02010609060101010101" pitchFamily="49" charset="-122"/>
              </a:rPr>
              <a:t>娜</a:t>
            </a:r>
            <a:r>
              <a:rPr lang="zh-CN" altLang="en-US" sz="4800">
                <a:solidFill>
                  <a:srgbClr val="FF0000"/>
                </a:solidFill>
                <a:latin typeface="黑体" panose="02010609060101010101" pitchFamily="49" charset="-122"/>
                <a:ea typeface="黑体" panose="02010609060101010101" pitchFamily="49" charset="-122"/>
              </a:rPr>
              <a:t>拉有不容侵犯的高贵</a:t>
            </a:r>
            <a:r>
              <a:rPr lang="zh-CN" altLang="en-US" sz="4800" smtClean="0">
                <a:solidFill>
                  <a:srgbClr val="FF0000"/>
                </a:solidFill>
                <a:latin typeface="黑体" panose="02010609060101010101" pitchFamily="49" charset="-122"/>
                <a:ea typeface="黑体" panose="02010609060101010101" pitchFamily="49" charset="-122"/>
              </a:rPr>
              <a:t>人格。</a:t>
            </a:r>
            <a:endParaRPr lang="zh-CN" altLang="en-US" sz="1200">
              <a:latin typeface="黑体" panose="02010609060101010101" pitchFamily="49" charset="-122"/>
              <a:ea typeface="黑体" panose="02010609060101010101" pitchFamily="49" charset="-122"/>
            </a:endParaRPr>
          </a:p>
        </p:txBody>
      </p:sp>
      <p:sp>
        <p:nvSpPr>
          <p:cNvPr id="17" name="TextBox 8"/>
          <p:cNvSpPr txBox="1"/>
          <p:nvPr/>
        </p:nvSpPr>
        <p:spPr>
          <a:xfrm>
            <a:off x="1098550" y="522288"/>
            <a:ext cx="2308225" cy="706437"/>
          </a:xfrm>
          <a:prstGeom prst="rect">
            <a:avLst/>
          </a:prstGeom>
          <a:noFill/>
          <a:ln w="9525">
            <a:noFill/>
          </a:ln>
        </p:spPr>
        <p:txBody>
          <a:bodyPr>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eaLnBrk="1" hangingPunct="1">
              <a:spcBef>
                <a:spcPct val="0"/>
              </a:spcBef>
              <a:buNone/>
            </a:pPr>
            <a:r>
              <a:rPr lang="zh-CN" altLang="en-US" sz="4000">
                <a:solidFill>
                  <a:srgbClr val="820000"/>
                </a:solidFill>
                <a:latin typeface="隶书" pitchFamily="49" charset="-122"/>
                <a:ea typeface="隶书" pitchFamily="49" charset="-122"/>
              </a:rPr>
              <a:t>阅读落实</a:t>
            </a:r>
          </a:p>
        </p:txBody>
      </p:sp>
      <p:sp>
        <p:nvSpPr>
          <p:cNvPr id="18" name="圆角矩形 17"/>
          <p:cNvSpPr/>
          <p:nvPr/>
        </p:nvSpPr>
        <p:spPr>
          <a:xfrm>
            <a:off x="1031875" y="631825"/>
            <a:ext cx="2374900" cy="566738"/>
          </a:xfrm>
          <a:prstGeom prst="round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243649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w="38100">
                <a:solidFill>
                  <a:schemeClr val="tx1"/>
                </a:solidFill>
              </a:ln>
              <a:solidFill>
                <a:srgbClr val="820000"/>
              </a:solidFill>
              <a:effectLst/>
              <a:uLnTx/>
              <a:uFillTx/>
              <a:latin typeface="+mn-lt"/>
              <a:ea typeface="+mn-ea"/>
              <a:cs typeface="+mn-cs"/>
            </a:endParaRPr>
          </a:p>
        </p:txBody>
      </p:sp>
    </p:spTree>
    <p:extLst>
      <p:ext uri="{BB962C8B-B14F-4D97-AF65-F5344CB8AC3E}">
        <p14:creationId xmlns:p14="http://schemas.microsoft.com/office/powerpoint/2010/main" val="1014316238"/>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TextBox 8"/>
          <p:cNvSpPr txBox="1"/>
          <p:nvPr/>
        </p:nvSpPr>
        <p:spPr>
          <a:xfrm>
            <a:off x="1098550" y="522288"/>
            <a:ext cx="2308225" cy="706437"/>
          </a:xfrm>
          <a:prstGeom prst="rect">
            <a:avLst/>
          </a:prstGeom>
          <a:noFill/>
          <a:ln w="9525">
            <a:noFill/>
          </a:ln>
        </p:spPr>
        <p:txBody>
          <a:bodyPr>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eaLnBrk="1" hangingPunct="1">
              <a:spcBef>
                <a:spcPct val="0"/>
              </a:spcBef>
              <a:buNone/>
            </a:pPr>
            <a:r>
              <a:rPr lang="zh-CN" altLang="en-US" sz="4000">
                <a:solidFill>
                  <a:srgbClr val="820000"/>
                </a:solidFill>
                <a:latin typeface="隶书" pitchFamily="49" charset="-122"/>
                <a:ea typeface="隶书" pitchFamily="49" charset="-122"/>
              </a:rPr>
              <a:t>阅读落实</a:t>
            </a:r>
          </a:p>
        </p:txBody>
      </p:sp>
      <p:sp>
        <p:nvSpPr>
          <p:cNvPr id="3" name="圆角矩形 2"/>
          <p:cNvSpPr/>
          <p:nvPr/>
        </p:nvSpPr>
        <p:spPr>
          <a:xfrm>
            <a:off x="1031875" y="631825"/>
            <a:ext cx="2374900" cy="566738"/>
          </a:xfrm>
          <a:prstGeom prst="round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243649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w="38100">
                <a:solidFill>
                  <a:schemeClr val="tx1"/>
                </a:solidFill>
              </a:ln>
              <a:solidFill>
                <a:srgbClr val="820000"/>
              </a:solidFill>
              <a:effectLst/>
              <a:uLnTx/>
              <a:uFillTx/>
              <a:latin typeface="+mn-lt"/>
              <a:ea typeface="+mn-ea"/>
              <a:cs typeface="+mn-cs"/>
            </a:endParaRPr>
          </a:p>
        </p:txBody>
      </p:sp>
      <p:sp>
        <p:nvSpPr>
          <p:cNvPr id="9" name="文本框 8">
            <a:extLst>
              <a:ext uri="{FF2B5EF4-FFF2-40B4-BE49-F238E27FC236}">
                <a16:creationId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xmlns="" id="{AA9FBB52-866F-42D3-B109-78EC3EDBCD2E}"/>
              </a:ext>
            </a:extLst>
          </p:cNvPr>
          <p:cNvSpPr txBox="1"/>
          <p:nvPr/>
        </p:nvSpPr>
        <p:spPr>
          <a:xfrm>
            <a:off x="4343922" y="5880006"/>
            <a:ext cx="11521280" cy="1338828"/>
          </a:xfrm>
          <a:prstGeom prst="rect">
            <a:avLst/>
          </a:prstGeom>
          <a:noFill/>
          <a:ln>
            <a:noFill/>
          </a:ln>
        </p:spPr>
        <p:txBody>
          <a:bodyPr wrap="square" rtlCol="0">
            <a:spAutoFit/>
          </a:bodyPr>
          <a:lstStyle/>
          <a:p>
            <a:pPr algn="ctr">
              <a:lnSpc>
                <a:spcPct val="150000"/>
              </a:lnSpc>
            </a:pPr>
            <a:r>
              <a:rPr lang="zh-CN" altLang="en-US" sz="5400" b="1">
                <a:solidFill>
                  <a:srgbClr val="FF0000"/>
                </a:solidFill>
                <a:latin typeface="黑体" panose="02010609060101010101" pitchFamily="49" charset="-122"/>
                <a:ea typeface="黑体" panose="02010609060101010101" pitchFamily="49" charset="-122"/>
              </a:rPr>
              <a:t>教学内容</a:t>
            </a:r>
            <a:r>
              <a:rPr lang="zh-CN" altLang="en-US" sz="5400" b="1" smtClean="0">
                <a:solidFill>
                  <a:srgbClr val="FF0000"/>
                </a:solidFill>
                <a:latin typeface="黑体" panose="02010609060101010101" pitchFamily="49" charset="-122"/>
                <a:ea typeface="黑体" panose="02010609060101010101" pitchFamily="49" charset="-122"/>
              </a:rPr>
              <a:t>三：</a:t>
            </a:r>
            <a:r>
              <a:rPr lang="zh-CN" altLang="en-US" sz="5400" smtClean="0">
                <a:latin typeface="黑体" panose="02010609060101010101" pitchFamily="49" charset="-122"/>
                <a:ea typeface="黑体" panose="02010609060101010101" pitchFamily="49" charset="-122"/>
              </a:rPr>
              <a:t>分析</a:t>
            </a:r>
            <a:r>
              <a:rPr lang="zh-CN" altLang="en-US" sz="5400">
                <a:latin typeface="黑体" panose="02010609060101010101" pitchFamily="49" charset="-122"/>
                <a:ea typeface="黑体" panose="02010609060101010101" pitchFamily="49" charset="-122"/>
              </a:rPr>
              <a:t>海尔茂的人物形象</a:t>
            </a:r>
            <a:endParaRPr lang="zh-CN" altLang="en-US" sz="2000"/>
          </a:p>
        </p:txBody>
      </p:sp>
    </p:spTree>
    <p:extLst>
      <p:ext uri="{BB962C8B-B14F-4D97-AF65-F5344CB8AC3E}">
        <p14:creationId xmlns:p14="http://schemas.microsoft.com/office/powerpoint/2010/main" val="738942602"/>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a:extLst>
              <a:ext uri="{FF2B5EF4-FFF2-40B4-BE49-F238E27FC236}">
                <a16:creationId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xmlns="" id="{5FBA6655-0193-4DDF-B389-CBF0B8D23F11}"/>
              </a:ext>
            </a:extLst>
          </p:cNvPr>
          <p:cNvSpPr txBox="1"/>
          <p:nvPr/>
        </p:nvSpPr>
        <p:spPr>
          <a:xfrm>
            <a:off x="3335810" y="4302502"/>
            <a:ext cx="13537504" cy="5724644"/>
          </a:xfrm>
          <a:prstGeom prst="rect">
            <a:avLst/>
          </a:prstGeom>
          <a:noFill/>
        </p:spPr>
        <p:txBody>
          <a:bodyPr wrap="square" rtlCol="0">
            <a:spAutoFit/>
          </a:bodyPr>
          <a:lstStyle/>
          <a:p>
            <a:pPr>
              <a:lnSpc>
                <a:spcPct val="150000"/>
              </a:lnSpc>
            </a:pPr>
            <a:r>
              <a:rPr lang="zh-CN" altLang="en-US" sz="4400">
                <a:latin typeface="黑体" panose="02010609060101010101" pitchFamily="49" charset="-122"/>
                <a:ea typeface="黑体" panose="02010609060101010101" pitchFamily="49" charset="-122"/>
              </a:rPr>
              <a:t>    </a:t>
            </a:r>
            <a:r>
              <a:rPr lang="en-US" altLang="zh-CN" sz="4400" smtClean="0">
                <a:latin typeface="Times New Roman" pitchFamily="18" charset="0"/>
                <a:ea typeface="黑体" panose="02010609060101010101" pitchFamily="49" charset="-122"/>
                <a:cs typeface="Times New Roman" panose="02020603050405020304" pitchFamily="18" charset="0"/>
              </a:rPr>
              <a:t>1.</a:t>
            </a:r>
            <a:r>
              <a:rPr lang="zh-CN" altLang="en-US" sz="4400" smtClean="0">
                <a:latin typeface="黑体" panose="02010609060101010101" pitchFamily="49" charset="-122"/>
                <a:ea typeface="黑体" panose="02010609060101010101" pitchFamily="49" charset="-122"/>
              </a:rPr>
              <a:t>有</a:t>
            </a:r>
            <a:r>
              <a:rPr lang="zh-CN" altLang="en-US" sz="4400">
                <a:latin typeface="黑体" panose="02010609060101010101" pitchFamily="49" charset="-122"/>
                <a:ea typeface="黑体" panose="02010609060101010101" pitchFamily="49" charset="-122"/>
              </a:rPr>
              <a:t>责任心且积极</a:t>
            </a:r>
            <a:r>
              <a:rPr lang="zh-CN" altLang="en-US" sz="4400" smtClean="0">
                <a:latin typeface="黑体" panose="02010609060101010101" pitchFamily="49" charset="-122"/>
                <a:ea typeface="黑体" panose="02010609060101010101" pitchFamily="49" charset="-122"/>
              </a:rPr>
              <a:t>上进，</a:t>
            </a:r>
            <a:r>
              <a:rPr lang="zh-CN" altLang="en-US" sz="4400">
                <a:latin typeface="黑体" panose="02010609060101010101" pitchFamily="49" charset="-122"/>
                <a:ea typeface="黑体" panose="02010609060101010101" pitchFamily="49" charset="-122"/>
              </a:rPr>
              <a:t>善于处理社会关系</a:t>
            </a:r>
            <a:r>
              <a:rPr lang="zh-CN" altLang="en-US" sz="4400" smtClean="0">
                <a:latin typeface="黑体" panose="02010609060101010101" pitchFamily="49" charset="-122"/>
                <a:ea typeface="黑体" panose="02010609060101010101" pitchFamily="49" charset="-122"/>
              </a:rPr>
              <a:t>。</a:t>
            </a:r>
            <a:endParaRPr lang="en-US" altLang="zh-CN" sz="4400" smtClean="0">
              <a:latin typeface="黑体" pitchFamily="49" charset="-122"/>
              <a:ea typeface="黑体" pitchFamily="49" charset="-122"/>
            </a:endParaRPr>
          </a:p>
          <a:p>
            <a:pPr>
              <a:lnSpc>
                <a:spcPct val="150000"/>
              </a:lnSpc>
            </a:pPr>
            <a:r>
              <a:rPr lang="zh-CN" altLang="en-US" sz="4000" smtClean="0">
                <a:latin typeface="黑体" panose="02010609060101010101" pitchFamily="49" charset="-122"/>
                <a:ea typeface="黑体" panose="02010609060101010101" pitchFamily="49" charset="-122"/>
              </a:rPr>
              <a:t>    海尔</a:t>
            </a:r>
            <a:r>
              <a:rPr lang="zh-CN" altLang="en-US" sz="4000">
                <a:latin typeface="黑体" panose="02010609060101010101" pitchFamily="49" charset="-122"/>
                <a:ea typeface="黑体" panose="02010609060101010101" pitchFamily="49" charset="-122"/>
              </a:rPr>
              <a:t>茂之所以</a:t>
            </a:r>
            <a:r>
              <a:rPr lang="zh-CN" altLang="en-US" sz="4000" smtClean="0">
                <a:latin typeface="黑体" panose="02010609060101010101" pitchFamily="49" charset="-122"/>
                <a:ea typeface="黑体" panose="02010609060101010101" pitchFamily="49" charset="-122"/>
              </a:rPr>
              <a:t>能够拥有</a:t>
            </a:r>
            <a:endParaRPr lang="en-US" altLang="zh-CN" sz="4000" smtClean="0">
              <a:latin typeface="黑体" panose="02010609060101010101" pitchFamily="49" charset="-122"/>
              <a:ea typeface="黑体" panose="02010609060101010101" pitchFamily="49" charset="-122"/>
            </a:endParaRPr>
          </a:p>
          <a:p>
            <a:pPr>
              <a:lnSpc>
                <a:spcPct val="150000"/>
              </a:lnSpc>
            </a:pPr>
            <a:r>
              <a:rPr lang="zh-CN" altLang="en-US" sz="4000" smtClean="0">
                <a:latin typeface="黑体" panose="02010609060101010101" pitchFamily="49" charset="-122"/>
                <a:ea typeface="黑体" panose="02010609060101010101" pitchFamily="49" charset="-122"/>
              </a:rPr>
              <a:t>今天</a:t>
            </a:r>
            <a:r>
              <a:rPr lang="zh-CN" altLang="en-US" sz="4000">
                <a:latin typeface="黑体" panose="02010609060101010101" pitchFamily="49" charset="-122"/>
                <a:ea typeface="黑体" panose="02010609060101010101" pitchFamily="49" charset="-122"/>
              </a:rPr>
              <a:t>的</a:t>
            </a:r>
            <a:r>
              <a:rPr lang="zh-CN" altLang="en-US" sz="4000" smtClean="0">
                <a:latin typeface="黑体" panose="02010609060101010101" pitchFamily="49" charset="-122"/>
                <a:ea typeface="黑体" panose="02010609060101010101" pitchFamily="49" charset="-122"/>
              </a:rPr>
              <a:t>成功，可想而知他是</a:t>
            </a:r>
            <a:endParaRPr lang="en-US" altLang="zh-CN" sz="4000" smtClean="0">
              <a:latin typeface="黑体" panose="02010609060101010101" pitchFamily="49" charset="-122"/>
              <a:ea typeface="黑体" panose="02010609060101010101" pitchFamily="49" charset="-122"/>
            </a:endParaRPr>
          </a:p>
          <a:p>
            <a:pPr>
              <a:lnSpc>
                <a:spcPct val="150000"/>
              </a:lnSpc>
            </a:pPr>
            <a:r>
              <a:rPr lang="zh-CN" altLang="en-US" sz="4000" smtClean="0">
                <a:latin typeface="黑体" panose="02010609060101010101" pitchFamily="49" charset="-122"/>
                <a:ea typeface="黑体" panose="02010609060101010101" pitchFamily="49" charset="-122"/>
              </a:rPr>
              <a:t>一</a:t>
            </a:r>
            <a:r>
              <a:rPr lang="zh-CN" altLang="en-US" sz="4000">
                <a:latin typeface="黑体" panose="02010609060101010101" pitchFamily="49" charset="-122"/>
                <a:ea typeface="黑体" panose="02010609060101010101" pitchFamily="49" charset="-122"/>
              </a:rPr>
              <a:t>个积极上进的</a:t>
            </a:r>
            <a:r>
              <a:rPr lang="zh-CN" altLang="en-US" sz="4000" smtClean="0">
                <a:latin typeface="黑体" panose="02010609060101010101" pitchFamily="49" charset="-122"/>
                <a:ea typeface="黑体" panose="02010609060101010101" pitchFamily="49" charset="-122"/>
              </a:rPr>
              <a:t>人，这一点</a:t>
            </a:r>
            <a:endParaRPr lang="en-US" altLang="zh-CN" sz="4000" smtClean="0">
              <a:latin typeface="黑体" panose="02010609060101010101" pitchFamily="49" charset="-122"/>
              <a:ea typeface="黑体" panose="02010609060101010101" pitchFamily="49" charset="-122"/>
            </a:endParaRPr>
          </a:p>
          <a:p>
            <a:pPr>
              <a:lnSpc>
                <a:spcPct val="150000"/>
              </a:lnSpc>
            </a:pPr>
            <a:r>
              <a:rPr lang="zh-CN" altLang="en-US" sz="4000" smtClean="0">
                <a:latin typeface="黑体" panose="02010609060101010101" pitchFamily="49" charset="-122"/>
                <a:ea typeface="黑体" panose="02010609060101010101" pitchFamily="49" charset="-122"/>
              </a:rPr>
              <a:t>从第一幕娜拉</a:t>
            </a:r>
            <a:r>
              <a:rPr lang="zh-CN" altLang="en-US" sz="4000">
                <a:latin typeface="黑体" panose="02010609060101010101" pitchFamily="49" charset="-122"/>
                <a:ea typeface="黑体" panose="02010609060101010101" pitchFamily="49" charset="-122"/>
              </a:rPr>
              <a:t>与林丹太太</a:t>
            </a:r>
            <a:r>
              <a:rPr lang="zh-CN" altLang="en-US" sz="4000" smtClean="0">
                <a:latin typeface="黑体" panose="02010609060101010101" pitchFamily="49" charset="-122"/>
                <a:ea typeface="黑体" panose="02010609060101010101" pitchFamily="49" charset="-122"/>
              </a:rPr>
              <a:t>的</a:t>
            </a:r>
            <a:endParaRPr lang="en-US" altLang="zh-CN" sz="4000" smtClean="0">
              <a:latin typeface="黑体" panose="02010609060101010101" pitchFamily="49" charset="-122"/>
              <a:ea typeface="黑体" panose="02010609060101010101" pitchFamily="49" charset="-122"/>
            </a:endParaRPr>
          </a:p>
          <a:p>
            <a:pPr>
              <a:lnSpc>
                <a:spcPct val="150000"/>
              </a:lnSpc>
            </a:pPr>
            <a:r>
              <a:rPr lang="zh-CN" altLang="en-US" sz="4000" smtClean="0">
                <a:latin typeface="黑体" panose="02010609060101010101" pitchFamily="49" charset="-122"/>
                <a:ea typeface="黑体" panose="02010609060101010101" pitchFamily="49" charset="-122"/>
              </a:rPr>
              <a:t>谈话中可以找到证明。 </a:t>
            </a:r>
            <a:endParaRPr lang="zh-CN" alt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176570" y="5948143"/>
            <a:ext cx="5156747" cy="369384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TextBox 8"/>
          <p:cNvSpPr txBox="1"/>
          <p:nvPr/>
        </p:nvSpPr>
        <p:spPr>
          <a:xfrm>
            <a:off x="1098550" y="522288"/>
            <a:ext cx="2308225" cy="706437"/>
          </a:xfrm>
          <a:prstGeom prst="rect">
            <a:avLst/>
          </a:prstGeom>
          <a:noFill/>
          <a:ln w="9525">
            <a:noFill/>
          </a:ln>
        </p:spPr>
        <p:txBody>
          <a:bodyPr>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eaLnBrk="1" hangingPunct="1">
              <a:spcBef>
                <a:spcPct val="0"/>
              </a:spcBef>
              <a:buNone/>
            </a:pPr>
            <a:r>
              <a:rPr lang="zh-CN" altLang="en-US" sz="4000">
                <a:solidFill>
                  <a:srgbClr val="820000"/>
                </a:solidFill>
                <a:latin typeface="隶书" pitchFamily="49" charset="-122"/>
                <a:ea typeface="隶书" pitchFamily="49" charset="-122"/>
              </a:rPr>
              <a:t>阅读落实</a:t>
            </a:r>
          </a:p>
        </p:txBody>
      </p:sp>
      <p:sp>
        <p:nvSpPr>
          <p:cNvPr id="17" name="圆角矩形 16"/>
          <p:cNvSpPr/>
          <p:nvPr/>
        </p:nvSpPr>
        <p:spPr>
          <a:xfrm>
            <a:off x="1031875" y="631825"/>
            <a:ext cx="2374900" cy="566738"/>
          </a:xfrm>
          <a:prstGeom prst="round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243649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w="38100">
                <a:solidFill>
                  <a:schemeClr val="tx1"/>
                </a:solidFill>
              </a:ln>
              <a:solidFill>
                <a:srgbClr val="820000"/>
              </a:solidFill>
              <a:effectLst/>
              <a:uLnTx/>
              <a:uFillTx/>
              <a:latin typeface="+mn-lt"/>
              <a:ea typeface="+mn-ea"/>
              <a:cs typeface="+mn-cs"/>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36410" y="3114378"/>
            <a:ext cx="3809524" cy="1384127"/>
          </a:xfrm>
          <a:prstGeom prst="rect">
            <a:avLst/>
          </a:prstGeom>
        </p:spPr>
      </p:pic>
    </p:spTree>
    <p:extLst>
      <p:ext uri="{BB962C8B-B14F-4D97-AF65-F5344CB8AC3E}">
        <p14:creationId xmlns:p14="http://schemas.microsoft.com/office/powerpoint/2010/main" val="1681912388"/>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4">
            <a:extLst>
              <a:ext uri="{FF2B5EF4-FFF2-40B4-BE49-F238E27FC236}">
                <a16:creationId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xmlns="" id="{907D850E-B74C-42B8-9FB9-70A82C826159}"/>
              </a:ext>
            </a:extLst>
          </p:cNvPr>
          <p:cNvSpPr txBox="1"/>
          <p:nvPr/>
        </p:nvSpPr>
        <p:spPr>
          <a:xfrm>
            <a:off x="1989271" y="1915695"/>
            <a:ext cx="707245" cy="646331"/>
          </a:xfrm>
          <a:prstGeom prst="rect">
            <a:avLst/>
          </a:prstGeom>
          <a:noFill/>
        </p:spPr>
        <p:txBody>
          <a:bodyPr wrap="none" rtlCol="0">
            <a:spAutoFit/>
          </a:bodyPr>
          <a:lstStyle/>
          <a:p>
            <a:pPr fontAlgn="auto">
              <a:spcBef>
                <a:spcPct val="0"/>
              </a:spcBef>
              <a:spcAft>
                <a:spcPct val="0"/>
              </a:spcAft>
            </a:pPr>
            <a:r>
              <a:rPr lang="en-US" altLang="zh-CN" sz="3600">
                <a:solidFill>
                  <a:srgbClr val="FFFFFF"/>
                </a:solidFill>
                <a:latin typeface="字魂95号-手刻宋" panose="00000500000000000000" pitchFamily="2" charset="-122"/>
                <a:ea typeface="字魂95号-手刻宋" panose="00000500000000000000" pitchFamily="2" charset="-122"/>
                <a:cs typeface="+mn-ea"/>
                <a:sym typeface="思源黑体 CN Normal" panose="020B0400000000000000" pitchFamily="34" charset="-122"/>
              </a:rPr>
              <a:t>01</a:t>
            </a:r>
            <a:endParaRPr lang="zh-CN" altLang="en-US" sz="2400">
              <a:solidFill>
                <a:srgbClr val="FFFFFF"/>
              </a:solidFill>
              <a:latin typeface="字魂95号-手刻宋" panose="00000500000000000000" pitchFamily="2" charset="-122"/>
              <a:ea typeface="字魂95号-手刻宋" panose="00000500000000000000" pitchFamily="2" charset="-122"/>
              <a:cs typeface="+mn-ea"/>
              <a:sym typeface="思源黑体 CN Normal" panose="020B0400000000000000" pitchFamily="34" charset="-122"/>
            </a:endParaRPr>
          </a:p>
        </p:txBody>
      </p:sp>
      <p:sp>
        <p:nvSpPr>
          <p:cNvPr id="2" name="文本框 1">
            <a:extLst>
              <a:ext uri="{FF2B5EF4-FFF2-40B4-BE49-F238E27FC236}">
                <a16:creationId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xmlns="" id="{5FBA6655-0193-4DDF-B389-CBF0B8D23F11}"/>
              </a:ext>
            </a:extLst>
          </p:cNvPr>
          <p:cNvSpPr txBox="1"/>
          <p:nvPr/>
        </p:nvSpPr>
        <p:spPr>
          <a:xfrm>
            <a:off x="2687738" y="3759537"/>
            <a:ext cx="14401600" cy="6555641"/>
          </a:xfrm>
          <a:prstGeom prst="rect">
            <a:avLst/>
          </a:prstGeom>
          <a:noFill/>
        </p:spPr>
        <p:txBody>
          <a:bodyPr wrap="square" rtlCol="0">
            <a:spAutoFit/>
          </a:bodyPr>
          <a:lstStyle/>
          <a:p>
            <a:pPr>
              <a:lnSpc>
                <a:spcPct val="150000"/>
              </a:lnSpc>
            </a:pPr>
            <a:r>
              <a:rPr lang="zh-CN" altLang="en-US" sz="4000" smtClean="0">
                <a:latin typeface="黑体" panose="02010609060101010101" pitchFamily="49" charset="-122"/>
                <a:ea typeface="黑体" panose="02010609060101010101" pitchFamily="49" charset="-122"/>
              </a:rPr>
              <a:t>    节选</a:t>
            </a:r>
            <a:r>
              <a:rPr lang="zh-CN" altLang="en-US" sz="4000">
                <a:latin typeface="黑体" panose="02010609060101010101" pitchFamily="49" charset="-122"/>
                <a:ea typeface="黑体" panose="02010609060101010101" pitchFamily="49" charset="-122"/>
              </a:rPr>
              <a:t>部分娜拉为了拖住海尔茂不去看</a:t>
            </a:r>
            <a:r>
              <a:rPr lang="zh-CN" altLang="en-US" sz="4000" smtClean="0">
                <a:latin typeface="黑体" panose="02010609060101010101" pitchFamily="49" charset="-122"/>
                <a:ea typeface="黑体" panose="02010609060101010101" pitchFamily="49" charset="-122"/>
              </a:rPr>
              <a:t>信要求他陪着自己，可见，在</a:t>
            </a:r>
            <a:r>
              <a:rPr lang="zh-CN" altLang="en-US" sz="4000">
                <a:latin typeface="黑体" panose="02010609060101010101" pitchFamily="49" charset="-122"/>
                <a:ea typeface="黑体" panose="02010609060101010101" pitchFamily="49" charset="-122"/>
              </a:rPr>
              <a:t>平时的生活</a:t>
            </a:r>
            <a:r>
              <a:rPr lang="zh-CN" altLang="en-US" sz="4000" smtClean="0">
                <a:latin typeface="黑体" panose="02010609060101010101" pitchFamily="49" charset="-122"/>
                <a:ea typeface="黑体" panose="02010609060101010101" pitchFamily="49" charset="-122"/>
              </a:rPr>
              <a:t>中，海尔茂陪伴娜拉</a:t>
            </a:r>
            <a:r>
              <a:rPr lang="zh-CN" altLang="en-US" sz="4000">
                <a:latin typeface="黑体" panose="02010609060101010101" pitchFamily="49" charset="-122"/>
                <a:ea typeface="黑体" panose="02010609060101010101" pitchFamily="49" charset="-122"/>
              </a:rPr>
              <a:t>的时间并不多。即便是下班</a:t>
            </a:r>
            <a:r>
              <a:rPr lang="zh-CN" altLang="en-US" sz="4000" smtClean="0">
                <a:latin typeface="黑体" panose="02010609060101010101" pitchFamily="49" charset="-122"/>
                <a:ea typeface="黑体" panose="02010609060101010101" pitchFamily="49" charset="-122"/>
              </a:rPr>
              <a:t>后，海尔茂也</a:t>
            </a:r>
            <a:r>
              <a:rPr lang="zh-CN" altLang="en-US" sz="4000">
                <a:latin typeface="黑体" panose="02010609060101010101" pitchFamily="49" charset="-122"/>
                <a:ea typeface="黑体" panose="02010609060101010101" pitchFamily="49" charset="-122"/>
              </a:rPr>
              <a:t>是在书房中继续忙</a:t>
            </a:r>
            <a:r>
              <a:rPr lang="zh-CN" altLang="en-US" sz="4000" smtClean="0">
                <a:latin typeface="黑体" panose="02010609060101010101" pitchFamily="49" charset="-122"/>
                <a:ea typeface="黑体" panose="02010609060101010101" pitchFamily="49" charset="-122"/>
              </a:rPr>
              <a:t>工作，这</a:t>
            </a:r>
            <a:r>
              <a:rPr lang="zh-CN" altLang="en-US" sz="4000">
                <a:latin typeface="黑体" panose="02010609060101010101" pitchFamily="49" charset="-122"/>
                <a:ea typeface="黑体" panose="02010609060101010101" pitchFamily="49" charset="-122"/>
              </a:rPr>
              <a:t>也是海尔茂能够从一个小小的</a:t>
            </a:r>
            <a:r>
              <a:rPr lang="zh-CN" altLang="en-US" sz="4000" smtClean="0">
                <a:latin typeface="黑体" panose="02010609060101010101" pitchFamily="49" charset="-122"/>
                <a:ea typeface="黑体" panose="02010609060101010101" pitchFamily="49" charset="-122"/>
              </a:rPr>
              <a:t>律师升到</a:t>
            </a:r>
            <a:r>
              <a:rPr lang="zh-CN" altLang="en-US" sz="4000">
                <a:latin typeface="黑体" panose="02010609060101010101" pitchFamily="49" charset="-122"/>
                <a:ea typeface="黑体" panose="02010609060101010101" pitchFamily="49" charset="-122"/>
              </a:rPr>
              <a:t>合资股份银行经理的最重要原因</a:t>
            </a:r>
            <a:r>
              <a:rPr lang="zh-CN" altLang="en-US" sz="4000" smtClean="0">
                <a:latin typeface="黑体" panose="02010609060101010101" pitchFamily="49" charset="-122"/>
                <a:ea typeface="黑体" panose="02010609060101010101" pitchFamily="49" charset="-122"/>
              </a:rPr>
              <a:t>。海尔</a:t>
            </a:r>
            <a:r>
              <a:rPr lang="zh-CN" altLang="en-US" sz="4000">
                <a:latin typeface="黑体" panose="02010609060101010101" pitchFamily="49" charset="-122"/>
                <a:ea typeface="黑体" panose="02010609060101010101" pitchFamily="49" charset="-122"/>
              </a:rPr>
              <a:t>茂没有强大的社会关系和</a:t>
            </a:r>
            <a:r>
              <a:rPr lang="zh-CN" altLang="en-US" sz="4000" smtClean="0">
                <a:latin typeface="黑体" panose="02010609060101010101" pitchFamily="49" charset="-122"/>
                <a:ea typeface="黑体" panose="02010609060101010101" pitchFamily="49" charset="-122"/>
              </a:rPr>
              <a:t>背景，更</a:t>
            </a:r>
            <a:r>
              <a:rPr lang="zh-CN" altLang="en-US" sz="4000">
                <a:latin typeface="黑体" panose="02010609060101010101" pitchFamily="49" charset="-122"/>
                <a:ea typeface="黑体" panose="02010609060101010101" pitchFamily="49" charset="-122"/>
              </a:rPr>
              <a:t>没有雄厚的</a:t>
            </a:r>
            <a:r>
              <a:rPr lang="zh-CN" altLang="en-US" sz="4000" smtClean="0">
                <a:latin typeface="黑体" panose="02010609060101010101" pitchFamily="49" charset="-122"/>
                <a:ea typeface="黑体" panose="02010609060101010101" pitchFamily="49" charset="-122"/>
              </a:rPr>
              <a:t>资本，然而他却能有一</a:t>
            </a:r>
            <a:r>
              <a:rPr lang="zh-CN" altLang="en-US" sz="4000">
                <a:latin typeface="黑体" panose="02010609060101010101" pitchFamily="49" charset="-122"/>
                <a:ea typeface="黑体" panose="02010609060101010101" pitchFamily="49" charset="-122"/>
              </a:rPr>
              <a:t>个令人羡慕的</a:t>
            </a:r>
            <a:r>
              <a:rPr lang="zh-CN" altLang="en-US" sz="4000" smtClean="0">
                <a:latin typeface="黑体" panose="02010609060101010101" pitchFamily="49" charset="-122"/>
                <a:ea typeface="黑体" panose="02010609060101010101" pitchFamily="49" charset="-122"/>
              </a:rPr>
              <a:t>职位，可见，他是</a:t>
            </a:r>
            <a:r>
              <a:rPr lang="zh-CN" altLang="en-US" sz="4000">
                <a:latin typeface="黑体" panose="02010609060101010101" pitchFamily="49" charset="-122"/>
                <a:ea typeface="黑体" panose="02010609060101010101" pitchFamily="49" charset="-122"/>
              </a:rPr>
              <a:t>一个非常有能力且善于处理社会关系的人</a:t>
            </a:r>
            <a:r>
              <a:rPr lang="zh-CN" altLang="en-US" sz="4000" smtClean="0">
                <a:latin typeface="黑体" panose="02010609060101010101" pitchFamily="49" charset="-122"/>
                <a:ea typeface="黑体" panose="02010609060101010101" pitchFamily="49" charset="-122"/>
              </a:rPr>
              <a:t>。</a:t>
            </a:r>
            <a:endParaRPr lang="zh-CN" altLang="en-US"/>
          </a:p>
        </p:txBody>
      </p:sp>
      <p:sp>
        <p:nvSpPr>
          <p:cNvPr id="16" name="TextBox 8"/>
          <p:cNvSpPr txBox="1"/>
          <p:nvPr/>
        </p:nvSpPr>
        <p:spPr>
          <a:xfrm>
            <a:off x="1098550" y="522288"/>
            <a:ext cx="2308225" cy="706437"/>
          </a:xfrm>
          <a:prstGeom prst="rect">
            <a:avLst/>
          </a:prstGeom>
          <a:noFill/>
          <a:ln w="9525">
            <a:noFill/>
          </a:ln>
        </p:spPr>
        <p:txBody>
          <a:bodyPr>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eaLnBrk="1" hangingPunct="1">
              <a:spcBef>
                <a:spcPct val="0"/>
              </a:spcBef>
              <a:buNone/>
            </a:pPr>
            <a:r>
              <a:rPr lang="zh-CN" altLang="en-US" sz="4000">
                <a:solidFill>
                  <a:srgbClr val="820000"/>
                </a:solidFill>
                <a:latin typeface="隶书" pitchFamily="49" charset="-122"/>
                <a:ea typeface="隶书" pitchFamily="49" charset="-122"/>
              </a:rPr>
              <a:t>阅读落实</a:t>
            </a:r>
          </a:p>
        </p:txBody>
      </p:sp>
      <p:sp>
        <p:nvSpPr>
          <p:cNvPr id="17" name="圆角矩形 16"/>
          <p:cNvSpPr/>
          <p:nvPr/>
        </p:nvSpPr>
        <p:spPr>
          <a:xfrm>
            <a:off x="1031875" y="631825"/>
            <a:ext cx="2374900" cy="566738"/>
          </a:xfrm>
          <a:prstGeom prst="round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243649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w="38100">
                <a:solidFill>
                  <a:schemeClr val="tx1"/>
                </a:solidFill>
              </a:ln>
              <a:solidFill>
                <a:srgbClr val="820000"/>
              </a:solidFill>
              <a:effectLst/>
              <a:uLnTx/>
              <a:uFillTx/>
              <a:latin typeface="+mn-lt"/>
              <a:ea typeface="+mn-ea"/>
              <a:cs typeface="+mn-cs"/>
            </a:endParaRPr>
          </a:p>
        </p:txBody>
      </p:sp>
    </p:spTree>
    <p:extLst>
      <p:ext uri="{BB962C8B-B14F-4D97-AF65-F5344CB8AC3E}">
        <p14:creationId xmlns:p14="http://schemas.microsoft.com/office/powerpoint/2010/main" val="2714236531"/>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a:extLst>
              <a:ext uri="{FF2B5EF4-FFF2-40B4-BE49-F238E27FC236}">
                <a16:creationId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xmlns="" id="{5FBA6655-0193-4DDF-B389-CBF0B8D23F11}"/>
              </a:ext>
            </a:extLst>
          </p:cNvPr>
          <p:cNvSpPr txBox="1"/>
          <p:nvPr/>
        </p:nvSpPr>
        <p:spPr>
          <a:xfrm>
            <a:off x="3621424" y="4279111"/>
            <a:ext cx="10225136" cy="4801314"/>
          </a:xfrm>
          <a:prstGeom prst="rect">
            <a:avLst/>
          </a:prstGeom>
          <a:noFill/>
        </p:spPr>
        <p:txBody>
          <a:bodyPr wrap="square" rtlCol="0">
            <a:spAutoFit/>
          </a:bodyPr>
          <a:lstStyle/>
          <a:p>
            <a:pPr>
              <a:lnSpc>
                <a:spcPct val="150000"/>
              </a:lnSpc>
            </a:pPr>
            <a:r>
              <a:rPr lang="en-US" altLang="zh-CN" sz="4400" smtClean="0">
                <a:latin typeface="黑体" panose="02010609060101010101" pitchFamily="49" charset="-122"/>
                <a:ea typeface="黑体" panose="02010609060101010101" pitchFamily="49" charset="-122"/>
              </a:rPr>
              <a:t>    </a:t>
            </a:r>
            <a:r>
              <a:rPr lang="en-US" altLang="zh-CN" sz="4400" smtClean="0">
                <a:latin typeface="Times New Roman" pitchFamily="18" charset="0"/>
                <a:ea typeface="黑体" panose="02010609060101010101" pitchFamily="49" charset="-122"/>
                <a:cs typeface="Times New Roman" panose="02020603050405020304" pitchFamily="18" charset="0"/>
              </a:rPr>
              <a:t>2.</a:t>
            </a:r>
            <a:r>
              <a:rPr lang="zh-CN" altLang="en-US" sz="4400" smtClean="0">
                <a:latin typeface="黑体" panose="02010609060101010101" pitchFamily="49" charset="-122"/>
                <a:ea typeface="黑体" panose="02010609060101010101" pitchFamily="49" charset="-122"/>
              </a:rPr>
              <a:t>性格冷酷。</a:t>
            </a:r>
            <a:endParaRPr lang="en-US" altLang="zh-CN" sz="4400" smtClean="0">
              <a:latin typeface="黑体" panose="02010609060101010101" pitchFamily="49" charset="-122"/>
              <a:ea typeface="黑体" panose="02010609060101010101" pitchFamily="49" charset="-122"/>
            </a:endParaRPr>
          </a:p>
          <a:p>
            <a:pPr>
              <a:lnSpc>
                <a:spcPct val="150000"/>
              </a:lnSpc>
            </a:pPr>
            <a:r>
              <a:rPr lang="zh-CN" altLang="en-US" sz="4000">
                <a:latin typeface="黑体" panose="02010609060101010101" pitchFamily="49" charset="-122"/>
                <a:ea typeface="黑体" panose="02010609060101010101" pitchFamily="49" charset="-122"/>
              </a:rPr>
              <a:t> </a:t>
            </a:r>
            <a:r>
              <a:rPr lang="zh-CN" altLang="en-US" sz="4000" smtClean="0">
                <a:latin typeface="黑体" panose="02010609060101010101" pitchFamily="49" charset="-122"/>
                <a:ea typeface="黑体" panose="02010609060101010101" pitchFamily="49" charset="-122"/>
              </a:rPr>
              <a:t>   这一点</a:t>
            </a:r>
            <a:r>
              <a:rPr lang="zh-CN" altLang="en-US" sz="4000">
                <a:latin typeface="黑体" panose="02010609060101010101" pitchFamily="49" charset="-122"/>
                <a:ea typeface="黑体" panose="02010609060101010101" pitchFamily="49" charset="-122"/>
              </a:rPr>
              <a:t>主要表现</a:t>
            </a:r>
            <a:r>
              <a:rPr lang="zh-CN" altLang="en-US" sz="4000" smtClean="0">
                <a:latin typeface="黑体" panose="02010609060101010101" pitchFamily="49" charset="-122"/>
                <a:ea typeface="黑体" panose="02010609060101010101" pitchFamily="49" charset="-122"/>
              </a:rPr>
              <a:t>在他对</a:t>
            </a:r>
            <a:endParaRPr lang="en-US" altLang="zh-CN" sz="4000" smtClean="0">
              <a:latin typeface="黑体" panose="02010609060101010101" pitchFamily="49" charset="-122"/>
              <a:ea typeface="黑体" panose="02010609060101010101" pitchFamily="49" charset="-122"/>
            </a:endParaRPr>
          </a:p>
          <a:p>
            <a:pPr>
              <a:lnSpc>
                <a:spcPct val="150000"/>
              </a:lnSpc>
            </a:pPr>
            <a:r>
              <a:rPr lang="zh-CN" altLang="en-US" sz="4000" smtClean="0">
                <a:latin typeface="黑体" panose="02010609060101010101" pitchFamily="49" charset="-122"/>
                <a:ea typeface="黑体" panose="02010609060101010101" pitchFamily="49" charset="-122"/>
              </a:rPr>
              <a:t>待柯洛克斯泰一事上，虽然</a:t>
            </a:r>
            <a:endParaRPr lang="en-US" altLang="zh-CN" sz="4000" smtClean="0">
              <a:latin typeface="黑体" panose="02010609060101010101" pitchFamily="49" charset="-122"/>
              <a:ea typeface="黑体" panose="02010609060101010101" pitchFamily="49" charset="-122"/>
            </a:endParaRPr>
          </a:p>
          <a:p>
            <a:pPr>
              <a:lnSpc>
                <a:spcPct val="150000"/>
              </a:lnSpc>
            </a:pPr>
            <a:r>
              <a:rPr lang="zh-CN" altLang="en-US" sz="4000" smtClean="0">
                <a:latin typeface="黑体" panose="02010609060101010101" pitchFamily="49" charset="-122"/>
                <a:ea typeface="黑体" panose="02010609060101010101" pitchFamily="49" charset="-122"/>
              </a:rPr>
              <a:t>他们有同学的</a:t>
            </a:r>
            <a:r>
              <a:rPr lang="zh-CN" altLang="en-US" sz="4000">
                <a:latin typeface="黑体" panose="02010609060101010101" pitchFamily="49" charset="-122"/>
                <a:ea typeface="黑体" panose="02010609060101010101" pitchFamily="49" charset="-122"/>
              </a:rPr>
              <a:t>交情，但</a:t>
            </a:r>
            <a:r>
              <a:rPr lang="zh-CN" altLang="en-US" sz="4000" smtClean="0">
                <a:latin typeface="黑体" panose="02010609060101010101" pitchFamily="49" charset="-122"/>
                <a:ea typeface="黑体" panose="02010609060101010101" pitchFamily="49" charset="-122"/>
              </a:rPr>
              <a:t>海尔</a:t>
            </a:r>
            <a:endParaRPr lang="en-US" altLang="zh-CN" sz="4000" smtClean="0">
              <a:latin typeface="黑体" panose="02010609060101010101" pitchFamily="49" charset="-122"/>
              <a:ea typeface="黑体" panose="02010609060101010101" pitchFamily="49" charset="-122"/>
            </a:endParaRPr>
          </a:p>
          <a:p>
            <a:pPr>
              <a:lnSpc>
                <a:spcPct val="150000"/>
              </a:lnSpc>
            </a:pPr>
            <a:r>
              <a:rPr lang="zh-CN" altLang="en-US" sz="4000" smtClean="0">
                <a:latin typeface="黑体" panose="02010609060101010101" pitchFamily="49" charset="-122"/>
                <a:ea typeface="黑体" panose="02010609060101010101" pitchFamily="49" charset="-122"/>
              </a:rPr>
              <a:t>茂还是</a:t>
            </a:r>
            <a:r>
              <a:rPr lang="zh-CN" altLang="en-US" sz="4000">
                <a:latin typeface="黑体" panose="02010609060101010101" pitchFamily="49" charset="-122"/>
                <a:ea typeface="黑体" panose="02010609060101010101" pitchFamily="49" charset="-122"/>
              </a:rPr>
              <a:t>一心要辞退他。 </a:t>
            </a:r>
            <a:endParaRPr lang="zh-CN" altLang="en-US"/>
          </a:p>
        </p:txBody>
      </p:sp>
      <p:pic>
        <p:nvPicPr>
          <p:cNvPr id="5" name="图片 4">
            <a:extLst>
              <a:ext uri="{FF2B5EF4-FFF2-40B4-BE49-F238E27FC236}">
                <a16:creationId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xmlns="" id="{14DFEB51-ACEA-4981-81AD-FD7C61D7A2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44722" y="5155786"/>
            <a:ext cx="4536504" cy="30479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6" name="TextBox 8"/>
          <p:cNvSpPr txBox="1"/>
          <p:nvPr/>
        </p:nvSpPr>
        <p:spPr>
          <a:xfrm>
            <a:off x="1098550" y="522288"/>
            <a:ext cx="2308225" cy="706437"/>
          </a:xfrm>
          <a:prstGeom prst="rect">
            <a:avLst/>
          </a:prstGeom>
          <a:noFill/>
          <a:ln w="9525">
            <a:noFill/>
          </a:ln>
        </p:spPr>
        <p:txBody>
          <a:bodyPr>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eaLnBrk="1" hangingPunct="1">
              <a:spcBef>
                <a:spcPct val="0"/>
              </a:spcBef>
              <a:buNone/>
            </a:pPr>
            <a:r>
              <a:rPr lang="zh-CN" altLang="en-US" sz="4000">
                <a:solidFill>
                  <a:srgbClr val="820000"/>
                </a:solidFill>
                <a:latin typeface="隶书" pitchFamily="49" charset="-122"/>
                <a:ea typeface="隶书" pitchFamily="49" charset="-122"/>
              </a:rPr>
              <a:t>阅读落实</a:t>
            </a:r>
          </a:p>
        </p:txBody>
      </p:sp>
      <p:sp>
        <p:nvSpPr>
          <p:cNvPr id="17" name="圆角矩形 16"/>
          <p:cNvSpPr/>
          <p:nvPr/>
        </p:nvSpPr>
        <p:spPr>
          <a:xfrm>
            <a:off x="1031875" y="631825"/>
            <a:ext cx="2374900" cy="566738"/>
          </a:xfrm>
          <a:prstGeom prst="round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243649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w="38100">
                <a:solidFill>
                  <a:schemeClr val="tx1"/>
                </a:solidFill>
              </a:ln>
              <a:solidFill>
                <a:srgbClr val="820000"/>
              </a:solidFill>
              <a:effectLst/>
              <a:uLnTx/>
              <a:uFillTx/>
              <a:latin typeface="+mn-lt"/>
              <a:ea typeface="+mn-ea"/>
              <a:cs typeface="+mn-cs"/>
            </a:endParaRPr>
          </a:p>
        </p:txBody>
      </p:sp>
    </p:spTree>
    <p:extLst>
      <p:ext uri="{BB962C8B-B14F-4D97-AF65-F5344CB8AC3E}">
        <p14:creationId xmlns:p14="http://schemas.microsoft.com/office/powerpoint/2010/main" val="2411992093"/>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4">
            <a:extLst>
              <a:ext uri="{FF2B5EF4-FFF2-40B4-BE49-F238E27FC236}">
                <a16:creationId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xmlns="" id="{907D850E-B74C-42B8-9FB9-70A82C826159}"/>
              </a:ext>
            </a:extLst>
          </p:cNvPr>
          <p:cNvSpPr txBox="1"/>
          <p:nvPr/>
        </p:nvSpPr>
        <p:spPr>
          <a:xfrm>
            <a:off x="1989271" y="1915695"/>
            <a:ext cx="707245" cy="646331"/>
          </a:xfrm>
          <a:prstGeom prst="rect">
            <a:avLst/>
          </a:prstGeom>
          <a:noFill/>
        </p:spPr>
        <p:txBody>
          <a:bodyPr wrap="none" rtlCol="0">
            <a:spAutoFit/>
          </a:bodyPr>
          <a:lstStyle/>
          <a:p>
            <a:pPr fontAlgn="auto">
              <a:spcBef>
                <a:spcPct val="0"/>
              </a:spcBef>
              <a:spcAft>
                <a:spcPct val="0"/>
              </a:spcAft>
            </a:pPr>
            <a:r>
              <a:rPr lang="en-US" altLang="zh-CN" sz="3600">
                <a:solidFill>
                  <a:srgbClr val="FFFFFF"/>
                </a:solidFill>
                <a:latin typeface="字魂95号-手刻宋" panose="00000500000000000000" pitchFamily="2" charset="-122"/>
                <a:ea typeface="字魂95号-手刻宋" panose="00000500000000000000" pitchFamily="2" charset="-122"/>
                <a:cs typeface="+mn-ea"/>
                <a:sym typeface="思源黑体 CN Normal" panose="020B0400000000000000" pitchFamily="34" charset="-122"/>
              </a:rPr>
              <a:t>01</a:t>
            </a:r>
            <a:endParaRPr lang="zh-CN" altLang="en-US" sz="2400">
              <a:solidFill>
                <a:srgbClr val="FFFFFF"/>
              </a:solidFill>
              <a:latin typeface="字魂95号-手刻宋" panose="00000500000000000000" pitchFamily="2" charset="-122"/>
              <a:ea typeface="字魂95号-手刻宋" panose="00000500000000000000" pitchFamily="2" charset="-122"/>
              <a:cs typeface="+mn-ea"/>
              <a:sym typeface="思源黑体 CN Normal" panose="020B0400000000000000" pitchFamily="34" charset="-122"/>
            </a:endParaRPr>
          </a:p>
        </p:txBody>
      </p:sp>
      <p:sp>
        <p:nvSpPr>
          <p:cNvPr id="2" name="文本框 1">
            <a:extLst>
              <a:ext uri="{FF2B5EF4-FFF2-40B4-BE49-F238E27FC236}">
                <a16:creationId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xmlns="" id="{5FBA6655-0193-4DDF-B389-CBF0B8D23F11}"/>
              </a:ext>
            </a:extLst>
          </p:cNvPr>
          <p:cNvSpPr txBox="1"/>
          <p:nvPr/>
        </p:nvSpPr>
        <p:spPr>
          <a:xfrm>
            <a:off x="3263802" y="3762450"/>
            <a:ext cx="13393488" cy="5724644"/>
          </a:xfrm>
          <a:prstGeom prst="rect">
            <a:avLst/>
          </a:prstGeom>
          <a:noFill/>
        </p:spPr>
        <p:txBody>
          <a:bodyPr wrap="square" rtlCol="0">
            <a:spAutoFit/>
          </a:bodyPr>
          <a:lstStyle/>
          <a:p>
            <a:pPr>
              <a:lnSpc>
                <a:spcPct val="150000"/>
              </a:lnSpc>
            </a:pPr>
            <a:r>
              <a:rPr lang="zh-CN" altLang="en-US" sz="4000">
                <a:latin typeface="黑体" panose="02010609060101010101" pitchFamily="49" charset="-122"/>
                <a:ea typeface="黑体" panose="02010609060101010101" pitchFamily="49" charset="-122"/>
              </a:rPr>
              <a:t>   </a:t>
            </a:r>
            <a:r>
              <a:rPr lang="zh-CN" altLang="en-US" sz="4000">
                <a:latin typeface="Times New Roman" pitchFamily="18" charset="0"/>
                <a:ea typeface="黑体" panose="02010609060101010101" pitchFamily="49" charset="-122"/>
                <a:cs typeface="Times New Roman" panose="02020603050405020304" pitchFamily="18" charset="0"/>
              </a:rPr>
              <a:t> </a:t>
            </a:r>
            <a:r>
              <a:rPr lang="en-US" altLang="zh-CN" sz="4400" smtClean="0">
                <a:latin typeface="Times New Roman" pitchFamily="18" charset="0"/>
                <a:ea typeface="黑体" panose="02010609060101010101" pitchFamily="49" charset="-122"/>
                <a:cs typeface="Times New Roman" panose="02020603050405020304" pitchFamily="18" charset="0"/>
              </a:rPr>
              <a:t>3.</a:t>
            </a:r>
            <a:r>
              <a:rPr lang="zh-CN" altLang="en-US" sz="4400" smtClean="0">
                <a:latin typeface="Times New Roman" pitchFamily="18" charset="0"/>
                <a:ea typeface="黑体" panose="02010609060101010101" pitchFamily="49" charset="-122"/>
                <a:cs typeface="Times New Roman" panose="02020603050405020304" pitchFamily="18" charset="0"/>
              </a:rPr>
              <a:t>有</a:t>
            </a:r>
            <a:r>
              <a:rPr lang="zh-CN" altLang="en-US" sz="4400" smtClean="0">
                <a:latin typeface="黑体" panose="02010609060101010101" pitchFamily="49" charset="-122"/>
                <a:ea typeface="黑体" panose="02010609060101010101" pitchFamily="49" charset="-122"/>
              </a:rPr>
              <a:t>胸怀。</a:t>
            </a:r>
            <a:endParaRPr lang="en-US" altLang="zh-CN" sz="4400" smtClean="0">
              <a:latin typeface="黑体" panose="02010609060101010101" pitchFamily="49" charset="-122"/>
              <a:ea typeface="黑体" panose="02010609060101010101" pitchFamily="49" charset="-122"/>
            </a:endParaRPr>
          </a:p>
          <a:p>
            <a:pPr>
              <a:lnSpc>
                <a:spcPct val="150000"/>
              </a:lnSpc>
            </a:pPr>
            <a:r>
              <a:rPr lang="en-US" altLang="zh-CN" sz="4000">
                <a:latin typeface="黑体" panose="02010609060101010101" pitchFamily="49" charset="-122"/>
                <a:ea typeface="黑体" panose="02010609060101010101" pitchFamily="49" charset="-122"/>
              </a:rPr>
              <a:t> </a:t>
            </a:r>
            <a:r>
              <a:rPr lang="en-US" altLang="zh-CN" sz="4000" smtClean="0">
                <a:latin typeface="黑体" panose="02010609060101010101" pitchFamily="49" charset="-122"/>
                <a:ea typeface="黑体" panose="02010609060101010101" pitchFamily="49" charset="-122"/>
              </a:rPr>
              <a:t>   </a:t>
            </a:r>
            <a:r>
              <a:rPr lang="zh-CN" altLang="en-US" sz="4000" smtClean="0">
                <a:latin typeface="黑体" panose="02010609060101010101" pitchFamily="49" charset="-122"/>
                <a:ea typeface="黑体" panose="02010609060101010101" pitchFamily="49" charset="-122"/>
              </a:rPr>
              <a:t>海尔茂和娜拉感情稳定且融洽，并且还有三</a:t>
            </a:r>
            <a:r>
              <a:rPr lang="zh-CN" altLang="en-US" sz="4000">
                <a:latin typeface="黑体" panose="02010609060101010101" pitchFamily="49" charset="-122"/>
                <a:ea typeface="黑体" panose="02010609060101010101" pitchFamily="49" charset="-122"/>
              </a:rPr>
              <a:t>个爱情的</a:t>
            </a:r>
            <a:r>
              <a:rPr lang="zh-CN" altLang="en-US" sz="4000" smtClean="0">
                <a:latin typeface="黑体" panose="02010609060101010101" pitchFamily="49" charset="-122"/>
                <a:ea typeface="黑体" panose="02010609060101010101" pitchFamily="49" charset="-122"/>
              </a:rPr>
              <a:t>结晶。</a:t>
            </a:r>
            <a:r>
              <a:rPr lang="zh-CN" altLang="en-US" sz="4000">
                <a:latin typeface="黑体" panose="02010609060101010101" pitchFamily="49" charset="-122"/>
                <a:ea typeface="黑体" panose="02010609060101010101" pitchFamily="49" charset="-122"/>
              </a:rPr>
              <a:t>娜拉成为一个“泥娃娃”老婆，</a:t>
            </a:r>
            <a:r>
              <a:rPr lang="zh-CN" altLang="en-US" sz="4000" smtClean="0">
                <a:latin typeface="黑体" panose="02010609060101010101" pitchFamily="49" charset="-122"/>
                <a:ea typeface="黑体" panose="02010609060101010101" pitchFamily="49" charset="-122"/>
              </a:rPr>
              <a:t>也</a:t>
            </a:r>
            <a:r>
              <a:rPr lang="zh-CN" altLang="en-US" sz="4000">
                <a:latin typeface="黑体" panose="02010609060101010101" pitchFamily="49" charset="-122"/>
                <a:ea typeface="黑体" panose="02010609060101010101" pitchFamily="49" charset="-122"/>
              </a:rPr>
              <a:t>意味着她自身是享受这种情感的。海尔茂一直是</a:t>
            </a:r>
            <a:r>
              <a:rPr lang="zh-CN" altLang="en-US" sz="4000" spc="120">
                <a:latin typeface="黑体" panose="02010609060101010101" pitchFamily="49" charset="-122"/>
                <a:ea typeface="黑体" panose="02010609060101010101" pitchFamily="49" charset="-122"/>
              </a:rPr>
              <a:t>依从、包容、宠爱着娜拉</a:t>
            </a:r>
            <a:r>
              <a:rPr lang="zh-CN" altLang="en-US" sz="4000" spc="120" smtClean="0">
                <a:latin typeface="黑体" panose="02010609060101010101" pitchFamily="49" charset="-122"/>
                <a:ea typeface="黑体" panose="02010609060101010101" pitchFamily="49" charset="-122"/>
              </a:rPr>
              <a:t>的，虽然</a:t>
            </a:r>
            <a:r>
              <a:rPr lang="zh-CN" altLang="en-US" sz="4000" spc="120">
                <a:latin typeface="黑体" panose="02010609060101010101" pitchFamily="49" charset="-122"/>
                <a:ea typeface="黑体" panose="02010609060101010101" pitchFamily="49" charset="-122"/>
              </a:rPr>
              <a:t>偶有</a:t>
            </a:r>
            <a:r>
              <a:rPr lang="zh-CN" altLang="en-US" sz="4000" spc="120" smtClean="0">
                <a:latin typeface="黑体" panose="02010609060101010101" pitchFamily="49" charset="-122"/>
                <a:ea typeface="黑体" panose="02010609060101010101" pitchFamily="49" charset="-122"/>
              </a:rPr>
              <a:t>严厉</a:t>
            </a:r>
            <a:r>
              <a:rPr lang="zh-CN" altLang="en-US" sz="4000" smtClean="0">
                <a:latin typeface="黑体" panose="02010609060101010101" pitchFamily="49" charset="-122"/>
                <a:ea typeface="黑体" panose="02010609060101010101" pitchFamily="49" charset="-122"/>
              </a:rPr>
              <a:t>，但是</a:t>
            </a:r>
            <a:r>
              <a:rPr lang="zh-CN" altLang="en-US" sz="4000">
                <a:latin typeface="黑体" panose="02010609060101010101" pitchFamily="49" charset="-122"/>
                <a:ea typeface="黑体" panose="02010609060101010101" pitchFamily="49" charset="-122"/>
              </a:rPr>
              <a:t>也会很快笑对</a:t>
            </a:r>
            <a:r>
              <a:rPr lang="zh-CN" altLang="en-US" sz="4000" smtClean="0">
                <a:latin typeface="黑体" panose="02010609060101010101" pitchFamily="49" charset="-122"/>
                <a:ea typeface="黑体" panose="02010609060101010101" pitchFamily="49" charset="-122"/>
              </a:rPr>
              <a:t>娜拉，这正说明了他是一</a:t>
            </a:r>
            <a:r>
              <a:rPr lang="zh-CN" altLang="en-US" sz="4000">
                <a:latin typeface="黑体" panose="02010609060101010101" pitchFamily="49" charset="-122"/>
                <a:ea typeface="黑体" panose="02010609060101010101" pitchFamily="49" charset="-122"/>
              </a:rPr>
              <a:t>个有胸怀的</a:t>
            </a:r>
            <a:r>
              <a:rPr lang="zh-CN" altLang="en-US" sz="4000" smtClean="0">
                <a:latin typeface="黑体" panose="02010609060101010101" pitchFamily="49" charset="-122"/>
                <a:ea typeface="黑体" panose="02010609060101010101" pitchFamily="49" charset="-122"/>
              </a:rPr>
              <a:t>男人。</a:t>
            </a:r>
            <a:endParaRPr lang="zh-CN" altLang="en-US"/>
          </a:p>
        </p:txBody>
      </p:sp>
      <p:sp>
        <p:nvSpPr>
          <p:cNvPr id="16" name="TextBox 8"/>
          <p:cNvSpPr txBox="1"/>
          <p:nvPr/>
        </p:nvSpPr>
        <p:spPr>
          <a:xfrm>
            <a:off x="1098550" y="522288"/>
            <a:ext cx="2308225" cy="706437"/>
          </a:xfrm>
          <a:prstGeom prst="rect">
            <a:avLst/>
          </a:prstGeom>
          <a:noFill/>
          <a:ln w="9525">
            <a:noFill/>
          </a:ln>
        </p:spPr>
        <p:txBody>
          <a:bodyPr>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eaLnBrk="1" hangingPunct="1">
              <a:spcBef>
                <a:spcPct val="0"/>
              </a:spcBef>
              <a:buNone/>
            </a:pPr>
            <a:r>
              <a:rPr lang="zh-CN" altLang="en-US" sz="4000">
                <a:solidFill>
                  <a:srgbClr val="820000"/>
                </a:solidFill>
                <a:latin typeface="隶书" pitchFamily="49" charset="-122"/>
                <a:ea typeface="隶书" pitchFamily="49" charset="-122"/>
              </a:rPr>
              <a:t>阅读落实</a:t>
            </a:r>
          </a:p>
        </p:txBody>
      </p:sp>
      <p:sp>
        <p:nvSpPr>
          <p:cNvPr id="17" name="圆角矩形 16"/>
          <p:cNvSpPr/>
          <p:nvPr/>
        </p:nvSpPr>
        <p:spPr>
          <a:xfrm>
            <a:off x="1031875" y="631825"/>
            <a:ext cx="2374900" cy="566738"/>
          </a:xfrm>
          <a:prstGeom prst="round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243649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w="38100">
                <a:solidFill>
                  <a:schemeClr val="tx1"/>
                </a:solidFill>
              </a:ln>
              <a:solidFill>
                <a:srgbClr val="820000"/>
              </a:solidFill>
              <a:effectLst/>
              <a:uLnTx/>
              <a:uFillTx/>
              <a:latin typeface="+mn-lt"/>
              <a:ea typeface="+mn-ea"/>
              <a:cs typeface="+mn-cs"/>
            </a:endParaRPr>
          </a:p>
        </p:txBody>
      </p:sp>
    </p:spTree>
    <p:extLst>
      <p:ext uri="{BB962C8B-B14F-4D97-AF65-F5344CB8AC3E}">
        <p14:creationId xmlns:p14="http://schemas.microsoft.com/office/powerpoint/2010/main" val="638612168"/>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4">
            <a:extLst>
              <a:ext uri="{FF2B5EF4-FFF2-40B4-BE49-F238E27FC236}">
                <a16:creationId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xmlns="" id="{907D850E-B74C-42B8-9FB9-70A82C826159}"/>
              </a:ext>
            </a:extLst>
          </p:cNvPr>
          <p:cNvSpPr txBox="1"/>
          <p:nvPr/>
        </p:nvSpPr>
        <p:spPr>
          <a:xfrm>
            <a:off x="1989271" y="1915695"/>
            <a:ext cx="707245" cy="646331"/>
          </a:xfrm>
          <a:prstGeom prst="rect">
            <a:avLst/>
          </a:prstGeom>
          <a:noFill/>
        </p:spPr>
        <p:txBody>
          <a:bodyPr wrap="none" rtlCol="0">
            <a:spAutoFit/>
          </a:bodyPr>
          <a:lstStyle/>
          <a:p>
            <a:pPr fontAlgn="auto">
              <a:spcBef>
                <a:spcPct val="0"/>
              </a:spcBef>
              <a:spcAft>
                <a:spcPct val="0"/>
              </a:spcAft>
            </a:pPr>
            <a:r>
              <a:rPr lang="en-US" altLang="zh-CN" sz="3600">
                <a:solidFill>
                  <a:srgbClr val="FFFFFF"/>
                </a:solidFill>
                <a:latin typeface="字魂95号-手刻宋" panose="00000500000000000000" pitchFamily="2" charset="-122"/>
                <a:ea typeface="字魂95号-手刻宋" panose="00000500000000000000" pitchFamily="2" charset="-122"/>
                <a:cs typeface="+mn-ea"/>
                <a:sym typeface="思源黑体 CN Normal" panose="020B0400000000000000" pitchFamily="34" charset="-122"/>
              </a:rPr>
              <a:t>01</a:t>
            </a:r>
            <a:endParaRPr lang="zh-CN" altLang="en-US" sz="2400">
              <a:solidFill>
                <a:srgbClr val="FFFFFF"/>
              </a:solidFill>
              <a:latin typeface="字魂95号-手刻宋" panose="00000500000000000000" pitchFamily="2" charset="-122"/>
              <a:ea typeface="字魂95号-手刻宋" panose="00000500000000000000" pitchFamily="2" charset="-122"/>
              <a:cs typeface="+mn-ea"/>
              <a:sym typeface="思源黑体 CN Normal" panose="020B0400000000000000" pitchFamily="34" charset="-122"/>
            </a:endParaRPr>
          </a:p>
        </p:txBody>
      </p:sp>
      <p:sp>
        <p:nvSpPr>
          <p:cNvPr id="2" name="文本框 1">
            <a:extLst>
              <a:ext uri="{FF2B5EF4-FFF2-40B4-BE49-F238E27FC236}">
                <a16:creationId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xmlns="" id="{5FBA6655-0193-4DDF-B389-CBF0B8D23F11}"/>
              </a:ext>
            </a:extLst>
          </p:cNvPr>
          <p:cNvSpPr txBox="1"/>
          <p:nvPr/>
        </p:nvSpPr>
        <p:spPr>
          <a:xfrm>
            <a:off x="2831754" y="3451180"/>
            <a:ext cx="14113568" cy="6647974"/>
          </a:xfrm>
          <a:prstGeom prst="rect">
            <a:avLst/>
          </a:prstGeom>
          <a:noFill/>
        </p:spPr>
        <p:txBody>
          <a:bodyPr wrap="square" rtlCol="0">
            <a:spAutoFit/>
          </a:bodyPr>
          <a:lstStyle/>
          <a:p>
            <a:pPr>
              <a:lnSpc>
                <a:spcPct val="150000"/>
              </a:lnSpc>
            </a:pPr>
            <a:r>
              <a:rPr lang="zh-CN" altLang="en-US" sz="4400" dirty="0">
                <a:latin typeface="黑体" panose="02010609060101010101" pitchFamily="49" charset="-122"/>
                <a:ea typeface="黑体" panose="02010609060101010101" pitchFamily="49" charset="-122"/>
              </a:rPr>
              <a:t>   </a:t>
            </a:r>
            <a:r>
              <a:rPr lang="zh-CN" altLang="en-US" sz="4400" dirty="0" smtClean="0">
                <a:latin typeface="Times New Roman" pitchFamily="18" charset="0"/>
                <a:ea typeface="黑体" panose="02010609060101010101" pitchFamily="49" charset="-122"/>
                <a:cs typeface="Times New Roman" panose="02020603050405020304" pitchFamily="18" charset="0"/>
              </a:rPr>
              <a:t> </a:t>
            </a:r>
            <a:r>
              <a:rPr lang="en-US" altLang="zh-CN" sz="4400" dirty="0" smtClean="0">
                <a:latin typeface="Times New Roman" pitchFamily="18" charset="0"/>
                <a:ea typeface="黑体" panose="02010609060101010101" pitchFamily="49" charset="-122"/>
                <a:cs typeface="Times New Roman" panose="02020603050405020304" pitchFamily="18" charset="0"/>
              </a:rPr>
              <a:t>4.</a:t>
            </a:r>
            <a:r>
              <a:rPr lang="zh-CN" altLang="en-US" sz="4400" dirty="0" smtClean="0">
                <a:latin typeface="黑体" panose="02010609060101010101" pitchFamily="49" charset="-122"/>
                <a:ea typeface="黑体" panose="02010609060101010101" pitchFamily="49" charset="-122"/>
              </a:rPr>
              <a:t>自私虚伪。</a:t>
            </a:r>
            <a:endParaRPr lang="en-US" altLang="zh-CN" sz="4400" dirty="0" smtClean="0">
              <a:latin typeface="黑体" panose="02010609060101010101" pitchFamily="49" charset="-122"/>
              <a:ea typeface="黑体" panose="02010609060101010101" pitchFamily="49" charset="-122"/>
            </a:endParaRPr>
          </a:p>
          <a:p>
            <a:pPr>
              <a:lnSpc>
                <a:spcPct val="150000"/>
              </a:lnSpc>
            </a:pPr>
            <a:r>
              <a:rPr lang="en-US" altLang="zh-CN" sz="4000" dirty="0">
                <a:latin typeface="黑体" panose="02010609060101010101" pitchFamily="49" charset="-122"/>
                <a:ea typeface="黑体" panose="02010609060101010101" pitchFamily="49" charset="-122"/>
              </a:rPr>
              <a:t> </a:t>
            </a:r>
            <a:r>
              <a:rPr lang="en-US" altLang="zh-CN" sz="4000" dirty="0" smtClean="0">
                <a:latin typeface="黑体" panose="02010609060101010101" pitchFamily="49" charset="-122"/>
                <a:ea typeface="黑体" panose="02010609060101010101" pitchFamily="49" charset="-122"/>
              </a:rPr>
              <a:t>   </a:t>
            </a:r>
            <a:r>
              <a:rPr lang="zh-CN" altLang="en-US" sz="4000" dirty="0" smtClean="0">
                <a:latin typeface="黑体" panose="02010609060101010101" pitchFamily="49" charset="-122"/>
                <a:ea typeface="黑体" panose="02010609060101010101" pitchFamily="49" charset="-122"/>
              </a:rPr>
              <a:t>当</a:t>
            </a:r>
            <a:r>
              <a:rPr lang="zh-CN" altLang="en-US" sz="4000" dirty="0">
                <a:latin typeface="黑体" panose="02010609060101010101" pitchFamily="49" charset="-122"/>
                <a:ea typeface="黑体" panose="02010609060101010101" pitchFamily="49" charset="-122"/>
              </a:rPr>
              <a:t>海尔茂得知了八年前的真相</a:t>
            </a:r>
            <a:r>
              <a:rPr lang="zh-CN" altLang="en-US" sz="4000" dirty="0" smtClean="0">
                <a:latin typeface="黑体" panose="02010609060101010101" pitchFamily="49" charset="-122"/>
                <a:ea typeface="黑体" panose="02010609060101010101" pitchFamily="49" charset="-122"/>
              </a:rPr>
              <a:t>之后，并没有</a:t>
            </a:r>
            <a:r>
              <a:rPr lang="zh-CN" altLang="en-US" sz="4000" dirty="0">
                <a:latin typeface="黑体" panose="02010609060101010101" pitchFamily="49" charset="-122"/>
                <a:ea typeface="黑体" panose="02010609060101010101" pitchFamily="49" charset="-122"/>
              </a:rPr>
              <a:t>制造一个“奇迹”给</a:t>
            </a:r>
            <a:r>
              <a:rPr lang="zh-CN" altLang="en-US" sz="4000" dirty="0" smtClean="0">
                <a:latin typeface="黑体" panose="02010609060101010101" pitchFamily="49" charset="-122"/>
                <a:ea typeface="黑体" panose="02010609060101010101" pitchFamily="49" charset="-122"/>
              </a:rPr>
              <a:t>娜拉，而是</a:t>
            </a:r>
            <a:r>
              <a:rPr lang="zh-CN" altLang="en-US" sz="4000" dirty="0">
                <a:latin typeface="黑体" panose="02010609060101010101" pitchFamily="49" charset="-122"/>
                <a:ea typeface="黑体" panose="02010609060101010101" pitchFamily="49" charset="-122"/>
              </a:rPr>
              <a:t>做出了相反</a:t>
            </a:r>
            <a:r>
              <a:rPr lang="zh-CN" altLang="en-US" sz="4000" dirty="0" smtClean="0">
                <a:latin typeface="黑体" panose="02010609060101010101" pitchFamily="49" charset="-122"/>
                <a:ea typeface="黑体" panose="02010609060101010101" pitchFamily="49" charset="-122"/>
              </a:rPr>
              <a:t>的举动。海尔茂性格</a:t>
            </a:r>
            <a:r>
              <a:rPr lang="zh-CN" altLang="en-US" sz="4000" dirty="0">
                <a:latin typeface="黑体" panose="02010609060101010101" pitchFamily="49" charset="-122"/>
                <a:ea typeface="黑体" panose="02010609060101010101" pitchFamily="49" charset="-122"/>
              </a:rPr>
              <a:t>的突然</a:t>
            </a:r>
            <a:r>
              <a:rPr lang="zh-CN" altLang="en-US" sz="4000" dirty="0" smtClean="0">
                <a:latin typeface="黑体" panose="02010609060101010101" pitchFamily="49" charset="-122"/>
                <a:ea typeface="黑体" panose="02010609060101010101" pitchFamily="49" charset="-122"/>
              </a:rPr>
              <a:t>变化，顿时</a:t>
            </a:r>
            <a:r>
              <a:rPr lang="zh-CN" altLang="en-US" sz="4000" dirty="0">
                <a:latin typeface="黑体" panose="02010609060101010101" pitchFamily="49" charset="-122"/>
                <a:ea typeface="黑体" panose="02010609060101010101" pitchFamily="49" charset="-122"/>
              </a:rPr>
              <a:t>激发出了娜拉潜在的人物</a:t>
            </a:r>
            <a:r>
              <a:rPr lang="zh-CN" altLang="en-US" sz="4000" dirty="0" smtClean="0">
                <a:latin typeface="黑体" panose="02010609060101010101" pitchFamily="49" charset="-122"/>
                <a:ea typeface="黑体" panose="02010609060101010101" pitchFamily="49" charset="-122"/>
              </a:rPr>
              <a:t>性格，所以</a:t>
            </a:r>
            <a:r>
              <a:rPr lang="zh-CN" altLang="en-US" sz="4000" dirty="0">
                <a:latin typeface="黑体" panose="02010609060101010101" pitchFamily="49" charset="-122"/>
                <a:ea typeface="黑体" panose="02010609060101010101" pitchFamily="49" charset="-122"/>
              </a:rPr>
              <a:t>推动了两个人物之间经典的“坐下来谈一谈”这场戏的生成。在这场戏中，海尔茂</a:t>
            </a:r>
            <a:r>
              <a:rPr lang="zh-CN" altLang="en-US" sz="4000" dirty="0" smtClean="0">
                <a:latin typeface="黑体" panose="02010609060101010101" pitchFamily="49" charset="-122"/>
                <a:ea typeface="黑体" panose="02010609060101010101" pitchFamily="49" charset="-122"/>
              </a:rPr>
              <a:t>爆发，娜拉则变成</a:t>
            </a:r>
            <a:r>
              <a:rPr lang="zh-CN" altLang="en-US" sz="4000" dirty="0">
                <a:latin typeface="黑体" panose="02010609060101010101" pitchFamily="49" charset="-122"/>
                <a:ea typeface="黑体" panose="02010609060101010101" pitchFamily="49" charset="-122"/>
              </a:rPr>
              <a:t>雄辩家。同样是</a:t>
            </a:r>
            <a:r>
              <a:rPr lang="zh-CN" altLang="en-US" sz="4000" dirty="0" smtClean="0">
                <a:latin typeface="黑体" panose="02010609060101010101" pitchFamily="49" charset="-122"/>
                <a:ea typeface="黑体" panose="02010609060101010101" pitchFamily="49" charset="-122"/>
              </a:rPr>
              <a:t>变化，海尔</a:t>
            </a:r>
            <a:r>
              <a:rPr lang="zh-CN" altLang="en-US" sz="4000" dirty="0">
                <a:latin typeface="黑体" panose="02010609060101010101" pitchFamily="49" charset="-122"/>
                <a:ea typeface="黑体" panose="02010609060101010101" pitchFamily="49" charset="-122"/>
              </a:rPr>
              <a:t>茂成</a:t>
            </a:r>
            <a:r>
              <a:rPr lang="zh-CN" altLang="en-US" sz="4000" dirty="0" smtClean="0">
                <a:latin typeface="黑体" panose="02010609060101010101" pitchFamily="49" charset="-122"/>
                <a:ea typeface="黑体" panose="02010609060101010101" pitchFamily="49" charset="-122"/>
              </a:rPr>
              <a:t>了自私虚伪的代名词，而</a:t>
            </a:r>
            <a:r>
              <a:rPr lang="zh-CN" altLang="en-US" sz="4000" dirty="0">
                <a:latin typeface="黑体" panose="02010609060101010101" pitchFamily="49" charset="-122"/>
                <a:ea typeface="黑体" panose="02010609060101010101" pitchFamily="49" charset="-122"/>
              </a:rPr>
              <a:t>娜拉则成了女权解放的领军人物</a:t>
            </a:r>
            <a:r>
              <a:rPr lang="zh-CN" altLang="en-US" sz="4000" dirty="0" smtClean="0">
                <a:latin typeface="黑体" panose="02010609060101010101" pitchFamily="49" charset="-122"/>
                <a:ea typeface="黑体" panose="02010609060101010101" pitchFamily="49" charset="-122"/>
              </a:rPr>
              <a:t>。</a:t>
            </a:r>
            <a:endParaRPr lang="zh-CN" altLang="en-US" dirty="0"/>
          </a:p>
        </p:txBody>
      </p:sp>
      <p:sp>
        <p:nvSpPr>
          <p:cNvPr id="16" name="TextBox 8"/>
          <p:cNvSpPr txBox="1"/>
          <p:nvPr/>
        </p:nvSpPr>
        <p:spPr>
          <a:xfrm>
            <a:off x="1098550" y="522288"/>
            <a:ext cx="2308225" cy="706437"/>
          </a:xfrm>
          <a:prstGeom prst="rect">
            <a:avLst/>
          </a:prstGeom>
          <a:noFill/>
          <a:ln w="9525">
            <a:noFill/>
          </a:ln>
        </p:spPr>
        <p:txBody>
          <a:bodyPr>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eaLnBrk="1" hangingPunct="1">
              <a:spcBef>
                <a:spcPct val="0"/>
              </a:spcBef>
              <a:buNone/>
            </a:pPr>
            <a:r>
              <a:rPr lang="zh-CN" altLang="en-US" sz="4000">
                <a:solidFill>
                  <a:srgbClr val="820000"/>
                </a:solidFill>
                <a:latin typeface="隶书" pitchFamily="49" charset="-122"/>
                <a:ea typeface="隶书" pitchFamily="49" charset="-122"/>
              </a:rPr>
              <a:t>阅读落实</a:t>
            </a:r>
          </a:p>
        </p:txBody>
      </p:sp>
      <p:sp>
        <p:nvSpPr>
          <p:cNvPr id="17" name="圆角矩形 16"/>
          <p:cNvSpPr/>
          <p:nvPr/>
        </p:nvSpPr>
        <p:spPr>
          <a:xfrm>
            <a:off x="1031875" y="631825"/>
            <a:ext cx="2374900" cy="566738"/>
          </a:xfrm>
          <a:prstGeom prst="round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243649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w="38100">
                <a:solidFill>
                  <a:schemeClr val="tx1"/>
                </a:solidFill>
              </a:ln>
              <a:solidFill>
                <a:srgbClr val="820000"/>
              </a:solidFill>
              <a:effectLst/>
              <a:uLnTx/>
              <a:uFillTx/>
              <a:latin typeface="+mn-lt"/>
              <a:ea typeface="+mn-ea"/>
              <a:cs typeface="+mn-cs"/>
            </a:endParaRPr>
          </a:p>
        </p:txBody>
      </p:sp>
    </p:spTree>
    <p:extLst>
      <p:ext uri="{BB962C8B-B14F-4D97-AF65-F5344CB8AC3E}">
        <p14:creationId xmlns:p14="http://schemas.microsoft.com/office/powerpoint/2010/main" val="4120577365"/>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4">
            <a:extLst>
              <a:ext uri="{FF2B5EF4-FFF2-40B4-BE49-F238E27FC236}">
                <a16:creationId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xmlns="" id="{907D850E-B74C-42B8-9FB9-70A82C826159}"/>
              </a:ext>
            </a:extLst>
          </p:cNvPr>
          <p:cNvSpPr txBox="1"/>
          <p:nvPr/>
        </p:nvSpPr>
        <p:spPr>
          <a:xfrm>
            <a:off x="1989271" y="1915695"/>
            <a:ext cx="707245" cy="646331"/>
          </a:xfrm>
          <a:prstGeom prst="rect">
            <a:avLst/>
          </a:prstGeom>
          <a:noFill/>
        </p:spPr>
        <p:txBody>
          <a:bodyPr wrap="none" rtlCol="0">
            <a:spAutoFit/>
          </a:bodyPr>
          <a:lstStyle/>
          <a:p>
            <a:pPr fontAlgn="auto">
              <a:spcBef>
                <a:spcPct val="0"/>
              </a:spcBef>
              <a:spcAft>
                <a:spcPct val="0"/>
              </a:spcAft>
            </a:pPr>
            <a:r>
              <a:rPr lang="en-US" altLang="zh-CN" sz="3600">
                <a:solidFill>
                  <a:srgbClr val="FFFFFF"/>
                </a:solidFill>
                <a:latin typeface="字魂95号-手刻宋" panose="00000500000000000000" pitchFamily="2" charset="-122"/>
                <a:ea typeface="字魂95号-手刻宋" panose="00000500000000000000" pitchFamily="2" charset="-122"/>
                <a:cs typeface="+mn-ea"/>
                <a:sym typeface="思源黑体 CN Normal" panose="020B0400000000000000" pitchFamily="34" charset="-122"/>
              </a:rPr>
              <a:t>01</a:t>
            </a:r>
            <a:endParaRPr lang="zh-CN" altLang="en-US" sz="2400">
              <a:solidFill>
                <a:srgbClr val="FFFFFF"/>
              </a:solidFill>
              <a:latin typeface="字魂95号-手刻宋" panose="00000500000000000000" pitchFamily="2" charset="-122"/>
              <a:ea typeface="字魂95号-手刻宋" panose="00000500000000000000" pitchFamily="2" charset="-122"/>
              <a:cs typeface="+mn-ea"/>
              <a:sym typeface="思源黑体 CN Normal" panose="020B0400000000000000" pitchFamily="34" charset="-122"/>
            </a:endParaRPr>
          </a:p>
        </p:txBody>
      </p:sp>
      <p:sp>
        <p:nvSpPr>
          <p:cNvPr id="2" name="文本框 1">
            <a:extLst>
              <a:ext uri="{FF2B5EF4-FFF2-40B4-BE49-F238E27FC236}">
                <a16:creationId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xmlns="" id="{5FBA6655-0193-4DDF-B389-CBF0B8D23F11}"/>
              </a:ext>
            </a:extLst>
          </p:cNvPr>
          <p:cNvSpPr txBox="1"/>
          <p:nvPr/>
        </p:nvSpPr>
        <p:spPr>
          <a:xfrm>
            <a:off x="2615730" y="4034795"/>
            <a:ext cx="14545616" cy="5632311"/>
          </a:xfrm>
          <a:prstGeom prst="rect">
            <a:avLst/>
          </a:prstGeom>
          <a:noFill/>
        </p:spPr>
        <p:txBody>
          <a:bodyPr wrap="square" rtlCol="0">
            <a:spAutoFit/>
          </a:bodyPr>
          <a:lstStyle/>
          <a:p>
            <a:pPr>
              <a:lnSpc>
                <a:spcPct val="150000"/>
              </a:lnSpc>
            </a:pPr>
            <a:r>
              <a:rPr lang="zh-CN" altLang="en-US" sz="4000">
                <a:latin typeface="黑体" panose="02010609060101010101" pitchFamily="49" charset="-122"/>
                <a:ea typeface="黑体" panose="02010609060101010101" pitchFamily="49" charset="-122"/>
              </a:rPr>
              <a:t>    和剧中所有人物</a:t>
            </a:r>
            <a:r>
              <a:rPr lang="zh-CN" altLang="en-US" sz="4000" smtClean="0">
                <a:latin typeface="黑体" panose="02010609060101010101" pitchFamily="49" charset="-122"/>
                <a:ea typeface="黑体" panose="02010609060101010101" pitchFamily="49" charset="-122"/>
              </a:rPr>
              <a:t>相比，海尔</a:t>
            </a:r>
            <a:r>
              <a:rPr lang="zh-CN" altLang="en-US" sz="4000">
                <a:latin typeface="黑体" panose="02010609060101010101" pitchFamily="49" charset="-122"/>
                <a:ea typeface="黑体" panose="02010609060101010101" pitchFamily="49" charset="-122"/>
              </a:rPr>
              <a:t>茂是最成功</a:t>
            </a:r>
            <a:r>
              <a:rPr lang="zh-CN" altLang="en-US" sz="4000" smtClean="0">
                <a:latin typeface="黑体" panose="02010609060101010101" pitchFamily="49" charset="-122"/>
                <a:ea typeface="黑体" panose="02010609060101010101" pitchFamily="49" charset="-122"/>
              </a:rPr>
              <a:t>的，但是</a:t>
            </a:r>
            <a:r>
              <a:rPr lang="zh-CN" altLang="en-US" sz="4000">
                <a:latin typeface="黑体" panose="02010609060101010101" pitchFamily="49" charset="-122"/>
                <a:ea typeface="黑体" panose="02010609060101010101" pitchFamily="49" charset="-122"/>
              </a:rPr>
              <a:t>他的结局也是最不幸的</a:t>
            </a:r>
            <a:r>
              <a:rPr lang="zh-CN" altLang="en-US" sz="4000" smtClean="0">
                <a:latin typeface="黑体" panose="02010609060101010101" pitchFamily="49" charset="-122"/>
                <a:ea typeface="黑体" panose="02010609060101010101" pitchFamily="49" charset="-122"/>
              </a:rPr>
              <a:t>。</a:t>
            </a:r>
            <a:r>
              <a:rPr lang="zh-CN" altLang="zh-CN" sz="4000">
                <a:latin typeface="黑体" panose="02010609060101010101" pitchFamily="49" charset="-122"/>
                <a:ea typeface="黑体" panose="02010609060101010101" pitchFamily="49" charset="-122"/>
              </a:rPr>
              <a:t>在戏的开端看似最窘迫的林丹太太和柯洛克斯泰在戏的结尾处收获了</a:t>
            </a:r>
            <a:r>
              <a:rPr lang="zh-CN" altLang="zh-CN" sz="4000" smtClean="0">
                <a:latin typeface="黑体" panose="02010609060101010101" pitchFamily="49" charset="-122"/>
                <a:ea typeface="黑体" panose="02010609060101010101" pitchFamily="49" charset="-122"/>
              </a:rPr>
              <a:t>爱情</a:t>
            </a:r>
            <a:r>
              <a:rPr lang="zh-CN" altLang="en-US" sz="4000" smtClean="0">
                <a:latin typeface="黑体" panose="02010609060101010101" pitchFamily="49" charset="-122"/>
                <a:ea typeface="黑体" panose="02010609060101010101" pitchFamily="49" charset="-122"/>
              </a:rPr>
              <a:t>，</a:t>
            </a:r>
            <a:r>
              <a:rPr lang="zh-CN" altLang="zh-CN" sz="4000" smtClean="0">
                <a:latin typeface="黑体" panose="02010609060101010101" pitchFamily="49" charset="-122"/>
                <a:ea typeface="黑体" panose="02010609060101010101" pitchFamily="49" charset="-122"/>
              </a:rPr>
              <a:t>重新</a:t>
            </a:r>
            <a:r>
              <a:rPr lang="zh-CN" altLang="zh-CN" sz="4000">
                <a:latin typeface="黑体" panose="02010609060101010101" pitchFamily="49" charset="-122"/>
                <a:ea typeface="黑体" panose="02010609060101010101" pitchFamily="49" charset="-122"/>
              </a:rPr>
              <a:t>找到了生活的</a:t>
            </a:r>
            <a:r>
              <a:rPr lang="zh-CN" altLang="zh-CN" sz="4000" smtClean="0">
                <a:latin typeface="黑体" panose="02010609060101010101" pitchFamily="49" charset="-122"/>
                <a:ea typeface="黑体" panose="02010609060101010101" pitchFamily="49" charset="-122"/>
              </a:rPr>
              <a:t>意义</a:t>
            </a:r>
            <a:r>
              <a:rPr lang="zh-CN" altLang="en-US" sz="4000" smtClean="0">
                <a:latin typeface="黑体" panose="02010609060101010101" pitchFamily="49" charset="-122"/>
                <a:ea typeface="黑体" panose="02010609060101010101" pitchFamily="49" charset="-122"/>
              </a:rPr>
              <a:t>；</a:t>
            </a:r>
            <a:r>
              <a:rPr lang="zh-CN" altLang="zh-CN" sz="4000" smtClean="0">
                <a:latin typeface="黑体" panose="02010609060101010101" pitchFamily="49" charset="-122"/>
                <a:ea typeface="黑体" panose="02010609060101010101" pitchFamily="49" charset="-122"/>
              </a:rPr>
              <a:t>阮克医生没有</a:t>
            </a:r>
            <a:r>
              <a:rPr lang="zh-CN" altLang="zh-CN" sz="4000">
                <a:latin typeface="黑体" panose="02010609060101010101" pitchFamily="49" charset="-122"/>
                <a:ea typeface="黑体" panose="02010609060101010101" pitchFamily="49" charset="-122"/>
              </a:rPr>
              <a:t>再</a:t>
            </a:r>
            <a:r>
              <a:rPr lang="zh-CN" altLang="zh-CN" sz="4000" smtClean="0">
                <a:latin typeface="黑体" panose="02010609060101010101" pitchFamily="49" charset="-122"/>
                <a:ea typeface="黑体" panose="02010609060101010101" pitchFamily="49" charset="-122"/>
              </a:rPr>
              <a:t>出现</a:t>
            </a:r>
            <a:r>
              <a:rPr lang="zh-CN" altLang="en-US" sz="4000" smtClean="0">
                <a:latin typeface="黑体" panose="02010609060101010101" pitchFamily="49" charset="-122"/>
                <a:ea typeface="黑体" panose="02010609060101010101" pitchFamily="49" charset="-122"/>
              </a:rPr>
              <a:t>；</a:t>
            </a:r>
            <a:r>
              <a:rPr lang="zh-CN" altLang="zh-CN" sz="4000" smtClean="0">
                <a:latin typeface="黑体" panose="02010609060101010101" pitchFamily="49" charset="-122"/>
                <a:ea typeface="黑体" panose="02010609060101010101" pitchFamily="49" charset="-122"/>
              </a:rPr>
              <a:t>娜拉摆脱</a:t>
            </a:r>
            <a:r>
              <a:rPr lang="zh-CN" altLang="zh-CN" sz="4000">
                <a:latin typeface="黑体" panose="02010609060101010101" pitchFamily="49" charset="-122"/>
                <a:ea typeface="黑体" panose="02010609060101010101" pitchFamily="49" charset="-122"/>
              </a:rPr>
              <a:t>了</a:t>
            </a:r>
            <a:r>
              <a:rPr lang="en-US" altLang="zh-CN" sz="4000">
                <a:latin typeface="黑体" panose="02010609060101010101" pitchFamily="49" charset="-122"/>
                <a:ea typeface="黑体" panose="02010609060101010101" pitchFamily="49" charset="-122"/>
              </a:rPr>
              <a:t>“</a:t>
            </a:r>
            <a:r>
              <a:rPr lang="zh-CN" altLang="zh-CN" sz="4000">
                <a:latin typeface="黑体" panose="02010609060101010101" pitchFamily="49" charset="-122"/>
                <a:ea typeface="黑体" panose="02010609060101010101" pitchFamily="49" charset="-122"/>
              </a:rPr>
              <a:t>泥娃娃</a:t>
            </a:r>
            <a:r>
              <a:rPr lang="en-US" altLang="zh-CN" sz="4000">
                <a:latin typeface="黑体" panose="02010609060101010101" pitchFamily="49" charset="-122"/>
                <a:ea typeface="黑体" panose="02010609060101010101" pitchFamily="49" charset="-122"/>
              </a:rPr>
              <a:t>”</a:t>
            </a:r>
            <a:r>
              <a:rPr lang="zh-CN" altLang="zh-CN" sz="4000">
                <a:latin typeface="黑体" panose="02010609060101010101" pitchFamily="49" charset="-122"/>
                <a:ea typeface="黑体" panose="02010609060101010101" pitchFamily="49" charset="-122"/>
              </a:rPr>
              <a:t>的</a:t>
            </a:r>
            <a:r>
              <a:rPr lang="zh-CN" altLang="zh-CN" sz="4000" smtClean="0">
                <a:latin typeface="黑体" panose="02010609060101010101" pitchFamily="49" charset="-122"/>
                <a:ea typeface="黑体" panose="02010609060101010101" pitchFamily="49" charset="-122"/>
              </a:rPr>
              <a:t>束缚</a:t>
            </a:r>
            <a:r>
              <a:rPr lang="zh-CN" altLang="en-US" sz="4000">
                <a:latin typeface="黑体" panose="02010609060101010101" pitchFamily="49" charset="-122"/>
                <a:ea typeface="黑体" panose="02010609060101010101" pitchFamily="49" charset="-122"/>
              </a:rPr>
              <a:t>，</a:t>
            </a:r>
            <a:r>
              <a:rPr lang="zh-CN" altLang="zh-CN" sz="4000" smtClean="0">
                <a:latin typeface="黑体" panose="02010609060101010101" pitchFamily="49" charset="-122"/>
                <a:ea typeface="黑体" panose="02010609060101010101" pitchFamily="49" charset="-122"/>
              </a:rPr>
              <a:t>开始</a:t>
            </a:r>
            <a:r>
              <a:rPr lang="zh-CN" altLang="zh-CN" sz="4000">
                <a:latin typeface="黑体" panose="02010609060101010101" pitchFamily="49" charset="-122"/>
                <a:ea typeface="黑体" panose="02010609060101010101" pitchFamily="49" charset="-122"/>
              </a:rPr>
              <a:t>成为一个真正的人，重新踏上生活的征途。当所有人都向着新生活奔去的</a:t>
            </a:r>
            <a:r>
              <a:rPr lang="zh-CN" altLang="zh-CN" sz="4000" smtClean="0">
                <a:latin typeface="黑体" panose="02010609060101010101" pitchFamily="49" charset="-122"/>
                <a:ea typeface="黑体" panose="02010609060101010101" pitchFamily="49" charset="-122"/>
              </a:rPr>
              <a:t>时候</a:t>
            </a:r>
            <a:r>
              <a:rPr lang="zh-CN" altLang="en-US" sz="4000" smtClean="0">
                <a:latin typeface="黑体" panose="02010609060101010101" pitchFamily="49" charset="-122"/>
                <a:ea typeface="黑体" panose="02010609060101010101" pitchFamily="49" charset="-122"/>
              </a:rPr>
              <a:t>，</a:t>
            </a:r>
            <a:r>
              <a:rPr lang="zh-CN" altLang="zh-CN" sz="4000" smtClean="0">
                <a:latin typeface="黑体" panose="02010609060101010101" pitchFamily="49" charset="-122"/>
                <a:ea typeface="黑体" panose="02010609060101010101" pitchFamily="49" charset="-122"/>
              </a:rPr>
              <a:t>唯有</a:t>
            </a:r>
            <a:r>
              <a:rPr lang="zh-CN" altLang="zh-CN" sz="4000">
                <a:latin typeface="黑体" panose="02010609060101010101" pitchFamily="49" charset="-122"/>
                <a:ea typeface="黑体" panose="02010609060101010101" pitchFamily="49" charset="-122"/>
              </a:rPr>
              <a:t>海尔茂被剩在了原地</a:t>
            </a:r>
            <a:r>
              <a:rPr lang="en-US" altLang="zh-CN" sz="4000">
                <a:latin typeface="黑体" panose="02010609060101010101" pitchFamily="49" charset="-122"/>
                <a:ea typeface="黑体" panose="02010609060101010101" pitchFamily="49" charset="-122"/>
              </a:rPr>
              <a:t>,</a:t>
            </a:r>
            <a:endParaRPr lang="zh-CN" altLang="en-US" sz="4000">
              <a:latin typeface="黑体" panose="02010609060101010101" pitchFamily="49" charset="-122"/>
              <a:ea typeface="黑体" panose="02010609060101010101" pitchFamily="49" charset="-122"/>
            </a:endParaRPr>
          </a:p>
        </p:txBody>
      </p:sp>
      <p:sp>
        <p:nvSpPr>
          <p:cNvPr id="16" name="TextBox 8"/>
          <p:cNvSpPr txBox="1"/>
          <p:nvPr/>
        </p:nvSpPr>
        <p:spPr>
          <a:xfrm>
            <a:off x="1098550" y="522288"/>
            <a:ext cx="2308225" cy="706437"/>
          </a:xfrm>
          <a:prstGeom prst="rect">
            <a:avLst/>
          </a:prstGeom>
          <a:noFill/>
          <a:ln w="9525">
            <a:noFill/>
          </a:ln>
        </p:spPr>
        <p:txBody>
          <a:bodyPr>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eaLnBrk="1" hangingPunct="1">
              <a:spcBef>
                <a:spcPct val="0"/>
              </a:spcBef>
              <a:buNone/>
            </a:pPr>
            <a:r>
              <a:rPr lang="zh-CN" altLang="en-US" sz="4000">
                <a:solidFill>
                  <a:srgbClr val="820000"/>
                </a:solidFill>
                <a:latin typeface="隶书" pitchFamily="49" charset="-122"/>
                <a:ea typeface="隶书" pitchFamily="49" charset="-122"/>
              </a:rPr>
              <a:t>阅读落实</a:t>
            </a:r>
          </a:p>
        </p:txBody>
      </p:sp>
      <p:sp>
        <p:nvSpPr>
          <p:cNvPr id="17" name="圆角矩形 16"/>
          <p:cNvSpPr/>
          <p:nvPr/>
        </p:nvSpPr>
        <p:spPr>
          <a:xfrm>
            <a:off x="1031875" y="631825"/>
            <a:ext cx="2374900" cy="566738"/>
          </a:xfrm>
          <a:prstGeom prst="round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243649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w="38100">
                <a:solidFill>
                  <a:schemeClr val="tx1"/>
                </a:solidFill>
              </a:ln>
              <a:solidFill>
                <a:srgbClr val="820000"/>
              </a:solidFill>
              <a:effectLst/>
              <a:uLnTx/>
              <a:uFillTx/>
              <a:latin typeface="+mn-lt"/>
              <a:ea typeface="+mn-ea"/>
              <a:cs typeface="+mn-cs"/>
            </a:endParaRPr>
          </a:p>
        </p:txBody>
      </p:sp>
    </p:spTree>
    <p:extLst>
      <p:ext uri="{BB962C8B-B14F-4D97-AF65-F5344CB8AC3E}">
        <p14:creationId xmlns:p14="http://schemas.microsoft.com/office/powerpoint/2010/main" val="574543843"/>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TextBox 8"/>
          <p:cNvSpPr txBox="1"/>
          <p:nvPr/>
        </p:nvSpPr>
        <p:spPr>
          <a:xfrm>
            <a:off x="1098550" y="522288"/>
            <a:ext cx="2308225" cy="708025"/>
          </a:xfrm>
          <a:prstGeom prst="rect">
            <a:avLst/>
          </a:prstGeom>
          <a:noFill/>
          <a:ln w="9525">
            <a:noFill/>
          </a:ln>
        </p:spPr>
        <p:txBody>
          <a:bodyPr>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eaLnBrk="1" hangingPunct="1">
              <a:spcBef>
                <a:spcPct val="0"/>
              </a:spcBef>
              <a:buNone/>
            </a:pPr>
            <a:r>
              <a:rPr lang="zh-CN" altLang="en-US" sz="4000">
                <a:solidFill>
                  <a:srgbClr val="820000"/>
                </a:solidFill>
                <a:latin typeface="隶书" pitchFamily="49" charset="-122"/>
                <a:ea typeface="隶书" pitchFamily="49" charset="-122"/>
              </a:rPr>
              <a:t>链接拓展</a:t>
            </a:r>
          </a:p>
        </p:txBody>
      </p:sp>
      <p:sp>
        <p:nvSpPr>
          <p:cNvPr id="3" name="圆角矩形 2"/>
          <p:cNvSpPr/>
          <p:nvPr/>
        </p:nvSpPr>
        <p:spPr>
          <a:xfrm>
            <a:off x="1031875" y="631825"/>
            <a:ext cx="2374900" cy="566738"/>
          </a:xfrm>
          <a:prstGeom prst="round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243649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w="38100">
                <a:solidFill>
                  <a:schemeClr val="tx1"/>
                </a:solidFill>
              </a:ln>
              <a:solidFill>
                <a:srgbClr val="820000"/>
              </a:solidFill>
              <a:effectLst/>
              <a:uLnTx/>
              <a:uFillTx/>
              <a:latin typeface="+mn-lt"/>
              <a:ea typeface="+mn-ea"/>
              <a:cs typeface="+mn-cs"/>
            </a:endParaRPr>
          </a:p>
        </p:txBody>
      </p:sp>
      <p:sp>
        <p:nvSpPr>
          <p:cNvPr id="2" name="文本框 1">
            <a:extLst>
              <a:ext uri="{FF2B5EF4-FFF2-40B4-BE49-F238E27FC236}">
                <a16:creationId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xmlns="" id="{E985555F-9C10-40EC-9066-C7575675B8DC}"/>
              </a:ext>
            </a:extLst>
          </p:cNvPr>
          <p:cNvSpPr txBox="1"/>
          <p:nvPr/>
        </p:nvSpPr>
        <p:spPr>
          <a:xfrm>
            <a:off x="6088442" y="3568502"/>
            <a:ext cx="7992888" cy="1569660"/>
          </a:xfrm>
          <a:prstGeom prst="rect">
            <a:avLst/>
          </a:prstGeom>
          <a:noFill/>
        </p:spPr>
        <p:txBody>
          <a:bodyPr wrap="square" rtlCol="0">
            <a:spAutoFit/>
          </a:bodyPr>
          <a:lstStyle/>
          <a:p>
            <a:pPr algn="just">
              <a:lnSpc>
                <a:spcPct val="200000"/>
              </a:lnSpc>
            </a:pPr>
            <a:r>
              <a:rPr lang="zh-CN" altLang="en-US" sz="4800" smtClean="0">
                <a:latin typeface="黑体" panose="02010609060101010101" pitchFamily="49" charset="-122"/>
                <a:ea typeface="黑体" panose="02010609060101010101" pitchFamily="49" charset="-122"/>
              </a:rPr>
              <a:t>阅读鲁迅</a:t>
            </a:r>
            <a:r>
              <a:rPr lang="zh-CN" altLang="en-US" sz="4800">
                <a:latin typeface="黑体" panose="02010609060101010101" pitchFamily="49" charset="-122"/>
                <a:ea typeface="黑体" panose="02010609060101010101" pitchFamily="49" charset="-122"/>
              </a:rPr>
              <a:t>的小说</a:t>
            </a:r>
            <a:r>
              <a:rPr lang="en-US" altLang="zh-CN" sz="4800">
                <a:latin typeface="黑体" panose="02010609060101010101" pitchFamily="49" charset="-122"/>
                <a:ea typeface="黑体" panose="02010609060101010101" pitchFamily="49" charset="-122"/>
              </a:rPr>
              <a:t>《</a:t>
            </a:r>
            <a:r>
              <a:rPr lang="zh-CN" altLang="en-US" sz="4800">
                <a:latin typeface="黑体" panose="02010609060101010101" pitchFamily="49" charset="-122"/>
                <a:ea typeface="黑体" panose="02010609060101010101" pitchFamily="49" charset="-122"/>
              </a:rPr>
              <a:t>伤逝</a:t>
            </a:r>
            <a:r>
              <a:rPr lang="en-US" altLang="zh-CN" sz="4800" smtClean="0">
                <a:latin typeface="黑体" panose="02010609060101010101" pitchFamily="49" charset="-122"/>
                <a:ea typeface="黑体" panose="02010609060101010101" pitchFamily="49" charset="-122"/>
              </a:rPr>
              <a:t>》</a:t>
            </a:r>
            <a:r>
              <a:rPr lang="zh-CN" altLang="en-US" sz="4800" smtClean="0">
                <a:latin typeface="黑体" panose="02010609060101010101" pitchFamily="49" charset="-122"/>
                <a:ea typeface="黑体" panose="02010609060101010101" pitchFamily="49" charset="-122"/>
              </a:rPr>
              <a:t>。</a:t>
            </a:r>
            <a:endParaRPr lang="zh-CN" altLang="en-US">
              <a:latin typeface="黑体" panose="02010609060101010101" pitchFamily="49" charset="-122"/>
              <a:ea typeface="黑体" panose="02010609060101010101" pitchFamily="49" charset="-122"/>
            </a:endParaRPr>
          </a:p>
        </p:txBody>
      </p:sp>
      <p:pic>
        <p:nvPicPr>
          <p:cNvPr id="2051" name="Picture 3"/>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bwMode="auto">
          <a:xfrm>
            <a:off x="5824119" y="5611386"/>
            <a:ext cx="3158371" cy="455220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752634" y="5589310"/>
            <a:ext cx="3135964" cy="455220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TextBox 8"/>
          <p:cNvSpPr txBox="1"/>
          <p:nvPr/>
        </p:nvSpPr>
        <p:spPr>
          <a:xfrm>
            <a:off x="1098550" y="522288"/>
            <a:ext cx="2308225" cy="706437"/>
          </a:xfrm>
          <a:prstGeom prst="rect">
            <a:avLst/>
          </a:prstGeom>
          <a:noFill/>
          <a:ln w="9525">
            <a:noFill/>
          </a:ln>
        </p:spPr>
        <p:txBody>
          <a:bodyPr>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eaLnBrk="1" hangingPunct="1">
              <a:spcBef>
                <a:spcPct val="0"/>
              </a:spcBef>
              <a:buNone/>
            </a:pPr>
            <a:r>
              <a:rPr lang="zh-CN" altLang="en-US" sz="4000">
                <a:solidFill>
                  <a:srgbClr val="820000"/>
                </a:solidFill>
                <a:latin typeface="隶书" pitchFamily="49" charset="-122"/>
                <a:ea typeface="隶书" pitchFamily="49" charset="-122"/>
              </a:rPr>
              <a:t>激趣导入</a:t>
            </a:r>
          </a:p>
        </p:txBody>
      </p:sp>
      <p:sp>
        <p:nvSpPr>
          <p:cNvPr id="8" name="圆角矩形 7"/>
          <p:cNvSpPr/>
          <p:nvPr/>
        </p:nvSpPr>
        <p:spPr>
          <a:xfrm>
            <a:off x="1031875" y="631825"/>
            <a:ext cx="2374900" cy="566738"/>
          </a:xfrm>
          <a:prstGeom prst="round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243649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w="38100">
                <a:solidFill>
                  <a:schemeClr val="tx1"/>
                </a:solidFill>
              </a:ln>
              <a:solidFill>
                <a:srgbClr val="820000"/>
              </a:solidFill>
              <a:effectLst/>
              <a:uLnTx/>
              <a:uFillTx/>
              <a:latin typeface="+mn-lt"/>
              <a:ea typeface="+mn-ea"/>
              <a:cs typeface="+mn-cs"/>
            </a:endParaRPr>
          </a:p>
        </p:txBody>
      </p:sp>
      <p:sp>
        <p:nvSpPr>
          <p:cNvPr id="2" name="文本框 1">
            <a:extLst>
              <a:ext uri="{FF2B5EF4-FFF2-40B4-BE49-F238E27FC236}">
                <a16:creationId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xmlns="" id="{B4390CFC-D32C-4C1A-B442-F0B0277A6104}"/>
              </a:ext>
            </a:extLst>
          </p:cNvPr>
          <p:cNvSpPr txBox="1"/>
          <p:nvPr/>
        </p:nvSpPr>
        <p:spPr>
          <a:xfrm>
            <a:off x="3047778" y="4842570"/>
            <a:ext cx="11871781" cy="755976"/>
          </a:xfrm>
          <a:prstGeom prst="rect">
            <a:avLst/>
          </a:prstGeom>
          <a:noFill/>
        </p:spPr>
        <p:txBody>
          <a:bodyPr wrap="square" rtlCol="0">
            <a:spAutoFit/>
          </a:bodyPr>
          <a:lstStyle/>
          <a:p>
            <a:pPr algn="just">
              <a:lnSpc>
                <a:spcPct val="125000"/>
              </a:lnSpc>
            </a:pPr>
            <a:r>
              <a:rPr lang="zh-CN" altLang="en-US" sz="4000">
                <a:latin typeface="黑体" panose="02010609060101010101" pitchFamily="49" charset="-122"/>
                <a:ea typeface="黑体" panose="02010609060101010101" pitchFamily="49" charset="-122"/>
              </a:rPr>
              <a:t>    </a:t>
            </a:r>
            <a:endParaRPr lang="zh-CN" altLang="en-US">
              <a:latin typeface="黑体" pitchFamily="49" charset="-122"/>
              <a:ea typeface="黑体" pitchFamily="49" charset="-122"/>
            </a:endParaRPr>
          </a:p>
        </p:txBody>
      </p:sp>
      <p:pic>
        <p:nvPicPr>
          <p:cNvPr id="1026"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bwMode="auto">
          <a:xfrm>
            <a:off x="5568058" y="4410522"/>
            <a:ext cx="8594291" cy="511256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4">
            <a:extLst>
              <a:ext uri="{FF2B5EF4-FFF2-40B4-BE49-F238E27FC236}">
                <a16:creationId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xmlns="" id="{907D850E-B74C-42B8-9FB9-70A82C826159}"/>
              </a:ext>
            </a:extLst>
          </p:cNvPr>
          <p:cNvSpPr txBox="1"/>
          <p:nvPr/>
        </p:nvSpPr>
        <p:spPr>
          <a:xfrm>
            <a:off x="1989271" y="1915695"/>
            <a:ext cx="707245" cy="646331"/>
          </a:xfrm>
          <a:prstGeom prst="rect">
            <a:avLst/>
          </a:prstGeom>
          <a:noFill/>
        </p:spPr>
        <p:txBody>
          <a:bodyPr wrap="none" rtlCol="0">
            <a:spAutoFit/>
          </a:bodyPr>
          <a:lstStyle/>
          <a:p>
            <a:pPr fontAlgn="auto">
              <a:spcBef>
                <a:spcPct val="0"/>
              </a:spcBef>
              <a:spcAft>
                <a:spcPct val="0"/>
              </a:spcAft>
            </a:pPr>
            <a:r>
              <a:rPr lang="en-US" altLang="zh-CN" sz="3600">
                <a:solidFill>
                  <a:srgbClr val="FFFFFF"/>
                </a:solidFill>
                <a:latin typeface="字魂95号-手刻宋" panose="00000500000000000000" pitchFamily="2" charset="-122"/>
                <a:ea typeface="字魂95号-手刻宋" panose="00000500000000000000" pitchFamily="2" charset="-122"/>
                <a:cs typeface="+mn-ea"/>
                <a:sym typeface="思源黑体 CN Normal" panose="020B0400000000000000" pitchFamily="34" charset="-122"/>
              </a:rPr>
              <a:t>01</a:t>
            </a:r>
            <a:endParaRPr lang="zh-CN" altLang="en-US" sz="2400">
              <a:solidFill>
                <a:srgbClr val="FFFFFF"/>
              </a:solidFill>
              <a:latin typeface="字魂95号-手刻宋" panose="00000500000000000000" pitchFamily="2" charset="-122"/>
              <a:ea typeface="字魂95号-手刻宋" panose="00000500000000000000" pitchFamily="2" charset="-122"/>
              <a:cs typeface="+mn-ea"/>
              <a:sym typeface="思源黑体 CN Normal" panose="020B0400000000000000" pitchFamily="34" charset="-122"/>
            </a:endParaRPr>
          </a:p>
        </p:txBody>
      </p:sp>
      <p:pic>
        <p:nvPicPr>
          <p:cNvPr id="2050"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10248578" y="6111286"/>
            <a:ext cx="2214315" cy="297975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2840866" y="4554538"/>
            <a:ext cx="2645135" cy="2864421"/>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
        <p:nvSpPr>
          <p:cNvPr id="6" name="TextBox 8"/>
          <p:cNvSpPr txBox="1"/>
          <p:nvPr/>
        </p:nvSpPr>
        <p:spPr>
          <a:xfrm>
            <a:off x="1098550" y="522288"/>
            <a:ext cx="2308225" cy="706437"/>
          </a:xfrm>
          <a:prstGeom prst="rect">
            <a:avLst/>
          </a:prstGeom>
          <a:noFill/>
          <a:ln w="9525">
            <a:noFill/>
          </a:ln>
        </p:spPr>
        <p:txBody>
          <a:bodyPr>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eaLnBrk="1" hangingPunct="1">
              <a:spcBef>
                <a:spcPct val="0"/>
              </a:spcBef>
              <a:buNone/>
            </a:pPr>
            <a:r>
              <a:rPr lang="zh-CN" altLang="en-US" sz="4000">
                <a:solidFill>
                  <a:srgbClr val="820000"/>
                </a:solidFill>
                <a:latin typeface="隶书" pitchFamily="49" charset="-122"/>
                <a:ea typeface="隶书" pitchFamily="49" charset="-122"/>
              </a:rPr>
              <a:t>激趣导入</a:t>
            </a:r>
          </a:p>
        </p:txBody>
      </p:sp>
      <p:sp>
        <p:nvSpPr>
          <p:cNvPr id="7" name="圆角矩形 6"/>
          <p:cNvSpPr/>
          <p:nvPr/>
        </p:nvSpPr>
        <p:spPr>
          <a:xfrm>
            <a:off x="1031875" y="631825"/>
            <a:ext cx="2374900" cy="566738"/>
          </a:xfrm>
          <a:prstGeom prst="round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243649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w="38100">
                <a:solidFill>
                  <a:schemeClr val="tx1"/>
                </a:solidFill>
              </a:ln>
              <a:solidFill>
                <a:srgbClr val="820000"/>
              </a:solidFill>
              <a:effectLst/>
              <a:uLnTx/>
              <a:uFillTx/>
              <a:latin typeface="+mn-lt"/>
              <a:ea typeface="+mn-ea"/>
              <a:cs typeface="+mn-cs"/>
            </a:endParaRPr>
          </a:p>
        </p:txBody>
      </p:sp>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07718" y="5692142"/>
            <a:ext cx="8280921" cy="2880756"/>
          </a:xfrm>
          <a:prstGeom prst="rect">
            <a:avLst/>
          </a:prstGeom>
        </p:spPr>
      </p:pic>
      <p:pic>
        <p:nvPicPr>
          <p:cNvPr id="5"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3304903" y="4980559"/>
            <a:ext cx="6439619" cy="46967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13488581"/>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TextBox 8"/>
          <p:cNvSpPr txBox="1"/>
          <p:nvPr/>
        </p:nvSpPr>
        <p:spPr>
          <a:xfrm>
            <a:off x="1098550" y="522288"/>
            <a:ext cx="2308225" cy="706437"/>
          </a:xfrm>
          <a:prstGeom prst="rect">
            <a:avLst/>
          </a:prstGeom>
          <a:noFill/>
          <a:ln w="9525">
            <a:noFill/>
          </a:ln>
        </p:spPr>
        <p:txBody>
          <a:bodyPr>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eaLnBrk="1" hangingPunct="1">
              <a:spcBef>
                <a:spcPct val="0"/>
              </a:spcBef>
              <a:buNone/>
            </a:pPr>
            <a:r>
              <a:rPr lang="zh-CN" altLang="en-US" sz="4000">
                <a:solidFill>
                  <a:srgbClr val="820000"/>
                </a:solidFill>
                <a:latin typeface="隶书" pitchFamily="49" charset="-122"/>
                <a:ea typeface="隶书" pitchFamily="49" charset="-122"/>
              </a:rPr>
              <a:t>课程定位</a:t>
            </a:r>
          </a:p>
        </p:txBody>
      </p:sp>
      <p:sp>
        <p:nvSpPr>
          <p:cNvPr id="3" name="圆角矩形 2"/>
          <p:cNvSpPr/>
          <p:nvPr/>
        </p:nvSpPr>
        <p:spPr>
          <a:xfrm>
            <a:off x="1031875" y="631825"/>
            <a:ext cx="2374900" cy="566738"/>
          </a:xfrm>
          <a:prstGeom prst="round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243649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w="38100">
                <a:solidFill>
                  <a:schemeClr val="tx1"/>
                </a:solidFill>
              </a:ln>
              <a:solidFill>
                <a:srgbClr val="820000"/>
              </a:solidFill>
              <a:effectLst/>
              <a:uLnTx/>
              <a:uFillTx/>
              <a:latin typeface="+mn-lt"/>
              <a:ea typeface="+mn-ea"/>
              <a:cs typeface="+mn-cs"/>
            </a:endParaRPr>
          </a:p>
        </p:txBody>
      </p:sp>
      <p:sp>
        <p:nvSpPr>
          <p:cNvPr id="2" name="文本框 1">
            <a:extLst>
              <a:ext uri="{FF2B5EF4-FFF2-40B4-BE49-F238E27FC236}">
                <a16:creationId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xmlns="" id="{52169AAC-FE17-4AA8-8732-F1D24E1187D5}"/>
              </a:ext>
            </a:extLst>
          </p:cNvPr>
          <p:cNvSpPr txBox="1"/>
          <p:nvPr/>
        </p:nvSpPr>
        <p:spPr>
          <a:xfrm>
            <a:off x="4775970" y="5202610"/>
            <a:ext cx="11017224" cy="3277820"/>
          </a:xfrm>
          <a:prstGeom prst="rect">
            <a:avLst/>
          </a:prstGeom>
          <a:noFill/>
        </p:spPr>
        <p:txBody>
          <a:bodyPr wrap="square" rtlCol="0">
            <a:spAutoFit/>
          </a:bodyPr>
          <a:lstStyle/>
          <a:p>
            <a:pPr algn="just">
              <a:lnSpc>
                <a:spcPct val="150000"/>
              </a:lnSpc>
            </a:pPr>
            <a:r>
              <a:rPr lang="zh-CN" altLang="en-US" sz="4600" smtClean="0">
                <a:latin typeface="黑体" panose="02010609060101010101" pitchFamily="49" charset="-122"/>
                <a:ea typeface="黑体" panose="02010609060101010101" pitchFamily="49" charset="-122"/>
              </a:rPr>
              <a:t>一</a:t>
            </a:r>
            <a:r>
              <a:rPr lang="zh-CN" altLang="en-US" sz="4600">
                <a:latin typeface="黑体" panose="02010609060101010101" pitchFamily="49" charset="-122"/>
                <a:ea typeface="黑体" panose="02010609060101010101" pitchFamily="49" charset="-122"/>
              </a:rPr>
              <a:t>、分析节选部分人物言行的前后</a:t>
            </a:r>
            <a:r>
              <a:rPr lang="zh-CN" altLang="en-US" sz="4600" smtClean="0">
                <a:latin typeface="黑体" panose="02010609060101010101" pitchFamily="49" charset="-122"/>
                <a:ea typeface="黑体" panose="02010609060101010101" pitchFamily="49" charset="-122"/>
              </a:rPr>
              <a:t>变化</a:t>
            </a:r>
            <a:r>
              <a:rPr lang="zh-CN" altLang="en-US" sz="4600">
                <a:latin typeface="黑体" panose="02010609060101010101" pitchFamily="49" charset="-122"/>
                <a:ea typeface="黑体" panose="02010609060101010101" pitchFamily="49" charset="-122"/>
              </a:rPr>
              <a:t>。</a:t>
            </a:r>
          </a:p>
          <a:p>
            <a:pPr algn="just">
              <a:lnSpc>
                <a:spcPct val="150000"/>
              </a:lnSpc>
            </a:pPr>
            <a:r>
              <a:rPr lang="zh-CN" altLang="en-US" sz="4600" smtClean="0">
                <a:latin typeface="黑体" panose="02010609060101010101" pitchFamily="49" charset="-122"/>
                <a:ea typeface="黑体" panose="02010609060101010101" pitchFamily="49" charset="-122"/>
              </a:rPr>
              <a:t>二</a:t>
            </a:r>
            <a:r>
              <a:rPr lang="zh-CN" altLang="en-US" sz="4600">
                <a:latin typeface="黑体" panose="02010609060101010101" pitchFamily="49" charset="-122"/>
                <a:ea typeface="黑体" panose="02010609060101010101" pitchFamily="49" charset="-122"/>
              </a:rPr>
              <a:t>、分析娜拉的形象</a:t>
            </a:r>
            <a:r>
              <a:rPr lang="zh-CN" altLang="en-US" sz="4600" smtClean="0">
                <a:latin typeface="黑体" panose="02010609060101010101" pitchFamily="49" charset="-122"/>
                <a:ea typeface="黑体" panose="02010609060101010101" pitchFamily="49" charset="-122"/>
              </a:rPr>
              <a:t>特点。</a:t>
            </a:r>
            <a:endParaRPr lang="zh-CN" altLang="en-US" sz="4600">
              <a:latin typeface="黑体" pitchFamily="49" charset="-122"/>
              <a:ea typeface="黑体" pitchFamily="49" charset="-122"/>
            </a:endParaRPr>
          </a:p>
          <a:p>
            <a:pPr algn="just">
              <a:lnSpc>
                <a:spcPct val="150000"/>
              </a:lnSpc>
            </a:pPr>
            <a:r>
              <a:rPr lang="zh-CN" altLang="en-US" sz="4600" smtClean="0">
                <a:latin typeface="黑体" panose="02010609060101010101" pitchFamily="49" charset="-122"/>
                <a:ea typeface="黑体" panose="02010609060101010101" pitchFamily="49" charset="-122"/>
              </a:rPr>
              <a:t>三</a:t>
            </a:r>
            <a:r>
              <a:rPr lang="zh-CN" altLang="en-US" sz="4600">
                <a:latin typeface="黑体" panose="02010609060101010101" pitchFamily="49" charset="-122"/>
                <a:ea typeface="黑体" panose="02010609060101010101" pitchFamily="49" charset="-122"/>
              </a:rPr>
              <a:t>、分析海尔茂的人物</a:t>
            </a:r>
            <a:r>
              <a:rPr lang="zh-CN" altLang="en-US" sz="4600" smtClean="0">
                <a:latin typeface="黑体" panose="02010609060101010101" pitchFamily="49" charset="-122"/>
                <a:ea typeface="黑体" panose="02010609060101010101" pitchFamily="49" charset="-122"/>
              </a:rPr>
              <a:t>形象。</a:t>
            </a:r>
            <a:endParaRPr lang="zh-CN" altLang="en-US" sz="4600">
              <a:latin typeface="黑体" panose="02010609060101010101" pitchFamily="49" charset="-122"/>
              <a:ea typeface="黑体" panose="02010609060101010101" pitchFamily="49"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TextBox 8"/>
          <p:cNvSpPr txBox="1"/>
          <p:nvPr/>
        </p:nvSpPr>
        <p:spPr>
          <a:xfrm>
            <a:off x="1098550" y="522288"/>
            <a:ext cx="2308225" cy="706437"/>
          </a:xfrm>
          <a:prstGeom prst="rect">
            <a:avLst/>
          </a:prstGeom>
          <a:noFill/>
          <a:ln w="9525">
            <a:noFill/>
          </a:ln>
        </p:spPr>
        <p:txBody>
          <a:bodyPr>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eaLnBrk="1" hangingPunct="1">
              <a:spcBef>
                <a:spcPct val="0"/>
              </a:spcBef>
              <a:buNone/>
            </a:pPr>
            <a:r>
              <a:rPr lang="zh-CN" altLang="en-US" sz="4000">
                <a:solidFill>
                  <a:srgbClr val="820000"/>
                </a:solidFill>
                <a:latin typeface="隶书" pitchFamily="49" charset="-122"/>
                <a:ea typeface="隶书" pitchFamily="49" charset="-122"/>
              </a:rPr>
              <a:t>阅读落实</a:t>
            </a:r>
          </a:p>
        </p:txBody>
      </p:sp>
      <p:sp>
        <p:nvSpPr>
          <p:cNvPr id="3" name="圆角矩形 2"/>
          <p:cNvSpPr/>
          <p:nvPr/>
        </p:nvSpPr>
        <p:spPr>
          <a:xfrm>
            <a:off x="1031875" y="631825"/>
            <a:ext cx="2374900" cy="566738"/>
          </a:xfrm>
          <a:prstGeom prst="round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243649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w="38100">
                <a:solidFill>
                  <a:schemeClr val="tx1"/>
                </a:solidFill>
              </a:ln>
              <a:solidFill>
                <a:srgbClr val="820000"/>
              </a:solidFill>
              <a:effectLst/>
              <a:uLnTx/>
              <a:uFillTx/>
              <a:latin typeface="+mn-lt"/>
              <a:ea typeface="+mn-ea"/>
              <a:cs typeface="+mn-cs"/>
            </a:endParaRPr>
          </a:p>
        </p:txBody>
      </p:sp>
      <p:sp>
        <p:nvSpPr>
          <p:cNvPr id="9" name="文本框 8">
            <a:extLst>
              <a:ext uri="{FF2B5EF4-FFF2-40B4-BE49-F238E27FC236}">
                <a16:creationId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xmlns="" id="{AA9FBB52-866F-42D3-B109-78EC3EDBCD2E}"/>
              </a:ext>
            </a:extLst>
          </p:cNvPr>
          <p:cNvSpPr txBox="1"/>
          <p:nvPr/>
        </p:nvSpPr>
        <p:spPr>
          <a:xfrm>
            <a:off x="4127898" y="5346626"/>
            <a:ext cx="10873208" cy="2423997"/>
          </a:xfrm>
          <a:prstGeom prst="rect">
            <a:avLst/>
          </a:prstGeom>
          <a:noFill/>
          <a:ln>
            <a:noFill/>
          </a:ln>
        </p:spPr>
        <p:txBody>
          <a:bodyPr wrap="square" rtlCol="0">
            <a:spAutoFit/>
          </a:bodyPr>
          <a:lstStyle/>
          <a:p>
            <a:pPr algn="ctr">
              <a:lnSpc>
                <a:spcPct val="150000"/>
              </a:lnSpc>
            </a:pPr>
            <a:r>
              <a:rPr lang="zh-CN" altLang="en-US" sz="5400" b="1">
                <a:solidFill>
                  <a:srgbClr val="FF0000"/>
                </a:solidFill>
                <a:latin typeface="黑体" panose="02010609060101010101" pitchFamily="49" charset="-122"/>
                <a:ea typeface="黑体" panose="02010609060101010101" pitchFamily="49" charset="-122"/>
              </a:rPr>
              <a:t>教学内容一</a:t>
            </a:r>
            <a:r>
              <a:rPr lang="zh-CN" altLang="en-US" sz="5400">
                <a:latin typeface="黑体" panose="02010609060101010101" pitchFamily="49" charset="-122"/>
                <a:ea typeface="黑体" panose="02010609060101010101" pitchFamily="49" charset="-122"/>
              </a:rPr>
              <a:t>    </a:t>
            </a:r>
            <a:endParaRPr lang="en-US" altLang="zh-CN" sz="5400">
              <a:latin typeface="黑体" pitchFamily="49" charset="-122"/>
              <a:ea typeface="黑体" pitchFamily="49" charset="-122"/>
            </a:endParaRPr>
          </a:p>
          <a:p>
            <a:pPr>
              <a:lnSpc>
                <a:spcPct val="150000"/>
              </a:lnSpc>
            </a:pPr>
            <a:r>
              <a:rPr lang="zh-CN" altLang="en-US" sz="5400">
                <a:latin typeface="黑体" panose="02010609060101010101" pitchFamily="49" charset="-122"/>
                <a:ea typeface="黑体" panose="02010609060101010101" pitchFamily="49" charset="-122"/>
              </a:rPr>
              <a:t>分析节选部分人物言行的前后变化</a:t>
            </a:r>
            <a:endParaRPr lang="zh-CN" altLang="en-US" sz="5400"/>
          </a:p>
        </p:txBody>
      </p:sp>
    </p:spTree>
    <p:extLst>
      <p:ext uri="{BB962C8B-B14F-4D97-AF65-F5344CB8AC3E}">
        <p14:creationId xmlns:p14="http://schemas.microsoft.com/office/powerpoint/2010/main" val="2576550418"/>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a:extLst>
              <a:ext uri="{FF2B5EF4-FFF2-40B4-BE49-F238E27FC236}">
                <a16:creationId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xmlns="" id="{6C5EC359-CBD9-4564-B6A2-BC825DE6E9F1}"/>
              </a:ext>
            </a:extLst>
          </p:cNvPr>
          <p:cNvSpPr txBox="1"/>
          <p:nvPr/>
        </p:nvSpPr>
        <p:spPr>
          <a:xfrm>
            <a:off x="2615730" y="3890779"/>
            <a:ext cx="14473608" cy="5632311"/>
          </a:xfrm>
          <a:prstGeom prst="rect">
            <a:avLst/>
          </a:prstGeom>
          <a:noFill/>
        </p:spPr>
        <p:txBody>
          <a:bodyPr wrap="square" rtlCol="0">
            <a:spAutoFit/>
          </a:bodyPr>
          <a:lstStyle/>
          <a:p>
            <a:pPr>
              <a:lnSpc>
                <a:spcPct val="150000"/>
              </a:lnSpc>
            </a:pPr>
            <a:r>
              <a:rPr lang="zh-CN" altLang="en-US" sz="4000">
                <a:latin typeface="黑体" panose="02010609060101010101" pitchFamily="49" charset="-122"/>
                <a:ea typeface="黑体" panose="02010609060101010101" pitchFamily="49" charset="-122"/>
              </a:rPr>
              <a:t>    这个变化主要是</a:t>
            </a:r>
            <a:r>
              <a:rPr lang="zh-CN" altLang="en-US" sz="4000" smtClean="0">
                <a:latin typeface="黑体" panose="02010609060101010101" pitchFamily="49" charset="-122"/>
                <a:ea typeface="黑体" panose="02010609060101010101" pitchFamily="49" charset="-122"/>
              </a:rPr>
              <a:t>指海尔茂。</a:t>
            </a:r>
            <a:r>
              <a:rPr lang="zh-CN" altLang="en-US" sz="4000">
                <a:latin typeface="黑体" panose="02010609060101010101" pitchFamily="49" charset="-122"/>
                <a:ea typeface="黑体" panose="02010609060101010101" pitchFamily="49" charset="-122"/>
              </a:rPr>
              <a:t>他平时张口闭口都称娜拉为</a:t>
            </a:r>
            <a:r>
              <a:rPr lang="zh-CN" altLang="en-US" sz="4000" smtClean="0">
                <a:latin typeface="黑体" panose="02010609060101010101" pitchFamily="49" charset="-122"/>
                <a:ea typeface="黑体" panose="02010609060101010101" pitchFamily="49" charset="-122"/>
              </a:rPr>
              <a:t>“小鸟儿”，看</a:t>
            </a:r>
            <a:r>
              <a:rPr lang="zh-CN" altLang="en-US" sz="4000">
                <a:latin typeface="黑体" panose="02010609060101010101" pitchFamily="49" charset="-122"/>
                <a:ea typeface="黑体" panose="02010609060101010101" pitchFamily="49" charset="-122"/>
              </a:rPr>
              <a:t>信前还说“我常常</a:t>
            </a:r>
            <a:r>
              <a:rPr lang="zh-CN" altLang="en-US" sz="4000" smtClean="0">
                <a:latin typeface="黑体" panose="02010609060101010101" pitchFamily="49" charset="-122"/>
                <a:ea typeface="黑体" panose="02010609060101010101" pitchFamily="49" charset="-122"/>
              </a:rPr>
              <a:t>盼望有</a:t>
            </a:r>
            <a:r>
              <a:rPr lang="zh-CN" altLang="en-US" sz="4000">
                <a:latin typeface="黑体" panose="02010609060101010101" pitchFamily="49" charset="-122"/>
                <a:ea typeface="黑体" panose="02010609060101010101" pitchFamily="49" charset="-122"/>
              </a:rPr>
              <a:t>桩</a:t>
            </a:r>
            <a:r>
              <a:rPr lang="zh-CN" altLang="en-US" sz="4000" smtClean="0">
                <a:latin typeface="黑体" panose="02010609060101010101" pitchFamily="49" charset="-122"/>
                <a:ea typeface="黑体" panose="02010609060101010101" pitchFamily="49" charset="-122"/>
              </a:rPr>
              <a:t>危险事情</a:t>
            </a:r>
            <a:r>
              <a:rPr lang="zh-CN" altLang="en-US" sz="4000">
                <a:latin typeface="黑体" panose="02010609060101010101" pitchFamily="49" charset="-122"/>
                <a:ea typeface="黑体" panose="02010609060101010101" pitchFamily="49" charset="-122"/>
              </a:rPr>
              <a:t>威胁</a:t>
            </a:r>
            <a:r>
              <a:rPr lang="zh-CN" altLang="en-US" sz="4000" smtClean="0">
                <a:latin typeface="黑体" panose="02010609060101010101" pitchFamily="49" charset="-122"/>
                <a:ea typeface="黑体" panose="02010609060101010101" pitchFamily="49" charset="-122"/>
              </a:rPr>
              <a:t>你，好</a:t>
            </a:r>
            <a:r>
              <a:rPr lang="zh-CN" altLang="en-US" sz="4000">
                <a:latin typeface="黑体" panose="02010609060101010101" pitchFamily="49" charset="-122"/>
                <a:ea typeface="黑体" panose="02010609060101010101" pitchFamily="49" charset="-122"/>
              </a:rPr>
              <a:t>让我拼着</a:t>
            </a:r>
            <a:r>
              <a:rPr lang="zh-CN" altLang="en-US" sz="4000" smtClean="0">
                <a:latin typeface="黑体" panose="02010609060101010101" pitchFamily="49" charset="-122"/>
                <a:ea typeface="黑体" panose="02010609060101010101" pitchFamily="49" charset="-122"/>
              </a:rPr>
              <a:t>命，牺牲</a:t>
            </a:r>
            <a:r>
              <a:rPr lang="zh-CN" altLang="en-US" sz="4000">
                <a:latin typeface="黑体" panose="02010609060101010101" pitchFamily="49" charset="-122"/>
                <a:ea typeface="黑体" panose="02010609060101010101" pitchFamily="49" charset="-122"/>
              </a:rPr>
              <a:t>一切去救你</a:t>
            </a:r>
            <a:r>
              <a:rPr lang="zh-CN" altLang="en-US" sz="4000" smtClean="0">
                <a:latin typeface="黑体" panose="02010609060101010101" pitchFamily="49" charset="-122"/>
                <a:ea typeface="黑体" panose="02010609060101010101" pitchFamily="49" charset="-122"/>
              </a:rPr>
              <a:t>”</a:t>
            </a:r>
            <a:r>
              <a:rPr lang="zh-CN" altLang="en-US" sz="4000">
                <a:latin typeface="黑体" panose="02010609060101010101" pitchFamily="49" charset="-122"/>
                <a:ea typeface="黑体" panose="02010609060101010101" pitchFamily="49" charset="-122"/>
              </a:rPr>
              <a:t>，</a:t>
            </a:r>
            <a:r>
              <a:rPr lang="zh-CN" altLang="en-US" sz="4000" smtClean="0">
                <a:latin typeface="黑体" panose="02010609060101010101" pitchFamily="49" charset="-122"/>
                <a:ea typeface="黑体" panose="02010609060101010101" pitchFamily="49" charset="-122"/>
              </a:rPr>
              <a:t>当</a:t>
            </a:r>
            <a:r>
              <a:rPr lang="zh-CN" altLang="en-US" sz="4000">
                <a:latin typeface="黑体" panose="02010609060101010101" pitchFamily="49" charset="-122"/>
                <a:ea typeface="黑体" panose="02010609060101010101" pitchFamily="49" charset="-122"/>
              </a:rPr>
              <a:t>看完</a:t>
            </a:r>
            <a:r>
              <a:rPr lang="zh-CN" altLang="en-US" sz="4000" smtClean="0">
                <a:latin typeface="黑体" panose="02010609060101010101" pitchFamily="49" charset="-122"/>
                <a:ea typeface="黑体" panose="02010609060101010101" pitchFamily="49" charset="-122"/>
              </a:rPr>
              <a:t>信后大</a:t>
            </a:r>
            <a:r>
              <a:rPr lang="zh-CN" altLang="en-US" sz="4000">
                <a:latin typeface="黑体" panose="02010609060101010101" pitchFamily="49" charset="-122"/>
                <a:ea typeface="黑体" panose="02010609060101010101" pitchFamily="49" charset="-122"/>
              </a:rPr>
              <a:t>骂娜</a:t>
            </a:r>
            <a:r>
              <a:rPr lang="zh-CN" altLang="en-US" sz="4000" smtClean="0">
                <a:latin typeface="黑体" panose="02010609060101010101" pitchFamily="49" charset="-122"/>
                <a:ea typeface="黑体" panose="02010609060101010101" pitchFamily="49" charset="-122"/>
              </a:rPr>
              <a:t>拉是“坏东西”“伪君子”“犯罪的人”“下贱女人”</a:t>
            </a:r>
            <a:r>
              <a:rPr lang="zh-CN" altLang="en-US" sz="4000">
                <a:latin typeface="黑体" panose="02010609060101010101" pitchFamily="49" charset="-122"/>
                <a:ea typeface="黑体" panose="02010609060101010101" pitchFamily="49" charset="-122"/>
              </a:rPr>
              <a:t>。娜拉想以死来挽救他</a:t>
            </a:r>
            <a:r>
              <a:rPr lang="zh-CN" altLang="en-US" sz="4000" smtClean="0">
                <a:latin typeface="黑体" panose="02010609060101010101" pitchFamily="49" charset="-122"/>
                <a:ea typeface="黑体" panose="02010609060101010101" pitchFamily="49" charset="-122"/>
              </a:rPr>
              <a:t>的名声也</a:t>
            </a:r>
            <a:r>
              <a:rPr lang="zh-CN" altLang="en-US" sz="4000">
                <a:latin typeface="黑体" panose="02010609060101010101" pitchFamily="49" charset="-122"/>
                <a:ea typeface="黑体" panose="02010609060101010101" pitchFamily="49" charset="-122"/>
              </a:rPr>
              <a:t>被他认为是花言巧语、</a:t>
            </a:r>
            <a:r>
              <a:rPr lang="zh-CN" altLang="en-US" sz="4000" smtClean="0">
                <a:latin typeface="黑体" panose="02010609060101010101" pitchFamily="49" charset="-122"/>
                <a:ea typeface="黑体" panose="02010609060101010101" pitchFamily="49" charset="-122"/>
              </a:rPr>
              <a:t>装腔作势</a:t>
            </a:r>
            <a:r>
              <a:rPr lang="zh-CN" altLang="en-US" sz="4000">
                <a:latin typeface="黑体" panose="02010609060101010101" pitchFamily="49" charset="-122"/>
                <a:ea typeface="黑体" panose="02010609060101010101" pitchFamily="49" charset="-122"/>
              </a:rPr>
              <a:t>，</a:t>
            </a:r>
            <a:r>
              <a:rPr lang="zh-CN" altLang="zh-CN" sz="4000">
                <a:latin typeface="黑体" panose="02010609060101010101" pitchFamily="49" charset="-122"/>
                <a:ea typeface="黑体" panose="02010609060101010101" pitchFamily="49" charset="-122"/>
              </a:rPr>
              <a:t>还说</a:t>
            </a:r>
            <a:r>
              <a:rPr lang="en-US" altLang="zh-CN" sz="4000">
                <a:latin typeface="黑体" panose="02010609060101010101" pitchFamily="49" charset="-122"/>
                <a:ea typeface="黑体" panose="02010609060101010101" pitchFamily="49" charset="-122"/>
              </a:rPr>
              <a:t>“</a:t>
            </a:r>
            <a:r>
              <a:rPr lang="zh-CN" altLang="zh-CN" sz="4000">
                <a:latin typeface="黑体" panose="02010609060101010101" pitchFamily="49" charset="-122"/>
                <a:ea typeface="黑体" panose="02010609060101010101" pitchFamily="49" charset="-122"/>
              </a:rPr>
              <a:t>就是你死了</a:t>
            </a:r>
            <a:r>
              <a:rPr lang="en-US" altLang="zh-CN" sz="4000">
                <a:latin typeface="黑体" panose="02010609060101010101" pitchFamily="49" charset="-122"/>
                <a:ea typeface="黑体" panose="02010609060101010101" pitchFamily="49" charset="-122"/>
              </a:rPr>
              <a:t>,</a:t>
            </a:r>
            <a:r>
              <a:rPr lang="zh-CN" altLang="zh-CN" sz="4000">
                <a:latin typeface="黑体" panose="02010609060101010101" pitchFamily="49" charset="-122"/>
                <a:ea typeface="黑体" panose="02010609060101010101" pitchFamily="49" charset="-122"/>
              </a:rPr>
              <a:t>我有什么</a:t>
            </a:r>
            <a:r>
              <a:rPr lang="zh-CN" altLang="zh-CN" sz="4000" smtClean="0">
                <a:latin typeface="黑体" panose="02010609060101010101" pitchFamily="49" charset="-122"/>
                <a:ea typeface="黑体" panose="02010609060101010101" pitchFamily="49" charset="-122"/>
              </a:rPr>
              <a:t>好处</a:t>
            </a:r>
            <a:r>
              <a:rPr lang="zh-CN" altLang="en-US" sz="4000">
                <a:latin typeface="黑体" panose="02010609060101010101" pitchFamily="49" charset="-122"/>
                <a:ea typeface="黑体" panose="02010609060101010101" pitchFamily="49" charset="-122"/>
              </a:rPr>
              <a:t>？</a:t>
            </a:r>
            <a:r>
              <a:rPr lang="zh-CN" altLang="zh-CN" sz="4000" smtClean="0">
                <a:latin typeface="黑体" panose="02010609060101010101" pitchFamily="49" charset="-122"/>
                <a:ea typeface="黑体" panose="02010609060101010101" pitchFamily="49" charset="-122"/>
              </a:rPr>
              <a:t>一点儿</a:t>
            </a:r>
            <a:r>
              <a:rPr lang="zh-CN" altLang="zh-CN" sz="4000">
                <a:latin typeface="黑体" panose="02010609060101010101" pitchFamily="49" charset="-122"/>
                <a:ea typeface="黑体" panose="02010609060101010101" pitchFamily="49" charset="-122"/>
              </a:rPr>
              <a:t>好处都</a:t>
            </a:r>
            <a:r>
              <a:rPr lang="zh-CN" altLang="zh-CN" sz="4000" smtClean="0">
                <a:latin typeface="黑体" panose="02010609060101010101" pitchFamily="49" charset="-122"/>
                <a:ea typeface="黑体" panose="02010609060101010101" pitchFamily="49" charset="-122"/>
              </a:rPr>
              <a:t>没有</a:t>
            </a:r>
            <a:r>
              <a:rPr lang="zh-CN" altLang="en-US" sz="4000">
                <a:latin typeface="黑体" panose="02010609060101010101" pitchFamily="49" charset="-122"/>
                <a:ea typeface="黑体" panose="02010609060101010101" pitchFamily="49" charset="-122"/>
              </a:rPr>
              <a:t>”</a:t>
            </a:r>
            <a:r>
              <a:rPr lang="zh-CN" altLang="en-US" sz="4000" smtClean="0">
                <a:latin typeface="黑体" panose="02010609060101010101" pitchFamily="49" charset="-122"/>
                <a:ea typeface="黑体" panose="02010609060101010101" pitchFamily="49" charset="-122"/>
              </a:rPr>
              <a:t>。</a:t>
            </a:r>
            <a:endParaRPr lang="zh-CN" altLang="en-US" sz="4000">
              <a:latin typeface="黑体" pitchFamily="49" charset="-122"/>
              <a:ea typeface="黑体" pitchFamily="49" charset="-122"/>
            </a:endParaRPr>
          </a:p>
        </p:txBody>
      </p:sp>
      <p:sp>
        <p:nvSpPr>
          <p:cNvPr id="4" name="TextBox 8"/>
          <p:cNvSpPr txBox="1"/>
          <p:nvPr/>
        </p:nvSpPr>
        <p:spPr>
          <a:xfrm>
            <a:off x="1098550" y="522288"/>
            <a:ext cx="2308225" cy="706437"/>
          </a:xfrm>
          <a:prstGeom prst="rect">
            <a:avLst/>
          </a:prstGeom>
          <a:noFill/>
          <a:ln w="9525">
            <a:noFill/>
          </a:ln>
        </p:spPr>
        <p:txBody>
          <a:bodyPr>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eaLnBrk="1" hangingPunct="1">
              <a:spcBef>
                <a:spcPct val="0"/>
              </a:spcBef>
              <a:buNone/>
            </a:pPr>
            <a:r>
              <a:rPr lang="zh-CN" altLang="en-US" sz="4000">
                <a:solidFill>
                  <a:srgbClr val="820000"/>
                </a:solidFill>
                <a:latin typeface="隶书" pitchFamily="49" charset="-122"/>
                <a:ea typeface="隶书" pitchFamily="49" charset="-122"/>
              </a:rPr>
              <a:t>阅读落实</a:t>
            </a:r>
          </a:p>
        </p:txBody>
      </p:sp>
      <p:sp>
        <p:nvSpPr>
          <p:cNvPr id="5" name="圆角矩形 4"/>
          <p:cNvSpPr/>
          <p:nvPr/>
        </p:nvSpPr>
        <p:spPr>
          <a:xfrm>
            <a:off x="1031875" y="631825"/>
            <a:ext cx="2374900" cy="566738"/>
          </a:xfrm>
          <a:prstGeom prst="round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243649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w="38100">
                <a:solidFill>
                  <a:schemeClr val="tx1"/>
                </a:solidFill>
              </a:ln>
              <a:solidFill>
                <a:srgbClr val="820000"/>
              </a:solidFill>
              <a:effectLst/>
              <a:uLnTx/>
              <a:uFillTx/>
              <a:latin typeface="+mn-lt"/>
              <a:ea typeface="+mn-ea"/>
              <a:cs typeface="+mn-cs"/>
            </a:endParaRPr>
          </a:p>
        </p:txBody>
      </p:sp>
      <p:sp>
        <p:nvSpPr>
          <p:cNvPr id="2" name="TextBox 1"/>
          <p:cNvSpPr txBox="1"/>
          <p:nvPr/>
        </p:nvSpPr>
        <p:spPr>
          <a:xfrm>
            <a:off x="3983882" y="10747226"/>
            <a:ext cx="1338828" cy="369332"/>
          </a:xfrm>
          <a:prstGeom prst="rect">
            <a:avLst/>
          </a:prstGeom>
          <a:noFill/>
        </p:spPr>
        <p:txBody>
          <a:bodyPr wrap="none" rtlCol="0">
            <a:spAutoFit/>
          </a:bodyPr>
          <a:lstStyle/>
          <a:p>
            <a:r>
              <a:rPr lang="zh-CN" altLang="en-US" smtClean="0">
                <a:solidFill>
                  <a:schemeClr val="bg1"/>
                </a:solidFill>
              </a:rPr>
              <a:t>学科网原创</a:t>
            </a:r>
            <a:endParaRPr lang="zh-CN" altLang="en-US">
              <a:solidFill>
                <a:schemeClr val="bg1"/>
              </a:solidFill>
            </a:endParaRPr>
          </a:p>
        </p:txBody>
      </p:sp>
    </p:spTree>
    <p:extLst>
      <p:ext uri="{BB962C8B-B14F-4D97-AF65-F5344CB8AC3E}">
        <p14:creationId xmlns:p14="http://schemas.microsoft.com/office/powerpoint/2010/main" val="2501177963"/>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TextBox 8"/>
          <p:cNvSpPr txBox="1"/>
          <p:nvPr/>
        </p:nvSpPr>
        <p:spPr>
          <a:xfrm>
            <a:off x="1098550" y="522288"/>
            <a:ext cx="2308225" cy="706437"/>
          </a:xfrm>
          <a:prstGeom prst="rect">
            <a:avLst/>
          </a:prstGeom>
          <a:noFill/>
          <a:ln w="9525">
            <a:noFill/>
          </a:ln>
        </p:spPr>
        <p:txBody>
          <a:bodyPr>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eaLnBrk="1" hangingPunct="1">
              <a:spcBef>
                <a:spcPct val="0"/>
              </a:spcBef>
              <a:buNone/>
            </a:pPr>
            <a:r>
              <a:rPr lang="zh-CN" altLang="en-US" sz="4000">
                <a:solidFill>
                  <a:srgbClr val="820000"/>
                </a:solidFill>
                <a:latin typeface="隶书" pitchFamily="49" charset="-122"/>
                <a:ea typeface="隶书" pitchFamily="49" charset="-122"/>
              </a:rPr>
              <a:t>阅读落实</a:t>
            </a:r>
          </a:p>
        </p:txBody>
      </p:sp>
      <p:sp>
        <p:nvSpPr>
          <p:cNvPr id="3" name="圆角矩形 2"/>
          <p:cNvSpPr/>
          <p:nvPr/>
        </p:nvSpPr>
        <p:spPr>
          <a:xfrm>
            <a:off x="1031875" y="631825"/>
            <a:ext cx="2374900" cy="566738"/>
          </a:xfrm>
          <a:prstGeom prst="round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243649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w="38100">
                <a:solidFill>
                  <a:schemeClr val="tx1"/>
                </a:solidFill>
              </a:ln>
              <a:solidFill>
                <a:srgbClr val="820000"/>
              </a:solidFill>
              <a:effectLst/>
              <a:uLnTx/>
              <a:uFillTx/>
              <a:latin typeface="+mn-lt"/>
              <a:ea typeface="+mn-ea"/>
              <a:cs typeface="+mn-cs"/>
            </a:endParaRPr>
          </a:p>
        </p:txBody>
      </p:sp>
      <p:sp>
        <p:nvSpPr>
          <p:cNvPr id="9" name="文本框 8">
            <a:extLst>
              <a:ext uri="{FF2B5EF4-FFF2-40B4-BE49-F238E27FC236}">
                <a16:creationId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xmlns="" id="{AA9FBB52-866F-42D3-B109-78EC3EDBCD2E}"/>
              </a:ext>
            </a:extLst>
          </p:cNvPr>
          <p:cNvSpPr txBox="1"/>
          <p:nvPr/>
        </p:nvSpPr>
        <p:spPr>
          <a:xfrm>
            <a:off x="4631954" y="5994698"/>
            <a:ext cx="10825682" cy="1338828"/>
          </a:xfrm>
          <a:prstGeom prst="rect">
            <a:avLst/>
          </a:prstGeom>
          <a:noFill/>
          <a:ln>
            <a:noFill/>
          </a:ln>
        </p:spPr>
        <p:txBody>
          <a:bodyPr wrap="square" rtlCol="0">
            <a:spAutoFit/>
          </a:bodyPr>
          <a:lstStyle/>
          <a:p>
            <a:pPr algn="ctr">
              <a:lnSpc>
                <a:spcPct val="150000"/>
              </a:lnSpc>
            </a:pPr>
            <a:r>
              <a:rPr lang="zh-CN" altLang="en-US" sz="5400" b="1">
                <a:solidFill>
                  <a:srgbClr val="FF0000"/>
                </a:solidFill>
                <a:latin typeface="黑体" panose="02010609060101010101" pitchFamily="49" charset="-122"/>
                <a:ea typeface="黑体" panose="02010609060101010101" pitchFamily="49" charset="-122"/>
              </a:rPr>
              <a:t>教学内容</a:t>
            </a:r>
            <a:r>
              <a:rPr lang="zh-CN" altLang="en-US" sz="5400" b="1" smtClean="0">
                <a:solidFill>
                  <a:srgbClr val="FF0000"/>
                </a:solidFill>
                <a:latin typeface="黑体" panose="02010609060101010101" pitchFamily="49" charset="-122"/>
                <a:ea typeface="黑体" panose="02010609060101010101" pitchFamily="49" charset="-122"/>
              </a:rPr>
              <a:t>二：</a:t>
            </a:r>
            <a:r>
              <a:rPr lang="zh-CN" altLang="en-US" sz="5400">
                <a:latin typeface="黑体" panose="02010609060101010101" pitchFamily="49" charset="-122"/>
                <a:ea typeface="黑体" panose="02010609060101010101" pitchFamily="49" charset="-122"/>
              </a:rPr>
              <a:t>分</a:t>
            </a:r>
            <a:r>
              <a:rPr lang="zh-CN" altLang="en-US" sz="5400" smtClean="0">
                <a:latin typeface="黑体" panose="02010609060101010101" pitchFamily="49" charset="-122"/>
                <a:ea typeface="黑体" panose="02010609060101010101" pitchFamily="49" charset="-122"/>
              </a:rPr>
              <a:t>析</a:t>
            </a:r>
            <a:r>
              <a:rPr lang="zh-CN" altLang="en-US" sz="5400">
                <a:latin typeface="黑体" panose="02010609060101010101" pitchFamily="49" charset="-122"/>
                <a:ea typeface="黑体" panose="02010609060101010101" pitchFamily="49" charset="-122"/>
              </a:rPr>
              <a:t>娜拉的形象特点 </a:t>
            </a:r>
            <a:endParaRPr lang="zh-CN" altLang="en-US" sz="2000"/>
          </a:p>
        </p:txBody>
      </p:sp>
    </p:spTree>
    <p:extLst>
      <p:ext uri="{BB962C8B-B14F-4D97-AF65-F5344CB8AC3E}">
        <p14:creationId xmlns:p14="http://schemas.microsoft.com/office/powerpoint/2010/main" val="2200758619"/>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a:extLst>
              <a:ext uri="{FF2B5EF4-FFF2-40B4-BE49-F238E27FC236}">
                <a16:creationId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xmlns="" id="{6C5EC359-CBD9-4564-B6A2-BC825DE6E9F1}"/>
              </a:ext>
            </a:extLst>
          </p:cNvPr>
          <p:cNvSpPr txBox="1"/>
          <p:nvPr/>
        </p:nvSpPr>
        <p:spPr>
          <a:xfrm>
            <a:off x="2746076" y="4826883"/>
            <a:ext cx="14199246" cy="5632311"/>
          </a:xfrm>
          <a:prstGeom prst="rect">
            <a:avLst/>
          </a:prstGeom>
          <a:noFill/>
        </p:spPr>
        <p:txBody>
          <a:bodyPr wrap="square" rtlCol="0">
            <a:spAutoFit/>
          </a:bodyPr>
          <a:lstStyle/>
          <a:p>
            <a:pPr>
              <a:lnSpc>
                <a:spcPct val="150000"/>
              </a:lnSpc>
            </a:pPr>
            <a:r>
              <a:rPr lang="zh-CN" altLang="en-US" sz="4000">
                <a:latin typeface="黑体" panose="02010609060101010101" pitchFamily="49" charset="-122"/>
                <a:ea typeface="黑体" panose="02010609060101010101" pitchFamily="49" charset="-122"/>
              </a:rPr>
              <a:t>    娜</a:t>
            </a:r>
            <a:r>
              <a:rPr lang="zh-CN" altLang="en-US" sz="4000" smtClean="0">
                <a:latin typeface="黑体" panose="02010609060101010101" pitchFamily="49" charset="-122"/>
                <a:ea typeface="黑体" panose="02010609060101010101" pitchFamily="49" charset="-122"/>
              </a:rPr>
              <a:t>拉没有</a:t>
            </a:r>
            <a:r>
              <a:rPr lang="zh-CN" altLang="en-US" sz="4000">
                <a:latin typeface="黑体" panose="02010609060101010101" pitchFamily="49" charset="-122"/>
                <a:ea typeface="黑体" panose="02010609060101010101" pitchFamily="49" charset="-122"/>
              </a:rPr>
              <a:t>屈服</a:t>
            </a:r>
            <a:r>
              <a:rPr lang="zh-CN" altLang="en-US" sz="4000" smtClean="0">
                <a:latin typeface="黑体" panose="02010609060101010101" pitchFamily="49" charset="-122"/>
                <a:ea typeface="黑体" panose="02010609060101010101" pitchFamily="49" charset="-122"/>
              </a:rPr>
              <a:t>于柯洛</a:t>
            </a:r>
            <a:r>
              <a:rPr lang="zh-CN" altLang="en-US" sz="4000">
                <a:latin typeface="黑体" panose="02010609060101010101" pitchFamily="49" charset="-122"/>
                <a:ea typeface="黑体" panose="02010609060101010101" pitchFamily="49" charset="-122"/>
              </a:rPr>
              <a:t>克斯泰的</a:t>
            </a:r>
            <a:r>
              <a:rPr lang="zh-CN" altLang="en-US" sz="4000" smtClean="0">
                <a:latin typeface="黑体" panose="02010609060101010101" pitchFamily="49" charset="-122"/>
                <a:ea typeface="黑体" panose="02010609060101010101" pitchFamily="49" charset="-122"/>
              </a:rPr>
              <a:t>威胁利诱，勇敢</a:t>
            </a:r>
            <a:r>
              <a:rPr lang="zh-CN" altLang="en-US" sz="4000">
                <a:latin typeface="黑体" panose="02010609060101010101" pitchFamily="49" charset="-122"/>
                <a:ea typeface="黑体" panose="02010609060101010101" pitchFamily="49" charset="-122"/>
              </a:rPr>
              <a:t>地</a:t>
            </a:r>
            <a:r>
              <a:rPr lang="zh-CN" altLang="en-US" sz="4000" smtClean="0">
                <a:latin typeface="黑体" panose="02010609060101010101" pitchFamily="49" charset="-122"/>
                <a:ea typeface="黑体" panose="02010609060101010101" pitchFamily="49" charset="-122"/>
              </a:rPr>
              <a:t>承担了冒名借钱</a:t>
            </a:r>
            <a:r>
              <a:rPr lang="zh-CN" altLang="en-US" sz="4000">
                <a:latin typeface="黑体" panose="02010609060101010101" pitchFamily="49" charset="-122"/>
                <a:ea typeface="黑体" panose="02010609060101010101" pitchFamily="49" charset="-122"/>
              </a:rPr>
              <a:t>的罪名和</a:t>
            </a:r>
            <a:r>
              <a:rPr lang="zh-CN" altLang="en-US" sz="4000" smtClean="0">
                <a:latin typeface="黑体" panose="02010609060101010101" pitchFamily="49" charset="-122"/>
                <a:ea typeface="黑体" panose="02010609060101010101" pitchFamily="49" charset="-122"/>
              </a:rPr>
              <a:t>责任，并且</a:t>
            </a:r>
            <a:r>
              <a:rPr lang="zh-CN" altLang="en-US" sz="4000">
                <a:latin typeface="黑体" panose="02010609060101010101" pitchFamily="49" charset="-122"/>
                <a:ea typeface="黑体" panose="02010609060101010101" pitchFamily="49" charset="-122"/>
              </a:rPr>
              <a:t>抗议不合理的</a:t>
            </a:r>
            <a:r>
              <a:rPr lang="zh-CN" altLang="en-US" sz="4000" smtClean="0">
                <a:latin typeface="黑体" panose="02010609060101010101" pitchFamily="49" charset="-122"/>
                <a:ea typeface="黑体" panose="02010609060101010101" pitchFamily="49" charset="-122"/>
              </a:rPr>
              <a:t>资产阶级</a:t>
            </a:r>
            <a:r>
              <a:rPr lang="zh-CN" altLang="en-US" sz="4000">
                <a:latin typeface="黑体" panose="02010609060101010101" pitchFamily="49" charset="-122"/>
                <a:ea typeface="黑体" panose="02010609060101010101" pitchFamily="49" charset="-122"/>
              </a:rPr>
              <a:t>法律制度。</a:t>
            </a:r>
            <a:r>
              <a:rPr lang="zh-CN" altLang="en-US" sz="4000" smtClean="0">
                <a:latin typeface="黑体" panose="02010609060101010101" pitchFamily="49" charset="-122"/>
                <a:ea typeface="黑体" panose="02010609060101010101" pitchFamily="49" charset="-122"/>
              </a:rPr>
              <a:t>同时，娜</a:t>
            </a:r>
            <a:r>
              <a:rPr lang="zh-CN" altLang="en-US" sz="4000">
                <a:latin typeface="黑体" panose="02010609060101010101" pitchFamily="49" charset="-122"/>
                <a:ea typeface="黑体" panose="02010609060101010101" pitchFamily="49" charset="-122"/>
              </a:rPr>
              <a:t>拉虽对海尔</a:t>
            </a:r>
            <a:r>
              <a:rPr lang="zh-CN" altLang="en-US" sz="4000" smtClean="0">
                <a:latin typeface="黑体" panose="02010609060101010101" pitchFamily="49" charset="-122"/>
                <a:ea typeface="黑体" panose="02010609060101010101" pitchFamily="49" charset="-122"/>
              </a:rPr>
              <a:t>茂唯命是从，但</a:t>
            </a:r>
            <a:r>
              <a:rPr lang="zh-CN" altLang="en-US" sz="4000">
                <a:latin typeface="黑体" panose="02010609060101010101" pitchFamily="49" charset="-122"/>
                <a:ea typeface="黑体" panose="02010609060101010101" pitchFamily="49" charset="-122"/>
              </a:rPr>
              <a:t>对海尔茂的</a:t>
            </a:r>
            <a:r>
              <a:rPr lang="zh-CN" altLang="en-US" sz="4000" smtClean="0">
                <a:latin typeface="黑体" panose="02010609060101010101" pitchFamily="49" charset="-122"/>
                <a:ea typeface="黑体" panose="02010609060101010101" pitchFamily="49" charset="-122"/>
              </a:rPr>
              <a:t>傲慢自大、独断专行</a:t>
            </a:r>
            <a:r>
              <a:rPr lang="zh-CN" altLang="en-US" sz="4000">
                <a:latin typeface="黑体" panose="02010609060101010101" pitchFamily="49" charset="-122"/>
                <a:ea typeface="黑体" panose="02010609060101010101" pitchFamily="49" charset="-122"/>
              </a:rPr>
              <a:t>表示</a:t>
            </a:r>
            <a:r>
              <a:rPr lang="zh-CN" altLang="en-US" sz="4000" smtClean="0">
                <a:latin typeface="黑体" panose="02010609060101010101" pitchFamily="49" charset="-122"/>
                <a:ea typeface="黑体" panose="02010609060101010101" pitchFamily="49" charset="-122"/>
              </a:rPr>
              <a:t>反感。从</a:t>
            </a:r>
            <a:r>
              <a:rPr lang="zh-CN" altLang="en-US" sz="4000">
                <a:latin typeface="黑体" panose="02010609060101010101" pitchFamily="49" charset="-122"/>
                <a:ea typeface="黑体" panose="02010609060101010101" pitchFamily="49" charset="-122"/>
              </a:rPr>
              <a:t>幻想</a:t>
            </a:r>
            <a:r>
              <a:rPr lang="zh-CN" altLang="en-US" sz="4000" smtClean="0">
                <a:latin typeface="黑体" panose="02010609060101010101" pitchFamily="49" charset="-122"/>
                <a:ea typeface="黑体" panose="02010609060101010101" pitchFamily="49" charset="-122"/>
              </a:rPr>
              <a:t>奇迹到幻想破灭再到精神反叛、</a:t>
            </a:r>
            <a:r>
              <a:rPr lang="zh-CN" altLang="en-US" sz="4000">
                <a:latin typeface="黑体" panose="02010609060101010101" pitchFamily="49" charset="-122"/>
                <a:ea typeface="黑体" panose="02010609060101010101" pitchFamily="49" charset="-122"/>
              </a:rPr>
              <a:t>行为</a:t>
            </a:r>
            <a:r>
              <a:rPr lang="zh-CN" altLang="en-US" sz="4000" smtClean="0">
                <a:latin typeface="黑体" panose="02010609060101010101" pitchFamily="49" charset="-122"/>
                <a:ea typeface="黑体" panose="02010609060101010101" pitchFamily="49" charset="-122"/>
              </a:rPr>
              <a:t>抗争，娜</a:t>
            </a:r>
            <a:r>
              <a:rPr lang="zh-CN" altLang="en-US" sz="4000">
                <a:latin typeface="黑体" panose="02010609060101010101" pitchFamily="49" charset="-122"/>
                <a:ea typeface="黑体" panose="02010609060101010101" pitchFamily="49" charset="-122"/>
              </a:rPr>
              <a:t>拉</a:t>
            </a:r>
            <a:r>
              <a:rPr lang="zh-CN" altLang="en-US" sz="4000" smtClean="0">
                <a:latin typeface="黑体" panose="02010609060101010101" pitchFamily="49" charset="-122"/>
                <a:ea typeface="黑体" panose="02010609060101010101" pitchFamily="49" charset="-122"/>
              </a:rPr>
              <a:t>是有过</a:t>
            </a:r>
            <a:r>
              <a:rPr lang="zh-CN" altLang="en-US" sz="4000">
                <a:latin typeface="黑体" panose="02010609060101010101" pitchFamily="49" charset="-122"/>
                <a:ea typeface="黑体" panose="02010609060101010101" pitchFamily="49" charset="-122"/>
              </a:rPr>
              <a:t>思考</a:t>
            </a:r>
            <a:r>
              <a:rPr lang="zh-CN" altLang="en-US" sz="4000" smtClean="0">
                <a:latin typeface="黑体" panose="02010609060101010101" pitchFamily="49" charset="-122"/>
                <a:ea typeface="黑体" panose="02010609060101010101" pitchFamily="49" charset="-122"/>
              </a:rPr>
              <a:t>、怀疑</a:t>
            </a:r>
            <a:r>
              <a:rPr lang="zh-CN" altLang="en-US" sz="4000">
                <a:latin typeface="黑体" panose="02010609060101010101" pitchFamily="49" charset="-122"/>
                <a:ea typeface="黑体" panose="02010609060101010101" pitchFamily="49" charset="-122"/>
              </a:rPr>
              <a:t>、动摇的。娜拉</a:t>
            </a:r>
            <a:r>
              <a:rPr lang="zh-CN" altLang="en-US" sz="4000" smtClean="0">
                <a:latin typeface="黑体" panose="02010609060101010101" pitchFamily="49" charset="-122"/>
                <a:ea typeface="黑体" panose="02010609060101010101" pitchFamily="49" charset="-122"/>
              </a:rPr>
              <a:t>的反叛，在</a:t>
            </a:r>
            <a:r>
              <a:rPr lang="zh-CN" altLang="en-US" sz="4000">
                <a:latin typeface="黑体" panose="02010609060101010101" pitchFamily="49" charset="-122"/>
                <a:ea typeface="黑体" panose="02010609060101010101" pitchFamily="49" charset="-122"/>
              </a:rPr>
              <a:t>“奇迹”幻灭时</a:t>
            </a:r>
            <a:r>
              <a:rPr lang="zh-CN" altLang="en-US" sz="4000" smtClean="0">
                <a:latin typeface="黑体" panose="02010609060101010101" pitchFamily="49" charset="-122"/>
                <a:ea typeface="黑体" panose="02010609060101010101" pitchFamily="49" charset="-122"/>
              </a:rPr>
              <a:t>表现</a:t>
            </a:r>
            <a:r>
              <a:rPr lang="zh-CN" altLang="en-US" sz="4000">
                <a:latin typeface="黑体" panose="02010609060101010101" pitchFamily="49" charset="-122"/>
                <a:ea typeface="黑体" panose="02010609060101010101" pitchFamily="49" charset="-122"/>
              </a:rPr>
              <a:t>得淋漓尽致。</a:t>
            </a:r>
            <a:endParaRPr lang="zh-CN" altLang="en-US">
              <a:latin typeface="黑体" panose="02010609060101010101" pitchFamily="49" charset="-122"/>
              <a:ea typeface="黑体" panose="02010609060101010101" pitchFamily="49" charset="-122"/>
            </a:endParaRPr>
          </a:p>
        </p:txBody>
      </p:sp>
      <p:sp>
        <p:nvSpPr>
          <p:cNvPr id="16" name="文本框 15">
            <a:extLst>
              <a:ext uri="{FF2B5EF4-FFF2-40B4-BE49-F238E27FC236}">
                <a16:creationId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xmlns="" id="{8B5FD685-E889-48F7-8EDF-349A3468FA2E}"/>
              </a:ext>
            </a:extLst>
          </p:cNvPr>
          <p:cNvSpPr txBox="1"/>
          <p:nvPr/>
        </p:nvSpPr>
        <p:spPr>
          <a:xfrm>
            <a:off x="2327698" y="3291493"/>
            <a:ext cx="14617624" cy="769441"/>
          </a:xfrm>
          <a:prstGeom prst="rect">
            <a:avLst/>
          </a:prstGeom>
          <a:noFill/>
        </p:spPr>
        <p:txBody>
          <a:bodyPr wrap="square" rtlCol="0">
            <a:spAutoFit/>
          </a:bodyPr>
          <a:lstStyle/>
          <a:p>
            <a:r>
              <a:rPr lang="en-US" altLang="zh-CN" sz="4400" b="1" smtClean="0">
                <a:solidFill>
                  <a:srgbClr val="FF0000"/>
                </a:solidFill>
                <a:latin typeface="Times New Roman" pitchFamily="18" charset="0"/>
                <a:ea typeface="黑体" panose="02010609060101010101" pitchFamily="49" charset="-122"/>
                <a:cs typeface="Times New Roman" panose="02020603050405020304" pitchFamily="18" charset="0"/>
              </a:rPr>
              <a:t>1.</a:t>
            </a:r>
            <a:r>
              <a:rPr lang="zh-CN" altLang="en-US" sz="4400" smtClean="0">
                <a:solidFill>
                  <a:srgbClr val="FF0000"/>
                </a:solidFill>
                <a:latin typeface="黑体" panose="02010609060101010101" pitchFamily="49" charset="-122"/>
                <a:ea typeface="黑体" panose="02010609060101010101" pitchFamily="49" charset="-122"/>
              </a:rPr>
              <a:t>娜</a:t>
            </a:r>
            <a:r>
              <a:rPr lang="zh-CN" altLang="en-US" sz="4400">
                <a:solidFill>
                  <a:srgbClr val="FF0000"/>
                </a:solidFill>
                <a:latin typeface="黑体" panose="02010609060101010101" pitchFamily="49" charset="-122"/>
                <a:ea typeface="黑体" panose="02010609060101010101" pitchFamily="49" charset="-122"/>
              </a:rPr>
              <a:t>拉是一个具有独立意识、富于反叛精神的觉醒</a:t>
            </a:r>
            <a:r>
              <a:rPr lang="zh-CN" altLang="en-US" sz="4400" smtClean="0">
                <a:solidFill>
                  <a:srgbClr val="FF0000"/>
                </a:solidFill>
                <a:latin typeface="黑体" panose="02010609060101010101" pitchFamily="49" charset="-122"/>
                <a:ea typeface="黑体" panose="02010609060101010101" pitchFamily="49" charset="-122"/>
              </a:rPr>
              <a:t>者。</a:t>
            </a:r>
            <a:endParaRPr lang="zh-CN" altLang="en-US" sz="1100">
              <a:solidFill>
                <a:srgbClr val="FF0000"/>
              </a:solidFill>
              <a:latin typeface="黑体" pitchFamily="49" charset="-122"/>
              <a:ea typeface="黑体" pitchFamily="49" charset="-122"/>
            </a:endParaRPr>
          </a:p>
        </p:txBody>
      </p:sp>
      <p:sp>
        <p:nvSpPr>
          <p:cNvPr id="4" name="TextBox 8"/>
          <p:cNvSpPr txBox="1"/>
          <p:nvPr/>
        </p:nvSpPr>
        <p:spPr>
          <a:xfrm>
            <a:off x="1098550" y="522288"/>
            <a:ext cx="2308225" cy="706437"/>
          </a:xfrm>
          <a:prstGeom prst="rect">
            <a:avLst/>
          </a:prstGeom>
          <a:noFill/>
          <a:ln w="9525">
            <a:noFill/>
          </a:ln>
        </p:spPr>
        <p:txBody>
          <a:bodyPr>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eaLnBrk="1" hangingPunct="1">
              <a:spcBef>
                <a:spcPct val="0"/>
              </a:spcBef>
              <a:buNone/>
            </a:pPr>
            <a:r>
              <a:rPr lang="zh-CN" altLang="en-US" sz="4000">
                <a:solidFill>
                  <a:srgbClr val="820000"/>
                </a:solidFill>
                <a:latin typeface="隶书" pitchFamily="49" charset="-122"/>
                <a:ea typeface="隶书" pitchFamily="49" charset="-122"/>
              </a:rPr>
              <a:t>阅读落实</a:t>
            </a:r>
          </a:p>
        </p:txBody>
      </p:sp>
      <p:sp>
        <p:nvSpPr>
          <p:cNvPr id="5" name="圆角矩形 4"/>
          <p:cNvSpPr/>
          <p:nvPr/>
        </p:nvSpPr>
        <p:spPr>
          <a:xfrm>
            <a:off x="1031875" y="631825"/>
            <a:ext cx="2374900" cy="566738"/>
          </a:xfrm>
          <a:prstGeom prst="round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243649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w="38100">
                <a:solidFill>
                  <a:schemeClr val="tx1"/>
                </a:solidFill>
              </a:ln>
              <a:solidFill>
                <a:srgbClr val="820000"/>
              </a:solidFill>
              <a:effectLst/>
              <a:uLnTx/>
              <a:uFillTx/>
              <a:latin typeface="+mn-lt"/>
              <a:ea typeface="+mn-ea"/>
              <a:cs typeface="+mn-cs"/>
            </a:endParaRPr>
          </a:p>
        </p:txBody>
      </p:sp>
    </p:spTree>
    <p:extLst>
      <p:ext uri="{BB962C8B-B14F-4D97-AF65-F5344CB8AC3E}">
        <p14:creationId xmlns:p14="http://schemas.microsoft.com/office/powerpoint/2010/main" val="55380278"/>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a:extLst>
              <a:ext uri="{FF2B5EF4-FFF2-40B4-BE49-F238E27FC236}">
                <a16:creationId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xmlns="" id="{6C5EC359-CBD9-4564-B6A2-BC825DE6E9F1}"/>
              </a:ext>
            </a:extLst>
          </p:cNvPr>
          <p:cNvSpPr txBox="1"/>
          <p:nvPr/>
        </p:nvSpPr>
        <p:spPr>
          <a:xfrm>
            <a:off x="2831754" y="4407609"/>
            <a:ext cx="14113568" cy="6555641"/>
          </a:xfrm>
          <a:prstGeom prst="rect">
            <a:avLst/>
          </a:prstGeom>
          <a:noFill/>
        </p:spPr>
        <p:txBody>
          <a:bodyPr wrap="square" rtlCol="0">
            <a:spAutoFit/>
          </a:bodyPr>
          <a:lstStyle/>
          <a:p>
            <a:pPr>
              <a:lnSpc>
                <a:spcPct val="150000"/>
              </a:lnSpc>
            </a:pPr>
            <a:r>
              <a:rPr lang="zh-CN" altLang="en-US" sz="4000" smtClean="0">
                <a:latin typeface="黑体" panose="02010609060101010101" pitchFamily="49" charset="-122"/>
                <a:ea typeface="黑体" panose="02010609060101010101" pitchFamily="49" charset="-122"/>
              </a:rPr>
              <a:t>    当娜拉尚未</a:t>
            </a:r>
            <a:r>
              <a:rPr lang="zh-CN" altLang="en-US" sz="4000">
                <a:latin typeface="黑体" panose="02010609060101010101" pitchFamily="49" charset="-122"/>
                <a:ea typeface="黑体" panose="02010609060101010101" pitchFamily="49" charset="-122"/>
              </a:rPr>
              <a:t>知道冒名签字的严重</a:t>
            </a:r>
            <a:r>
              <a:rPr lang="zh-CN" altLang="en-US" sz="4000" smtClean="0">
                <a:latin typeface="黑体" panose="02010609060101010101" pitchFamily="49" charset="-122"/>
                <a:ea typeface="黑体" panose="02010609060101010101" pitchFamily="49" charset="-122"/>
              </a:rPr>
              <a:t>后果时，命运</a:t>
            </a:r>
            <a:r>
              <a:rPr lang="zh-CN" altLang="en-US" sz="4000">
                <a:latin typeface="黑体" panose="02010609060101010101" pitchFamily="49" charset="-122"/>
                <a:ea typeface="黑体" panose="02010609060101010101" pitchFamily="49" charset="-122"/>
              </a:rPr>
              <a:t>已将她抛向</a:t>
            </a:r>
            <a:r>
              <a:rPr lang="zh-CN" altLang="en-US" sz="4000" smtClean="0">
                <a:latin typeface="黑体" panose="02010609060101010101" pitchFamily="49" charset="-122"/>
                <a:ea typeface="黑体" panose="02010609060101010101" pitchFamily="49" charset="-122"/>
              </a:rPr>
              <a:t>经济</a:t>
            </a:r>
            <a:r>
              <a:rPr lang="zh-CN" altLang="en-US" sz="4000">
                <a:latin typeface="黑体" panose="02010609060101010101" pitchFamily="49" charset="-122"/>
                <a:ea typeface="黑体" panose="02010609060101010101" pitchFamily="49" charset="-122"/>
              </a:rPr>
              <a:t>漩涡</a:t>
            </a:r>
            <a:r>
              <a:rPr lang="zh-CN" altLang="en-US" sz="4000" smtClean="0">
                <a:latin typeface="黑体" panose="02010609060101010101" pitchFamily="49" charset="-122"/>
                <a:ea typeface="黑体" panose="02010609060101010101" pitchFamily="49" charset="-122"/>
              </a:rPr>
              <a:t>之中，而</a:t>
            </a:r>
            <a:r>
              <a:rPr lang="zh-CN" altLang="en-US" sz="4000">
                <a:latin typeface="黑体" panose="02010609060101010101" pitchFamily="49" charset="-122"/>
                <a:ea typeface="黑体" panose="02010609060101010101" pitchFamily="49" charset="-122"/>
              </a:rPr>
              <a:t>以后的</a:t>
            </a:r>
            <a:r>
              <a:rPr lang="zh-CN" altLang="en-US" sz="4000" smtClean="0">
                <a:latin typeface="黑体" panose="02010609060101010101" pitchFamily="49" charset="-122"/>
                <a:ea typeface="黑体" panose="02010609060101010101" pitchFamily="49" charset="-122"/>
              </a:rPr>
              <a:t>还债之路更</a:t>
            </a:r>
            <a:r>
              <a:rPr lang="zh-CN" altLang="en-US" sz="4000">
                <a:latin typeface="黑体" panose="02010609060101010101" pitchFamily="49" charset="-122"/>
                <a:ea typeface="黑体" panose="02010609060101010101" pitchFamily="49" charset="-122"/>
              </a:rPr>
              <a:t>磨砺了</a:t>
            </a:r>
            <a:r>
              <a:rPr lang="zh-CN" altLang="en-US" sz="4000" smtClean="0">
                <a:latin typeface="黑体" panose="02010609060101010101" pitchFamily="49" charset="-122"/>
                <a:ea typeface="黑体" panose="02010609060101010101" pitchFamily="49" charset="-122"/>
              </a:rPr>
              <a:t>她的意志。她</a:t>
            </a:r>
            <a:r>
              <a:rPr lang="zh-CN" altLang="en-US" sz="4000">
                <a:latin typeface="黑体" panose="02010609060101010101" pitchFamily="49" charset="-122"/>
                <a:ea typeface="黑体" panose="02010609060101010101" pitchFamily="49" charset="-122"/>
              </a:rPr>
              <a:t>懂得</a:t>
            </a:r>
            <a:r>
              <a:rPr lang="zh-CN" altLang="en-US" sz="4000" smtClean="0">
                <a:latin typeface="黑体" panose="02010609060101010101" pitchFamily="49" charset="-122"/>
                <a:ea typeface="黑体" panose="02010609060101010101" pitchFamily="49" charset="-122"/>
              </a:rPr>
              <a:t>了生意经，并</a:t>
            </a:r>
            <a:r>
              <a:rPr lang="zh-CN" altLang="en-US" sz="4000">
                <a:latin typeface="黑体" panose="02010609060101010101" pitchFamily="49" charset="-122"/>
                <a:ea typeface="黑体" panose="02010609060101010101" pitchFamily="49" charset="-122"/>
              </a:rPr>
              <a:t>以严肃而非轻率</a:t>
            </a:r>
            <a:r>
              <a:rPr lang="zh-CN" altLang="en-US" sz="4000" spc="-110">
                <a:latin typeface="黑体" panose="02010609060101010101" pitchFamily="49" charset="-122"/>
                <a:ea typeface="黑体" panose="02010609060101010101" pitchFamily="49" charset="-122"/>
              </a:rPr>
              <a:t>的态度来承担签字</a:t>
            </a:r>
            <a:r>
              <a:rPr lang="zh-CN" altLang="en-US" sz="4000">
                <a:latin typeface="黑体" panose="02010609060101010101" pitchFamily="49" charset="-122"/>
                <a:ea typeface="黑体" panose="02010609060101010101" pitchFamily="49" charset="-122"/>
              </a:rPr>
              <a:t>后的一切</a:t>
            </a:r>
            <a:r>
              <a:rPr lang="zh-CN" altLang="en-US" sz="4000" smtClean="0">
                <a:latin typeface="黑体" panose="02010609060101010101" pitchFamily="49" charset="-122"/>
                <a:ea typeface="黑体" panose="02010609060101010101" pitchFamily="49" charset="-122"/>
              </a:rPr>
              <a:t>后果。</a:t>
            </a:r>
            <a:r>
              <a:rPr lang="zh-CN" altLang="en-US" sz="4000">
                <a:latin typeface="黑体" panose="02010609060101010101" pitchFamily="49" charset="-122"/>
                <a:ea typeface="黑体" panose="02010609060101010101" pitchFamily="49" charset="-122"/>
              </a:rPr>
              <a:t>娜拉为偿还</a:t>
            </a:r>
            <a:r>
              <a:rPr lang="zh-CN" altLang="en-US" sz="4000" smtClean="0">
                <a:latin typeface="黑体" panose="02010609060101010101" pitchFamily="49" charset="-122"/>
                <a:ea typeface="黑体" panose="02010609060101010101" pitchFamily="49" charset="-122"/>
              </a:rPr>
              <a:t>债</a:t>
            </a:r>
            <a:endParaRPr lang="en-US" altLang="zh-CN" sz="4000" smtClean="0">
              <a:latin typeface="黑体" pitchFamily="49" charset="-122"/>
              <a:ea typeface="黑体" pitchFamily="49" charset="-122"/>
            </a:endParaRPr>
          </a:p>
          <a:p>
            <a:pPr>
              <a:lnSpc>
                <a:spcPct val="150000"/>
              </a:lnSpc>
            </a:pPr>
            <a:r>
              <a:rPr lang="zh-CN" altLang="en-US" sz="4000" smtClean="0">
                <a:latin typeface="黑体" panose="02010609060101010101" pitchFamily="49" charset="-122"/>
                <a:ea typeface="黑体" panose="02010609060101010101" pitchFamily="49" charset="-122"/>
              </a:rPr>
              <a:t>务</a:t>
            </a:r>
            <a:r>
              <a:rPr lang="zh-CN" altLang="en-US" sz="4000" spc="-120" smtClean="0">
                <a:latin typeface="黑体" panose="02010609060101010101" pitchFamily="49" charset="-122"/>
                <a:ea typeface="黑体" panose="02010609060101010101" pitchFamily="49" charset="-122"/>
              </a:rPr>
              <a:t>含辛茹苦，她</a:t>
            </a:r>
            <a:r>
              <a:rPr lang="zh-CN" altLang="en-US" sz="4000" spc="-120">
                <a:latin typeface="黑体" panose="02010609060101010101" pitchFamily="49" charset="-122"/>
                <a:ea typeface="黑体" panose="02010609060101010101" pitchFamily="49" charset="-122"/>
              </a:rPr>
              <a:t>独自支撑着这个</a:t>
            </a:r>
            <a:r>
              <a:rPr lang="zh-CN" altLang="en-US" sz="4000" spc="120">
                <a:latin typeface="黑体" panose="02010609060101010101" pitchFamily="49" charset="-122"/>
                <a:ea typeface="黑体" panose="02010609060101010101" pitchFamily="49" charset="-122"/>
              </a:rPr>
              <a:t>家庭，维系着</a:t>
            </a:r>
            <a:r>
              <a:rPr lang="zh-CN" altLang="en-US" sz="4000" spc="120" smtClean="0">
                <a:latin typeface="黑体" panose="02010609060101010101" pitchFamily="49" charset="-122"/>
                <a:ea typeface="黑体" panose="02010609060101010101" pitchFamily="49" charset="-122"/>
              </a:rPr>
              <a:t>家庭</a:t>
            </a:r>
            <a:endParaRPr lang="en-US" altLang="zh-CN" sz="4000" spc="120" smtClean="0">
              <a:latin typeface="黑体" pitchFamily="49" charset="-122"/>
              <a:ea typeface="黑体" pitchFamily="49" charset="-122"/>
            </a:endParaRPr>
          </a:p>
          <a:p>
            <a:pPr>
              <a:lnSpc>
                <a:spcPct val="150000"/>
              </a:lnSpc>
            </a:pPr>
            <a:r>
              <a:rPr lang="zh-CN" altLang="en-US" sz="4000" smtClean="0">
                <a:latin typeface="黑体" panose="02010609060101010101" pitchFamily="49" charset="-122"/>
                <a:ea typeface="黑体" panose="02010609060101010101" pitchFamily="49" charset="-122"/>
              </a:rPr>
              <a:t>的</a:t>
            </a:r>
            <a:r>
              <a:rPr lang="zh-CN" altLang="en-US" sz="4000">
                <a:latin typeface="黑体" panose="02010609060101010101" pitchFamily="49" charset="-122"/>
                <a:ea typeface="黑体" panose="02010609060101010101" pitchFamily="49" charset="-122"/>
              </a:rPr>
              <a:t>幸福与欢乐，并不像海尔茂所说的一欠债就会使幸福快乐的家庭改变样子。 </a:t>
            </a:r>
          </a:p>
        </p:txBody>
      </p:sp>
      <p:sp>
        <p:nvSpPr>
          <p:cNvPr id="16" name="文本框 15">
            <a:extLst>
              <a:ext uri="{FF2B5EF4-FFF2-40B4-BE49-F238E27FC236}">
                <a16:creationId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xmlns="" id="{8B5FD685-E889-48F7-8EDF-349A3468FA2E}"/>
              </a:ext>
            </a:extLst>
          </p:cNvPr>
          <p:cNvSpPr txBox="1"/>
          <p:nvPr/>
        </p:nvSpPr>
        <p:spPr>
          <a:xfrm>
            <a:off x="3839866" y="3402410"/>
            <a:ext cx="11017224" cy="830997"/>
          </a:xfrm>
          <a:prstGeom prst="rect">
            <a:avLst/>
          </a:prstGeom>
          <a:noFill/>
        </p:spPr>
        <p:txBody>
          <a:bodyPr wrap="square" rtlCol="0">
            <a:spAutoFit/>
          </a:bodyPr>
          <a:lstStyle/>
          <a:p>
            <a:r>
              <a:rPr lang="en-US" altLang="zh-CN" sz="4800" smtClean="0">
                <a:solidFill>
                  <a:srgbClr val="FF0000"/>
                </a:solidFill>
                <a:latin typeface="Times New Roman" pitchFamily="18" charset="0"/>
                <a:ea typeface="黑体" panose="02010609060101010101" pitchFamily="49" charset="-122"/>
                <a:cs typeface="Times New Roman" panose="02020603050405020304" pitchFamily="18" charset="0"/>
              </a:rPr>
              <a:t>2.</a:t>
            </a:r>
            <a:r>
              <a:rPr lang="zh-CN" altLang="en-US" sz="4800" smtClean="0">
                <a:solidFill>
                  <a:srgbClr val="FF0000"/>
                </a:solidFill>
                <a:latin typeface="黑体" panose="02010609060101010101" pitchFamily="49" charset="-122"/>
                <a:ea typeface="黑体" panose="02010609060101010101" pitchFamily="49" charset="-122"/>
              </a:rPr>
              <a:t>娜</a:t>
            </a:r>
            <a:r>
              <a:rPr lang="zh-CN" altLang="en-US" sz="4800">
                <a:solidFill>
                  <a:srgbClr val="FF0000"/>
                </a:solidFill>
                <a:latin typeface="黑体" panose="02010609060101010101" pitchFamily="49" charset="-122"/>
                <a:ea typeface="黑体" panose="02010609060101010101" pitchFamily="49" charset="-122"/>
              </a:rPr>
              <a:t>拉是一个敢于直面生活困难的勇</a:t>
            </a:r>
            <a:r>
              <a:rPr lang="zh-CN" altLang="en-US" sz="4800" smtClean="0">
                <a:solidFill>
                  <a:srgbClr val="FF0000"/>
                </a:solidFill>
                <a:latin typeface="黑体" panose="02010609060101010101" pitchFamily="49" charset="-122"/>
                <a:ea typeface="黑体" panose="02010609060101010101" pitchFamily="49" charset="-122"/>
              </a:rPr>
              <a:t>者。</a:t>
            </a:r>
            <a:endParaRPr lang="zh-CN" altLang="en-US" sz="1200">
              <a:latin typeface="黑体" pitchFamily="49" charset="-122"/>
              <a:ea typeface="黑体" pitchFamily="49" charset="-122"/>
            </a:endParaRPr>
          </a:p>
        </p:txBody>
      </p:sp>
      <p:sp>
        <p:nvSpPr>
          <p:cNvPr id="5" name="TextBox 8"/>
          <p:cNvSpPr txBox="1"/>
          <p:nvPr/>
        </p:nvSpPr>
        <p:spPr>
          <a:xfrm>
            <a:off x="1098550" y="522288"/>
            <a:ext cx="2308225" cy="706437"/>
          </a:xfrm>
          <a:prstGeom prst="rect">
            <a:avLst/>
          </a:prstGeom>
          <a:noFill/>
          <a:ln w="9525">
            <a:noFill/>
          </a:ln>
        </p:spPr>
        <p:txBody>
          <a:bodyPr>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eaLnBrk="1" hangingPunct="1">
              <a:spcBef>
                <a:spcPct val="0"/>
              </a:spcBef>
              <a:buNone/>
            </a:pPr>
            <a:r>
              <a:rPr lang="zh-CN" altLang="en-US" sz="4000">
                <a:solidFill>
                  <a:srgbClr val="820000"/>
                </a:solidFill>
                <a:latin typeface="隶书" pitchFamily="49" charset="-122"/>
                <a:ea typeface="隶书" pitchFamily="49" charset="-122"/>
              </a:rPr>
              <a:t>阅读落实</a:t>
            </a:r>
          </a:p>
        </p:txBody>
      </p:sp>
      <p:sp>
        <p:nvSpPr>
          <p:cNvPr id="6" name="圆角矩形 5"/>
          <p:cNvSpPr/>
          <p:nvPr/>
        </p:nvSpPr>
        <p:spPr>
          <a:xfrm>
            <a:off x="1031875" y="631825"/>
            <a:ext cx="2374900" cy="566738"/>
          </a:xfrm>
          <a:prstGeom prst="round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243649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w="38100">
                <a:solidFill>
                  <a:schemeClr val="tx1"/>
                </a:solidFill>
              </a:ln>
              <a:solidFill>
                <a:srgbClr val="820000"/>
              </a:solidFill>
              <a:effectLst/>
              <a:uLnTx/>
              <a:uFillTx/>
              <a:latin typeface="+mn-lt"/>
              <a:ea typeface="+mn-ea"/>
              <a:cs typeface="+mn-cs"/>
            </a:endParaRPr>
          </a:p>
        </p:txBody>
      </p:sp>
    </p:spTree>
    <p:extLst>
      <p:ext uri="{BB962C8B-B14F-4D97-AF65-F5344CB8AC3E}">
        <p14:creationId xmlns:p14="http://schemas.microsoft.com/office/powerpoint/2010/main" val="1392038491"/>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r="http://schemas.openxmlformats.org/officeDocument/2006/relationships" xmlns:thm15="http://schemas.microsoft.com/office/thememl/2012/main" xmlns="" name="课件模板（最新）" id="{063DE64C-0051-44D8-A717-1FDA6A86F20B}" vid="{04DE2C19-B9B4-4A20-A57B-4D62AC44F584}"/>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r="http://schemas.openxmlformats.org/officeDocument/2006/relationships"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1070</Words>
  <Application>Microsoft Office PowerPoint</Application>
  <PresentationFormat>自定义</PresentationFormat>
  <Paragraphs>59</Paragraphs>
  <Slides>18</Slides>
  <Notes>0</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3</cp:revision>
  <cp:lastPrinted>2020-12-08T13:55:35Z</cp:lastPrinted>
  <dcterms:created xsi:type="dcterms:W3CDTF">2020-12-08T13:55:35Z</dcterms:created>
  <dcterms:modified xsi:type="dcterms:W3CDTF">2020-12-14T08:20:20Z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