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7" r:id="rId7"/>
  </p:sldMasterIdLst>
  <p:notesMasterIdLst>
    <p:notesMasterId r:id="rId12"/>
  </p:notesMasterIdLst>
  <p:sldIdLst>
    <p:sldId id="714" r:id="rId8"/>
    <p:sldId id="1130" r:id="rId9"/>
    <p:sldId id="1335" r:id="rId10"/>
    <p:sldId id="1132" r:id="rId11"/>
    <p:sldId id="1134" r:id="rId13"/>
    <p:sldId id="1159" r:id="rId14"/>
    <p:sldId id="1329" r:id="rId15"/>
    <p:sldId id="1331" r:id="rId16"/>
    <p:sldId id="1330" r:id="rId17"/>
    <p:sldId id="1332" r:id="rId18"/>
    <p:sldId id="1333" r:id="rId19"/>
    <p:sldId id="1334" r:id="rId20"/>
    <p:sldId id="1337" r:id="rId21"/>
    <p:sldId id="1338" r:id="rId22"/>
    <p:sldId id="1361" r:id="rId23"/>
    <p:sldId id="1162" r:id="rId24"/>
    <p:sldId id="1362" r:id="rId25"/>
    <p:sldId id="1266" r:id="rId26"/>
    <p:sldId id="934" r:id="rId27"/>
    <p:sldId id="981" r:id="rId28"/>
    <p:sldId id="728" r:id="rId29"/>
    <p:sldId id="743" r:id="rId30"/>
    <p:sldId id="1267" r:id="rId31"/>
    <p:sldId id="1336" r:id="rId32"/>
    <p:sldId id="1089" r:id="rId3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00"/>
    <a:srgbClr val="FF0066"/>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6" d="100"/>
          <a:sy n="66" d="100"/>
        </p:scale>
        <p:origin x="-1422" y="-102"/>
      </p:cViewPr>
      <p:guideLst>
        <p:guide orient="horz" pos="2211"/>
        <p:guide pos="2880"/>
      </p:guideLst>
    </p:cSldViewPr>
  </p:slideViewPr>
  <p:notesTextViewPr>
    <p:cViewPr>
      <p:scale>
        <a:sx n="100" d="100"/>
        <a:sy n="100" d="100"/>
      </p:scale>
      <p:origin x="0" y="0"/>
    </p:cViewPr>
  </p:notesTextViewPr>
  <p:sorterViewPr showFormatting="0">
    <p:cViewPr>
      <p:scale>
        <a:sx n="100" d="100"/>
        <a:sy n="1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notesMaster" Target="notesMasters/notesMaster1.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fld>
            <a:endParaRPr lang="zh-CN" altLang="en-US" sz="1200" strike="noStrike" noProof="1"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幻灯片图像占位符 1"/>
          <p:cNvSpPr>
            <a:spLocks noGrp="1" noRot="1" noTextEdit="1"/>
          </p:cNvSpPr>
          <p:nvPr>
            <p:ph type="sldImg"/>
          </p:nvPr>
        </p:nvSpPr>
        <p:spPr>
          <a:ln>
            <a:solidFill>
              <a:srgbClr val="000000"/>
            </a:solidFill>
            <a:miter/>
          </a:ln>
        </p:spPr>
      </p:sp>
      <p:sp>
        <p:nvSpPr>
          <p:cNvPr id="126978"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5" name="幻灯片图像占位符 1"/>
          <p:cNvSpPr>
            <a:spLocks noGrp="1" noRot="1" noTextEdit="1"/>
          </p:cNvSpPr>
          <p:nvPr>
            <p:ph type="sldImg"/>
          </p:nvPr>
        </p:nvSpPr>
        <p:spPr>
          <a:ln>
            <a:solidFill>
              <a:srgbClr val="000000"/>
            </a:solidFill>
            <a:miter/>
          </a:ln>
        </p:spPr>
      </p:sp>
      <p:sp>
        <p:nvSpPr>
          <p:cNvPr id="129026"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26628"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26635"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anose="020B0503020102020204" pitchFamily="34" charset="0"/>
                <a:ea typeface="黑体" panose="02010609060101010101" pitchFamily="49" charset="-122"/>
              </a:rPr>
              <a:t>21</a:t>
            </a:r>
            <a:r>
              <a:rPr lang="zh-CN" altLang="en-US" sz="1000">
                <a:latin typeface="Franklin Gothic Book" panose="020B0503020102020204" pitchFamily="34" charset="0"/>
                <a:ea typeface="黑体" panose="02010609060101010101" pitchFamily="49" charset="-122"/>
              </a:rPr>
              <a:t>世纪教育网（</a:t>
            </a:r>
            <a:r>
              <a:rPr lang="en-US" altLang="zh-CN" sz="1000">
                <a:latin typeface="Franklin Gothic Book" panose="020B0503020102020204" pitchFamily="34" charset="0"/>
                <a:ea typeface="黑体" panose="02010609060101010101" pitchFamily="49" charset="-122"/>
              </a:rPr>
              <a:t>www.21cnjy.com</a:t>
            </a:r>
            <a:r>
              <a:rPr lang="zh-CN" altLang="en-US" sz="1000">
                <a:latin typeface="Franklin Gothic Book" panose="020B0503020102020204" pitchFamily="34" charset="0"/>
                <a:ea typeface="黑体" panose="02010609060101010101" pitchFamily="49" charset="-122"/>
              </a:rPr>
              <a:t>）全国最大的中小学教育资源网站</a:t>
            </a:r>
            <a:endParaRPr lang="zh-CN" altLang="en-US" sz="1000">
              <a:latin typeface="Franklin Gothic Book" panose="020B0503020102020204" pitchFamily="34" charset="0"/>
              <a:ea typeface="黑体" panose="02010609060101010101" pitchFamily="49" charset="-122"/>
            </a:endParaRPr>
          </a:p>
        </p:txBody>
      </p:sp>
      <p:pic>
        <p:nvPicPr>
          <p:cNvPr id="26636"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26638"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anose="020B0503020102020204" pitchFamily="34" charset="0"/>
                <a:ea typeface="黑体" panose="02010609060101010101" pitchFamily="49" charset="-122"/>
              </a:rPr>
              <a:t>版权所有   盗版必究</a:t>
            </a:r>
            <a:endParaRPr lang="zh-CN" altLang="en-US" sz="1400">
              <a:solidFill>
                <a:schemeClr val="bg1"/>
              </a:solidFill>
              <a:latin typeface="Franklin Gothic Book" panose="020B0503020102020204" pitchFamily="34" charset="0"/>
              <a:ea typeface="黑体" panose="02010609060101010101" pitchFamily="49" charset="-122"/>
            </a:endParaRPr>
          </a:p>
        </p:txBody>
      </p:sp>
      <p:sp>
        <p:nvSpPr>
          <p:cNvPr id="26639"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26640"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34820"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34827"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anose="020B0503020102020204" pitchFamily="34" charset="0"/>
                <a:ea typeface="黑体" panose="02010609060101010101" pitchFamily="49" charset="-122"/>
              </a:rPr>
              <a:t>21</a:t>
            </a:r>
            <a:r>
              <a:rPr lang="zh-CN" altLang="en-US" sz="1000">
                <a:latin typeface="Franklin Gothic Book" panose="020B0503020102020204" pitchFamily="34" charset="0"/>
                <a:ea typeface="黑体" panose="02010609060101010101" pitchFamily="49" charset="-122"/>
              </a:rPr>
              <a:t>世纪教育网（</a:t>
            </a:r>
            <a:r>
              <a:rPr lang="en-US" altLang="zh-CN" sz="1000">
                <a:latin typeface="Franklin Gothic Book" panose="020B0503020102020204" pitchFamily="34" charset="0"/>
                <a:ea typeface="黑体" panose="02010609060101010101" pitchFamily="49" charset="-122"/>
              </a:rPr>
              <a:t>www.21cnjy.com</a:t>
            </a:r>
            <a:r>
              <a:rPr lang="zh-CN" altLang="en-US" sz="1000">
                <a:latin typeface="Franklin Gothic Book" panose="020B0503020102020204" pitchFamily="34" charset="0"/>
                <a:ea typeface="黑体" panose="02010609060101010101" pitchFamily="49" charset="-122"/>
              </a:rPr>
              <a:t>）全国最大的中小学教育资源网站</a:t>
            </a:r>
            <a:endParaRPr lang="zh-CN" altLang="en-US" sz="1000">
              <a:latin typeface="Franklin Gothic Book" panose="020B0503020102020204" pitchFamily="34" charset="0"/>
              <a:ea typeface="黑体" panose="02010609060101010101" pitchFamily="49" charset="-122"/>
            </a:endParaRPr>
          </a:p>
        </p:txBody>
      </p:sp>
      <p:pic>
        <p:nvPicPr>
          <p:cNvPr id="34828"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34830"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anose="020B0503020102020204" pitchFamily="34" charset="0"/>
                <a:ea typeface="黑体" panose="02010609060101010101" pitchFamily="49" charset="-122"/>
              </a:rPr>
              <a:t>版权所有   盗版必究</a:t>
            </a:r>
            <a:endParaRPr lang="zh-CN" altLang="en-US" sz="1400">
              <a:solidFill>
                <a:schemeClr val="bg1"/>
              </a:solidFill>
              <a:latin typeface="Franklin Gothic Book" panose="020B0503020102020204" pitchFamily="34" charset="0"/>
              <a:ea typeface="黑体" panose="02010609060101010101" pitchFamily="49" charset="-122"/>
            </a:endParaRPr>
          </a:p>
        </p:txBody>
      </p:sp>
      <p:sp>
        <p:nvSpPr>
          <p:cNvPr id="34831"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34832"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51204"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51211"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anose="020B0503020102020204" pitchFamily="34" charset="0"/>
                <a:ea typeface="黑体" panose="02010609060101010101" pitchFamily="49" charset="-122"/>
              </a:rPr>
              <a:t>21</a:t>
            </a:r>
            <a:r>
              <a:rPr lang="zh-CN" altLang="en-US" sz="1000">
                <a:latin typeface="Franklin Gothic Book" panose="020B0503020102020204" pitchFamily="34" charset="0"/>
                <a:ea typeface="黑体" panose="02010609060101010101" pitchFamily="49" charset="-122"/>
              </a:rPr>
              <a:t>世纪教育网（</a:t>
            </a:r>
            <a:r>
              <a:rPr lang="en-US" altLang="zh-CN" sz="1000">
                <a:latin typeface="Franklin Gothic Book" panose="020B0503020102020204" pitchFamily="34" charset="0"/>
                <a:ea typeface="黑体" panose="02010609060101010101" pitchFamily="49" charset="-122"/>
              </a:rPr>
              <a:t>www.21cnjy.com</a:t>
            </a:r>
            <a:r>
              <a:rPr lang="zh-CN" altLang="en-US" sz="1000">
                <a:latin typeface="Franklin Gothic Book" panose="020B0503020102020204" pitchFamily="34" charset="0"/>
                <a:ea typeface="黑体" panose="02010609060101010101" pitchFamily="49" charset="-122"/>
              </a:rPr>
              <a:t>）全国最大的中小学教育资源网站</a:t>
            </a:r>
            <a:endParaRPr lang="zh-CN" altLang="en-US" sz="1000">
              <a:latin typeface="Franklin Gothic Book" panose="020B0503020102020204" pitchFamily="34" charset="0"/>
              <a:ea typeface="黑体" panose="02010609060101010101" pitchFamily="49" charset="-122"/>
            </a:endParaRPr>
          </a:p>
        </p:txBody>
      </p:sp>
      <p:pic>
        <p:nvPicPr>
          <p:cNvPr id="51212"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51214"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anose="020B0503020102020204" pitchFamily="34" charset="0"/>
                <a:ea typeface="黑体" panose="02010609060101010101" pitchFamily="49" charset="-122"/>
              </a:rPr>
              <a:t>版权所有   盗版必究</a:t>
            </a:r>
            <a:endParaRPr lang="zh-CN" altLang="en-US" sz="1400">
              <a:solidFill>
                <a:schemeClr val="bg1"/>
              </a:solidFill>
              <a:latin typeface="Franklin Gothic Book" panose="020B0503020102020204" pitchFamily="34" charset="0"/>
              <a:ea typeface="黑体" panose="02010609060101010101" pitchFamily="49" charset="-122"/>
            </a:endParaRPr>
          </a:p>
        </p:txBody>
      </p:sp>
      <p:sp>
        <p:nvSpPr>
          <p:cNvPr id="51215"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51216"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66564"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66571"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anose="020B0503020102020204" pitchFamily="34" charset="0"/>
                <a:ea typeface="黑体" panose="02010609060101010101" pitchFamily="49" charset="-122"/>
              </a:rPr>
              <a:t>21</a:t>
            </a:r>
            <a:r>
              <a:rPr lang="zh-CN" altLang="en-US" sz="1000">
                <a:latin typeface="Franklin Gothic Book" panose="020B0503020102020204" pitchFamily="34" charset="0"/>
                <a:ea typeface="黑体" panose="02010609060101010101" pitchFamily="49" charset="-122"/>
              </a:rPr>
              <a:t>世纪教育网（</a:t>
            </a:r>
            <a:r>
              <a:rPr lang="en-US" altLang="zh-CN" sz="1000">
                <a:latin typeface="Franklin Gothic Book" panose="020B0503020102020204" pitchFamily="34" charset="0"/>
                <a:ea typeface="黑体" panose="02010609060101010101" pitchFamily="49" charset="-122"/>
              </a:rPr>
              <a:t>www.21cnjy.com</a:t>
            </a:r>
            <a:r>
              <a:rPr lang="zh-CN" altLang="en-US" sz="1000">
                <a:latin typeface="Franklin Gothic Book" panose="020B0503020102020204" pitchFamily="34" charset="0"/>
                <a:ea typeface="黑体" panose="02010609060101010101" pitchFamily="49" charset="-122"/>
              </a:rPr>
              <a:t>）全国最大的中小学教育资源网站</a:t>
            </a:r>
            <a:endParaRPr lang="zh-CN" altLang="en-US" sz="1000">
              <a:latin typeface="Franklin Gothic Book" panose="020B0503020102020204" pitchFamily="34" charset="0"/>
              <a:ea typeface="黑体" panose="02010609060101010101" pitchFamily="49" charset="-122"/>
            </a:endParaRPr>
          </a:p>
        </p:txBody>
      </p:sp>
      <p:pic>
        <p:nvPicPr>
          <p:cNvPr id="66572"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66574"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anose="020B0503020102020204" pitchFamily="34" charset="0"/>
                <a:ea typeface="黑体" panose="02010609060101010101" pitchFamily="49" charset="-122"/>
              </a:rPr>
              <a:t>版权所有   盗版必究</a:t>
            </a:r>
            <a:endParaRPr lang="zh-CN" altLang="en-US" sz="1400">
              <a:solidFill>
                <a:schemeClr val="bg1"/>
              </a:solidFill>
              <a:latin typeface="Franklin Gothic Book" panose="020B0503020102020204" pitchFamily="34" charset="0"/>
              <a:ea typeface="黑体" panose="02010609060101010101" pitchFamily="49" charset="-122"/>
            </a:endParaRPr>
          </a:p>
        </p:txBody>
      </p:sp>
      <p:sp>
        <p:nvSpPr>
          <p:cNvPr id="66575"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66576"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18436"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18443"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anose="020B0503020102020204" pitchFamily="34" charset="0"/>
                <a:ea typeface="黑体" panose="02010609060101010101" pitchFamily="49" charset="-122"/>
              </a:rPr>
              <a:t>21</a:t>
            </a:r>
            <a:r>
              <a:rPr lang="zh-CN" altLang="en-US" sz="1000">
                <a:latin typeface="Franklin Gothic Book" panose="020B0503020102020204" pitchFamily="34" charset="0"/>
                <a:ea typeface="黑体" panose="02010609060101010101" pitchFamily="49" charset="-122"/>
              </a:rPr>
              <a:t>世纪教育网（</a:t>
            </a:r>
            <a:r>
              <a:rPr lang="en-US" altLang="zh-CN" sz="1000">
                <a:latin typeface="Franklin Gothic Book" panose="020B0503020102020204" pitchFamily="34" charset="0"/>
                <a:ea typeface="黑体" panose="02010609060101010101" pitchFamily="49" charset="-122"/>
              </a:rPr>
              <a:t>www.21cnjy.com</a:t>
            </a:r>
            <a:r>
              <a:rPr lang="zh-CN" altLang="en-US" sz="1000">
                <a:latin typeface="Franklin Gothic Book" panose="020B0503020102020204" pitchFamily="34" charset="0"/>
                <a:ea typeface="黑体" panose="02010609060101010101" pitchFamily="49" charset="-122"/>
              </a:rPr>
              <a:t>）全国最大的中小学教育资源网站</a:t>
            </a:r>
            <a:endParaRPr lang="zh-CN" altLang="en-US" sz="1000">
              <a:latin typeface="Franklin Gothic Book" panose="020B0503020102020204" pitchFamily="34" charset="0"/>
              <a:ea typeface="黑体" panose="02010609060101010101" pitchFamily="49" charset="-122"/>
            </a:endParaRPr>
          </a:p>
        </p:txBody>
      </p:sp>
      <p:pic>
        <p:nvPicPr>
          <p:cNvPr id="18444"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18446"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anose="020B0503020102020204" pitchFamily="34" charset="0"/>
                <a:ea typeface="黑体" panose="02010609060101010101" pitchFamily="49" charset="-122"/>
              </a:rPr>
              <a:t>版权所有   盗版必究</a:t>
            </a:r>
            <a:endParaRPr lang="zh-CN" altLang="en-US" sz="1400">
              <a:solidFill>
                <a:schemeClr val="bg1"/>
              </a:solidFill>
              <a:latin typeface="Franklin Gothic Book" panose="020B0503020102020204" pitchFamily="34" charset="0"/>
              <a:ea typeface="黑体" panose="02010609060101010101" pitchFamily="49" charset="-122"/>
            </a:endParaRPr>
          </a:p>
        </p:txBody>
      </p:sp>
      <p:sp>
        <p:nvSpPr>
          <p:cNvPr id="18447"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18448"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1" Type="http://schemas.openxmlformats.org/officeDocument/2006/relationships/theme" Target="../theme/theme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3.xml"/><Relationship Id="rId8" Type="http://schemas.openxmlformats.org/officeDocument/2006/relationships/slideLayout" Target="../slideLayouts/slideLayout62.xml"/><Relationship Id="rId7" Type="http://schemas.openxmlformats.org/officeDocument/2006/relationships/slideLayout" Target="../slideLayouts/slideLayout61.xml"/><Relationship Id="rId6" Type="http://schemas.openxmlformats.org/officeDocument/2006/relationships/slideLayout" Target="../slideLayouts/slideLayout60.xml"/><Relationship Id="rId5" Type="http://schemas.openxmlformats.org/officeDocument/2006/relationships/slideLayout" Target="../slideLayouts/slideLayout59.xml"/><Relationship Id="rId4" Type="http://schemas.openxmlformats.org/officeDocument/2006/relationships/slideLayout" Target="../slideLayouts/slideLayout58.xml"/><Relationship Id="rId3" Type="http://schemas.openxmlformats.org/officeDocument/2006/relationships/slideLayout" Target="../slideLayouts/slideLayout57.xml"/><Relationship Id="rId2" Type="http://schemas.openxmlformats.org/officeDocument/2006/relationships/slideLayout" Target="../slideLayouts/slideLayout56.xml"/><Relationship Id="rId12" Type="http://schemas.openxmlformats.org/officeDocument/2006/relationships/theme" Target="../theme/theme6.xml"/><Relationship Id="rId11" Type="http://schemas.openxmlformats.org/officeDocument/2006/relationships/slideLayout" Target="../slideLayouts/slideLayout65.xml"/><Relationship Id="rId10" Type="http://schemas.openxmlformats.org/officeDocument/2006/relationships/slideLayout" Target="../slideLayouts/slideLayout64.xml"/><Relationship Id="rId1"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1028"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anose="020B0503020102020204"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51"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2052"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anose="020B0503020102020204"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5"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3076"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anose="020B0503020102020204"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123"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5124"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anose="020B0503020102020204"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6148"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anose="020B0503020102020204"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171"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7172"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anose="020B0503020102020204"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anose="020B0503020102020204"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93185" name="图片 10"/>
          <p:cNvPicPr>
            <a:picLocks noChangeAspect="1"/>
          </p:cNvPicPr>
          <p:nvPr/>
        </p:nvPicPr>
        <p:blipFill>
          <a:blip r:embed="rId1"/>
          <a:srcRect b="9401"/>
          <a:stretch>
            <a:fillRect/>
          </a:stretch>
        </p:blipFill>
        <p:spPr>
          <a:xfrm>
            <a:off x="0" y="836613"/>
            <a:ext cx="9144000" cy="5143500"/>
          </a:xfrm>
          <a:prstGeom prst="rect">
            <a:avLst/>
          </a:prstGeom>
          <a:noFill/>
          <a:ln w="9525">
            <a:noFill/>
          </a:ln>
        </p:spPr>
      </p:pic>
      <p:sp>
        <p:nvSpPr>
          <p:cNvPr id="11266" name="文本框 6154"/>
          <p:cNvSpPr txBox="1"/>
          <p:nvPr/>
        </p:nvSpPr>
        <p:spPr>
          <a:xfrm>
            <a:off x="2709863" y="1968500"/>
            <a:ext cx="3043237" cy="1014413"/>
          </a:xfrm>
          <a:prstGeom prst="rect">
            <a:avLst/>
          </a:prstGeom>
          <a:noFill/>
          <a:ln w="9525">
            <a:noFill/>
          </a:ln>
        </p:spPr>
        <p:txBody>
          <a:bodyPr anchor="t">
            <a:spAutoFit/>
          </a:bodyPr>
          <a:p>
            <a:pPr>
              <a:spcBef>
                <a:spcPct val="50000"/>
              </a:spcBef>
            </a:pPr>
            <a:r>
              <a:rPr lang="en-US" altLang="zh-CN" sz="6000" b="1">
                <a:solidFill>
                  <a:srgbClr val="FF0000"/>
                </a:solidFill>
                <a:latin typeface="宋体" panose="02010600030101010101" pitchFamily="2" charset="-122"/>
                <a:ea typeface="宋体" panose="02010600030101010101" pitchFamily="2" charset="-122"/>
                <a:sym typeface="黑体" panose="02010609060101010101" pitchFamily="49" charset="-122"/>
              </a:rPr>
              <a:t>16   </a:t>
            </a:r>
            <a:r>
              <a:rPr lang="zh-CN" altLang="en-US" sz="6000" b="1" dirty="0">
                <a:solidFill>
                  <a:srgbClr val="FF0000"/>
                </a:solidFill>
                <a:latin typeface="宋体" panose="02010600030101010101" pitchFamily="2" charset="-122"/>
                <a:ea typeface="宋体" panose="02010600030101010101" pitchFamily="2" charset="-122"/>
                <a:sym typeface="黑体" panose="02010609060101010101" pitchFamily="49" charset="-122"/>
              </a:rPr>
              <a:t>猫</a:t>
            </a:r>
            <a:endParaRPr lang="zh-CN" altLang="en-US" sz="6000" b="1" dirty="0">
              <a:solidFill>
                <a:srgbClr val="FF0000"/>
              </a:solidFill>
              <a:latin typeface="宋体" panose="02010600030101010101" pitchFamily="2" charset="-122"/>
              <a:ea typeface="宋体" panose="02010600030101010101" pitchFamily="2" charset="-122"/>
              <a:sym typeface="黑体" panose="02010609060101010101" pitchFamily="49" charset="-122"/>
            </a:endParaRPr>
          </a:p>
        </p:txBody>
      </p:sp>
      <p:sp>
        <p:nvSpPr>
          <p:cNvPr id="16387" name="Text Box 3"/>
          <p:cNvSpPr txBox="1"/>
          <p:nvPr/>
        </p:nvSpPr>
        <p:spPr>
          <a:xfrm>
            <a:off x="6334125" y="3236913"/>
            <a:ext cx="2667000" cy="706437"/>
          </a:xfrm>
          <a:prstGeom prst="rect">
            <a:avLst/>
          </a:prstGeom>
          <a:noFill/>
          <a:ln w="9525">
            <a:noFill/>
          </a:ln>
        </p:spPr>
        <p:txBody>
          <a:bodyPr anchor="t">
            <a:spAutoFit/>
          </a:bodyPr>
          <a:p>
            <a:pPr>
              <a:spcBef>
                <a:spcPct val="50000"/>
              </a:spcBef>
            </a:pPr>
            <a:r>
              <a:rPr lang="zh-CN" altLang="en-US" sz="4000" b="1" dirty="0">
                <a:solidFill>
                  <a:srgbClr val="0000FF"/>
                </a:solidFill>
                <a:latin typeface="黑体" panose="02010609060101010101" pitchFamily="49" charset="-122"/>
                <a:ea typeface="黑体" panose="02010609060101010101" pitchFamily="49" charset="-122"/>
              </a:rPr>
              <a:t>郑振铎</a:t>
            </a:r>
            <a:r>
              <a:rPr lang="en-US" altLang="zh-CN" sz="4000" b="1" dirty="0" err="1">
                <a:solidFill>
                  <a:srgbClr val="FF0000"/>
                </a:solidFill>
                <a:latin typeface="黑体" panose="02010609060101010101" pitchFamily="49" charset="-122"/>
                <a:ea typeface="黑体" panose="02010609060101010101" pitchFamily="49" charset="-122"/>
              </a:rPr>
              <a:t>du</a:t>
            </a:r>
            <a:r>
              <a:rPr lang="en-US" altLang="zh-CN" sz="3600" dirty="0" err="1">
                <a:solidFill>
                  <a:srgbClr val="FF0000"/>
                </a:solidFill>
                <a:latin typeface="Arial" panose="020B0604020202020204" pitchFamily="34" charset="0"/>
                <a:ea typeface="宋体" panose="02010600030101010101" pitchFamily="2" charset="-122"/>
              </a:rPr>
              <a:t>ó</a:t>
            </a:r>
            <a:endParaRPr lang="en-US" altLang="zh-CN" sz="3600">
              <a:solidFill>
                <a:srgbClr val="FF0000"/>
              </a:solidFill>
              <a:latin typeface="Arial" panose="020B0604020202020204" pitchFamily="34" charset="0"/>
              <a:ea typeface="宋体" panose="02010600030101010101" pitchFamily="2" charset="-122"/>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7521" name="Text Box 1027"/>
          <p:cNvSpPr txBox="1"/>
          <p:nvPr/>
        </p:nvSpPr>
        <p:spPr>
          <a:xfrm>
            <a:off x="330200" y="490220"/>
            <a:ext cx="8717915" cy="2553335"/>
          </a:xfrm>
          <a:prstGeom prst="rect">
            <a:avLst/>
          </a:prstGeom>
          <a:noFill/>
          <a:ln w="9525">
            <a:noFill/>
          </a:ln>
        </p:spPr>
        <p:txBody>
          <a:bodyPr wrap="square" anchor="t">
            <a:spAutoFit/>
          </a:bodyPr>
          <a:p>
            <a:pPr>
              <a:lnSpc>
                <a:spcPct val="100000"/>
              </a:lnSpc>
            </a:pPr>
            <a:r>
              <a:rPr lang="en-US" sz="3200" b="1" dirty="0">
                <a:sym typeface="宋体" panose="02010600030101010101" pitchFamily="2" charset="-122"/>
              </a:rPr>
              <a:t>“</a:t>
            </a:r>
            <a:r>
              <a:rPr altLang="zh-CN" sz="3200" b="1" dirty="0">
                <a:sym typeface="宋体" panose="02010600030101010101" pitchFamily="2" charset="-122"/>
              </a:rPr>
              <a:t>我没有判断明白</a:t>
            </a:r>
            <a:r>
              <a:rPr lang="zh-CN" altLang="zh-CN" sz="3200" b="1" dirty="0">
                <a:sym typeface="宋体" panose="02010600030101010101" pitchFamily="2" charset="-122"/>
              </a:rPr>
              <a:t>,</a:t>
            </a:r>
            <a:r>
              <a:rPr altLang="zh-CN" sz="3200" b="1" dirty="0">
                <a:sym typeface="宋体" panose="02010600030101010101" pitchFamily="2" charset="-122"/>
              </a:rPr>
              <a:t>便妄下断语</a:t>
            </a:r>
            <a:r>
              <a:rPr lang="zh-CN" altLang="zh-CN" sz="3200" b="1" dirty="0">
                <a:sym typeface="宋体" panose="02010600030101010101" pitchFamily="2" charset="-122"/>
              </a:rPr>
              <a:t>,</a:t>
            </a:r>
            <a:r>
              <a:rPr lang="zh-CN" sz="3200" b="1" dirty="0">
                <a:sym typeface="宋体" panose="02010600030101010101" pitchFamily="2" charset="-122"/>
              </a:rPr>
              <a:t>冤枉</a:t>
            </a:r>
            <a:r>
              <a:rPr altLang="zh-CN" sz="3200" b="1" dirty="0">
                <a:sym typeface="宋体" panose="02010600030101010101" pitchFamily="2" charset="-122"/>
              </a:rPr>
              <a:t>了一只不能说话辩诉的动物。想到它的无抵抗的逃避</a:t>
            </a:r>
            <a:r>
              <a:rPr lang="zh-CN" altLang="zh-CN" sz="3200" b="1" dirty="0">
                <a:sym typeface="宋体" panose="02010600030101010101" pitchFamily="2" charset="-122"/>
              </a:rPr>
              <a:t>,</a:t>
            </a:r>
            <a:r>
              <a:rPr altLang="zh-CN" sz="3200" b="1" dirty="0">
                <a:sym typeface="宋体" panose="02010600030101010101" pitchFamily="2" charset="-122"/>
              </a:rPr>
              <a:t>益使我感到我的暴怒</a:t>
            </a:r>
            <a:r>
              <a:rPr lang="zh-CN" altLang="zh-CN" sz="3200" b="1" dirty="0">
                <a:sym typeface="宋体" panose="02010600030101010101" pitchFamily="2" charset="-122"/>
              </a:rPr>
              <a:t>,</a:t>
            </a:r>
            <a:r>
              <a:rPr altLang="zh-CN" sz="3200" b="1" dirty="0">
                <a:sym typeface="宋体" panose="02010600030101010101" pitchFamily="2" charset="-122"/>
              </a:rPr>
              <a:t>我的虐待</a:t>
            </a:r>
            <a:r>
              <a:rPr lang="zh-CN" altLang="zh-CN" sz="3200" b="1" dirty="0">
                <a:sym typeface="宋体" panose="02010600030101010101" pitchFamily="2" charset="-122"/>
              </a:rPr>
              <a:t>,</a:t>
            </a:r>
            <a:r>
              <a:rPr altLang="zh-CN" sz="3200" b="1" dirty="0">
                <a:sym typeface="宋体" panose="02010600030101010101" pitchFamily="2" charset="-122"/>
              </a:rPr>
              <a:t>都是针</a:t>
            </a:r>
            <a:r>
              <a:rPr lang="zh-CN" altLang="zh-CN" sz="3200" b="1" dirty="0">
                <a:sym typeface="宋体" panose="02010600030101010101" pitchFamily="2" charset="-122"/>
              </a:rPr>
              <a:t>,</a:t>
            </a:r>
            <a:r>
              <a:rPr altLang="zh-CN" sz="3200" b="1" dirty="0">
                <a:sym typeface="宋体" panose="02010600030101010101" pitchFamily="2" charset="-122"/>
              </a:rPr>
              <a:t>刺我的良心的针！我永无改正我的过失的机会了！</a:t>
            </a:r>
            <a:r>
              <a:rPr lang="en-US" sz="3200" b="1" dirty="0">
                <a:sym typeface="宋体" panose="02010600030101010101" pitchFamily="2" charset="-122"/>
              </a:rPr>
              <a:t>”</a:t>
            </a:r>
            <a:endParaRPr altLang="zh-CN" sz="3200" b="1" dirty="0">
              <a:sym typeface="宋体" panose="02010600030101010101" pitchFamily="2" charset="-122"/>
            </a:endParaRPr>
          </a:p>
          <a:p>
            <a:pPr>
              <a:lnSpc>
                <a:spcPct val="100000"/>
              </a:lnSpc>
            </a:pPr>
            <a:r>
              <a:rPr altLang="zh-CN" sz="3200" b="1" dirty="0">
                <a:sym typeface="宋体" panose="02010600030101010101" pitchFamily="2" charset="-122"/>
              </a:rPr>
              <a:t>用什么语气读</a:t>
            </a:r>
            <a:r>
              <a:rPr lang="zh-CN" sz="3200" b="1" dirty="0">
                <a:sym typeface="宋体" panose="02010600030101010101" pitchFamily="2" charset="-122"/>
              </a:rPr>
              <a:t>？</a:t>
            </a:r>
            <a:r>
              <a:rPr altLang="zh-CN" sz="3200" b="1" dirty="0">
                <a:sym typeface="宋体" panose="02010600030101010101" pitchFamily="2" charset="-122"/>
              </a:rPr>
              <a:t>带着怎样的情绪读？</a:t>
            </a:r>
            <a:endParaRPr altLang="zh-CN" sz="3200" b="1" dirty="0">
              <a:sym typeface="宋体" panose="02010600030101010101" pitchFamily="2" charset="-122"/>
            </a:endParaRPr>
          </a:p>
        </p:txBody>
      </p:sp>
      <p:sp>
        <p:nvSpPr>
          <p:cNvPr id="5" name="Text Box 1027"/>
          <p:cNvSpPr txBox="1"/>
          <p:nvPr/>
        </p:nvSpPr>
        <p:spPr>
          <a:xfrm>
            <a:off x="873760" y="3174365"/>
            <a:ext cx="1746250" cy="509270"/>
          </a:xfrm>
          <a:prstGeom prst="rect">
            <a:avLst/>
          </a:prstGeom>
          <a:noFill/>
          <a:ln w="9525">
            <a:noFill/>
          </a:ln>
        </p:spPr>
        <p:txBody>
          <a:bodyPr wrap="square" anchor="t">
            <a:spAutoFit/>
          </a:bodyPr>
          <a:p>
            <a:pPr>
              <a:lnSpc>
                <a:spcPct val="85000"/>
              </a:lnSpc>
            </a:pPr>
            <a:r>
              <a:rPr lang="zh-CN" altLang="zh-CN" sz="3200" b="1">
                <a:solidFill>
                  <a:srgbClr val="0000FF"/>
                </a:solidFill>
              </a:rPr>
              <a:t>后悔的。</a:t>
            </a:r>
            <a:endParaRPr lang="zh-CN" altLang="zh-CN" sz="3200" b="1">
              <a:solidFill>
                <a:srgbClr val="0000FF"/>
              </a:solidFill>
            </a:endParaRPr>
          </a:p>
        </p:txBody>
      </p:sp>
      <p:sp>
        <p:nvSpPr>
          <p:cNvPr id="2" name="Text Box 1027"/>
          <p:cNvSpPr txBox="1"/>
          <p:nvPr/>
        </p:nvSpPr>
        <p:spPr>
          <a:xfrm>
            <a:off x="873760" y="3683635"/>
            <a:ext cx="1746250" cy="509270"/>
          </a:xfrm>
          <a:prstGeom prst="rect">
            <a:avLst/>
          </a:prstGeom>
          <a:noFill/>
          <a:ln w="9525">
            <a:noFill/>
          </a:ln>
        </p:spPr>
        <p:txBody>
          <a:bodyPr wrap="square" anchor="t">
            <a:spAutoFit/>
          </a:bodyPr>
          <a:p>
            <a:pPr>
              <a:lnSpc>
                <a:spcPct val="85000"/>
              </a:lnSpc>
            </a:pPr>
            <a:r>
              <a:rPr lang="zh-CN" altLang="zh-CN" sz="3200" b="1">
                <a:solidFill>
                  <a:srgbClr val="0000FF"/>
                </a:solidFill>
              </a:rPr>
              <a:t>难过的。</a:t>
            </a:r>
            <a:endParaRPr lang="zh-CN" altLang="zh-CN" sz="3200" b="1">
              <a:solidFill>
                <a:srgbClr val="0000FF"/>
              </a:solidFill>
            </a:endParaRPr>
          </a:p>
        </p:txBody>
      </p:sp>
      <p:sp>
        <p:nvSpPr>
          <p:cNvPr id="3" name="Rectangle 2"/>
          <p:cNvSpPr>
            <a:spLocks noGrp="1"/>
          </p:cNvSpPr>
          <p:nvPr/>
        </p:nvSpPr>
        <p:spPr>
          <a:xfrm>
            <a:off x="259715" y="4193540"/>
            <a:ext cx="8624570" cy="1813560"/>
          </a:xfrm>
          <a:prstGeom prst="rect">
            <a:avLst/>
          </a:prstGeom>
          <a:noFill/>
          <a:ln w="9525">
            <a:noFill/>
          </a:ln>
        </p:spPr>
        <p:txBody>
          <a:bodyPr anchor="ctr"/>
          <a:p>
            <a:pPr fontAlgn="base"/>
            <a:r>
              <a:rPr lang="zh-CN" sz="3000" b="1" strike="noStrike" noProof="1">
                <a:cs typeface="+mn-cs"/>
              </a:rPr>
              <a:t>总结：</a:t>
            </a:r>
            <a:r>
              <a:rPr sz="3000" b="1" strike="noStrike" noProof="1"/>
              <a:t>作者到了这个时候</a:t>
            </a:r>
            <a:r>
              <a:rPr lang="zh-CN" altLang="zh-CN" sz="3000" b="1" dirty="0">
                <a:sym typeface="宋体" panose="02010600030101010101" pitchFamily="2" charset="-122"/>
              </a:rPr>
              <a:t>,</a:t>
            </a:r>
            <a:r>
              <a:rPr sz="3000" b="1" strike="noStrike" noProof="1"/>
              <a:t>回想起自己对第</a:t>
            </a:r>
            <a:r>
              <a:rPr lang="zh-CN" sz="3000" b="1" strike="noStrike" noProof="1"/>
              <a:t>三</a:t>
            </a:r>
            <a:r>
              <a:rPr sz="3000" b="1" strike="noStrike" noProof="1"/>
              <a:t>只猫的举动</a:t>
            </a:r>
            <a:r>
              <a:rPr lang="zh-CN" altLang="zh-CN" sz="3000" b="1" dirty="0">
                <a:sym typeface="宋体" panose="02010600030101010101" pitchFamily="2" charset="-122"/>
              </a:rPr>
              <a:t>,</a:t>
            </a:r>
            <a:r>
              <a:rPr sz="3000" b="1" strike="noStrike" noProof="1"/>
              <a:t>或者说是暴行</a:t>
            </a:r>
            <a:r>
              <a:rPr lang="zh-CN" altLang="zh-CN" sz="3000" b="1" dirty="0">
                <a:sym typeface="宋体" panose="02010600030101010101" pitchFamily="2" charset="-122"/>
              </a:rPr>
              <a:t>,</a:t>
            </a:r>
            <a:r>
              <a:rPr sz="3000" b="1" strike="noStrike" noProof="1"/>
              <a:t>心中只有一种情绪：后悔呀！难过呀！可是我却没办法改正了</a:t>
            </a:r>
            <a:r>
              <a:rPr lang="zh-CN" altLang="zh-CN" sz="3000" b="1" dirty="0">
                <a:sym typeface="宋体" panose="02010600030101010101" pitchFamily="2" charset="-122"/>
              </a:rPr>
              <a:t>,</a:t>
            </a:r>
            <a:r>
              <a:rPr sz="3000" b="1" strike="noStrike" noProof="1"/>
              <a:t>因为……猫死了。请大家齐读</a:t>
            </a:r>
            <a:r>
              <a:rPr lang="zh-CN" altLang="zh-CN" sz="3000" b="1" dirty="0">
                <a:sym typeface="宋体" panose="02010600030101010101" pitchFamily="2" charset="-122"/>
              </a:rPr>
              <a:t>,</a:t>
            </a:r>
            <a:r>
              <a:rPr sz="3000" b="1" strike="noStrike" noProof="1"/>
              <a:t>带着后悔</a:t>
            </a:r>
            <a:r>
              <a:rPr lang="zh-CN" altLang="zh-CN" sz="3000" b="1" dirty="0">
                <a:sym typeface="宋体" panose="02010600030101010101" pitchFamily="2" charset="-122"/>
              </a:rPr>
              <a:t>,</a:t>
            </a:r>
            <a:r>
              <a:rPr sz="3000" b="1" strike="noStrike" noProof="1"/>
              <a:t>带着难过。</a:t>
            </a:r>
            <a:endParaRPr sz="3000" b="1" strike="noStrike"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245745" y="114300"/>
            <a:ext cx="8466455" cy="1670050"/>
          </a:xfrm>
          <a:prstGeom prst="rect">
            <a:avLst/>
          </a:prstGeom>
          <a:noFill/>
          <a:ln w="9525">
            <a:noFill/>
          </a:ln>
        </p:spPr>
        <p:txBody>
          <a:bodyPr anchor="ctr"/>
          <a:p>
            <a:pPr fontAlgn="base">
              <a:lnSpc>
                <a:spcPct val="80000"/>
              </a:lnSpc>
            </a:pPr>
            <a:r>
              <a:rPr lang="en-US" sz="3200" b="1" strike="noStrike" noProof="1">
                <a:uFillTx/>
                <a:latin typeface="宋体" panose="02010600030101010101" pitchFamily="2" charset="-122"/>
                <a:ea typeface="宋体" panose="02010600030101010101" pitchFamily="2" charset="-122"/>
                <a:cs typeface="+mn-cs"/>
                <a:sym typeface="+mn-ea"/>
              </a:rPr>
              <a:t>3</a:t>
            </a:r>
            <a:r>
              <a:rPr lang="en-US" altLang="zh-CN" sz="3200" b="1">
                <a:latin typeface="宋体" panose="02010600030101010101" pitchFamily="2" charset="-122"/>
                <a:sym typeface="+mn-ea"/>
              </a:rPr>
              <a:t>.</a:t>
            </a:r>
            <a:r>
              <a:rPr lang="zh-CN" sz="3200" b="1">
                <a:sym typeface="+mn-ea"/>
              </a:rPr>
              <a:t>提问：这只猫的惨</a:t>
            </a:r>
            <a:r>
              <a:rPr lang="zh-CN" altLang="zh-CN" sz="3200" b="1" dirty="0">
                <a:sym typeface="宋体" panose="02010600030101010101" pitchFamily="2" charset="-122"/>
              </a:rPr>
              <a:t>,</a:t>
            </a:r>
            <a:r>
              <a:rPr lang="zh-CN" sz="3200" b="1">
                <a:sym typeface="+mn-ea"/>
              </a:rPr>
              <a:t>惨在他不能说话辩护。文中还有一个不起眼的小人物</a:t>
            </a:r>
            <a:r>
              <a:rPr lang="zh-CN" altLang="zh-CN" sz="3200" b="1" dirty="0">
                <a:sym typeface="宋体" panose="02010600030101010101" pitchFamily="2" charset="-122"/>
              </a:rPr>
              <a:t>,</a:t>
            </a:r>
            <a:r>
              <a:rPr lang="zh-CN" sz="3200" b="1">
                <a:sym typeface="+mn-ea"/>
              </a:rPr>
              <a:t>也不能说话辩护</a:t>
            </a:r>
            <a:r>
              <a:rPr lang="zh-CN" altLang="zh-CN" sz="3200" b="1" dirty="0">
                <a:sym typeface="宋体" panose="02010600030101010101" pitchFamily="2" charset="-122"/>
              </a:rPr>
              <a:t>,</a:t>
            </a:r>
            <a:r>
              <a:rPr lang="zh-CN" sz="3200" b="1">
                <a:sym typeface="+mn-ea"/>
              </a:rPr>
              <a:t>也遭受了类似的命运——</a:t>
            </a:r>
            <a:endParaRPr lang="zh-CN" sz="3200" b="1">
              <a:sym typeface="+mn-ea"/>
            </a:endParaRPr>
          </a:p>
        </p:txBody>
      </p:sp>
      <p:sp>
        <p:nvSpPr>
          <p:cNvPr id="4" name="Rectangle 2"/>
          <p:cNvSpPr>
            <a:spLocks noGrp="1"/>
          </p:cNvSpPr>
          <p:nvPr/>
        </p:nvSpPr>
        <p:spPr>
          <a:xfrm>
            <a:off x="245745" y="1430655"/>
            <a:ext cx="8466455" cy="1789430"/>
          </a:xfrm>
          <a:prstGeom prst="rect">
            <a:avLst/>
          </a:prstGeom>
          <a:noFill/>
          <a:ln w="9525">
            <a:noFill/>
          </a:ln>
        </p:spPr>
        <p:txBody>
          <a:bodyPr anchor="ctr"/>
          <a:p>
            <a:pPr fontAlgn="base"/>
            <a:r>
              <a:rPr lang="en-US" sz="3000" b="1" strike="noStrike" noProof="1"/>
              <a:t>                      </a:t>
            </a:r>
            <a:r>
              <a:rPr lang="zh-CN" sz="3000" b="1">
                <a:uFillTx/>
                <a:ea typeface="SimSun-ExtB" panose="02010609060101010101" pitchFamily="49" charset="-122"/>
                <a:sym typeface="+mn-ea"/>
              </a:rPr>
              <a:t>“</a:t>
            </a:r>
            <a:r>
              <a:rPr sz="3000" b="1" strike="noStrike" noProof="1"/>
              <a:t>我早就叫张妈要小心了。张妈！你    </a:t>
            </a:r>
            <a:endParaRPr sz="3000" b="1" strike="noStrike" noProof="1"/>
          </a:p>
          <a:p>
            <a:pPr fontAlgn="base"/>
            <a:r>
              <a:rPr sz="3000" b="1" strike="noStrike" noProof="1"/>
              <a:t> </a:t>
            </a:r>
            <a:r>
              <a:rPr lang="zh-CN" altLang="zh-CN" sz="3600" b="1">
                <a:solidFill>
                  <a:srgbClr val="0000FF"/>
                </a:solidFill>
                <a:sym typeface="+mn-ea"/>
              </a:rPr>
              <a:t>张妈</a:t>
            </a:r>
            <a:r>
              <a:rPr sz="3000" b="1" strike="noStrike" noProof="1"/>
              <a:t>     为什么</a:t>
            </a:r>
            <a:r>
              <a:rPr sz="3000" b="1">
                <a:solidFill>
                  <a:srgbClr val="FF0000"/>
                </a:solidFill>
                <a:sym typeface="+mn-ea"/>
              </a:rPr>
              <a:t>不小心</a:t>
            </a:r>
            <a:r>
              <a:rPr sz="3000" b="1">
                <a:sym typeface="+mn-ea"/>
              </a:rPr>
              <a:t>？</a:t>
            </a:r>
            <a:r>
              <a:rPr lang="zh-CN" sz="3000" b="1">
                <a:uFillTx/>
                <a:ea typeface="SimSun-ExtB" panose="02010609060101010101" pitchFamily="49" charset="-122"/>
                <a:sym typeface="+mn-ea"/>
              </a:rPr>
              <a:t>”</a:t>
            </a:r>
            <a:endParaRPr sz="3000" b="1" strike="noStrike" noProof="1"/>
          </a:p>
          <a:p>
            <a:pPr fontAlgn="base"/>
            <a:r>
              <a:rPr sz="3000" b="1" strike="noStrike" noProof="1"/>
              <a:t>                     张妈</a:t>
            </a:r>
            <a:r>
              <a:rPr sz="3000" b="1" strike="noStrike" noProof="1">
                <a:solidFill>
                  <a:srgbClr val="FF0000"/>
                </a:solidFill>
              </a:rPr>
              <a:t>默默无言</a:t>
            </a:r>
            <a:r>
              <a:rPr lang="zh-CN" altLang="zh-CN" sz="3000" b="1" dirty="0">
                <a:sym typeface="宋体" panose="02010600030101010101" pitchFamily="2" charset="-122"/>
              </a:rPr>
              <a:t>,</a:t>
            </a:r>
            <a:r>
              <a:rPr sz="3000" b="1" strike="noStrike" noProof="1">
                <a:solidFill>
                  <a:srgbClr val="FF0000"/>
                </a:solidFill>
              </a:rPr>
              <a:t>不能</a:t>
            </a:r>
            <a:r>
              <a:rPr sz="3000" b="1" strike="noStrike" noProof="1"/>
              <a:t>有什么话来辩护。</a:t>
            </a:r>
            <a:endParaRPr sz="3000" b="1" strike="noStrike" noProof="1"/>
          </a:p>
        </p:txBody>
      </p:sp>
      <p:sp>
        <p:nvSpPr>
          <p:cNvPr id="2" name="Rectangle 2"/>
          <p:cNvSpPr>
            <a:spLocks noGrp="1"/>
          </p:cNvSpPr>
          <p:nvPr/>
        </p:nvSpPr>
        <p:spPr>
          <a:xfrm>
            <a:off x="245745" y="3102610"/>
            <a:ext cx="8466455" cy="1010920"/>
          </a:xfrm>
          <a:prstGeom prst="rect">
            <a:avLst/>
          </a:prstGeom>
          <a:noFill/>
          <a:ln w="9525">
            <a:noFill/>
          </a:ln>
        </p:spPr>
        <p:txBody>
          <a:bodyPr anchor="ctr"/>
          <a:p>
            <a:pPr fontAlgn="base"/>
            <a:r>
              <a:rPr lang="zh-CN" sz="3000" b="1" strike="noStrike" noProof="1">
                <a:cs typeface="+mn-cs"/>
              </a:rPr>
              <a:t>追问：</a:t>
            </a:r>
            <a:r>
              <a:rPr sz="3000" b="1" strike="noStrike" noProof="1"/>
              <a:t>张妈跟猫不一样</a:t>
            </a:r>
            <a:r>
              <a:rPr lang="zh-CN" altLang="zh-CN" sz="3000" b="1" dirty="0">
                <a:sym typeface="宋体" panose="02010600030101010101" pitchFamily="2" charset="-122"/>
              </a:rPr>
              <a:t>,</a:t>
            </a:r>
            <a:r>
              <a:rPr sz="3000" b="1" strike="noStrike" noProof="1"/>
              <a:t>她会说话</a:t>
            </a:r>
            <a:r>
              <a:rPr lang="zh-CN" altLang="zh-CN" sz="3000" b="1" dirty="0">
                <a:sym typeface="宋体" panose="02010600030101010101" pitchFamily="2" charset="-122"/>
              </a:rPr>
              <a:t>,</a:t>
            </a:r>
            <a:r>
              <a:rPr sz="3000" b="1" strike="noStrike" noProof="1"/>
              <a:t>但她有没有说？而且作者是怎么写的？</a:t>
            </a:r>
            <a:endParaRPr sz="3000" b="1" strike="noStrike" noProof="1"/>
          </a:p>
        </p:txBody>
      </p:sp>
      <p:sp>
        <p:nvSpPr>
          <p:cNvPr id="5" name="Text Box 1027"/>
          <p:cNvSpPr txBox="1"/>
          <p:nvPr/>
        </p:nvSpPr>
        <p:spPr>
          <a:xfrm>
            <a:off x="360680" y="4113530"/>
            <a:ext cx="8783320" cy="509270"/>
          </a:xfrm>
          <a:prstGeom prst="rect">
            <a:avLst/>
          </a:prstGeom>
          <a:noFill/>
          <a:ln w="9525">
            <a:noFill/>
          </a:ln>
        </p:spPr>
        <p:txBody>
          <a:bodyPr wrap="square" anchor="t">
            <a:spAutoFit/>
          </a:bodyPr>
          <a:p>
            <a:pPr>
              <a:lnSpc>
                <a:spcPct val="85000"/>
              </a:lnSpc>
            </a:pPr>
            <a:r>
              <a:rPr lang="zh-CN" altLang="zh-CN" sz="3200" b="1">
                <a:solidFill>
                  <a:srgbClr val="0000FF"/>
                </a:solidFill>
              </a:rPr>
              <a:t>不能有什么话来辩护。</a:t>
            </a:r>
            <a:endParaRPr lang="zh-CN" altLang="zh-CN" sz="3200" b="1">
              <a:solidFill>
                <a:srgbClr val="0000FF"/>
              </a:solidFill>
            </a:endParaRPr>
          </a:p>
        </p:txBody>
      </p:sp>
      <p:sp>
        <p:nvSpPr>
          <p:cNvPr id="3" name="Rectangle 2"/>
          <p:cNvSpPr>
            <a:spLocks noGrp="1"/>
          </p:cNvSpPr>
          <p:nvPr/>
        </p:nvSpPr>
        <p:spPr>
          <a:xfrm>
            <a:off x="245110" y="4622800"/>
            <a:ext cx="8794750" cy="680085"/>
          </a:xfrm>
          <a:prstGeom prst="rect">
            <a:avLst/>
          </a:prstGeom>
          <a:noFill/>
          <a:ln w="9525">
            <a:noFill/>
          </a:ln>
        </p:spPr>
        <p:txBody>
          <a:bodyPr anchor="ctr"/>
          <a:p>
            <a:pPr fontAlgn="base"/>
            <a:r>
              <a:rPr lang="zh-CN" sz="3000" b="1" strike="noStrike" noProof="1">
                <a:cs typeface="+mn-cs"/>
              </a:rPr>
              <a:t>追问：</a:t>
            </a:r>
            <a:r>
              <a:rPr sz="3000" b="1" strike="noStrike" noProof="1"/>
              <a:t>为什么张妈不能辩护？她从事的是什么工作？</a:t>
            </a:r>
            <a:endParaRPr sz="3000" b="1" strike="noStrike" noProof="1"/>
          </a:p>
        </p:txBody>
      </p:sp>
      <p:sp>
        <p:nvSpPr>
          <p:cNvPr id="6" name="Text Box 1027"/>
          <p:cNvSpPr txBox="1"/>
          <p:nvPr/>
        </p:nvSpPr>
        <p:spPr>
          <a:xfrm>
            <a:off x="360680" y="5302885"/>
            <a:ext cx="8783320" cy="509270"/>
          </a:xfrm>
          <a:prstGeom prst="rect">
            <a:avLst/>
          </a:prstGeom>
          <a:noFill/>
          <a:ln w="9525">
            <a:noFill/>
          </a:ln>
        </p:spPr>
        <p:txBody>
          <a:bodyPr wrap="square" anchor="t">
            <a:spAutoFit/>
          </a:bodyPr>
          <a:p>
            <a:pPr>
              <a:lnSpc>
                <a:spcPct val="85000"/>
              </a:lnSpc>
            </a:pPr>
            <a:r>
              <a:rPr lang="zh-CN" altLang="zh-CN" sz="3200" b="1">
                <a:solidFill>
                  <a:srgbClr val="0000FF"/>
                </a:solidFill>
              </a:rPr>
              <a:t>做着底层劳务工作的她怕丢掉饭碗。</a:t>
            </a:r>
            <a:endParaRPr lang="zh-CN" altLang="zh-CN" sz="3200"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5" grpId="0"/>
      <p:bldP spid="3"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245745" y="317500"/>
            <a:ext cx="8466455" cy="1670050"/>
          </a:xfrm>
          <a:prstGeom prst="rect">
            <a:avLst/>
          </a:prstGeom>
          <a:noFill/>
          <a:ln w="9525">
            <a:noFill/>
          </a:ln>
        </p:spPr>
        <p:txBody>
          <a:bodyPr anchor="ctr"/>
          <a:p>
            <a:pPr fontAlgn="base">
              <a:lnSpc>
                <a:spcPct val="80000"/>
              </a:lnSpc>
            </a:pPr>
            <a:r>
              <a:rPr lang="en-US" altLang="zh-CN" sz="3200" b="1">
                <a:latin typeface="宋体" panose="02010600030101010101" pitchFamily="2" charset="-122"/>
                <a:sym typeface="+mn-ea"/>
              </a:rPr>
              <a:t>4.</a:t>
            </a:r>
            <a:r>
              <a:rPr lang="zh-CN" altLang="en-US" sz="3200" b="1">
                <a:latin typeface="宋体" panose="02010600030101010101" pitchFamily="2" charset="-122"/>
                <a:sym typeface="+mn-ea"/>
              </a:rPr>
              <a:t>追</a:t>
            </a:r>
            <a:r>
              <a:rPr lang="zh-CN" sz="3200" b="1">
                <a:sym typeface="+mn-ea"/>
              </a:rPr>
              <a:t>问：所以为了保住工作</a:t>
            </a:r>
            <a:r>
              <a:rPr lang="zh-CN" altLang="zh-CN" sz="3200" b="1" dirty="0">
                <a:sym typeface="宋体" panose="02010600030101010101" pitchFamily="2" charset="-122"/>
              </a:rPr>
              <a:t>,</a:t>
            </a:r>
            <a:r>
              <a:rPr lang="zh-CN" sz="3200" b="1">
                <a:sym typeface="+mn-ea"/>
              </a:rPr>
              <a:t>她这个时候不能回敬呀。并且张妈是否真的不小心？一天到晚只负责捉猫？可能还要做什么事情？</a:t>
            </a:r>
            <a:endParaRPr lang="zh-CN" sz="3200" b="1">
              <a:sym typeface="+mn-ea"/>
            </a:endParaRPr>
          </a:p>
        </p:txBody>
      </p:sp>
      <p:sp>
        <p:nvSpPr>
          <p:cNvPr id="5" name="Text Box 1027"/>
          <p:cNvSpPr txBox="1"/>
          <p:nvPr/>
        </p:nvSpPr>
        <p:spPr>
          <a:xfrm>
            <a:off x="256540" y="1987550"/>
            <a:ext cx="8783320" cy="927100"/>
          </a:xfrm>
          <a:prstGeom prst="rect">
            <a:avLst/>
          </a:prstGeom>
          <a:noFill/>
          <a:ln w="9525">
            <a:noFill/>
          </a:ln>
        </p:spPr>
        <p:txBody>
          <a:bodyPr wrap="square" anchor="t">
            <a:spAutoFit/>
          </a:bodyPr>
          <a:p>
            <a:pPr>
              <a:lnSpc>
                <a:spcPct val="85000"/>
              </a:lnSpc>
            </a:pPr>
            <a:r>
              <a:rPr lang="zh-CN" altLang="zh-CN" sz="3200" b="1">
                <a:solidFill>
                  <a:srgbClr val="0000FF"/>
                </a:solidFill>
              </a:rPr>
              <a:t>除了捉猫、喂鸟还要做家务</a:t>
            </a:r>
            <a:r>
              <a:rPr lang="zh-CN" altLang="zh-CN" sz="3200" b="1" dirty="0">
                <a:solidFill>
                  <a:srgbClr val="0000FF"/>
                </a:solidFill>
                <a:sym typeface="宋体" panose="02010600030101010101" pitchFamily="2" charset="-122"/>
              </a:rPr>
              <a:t>,</a:t>
            </a:r>
            <a:r>
              <a:rPr lang="zh-CN" altLang="zh-CN" sz="3200" b="1">
                <a:solidFill>
                  <a:srgbClr val="0000FF"/>
                </a:solidFill>
              </a:rPr>
              <a:t>可能真的忙不过来了。张妈也挺冤啊！</a:t>
            </a:r>
            <a:endParaRPr lang="zh-CN" altLang="zh-CN" sz="3200" b="1">
              <a:solidFill>
                <a:srgbClr val="0000FF"/>
              </a:solidFill>
            </a:endParaRPr>
          </a:p>
        </p:txBody>
      </p:sp>
      <p:sp>
        <p:nvSpPr>
          <p:cNvPr id="3" name="Rectangle 2"/>
          <p:cNvSpPr>
            <a:spLocks noGrp="1"/>
          </p:cNvSpPr>
          <p:nvPr/>
        </p:nvSpPr>
        <p:spPr>
          <a:xfrm>
            <a:off x="174625" y="3089275"/>
            <a:ext cx="8794750" cy="1664335"/>
          </a:xfrm>
          <a:prstGeom prst="rect">
            <a:avLst/>
          </a:prstGeom>
          <a:noFill/>
          <a:ln w="9525">
            <a:noFill/>
          </a:ln>
        </p:spPr>
        <p:txBody>
          <a:bodyPr anchor="ctr"/>
          <a:p>
            <a:pPr fontAlgn="base"/>
            <a:r>
              <a:rPr lang="zh-CN" sz="3000" b="1" strike="noStrike" noProof="1">
                <a:cs typeface="+mn-cs"/>
              </a:rPr>
              <a:t>总结：</a:t>
            </a:r>
            <a:r>
              <a:rPr sz="3000" b="1" strike="noStrike" noProof="1"/>
              <a:t>所以最终二者遭受了类似的命运</a:t>
            </a:r>
            <a:r>
              <a:rPr lang="zh-CN" altLang="zh-CN" sz="3000" b="1" dirty="0">
                <a:sym typeface="宋体" panose="02010600030101010101" pitchFamily="2" charset="-122"/>
              </a:rPr>
              <a:t>,</a:t>
            </a:r>
            <a:r>
              <a:rPr sz="3000" b="1" strike="noStrike" noProof="1"/>
              <a:t>猫被冤枉</a:t>
            </a:r>
            <a:r>
              <a:rPr lang="zh-CN" altLang="zh-CN" sz="3000" b="1" dirty="0">
                <a:sym typeface="宋体" panose="02010600030101010101" pitchFamily="2" charset="-122"/>
              </a:rPr>
              <a:t>,</a:t>
            </a:r>
            <a:r>
              <a:rPr sz="3000" b="1" strike="noStrike" noProof="1"/>
              <a:t>张妈也被冤枉</a:t>
            </a:r>
            <a:r>
              <a:rPr lang="zh-CN" altLang="zh-CN" sz="3000" b="1" dirty="0">
                <a:sym typeface="宋体" panose="02010600030101010101" pitchFamily="2" charset="-122"/>
              </a:rPr>
              <a:t>,</a:t>
            </a:r>
            <a:r>
              <a:rPr sz="3000" b="1" strike="noStrike" noProof="1">
                <a:solidFill>
                  <a:srgbClr val="FF0000"/>
                </a:solidFill>
              </a:rPr>
              <a:t>都不能说话辩驳</a:t>
            </a:r>
            <a:r>
              <a:rPr sz="3000" b="1" strike="noStrike" noProof="1"/>
              <a:t>。在这个家庭里</a:t>
            </a:r>
            <a:r>
              <a:rPr lang="zh-CN" altLang="zh-CN" sz="3000" b="1" dirty="0">
                <a:sym typeface="宋体" panose="02010600030101010101" pitchFamily="2" charset="-122"/>
              </a:rPr>
              <a:t>,</a:t>
            </a:r>
            <a:r>
              <a:rPr sz="3000" b="1" strike="noStrike" noProof="1"/>
              <a:t>他们都是——“</a:t>
            </a:r>
            <a:r>
              <a:rPr sz="3000" b="1" strike="noStrike" noProof="1">
                <a:solidFill>
                  <a:srgbClr val="FF0000"/>
                </a:solidFill>
              </a:rPr>
              <a:t>若有若无</a:t>
            </a:r>
            <a:r>
              <a:rPr sz="3000" b="1" strike="noStrike" noProof="1"/>
              <a:t>”的地位。</a:t>
            </a:r>
            <a:endParaRPr sz="3000" b="1" strike="noStrike"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134620" y="224155"/>
            <a:ext cx="8822690" cy="659130"/>
          </a:xfrm>
          <a:prstGeom prst="rect">
            <a:avLst/>
          </a:prstGeom>
          <a:noFill/>
          <a:ln w="9525">
            <a:noFill/>
          </a:ln>
        </p:spPr>
        <p:txBody>
          <a:bodyPr anchor="ctr"/>
          <a:p>
            <a:pPr fontAlgn="base"/>
            <a:r>
              <a:rPr lang="zh-CN" altLang="en-US" sz="3000" b="1" strike="noStrike" noProof="1" dirty="0">
                <a:latin typeface="Calibri" panose="020F0502020204030204" pitchFamily="34" charset="0"/>
                <a:ea typeface="黑体" panose="02010609060101010101" pitchFamily="49" charset="-122"/>
                <a:cs typeface="+mn-cs"/>
              </a:rPr>
              <a:t>四、</a:t>
            </a:r>
            <a:r>
              <a:rPr lang="zh-CN" altLang="en-US" sz="3000" b="1" strike="noStrike" noProof="1" dirty="0">
                <a:latin typeface="Arial" panose="020B0604020202020204" pitchFamily="34" charset="0"/>
                <a:ea typeface="黑体" panose="02010609060101010101" pitchFamily="49" charset="-122"/>
                <a:cs typeface="+mn-cs"/>
              </a:rPr>
              <a:t>提升总结</a:t>
            </a:r>
            <a:endParaRPr lang="zh-CN" altLang="en-US" sz="3000" b="1" strike="noStrike" noProof="1" dirty="0">
              <a:solidFill>
                <a:schemeClr val="tx1"/>
              </a:solidFill>
              <a:uFillTx/>
              <a:ea typeface="SimSun-ExtB" panose="02010609060101010101" pitchFamily="49" charset="-122"/>
            </a:endParaRPr>
          </a:p>
        </p:txBody>
      </p:sp>
      <p:sp>
        <p:nvSpPr>
          <p:cNvPr id="6" name="Rectangle 2"/>
          <p:cNvSpPr>
            <a:spLocks noGrp="1"/>
          </p:cNvSpPr>
          <p:nvPr/>
        </p:nvSpPr>
        <p:spPr>
          <a:xfrm>
            <a:off x="338455" y="883285"/>
            <a:ext cx="8466455" cy="668655"/>
          </a:xfrm>
          <a:prstGeom prst="rect">
            <a:avLst/>
          </a:prstGeom>
          <a:noFill/>
          <a:ln w="9525">
            <a:noFill/>
          </a:ln>
        </p:spPr>
        <p:txBody>
          <a:bodyPr anchor="ctr"/>
          <a:p>
            <a:pPr fontAlgn="base"/>
            <a:r>
              <a:rPr lang="en-US" altLang="zh-CN" sz="3000" b="1" strike="noStrike" noProof="1">
                <a:latin typeface="宋体" panose="02010600030101010101" pitchFamily="2" charset="-122"/>
                <a:cs typeface="+mn-cs"/>
              </a:rPr>
              <a:t>1.</a:t>
            </a:r>
            <a:r>
              <a:rPr lang="zh-CN" sz="3000" b="1" strike="noStrike" noProof="1">
                <a:cs typeface="+mn-cs"/>
              </a:rPr>
              <a:t>提问：作者仅仅是在感叹猫或者张妈的可怜吗</a:t>
            </a:r>
            <a:r>
              <a:rPr sz="3000" b="1" strike="noStrike" noProof="1">
                <a:cs typeface="+mn-cs"/>
              </a:rPr>
              <a:t>？</a:t>
            </a:r>
            <a:endParaRPr sz="3000" b="1" strike="noStrike" noProof="1">
              <a:cs typeface="+mn-cs"/>
            </a:endParaRPr>
          </a:p>
        </p:txBody>
      </p:sp>
      <p:sp>
        <p:nvSpPr>
          <p:cNvPr id="7" name="Text Box 1027"/>
          <p:cNvSpPr txBox="1"/>
          <p:nvPr/>
        </p:nvSpPr>
        <p:spPr>
          <a:xfrm>
            <a:off x="426085" y="1551940"/>
            <a:ext cx="8279765" cy="2181225"/>
          </a:xfrm>
          <a:prstGeom prst="rect">
            <a:avLst/>
          </a:prstGeom>
          <a:noFill/>
          <a:ln w="9525">
            <a:noFill/>
          </a:ln>
        </p:spPr>
        <p:txBody>
          <a:bodyPr wrap="square" anchor="t">
            <a:spAutoFit/>
          </a:bodyPr>
          <a:p>
            <a:pPr>
              <a:lnSpc>
                <a:spcPct val="85000"/>
              </a:lnSpc>
            </a:pPr>
            <a:r>
              <a:rPr lang="en-US" altLang="zh-CN" sz="3200" b="1">
                <a:ea typeface="SimSun-ExtB" panose="02010609060101010101" pitchFamily="49" charset="-122"/>
                <a:sym typeface="+mn-ea"/>
              </a:rPr>
              <a:t>       </a:t>
            </a:r>
            <a:r>
              <a:rPr lang="zh-CN" altLang="en-US" sz="3200" b="1">
                <a:solidFill>
                  <a:schemeClr val="tx1"/>
                </a:solidFill>
                <a:ea typeface="SimSun-ExtB" panose="02010609060101010101" pitchFamily="49" charset="-122"/>
                <a:sym typeface="+mn-ea"/>
              </a:rPr>
              <a:t>五四运动以后</a:t>
            </a:r>
            <a:r>
              <a:rPr lang="zh-CN" altLang="zh-CN" sz="3200" b="1" dirty="0">
                <a:solidFill>
                  <a:schemeClr val="tx1"/>
                </a:solidFill>
                <a:ea typeface="SimSun-ExtB" panose="02010609060101010101" pitchFamily="49" charset="-122"/>
                <a:sym typeface="宋体" panose="02010600030101010101" pitchFamily="2" charset="-122"/>
              </a:rPr>
              <a:t>,郑振铎等一些经受新思潮冲击的知识分子,主张</a:t>
            </a:r>
            <a:r>
              <a:rPr lang="zh-CN" altLang="en-US" sz="3200" b="1">
                <a:solidFill>
                  <a:schemeClr val="tx1"/>
                </a:solidFill>
                <a:ea typeface="SimSun-ExtB" panose="02010609060101010101" pitchFamily="49" charset="-122"/>
                <a:sym typeface="+mn-ea"/>
              </a:rPr>
              <a:t>“文学应该反映</a:t>
            </a:r>
            <a:r>
              <a:rPr lang="zh-CN" altLang="en-US" sz="3200" b="1">
                <a:solidFill>
                  <a:srgbClr val="0000FF"/>
                </a:solidFill>
                <a:ea typeface="SimSun-ExtB" panose="02010609060101010101" pitchFamily="49" charset="-122"/>
                <a:sym typeface="+mn-ea"/>
              </a:rPr>
              <a:t>社会的现象</a:t>
            </a:r>
            <a:r>
              <a:rPr lang="zh-CN" altLang="en-US" sz="3200" b="1">
                <a:solidFill>
                  <a:schemeClr val="tx1"/>
                </a:solidFill>
                <a:ea typeface="SimSun-ExtB" panose="02010609060101010101" pitchFamily="49" charset="-122"/>
                <a:sym typeface="+mn-ea"/>
              </a:rPr>
              <a:t>”</a:t>
            </a:r>
            <a:r>
              <a:rPr lang="zh-CN" altLang="zh-CN" sz="3200" b="1" dirty="0">
                <a:solidFill>
                  <a:schemeClr val="tx1"/>
                </a:solidFill>
                <a:ea typeface="SimSun-ExtB" panose="02010609060101010101" pitchFamily="49" charset="-122"/>
                <a:sym typeface="宋体" panose="02010600030101010101" pitchFamily="2" charset="-122"/>
              </a:rPr>
              <a:t>,成立了</a:t>
            </a:r>
            <a:r>
              <a:rPr lang="zh-CN" altLang="zh-CN" sz="3200" b="1" dirty="0">
                <a:solidFill>
                  <a:srgbClr val="FF0066"/>
                </a:solidFill>
                <a:ea typeface="SimSun-ExtB" panose="02010609060101010101" pitchFamily="49" charset="-122"/>
                <a:sym typeface="宋体" panose="02010600030101010101" pitchFamily="2" charset="-122"/>
              </a:rPr>
              <a:t>文学研究会</a:t>
            </a:r>
            <a:r>
              <a:rPr lang="zh-CN" altLang="zh-CN" sz="3200" b="1" dirty="0">
                <a:solidFill>
                  <a:schemeClr val="tx1"/>
                </a:solidFill>
                <a:ea typeface="SimSun-ExtB" panose="02010609060101010101" pitchFamily="49" charset="-122"/>
                <a:sym typeface="宋体" panose="02010600030101010101" pitchFamily="2" charset="-122"/>
              </a:rPr>
              <a:t>。郑振铎很早就树立了</a:t>
            </a:r>
            <a:r>
              <a:rPr lang="zh-CN" altLang="en-US" sz="3200" b="1">
                <a:solidFill>
                  <a:schemeClr val="tx1"/>
                </a:solidFill>
                <a:ea typeface="SimSun-ExtB" panose="02010609060101010101" pitchFamily="49" charset="-122"/>
                <a:sym typeface="+mn-ea"/>
              </a:rPr>
              <a:t>平等、公正地待人接物</a:t>
            </a:r>
            <a:r>
              <a:rPr lang="zh-CN" altLang="zh-CN" sz="3200" b="1" dirty="0">
                <a:solidFill>
                  <a:schemeClr val="tx1"/>
                </a:solidFill>
                <a:ea typeface="SimSun-ExtB" panose="02010609060101010101" pitchFamily="49" charset="-122"/>
                <a:sym typeface="宋体" panose="02010600030101010101" pitchFamily="2" charset="-122"/>
              </a:rPr>
              <a:t>,</a:t>
            </a:r>
            <a:r>
              <a:rPr lang="zh-CN" altLang="zh-CN" sz="3200" b="1">
                <a:solidFill>
                  <a:srgbClr val="FF0066"/>
                </a:solidFill>
                <a:latin typeface="黑体" panose="02010609060101010101" pitchFamily="49" charset="-122"/>
                <a:ea typeface="黑体" panose="02010609060101010101" pitchFamily="49" charset="-122"/>
                <a:sym typeface="+mn-ea"/>
              </a:rPr>
              <a:t>不伤害无辜</a:t>
            </a:r>
            <a:r>
              <a:rPr lang="zh-CN" altLang="zh-CN" sz="3200" b="1" dirty="0">
                <a:ea typeface="SimSun-ExtB" panose="02010609060101010101" pitchFamily="49" charset="-122"/>
                <a:sym typeface="宋体" panose="02010600030101010101" pitchFamily="2" charset="-122"/>
              </a:rPr>
              <a:t>,</a:t>
            </a:r>
            <a:r>
              <a:rPr lang="zh-CN" altLang="zh-CN" sz="3200" b="1">
                <a:solidFill>
                  <a:srgbClr val="FF0066"/>
                </a:solidFill>
                <a:latin typeface="+mn-ea"/>
                <a:ea typeface="+mn-ea"/>
                <a:sym typeface="+mn-ea"/>
              </a:rPr>
              <a:t>不欺凌弱小</a:t>
            </a:r>
            <a:r>
              <a:rPr lang="zh-CN" altLang="zh-CN" sz="3200" b="1">
                <a:solidFill>
                  <a:schemeClr val="tx1"/>
                </a:solidFill>
                <a:ea typeface="SimSun-ExtB" panose="02010609060101010101" pitchFamily="49" charset="-122"/>
                <a:sym typeface="+mn-ea"/>
              </a:rPr>
              <a:t>的人生态度</a:t>
            </a:r>
            <a:r>
              <a:rPr lang="zh-CN" altLang="zh-CN" sz="3200" b="1">
                <a:solidFill>
                  <a:schemeClr val="tx1"/>
                </a:solidFill>
                <a:ea typeface="SimSun-ExtB" panose="02010609060101010101" pitchFamily="49" charset="-122"/>
                <a:sym typeface="+mn-ea"/>
              </a:rPr>
              <a:t>。</a:t>
            </a:r>
            <a:endParaRPr lang="zh-CN" altLang="zh-CN" sz="3200" b="1" dirty="0">
              <a:solidFill>
                <a:schemeClr val="tx1"/>
              </a:solidFill>
              <a:latin typeface="Arial" panose="020B0604020202020204" pitchFamily="34" charset="0"/>
              <a:ea typeface="SimSun-ExtB" panose="02010609060101010101" pitchFamily="49" charset="-122"/>
              <a:sym typeface="+mn-ea"/>
            </a:endParaRPr>
          </a:p>
        </p:txBody>
      </p:sp>
      <p:sp>
        <p:nvSpPr>
          <p:cNvPr id="4" name="Rectangle 2"/>
          <p:cNvSpPr>
            <a:spLocks noGrp="1"/>
          </p:cNvSpPr>
          <p:nvPr/>
        </p:nvSpPr>
        <p:spPr>
          <a:xfrm>
            <a:off x="239395" y="3804920"/>
            <a:ext cx="8717915" cy="615315"/>
          </a:xfrm>
          <a:prstGeom prst="rect">
            <a:avLst/>
          </a:prstGeom>
          <a:noFill/>
          <a:ln w="9525">
            <a:noFill/>
          </a:ln>
        </p:spPr>
        <p:txBody>
          <a:bodyPr anchor="ctr"/>
          <a:p>
            <a:pPr fontAlgn="base"/>
            <a:r>
              <a:rPr sz="3000" b="1" strike="noStrike" noProof="1"/>
              <a:t>请一个同学读</a:t>
            </a:r>
            <a:r>
              <a:rPr lang="zh-CN" altLang="zh-CN" sz="3000" b="1" dirty="0">
                <a:sym typeface="宋体" panose="02010600030101010101" pitchFamily="2" charset="-122"/>
              </a:rPr>
              <a:t>,</a:t>
            </a:r>
            <a:r>
              <a:rPr sz="3000" b="1" strike="noStrike" noProof="1"/>
              <a:t>其他人找一找材料中有哪些关键信息？</a:t>
            </a:r>
            <a:endParaRPr sz="3000" b="1" strike="noStrike" noProof="1"/>
          </a:p>
        </p:txBody>
      </p:sp>
      <p:sp>
        <p:nvSpPr>
          <p:cNvPr id="8" name="Text Box 1027"/>
          <p:cNvSpPr txBox="1"/>
          <p:nvPr/>
        </p:nvSpPr>
        <p:spPr>
          <a:xfrm>
            <a:off x="354330" y="4516755"/>
            <a:ext cx="8450580" cy="509270"/>
          </a:xfrm>
          <a:prstGeom prst="rect">
            <a:avLst/>
          </a:prstGeom>
          <a:noFill/>
          <a:ln w="9525">
            <a:noFill/>
          </a:ln>
        </p:spPr>
        <p:txBody>
          <a:bodyPr wrap="square" anchor="t">
            <a:spAutoFit/>
          </a:bodyPr>
          <a:p>
            <a:pPr>
              <a:lnSpc>
                <a:spcPct val="85000"/>
              </a:lnSpc>
            </a:pPr>
            <a:r>
              <a:rPr lang="zh-CN" altLang="zh-CN"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社会现象</a:t>
            </a:r>
            <a:r>
              <a:rPr lang="zh-CN" altLang="zh-CN" sz="3200" b="1" dirty="0">
                <a:solidFill>
                  <a:srgbClr val="0000FF"/>
                </a:solidFill>
                <a:sym typeface="宋体" panose="02010600030101010101" pitchFamily="2" charset="-122"/>
              </a:rPr>
              <a:t>,</a:t>
            </a:r>
            <a:r>
              <a:rPr lang="zh-CN" altLang="zh-CN"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平等、公正</a:t>
            </a:r>
            <a:r>
              <a:rPr lang="zh-CN" altLang="zh-CN" sz="3200" b="1" dirty="0">
                <a:solidFill>
                  <a:srgbClr val="0000FF"/>
                </a:solidFill>
                <a:sym typeface="宋体" panose="02010600030101010101" pitchFamily="2" charset="-122"/>
              </a:rPr>
              <a:t>,</a:t>
            </a:r>
            <a:r>
              <a:rPr lang="zh-CN" altLang="zh-CN"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不伤害无辜</a:t>
            </a:r>
            <a:r>
              <a:rPr lang="zh-CN" altLang="zh-CN" sz="3200" b="1" dirty="0">
                <a:solidFill>
                  <a:srgbClr val="0000FF"/>
                </a:solidFill>
                <a:sym typeface="宋体" panose="02010600030101010101" pitchFamily="2" charset="-122"/>
              </a:rPr>
              <a:t>,</a:t>
            </a:r>
            <a:r>
              <a:rPr lang="zh-CN" altLang="zh-CN"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不欺凌弱小。</a:t>
            </a:r>
            <a:endParaRPr lang="zh-CN" altLang="zh-CN" sz="3200" b="1" dirty="0">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338455" y="648970"/>
            <a:ext cx="8466455" cy="1670050"/>
          </a:xfrm>
          <a:prstGeom prst="rect">
            <a:avLst/>
          </a:prstGeom>
          <a:noFill/>
          <a:ln w="9525">
            <a:noFill/>
          </a:ln>
        </p:spPr>
        <p:txBody>
          <a:bodyPr anchor="ctr"/>
          <a:p>
            <a:pPr fontAlgn="base">
              <a:lnSpc>
                <a:spcPct val="80000"/>
              </a:lnSpc>
            </a:pPr>
            <a:r>
              <a:rPr lang="en-US" altLang="zh-CN" sz="3200" b="1">
                <a:latin typeface="宋体" panose="02010600030101010101" pitchFamily="2" charset="-122"/>
                <a:sym typeface="+mn-ea"/>
              </a:rPr>
              <a:t>2.</a:t>
            </a:r>
            <a:r>
              <a:rPr lang="zh-CN" sz="3200" b="1">
                <a:sym typeface="+mn-ea"/>
              </a:rPr>
              <a:t>提问：结合材料</a:t>
            </a:r>
            <a:r>
              <a:rPr lang="zh-CN" altLang="zh-CN" sz="3200" b="1" dirty="0">
                <a:sym typeface="宋体" panose="02010600030101010101" pitchFamily="2" charset="-122"/>
              </a:rPr>
              <a:t>,</a:t>
            </a:r>
            <a:r>
              <a:rPr lang="zh-CN" sz="3200" b="1">
                <a:sym typeface="+mn-ea"/>
              </a:rPr>
              <a:t>我们会发现</a:t>
            </a:r>
            <a:r>
              <a:rPr lang="zh-CN" altLang="zh-CN" sz="3200" b="1" dirty="0">
                <a:sym typeface="宋体" panose="02010600030101010101" pitchFamily="2" charset="-122"/>
              </a:rPr>
              <a:t>,</a:t>
            </a:r>
            <a:r>
              <a:rPr lang="zh-CN" sz="3200" b="1">
                <a:sym typeface="+mn-ea"/>
              </a:rPr>
              <a:t>像作者这样的知识分子</a:t>
            </a:r>
            <a:r>
              <a:rPr lang="zh-CN" altLang="zh-CN" sz="3200" b="1" dirty="0">
                <a:sym typeface="宋体" panose="02010600030101010101" pitchFamily="2" charset="-122"/>
              </a:rPr>
              <a:t>,</a:t>
            </a:r>
            <a:r>
              <a:rPr lang="zh-CN" sz="3200" b="1">
                <a:sym typeface="+mn-ea"/>
              </a:rPr>
              <a:t>除了对像张妈、猫之类的个体表达后悔之外</a:t>
            </a:r>
            <a:r>
              <a:rPr lang="zh-CN" altLang="zh-CN" sz="3200" b="1" dirty="0">
                <a:sym typeface="宋体" panose="02010600030101010101" pitchFamily="2" charset="-122"/>
              </a:rPr>
              <a:t>,</a:t>
            </a:r>
            <a:r>
              <a:rPr lang="zh-CN" sz="3200" b="1">
                <a:sym typeface="+mn-ea"/>
              </a:rPr>
              <a:t>更多的想要表达什么？</a:t>
            </a:r>
            <a:endParaRPr lang="zh-CN" sz="3200" b="1">
              <a:sym typeface="+mn-ea"/>
            </a:endParaRPr>
          </a:p>
        </p:txBody>
      </p:sp>
      <p:sp>
        <p:nvSpPr>
          <p:cNvPr id="2" name="Rectangle 2"/>
          <p:cNvSpPr>
            <a:spLocks noGrp="1"/>
          </p:cNvSpPr>
          <p:nvPr/>
        </p:nvSpPr>
        <p:spPr>
          <a:xfrm>
            <a:off x="338455" y="2941955"/>
            <a:ext cx="8466455" cy="1951355"/>
          </a:xfrm>
          <a:prstGeom prst="rect">
            <a:avLst/>
          </a:prstGeom>
          <a:noFill/>
          <a:ln w="9525">
            <a:noFill/>
          </a:ln>
        </p:spPr>
        <p:txBody>
          <a:bodyPr anchor="ctr"/>
          <a:p>
            <a:pPr fontAlgn="base"/>
            <a:r>
              <a:rPr lang="zh-CN" sz="3000" b="1" strike="noStrike" noProof="1">
                <a:cs typeface="+mn-cs"/>
              </a:rPr>
              <a:t>总结：</a:t>
            </a:r>
            <a:r>
              <a:rPr sz="3000" b="1" strike="noStrike" noProof="1"/>
              <a:t>是啊！张妈和猫都是弱小者</a:t>
            </a:r>
            <a:r>
              <a:rPr lang="zh-CN" altLang="zh-CN" sz="3000" b="1" dirty="0">
                <a:sym typeface="宋体" panose="02010600030101010101" pitchFamily="2" charset="-122"/>
              </a:rPr>
              <a:t>,</a:t>
            </a:r>
            <a:r>
              <a:rPr sz="3000" b="1" strike="noStrike" noProof="1"/>
              <a:t>像作者一样深刻自省的施暴者并不多见</a:t>
            </a:r>
            <a:r>
              <a:rPr lang="zh-CN" altLang="zh-CN" sz="3000" b="1" dirty="0">
                <a:sym typeface="宋体" panose="02010600030101010101" pitchFamily="2" charset="-122"/>
              </a:rPr>
              <a:t>,</a:t>
            </a:r>
            <a:r>
              <a:rPr sz="3000" b="1" strike="noStrike" noProof="1"/>
              <a:t>但遭遇悲剧的又何止少数！所以作者写这篇文章</a:t>
            </a:r>
            <a:r>
              <a:rPr lang="zh-CN" altLang="zh-CN" sz="3000" b="1" dirty="0">
                <a:sym typeface="宋体" panose="02010600030101010101" pitchFamily="2" charset="-122"/>
              </a:rPr>
              <a:t>,</a:t>
            </a:r>
            <a:r>
              <a:rPr sz="3000" b="1" strike="noStrike" noProof="1"/>
              <a:t>除了自省之外</a:t>
            </a:r>
            <a:r>
              <a:rPr lang="zh-CN" altLang="zh-CN" sz="3000" b="1" dirty="0">
                <a:sym typeface="宋体" panose="02010600030101010101" pitchFamily="2" charset="-122"/>
              </a:rPr>
              <a:t>,</a:t>
            </a:r>
            <a:r>
              <a:rPr sz="3000" b="1" strike="noStrike" noProof="1"/>
              <a:t>还想呼吁——</a:t>
            </a:r>
            <a:endParaRPr sz="3000" b="1" strike="noStrike" noProof="1"/>
          </a:p>
        </p:txBody>
      </p:sp>
      <p:sp>
        <p:nvSpPr>
          <p:cNvPr id="5" name="Text Box 1027"/>
          <p:cNvSpPr txBox="1"/>
          <p:nvPr/>
        </p:nvSpPr>
        <p:spPr>
          <a:xfrm>
            <a:off x="245110" y="2319020"/>
            <a:ext cx="8783320" cy="509270"/>
          </a:xfrm>
          <a:prstGeom prst="rect">
            <a:avLst/>
          </a:prstGeom>
          <a:noFill/>
          <a:ln w="9525">
            <a:noFill/>
          </a:ln>
        </p:spPr>
        <p:txBody>
          <a:bodyPr wrap="square" anchor="t">
            <a:spAutoFit/>
          </a:bodyPr>
          <a:p>
            <a:pPr>
              <a:lnSpc>
                <a:spcPct val="85000"/>
              </a:lnSpc>
            </a:pPr>
            <a:r>
              <a:rPr lang="zh-CN" altLang="zh-CN" sz="3200" b="1">
                <a:solidFill>
                  <a:srgbClr val="0000FF"/>
                </a:solidFill>
              </a:rPr>
              <a:t>想表达对像猫和张妈这样的底层民众的同情。</a:t>
            </a:r>
            <a:endParaRPr lang="zh-CN" altLang="zh-CN" sz="3200" b="1">
              <a:solidFill>
                <a:srgbClr val="0000FF"/>
              </a:solidFill>
            </a:endParaRPr>
          </a:p>
        </p:txBody>
      </p:sp>
      <p:sp>
        <p:nvSpPr>
          <p:cNvPr id="6" name="Text Box 1027"/>
          <p:cNvSpPr txBox="1"/>
          <p:nvPr/>
        </p:nvSpPr>
        <p:spPr>
          <a:xfrm>
            <a:off x="245110" y="5099685"/>
            <a:ext cx="8783320" cy="509270"/>
          </a:xfrm>
          <a:prstGeom prst="rect">
            <a:avLst/>
          </a:prstGeom>
          <a:noFill/>
          <a:ln w="9525">
            <a:noFill/>
          </a:ln>
        </p:spPr>
        <p:txBody>
          <a:bodyPr wrap="square" anchor="t">
            <a:spAutoFit/>
          </a:bodyPr>
          <a:p>
            <a:pPr>
              <a:lnSpc>
                <a:spcPct val="85000"/>
              </a:lnSpc>
            </a:pPr>
            <a:r>
              <a:rPr lang="zh-CN" altLang="zh-CN" sz="3200" b="1">
                <a:solidFill>
                  <a:srgbClr val="0000FF"/>
                </a:solidFill>
              </a:rPr>
              <a:t>他想让更多的人学会反省！</a:t>
            </a:r>
            <a:endParaRPr lang="zh-CN" altLang="zh-CN" sz="3200"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338455" y="648970"/>
            <a:ext cx="8466455" cy="2814955"/>
          </a:xfrm>
          <a:prstGeom prst="rect">
            <a:avLst/>
          </a:prstGeom>
          <a:noFill/>
          <a:ln w="9525">
            <a:noFill/>
          </a:ln>
        </p:spPr>
        <p:txBody>
          <a:bodyPr anchor="ctr"/>
          <a:p>
            <a:pPr fontAlgn="base">
              <a:lnSpc>
                <a:spcPct val="80000"/>
              </a:lnSpc>
            </a:pPr>
            <a:r>
              <a:rPr lang="en-US" sz="3200" b="1">
                <a:latin typeface="宋体" panose="02010600030101010101" pitchFamily="2" charset="-122"/>
              </a:rPr>
              <a:t>3.</a:t>
            </a:r>
            <a:r>
              <a:rPr sz="3200" b="1"/>
              <a:t>分角色朗读：</a:t>
            </a:r>
            <a:endParaRPr sz="3200" b="1"/>
          </a:p>
          <a:p>
            <a:pPr fontAlgn="base">
              <a:lnSpc>
                <a:spcPct val="80000"/>
              </a:lnSpc>
            </a:pPr>
            <a:r>
              <a:rPr sz="3200" b="1"/>
              <a:t>女：我没有判断明白</a:t>
            </a:r>
            <a:r>
              <a:rPr lang="zh-CN" altLang="zh-CN" sz="3200" b="1" dirty="0">
                <a:sym typeface="宋体" panose="02010600030101010101" pitchFamily="2" charset="-122"/>
              </a:rPr>
              <a:t>,</a:t>
            </a:r>
            <a:r>
              <a:rPr sz="3200" b="1"/>
              <a:t>便妄下断语</a:t>
            </a:r>
            <a:r>
              <a:rPr lang="zh-CN" altLang="zh-CN" sz="3200" b="1" dirty="0">
                <a:sym typeface="宋体" panose="02010600030101010101" pitchFamily="2" charset="-122"/>
              </a:rPr>
              <a:t>,</a:t>
            </a:r>
            <a:r>
              <a:rPr sz="3200" b="1"/>
              <a:t>冤</a:t>
            </a:r>
            <a:r>
              <a:rPr lang="zh-CN" sz="3200" b="1"/>
              <a:t>枉</a:t>
            </a:r>
            <a:r>
              <a:rPr sz="3200" b="1"/>
              <a:t>了一只不能说话辩诉的动物。</a:t>
            </a:r>
            <a:endParaRPr sz="3200" b="1"/>
          </a:p>
          <a:p>
            <a:pPr fontAlgn="base">
              <a:lnSpc>
                <a:spcPct val="80000"/>
              </a:lnSpc>
            </a:pPr>
            <a:r>
              <a:rPr sz="3200" b="1"/>
              <a:t>男：想到它的无抵抗的逃避</a:t>
            </a:r>
            <a:r>
              <a:rPr lang="zh-CN" altLang="zh-CN" sz="3200" b="1" dirty="0">
                <a:sym typeface="宋体" panose="02010600030101010101" pitchFamily="2" charset="-122"/>
              </a:rPr>
              <a:t>,</a:t>
            </a:r>
            <a:r>
              <a:rPr sz="3200" b="1"/>
              <a:t>益使我感到我的暴怒</a:t>
            </a:r>
            <a:r>
              <a:rPr lang="zh-CN" altLang="zh-CN" sz="3200" b="1" dirty="0">
                <a:sym typeface="宋体" panose="02010600030101010101" pitchFamily="2" charset="-122"/>
              </a:rPr>
              <a:t>,</a:t>
            </a:r>
            <a:r>
              <a:rPr sz="3200" b="1"/>
              <a:t>我的虐待</a:t>
            </a:r>
            <a:r>
              <a:rPr lang="en-US" altLang="zh-CN" sz="3200" b="1"/>
              <a:t>——</a:t>
            </a:r>
            <a:endParaRPr sz="3200" b="1"/>
          </a:p>
          <a:p>
            <a:pPr fontAlgn="base">
              <a:lnSpc>
                <a:spcPct val="80000"/>
              </a:lnSpc>
            </a:pPr>
            <a:r>
              <a:rPr sz="3200" b="1"/>
              <a:t>全：都是针</a:t>
            </a:r>
            <a:r>
              <a:rPr lang="zh-CN" altLang="zh-CN" sz="3200" b="1" dirty="0">
                <a:sym typeface="宋体" panose="02010600030101010101" pitchFamily="2" charset="-122"/>
              </a:rPr>
              <a:t>,</a:t>
            </a:r>
            <a:r>
              <a:rPr sz="3200" b="1"/>
              <a:t>刺我的良心的针！我永无改正我的过失的机会了！</a:t>
            </a:r>
            <a:endParaRPr sz="3200" b="1"/>
          </a:p>
        </p:txBody>
      </p:sp>
      <p:sp>
        <p:nvSpPr>
          <p:cNvPr id="2" name="Rectangle 2"/>
          <p:cNvSpPr>
            <a:spLocks noGrp="1"/>
          </p:cNvSpPr>
          <p:nvPr/>
        </p:nvSpPr>
        <p:spPr>
          <a:xfrm>
            <a:off x="339090" y="3536315"/>
            <a:ext cx="8466455" cy="1039495"/>
          </a:xfrm>
          <a:prstGeom prst="rect">
            <a:avLst/>
          </a:prstGeom>
          <a:noFill/>
          <a:ln w="9525">
            <a:noFill/>
          </a:ln>
        </p:spPr>
        <p:txBody>
          <a:bodyPr anchor="ctr"/>
          <a:p>
            <a:pPr fontAlgn="base">
              <a:lnSpc>
                <a:spcPct val="80000"/>
              </a:lnSpc>
            </a:pPr>
            <a:r>
              <a:rPr lang="zh-CN" sz="3200" b="1">
                <a:sym typeface="+mn-ea"/>
              </a:rPr>
              <a:t>提问：</a:t>
            </a:r>
            <a:r>
              <a:rPr lang="zh-CN" sz="3200" b="1">
                <a:solidFill>
                  <a:schemeClr val="tx1"/>
                </a:solidFill>
                <a:uFillTx/>
                <a:ea typeface="SimSun-ExtB" panose="02010609060101010101" pitchFamily="49" charset="-122"/>
              </a:rPr>
              <a:t>“都是针</a:t>
            </a:r>
            <a:r>
              <a:rPr lang="zh-CN" altLang="zh-CN" sz="3200" b="1" dirty="0">
                <a:sym typeface="宋体" panose="02010600030101010101" pitchFamily="2" charset="-122"/>
              </a:rPr>
              <a:t>,</a:t>
            </a:r>
            <a:r>
              <a:rPr lang="zh-CN" sz="3200" b="1">
                <a:solidFill>
                  <a:schemeClr val="tx1"/>
                </a:solidFill>
                <a:uFillTx/>
                <a:ea typeface="SimSun-ExtB" panose="02010609060101010101" pitchFamily="49" charset="-122"/>
              </a:rPr>
              <a:t>刺我的良心的针！我永无改正我的过失的机会了！”</a:t>
            </a:r>
            <a:r>
              <a:rPr lang="zh-CN" sz="3200" b="1"/>
              <a:t>怎么做朗读设计？</a:t>
            </a:r>
            <a:endParaRPr lang="zh-CN" sz="3200" b="1"/>
          </a:p>
        </p:txBody>
      </p:sp>
      <p:sp>
        <p:nvSpPr>
          <p:cNvPr id="12" name="Text Box 1027"/>
          <p:cNvSpPr txBox="1"/>
          <p:nvPr/>
        </p:nvSpPr>
        <p:spPr>
          <a:xfrm>
            <a:off x="266065" y="4575810"/>
            <a:ext cx="8539480" cy="1076325"/>
          </a:xfrm>
          <a:prstGeom prst="rect">
            <a:avLst/>
          </a:prstGeom>
          <a:noFill/>
          <a:ln w="9525">
            <a:noFill/>
          </a:ln>
        </p:spPr>
        <p:txBody>
          <a:bodyPr wrap="square" anchor="t">
            <a:spAutoFit/>
          </a:bodyPr>
          <a:p>
            <a:pPr>
              <a:lnSpc>
                <a:spcPct val="100000"/>
              </a:lnSpc>
            </a:pPr>
            <a:r>
              <a:rPr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强调“都”和“永无”</a:t>
            </a:r>
            <a:r>
              <a:rPr lang="zh-CN" altLang="zh-CN" sz="3200" b="1" dirty="0">
                <a:solidFill>
                  <a:srgbClr val="FF0000"/>
                </a:solidFill>
                <a:sym typeface="宋体" panose="02010600030101010101" pitchFamily="2" charset="-122"/>
              </a:rPr>
              <a:t>,</a:t>
            </a:r>
            <a:r>
              <a:rPr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因为这样更能强调我的悔过自新</a:t>
            </a:r>
            <a:r>
              <a:rPr lang="zh-CN" altLang="zh-CN" sz="30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endParaRPr lang="zh-CN" altLang="zh-CN" sz="3000" b="1" dirty="0">
              <a:solidFill>
                <a:srgbClr val="FF0000"/>
              </a:solidFill>
              <a:latin typeface="Arial" panose="020B0604020202020204" pitchFamily="34" charset="0"/>
              <a:ea typeface="SimSun-ExtB"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339090" y="731520"/>
            <a:ext cx="8466455" cy="1483360"/>
          </a:xfrm>
          <a:prstGeom prst="rect">
            <a:avLst/>
          </a:prstGeom>
          <a:noFill/>
          <a:ln w="9525">
            <a:noFill/>
          </a:ln>
        </p:spPr>
        <p:txBody>
          <a:bodyPr anchor="ctr"/>
          <a:p>
            <a:pPr fontAlgn="base"/>
            <a:r>
              <a:rPr sz="3000" b="1" strike="noStrike" noProof="1">
                <a:ea typeface="宋体" panose="02010600030101010101" pitchFamily="2" charset="-122"/>
                <a:cs typeface="+mn-cs"/>
              </a:rPr>
              <a:t>方法总结：课堂到此已经结束</a:t>
            </a:r>
            <a:r>
              <a:rPr lang="zh-CN" altLang="zh-CN" sz="3000" b="1" dirty="0">
                <a:sym typeface="宋体" panose="02010600030101010101" pitchFamily="2" charset="-122"/>
              </a:rPr>
              <a:t>,</a:t>
            </a:r>
            <a:r>
              <a:rPr sz="3000" b="1" strike="noStrike" noProof="1">
                <a:ea typeface="宋体" panose="02010600030101010101" pitchFamily="2" charset="-122"/>
                <a:cs typeface="+mn-cs"/>
              </a:rPr>
              <a:t>但我们的思考从未停止。一分钟时间思考</a:t>
            </a:r>
            <a:r>
              <a:rPr lang="zh-CN" altLang="zh-CN" sz="3000" b="1" dirty="0">
                <a:sym typeface="宋体" panose="02010600030101010101" pitchFamily="2" charset="-122"/>
              </a:rPr>
              <a:t>,</a:t>
            </a:r>
            <a:r>
              <a:rPr sz="3000" b="1" strike="noStrike" noProof="1">
                <a:ea typeface="宋体" panose="02010600030101010101" pitchFamily="2" charset="-122"/>
                <a:cs typeface="+mn-cs"/>
              </a:rPr>
              <a:t>在《猫》这篇课文中</a:t>
            </a:r>
            <a:r>
              <a:rPr lang="zh-CN" altLang="zh-CN" sz="3000" b="1" dirty="0">
                <a:sym typeface="宋体" panose="02010600030101010101" pitchFamily="2" charset="-122"/>
              </a:rPr>
              <a:t>,</a:t>
            </a:r>
            <a:r>
              <a:rPr sz="3000" b="1" strike="noStrike" noProof="1">
                <a:ea typeface="宋体" panose="02010600030101010101" pitchFamily="2" charset="-122"/>
                <a:cs typeface="+mn-cs"/>
              </a:rPr>
              <a:t>你学到了什么</a:t>
            </a:r>
            <a:r>
              <a:rPr lang="zh-CN" sz="3000" b="1" strike="noStrike" noProof="1">
                <a:ea typeface="宋体" panose="02010600030101010101" pitchFamily="2" charset="-122"/>
                <a:cs typeface="+mn-cs"/>
              </a:rPr>
              <a:t>？</a:t>
            </a:r>
            <a:r>
              <a:rPr sz="3000" b="1" strike="noStrike" noProof="1">
                <a:ea typeface="宋体" panose="02010600030101010101" pitchFamily="2" charset="-122"/>
                <a:cs typeface="+mn-cs"/>
              </a:rPr>
              <a:t>（从主题/阅读方法/启发等方面思考）</a:t>
            </a:r>
            <a:endParaRPr sz="3000" b="1" strike="noStrike" noProof="1">
              <a:ea typeface="宋体" panose="02010600030101010101" pitchFamily="2" charset="-122"/>
              <a:cs typeface="+mn-cs"/>
            </a:endParaRPr>
          </a:p>
        </p:txBody>
      </p:sp>
      <p:sp>
        <p:nvSpPr>
          <p:cNvPr id="38915" name="Text Box 1027"/>
          <p:cNvSpPr txBox="1"/>
          <p:nvPr/>
        </p:nvSpPr>
        <p:spPr>
          <a:xfrm>
            <a:off x="339090" y="2359025"/>
            <a:ext cx="8569325" cy="583565"/>
          </a:xfrm>
          <a:prstGeom prst="rect">
            <a:avLst/>
          </a:prstGeom>
          <a:noFill/>
          <a:ln w="9525">
            <a:noFill/>
          </a:ln>
        </p:spPr>
        <p:txBody>
          <a:bodyPr anchor="t">
            <a:spAutoFit/>
          </a:bodyPr>
          <a:p>
            <a:r>
              <a:rPr lang="en-US" altLang="zh-CN" sz="3200" b="1" dirty="0">
                <a:latin typeface="Arial" panose="020B0604020202020204" pitchFamily="34" charset="0"/>
                <a:ea typeface="SimSun-ExtB" panose="02010609060101010101" pitchFamily="49" charset="-122"/>
                <a:sym typeface="宋体" panose="02010600030101010101" pitchFamily="2" charset="-122"/>
              </a:rPr>
              <a:t>       </a:t>
            </a:r>
            <a:r>
              <a:rPr lang="en-US" altLang="zh-CN" sz="3200" b="1" dirty="0">
                <a:solidFill>
                  <a:srgbClr val="0000FF"/>
                </a:solidFill>
                <a:latin typeface="Arial" panose="020B0604020202020204" pitchFamily="34" charset="0"/>
                <a:ea typeface="SimSun-ExtB" panose="02010609060101010101" pitchFamily="49" charset="-122"/>
                <a:sym typeface="宋体" panose="02010600030101010101" pitchFamily="2" charset="-122"/>
              </a:rPr>
              <a:t>热爱小生命</a:t>
            </a:r>
            <a:r>
              <a:rPr lang="zh-CN" altLang="zh-CN" sz="3200" b="1" dirty="0">
                <a:solidFill>
                  <a:srgbClr val="0000FF"/>
                </a:solidFill>
                <a:sym typeface="宋体" panose="02010600030101010101" pitchFamily="2" charset="-122"/>
              </a:rPr>
              <a:t>,</a:t>
            </a:r>
            <a:r>
              <a:rPr lang="en-US" altLang="zh-CN" sz="3200" b="1" dirty="0">
                <a:solidFill>
                  <a:srgbClr val="0000FF"/>
                </a:solidFill>
                <a:latin typeface="Arial" panose="020B0604020202020204" pitchFamily="34" charset="0"/>
                <a:ea typeface="SimSun-ExtB" panose="02010609060101010101" pitchFamily="49" charset="-122"/>
                <a:sym typeface="宋体" panose="02010600030101010101" pitchFamily="2" charset="-122"/>
              </a:rPr>
              <a:t>从我做起。</a:t>
            </a:r>
            <a:endParaRPr lang="en-US" altLang="zh-CN" sz="3200" b="1" dirty="0">
              <a:solidFill>
                <a:srgbClr val="0000FF"/>
              </a:solidFill>
              <a:latin typeface="Arial" panose="020B0604020202020204" pitchFamily="34" charset="0"/>
              <a:ea typeface="SimSun-ExtB" panose="02010609060101010101" pitchFamily="49" charset="-122"/>
              <a:sym typeface="宋体" panose="02010600030101010101" pitchFamily="2" charset="-122"/>
            </a:endParaRPr>
          </a:p>
        </p:txBody>
      </p:sp>
      <p:sp>
        <p:nvSpPr>
          <p:cNvPr id="2" name="Text Box 1027"/>
          <p:cNvSpPr txBox="1"/>
          <p:nvPr/>
        </p:nvSpPr>
        <p:spPr>
          <a:xfrm>
            <a:off x="412750" y="3036570"/>
            <a:ext cx="8569325" cy="583565"/>
          </a:xfrm>
          <a:prstGeom prst="rect">
            <a:avLst/>
          </a:prstGeom>
          <a:noFill/>
          <a:ln w="9525">
            <a:noFill/>
          </a:ln>
        </p:spPr>
        <p:txBody>
          <a:bodyPr anchor="t">
            <a:spAutoFit/>
          </a:bodyPr>
          <a:p>
            <a:r>
              <a:rPr lang="en-US" altLang="zh-CN" sz="3200" b="1" dirty="0">
                <a:latin typeface="Arial" panose="020B0604020202020204" pitchFamily="34" charset="0"/>
                <a:ea typeface="SimSun-ExtB" panose="02010609060101010101" pitchFamily="49" charset="-122"/>
                <a:sym typeface="宋体" panose="02010600030101010101" pitchFamily="2" charset="-122"/>
              </a:rPr>
              <a:t>      </a:t>
            </a:r>
            <a:r>
              <a:rPr lang="zh-CN" altLang="zh-CN" sz="3000" b="1">
                <a:solidFill>
                  <a:srgbClr val="0000FF"/>
                </a:solidFill>
                <a:latin typeface="Arial" panose="020B0604020202020204" pitchFamily="34" charset="0"/>
                <a:ea typeface="SimSun-ExtB" panose="02010609060101010101" pitchFamily="49" charset="-122"/>
              </a:rPr>
              <a:t>我也要平等对待别人。</a:t>
            </a:r>
            <a:endParaRPr lang="zh-CN" altLang="zh-CN" sz="3000" b="1">
              <a:latin typeface="Arial" panose="020B0604020202020204" pitchFamily="34" charset="0"/>
              <a:ea typeface="SimSun-ExtB" panose="02010609060101010101" pitchFamily="49" charset="-122"/>
            </a:endParaRPr>
          </a:p>
        </p:txBody>
      </p:sp>
      <p:sp>
        <p:nvSpPr>
          <p:cNvPr id="3" name="Text Box 1027"/>
          <p:cNvSpPr txBox="1"/>
          <p:nvPr/>
        </p:nvSpPr>
        <p:spPr>
          <a:xfrm>
            <a:off x="236220" y="3714115"/>
            <a:ext cx="8569325" cy="583565"/>
          </a:xfrm>
          <a:prstGeom prst="rect">
            <a:avLst/>
          </a:prstGeom>
          <a:noFill/>
          <a:ln w="9525">
            <a:noFill/>
          </a:ln>
        </p:spPr>
        <p:txBody>
          <a:bodyPr anchor="t">
            <a:spAutoFit/>
          </a:bodyPr>
          <a:p>
            <a:r>
              <a:rPr lang="en-US" altLang="zh-CN" sz="3200" b="1" dirty="0">
                <a:latin typeface="Arial" panose="020B0604020202020204" pitchFamily="34" charset="0"/>
                <a:ea typeface="SimSun-ExtB" panose="02010609060101010101" pitchFamily="49" charset="-122"/>
                <a:sym typeface="宋体" panose="02010600030101010101" pitchFamily="2" charset="-122"/>
              </a:rPr>
              <a:t>       </a:t>
            </a:r>
            <a:r>
              <a:rPr lang="zh-CN" altLang="zh-CN" sz="3000" b="1">
                <a:solidFill>
                  <a:srgbClr val="0000FF"/>
                </a:solidFill>
                <a:latin typeface="Arial" panose="020B0604020202020204" pitchFamily="34" charset="0"/>
                <a:ea typeface="SimSun-ExtB" panose="02010609060101010101" pitchFamily="49" charset="-122"/>
              </a:rPr>
              <a:t>我要经常自我反省</a:t>
            </a:r>
            <a:r>
              <a:rPr lang="zh-CN" altLang="zh-CN" sz="3000" b="1" dirty="0">
                <a:solidFill>
                  <a:srgbClr val="0000FF"/>
                </a:solidFill>
                <a:sym typeface="宋体" panose="02010600030101010101" pitchFamily="2" charset="-122"/>
              </a:rPr>
              <a:t>,</a:t>
            </a:r>
            <a:r>
              <a:rPr lang="zh-CN" altLang="zh-CN" sz="3000" b="1">
                <a:solidFill>
                  <a:srgbClr val="0000FF"/>
                </a:solidFill>
                <a:latin typeface="Arial" panose="020B0604020202020204" pitchFamily="34" charset="0"/>
                <a:ea typeface="SimSun-ExtB" panose="02010609060101010101" pitchFamily="49" charset="-122"/>
              </a:rPr>
              <a:t>“吾日三省吾身”。</a:t>
            </a:r>
            <a:endParaRPr lang="zh-CN" altLang="zh-CN" sz="3000" b="1">
              <a:latin typeface="Arial" panose="020B0604020202020204" pitchFamily="34" charset="0"/>
              <a:ea typeface="SimSun-ExtB" panose="02010609060101010101" pitchFamily="49" charset="-122"/>
            </a:endParaRPr>
          </a:p>
        </p:txBody>
      </p:sp>
      <p:sp>
        <p:nvSpPr>
          <p:cNvPr id="4" name="Text Box 1027"/>
          <p:cNvSpPr txBox="1"/>
          <p:nvPr/>
        </p:nvSpPr>
        <p:spPr>
          <a:xfrm>
            <a:off x="412750" y="4372610"/>
            <a:ext cx="8569325" cy="583565"/>
          </a:xfrm>
          <a:prstGeom prst="rect">
            <a:avLst/>
          </a:prstGeom>
          <a:noFill/>
          <a:ln w="9525">
            <a:noFill/>
          </a:ln>
        </p:spPr>
        <p:txBody>
          <a:bodyPr anchor="t">
            <a:spAutoFit/>
          </a:bodyPr>
          <a:p>
            <a:r>
              <a:rPr lang="en-US" altLang="zh-CN" sz="3200" b="1" dirty="0">
                <a:latin typeface="Arial" panose="020B0604020202020204" pitchFamily="34" charset="0"/>
                <a:ea typeface="SimSun-ExtB" panose="02010609060101010101" pitchFamily="49" charset="-122"/>
                <a:sym typeface="宋体" panose="02010600030101010101" pitchFamily="2" charset="-122"/>
              </a:rPr>
              <a:t>     </a:t>
            </a:r>
            <a:r>
              <a:rPr lang="zh-CN" altLang="zh-CN" sz="3000" b="1">
                <a:solidFill>
                  <a:srgbClr val="0000FF"/>
                </a:solidFill>
                <a:latin typeface="Arial" panose="020B0604020202020204" pitchFamily="34" charset="0"/>
                <a:ea typeface="SimSun-ExtB" panose="02010609060101010101" pitchFamily="49" charset="-122"/>
              </a:rPr>
              <a:t>默读+划出关键句+圈画关键词。</a:t>
            </a:r>
            <a:endParaRPr lang="zh-CN" altLang="zh-CN" sz="3000" b="1">
              <a:solidFill>
                <a:srgbClr val="0000FF"/>
              </a:solidFill>
              <a:latin typeface="Arial" panose="020B0604020202020204" pitchFamily="34" charset="0"/>
              <a:ea typeface="SimSun-ExtB"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additive="base">
                                        <p:cTn id="7" dur="500" fill="hold"/>
                                        <p:tgtEl>
                                          <p:spTgt spid="38915"/>
                                        </p:tgtEl>
                                        <p:attrNameLst>
                                          <p:attrName>ppt_x</p:attrName>
                                        </p:attrNameLst>
                                      </p:cBhvr>
                                      <p:tavLst>
                                        <p:tav tm="0">
                                          <p:val>
                                            <p:strVal val="#ppt_x"/>
                                          </p:val>
                                        </p:tav>
                                        <p:tav tm="100000">
                                          <p:val>
                                            <p:strVal val="#ppt_x"/>
                                          </p:val>
                                        </p:tav>
                                      </p:tavLst>
                                    </p:anim>
                                    <p:anim calcmode="lin" valueType="num">
                                      <p:cBhvr additive="base">
                                        <p:cTn id="8" dur="500" fill="hold"/>
                                        <p:tgtEl>
                                          <p:spTgt spid="389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4341" name="AutoShape 2"/>
          <p:cNvSpPr/>
          <p:nvPr/>
        </p:nvSpPr>
        <p:spPr>
          <a:xfrm>
            <a:off x="293688" y="123825"/>
            <a:ext cx="8229600" cy="1143000"/>
          </a:xfrm>
          <a:prstGeom prst="roundRect">
            <a:avLst>
              <a:gd name="adj" fmla="val 16667"/>
            </a:avLst>
          </a:prstGeom>
          <a:noFill/>
          <a:ln w="9525">
            <a:noFill/>
          </a:ln>
        </p:spPr>
        <p:txBody>
          <a:bodyPr anchor="ctr"/>
          <a:p>
            <a:r>
              <a:rPr lang="zh-CN" altLang="en-US" sz="3200" b="1">
                <a:latin typeface="Calibri" panose="020F0502020204030204" pitchFamily="34" charset="0"/>
                <a:ea typeface="黑体" panose="02010609060101010101" pitchFamily="49" charset="-122"/>
              </a:rPr>
              <a:t>板书设计</a:t>
            </a:r>
            <a:endParaRPr lang="zh-CN" altLang="en-US" sz="3200" b="1">
              <a:latin typeface="Calibri" panose="020F0502020204030204" pitchFamily="34" charset="0"/>
              <a:ea typeface="黑体" panose="02010609060101010101" pitchFamily="49" charset="-122"/>
            </a:endParaRPr>
          </a:p>
        </p:txBody>
      </p:sp>
      <p:sp>
        <p:nvSpPr>
          <p:cNvPr id="136197" name="文本框 1"/>
          <p:cNvSpPr txBox="1"/>
          <p:nvPr/>
        </p:nvSpPr>
        <p:spPr>
          <a:xfrm>
            <a:off x="4053840" y="1266825"/>
            <a:ext cx="1863725" cy="1198880"/>
          </a:xfrm>
          <a:prstGeom prst="rect">
            <a:avLst/>
          </a:prstGeom>
          <a:noFill/>
          <a:ln w="9525">
            <a:noFill/>
          </a:ln>
        </p:spPr>
        <p:txBody>
          <a:bodyPr wrap="square" anchor="t">
            <a:spAutoFit/>
          </a:bodyPr>
          <a:p>
            <a:pPr algn="ctr"/>
            <a:r>
              <a:rPr lang="zh-CN" altLang="en-US" sz="3600" b="1">
                <a:solidFill>
                  <a:schemeClr val="tx1"/>
                </a:solidFill>
                <a:latin typeface="楷体" panose="02010609060101010101" pitchFamily="49" charset="-122"/>
                <a:ea typeface="楷体" panose="02010609060101010101" pitchFamily="49" charset="-122"/>
              </a:rPr>
              <a:t>猫</a:t>
            </a:r>
            <a:endParaRPr lang="zh-CN" altLang="en-US" sz="3600" b="1">
              <a:solidFill>
                <a:schemeClr val="tx1"/>
              </a:solidFill>
              <a:latin typeface="楷体" panose="02010609060101010101" pitchFamily="49" charset="-122"/>
              <a:ea typeface="楷体" panose="02010609060101010101" pitchFamily="49" charset="-122"/>
            </a:endParaRPr>
          </a:p>
          <a:p>
            <a:r>
              <a:rPr lang="zh-CN" altLang="en-US" sz="3600" b="1">
                <a:solidFill>
                  <a:schemeClr val="tx1"/>
                </a:solidFill>
                <a:latin typeface="楷体" panose="02010609060101010101" pitchFamily="49" charset="-122"/>
                <a:ea typeface="楷体" panose="02010609060101010101" pitchFamily="49" charset="-122"/>
              </a:rPr>
              <a:t>郑振铎</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4" name="文本框 1"/>
          <p:cNvSpPr txBox="1"/>
          <p:nvPr/>
        </p:nvSpPr>
        <p:spPr>
          <a:xfrm>
            <a:off x="1335405" y="2944495"/>
            <a:ext cx="1192530" cy="645160"/>
          </a:xfrm>
          <a:prstGeom prst="rect">
            <a:avLst/>
          </a:prstGeom>
          <a:noFill/>
          <a:ln w="9525">
            <a:noFill/>
          </a:ln>
        </p:spPr>
        <p:txBody>
          <a:bodyPr wrap="square" anchor="t">
            <a:spAutoFit/>
          </a:bodyPr>
          <a:p>
            <a:pPr algn="l"/>
            <a:r>
              <a:rPr lang="zh-CN" altLang="en-US" sz="3600" b="1">
                <a:solidFill>
                  <a:srgbClr val="0000FF"/>
                </a:solidFill>
                <a:latin typeface="楷体" panose="02010609060101010101" pitchFamily="49" charset="-122"/>
                <a:ea typeface="楷体" panose="02010609060101010101" pitchFamily="49" charset="-122"/>
              </a:rPr>
              <a:t>冤死</a:t>
            </a:r>
            <a:endParaRPr lang="zh-CN" altLang="en-US" sz="3600" b="1">
              <a:solidFill>
                <a:srgbClr val="0000FF"/>
              </a:solidFill>
              <a:latin typeface="楷体" panose="02010609060101010101" pitchFamily="49" charset="-122"/>
              <a:ea typeface="楷体" panose="02010609060101010101" pitchFamily="49" charset="-122"/>
            </a:endParaRPr>
          </a:p>
        </p:txBody>
      </p:sp>
      <p:sp>
        <p:nvSpPr>
          <p:cNvPr id="6" name="文本框 1"/>
          <p:cNvSpPr txBox="1"/>
          <p:nvPr/>
        </p:nvSpPr>
        <p:spPr>
          <a:xfrm>
            <a:off x="3303905" y="2944495"/>
            <a:ext cx="4069080" cy="645160"/>
          </a:xfrm>
          <a:prstGeom prst="rect">
            <a:avLst/>
          </a:prstGeom>
          <a:noFill/>
          <a:ln w="9525">
            <a:noFill/>
          </a:ln>
        </p:spPr>
        <p:txBody>
          <a:bodyPr wrap="square" anchor="t">
            <a:spAutoFit/>
          </a:bodyPr>
          <a:p>
            <a:pPr algn="l"/>
            <a:r>
              <a:rPr lang="zh-CN" altLang="zh-CN" sz="3600" b="1">
                <a:solidFill>
                  <a:srgbClr val="0000FF"/>
                </a:solidFill>
                <a:latin typeface="楷体" panose="02010609060101010101" pitchFamily="49" charset="-122"/>
                <a:ea typeface="楷体" panose="02010609060101010101" pitchFamily="49" charset="-122"/>
                <a:sym typeface="+mn-ea"/>
              </a:rPr>
              <a:t>猫→小人物的悲剧</a:t>
            </a:r>
            <a:endParaRPr lang="zh-CN" altLang="en-US" sz="3600" b="1">
              <a:solidFill>
                <a:schemeClr val="tx1"/>
              </a:solidFill>
              <a:latin typeface="楷体" panose="02010609060101010101" pitchFamily="49" charset="-122"/>
              <a:ea typeface="楷体" panose="02010609060101010101"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5713" name="Rectangle 3"/>
          <p:cNvSpPr>
            <a:spLocks noGrp="1"/>
          </p:cNvSpPr>
          <p:nvPr>
            <p:ph idx="4294967295"/>
          </p:nvPr>
        </p:nvSpPr>
        <p:spPr>
          <a:xfrm>
            <a:off x="539750" y="2401888"/>
            <a:ext cx="7848600" cy="1536700"/>
          </a:xfrm>
        </p:spPr>
        <p:txBody>
          <a:bodyPr vert="horz" wrap="square" lIns="91440" tIns="45720" rIns="91440" bIns="45720" anchor="t"/>
          <a:p>
            <a:pPr algn="ctr" eaLnBrk="1" hangingPunct="1">
              <a:lnSpc>
                <a:spcPct val="130000"/>
              </a:lnSpc>
              <a:buNone/>
            </a:pPr>
            <a:r>
              <a:rPr lang="zh-CN" altLang="en-US" sz="6700" b="1" dirty="0">
                <a:latin typeface="宋体" panose="02010600030101010101" pitchFamily="2" charset="-122"/>
              </a:rPr>
              <a:t>第二课时</a:t>
            </a:r>
            <a:endParaRPr lang="zh-CN" altLang="en-US" sz="6700" b="1">
              <a:latin typeface="宋体" panose="02010600030101010101" pitchFamily="2" charset="-122"/>
            </a:endParaRPr>
          </a:p>
          <a:p>
            <a:pPr eaLnBrk="1" hangingPunct="1">
              <a:lnSpc>
                <a:spcPct val="130000"/>
              </a:lnSpc>
              <a:buNone/>
            </a:pPr>
            <a:endParaRPr lang="en-US" altLang="zh-CN" sz="4100" b="1">
              <a:latin typeface="宋体" panose="02010600030101010101" pitchFamily="2"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5957" name="文本框 1"/>
          <p:cNvSpPr txBox="1"/>
          <p:nvPr/>
        </p:nvSpPr>
        <p:spPr>
          <a:xfrm>
            <a:off x="179388" y="1455738"/>
            <a:ext cx="8783637" cy="3322955"/>
          </a:xfrm>
          <a:prstGeom prst="rect">
            <a:avLst/>
          </a:prstGeom>
          <a:noFill/>
          <a:ln w="9525">
            <a:noFill/>
          </a:ln>
        </p:spPr>
        <p:txBody>
          <a:bodyPr anchor="t">
            <a:spAutoFit/>
          </a:bodyPr>
          <a:p>
            <a:pPr>
              <a:lnSpc>
                <a:spcPct val="150000"/>
              </a:lnSpc>
            </a:pP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小说的笔法</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本</a:t>
            </a:r>
            <a:r>
              <a:rPr lang="zh-CN" altLang="en-US" sz="2800" b="1" dirty="0">
                <a:latin typeface="宋体" panose="02010600030101010101" pitchFamily="2" charset="-122"/>
                <a:ea typeface="宋体" panose="02010600030101010101" pitchFamily="2" charset="-122"/>
              </a:rPr>
              <a:t>文构思巧妙</a:t>
            </a:r>
            <a:r>
              <a:rPr lang="zh-CN" altLang="zh-CN" sz="2800" b="1">
                <a:latin typeface="Arial" panose="020B0604020202020204" pitchFamily="34" charset="0"/>
                <a:ea typeface="宋体" panose="02010600030101010101" pitchFamily="2" charset="-122"/>
                <a:sym typeface="宋体" panose="02010600030101010101" pitchFamily="2" charset="-122"/>
              </a:rPr>
              <a:t>,作者善于设置伏笔,如</a:t>
            </a:r>
            <a:r>
              <a:rPr lang="zh-CN" altLang="en-US" sz="2800" b="1">
                <a:latin typeface="宋体" panose="02010600030101010101" pitchFamily="2" charset="-122"/>
                <a:ea typeface="宋体" panose="02010600030101010101" pitchFamily="2" charset="-122"/>
              </a:rPr>
              <a:t>写第一只猫忽然消瘦</a:t>
            </a:r>
            <a:r>
              <a:rPr lang="zh-CN" altLang="zh-CN" sz="2800" b="1">
                <a:latin typeface="Arial" panose="020B0604020202020204" pitchFamily="34" charset="0"/>
                <a:ea typeface="宋体" panose="02010600030101010101" pitchFamily="2" charset="-122"/>
                <a:sym typeface="宋体" panose="02010600030101010101" pitchFamily="2" charset="-122"/>
              </a:rPr>
              <a:t>,</a:t>
            </a:r>
            <a:r>
              <a:rPr lang="zh-CN" altLang="en-US" sz="2800" b="1">
                <a:latin typeface="宋体" panose="02010600030101010101" pitchFamily="2" charset="-122"/>
                <a:ea typeface="宋体" panose="02010600030101010101" pitchFamily="2" charset="-122"/>
              </a:rPr>
              <a:t>预示着其生病和死亡</a:t>
            </a:r>
            <a:r>
              <a:rPr lang="en-US" altLang="zh-CN" sz="2800" b="1">
                <a:latin typeface="Times New Roman" panose="02020603050405020304" pitchFamily="18" charset="0"/>
                <a:ea typeface="宋体" panose="02010600030101010101" pitchFamily="2" charset="-122"/>
                <a:sym typeface="黑体" panose="02010609060101010101" pitchFamily="49" charset="-122"/>
              </a:rPr>
              <a:t>;</a:t>
            </a:r>
            <a:r>
              <a:rPr lang="zh-CN" altLang="en-US" sz="2800" b="1">
                <a:latin typeface="宋体" panose="02010600030101010101" pitchFamily="2" charset="-122"/>
                <a:ea typeface="宋体" panose="02010600030101010101" pitchFamily="2" charset="-122"/>
              </a:rPr>
              <a:t>写第二只猫（                                          ）</a:t>
            </a:r>
            <a:r>
              <a:rPr lang="zh-CN" altLang="zh-CN" sz="2800" b="1">
                <a:latin typeface="Arial" panose="020B0604020202020204" pitchFamily="34" charset="0"/>
                <a:ea typeface="宋体" panose="02010600030101010101" pitchFamily="2" charset="-122"/>
                <a:sym typeface="宋体" panose="02010600030101010101" pitchFamily="2" charset="-122"/>
              </a:rPr>
              <a:t>,</a:t>
            </a:r>
            <a:r>
              <a:rPr lang="zh-CN" altLang="en-US" sz="2800" b="1">
                <a:latin typeface="宋体" panose="02010600030101010101" pitchFamily="2" charset="-122"/>
                <a:ea typeface="宋体" panose="02010600030101010101" pitchFamily="2" charset="-122"/>
              </a:rPr>
              <a:t>预示其被路人捉走的命运</a:t>
            </a:r>
            <a:r>
              <a:rPr lang="en-US" altLang="zh-CN" sz="2800" b="1">
                <a:latin typeface="Times New Roman" panose="02020603050405020304" pitchFamily="18" charset="0"/>
                <a:ea typeface="宋体" panose="02010600030101010101" pitchFamily="2" charset="-122"/>
                <a:sym typeface="黑体" panose="02010609060101010101" pitchFamily="49" charset="-122"/>
              </a:rPr>
              <a:t>;</a:t>
            </a:r>
            <a:r>
              <a:rPr lang="zh-CN" altLang="en-US" sz="2800" b="1">
                <a:latin typeface="宋体" panose="02010600030101010101" pitchFamily="2" charset="-122"/>
                <a:ea typeface="宋体" panose="02010600030101010101" pitchFamily="2" charset="-122"/>
              </a:rPr>
              <a:t>写第三只猫（      </a:t>
            </a:r>
            <a:r>
              <a:rPr lang="zh-CN" altLang="en-US" sz="2800" b="1" dirty="0">
                <a:latin typeface="宋体" panose="02010600030101010101" pitchFamily="2" charset="-122"/>
                <a:ea typeface="宋体" panose="02010600030101010101" pitchFamily="2" charset="-122"/>
              </a:rPr>
              <a:t> </a:t>
            </a:r>
            <a:r>
              <a:rPr lang="zh-CN" altLang="en-US" sz="2800" b="1">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为后来被冤死埋下伏笔。</a:t>
            </a:r>
            <a:endParaRPr lang="zh-CN" altLang="en-US" sz="2800" b="1">
              <a:latin typeface="宋体" panose="02010600030101010101" pitchFamily="2" charset="-122"/>
              <a:ea typeface="宋体" panose="02010600030101010101" pitchFamily="2" charset="-122"/>
            </a:endParaRPr>
          </a:p>
        </p:txBody>
      </p:sp>
      <p:sp>
        <p:nvSpPr>
          <p:cNvPr id="30726" name="文本框 1"/>
          <p:cNvSpPr txBox="1"/>
          <p:nvPr/>
        </p:nvSpPr>
        <p:spPr>
          <a:xfrm>
            <a:off x="539750" y="2852738"/>
            <a:ext cx="7759700" cy="568325"/>
          </a:xfrm>
          <a:prstGeom prst="rect">
            <a:avLst/>
          </a:prstGeom>
          <a:noFill/>
          <a:ln w="9525">
            <a:noFill/>
          </a:ln>
        </p:spPr>
        <p:txBody>
          <a:bodyPr wrap="none" anchor="t">
            <a:spAutoFit/>
          </a:bodyPr>
          <a:p>
            <a:pPr>
              <a:lnSpc>
                <a:spcPct val="120000"/>
              </a:lnSpc>
              <a:spcBef>
                <a:spcPct val="50000"/>
              </a:spcBef>
            </a:pPr>
            <a:r>
              <a:rPr lang="zh-CN" altLang="en-US" sz="2600" b="1">
                <a:solidFill>
                  <a:srgbClr val="0000CC"/>
                </a:solidFill>
                <a:latin typeface="宋体" panose="02010600030101010101" pitchFamily="2" charset="-122"/>
                <a:ea typeface="宋体" panose="02010600030101010101" pitchFamily="2" charset="-122"/>
              </a:rPr>
              <a:t>太活泼好动</a:t>
            </a:r>
            <a:r>
              <a:rPr lang="zh-CN" altLang="zh-CN" sz="2600" b="1">
                <a:solidFill>
                  <a:srgbClr val="0000CC"/>
                </a:solidFill>
                <a:latin typeface="Arial" panose="020B0604020202020204" pitchFamily="34" charset="0"/>
                <a:ea typeface="宋体" panose="02010600030101010101" pitchFamily="2" charset="-122"/>
                <a:sym typeface="宋体" panose="02010600030101010101" pitchFamily="2" charset="-122"/>
              </a:rPr>
              <a:t>,不怕生人,</a:t>
            </a:r>
            <a:r>
              <a:rPr lang="zh-CN" altLang="en-US" sz="2600" b="1">
                <a:solidFill>
                  <a:srgbClr val="0000CC"/>
                </a:solidFill>
                <a:latin typeface="宋体" panose="02010600030101010101" pitchFamily="2" charset="-122"/>
                <a:ea typeface="宋体" panose="02010600030101010101" pitchFamily="2" charset="-122"/>
              </a:rPr>
              <a:t>跑到街上</a:t>
            </a:r>
            <a:r>
              <a:rPr lang="zh-CN" altLang="zh-CN" sz="2600" b="1">
                <a:solidFill>
                  <a:srgbClr val="0000CC"/>
                </a:solidFill>
                <a:latin typeface="Arial" panose="020B0604020202020204" pitchFamily="34" charset="0"/>
                <a:ea typeface="宋体" panose="02010600030101010101" pitchFamily="2" charset="-122"/>
                <a:sym typeface="宋体" panose="02010600030101010101" pitchFamily="2" charset="-122"/>
              </a:rPr>
              <a:t>,我们都为它提心吊胆</a:t>
            </a:r>
            <a:endParaRPr lang="zh-CN" altLang="zh-CN" sz="2600" b="1">
              <a:solidFill>
                <a:srgbClr val="0000CC"/>
              </a:solidFill>
              <a:latin typeface="楷体" panose="02010609060101010101" pitchFamily="49" charset="-122"/>
              <a:ea typeface="楷体" panose="02010609060101010101" pitchFamily="49" charset="-122"/>
              <a:sym typeface="宋体" panose="02010600030101010101" pitchFamily="2" charset="-122"/>
            </a:endParaRPr>
          </a:p>
        </p:txBody>
      </p:sp>
      <p:sp>
        <p:nvSpPr>
          <p:cNvPr id="30727" name="文本框 3"/>
          <p:cNvSpPr txBox="1"/>
          <p:nvPr/>
        </p:nvSpPr>
        <p:spPr>
          <a:xfrm>
            <a:off x="6372225" y="3500438"/>
            <a:ext cx="2338388" cy="977265"/>
          </a:xfrm>
          <a:prstGeom prst="rect">
            <a:avLst/>
          </a:prstGeom>
          <a:noFill/>
          <a:ln w="9525">
            <a:noFill/>
          </a:ln>
        </p:spPr>
        <p:txBody>
          <a:bodyPr anchor="t">
            <a:spAutoFit/>
          </a:bodyPr>
          <a:p>
            <a:pPr>
              <a:lnSpc>
                <a:spcPct val="120000"/>
              </a:lnSpc>
              <a:spcBef>
                <a:spcPct val="50000"/>
              </a:spcBef>
            </a:pPr>
            <a:r>
              <a:rPr lang="zh-CN" altLang="en-US" sz="2400" b="1">
                <a:solidFill>
                  <a:srgbClr val="0000CC"/>
                </a:solidFill>
                <a:latin typeface="宋体" panose="02010600030101010101" pitchFamily="2" charset="-122"/>
                <a:ea typeface="宋体" panose="02010600030101010101" pitchFamily="2" charset="-122"/>
              </a:rPr>
              <a:t>不招人喜欢</a:t>
            </a:r>
            <a:r>
              <a:rPr lang="zh-CN" altLang="zh-CN" sz="2400" b="1">
                <a:solidFill>
                  <a:srgbClr val="0000CC"/>
                </a:solidFill>
                <a:latin typeface="Arial" panose="020B0604020202020204" pitchFamily="34" charset="0"/>
                <a:ea typeface="宋体" panose="02010600030101010101" pitchFamily="2" charset="-122"/>
                <a:sym typeface="宋体" panose="02010600030101010101" pitchFamily="2" charset="-122"/>
              </a:rPr>
              <a:t>,总是喜欢</a:t>
            </a:r>
            <a:r>
              <a:rPr lang="zh-CN" altLang="en-US" sz="2400" b="1">
                <a:solidFill>
                  <a:srgbClr val="0000CC"/>
                </a:solidFill>
                <a:latin typeface="宋体" panose="02010600030101010101" pitchFamily="2" charset="-122"/>
                <a:ea typeface="宋体" panose="02010600030101010101" pitchFamily="2" charset="-122"/>
              </a:rPr>
              <a:t>凝望鸟笼</a:t>
            </a:r>
            <a:endParaRPr lang="zh-CN" altLang="en-US" sz="2400" b="1">
              <a:solidFill>
                <a:srgbClr val="0000CC"/>
              </a:solidFill>
              <a:latin typeface="宋体" panose="02010600030101010101" pitchFamily="2" charset="-122"/>
              <a:ea typeface="楷体" panose="02010609060101010101" pitchFamily="49" charset="-122"/>
            </a:endParaRPr>
          </a:p>
        </p:txBody>
      </p:sp>
      <p:sp>
        <p:nvSpPr>
          <p:cNvPr id="96282" name="Rectangle 2"/>
          <p:cNvSpPr>
            <a:spLocks noGrp="1"/>
          </p:cNvSpPr>
          <p:nvPr/>
        </p:nvSpPr>
        <p:spPr>
          <a:xfrm>
            <a:off x="179388" y="803593"/>
            <a:ext cx="8229600" cy="765175"/>
          </a:xfrm>
          <a:prstGeom prst="rect">
            <a:avLst/>
          </a:prstGeom>
          <a:noFill/>
          <a:ln w="9525">
            <a:noFill/>
          </a:ln>
        </p:spPr>
        <p:txBody>
          <a:bodyPr anchor="ctr"/>
          <a:p>
            <a:r>
              <a:rPr lang="zh-CN" altLang="en-US" sz="3200" b="1" dirty="0">
                <a:latin typeface="Calibri" panose="020F0502020204030204" pitchFamily="34" charset="0"/>
                <a:ea typeface="黑体" panose="02010609060101010101" pitchFamily="49" charset="-122"/>
              </a:rPr>
              <a:t>一、解读散文化的小说</a:t>
            </a:r>
            <a:endParaRPr lang="zh-CN" altLang="en-US" sz="3200" b="1">
              <a:latin typeface="Calibri" panose="020F0502020204030204" pitchFamily="34" charset="0"/>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6"/>
                                        </p:tgtEl>
                                        <p:attrNameLst>
                                          <p:attrName>style.visibility</p:attrName>
                                        </p:attrNameLst>
                                      </p:cBhvr>
                                      <p:to>
                                        <p:strVal val="visible"/>
                                      </p:to>
                                    </p:set>
                                    <p:animEffect transition="in" filter="blinds(horizontal)">
                                      <p:cBhvr>
                                        <p:cTn id="7" dur="500"/>
                                        <p:tgtEl>
                                          <p:spTgt spid="307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7">
                                            <p:txEl>
                                              <p:charRg st="0" end="14"/>
                                            </p:txEl>
                                          </p:spTgt>
                                        </p:tgtEl>
                                        <p:attrNameLst>
                                          <p:attrName>style.visibility</p:attrName>
                                        </p:attrNameLst>
                                      </p:cBhvr>
                                      <p:to>
                                        <p:strVal val="visible"/>
                                      </p:to>
                                    </p:set>
                                    <p:animEffect transition="in" filter="blinds(horizontal)">
                                      <p:cBhvr>
                                        <p:cTn id="12" dur="500"/>
                                        <p:tgtEl>
                                          <p:spTgt spid="30727">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4209" name="Rectangle 2"/>
          <p:cNvSpPr>
            <a:spLocks noGrp="1"/>
          </p:cNvSpPr>
          <p:nvPr/>
        </p:nvSpPr>
        <p:spPr>
          <a:xfrm>
            <a:off x="469900" y="457200"/>
            <a:ext cx="8229600" cy="1143000"/>
          </a:xfrm>
          <a:prstGeom prst="rect">
            <a:avLst/>
          </a:prstGeom>
          <a:noFill/>
          <a:ln w="9525">
            <a:noFill/>
          </a:ln>
        </p:spPr>
        <p:txBody>
          <a:bodyPr anchor="ctr"/>
          <a:p>
            <a:pPr algn="ctr">
              <a:buFontTx/>
            </a:pPr>
            <a:r>
              <a:rPr lang="zh-CN" altLang="en-US" sz="4800" b="1" dirty="0">
                <a:latin typeface="楷体" panose="02010609060101010101" pitchFamily="49" charset="-122"/>
                <a:ea typeface="楷体" panose="02010609060101010101" pitchFamily="49" charset="-122"/>
              </a:rPr>
              <a:t>学习目标</a:t>
            </a:r>
            <a:endParaRPr lang="zh-CN" altLang="en-US" sz="4800" b="1" dirty="0">
              <a:latin typeface="楷体" panose="02010609060101010101" pitchFamily="49" charset="-122"/>
              <a:ea typeface="楷体" panose="02010609060101010101" pitchFamily="49" charset="-122"/>
            </a:endParaRPr>
          </a:p>
        </p:txBody>
      </p:sp>
      <p:sp>
        <p:nvSpPr>
          <p:cNvPr id="11267" name="Rectangle 3"/>
          <p:cNvSpPr>
            <a:spLocks noGrp="1"/>
          </p:cNvSpPr>
          <p:nvPr/>
        </p:nvSpPr>
        <p:spPr>
          <a:xfrm>
            <a:off x="325755" y="2390775"/>
            <a:ext cx="8491855" cy="2077085"/>
          </a:xfrm>
          <a:prstGeom prst="rect">
            <a:avLst/>
          </a:prstGeom>
          <a:noFill/>
          <a:ln w="9525">
            <a:noFill/>
          </a:ln>
        </p:spPr>
        <p:txBody>
          <a:bodyPr anchor="t"/>
          <a:p>
            <a:pPr marL="342900" indent="-342900" fontAlgn="base">
              <a:spcBef>
                <a:spcPct val="20000"/>
              </a:spcBef>
            </a:pPr>
            <a:r>
              <a:rPr lang="zh-CN" altLang="zh-CN"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en-US" altLang="zh-CN"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继续学习默读的技巧</a:t>
            </a:r>
            <a:r>
              <a:rPr lang="en-US" altLang="zh-CN"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养成圈点勾画和摘录的习惯</a:t>
            </a:r>
            <a:r>
              <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3200" b="1" strike="noStrike" noProof="1" dirty="0">
              <a:solidFill>
                <a:schemeClr val="tx1"/>
              </a:solidFill>
              <a:latin typeface="宋体" panose="02010600030101010101" pitchFamily="2" charset="-122"/>
              <a:cs typeface="宋体" panose="02010600030101010101" pitchFamily="2" charset="-122"/>
            </a:endParaRPr>
          </a:p>
          <a:p>
            <a:pPr marL="342900" indent="-342900" fontAlgn="base">
              <a:spcBef>
                <a:spcPct val="20000"/>
              </a:spcBef>
            </a:pPr>
            <a:r>
              <a:rPr lang="zh-CN" altLang="zh-CN"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200" b="1" strike="noStrike" noProof="1">
                <a:uFillTx/>
                <a:latin typeface="宋体" panose="02010600030101010101" pitchFamily="2" charset="-122"/>
                <a:ea typeface="宋体" panose="02010600030101010101" pitchFamily="2" charset="-122"/>
                <a:cs typeface="+mj-cs"/>
                <a:sym typeface="宋体" panose="02010600030101010101" pitchFamily="2" charset="-122"/>
              </a:rPr>
              <a:t>体会</a:t>
            </a:r>
            <a:r>
              <a:rPr lang="en-US" altLang="zh-CN"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我</a:t>
            </a:r>
            <a:r>
              <a:rPr lang="en-US" altLang="zh-CN"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对第三只猫之死的悔恨之情</a:t>
            </a:r>
            <a:r>
              <a:rPr lang="en-US" altLang="zh-CN"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思考其中蕴含的人生哲理</a:t>
            </a:r>
            <a:r>
              <a:rPr lang="zh-CN" altLang="en-US" sz="3200" b="1" strike="noStrike" noProof="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8005" name="文本框 1"/>
          <p:cNvSpPr txBox="1"/>
          <p:nvPr/>
        </p:nvSpPr>
        <p:spPr>
          <a:xfrm>
            <a:off x="90170" y="208280"/>
            <a:ext cx="8928100" cy="1641475"/>
          </a:xfrm>
          <a:prstGeom prst="rect">
            <a:avLst/>
          </a:prstGeom>
          <a:noFill/>
          <a:ln w="9525">
            <a:noFill/>
          </a:ln>
        </p:spPr>
        <p:txBody>
          <a:bodyPr wrap="square" anchor="t">
            <a:spAutoFit/>
          </a:bodyPr>
          <a:p>
            <a:pPr>
              <a:lnSpc>
                <a:spcPct val="120000"/>
              </a:lnSpc>
            </a:pPr>
            <a:r>
              <a:rPr lang="en-US" altLang="zh-CN" sz="2800" b="1">
                <a:latin typeface="宋体" panose="02010600030101010101" pitchFamily="2" charset="-122"/>
                <a:ea typeface="宋体" panose="02010600030101010101" pitchFamily="2" charset="-122"/>
              </a:rPr>
              <a:t>2.【</a:t>
            </a:r>
            <a:r>
              <a:rPr lang="zh-CN" altLang="en-US" sz="2800" b="1">
                <a:latin typeface="宋体" panose="02010600030101010101" pitchFamily="2" charset="-122"/>
                <a:ea typeface="宋体" panose="02010600030101010101" pitchFamily="2" charset="-122"/>
              </a:rPr>
              <a:t>散文化抒情</a:t>
            </a:r>
            <a:r>
              <a:rPr lang="en-US" altLang="zh-CN" sz="2800" b="1">
                <a:latin typeface="宋体" panose="02010600030101010101" pitchFamily="2" charset="-122"/>
                <a:ea typeface="宋体" panose="02010600030101010101" pitchFamily="2" charset="-122"/>
              </a:rPr>
              <a:t>】</a:t>
            </a:r>
            <a:r>
              <a:rPr lang="zh-CN" altLang="zh-CN" sz="2800" b="1">
                <a:latin typeface="Arial" panose="020B0604020202020204" pitchFamily="34" charset="0"/>
                <a:ea typeface="宋体" panose="02010600030101010101" pitchFamily="2" charset="-122"/>
                <a:sym typeface="宋体" panose="02010600030101010101" pitchFamily="2" charset="-122"/>
              </a:rPr>
              <a:t>作者用第一人称叙述,</a:t>
            </a:r>
            <a:r>
              <a:rPr lang="en-US" altLang="en-US" sz="2800" b="1">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sym typeface="黑体" panose="02010609060101010101" pitchFamily="49" charset="-122"/>
              </a:rPr>
              <a:t>我</a:t>
            </a:r>
            <a:r>
              <a:rPr lang="en-US" altLang="en-US" sz="2800" b="1">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虽然不是作者本人</a:t>
            </a:r>
            <a:r>
              <a:rPr lang="zh-CN" altLang="zh-CN" sz="2800" b="1">
                <a:latin typeface="Arial" panose="020B0604020202020204" pitchFamily="34" charset="0"/>
                <a:ea typeface="宋体" panose="02010600030101010101" pitchFamily="2" charset="-122"/>
                <a:sym typeface="宋体" panose="02010600030101010101" pitchFamily="2" charset="-122"/>
              </a:rPr>
              <a:t>,</a:t>
            </a:r>
            <a:r>
              <a:rPr lang="zh-CN" altLang="en-US" sz="2800" b="1">
                <a:latin typeface="宋体" panose="02010600030101010101" pitchFamily="2" charset="-122"/>
                <a:ea typeface="宋体" panose="02010600030101010101" pitchFamily="2" charset="-122"/>
              </a:rPr>
              <a:t>但其强烈的情感流露在朴实的语言中</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为极具感染力。</a:t>
            </a:r>
            <a:endParaRPr lang="zh-CN" altLang="en-US" sz="2800" b="1">
              <a:latin typeface="宋体" panose="02010600030101010101" pitchFamily="2" charset="-122"/>
              <a:ea typeface="宋体" panose="02010600030101010101" pitchFamily="2" charset="-122"/>
            </a:endParaRPr>
          </a:p>
        </p:txBody>
      </p:sp>
      <p:sp>
        <p:nvSpPr>
          <p:cNvPr id="3" name="文本框 2"/>
          <p:cNvSpPr txBox="1"/>
          <p:nvPr/>
        </p:nvSpPr>
        <p:spPr>
          <a:xfrm>
            <a:off x="161925" y="1849755"/>
            <a:ext cx="8674100" cy="953135"/>
          </a:xfrm>
          <a:prstGeom prst="rect">
            <a:avLst/>
          </a:prstGeom>
          <a:noFill/>
          <a:ln w="9525">
            <a:noFill/>
          </a:ln>
        </p:spPr>
        <p:txBody>
          <a:bodyPr anchor="t">
            <a:spAutoFit/>
          </a:bodyPr>
          <a:p>
            <a:r>
              <a:rPr lang="zh-CN" altLang="zh-CN"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1</a:t>
            </a:r>
            <a:r>
              <a:rPr lang="zh-CN" altLang="zh-CN" sz="2800" b="1">
                <a:latin typeface="楷体" panose="02010609060101010101" pitchFamily="49" charset="-122"/>
                <a:ea typeface="楷体" panose="02010609060101010101" pitchFamily="49" charset="-122"/>
              </a:rPr>
              <a:t>）花白</a:t>
            </a:r>
            <a:r>
              <a:rPr lang="zh-CN" altLang="zh-CN" sz="2800" b="1" dirty="0">
                <a:latin typeface="楷体" panose="02010609060101010101" pitchFamily="49" charset="-122"/>
                <a:ea typeface="楷体" panose="02010609060101010101" pitchFamily="49" charset="-122"/>
              </a:rPr>
              <a:t>的毛</a:t>
            </a:r>
            <a:r>
              <a:rPr lang="en-US" altLang="zh-CN" sz="2800" b="1">
                <a:latin typeface="Arial" panose="020B0604020202020204" pitchFamily="34" charset="0"/>
                <a:ea typeface="宋体" panose="02010600030101010101" pitchFamily="2" charset="-122"/>
              </a:rPr>
              <a:t>,</a:t>
            </a:r>
            <a:r>
              <a:rPr lang="zh-CN" altLang="zh-CN" sz="2800" b="1" dirty="0">
                <a:latin typeface="楷体" panose="02010609060101010101" pitchFamily="49" charset="-122"/>
                <a:ea typeface="楷体" panose="02010609060101010101" pitchFamily="49" charset="-122"/>
              </a:rPr>
              <a:t>很活泼</a:t>
            </a:r>
            <a:r>
              <a:rPr lang="en-US" altLang="zh-CN"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rPr>
              <a:t>常</a:t>
            </a:r>
            <a:r>
              <a:rPr lang="zh-CN" altLang="zh-CN" sz="2800" b="1">
                <a:latin typeface="楷体" panose="02010609060101010101" pitchFamily="49" charset="-122"/>
                <a:ea typeface="楷体" panose="02010609060101010101" pitchFamily="49" charset="-122"/>
              </a:rPr>
              <a:t>如带着泥土的白雪球</a:t>
            </a:r>
            <a:r>
              <a:rPr lang="zh-CN" altLang="zh-CN" sz="2800" b="1" dirty="0">
                <a:latin typeface="楷体" panose="02010609060101010101" pitchFamily="49" charset="-122"/>
                <a:ea typeface="楷体" panose="02010609060101010101" pitchFamily="49" charset="-122"/>
              </a:rPr>
              <a:t>似的</a:t>
            </a:r>
            <a:r>
              <a:rPr lang="en-US" altLang="zh-CN" sz="2800" b="1">
                <a:latin typeface="Arial" panose="020B0604020202020204" pitchFamily="34" charset="0"/>
                <a:ea typeface="宋体" panose="02010600030101010101" pitchFamily="2" charset="-122"/>
              </a:rPr>
              <a:t>,</a:t>
            </a:r>
            <a:r>
              <a:rPr lang="zh-CN" altLang="zh-CN" sz="2800" b="1" dirty="0">
                <a:latin typeface="楷体" panose="02010609060101010101" pitchFamily="49" charset="-122"/>
                <a:ea typeface="楷体" panose="02010609060101010101" pitchFamily="49" charset="-122"/>
              </a:rPr>
              <a:t>在</a:t>
            </a:r>
            <a:r>
              <a:rPr lang="zh-CN" altLang="zh-CN" sz="2800" b="1">
                <a:latin typeface="楷体" panose="02010609060101010101" pitchFamily="49" charset="-122"/>
                <a:ea typeface="楷体" panose="02010609060101010101" pitchFamily="49" charset="-122"/>
              </a:rPr>
              <a:t>廊前太阳光里滚来滚去。</a:t>
            </a:r>
            <a:endParaRPr lang="zh-CN" altLang="zh-CN" sz="2800" b="1">
              <a:latin typeface="楷体" panose="02010609060101010101" pitchFamily="49" charset="-122"/>
              <a:ea typeface="楷体" panose="02010609060101010101" pitchFamily="49" charset="-122"/>
            </a:endParaRPr>
          </a:p>
        </p:txBody>
      </p:sp>
      <p:sp>
        <p:nvSpPr>
          <p:cNvPr id="23559" name="文本框 6"/>
          <p:cNvSpPr txBox="1"/>
          <p:nvPr/>
        </p:nvSpPr>
        <p:spPr>
          <a:xfrm>
            <a:off x="236220" y="2802255"/>
            <a:ext cx="8599805" cy="1383665"/>
          </a:xfrm>
          <a:prstGeom prst="rect">
            <a:avLst/>
          </a:prstGeom>
          <a:noFill/>
          <a:ln w="9525">
            <a:noFill/>
          </a:ln>
        </p:spPr>
        <p:txBody>
          <a:bodyPr wrap="square" anchor="t">
            <a:spAutoFit/>
          </a:bodyPr>
          <a:p>
            <a:r>
              <a:rPr lang="en-US" altLang="zh-CN" sz="2400">
                <a:solidFill>
                  <a:srgbClr val="FF0000"/>
                </a:solidFill>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运用</a:t>
            </a:r>
            <a:r>
              <a:rPr lang="zh-CN" altLang="en-US" sz="2800" b="1">
                <a:solidFill>
                  <a:srgbClr val="FF0000"/>
                </a:solidFill>
                <a:latin typeface="楷体" panose="02010609060101010101" pitchFamily="49" charset="-122"/>
                <a:ea typeface="楷体" panose="02010609060101010101" pitchFamily="49" charset="-122"/>
              </a:rPr>
              <a:t>比喻</a:t>
            </a:r>
            <a:r>
              <a:rPr lang="zh-CN" altLang="en-US" sz="2800" b="1">
                <a:solidFill>
                  <a:schemeClr val="tx1"/>
                </a:solidFill>
                <a:latin typeface="楷体" panose="02010609060101010101" pitchFamily="49" charset="-122"/>
                <a:ea typeface="楷体" panose="02010609060101010101" pitchFamily="49" charset="-122"/>
              </a:rPr>
              <a:t>手法</a:t>
            </a:r>
            <a:r>
              <a:rPr lang="en-US" altLang="zh-CN" sz="2800" b="1">
                <a:latin typeface="Arial" panose="020B0604020202020204" pitchFamily="34" charset="0"/>
                <a:ea typeface="宋体" panose="02010600030101010101" pitchFamily="2" charset="-122"/>
                <a:sym typeface="黑体" panose="02010609060101010101" pitchFamily="49" charset="-122"/>
              </a:rPr>
              <a:t>,</a:t>
            </a:r>
            <a:r>
              <a:rPr lang="zh-CN" altLang="en-US" sz="2800" b="1" dirty="0">
                <a:latin typeface="楷体" panose="02010609060101010101" pitchFamily="49" charset="-122"/>
                <a:ea typeface="楷体" panose="02010609060101010101" pitchFamily="49" charset="-122"/>
              </a:rPr>
              <a:t>将</a:t>
            </a:r>
            <a:r>
              <a:rPr lang="zh-CN" altLang="en-US" sz="2800" b="1">
                <a:latin typeface="楷体" panose="02010609060101010101" pitchFamily="49" charset="-122"/>
                <a:ea typeface="楷体" panose="02010609060101010101" pitchFamily="49" charset="-122"/>
              </a:rPr>
              <a:t>小猫比喻为</a:t>
            </a:r>
            <a:r>
              <a:rPr lang="zh-CN" altLang="en-US" sz="2800" b="1" dirty="0">
                <a:latin typeface="楷体" panose="02010609060101010101" pitchFamily="49" charset="-122"/>
                <a:ea typeface="楷体" panose="02010609060101010101" pitchFamily="49" charset="-122"/>
              </a:rPr>
              <a:t>带</a:t>
            </a:r>
            <a:r>
              <a:rPr lang="zh-CN" altLang="en-US" sz="2800" b="1">
                <a:latin typeface="楷体" panose="02010609060101010101" pitchFamily="49" charset="-122"/>
                <a:ea typeface="楷体" panose="02010609060101010101" pitchFamily="49" charset="-122"/>
              </a:rPr>
              <a:t>着泥土的白雪</a:t>
            </a:r>
            <a:r>
              <a:rPr lang="zh-CN" altLang="en-US" sz="2800" b="1" dirty="0">
                <a:latin typeface="楷体" panose="02010609060101010101" pitchFamily="49" charset="-122"/>
                <a:ea typeface="楷体" panose="02010609060101010101" pitchFamily="49" charset="-122"/>
              </a:rPr>
              <a:t>球</a:t>
            </a:r>
            <a:r>
              <a:rPr lang="en-US" altLang="zh-CN" sz="2800" b="1">
                <a:latin typeface="Arial" panose="020B0604020202020204" pitchFamily="34" charset="0"/>
                <a:ea typeface="宋体" panose="02010600030101010101" pitchFamily="2" charset="-122"/>
                <a:sym typeface="黑体" panose="02010609060101010101" pitchFamily="49" charset="-122"/>
              </a:rPr>
              <a:t>,</a:t>
            </a:r>
            <a:r>
              <a:rPr lang="en-US"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rPr>
              <a:t>滚</a:t>
            </a:r>
            <a:r>
              <a:rPr lang="en-US" altLang="en-US" sz="2800" b="1">
                <a:latin typeface="Arial" panose="020B0604020202020204" pitchFamily="34" charset="0"/>
                <a:ea typeface="宋体" panose="02010600030101010101" pitchFamily="2" charset="-122"/>
              </a:rPr>
              <a:t>”</a:t>
            </a:r>
            <a:r>
              <a:rPr lang="zh-CN" altLang="en-US" sz="2800" b="1">
                <a:latin typeface="楷体" panose="02010609060101010101" pitchFamily="49" charset="-122"/>
                <a:ea typeface="楷体" panose="02010609060101010101" pitchFamily="49" charset="-122"/>
              </a:rPr>
              <a:t>字</a:t>
            </a:r>
            <a:r>
              <a:rPr lang="zh-CN" altLang="en-US" sz="2800" b="1" dirty="0">
                <a:latin typeface="楷体" panose="02010609060101010101" pitchFamily="49" charset="-122"/>
                <a:ea typeface="楷体" panose="02010609060101010101" pitchFamily="49" charset="-122"/>
              </a:rPr>
              <a:t>与</a:t>
            </a:r>
            <a:r>
              <a:rPr lang="en-US"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rPr>
              <a:t>白雪球</a:t>
            </a:r>
            <a:r>
              <a:rPr lang="en-US"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rPr>
              <a:t>相照应</a:t>
            </a:r>
            <a:r>
              <a:rPr lang="en-US" altLang="zh-CN" sz="2800" b="1">
                <a:latin typeface="Arial" panose="020B0604020202020204" pitchFamily="34" charset="0"/>
                <a:ea typeface="宋体" panose="02010600030101010101" pitchFamily="2" charset="-122"/>
              </a:rPr>
              <a:t>,</a:t>
            </a:r>
            <a:r>
              <a:rPr lang="zh-CN" altLang="en-US" sz="2800" b="1">
                <a:latin typeface="楷体" panose="02010609060101010101" pitchFamily="49" charset="-122"/>
                <a:ea typeface="楷体" panose="02010609060101010101" pitchFamily="49" charset="-122"/>
              </a:rPr>
              <a:t>表现了小猫的</a:t>
            </a:r>
            <a:r>
              <a:rPr lang="zh-CN" altLang="en-US" sz="2800" b="1">
                <a:solidFill>
                  <a:srgbClr val="FF0000"/>
                </a:solidFill>
                <a:latin typeface="楷体" panose="02010609060101010101" pitchFamily="49" charset="-122"/>
                <a:ea typeface="楷体" panose="02010609060101010101" pitchFamily="49" charset="-122"/>
              </a:rPr>
              <a:t>活泼可</a:t>
            </a:r>
            <a:r>
              <a:rPr lang="zh-CN" altLang="en-US" sz="2800" b="1" dirty="0">
                <a:solidFill>
                  <a:srgbClr val="FF0000"/>
                </a:solidFill>
                <a:latin typeface="楷体" panose="02010609060101010101" pitchFamily="49" charset="-122"/>
                <a:ea typeface="楷体" panose="02010609060101010101" pitchFamily="49" charset="-122"/>
              </a:rPr>
              <a:t>爱</a:t>
            </a:r>
            <a:r>
              <a:rPr lang="zh-CN" altLang="en-US" sz="2800" b="1">
                <a:sym typeface="黑体" panose="02010609060101010101" pitchFamily="49" charset="-122"/>
              </a:rPr>
              <a:t>。</a:t>
            </a:r>
            <a:r>
              <a:rPr lang="zh-CN" altLang="en-US" sz="2800" b="1">
                <a:latin typeface="楷体" panose="02010609060101010101" pitchFamily="49" charset="-122"/>
                <a:ea typeface="楷体" panose="02010609060101010101" pitchFamily="49" charset="-122"/>
                <a:sym typeface="黑体" panose="02010609060101010101" pitchFamily="49" charset="-122"/>
              </a:rPr>
              <a:t>表达</a:t>
            </a:r>
            <a:r>
              <a:rPr lang="en-US"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sym typeface="黑体" panose="02010609060101010101" pitchFamily="49" charset="-122"/>
              </a:rPr>
              <a:t>我</a:t>
            </a:r>
            <a:r>
              <a:rPr lang="en-US"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rPr>
              <a:t>对猫的无限</a:t>
            </a:r>
            <a:r>
              <a:rPr lang="zh-CN" altLang="en-US" sz="2800" b="1" dirty="0">
                <a:solidFill>
                  <a:srgbClr val="FF0000"/>
                </a:solidFill>
                <a:latin typeface="楷体" panose="02010609060101010101" pitchFamily="49" charset="-122"/>
                <a:ea typeface="楷体" panose="02010609060101010101" pitchFamily="49" charset="-122"/>
              </a:rPr>
              <a:t>喜爱</a:t>
            </a:r>
            <a:r>
              <a:rPr lang="zh-CN" altLang="en-US" sz="2800" b="1" dirty="0">
                <a:latin typeface="楷体" panose="02010609060101010101" pitchFamily="49" charset="-122"/>
                <a:ea typeface="楷体" panose="02010609060101010101" pitchFamily="49" charset="-122"/>
              </a:rPr>
              <a:t>之情。</a:t>
            </a:r>
            <a:endParaRPr lang="zh-CN" altLang="en-US" sz="2800" b="1">
              <a:latin typeface="楷体" panose="02010609060101010101" pitchFamily="49" charset="-122"/>
              <a:ea typeface="楷体" panose="02010609060101010101" pitchFamily="49" charset="-122"/>
            </a:endParaRPr>
          </a:p>
        </p:txBody>
      </p:sp>
      <p:sp>
        <p:nvSpPr>
          <p:cNvPr id="2" name="文本框 1"/>
          <p:cNvSpPr txBox="1"/>
          <p:nvPr/>
        </p:nvSpPr>
        <p:spPr>
          <a:xfrm>
            <a:off x="161925" y="4185920"/>
            <a:ext cx="8277225" cy="607695"/>
          </a:xfrm>
          <a:prstGeom prst="rect">
            <a:avLst/>
          </a:prstGeom>
          <a:noFill/>
          <a:ln w="9525">
            <a:noFill/>
          </a:ln>
        </p:spPr>
        <p:txBody>
          <a:bodyPr anchor="t">
            <a:spAutoFit/>
          </a:bodyPr>
          <a:p>
            <a:pPr>
              <a:lnSpc>
                <a:spcPct val="120000"/>
              </a:lnSpc>
            </a:pPr>
            <a:r>
              <a:rPr lang="zh-CN" altLang="zh-CN" sz="2800" b="1">
                <a:latin typeface="楷体" panose="02010609060101010101" pitchFamily="49" charset="-122"/>
                <a:ea typeface="楷体" panose="02010609060101010101" pitchFamily="49" charset="-122"/>
                <a:sym typeface="微软雅黑" panose="020B0503020204020204" pitchFamily="34" charset="-122"/>
              </a:rPr>
              <a:t>（</a:t>
            </a:r>
            <a:r>
              <a:rPr lang="en-US" altLang="zh-CN" sz="2800" b="1">
                <a:latin typeface="楷体" panose="02010609060101010101" pitchFamily="49" charset="-122"/>
                <a:ea typeface="楷体" panose="02010609060101010101" pitchFamily="49" charset="-122"/>
                <a:sym typeface="微软雅黑" panose="020B0503020204020204" pitchFamily="34" charset="-122"/>
              </a:rPr>
              <a:t>2</a:t>
            </a:r>
            <a:r>
              <a:rPr lang="zh-CN" altLang="zh-CN" sz="2800" b="1">
                <a:latin typeface="楷体" panose="02010609060101010101" pitchFamily="49" charset="-122"/>
                <a:ea typeface="楷体" panose="02010609060101010101" pitchFamily="49" charset="-122"/>
                <a:sym typeface="微软雅黑" panose="020B0503020204020204" pitchFamily="34" charset="-122"/>
              </a:rPr>
              <a:t>）</a:t>
            </a:r>
            <a:r>
              <a:rPr lang="zh-CN" altLang="zh-CN" sz="2800" b="1">
                <a:latin typeface="楷体" panose="02010609060101010101" pitchFamily="49" charset="-122"/>
                <a:ea typeface="楷体" panose="02010609060101010101" pitchFamily="49" charset="-122"/>
              </a:rPr>
              <a:t>大家都不高兴</a:t>
            </a:r>
            <a:r>
              <a:rPr lang="en-US" altLang="zh-CN" sz="2800" b="1">
                <a:latin typeface="Arial" panose="020B0604020202020204" pitchFamily="34" charset="0"/>
                <a:ea typeface="宋体" panose="02010600030101010101" pitchFamily="2" charset="-122"/>
                <a:sym typeface="黑体" panose="02010609060101010101" pitchFamily="49" charset="-122"/>
              </a:rPr>
              <a:t>,</a:t>
            </a:r>
            <a:r>
              <a:rPr lang="zh-CN" altLang="zh-CN" sz="2800" b="1">
                <a:latin typeface="楷体" panose="02010609060101010101" pitchFamily="49" charset="-122"/>
                <a:ea typeface="楷体" panose="02010609060101010101" pitchFamily="49" charset="-122"/>
              </a:rPr>
              <a:t>好像亡失了一个亲爱的同伴。</a:t>
            </a:r>
            <a:endParaRPr lang="zh-CN" altLang="zh-CN" sz="2800" b="1">
              <a:latin typeface="楷体" panose="02010609060101010101" pitchFamily="49" charset="-122"/>
              <a:ea typeface="楷体" panose="02010609060101010101" pitchFamily="49" charset="-122"/>
            </a:endParaRPr>
          </a:p>
        </p:txBody>
      </p:sp>
      <p:sp>
        <p:nvSpPr>
          <p:cNvPr id="6" name="文本框 5"/>
          <p:cNvSpPr txBox="1"/>
          <p:nvPr/>
        </p:nvSpPr>
        <p:spPr>
          <a:xfrm>
            <a:off x="161290" y="4738370"/>
            <a:ext cx="8856980" cy="1124585"/>
          </a:xfrm>
          <a:prstGeom prst="rect">
            <a:avLst/>
          </a:prstGeom>
          <a:noFill/>
          <a:ln w="9525">
            <a:noFill/>
          </a:ln>
        </p:spPr>
        <p:txBody>
          <a:bodyPr wrap="square" anchor="t">
            <a:spAutoFit/>
          </a:bodyPr>
          <a:p>
            <a:pPr>
              <a:lnSpc>
                <a:spcPct val="120000"/>
              </a:lnSpc>
              <a:spcBef>
                <a:spcPct val="50000"/>
              </a:spcBef>
            </a:pPr>
            <a:r>
              <a:rPr lang="en-US" altLang="zh-CN" sz="2400" b="1">
                <a:latin typeface="楷体" panose="02010609060101010101" pitchFamily="49" charset="-122"/>
                <a:ea typeface="楷体" panose="02010609060101010101" pitchFamily="49" charset="-122"/>
                <a:sym typeface="微软雅黑" panose="020B0503020204020204" pitchFamily="34" charset="-122"/>
              </a:rPr>
              <a:t>   </a:t>
            </a:r>
            <a:r>
              <a:rPr lang="zh-CN" altLang="en-US" sz="2800" b="1">
                <a:latin typeface="楷体" panose="02010609060101010101" pitchFamily="49" charset="-122"/>
                <a:ea typeface="楷体" panose="02010609060101010101" pitchFamily="49" charset="-122"/>
                <a:sym typeface="微软雅黑" panose="020B0503020204020204" pitchFamily="34" charset="-122"/>
              </a:rPr>
              <a:t>运用</a:t>
            </a:r>
            <a:r>
              <a:rPr lang="zh-CN" altLang="en-US" sz="2800" b="1">
                <a:solidFill>
                  <a:srgbClr val="FF0000"/>
                </a:solidFill>
                <a:latin typeface="楷体" panose="02010609060101010101" pitchFamily="49" charset="-122"/>
                <a:ea typeface="楷体" panose="02010609060101010101" pitchFamily="49" charset="-122"/>
                <a:sym typeface="微软雅黑" panose="020B0503020204020204" pitchFamily="34" charset="-122"/>
              </a:rPr>
              <a:t>比喻</a:t>
            </a:r>
            <a:r>
              <a:rPr lang="zh-CN" altLang="en-US" sz="2800" b="1">
                <a:latin typeface="楷体" panose="02010609060101010101" pitchFamily="49" charset="-122"/>
                <a:ea typeface="楷体" panose="02010609060101010101" pitchFamily="49" charset="-122"/>
                <a:sym typeface="+mn-ea"/>
              </a:rPr>
              <a:t>手法</a:t>
            </a:r>
            <a:r>
              <a:rPr lang="en-US" altLang="zh-CN" sz="2800" b="1">
                <a:latin typeface="Arial" panose="020B0604020202020204" pitchFamily="34" charset="0"/>
                <a:ea typeface="宋体" panose="02010600030101010101" pitchFamily="2" charset="-122"/>
              </a:rPr>
              <a:t>,</a:t>
            </a:r>
            <a:r>
              <a:rPr lang="en-US" altLang="zh-CN" sz="2800" b="1">
                <a:latin typeface="楷体" panose="02010609060101010101" pitchFamily="49" charset="-122"/>
                <a:ea typeface="楷体" panose="02010609060101010101" pitchFamily="49" charset="-122"/>
              </a:rPr>
              <a:t>把小猫比作</a:t>
            </a:r>
            <a:r>
              <a:rPr lang="en-US" altLang="zh-CN" sz="2800" b="1">
                <a:latin typeface="Arial" panose="020B0604020202020204" pitchFamily="34" charset="0"/>
                <a:ea typeface="宋体" panose="02010600030101010101" pitchFamily="2" charset="-122"/>
              </a:rPr>
              <a:t>“</a:t>
            </a:r>
            <a:r>
              <a:rPr lang="en-US" altLang="zh-CN" sz="2800" b="1">
                <a:latin typeface="楷体" panose="02010609060101010101" pitchFamily="49" charset="-122"/>
                <a:ea typeface="楷体" panose="02010609060101010101" pitchFamily="49" charset="-122"/>
              </a:rPr>
              <a:t>亲爱的同伴</a:t>
            </a:r>
            <a:r>
              <a:rPr lang="en-US" altLang="zh-CN" sz="2800" b="1">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sym typeface="微软雅黑" panose="020B0503020204020204" pitchFamily="34" charset="-122"/>
              </a:rPr>
              <a:t>强调</a:t>
            </a:r>
            <a:r>
              <a:rPr lang="en-US"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sym typeface="黑体" panose="02010609060101010101" pitchFamily="49" charset="-122"/>
              </a:rPr>
              <a:t>我们</a:t>
            </a:r>
            <a:r>
              <a:rPr lang="en-US" altLang="en-US" sz="2800" b="1">
                <a:latin typeface="Arial" panose="020B0604020202020204" pitchFamily="34" charset="0"/>
                <a:ea typeface="宋体" panose="02010600030101010101" pitchFamily="2" charset="-122"/>
              </a:rPr>
              <a:t>”</a:t>
            </a:r>
            <a:r>
              <a:rPr lang="zh-CN" altLang="en-US" sz="2800" b="1">
                <a:latin typeface="楷体" panose="02010609060101010101" pitchFamily="49" charset="-122"/>
                <a:ea typeface="楷体" panose="02010609060101010101" pitchFamily="49" charset="-122"/>
                <a:sym typeface="微软雅黑" panose="020B0503020204020204" pitchFamily="34" charset="-122"/>
              </a:rPr>
              <a:t>全家对这只小猫的</a:t>
            </a:r>
            <a:r>
              <a:rPr lang="zh-CN" altLang="en-US" sz="2800" b="1">
                <a:solidFill>
                  <a:srgbClr val="FF0000"/>
                </a:solidFill>
                <a:latin typeface="楷体" panose="02010609060101010101" pitchFamily="49" charset="-122"/>
                <a:ea typeface="楷体" panose="02010609060101010101" pitchFamily="49" charset="-122"/>
                <a:sym typeface="微软雅黑" panose="020B0503020204020204" pitchFamily="34" charset="-122"/>
              </a:rPr>
              <a:t>深厚感情（喜爱之情）</a:t>
            </a:r>
            <a:r>
              <a:rPr lang="zh-CN" altLang="en-US" sz="2800" b="1">
                <a:latin typeface="楷体" panose="02010609060101010101" pitchFamily="49" charset="-122"/>
                <a:ea typeface="楷体" panose="02010609060101010101" pitchFamily="49" charset="-122"/>
                <a:sym typeface="微软雅黑" panose="020B0503020204020204" pitchFamily="34" charset="-122"/>
              </a:rPr>
              <a:t>。</a:t>
            </a:r>
            <a:endParaRPr lang="zh-CN" altLang="en-US" sz="2800" b="1">
              <a:latin typeface="楷体" panose="02010609060101010101" pitchFamily="49" charset="-122"/>
              <a:ea typeface="楷体" panose="02010609060101010101" pitchFamily="49" charset="-122"/>
              <a:sym typeface="微软雅黑" panose="020B0503020204020204" pitchFamily="3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9"/>
                                        </p:tgtEl>
                                        <p:attrNameLst>
                                          <p:attrName>style.visibility</p:attrName>
                                        </p:attrNameLst>
                                      </p:cBhvr>
                                      <p:to>
                                        <p:strVal val="visible"/>
                                      </p:to>
                                    </p:set>
                                    <p:animEffect transition="in" filter="blinds(horizontal)">
                                      <p:cBhvr>
                                        <p:cTn id="7" dur="500"/>
                                        <p:tgtEl>
                                          <p:spTgt spid="235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211455" y="603250"/>
            <a:ext cx="8277225" cy="607695"/>
          </a:xfrm>
          <a:prstGeom prst="rect">
            <a:avLst/>
          </a:prstGeom>
          <a:noFill/>
          <a:ln w="9525">
            <a:noFill/>
          </a:ln>
        </p:spPr>
        <p:txBody>
          <a:bodyPr anchor="t">
            <a:spAutoFit/>
          </a:bodyPr>
          <a:p>
            <a:pPr>
              <a:lnSpc>
                <a:spcPct val="120000"/>
              </a:lnSpc>
            </a:pPr>
            <a:r>
              <a:rPr lang="zh-CN" altLang="zh-CN" sz="2800" b="1">
                <a:latin typeface="楷体" panose="02010609060101010101" pitchFamily="49" charset="-122"/>
                <a:ea typeface="楷体" panose="02010609060101010101" pitchFamily="49" charset="-122"/>
                <a:sym typeface="微软雅黑" panose="020B0503020204020204" pitchFamily="34" charset="-122"/>
              </a:rPr>
              <a:t>（</a:t>
            </a:r>
            <a:r>
              <a:rPr lang="en-US" altLang="zh-CN" sz="2800" b="1">
                <a:latin typeface="楷体" panose="02010609060101010101" pitchFamily="49" charset="-122"/>
                <a:ea typeface="楷体" panose="02010609060101010101" pitchFamily="49" charset="-122"/>
                <a:sym typeface="微软雅黑" panose="020B0503020204020204" pitchFamily="34" charset="-122"/>
              </a:rPr>
              <a:t>3</a:t>
            </a:r>
            <a:r>
              <a:rPr lang="zh-CN" altLang="zh-CN" sz="2800" b="1">
                <a:latin typeface="楷体" panose="02010609060101010101" pitchFamily="49" charset="-122"/>
                <a:ea typeface="楷体" panose="02010609060101010101" pitchFamily="49" charset="-122"/>
                <a:sym typeface="微软雅黑" panose="020B0503020204020204" pitchFamily="34" charset="-122"/>
              </a:rPr>
              <a:t>）</a:t>
            </a:r>
            <a:r>
              <a:rPr lang="zh-CN" altLang="zh-CN" sz="2800" b="1">
                <a:latin typeface="楷体" panose="02010609060101010101" pitchFamily="49" charset="-122"/>
                <a:ea typeface="楷体" panose="02010609060101010101" pitchFamily="49" charset="-122"/>
                <a:sym typeface="黑体" panose="02010609060101010101" pitchFamily="49" charset="-122"/>
              </a:rPr>
              <a:t>真是</a:t>
            </a:r>
            <a:r>
              <a:rPr lang="en-US" altLang="en-US" sz="2800" b="1">
                <a:latin typeface="Arial" panose="020B0604020202020204" pitchFamily="34" charset="0"/>
                <a:ea typeface="宋体" panose="02010600030101010101" pitchFamily="2" charset="-122"/>
              </a:rPr>
              <a:t>“</a:t>
            </a:r>
            <a:r>
              <a:rPr lang="zh-CN" altLang="zh-CN" sz="2800" b="1">
                <a:latin typeface="楷体" panose="02010609060101010101" pitchFamily="49" charset="-122"/>
                <a:ea typeface="楷体" panose="02010609060101010101" pitchFamily="49" charset="-122"/>
                <a:sym typeface="黑体" panose="02010609060101010101" pitchFamily="49" charset="-122"/>
              </a:rPr>
              <a:t>畏罪潜逃</a:t>
            </a:r>
            <a:r>
              <a:rPr lang="en-US" altLang="en-US" sz="2800" b="1">
                <a:latin typeface="Arial" panose="020B0604020202020204" pitchFamily="34" charset="0"/>
                <a:ea typeface="宋体" panose="02010600030101010101" pitchFamily="2" charset="-122"/>
              </a:rPr>
              <a:t>”</a:t>
            </a:r>
            <a:r>
              <a:rPr lang="zh-CN" altLang="zh-CN" sz="2800" b="1">
                <a:latin typeface="楷体" panose="02010609060101010101" pitchFamily="49" charset="-122"/>
                <a:ea typeface="楷体" panose="02010609060101010101" pitchFamily="49" charset="-122"/>
                <a:sym typeface="黑体" panose="02010609060101010101" pitchFamily="49" charset="-122"/>
              </a:rPr>
              <a:t>了</a:t>
            </a:r>
            <a:r>
              <a:rPr lang="en-US" altLang="zh-CN" sz="2800" b="1">
                <a:latin typeface="Arial" panose="020B0604020202020204" pitchFamily="34" charset="0"/>
                <a:ea typeface="宋体" panose="02010600030101010101" pitchFamily="2" charset="-122"/>
              </a:rPr>
              <a:t>,</a:t>
            </a:r>
            <a:r>
              <a:rPr lang="zh-CN" altLang="zh-CN" sz="2800" b="1">
                <a:latin typeface="楷体" panose="02010609060101010101" pitchFamily="49" charset="-122"/>
                <a:ea typeface="楷体" panose="02010609060101010101" pitchFamily="49" charset="-122"/>
                <a:sym typeface="黑体" panose="02010609060101010101" pitchFamily="49" charset="-122"/>
              </a:rPr>
              <a:t>我以为</a:t>
            </a:r>
            <a:r>
              <a:rPr lang="zh-CN" altLang="zh-CN" sz="2800" b="1">
                <a:latin typeface="楷体" panose="02010609060101010101" pitchFamily="49" charset="-122"/>
                <a:ea typeface="楷体" panose="02010609060101010101" pitchFamily="49" charset="-122"/>
              </a:rPr>
              <a:t>。</a:t>
            </a:r>
            <a:endParaRPr lang="zh-CN" altLang="zh-CN" sz="2800" b="1">
              <a:latin typeface="楷体" panose="02010609060101010101" pitchFamily="49" charset="-122"/>
              <a:ea typeface="楷体" panose="02010609060101010101" pitchFamily="49" charset="-122"/>
            </a:endParaRPr>
          </a:p>
        </p:txBody>
      </p:sp>
      <p:sp>
        <p:nvSpPr>
          <p:cNvPr id="5" name="文本框 4"/>
          <p:cNvSpPr txBox="1"/>
          <p:nvPr/>
        </p:nvSpPr>
        <p:spPr>
          <a:xfrm>
            <a:off x="156845" y="1210945"/>
            <a:ext cx="8893175" cy="1124585"/>
          </a:xfrm>
          <a:prstGeom prst="rect">
            <a:avLst/>
          </a:prstGeom>
          <a:noFill/>
          <a:ln w="9525">
            <a:noFill/>
          </a:ln>
        </p:spPr>
        <p:txBody>
          <a:bodyPr wrap="square" anchor="t">
            <a:spAutoFit/>
          </a:bodyPr>
          <a:p>
            <a:pPr>
              <a:lnSpc>
                <a:spcPct val="120000"/>
              </a:lnSpc>
              <a:spcBef>
                <a:spcPts val="50"/>
              </a:spcBef>
            </a:pPr>
            <a:r>
              <a:rPr lang="en-US" altLang="zh-CN" sz="2400" b="1">
                <a:latin typeface="楷体" panose="02010609060101010101" pitchFamily="49" charset="-122"/>
                <a:ea typeface="楷体" panose="02010609060101010101" pitchFamily="49" charset="-122"/>
                <a:sym typeface="微软雅黑" panose="020B0503020204020204" pitchFamily="34" charset="-122"/>
              </a:rPr>
              <a:t>   </a:t>
            </a:r>
            <a:r>
              <a:rPr lang="zh-CN" altLang="en-US" sz="2800" b="1">
                <a:latin typeface="楷体" panose="02010609060101010101" pitchFamily="49" charset="-122"/>
                <a:ea typeface="楷体" panose="02010609060101010101" pitchFamily="49" charset="-122"/>
                <a:sym typeface="微软雅黑" panose="020B0503020204020204" pitchFamily="34" charset="-122"/>
              </a:rPr>
              <a:t>运用</a:t>
            </a:r>
            <a:r>
              <a:rPr lang="zh-CN" altLang="en-US" sz="2800" b="1">
                <a:solidFill>
                  <a:srgbClr val="FF0000"/>
                </a:solidFill>
                <a:latin typeface="楷体" panose="02010609060101010101" pitchFamily="49" charset="-122"/>
                <a:ea typeface="楷体" panose="02010609060101010101" pitchFamily="49" charset="-122"/>
                <a:sym typeface="微软雅黑" panose="020B0503020204020204" pitchFamily="34" charset="-122"/>
              </a:rPr>
              <a:t>拟人</a:t>
            </a:r>
            <a:r>
              <a:rPr lang="zh-CN" altLang="en-US" sz="2800" b="1" dirty="0">
                <a:latin typeface="楷体" panose="02010609060101010101" pitchFamily="49" charset="-122"/>
                <a:ea typeface="楷体" panose="02010609060101010101" pitchFamily="49" charset="-122"/>
                <a:sym typeface="黑体" panose="02010609060101010101" pitchFamily="49" charset="-122"/>
              </a:rPr>
              <a:t>手法</a:t>
            </a:r>
            <a:r>
              <a:rPr lang="en-US" altLang="zh-CN" sz="2800" b="1">
                <a:latin typeface="Arial" panose="020B0604020202020204" pitchFamily="34" charset="0"/>
                <a:ea typeface="宋体" panose="02010600030101010101" pitchFamily="2" charset="-122"/>
              </a:rPr>
              <a:t>,</a:t>
            </a:r>
            <a:r>
              <a:rPr lang="en-US" altLang="zh-CN" sz="2800" b="1">
                <a:latin typeface="楷体" panose="02010609060101010101" pitchFamily="49" charset="-122"/>
                <a:ea typeface="楷体" panose="02010609060101010101" pitchFamily="49" charset="-122"/>
              </a:rPr>
              <a:t>把</a:t>
            </a:r>
            <a:r>
              <a:rPr lang="zh-CN" altLang="en-US" sz="2800" b="1">
                <a:latin typeface="楷体" panose="02010609060101010101" pitchFamily="49" charset="-122"/>
                <a:ea typeface="楷体" panose="02010609060101010101" pitchFamily="49" charset="-122"/>
              </a:rPr>
              <a:t>用于人身上的词语用在猫身上</a:t>
            </a:r>
            <a:r>
              <a:rPr lang="en-US" altLang="zh-CN" sz="2800" b="1">
                <a:latin typeface="Arial" panose="020B0604020202020204" pitchFamily="34" charset="0"/>
                <a:ea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sym typeface="微软雅黑" panose="020B0503020204020204" pitchFamily="34" charset="-122"/>
              </a:rPr>
              <a:t>形象生动</a:t>
            </a:r>
            <a:r>
              <a:rPr lang="zh-CN" altLang="en-US" sz="2800" b="1">
                <a:latin typeface="Arial" panose="020B0604020202020204" pitchFamily="34" charset="0"/>
                <a:ea typeface="宋体" panose="02010600030101010101" pitchFamily="2" charset="-122"/>
              </a:rPr>
              <a:t>。</a:t>
            </a:r>
            <a:r>
              <a:rPr lang="en-US" altLang="zh-CN" sz="2800" b="1">
                <a:latin typeface="Arial" panose="020B0604020202020204" pitchFamily="34" charset="0"/>
                <a:ea typeface="宋体" panose="02010600030101010101" pitchFamily="2" charset="-122"/>
              </a:rPr>
              <a:t>“</a:t>
            </a:r>
            <a:r>
              <a:rPr lang="zh-CN" altLang="en-US" sz="2800" b="1">
                <a:latin typeface="楷体" panose="02010609060101010101" pitchFamily="49" charset="-122"/>
                <a:ea typeface="楷体" panose="02010609060101010101" pitchFamily="49" charset="-122"/>
              </a:rPr>
              <a:t>我</a:t>
            </a:r>
            <a:r>
              <a:rPr lang="en-US" altLang="zh-CN" sz="2800" b="1">
                <a:latin typeface="Arial" panose="020B0604020202020204" pitchFamily="34" charset="0"/>
                <a:ea typeface="宋体" panose="02010600030101010101" pitchFamily="2" charset="-122"/>
              </a:rPr>
              <a:t>”</a:t>
            </a:r>
            <a:r>
              <a:rPr lang="zh-CN" altLang="en-US" sz="2800" b="1">
                <a:latin typeface="楷体" panose="02010609060101010101" pitchFamily="49" charset="-122"/>
                <a:ea typeface="楷体" panose="02010609060101010101" pitchFamily="49" charset="-122"/>
              </a:rPr>
              <a:t>主观上认为凶手就是猫</a:t>
            </a:r>
            <a:r>
              <a:rPr lang="en-US" altLang="zh-CN" sz="2800" b="1">
                <a:latin typeface="Arial" panose="020B0604020202020204" pitchFamily="34" charset="0"/>
                <a:ea typeface="宋体" panose="02010600030101010101" pitchFamily="2" charset="-122"/>
              </a:rPr>
              <a:t>,</a:t>
            </a:r>
            <a:r>
              <a:rPr lang="zh-CN" altLang="en-US" sz="2800" b="1">
                <a:latin typeface="楷体" panose="02010609060101010101" pitchFamily="49" charset="-122"/>
                <a:ea typeface="楷体" panose="02010609060101010101" pitchFamily="49" charset="-122"/>
                <a:sym typeface="微软雅黑" panose="020B0503020204020204" pitchFamily="34" charset="-122"/>
              </a:rPr>
              <a:t>表达对猫的</a:t>
            </a:r>
            <a:r>
              <a:rPr lang="zh-CN" altLang="en-US" sz="2800" b="1">
                <a:solidFill>
                  <a:srgbClr val="FF0000"/>
                </a:solidFill>
                <a:latin typeface="楷体" panose="02010609060101010101" pitchFamily="49" charset="-122"/>
                <a:ea typeface="楷体" panose="02010609060101010101" pitchFamily="49" charset="-122"/>
                <a:sym typeface="微软雅黑" panose="020B0503020204020204" pitchFamily="34" charset="-122"/>
              </a:rPr>
              <a:t>愤怒之情</a:t>
            </a:r>
            <a:r>
              <a:rPr lang="zh-CN" altLang="en-US" sz="2800" b="1">
                <a:latin typeface="楷体" panose="02010609060101010101" pitchFamily="49" charset="-122"/>
                <a:ea typeface="楷体" panose="02010609060101010101" pitchFamily="49" charset="-122"/>
                <a:sym typeface="微软雅黑" panose="020B0503020204020204" pitchFamily="34" charset="-122"/>
              </a:rPr>
              <a:t>。</a:t>
            </a:r>
            <a:endParaRPr lang="zh-CN" altLang="en-US" sz="2800" b="1">
              <a:latin typeface="楷体" panose="02010609060101010101" pitchFamily="49" charset="-122"/>
              <a:ea typeface="楷体" panose="02010609060101010101" pitchFamily="49" charset="-122"/>
              <a:sym typeface="微软雅黑" panose="020B0503020204020204" pitchFamily="34" charset="-122"/>
            </a:endParaRPr>
          </a:p>
        </p:txBody>
      </p:sp>
      <p:sp>
        <p:nvSpPr>
          <p:cNvPr id="7" name="文本框 6"/>
          <p:cNvSpPr txBox="1"/>
          <p:nvPr/>
        </p:nvSpPr>
        <p:spPr>
          <a:xfrm>
            <a:off x="211455" y="2709228"/>
            <a:ext cx="8277225" cy="1124585"/>
          </a:xfrm>
          <a:prstGeom prst="rect">
            <a:avLst/>
          </a:prstGeom>
          <a:noFill/>
          <a:ln w="9525">
            <a:noFill/>
          </a:ln>
        </p:spPr>
        <p:txBody>
          <a:bodyPr anchor="t">
            <a:spAutoFit/>
          </a:bodyPr>
          <a:p>
            <a:pPr>
              <a:lnSpc>
                <a:spcPct val="120000"/>
              </a:lnSpc>
            </a:pPr>
            <a:r>
              <a:rPr lang="zh-CN" altLang="zh-CN" sz="2800" b="1">
                <a:latin typeface="楷体" panose="02010609060101010101" pitchFamily="49" charset="-122"/>
                <a:ea typeface="楷体" panose="02010609060101010101" pitchFamily="49" charset="-122"/>
                <a:sym typeface="微软雅黑" panose="020B0503020204020204" pitchFamily="34" charset="-122"/>
              </a:rPr>
              <a:t>（</a:t>
            </a:r>
            <a:r>
              <a:rPr lang="en-US" altLang="zh-CN" sz="2800" b="1">
                <a:latin typeface="楷体" panose="02010609060101010101" pitchFamily="49" charset="-122"/>
                <a:ea typeface="楷体" panose="02010609060101010101" pitchFamily="49" charset="-122"/>
                <a:sym typeface="微软雅黑" panose="020B0503020204020204" pitchFamily="34" charset="-122"/>
              </a:rPr>
              <a:t>4</a:t>
            </a:r>
            <a:r>
              <a:rPr lang="zh-CN" altLang="zh-CN" sz="2800" b="1">
                <a:latin typeface="楷体" panose="02010609060101010101" pitchFamily="49" charset="-122"/>
                <a:ea typeface="楷体" panose="02010609060101010101" pitchFamily="49" charset="-122"/>
                <a:sym typeface="微软雅黑" panose="020B0503020204020204" pitchFamily="34" charset="-122"/>
              </a:rPr>
              <a:t>）</a:t>
            </a:r>
            <a:r>
              <a:rPr lang="zh-CN" altLang="zh-CN" sz="2800" b="1">
                <a:latin typeface="楷体" panose="02010609060101010101" pitchFamily="49" charset="-122"/>
                <a:ea typeface="楷体" panose="02010609060101010101" pitchFamily="49" charset="-122"/>
              </a:rPr>
              <a:t>想到它的无抵抗的逃避</a:t>
            </a:r>
            <a:r>
              <a:rPr lang="en-US" altLang="zh-CN" sz="2800" b="1">
                <a:latin typeface="Arial" panose="020B0604020202020204" pitchFamily="34" charset="0"/>
                <a:ea typeface="宋体" panose="02010600030101010101" pitchFamily="2" charset="-122"/>
                <a:sym typeface="黑体" panose="02010609060101010101" pitchFamily="49" charset="-122"/>
              </a:rPr>
              <a:t>,</a:t>
            </a:r>
            <a:r>
              <a:rPr lang="zh-CN" altLang="zh-CN" sz="2800" b="1">
                <a:latin typeface="楷体" panose="02010609060101010101" pitchFamily="49" charset="-122"/>
                <a:ea typeface="楷体" panose="02010609060101010101" pitchFamily="49" charset="-122"/>
              </a:rPr>
              <a:t>益使我感到我的暴怒、我的虐待</a:t>
            </a:r>
            <a:r>
              <a:rPr lang="en-US" altLang="zh-CN" sz="2800" b="1">
                <a:latin typeface="Arial" panose="020B0604020202020204" pitchFamily="34" charset="0"/>
                <a:ea typeface="宋体" panose="02010600030101010101" pitchFamily="2" charset="-122"/>
                <a:sym typeface="黑体" panose="02010609060101010101" pitchFamily="49" charset="-122"/>
              </a:rPr>
              <a:t>,</a:t>
            </a:r>
            <a:r>
              <a:rPr lang="zh-CN" altLang="zh-CN" sz="2800" b="1">
                <a:latin typeface="楷体" panose="02010609060101010101" pitchFamily="49" charset="-122"/>
                <a:ea typeface="楷体" panose="02010609060101010101" pitchFamily="49" charset="-122"/>
              </a:rPr>
              <a:t>都是针</a:t>
            </a:r>
            <a:r>
              <a:rPr lang="en-US" altLang="zh-CN" sz="2800" b="1">
                <a:latin typeface="Arial" panose="020B0604020202020204" pitchFamily="34" charset="0"/>
                <a:ea typeface="宋体" panose="02010600030101010101" pitchFamily="2" charset="-122"/>
                <a:sym typeface="黑体" panose="02010609060101010101" pitchFamily="49" charset="-122"/>
              </a:rPr>
              <a:t>,</a:t>
            </a:r>
            <a:r>
              <a:rPr lang="zh-CN" altLang="zh-CN" sz="2800" b="1">
                <a:latin typeface="楷体" panose="02010609060101010101" pitchFamily="49" charset="-122"/>
                <a:ea typeface="楷体" panose="02010609060101010101" pitchFamily="49" charset="-122"/>
              </a:rPr>
              <a:t>刺我良心的针！</a:t>
            </a:r>
            <a:endParaRPr lang="zh-CN" altLang="zh-CN" sz="2800" b="1">
              <a:latin typeface="楷体" panose="02010609060101010101" pitchFamily="49" charset="-122"/>
              <a:ea typeface="楷体" panose="02010609060101010101" pitchFamily="49" charset="-122"/>
            </a:endParaRPr>
          </a:p>
        </p:txBody>
      </p:sp>
      <p:sp>
        <p:nvSpPr>
          <p:cNvPr id="8" name="文本框 7"/>
          <p:cNvSpPr txBox="1"/>
          <p:nvPr/>
        </p:nvSpPr>
        <p:spPr>
          <a:xfrm>
            <a:off x="211455" y="3994785"/>
            <a:ext cx="8722360" cy="1124585"/>
          </a:xfrm>
          <a:prstGeom prst="rect">
            <a:avLst/>
          </a:prstGeom>
          <a:noFill/>
          <a:ln w="9525">
            <a:noFill/>
          </a:ln>
        </p:spPr>
        <p:txBody>
          <a:bodyPr wrap="square" anchor="t">
            <a:spAutoFit/>
          </a:bodyPr>
          <a:p>
            <a:pPr>
              <a:lnSpc>
                <a:spcPct val="120000"/>
              </a:lnSpc>
              <a:spcBef>
                <a:spcPct val="50000"/>
              </a:spcBef>
            </a:pPr>
            <a:r>
              <a:rPr lang="en-US" altLang="zh-CN" sz="2400" b="1">
                <a:latin typeface="楷体" panose="02010609060101010101" pitchFamily="49" charset="-122"/>
                <a:ea typeface="楷体" panose="02010609060101010101" pitchFamily="49" charset="-122"/>
                <a:sym typeface="微软雅黑" panose="020B0503020204020204" pitchFamily="34" charset="-122"/>
              </a:rPr>
              <a:t>    </a:t>
            </a:r>
            <a:r>
              <a:rPr lang="zh-CN" altLang="en-US" sz="2800" b="1">
                <a:latin typeface="楷体" panose="02010609060101010101" pitchFamily="49" charset="-122"/>
                <a:ea typeface="楷体" panose="02010609060101010101" pitchFamily="49" charset="-122"/>
                <a:sym typeface="微软雅黑" panose="020B0503020204020204" pitchFamily="34" charset="-122"/>
              </a:rPr>
              <a:t>运用</a:t>
            </a:r>
            <a:r>
              <a:rPr lang="zh-CN" altLang="en-US" sz="2800" b="1">
                <a:solidFill>
                  <a:srgbClr val="FF0000"/>
                </a:solidFill>
                <a:latin typeface="楷体" panose="02010609060101010101" pitchFamily="49" charset="-122"/>
                <a:ea typeface="楷体" panose="02010609060101010101" pitchFamily="49" charset="-122"/>
                <a:sym typeface="微软雅黑" panose="020B0503020204020204" pitchFamily="34" charset="-122"/>
              </a:rPr>
              <a:t>比喻</a:t>
            </a:r>
            <a:r>
              <a:rPr lang="zh-CN" altLang="en-US" sz="2800" b="1">
                <a:latin typeface="楷体" panose="02010609060101010101" pitchFamily="49" charset="-122"/>
                <a:ea typeface="楷体" panose="02010609060101010101" pitchFamily="49" charset="-122"/>
                <a:sym typeface="+mn-ea"/>
              </a:rPr>
              <a:t>手法</a:t>
            </a:r>
            <a:r>
              <a:rPr lang="en-US" altLang="zh-CN" sz="2800" b="1">
                <a:latin typeface="Arial" panose="020B0604020202020204" pitchFamily="34" charset="0"/>
                <a:ea typeface="宋体" panose="02010600030101010101" pitchFamily="2" charset="-122"/>
              </a:rPr>
              <a:t>,</a:t>
            </a:r>
            <a:r>
              <a:rPr lang="en-US" altLang="zh-CN" sz="2800" b="1">
                <a:latin typeface="楷体" panose="02010609060101010101" pitchFamily="49" charset="-122"/>
                <a:ea typeface="楷体" panose="02010609060101010101" pitchFamily="49" charset="-122"/>
              </a:rPr>
              <a:t>把</a:t>
            </a:r>
            <a:r>
              <a:rPr lang="en-US" altLang="zh-CN" sz="2800" b="1">
                <a:latin typeface="Arial" panose="020B0604020202020204" pitchFamily="34" charset="0"/>
                <a:ea typeface="宋体" panose="02010600030101010101" pitchFamily="2" charset="-122"/>
                <a:sym typeface="黑体" panose="02010609060101010101" pitchFamily="49" charset="-122"/>
              </a:rPr>
              <a:t>“</a:t>
            </a:r>
            <a:r>
              <a:rPr lang="zh-CN" altLang="en-US" sz="2800" b="1">
                <a:latin typeface="楷体" panose="02010609060101010101" pitchFamily="49" charset="-122"/>
                <a:ea typeface="楷体" panose="02010609060101010101" pitchFamily="49" charset="-122"/>
                <a:sym typeface="黑体" panose="02010609060101010101" pitchFamily="49" charset="-122"/>
              </a:rPr>
              <a:t>我</a:t>
            </a:r>
            <a:r>
              <a:rPr lang="en-US" altLang="zh-CN" sz="2800" b="1">
                <a:latin typeface="Arial" panose="020B0604020202020204" pitchFamily="34" charset="0"/>
                <a:ea typeface="宋体" panose="02010600030101010101" pitchFamily="2" charset="-122"/>
                <a:sym typeface="黑体" panose="02010609060101010101" pitchFamily="49" charset="-122"/>
              </a:rPr>
              <a:t>”</a:t>
            </a:r>
            <a:r>
              <a:rPr lang="zh-CN" altLang="en-US" sz="2800" b="1">
                <a:latin typeface="楷体" panose="02010609060101010101" pitchFamily="49" charset="-122"/>
                <a:ea typeface="楷体" panose="02010609060101010101" pitchFamily="49" charset="-122"/>
                <a:sym typeface="黑体" panose="02010609060101010101" pitchFamily="49" charset="-122"/>
              </a:rPr>
              <a:t>当时对猫的态度</a:t>
            </a:r>
            <a:r>
              <a:rPr lang="en-US" altLang="zh-CN" sz="2800" b="1">
                <a:latin typeface="楷体" panose="02010609060101010101" pitchFamily="49" charset="-122"/>
                <a:ea typeface="楷体" panose="02010609060101010101" pitchFamily="49" charset="-122"/>
              </a:rPr>
              <a:t>比</a:t>
            </a:r>
            <a:r>
              <a:rPr lang="zh-CN" altLang="en-US" sz="2800" b="1">
                <a:latin typeface="楷体" panose="02010609060101010101" pitchFamily="49" charset="-122"/>
                <a:ea typeface="楷体" panose="02010609060101010101" pitchFamily="49" charset="-122"/>
              </a:rPr>
              <a:t>作</a:t>
            </a:r>
            <a:r>
              <a:rPr lang="zh-CN" altLang="zh-CN" sz="2800" b="1">
                <a:latin typeface="楷体" panose="02010609060101010101" pitchFamily="49" charset="-122"/>
                <a:ea typeface="楷体" panose="02010609060101010101" pitchFamily="49" charset="-122"/>
              </a:rPr>
              <a:t>针</a:t>
            </a:r>
            <a:r>
              <a:rPr lang="en-US" altLang="zh-CN" sz="2800" b="1">
                <a:latin typeface="Arial" panose="020B0604020202020204" pitchFamily="34" charset="0"/>
                <a:ea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刺</a:t>
            </a:r>
            <a:r>
              <a:rPr lang="en-US" altLang="zh-CN" sz="2800" b="1">
                <a:latin typeface="Arial" panose="020B0604020202020204" pitchFamily="34" charset="0"/>
                <a:ea typeface="宋体" panose="02010600030101010101" pitchFamily="2" charset="-122"/>
              </a:rPr>
              <a:t>”</a:t>
            </a:r>
            <a:r>
              <a:rPr lang="zh-CN" altLang="en-US" sz="2800" b="1">
                <a:latin typeface="楷体" panose="02010609060101010101" pitchFamily="49" charset="-122"/>
                <a:ea typeface="楷体" panose="02010609060101010101" pitchFamily="49" charset="-122"/>
              </a:rPr>
              <a:t>字</a:t>
            </a:r>
            <a:r>
              <a:rPr lang="zh-CN" altLang="en-US" sz="2800" b="1">
                <a:solidFill>
                  <a:srgbClr val="FF0000"/>
                </a:solidFill>
                <a:latin typeface="楷体" panose="02010609060101010101" pitchFamily="49" charset="-122"/>
                <a:ea typeface="楷体" panose="02010609060101010101" pitchFamily="49" charset="-122"/>
              </a:rPr>
              <a:t>表现了程度之深</a:t>
            </a:r>
            <a:r>
              <a:rPr lang="zh-CN" altLang="en-US" sz="2800" b="1">
                <a:sym typeface="+mn-ea"/>
              </a:rPr>
              <a:t>。</a:t>
            </a:r>
            <a:r>
              <a:rPr lang="zh-CN" altLang="en-US" sz="2800" b="1">
                <a:latin typeface="楷体" panose="02010609060101010101" pitchFamily="49" charset="-122"/>
                <a:ea typeface="楷体" panose="02010609060101010101" pitchFamily="49" charset="-122"/>
                <a:sym typeface="微软雅黑" panose="020B0503020204020204" pitchFamily="34" charset="-122"/>
              </a:rPr>
              <a:t>强调</a:t>
            </a:r>
            <a:r>
              <a:rPr lang="en-US" altLang="zh-CN" sz="2800" b="1">
                <a:latin typeface="Arial" panose="020B0604020202020204" pitchFamily="34" charset="0"/>
                <a:ea typeface="宋体" panose="02010600030101010101" pitchFamily="2" charset="-122"/>
                <a:sym typeface="黑体" panose="02010609060101010101" pitchFamily="49" charset="-122"/>
              </a:rPr>
              <a:t>“</a:t>
            </a:r>
            <a:r>
              <a:rPr lang="zh-CN" altLang="en-US" sz="2800" b="1">
                <a:latin typeface="楷体" panose="02010609060101010101" pitchFamily="49" charset="-122"/>
                <a:ea typeface="楷体" panose="02010609060101010101" pitchFamily="49" charset="-122"/>
                <a:sym typeface="黑体" panose="02010609060101010101" pitchFamily="49" charset="-122"/>
              </a:rPr>
              <a:t>我</a:t>
            </a:r>
            <a:r>
              <a:rPr lang="en-US" altLang="zh-CN" sz="2800" b="1">
                <a:latin typeface="Arial" panose="020B0604020202020204" pitchFamily="34" charset="0"/>
                <a:ea typeface="宋体" panose="02010600030101010101" pitchFamily="2" charset="-122"/>
                <a:sym typeface="黑体" panose="02010609060101010101" pitchFamily="49" charset="-122"/>
              </a:rPr>
              <a:t>”</a:t>
            </a:r>
            <a:r>
              <a:rPr lang="zh-CN" altLang="en-US" sz="2800" b="1">
                <a:latin typeface="楷体" panose="02010609060101010101" pitchFamily="49" charset="-122"/>
                <a:ea typeface="楷体" panose="02010609060101010101" pitchFamily="49" charset="-122"/>
                <a:sym typeface="黑体" panose="02010609060101010101" pitchFamily="49" charset="-122"/>
              </a:rPr>
              <a:t>的</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悔恨和</a:t>
            </a:r>
            <a:r>
              <a:rPr lang="zh-CN" altLang="en-US" sz="2800" b="1">
                <a:solidFill>
                  <a:srgbClr val="FF0000"/>
                </a:solidFill>
                <a:latin typeface="楷体" panose="02010609060101010101" pitchFamily="49" charset="-122"/>
                <a:ea typeface="楷体" panose="02010609060101010101" pitchFamily="49" charset="-122"/>
                <a:sym typeface="微软雅黑" panose="020B0503020204020204" pitchFamily="34" charset="-122"/>
              </a:rPr>
              <a:t>遗憾程度之深</a:t>
            </a:r>
            <a:r>
              <a:rPr lang="zh-CN" altLang="en-US" sz="2800" b="1">
                <a:latin typeface="楷体" panose="02010609060101010101" pitchFamily="49" charset="-122"/>
                <a:ea typeface="楷体" panose="02010609060101010101" pitchFamily="49" charset="-122"/>
                <a:sym typeface="微软雅黑" panose="020B0503020204020204" pitchFamily="34" charset="-122"/>
              </a:rPr>
              <a:t>。</a:t>
            </a:r>
            <a:endParaRPr lang="zh-CN" altLang="en-US" sz="2800" b="1">
              <a:latin typeface="楷体" panose="02010609060101010101" pitchFamily="49" charset="-122"/>
              <a:ea typeface="楷体" panose="02010609060101010101" pitchFamily="49" charset="-122"/>
              <a:sym typeface="微软雅黑" panose="020B0503020204020204" pitchFamily="3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6282" name="Rectangle 2"/>
          <p:cNvSpPr>
            <a:spLocks noGrp="1"/>
          </p:cNvSpPr>
          <p:nvPr/>
        </p:nvSpPr>
        <p:spPr>
          <a:xfrm>
            <a:off x="121285" y="111125"/>
            <a:ext cx="8229600" cy="546100"/>
          </a:xfrm>
          <a:prstGeom prst="rect">
            <a:avLst/>
          </a:prstGeom>
          <a:noFill/>
          <a:ln w="9525">
            <a:noFill/>
          </a:ln>
        </p:spPr>
        <p:txBody>
          <a:bodyPr anchor="ctr"/>
          <a:p>
            <a:r>
              <a:rPr lang="zh-CN" altLang="en-US" sz="3200" b="1" dirty="0">
                <a:latin typeface="Calibri" panose="020F0502020204030204" pitchFamily="34" charset="0"/>
                <a:ea typeface="黑体" panose="02010609060101010101" pitchFamily="49" charset="-122"/>
              </a:rPr>
              <a:t>二、主题探究</a:t>
            </a:r>
            <a:endParaRPr lang="zh-CN" altLang="en-US" sz="3200" b="1">
              <a:latin typeface="Calibri" panose="020F0502020204030204" pitchFamily="34" charset="0"/>
              <a:ea typeface="黑体" panose="02010609060101010101" pitchFamily="49" charset="-122"/>
            </a:endParaRPr>
          </a:p>
        </p:txBody>
      </p:sp>
      <p:sp>
        <p:nvSpPr>
          <p:cNvPr id="133121" name="文本框 3"/>
          <p:cNvSpPr txBox="1"/>
          <p:nvPr/>
        </p:nvSpPr>
        <p:spPr>
          <a:xfrm>
            <a:off x="335915" y="656908"/>
            <a:ext cx="8170863" cy="953135"/>
          </a:xfrm>
          <a:prstGeom prst="rect">
            <a:avLst/>
          </a:prstGeom>
          <a:noFill/>
          <a:ln w="9525">
            <a:noFill/>
          </a:ln>
        </p:spPr>
        <p:txBody>
          <a:bodyPr anchor="t">
            <a:spAutoFit/>
          </a:bodyPr>
          <a:p>
            <a:pPr>
              <a:lnSpc>
                <a:spcPct val="100000"/>
              </a:lnSpc>
            </a:pPr>
            <a:r>
              <a:rPr lang="en-US" altLang="zh-CN" sz="2800" b="1">
                <a:latin typeface="宋体" panose="02010600030101010101" pitchFamily="2" charset="-122"/>
                <a:ea typeface="宋体" panose="02010600030101010101" pitchFamily="2" charset="-122"/>
                <a:sym typeface="宋体" panose="02010600030101010101" pitchFamily="2" charset="-122"/>
              </a:rPr>
              <a:t>1.</a:t>
            </a:r>
            <a:r>
              <a:rPr lang="zh-CN" altLang="en-US" sz="2800" b="1">
                <a:latin typeface="宋体" panose="02010600030101010101" pitchFamily="2" charset="-122"/>
                <a:ea typeface="宋体" panose="02010600030101010101" pitchFamily="2" charset="-122"/>
                <a:sym typeface="宋体" panose="02010600030101010101" pitchFamily="2" charset="-122"/>
              </a:rPr>
              <a:t>《猫》要表现的是作者严于律己和自省的精神。描写第一、二只猫的文字是否可以删去吗？</a:t>
            </a:r>
            <a:endParaRPr lang="zh-CN" altLang="en-US" sz="2800" b="1">
              <a:latin typeface="宋体" panose="02010600030101010101" pitchFamily="2" charset="-122"/>
              <a:ea typeface="宋体" panose="02010600030101010101" pitchFamily="2" charset="-122"/>
              <a:sym typeface="微软雅黑" panose="020B0503020204020204" pitchFamily="34" charset="-122"/>
            </a:endParaRPr>
          </a:p>
        </p:txBody>
      </p:sp>
      <p:sp>
        <p:nvSpPr>
          <p:cNvPr id="3" name="文本框 2"/>
          <p:cNvSpPr txBox="1"/>
          <p:nvPr/>
        </p:nvSpPr>
        <p:spPr>
          <a:xfrm>
            <a:off x="123190" y="1610360"/>
            <a:ext cx="8898255" cy="2654300"/>
          </a:xfrm>
          <a:prstGeom prst="rect">
            <a:avLst/>
          </a:prstGeom>
          <a:noFill/>
          <a:ln w="9525">
            <a:noFill/>
          </a:ln>
        </p:spPr>
        <p:txBody>
          <a:bodyPr wrap="square" anchor="t">
            <a:spAutoFit/>
          </a:bodyPr>
          <a:p>
            <a:pPr>
              <a:lnSpc>
                <a:spcPct val="85000"/>
              </a:lnSpc>
              <a:spcBef>
                <a:spcPts val="0"/>
              </a:spcBef>
              <a:spcAft>
                <a:spcPts val="0"/>
              </a:spcAft>
            </a:pPr>
            <a:r>
              <a:rPr lang="en-US" altLang="zh-CN" sz="2800" b="1">
                <a:solidFill>
                  <a:srgbClr val="0000FF"/>
                </a:solidFill>
                <a:latin typeface="楷体" panose="02010609060101010101" pitchFamily="49" charset="-122"/>
                <a:ea typeface="楷体" panose="02010609060101010101" pitchFamily="49" charset="-122"/>
                <a:sym typeface="宋体" panose="02010600030101010101" pitchFamily="2" charset="-122"/>
              </a:rPr>
              <a:t>    </a:t>
            </a:r>
            <a:r>
              <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rPr>
              <a:t>不能删去</a:t>
            </a:r>
            <a:r>
              <a:rPr lang="en-US" altLang="zh-CN" sz="2800" b="1">
                <a:solidFill>
                  <a:srgbClr val="0000CC"/>
                </a:solidFill>
                <a:latin typeface="Arial" panose="020B0604020202020204" pitchFamily="34" charset="0"/>
                <a:ea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因</a:t>
            </a:r>
            <a:r>
              <a:rPr lang="zh-CN" altLang="en-US" sz="2800" b="1">
                <a:solidFill>
                  <a:srgbClr val="FF0000"/>
                </a:solidFill>
                <a:uFillTx/>
                <a:latin typeface="楷体" panose="02010609060101010101" pitchFamily="49" charset="-122"/>
                <a:ea typeface="楷体" panose="02010609060101010101" pitchFamily="49" charset="-122"/>
              </a:rPr>
              <a:t>为</a:t>
            </a:r>
            <a:r>
              <a:rPr lang="zh-CN" altLang="en-US" sz="2800" b="1">
                <a:solidFill>
                  <a:srgbClr val="FF0000"/>
                </a:solidFill>
                <a:latin typeface="楷体" panose="02010609060101010101" pitchFamily="49" charset="-122"/>
                <a:ea typeface="楷体" panose="02010609060101010101" pitchFamily="49" charset="-122"/>
              </a:rPr>
              <a:t>前两</a:t>
            </a:r>
            <a:r>
              <a:rPr lang="zh-CN" altLang="en-US" sz="2800" b="1">
                <a:solidFill>
                  <a:srgbClr val="FF0000"/>
                </a:solidFill>
                <a:latin typeface="楷体" panose="02010609060101010101" pitchFamily="49" charset="-122"/>
                <a:ea typeface="楷体" panose="02010609060101010101" pitchFamily="49" charset="-122"/>
              </a:rPr>
              <a:t>只猫都很活泼可爱</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与第三只猫丑陋肥壮的外形和性情</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形成了鲜明的对比</a:t>
            </a:r>
            <a:r>
              <a:rPr lang="zh-CN" altLang="en-US" sz="2800" b="1">
                <a:solidFill>
                  <a:srgbClr val="0000FF"/>
                </a:solidFill>
                <a:latin typeface="楷体" panose="02010609060101010101" pitchFamily="49" charset="-122"/>
                <a:ea typeface="楷体" panose="02010609060101010101" pitchFamily="49" charset="-122"/>
                <a:sym typeface="黑体" panose="02010609060101010101" pitchFamily="49" charset="-122"/>
              </a:rPr>
              <a:t>。作者花了大量笔墨描写前两只猫给大家带来的快乐</a:t>
            </a:r>
            <a:r>
              <a:rPr lang="en-US" altLang="zh-CN" sz="2800" b="1">
                <a:solidFill>
                  <a:srgbClr val="0000FF"/>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0000FF"/>
                </a:solidFill>
                <a:latin typeface="楷体" panose="02010609060101010101" pitchFamily="49" charset="-122"/>
                <a:ea typeface="楷体" panose="02010609060101010101" pitchFamily="49" charset="-122"/>
                <a:sym typeface="黑体" panose="02010609060101010101" pitchFamily="49" charset="-122"/>
              </a:rPr>
              <a:t>结局却是死亡或失踪</a:t>
            </a:r>
            <a:r>
              <a:rPr lang="en-US" altLang="zh-CN" sz="2800" b="1">
                <a:solidFill>
                  <a:srgbClr val="0000FF"/>
                </a:solidFill>
                <a:sym typeface="黑体" panose="02010609060101010101" pitchFamily="49" charset="-122"/>
              </a:rPr>
              <a:t>,</a:t>
            </a:r>
            <a:r>
              <a:rPr lang="zh-CN" altLang="en-US" sz="2800" b="1">
                <a:solidFill>
                  <a:srgbClr val="0000FF"/>
                </a:solidFill>
                <a:latin typeface="楷体" panose="02010609060101010101" pitchFamily="49" charset="-122"/>
                <a:ea typeface="楷体" panose="02010609060101010101" pitchFamily="49" charset="-122"/>
                <a:sym typeface="黑体" panose="02010609060101010101" pitchFamily="49" charset="-122"/>
              </a:rPr>
              <a:t>而第三只猫却出人意料地被</a:t>
            </a:r>
            <a:r>
              <a:rPr lang="en-US" altLang="zh-CN" sz="2800" b="1">
                <a:solidFill>
                  <a:srgbClr val="0000FF"/>
                </a:solidFill>
                <a:uFillTx/>
                <a:ea typeface="SimSun-ExtB" panose="02010609060101010101" pitchFamily="49" charset="-122"/>
                <a:sym typeface="黑体" panose="02010609060101010101" pitchFamily="49" charset="-122"/>
              </a:rPr>
              <a:t>“</a:t>
            </a:r>
            <a:r>
              <a:rPr lang="zh-CN" altLang="en-US" sz="2800" b="1">
                <a:solidFill>
                  <a:srgbClr val="0000FF"/>
                </a:solidFill>
                <a:uFillTx/>
                <a:latin typeface="楷体" panose="02010609060101010101" pitchFamily="49" charset="-122"/>
                <a:ea typeface="楷体" panose="02010609060101010101" pitchFamily="49" charset="-122"/>
                <a:sym typeface="黑体" panose="02010609060101010101" pitchFamily="49" charset="-122"/>
              </a:rPr>
              <a:t>我</a:t>
            </a:r>
            <a:r>
              <a:rPr lang="en-US" altLang="zh-CN" sz="2800" b="1">
                <a:solidFill>
                  <a:srgbClr val="0000FF"/>
                </a:solidFill>
                <a:uFillTx/>
                <a:ea typeface="SimSun-ExtB" panose="02010609060101010101" pitchFamily="49" charset="-122"/>
                <a:sym typeface="黑体" panose="02010609060101010101" pitchFamily="49" charset="-122"/>
              </a:rPr>
              <a:t>”</a:t>
            </a:r>
            <a:r>
              <a:rPr lang="zh-CN" altLang="en-US" sz="2800" b="1">
                <a:solidFill>
                  <a:srgbClr val="0000FF"/>
                </a:solidFill>
                <a:uFillTx/>
                <a:latin typeface="楷体" panose="02010609060101010101" pitchFamily="49" charset="-122"/>
                <a:ea typeface="楷体" panose="02010609060101010101" pitchFamily="49" charset="-122"/>
                <a:sym typeface="黑体" panose="02010609060101010101" pitchFamily="49" charset="-122"/>
              </a:rPr>
              <a:t>冤枉而死。</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猫</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悲剧命运产生的悲剧色彩在构成对比的情节中给读者留下强烈的震撼和冲击</a:t>
            </a:r>
            <a:r>
              <a:rPr lang="en-US" altLang="zh-CN" sz="2800" b="1">
                <a:solidFill>
                  <a:srgbClr val="0000FF"/>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0000FF"/>
                </a:solidFill>
                <a:latin typeface="楷体" panose="02010609060101010101" pitchFamily="49" charset="-122"/>
                <a:ea typeface="楷体" panose="02010609060101010101" pitchFamily="49" charset="-122"/>
                <a:sym typeface="黑体" panose="02010609060101010101" pitchFamily="49" charset="-122"/>
              </a:rPr>
              <a:t>与失去美好事物的痛楚相比</a:t>
            </a:r>
            <a:r>
              <a:rPr lang="en-US" altLang="zh-CN" sz="2800" b="1">
                <a:solidFill>
                  <a:srgbClr val="0000FF"/>
                </a:solidFill>
                <a:sym typeface="黑体" panose="02010609060101010101" pitchFamily="49" charset="-122"/>
              </a:rPr>
              <a:t>,</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我</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内心的痛悔也显得更加深刻</a:t>
            </a:r>
            <a:r>
              <a:rPr lang="en-US" altLang="zh-CN" sz="2800" b="1">
                <a:solidFill>
                  <a:srgbClr val="0000FF"/>
                </a:solidFill>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发人深省</a:t>
            </a:r>
            <a:r>
              <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rPr>
              <a:t>。</a:t>
            </a:r>
            <a:endPar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
        <p:nvSpPr>
          <p:cNvPr id="4" name="文本框 3"/>
          <p:cNvSpPr txBox="1"/>
          <p:nvPr/>
        </p:nvSpPr>
        <p:spPr>
          <a:xfrm>
            <a:off x="211455" y="4264660"/>
            <a:ext cx="8721725" cy="1921510"/>
          </a:xfrm>
          <a:prstGeom prst="rect">
            <a:avLst/>
          </a:prstGeom>
          <a:noFill/>
          <a:ln w="9525">
            <a:noFill/>
          </a:ln>
        </p:spPr>
        <p:txBody>
          <a:bodyPr wrap="square" anchor="t">
            <a:spAutoFit/>
          </a:bodyPr>
          <a:p>
            <a:pPr>
              <a:lnSpc>
                <a:spcPct val="85000"/>
              </a:lnSpc>
              <a:spcBef>
                <a:spcPts val="0"/>
              </a:spcBef>
              <a:spcAft>
                <a:spcPts val="0"/>
              </a:spcAft>
            </a:pPr>
            <a:r>
              <a:rPr lang="en-US" altLang="zh-CN" sz="2800" b="1">
                <a:solidFill>
                  <a:srgbClr val="0000FF"/>
                </a:solidFill>
                <a:latin typeface="楷体" panose="02010609060101010101" pitchFamily="49" charset="-122"/>
                <a:ea typeface="楷体" panose="02010609060101010101" pitchFamily="49" charset="-122"/>
                <a:sym typeface="宋体" panose="02010600030101010101" pitchFamily="2" charset="-122"/>
              </a:rPr>
              <a:t>    </a:t>
            </a:r>
            <a:r>
              <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rPr>
              <a:t>不能删去</a:t>
            </a:r>
            <a:r>
              <a:rPr lang="en-US" altLang="zh-CN" sz="2800" b="1">
                <a:solidFill>
                  <a:srgbClr val="0000FF"/>
                </a:solidFill>
                <a:latin typeface="Arial" panose="020B0604020202020204" pitchFamily="34" charset="0"/>
                <a:ea typeface="宋体" panose="02010600030101010101" pitchFamily="2" charset="-122"/>
              </a:rPr>
              <a:t>,</a:t>
            </a:r>
            <a:r>
              <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rPr>
              <a:t>从猫的命运看</a:t>
            </a:r>
            <a:r>
              <a:rPr lang="en-US" altLang="zh-CN" sz="2800" b="1">
                <a:solidFill>
                  <a:srgbClr val="0000FF"/>
                </a:solidFill>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因为猫的弱小</a:t>
            </a:r>
            <a:r>
              <a:rPr lang="en-US" altLang="zh-CN" sz="2800" b="1">
                <a:solidFill>
                  <a:srgbClr val="FF0000"/>
                </a:solidFill>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尤其是</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第三只猫由于长相丑陋</a:t>
            </a:r>
            <a:r>
              <a:rPr lang="en-US" altLang="zh-CN" sz="2800" b="1">
                <a:solidFill>
                  <a:srgbClr val="0000FF"/>
                </a:solidFill>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又天生忧郁</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不招人喜欢</a:t>
            </a:r>
            <a:r>
              <a:rPr lang="en-US" altLang="zh-CN" sz="2800" b="1">
                <a:solidFill>
                  <a:srgbClr val="0000FF"/>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就</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导致了</a:t>
            </a:r>
            <a:r>
              <a:rPr lang="zh-CN" sz="2800" b="1">
                <a:solidFill>
                  <a:srgbClr val="FF0000"/>
                </a:solidFill>
                <a:latin typeface="楷体" panose="02010609060101010101" pitchFamily="49" charset="-122"/>
                <a:ea typeface="楷体" panose="02010609060101010101" pitchFamily="49" charset="-122"/>
                <a:sym typeface="黑体" panose="02010609060101010101" pitchFamily="49" charset="-122"/>
              </a:rPr>
              <a:t>人</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们主观臆断</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凭个人的好恶、私心和偏见加以处置</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造成冤案</a:t>
            </a:r>
            <a:r>
              <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rPr>
              <a:t>。现实生活中</a:t>
            </a:r>
            <a:r>
              <a:rPr lang="en-US" altLang="zh-CN" sz="2800" b="1">
                <a:solidFill>
                  <a:srgbClr val="0000FF"/>
                </a:solidFill>
                <a:sym typeface="黑体" panose="02010609060101010101" pitchFamily="49" charset="-122"/>
              </a:rPr>
              <a:t>,</a:t>
            </a:r>
            <a:r>
              <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rPr>
              <a:t>也有许多人以貌取人</a:t>
            </a:r>
            <a:r>
              <a:rPr lang="en-US" altLang="zh-CN" sz="2800" b="1">
                <a:solidFill>
                  <a:srgbClr val="0000FF"/>
                </a:solidFill>
                <a:sym typeface="黑体" panose="02010609060101010101" pitchFamily="49" charset="-122"/>
              </a:rPr>
              <a:t>,</a:t>
            </a:r>
            <a:r>
              <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rPr>
              <a:t>或根据亲疏远近主观臆断。</a:t>
            </a:r>
            <a:endPar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1857" name="Rectangle 2"/>
          <p:cNvSpPr>
            <a:spLocks noGrp="1"/>
          </p:cNvSpPr>
          <p:nvPr/>
        </p:nvSpPr>
        <p:spPr>
          <a:xfrm>
            <a:off x="227013" y="876300"/>
            <a:ext cx="8467725" cy="717550"/>
          </a:xfrm>
          <a:prstGeom prst="rect">
            <a:avLst/>
          </a:prstGeom>
          <a:noFill/>
          <a:ln w="9525">
            <a:noFill/>
          </a:ln>
        </p:spPr>
        <p:txBody>
          <a:bodyPr anchor="ctr"/>
          <a:p>
            <a:r>
              <a:rPr lang="en-US" altLang="zh-CN" sz="3200" b="1">
                <a:latin typeface="宋体" panose="02010600030101010101" pitchFamily="2" charset="-122"/>
                <a:ea typeface="宋体" panose="02010600030101010101" pitchFamily="2" charset="-122"/>
              </a:rPr>
              <a:t>2</a:t>
            </a:r>
            <a:r>
              <a:rPr lang="zh-CN" altLang="zh-CN" sz="3200" b="1">
                <a:latin typeface="宋体" panose="02010600030101010101" pitchFamily="2" charset="-122"/>
                <a:ea typeface="宋体" panose="02010600030101010101" pitchFamily="2" charset="-122"/>
              </a:rPr>
              <a:t>.</a:t>
            </a:r>
            <a:r>
              <a:rPr lang="zh-CN" altLang="zh-CN" sz="3200" b="1">
                <a:latin typeface="Arial" panose="020B0604020202020204" pitchFamily="34" charset="0"/>
                <a:ea typeface="宋体" panose="02010600030101010101" pitchFamily="2" charset="-122"/>
              </a:rPr>
              <a:t>故事结尾作者为什么要安排黑猫的出现？</a:t>
            </a:r>
            <a:endParaRPr lang="zh-CN" altLang="zh-CN" sz="3200" b="1">
              <a:latin typeface="Arial" panose="020B0604020202020204" pitchFamily="34" charset="0"/>
              <a:ea typeface="宋体" panose="02010600030101010101" pitchFamily="2" charset="-122"/>
            </a:endParaRPr>
          </a:p>
        </p:txBody>
      </p:sp>
      <p:sp>
        <p:nvSpPr>
          <p:cNvPr id="83970" name="Text Box 1027"/>
          <p:cNvSpPr txBox="1"/>
          <p:nvPr/>
        </p:nvSpPr>
        <p:spPr>
          <a:xfrm>
            <a:off x="227013" y="1593850"/>
            <a:ext cx="8605838" cy="1568450"/>
          </a:xfrm>
          <a:prstGeom prst="rect">
            <a:avLst/>
          </a:prstGeom>
          <a:noFill/>
          <a:ln w="9525">
            <a:noFill/>
          </a:ln>
        </p:spPr>
        <p:txBody>
          <a:bodyPr wrap="square" anchor="t">
            <a:spAutoFit/>
          </a:bodyPr>
          <a:p>
            <a:pPr>
              <a:lnSpc>
                <a:spcPct val="100000"/>
              </a:lnSpc>
            </a:pPr>
            <a:r>
              <a:rPr lang="zh-CN" altLang="zh-CN" sz="3200" b="1" noProof="1" dirty="0">
                <a:latin typeface="Arial" panose="020B0604020202020204" pitchFamily="34" charset="0"/>
                <a:ea typeface="宋体" panose="02010600030101010101" pitchFamily="2" charset="-122"/>
                <a:cs typeface="+mn-cs"/>
                <a:sym typeface="宋体" panose="02010600030101010101" pitchFamily="2" charset="-122"/>
              </a:rPr>
              <a:t>隔了几天,李妈在楼下叫道：</a:t>
            </a:r>
            <a:r>
              <a:rPr lang="zh-CN" altLang="zh-CN" sz="3200" b="1" noProof="1" dirty="0">
                <a:latin typeface="Arial" panose="020B0604020202020204" pitchFamily="34" charset="0"/>
                <a:ea typeface="SimSun-ExtB" panose="02010609060101010101" pitchFamily="49" charset="-122"/>
                <a:cs typeface="+mn-cs"/>
                <a:sym typeface="宋体" panose="02010600030101010101" pitchFamily="2" charset="-122"/>
              </a:rPr>
              <a:t>“猫,猫！又来吃鸟了。”</a:t>
            </a:r>
            <a:r>
              <a:rPr lang="zh-CN" altLang="zh-CN" sz="3200" b="1" noProof="1" dirty="0">
                <a:latin typeface="Arial" panose="020B0604020202020204" pitchFamily="34" charset="0"/>
                <a:ea typeface="宋体" panose="02010600030101010101" pitchFamily="2" charset="-122"/>
                <a:cs typeface="+mn-cs"/>
                <a:sym typeface="宋体" panose="02010600030101010101" pitchFamily="2" charset="-122"/>
              </a:rPr>
              <a:t>同时我看见一只黑猫飞快地逃过露台,嘴里衔着一只黄鸟。我开始觉得我是错了！</a:t>
            </a:r>
            <a:endParaRPr lang="zh-CN" altLang="zh-CN" sz="3200" b="1" noProof="1" dirty="0">
              <a:latin typeface="Arial" panose="020B0604020202020204" pitchFamily="34" charset="0"/>
              <a:ea typeface="宋体" panose="02010600030101010101" pitchFamily="2" charset="-122"/>
              <a:sym typeface="宋体" panose="02010600030101010101" pitchFamily="2" charset="-122"/>
            </a:endParaRPr>
          </a:p>
        </p:txBody>
      </p:sp>
      <p:sp>
        <p:nvSpPr>
          <p:cNvPr id="5" name="Text Box 1027"/>
          <p:cNvSpPr txBox="1"/>
          <p:nvPr/>
        </p:nvSpPr>
        <p:spPr>
          <a:xfrm>
            <a:off x="132398" y="3161983"/>
            <a:ext cx="8656638" cy="2553335"/>
          </a:xfrm>
          <a:prstGeom prst="rect">
            <a:avLst/>
          </a:prstGeom>
          <a:noFill/>
          <a:ln w="9525">
            <a:noFill/>
          </a:ln>
        </p:spPr>
        <p:txBody>
          <a:bodyPr wrap="square" anchor="t">
            <a:spAutoFit/>
          </a:bodyPr>
          <a:p>
            <a:pPr>
              <a:lnSpc>
                <a:spcPct val="100000"/>
              </a:lnSpc>
            </a:pPr>
            <a:r>
              <a:rPr lang="zh-CN" altLang="zh-CN" sz="32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黑猫闪现</a:t>
            </a:r>
            <a:r>
              <a:rPr lang="zh-CN" altLang="zh-CN" sz="3200" b="1" noProof="1" dirty="0">
                <a:solidFill>
                  <a:srgbClr val="0000CC"/>
                </a:solidFill>
                <a:latin typeface="Arial" panose="020B0604020202020204" pitchFamily="34" charset="0"/>
                <a:ea typeface="宋体" panose="02010600030101010101" pitchFamily="2" charset="-122"/>
                <a:cs typeface="+mn-cs"/>
                <a:sym typeface="宋体" panose="02010600030101010101" pitchFamily="2" charset="-122"/>
              </a:rPr>
              <a:t>是作者的匠心安排,</a:t>
            </a:r>
            <a:r>
              <a:rPr lang="zh-CN" altLang="zh-CN" sz="32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使得情节陡然急转,交代了凶手,洗刷了第三只猫的罪名,也为</a:t>
            </a:r>
            <a:r>
              <a:rPr lang="zh-CN" altLang="zh-CN" sz="3200" b="1" noProof="1" dirty="0">
                <a:solidFill>
                  <a:srgbClr val="FF0000"/>
                </a:solidFill>
                <a:latin typeface="Arial" panose="020B0604020202020204" pitchFamily="34" charset="0"/>
                <a:ea typeface="SimSun-ExtB" panose="02010609060101010101" pitchFamily="49" charset="-122"/>
                <a:cs typeface="+mn-cs"/>
                <a:sym typeface="宋体" panose="02010600030101010101" pitchFamily="2" charset="-122"/>
              </a:rPr>
              <a:t>“我”</a:t>
            </a:r>
            <a:r>
              <a:rPr lang="zh-CN" altLang="zh-CN" sz="32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后面的反思和忏悔做了铺垫</a:t>
            </a:r>
            <a:r>
              <a:rPr lang="zh-CN" altLang="zh-CN" sz="3200" b="1" noProof="1" dirty="0">
                <a:solidFill>
                  <a:srgbClr val="0000CC"/>
                </a:solidFill>
                <a:latin typeface="Arial" panose="020B0604020202020204" pitchFamily="34" charset="0"/>
                <a:ea typeface="宋体" panose="02010600030101010101" pitchFamily="2" charset="-122"/>
                <a:cs typeface="+mn-cs"/>
                <a:sym typeface="宋体" panose="02010600030101010101" pitchFamily="2" charset="-122"/>
              </a:rPr>
              <a:t>。黑猫的黑色鲜明区别于前面几只猫儿的色泽,让人本能地联想到了凶残和邪恶。</a:t>
            </a:r>
            <a:endParaRPr lang="zh-CN" altLang="zh-CN" sz="3200" b="1" noProof="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p:cTn id="7" dur="500" fill="hold"/>
                                        <p:tgtEl>
                                          <p:spTgt spid="83970"/>
                                        </p:tgtEl>
                                        <p:attrNameLst>
                                          <p:attrName>ppt_x</p:attrName>
                                        </p:attrNameLst>
                                      </p:cBhvr>
                                      <p:tavLst>
                                        <p:tav tm="0">
                                          <p:val>
                                            <p:strVal val="#ppt_x"/>
                                          </p:val>
                                        </p:tav>
                                        <p:tav tm="100000">
                                          <p:val>
                                            <p:strVal val="#ppt_x"/>
                                          </p:val>
                                        </p:tav>
                                      </p:tavLst>
                                    </p:anim>
                                    <p:anim calcmode="lin" valueType="num">
                                      <p:cBhvr>
                                        <p:cTn id="8" dur="500" fill="hold"/>
                                        <p:tgtEl>
                                          <p:spTgt spid="839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397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9269" name="文本框 1"/>
          <p:cNvSpPr txBox="1"/>
          <p:nvPr/>
        </p:nvSpPr>
        <p:spPr>
          <a:xfrm>
            <a:off x="150178" y="957580"/>
            <a:ext cx="8302625" cy="519113"/>
          </a:xfrm>
          <a:prstGeom prst="rect">
            <a:avLst/>
          </a:prstGeom>
          <a:noFill/>
          <a:ln w="9525">
            <a:noFill/>
          </a:ln>
        </p:spPr>
        <p:txBody>
          <a:bodyPr anchor="t">
            <a:spAutoFit/>
          </a:bodyPr>
          <a:p>
            <a:r>
              <a:rPr lang="en-US" altLang="zh-CN" sz="2400" b="1">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阅读作业本语段</a:t>
            </a:r>
            <a:r>
              <a:rPr lang="zh-CN" altLang="en-US" sz="2800" b="1" dirty="0">
                <a:latin typeface="Arial" panose="020B0604020202020204" pitchFamily="34" charset="0"/>
                <a:ea typeface="宋体" panose="02010600030101010101" pitchFamily="2" charset="-122"/>
              </a:rPr>
              <a:t>［甲</a:t>
            </a:r>
            <a:r>
              <a:rPr lang="en-US" altLang="en-US" sz="2800" b="1">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［乙</a:t>
            </a:r>
            <a:r>
              <a:rPr lang="en-US" altLang="en-US" sz="2800" b="1">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［丙</a:t>
            </a:r>
            <a:r>
              <a:rPr lang="en-US" altLang="en-US" sz="2800" b="1">
                <a:latin typeface="Arial" panose="020B0604020202020204" pitchFamily="34" charset="0"/>
                <a:ea typeface="宋体" panose="02010600030101010101" pitchFamily="2" charset="-122"/>
              </a:rPr>
              <a:t>］</a:t>
            </a:r>
            <a:r>
              <a:rPr lang="en-US" altLang="en-US">
                <a:latin typeface="Arial" panose="020B0604020202020204" pitchFamily="34" charset="0"/>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a:t>
            </a:r>
            <a:r>
              <a:rPr lang="zh-CN" altLang="en-US" sz="2800" b="1" dirty="0">
                <a:latin typeface="Arial" panose="020B0604020202020204" pitchFamily="34" charset="0"/>
                <a:ea typeface="宋体" panose="02010600030101010101" pitchFamily="2" charset="-122"/>
              </a:rPr>
              <a:t>填写下表。</a:t>
            </a:r>
            <a:endParaRPr lang="zh-CN" altLang="en-US" sz="2800" b="1">
              <a:latin typeface="Arial" panose="020B0604020202020204" pitchFamily="34" charset="0"/>
              <a:ea typeface="宋体" panose="02010600030101010101" pitchFamily="2" charset="-122"/>
            </a:endParaRPr>
          </a:p>
        </p:txBody>
      </p:sp>
      <p:graphicFrame>
        <p:nvGraphicFramePr>
          <p:cNvPr id="64548" name="表格 64547"/>
          <p:cNvGraphicFramePr/>
          <p:nvPr>
            <p:custDataLst>
              <p:tags r:id="rId1"/>
            </p:custDataLst>
          </p:nvPr>
        </p:nvGraphicFramePr>
        <p:xfrm>
          <a:off x="628650" y="1477010"/>
          <a:ext cx="7345680" cy="2908935"/>
        </p:xfrm>
        <a:graphic>
          <a:graphicData uri="http://schemas.openxmlformats.org/drawingml/2006/table">
            <a:tbl>
              <a:tblPr/>
              <a:tblGrid>
                <a:gridCol w="2356485"/>
                <a:gridCol w="2158365"/>
                <a:gridCol w="2830513"/>
              </a:tblGrid>
              <a:tr h="525780">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dirty="0"/>
                        <a:t>作家与作品</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dirty="0"/>
                        <a:t>猫的性情</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dirty="0"/>
                        <a:t>人对猫的态度</a:t>
                      </a: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94030">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dirty="0"/>
                        <a:t>郑振铎</a:t>
                      </a:r>
                      <a:r>
                        <a:rPr lang="en-US" altLang="zh-CN"/>
                        <a:t>《</a:t>
                      </a:r>
                      <a:r>
                        <a:rPr lang="zh-CN" altLang="en-US" dirty="0"/>
                        <a:t>猫</a:t>
                      </a:r>
                      <a:r>
                        <a:rPr lang="en-US" altLang="zh-CN"/>
                        <a:t>》</a:t>
                      </a:r>
                      <a:endParaRPr lang="en-US" alt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dirty="0"/>
                        <a:t>活泼、有趣</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dirty="0"/>
                        <a:t>喜爱</a:t>
                      </a: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12800">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dirty="0"/>
                        <a:t>靳以</a:t>
                      </a:r>
                      <a:r>
                        <a:rPr lang="en-US" altLang="zh-CN"/>
                        <a:t>《</a:t>
                      </a:r>
                      <a:r>
                        <a:rPr lang="zh-CN" altLang="en-US" dirty="0"/>
                        <a:t>猫</a:t>
                      </a:r>
                      <a:r>
                        <a:rPr lang="en-US" altLang="zh-CN"/>
                        <a:t>》</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21335">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dirty="0"/>
                        <a:t>夏丏尊</a:t>
                      </a:r>
                      <a:r>
                        <a:rPr lang="en-US" altLang="zh-CN"/>
                        <a:t>《</a:t>
                      </a:r>
                      <a:r>
                        <a:rPr lang="zh-CN" altLang="en-US" dirty="0"/>
                        <a:t>猫</a:t>
                      </a:r>
                      <a:r>
                        <a:rPr lang="en-US" altLang="zh-CN"/>
                        <a:t>》</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sz="2800" b="0" dirty="0">
                          <a:solidFill>
                            <a:schemeClr val="tx1"/>
                          </a:solidFill>
                          <a:latin typeface="+mn-ea"/>
                          <a:sym typeface="+mn-ea"/>
                        </a:rPr>
                        <a:t>厌恶</a:t>
                      </a:r>
                      <a:r>
                        <a:rPr lang="en-US" altLang="zh-CN" sz="2800" b="0">
                          <a:latin typeface="Arial" panose="020B0604020202020204" pitchFamily="34" charset="0"/>
                          <a:ea typeface="宋体" panose="02010600030101010101" pitchFamily="2" charset="-122"/>
                          <a:sym typeface="+mn-ea"/>
                        </a:rPr>
                        <a:t>,</a:t>
                      </a:r>
                      <a:r>
                        <a:rPr lang="zh-CN" altLang="en-US" sz="2800" b="0" dirty="0">
                          <a:solidFill>
                            <a:schemeClr val="tx1"/>
                          </a:solidFill>
                          <a:latin typeface="+mn-ea"/>
                          <a:sym typeface="+mn-ea"/>
                        </a:rPr>
                        <a:t>嫌弃</a:t>
                      </a:r>
                      <a:endParaRPr lang="zh-CN" altLang="en-US" sz="2800" b="0" dirty="0">
                        <a:solidFill>
                          <a:schemeClr val="tx1"/>
                        </a:solidFill>
                        <a:latin typeface="+mn-ea"/>
                        <a:sym typeface="+mn-ea"/>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30860">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dirty="0"/>
                        <a:t>王鲁彦</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64549" name="Text Box 48"/>
          <p:cNvSpPr txBox="1"/>
          <p:nvPr/>
        </p:nvSpPr>
        <p:spPr>
          <a:xfrm>
            <a:off x="2992120" y="2539365"/>
            <a:ext cx="2163445" cy="478155"/>
          </a:xfrm>
          <a:prstGeom prst="rect">
            <a:avLst/>
          </a:prstGeom>
          <a:noFill/>
          <a:ln w="9525">
            <a:noFill/>
          </a:ln>
        </p:spPr>
        <p:txBody>
          <a:bodyPr wrap="square" anchor="t">
            <a:spAutoFit/>
          </a:bodyPr>
          <a:p>
            <a:pPr algn="ctr">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调皮活泼</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4550" name="Text Box 48"/>
          <p:cNvSpPr txBox="1"/>
          <p:nvPr/>
        </p:nvSpPr>
        <p:spPr>
          <a:xfrm>
            <a:off x="5155565" y="2539365"/>
            <a:ext cx="2818765" cy="86550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如对人般教育猫</a:t>
            </a:r>
            <a:r>
              <a:rPr lang="en-US" altLang="zh-CN" sz="2800" b="1">
                <a:solidFill>
                  <a:srgbClr val="FF0000"/>
                </a:solidFill>
                <a:sym typeface="黑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喜欢它</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4551" name="Text Box 48"/>
          <p:cNvSpPr txBox="1"/>
          <p:nvPr/>
        </p:nvSpPr>
        <p:spPr>
          <a:xfrm>
            <a:off x="2992120" y="3404870"/>
            <a:ext cx="2164080" cy="478155"/>
          </a:xfrm>
          <a:prstGeom prst="rect">
            <a:avLst/>
          </a:prstGeom>
          <a:noFill/>
          <a:ln w="9525">
            <a:noFill/>
          </a:ln>
        </p:spPr>
        <p:txBody>
          <a:bodyPr wrap="square" anchor="t">
            <a:spAutoFit/>
          </a:bodyPr>
          <a:p>
            <a:pPr algn="ctr">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惶恐胆小</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4552" name="Text Box 48"/>
          <p:cNvSpPr txBox="1"/>
          <p:nvPr/>
        </p:nvSpPr>
        <p:spPr>
          <a:xfrm>
            <a:off x="5376545" y="5115243"/>
            <a:ext cx="2376488" cy="534035"/>
          </a:xfrm>
          <a:prstGeom prst="rect">
            <a:avLst/>
          </a:prstGeom>
          <a:noFill/>
          <a:ln w="9525">
            <a:noFill/>
          </a:ln>
        </p:spPr>
        <p:txBody>
          <a:bodyPr anchor="t">
            <a:spAutoFit/>
          </a:bodyPr>
          <a:p>
            <a:pPr algn="ctr">
              <a:lnSpc>
                <a:spcPct val="90000"/>
              </a:lnSpc>
              <a:spcBef>
                <a:spcPct val="20000"/>
              </a:spcBef>
              <a:buClr>
                <a:schemeClr val="hlink"/>
              </a:buClr>
              <a:buFont typeface="Wingdings" panose="05000000000000000000" pitchFamily="2" charset="2"/>
            </a:pP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4553" name="Text Box 48"/>
          <p:cNvSpPr txBox="1"/>
          <p:nvPr/>
        </p:nvSpPr>
        <p:spPr>
          <a:xfrm>
            <a:off x="2992120" y="3883025"/>
            <a:ext cx="2164080" cy="478155"/>
          </a:xfrm>
          <a:prstGeom prst="rect">
            <a:avLst/>
          </a:prstGeom>
          <a:noFill/>
          <a:ln w="9525">
            <a:noFill/>
          </a:ln>
        </p:spPr>
        <p:txBody>
          <a:bodyPr wrap="square" anchor="t">
            <a:spAutoFit/>
          </a:bodyPr>
          <a:p>
            <a:pPr algn="just">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忠诚</a:t>
            </a:r>
            <a:r>
              <a:rPr lang="en-US" altLang="zh-CN" sz="2800" b="1">
                <a:solidFill>
                  <a:srgbClr val="FF0000"/>
                </a:solidFill>
                <a:sym typeface="黑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有灵性</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4554" name="Text Box 48"/>
          <p:cNvSpPr txBox="1"/>
          <p:nvPr/>
        </p:nvSpPr>
        <p:spPr>
          <a:xfrm>
            <a:off x="5155565" y="3883025"/>
            <a:ext cx="2818765" cy="478155"/>
          </a:xfrm>
          <a:prstGeom prst="rect">
            <a:avLst/>
          </a:prstGeom>
          <a:noFill/>
          <a:ln w="9525">
            <a:noFill/>
          </a:ln>
        </p:spPr>
        <p:txBody>
          <a:bodyPr wrap="square" anchor="t">
            <a:spAutoFit/>
          </a:bodyPr>
          <a:p>
            <a:pPr algn="ctr">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感动、喜爱</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6282" name="Rectangle 2"/>
          <p:cNvSpPr>
            <a:spLocks noGrp="1"/>
          </p:cNvSpPr>
          <p:nvPr/>
        </p:nvSpPr>
        <p:spPr>
          <a:xfrm>
            <a:off x="150178" y="272098"/>
            <a:ext cx="8229600" cy="765175"/>
          </a:xfrm>
          <a:prstGeom prst="rect">
            <a:avLst/>
          </a:prstGeom>
          <a:noFill/>
          <a:ln w="9525">
            <a:noFill/>
          </a:ln>
        </p:spPr>
        <p:txBody>
          <a:bodyPr anchor="ctr"/>
          <a:p>
            <a:r>
              <a:rPr lang="zh-CN" altLang="en-US" sz="3200" b="1" dirty="0">
                <a:latin typeface="Calibri" panose="020F0502020204030204" pitchFamily="34" charset="0"/>
                <a:ea typeface="黑体" panose="02010609060101010101" pitchFamily="49" charset="-122"/>
              </a:rPr>
              <a:t>三、完成作业本</a:t>
            </a:r>
            <a:r>
              <a:rPr lang="en-US" altLang="zh-CN" sz="3200" b="1" dirty="0">
                <a:latin typeface="Calibri" panose="020F0502020204030204" pitchFamily="34" charset="0"/>
                <a:ea typeface="黑体" panose="02010609060101010101" pitchFamily="49" charset="-122"/>
              </a:rPr>
              <a:t>“</a:t>
            </a:r>
            <a:r>
              <a:rPr lang="zh-CN" altLang="en-US" sz="3200" b="1" dirty="0">
                <a:latin typeface="Calibri" panose="020F0502020204030204" pitchFamily="34" charset="0"/>
                <a:ea typeface="黑体" panose="02010609060101010101" pitchFamily="49" charset="-122"/>
              </a:rPr>
              <a:t>课后拓展</a:t>
            </a:r>
            <a:r>
              <a:rPr lang="en-US" altLang="zh-CN" sz="3200" b="1" dirty="0">
                <a:latin typeface="Calibri" panose="020F0502020204030204" pitchFamily="34" charset="0"/>
                <a:ea typeface="黑体" panose="02010609060101010101" pitchFamily="49" charset="-122"/>
              </a:rPr>
              <a:t>”</a:t>
            </a:r>
            <a:endParaRPr lang="en-US" altLang="zh-CN" sz="3200" b="1" dirty="0">
              <a:latin typeface="Calibri" panose="020F0502020204030204" pitchFamily="34" charset="0"/>
              <a:ea typeface="黑体" panose="02010609060101010101" pitchFamily="49" charset="-122"/>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549"/>
                                        </p:tgtEl>
                                        <p:attrNameLst>
                                          <p:attrName>style.visibility</p:attrName>
                                        </p:attrNameLst>
                                      </p:cBhvr>
                                      <p:to>
                                        <p:strVal val="visible"/>
                                      </p:to>
                                    </p:set>
                                    <p:animEffect transition="in" filter="fade">
                                      <p:cBhvr>
                                        <p:cTn id="7" dur="500"/>
                                        <p:tgtEl>
                                          <p:spTgt spid="645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4550"/>
                                        </p:tgtEl>
                                        <p:attrNameLst>
                                          <p:attrName>style.visibility</p:attrName>
                                        </p:attrNameLst>
                                      </p:cBhvr>
                                      <p:to>
                                        <p:strVal val="visible"/>
                                      </p:to>
                                    </p:set>
                                    <p:animEffect transition="in" filter="fade">
                                      <p:cBhvr>
                                        <p:cTn id="12" dur="500"/>
                                        <p:tgtEl>
                                          <p:spTgt spid="645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4551"/>
                                        </p:tgtEl>
                                        <p:attrNameLst>
                                          <p:attrName>style.visibility</p:attrName>
                                        </p:attrNameLst>
                                      </p:cBhvr>
                                      <p:to>
                                        <p:strVal val="visible"/>
                                      </p:to>
                                    </p:set>
                                    <p:animEffect transition="in" filter="fade">
                                      <p:cBhvr>
                                        <p:cTn id="17" dur="500"/>
                                        <p:tgtEl>
                                          <p:spTgt spid="6455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4553"/>
                                        </p:tgtEl>
                                        <p:attrNameLst>
                                          <p:attrName>style.visibility</p:attrName>
                                        </p:attrNameLst>
                                      </p:cBhvr>
                                      <p:to>
                                        <p:strVal val="visible"/>
                                      </p:to>
                                    </p:set>
                                    <p:animEffect transition="in" filter="fade">
                                      <p:cBhvr>
                                        <p:cTn id="22" dur="500"/>
                                        <p:tgtEl>
                                          <p:spTgt spid="6455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4554"/>
                                        </p:tgtEl>
                                        <p:attrNameLst>
                                          <p:attrName>style.visibility</p:attrName>
                                        </p:attrNameLst>
                                      </p:cBhvr>
                                      <p:to>
                                        <p:strVal val="visible"/>
                                      </p:to>
                                    </p:set>
                                    <p:animEffect transition="in" filter="fade">
                                      <p:cBhvr>
                                        <p:cTn id="27" dur="500"/>
                                        <p:tgtEl>
                                          <p:spTgt spid="64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49" grpId="0"/>
      <p:bldP spid="64550" grpId="0"/>
      <p:bldP spid="64551" grpId="0"/>
      <p:bldP spid="64553" grpId="0"/>
      <p:bldP spid="6455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6197" name="文本框 1"/>
          <p:cNvSpPr txBox="1"/>
          <p:nvPr/>
        </p:nvSpPr>
        <p:spPr>
          <a:xfrm>
            <a:off x="444183" y="3187700"/>
            <a:ext cx="709612" cy="644525"/>
          </a:xfrm>
          <a:prstGeom prst="rect">
            <a:avLst/>
          </a:prstGeom>
          <a:noFill/>
          <a:ln w="9525">
            <a:noFill/>
          </a:ln>
        </p:spPr>
        <p:txBody>
          <a:bodyPr anchor="t">
            <a:spAutoFit/>
          </a:bodyPr>
          <a:p>
            <a:r>
              <a:rPr lang="zh-CN" altLang="en-US" sz="3600" b="1">
                <a:solidFill>
                  <a:srgbClr val="0000FF"/>
                </a:solidFill>
                <a:latin typeface="楷体" panose="02010609060101010101" pitchFamily="49" charset="-122"/>
                <a:ea typeface="楷体" panose="02010609060101010101" pitchFamily="49" charset="-122"/>
              </a:rPr>
              <a:t>猫</a:t>
            </a:r>
            <a:endParaRPr lang="zh-CN" altLang="en-US" sz="3600" b="1">
              <a:solidFill>
                <a:srgbClr val="0000FF"/>
              </a:solidFill>
              <a:latin typeface="楷体" panose="02010609060101010101" pitchFamily="49" charset="-122"/>
              <a:ea typeface="楷体" panose="02010609060101010101" pitchFamily="49" charset="-122"/>
            </a:endParaRPr>
          </a:p>
        </p:txBody>
      </p:sp>
      <p:sp>
        <p:nvSpPr>
          <p:cNvPr id="136198" name="左大括号 21"/>
          <p:cNvSpPr/>
          <p:nvPr/>
        </p:nvSpPr>
        <p:spPr>
          <a:xfrm>
            <a:off x="1048703" y="2505710"/>
            <a:ext cx="322262" cy="1951038"/>
          </a:xfrm>
          <a:prstGeom prst="leftBrace">
            <a:avLst>
              <a:gd name="adj1" fmla="val 30859"/>
              <a:gd name="adj2" fmla="val 50000"/>
            </a:avLst>
          </a:prstGeom>
          <a:noFill/>
          <a:ln w="31750"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199" name="文本框 2"/>
          <p:cNvSpPr txBox="1"/>
          <p:nvPr/>
        </p:nvSpPr>
        <p:spPr>
          <a:xfrm>
            <a:off x="1264285" y="2202815"/>
            <a:ext cx="1689100" cy="521970"/>
          </a:xfrm>
          <a:prstGeom prst="rect">
            <a:avLst/>
          </a:prstGeom>
          <a:noFill/>
          <a:ln w="9525">
            <a:noFill/>
          </a:ln>
        </p:spPr>
        <p:txBody>
          <a:bodyPr wrap="square" anchor="t">
            <a:spAutoFit/>
          </a:bodyPr>
          <a:p>
            <a:r>
              <a:rPr lang="zh-CN" altLang="en-US" sz="2800" b="1">
                <a:latin typeface="楷体" panose="02010609060101010101" pitchFamily="49" charset="-122"/>
                <a:ea typeface="楷体" panose="02010609060101010101" pitchFamily="49" charset="-122"/>
              </a:rPr>
              <a:t>第一只猫</a:t>
            </a:r>
            <a:endParaRPr lang="zh-CN" altLang="en-US" sz="2800" b="1">
              <a:latin typeface="楷体" panose="02010609060101010101" pitchFamily="49" charset="-122"/>
              <a:ea typeface="楷体" panose="02010609060101010101" pitchFamily="49" charset="-122"/>
            </a:endParaRPr>
          </a:p>
        </p:txBody>
      </p:sp>
      <p:sp>
        <p:nvSpPr>
          <p:cNvPr id="136200" name="左大括号 3"/>
          <p:cNvSpPr/>
          <p:nvPr/>
        </p:nvSpPr>
        <p:spPr>
          <a:xfrm>
            <a:off x="2824480" y="2099628"/>
            <a:ext cx="220663" cy="727075"/>
          </a:xfrm>
          <a:prstGeom prst="leftBrace">
            <a:avLst>
              <a:gd name="adj1" fmla="val 31286"/>
              <a:gd name="adj2" fmla="val 50000"/>
            </a:avLst>
          </a:prstGeom>
          <a:noFill/>
          <a:ln w="25400"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201" name="文本框 4"/>
          <p:cNvSpPr txBox="1"/>
          <p:nvPr/>
        </p:nvSpPr>
        <p:spPr>
          <a:xfrm>
            <a:off x="2954020" y="1931353"/>
            <a:ext cx="4421188" cy="521970"/>
          </a:xfrm>
          <a:prstGeom prst="rect">
            <a:avLst/>
          </a:prstGeom>
          <a:noFill/>
          <a:ln w="9525">
            <a:noFill/>
          </a:ln>
        </p:spPr>
        <p:txBody>
          <a:bodyPr anchor="t">
            <a:spAutoFit/>
          </a:bodyPr>
          <a:p>
            <a:r>
              <a:rPr lang="zh-CN" altLang="en-US" sz="2800" b="1" dirty="0">
                <a:latin typeface="楷体" panose="02010609060101010101" pitchFamily="49" charset="-122"/>
                <a:ea typeface="楷体" panose="02010609060101010101" pitchFamily="49" charset="-122"/>
              </a:rPr>
              <a:t>活泼可爱因</a:t>
            </a:r>
            <a:r>
              <a:rPr lang="zh-CN" altLang="en-US" sz="2800" b="1">
                <a:latin typeface="楷体" panose="02010609060101010101" pitchFamily="49" charset="-122"/>
                <a:ea typeface="楷体" panose="02010609060101010101" pitchFamily="49" charset="-122"/>
              </a:rPr>
              <a:t>病亡</a:t>
            </a:r>
            <a:endParaRPr lang="zh-CN" altLang="en-US" sz="2800" b="1">
              <a:latin typeface="楷体" panose="02010609060101010101" pitchFamily="49" charset="-122"/>
              <a:ea typeface="楷体" panose="02010609060101010101" pitchFamily="49" charset="-122"/>
            </a:endParaRPr>
          </a:p>
        </p:txBody>
      </p:sp>
      <p:sp>
        <p:nvSpPr>
          <p:cNvPr id="136202" name="文本框 5"/>
          <p:cNvSpPr txBox="1"/>
          <p:nvPr/>
        </p:nvSpPr>
        <p:spPr>
          <a:xfrm>
            <a:off x="2954338" y="2505710"/>
            <a:ext cx="4421187" cy="521970"/>
          </a:xfrm>
          <a:prstGeom prst="rect">
            <a:avLst/>
          </a:prstGeom>
          <a:noFill/>
          <a:ln w="9525">
            <a:noFill/>
          </a:ln>
        </p:spPr>
        <p:txBody>
          <a:bodyPr anchor="t">
            <a:spAutoFit/>
          </a:bodyPr>
          <a:p>
            <a:r>
              <a:rPr lang="zh-CN" altLang="en-US" sz="2800" b="1">
                <a:latin typeface="楷体" panose="02010609060101010101" pitchFamily="49" charset="-122"/>
                <a:ea typeface="楷体" panose="02010609060101010101" pitchFamily="49" charset="-122"/>
              </a:rPr>
              <a:t>难过酸辛首次养</a:t>
            </a:r>
            <a:endParaRPr lang="zh-CN" altLang="en-US" sz="2800" b="1">
              <a:latin typeface="楷体" panose="02010609060101010101" pitchFamily="49" charset="-122"/>
              <a:ea typeface="楷体" panose="02010609060101010101" pitchFamily="49" charset="-122"/>
            </a:endParaRPr>
          </a:p>
        </p:txBody>
      </p:sp>
      <p:sp>
        <p:nvSpPr>
          <p:cNvPr id="136203" name="文本框 6"/>
          <p:cNvSpPr txBox="1"/>
          <p:nvPr/>
        </p:nvSpPr>
        <p:spPr>
          <a:xfrm>
            <a:off x="1264285" y="3251200"/>
            <a:ext cx="1689735" cy="521970"/>
          </a:xfrm>
          <a:prstGeom prst="rect">
            <a:avLst/>
          </a:prstGeom>
          <a:noFill/>
          <a:ln w="9525">
            <a:noFill/>
          </a:ln>
        </p:spPr>
        <p:txBody>
          <a:bodyPr wrap="square" anchor="t">
            <a:spAutoFit/>
          </a:bodyPr>
          <a:p>
            <a:r>
              <a:rPr lang="zh-CN" altLang="en-US" sz="2800" b="1">
                <a:latin typeface="楷体" panose="02010609060101010101" pitchFamily="49" charset="-122"/>
                <a:ea typeface="楷体" panose="02010609060101010101" pitchFamily="49" charset="-122"/>
              </a:rPr>
              <a:t>第二只猫</a:t>
            </a:r>
            <a:endParaRPr lang="zh-CN" altLang="en-US" sz="2800" b="1">
              <a:latin typeface="楷体" panose="02010609060101010101" pitchFamily="49" charset="-122"/>
              <a:ea typeface="楷体" panose="02010609060101010101" pitchFamily="49" charset="-122"/>
            </a:endParaRPr>
          </a:p>
        </p:txBody>
      </p:sp>
      <p:sp>
        <p:nvSpPr>
          <p:cNvPr id="136204" name="左大括号 7"/>
          <p:cNvSpPr/>
          <p:nvPr/>
        </p:nvSpPr>
        <p:spPr>
          <a:xfrm>
            <a:off x="2824480" y="3251200"/>
            <a:ext cx="220663" cy="581025"/>
          </a:xfrm>
          <a:prstGeom prst="leftBrace">
            <a:avLst>
              <a:gd name="adj1" fmla="val 31377"/>
              <a:gd name="adj2" fmla="val 50000"/>
            </a:avLst>
          </a:prstGeom>
          <a:noFill/>
          <a:ln w="25400"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205" name="文本框 8"/>
          <p:cNvSpPr txBox="1"/>
          <p:nvPr/>
        </p:nvSpPr>
        <p:spPr>
          <a:xfrm>
            <a:off x="2953068" y="3065145"/>
            <a:ext cx="4421187" cy="521970"/>
          </a:xfrm>
          <a:prstGeom prst="rect">
            <a:avLst/>
          </a:prstGeom>
          <a:noFill/>
          <a:ln w="9525">
            <a:noFill/>
          </a:ln>
        </p:spPr>
        <p:txBody>
          <a:bodyPr anchor="t">
            <a:spAutoFit/>
          </a:bodyPr>
          <a:p>
            <a:r>
              <a:rPr lang="zh-CN" altLang="en-US" sz="2800" b="1">
                <a:latin typeface="楷体" panose="02010609060101010101" pitchFamily="49" charset="-122"/>
                <a:ea typeface="楷体" panose="02010609060101010101" pitchFamily="49" charset="-122"/>
              </a:rPr>
              <a:t>活泼有趣却亡失</a:t>
            </a:r>
            <a:endParaRPr lang="zh-CN" altLang="en-US" sz="2800" b="1">
              <a:latin typeface="楷体" panose="02010609060101010101" pitchFamily="49" charset="-122"/>
              <a:ea typeface="楷体" panose="02010609060101010101" pitchFamily="49" charset="-122"/>
            </a:endParaRPr>
          </a:p>
        </p:txBody>
      </p:sp>
      <p:sp>
        <p:nvSpPr>
          <p:cNvPr id="136206" name="文本框 10"/>
          <p:cNvSpPr txBox="1"/>
          <p:nvPr/>
        </p:nvSpPr>
        <p:spPr>
          <a:xfrm>
            <a:off x="2954655" y="3554730"/>
            <a:ext cx="2700020" cy="521970"/>
          </a:xfrm>
          <a:prstGeom prst="rect">
            <a:avLst/>
          </a:prstGeom>
          <a:noFill/>
          <a:ln w="9525">
            <a:noFill/>
          </a:ln>
        </p:spPr>
        <p:txBody>
          <a:bodyPr wrap="square" anchor="t">
            <a:spAutoFit/>
          </a:bodyPr>
          <a:p>
            <a:r>
              <a:rPr lang="zh-CN" altLang="en-US" sz="2800" b="1">
                <a:latin typeface="楷体" panose="02010609060101010101" pitchFamily="49" charset="-122"/>
                <a:ea typeface="楷体" panose="02010609060101010101" pitchFamily="49" charset="-122"/>
              </a:rPr>
              <a:t>怅然愤恨久不养</a:t>
            </a:r>
            <a:endParaRPr lang="zh-CN" altLang="en-US" sz="2800" b="1">
              <a:latin typeface="楷体" panose="02010609060101010101" pitchFamily="49" charset="-122"/>
              <a:ea typeface="楷体" panose="02010609060101010101" pitchFamily="49" charset="-122"/>
            </a:endParaRPr>
          </a:p>
        </p:txBody>
      </p:sp>
      <p:sp>
        <p:nvSpPr>
          <p:cNvPr id="136207" name="文本框 11"/>
          <p:cNvSpPr txBox="1"/>
          <p:nvPr/>
        </p:nvSpPr>
        <p:spPr>
          <a:xfrm>
            <a:off x="1264285" y="4251325"/>
            <a:ext cx="1689100" cy="521970"/>
          </a:xfrm>
          <a:prstGeom prst="rect">
            <a:avLst/>
          </a:prstGeom>
          <a:noFill/>
          <a:ln w="9525">
            <a:noFill/>
          </a:ln>
        </p:spPr>
        <p:txBody>
          <a:bodyPr wrap="square" anchor="t">
            <a:spAutoFit/>
          </a:bodyPr>
          <a:p>
            <a:r>
              <a:rPr lang="zh-CN" altLang="en-US" sz="2800" b="1">
                <a:latin typeface="楷体" panose="02010609060101010101" pitchFamily="49" charset="-122"/>
                <a:ea typeface="楷体" panose="02010609060101010101" pitchFamily="49" charset="-122"/>
              </a:rPr>
              <a:t>第三只猫</a:t>
            </a:r>
            <a:endParaRPr lang="zh-CN" altLang="en-US" sz="2800" b="1">
              <a:latin typeface="楷体" panose="02010609060101010101" pitchFamily="49" charset="-122"/>
              <a:ea typeface="楷体" panose="02010609060101010101" pitchFamily="49" charset="-122"/>
            </a:endParaRPr>
          </a:p>
        </p:txBody>
      </p:sp>
      <p:sp>
        <p:nvSpPr>
          <p:cNvPr id="136208" name="左大括号 12"/>
          <p:cNvSpPr/>
          <p:nvPr/>
        </p:nvSpPr>
        <p:spPr>
          <a:xfrm>
            <a:off x="2824480" y="4251325"/>
            <a:ext cx="220663" cy="579438"/>
          </a:xfrm>
          <a:prstGeom prst="leftBrace">
            <a:avLst>
              <a:gd name="adj1" fmla="val 31389"/>
              <a:gd name="adj2" fmla="val 50000"/>
            </a:avLst>
          </a:prstGeom>
          <a:noFill/>
          <a:ln w="25400"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209" name="文本框 13"/>
          <p:cNvSpPr txBox="1"/>
          <p:nvPr/>
        </p:nvSpPr>
        <p:spPr>
          <a:xfrm>
            <a:off x="2953068" y="4076383"/>
            <a:ext cx="4421187" cy="521970"/>
          </a:xfrm>
          <a:prstGeom prst="rect">
            <a:avLst/>
          </a:prstGeom>
          <a:noFill/>
          <a:ln w="9525">
            <a:noFill/>
          </a:ln>
        </p:spPr>
        <p:txBody>
          <a:bodyPr anchor="t">
            <a:spAutoFit/>
          </a:bodyPr>
          <a:p>
            <a:r>
              <a:rPr lang="zh-CN" altLang="en-US" sz="2800" b="1">
                <a:latin typeface="楷体" panose="02010609060101010101" pitchFamily="49" charset="-122"/>
                <a:ea typeface="楷体" panose="02010609060101010101" pitchFamily="49" charset="-122"/>
              </a:rPr>
              <a:t>平白无故蒙冤死</a:t>
            </a:r>
            <a:endParaRPr lang="zh-CN" altLang="en-US" sz="2800" b="1">
              <a:latin typeface="楷体" panose="02010609060101010101" pitchFamily="49" charset="-122"/>
              <a:ea typeface="楷体" panose="02010609060101010101" pitchFamily="49" charset="-122"/>
            </a:endParaRPr>
          </a:p>
        </p:txBody>
      </p:sp>
      <p:sp>
        <p:nvSpPr>
          <p:cNvPr id="136210" name="文本框 14"/>
          <p:cNvSpPr txBox="1"/>
          <p:nvPr/>
        </p:nvSpPr>
        <p:spPr>
          <a:xfrm>
            <a:off x="2954338" y="4541838"/>
            <a:ext cx="4421187" cy="521970"/>
          </a:xfrm>
          <a:prstGeom prst="rect">
            <a:avLst/>
          </a:prstGeom>
          <a:noFill/>
          <a:ln w="9525">
            <a:noFill/>
          </a:ln>
        </p:spPr>
        <p:txBody>
          <a:bodyPr anchor="t">
            <a:spAutoFit/>
          </a:bodyPr>
          <a:p>
            <a:r>
              <a:rPr lang="zh-CN" altLang="en-US" sz="2800" b="1">
                <a:latin typeface="楷体" panose="02010609060101010101" pitchFamily="49" charset="-122"/>
                <a:ea typeface="楷体" panose="02010609060101010101" pitchFamily="49" charset="-122"/>
              </a:rPr>
              <a:t>自责内疚永不养</a:t>
            </a:r>
            <a:endParaRPr lang="zh-CN" altLang="en-US" sz="2800" b="1">
              <a:latin typeface="楷体" panose="02010609060101010101" pitchFamily="49" charset="-122"/>
              <a:ea typeface="楷体" panose="02010609060101010101" pitchFamily="49" charset="-122"/>
            </a:endParaRPr>
          </a:p>
        </p:txBody>
      </p:sp>
      <p:sp>
        <p:nvSpPr>
          <p:cNvPr id="136211" name="左大括号 15"/>
          <p:cNvSpPr/>
          <p:nvPr/>
        </p:nvSpPr>
        <p:spPr>
          <a:xfrm flipH="1">
            <a:off x="5530850" y="2118360"/>
            <a:ext cx="264795" cy="2712720"/>
          </a:xfrm>
          <a:prstGeom prst="leftBrace">
            <a:avLst>
              <a:gd name="adj1" fmla="val 30794"/>
              <a:gd name="adj2" fmla="val 50000"/>
            </a:avLst>
          </a:prstGeom>
          <a:noFill/>
          <a:ln w="34925"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212" name="文本框 16"/>
          <p:cNvSpPr txBox="1"/>
          <p:nvPr/>
        </p:nvSpPr>
        <p:spPr>
          <a:xfrm>
            <a:off x="5740400" y="3065145"/>
            <a:ext cx="3191510" cy="953135"/>
          </a:xfrm>
          <a:prstGeom prst="rect">
            <a:avLst/>
          </a:prstGeom>
          <a:noFill/>
          <a:ln w="9525">
            <a:noFill/>
          </a:ln>
        </p:spPr>
        <p:txBody>
          <a:bodyPr wrap="square" anchor="t">
            <a:spAutoFit/>
          </a:bodyPr>
          <a:p>
            <a:r>
              <a:rPr lang="zh-CN" altLang="en-US" sz="2800" b="1" dirty="0">
                <a:solidFill>
                  <a:srgbClr val="0000CC"/>
                </a:solidFill>
                <a:latin typeface="楷体" panose="02010609060101010101" pitchFamily="49" charset="-122"/>
                <a:ea typeface="楷体" panose="02010609060101010101" pitchFamily="49" charset="-122"/>
              </a:rPr>
              <a:t>弄清事实</a:t>
            </a:r>
            <a:r>
              <a:rPr lang="en-US" altLang="zh-CN" sz="2800" b="1">
                <a:solidFill>
                  <a:srgbClr val="0000CC"/>
                </a:solidFill>
                <a:latin typeface="Arial" panose="020B0604020202020204" pitchFamily="34" charset="0"/>
                <a:ea typeface="宋体" panose="02010600030101010101" pitchFamily="2" charset="-122"/>
              </a:rPr>
              <a:t>,</a:t>
            </a:r>
            <a:r>
              <a:rPr lang="zh-CN" altLang="en-US" sz="2800" b="1" dirty="0">
                <a:solidFill>
                  <a:srgbClr val="0000CC"/>
                </a:solidFill>
                <a:latin typeface="楷体" panose="02010609060101010101" pitchFamily="49" charset="-122"/>
                <a:ea typeface="楷体" panose="02010609060101010101" pitchFamily="49" charset="-122"/>
              </a:rPr>
              <a:t>不存偏见同</a:t>
            </a:r>
            <a:r>
              <a:rPr lang="zh-CN" altLang="en-US" sz="2800" b="1">
                <a:solidFill>
                  <a:srgbClr val="0000CC"/>
                </a:solidFill>
                <a:latin typeface="楷体" panose="02010609060101010101" pitchFamily="49" charset="-122"/>
                <a:ea typeface="楷体" panose="02010609060101010101" pitchFamily="49" charset="-122"/>
              </a:rPr>
              <a:t>情</a:t>
            </a:r>
            <a:r>
              <a:rPr lang="zh-CN" altLang="en-US" sz="2800" b="1" dirty="0">
                <a:solidFill>
                  <a:srgbClr val="0000CC"/>
                </a:solidFill>
                <a:latin typeface="楷体" panose="02010609060101010101" pitchFamily="49" charset="-122"/>
                <a:ea typeface="楷体" panose="02010609060101010101" pitchFamily="49" charset="-122"/>
              </a:rPr>
              <a:t>弱小</a:t>
            </a:r>
            <a:r>
              <a:rPr lang="en-US" altLang="zh-CN" sz="2800" b="1">
                <a:solidFill>
                  <a:srgbClr val="0000CC"/>
                </a:solidFill>
                <a:latin typeface="Arial" panose="020B0604020202020204" pitchFamily="34" charset="0"/>
                <a:ea typeface="宋体" panose="02010600030101010101" pitchFamily="2" charset="-122"/>
              </a:rPr>
              <a:t>,</a:t>
            </a:r>
            <a:r>
              <a:rPr lang="zh-CN" altLang="en-US" sz="2800" b="1" dirty="0">
                <a:solidFill>
                  <a:srgbClr val="0000CC"/>
                </a:solidFill>
                <a:latin typeface="楷体" panose="02010609060101010101" pitchFamily="49" charset="-122"/>
                <a:ea typeface="楷体" panose="02010609060101010101" pitchFamily="49" charset="-122"/>
              </a:rPr>
              <a:t>善</a:t>
            </a:r>
            <a:r>
              <a:rPr lang="zh-CN" altLang="en-US" sz="2800" b="1">
                <a:solidFill>
                  <a:srgbClr val="0000CC"/>
                </a:solidFill>
                <a:latin typeface="楷体" panose="02010609060101010101" pitchFamily="49" charset="-122"/>
                <a:ea typeface="楷体" panose="02010609060101010101" pitchFamily="49" charset="-122"/>
              </a:rPr>
              <a:t>待生命</a:t>
            </a:r>
            <a:endParaRPr lang="zh-CN" altLang="en-US" sz="2800" b="1">
              <a:solidFill>
                <a:srgbClr val="0000CC"/>
              </a:solidFill>
              <a:latin typeface="楷体" panose="02010609060101010101" pitchFamily="49" charset="-122"/>
              <a:ea typeface="楷体" panose="02010609060101010101" pitchFamily="49" charset="-122"/>
            </a:endParaRPr>
          </a:p>
        </p:txBody>
      </p:sp>
      <p:sp>
        <p:nvSpPr>
          <p:cNvPr id="14341" name="AutoShape 2"/>
          <p:cNvSpPr/>
          <p:nvPr/>
        </p:nvSpPr>
        <p:spPr>
          <a:xfrm>
            <a:off x="293688" y="123825"/>
            <a:ext cx="8229600" cy="1143000"/>
          </a:xfrm>
          <a:prstGeom prst="roundRect">
            <a:avLst>
              <a:gd name="adj" fmla="val 16667"/>
            </a:avLst>
          </a:prstGeom>
          <a:noFill/>
          <a:ln w="9525">
            <a:noFill/>
          </a:ln>
        </p:spPr>
        <p:txBody>
          <a:bodyPr anchor="ctr"/>
          <a:p>
            <a:r>
              <a:rPr lang="zh-CN" altLang="en-US" sz="3200" b="1">
                <a:latin typeface="Calibri" panose="020F0502020204030204" pitchFamily="34" charset="0"/>
                <a:ea typeface="黑体" panose="02010609060101010101" pitchFamily="49" charset="-122"/>
              </a:rPr>
              <a:t>板书设计</a:t>
            </a:r>
            <a:endParaRPr lang="zh-CN" altLang="en-US" sz="3200" b="1">
              <a:latin typeface="Calibri" panose="020F0502020204030204" pitchFamily="34" charset="0"/>
              <a:ea typeface="黑体" panose="02010609060101010101" pitchFamily="49" charset="-122"/>
            </a:endParaRPr>
          </a:p>
        </p:txBody>
      </p:sp>
    </p:spTree>
  </p:cSld>
  <p:clrMapOvr>
    <a:masterClrMapping/>
  </p:clrMapOvr>
  <p:transition spd="slow">
    <p:random/>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5713" name="Rectangle 3"/>
          <p:cNvSpPr>
            <a:spLocks noGrp="1"/>
          </p:cNvSpPr>
          <p:nvPr>
            <p:ph idx="4294967295"/>
          </p:nvPr>
        </p:nvSpPr>
        <p:spPr>
          <a:xfrm>
            <a:off x="539750" y="2401888"/>
            <a:ext cx="7848600" cy="1536700"/>
          </a:xfrm>
        </p:spPr>
        <p:txBody>
          <a:bodyPr vert="horz" wrap="square" lIns="91440" tIns="45720" rIns="91440" bIns="45720" anchor="t"/>
          <a:p>
            <a:pPr algn="ctr" eaLnBrk="1" hangingPunct="1">
              <a:lnSpc>
                <a:spcPct val="130000"/>
              </a:lnSpc>
              <a:buNone/>
            </a:pPr>
            <a:r>
              <a:rPr lang="zh-CN" altLang="en-US" sz="6700" b="1" dirty="0">
                <a:latin typeface="宋体" panose="02010600030101010101" pitchFamily="2" charset="-122"/>
              </a:rPr>
              <a:t>第一课时</a:t>
            </a:r>
            <a:endParaRPr lang="zh-CN" altLang="en-US" sz="6700" b="1">
              <a:latin typeface="宋体" panose="02010600030101010101" pitchFamily="2" charset="-122"/>
            </a:endParaRPr>
          </a:p>
          <a:p>
            <a:pPr eaLnBrk="1" hangingPunct="1">
              <a:lnSpc>
                <a:spcPct val="130000"/>
              </a:lnSpc>
              <a:buNone/>
            </a:pPr>
            <a:endParaRPr lang="en-US" altLang="zh-CN" sz="4100" b="1">
              <a:latin typeface="宋体" panose="02010600030101010101" pitchFamily="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6258" name="TextBox 2"/>
          <p:cNvSpPr txBox="1"/>
          <p:nvPr/>
        </p:nvSpPr>
        <p:spPr>
          <a:xfrm>
            <a:off x="634048" y="1385570"/>
            <a:ext cx="3496945" cy="1641475"/>
          </a:xfrm>
          <a:prstGeom prst="rect">
            <a:avLst/>
          </a:prstGeom>
          <a:noFill/>
          <a:ln w="9525">
            <a:noFill/>
          </a:ln>
        </p:spPr>
        <p:txBody>
          <a:bodyPr wrap="none" anchor="t">
            <a:spAutoFit/>
          </a:bodyPr>
          <a:p>
            <a:pPr algn="l">
              <a:lnSpc>
                <a:spcPct val="120000"/>
              </a:lnSpc>
              <a:spcBef>
                <a:spcPts val="0"/>
              </a:spcBef>
              <a:spcAft>
                <a:spcPts val="0"/>
              </a:spcAft>
            </a:pPr>
            <a:r>
              <a:rPr lang="en-US" altLang="zh-CN" sz="2400" b="1">
                <a:solidFill>
                  <a:srgbClr val="000000"/>
                </a:solidFill>
                <a:latin typeface="宋体" panose="02010600030101010101" pitchFamily="2" charset="-122"/>
                <a:ea typeface="宋体" panose="02010600030101010101" pitchFamily="2" charset="-122"/>
              </a:rPr>
              <a:t> </a:t>
            </a:r>
            <a:r>
              <a:rPr lang="zh-CN" altLang="en-US" sz="2800" b="1">
                <a:solidFill>
                  <a:srgbClr val="000000"/>
                </a:solidFill>
                <a:latin typeface="楷体" panose="02010609060101010101" pitchFamily="49" charset="-122"/>
                <a:ea typeface="楷体" panose="02010609060101010101" pitchFamily="49" charset="-122"/>
              </a:rPr>
              <a:t>风起</a:t>
            </a:r>
            <a:r>
              <a:rPr lang="zh-CN" altLang="en-US" sz="2800" b="1" dirty="0">
                <a:solidFill>
                  <a:srgbClr val="000000"/>
                </a:solidFill>
                <a:latin typeface="楷体" panose="02010609060101010101" pitchFamily="49" charset="-122"/>
                <a:ea typeface="楷体" panose="02010609060101010101" pitchFamily="49" charset="-122"/>
              </a:rPr>
              <a:t>云</a:t>
            </a:r>
            <a:r>
              <a:rPr lang="en-US" altLang="zh-CN" sz="2800" dirty="0" err="1">
                <a:latin typeface="Arial" panose="020B0604020202020204" pitchFamily="34" charset="0"/>
                <a:ea typeface="宋体" panose="02010600030101010101" pitchFamily="2" charset="-122"/>
              </a:rPr>
              <a:t>yǒng</a:t>
            </a:r>
            <a:r>
              <a:rPr lang="en-US" altLang="zh-CN">
                <a:latin typeface="Arial" panose="020B0604020202020204" pitchFamily="34" charset="0"/>
                <a:ea typeface="宋体" panose="02010600030101010101" pitchFamily="2" charset="-122"/>
              </a:rPr>
              <a:t> </a:t>
            </a:r>
            <a:r>
              <a:rPr lang="zh-CN" altLang="en-US" sz="2800" b="1" dirty="0">
                <a:solidFill>
                  <a:srgbClr val="000000"/>
                </a:solidFill>
                <a:latin typeface="宋体" panose="02010600030101010101" pitchFamily="2" charset="-122"/>
                <a:ea typeface="宋体" panose="02010600030101010101" pitchFamily="2" charset="-122"/>
              </a:rPr>
              <a:t>（</a:t>
            </a:r>
            <a:r>
              <a:rPr lang="zh-CN" altLang="en-US" sz="2800" b="1">
                <a:solidFill>
                  <a:srgbClr val="000000"/>
                </a:solidFill>
                <a:latin typeface="宋体" panose="02010600030101010101" pitchFamily="2" charset="-122"/>
                <a:ea typeface="宋体" panose="02010600030101010101" pitchFamily="2" charset="-122"/>
              </a:rPr>
              <a:t>   ）</a:t>
            </a:r>
            <a:endParaRPr lang="zh-CN" altLang="en-US" sz="2800" b="1">
              <a:solidFill>
                <a:srgbClr val="000000"/>
              </a:solidFill>
              <a:latin typeface="宋体" panose="02010600030101010101" pitchFamily="2" charset="-122"/>
              <a:ea typeface="宋体" panose="02010600030101010101" pitchFamily="2" charset="-122"/>
            </a:endParaRPr>
          </a:p>
          <a:p>
            <a:pPr algn="l">
              <a:lnSpc>
                <a:spcPct val="120000"/>
              </a:lnSpc>
              <a:spcBef>
                <a:spcPts val="0"/>
              </a:spcBef>
              <a:spcAft>
                <a:spcPts val="0"/>
              </a:spcAft>
            </a:pPr>
            <a:r>
              <a:rPr lang="en-US" altLang="zh-CN" sz="2800" b="1" dirty="0" err="1">
                <a:solidFill>
                  <a:srgbClr val="000000"/>
                </a:solidFill>
                <a:latin typeface="宋体" panose="02010600030101010101" pitchFamily="2" charset="-122"/>
                <a:sym typeface="+mn-ea"/>
              </a:rPr>
              <a:t> tǒ</a:t>
            </a:r>
            <a:r>
              <a:rPr lang="en-US" altLang="zh-CN" sz="2800" dirty="0" err="1">
                <a:sym typeface="+mn-ea"/>
              </a:rPr>
              <a:t>ng</a:t>
            </a:r>
            <a:r>
              <a:rPr lang="en-US" altLang="zh-CN" sz="2800">
                <a:sym typeface="+mn-ea"/>
              </a:rPr>
              <a:t> </a:t>
            </a:r>
            <a:r>
              <a:rPr lang="zh-CN" altLang="en-US" sz="2800" b="1" dirty="0">
                <a:solidFill>
                  <a:srgbClr val="000000"/>
                </a:solidFill>
                <a:latin typeface="宋体" panose="02010600030101010101" pitchFamily="2" charset="-122"/>
                <a:sym typeface="+mn-ea"/>
              </a:rPr>
              <a:t>（</a:t>
            </a:r>
            <a:r>
              <a:rPr lang="zh-CN" altLang="en-US" sz="2800" b="1">
                <a:solidFill>
                  <a:srgbClr val="000000"/>
                </a:solidFill>
                <a:latin typeface="宋体" panose="02010600030101010101" pitchFamily="2" charset="-122"/>
                <a:sym typeface="+mn-ea"/>
              </a:rPr>
              <a:t>   ）</a:t>
            </a:r>
            <a:r>
              <a:rPr lang="zh-CN" altLang="en-US" sz="2800" b="1">
                <a:solidFill>
                  <a:srgbClr val="000000"/>
                </a:solidFill>
                <a:latin typeface="楷体" panose="02010609060101010101" pitchFamily="49" charset="-122"/>
                <a:ea typeface="楷体" panose="02010609060101010101" pitchFamily="49" charset="-122"/>
                <a:sym typeface="+mn-ea"/>
              </a:rPr>
              <a:t>娄子</a:t>
            </a:r>
            <a:endParaRPr lang="zh-CN" altLang="en-US" sz="2800" b="1">
              <a:solidFill>
                <a:srgbClr val="000000"/>
              </a:solidFill>
              <a:latin typeface="宋体" panose="02010600030101010101" pitchFamily="2" charset="-122"/>
              <a:sym typeface="+mn-ea"/>
            </a:endParaRPr>
          </a:p>
          <a:p>
            <a:pPr algn="l">
              <a:lnSpc>
                <a:spcPct val="120000"/>
              </a:lnSpc>
              <a:spcBef>
                <a:spcPts val="0"/>
              </a:spcBef>
              <a:spcAft>
                <a:spcPts val="0"/>
              </a:spcAft>
            </a:pPr>
            <a:r>
              <a:rPr lang="en-US" altLang="zh-CN" sz="2800" b="1">
                <a:sym typeface="+mn-ea"/>
              </a:rPr>
              <a:t>  </a:t>
            </a:r>
            <a:r>
              <a:rPr lang="en-US" altLang="zh-CN" sz="2800" b="1">
                <a:latin typeface="楷体" panose="02010609060101010101" pitchFamily="49" charset="-122"/>
                <a:ea typeface="楷体" panose="02010609060101010101" pitchFamily="49" charset="-122"/>
                <a:sym typeface="+mn-ea"/>
              </a:rPr>
              <a:t>怂</a:t>
            </a:r>
            <a:r>
              <a:rPr lang="en-US" altLang="zh-CN" sz="2800">
                <a:sym typeface="+mn-ea"/>
              </a:rPr>
              <a:t>yǒng</a:t>
            </a:r>
            <a:r>
              <a:rPr lang="zh-CN" altLang="en-US" sz="2800" b="1">
                <a:latin typeface="宋体" panose="02010600030101010101" pitchFamily="2" charset="-122"/>
                <a:sym typeface="+mn-ea"/>
              </a:rPr>
              <a:t>（    ）</a:t>
            </a:r>
            <a:endParaRPr lang="zh-CN" altLang="en-US" sz="2800" b="1">
              <a:solidFill>
                <a:srgbClr val="000000"/>
              </a:solidFill>
              <a:latin typeface="宋体" panose="02010600030101010101" pitchFamily="2" charset="-122"/>
              <a:ea typeface="宋体" panose="02010600030101010101" pitchFamily="2" charset="-122"/>
            </a:endParaRPr>
          </a:p>
        </p:txBody>
      </p:sp>
      <p:sp>
        <p:nvSpPr>
          <p:cNvPr id="96259" name="TextBox 3"/>
          <p:cNvSpPr txBox="1"/>
          <p:nvPr/>
        </p:nvSpPr>
        <p:spPr>
          <a:xfrm>
            <a:off x="5089208" y="1470343"/>
            <a:ext cx="3498850" cy="1641475"/>
          </a:xfrm>
          <a:prstGeom prst="rect">
            <a:avLst/>
          </a:prstGeom>
          <a:noFill/>
          <a:ln w="9525">
            <a:noFill/>
          </a:ln>
        </p:spPr>
        <p:txBody>
          <a:bodyPr wrap="none" anchor="t">
            <a:spAutoFit/>
          </a:bodyPr>
          <a:p>
            <a:pPr algn="l">
              <a:lnSpc>
                <a:spcPct val="120000"/>
              </a:lnSpc>
              <a:spcBef>
                <a:spcPts val="0"/>
              </a:spcBef>
              <a:spcAft>
                <a:spcPts val="0"/>
              </a:spcAft>
            </a:pPr>
            <a:r>
              <a:rPr lang="en-US" altLang="zh-CN" sz="2400" b="1">
                <a:solidFill>
                  <a:srgbClr val="000000"/>
                </a:solidFill>
                <a:latin typeface="宋体" panose="02010600030101010101" pitchFamily="2" charset="-122"/>
                <a:ea typeface="宋体" panose="02010600030101010101" pitchFamily="2" charset="-122"/>
              </a:rPr>
              <a:t> </a:t>
            </a:r>
            <a:r>
              <a:rPr lang="en-US" altLang="zh-CN" sz="2800" b="1" dirty="0" err="1">
                <a:solidFill>
                  <a:srgbClr val="000000"/>
                </a:solidFill>
                <a:latin typeface="宋体" panose="02010600030101010101" pitchFamily="2" charset="-122"/>
                <a:ea typeface="宋体" panose="02010600030101010101" pitchFamily="2" charset="-122"/>
              </a:rPr>
              <a:t>z</a:t>
            </a:r>
            <a:r>
              <a:rPr lang="en-US" altLang="zh-CN" sz="2800" dirty="0" err="1">
                <a:latin typeface="Arial Narrow" panose="020B0606020202030204" pitchFamily="34" charset="0"/>
                <a:ea typeface="宋体" panose="02010600030101010101" pitchFamily="2" charset="-122"/>
              </a:rPr>
              <a:t>h</a:t>
            </a:r>
            <a:r>
              <a:rPr lang="en-US" altLang="zh-CN" sz="2800" dirty="0" err="1">
                <a:latin typeface="宋体" panose="02010600030101010101" pitchFamily="2" charset="-122"/>
                <a:ea typeface="宋体" panose="02010600030101010101" pitchFamily="2" charset="-122"/>
              </a:rPr>
              <a:t>à</a:t>
            </a:r>
            <a:r>
              <a:rPr lang="en-US" altLang="zh-CN" sz="2800" dirty="0" err="1">
                <a:latin typeface="Arial Narrow" panose="020B0606020202030204" pitchFamily="34" charset="0"/>
                <a:ea typeface="宋体" panose="02010600030101010101" pitchFamily="2" charset="-122"/>
              </a:rPr>
              <a:t>ng</a:t>
            </a:r>
            <a:r>
              <a:rPr lang="zh-CN" altLang="en-US" sz="2800" b="1" dirty="0">
                <a:solidFill>
                  <a:srgbClr val="000000"/>
                </a:solidFill>
                <a:latin typeface="宋体" panose="02010600030101010101" pitchFamily="2" charset="-122"/>
                <a:ea typeface="宋体" panose="02010600030101010101" pitchFamily="2" charset="-122"/>
              </a:rPr>
              <a:t>（</a:t>
            </a:r>
            <a:r>
              <a:rPr lang="zh-CN" altLang="en-US" sz="2800" b="1">
                <a:solidFill>
                  <a:srgbClr val="000000"/>
                </a:solidFill>
                <a:latin typeface="宋体" panose="02010600030101010101" pitchFamily="2" charset="-122"/>
                <a:ea typeface="宋体" panose="02010600030101010101" pitchFamily="2" charset="-122"/>
              </a:rPr>
              <a:t>   ）</a:t>
            </a:r>
            <a:r>
              <a:rPr lang="zh-CN" altLang="en-US" sz="2800" b="1">
                <a:solidFill>
                  <a:srgbClr val="000000"/>
                </a:solidFill>
                <a:latin typeface="楷体" panose="02010609060101010101" pitchFamily="49" charset="-122"/>
                <a:ea typeface="楷体" panose="02010609060101010101" pitchFamily="49" charset="-122"/>
              </a:rPr>
              <a:t>务</a:t>
            </a:r>
            <a:endParaRPr lang="zh-CN" altLang="en-US" sz="2800" b="1">
              <a:solidFill>
                <a:srgbClr val="000000"/>
              </a:solidFill>
              <a:latin typeface="楷体" panose="02010609060101010101" pitchFamily="49" charset="-122"/>
              <a:ea typeface="楷体" panose="02010609060101010101" pitchFamily="49" charset="-122"/>
            </a:endParaRPr>
          </a:p>
          <a:p>
            <a:pPr algn="l">
              <a:lnSpc>
                <a:spcPct val="120000"/>
              </a:lnSpc>
              <a:spcBef>
                <a:spcPts val="0"/>
              </a:spcBef>
              <a:spcAft>
                <a:spcPts val="0"/>
              </a:spcAft>
            </a:pPr>
            <a:r>
              <a:rPr lang="zh-CN" altLang="en-US" sz="2800" b="1">
                <a:solidFill>
                  <a:srgbClr val="000000"/>
                </a:solidFill>
                <a:latin typeface="宋体" panose="02010600030101010101" pitchFamily="2" charset="-122"/>
                <a:ea typeface="宋体" panose="02010600030101010101" pitchFamily="2" charset="-122"/>
              </a:rPr>
              <a:t> </a:t>
            </a:r>
            <a:r>
              <a:rPr lang="en-US" altLang="zh-CN" sz="2800">
                <a:latin typeface="Arial Narrow" panose="020B0606020202030204" pitchFamily="34" charset="0"/>
                <a:sym typeface="黑体" panose="02010609060101010101" pitchFamily="49" charset="-122"/>
              </a:rPr>
              <a:t>ch</a:t>
            </a:r>
            <a:r>
              <a:rPr lang="en-US" altLang="zh-CN" sz="2800">
                <a:latin typeface="宋体" panose="02010600030101010101" pitchFamily="2" charset="-122"/>
                <a:sym typeface="黑体" panose="02010609060101010101" pitchFamily="49" charset="-122"/>
              </a:rPr>
              <a:t>à</a:t>
            </a:r>
            <a:r>
              <a:rPr lang="en-US" altLang="zh-CN" sz="2800">
                <a:latin typeface="Arial Narrow" panose="020B0606020202030204" pitchFamily="34" charset="0"/>
                <a:sym typeface="黑体" panose="02010609060101010101" pitchFamily="49" charset="-122"/>
              </a:rPr>
              <a:t>ng</a:t>
            </a:r>
            <a:r>
              <a:rPr lang="zh-CN" altLang="en-US" sz="2800" b="1">
                <a:solidFill>
                  <a:srgbClr val="000000"/>
                </a:solidFill>
                <a:latin typeface="宋体" panose="02010600030101010101" pitchFamily="2" charset="-122"/>
                <a:sym typeface="黑体" panose="02010609060101010101" pitchFamily="49" charset="-122"/>
              </a:rPr>
              <a:t>（   ）</a:t>
            </a:r>
            <a:r>
              <a:rPr lang="zh-CN" altLang="en-US" sz="2800" b="1">
                <a:solidFill>
                  <a:srgbClr val="000000"/>
                </a:solidFill>
                <a:latin typeface="楷体" panose="02010609060101010101" pitchFamily="49" charset="-122"/>
                <a:ea typeface="楷体" panose="02010609060101010101" pitchFamily="49" charset="-122"/>
                <a:sym typeface="黑体" panose="02010609060101010101" pitchFamily="49" charset="-122"/>
              </a:rPr>
              <a:t>然</a:t>
            </a:r>
            <a:endParaRPr lang="zh-CN" altLang="en-US" sz="2800" b="1">
              <a:solidFill>
                <a:srgbClr val="000000"/>
              </a:solidFill>
              <a:latin typeface="楷体" panose="02010609060101010101" pitchFamily="49" charset="-122"/>
              <a:ea typeface="楷体" panose="02010609060101010101" pitchFamily="49" charset="-122"/>
              <a:sym typeface="黑体" panose="02010609060101010101" pitchFamily="49" charset="-122"/>
            </a:endParaRPr>
          </a:p>
          <a:p>
            <a:pPr algn="l">
              <a:lnSpc>
                <a:spcPct val="120000"/>
              </a:lnSpc>
              <a:spcBef>
                <a:spcPts val="0"/>
              </a:spcBef>
              <a:spcAft>
                <a:spcPts val="0"/>
              </a:spcAft>
            </a:pPr>
            <a:r>
              <a:rPr lang="zh-CN" altLang="en-US" sz="2800" b="1">
                <a:solidFill>
                  <a:srgbClr val="000000"/>
                </a:solidFill>
                <a:latin typeface="楷体" panose="02010609060101010101" pitchFamily="49" charset="-122"/>
                <a:ea typeface="楷体" panose="02010609060101010101" pitchFamily="49" charset="-122"/>
                <a:sym typeface="+mn-ea"/>
              </a:rPr>
              <a:t> 为虎作</a:t>
            </a:r>
            <a:r>
              <a:rPr lang="en-US" altLang="zh-CN" sz="2800">
                <a:solidFill>
                  <a:srgbClr val="000000"/>
                </a:solidFill>
                <a:latin typeface="Arial Narrow" panose="020B0606020202030204" pitchFamily="34" charset="0"/>
                <a:sym typeface="+mn-ea"/>
              </a:rPr>
              <a:t>ch</a:t>
            </a:r>
            <a:r>
              <a:rPr lang="en-US" altLang="zh-CN" sz="2800">
                <a:solidFill>
                  <a:srgbClr val="000000"/>
                </a:solidFill>
                <a:latin typeface="宋体" panose="02010600030101010101" pitchFamily="2" charset="-122"/>
                <a:sym typeface="+mn-ea"/>
              </a:rPr>
              <a:t>ā</a:t>
            </a:r>
            <a:r>
              <a:rPr lang="en-US" altLang="zh-CN" sz="2800">
                <a:solidFill>
                  <a:srgbClr val="000000"/>
                </a:solidFill>
                <a:latin typeface="Arial Narrow" panose="020B0606020202030204" pitchFamily="34" charset="0"/>
                <a:sym typeface="+mn-ea"/>
              </a:rPr>
              <a:t>ng</a:t>
            </a:r>
            <a:r>
              <a:rPr lang="zh-CN" altLang="en-US" sz="2800" b="1">
                <a:solidFill>
                  <a:srgbClr val="000000"/>
                </a:solidFill>
                <a:latin typeface="宋体" panose="02010600030101010101" pitchFamily="2" charset="-122"/>
                <a:sym typeface="+mn-ea"/>
              </a:rPr>
              <a:t>（   ）</a:t>
            </a:r>
            <a:endParaRPr lang="zh-CN" altLang="en-US" sz="2800" b="1">
              <a:solidFill>
                <a:srgbClr val="000000"/>
              </a:solidFill>
              <a:latin typeface="宋体" panose="02010600030101010101" pitchFamily="2" charset="-122"/>
              <a:ea typeface="宋体" panose="02010600030101010101" pitchFamily="2" charset="-122"/>
            </a:endParaRPr>
          </a:p>
        </p:txBody>
      </p:sp>
      <p:sp>
        <p:nvSpPr>
          <p:cNvPr id="96260" name="左大括号 21"/>
          <p:cNvSpPr/>
          <p:nvPr/>
        </p:nvSpPr>
        <p:spPr>
          <a:xfrm>
            <a:off x="525780" y="1460500"/>
            <a:ext cx="254000" cy="1490663"/>
          </a:xfrm>
          <a:prstGeom prst="leftBrace">
            <a:avLst>
              <a:gd name="adj1" fmla="val 31055"/>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96261" name="左大括号 22"/>
          <p:cNvSpPr/>
          <p:nvPr/>
        </p:nvSpPr>
        <p:spPr>
          <a:xfrm>
            <a:off x="4942523" y="1561465"/>
            <a:ext cx="242887" cy="1528763"/>
          </a:xfrm>
          <a:prstGeom prst="leftBrace">
            <a:avLst>
              <a:gd name="adj1" fmla="val 31033"/>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3200" dirty="0">
              <a:solidFill>
                <a:srgbClr val="000000"/>
              </a:solidFill>
              <a:latin typeface="楷体" panose="02010609060101010101" pitchFamily="49" charset="-122"/>
              <a:ea typeface="楷体" panose="02010609060101010101" pitchFamily="49" charset="-122"/>
            </a:endParaRPr>
          </a:p>
        </p:txBody>
      </p:sp>
      <p:sp>
        <p:nvSpPr>
          <p:cNvPr id="16400" name="文本框 1"/>
          <p:cNvSpPr txBox="1"/>
          <p:nvPr/>
        </p:nvSpPr>
        <p:spPr>
          <a:xfrm>
            <a:off x="2433638" y="2568575"/>
            <a:ext cx="540385" cy="521970"/>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恿</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6263" name="TextBox 1"/>
          <p:cNvSpPr txBox="1"/>
          <p:nvPr/>
        </p:nvSpPr>
        <p:spPr>
          <a:xfrm>
            <a:off x="4513263" y="4116388"/>
            <a:ext cx="3444875" cy="460375"/>
          </a:xfrm>
          <a:prstGeom prst="rect">
            <a:avLst/>
          </a:prstGeom>
          <a:noFill/>
          <a:ln w="9525">
            <a:noFill/>
          </a:ln>
        </p:spPr>
        <p:txBody>
          <a:bodyPr anchor="t">
            <a:spAutoFit/>
          </a:bodyPr>
          <a:p>
            <a:r>
              <a:rPr lang="zh-CN" altLang="en-US" sz="2400" b="1">
                <a:solidFill>
                  <a:srgbClr val="000000"/>
                </a:solidFill>
                <a:latin typeface="宋体" panose="02010600030101010101" pitchFamily="2" charset="-122"/>
                <a:ea typeface="宋体" panose="02010600030101010101" pitchFamily="2" charset="-122"/>
              </a:rPr>
              <a:t> </a:t>
            </a:r>
            <a:r>
              <a:rPr lang="en-US" altLang="zh-CN" sz="2400" b="1">
                <a:solidFill>
                  <a:srgbClr val="0000FF"/>
                </a:solidFill>
                <a:latin typeface="宋体" panose="02010600030101010101" pitchFamily="2" charset="-122"/>
                <a:ea typeface="宋体" panose="02010600030101010101" pitchFamily="2" charset="-122"/>
              </a:rPr>
              <a:t> </a:t>
            </a:r>
            <a:endParaRPr lang="zh-CN" altLang="en-US" sz="2800" b="1">
              <a:solidFill>
                <a:srgbClr val="000000"/>
              </a:solidFill>
              <a:latin typeface="楷体" panose="02010609060101010101" pitchFamily="49" charset="-122"/>
              <a:ea typeface="楷体" panose="02010609060101010101" pitchFamily="49" charset="-122"/>
            </a:endParaRPr>
          </a:p>
        </p:txBody>
      </p:sp>
      <p:sp>
        <p:nvSpPr>
          <p:cNvPr id="96264" name="TextBox 2"/>
          <p:cNvSpPr txBox="1"/>
          <p:nvPr/>
        </p:nvSpPr>
        <p:spPr>
          <a:xfrm>
            <a:off x="4654550" y="3594100"/>
            <a:ext cx="309880" cy="460375"/>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endParaRPr lang="zh-CN" altLang="en-US" sz="2800" b="1">
              <a:solidFill>
                <a:srgbClr val="000000"/>
              </a:solidFill>
              <a:latin typeface="宋体" panose="02010600030101010101" pitchFamily="2" charset="-122"/>
              <a:ea typeface="宋体" panose="02010600030101010101" pitchFamily="2" charset="-122"/>
            </a:endParaRPr>
          </a:p>
        </p:txBody>
      </p:sp>
      <p:sp>
        <p:nvSpPr>
          <p:cNvPr id="16407" name="文本框 11"/>
          <p:cNvSpPr txBox="1"/>
          <p:nvPr/>
        </p:nvSpPr>
        <p:spPr>
          <a:xfrm>
            <a:off x="3108325" y="1470660"/>
            <a:ext cx="539750" cy="521970"/>
          </a:xfrm>
          <a:prstGeom prst="rect">
            <a:avLst/>
          </a:prstGeom>
          <a:noFill/>
          <a:ln w="9525">
            <a:noFill/>
          </a:ln>
        </p:spPr>
        <p:txBody>
          <a:bodyPr wrap="square" anchor="t">
            <a:spAutoFit/>
          </a:bodyPr>
          <a:p>
            <a:r>
              <a:rPr lang="zh-CN" altLang="en-US" sz="2800" b="1">
                <a:solidFill>
                  <a:srgbClr val="FF0000"/>
                </a:solidFill>
                <a:latin typeface="楷体" panose="02010609060101010101" pitchFamily="49" charset="-122"/>
                <a:ea typeface="楷体" panose="02010609060101010101" pitchFamily="49" charset="-122"/>
              </a:rPr>
              <a:t>涌</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6412" name="文本框 16"/>
          <p:cNvSpPr txBox="1"/>
          <p:nvPr/>
        </p:nvSpPr>
        <p:spPr>
          <a:xfrm>
            <a:off x="6567805" y="2083753"/>
            <a:ext cx="541338" cy="522287"/>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怅</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6413" name="文本框 17"/>
          <p:cNvSpPr txBox="1"/>
          <p:nvPr/>
        </p:nvSpPr>
        <p:spPr>
          <a:xfrm>
            <a:off x="7541895" y="2589530"/>
            <a:ext cx="510540" cy="521970"/>
          </a:xfrm>
          <a:prstGeom prst="rect">
            <a:avLst/>
          </a:prstGeom>
          <a:noFill/>
          <a:ln w="9525">
            <a:noFill/>
          </a:ln>
        </p:spPr>
        <p:txBody>
          <a:bodyPr wrap="square" anchor="t">
            <a:spAutoFit/>
          </a:bodyPr>
          <a:p>
            <a:r>
              <a:rPr lang="zh-CN" altLang="en-US" sz="2800" b="1">
                <a:solidFill>
                  <a:srgbClr val="FF0000"/>
                </a:solidFill>
                <a:latin typeface="楷体" panose="02010609060101010101" pitchFamily="49" charset="-122"/>
                <a:ea typeface="楷体" panose="02010609060101010101" pitchFamily="49" charset="-122"/>
              </a:rPr>
              <a:t>伥</a:t>
            </a:r>
            <a:r>
              <a:rPr lang="zh-CN" altLang="en-US" sz="2400" b="1">
                <a:solidFill>
                  <a:srgbClr val="FF0000"/>
                </a:solidFill>
                <a:latin typeface="楷体" panose="02010609060101010101" pitchFamily="49" charset="-122"/>
                <a:ea typeface="楷体" panose="02010609060101010101" pitchFamily="49" charset="-122"/>
              </a:rPr>
              <a:t>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96268" name="TextBox 2"/>
          <p:cNvSpPr txBox="1"/>
          <p:nvPr/>
        </p:nvSpPr>
        <p:spPr>
          <a:xfrm>
            <a:off x="523875" y="2970213"/>
            <a:ext cx="309880" cy="460375"/>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endParaRPr lang="zh-CN" altLang="en-US" sz="2800" b="1">
              <a:solidFill>
                <a:srgbClr val="000000"/>
              </a:solidFill>
              <a:latin typeface="宋体" panose="02010600030101010101" pitchFamily="2" charset="-122"/>
              <a:ea typeface="宋体" panose="02010600030101010101" pitchFamily="2" charset="-122"/>
            </a:endParaRPr>
          </a:p>
        </p:txBody>
      </p:sp>
      <p:sp>
        <p:nvSpPr>
          <p:cNvPr id="6" name="文本框 11"/>
          <p:cNvSpPr txBox="1"/>
          <p:nvPr/>
        </p:nvSpPr>
        <p:spPr>
          <a:xfrm>
            <a:off x="2113280" y="1992313"/>
            <a:ext cx="539750" cy="522287"/>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捅</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6270" name="TextBox 3"/>
          <p:cNvSpPr txBox="1"/>
          <p:nvPr/>
        </p:nvSpPr>
        <p:spPr>
          <a:xfrm>
            <a:off x="5396865" y="948373"/>
            <a:ext cx="309880" cy="460375"/>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r>
              <a:rPr lang="zh-CN" altLang="en-US" sz="2400" b="1">
                <a:solidFill>
                  <a:srgbClr val="000000"/>
                </a:solidFill>
                <a:latin typeface="宋体" panose="02010600030101010101" pitchFamily="2" charset="-122"/>
                <a:ea typeface="宋体" panose="02010600030101010101" pitchFamily="2" charset="-122"/>
              </a:rPr>
              <a:t> </a:t>
            </a:r>
            <a:endParaRPr lang="zh-CN" altLang="en-US" sz="2400" b="1">
              <a:solidFill>
                <a:srgbClr val="000000"/>
              </a:solidFill>
              <a:latin typeface="宋体" panose="02010600030101010101" pitchFamily="2" charset="-122"/>
              <a:ea typeface="宋体" panose="02010600030101010101" pitchFamily="2" charset="-122"/>
            </a:endParaRPr>
          </a:p>
        </p:txBody>
      </p:sp>
      <p:sp>
        <p:nvSpPr>
          <p:cNvPr id="9" name="文本框 16"/>
          <p:cNvSpPr txBox="1"/>
          <p:nvPr/>
        </p:nvSpPr>
        <p:spPr>
          <a:xfrm>
            <a:off x="6511925" y="1561465"/>
            <a:ext cx="541338" cy="522288"/>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账</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6273" name="TextBox 2"/>
          <p:cNvSpPr txBox="1"/>
          <p:nvPr/>
        </p:nvSpPr>
        <p:spPr>
          <a:xfrm>
            <a:off x="634048" y="3594100"/>
            <a:ext cx="3417570" cy="1641475"/>
          </a:xfrm>
          <a:prstGeom prst="rect">
            <a:avLst/>
          </a:prstGeom>
          <a:noFill/>
          <a:ln w="9525">
            <a:noFill/>
          </a:ln>
        </p:spPr>
        <p:txBody>
          <a:bodyPr wrap="none" anchor="t">
            <a:spAutoFit/>
          </a:bodyPr>
          <a:p>
            <a:pPr algn="l">
              <a:lnSpc>
                <a:spcPct val="120000"/>
              </a:lnSpc>
              <a:spcBef>
                <a:spcPts val="0"/>
              </a:spcBef>
              <a:spcAft>
                <a:spcPts val="0"/>
              </a:spcAft>
            </a:pPr>
            <a:r>
              <a:rPr lang="en-US" altLang="zh-CN" sz="2400" b="1">
                <a:solidFill>
                  <a:srgbClr val="000000"/>
                </a:solidFill>
                <a:latin typeface="宋体" panose="02010600030101010101" pitchFamily="2" charset="-122"/>
                <a:ea typeface="宋体" panose="02010600030101010101" pitchFamily="2" charset="-122"/>
              </a:rPr>
              <a:t> </a:t>
            </a:r>
            <a:r>
              <a:rPr lang="zh-CN" altLang="en-US" sz="2800" b="1">
                <a:solidFill>
                  <a:srgbClr val="000000"/>
                </a:solidFill>
                <a:latin typeface="楷体" panose="02010609060101010101" pitchFamily="49" charset="-122"/>
                <a:ea typeface="楷体" panose="02010609060101010101" pitchFamily="49" charset="-122"/>
              </a:rPr>
              <a:t>孜孜不</a:t>
            </a:r>
            <a:r>
              <a:rPr lang="en-US" altLang="zh-CN" sz="2800" b="1" dirty="0" err="1">
                <a:solidFill>
                  <a:srgbClr val="000000"/>
                </a:solidFill>
                <a:latin typeface="宋体" panose="02010600030101010101" pitchFamily="2" charset="-122"/>
                <a:ea typeface="宋体" panose="02010600030101010101" pitchFamily="2" charset="-122"/>
              </a:rPr>
              <a:t>j</a:t>
            </a:r>
            <a:r>
              <a:rPr lang="en-US" altLang="zh-CN" sz="2800" dirty="0" err="1">
                <a:latin typeface="Arial" panose="020B0604020202020204" pitchFamily="34" charset="0"/>
                <a:ea typeface="宋体" panose="02010600030101010101" pitchFamily="2" charset="-122"/>
              </a:rPr>
              <a:t>u</a:t>
            </a:r>
            <a:r>
              <a:rPr lang="en-US" altLang="zh-CN" sz="2800" b="1" dirty="0" err="1">
                <a:latin typeface="宋体" panose="02010600030101010101" pitchFamily="2" charset="-122"/>
                <a:ea typeface="宋体" panose="02010600030101010101" pitchFamily="2" charset="-122"/>
                <a:sym typeface="黑体" panose="02010609060101010101" pitchFamily="49" charset="-122"/>
              </a:rPr>
              <a:t>à</a:t>
            </a:r>
            <a:r>
              <a:rPr lang="en-US" altLang="zh-CN" sz="2800" dirty="0" err="1">
                <a:solidFill>
                  <a:srgbClr val="000000"/>
                </a:solidFill>
                <a:latin typeface="Arial" panose="020B0604020202020204" pitchFamily="34" charset="0"/>
                <a:ea typeface="宋体" panose="02010600030101010101" pitchFamily="2" charset="-122"/>
              </a:rPr>
              <a:t>n</a:t>
            </a:r>
            <a:r>
              <a:rPr lang="zh-CN" altLang="en-US" sz="2800" b="1" dirty="0">
                <a:solidFill>
                  <a:srgbClr val="000000"/>
                </a:solidFill>
                <a:latin typeface="宋体" panose="02010600030101010101" pitchFamily="2" charset="-122"/>
                <a:ea typeface="宋体" panose="02010600030101010101" pitchFamily="2" charset="-122"/>
              </a:rPr>
              <a:t>（</a:t>
            </a:r>
            <a:r>
              <a:rPr lang="zh-CN" altLang="en-US" sz="2800" b="1">
                <a:solidFill>
                  <a:srgbClr val="000000"/>
                </a:solidFill>
                <a:latin typeface="宋体" panose="02010600030101010101" pitchFamily="2" charset="-122"/>
                <a:ea typeface="宋体" panose="02010600030101010101" pitchFamily="2" charset="-122"/>
              </a:rPr>
              <a:t>   ）</a:t>
            </a:r>
            <a:endParaRPr lang="zh-CN" altLang="en-US" sz="2800" b="1">
              <a:solidFill>
                <a:srgbClr val="000000"/>
              </a:solidFill>
              <a:latin typeface="宋体" panose="02010600030101010101" pitchFamily="2" charset="-122"/>
              <a:ea typeface="宋体" panose="02010600030101010101" pitchFamily="2" charset="-122"/>
            </a:endParaRPr>
          </a:p>
          <a:p>
            <a:pPr algn="l">
              <a:lnSpc>
                <a:spcPct val="120000"/>
              </a:lnSpc>
              <a:spcBef>
                <a:spcPts val="0"/>
              </a:spcBef>
              <a:spcAft>
                <a:spcPts val="0"/>
              </a:spcAft>
            </a:pPr>
            <a:r>
              <a:rPr lang="zh-CN" altLang="en-US" sz="2800" b="1">
                <a:solidFill>
                  <a:srgbClr val="000000"/>
                </a:solidFill>
                <a:latin typeface="宋体" panose="02010600030101010101" pitchFamily="2" charset="-122"/>
                <a:ea typeface="宋体" panose="02010600030101010101" pitchFamily="2" charset="-122"/>
              </a:rPr>
              <a:t> quán（　 ）</a:t>
            </a:r>
            <a:r>
              <a:rPr lang="zh-CN" altLang="en-US" sz="2800" b="1">
                <a:solidFill>
                  <a:srgbClr val="000000"/>
                </a:solidFill>
                <a:latin typeface="楷体" panose="02010609060101010101" pitchFamily="49" charset="-122"/>
                <a:ea typeface="楷体" panose="02010609060101010101" pitchFamily="49" charset="-122"/>
              </a:rPr>
              <a:t>伏</a:t>
            </a:r>
            <a:endParaRPr lang="zh-CN" altLang="en-US" sz="2800" b="1">
              <a:solidFill>
                <a:srgbClr val="000000"/>
              </a:solidFill>
              <a:latin typeface="宋体" panose="02010600030101010101" pitchFamily="2" charset="-122"/>
              <a:ea typeface="宋体" panose="02010600030101010101" pitchFamily="2" charset="-122"/>
            </a:endParaRPr>
          </a:p>
          <a:p>
            <a:pPr algn="l">
              <a:lnSpc>
                <a:spcPct val="120000"/>
              </a:lnSpc>
              <a:spcBef>
                <a:spcPts val="0"/>
              </a:spcBef>
              <a:spcAft>
                <a:spcPts val="0"/>
              </a:spcAft>
            </a:pPr>
            <a:r>
              <a:rPr lang="zh-CN" altLang="en-US" sz="2800" b="1">
                <a:solidFill>
                  <a:srgbClr val="000000"/>
                </a:solidFill>
                <a:latin typeface="宋体" panose="02010600030101010101" pitchFamily="2" charset="-122"/>
                <a:ea typeface="宋体" panose="02010600030101010101" pitchFamily="2" charset="-122"/>
              </a:rPr>
              <a:t> </a:t>
            </a:r>
            <a:r>
              <a:rPr lang="zh-CN" altLang="en-US" sz="2800" b="1">
                <a:solidFill>
                  <a:srgbClr val="000000"/>
                </a:solidFill>
                <a:latin typeface="楷体" panose="02010609060101010101" pitchFamily="49" charset="-122"/>
                <a:ea typeface="楷体" panose="02010609060101010101" pitchFamily="49" charset="-122"/>
              </a:rPr>
              <a:t>情意缱</a:t>
            </a:r>
            <a:r>
              <a:rPr lang="zh-CN" altLang="en-US" sz="2800" b="1">
                <a:solidFill>
                  <a:srgbClr val="000000"/>
                </a:solidFill>
                <a:latin typeface="宋体" panose="02010600030101010101" pitchFamily="2" charset="-122"/>
                <a:sym typeface="+mn-ea"/>
              </a:rPr>
              <a:t>quǎn（ 　）</a:t>
            </a:r>
            <a:endParaRPr lang="zh-CN" altLang="en-US" sz="2800" b="1">
              <a:solidFill>
                <a:srgbClr val="000000"/>
              </a:solidFill>
              <a:latin typeface="楷体" panose="02010609060101010101" pitchFamily="49" charset="-122"/>
              <a:ea typeface="楷体" panose="02010609060101010101" pitchFamily="49" charset="-122"/>
            </a:endParaRPr>
          </a:p>
        </p:txBody>
      </p:sp>
      <p:sp>
        <p:nvSpPr>
          <p:cNvPr id="12" name="文本框 1"/>
          <p:cNvSpPr txBox="1"/>
          <p:nvPr/>
        </p:nvSpPr>
        <p:spPr>
          <a:xfrm>
            <a:off x="3022600" y="3661410"/>
            <a:ext cx="529590" cy="521970"/>
          </a:xfrm>
          <a:prstGeom prst="rect">
            <a:avLst/>
          </a:prstGeom>
          <a:noFill/>
          <a:ln w="9525">
            <a:noFill/>
          </a:ln>
        </p:spPr>
        <p:txBody>
          <a:bodyPr wrap="square" anchor="t">
            <a:spAutoFit/>
          </a:bodyPr>
          <a:p>
            <a:r>
              <a:rPr lang="zh-CN" altLang="en-US" sz="2800" b="1">
                <a:solidFill>
                  <a:srgbClr val="FF0000"/>
                </a:solidFill>
                <a:latin typeface="楷体" panose="02010609060101010101" pitchFamily="49" charset="-122"/>
                <a:ea typeface="楷体" panose="02010609060101010101" pitchFamily="49" charset="-122"/>
              </a:rPr>
              <a:t>倦</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3518" name="矩形 12"/>
          <p:cNvSpPr/>
          <p:nvPr/>
        </p:nvSpPr>
        <p:spPr>
          <a:xfrm>
            <a:off x="1974215" y="4183063"/>
            <a:ext cx="541338" cy="519112"/>
          </a:xfrm>
          <a:prstGeom prst="rect">
            <a:avLst/>
          </a:prstGeom>
          <a:noFill/>
          <a:ln w="9525">
            <a:noFill/>
          </a:ln>
        </p:spPr>
        <p:txBody>
          <a:bodyPr wrap="none" anchor="t">
            <a:spAutoFit/>
          </a:bodyPr>
          <a:p>
            <a:pPr eaLnBrk="0" hangingPunct="0"/>
            <a:r>
              <a:rPr lang="zh-CN" altLang="en-US" sz="2800" b="1">
                <a:solidFill>
                  <a:srgbClr val="FF0000"/>
                </a:solidFill>
                <a:latin typeface="楷体" panose="02010609060101010101" pitchFamily="49" charset="-122"/>
                <a:ea typeface="楷体" panose="02010609060101010101" pitchFamily="49" charset="-122"/>
              </a:rPr>
              <a:t>蜷</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6282" name="Rectangle 2"/>
          <p:cNvSpPr>
            <a:spLocks noGrp="1"/>
          </p:cNvSpPr>
          <p:nvPr/>
        </p:nvSpPr>
        <p:spPr>
          <a:xfrm>
            <a:off x="258128" y="705168"/>
            <a:ext cx="8229600" cy="765175"/>
          </a:xfrm>
          <a:prstGeom prst="rect">
            <a:avLst/>
          </a:prstGeom>
          <a:noFill/>
          <a:ln w="9525">
            <a:noFill/>
          </a:ln>
        </p:spPr>
        <p:txBody>
          <a:bodyPr anchor="ctr"/>
          <a:p>
            <a:r>
              <a:rPr lang="zh-CN" altLang="en-US" sz="3200" b="1">
                <a:latin typeface="Calibri" panose="020F0502020204030204" pitchFamily="34" charset="0"/>
                <a:ea typeface="黑体" panose="02010609060101010101" pitchFamily="49" charset="-122"/>
              </a:rPr>
              <a:t>一</a:t>
            </a:r>
            <a:r>
              <a:rPr lang="zh-CN" altLang="en-US" sz="3200" b="1" dirty="0">
                <a:latin typeface="Calibri" panose="020F0502020204030204" pitchFamily="34" charset="0"/>
                <a:ea typeface="黑体" panose="02010609060101010101" pitchFamily="49" charset="-122"/>
              </a:rPr>
              <a:t>、辨析形近字</a:t>
            </a:r>
            <a:endParaRPr lang="zh-CN" altLang="en-US" sz="3200" b="1">
              <a:latin typeface="Calibri" panose="020F0502020204030204" pitchFamily="34" charset="0"/>
              <a:ea typeface="黑体" panose="02010609060101010101" pitchFamily="49" charset="-122"/>
            </a:endParaRPr>
          </a:p>
        </p:txBody>
      </p:sp>
      <p:sp>
        <p:nvSpPr>
          <p:cNvPr id="2" name="左大括号 21"/>
          <p:cNvSpPr/>
          <p:nvPr/>
        </p:nvSpPr>
        <p:spPr>
          <a:xfrm>
            <a:off x="492125" y="3601085"/>
            <a:ext cx="254000" cy="1490663"/>
          </a:xfrm>
          <a:prstGeom prst="leftBrace">
            <a:avLst>
              <a:gd name="adj1" fmla="val 31055"/>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3" name="文本框 1"/>
          <p:cNvSpPr txBox="1"/>
          <p:nvPr/>
        </p:nvSpPr>
        <p:spPr>
          <a:xfrm>
            <a:off x="3108325" y="4648835"/>
            <a:ext cx="529590" cy="521970"/>
          </a:xfrm>
          <a:prstGeom prst="rect">
            <a:avLst/>
          </a:prstGeom>
          <a:noFill/>
          <a:ln w="9525">
            <a:noFill/>
          </a:ln>
        </p:spPr>
        <p:txBody>
          <a:bodyPr wrap="square" anchor="t">
            <a:spAutoFit/>
          </a:bodyPr>
          <a:p>
            <a:r>
              <a:rPr lang="zh-CN" altLang="en-US" sz="2800" b="1">
                <a:solidFill>
                  <a:srgbClr val="FF0000"/>
                </a:solidFill>
                <a:latin typeface="楷体" panose="02010609060101010101" pitchFamily="49" charset="-122"/>
                <a:ea typeface="楷体" panose="02010609060101010101" pitchFamily="49" charset="-122"/>
              </a:rPr>
              <a:t>绻</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407"/>
                                        </p:tgtEl>
                                        <p:attrNameLst>
                                          <p:attrName>style.visibility</p:attrName>
                                        </p:attrNameLst>
                                      </p:cBhvr>
                                      <p:to>
                                        <p:strVal val="visible"/>
                                      </p:to>
                                    </p:set>
                                    <p:animEffect transition="in" filter="blinds(horizontal)">
                                      <p:cBhvr>
                                        <p:cTn id="7" dur="500"/>
                                        <p:tgtEl>
                                          <p:spTgt spid="1640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400"/>
                                        </p:tgtEl>
                                        <p:attrNameLst>
                                          <p:attrName>style.visibility</p:attrName>
                                        </p:attrNameLst>
                                      </p:cBhvr>
                                      <p:to>
                                        <p:strVal val="visible"/>
                                      </p:to>
                                    </p:set>
                                    <p:animEffect transition="in" filter="blinds(horizontal)">
                                      <p:cBhvr>
                                        <p:cTn id="17" dur="500"/>
                                        <p:tgtEl>
                                          <p:spTgt spid="164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412"/>
                                        </p:tgtEl>
                                        <p:attrNameLst>
                                          <p:attrName>style.visibility</p:attrName>
                                        </p:attrNameLst>
                                      </p:cBhvr>
                                      <p:to>
                                        <p:strVal val="visible"/>
                                      </p:to>
                                    </p:set>
                                    <p:animEffect transition="in" filter="blinds(horizontal)">
                                      <p:cBhvr>
                                        <p:cTn id="27" dur="500"/>
                                        <p:tgtEl>
                                          <p:spTgt spid="164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413"/>
                                        </p:tgtEl>
                                        <p:attrNameLst>
                                          <p:attrName>style.visibility</p:attrName>
                                        </p:attrNameLst>
                                      </p:cBhvr>
                                      <p:to>
                                        <p:strVal val="visible"/>
                                      </p:to>
                                    </p:set>
                                    <p:animEffect transition="in" filter="blinds(horizontal)">
                                      <p:cBhvr>
                                        <p:cTn id="32" dur="500"/>
                                        <p:tgtEl>
                                          <p:spTgt spid="164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3518"/>
                                        </p:tgtEl>
                                        <p:attrNameLst>
                                          <p:attrName>style.visibility</p:attrName>
                                        </p:attrNameLst>
                                      </p:cBhvr>
                                      <p:to>
                                        <p:strVal val="visible"/>
                                      </p:to>
                                    </p:set>
                                    <p:anim calcmode="lin" valueType="num">
                                      <p:cBhvr additive="base">
                                        <p:cTn id="42" dur="500" fill="hold"/>
                                        <p:tgtEl>
                                          <p:spTgt spid="63518"/>
                                        </p:tgtEl>
                                        <p:attrNameLst>
                                          <p:attrName>ppt_x</p:attrName>
                                        </p:attrNameLst>
                                      </p:cBhvr>
                                      <p:tavLst>
                                        <p:tav tm="0">
                                          <p:val>
                                            <p:strVal val="#ppt_x"/>
                                          </p:val>
                                        </p:tav>
                                        <p:tav tm="100000">
                                          <p:val>
                                            <p:strVal val="#ppt_x"/>
                                          </p:val>
                                        </p:tav>
                                      </p:tavLst>
                                    </p:anim>
                                    <p:anim calcmode="lin" valueType="num">
                                      <p:cBhvr additive="base">
                                        <p:cTn id="43" dur="500" fill="hold"/>
                                        <p:tgtEl>
                                          <p:spTgt spid="6351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blinds(horizontal)">
                                      <p:cBhvr>
                                        <p:cTn id="4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0" grpId="0"/>
      <p:bldP spid="16407" grpId="0"/>
      <p:bldP spid="16412" grpId="0"/>
      <p:bldP spid="16413" grpId="0"/>
      <p:bldP spid="6" grpId="0"/>
      <p:bldP spid="9" grpId="0"/>
      <p:bldP spid="12" grpId="0"/>
      <p:bldP spid="63518"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134620" y="224155"/>
            <a:ext cx="8822690" cy="659130"/>
          </a:xfrm>
          <a:prstGeom prst="rect">
            <a:avLst/>
          </a:prstGeom>
          <a:noFill/>
          <a:ln w="9525">
            <a:noFill/>
          </a:ln>
        </p:spPr>
        <p:txBody>
          <a:bodyPr anchor="ctr"/>
          <a:p>
            <a:pPr fontAlgn="base"/>
            <a:r>
              <a:rPr lang="zh-CN" altLang="en-US" sz="3000" b="1" strike="noStrike" noProof="1" dirty="0">
                <a:latin typeface="Calibri" panose="020F0502020204030204" pitchFamily="34" charset="0"/>
                <a:ea typeface="黑体" panose="02010609060101010101" pitchFamily="49" charset="-122"/>
                <a:cs typeface="+mn-cs"/>
              </a:rPr>
              <a:t>二、</a:t>
            </a:r>
            <a:r>
              <a:rPr lang="zh-CN" altLang="en-US" sz="3000" b="1" strike="noStrike" noProof="1" dirty="0">
                <a:latin typeface="Arial" panose="020B0604020202020204" pitchFamily="34" charset="0"/>
                <a:ea typeface="黑体" panose="02010609060101010101" pitchFamily="49" charset="-122"/>
                <a:cs typeface="+mn-cs"/>
              </a:rPr>
              <a:t>整体感知</a:t>
            </a:r>
            <a:endParaRPr lang="zh-CN" altLang="en-US" sz="3000" b="1" strike="noStrike" noProof="1" dirty="0">
              <a:solidFill>
                <a:schemeClr val="tx1"/>
              </a:solidFill>
              <a:uFillTx/>
              <a:ea typeface="SimSun-ExtB" panose="02010609060101010101" pitchFamily="49" charset="-122"/>
            </a:endParaRPr>
          </a:p>
        </p:txBody>
      </p:sp>
      <p:sp>
        <p:nvSpPr>
          <p:cNvPr id="6" name="Rectangle 2"/>
          <p:cNvSpPr>
            <a:spLocks noGrp="1"/>
          </p:cNvSpPr>
          <p:nvPr/>
        </p:nvSpPr>
        <p:spPr>
          <a:xfrm>
            <a:off x="338455" y="883285"/>
            <a:ext cx="8466455" cy="1866265"/>
          </a:xfrm>
          <a:prstGeom prst="rect">
            <a:avLst/>
          </a:prstGeom>
          <a:noFill/>
          <a:ln w="9525">
            <a:noFill/>
          </a:ln>
        </p:spPr>
        <p:txBody>
          <a:bodyPr anchor="ctr"/>
          <a:p>
            <a:pPr fontAlgn="base"/>
            <a:r>
              <a:rPr lang="zh-CN" sz="3000" b="1" strike="noStrike" noProof="1">
                <a:cs typeface="+mn-cs"/>
              </a:rPr>
              <a:t>提问：</a:t>
            </a:r>
            <a:r>
              <a:rPr sz="3000" b="1" strike="noStrike" noProof="1">
                <a:cs typeface="+mn-cs"/>
              </a:rPr>
              <a:t>在预学课文的时候</a:t>
            </a:r>
            <a:r>
              <a:rPr lang="zh-CN" altLang="zh-CN" sz="3000" b="1" dirty="0">
                <a:sym typeface="宋体" panose="02010600030101010101" pitchFamily="2" charset="-122"/>
              </a:rPr>
              <a:t>,</a:t>
            </a:r>
            <a:r>
              <a:rPr sz="3000" b="1" strike="noStrike" noProof="1">
                <a:cs typeface="+mn-cs"/>
              </a:rPr>
              <a:t>有同学提出了这样的疑问</a:t>
            </a:r>
            <a:r>
              <a:rPr lang="zh-CN" altLang="zh-CN" sz="3000" b="1" dirty="0">
                <a:sym typeface="宋体" panose="02010600030101010101" pitchFamily="2" charset="-122"/>
              </a:rPr>
              <a:t>,</a:t>
            </a:r>
            <a:r>
              <a:rPr sz="3000" b="1" strike="noStrike" noProof="1">
                <a:cs typeface="+mn-cs"/>
              </a:rPr>
              <a:t>作者也养了三只猫</a:t>
            </a:r>
            <a:r>
              <a:rPr lang="zh-CN" altLang="zh-CN" sz="3000" b="1" dirty="0">
                <a:sym typeface="宋体" panose="02010600030101010101" pitchFamily="2" charset="-122"/>
              </a:rPr>
              <a:t>,</a:t>
            </a:r>
            <a:r>
              <a:rPr sz="3000" b="1" strike="noStrike" noProof="1">
                <a:cs typeface="+mn-cs"/>
              </a:rPr>
              <a:t>但作者却在养了第三只猫后说</a:t>
            </a:r>
            <a:r>
              <a:rPr lang="zh-CN" sz="3000" b="1" strike="noStrike" noProof="1">
                <a:cs typeface="+mn-cs"/>
              </a:rPr>
              <a:t>：</a:t>
            </a:r>
            <a:r>
              <a:rPr sz="3000" b="1" strike="noStrike" noProof="1">
                <a:cs typeface="+mn-cs"/>
              </a:rPr>
              <a:t>“自此</a:t>
            </a:r>
            <a:r>
              <a:rPr lang="zh-CN" altLang="zh-CN" sz="3000" b="1" dirty="0">
                <a:sym typeface="宋体" panose="02010600030101010101" pitchFamily="2" charset="-122"/>
              </a:rPr>
              <a:t>,</a:t>
            </a:r>
            <a:r>
              <a:rPr sz="3000" b="1" strike="noStrike" noProof="1">
                <a:cs typeface="+mn-cs"/>
              </a:rPr>
              <a:t>我家永不养猫。”引发这个结局的导火索是什么？</a:t>
            </a:r>
            <a:endParaRPr sz="3000" b="1" strike="noStrike" noProof="1">
              <a:cs typeface="+mn-cs"/>
            </a:endParaRPr>
          </a:p>
        </p:txBody>
      </p:sp>
      <p:sp>
        <p:nvSpPr>
          <p:cNvPr id="7" name="Text Box 1027"/>
          <p:cNvSpPr txBox="1"/>
          <p:nvPr/>
        </p:nvSpPr>
        <p:spPr>
          <a:xfrm>
            <a:off x="1023620" y="2814320"/>
            <a:ext cx="5779770" cy="509270"/>
          </a:xfrm>
          <a:prstGeom prst="rect">
            <a:avLst/>
          </a:prstGeom>
          <a:noFill/>
          <a:ln w="9525">
            <a:noFill/>
          </a:ln>
        </p:spPr>
        <p:txBody>
          <a:bodyPr wrap="square" anchor="t">
            <a:spAutoFit/>
          </a:bodyPr>
          <a:p>
            <a:pPr>
              <a:lnSpc>
                <a:spcPct val="85000"/>
              </a:lnSpc>
            </a:pPr>
            <a:r>
              <a:rPr lang="zh-CN" altLang="zh-CN" sz="3200" b="1">
                <a:solidFill>
                  <a:srgbClr val="0000FF"/>
                </a:solidFill>
                <a:latin typeface="楷体" panose="02010609060101010101" pitchFamily="49" charset="-122"/>
                <a:ea typeface="楷体" panose="02010609060101010101" pitchFamily="49" charset="-122"/>
                <a:sym typeface="+mn-ea"/>
              </a:rPr>
              <a:t>我冤枉第三只猫吃鸟</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sym typeface="+mn-ea"/>
              </a:rPr>
              <a:t>猫死了。</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
        <p:nvSpPr>
          <p:cNvPr id="4" name="Rectangle 2"/>
          <p:cNvSpPr>
            <a:spLocks noGrp="1"/>
          </p:cNvSpPr>
          <p:nvPr/>
        </p:nvSpPr>
        <p:spPr>
          <a:xfrm>
            <a:off x="339090" y="3323590"/>
            <a:ext cx="8466455" cy="615315"/>
          </a:xfrm>
          <a:prstGeom prst="rect">
            <a:avLst/>
          </a:prstGeom>
          <a:noFill/>
          <a:ln w="9525">
            <a:noFill/>
          </a:ln>
        </p:spPr>
        <p:txBody>
          <a:bodyPr anchor="ctr"/>
          <a:p>
            <a:pPr fontAlgn="base"/>
            <a:r>
              <a:rPr lang="zh-CN" sz="3000" b="1" strike="noStrike" noProof="1">
                <a:cs typeface="+mn-cs"/>
              </a:rPr>
              <a:t>追问：</a:t>
            </a:r>
            <a:r>
              <a:rPr sz="3000" b="1" strike="noStrike" noProof="1"/>
              <a:t>仅是言语上的冤枉吗？我还对他做了什么？</a:t>
            </a:r>
            <a:endParaRPr sz="3000" b="1" strike="noStrike" noProof="1"/>
          </a:p>
        </p:txBody>
      </p:sp>
      <p:sp>
        <p:nvSpPr>
          <p:cNvPr id="5" name="Rectangle 2"/>
          <p:cNvSpPr>
            <a:spLocks noGrp="1"/>
          </p:cNvSpPr>
          <p:nvPr/>
        </p:nvSpPr>
        <p:spPr>
          <a:xfrm>
            <a:off x="338455" y="4248785"/>
            <a:ext cx="8466455" cy="615315"/>
          </a:xfrm>
          <a:prstGeom prst="rect">
            <a:avLst/>
          </a:prstGeom>
          <a:noFill/>
          <a:ln w="9525">
            <a:noFill/>
          </a:ln>
        </p:spPr>
        <p:txBody>
          <a:bodyPr anchor="ctr"/>
          <a:p>
            <a:pPr fontAlgn="base"/>
            <a:r>
              <a:rPr lang="zh-CN" sz="3000" b="1" strike="noStrike" noProof="1">
                <a:cs typeface="+mn-cs"/>
              </a:rPr>
              <a:t>追问：</a:t>
            </a:r>
            <a:r>
              <a:rPr sz="3000" b="1" strike="noStrike" noProof="1"/>
              <a:t>用文中的话来回答</a:t>
            </a:r>
            <a:r>
              <a:rPr lang="zh-CN" altLang="zh-CN" sz="3000" b="1" dirty="0">
                <a:sym typeface="宋体" panose="02010600030101010101" pitchFamily="2" charset="-122"/>
              </a:rPr>
              <a:t>,</a:t>
            </a:r>
            <a:r>
              <a:rPr sz="3000" b="1" strike="noStrike" noProof="1"/>
              <a:t>就是——</a:t>
            </a:r>
            <a:endParaRPr sz="3000" b="1" strike="noStrike" noProof="1"/>
          </a:p>
        </p:txBody>
      </p:sp>
      <p:sp>
        <p:nvSpPr>
          <p:cNvPr id="8" name="Text Box 1027"/>
          <p:cNvSpPr txBox="1"/>
          <p:nvPr/>
        </p:nvSpPr>
        <p:spPr>
          <a:xfrm>
            <a:off x="1023620" y="4864100"/>
            <a:ext cx="7682865" cy="927100"/>
          </a:xfrm>
          <a:prstGeom prst="rect">
            <a:avLst/>
          </a:prstGeom>
          <a:noFill/>
          <a:ln w="9525">
            <a:noFill/>
          </a:ln>
        </p:spPr>
        <p:txBody>
          <a:bodyPr wrap="square" anchor="t">
            <a:spAutoFit/>
          </a:bodyPr>
          <a:p>
            <a:pPr>
              <a:lnSpc>
                <a:spcPct val="85000"/>
              </a:lnSpc>
            </a:pPr>
            <a:r>
              <a:rPr lang="zh-CN" altLang="zh-CN" sz="3200" b="1">
                <a:solidFill>
                  <a:srgbClr val="0000FF"/>
                </a:solidFill>
                <a:latin typeface="楷体" panose="02010609060101010101" pitchFamily="49" charset="-122"/>
                <a:ea typeface="楷体" panose="02010609060101010101" pitchFamily="49" charset="-122"/>
                <a:sym typeface="+mn-ea"/>
              </a:rPr>
              <a:t>我没有判断明白</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sym typeface="+mn-ea"/>
              </a:rPr>
              <a:t>便妄下断语</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sym typeface="+mn-ea"/>
              </a:rPr>
              <a:t>冤枉了一只不能说话辩诉的猫</a:t>
            </a:r>
            <a:r>
              <a:rPr lang="zh-CN" altLang="zh-CN" sz="3200" b="1" dirty="0">
                <a:solidFill>
                  <a:srgbClr val="0000FF"/>
                </a:solidFill>
                <a:sym typeface="宋体" panose="02010600030101010101" pitchFamily="2" charset="-122"/>
              </a:rPr>
              <a:t>。</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234315" y="702310"/>
            <a:ext cx="8466455" cy="1356995"/>
          </a:xfrm>
          <a:prstGeom prst="rect">
            <a:avLst/>
          </a:prstGeom>
          <a:noFill/>
          <a:ln w="9525">
            <a:noFill/>
          </a:ln>
        </p:spPr>
        <p:txBody>
          <a:bodyPr anchor="ctr"/>
          <a:p>
            <a:pPr fontAlgn="base">
              <a:lnSpc>
                <a:spcPct val="80000"/>
              </a:lnSpc>
            </a:pPr>
            <a:r>
              <a:rPr lang="en-US" altLang="zh-CN" sz="3200" b="1">
                <a:latin typeface="宋体" panose="02010600030101010101" pitchFamily="2" charset="-122"/>
                <a:sym typeface="+mn-ea"/>
              </a:rPr>
              <a:t>1.</a:t>
            </a:r>
            <a:r>
              <a:rPr lang="zh-CN" sz="3200" b="1">
                <a:sym typeface="+mn-ea"/>
              </a:rPr>
              <a:t>提问：作者一家为何</a:t>
            </a:r>
            <a:r>
              <a:rPr lang="zh-CN" sz="3200" b="1" dirty="0">
                <a:uFillTx/>
                <a:ea typeface="SimSun-ExtB" panose="02010609060101010101" pitchFamily="49" charset="-122"/>
                <a:sym typeface="+mn-ea"/>
              </a:rPr>
              <a:t>“</a:t>
            </a:r>
            <a:r>
              <a:rPr lang="zh-CN" sz="3200" b="1">
                <a:sym typeface="+mn-ea"/>
              </a:rPr>
              <a:t>妄下断语</a:t>
            </a:r>
            <a:r>
              <a:rPr lang="zh-CN" sz="3200" b="1" dirty="0">
                <a:uFillTx/>
                <a:ea typeface="SimSun-ExtB" panose="02010609060101010101" pitchFamily="49" charset="-122"/>
                <a:sym typeface="+mn-ea"/>
              </a:rPr>
              <a:t>”</a:t>
            </a:r>
            <a:r>
              <a:rPr lang="zh-CN" sz="3200" b="1">
                <a:sym typeface="+mn-ea"/>
              </a:rPr>
              <a:t>冤枉第三只猫？如果同样的事情发生在前两只猫身上</a:t>
            </a:r>
            <a:r>
              <a:rPr lang="zh-CN" altLang="zh-CN" sz="3200" b="1" dirty="0">
                <a:sym typeface="宋体" panose="02010600030101010101" pitchFamily="2" charset="-122"/>
              </a:rPr>
              <a:t>,</a:t>
            </a:r>
            <a:r>
              <a:rPr lang="zh-CN" sz="3200" b="1">
                <a:sym typeface="+mn-ea"/>
              </a:rPr>
              <a:t>结局会是冤死吗？请结合</a:t>
            </a:r>
            <a:r>
              <a:rPr lang="zh-CN" sz="3200" b="1">
                <a:solidFill>
                  <a:srgbClr val="0000FF"/>
                </a:solidFill>
                <a:sym typeface="+mn-ea"/>
              </a:rPr>
              <a:t>预学表格</a:t>
            </a:r>
            <a:r>
              <a:rPr lang="zh-CN" altLang="zh-CN" sz="3200" b="1" dirty="0">
                <a:sym typeface="宋体" panose="02010600030101010101" pitchFamily="2" charset="-122"/>
              </a:rPr>
              <a:t>,</a:t>
            </a:r>
            <a:r>
              <a:rPr lang="zh-CN" sz="3200" b="1">
                <a:sym typeface="+mn-ea"/>
              </a:rPr>
              <a:t>说明</a:t>
            </a:r>
            <a:r>
              <a:rPr lang="zh-CN" sz="3200" b="1">
                <a:solidFill>
                  <a:srgbClr val="0000FF"/>
                </a:solidFill>
                <a:sym typeface="+mn-ea"/>
              </a:rPr>
              <a:t>原因</a:t>
            </a:r>
            <a:r>
              <a:rPr lang="zh-CN" sz="3200" b="1">
                <a:sym typeface="+mn-ea"/>
              </a:rPr>
              <a:t>。</a:t>
            </a:r>
            <a:endParaRPr lang="zh-CN" altLang="en-US" sz="3200" b="1" strike="noStrike" noProof="1" dirty="0">
              <a:solidFill>
                <a:schemeClr val="tx1"/>
              </a:solidFill>
              <a:uFillTx/>
              <a:ea typeface="SimSun-ExtB" panose="02010609060101010101" pitchFamily="49" charset="-122"/>
            </a:endParaRPr>
          </a:p>
        </p:txBody>
      </p:sp>
      <p:sp>
        <p:nvSpPr>
          <p:cNvPr id="75778" name="Text Box 1027"/>
          <p:cNvSpPr txBox="1"/>
          <p:nvPr/>
        </p:nvSpPr>
        <p:spPr>
          <a:xfrm>
            <a:off x="234315" y="1973580"/>
            <a:ext cx="8675370" cy="2599690"/>
          </a:xfrm>
          <a:prstGeom prst="rect">
            <a:avLst/>
          </a:prstGeom>
          <a:noFill/>
          <a:ln w="9525">
            <a:noFill/>
          </a:ln>
        </p:spPr>
        <p:txBody>
          <a:bodyPr wrap="square" anchor="t">
            <a:spAutoFit/>
          </a:bodyPr>
          <a:p>
            <a:pPr>
              <a:lnSpc>
                <a:spcPct val="85000"/>
              </a:lnSpc>
            </a:pPr>
            <a:r>
              <a:rPr lang="zh-CN" altLang="zh-CN" sz="3200" b="1" dirty="0">
                <a:latin typeface="Arial" panose="020B0604020202020204" pitchFamily="34" charset="0"/>
                <a:ea typeface="宋体" panose="02010600030101010101" pitchFamily="2" charset="-122"/>
                <a:sym typeface="宋体" panose="02010600030101010101" pitchFamily="2" charset="-122"/>
              </a:rPr>
              <a:t>要求</a:t>
            </a:r>
            <a:r>
              <a:rPr lang="zh-CN" altLang="en-US" sz="3200" b="1" dirty="0">
                <a:latin typeface="Arial" panose="020B0604020202020204" pitchFamily="34" charset="0"/>
                <a:ea typeface="宋体" panose="02010600030101010101" pitchFamily="2" charset="-122"/>
                <a:sym typeface="宋体" panose="02010600030101010101" pitchFamily="2" charset="-122"/>
              </a:rPr>
              <a:t>：</a:t>
            </a:r>
            <a:endParaRPr lang="zh-CN" altLang="en-US" sz="3200" b="1" dirty="0">
              <a:latin typeface="Arial" panose="020B0604020202020204" pitchFamily="34" charset="0"/>
              <a:ea typeface="宋体" panose="02010600030101010101" pitchFamily="2" charset="-122"/>
              <a:sym typeface="宋体" panose="02010600030101010101" pitchFamily="2" charset="-122"/>
            </a:endParaRPr>
          </a:p>
          <a:p>
            <a:pPr>
              <a:lnSpc>
                <a:spcPct val="85000"/>
              </a:lnSpc>
            </a:pPr>
            <a:r>
              <a:rPr sz="3200" b="1">
                <a:latin typeface="Arial" panose="020B0604020202020204" pitchFamily="34" charset="0"/>
                <a:ea typeface="宋体" panose="02010600030101010101" pitchFamily="2" charset="-122"/>
              </a:rPr>
              <a:t>①快速默读</a:t>
            </a:r>
            <a:r>
              <a:rPr lang="zh-CN" altLang="zh-CN" sz="3200" b="1" dirty="0">
                <a:sym typeface="宋体" panose="02010600030101010101" pitchFamily="2" charset="-122"/>
              </a:rPr>
              <a:t>,</a:t>
            </a:r>
            <a:r>
              <a:rPr sz="3200" b="1">
                <a:latin typeface="Arial" panose="020B0604020202020204" pitchFamily="34" charset="0"/>
                <a:ea typeface="宋体" panose="02010600030101010101" pitchFamily="2" charset="-122"/>
              </a:rPr>
              <a:t>划出句子</a:t>
            </a:r>
            <a:r>
              <a:rPr lang="zh-CN" altLang="zh-CN" sz="3200" b="1" dirty="0">
                <a:sym typeface="宋体" panose="02010600030101010101" pitchFamily="2" charset="-122"/>
              </a:rPr>
              <a:t>,</a:t>
            </a:r>
            <a:r>
              <a:rPr sz="3200" b="1">
                <a:latin typeface="Arial" panose="020B0604020202020204" pitchFamily="34" charset="0"/>
                <a:ea typeface="宋体" panose="02010600030101010101" pitchFamily="2" charset="-122"/>
              </a:rPr>
              <a:t>圈出</a:t>
            </a:r>
            <a:r>
              <a:rPr sz="3200" b="1">
                <a:solidFill>
                  <a:srgbClr val="FF0000"/>
                </a:solidFill>
                <a:latin typeface="Arial" panose="020B0604020202020204" pitchFamily="34" charset="0"/>
                <a:ea typeface="宋体" panose="02010600030101010101" pitchFamily="2" charset="-122"/>
              </a:rPr>
              <a:t>关键词</a:t>
            </a:r>
            <a:r>
              <a:rPr sz="3200" b="1">
                <a:latin typeface="Arial" panose="020B0604020202020204" pitchFamily="34" charset="0"/>
                <a:ea typeface="宋体" panose="02010600030101010101" pitchFamily="2" charset="-122"/>
              </a:rPr>
              <a:t>。</a:t>
            </a:r>
            <a:endParaRPr sz="3200" b="1">
              <a:latin typeface="Arial" panose="020B0604020202020204" pitchFamily="34" charset="0"/>
              <a:ea typeface="宋体" panose="02010600030101010101" pitchFamily="2" charset="-122"/>
            </a:endParaRPr>
          </a:p>
          <a:p>
            <a:pPr>
              <a:lnSpc>
                <a:spcPct val="85000"/>
              </a:lnSpc>
            </a:pPr>
            <a:r>
              <a:rPr sz="3200" b="1">
                <a:latin typeface="Arial" panose="020B0604020202020204" pitchFamily="34" charset="0"/>
                <a:ea typeface="宋体" panose="02010600030101010101" pitchFamily="2" charset="-122"/>
              </a:rPr>
              <a:t>②小组交流</a:t>
            </a:r>
            <a:r>
              <a:rPr lang="zh-CN" altLang="zh-CN" sz="3200" b="1" dirty="0">
                <a:sym typeface="宋体" panose="02010600030101010101" pitchFamily="2" charset="-122"/>
              </a:rPr>
              <a:t>,</a:t>
            </a:r>
            <a:r>
              <a:rPr sz="3200" b="1">
                <a:latin typeface="Arial" panose="020B0604020202020204" pitchFamily="34" charset="0"/>
                <a:ea typeface="宋体" panose="02010600030101010101" pitchFamily="2" charset="-122"/>
              </a:rPr>
              <a:t>推选最有价值的关键词</a:t>
            </a:r>
            <a:r>
              <a:rPr lang="zh-CN" altLang="zh-CN" sz="3200" b="1" dirty="0">
                <a:sym typeface="宋体" panose="02010600030101010101" pitchFamily="2" charset="-122"/>
              </a:rPr>
              <a:t>,</a:t>
            </a:r>
            <a:r>
              <a:rPr sz="3200" b="1">
                <a:latin typeface="Arial" panose="020B0604020202020204" pitchFamily="34" charset="0"/>
                <a:ea typeface="宋体" panose="02010600030101010101" pitchFamily="2" charset="-122"/>
              </a:rPr>
              <a:t>贴在黑板上。</a:t>
            </a:r>
            <a:endParaRPr sz="3200" b="1">
              <a:latin typeface="Arial" panose="020B0604020202020204" pitchFamily="34" charset="0"/>
              <a:ea typeface="宋体" panose="02010600030101010101" pitchFamily="2" charset="-122"/>
            </a:endParaRPr>
          </a:p>
          <a:p>
            <a:pPr>
              <a:lnSpc>
                <a:spcPct val="85000"/>
              </a:lnSpc>
            </a:pPr>
            <a:r>
              <a:rPr sz="3200" b="1">
                <a:latin typeface="Arial" panose="020B0604020202020204" pitchFamily="34" charset="0"/>
                <a:ea typeface="宋体" panose="02010600030101010101" pitchFamily="2" charset="-122"/>
              </a:rPr>
              <a:t>③班级展示</a:t>
            </a:r>
            <a:r>
              <a:rPr lang="zh-CN" altLang="zh-CN" sz="3200" b="1" dirty="0">
                <a:sym typeface="宋体" panose="02010600030101010101" pitchFamily="2" charset="-122"/>
              </a:rPr>
              <a:t>,</a:t>
            </a:r>
            <a:r>
              <a:rPr sz="3200" b="1">
                <a:latin typeface="Arial" panose="020B0604020202020204" pitchFamily="34" charset="0"/>
                <a:ea typeface="宋体" panose="02010600030101010101" pitchFamily="2" charset="-122"/>
              </a:rPr>
              <a:t>要求全组读句子</a:t>
            </a:r>
            <a:r>
              <a:rPr lang="zh-CN" altLang="zh-CN" sz="3200" b="1" dirty="0">
                <a:sym typeface="宋体" panose="02010600030101010101" pitchFamily="2" charset="-122"/>
              </a:rPr>
              <a:t>,</a:t>
            </a:r>
            <a:r>
              <a:rPr sz="3200" b="1">
                <a:latin typeface="Arial" panose="020B0604020202020204" pitchFamily="34" charset="0"/>
                <a:ea typeface="宋体" panose="02010600030101010101" pitchFamily="2" charset="-122"/>
              </a:rPr>
              <a:t>老师</a:t>
            </a:r>
            <a:r>
              <a:rPr sz="3200" b="1">
                <a:solidFill>
                  <a:srgbClr val="0000FF"/>
                </a:solidFill>
                <a:latin typeface="Arial" panose="020B0604020202020204" pitchFamily="34" charset="0"/>
                <a:ea typeface="宋体" panose="02010600030101010101" pitchFamily="2" charset="-122"/>
              </a:rPr>
              <a:t>随机抽取</a:t>
            </a:r>
            <a:r>
              <a:rPr sz="3200" b="1">
                <a:latin typeface="Arial" panose="020B0604020202020204" pitchFamily="34" charset="0"/>
                <a:ea typeface="宋体" panose="02010600030101010101" pitchFamily="2" charset="-122"/>
              </a:rPr>
              <a:t>组内成员汇报</a:t>
            </a:r>
            <a:r>
              <a:rPr lang="zh-CN" altLang="zh-CN" sz="3200" b="1" dirty="0">
                <a:sym typeface="宋体" panose="02010600030101010101" pitchFamily="2" charset="-122"/>
              </a:rPr>
              <a:t>,</a:t>
            </a:r>
            <a:r>
              <a:rPr sz="3200" b="1">
                <a:latin typeface="Arial" panose="020B0604020202020204" pitchFamily="34" charset="0"/>
                <a:ea typeface="宋体" panose="02010600030101010101" pitchFamily="2" charset="-122"/>
              </a:rPr>
              <a:t>其他组员可以补充。</a:t>
            </a:r>
            <a:endParaRPr sz="3200" b="1">
              <a:latin typeface="Arial" panose="020B0604020202020204" pitchFamily="34" charset="0"/>
              <a:ea typeface="宋体" panose="02010600030101010101" pitchFamily="2" charset="-122"/>
            </a:endParaRPr>
          </a:p>
          <a:p>
            <a:pPr>
              <a:lnSpc>
                <a:spcPct val="85000"/>
              </a:lnSpc>
            </a:pPr>
            <a:r>
              <a:rPr sz="3200" b="1">
                <a:latin typeface="Arial" panose="020B0604020202020204" pitchFamily="34" charset="0"/>
                <a:ea typeface="宋体" panose="02010600030101010101" pitchFamily="2" charset="-122"/>
              </a:rPr>
              <a:t>④其他组</a:t>
            </a:r>
            <a:r>
              <a:rPr sz="3200" b="1">
                <a:solidFill>
                  <a:srgbClr val="FF0000"/>
                </a:solidFill>
                <a:latin typeface="Arial" panose="020B0604020202020204" pitchFamily="34" charset="0"/>
                <a:ea typeface="宋体" panose="02010600030101010101" pitchFamily="2" charset="-122"/>
              </a:rPr>
              <a:t>补充或质疑</a:t>
            </a:r>
            <a:r>
              <a:rPr lang="zh-CN" altLang="zh-CN" sz="3200" b="1" dirty="0">
                <a:sym typeface="宋体" panose="02010600030101010101" pitchFamily="2" charset="-122"/>
              </a:rPr>
              <a:t>,</a:t>
            </a:r>
            <a:r>
              <a:rPr sz="3200" b="1">
                <a:latin typeface="Arial" panose="020B0604020202020204" pitchFamily="34" charset="0"/>
                <a:ea typeface="宋体" panose="02010600030101010101" pitchFamily="2" charset="-122"/>
              </a:rPr>
              <a:t>可酌情加分。</a:t>
            </a:r>
            <a:endParaRPr sz="3200" b="1">
              <a:latin typeface="Arial" panose="020B0604020202020204" pitchFamily="34" charset="0"/>
              <a:ea typeface="宋体" panose="02010600030101010101" pitchFamily="2" charset="-122"/>
            </a:endParaRPr>
          </a:p>
        </p:txBody>
      </p:sp>
      <p:sp>
        <p:nvSpPr>
          <p:cNvPr id="3" name="Text Box 1027"/>
          <p:cNvSpPr txBox="1"/>
          <p:nvPr/>
        </p:nvSpPr>
        <p:spPr>
          <a:xfrm>
            <a:off x="330835" y="4573270"/>
            <a:ext cx="8675370" cy="2061210"/>
          </a:xfrm>
          <a:prstGeom prst="rect">
            <a:avLst/>
          </a:prstGeom>
          <a:noFill/>
          <a:ln w="9525">
            <a:noFill/>
          </a:ln>
        </p:spPr>
        <p:txBody>
          <a:bodyPr wrap="square" anchor="t">
            <a:spAutoFit/>
          </a:bodyPr>
          <a:p>
            <a:pPr>
              <a:lnSpc>
                <a:spcPct val="100000"/>
              </a:lnSpc>
            </a:pPr>
            <a:r>
              <a:rPr lang="zh-CN" sz="3200" b="1" dirty="0">
                <a:latin typeface="Arial" panose="020B0604020202020204" pitchFamily="34" charset="0"/>
                <a:ea typeface="宋体" panose="02010600030101010101" pitchFamily="2" charset="-122"/>
                <a:sym typeface="宋体" panose="02010600030101010101" pitchFamily="2" charset="-122"/>
              </a:rPr>
              <a:t>汇报句式：我们是第______小组</a:t>
            </a:r>
            <a:r>
              <a:rPr lang="zh-CN" altLang="zh-CN" sz="3200" b="1" dirty="0">
                <a:sym typeface="宋体" panose="02010600030101010101" pitchFamily="2" charset="-122"/>
              </a:rPr>
              <a:t>,</a:t>
            </a:r>
            <a:endParaRPr lang="zh-CN" altLang="zh-CN" sz="3200" b="1" dirty="0">
              <a:sym typeface="宋体" panose="02010600030101010101" pitchFamily="2" charset="-122"/>
            </a:endParaRPr>
          </a:p>
          <a:p>
            <a:pPr>
              <a:lnSpc>
                <a:spcPct val="100000"/>
              </a:lnSpc>
            </a:pPr>
            <a:r>
              <a:rPr lang="zh-CN" sz="3200" b="1" dirty="0">
                <a:latin typeface="Arial" panose="020B0604020202020204" pitchFamily="34" charset="0"/>
                <a:ea typeface="宋体" panose="02010600030101010101" pitchFamily="2" charset="-122"/>
                <a:sym typeface="宋体" panose="02010600030101010101" pitchFamily="2" charset="-122"/>
              </a:rPr>
              <a:t>我们划出的</a:t>
            </a:r>
            <a:r>
              <a:rPr 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句子</a:t>
            </a:r>
            <a:r>
              <a:rPr lang="zh-CN" sz="3200" b="1" dirty="0">
                <a:latin typeface="Arial" panose="020B0604020202020204" pitchFamily="34" charset="0"/>
                <a:ea typeface="宋体" panose="02010600030101010101" pitchFamily="2" charset="-122"/>
                <a:sym typeface="宋体" panose="02010600030101010101" pitchFamily="2" charset="-122"/>
              </a:rPr>
              <a:t>是_________</a:t>
            </a:r>
            <a:r>
              <a:rPr lang="zh-CN" altLang="zh-CN" sz="3200" b="1" dirty="0">
                <a:sym typeface="宋体" panose="02010600030101010101" pitchFamily="2" charset="-122"/>
              </a:rPr>
              <a:t>,</a:t>
            </a:r>
            <a:endParaRPr lang="zh-CN" altLang="zh-CN" sz="3200" b="1" dirty="0">
              <a:sym typeface="宋体" panose="02010600030101010101" pitchFamily="2" charset="-122"/>
            </a:endParaRPr>
          </a:p>
          <a:p>
            <a:pPr>
              <a:lnSpc>
                <a:spcPct val="100000"/>
              </a:lnSpc>
            </a:pPr>
            <a:r>
              <a:rPr lang="zh-CN" sz="3200" b="1" dirty="0">
                <a:latin typeface="Arial" panose="020B0604020202020204" pitchFamily="34" charset="0"/>
                <a:ea typeface="宋体" panose="02010600030101010101" pitchFamily="2" charset="-122"/>
                <a:sym typeface="宋体" panose="02010600030101010101" pitchFamily="2" charset="-122"/>
              </a:rPr>
              <a:t>我们找到的</a:t>
            </a:r>
            <a:r>
              <a:rPr 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关键词</a:t>
            </a:r>
            <a:r>
              <a:rPr lang="zh-CN" sz="3200" b="1" dirty="0">
                <a:latin typeface="Arial" panose="020B0604020202020204" pitchFamily="34" charset="0"/>
                <a:ea typeface="宋体" panose="02010600030101010101" pitchFamily="2" charset="-122"/>
                <a:sym typeface="宋体" panose="02010600030101010101" pitchFamily="2" charset="-122"/>
              </a:rPr>
              <a:t>是__________</a:t>
            </a:r>
            <a:r>
              <a:rPr lang="zh-CN" altLang="zh-CN" sz="3200" b="1" dirty="0">
                <a:sym typeface="宋体" panose="02010600030101010101" pitchFamily="2" charset="-122"/>
              </a:rPr>
              <a:t>,</a:t>
            </a:r>
            <a:endParaRPr lang="zh-CN" altLang="zh-CN" sz="3200" b="1" dirty="0">
              <a:sym typeface="宋体" panose="02010600030101010101" pitchFamily="2" charset="-122"/>
            </a:endParaRPr>
          </a:p>
          <a:p>
            <a:pPr>
              <a:lnSpc>
                <a:spcPct val="100000"/>
              </a:lnSpc>
            </a:pPr>
            <a:r>
              <a:rPr lang="zh-CN" sz="3200" b="1" dirty="0">
                <a:latin typeface="Arial" panose="020B0604020202020204" pitchFamily="34" charset="0"/>
                <a:ea typeface="宋体" panose="02010600030101010101" pitchFamily="2" charset="-122"/>
                <a:sym typeface="宋体" panose="02010600030101010101" pitchFamily="2" charset="-122"/>
              </a:rPr>
              <a:t>我们的</a:t>
            </a:r>
            <a:r>
              <a:rPr 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分析</a:t>
            </a:r>
            <a:r>
              <a:rPr lang="zh-CN" sz="3200" b="1" dirty="0">
                <a:latin typeface="Arial" panose="020B0604020202020204" pitchFamily="34" charset="0"/>
                <a:ea typeface="宋体" panose="02010600030101010101" pitchFamily="2" charset="-122"/>
                <a:sym typeface="宋体" panose="02010600030101010101" pitchFamily="2" charset="-122"/>
              </a:rPr>
              <a:t>是_________</a:t>
            </a:r>
            <a:r>
              <a:rPr sz="3200" b="1">
                <a:latin typeface="Arial" panose="020B0604020202020204" pitchFamily="34" charset="0"/>
                <a:ea typeface="宋体" panose="02010600030101010101" pitchFamily="2" charset="-122"/>
              </a:rPr>
              <a:t>。</a:t>
            </a:r>
            <a:endParaRPr sz="3200" b="1">
              <a:latin typeface="Arial" panose="020B0604020202020204" pitchFamily="34" charset="0"/>
              <a:ea typeface="宋体" panose="02010600030101010101" pitchFamily="2" charset="-122"/>
            </a:endParaRPr>
          </a:p>
        </p:txBody>
      </p:sp>
      <p:sp>
        <p:nvSpPr>
          <p:cNvPr id="6" name="Rectangle 2"/>
          <p:cNvSpPr>
            <a:spLocks noGrp="1"/>
          </p:cNvSpPr>
          <p:nvPr/>
        </p:nvSpPr>
        <p:spPr>
          <a:xfrm>
            <a:off x="86995" y="128270"/>
            <a:ext cx="8822690" cy="659130"/>
          </a:xfrm>
          <a:prstGeom prst="rect">
            <a:avLst/>
          </a:prstGeom>
          <a:noFill/>
          <a:ln w="9525">
            <a:noFill/>
          </a:ln>
        </p:spPr>
        <p:txBody>
          <a:bodyPr anchor="ctr"/>
          <a:p>
            <a:pPr fontAlgn="base"/>
            <a:r>
              <a:rPr lang="zh-CN" altLang="en-US" sz="3000" b="1" strike="noStrike" noProof="1" dirty="0">
                <a:latin typeface="Calibri" panose="020F0502020204030204" pitchFamily="34" charset="0"/>
                <a:ea typeface="黑体" panose="02010609060101010101" pitchFamily="49" charset="-122"/>
                <a:cs typeface="+mn-cs"/>
              </a:rPr>
              <a:t>三、小组讨论</a:t>
            </a:r>
            <a:r>
              <a:rPr lang="zh-CN" altLang="zh-CN" sz="3000" b="1" dirty="0">
                <a:sym typeface="宋体" panose="02010600030101010101" pitchFamily="2" charset="-122"/>
              </a:rPr>
              <a:t>,</a:t>
            </a:r>
            <a:r>
              <a:rPr lang="zh-CN" altLang="en-US" sz="3000" b="1" strike="noStrike" noProof="1" dirty="0">
                <a:latin typeface="Calibri" panose="020F0502020204030204" pitchFamily="34" charset="0"/>
                <a:ea typeface="黑体" panose="02010609060101010101" pitchFamily="49" charset="-122"/>
                <a:cs typeface="+mn-cs"/>
              </a:rPr>
              <a:t>深挖原因</a:t>
            </a:r>
            <a:endParaRPr lang="zh-CN" altLang="en-US" sz="3000" b="1" strike="noStrike" noProof="1" dirty="0">
              <a:solidFill>
                <a:schemeClr val="tx1"/>
              </a:solidFill>
              <a:uFillTx/>
              <a:ea typeface="SimSun-ExtB"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 name="Text Box 1027"/>
          <p:cNvSpPr txBox="1"/>
          <p:nvPr/>
        </p:nvSpPr>
        <p:spPr>
          <a:xfrm>
            <a:off x="1033780" y="643255"/>
            <a:ext cx="5779770" cy="509270"/>
          </a:xfrm>
          <a:prstGeom prst="rect">
            <a:avLst/>
          </a:prstGeom>
          <a:noFill/>
          <a:ln w="9525">
            <a:noFill/>
          </a:ln>
        </p:spPr>
        <p:txBody>
          <a:bodyPr wrap="square" anchor="t">
            <a:spAutoFit/>
          </a:bodyPr>
          <a:p>
            <a:pPr>
              <a:lnSpc>
                <a:spcPct val="85000"/>
              </a:lnSpc>
            </a:pPr>
            <a:r>
              <a:rPr lang="zh-CN" altLang="zh-CN"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不会</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sym typeface="+mn-ea"/>
              </a:rPr>
              <a:t>因为三号猫丑且不活泼。</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4" name="Rectangle 2"/>
          <p:cNvSpPr>
            <a:spLocks noGrp="1"/>
          </p:cNvSpPr>
          <p:nvPr/>
        </p:nvSpPr>
        <p:spPr>
          <a:xfrm>
            <a:off x="221615" y="1249045"/>
            <a:ext cx="8466455" cy="1117600"/>
          </a:xfrm>
          <a:prstGeom prst="rect">
            <a:avLst/>
          </a:prstGeom>
          <a:noFill/>
          <a:ln w="9525">
            <a:noFill/>
          </a:ln>
        </p:spPr>
        <p:txBody>
          <a:bodyPr anchor="ctr"/>
          <a:p>
            <a:pPr fontAlgn="base"/>
            <a:r>
              <a:rPr lang="zh-CN" sz="3000" b="1" strike="noStrike" noProof="1">
                <a:cs typeface="+mn-cs"/>
              </a:rPr>
              <a:t>追问：</a:t>
            </a:r>
            <a:r>
              <a:rPr sz="3000" b="1" strike="noStrike" noProof="1"/>
              <a:t>除了外表或性格上的原因以外</a:t>
            </a:r>
            <a:r>
              <a:rPr lang="zh-CN" altLang="zh-CN" sz="3000" b="1" dirty="0">
                <a:sym typeface="宋体" panose="02010600030101010101" pitchFamily="2" charset="-122"/>
              </a:rPr>
              <a:t>,</a:t>
            </a:r>
            <a:r>
              <a:rPr sz="3000" b="1" strike="noStrike" noProof="1"/>
              <a:t>还有没有其他理由？</a:t>
            </a:r>
            <a:endParaRPr sz="3000" b="1" strike="noStrike" noProof="1"/>
          </a:p>
        </p:txBody>
      </p:sp>
      <p:sp>
        <p:nvSpPr>
          <p:cNvPr id="2" name="Text Box 1027"/>
          <p:cNvSpPr txBox="1"/>
          <p:nvPr/>
        </p:nvSpPr>
        <p:spPr>
          <a:xfrm>
            <a:off x="1033780" y="2524125"/>
            <a:ext cx="5779770" cy="509270"/>
          </a:xfrm>
          <a:prstGeom prst="rect">
            <a:avLst/>
          </a:prstGeom>
          <a:noFill/>
          <a:ln w="9525">
            <a:noFill/>
          </a:ln>
        </p:spPr>
        <p:txBody>
          <a:bodyPr wrap="square" anchor="t">
            <a:spAutoFit/>
          </a:bodyPr>
          <a:p>
            <a:pPr>
              <a:lnSpc>
                <a:spcPct val="85000"/>
              </a:lnSpc>
            </a:pPr>
            <a:r>
              <a:rPr lang="zh-CN" altLang="zh-CN" sz="3200" b="1">
                <a:solidFill>
                  <a:srgbClr val="0000FF"/>
                </a:solidFill>
                <a:latin typeface="楷体" panose="02010609060101010101" pitchFamily="49" charset="-122"/>
                <a:ea typeface="楷体" panose="02010609060101010101" pitchFamily="49" charset="-122"/>
                <a:sym typeface="+mn-ea"/>
              </a:rPr>
              <a:t>地位上若有若无。</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3" name="Text Box 1027"/>
          <p:cNvSpPr txBox="1"/>
          <p:nvPr/>
        </p:nvSpPr>
        <p:spPr>
          <a:xfrm>
            <a:off x="1033780" y="3218815"/>
            <a:ext cx="7533005" cy="509270"/>
          </a:xfrm>
          <a:prstGeom prst="rect">
            <a:avLst/>
          </a:prstGeom>
          <a:noFill/>
          <a:ln w="9525">
            <a:noFill/>
          </a:ln>
        </p:spPr>
        <p:txBody>
          <a:bodyPr wrap="square" anchor="t">
            <a:spAutoFit/>
          </a:bodyPr>
          <a:p>
            <a:pPr>
              <a:lnSpc>
                <a:spcPct val="85000"/>
              </a:lnSpc>
            </a:pPr>
            <a:r>
              <a:rPr lang="zh-CN" altLang="zh-CN" sz="3200" b="1">
                <a:solidFill>
                  <a:srgbClr val="0000FF"/>
                </a:solidFill>
                <a:latin typeface="楷体" panose="02010609060101010101" pitchFamily="49" charset="-122"/>
                <a:ea typeface="楷体" panose="02010609060101010101" pitchFamily="49" charset="-122"/>
                <a:sym typeface="+mn-ea"/>
              </a:rPr>
              <a:t>这只猫身上疑点多</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sym typeface="+mn-ea"/>
              </a:rPr>
              <a:t>因为他老是凝望鸟笼</a:t>
            </a:r>
            <a:r>
              <a:rPr lang="zh-CN" altLang="zh-CN" sz="3200" b="1" dirty="0">
                <a:solidFill>
                  <a:srgbClr val="0000FF"/>
                </a:solidFill>
                <a:sym typeface="宋体" panose="02010600030101010101" pitchFamily="2" charset="-122"/>
              </a:rPr>
              <a:t>。</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5" name="Rectangle 2"/>
          <p:cNvSpPr>
            <a:spLocks noGrp="1"/>
          </p:cNvSpPr>
          <p:nvPr/>
        </p:nvSpPr>
        <p:spPr>
          <a:xfrm>
            <a:off x="221615" y="3963670"/>
            <a:ext cx="8466455" cy="1117600"/>
          </a:xfrm>
          <a:prstGeom prst="rect">
            <a:avLst/>
          </a:prstGeom>
          <a:noFill/>
          <a:ln w="9525">
            <a:noFill/>
          </a:ln>
        </p:spPr>
        <p:txBody>
          <a:bodyPr anchor="ctr"/>
          <a:p>
            <a:pPr fontAlgn="base"/>
            <a:r>
              <a:rPr lang="zh-CN" sz="3000" b="1" strike="noStrike" noProof="1">
                <a:cs typeface="+mn-cs"/>
              </a:rPr>
              <a:t>引导：</a:t>
            </a:r>
            <a:r>
              <a:rPr sz="3000" b="1" strike="noStrike" noProof="1"/>
              <a:t>凝望是不是疑点？我们猜想一下</a:t>
            </a:r>
            <a:r>
              <a:rPr lang="zh-CN" altLang="zh-CN" sz="3000" b="1" dirty="0">
                <a:sym typeface="宋体" panose="02010600030101010101" pitchFamily="2" charset="-122"/>
              </a:rPr>
              <a:t>,</a:t>
            </a:r>
            <a:r>
              <a:rPr sz="3000" b="1" strike="noStrike" noProof="1"/>
              <a:t>猫当时可能心里在想什么？</a:t>
            </a:r>
            <a:endParaRPr sz="3000" b="1" strike="noStrike" noProof="1"/>
          </a:p>
        </p:txBody>
      </p:sp>
      <p:sp>
        <p:nvSpPr>
          <p:cNvPr id="6" name="Text Box 1027"/>
          <p:cNvSpPr txBox="1"/>
          <p:nvPr/>
        </p:nvSpPr>
        <p:spPr>
          <a:xfrm>
            <a:off x="1033780" y="5081270"/>
            <a:ext cx="7533005" cy="927100"/>
          </a:xfrm>
          <a:prstGeom prst="rect">
            <a:avLst/>
          </a:prstGeom>
          <a:noFill/>
          <a:ln w="9525">
            <a:noFill/>
          </a:ln>
        </p:spPr>
        <p:txBody>
          <a:bodyPr wrap="square" anchor="t">
            <a:spAutoFit/>
          </a:bodyPr>
          <a:p>
            <a:pPr>
              <a:lnSpc>
                <a:spcPct val="85000"/>
              </a:lnSpc>
            </a:pPr>
            <a:r>
              <a:rPr lang="zh-CN" altLang="zh-CN" sz="3200" b="1">
                <a:solidFill>
                  <a:srgbClr val="0000FF"/>
                </a:solidFill>
                <a:latin typeface="楷体" panose="02010609060101010101" pitchFamily="49" charset="-122"/>
                <a:ea typeface="楷体" panose="02010609060101010101" pitchFamily="49" charset="-122"/>
                <a:sym typeface="+mn-ea"/>
              </a:rPr>
              <a:t>猫可能很想过上鸟这种受到主人重视</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sym typeface="+mn-ea"/>
              </a:rPr>
              <a:t>被主人伺候得舒舒服服的日子</a:t>
            </a:r>
            <a:r>
              <a:rPr lang="zh-CN" altLang="zh-CN" sz="3200" b="1" dirty="0">
                <a:solidFill>
                  <a:srgbClr val="0000FF"/>
                </a:solidFill>
                <a:sym typeface="宋体" panose="02010600030101010101" pitchFamily="2" charset="-122"/>
              </a:rPr>
              <a:t>。</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2" grpId="0"/>
      <p:bldP spid="3"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245745" y="114300"/>
            <a:ext cx="8466455" cy="2567940"/>
          </a:xfrm>
          <a:prstGeom prst="rect">
            <a:avLst/>
          </a:prstGeom>
          <a:noFill/>
          <a:ln w="9525">
            <a:noFill/>
          </a:ln>
        </p:spPr>
        <p:txBody>
          <a:bodyPr anchor="ctr"/>
          <a:p>
            <a:pPr fontAlgn="base">
              <a:lnSpc>
                <a:spcPct val="80000"/>
              </a:lnSpc>
            </a:pPr>
            <a:r>
              <a:rPr lang="en-US" sz="3200" b="1" strike="noStrike" noProof="1">
                <a:uFillTx/>
                <a:latin typeface="宋体" panose="02010600030101010101" pitchFamily="2" charset="-122"/>
                <a:ea typeface="宋体" panose="02010600030101010101" pitchFamily="2" charset="-122"/>
                <a:cs typeface="+mn-cs"/>
                <a:sym typeface="+mn-ea"/>
              </a:rPr>
              <a:t>2</a:t>
            </a:r>
            <a:r>
              <a:rPr lang="en-US" altLang="zh-CN" sz="3200" b="1">
                <a:latin typeface="宋体" panose="02010600030101010101" pitchFamily="2" charset="-122"/>
                <a:sym typeface="+mn-ea"/>
              </a:rPr>
              <a:t>.</a:t>
            </a:r>
            <a:r>
              <a:rPr lang="zh-CN" sz="3200" b="1">
                <a:sym typeface="+mn-ea"/>
              </a:rPr>
              <a:t>提问：</a:t>
            </a:r>
            <a:r>
              <a:rPr lang="zh-CN" sz="3200" b="1"/>
              <a:t>所以其实猫很羡慕鸟</a:t>
            </a:r>
            <a:r>
              <a:rPr lang="zh-CN" altLang="zh-CN" sz="3200" b="1" dirty="0">
                <a:sym typeface="宋体" panose="02010600030101010101" pitchFamily="2" charset="-122"/>
              </a:rPr>
              <a:t>,</a:t>
            </a:r>
            <a:r>
              <a:rPr lang="zh-CN" sz="3200" b="1"/>
              <a:t>也想受到主人的重视。但我们在文中找一找</a:t>
            </a:r>
            <a:r>
              <a:rPr lang="zh-CN" altLang="zh-CN" sz="3200" b="1" dirty="0">
                <a:sym typeface="宋体" panose="02010600030101010101" pitchFamily="2" charset="-122"/>
              </a:rPr>
              <a:t>,</a:t>
            </a:r>
            <a:r>
              <a:rPr lang="zh-CN" sz="3200" b="1"/>
              <a:t>作者一家人有没有重视这只猫？甚至于对这只猫是比较厌恶的。厌恶到看几眼鸟都成了一种疑点</a:t>
            </a:r>
            <a:r>
              <a:rPr lang="zh-CN" altLang="zh-CN" sz="3200" b="1" dirty="0">
                <a:sym typeface="宋体" panose="02010600030101010101" pitchFamily="2" charset="-122"/>
              </a:rPr>
              <a:t>,</a:t>
            </a:r>
            <a:r>
              <a:rPr lang="zh-CN" sz="3200" b="1"/>
              <a:t>现在由我们小朋友表述出来</a:t>
            </a:r>
            <a:r>
              <a:rPr lang="zh-CN" altLang="zh-CN" sz="3200" b="1" dirty="0">
                <a:sym typeface="宋体" panose="02010600030101010101" pitchFamily="2" charset="-122"/>
              </a:rPr>
              <a:t>,</a:t>
            </a:r>
            <a:r>
              <a:rPr lang="zh-CN" sz="3200" b="1"/>
              <a:t>是</a:t>
            </a:r>
            <a:r>
              <a:rPr lang="zh-CN" sz="3200" b="1">
                <a:solidFill>
                  <a:schemeClr val="tx1"/>
                </a:solidFill>
                <a:uFillTx/>
                <a:ea typeface="SimSun-ExtB" panose="02010609060101010101" pitchFamily="49" charset="-122"/>
              </a:rPr>
              <a:t>“疑点”</a:t>
            </a:r>
            <a:r>
              <a:rPr lang="zh-CN" sz="3200" b="1"/>
              <a:t>。但在作者笔下</a:t>
            </a:r>
            <a:r>
              <a:rPr lang="zh-CN" altLang="zh-CN" sz="3200" b="1" dirty="0">
                <a:sym typeface="宋体" panose="02010600030101010101" pitchFamily="2" charset="-122"/>
              </a:rPr>
              <a:t>,</a:t>
            </a:r>
            <a:r>
              <a:rPr lang="zh-CN" sz="3200" b="1"/>
              <a:t>就成了——</a:t>
            </a:r>
            <a:r>
              <a:rPr lang="zh-CN" sz="3200" b="1">
                <a:sym typeface="+mn-ea"/>
              </a:rPr>
              <a:t>。</a:t>
            </a:r>
            <a:endParaRPr lang="zh-CN" altLang="en-US" sz="3200" b="1" strike="noStrike" noProof="1" dirty="0">
              <a:solidFill>
                <a:schemeClr val="tx1"/>
              </a:solidFill>
              <a:uFillTx/>
              <a:ea typeface="SimSun-ExtB" panose="02010609060101010101" pitchFamily="49" charset="-122"/>
            </a:endParaRPr>
          </a:p>
        </p:txBody>
      </p:sp>
      <p:sp>
        <p:nvSpPr>
          <p:cNvPr id="7" name="Text Box 1027"/>
          <p:cNvSpPr txBox="1"/>
          <p:nvPr/>
        </p:nvSpPr>
        <p:spPr>
          <a:xfrm>
            <a:off x="1407795" y="2579370"/>
            <a:ext cx="1588135" cy="509270"/>
          </a:xfrm>
          <a:prstGeom prst="rect">
            <a:avLst/>
          </a:prstGeom>
          <a:noFill/>
          <a:ln w="9525">
            <a:noFill/>
          </a:ln>
        </p:spPr>
        <p:txBody>
          <a:bodyPr wrap="square" anchor="t">
            <a:spAutoFit/>
          </a:bodyPr>
          <a:p>
            <a:pPr>
              <a:lnSpc>
                <a:spcPct val="85000"/>
              </a:lnSpc>
            </a:pPr>
            <a:r>
              <a:rPr lang="zh-CN" altLang="zh-CN" sz="3200" b="1">
                <a:solidFill>
                  <a:srgbClr val="0000FF"/>
                </a:solidFill>
              </a:rPr>
              <a:t>罪状！</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4" name="Rectangle 2"/>
          <p:cNvSpPr>
            <a:spLocks noGrp="1"/>
          </p:cNvSpPr>
          <p:nvPr/>
        </p:nvSpPr>
        <p:spPr>
          <a:xfrm>
            <a:off x="292100" y="3088640"/>
            <a:ext cx="8466455" cy="1608455"/>
          </a:xfrm>
          <a:prstGeom prst="rect">
            <a:avLst/>
          </a:prstGeom>
          <a:noFill/>
          <a:ln w="9525">
            <a:noFill/>
          </a:ln>
        </p:spPr>
        <p:txBody>
          <a:bodyPr anchor="ctr"/>
          <a:p>
            <a:pPr fontAlgn="base"/>
            <a:r>
              <a:rPr sz="3000" b="1" strike="noStrike" noProof="1"/>
              <a:t>于是猫的罪状证实了。大家都去找这可厌的猫</a:t>
            </a:r>
            <a:r>
              <a:rPr lang="zh-CN" altLang="zh-CN" sz="3000" b="1" dirty="0">
                <a:sym typeface="宋体" panose="02010600030101010101" pitchFamily="2" charset="-122"/>
              </a:rPr>
              <a:t>,</a:t>
            </a:r>
            <a:r>
              <a:rPr sz="3000" b="1" strike="noStrike" noProof="1"/>
              <a:t>想给它以一顿惩戒。找了半天</a:t>
            </a:r>
            <a:r>
              <a:rPr lang="zh-CN" altLang="zh-CN" sz="3000" b="1" dirty="0">
                <a:sym typeface="宋体" panose="02010600030101010101" pitchFamily="2" charset="-122"/>
              </a:rPr>
              <a:t>,</a:t>
            </a:r>
            <a:r>
              <a:rPr sz="3000" b="1" strike="noStrike" noProof="1"/>
              <a:t>却没找到。我以为它真是“畏罪潜逃”了。</a:t>
            </a:r>
            <a:endParaRPr sz="3000" b="1" strike="noStrike" noProof="1"/>
          </a:p>
        </p:txBody>
      </p:sp>
      <p:sp>
        <p:nvSpPr>
          <p:cNvPr id="2" name="Rectangle 2"/>
          <p:cNvSpPr>
            <a:spLocks noGrp="1"/>
          </p:cNvSpPr>
          <p:nvPr/>
        </p:nvSpPr>
        <p:spPr>
          <a:xfrm>
            <a:off x="338455" y="4697095"/>
            <a:ext cx="8466455" cy="626110"/>
          </a:xfrm>
          <a:prstGeom prst="rect">
            <a:avLst/>
          </a:prstGeom>
          <a:noFill/>
          <a:ln w="9525">
            <a:noFill/>
          </a:ln>
        </p:spPr>
        <p:txBody>
          <a:bodyPr anchor="ctr"/>
          <a:p>
            <a:pPr fontAlgn="base"/>
            <a:r>
              <a:rPr lang="zh-CN" sz="3000" b="1" strike="noStrike" noProof="1">
                <a:cs typeface="+mn-cs"/>
              </a:rPr>
              <a:t>追问：</a:t>
            </a:r>
            <a:r>
              <a:rPr sz="3000" b="1" strike="noStrike" noProof="1"/>
              <a:t>罪状是什么词性</a:t>
            </a:r>
            <a:r>
              <a:rPr lang="zh-CN" altLang="zh-CN" sz="3000" b="1" dirty="0">
                <a:sym typeface="宋体" panose="02010600030101010101" pitchFamily="2" charset="-122"/>
              </a:rPr>
              <a:t>,</a:t>
            </a:r>
            <a:r>
              <a:rPr sz="3000" b="1" strike="noStrike" noProof="1"/>
              <a:t>用来形容哪类人的？</a:t>
            </a:r>
            <a:endParaRPr sz="3000" b="1" strike="noStrike" noProof="1"/>
          </a:p>
        </p:txBody>
      </p:sp>
      <p:sp>
        <p:nvSpPr>
          <p:cNvPr id="5" name="Text Box 1027"/>
          <p:cNvSpPr txBox="1"/>
          <p:nvPr/>
        </p:nvSpPr>
        <p:spPr>
          <a:xfrm>
            <a:off x="292100" y="5323205"/>
            <a:ext cx="8783320" cy="927100"/>
          </a:xfrm>
          <a:prstGeom prst="rect">
            <a:avLst/>
          </a:prstGeom>
          <a:noFill/>
          <a:ln w="9525">
            <a:noFill/>
          </a:ln>
        </p:spPr>
        <p:txBody>
          <a:bodyPr wrap="square" anchor="t">
            <a:spAutoFit/>
          </a:bodyPr>
          <a:p>
            <a:pPr>
              <a:lnSpc>
                <a:spcPct val="85000"/>
              </a:lnSpc>
            </a:pPr>
            <a:r>
              <a:rPr lang="zh-CN" altLang="zh-CN" sz="3200" b="1">
                <a:solidFill>
                  <a:srgbClr val="0000FF"/>
                </a:solidFill>
              </a:rPr>
              <a:t>罪犯</a:t>
            </a:r>
            <a:r>
              <a:rPr lang="zh-CN" altLang="zh-CN" sz="3200" b="1" dirty="0">
                <a:solidFill>
                  <a:srgbClr val="0000FF"/>
                </a:solidFill>
                <a:sym typeface="宋体" panose="02010600030101010101" pitchFamily="2" charset="-122"/>
              </a:rPr>
              <a:t>,</a:t>
            </a:r>
            <a:r>
              <a:rPr lang="zh-CN" altLang="zh-CN" sz="3200" b="1">
                <a:solidFill>
                  <a:srgbClr val="0000FF"/>
                </a:solidFill>
              </a:rPr>
              <a:t>作者直接给猫猫判刑了</a:t>
            </a:r>
            <a:r>
              <a:rPr lang="zh-CN" altLang="zh-CN" sz="3200" b="1" dirty="0">
                <a:solidFill>
                  <a:srgbClr val="0000FF"/>
                </a:solidFill>
                <a:sym typeface="宋体" panose="02010600030101010101" pitchFamily="2" charset="-122"/>
              </a:rPr>
              <a:t>,</a:t>
            </a:r>
            <a:r>
              <a:rPr lang="zh-CN" altLang="zh-CN" sz="3200" b="1">
                <a:solidFill>
                  <a:srgbClr val="0000FF"/>
                </a:solidFill>
              </a:rPr>
              <a:t>这是贬义词。作者很不喜欢猫</a:t>
            </a:r>
            <a:r>
              <a:rPr lang="zh-CN" altLang="zh-CN" sz="3200" b="1" dirty="0">
                <a:solidFill>
                  <a:srgbClr val="0000FF"/>
                </a:solidFill>
                <a:sym typeface="宋体" panose="02010600030101010101" pitchFamily="2" charset="-122"/>
              </a:rPr>
              <a:t>,</a:t>
            </a:r>
            <a:r>
              <a:rPr lang="zh-CN" altLang="zh-CN" sz="3200" b="1">
                <a:solidFill>
                  <a:srgbClr val="0000FF"/>
                </a:solidFill>
              </a:rPr>
              <a:t>认定它就是个坏蛋了。</a:t>
            </a:r>
            <a:endParaRPr lang="zh-CN" altLang="zh-CN" sz="3200"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Rectangle 2"/>
          <p:cNvSpPr>
            <a:spLocks noGrp="1"/>
          </p:cNvSpPr>
          <p:nvPr/>
        </p:nvSpPr>
        <p:spPr>
          <a:xfrm>
            <a:off x="455930" y="568960"/>
            <a:ext cx="8466455" cy="1181735"/>
          </a:xfrm>
          <a:prstGeom prst="rect">
            <a:avLst/>
          </a:prstGeom>
          <a:noFill/>
          <a:ln w="9525">
            <a:noFill/>
          </a:ln>
        </p:spPr>
        <p:txBody>
          <a:bodyPr anchor="ctr"/>
          <a:p>
            <a:pPr fontAlgn="base"/>
            <a:r>
              <a:rPr lang="zh-CN" sz="3000" b="1" strike="noStrike" noProof="1">
                <a:cs typeface="+mn-cs"/>
              </a:rPr>
              <a:t>追问：</a:t>
            </a:r>
            <a:r>
              <a:rPr sz="3000" b="1" strike="noStrike" noProof="1"/>
              <a:t>是啊</a:t>
            </a:r>
            <a:r>
              <a:rPr lang="zh-CN" altLang="zh-CN" sz="3000" b="1" dirty="0">
                <a:sym typeface="宋体" panose="02010600030101010101" pitchFamily="2" charset="-122"/>
              </a:rPr>
              <a:t>,</a:t>
            </a:r>
            <a:r>
              <a:rPr sz="3000" b="1" strike="noStrike" noProof="1"/>
              <a:t>这个词</a:t>
            </a:r>
            <a:r>
              <a:rPr lang="zh-CN" altLang="zh-CN" sz="3000" b="1" dirty="0">
                <a:sym typeface="宋体" panose="02010600030101010101" pitchFamily="2" charset="-122"/>
              </a:rPr>
              <a:t>,</a:t>
            </a:r>
            <a:r>
              <a:rPr sz="3000" b="1" strike="noStrike" noProof="1"/>
              <a:t>太有主观情绪了。这个段落中</a:t>
            </a:r>
            <a:r>
              <a:rPr lang="zh-CN" altLang="zh-CN" sz="3000" b="1" dirty="0">
                <a:sym typeface="宋体" panose="02010600030101010101" pitchFamily="2" charset="-122"/>
              </a:rPr>
              <a:t>,</a:t>
            </a:r>
            <a:r>
              <a:rPr sz="3000" b="1" strike="noStrike" noProof="1"/>
              <a:t>还有一个词很值得琢磨——</a:t>
            </a:r>
            <a:endParaRPr sz="3000" b="1" strike="noStrike" noProof="1"/>
          </a:p>
        </p:txBody>
      </p:sp>
      <p:sp>
        <p:nvSpPr>
          <p:cNvPr id="7" name="Text Box 1027"/>
          <p:cNvSpPr txBox="1"/>
          <p:nvPr/>
        </p:nvSpPr>
        <p:spPr>
          <a:xfrm>
            <a:off x="948055" y="1750695"/>
            <a:ext cx="5779770" cy="509270"/>
          </a:xfrm>
          <a:prstGeom prst="rect">
            <a:avLst/>
          </a:prstGeom>
          <a:noFill/>
          <a:ln w="9525">
            <a:noFill/>
          </a:ln>
        </p:spPr>
        <p:txBody>
          <a:bodyPr wrap="square" anchor="t">
            <a:spAutoFit/>
          </a:bodyPr>
          <a:p>
            <a:pPr>
              <a:lnSpc>
                <a:spcPct val="85000"/>
              </a:lnSpc>
            </a:pPr>
            <a:r>
              <a:rPr lang="zh-CN" altLang="zh-CN" sz="3200" b="1">
                <a:solidFill>
                  <a:srgbClr val="0000FF"/>
                </a:solidFill>
                <a:latin typeface="楷体" panose="02010609060101010101" pitchFamily="49" charset="-122"/>
                <a:ea typeface="楷体" panose="02010609060101010101" pitchFamily="49" charset="-122"/>
                <a:sym typeface="+mn-ea"/>
              </a:rPr>
              <a:t>畏罪潜逃！</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87044" name="Rectangle 2"/>
          <p:cNvSpPr>
            <a:spLocks noGrp="1"/>
          </p:cNvSpPr>
          <p:nvPr/>
        </p:nvSpPr>
        <p:spPr>
          <a:xfrm>
            <a:off x="455930" y="2531110"/>
            <a:ext cx="8466455" cy="1746250"/>
          </a:xfrm>
          <a:prstGeom prst="rect">
            <a:avLst/>
          </a:prstGeom>
          <a:noFill/>
          <a:ln w="9525">
            <a:noFill/>
          </a:ln>
        </p:spPr>
        <p:txBody>
          <a:bodyPr anchor="ctr"/>
          <a:p>
            <a:pPr fontAlgn="base">
              <a:lnSpc>
                <a:spcPct val="80000"/>
              </a:lnSpc>
            </a:pPr>
            <a:r>
              <a:rPr lang="zh-CN" sz="3200" b="1">
                <a:sym typeface="+mn-ea"/>
              </a:rPr>
              <a:t>总结：连猫的失踪</a:t>
            </a:r>
            <a:r>
              <a:rPr lang="zh-CN" altLang="zh-CN" sz="3200" b="1" dirty="0">
                <a:sym typeface="宋体" panose="02010600030101010101" pitchFamily="2" charset="-122"/>
              </a:rPr>
              <a:t>,</a:t>
            </a:r>
            <a:r>
              <a:rPr lang="zh-CN" sz="3200" b="1">
                <a:sym typeface="+mn-ea"/>
              </a:rPr>
              <a:t>都成了</a:t>
            </a:r>
            <a:r>
              <a:rPr sz="3200" b="1">
                <a:sym typeface="+mn-ea"/>
              </a:rPr>
              <a:t>“畏罪潜逃”</a:t>
            </a:r>
            <a:r>
              <a:rPr lang="zh-CN" sz="3200" b="1">
                <a:sym typeface="+mn-ea"/>
              </a:rPr>
              <a:t>。种种迹象似乎都在暗示</a:t>
            </a:r>
            <a:r>
              <a:rPr lang="zh-CN" altLang="zh-CN" sz="3200" b="1" dirty="0">
                <a:sym typeface="宋体" panose="02010600030101010101" pitchFamily="2" charset="-122"/>
              </a:rPr>
              <a:t>,</a:t>
            </a:r>
            <a:r>
              <a:rPr lang="zh-CN" sz="3200" b="1">
                <a:sym typeface="+mn-ea"/>
              </a:rPr>
              <a:t>甚至是注定了第三只猫那悲剧的发生</a:t>
            </a:r>
            <a:r>
              <a:rPr lang="zh-CN" altLang="zh-CN" sz="3200" b="1" dirty="0">
                <a:sym typeface="宋体" panose="02010600030101010101" pitchFamily="2" charset="-122"/>
              </a:rPr>
              <a:t>,</a:t>
            </a:r>
            <a:r>
              <a:rPr lang="zh-CN" sz="3200" b="1">
                <a:sym typeface="+mn-ea"/>
              </a:rPr>
              <a:t>正是作者一家的主观臆断</a:t>
            </a:r>
            <a:r>
              <a:rPr lang="zh-CN" altLang="zh-CN" sz="3200" b="1" dirty="0">
                <a:sym typeface="宋体" panose="02010600030101010101" pitchFamily="2" charset="-122"/>
              </a:rPr>
              <a:t>,</a:t>
            </a:r>
            <a:r>
              <a:rPr lang="zh-CN" sz="3200" b="1">
                <a:sym typeface="+mn-ea"/>
              </a:rPr>
              <a:t>最终导致了第三猫的冤死亡失。</a:t>
            </a:r>
            <a:endParaRPr lang="zh-CN" sz="3200" b="1">
              <a:sym typeface="+mn-ea"/>
            </a:endParaRPr>
          </a:p>
        </p:txBody>
      </p:sp>
      <p:sp>
        <p:nvSpPr>
          <p:cNvPr id="3" name="Rectangle 2"/>
          <p:cNvSpPr>
            <a:spLocks noGrp="1"/>
          </p:cNvSpPr>
          <p:nvPr/>
        </p:nvSpPr>
        <p:spPr>
          <a:xfrm>
            <a:off x="455930" y="4277360"/>
            <a:ext cx="8466455" cy="1210945"/>
          </a:xfrm>
          <a:prstGeom prst="rect">
            <a:avLst/>
          </a:prstGeom>
          <a:noFill/>
          <a:ln w="9525">
            <a:noFill/>
          </a:ln>
        </p:spPr>
        <p:txBody>
          <a:bodyPr anchor="ctr"/>
          <a:p>
            <a:pPr fontAlgn="base">
              <a:lnSpc>
                <a:spcPct val="80000"/>
              </a:lnSpc>
            </a:pPr>
            <a:r>
              <a:rPr lang="zh-CN" sz="3200" b="1">
                <a:sym typeface="+mn-ea"/>
              </a:rPr>
              <a:t>追问：最终当我知道鸟并非三号猫所吃的真相以后</a:t>
            </a:r>
            <a:r>
              <a:rPr lang="zh-CN" altLang="zh-CN" sz="3200" b="1" dirty="0">
                <a:sym typeface="宋体" panose="02010600030101010101" pitchFamily="2" charset="-122"/>
              </a:rPr>
              <a:t>,</a:t>
            </a:r>
            <a:r>
              <a:rPr lang="zh-CN" sz="3200" b="1">
                <a:sym typeface="+mn-ea"/>
              </a:rPr>
              <a:t>我是什么反应？用文中句子回答。</a:t>
            </a:r>
            <a:endParaRPr lang="zh-CN" sz="3200" b="1">
              <a:sym typeface="+mn-ea"/>
            </a:endParaRPr>
          </a:p>
        </p:txBody>
      </p:sp>
      <p:sp>
        <p:nvSpPr>
          <p:cNvPr id="5" name="Text Box 1027"/>
          <p:cNvSpPr txBox="1"/>
          <p:nvPr/>
        </p:nvSpPr>
        <p:spPr>
          <a:xfrm>
            <a:off x="455930" y="5488305"/>
            <a:ext cx="6272530" cy="509270"/>
          </a:xfrm>
          <a:prstGeom prst="rect">
            <a:avLst/>
          </a:prstGeom>
          <a:noFill/>
          <a:ln w="9525">
            <a:noFill/>
          </a:ln>
        </p:spPr>
        <p:txBody>
          <a:bodyPr wrap="square" anchor="t">
            <a:spAutoFit/>
          </a:bodyPr>
          <a:p>
            <a:pPr>
              <a:lnSpc>
                <a:spcPct val="85000"/>
              </a:lnSpc>
            </a:pPr>
            <a:r>
              <a:rPr lang="zh-CN" altLang="zh-CN" sz="3200" b="1">
                <a:solidFill>
                  <a:srgbClr val="0000FF"/>
                </a:solidFill>
              </a:rPr>
              <a:t>我永无改正我的过失的机会了！</a:t>
            </a:r>
            <a:endParaRPr lang="zh-CN" altLang="zh-CN" sz="3200"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7044"/>
                                        </p:tgtEl>
                                        <p:attrNameLst>
                                          <p:attrName>style.visibility</p:attrName>
                                        </p:attrNameLst>
                                      </p:cBhvr>
                                      <p:to>
                                        <p:strVal val="visible"/>
                                      </p:to>
                                    </p:set>
                                    <p:anim calcmode="lin" valueType="num">
                                      <p:cBhvr additive="base">
                                        <p:cTn id="19" dur="500" fill="hold"/>
                                        <p:tgtEl>
                                          <p:spTgt spid="87044"/>
                                        </p:tgtEl>
                                        <p:attrNameLst>
                                          <p:attrName>ppt_x</p:attrName>
                                        </p:attrNameLst>
                                      </p:cBhvr>
                                      <p:tavLst>
                                        <p:tav tm="0">
                                          <p:val>
                                            <p:strVal val="#ppt_x"/>
                                          </p:val>
                                        </p:tav>
                                        <p:tav tm="100000">
                                          <p:val>
                                            <p:strVal val="#ppt_x"/>
                                          </p:val>
                                        </p:tav>
                                      </p:tavLst>
                                    </p:anim>
                                    <p:anim calcmode="lin" valueType="num">
                                      <p:cBhvr additive="base">
                                        <p:cTn id="20" dur="500" fill="hold"/>
                                        <p:tgtEl>
                                          <p:spTgt spid="8704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7044" grpId="0"/>
      <p:bldP spid="5" grpId="0"/>
    </p:bldLst>
  </p:timing>
</p:sld>
</file>

<file path=ppt/tags/tag1.xml><?xml version="1.0" encoding="utf-8"?>
<p:tagLst xmlns:p="http://schemas.openxmlformats.org/presentationml/2006/main">
  <p:tag name="KSO_WM_UNIT_TABLE_BEAUTIFY" val="smartTable{cf6840ea-24c0-444a-849e-6097321f71d0}"/>
</p:tagLst>
</file>

<file path=ppt/theme/_rels/them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3637</Words>
  <Application>WPS 演示</Application>
  <PresentationFormat>在屏幕上显示</PresentationFormat>
  <Paragraphs>287</Paragraphs>
  <Slides>25</Slides>
  <Notes>3</Notes>
  <HiddenSlides>0</HiddenSlides>
  <MMClips>0</MMClips>
  <ScaleCrop>false</ScaleCrop>
  <HeadingPairs>
    <vt:vector size="6" baseType="variant">
      <vt:variant>
        <vt:lpstr>已用的字体</vt:lpstr>
      </vt:variant>
      <vt:variant>
        <vt:i4>16</vt:i4>
      </vt:variant>
      <vt:variant>
        <vt:lpstr>主题</vt:lpstr>
      </vt:variant>
      <vt:variant>
        <vt:i4>6</vt:i4>
      </vt:variant>
      <vt:variant>
        <vt:lpstr>幻灯片标题</vt:lpstr>
      </vt:variant>
      <vt:variant>
        <vt:i4>25</vt:i4>
      </vt:variant>
    </vt:vector>
  </HeadingPairs>
  <TitlesOfParts>
    <vt:vector size="47" baseType="lpstr">
      <vt:lpstr>Arial</vt:lpstr>
      <vt:lpstr>宋体</vt:lpstr>
      <vt:lpstr>Wingdings</vt:lpstr>
      <vt:lpstr>楷体</vt:lpstr>
      <vt:lpstr>Franklin Gothic Book</vt:lpstr>
      <vt:lpstr>黑体</vt:lpstr>
      <vt:lpstr>微软雅黑</vt:lpstr>
      <vt:lpstr>Franklin Gothic Medium</vt:lpstr>
      <vt:lpstr>Wingdings 2</vt:lpstr>
      <vt:lpstr>Arial</vt:lpstr>
      <vt:lpstr>时尚中黑简体</vt:lpstr>
      <vt:lpstr>Calibri</vt:lpstr>
      <vt:lpstr>SimSun-ExtB</vt:lpstr>
      <vt:lpstr>Arial Narrow</vt:lpstr>
      <vt:lpstr>Arial Unicode MS</vt:lpstr>
      <vt:lpstr>Times New Roman</vt:lpstr>
      <vt:lpstr>暗香扑面</vt:lpstr>
      <vt:lpstr>1_暗香扑面</vt:lpstr>
      <vt:lpstr>2_暗香扑面</vt:lpstr>
      <vt:lpstr>4_暗香扑面</vt:lpstr>
      <vt:lpstr>5_暗香扑面</vt:lpstr>
      <vt:lpstr>6_暗香扑面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《猫》</dc:title>
  <dc:creator>黄红政</dc:creator>
  <cp:lastModifiedBy>dell</cp:lastModifiedBy>
  <cp:revision>185</cp:revision>
  <dcterms:created xsi:type="dcterms:W3CDTF">2015-03-23T10:53:00Z</dcterms:created>
  <dcterms:modified xsi:type="dcterms:W3CDTF">2020-12-22T12:42:13Z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