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525" r:id="rId3"/>
    <p:sldId id="517" r:id="rId4"/>
    <p:sldId id="518" r:id="rId5"/>
    <p:sldId id="409" r:id="rId6"/>
    <p:sldId id="410" r:id="rId7"/>
    <p:sldId id="526" r:id="rId8"/>
    <p:sldId id="527" r:id="rId9"/>
    <p:sldId id="528" r:id="rId10"/>
    <p:sldId id="529" r:id="rId11"/>
    <p:sldId id="530" r:id="rId12"/>
    <p:sldId id="411" r:id="rId13"/>
    <p:sldId id="440" r:id="rId14"/>
    <p:sldId id="441" r:id="rId15"/>
    <p:sldId id="412" r:id="rId16"/>
    <p:sldId id="413" r:id="rId17"/>
    <p:sldId id="480" r:id="rId18"/>
    <p:sldId id="481" r:id="rId19"/>
    <p:sldId id="416" r:id="rId20"/>
    <p:sldId id="418" r:id="rId21"/>
    <p:sldId id="483" r:id="rId22"/>
    <p:sldId id="419" r:id="rId23"/>
    <p:sldId id="420" r:id="rId24"/>
    <p:sldId id="421" r:id="rId25"/>
    <p:sldId id="426" r:id="rId26"/>
    <p:sldId id="424" r:id="rId27"/>
    <p:sldId id="427" r:id="rId28"/>
    <p:sldId id="431" r:id="rId29"/>
    <p:sldId id="484" r:id="rId30"/>
    <p:sldId id="428" r:id="rId31"/>
    <p:sldId id="429" r:id="rId32"/>
    <p:sldId id="430" r:id="rId33"/>
    <p:sldId id="432" r:id="rId34"/>
    <p:sldId id="433" r:id="rId35"/>
    <p:sldId id="434" r:id="rId36"/>
    <p:sldId id="435" r:id="rId37"/>
    <p:sldId id="437" r:id="rId38"/>
    <p:sldId id="436" r:id="rId39"/>
    <p:sldId id="442" r:id="rId40"/>
    <p:sldId id="438" r:id="rId41"/>
    <p:sldId id="485" r:id="rId42"/>
    <p:sldId id="486" r:id="rId43"/>
    <p:sldId id="439" r:id="rId44"/>
    <p:sldId id="444" r:id="rId45"/>
    <p:sldId id="446" r:id="rId46"/>
    <p:sldId id="443" r:id="rId47"/>
    <p:sldId id="445" r:id="rId48"/>
    <p:sldId id="449" r:id="rId49"/>
    <p:sldId id="447" r:id="rId50"/>
    <p:sldId id="490" r:id="rId51"/>
    <p:sldId id="450" r:id="rId52"/>
    <p:sldId id="448" r:id="rId53"/>
    <p:sldId id="524"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gs" Target="tags/tag142.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8-24T09:57:04.717"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1-08-24T09:57:04.717" idx="1">
    <p:pos x="10" y="10"/>
    <p:text/>
  </p:cm>
</p:cmLst>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5.png"/><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15.png"/><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15.png"/><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1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2.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5.xml"/><Relationship Id="rId2" Type="http://schemas.openxmlformats.org/officeDocument/2006/relationships/image" Target="../media/image15.png"/><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1.xml"/><Relationship Id="rId2" Type="http://schemas.openxmlformats.org/officeDocument/2006/relationships/image" Target="../media/image15.png"/><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5.xml"/><Relationship Id="rId2" Type="http://schemas.openxmlformats.org/officeDocument/2006/relationships/image" Target="../media/image15.png"/><Relationship Id="rId1" Type="http://schemas.openxmlformats.org/officeDocument/2006/relationships/tags" Target="../tags/tag9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image" Target="../media/image15.png"/><Relationship Id="rId1" Type="http://schemas.openxmlformats.org/officeDocument/2006/relationships/tags" Target="../tags/tag11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image" Target="../media/image19.png"/></Relationships>
</file>

<file path=ppt/slides/_rels/slide41.xml.rels><?xml version="1.0" encoding="UTF-8" standalone="yes"?>
<Relationships xmlns="http://schemas.openxmlformats.org/package/2006/relationships"><Relationship Id="rId4" Type="http://schemas.openxmlformats.org/officeDocument/2006/relationships/comments" Target="../comments/comment2.xml"/><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5.xml"/><Relationship Id="rId1"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7.xml"/><Relationship Id="rId1"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8.xml"/><Relationship Id="rId1" Type="http://schemas.openxmlformats.org/officeDocument/2006/relationships/image" Target="../media/image19.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15.png"/><Relationship Id="rId1" Type="http://schemas.openxmlformats.org/officeDocument/2006/relationships/tags" Target="../tags/tag129.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image" Target="../media/image19.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image" Target="../media/image15.png"/><Relationship Id="rId1" Type="http://schemas.openxmlformats.org/officeDocument/2006/relationships/tags" Target="../tags/tag137.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059940" y="379095"/>
            <a:ext cx="4671695" cy="4944745"/>
          </a:xfrm>
          <a:prstGeom prst="rect">
            <a:avLst/>
          </a:prstGeom>
        </p:spPr>
      </p:pic>
      <p:pic>
        <p:nvPicPr>
          <p:cNvPr id="7" name="图片 6" descr="8cc7399f0f5d329e0a9c1b4571cd7a6d"/>
          <p:cNvPicPr>
            <a:picLocks noChangeAspect="1"/>
          </p:cNvPicPr>
          <p:nvPr/>
        </p:nvPicPr>
        <p:blipFill>
          <a:blip r:embed="rId2"/>
          <a:stretch>
            <a:fillRect/>
          </a:stretch>
        </p:blipFill>
        <p:spPr>
          <a:xfrm>
            <a:off x="0" y="4411980"/>
            <a:ext cx="2828925" cy="2828925"/>
          </a:xfrm>
          <a:prstGeom prst="rect">
            <a:avLst/>
          </a:prstGeom>
        </p:spPr>
      </p:pic>
      <p:sp>
        <p:nvSpPr>
          <p:cNvPr id="5" name="文本框 4"/>
          <p:cNvSpPr txBox="1"/>
          <p:nvPr/>
        </p:nvSpPr>
        <p:spPr>
          <a:xfrm>
            <a:off x="7363460" y="2542540"/>
            <a:ext cx="5073650" cy="2553335"/>
          </a:xfrm>
          <a:prstGeom prst="rect">
            <a:avLst/>
          </a:prstGeom>
          <a:noFill/>
        </p:spPr>
        <p:txBody>
          <a:bodyPr wrap="square" rtlCol="0">
            <a:spAutoFit/>
          </a:bodyPr>
          <a:lstStyle/>
          <a:p>
            <a:r>
              <a:rPr lang="zh-CN" altLang="en-US" sz="4000" b="1"/>
              <a:t>解放前的中国，</a:t>
            </a:r>
            <a:endParaRPr lang="zh-CN" altLang="en-US" sz="4000" b="1"/>
          </a:p>
          <a:p>
            <a:r>
              <a:rPr lang="zh-CN" altLang="en-US" sz="4000" b="1"/>
              <a:t>积贫积弱，</a:t>
            </a:r>
            <a:endParaRPr lang="zh-CN" altLang="en-US" sz="4000" b="1"/>
          </a:p>
          <a:p>
            <a:r>
              <a:rPr lang="zh-CN" altLang="en-US" sz="4000" b="1"/>
              <a:t>古老的农业国</a:t>
            </a:r>
            <a:endParaRPr lang="zh-CN" altLang="en-US" sz="4000" b="1"/>
          </a:p>
          <a:p>
            <a:r>
              <a:rPr lang="zh-CN" altLang="en-US" sz="4000" b="1"/>
              <a:t>满目疮痍</a:t>
            </a:r>
            <a:endParaRPr lang="zh-CN" altLang="en-US" sz="4000" b="1"/>
          </a:p>
        </p:txBody>
      </p:sp>
    </p:spTree>
    <p:custDataLst>
      <p:tags r:id="rId3"/>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99795" y="621665"/>
            <a:ext cx="3543300" cy="4895215"/>
          </a:xfrm>
          <a:prstGeom prst="rect">
            <a:avLst/>
          </a:prstGeom>
        </p:spPr>
      </p:pic>
      <p:pic>
        <p:nvPicPr>
          <p:cNvPr id="5" name="图片 4"/>
          <p:cNvPicPr>
            <a:picLocks noChangeAspect="1"/>
          </p:cNvPicPr>
          <p:nvPr/>
        </p:nvPicPr>
        <p:blipFill>
          <a:blip r:embed="rId2"/>
          <a:stretch>
            <a:fillRect/>
          </a:stretch>
        </p:blipFill>
        <p:spPr>
          <a:xfrm>
            <a:off x="5415280" y="342265"/>
            <a:ext cx="4753610" cy="3376930"/>
          </a:xfrm>
          <a:prstGeom prst="rect">
            <a:avLst/>
          </a:prstGeom>
        </p:spPr>
      </p:pic>
      <p:sp>
        <p:nvSpPr>
          <p:cNvPr id="6" name="文本框 5"/>
          <p:cNvSpPr txBox="1"/>
          <p:nvPr/>
        </p:nvSpPr>
        <p:spPr>
          <a:xfrm>
            <a:off x="5888990" y="4812665"/>
            <a:ext cx="6007100" cy="706755"/>
          </a:xfrm>
          <a:prstGeom prst="rect">
            <a:avLst/>
          </a:prstGeom>
          <a:noFill/>
        </p:spPr>
        <p:txBody>
          <a:bodyPr wrap="none" rtlCol="0">
            <a:spAutoFit/>
          </a:bodyPr>
          <a:lstStyle/>
          <a:p>
            <a:r>
              <a:rPr lang="en-US" alt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东京奥运会再创辉煌</a:t>
            </a:r>
            <a:endPar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0800000">
            <a:off x="185208" y="1017302"/>
            <a:ext cx="4696178" cy="4067612"/>
          </a:xfrm>
          <a:prstGeom prst="rect">
            <a:avLst/>
          </a:prstGeom>
        </p:spPr>
      </p:pic>
      <p:sp>
        <p:nvSpPr>
          <p:cNvPr id="2" name="文本框 1"/>
          <p:cNvSpPr txBox="1"/>
          <p:nvPr/>
        </p:nvSpPr>
        <p:spPr>
          <a:xfrm>
            <a:off x="3242310" y="2275205"/>
            <a:ext cx="7498080" cy="2306955"/>
          </a:xfrm>
          <a:prstGeom prst="rect">
            <a:avLst/>
          </a:prstGeom>
          <a:noFill/>
        </p:spPr>
        <p:txBody>
          <a:bodyPr wrap="square" rtlCol="0">
            <a:spAutoFit/>
          </a:bodyPr>
          <a:lstStyle/>
          <a:p>
            <a:r>
              <a:rPr lang="zh-CN" altLang="en-US" sz="7200" b="1">
                <a:solidFill>
                  <a:srgbClr val="FF0000"/>
                </a:solidFill>
              </a:rPr>
              <a:t>中国人民站起来了</a:t>
            </a:r>
            <a:endParaRPr lang="zh-CN" altLang="en-US" sz="7200" b="1">
              <a:solidFill>
                <a:srgbClr val="FF0000"/>
              </a:solidFill>
            </a:endParaRPr>
          </a:p>
          <a:p>
            <a:endParaRPr lang="zh-CN" altLang="en-US" sz="7200" b="1">
              <a:solidFill>
                <a:srgbClr val="FF0000"/>
              </a:solidFill>
            </a:endParaRPr>
          </a:p>
        </p:txBody>
      </p:sp>
      <p:sp>
        <p:nvSpPr>
          <p:cNvPr id="3" name="文本框 2"/>
          <p:cNvSpPr txBox="1"/>
          <p:nvPr/>
        </p:nvSpPr>
        <p:spPr>
          <a:xfrm>
            <a:off x="8135620" y="4582160"/>
            <a:ext cx="2468880" cy="1014730"/>
          </a:xfrm>
          <a:prstGeom prst="rect">
            <a:avLst/>
          </a:prstGeom>
          <a:noFill/>
        </p:spPr>
        <p:txBody>
          <a:bodyPr wrap="none" rtlCol="0">
            <a:spAutoFit/>
          </a:bodyPr>
          <a:lstStyle/>
          <a:p>
            <a:r>
              <a:rPr lang="zh-CN" altLang="en-US" sz="6000" b="1"/>
              <a:t>毛泽东</a:t>
            </a:r>
            <a:endParaRPr lang="zh-CN" altLang="en-US" sz="6000" b="1"/>
          </a:p>
        </p:txBody>
      </p:sp>
    </p:spTree>
    <p:custDataLst>
      <p:tags r:id="rId2"/>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解    题</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72105" y="2475230"/>
            <a:ext cx="8867140" cy="3046095"/>
          </a:xfrm>
          <a:prstGeom prst="rect">
            <a:avLst/>
          </a:prstGeom>
          <a:noFill/>
        </p:spPr>
        <p:txBody>
          <a:bodyPr wrap="square" rtlCol="0" anchor="t">
            <a:spAutoFit/>
          </a:bodyPr>
          <a:lstStyle/>
          <a:p>
            <a:pPr marL="0" lvl="0" indent="508000" algn="l" fontAlgn="auto">
              <a:lnSpc>
                <a:spcPct val="150000"/>
              </a:lnSpc>
              <a:spcBef>
                <a:spcPct val="0"/>
              </a:spcBef>
              <a:spcAft>
                <a:spcPct val="0"/>
              </a:spcAft>
              <a:buSzTx/>
            </a:pPr>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站起来本义是人直立起来，一般意义和跪相对。站起来了多指精神上的独立自主。标题在这个词前面加上定语“中国人民”，意思是新中国成立了结束了中国近现代屈辱的历史。</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descr="72a3fba66fc9deaf2d4e8ed652f73e7a"/>
          <p:cNvPicPr>
            <a:picLocks noChangeAspect="1"/>
          </p:cNvPicPr>
          <p:nvPr/>
        </p:nvPicPr>
        <p:blipFill>
          <a:blip r:embed="rId1"/>
          <a:stretch>
            <a:fillRect/>
          </a:stretch>
        </p:blipFill>
        <p:spPr>
          <a:xfrm>
            <a:off x="0" y="77470"/>
            <a:ext cx="4572000" cy="3715385"/>
          </a:xfrm>
          <a:prstGeom prst="rect">
            <a:avLst/>
          </a:prstGeom>
        </p:spPr>
      </p:pic>
    </p:spTree>
    <p:custDataLst>
      <p:tags r:id="rId2"/>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作者介绍</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883150" y="389255"/>
            <a:ext cx="7025640" cy="6249035"/>
          </a:xfrm>
          <a:prstGeom prst="rect">
            <a:avLst/>
          </a:prstGeom>
          <a:noFill/>
        </p:spPr>
        <p:txBody>
          <a:bodyPr wrap="square" rtlCol="0" anchor="t">
            <a:spAutoFit/>
          </a:bodyPr>
          <a:lstStyle/>
          <a:p>
            <a:pPr indent="558800" fontAlgn="auto">
              <a:lnSpc>
                <a:spcPct val="130000"/>
              </a:lnSpc>
            </a:pPr>
            <a:r>
              <a:rPr lang="zh-CN" altLang="zh-CN" sz="2800" b="1">
                <a:latin typeface="+mj-ea"/>
                <a:ea typeface="+mj-ea"/>
                <a:cs typeface="+mj-ea"/>
              </a:rPr>
              <a:t>毛泽东（</a:t>
            </a:r>
            <a:r>
              <a:rPr lang="en-US" altLang="zh-CN" sz="2800" b="1">
                <a:latin typeface="+mj-ea"/>
                <a:ea typeface="+mj-ea"/>
                <a:cs typeface="+mj-ea"/>
              </a:rPr>
              <a:t>1893</a:t>
            </a:r>
            <a:r>
              <a:rPr lang="zh-CN" altLang="zh-CN" sz="2800" b="1">
                <a:latin typeface="+mj-ea"/>
                <a:ea typeface="+mj-ea"/>
                <a:cs typeface="+mj-ea"/>
              </a:rPr>
              <a:t>年</a:t>
            </a:r>
            <a:r>
              <a:rPr lang="en-US" altLang="zh-CN" sz="2800" b="1">
                <a:latin typeface="+mj-ea"/>
                <a:ea typeface="+mj-ea"/>
                <a:cs typeface="+mj-ea"/>
              </a:rPr>
              <a:t>12</a:t>
            </a:r>
            <a:r>
              <a:rPr lang="zh-CN" altLang="zh-CN" sz="2800" b="1">
                <a:latin typeface="+mj-ea"/>
                <a:ea typeface="+mj-ea"/>
                <a:cs typeface="+mj-ea"/>
              </a:rPr>
              <a:t>月</a:t>
            </a:r>
            <a:r>
              <a:rPr lang="en-US" altLang="zh-CN" sz="2800" b="1">
                <a:latin typeface="+mj-ea"/>
                <a:ea typeface="+mj-ea"/>
                <a:cs typeface="+mj-ea"/>
              </a:rPr>
              <a:t>26</a:t>
            </a:r>
            <a:r>
              <a:rPr lang="zh-CN" altLang="zh-CN" sz="2800" b="1">
                <a:latin typeface="+mj-ea"/>
                <a:ea typeface="+mj-ea"/>
                <a:cs typeface="+mj-ea"/>
              </a:rPr>
              <a:t>日－</a:t>
            </a:r>
            <a:r>
              <a:rPr lang="en-US" altLang="zh-CN" sz="2800" b="1">
                <a:latin typeface="+mj-ea"/>
                <a:ea typeface="+mj-ea"/>
                <a:cs typeface="+mj-ea"/>
              </a:rPr>
              <a:t>1976</a:t>
            </a:r>
            <a:r>
              <a:rPr lang="zh-CN" altLang="zh-CN" sz="2800" b="1">
                <a:latin typeface="+mj-ea"/>
                <a:ea typeface="+mj-ea"/>
                <a:cs typeface="+mj-ea"/>
              </a:rPr>
              <a:t>年</a:t>
            </a:r>
            <a:r>
              <a:rPr lang="en-US" altLang="zh-CN" sz="2800" b="1">
                <a:latin typeface="+mj-ea"/>
                <a:ea typeface="+mj-ea"/>
                <a:cs typeface="+mj-ea"/>
              </a:rPr>
              <a:t>9</a:t>
            </a:r>
            <a:r>
              <a:rPr lang="zh-CN" altLang="zh-CN" sz="2800" b="1">
                <a:latin typeface="+mj-ea"/>
                <a:ea typeface="+mj-ea"/>
                <a:cs typeface="+mj-ea"/>
              </a:rPr>
              <a:t>月</a:t>
            </a:r>
            <a:r>
              <a:rPr lang="en-US" altLang="zh-CN" sz="2800" b="1">
                <a:latin typeface="+mj-ea"/>
                <a:ea typeface="+mj-ea"/>
                <a:cs typeface="+mj-ea"/>
              </a:rPr>
              <a:t>9</a:t>
            </a:r>
            <a:r>
              <a:rPr lang="zh-CN" altLang="zh-CN" sz="2800" b="1">
                <a:latin typeface="+mj-ea"/>
                <a:ea typeface="+mj-ea"/>
                <a:cs typeface="+mj-ea"/>
              </a:rPr>
              <a:t>日），</a:t>
            </a:r>
            <a:r>
              <a:rPr lang="zh-CN" altLang="zh-CN" sz="2800" b="1">
                <a:solidFill>
                  <a:srgbClr val="FF0000"/>
                </a:solidFill>
                <a:latin typeface="+mj-ea"/>
                <a:ea typeface="+mj-ea"/>
                <a:cs typeface="+mj-ea"/>
              </a:rPr>
              <a:t>字润之，</a:t>
            </a:r>
            <a:r>
              <a:rPr lang="zh-CN" altLang="zh-CN" sz="2800" b="1">
                <a:latin typeface="+mj-ea"/>
                <a:ea typeface="+mj-ea"/>
                <a:cs typeface="+mj-ea"/>
              </a:rPr>
              <a:t> </a:t>
            </a:r>
            <a:r>
              <a:rPr lang="zh-CN" altLang="zh-CN" sz="2800" b="1">
                <a:solidFill>
                  <a:srgbClr val="FF0000"/>
                </a:solidFill>
                <a:latin typeface="+mj-ea"/>
                <a:ea typeface="+mj-ea"/>
                <a:cs typeface="+mj-ea"/>
              </a:rPr>
              <a:t>湖南湘潭人。</a:t>
            </a:r>
            <a:r>
              <a:rPr lang="zh-CN" altLang="zh-CN" sz="2800" b="1">
                <a:latin typeface="+mj-ea"/>
                <a:ea typeface="+mj-ea"/>
                <a:cs typeface="+mj-ea"/>
              </a:rPr>
              <a:t>他是</a:t>
            </a:r>
            <a:r>
              <a:rPr lang="zh-CN" altLang="zh-CN" sz="2800" b="1">
                <a:solidFill>
                  <a:srgbClr val="FF0000"/>
                </a:solidFill>
                <a:latin typeface="+mj-ea"/>
                <a:ea typeface="+mj-ea"/>
                <a:cs typeface="+mj-ea"/>
              </a:rPr>
              <a:t>中国共产党创始人之一，也是中国人民解放军和中华人民共和国的主要缔造者和领导人。</a:t>
            </a:r>
            <a:r>
              <a:rPr lang="en-US" altLang="zh-CN" sz="2800" b="1">
                <a:latin typeface="+mj-ea"/>
                <a:ea typeface="+mj-ea"/>
                <a:cs typeface="+mj-ea"/>
              </a:rPr>
              <a:t>1949</a:t>
            </a:r>
            <a:r>
              <a:rPr lang="zh-CN" altLang="zh-CN" sz="2800" b="1">
                <a:latin typeface="+mj-ea"/>
                <a:ea typeface="+mj-ea"/>
                <a:cs typeface="+mj-ea"/>
              </a:rPr>
              <a:t>至</a:t>
            </a:r>
            <a:r>
              <a:rPr lang="en-US" altLang="zh-CN" sz="2800" b="1">
                <a:latin typeface="+mj-ea"/>
                <a:ea typeface="+mj-ea"/>
                <a:cs typeface="+mj-ea"/>
              </a:rPr>
              <a:t>1976</a:t>
            </a:r>
            <a:r>
              <a:rPr lang="zh-CN" altLang="zh-CN" sz="2800" b="1">
                <a:latin typeface="+mj-ea"/>
                <a:ea typeface="+mj-ea"/>
                <a:cs typeface="+mj-ea"/>
              </a:rPr>
              <a:t>年，毛泽东担任中华人民共和国</a:t>
            </a:r>
            <a:r>
              <a:rPr lang="zh-CN" altLang="zh-CN" sz="2800" b="1">
                <a:solidFill>
                  <a:srgbClr val="FF0000"/>
                </a:solidFill>
                <a:latin typeface="+mj-ea"/>
                <a:ea typeface="+mj-ea"/>
                <a:cs typeface="+mj-ea"/>
              </a:rPr>
              <a:t>最高领导人，</a:t>
            </a:r>
            <a:r>
              <a:rPr lang="zh-CN" altLang="zh-CN" sz="2800" b="1">
                <a:latin typeface="+mj-ea"/>
                <a:ea typeface="+mj-ea"/>
                <a:cs typeface="+mj-ea"/>
              </a:rPr>
              <a:t>是中国</a:t>
            </a:r>
            <a:r>
              <a:rPr lang="zh-CN" altLang="zh-CN" sz="2800" b="1">
                <a:solidFill>
                  <a:srgbClr val="FF0000"/>
                </a:solidFill>
                <a:latin typeface="+mj-ea"/>
                <a:ea typeface="+mj-ea"/>
                <a:cs typeface="+mj-ea"/>
              </a:rPr>
              <a:t>第一任主席。</a:t>
            </a:r>
            <a:endParaRPr lang="zh-CN" altLang="zh-CN" sz="2800" b="1">
              <a:solidFill>
                <a:srgbClr val="FF0000"/>
              </a:solidFill>
              <a:latin typeface="+mj-ea"/>
              <a:ea typeface="+mj-ea"/>
              <a:cs typeface="+mj-ea"/>
            </a:endParaRPr>
          </a:p>
          <a:p>
            <a:pPr indent="558800" fontAlgn="auto">
              <a:lnSpc>
                <a:spcPct val="130000"/>
              </a:lnSpc>
            </a:pPr>
            <a:r>
              <a:rPr lang="zh-CN" altLang="zh-CN" sz="2800" b="1">
                <a:latin typeface="+mj-ea"/>
                <a:ea typeface="+mj-ea"/>
                <a:cs typeface="+mj-ea"/>
              </a:rPr>
              <a:t>毛泽东也是</a:t>
            </a:r>
            <a:r>
              <a:rPr lang="zh-CN" altLang="zh-CN" sz="2800" b="1">
                <a:solidFill>
                  <a:srgbClr val="FF0000"/>
                </a:solidFill>
                <a:latin typeface="+mj-ea"/>
                <a:ea typeface="+mj-ea"/>
                <a:cs typeface="+mj-ea"/>
              </a:rPr>
              <a:t>诗人、书法家，</a:t>
            </a:r>
            <a:r>
              <a:rPr lang="zh-CN" altLang="zh-CN" sz="2800" b="1">
                <a:latin typeface="+mj-ea"/>
                <a:ea typeface="+mj-ea"/>
                <a:cs typeface="+mj-ea"/>
              </a:rPr>
              <a:t>一生创作了许多诗词作品，如《沁园春</a:t>
            </a:r>
            <a:r>
              <a:rPr lang="en-US" altLang="zh-CN" sz="2800" b="1">
                <a:latin typeface="+mj-ea"/>
                <a:ea typeface="+mj-ea"/>
                <a:cs typeface="+mj-ea"/>
              </a:rPr>
              <a:t>·</a:t>
            </a:r>
            <a:r>
              <a:rPr lang="zh-CN" altLang="zh-CN" sz="2800" b="1">
                <a:latin typeface="+mj-ea"/>
                <a:ea typeface="+mj-ea"/>
                <a:cs typeface="+mj-ea"/>
              </a:rPr>
              <a:t>雪》《卜算子</a:t>
            </a:r>
            <a:r>
              <a:rPr lang="en-US" altLang="zh-CN" sz="2800" b="1">
                <a:latin typeface="+mj-ea"/>
                <a:ea typeface="+mj-ea"/>
                <a:cs typeface="+mj-ea"/>
              </a:rPr>
              <a:t>·</a:t>
            </a:r>
            <a:r>
              <a:rPr lang="zh-CN" altLang="zh-CN" sz="2800" b="1">
                <a:latin typeface="+mj-ea"/>
                <a:ea typeface="+mj-ea"/>
                <a:cs typeface="+mj-ea"/>
              </a:rPr>
              <a:t>咏梅》等。他的诗词作品多描绘中国革命的壮丽图景，气势磅礴、雄浑瑰丽，抒发了一个政治家的革命豪情。</a:t>
            </a:r>
            <a:endParaRPr lang="zh-CN" altLang="zh-CN" sz="2800" b="1">
              <a:latin typeface="+mj-ea"/>
              <a:ea typeface="+mj-ea"/>
              <a:cs typeface="+mj-ea"/>
            </a:endParaRPr>
          </a:p>
        </p:txBody>
      </p:sp>
      <p:pic>
        <p:nvPicPr>
          <p:cNvPr id="2" name="图片 1"/>
          <p:cNvPicPr>
            <a:picLocks noChangeAspect="1"/>
          </p:cNvPicPr>
          <p:nvPr/>
        </p:nvPicPr>
        <p:blipFill>
          <a:blip r:embed="rId1"/>
          <a:stretch>
            <a:fillRect/>
          </a:stretch>
        </p:blipFill>
        <p:spPr>
          <a:xfrm>
            <a:off x="184150" y="816610"/>
            <a:ext cx="4699000" cy="5394960"/>
          </a:xfrm>
          <a:prstGeom prst="rect">
            <a:avLst/>
          </a:prstGeom>
        </p:spPr>
      </p:pic>
    </p:spTree>
    <p:custDataLst>
      <p:tags r:id="rId2"/>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446780" y="2310765"/>
            <a:ext cx="5567680" cy="762000"/>
          </a:xfrm>
          <a:prstGeom prst="rect">
            <a:avLst/>
          </a:prstGeom>
          <a:noFill/>
        </p:spPr>
        <p:txBody>
          <a:bodyPr anchor="ctr"/>
          <a:lstStyle/>
          <a:p>
            <a:pPr algn="l" fontAlgn="auto">
              <a:lnSpc>
                <a:spcPct val="130000"/>
              </a:lnSpc>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相关</a:t>
            </a:r>
            <a:r>
              <a:rPr lang="zh-CN" altLang="en-US" sz="6600" b="1">
                <a:latin typeface="微软雅黑" panose="020B0503020204020204" pitchFamily="34" charset="-122"/>
                <a:ea typeface="微软雅黑" panose="020B0503020204020204" pitchFamily="34" charset="-122"/>
                <a:sym typeface="+mn-ea"/>
              </a:rPr>
              <a:t>背景介绍</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69415" y="994410"/>
            <a:ext cx="9059545" cy="3969385"/>
          </a:xfrm>
          <a:prstGeom prst="rect">
            <a:avLst/>
          </a:prstGeom>
          <a:noFill/>
        </p:spPr>
        <p:txBody>
          <a:bodyPr wrap="square" rtlCol="0" anchor="t">
            <a:spAutoFit/>
          </a:bodyPr>
          <a:lstStyle/>
          <a:p>
            <a:r>
              <a:rPr lang="zh-CN" altLang="en-US" sz="3600" b="1"/>
              <a:t>第一届中国人民政治协商会议在1949年9月于北平隆重举行，会议通过了《中国人民政治协商会议共同纲领》，选举中华人民共和国中央人民政府委员会，选举毛泽东为中央人民政府主席。大会规定以五星红旗为国旗，以《义勇军进行曲》为代国歌，以北平为首都并改名为北京，采用公元纪年。</a:t>
            </a:r>
            <a:endParaRPr lang="zh-CN" altLang="en-US" sz="3600" b="1"/>
          </a:p>
        </p:txBody>
      </p:sp>
      <p:pic>
        <p:nvPicPr>
          <p:cNvPr id="7" name="图片 6" descr="8cc7399f0f5d329e0a9c1b4571cd7a6d"/>
          <p:cNvPicPr>
            <a:picLocks noChangeAspect="1"/>
          </p:cNvPicPr>
          <p:nvPr/>
        </p:nvPicPr>
        <p:blipFill>
          <a:blip r:embed="rId1"/>
          <a:stretch>
            <a:fillRect/>
          </a:stretch>
        </p:blipFill>
        <p:spPr>
          <a:xfrm>
            <a:off x="0" y="4266565"/>
            <a:ext cx="2828925" cy="2828925"/>
          </a:xfrm>
          <a:prstGeom prst="rect">
            <a:avLst/>
          </a:prstGeom>
        </p:spPr>
      </p:pic>
      <p:pic>
        <p:nvPicPr>
          <p:cNvPr id="9" name="图片 8" descr="b2ce8348c07365c66e6fbd9597dc1d53"/>
          <p:cNvPicPr>
            <a:picLocks noChangeAspect="1"/>
          </p:cNvPicPr>
          <p:nvPr/>
        </p:nvPicPr>
        <p:blipFill>
          <a:blip r:embed="rId2"/>
          <a:stretch>
            <a:fillRect/>
          </a:stretch>
        </p:blipFill>
        <p:spPr>
          <a:xfrm>
            <a:off x="9498330" y="0"/>
            <a:ext cx="2693670" cy="4377690"/>
          </a:xfrm>
          <a:prstGeom prst="rect">
            <a:avLst/>
          </a:prstGeom>
        </p:spPr>
      </p:pic>
    </p:spTree>
    <p:custDataLst>
      <p:tags r:id="rId3"/>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b2ce8348c07365c66e6fbd9597dc1d53"/>
          <p:cNvPicPr>
            <a:picLocks noChangeAspect="1"/>
          </p:cNvPicPr>
          <p:nvPr/>
        </p:nvPicPr>
        <p:blipFill>
          <a:blip r:embed="rId1"/>
          <a:stretch>
            <a:fillRect/>
          </a:stretch>
        </p:blipFill>
        <p:spPr>
          <a:xfrm>
            <a:off x="9498330" y="0"/>
            <a:ext cx="2693670" cy="4377690"/>
          </a:xfrm>
          <a:prstGeom prst="rect">
            <a:avLst/>
          </a:prstGeom>
        </p:spPr>
      </p:pic>
      <p:pic>
        <p:nvPicPr>
          <p:cNvPr id="7" name="图片 6" descr="8cc7399f0f5d329e0a9c1b4571cd7a6d"/>
          <p:cNvPicPr>
            <a:picLocks noChangeAspect="1"/>
          </p:cNvPicPr>
          <p:nvPr/>
        </p:nvPicPr>
        <p:blipFill>
          <a:blip r:embed="rId2"/>
          <a:stretch>
            <a:fillRect/>
          </a:stretch>
        </p:blipFill>
        <p:spPr>
          <a:xfrm>
            <a:off x="0" y="4266565"/>
            <a:ext cx="2828925" cy="2828925"/>
          </a:xfrm>
          <a:prstGeom prst="rect">
            <a:avLst/>
          </a:prstGeom>
        </p:spPr>
      </p:pic>
      <p:sp>
        <p:nvSpPr>
          <p:cNvPr id="2" name="文本框 1"/>
          <p:cNvSpPr txBox="1"/>
          <p:nvPr/>
        </p:nvSpPr>
        <p:spPr>
          <a:xfrm>
            <a:off x="698500" y="607060"/>
            <a:ext cx="11111865" cy="5169535"/>
          </a:xfrm>
          <a:prstGeom prst="rect">
            <a:avLst/>
          </a:prstGeom>
          <a:noFill/>
        </p:spPr>
        <p:txBody>
          <a:bodyPr wrap="square" rtlCol="0" anchor="t">
            <a:spAutoFit/>
          </a:bodyPr>
          <a:lstStyle/>
          <a:p>
            <a:pPr indent="558800" fontAlgn="auto">
              <a:lnSpc>
                <a:spcPct val="150000"/>
              </a:lnSpc>
            </a:pP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indent="558800" fontAlgn="auto">
              <a:lnSpc>
                <a:spcPct val="150000"/>
              </a:lnSpc>
            </a:pPr>
            <a:r>
              <a:rPr lang="zh-CN" altLang="en-US" sz="2800" b="1">
                <a:sym typeface="+mn-ea"/>
              </a:rPr>
              <a:t>大会选举毛泽东为中华人民共和国中央人民政府主席，朱德、刘少奇、宋庆龄、李济深、张澜、高岗为副主席，周恩来、陈毅等56人为中央人民政府委员。大会还决定在首都天安门广场建立人民英雄纪念碑，以表示对革命先烈的无限崇敬和缅怀。</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中国人民政治协商会议第一届全体会议为新中国的成立作了组织上和法律上的准备。正是在这次会议上，毛泽东致开幕词，发表了《中国人民站起来了》这篇著名的讲话，向全世界庄严宣告：“中国人民站来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653155" y="2407920"/>
            <a:ext cx="556768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文 体 知 识</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87985" y="0"/>
            <a:ext cx="5004435" cy="3340735"/>
          </a:xfrm>
          <a:prstGeom prst="rect">
            <a:avLst/>
          </a:prstGeom>
        </p:spPr>
      </p:pic>
      <p:pic>
        <p:nvPicPr>
          <p:cNvPr id="5" name="图片 4"/>
          <p:cNvPicPr>
            <a:picLocks noChangeAspect="1"/>
          </p:cNvPicPr>
          <p:nvPr/>
        </p:nvPicPr>
        <p:blipFill>
          <a:blip r:embed="rId2"/>
          <a:stretch>
            <a:fillRect/>
          </a:stretch>
        </p:blipFill>
        <p:spPr>
          <a:xfrm>
            <a:off x="6823075" y="2085975"/>
            <a:ext cx="5014595" cy="3338830"/>
          </a:xfrm>
          <a:prstGeom prst="rect">
            <a:avLst/>
          </a:prstGeom>
        </p:spPr>
      </p:pic>
      <p:pic>
        <p:nvPicPr>
          <p:cNvPr id="7" name="图片 6" descr="8cc7399f0f5d329e0a9c1b4571cd7a6d"/>
          <p:cNvPicPr>
            <a:picLocks noChangeAspect="1"/>
          </p:cNvPicPr>
          <p:nvPr/>
        </p:nvPicPr>
        <p:blipFill>
          <a:blip r:embed="rId3"/>
          <a:stretch>
            <a:fillRect/>
          </a:stretch>
        </p:blipFill>
        <p:spPr>
          <a:xfrm>
            <a:off x="0" y="4411980"/>
            <a:ext cx="2828925" cy="2828925"/>
          </a:xfrm>
          <a:prstGeom prst="rect">
            <a:avLst/>
          </a:prstGeom>
        </p:spPr>
      </p:pic>
      <p:sp>
        <p:nvSpPr>
          <p:cNvPr id="6" name="文本框 5"/>
          <p:cNvSpPr txBox="1"/>
          <p:nvPr/>
        </p:nvSpPr>
        <p:spPr>
          <a:xfrm>
            <a:off x="2404110" y="4372610"/>
            <a:ext cx="4161790" cy="706755"/>
          </a:xfrm>
          <a:prstGeom prst="rect">
            <a:avLst/>
          </a:prstGeom>
          <a:noFill/>
        </p:spPr>
        <p:txBody>
          <a:bodyPr wrap="none" rtlCol="0">
            <a:spAutoFit/>
          </a:bodyPr>
          <a:lstStyle/>
          <a:p>
            <a:r>
              <a:rPr lang="zh-CN" altLang="en-US" sz="4000" b="1"/>
              <a:t>屈辱 压迫  被劫掠</a:t>
            </a:r>
            <a:endParaRPr lang="zh-CN" altLang="en-US" sz="4000" b="1"/>
          </a:p>
        </p:txBody>
      </p:sp>
    </p:spTree>
    <p:custDataLst>
      <p:tags r:id="rId4"/>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390069" y="2264410"/>
            <a:ext cx="5598516" cy="6858000"/>
          </a:xfrm>
          <a:prstGeom prst="rect">
            <a:avLst/>
          </a:prstGeom>
          <a:noFill/>
          <a:ln w="9525">
            <a:noFill/>
            <a:miter lim="800000"/>
            <a:headEnd/>
            <a:tailEnd/>
          </a:ln>
        </p:spPr>
      </p:pic>
      <p:sp>
        <p:nvSpPr>
          <p:cNvPr id="4" name="文本框 3"/>
          <p:cNvSpPr txBox="1"/>
          <p:nvPr/>
        </p:nvSpPr>
        <p:spPr>
          <a:xfrm>
            <a:off x="1073785" y="697230"/>
            <a:ext cx="9121140" cy="5507990"/>
          </a:xfrm>
          <a:prstGeom prst="rect">
            <a:avLst/>
          </a:prstGeom>
          <a:noFill/>
        </p:spPr>
        <p:txBody>
          <a:bodyPr wrap="square" rtlCol="0" anchor="t">
            <a:spAutoFit/>
          </a:bodyPr>
          <a:lstStyle/>
          <a:p>
            <a:r>
              <a:rPr lang="en-US" altLang="zh-CN">
                <a:solidFill>
                  <a:srgbClr val="FF0000"/>
                </a:solidFill>
              </a:rPr>
              <a:t>      </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开幕词</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是党政机关、社会团体、企事业单位的领导人，在会议开幕时所作的讲话，旨在阐明会议的指导思想、宗旨、重要意义，向与会者提出开好会议的中心任务和要求。</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开幕词是在重要会议或重大活动开始时，为会议主持人或主要领导人讲话所用的文稿。开幕词的主要特点是宣告性和引导性。不论召开什么重要会议。举办什么重要活动，按照惯例，一般都要由主持人或主要领导人致开幕词，这是一个必不可少的程序，标志着会议或活动的正式开始。</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7880799" y="2336800"/>
            <a:ext cx="5598516" cy="6858000"/>
          </a:xfrm>
          <a:prstGeom prst="rect">
            <a:avLst/>
          </a:prstGeom>
          <a:noFill/>
          <a:ln w="9525">
            <a:noFill/>
            <a:miter lim="800000"/>
            <a:headEnd/>
            <a:tailEnd/>
          </a:ln>
        </p:spPr>
      </p:pic>
      <p:sp>
        <p:nvSpPr>
          <p:cNvPr id="9" name="Rounded Rectangle 33"/>
          <p:cNvSpPr/>
          <p:nvPr/>
        </p:nvSpPr>
        <p:spPr>
          <a:xfrm>
            <a:off x="436880" y="1461135"/>
            <a:ext cx="11223625" cy="2165985"/>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标题</a:t>
            </a:r>
            <a:r>
              <a:rPr lang="en-US" sz="3200" b="1">
                <a:latin typeface="微软雅黑" panose="020B0503020204020204" pitchFamily="34" charset="-122"/>
                <a:ea typeface="微软雅黑" panose="020B0503020204020204" pitchFamily="34" charset="-122"/>
                <a:cs typeface="微软雅黑" panose="020B0503020204020204" pitchFamily="34" charset="-122"/>
              </a:rPr>
              <a:t>通常有三种写法：</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一是用会议名称作标题；</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二是前边再加上领导人姓名；</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en-US" sz="2800" b="1">
                <a:latin typeface="微软雅黑" panose="020B0503020204020204" pitchFamily="34" charset="-122"/>
                <a:ea typeface="微软雅黑" panose="020B0503020204020204" pitchFamily="34" charset="-122"/>
                <a:cs typeface="微软雅黑" panose="020B0503020204020204" pitchFamily="34" charset="-122"/>
              </a:rPr>
              <a:t>三是用提示内容中心或主旨的标题，在后面通常加上副标题。</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436880" y="508635"/>
            <a:ext cx="10506710" cy="829945"/>
          </a:xfrm>
          <a:prstGeom prst="rect">
            <a:avLst/>
          </a:prstGeom>
          <a:noFill/>
        </p:spPr>
        <p:txBody>
          <a:bodyPr wrap="square" rtlCol="0" anchor="t">
            <a:spAutoFit/>
          </a:bodyPr>
          <a:lstStyle/>
          <a:p>
            <a:pPr algn="ctr"/>
            <a:r>
              <a:rPr lang="zh-CN" altLang="en-US" sz="4800" b="1">
                <a:solidFill>
                  <a:schemeClr val="tx1"/>
                </a:solidFill>
                <a:ea typeface="黑体" panose="02010609060101010101" charset="-122"/>
                <a:cs typeface="+mn-ea"/>
                <a:sym typeface="+mn-ea"/>
              </a:rPr>
              <a:t>通常由</a:t>
            </a:r>
            <a:r>
              <a:rPr lang="zh-CN" altLang="en-US" sz="4800" b="1">
                <a:solidFill>
                  <a:srgbClr val="FF0000"/>
                </a:solidFill>
                <a:ea typeface="黑体" panose="02010609060101010101" charset="-122"/>
                <a:cs typeface="+mn-ea"/>
                <a:sym typeface="+mn-ea"/>
              </a:rPr>
              <a:t>标题、称谓</a:t>
            </a:r>
            <a:r>
              <a:rPr lang="zh-CN" altLang="en-US" sz="4800" b="1">
                <a:solidFill>
                  <a:schemeClr val="tx1"/>
                </a:solidFill>
                <a:ea typeface="黑体" panose="02010609060101010101" charset="-122"/>
                <a:cs typeface="+mn-ea"/>
                <a:sym typeface="+mn-ea"/>
              </a:rPr>
              <a:t>及</a:t>
            </a:r>
            <a:r>
              <a:rPr lang="zh-CN" altLang="en-US" sz="4800" b="1">
                <a:solidFill>
                  <a:srgbClr val="FF0000"/>
                </a:solidFill>
                <a:ea typeface="黑体" panose="02010609060101010101" charset="-122"/>
                <a:cs typeface="+mn-ea"/>
                <a:sym typeface="+mn-ea"/>
              </a:rPr>
              <a:t>正文</a:t>
            </a:r>
            <a:r>
              <a:rPr lang="zh-CN" altLang="en-US" sz="4800" b="1">
                <a:solidFill>
                  <a:schemeClr val="tx1"/>
                </a:solidFill>
                <a:ea typeface="黑体" panose="02010609060101010101" charset="-122"/>
                <a:cs typeface="+mn-ea"/>
                <a:sym typeface="+mn-ea"/>
              </a:rPr>
              <a:t>三部分组成</a:t>
            </a:r>
            <a:endParaRPr lang="zh-CN" altLang="en-US" sz="4800" b="1">
              <a:solidFill>
                <a:schemeClr val="tx1"/>
              </a:solidFill>
              <a:ea typeface="黑体" panose="02010609060101010101" charset="-122"/>
              <a:cs typeface="+mn-ea"/>
              <a:sym typeface="+mn-ea"/>
            </a:endParaRPr>
          </a:p>
        </p:txBody>
      </p:sp>
      <p:sp>
        <p:nvSpPr>
          <p:cNvPr id="22" name="Rounded Rectangle 33"/>
          <p:cNvSpPr/>
          <p:nvPr/>
        </p:nvSpPr>
        <p:spPr>
          <a:xfrm>
            <a:off x="352425" y="4011295"/>
            <a:ext cx="8394065" cy="2165985"/>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sz="3200" b="1">
                <a:latin typeface="+mj-ea"/>
                <a:ea typeface="+mj-ea"/>
                <a:cs typeface="+mj-ea"/>
              </a:rPr>
              <a:t> </a:t>
            </a:r>
            <a:r>
              <a:rPr lang="en-US" sz="3200" b="1">
                <a:solidFill>
                  <a:srgbClr val="FF0000"/>
                </a:solidFill>
                <a:latin typeface="+mj-ea"/>
                <a:ea typeface="+mj-ea"/>
                <a:cs typeface="+mj-ea"/>
              </a:rPr>
              <a:t>称谓</a:t>
            </a:r>
            <a:r>
              <a:rPr lang="en-US" sz="3200" b="1">
                <a:latin typeface="+mj-ea"/>
                <a:ea typeface="+mj-ea"/>
                <a:cs typeface="+mj-ea"/>
              </a:rPr>
              <a:t>的写法：</a:t>
            </a:r>
            <a:endParaRPr lang="en-US" sz="3200" b="1">
              <a:latin typeface="+mj-ea"/>
              <a:ea typeface="+mj-ea"/>
              <a:cs typeface="+mj-ea"/>
            </a:endParaRPr>
          </a:p>
          <a:p>
            <a:pPr indent="457200" algn="l" fontAlgn="auto"/>
            <a:endParaRPr lang="en-US" sz="3200" b="1">
              <a:latin typeface="+mj-ea"/>
              <a:ea typeface="+mj-ea"/>
              <a:cs typeface="+mj-ea"/>
            </a:endParaRPr>
          </a:p>
          <a:p>
            <a:pPr indent="457200" algn="l" fontAlgn="auto"/>
            <a:r>
              <a:rPr lang="en-US" sz="3200" b="1">
                <a:latin typeface="+mj-ea"/>
                <a:ea typeface="+mj-ea"/>
                <a:cs typeface="+mj-ea"/>
              </a:rPr>
              <a:t>一般写在标题下行顶格，称呼通常用“同志们”、“朋友们”、“各位代表”等。</a:t>
            </a:r>
            <a:endParaRPr lang="en-US" sz="3200" b="1">
              <a:latin typeface="+mj-ea"/>
              <a:ea typeface="+mj-ea"/>
              <a:cs typeface="+mj-ea"/>
            </a:endParaRPr>
          </a:p>
        </p:txBody>
      </p:sp>
    </p:spTree>
    <p:custDataLst>
      <p:tags r:id="rId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36069" y="2336800"/>
            <a:ext cx="5598516" cy="6858000"/>
          </a:xfrm>
          <a:prstGeom prst="rect">
            <a:avLst/>
          </a:prstGeom>
          <a:noFill/>
          <a:ln w="9525">
            <a:noFill/>
            <a:miter lim="800000"/>
            <a:headEnd/>
            <a:tailEnd/>
          </a:ln>
        </p:spPr>
      </p:pic>
      <p:sp>
        <p:nvSpPr>
          <p:cNvPr id="14" name="Rounded Rectangle 33"/>
          <p:cNvSpPr/>
          <p:nvPr/>
        </p:nvSpPr>
        <p:spPr>
          <a:xfrm>
            <a:off x="198120" y="878205"/>
            <a:ext cx="11315700" cy="4523740"/>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hangingPunct="0">
              <a:lnSpc>
                <a:spcPct val="130000"/>
              </a:lnSpc>
            </a:pPr>
            <a:r>
              <a:rPr lang="en-US" altLang="zh-CN" b="1">
                <a:solidFill>
                  <a:schemeClr val="tx1"/>
                </a:solidFill>
                <a:ea typeface="黑体" panose="02010609060101010101" charset="-122"/>
                <a:cs typeface="+mn-ea"/>
                <a:sym typeface="+mn-ea"/>
              </a:rPr>
              <a:t>           </a:t>
            </a:r>
            <a:r>
              <a:rPr lang="zh-CN" altLang="en-US" sz="3200" b="1">
                <a:solidFill>
                  <a:srgbClr val="FF0000"/>
                </a:solidFill>
                <a:latin typeface="+mn-ea"/>
                <a:cs typeface="+mn-ea"/>
                <a:sym typeface="+mn-ea"/>
              </a:rPr>
              <a:t>正文</a:t>
            </a:r>
            <a:r>
              <a:rPr lang="zh-CN" altLang="en-US" sz="3200" b="1">
                <a:solidFill>
                  <a:schemeClr val="tx1"/>
                </a:solidFill>
                <a:latin typeface="+mn-ea"/>
                <a:cs typeface="+mn-ea"/>
                <a:sym typeface="+mn-ea"/>
              </a:rPr>
              <a:t>的写法</a:t>
            </a:r>
            <a:endParaRPr lang="zh-CN" altLang="en-US" sz="3200" b="1">
              <a:solidFill>
                <a:schemeClr val="tx1"/>
              </a:solidFill>
              <a:latin typeface="+mn-ea"/>
              <a:cs typeface="+mn-ea"/>
              <a:sym typeface="+mn-ea"/>
            </a:endParaRPr>
          </a:p>
          <a:p>
            <a:pPr hangingPunct="0">
              <a:lnSpc>
                <a:spcPct val="130000"/>
              </a:lnSpc>
            </a:pPr>
            <a:r>
              <a:rPr lang="zh-CN" altLang="en-US" b="1">
                <a:solidFill>
                  <a:schemeClr val="tx1"/>
                </a:solidFill>
                <a:ea typeface="黑体" panose="02010609060101010101" charset="-122"/>
                <a:cs typeface="+mn-ea"/>
                <a:sym typeface="+mn-ea"/>
              </a:rPr>
              <a:t>        </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正文一般包括开头、主体和结尾。</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hangingPunct="0">
              <a:lnSpc>
                <a:spcPct val="130000"/>
              </a:lnSpc>
            </a:pP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4" name="文本框 3"/>
          <p:cNvSpPr txBox="1"/>
          <p:nvPr/>
        </p:nvSpPr>
        <p:spPr>
          <a:xfrm>
            <a:off x="764540" y="410845"/>
            <a:ext cx="1808480" cy="730885"/>
          </a:xfrm>
          <a:prstGeom prst="rect">
            <a:avLst/>
          </a:prstGeom>
          <a:noFill/>
        </p:spPr>
        <p:txBody>
          <a:bodyPr wrap="none" rtlCol="0">
            <a:spAutoFit/>
          </a:bodyPr>
          <a:lstStyle/>
          <a:p>
            <a:pPr>
              <a:lnSpc>
                <a:spcPct val="130000"/>
              </a:lnSpc>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写作要点</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Rounded Rectangle 33"/>
          <p:cNvSpPr/>
          <p:nvPr/>
        </p:nvSpPr>
        <p:spPr>
          <a:xfrm>
            <a:off x="332740" y="1791335"/>
            <a:ext cx="10987405" cy="4244340"/>
          </a:xfrm>
          <a:prstGeom prst="roundRect">
            <a:avLst>
              <a:gd name="adj" fmla="val 13077"/>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indent="457200" fontAlgn="auto" hangingPunct="0">
              <a:lnSpc>
                <a:spcPct val="130000"/>
              </a:lnSpc>
            </a:pPr>
            <a:r>
              <a:rPr lang="en-US" altLang="zh-CN" b="1">
                <a:solidFill>
                  <a:srgbClr val="FF0000"/>
                </a:solidFill>
                <a:ea typeface="黑体" panose="02010609060101010101" charset="-122"/>
                <a:cs typeface="+mn-ea"/>
                <a:sym typeface="+mn-ea"/>
              </a:rPr>
              <a:t> </a:t>
            </a:r>
            <a:r>
              <a:rPr lang="en-US" altLang="zh-CN" sz="2400" b="1">
                <a:solidFill>
                  <a:srgbClr val="FF0000"/>
                </a:solidFill>
                <a:latin typeface="+mn-ea"/>
                <a:cs typeface="+mn-ea"/>
                <a:sym typeface="+mn-ea"/>
              </a:rPr>
              <a:t> </a:t>
            </a:r>
            <a:r>
              <a:rPr lang="zh-CN" altLang="en-US" sz="2800" b="1">
                <a:solidFill>
                  <a:srgbClr val="FF0000"/>
                </a:solidFill>
                <a:latin typeface="+mn-ea"/>
                <a:cs typeface="+mn-ea"/>
                <a:sym typeface="+mn-ea"/>
              </a:rPr>
              <a:t>①简明性。</a:t>
            </a:r>
            <a:r>
              <a:rPr lang="zh-CN" altLang="en-US" sz="2800" b="1">
                <a:latin typeface="+mn-ea"/>
                <a:cs typeface="+mn-ea"/>
                <a:sym typeface="+mn-ea"/>
              </a:rPr>
              <a:t>开幕词要简洁明了、短小精悍，最忌长篇累牍，言不及义，多使用祈使句，表示祝贺和希望。</a:t>
            </a:r>
            <a:endParaRPr lang="zh-CN" altLang="en-US" sz="2800" b="1">
              <a:latin typeface="+mn-ea"/>
              <a:cs typeface="+mn-ea"/>
              <a:sym typeface="+mn-ea"/>
            </a:endParaRPr>
          </a:p>
          <a:p>
            <a:pPr indent="508000" fontAlgn="auto" hangingPunct="0">
              <a:lnSpc>
                <a:spcPct val="130000"/>
              </a:lnSpc>
            </a:pPr>
            <a:r>
              <a:rPr lang="zh-CN" altLang="en-US" sz="2800" b="1">
                <a:solidFill>
                  <a:srgbClr val="FF0000"/>
                </a:solidFill>
                <a:latin typeface="+mn-ea"/>
                <a:cs typeface="+mn-ea"/>
                <a:sym typeface="+mn-ea"/>
              </a:rPr>
              <a:t>②口语化。</a:t>
            </a:r>
            <a:r>
              <a:rPr lang="zh-CN" altLang="en-US" sz="2800" b="1">
                <a:latin typeface="+mn-ea"/>
                <a:cs typeface="+mn-ea"/>
                <a:sym typeface="+mn-ea"/>
              </a:rPr>
              <a:t>它的语言应该通俗、明快、上口。</a:t>
            </a:r>
            <a:endParaRPr lang="zh-CN" altLang="en-US" sz="2800" b="1">
              <a:latin typeface="+mn-ea"/>
              <a:cs typeface="+mn-ea"/>
              <a:sym typeface="+mn-ea"/>
            </a:endParaRPr>
          </a:p>
          <a:p>
            <a:pPr indent="508000" fontAlgn="auto" hangingPunct="0">
              <a:lnSpc>
                <a:spcPct val="130000"/>
              </a:lnSpc>
            </a:pPr>
            <a:r>
              <a:rPr lang="zh-CN" altLang="en-US" sz="2800" b="1">
                <a:solidFill>
                  <a:srgbClr val="FF0000"/>
                </a:solidFill>
                <a:latin typeface="+mn-ea"/>
                <a:cs typeface="+mn-ea"/>
                <a:sym typeface="+mn-ea"/>
              </a:rPr>
              <a:t>③宣告性。</a:t>
            </a:r>
            <a:r>
              <a:rPr lang="zh-CN" altLang="en-US" sz="2800" b="1">
                <a:latin typeface="+mn-ea"/>
                <a:cs typeface="+mn-ea"/>
                <a:sym typeface="+mn-ea"/>
              </a:rPr>
              <a:t>开幕词是会议或者活动的序曲，所以开幕词宣告会议或活动正式开始的特性。</a:t>
            </a:r>
            <a:endParaRPr lang="zh-CN" altLang="en-US" sz="2800" b="1">
              <a:latin typeface="+mn-ea"/>
              <a:cs typeface="+mn-ea"/>
              <a:sym typeface="+mn-ea"/>
            </a:endParaRPr>
          </a:p>
          <a:p>
            <a:pPr indent="508000" fontAlgn="auto" hangingPunct="0">
              <a:lnSpc>
                <a:spcPct val="130000"/>
              </a:lnSpc>
            </a:pPr>
            <a:r>
              <a:rPr lang="zh-CN" altLang="en-US" sz="2800" b="1">
                <a:solidFill>
                  <a:srgbClr val="FF0000"/>
                </a:solidFill>
                <a:latin typeface="+mn-ea"/>
                <a:cs typeface="+mn-ea"/>
                <a:sym typeface="+mn-ea"/>
              </a:rPr>
              <a:t>④引导性。</a:t>
            </a:r>
            <a:r>
              <a:rPr lang="zh-CN" altLang="en-US" sz="2800" b="1">
                <a:latin typeface="+mn-ea"/>
                <a:cs typeface="+mn-ea"/>
                <a:sym typeface="+mn-ea"/>
              </a:rPr>
              <a:t>开幕词一般要阐述会议或活动的宗旨、目的、意义、任务等，这对整个会议或活动的成功举行起着引导作用。</a:t>
            </a:r>
            <a:endParaRPr lang="zh-CN" altLang="en-US" sz="2800" b="1">
              <a:latin typeface="+mn-ea"/>
              <a:cs typeface="+mn-ea"/>
              <a:sym typeface="+mn-ea"/>
            </a:endParaRPr>
          </a:p>
          <a:p>
            <a:pPr indent="508000" fontAlgn="auto" hangingPunct="0">
              <a:lnSpc>
                <a:spcPct val="130000"/>
              </a:lnSpc>
            </a:pPr>
            <a:r>
              <a:rPr lang="zh-CN" altLang="en-US" sz="2800" b="1">
                <a:solidFill>
                  <a:srgbClr val="FF0000"/>
                </a:solidFill>
                <a:latin typeface="+mn-ea"/>
                <a:cs typeface="+mn-ea"/>
                <a:sym typeface="+mn-ea"/>
              </a:rPr>
              <a:t>⑤鼓动性。</a:t>
            </a:r>
            <a:r>
              <a:rPr lang="zh-CN" altLang="en-US" sz="2800" b="1">
                <a:latin typeface="+mn-ea"/>
                <a:cs typeface="+mn-ea"/>
                <a:sym typeface="+mn-ea"/>
              </a:rPr>
              <a:t>开幕词带着对活动或者活动的良好祝愿，通过介绍会议或活动激励参与者的参与意识，调动其积极性。</a:t>
            </a:r>
            <a:endParaRPr lang="zh-CN" altLang="en-US" sz="2800" b="1">
              <a:latin typeface="+mn-ea"/>
              <a:cs typeface="+mn-ea"/>
              <a:sym typeface="+mn-ea"/>
            </a:endParaRPr>
          </a:p>
        </p:txBody>
      </p:sp>
    </p:spTree>
    <p:custDataLst>
      <p:tags r:id="rId2"/>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1758950" y="2249805"/>
            <a:ext cx="11323320"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a:t>
            </a:r>
            <a:r>
              <a:rPr lang="zh-CN" altLang="en-US" sz="6600" b="1" spc="300">
                <a:latin typeface="微软雅黑" panose="020B0503020204020204" pitchFamily="34" charset="-122"/>
                <a:ea typeface="微软雅黑" panose="020B0503020204020204" pitchFamily="34" charset="-122"/>
                <a:sym typeface="+mn-ea"/>
              </a:rPr>
              <a:t>整体感知 </a:t>
            </a: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理清脉络</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10669" y="2239645"/>
            <a:ext cx="5598516" cy="6858000"/>
          </a:xfrm>
          <a:prstGeom prst="rect">
            <a:avLst/>
          </a:prstGeom>
          <a:noFill/>
          <a:ln w="9525">
            <a:noFill/>
            <a:miter lim="800000"/>
            <a:headEnd/>
            <a:tailEnd/>
          </a:ln>
        </p:spPr>
      </p:pic>
      <p:sp>
        <p:nvSpPr>
          <p:cNvPr id="2" name="文本框 1"/>
          <p:cNvSpPr txBox="1"/>
          <p:nvPr/>
        </p:nvSpPr>
        <p:spPr>
          <a:xfrm>
            <a:off x="635635" y="240665"/>
            <a:ext cx="10353040" cy="970915"/>
          </a:xfrm>
          <a:prstGeom prst="rect">
            <a:avLst/>
          </a:prstGeom>
          <a:noFill/>
        </p:spPr>
        <p:txBody>
          <a:bodyPr wrap="none" rtlCol="0" anchor="t">
            <a:spAutoFit/>
          </a:bodyPr>
          <a:lstStyle/>
          <a:p>
            <a:pPr>
              <a:lnSpc>
                <a:spcPct val="130000"/>
              </a:lnSpc>
            </a:pPr>
            <a:r>
              <a:rPr lang="en-US" altLang="zh-CN" sz="4400" b="1" smtClean="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4400" b="1">
                <a:latin typeface="微软雅黑" panose="020B0503020204020204" pitchFamily="34" charset="-122"/>
                <a:ea typeface="微软雅黑" panose="020B0503020204020204" pitchFamily="34" charset="-122"/>
                <a:cs typeface="微软雅黑" panose="020B0503020204020204" pitchFamily="34" charset="-122"/>
                <a:sym typeface="+mn-ea"/>
              </a:rPr>
              <a:t>初读课文，扫清阅读障碍完成下面任务</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5635" y="2552065"/>
            <a:ext cx="8028940" cy="1753235"/>
          </a:xfrm>
          <a:prstGeom prst="rect">
            <a:avLst/>
          </a:prstGeom>
          <a:noFill/>
        </p:spPr>
        <p:txBody>
          <a:bodyPr wrap="square" rtlCol="0" anchor="t">
            <a:spAutoFit/>
          </a:bodyPr>
          <a:lstStyle/>
          <a:p>
            <a:pPr algn="l" fontAlgn="auto">
              <a:lnSpc>
                <a:spcPct val="150000"/>
              </a:lnSpc>
            </a:pPr>
            <a:r>
              <a:rPr lang="zh-CN" altLang="en-US" sz="3600" b="1">
                <a:solidFill>
                  <a:schemeClr val="accent5">
                    <a:lumMod val="75000"/>
                  </a:schemeClr>
                </a:solidFill>
                <a:latin typeface="+mj-ea"/>
                <a:ea typeface="+mj-ea"/>
                <a:cs typeface="+mj-ea"/>
                <a:sym typeface="+mn-ea"/>
              </a:rPr>
              <a:t>（</a:t>
            </a:r>
            <a:r>
              <a:rPr lang="en-US" altLang="zh-CN" sz="3600" b="1">
                <a:solidFill>
                  <a:schemeClr val="accent5">
                    <a:lumMod val="75000"/>
                  </a:schemeClr>
                </a:solidFill>
                <a:latin typeface="+mj-ea"/>
                <a:ea typeface="+mj-ea"/>
                <a:cs typeface="+mj-ea"/>
                <a:sym typeface="+mn-ea"/>
              </a:rPr>
              <a:t>1</a:t>
            </a:r>
            <a:r>
              <a:rPr lang="zh-CN" altLang="en-US" sz="3600" b="1">
                <a:solidFill>
                  <a:schemeClr val="accent5">
                    <a:lumMod val="75000"/>
                  </a:schemeClr>
                </a:solidFill>
                <a:latin typeface="+mj-ea"/>
                <a:ea typeface="+mj-ea"/>
                <a:cs typeface="+mj-ea"/>
                <a:sym typeface="+mn-ea"/>
              </a:rPr>
              <a:t>）速读文章，把握整体结构。</a:t>
            </a:r>
            <a:endParaRPr lang="zh-CN" altLang="en-US" sz="3600" b="1">
              <a:solidFill>
                <a:schemeClr val="accent5">
                  <a:lumMod val="75000"/>
                </a:schemeClr>
              </a:solidFill>
              <a:latin typeface="+mj-ea"/>
              <a:ea typeface="+mj-ea"/>
              <a:cs typeface="+mj-ea"/>
            </a:endParaRPr>
          </a:p>
          <a:p>
            <a:pPr algn="l" fontAlgn="auto">
              <a:lnSpc>
                <a:spcPct val="150000"/>
              </a:lnSpc>
            </a:pPr>
            <a:r>
              <a:rPr lang="zh-CN" altLang="en-US" sz="3600" b="1">
                <a:solidFill>
                  <a:schemeClr val="accent5">
                    <a:lumMod val="75000"/>
                  </a:schemeClr>
                </a:solidFill>
                <a:latin typeface="+mj-ea"/>
                <a:ea typeface="+mj-ea"/>
                <a:cs typeface="+mj-ea"/>
                <a:sym typeface="+mn-ea"/>
              </a:rPr>
              <a:t>（</a:t>
            </a:r>
            <a:r>
              <a:rPr lang="en-US" altLang="zh-CN" sz="3600" b="1">
                <a:solidFill>
                  <a:schemeClr val="accent5">
                    <a:lumMod val="75000"/>
                  </a:schemeClr>
                </a:solidFill>
                <a:latin typeface="+mj-ea"/>
                <a:ea typeface="+mj-ea"/>
                <a:cs typeface="+mj-ea"/>
                <a:sym typeface="+mn-ea"/>
              </a:rPr>
              <a:t>2</a:t>
            </a:r>
            <a:r>
              <a:rPr lang="zh-CN" altLang="en-US" sz="3600" b="1">
                <a:solidFill>
                  <a:schemeClr val="accent5">
                    <a:lumMod val="75000"/>
                  </a:schemeClr>
                </a:solidFill>
                <a:latin typeface="+mj-ea"/>
                <a:ea typeface="+mj-ea"/>
                <a:cs typeface="+mj-ea"/>
                <a:sym typeface="+mn-ea"/>
              </a:rPr>
              <a:t>）圈点勾画明显的结构标志词语。</a:t>
            </a:r>
            <a:endParaRPr lang="zh-CN" altLang="en-US" sz="3600" b="1">
              <a:solidFill>
                <a:schemeClr val="accent5">
                  <a:lumMod val="75000"/>
                </a:schemeClr>
              </a:solidFill>
              <a:latin typeface="+mj-ea"/>
              <a:ea typeface="+mj-ea"/>
              <a:cs typeface="+mj-ea"/>
              <a:sym typeface="+mn-ea"/>
            </a:endParaRPr>
          </a:p>
        </p:txBody>
      </p:sp>
    </p:spTree>
    <p:custDataLst>
      <p:tags r:id="rId2"/>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2" name="文本框 1"/>
          <p:cNvSpPr txBox="1"/>
          <p:nvPr/>
        </p:nvSpPr>
        <p:spPr>
          <a:xfrm>
            <a:off x="589280" y="168275"/>
            <a:ext cx="4206240" cy="970915"/>
          </a:xfrm>
          <a:prstGeom prst="rect">
            <a:avLst/>
          </a:prstGeom>
          <a:noFill/>
        </p:spPr>
        <p:txBody>
          <a:bodyPr wrap="none" rtlCol="0" anchor="t">
            <a:spAutoFit/>
          </a:bodyPr>
          <a:lstStyle/>
          <a:p>
            <a:pPr>
              <a:lnSpc>
                <a:spcPct val="130000"/>
              </a:lnSpc>
            </a:pPr>
            <a:r>
              <a:rPr lang="en-US" altLang="zh-CN" sz="4400" b="1" smtClean="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4400" b="1">
                <a:latin typeface="微软雅黑" panose="020B0503020204020204" pitchFamily="34" charset="-122"/>
                <a:ea typeface="微软雅黑" panose="020B0503020204020204" pitchFamily="34" charset="-122"/>
                <a:cs typeface="微软雅黑" panose="020B0503020204020204" pitchFamily="34" charset="-122"/>
                <a:sym typeface="+mn-ea"/>
              </a:rPr>
              <a:t>文章思路结构</a:t>
            </a:r>
            <a:endParaRPr lang="zh-CN" altLang="en-US" sz="4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35585" y="1687195"/>
            <a:ext cx="11014075" cy="3930650"/>
          </a:xfrm>
          <a:prstGeom prst="rect">
            <a:avLst/>
          </a:prstGeom>
          <a:noFill/>
        </p:spPr>
        <p:txBody>
          <a:bodyPr wrap="square" rtlCol="0" anchor="t">
            <a:spAutoFit/>
          </a:bodyPr>
          <a:lstStyle/>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第一部分（1-6 段）∶ 回顾历史--论证革命胜利的历史必然性;</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第二部分（7-8段）∶立足当下--指明当前面临的问题及斗争的策略;</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第三部分（9-16 段）;展望未来--描绘民族振兴的壮丽蓝图。</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抓语句 品情感</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462280"/>
            <a:ext cx="9742805" cy="2245360"/>
          </a:xfrm>
          <a:prstGeom prst="rect">
            <a:avLst/>
          </a:prstGeom>
          <a:noFill/>
          <a:ln w="9525">
            <a:noFill/>
          </a:ln>
        </p:spPr>
        <p:txBody>
          <a:bodyPr wrap="square">
            <a:spAutoFit/>
          </a:bodyPr>
          <a:lstStyle/>
          <a:p>
            <a:pPr indent="0"/>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数百万人民解放军的野战军已经打到接近台湾，广东，广西，贵州，四川和新疆的地区去了，中国人民的大多数已经获得了解放。在3年多的时间内，全国人民团结起来，援助人民解放军，反对了自己的敌人，取得了基本的胜利。</a:t>
            </a:r>
            <a:endParaRPr 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noChangeArrowheads="1"/>
          </p:cNvPicPr>
          <p:nvPr/>
        </p:nvPicPr>
        <p:blipFill>
          <a:blip r:embed="rId1"/>
          <a:stretch>
            <a:fillRect/>
          </a:stretch>
        </p:blipFill>
        <p:spPr bwMode="auto">
          <a:xfrm>
            <a:off x="8123369" y="2240280"/>
            <a:ext cx="5598516" cy="6858000"/>
          </a:xfrm>
          <a:prstGeom prst="rect">
            <a:avLst/>
          </a:prstGeom>
          <a:noFill/>
          <a:ln w="9525">
            <a:noFill/>
            <a:miter lim="800000"/>
            <a:headEnd/>
            <a:tailEnd/>
          </a:ln>
        </p:spPr>
      </p:pic>
      <p:sp>
        <p:nvSpPr>
          <p:cNvPr id="4" name="文本框 3"/>
          <p:cNvSpPr txBox="1"/>
          <p:nvPr/>
        </p:nvSpPr>
        <p:spPr>
          <a:xfrm>
            <a:off x="830580" y="2707640"/>
            <a:ext cx="8538210" cy="3107690"/>
          </a:xfrm>
          <a:prstGeom prst="rect">
            <a:avLst/>
          </a:prstGeom>
          <a:noFill/>
        </p:spPr>
        <p:txBody>
          <a:bodyPr wrap="square" rtlCol="0" anchor="t">
            <a:spAutoFit/>
          </a:bodyPr>
          <a:lstStyle/>
          <a:p>
            <a:r>
              <a:rPr lang="zh-CN" altLang="en-US" sz="2800" b="1">
                <a:solidFill>
                  <a:srgbClr val="FF0000"/>
                </a:solidFill>
              </a:rPr>
              <a:t>这句话体现出来的主要特点是用词准确，"大多数"基本"二个词使用的非常准确，"大多数"指的是中国在当时除了台湾，广东、广西、贵州，四川和新疆都得到了解放。所以是"中国人民的大多数"，而我们的战争所取得的也就是"基本的胜利"。这是毛泽东在在中国人民政治协商会议第一届全体会议上讲述背景的界定。</a:t>
            </a:r>
            <a:endParaRPr lang="zh-CN" altLang="en-US" sz="2800" b="1">
              <a:solidFill>
                <a:srgbClr val="FF0000"/>
              </a:solidFill>
            </a:endParaRPr>
          </a:p>
          <a:p>
            <a:endParaRPr lang="zh-CN" altLang="en-US" sz="2800" b="1">
              <a:solidFill>
                <a:srgbClr val="FF0000"/>
              </a:solidFill>
            </a:endParaRPr>
          </a:p>
        </p:txBody>
      </p:sp>
    </p:spTree>
    <p:custDataLst>
      <p:tags r:id="rId2"/>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40280"/>
            <a:ext cx="5598516" cy="6858000"/>
          </a:xfrm>
          <a:prstGeom prst="rect">
            <a:avLst/>
          </a:prstGeom>
          <a:noFill/>
          <a:ln w="9525">
            <a:noFill/>
            <a:miter lim="800000"/>
            <a:headEnd/>
            <a:tailEnd/>
          </a:ln>
        </p:spPr>
      </p:pic>
      <p:sp>
        <p:nvSpPr>
          <p:cNvPr id="2" name="文本框 1"/>
          <p:cNvSpPr txBox="1"/>
          <p:nvPr/>
        </p:nvSpPr>
        <p:spPr>
          <a:xfrm>
            <a:off x="890270" y="1201420"/>
            <a:ext cx="7658100" cy="2011045"/>
          </a:xfrm>
          <a:prstGeom prst="rect">
            <a:avLst/>
          </a:prstGeom>
          <a:noFill/>
        </p:spPr>
        <p:txBody>
          <a:bodyPr wrap="square" rtlCol="0" anchor="t">
            <a:spAutoFit/>
          </a:bodyPr>
          <a:lstStyle/>
          <a:p>
            <a:pPr algn="just" hangingPunct="0">
              <a:lnSpc>
                <a:spcPct val="130000"/>
              </a:lnSpc>
            </a:pPr>
            <a:r>
              <a:rPr lang="en-US" altLang="zh-CN" sz="3200" b="1">
                <a:latin typeface="微软雅黑" panose="020B0503020204020204" pitchFamily="34" charset="-122"/>
                <a:ea typeface="微软雅黑" panose="020B0503020204020204" pitchFamily="34" charset="-122"/>
                <a:cs typeface="+mn-ea"/>
                <a:sym typeface="+mn-ea"/>
              </a:rPr>
              <a:t>2</a:t>
            </a:r>
            <a:r>
              <a:rPr lang="zh-CN" altLang="en-US" sz="3200" b="1">
                <a:latin typeface="微软雅黑" panose="020B0503020204020204" pitchFamily="34" charset="-122"/>
                <a:ea typeface="微软雅黑" panose="020B0503020204020204" pitchFamily="34" charset="-122"/>
                <a:cs typeface="+mn-ea"/>
                <a:sym typeface="+mn-ea"/>
              </a:rPr>
              <a:t>、那次会议的结果是被蒋介石国民党及其帮凶们破坏了，但是已在人民中留下了不可磨灭的印象。</a:t>
            </a:r>
            <a:endParaRPr lang="zh-CN" altLang="en-US" sz="3200" b="1">
              <a:latin typeface="微软雅黑" panose="020B0503020204020204" pitchFamily="34" charset="-122"/>
              <a:ea typeface="微软雅黑" panose="020B0503020204020204" pitchFamily="34" charset="-122"/>
              <a:cs typeface="+mn-ea"/>
              <a:sym typeface="+mn-ea"/>
            </a:endParaRPr>
          </a:p>
        </p:txBody>
      </p:sp>
      <p:sp>
        <p:nvSpPr>
          <p:cNvPr id="3" name="文本框 2"/>
          <p:cNvSpPr txBox="1"/>
          <p:nvPr/>
        </p:nvSpPr>
        <p:spPr>
          <a:xfrm>
            <a:off x="1111885" y="3774440"/>
            <a:ext cx="8006080" cy="1850390"/>
          </a:xfrm>
          <a:prstGeom prst="rect">
            <a:avLst/>
          </a:prstGeom>
          <a:noFill/>
        </p:spPr>
        <p:txBody>
          <a:bodyPr wrap="none" rtlCol="0" anchor="t">
            <a:spAutoFit/>
          </a:bodyPr>
          <a:lstStyle/>
          <a:p>
            <a:pPr>
              <a:lnSpc>
                <a:spcPct val="130000"/>
              </a:lnSpc>
            </a:pPr>
            <a:r>
              <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愤怒、惋惜之情，“不可磨灭”</a:t>
            </a:r>
            <a:endPar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则道出了情感之深切。</a:t>
            </a:r>
            <a:endParaRPr lang="zh-CN" altLang="en-US" sz="44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23105" y="1826895"/>
            <a:ext cx="7141210" cy="3415030"/>
          </a:xfrm>
          <a:prstGeom prst="rect">
            <a:avLst/>
          </a:prstGeom>
          <a:noFill/>
        </p:spPr>
        <p:txBody>
          <a:bodyPr wrap="square" rtlCol="0" anchor="t">
            <a:spAutoFit/>
          </a:bodyPr>
          <a:lstStyle/>
          <a:p>
            <a:r>
              <a:rPr lang="zh-CN" altLang="en-US" sz="5400" b="1">
                <a:solidFill>
                  <a:srgbClr val="FF0000"/>
                </a:solidFill>
              </a:rPr>
              <a:t>天清地白，霹雳一声，惊数千年之睡狮而起舞，是在革命，是在独立!</a:t>
            </a:r>
            <a:endParaRPr lang="zh-CN" altLang="en-US" sz="5400" b="1"/>
          </a:p>
          <a:p>
            <a:r>
              <a:rPr lang="zh-CN" altLang="en-US" sz="5400" b="1"/>
              <a:t>                           </a:t>
            </a:r>
            <a:r>
              <a:rPr lang="zh-CN" altLang="en-US" sz="5400" b="1">
                <a:gradFill>
                  <a:gsLst>
                    <a:gs pos="0">
                      <a:srgbClr val="012D86"/>
                    </a:gs>
                    <a:gs pos="100000">
                      <a:srgbClr val="0E2557"/>
                    </a:gs>
                  </a:gsLst>
                  <a:lin scaled="0"/>
                </a:gradFill>
              </a:rPr>
              <a:t>邹容</a:t>
            </a:r>
            <a:endParaRPr lang="zh-CN" altLang="en-US" sz="5400" b="1">
              <a:gradFill>
                <a:gsLst>
                  <a:gs pos="0">
                    <a:srgbClr val="012D86"/>
                  </a:gs>
                  <a:gs pos="100000">
                    <a:srgbClr val="0E2557"/>
                  </a:gs>
                </a:gsLst>
                <a:lin scaled="0"/>
              </a:gradFill>
            </a:endParaRPr>
          </a:p>
        </p:txBody>
      </p:sp>
      <p:pic>
        <p:nvPicPr>
          <p:cNvPr id="5" name="图片 4"/>
          <p:cNvPicPr>
            <a:picLocks noChangeAspect="1"/>
          </p:cNvPicPr>
          <p:nvPr/>
        </p:nvPicPr>
        <p:blipFill>
          <a:blip r:embed="rId1"/>
          <a:stretch>
            <a:fillRect/>
          </a:stretch>
        </p:blipFill>
        <p:spPr>
          <a:xfrm>
            <a:off x="291465" y="824865"/>
            <a:ext cx="3810000" cy="3562350"/>
          </a:xfrm>
          <a:prstGeom prst="rect">
            <a:avLst/>
          </a:prstGeom>
        </p:spPr>
      </p:pic>
    </p:spTree>
    <p:custDataLst>
      <p:tags r:id="rId2"/>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2" name="文本框 1"/>
          <p:cNvSpPr txBox="1"/>
          <p:nvPr/>
        </p:nvSpPr>
        <p:spPr>
          <a:xfrm>
            <a:off x="720725" y="683895"/>
            <a:ext cx="8127365" cy="1568450"/>
          </a:xfrm>
          <a:prstGeom prst="rect">
            <a:avLst/>
          </a:prstGeom>
          <a:noFill/>
        </p:spPr>
        <p:txBody>
          <a:bodyPr wrap="square" rtlCol="0" anchor="t">
            <a:spAutoFit/>
          </a:bodyPr>
          <a:lstStyle/>
          <a:p>
            <a:r>
              <a:rPr lang="zh-CN" altLang="en-US" sz="3200" b="1">
                <a:latin typeface="微软雅黑" panose="020B0503020204020204" pitchFamily="34" charset="-122"/>
                <a:ea typeface="微软雅黑" panose="020B0503020204020204" pitchFamily="34" charset="-122"/>
                <a:cs typeface="+mn-ea"/>
                <a:sym typeface="+mn-ea"/>
              </a:rPr>
              <a:t>②我们有一个共同的感觉，这就是我们的工作将写在人类的历史上，它将表明：占人类总数四分之一的中国人从此站立起来了。</a:t>
            </a:r>
            <a:endParaRPr lang="zh-CN" altLang="en-US" sz="3200" b="1">
              <a:latin typeface="微软雅黑" panose="020B0503020204020204" pitchFamily="34" charset="-122"/>
              <a:ea typeface="微软雅黑" panose="020B0503020204020204" pitchFamily="34" charset="-122"/>
            </a:endParaRPr>
          </a:p>
        </p:txBody>
      </p:sp>
      <p:sp>
        <p:nvSpPr>
          <p:cNvPr id="3" name="文本框 2"/>
          <p:cNvSpPr txBox="1"/>
          <p:nvPr/>
        </p:nvSpPr>
        <p:spPr>
          <a:xfrm>
            <a:off x="1346835" y="3665220"/>
            <a:ext cx="66852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sym typeface="+mn-ea"/>
              </a:rPr>
              <a:t>写出了改变历史的骄傲、自豪之情。</a:t>
            </a:r>
            <a:endParaRPr lang="zh-CN" altLang="en-US" sz="3200" b="1">
              <a:solidFill>
                <a:srgbClr val="0E459D"/>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2" name="文本框 1"/>
          <p:cNvSpPr txBox="1"/>
          <p:nvPr/>
        </p:nvSpPr>
        <p:spPr>
          <a:xfrm>
            <a:off x="790575" y="509905"/>
            <a:ext cx="7633335" cy="265112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③在全国平定以后，他们也还会以各种方式从事破坏和捣乱，他们将每日每时企图在中国复辟。这是必然的，毫无疑义的，我们务必不要松懈自己的警惕性。</a:t>
            </a:r>
            <a:endParaRPr lang="zh-CN" altLang="en-US" sz="3200" b="1">
              <a:latin typeface="微软雅黑" panose="020B0503020204020204" pitchFamily="34" charset="-122"/>
              <a:ea typeface="微软雅黑" panose="020B0503020204020204" pitchFamily="34" charset="-122"/>
              <a:cs typeface="+mn-ea"/>
              <a:sym typeface="+mn-ea"/>
            </a:endParaRPr>
          </a:p>
        </p:txBody>
      </p:sp>
      <p:sp>
        <p:nvSpPr>
          <p:cNvPr id="3" name="文本框 2"/>
          <p:cNvSpPr txBox="1"/>
          <p:nvPr/>
        </p:nvSpPr>
        <p:spPr>
          <a:xfrm>
            <a:off x="1015365" y="4065270"/>
            <a:ext cx="79044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“务必”道出了对时局的高度清醒、警惕。</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10669" y="2252345"/>
            <a:ext cx="5598516" cy="6858000"/>
          </a:xfrm>
          <a:prstGeom prst="rect">
            <a:avLst/>
          </a:prstGeom>
          <a:noFill/>
          <a:ln w="9525">
            <a:noFill/>
            <a:miter lim="800000"/>
            <a:headEnd/>
            <a:tailEnd/>
          </a:ln>
        </p:spPr>
      </p:pic>
      <p:sp>
        <p:nvSpPr>
          <p:cNvPr id="2" name="文本框 1"/>
          <p:cNvSpPr txBox="1"/>
          <p:nvPr/>
        </p:nvSpPr>
        <p:spPr>
          <a:xfrm>
            <a:off x="936625" y="351790"/>
            <a:ext cx="7852410" cy="265112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④让那些内外的反动派在我们面前发抖罢，让他们去说我们这也不行那也不行罢，中国人民的不屈不挠的努力必将稳步地达到自己的目的。</a:t>
            </a:r>
            <a:endParaRPr lang="zh-CN" altLang="en-US" sz="3200" b="1">
              <a:latin typeface="微软雅黑" panose="020B0503020204020204" pitchFamily="34" charset="-122"/>
              <a:ea typeface="微软雅黑" panose="020B0503020204020204" pitchFamily="34" charset="-122"/>
              <a:cs typeface="+mn-ea"/>
              <a:sym typeface="+mn-ea"/>
            </a:endParaRPr>
          </a:p>
        </p:txBody>
      </p:sp>
      <p:sp>
        <p:nvSpPr>
          <p:cNvPr id="3" name="文本框 2"/>
          <p:cNvSpPr txBox="1"/>
          <p:nvPr/>
        </p:nvSpPr>
        <p:spPr>
          <a:xfrm>
            <a:off x="835025" y="3815715"/>
            <a:ext cx="8717280" cy="583565"/>
          </a:xfrm>
          <a:prstGeom prst="rect">
            <a:avLst/>
          </a:prstGeom>
          <a:noFill/>
        </p:spPr>
        <p:txBody>
          <a:bodyPr wrap="none" rtlCol="0" anchor="t">
            <a:spAutoFit/>
          </a:bodyPr>
          <a:lstStyle/>
          <a:p>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“必将”道出了不予争辩的蔑视与坚定的自信。</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27580"/>
            <a:ext cx="5598516" cy="6858000"/>
          </a:xfrm>
          <a:prstGeom prst="rect">
            <a:avLst/>
          </a:prstGeom>
          <a:noFill/>
          <a:ln w="9525">
            <a:noFill/>
            <a:miter lim="800000"/>
            <a:headEnd/>
            <a:tailEnd/>
          </a:ln>
        </p:spPr>
      </p:pic>
      <p:sp>
        <p:nvSpPr>
          <p:cNvPr id="2" name="文本框 1"/>
          <p:cNvSpPr txBox="1"/>
          <p:nvPr/>
        </p:nvSpPr>
        <p:spPr>
          <a:xfrm>
            <a:off x="997585" y="982980"/>
            <a:ext cx="6419850" cy="1370965"/>
          </a:xfrm>
          <a:prstGeom prst="rect">
            <a:avLst/>
          </a:prstGeom>
          <a:noFill/>
        </p:spPr>
        <p:txBody>
          <a:bodyPr wrap="square" rtlCol="0" anchor="t">
            <a:spAutoFit/>
          </a:bodyPr>
          <a:lstStyle/>
          <a:p>
            <a:pPr algn="just" hangingPunct="0">
              <a:lnSpc>
                <a:spcPct val="130000"/>
              </a:lnSpc>
            </a:pPr>
            <a:r>
              <a:rPr lang="zh-CN" altLang="en-US" sz="3200" b="1">
                <a:latin typeface="微软雅黑" panose="020B0503020204020204" pitchFamily="34" charset="-122"/>
                <a:ea typeface="微软雅黑" panose="020B0503020204020204" pitchFamily="34" charset="-122"/>
                <a:cs typeface="+mn-ea"/>
                <a:sym typeface="+mn-ea"/>
              </a:rPr>
              <a:t>⑤在人民解放战争和人民革命中牺牲的人民英雄永垂不朽！</a:t>
            </a:r>
            <a:endParaRPr lang="zh-CN" altLang="en-US" sz="3200" b="1">
              <a:latin typeface="微软雅黑" panose="020B0503020204020204" pitchFamily="34" charset="-122"/>
              <a:ea typeface="微软雅黑" panose="020B0503020204020204" pitchFamily="34" charset="-122"/>
              <a:cs typeface="+mn-ea"/>
              <a:sym typeface="+mn-ea"/>
            </a:endParaRPr>
          </a:p>
        </p:txBody>
      </p:sp>
      <p:sp>
        <p:nvSpPr>
          <p:cNvPr id="3" name="文本框 2"/>
          <p:cNvSpPr txBox="1"/>
          <p:nvPr/>
        </p:nvSpPr>
        <p:spPr>
          <a:xfrm>
            <a:off x="1031875" y="3810000"/>
            <a:ext cx="7091680" cy="730885"/>
          </a:xfrm>
          <a:prstGeom prst="rect">
            <a:avLst/>
          </a:prstGeom>
          <a:noFill/>
        </p:spPr>
        <p:txBody>
          <a:bodyPr wrap="none" rtlCol="0" anchor="t">
            <a:spAutoFit/>
          </a:bodyPr>
          <a:lstStyle/>
          <a:p>
            <a:pPr>
              <a:lnSpc>
                <a:spcPct val="130000"/>
              </a:lnSpc>
            </a:pPr>
            <a:r>
              <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rPr>
              <a:t>“永垂不朽”写出了缅怀、敬仰之情。</a:t>
            </a:r>
            <a:endParaRPr lang="zh-CN" altLang="en-US" sz="3200" b="1">
              <a:solidFill>
                <a:srgbClr val="0E459D"/>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6" name="文本框 5"/>
          <p:cNvSpPr txBox="1"/>
          <p:nvPr>
            <p:custDataLst>
              <p:tags r:id="rId2"/>
            </p:custDataLst>
          </p:nvPr>
        </p:nvSpPr>
        <p:spPr>
          <a:xfrm>
            <a:off x="1973580" y="2252345"/>
            <a:ext cx="6516370" cy="17760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3600" b="1" spc="300">
                <a:solidFill>
                  <a:schemeClr val="tx1"/>
                </a:solidFill>
                <a:latin typeface="微软雅黑" panose="020B0503020204020204" pitchFamily="34" charset="-122"/>
                <a:ea typeface="微软雅黑" panose="020B0503020204020204" pitchFamily="34" charset="-122"/>
              </a:rPr>
              <a:t>归纳总结文章是如何来表达这些情感表现的？</a:t>
            </a:r>
            <a:endParaRPr lang="zh-CN" altLang="en-US" sz="3600" b="1" spc="300">
              <a:solidFill>
                <a:schemeClr val="tx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50" name="文本框 49"/>
          <p:cNvSpPr txBox="1"/>
          <p:nvPr>
            <p:custDataLst>
              <p:tags r:id="rId2"/>
            </p:custDataLst>
          </p:nvPr>
        </p:nvSpPr>
        <p:spPr>
          <a:xfrm>
            <a:off x="737235" y="1421765"/>
            <a:ext cx="10274300"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这些词语或是涵盖一切情况与事件，或是涵盖一切可能性，强调“蒋介石国民党及其帮凶们”的不可信，告诫人民要放弃一切幻想，抱定同敌人斗争到底的决心。</a:t>
            </a:r>
            <a:endParaRPr lang="zh-CN" altLang="en-US" sz="2800" b="1">
              <a:solidFill>
                <a:schemeClr val="accent1">
                  <a:lumMod val="50000"/>
                </a:schemeClr>
              </a:solidFill>
              <a:ea typeface="黑体" panose="02010609060101010101" charset="-122"/>
              <a:cs typeface="+mn-ea"/>
            </a:endParaRPr>
          </a:p>
        </p:txBody>
      </p:sp>
      <p:sp>
        <p:nvSpPr>
          <p:cNvPr id="52" name="文本框 51"/>
          <p:cNvSpPr txBox="1"/>
          <p:nvPr>
            <p:custDataLst>
              <p:tags r:id="rId3"/>
            </p:custDataLst>
          </p:nvPr>
        </p:nvSpPr>
        <p:spPr>
          <a:xfrm>
            <a:off x="454025" y="797560"/>
            <a:ext cx="1090041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“任何”“一切”“唯一”“决无”有什么作用？</a:t>
            </a:r>
            <a:endParaRPr lang="zh-CN" altLang="en-US" sz="3200" b="1">
              <a:solidFill>
                <a:schemeClr val="tx1"/>
              </a:solidFill>
              <a:ea typeface="黑体" panose="02010609060101010101" charset="-122"/>
              <a:cs typeface="+mn-ea"/>
            </a:endParaRPr>
          </a:p>
        </p:txBody>
      </p:sp>
      <p:sp>
        <p:nvSpPr>
          <p:cNvPr id="8" name="文本框 7"/>
          <p:cNvSpPr txBox="1"/>
          <p:nvPr>
            <p:custDataLst>
              <p:tags r:id="rId4"/>
            </p:custDataLst>
          </p:nvPr>
        </p:nvSpPr>
        <p:spPr>
          <a:xfrm>
            <a:off x="737870" y="4732655"/>
            <a:ext cx="8944610" cy="1760855"/>
          </a:xfrm>
          <a:prstGeom prst="rect">
            <a:avLst/>
          </a:prstGeom>
          <a:noFill/>
        </p:spPr>
        <p:txBody>
          <a:bodyPr wrap="square" rtlCol="0">
            <a:normAutofit fontScale="90000" lnSpcReduction="20000"/>
          </a:bodyPr>
          <a:lstStyle/>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endParaRPr lang="en-US" altLang="zh-CN">
              <a:solidFill>
                <a:schemeClr val="tx1">
                  <a:lumMod val="85000"/>
                  <a:lumOff val="15000"/>
                </a:schemeClr>
              </a:solidFill>
              <a:ea typeface="黑体" panose="02010609060101010101" charset="-122"/>
              <a:cs typeface="+mn-ea"/>
            </a:endParaRPr>
          </a:p>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r>
              <a:rPr lang="en-US" altLang="zh-CN" sz="2800" b="1">
                <a:solidFill>
                  <a:schemeClr val="tx1">
                    <a:lumMod val="85000"/>
                    <a:lumOff val="15000"/>
                  </a:schemeClr>
                </a:solidFill>
                <a:latin typeface="+mj-ea"/>
                <a:ea typeface="+mj-ea"/>
                <a:cs typeface="+mj-ea"/>
              </a:rPr>
              <a:t> </a:t>
            </a:r>
            <a:r>
              <a:rPr lang="zh-CN" altLang="en-US" sz="3110" b="1">
                <a:solidFill>
                  <a:schemeClr val="accent1">
                    <a:lumMod val="50000"/>
                  </a:schemeClr>
                </a:solidFill>
                <a:latin typeface="黑体" panose="02010609060101010101" charset="-122"/>
                <a:ea typeface="黑体" panose="02010609060101010101" charset="-122"/>
                <a:cs typeface="黑体" panose="02010609060101010101" charset="-122"/>
              </a:rPr>
              <a:t>承上启下，既对上文“人民民主专政和团结国际友人”的举措进行肯定，又</a:t>
            </a:r>
            <a:r>
              <a:rPr lang="zh-CN" altLang="en-US" sz="2800" b="1">
                <a:solidFill>
                  <a:schemeClr val="accent1">
                    <a:lumMod val="50000"/>
                  </a:schemeClr>
                </a:solidFill>
                <a:latin typeface="黑体" panose="02010609060101010101" charset="-122"/>
                <a:ea typeface="黑体" panose="02010609060101010101" charset="-122"/>
                <a:cs typeface="黑体" panose="02010609060101010101" charset="-122"/>
              </a:rPr>
              <a:t>引出对当前经济建设工作的阐述，对经济建设困难的预判，以及对解决困难抱有的信心和希望。</a:t>
            </a:r>
            <a:endParaRPr lang="zh-CN" altLang="en-US" sz="2800" b="1">
              <a:solidFill>
                <a:schemeClr val="accent1">
                  <a:lumMod val="50000"/>
                </a:schemeClr>
              </a:solidFill>
              <a:latin typeface="黑体" panose="02010609060101010101" charset="-122"/>
              <a:ea typeface="黑体" panose="02010609060101010101" charset="-122"/>
              <a:cs typeface="黑体" panose="02010609060101010101" charset="-122"/>
            </a:endParaRPr>
          </a:p>
        </p:txBody>
      </p:sp>
      <p:sp>
        <p:nvSpPr>
          <p:cNvPr id="17" name="文本框 16"/>
          <p:cNvSpPr txBox="1"/>
          <p:nvPr>
            <p:custDataLst>
              <p:tags r:id="rId5"/>
            </p:custDataLst>
          </p:nvPr>
        </p:nvSpPr>
        <p:spPr>
          <a:xfrm>
            <a:off x="341630" y="3691890"/>
            <a:ext cx="9520555"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赏析“人民民主专政和团结国际友人，将我们的建设工作获得迅速的成功”的作用。</a:t>
            </a:r>
            <a:endParaRPr lang="zh-CN" altLang="en-US" sz="3200" b="1">
              <a:solidFill>
                <a:schemeClr val="tx1"/>
              </a:solidFill>
              <a:ea typeface="黑体" panose="02010609060101010101" charset="-122"/>
              <a:cs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2"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 grpId="2"/>
      <p:bldP spid="1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36069" y="2214245"/>
            <a:ext cx="5598516" cy="6858000"/>
          </a:xfrm>
          <a:prstGeom prst="rect">
            <a:avLst/>
          </a:prstGeom>
          <a:noFill/>
          <a:ln w="9525">
            <a:noFill/>
            <a:miter lim="800000"/>
            <a:headEnd/>
            <a:tailEnd/>
          </a:ln>
        </p:spPr>
      </p:pic>
      <p:sp>
        <p:nvSpPr>
          <p:cNvPr id="9" name="文本框 8"/>
          <p:cNvSpPr txBox="1"/>
          <p:nvPr>
            <p:custDataLst>
              <p:tags r:id="rId2"/>
            </p:custDataLst>
          </p:nvPr>
        </p:nvSpPr>
        <p:spPr>
          <a:xfrm>
            <a:off x="883920" y="3781425"/>
            <a:ext cx="8368665"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、使用强调的词语，使语言表达准确得体。</a:t>
            </a:r>
            <a:endPar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3"/>
            </p:custDataLst>
          </p:nvPr>
        </p:nvSpPr>
        <p:spPr>
          <a:xfrm>
            <a:off x="883920" y="3818255"/>
            <a:ext cx="356235" cy="461645"/>
          </a:xfrm>
          <a:prstGeom prst="rect">
            <a:avLst/>
          </a:prstGeom>
        </p:spPr>
        <p:txBody>
          <a:bodyPr wrap="square">
            <a:normAutofit fontScale="92500" lnSpcReduction="10000"/>
          </a:bodyPr>
          <a:lstStyle/>
          <a:p>
            <a:pPr algn="ctr">
              <a:lnSpc>
                <a:spcPct val="120000"/>
              </a:lnSpc>
            </a:pPr>
            <a:endParaRPr lang="en-US" altLang="zh-CN"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4"/>
            </p:custDataLst>
          </p:nvPr>
        </p:nvSpPr>
        <p:spPr>
          <a:xfrm>
            <a:off x="883920" y="1374775"/>
            <a:ext cx="6645275"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、善用明显具有情感倾向的词语。</a:t>
            </a:r>
            <a:endPar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5"/>
            </p:custDataLst>
          </p:nvPr>
        </p:nvSpPr>
        <p:spPr>
          <a:xfrm>
            <a:off x="883920" y="2614930"/>
            <a:ext cx="4458970" cy="777240"/>
          </a:xfrm>
          <a:prstGeom prst="rect">
            <a:avLst/>
          </a:prstGeom>
          <a:noFill/>
        </p:spPr>
        <p:txBody>
          <a:bodyPr wrap="square" rtlCol="0">
            <a:noAutofit/>
          </a:bodyPr>
          <a:lstStyle/>
          <a:p>
            <a:pPr marL="0" lvl="0" indent="0" algn="l">
              <a:lnSpc>
                <a:spcPct val="120000"/>
              </a:lnSpc>
              <a:spcBef>
                <a:spcPct val="0"/>
              </a:spcBef>
              <a:spcAft>
                <a:spcPct val="0"/>
              </a:spcAft>
              <a:buSzTx/>
            </a:pPr>
            <a:r>
              <a:rPr lang="en-US" altLang="zh-CN" sz="3200" b="1" spc="15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rPr>
              <a:t>、使用判断句。</a:t>
            </a:r>
            <a:endParaRPr lang="zh-CN" altLang="en-US" sz="3200" b="1" spc="15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4"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5"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1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4"/>
      <p:bldP spid="8" grpId="5"/>
      <p:bldP spid="16" grpId="1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50" name="文本框 49"/>
          <p:cNvSpPr txBox="1"/>
          <p:nvPr>
            <p:custDataLst>
              <p:tags r:id="rId2"/>
            </p:custDataLst>
          </p:nvPr>
        </p:nvSpPr>
        <p:spPr>
          <a:xfrm>
            <a:off x="-8311" y="1786416"/>
            <a:ext cx="10175296" cy="1440962"/>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“不允许”和“任何”通过坚定的语气，写出了中国人民站起来了的豪气与底气，以及捍卫国家主权和人民生命安全的坚定决心。</a:t>
            </a:r>
            <a:endParaRPr lang="zh-CN" altLang="en-US" sz="2800" b="1">
              <a:solidFill>
                <a:schemeClr val="accent1">
                  <a:lumMod val="50000"/>
                </a:schemeClr>
              </a:solidFill>
              <a:ea typeface="黑体" panose="02010609060101010101" charset="-122"/>
              <a:cs typeface="+mn-ea"/>
            </a:endParaRPr>
          </a:p>
        </p:txBody>
      </p:sp>
      <p:sp>
        <p:nvSpPr>
          <p:cNvPr id="52" name="文本框 51"/>
          <p:cNvSpPr txBox="1"/>
          <p:nvPr>
            <p:custDataLst>
              <p:tags r:id="rId3"/>
            </p:custDataLst>
          </p:nvPr>
        </p:nvSpPr>
        <p:spPr>
          <a:xfrm>
            <a:off x="104140" y="843915"/>
            <a:ext cx="11299825"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我们的国防将获得巩固，不允许任何帝国主义者再来侵略我们的国土。</a:t>
            </a:r>
            <a:endParaRPr lang="zh-CN" altLang="en-US" sz="3200" b="1">
              <a:solidFill>
                <a:schemeClr val="tx1"/>
              </a:solidFill>
              <a:ea typeface="黑体" panose="02010609060101010101" charset="-122"/>
              <a:cs typeface="+mn-ea"/>
            </a:endParaRPr>
          </a:p>
        </p:txBody>
      </p:sp>
      <p:sp>
        <p:nvSpPr>
          <p:cNvPr id="8" name="文本框 7"/>
          <p:cNvSpPr txBox="1"/>
          <p:nvPr>
            <p:custDataLst>
              <p:tags r:id="rId4"/>
            </p:custDataLst>
          </p:nvPr>
        </p:nvSpPr>
        <p:spPr>
          <a:xfrm>
            <a:off x="-8255" y="4305935"/>
            <a:ext cx="9524365"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2800" b="1">
                <a:solidFill>
                  <a:schemeClr val="accent1">
                    <a:lumMod val="50000"/>
                  </a:schemeClr>
                </a:solidFill>
                <a:ea typeface="黑体" panose="02010609060101010101" charset="-122"/>
                <a:cs typeface="+mn-ea"/>
              </a:rPr>
              <a:t>文章结尾以气壮山河的排比句式，向人民召唤，向世界宣告。这些满怀革命自信心的豪言壮语，是中国人民奋勇前进的最强动力。</a:t>
            </a:r>
            <a:endParaRPr lang="zh-CN" altLang="en-US" sz="2800" b="1">
              <a:solidFill>
                <a:schemeClr val="accent1">
                  <a:lumMod val="50000"/>
                </a:schemeClr>
              </a:solidFill>
              <a:ea typeface="黑体" panose="02010609060101010101" charset="-122"/>
              <a:cs typeface="+mn-ea"/>
            </a:endParaRPr>
          </a:p>
        </p:txBody>
      </p:sp>
      <p:sp>
        <p:nvSpPr>
          <p:cNvPr id="17" name="文本框 16"/>
          <p:cNvSpPr txBox="1"/>
          <p:nvPr>
            <p:custDataLst>
              <p:tags r:id="rId5"/>
            </p:custDataLst>
          </p:nvPr>
        </p:nvSpPr>
        <p:spPr>
          <a:xfrm>
            <a:off x="103878" y="3891830"/>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ea typeface="黑体" panose="02010609060101010101" charset="-122"/>
                <a:cs typeface="+mn-ea"/>
                <a:sym typeface="+mn-ea"/>
              </a:rPr>
              <a:t>赏析文章最后一部分的特点。</a:t>
            </a:r>
            <a:endParaRPr lang="zh-CN" altLang="en-US" sz="3200" b="1">
              <a:ea typeface="黑体" panose="02010609060101010101" charset="-122"/>
              <a:cs typeface="+mn-ea"/>
            </a:endParaRPr>
          </a:p>
          <a:p>
            <a:pPr marL="0" indent="0" algn="l">
              <a:lnSpc>
                <a:spcPct val="100000"/>
              </a:lnSpc>
              <a:spcBef>
                <a:spcPct val="0"/>
              </a:spcBef>
              <a:spcAft>
                <a:spcPct val="0"/>
              </a:spcAft>
              <a:buSzTx/>
            </a:pPr>
            <a:endParaRPr lang="zh-CN" altLang="en-US" sz="3200" b="1">
              <a:solidFill>
                <a:schemeClr val="tx1"/>
              </a:solidFill>
              <a:ea typeface="黑体" panose="02010609060101010101" charset="-122"/>
              <a:cs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7"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lang="zh-CN" altLang="en-US" sz="6600" b="1">
                <a:latin typeface="微软雅黑" panose="020B0503020204020204" pitchFamily="34" charset="-122"/>
                <a:ea typeface="微软雅黑" panose="020B0503020204020204" pitchFamily="34" charset="-122"/>
                <a:cs typeface="+mn-ea"/>
                <a:sym typeface="+mn-ea"/>
              </a:rPr>
              <a:t>鉴  赏  形  象</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1"/>
          <a:stretch>
            <a:fillRect/>
          </a:stretch>
        </p:blipFill>
        <p:spPr>
          <a:xfrm>
            <a:off x="9133840" y="3338195"/>
            <a:ext cx="3058160" cy="3769360"/>
          </a:xfrm>
          <a:prstGeom prst="rect">
            <a:avLst/>
          </a:prstGeom>
        </p:spPr>
      </p:pic>
      <p:sp>
        <p:nvSpPr>
          <p:cNvPr id="2" name="文本框 1"/>
          <p:cNvSpPr txBox="1"/>
          <p:nvPr/>
        </p:nvSpPr>
        <p:spPr>
          <a:xfrm>
            <a:off x="683895" y="1650365"/>
            <a:ext cx="7923530" cy="2011045"/>
          </a:xfrm>
          <a:prstGeom prst="rect">
            <a:avLst/>
          </a:prstGeom>
          <a:noFill/>
        </p:spPr>
        <p:txBody>
          <a:bodyPr wrap="square" rtlCol="0" anchor="t">
            <a:spAutoFit/>
          </a:bodyPr>
          <a:lstStyle/>
          <a:p>
            <a:pPr indent="0">
              <a:lnSpc>
                <a:spcPct val="130000"/>
              </a:lnSpc>
              <a:buFont typeface="+mj-ea"/>
              <a:buNone/>
            </a:pPr>
            <a:r>
              <a:rPr lang="zh-CN" altLang="en-US" sz="4800" b="1">
                <a:latin typeface="微软雅黑" panose="020B0503020204020204" pitchFamily="34" charset="-122"/>
                <a:ea typeface="微软雅黑" panose="020B0503020204020204" pitchFamily="34" charset="-122"/>
                <a:cs typeface="楷体" panose="02010609060101010101" charset="-122"/>
                <a:sym typeface="+mn-ea"/>
              </a:rPr>
              <a:t>言为心声，从文中你读出来一个怎样的伟人毛泽东？</a:t>
            </a:r>
            <a:endParaRPr lang="zh-CN" altLang="en-US" sz="4800" b="1">
              <a:latin typeface="微软雅黑" panose="020B0503020204020204" pitchFamily="34" charset="-122"/>
              <a:ea typeface="微软雅黑" panose="020B0503020204020204" pitchFamily="34" charset="-122"/>
              <a:cs typeface="楷体" panose="02010609060101010101" charset="-122"/>
              <a:sym typeface="+mn-ea"/>
            </a:endParaRPr>
          </a:p>
        </p:txBody>
      </p:sp>
    </p:spTree>
    <p:custDataLst>
      <p:tags r:id="rId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9" descr="image 759"/>
          <p:cNvPicPr>
            <a:picLocks noChangeAspect="1" noChangeArrowheads="1"/>
          </p:cNvPicPr>
          <p:nvPr/>
        </p:nvPicPr>
        <p:blipFill>
          <a:blip r:embed="rId1"/>
          <a:stretch>
            <a:fillRect/>
          </a:stretch>
        </p:blipFill>
        <p:spPr bwMode="auto">
          <a:xfrm>
            <a:off x="0" y="944245"/>
            <a:ext cx="5866765" cy="5913755"/>
          </a:xfrm>
          <a:prstGeom prst="rect">
            <a:avLst/>
          </a:prstGeom>
          <a:noFill/>
          <a:ln w="9525">
            <a:noFill/>
            <a:miter lim="800000"/>
            <a:headEnd/>
            <a:tailEnd/>
          </a:ln>
        </p:spPr>
      </p:pic>
      <p:sp>
        <p:nvSpPr>
          <p:cNvPr id="3" name="文本框 2"/>
          <p:cNvSpPr txBox="1"/>
          <p:nvPr/>
        </p:nvSpPr>
        <p:spPr>
          <a:xfrm>
            <a:off x="5141595" y="713740"/>
            <a:ext cx="5977255" cy="5077460"/>
          </a:xfrm>
          <a:prstGeom prst="rect">
            <a:avLst/>
          </a:prstGeom>
          <a:noFill/>
        </p:spPr>
        <p:txBody>
          <a:bodyPr wrap="square" rtlCol="0" anchor="t">
            <a:spAutoFit/>
          </a:bodyPr>
          <a:lstStyle/>
          <a:p>
            <a:r>
              <a:rPr lang="zh-CN" altLang="en-US" sz="4800" b="1">
                <a:solidFill>
                  <a:srgbClr val="FF0000"/>
                </a:solidFill>
              </a:rPr>
              <a:t>长夜难明赤县天，</a:t>
            </a:r>
            <a:endParaRPr lang="zh-CN" altLang="en-US" sz="4800" b="1">
              <a:solidFill>
                <a:srgbClr val="FF0000"/>
              </a:solidFill>
            </a:endParaRPr>
          </a:p>
          <a:p>
            <a:r>
              <a:rPr lang="zh-CN" altLang="en-US" sz="4800" b="1">
                <a:solidFill>
                  <a:srgbClr val="FF0000"/>
                </a:solidFill>
              </a:rPr>
              <a:t>百年魔怪舞翩跹，</a:t>
            </a:r>
            <a:endParaRPr lang="zh-CN" altLang="en-US" sz="4800" b="1">
              <a:solidFill>
                <a:srgbClr val="FF0000"/>
              </a:solidFill>
            </a:endParaRPr>
          </a:p>
          <a:p>
            <a:r>
              <a:rPr lang="zh-CN" altLang="en-US" sz="4800" b="1">
                <a:solidFill>
                  <a:srgbClr val="FF0000"/>
                </a:solidFill>
              </a:rPr>
              <a:t>人民五亿不团圆。</a:t>
            </a:r>
            <a:endParaRPr lang="zh-CN" altLang="en-US" sz="4800" b="1">
              <a:solidFill>
                <a:srgbClr val="FF0000"/>
              </a:solidFill>
            </a:endParaRPr>
          </a:p>
          <a:p>
            <a:r>
              <a:rPr lang="zh-CN" altLang="en-US" sz="4800" b="1">
                <a:solidFill>
                  <a:srgbClr val="FF0000"/>
                </a:solidFill>
              </a:rPr>
              <a:t>一唱雄鸡天下白，</a:t>
            </a:r>
            <a:endParaRPr lang="zh-CN" altLang="en-US" sz="4800" b="1">
              <a:solidFill>
                <a:srgbClr val="FF0000"/>
              </a:solidFill>
            </a:endParaRPr>
          </a:p>
          <a:p>
            <a:r>
              <a:rPr lang="zh-CN" altLang="en-US" sz="4800" b="1">
                <a:solidFill>
                  <a:srgbClr val="FF0000"/>
                </a:solidFill>
              </a:rPr>
              <a:t>万方乐奏有于阗，</a:t>
            </a:r>
            <a:endParaRPr lang="zh-CN" altLang="en-US" sz="4800" b="1">
              <a:solidFill>
                <a:srgbClr val="FF0000"/>
              </a:solidFill>
            </a:endParaRPr>
          </a:p>
          <a:p>
            <a:r>
              <a:rPr lang="zh-CN" altLang="en-US" sz="4800" b="1">
                <a:solidFill>
                  <a:srgbClr val="FF0000"/>
                </a:solidFill>
              </a:rPr>
              <a:t>诗人兴会更无前。</a:t>
            </a:r>
            <a:endParaRPr lang="zh-CN" altLang="en-US" sz="3600" b="1"/>
          </a:p>
          <a:p>
            <a:r>
              <a:rPr lang="zh-CN" altLang="en-US" sz="3600" b="1"/>
              <a:t>           浣溪沙 毛泽东</a:t>
            </a:r>
            <a:endParaRPr lang="zh-CN" altLang="en-US" sz="3600" b="1"/>
          </a:p>
        </p:txBody>
      </p:sp>
    </p:spTree>
    <p:custDataLst>
      <p:tags r:id="rId2"/>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40280"/>
            <a:ext cx="5598516" cy="6858000"/>
          </a:xfrm>
          <a:prstGeom prst="rect">
            <a:avLst/>
          </a:prstGeom>
          <a:noFill/>
          <a:ln w="9525">
            <a:noFill/>
            <a:miter lim="800000"/>
            <a:headEnd/>
            <a:tailEnd/>
          </a:ln>
        </p:spPr>
      </p:pic>
      <p:sp>
        <p:nvSpPr>
          <p:cNvPr id="2" name="文本框 1"/>
          <p:cNvSpPr txBox="1"/>
          <p:nvPr/>
        </p:nvSpPr>
        <p:spPr>
          <a:xfrm>
            <a:off x="652145" y="1167130"/>
            <a:ext cx="8236585" cy="4523105"/>
          </a:xfrm>
          <a:prstGeom prst="rect">
            <a:avLst/>
          </a:prstGeom>
          <a:noFill/>
          <a:ln w="9525">
            <a:noFill/>
          </a:ln>
        </p:spPr>
        <p:txBody>
          <a:bodyPr wrap="square">
            <a:spAutoFit/>
          </a:bodyPr>
          <a:lstStyle/>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清晰的民族认识。</a:t>
            </a:r>
            <a:endPar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中华民族是一个伟大民族，</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只是在近代落伍了</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这种落伍，完全是被外国帝国主义和本国反动政府所压迫和剥削的结果</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清醒的历史观、人民观。</a:t>
            </a:r>
            <a:endPar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人民是取得一切胜利的重要保证。</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人民，只有人民，才是创选历史的真正动力。</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文章中，毛泽东讲的最多的是</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人民</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二字。</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我们的革命工作还没有完结，人民解放战争和人民革命运动还在向前发展，我们还要继续努力</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。我们建立的国家是人民民主专政的国家，</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是保障人民革命的胜利成果和反对内外敌人的复辟阴谋的有力的武器，我们必须牢牢地掌握这个武器。</a:t>
            </a:r>
            <a:r>
              <a:rPr 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40280"/>
            <a:ext cx="5598516" cy="6858000"/>
          </a:xfrm>
          <a:prstGeom prst="rect">
            <a:avLst/>
          </a:prstGeom>
          <a:noFill/>
          <a:ln w="9525">
            <a:noFill/>
            <a:miter lim="800000"/>
            <a:headEnd/>
            <a:tailEnd/>
          </a:ln>
        </p:spPr>
      </p:pic>
      <p:sp>
        <p:nvSpPr>
          <p:cNvPr id="2" name="文本框 1"/>
          <p:cNvSpPr txBox="1"/>
          <p:nvPr/>
        </p:nvSpPr>
        <p:spPr>
          <a:xfrm>
            <a:off x="399415" y="520700"/>
            <a:ext cx="9330690" cy="5507990"/>
          </a:xfrm>
          <a:prstGeom prst="rect">
            <a:avLst/>
          </a:prstGeom>
          <a:noFill/>
          <a:ln w="9525">
            <a:noFill/>
          </a:ln>
        </p:spPr>
        <p:txBody>
          <a:bodyPr wrap="square">
            <a:spAutoFit/>
          </a:bodyPr>
          <a:lstStyle/>
          <a:p>
            <a:pPr indent="0"/>
            <a:r>
              <a:rPr lang="zh-CN" sz="3200" b="1">
                <a:solidFill>
                  <a:srgbClr val="002060"/>
                </a:solidFill>
                <a:latin typeface="+mj-ea"/>
                <a:ea typeface="+mj-ea"/>
                <a:cs typeface="+mj-ea"/>
              </a:rPr>
              <a:t>长远的大局观、发展观。</a:t>
            </a:r>
            <a:endParaRPr lang="zh-CN" sz="3200" b="1">
              <a:solidFill>
                <a:srgbClr val="002060"/>
              </a:solidFill>
              <a:latin typeface="+mj-ea"/>
              <a:ea typeface="+mj-ea"/>
              <a:cs typeface="+mj-ea"/>
            </a:endParaRPr>
          </a:p>
          <a:p>
            <a:pPr indent="0"/>
            <a:r>
              <a:rPr lang="zh-CN" sz="3200" b="1">
                <a:solidFill>
                  <a:srgbClr val="002060"/>
                </a:solidFill>
                <a:latin typeface="+mj-ea"/>
                <a:ea typeface="+mj-ea"/>
                <a:cs typeface="+mj-ea"/>
              </a:rPr>
              <a:t>文化建设是新中国建设的重要内容。</a:t>
            </a:r>
            <a:r>
              <a:rPr lang="en-US" sz="3200" b="1">
                <a:solidFill>
                  <a:srgbClr val="002060"/>
                </a:solidFill>
                <a:latin typeface="+mj-ea"/>
                <a:ea typeface="+mj-ea"/>
                <a:cs typeface="+mj-ea"/>
              </a:rPr>
              <a:t>"</a:t>
            </a:r>
            <a:r>
              <a:rPr lang="zh-CN" sz="3200" b="1">
                <a:solidFill>
                  <a:srgbClr val="002060"/>
                </a:solidFill>
                <a:latin typeface="+mj-ea"/>
                <a:ea typeface="+mj-ea"/>
                <a:cs typeface="+mj-ea"/>
              </a:rPr>
              <a:t>随着经济建设的高潮的到来，不可避免地要出现一个文化建设的高潮</a:t>
            </a:r>
            <a:r>
              <a:rPr lang="en-US" sz="3200" b="1">
                <a:solidFill>
                  <a:srgbClr val="002060"/>
                </a:solidFill>
                <a:latin typeface="+mj-ea"/>
                <a:ea typeface="+mj-ea"/>
                <a:cs typeface="+mj-ea"/>
              </a:rPr>
              <a:t>"</a:t>
            </a:r>
            <a:r>
              <a:rPr lang="zh-CN" sz="3200" b="1">
                <a:solidFill>
                  <a:srgbClr val="002060"/>
                </a:solidFill>
                <a:latin typeface="+mj-ea"/>
                <a:ea typeface="+mj-ea"/>
                <a:cs typeface="+mj-ea"/>
              </a:rPr>
              <a:t>。因为在旧中国，人民受教育机会较少，文化程度偏低，这就给未来新中国各方面建设工作带来极大的负面影响，文化建设工作必须开展起来，而且是念快愈好。同时。文化建设摘好了，也可以大力提升人民的文明水平，</a:t>
            </a:r>
            <a:r>
              <a:rPr lang="en-US" sz="3200" b="1">
                <a:solidFill>
                  <a:srgbClr val="002060"/>
                </a:solidFill>
                <a:latin typeface="+mj-ea"/>
                <a:ea typeface="+mj-ea"/>
                <a:cs typeface="+mj-ea"/>
              </a:rPr>
              <a:t>"</a:t>
            </a:r>
            <a:r>
              <a:rPr lang="zh-CN" sz="3200" b="1">
                <a:solidFill>
                  <a:srgbClr val="002060"/>
                </a:solidFill>
                <a:latin typeface="+mj-ea"/>
                <a:ea typeface="+mj-ea"/>
                <a:cs typeface="+mj-ea"/>
              </a:rPr>
              <a:t>中国人被人认为不文明的时代已经过去了，我们将以一个具有高度文化的民族出现于世界</a:t>
            </a:r>
            <a:r>
              <a:rPr lang="en-US" sz="3200" b="1">
                <a:solidFill>
                  <a:srgbClr val="002060"/>
                </a:solidFill>
                <a:latin typeface="+mj-ea"/>
                <a:ea typeface="+mj-ea"/>
                <a:cs typeface="+mj-ea"/>
              </a:rPr>
              <a:t>"</a:t>
            </a:r>
            <a:r>
              <a:rPr lang="zh-CN" sz="3200" b="1">
                <a:solidFill>
                  <a:srgbClr val="002060"/>
                </a:solidFill>
                <a:latin typeface="+mj-ea"/>
                <a:ea typeface="+mj-ea"/>
                <a:cs typeface="+mj-ea"/>
              </a:rPr>
              <a:t>。</a:t>
            </a:r>
            <a:endParaRPr lang="zh-CN" sz="3200" b="1">
              <a:solidFill>
                <a:srgbClr val="002060"/>
              </a:solidFill>
              <a:latin typeface="+mj-ea"/>
              <a:ea typeface="+mj-ea"/>
              <a:cs typeface="+mj-ea"/>
            </a:endParaRPr>
          </a:p>
          <a:p>
            <a:pPr indent="0"/>
            <a:endParaRPr lang="zh-CN" altLang="en-US" sz="3200" b="1">
              <a:solidFill>
                <a:srgbClr val="002060"/>
              </a:solidFill>
              <a:latin typeface="+mj-ea"/>
              <a:ea typeface="+mj-ea"/>
              <a:cs typeface="+mj-ea"/>
            </a:endParaRPr>
          </a:p>
        </p:txBody>
      </p:sp>
    </p:spTree>
    <p:custDataLst>
      <p:tags r:id="rId2"/>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1"/>
          <a:stretch>
            <a:fillRect/>
          </a:stretch>
        </p:blipFill>
        <p:spPr>
          <a:xfrm>
            <a:off x="9133840" y="3338195"/>
            <a:ext cx="3058160" cy="3769360"/>
          </a:xfrm>
          <a:prstGeom prst="rect">
            <a:avLst/>
          </a:prstGeom>
        </p:spPr>
      </p:pic>
      <p:sp>
        <p:nvSpPr>
          <p:cNvPr id="2" name="文本框 1"/>
          <p:cNvSpPr txBox="1"/>
          <p:nvPr/>
        </p:nvSpPr>
        <p:spPr>
          <a:xfrm>
            <a:off x="444500" y="1144270"/>
            <a:ext cx="8778240" cy="4569460"/>
          </a:xfrm>
          <a:prstGeom prst="rect">
            <a:avLst/>
          </a:prstGeom>
          <a:noFill/>
        </p:spPr>
        <p:txBody>
          <a:bodyPr wrap="square" rtlCol="0" anchor="t">
            <a:spAutoFit/>
          </a:bodyPr>
          <a:lstStyle/>
          <a:p>
            <a:pPr>
              <a:lnSpc>
                <a:spcPct val="130000"/>
              </a:lnSpc>
            </a:pPr>
            <a:r>
              <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胸有丘壑，自信豪迈。展望未来，毛主席从经济建设、文化建设、国防等方面出发，指明努力的方向，并向世界立布，中国人民必定能“在经济战线上迅速地获得胜利”。并会“以一个具有高度文化的民族出现于世界”，而且“不允许任何帝国主义者再来侵略我们的国土＂，这些话表达了一个革命家胸有丘壑。家国大下的建设蓝图早已构好，显示了建设强大中国的宏伟气魄和坚定信念。</a:t>
            </a:r>
            <a:endPar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9e5e4e7e230af1a64cd20eb27a4b8b7"/>
          <p:cNvPicPr>
            <a:picLocks noChangeAspect="1"/>
          </p:cNvPicPr>
          <p:nvPr/>
        </p:nvPicPr>
        <p:blipFill>
          <a:blip r:embed="rId1"/>
          <a:stretch>
            <a:fillRect/>
          </a:stretch>
        </p:blipFill>
        <p:spPr>
          <a:xfrm>
            <a:off x="9133840" y="3338195"/>
            <a:ext cx="3058160" cy="3769360"/>
          </a:xfrm>
          <a:prstGeom prst="rect">
            <a:avLst/>
          </a:prstGeom>
        </p:spPr>
      </p:pic>
      <p:sp>
        <p:nvSpPr>
          <p:cNvPr id="2" name="文本框 1"/>
          <p:cNvSpPr txBox="1"/>
          <p:nvPr/>
        </p:nvSpPr>
        <p:spPr>
          <a:xfrm>
            <a:off x="434340" y="594360"/>
            <a:ext cx="8413115" cy="5908040"/>
          </a:xfrm>
          <a:prstGeom prst="rect">
            <a:avLst/>
          </a:prstGeom>
          <a:noFill/>
        </p:spPr>
        <p:txBody>
          <a:bodyPr wrap="square" rtlCol="0" anchor="t">
            <a:spAutoFit/>
          </a:bodyPr>
          <a:lstStyle/>
          <a:p>
            <a:pPr indent="609600" fontAlgn="auto">
              <a:lnSpc>
                <a:spcPct val="150000"/>
              </a:lnSpc>
            </a:pPr>
            <a:r>
              <a:rPr lang="zh-CN" altLang="en-US" sz="2800" b="1">
                <a:solidFill>
                  <a:schemeClr val="accent1">
                    <a:lumMod val="50000"/>
                  </a:schemeClr>
                </a:solidFill>
                <a:latin typeface="+mn-ea"/>
                <a:cs typeface="+mn-ea"/>
                <a:sym typeface="+mn-ea"/>
              </a:rPr>
              <a:t>高瞻远瞩，目光长远。“占人类总数四分之一的中国人从此站立起来了”，这一震撼历史的宣告，既表现了主席对中国历史发展必然结果的真知灼见，也道出了中国广大民众自1840年以来就郁积的心声、渴望，标志着中华民族的历史发展从此进入了一个新的时代。但欣喜之余，毛主席时刻保持清醒的头脑，以沉缓的语调告诫大家“革命工作还没有完结”，中国人民站起来还要在国防、经济、文化等领域迎接新的挑战。</a:t>
            </a:r>
            <a:endParaRPr lang="zh-CN" altLang="en-US" sz="2800" b="1">
              <a:solidFill>
                <a:schemeClr val="accent1">
                  <a:lumMod val="50000"/>
                </a:schemeClr>
              </a:solidFill>
              <a:latin typeface="+mn-ea"/>
              <a:cs typeface="+mn-ea"/>
              <a:sym typeface="+mn-ea"/>
            </a:endParaRPr>
          </a:p>
        </p:txBody>
      </p:sp>
    </p:spTree>
    <p:custDataLst>
      <p:tags r:id="rId2"/>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8480" y="2042795"/>
            <a:ext cx="6419850" cy="2491740"/>
          </a:xfrm>
          <a:prstGeom prst="rect">
            <a:avLst/>
          </a:prstGeom>
          <a:noFill/>
        </p:spPr>
        <p:txBody>
          <a:bodyPr wrap="square" rtlCol="0" anchor="t">
            <a:spAutoFit/>
          </a:bodyPr>
          <a:lstStyle/>
          <a:p>
            <a:pPr algn="just" hangingPunct="0">
              <a:lnSpc>
                <a:spcPct val="130000"/>
              </a:lnSpc>
            </a:pPr>
            <a:r>
              <a:rPr lang="zh-CN" altLang="en-US" sz="4000" b="1">
                <a:solidFill>
                  <a:schemeClr val="tx1"/>
                </a:solidFill>
                <a:latin typeface="微软雅黑" panose="020B0503020204020204" pitchFamily="34" charset="-122"/>
                <a:ea typeface="微软雅黑" panose="020B0503020204020204" pitchFamily="34" charset="-122"/>
                <a:cs typeface="+mn-ea"/>
                <a:sym typeface="+mn-ea"/>
              </a:rPr>
              <a:t>毛主席在文中为我们展示了一个什么样的中华民族？</a:t>
            </a:r>
            <a:endParaRPr lang="zh-CN" altLang="en-US" sz="4000" b="1">
              <a:solidFill>
                <a:schemeClr val="tx1"/>
              </a:solidFill>
              <a:latin typeface="微软雅黑" panose="020B0503020204020204" pitchFamily="34" charset="-122"/>
              <a:ea typeface="微软雅黑" panose="020B0503020204020204" pitchFamily="34" charset="-122"/>
              <a:cs typeface="+mn-ea"/>
              <a:sym typeface="+mn-ea"/>
            </a:endParaRPr>
          </a:p>
          <a:p>
            <a:pPr algn="just" hangingPunct="0">
              <a:lnSpc>
                <a:spcPct val="130000"/>
              </a:lnSpc>
            </a:pPr>
            <a:endParaRPr lang="zh-CN" altLang="en-US" sz="4000" b="1">
              <a:solidFill>
                <a:schemeClr val="tx1"/>
              </a:solidFill>
              <a:latin typeface="微软雅黑" panose="020B0503020204020204" pitchFamily="34" charset="-122"/>
              <a:ea typeface="微软雅黑" panose="020B0503020204020204" pitchFamily="34" charset="-122"/>
              <a:cs typeface="+mn-ea"/>
              <a:sym typeface="+mn-ea"/>
            </a:endParaRPr>
          </a:p>
        </p:txBody>
      </p:sp>
      <p:pic>
        <p:nvPicPr>
          <p:cNvPr id="3" name="图片 2"/>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Tree>
    <p:custDataLst>
      <p:tags r:id="rId2"/>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48769" y="2252345"/>
            <a:ext cx="5598516" cy="6858000"/>
          </a:xfrm>
          <a:prstGeom prst="rect">
            <a:avLst/>
          </a:prstGeom>
          <a:noFill/>
          <a:ln w="9525">
            <a:noFill/>
            <a:miter lim="800000"/>
            <a:headEnd/>
            <a:tailEnd/>
          </a:ln>
        </p:spPr>
      </p:pic>
      <p:sp>
        <p:nvSpPr>
          <p:cNvPr id="2" name="文本框 1"/>
          <p:cNvSpPr txBox="1"/>
          <p:nvPr/>
        </p:nvSpPr>
        <p:spPr>
          <a:xfrm>
            <a:off x="749300" y="1703705"/>
            <a:ext cx="7933055" cy="3449955"/>
          </a:xfrm>
          <a:prstGeom prst="rect">
            <a:avLst/>
          </a:prstGeom>
          <a:noFill/>
        </p:spPr>
        <p:txBody>
          <a:bodyPr wrap="square" rtlCol="0" anchor="t">
            <a:spAutoFit/>
          </a:bodyPr>
          <a:lstStyle/>
          <a:p>
            <a:pPr>
              <a:lnSpc>
                <a:spcPct val="130000"/>
              </a:lnSpc>
            </a:pPr>
            <a:r>
              <a:rPr lang="zh-CN" altLang="en-US" sz="2800" b="1">
                <a:solidFill>
                  <a:srgbClr val="0E459D"/>
                </a:solidFill>
                <a:latin typeface="+mn-ea"/>
                <a:cs typeface="+mn-ea"/>
                <a:sym typeface="+mn-ea"/>
              </a:rPr>
              <a:t>勤劳善良，历史悠远。“我们的民族将从此列入爱好和平自由的世界各民族的大家庭，以勇敢而勤劳的姿态工作着，创造自己的文明和幸福，同时也促进世界的和平和自由。”勤劳善良是这个民族内化的优秀品质，五千年的文明传承更增加了历史的厚重感。</a:t>
            </a:r>
            <a:endParaRPr lang="zh-CN" altLang="en-US" sz="2800" b="1">
              <a:latin typeface="+mn-ea"/>
              <a:cs typeface="+mn-ea"/>
            </a:endParaRPr>
          </a:p>
        </p:txBody>
      </p:sp>
    </p:spTree>
    <p:custDataLst>
      <p:tags r:id="rId2"/>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3" name="文本框 2"/>
          <p:cNvSpPr txBox="1"/>
          <p:nvPr/>
        </p:nvSpPr>
        <p:spPr>
          <a:xfrm>
            <a:off x="1013460" y="1164590"/>
            <a:ext cx="7618095" cy="4528820"/>
          </a:xfrm>
          <a:prstGeom prst="rect">
            <a:avLst/>
          </a:prstGeom>
          <a:noFill/>
        </p:spPr>
        <p:txBody>
          <a:bodyPr wrap="square" rtlCol="0" anchor="t">
            <a:spAutoFit/>
          </a:bodyPr>
          <a:lstStyle/>
          <a:p>
            <a:pPr indent="609600" fontAlgn="auto">
              <a:lnSpc>
                <a:spcPct val="150000"/>
              </a:lnSpc>
            </a:pPr>
            <a:r>
              <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朝气蓬勃，奋发向上。“随着经济建设的高潮的到来，不可避免地将要出现一个文化建设的高潮。中国人被人认为不文明的时代已经过去了，我们将以一个具有高度文化的民族出现于世界。”中国人民站起来了，更会富起来，强起来。</a:t>
            </a:r>
            <a:endPar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zh-CN" altLang="en-US" sz="2800" b="1">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439670" y="2529205"/>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lang="zh-CN" altLang="en-US" sz="6600" b="1">
                <a:latin typeface="微软雅黑" panose="020B0503020204020204" pitchFamily="34" charset="-122"/>
                <a:ea typeface="微软雅黑" panose="020B0503020204020204" pitchFamily="34" charset="-122"/>
                <a:cs typeface="+mn-ea"/>
                <a:sym typeface="+mn-ea"/>
              </a:rPr>
              <a:t>艺 术 特 色</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7819839" y="2058670"/>
            <a:ext cx="5598516" cy="6858000"/>
          </a:xfrm>
          <a:prstGeom prst="rect">
            <a:avLst/>
          </a:prstGeom>
          <a:noFill/>
          <a:ln w="9525">
            <a:noFill/>
            <a:miter lim="800000"/>
            <a:headEnd/>
            <a:tailEnd/>
          </a:ln>
        </p:spPr>
      </p:pic>
      <p:sp>
        <p:nvSpPr>
          <p:cNvPr id="50" name="文本框 49"/>
          <p:cNvSpPr txBox="1"/>
          <p:nvPr>
            <p:custDataLst>
              <p:tags r:id="rId2"/>
            </p:custDataLst>
          </p:nvPr>
        </p:nvSpPr>
        <p:spPr>
          <a:xfrm>
            <a:off x="123190" y="1870075"/>
            <a:ext cx="10163175"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sz="3200" b="1">
                <a:solidFill>
                  <a:schemeClr val="accent1">
                    <a:lumMod val="50000"/>
                  </a:schemeClr>
                </a:solidFill>
                <a:ea typeface="黑体" panose="02010609060101010101" charset="-122"/>
                <a:cs typeface="+mn-ea"/>
              </a:rPr>
              <a:t>本文作为开幕词，高度凝练、层层深入，按照回顾历史—立足当下—展望未来的脉络线索，既揭示了“中国人民站起来了”的内涵和意义，又指出中国面临的新形势、新危机，强调需要继续坚持人民解放战争和人民革命运动的向前发展，使得“中国人民站起来了”的主旨更为深刻和丰富。</a:t>
            </a:r>
            <a:endParaRPr lang="zh-CN" altLang="en-US" sz="3200" b="1">
              <a:solidFill>
                <a:schemeClr val="accent1">
                  <a:lumMod val="50000"/>
                </a:schemeClr>
              </a:solidFill>
              <a:ea typeface="黑体" panose="02010609060101010101" charset="-122"/>
              <a:cs typeface="+mn-ea"/>
            </a:endParaRPr>
          </a:p>
        </p:txBody>
      </p:sp>
      <p:sp>
        <p:nvSpPr>
          <p:cNvPr id="52" name="文本框 51"/>
          <p:cNvSpPr txBox="1"/>
          <p:nvPr>
            <p:custDataLst>
              <p:tags r:id="rId3"/>
            </p:custDataLst>
          </p:nvPr>
        </p:nvSpPr>
        <p:spPr>
          <a:xfrm>
            <a:off x="1034415" y="562610"/>
            <a:ext cx="864235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solidFill>
                  <a:schemeClr val="tx1"/>
                </a:solidFill>
                <a:ea typeface="黑体" panose="02010609060101010101" charset="-122"/>
                <a:cs typeface="+mn-ea"/>
              </a:rPr>
              <a:t>条理清晰、逻辑严密。</a:t>
            </a:r>
            <a:endParaRPr lang="zh-CN" altLang="en-US" sz="3200" b="1">
              <a:solidFill>
                <a:schemeClr val="tx1"/>
              </a:solidFill>
              <a:ea typeface="黑体" panose="02010609060101010101" charset="-122"/>
              <a:cs typeface="+mn-ea"/>
            </a:endParaRPr>
          </a:p>
        </p:txBody>
      </p:sp>
    </p:spTree>
    <p:custDataLst>
      <p:tags r:id="rId4"/>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7819839" y="2046605"/>
            <a:ext cx="5598516" cy="6858000"/>
          </a:xfrm>
          <a:prstGeom prst="rect">
            <a:avLst/>
          </a:prstGeom>
          <a:noFill/>
          <a:ln w="9525">
            <a:noFill/>
            <a:miter lim="800000"/>
            <a:headEnd/>
            <a:tailEnd/>
          </a:ln>
        </p:spPr>
      </p:pic>
      <p:sp>
        <p:nvSpPr>
          <p:cNvPr id="17" name="文本框 16"/>
          <p:cNvSpPr txBox="1"/>
          <p:nvPr>
            <p:custDataLst>
              <p:tags r:id="rId2"/>
            </p:custDataLst>
          </p:nvPr>
        </p:nvSpPr>
        <p:spPr>
          <a:xfrm>
            <a:off x="525145" y="283210"/>
            <a:ext cx="8642350" cy="313055"/>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charset="0"/>
              <a:buChar char="n"/>
            </a:pPr>
            <a:r>
              <a:rPr lang="zh-CN" altLang="en-US" sz="3200" b="1">
                <a:ea typeface="黑体" panose="02010609060101010101" charset="-122"/>
                <a:cs typeface="+mn-ea"/>
                <a:sym typeface="+mn-ea"/>
              </a:rPr>
              <a:t>语言通俗易懂、情感充沛。</a:t>
            </a:r>
            <a:endParaRPr lang="zh-CN" altLang="en-US" sz="3200" b="1">
              <a:ea typeface="黑体" panose="02010609060101010101" charset="-122"/>
              <a:cs typeface="+mn-ea"/>
              <a:sym typeface="+mn-ea"/>
            </a:endParaRPr>
          </a:p>
          <a:p>
            <a:pPr marL="0" indent="0" algn="l">
              <a:lnSpc>
                <a:spcPct val="100000"/>
              </a:lnSpc>
              <a:spcBef>
                <a:spcPct val="0"/>
              </a:spcBef>
              <a:spcAft>
                <a:spcPct val="0"/>
              </a:spcAft>
              <a:buSzTx/>
            </a:pPr>
            <a:endParaRPr lang="zh-CN" altLang="en-US" sz="3200" b="1">
              <a:solidFill>
                <a:schemeClr val="tx1"/>
              </a:solidFill>
              <a:ea typeface="黑体" panose="02010609060101010101" charset="-122"/>
              <a:cs typeface="+mn-ea"/>
            </a:endParaRPr>
          </a:p>
        </p:txBody>
      </p:sp>
      <p:sp>
        <p:nvSpPr>
          <p:cNvPr id="8" name="文本框 7"/>
          <p:cNvSpPr txBox="1"/>
          <p:nvPr>
            <p:custDataLst>
              <p:tags r:id="rId3"/>
            </p:custDataLst>
          </p:nvPr>
        </p:nvSpPr>
        <p:spPr>
          <a:xfrm>
            <a:off x="415925" y="1384300"/>
            <a:ext cx="9859010"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431800" algn="l" fontAlgn="auto">
              <a:lnSpc>
                <a:spcPct val="130000"/>
              </a:lnSpc>
              <a:spcBef>
                <a:spcPct val="0"/>
              </a:spcBef>
              <a:spcAft>
                <a:spcPct val="0"/>
              </a:spcAft>
              <a:buSzTx/>
            </a:pPr>
            <a:r>
              <a:rPr lang="zh-CN" altLang="en-US" sz="3200" b="1">
                <a:solidFill>
                  <a:schemeClr val="accent1">
                    <a:lumMod val="50000"/>
                  </a:schemeClr>
                </a:solidFill>
                <a:ea typeface="黑体" panose="02010609060101010101" charset="-122"/>
                <a:cs typeface="+mn-ea"/>
              </a:rPr>
              <a:t>课文作为一篇讲话稿，语言通俗易懂且准确，如，“中国人民的大多数已经获得了解放”“取得了基本的胜利”等；文中还有很多充满感情色彩的语句，使讲话掷地有声、富有感染力，如，“和帝国主义的走狗蒋介石国民党及其帮凶们决无妥协的余地” “一切困难都将被全国人民的英勇奋斗所战胜”“永垂不朽”等。</a:t>
            </a:r>
            <a:endParaRPr lang="zh-CN" altLang="en-US" sz="3200" b="1">
              <a:solidFill>
                <a:schemeClr val="accent1">
                  <a:lumMod val="50000"/>
                </a:schemeClr>
              </a:solidFill>
              <a:ea typeface="黑体" panose="02010609060101010101" charset="-122"/>
              <a:cs typeface="+mn-ea"/>
            </a:endParaRPr>
          </a:p>
        </p:txBody>
      </p:sp>
    </p:spTree>
    <p:custDataLst>
      <p:tags r:id="rId4"/>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9965" y="203835"/>
            <a:ext cx="10523220" cy="4892675"/>
          </a:xfrm>
          <a:prstGeom prst="rect">
            <a:avLst/>
          </a:prstGeom>
          <a:noFill/>
        </p:spPr>
        <p:txBody>
          <a:bodyPr wrap="square" rtlCol="0">
            <a:spAutoFit/>
          </a:bodyPr>
          <a:lstStyle/>
          <a:p>
            <a:pPr fontAlgn="auto">
              <a:lnSpc>
                <a:spcPct val="130000"/>
              </a:lnSpc>
            </a:pPr>
            <a:r>
              <a:rPr lang="en-US" altLang="zh-CN" sz="2400" dirty="0">
                <a:ea typeface="黑体" panose="02010609060101010101" charset="-122"/>
              </a:rPr>
              <a:t>     </a:t>
            </a:r>
            <a:r>
              <a:rPr lang="zh-CN" sz="4000" b="1" dirty="0">
                <a:latin typeface="微软雅黑" panose="020B0503020204020204" pitchFamily="34" charset="-122"/>
                <a:ea typeface="微软雅黑" panose="020B0503020204020204" pitchFamily="34" charset="-122"/>
                <a:cs typeface="微软雅黑" panose="020B0503020204020204" pitchFamily="34" charset="-122"/>
              </a:rPr>
              <a:t>中华民族经历了新民主主义革命，终于走向新的征程，而过去的屈辱却历历在目，如何彻底摆脱过去，真正的屹立于世界的东方，是新中国要面临的问题。伟大领袖毛主席一文定音，为我们奠定了国家发展的方向和目标。伟大的中国正阔步向伟人擘划的蓝图奋勇前进！</a:t>
            </a:r>
            <a:endParaRPr lang="zh-CN" altLang="en-US" sz="40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正在游泳的人&#10;&#10;描述已自动生成"/>
          <p:cNvPicPr>
            <a:picLocks noChangeAspect="1"/>
          </p:cNvPicPr>
          <p:nvPr/>
        </p:nvPicPr>
        <p:blipFill>
          <a:blip r:embed="rId1">
            <a:extLst>
              <a:ext uri="{28A0092B-C50C-407E-A947-70E740481C1C}">
                <a14:useLocalDpi xmlns:a14="http://schemas.microsoft.com/office/drawing/2010/main" val="0"/>
              </a:ext>
            </a:extLst>
          </a:blip>
          <a:srcRect t="29781" b="54056"/>
          <a:stretch>
            <a:fillRect/>
          </a:stretch>
        </p:blipFill>
        <p:spPr>
          <a:xfrm>
            <a:off x="-153047" y="4884420"/>
            <a:ext cx="12211062" cy="1973580"/>
          </a:xfrm>
          <a:prstGeom prst="rect">
            <a:avLst/>
          </a:prstGeom>
        </p:spPr>
      </p:pic>
    </p:spTree>
    <p:custDataLst>
      <p:tags r:id="rId2"/>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257550" y="2414270"/>
            <a:ext cx="7667625"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6600" b="1" kern="1200" cap="none" spc="300" normalizeH="0" baseline="0" noProof="1">
                <a:latin typeface="微软雅黑" panose="020B0503020204020204" pitchFamily="34" charset="-122"/>
                <a:ea typeface="微软雅黑" panose="020B0503020204020204" pitchFamily="34" charset="-122"/>
                <a:cs typeface="+mn-cs"/>
              </a:rPr>
              <a:t>明确主题</a:t>
            </a:r>
            <a:endParaRPr kumimoji="0" lang="zh-CN" altLang="en-US" sz="6600" b="1" kern="1200" cap="none" spc="300" normalizeH="0" baseline="0" noProof="1">
              <a:latin typeface="微软雅黑" panose="020B0503020204020204" pitchFamily="34" charset="-122"/>
              <a:ea typeface="微软雅黑" panose="020B0503020204020204" pitchFamily="34" charset="-122"/>
              <a:cs typeface="+mn-cs"/>
            </a:endParaRPr>
          </a:p>
        </p:txBody>
      </p:sp>
      <p:pic>
        <p:nvPicPr>
          <p:cNvPr id="7" name="图片 6" descr="天安门"/>
          <p:cNvPicPr>
            <a:picLocks noChangeAspect="1"/>
          </p:cNvPicPr>
          <p:nvPr/>
        </p:nvPicPr>
        <p:blipFill>
          <a:blip r:embed="rId2"/>
          <a:stretch>
            <a:fillRect/>
          </a:stretch>
        </p:blipFill>
        <p:spPr>
          <a:xfrm>
            <a:off x="6477000" y="4514850"/>
            <a:ext cx="5715000" cy="2343150"/>
          </a:xfrm>
          <a:prstGeom prst="rect">
            <a:avLst/>
          </a:prstGeom>
        </p:spPr>
      </p:pic>
    </p:spTree>
    <p:custDataLst>
      <p:tags r:id="rId3"/>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stretch>
            <a:fillRect/>
          </a:stretch>
        </p:blipFill>
        <p:spPr bwMode="auto">
          <a:xfrm>
            <a:off x="8123369" y="2252345"/>
            <a:ext cx="5598516" cy="6858000"/>
          </a:xfrm>
          <a:prstGeom prst="rect">
            <a:avLst/>
          </a:prstGeom>
          <a:noFill/>
          <a:ln w="9525">
            <a:noFill/>
            <a:miter lim="800000"/>
            <a:headEnd/>
            <a:tailEnd/>
          </a:ln>
        </p:spPr>
      </p:pic>
      <p:sp>
        <p:nvSpPr>
          <p:cNvPr id="4" name="Title 6"/>
          <p:cNvSpPr txBox="1"/>
          <p:nvPr>
            <p:custDataLst>
              <p:tags r:id="rId2"/>
            </p:custDataLst>
          </p:nvPr>
        </p:nvSpPr>
        <p:spPr>
          <a:xfrm>
            <a:off x="502285" y="979805"/>
            <a:ext cx="8646795" cy="27432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660400" algn="l" fontAlgn="base">
              <a:lnSpc>
                <a:spcPct val="150000"/>
              </a:lnSpc>
              <a:spcBef>
                <a:spcPct val="0"/>
              </a:spcBef>
              <a:spcAft>
                <a:spcPts val="800"/>
              </a:spcAft>
              <a:buSzTx/>
              <a:buNone/>
            </a:pPr>
            <a:r>
              <a:rPr lang="zh-CN" altLang="en-US" sz="3200" b="1" strike="noStrike" spc="200" noProof="1">
                <a:ln w="3175">
                  <a:noFill/>
                  <a:prstDash val="dash"/>
                </a:ln>
                <a:solidFill>
                  <a:schemeClr val="tx1"/>
                </a:solidFill>
                <a:latin typeface="+mn-ea"/>
                <a:cs typeface="微软雅黑" panose="020B0503020204020204" pitchFamily="34" charset="-122"/>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endParaRPr lang="zh-CN" altLang="en-US" sz="3200" b="1" strike="noStrike" spc="200" noProof="1">
              <a:ln w="3175">
                <a:noFill/>
                <a:prstDash val="dash"/>
              </a:ln>
              <a:solidFill>
                <a:schemeClr val="tx1"/>
              </a:solidFill>
              <a:latin typeface="+mn-ea"/>
              <a:cs typeface="微软雅黑" panose="020B0503020204020204" pitchFamily="34" charset="-122"/>
            </a:endParaRPr>
          </a:p>
        </p:txBody>
      </p:sp>
    </p:spTree>
    <p:custDataLst>
      <p:tags r:id="rId3"/>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71170" y="280670"/>
            <a:ext cx="11249025" cy="6296025"/>
          </a:xfrm>
          <a:prstGeom prst="rect">
            <a:avLst/>
          </a:prstGeom>
        </p:spPr>
      </p:pic>
    </p:spTree>
    <p:custDataLst>
      <p:tags r:id="rId2"/>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27990" y="0"/>
            <a:ext cx="6685280" cy="6401435"/>
          </a:xfrm>
          <a:prstGeom prst="rect">
            <a:avLst/>
          </a:prstGeom>
        </p:spPr>
      </p:pic>
      <p:sp>
        <p:nvSpPr>
          <p:cNvPr id="5" name="文本框 4"/>
          <p:cNvSpPr txBox="1"/>
          <p:nvPr/>
        </p:nvSpPr>
        <p:spPr>
          <a:xfrm>
            <a:off x="7649210" y="3477260"/>
            <a:ext cx="4246880" cy="583565"/>
          </a:xfrm>
          <a:prstGeom prst="rect">
            <a:avLst/>
          </a:prstGeom>
          <a:noFill/>
        </p:spPr>
        <p:txBody>
          <a:bodyPr wrap="none" rtlCol="0">
            <a:spAutoFit/>
          </a:bodyPr>
          <a:lstStyle/>
          <a:p>
            <a:r>
              <a:rPr lang="zh-CN" altLang="en-US" sz="3200" b="1">
                <a:solidFill>
                  <a:srgbClr val="FF0000"/>
                </a:solidFill>
              </a:rPr>
              <a:t>中国第一颗原子弹爆炸</a:t>
            </a:r>
            <a:endParaRPr lang="zh-CN" altLang="en-US" sz="3200" b="1">
              <a:solidFill>
                <a:srgbClr val="FF0000"/>
              </a:solidFill>
            </a:endParaRPr>
          </a:p>
        </p:txBody>
      </p:sp>
    </p:spTree>
    <p:custDataLst>
      <p:tags r:id="rId2"/>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743835" y="327660"/>
            <a:ext cx="5951855" cy="4654550"/>
          </a:xfrm>
          <a:prstGeom prst="rect">
            <a:avLst/>
          </a:prstGeom>
        </p:spPr>
      </p:pic>
      <p:sp>
        <p:nvSpPr>
          <p:cNvPr id="3" name="文本框 2"/>
          <p:cNvSpPr txBox="1"/>
          <p:nvPr/>
        </p:nvSpPr>
        <p:spPr>
          <a:xfrm>
            <a:off x="3702685" y="5699125"/>
            <a:ext cx="4754880" cy="706755"/>
          </a:xfrm>
          <a:prstGeom prst="rect">
            <a:avLst/>
          </a:prstGeom>
          <a:noFill/>
        </p:spPr>
        <p:txBody>
          <a:bodyPr wrap="none" rtlCol="0">
            <a:spAutoFit/>
          </a:bodyPr>
          <a:lstStyle/>
          <a:p>
            <a:r>
              <a:rPr lang="zh-CN" altLang="en-US" sz="4000" b="1">
                <a:solidFill>
                  <a:srgbClr val="FF0000"/>
                </a:solidFill>
              </a:rPr>
              <a:t>东方红一号卫星发射</a:t>
            </a:r>
            <a:endParaRPr lang="zh-CN" altLang="en-US" sz="4000" b="1">
              <a:solidFill>
                <a:srgbClr val="FF0000"/>
              </a:solidFill>
            </a:endParaRPr>
          </a:p>
        </p:txBody>
      </p:sp>
    </p:spTree>
    <p:custDataLst>
      <p:tags r:id="rId2"/>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682875" y="497205"/>
            <a:ext cx="6547485" cy="4020185"/>
          </a:xfrm>
          <a:prstGeom prst="rect">
            <a:avLst/>
          </a:prstGeom>
        </p:spPr>
      </p:pic>
      <p:sp>
        <p:nvSpPr>
          <p:cNvPr id="3" name="文本框 2"/>
          <p:cNvSpPr txBox="1"/>
          <p:nvPr/>
        </p:nvSpPr>
        <p:spPr>
          <a:xfrm>
            <a:off x="3144520" y="5286375"/>
            <a:ext cx="5521960" cy="768350"/>
          </a:xfrm>
          <a:prstGeom prst="rect">
            <a:avLst/>
          </a:prstGeom>
          <a:noFill/>
        </p:spPr>
        <p:txBody>
          <a:bodyPr wrap="none" rtlCol="0">
            <a:spAutoFit/>
          </a:bodyPr>
          <a:lstStyle/>
          <a:p>
            <a:r>
              <a:rPr lang="zh-CN" altLang="en-US" sz="4400" b="1">
                <a:solidFill>
                  <a:srgbClr val="FF0000"/>
                </a:solidFill>
              </a:rPr>
              <a:t>高峡出平湖  三峡工程</a:t>
            </a:r>
            <a:endParaRPr lang="zh-CN" altLang="en-US" sz="4400" b="1">
              <a:solidFill>
                <a:srgbClr val="FF0000"/>
              </a:solidFill>
            </a:endParaRPr>
          </a:p>
        </p:txBody>
      </p:sp>
    </p:spTree>
    <p:custDataLst>
      <p:tags r:id="rId2"/>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750820" y="338455"/>
            <a:ext cx="6690360" cy="4704080"/>
          </a:xfrm>
          <a:prstGeom prst="rect">
            <a:avLst/>
          </a:prstGeom>
        </p:spPr>
      </p:pic>
      <p:sp>
        <p:nvSpPr>
          <p:cNvPr id="3" name="文本框 2"/>
          <p:cNvSpPr txBox="1"/>
          <p:nvPr/>
        </p:nvSpPr>
        <p:spPr>
          <a:xfrm>
            <a:off x="3947160" y="5626100"/>
            <a:ext cx="4297680" cy="645160"/>
          </a:xfrm>
          <a:prstGeom prst="rect">
            <a:avLst/>
          </a:prstGeom>
          <a:noFill/>
        </p:spPr>
        <p:txBody>
          <a:bodyPr wrap="none" rtlCol="0">
            <a:spAutoFit/>
          </a:bodyPr>
          <a:lstStyle/>
          <a:p>
            <a:r>
              <a:rPr lang="zh-CN" altLang="en-US" sz="3600" b="1">
                <a:solidFill>
                  <a:srgbClr val="FF0000"/>
                </a:solidFill>
              </a:rPr>
              <a:t>我国天宫一号空间站</a:t>
            </a:r>
            <a:endParaRPr lang="zh-CN" altLang="en-US" sz="3600" b="1">
              <a:solidFill>
                <a:srgbClr val="FF0000"/>
              </a:solidFill>
            </a:endParaRPr>
          </a:p>
        </p:txBody>
      </p:sp>
    </p:spTree>
    <p:custDataLst>
      <p:tags r:id="rId2"/>
    </p:custDataLst>
  </p:cSld>
  <p:clrMapOvr>
    <a:masterClrMapping/>
  </p:clrMapOvr>
  <p:transition/>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ASSEMBLE_CHIP_INDEX" val="9d4057af2cd848edaae27d1ce6c46c9d"/>
  <p:tag name="KSO_WM_BEAUTIFY_FLAG" val="#wm#"/>
  <p:tag name="KSO_WM_CHIP_GROUPID" val="5e7881253197e252a37019b5"/>
  <p:tag name="KSO_WM_CHIP_XID" val="5e7881253197e252a37019b6"/>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_AREA_ID" val="c7bade10f4a1414fabf01c3ec605ae26"/>
  <p:tag name="KSO_WM_UNIT_DEFAULT_FONT" val="24;44;4"/>
  <p:tag name="KSO_WM_UNIT_DIAGRAM_ISNUMVISUAL" val="0"/>
  <p:tag name="KSO_WM_UNIT_DIAGRAM_ISREFERUNIT" val="0"/>
  <p:tag name="KSO_WM_UNIT_HIGHLIGHT" val="0"/>
  <p:tag name="KSO_WM_UNIT_ID" val="diagram2020760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7T10:55:21&quot;,&#10;    &quot;max&quot;: 3.0488976377952781,&#10;    &quot;topChanged&quot;: 1.5244481776797096&#10;}&#10;"/>
  <p:tag name="KSO_WM_UNIT_TEXT_FILL_FORE_SCHEMECOLOR_INDEX" val="13"/>
  <p:tag name="KSO_WM_UNIT_TEXT_FILL_FORE_SCHEMECOLOR_INDEX_BRIGHTNESS" val="0"/>
  <p:tag name="KSO_WM_UNIT_TEXT_FILL_TYPE" val="1"/>
  <p:tag name="KSO_WM_UNIT_TYPE" val="a"/>
  <p:tag name="KSO_WM_UNIT_VALUE" val="16"/>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0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0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0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3_1"/>
  <p:tag name="KSO_WM_UNIT_INDEX" val="1_3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1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1_1"/>
  <p:tag name="KSO_WM_UNIT_INDEX" val="1_1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2_1"/>
  <p:tag name="KSO_WM_UNIT_INDEX" val="1_2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1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1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3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13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0;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38.xml><?xml version="1.0" encoding="utf-8"?>
<p:tagLst xmlns:p="http://schemas.openxmlformats.org/presentationml/2006/main">
  <p:tag name="KSO_WM_BEAUTIFY_FLAG" val="#wm#"/>
  <p:tag name="KSO_WM_TEMPLATE_CATEGORY" val="custom"/>
  <p:tag name="KSO_WM_TEMPLATE_INDEX" val="20205081"/>
</p:tagLst>
</file>

<file path=ppt/tags/tag139.xml><?xml version="1.0" encoding="utf-8"?>
<p:tagLst xmlns:p="http://schemas.openxmlformats.org/presentationml/2006/main">
  <p:tag name="KSO_WM_ASSEMBLE_CHIP_INDEX" val="5cbf60dd21454bf5bc1edb0332f69ab8"/>
  <p:tag name="KSO_WM_BEAUTIFY_FLAG" val="#wm#"/>
  <p:tag name="KSO_WM_CHIP_GROUPID" val="5e6b05596848fb12bee65ac8"/>
  <p:tag name="KSO_WM_CHIP_XID" val="5e6b05596848fb12bee65aca"/>
  <p:tag name="KSO_WM_TAG_VERSION" val="1.0"/>
  <p:tag name="KSO_WM_TEMPLATE_ASSEMBLE_GROUPID" val="5ef5547aea5a3ac527a18a0b"/>
  <p:tag name="KSO_WM_TEMPLATE_ASSEMBLE_XID" val="5ef5547aea5a3ac527a18a0b"/>
  <p:tag name="KSO_WM_TEMPLATE_CATEGORY" val="diagram"/>
  <p:tag name="KSO_WM_TEMPLATE_INDEX" val="20208652"/>
  <p:tag name="KSO_WM_UNIT_BLOCK" val="0"/>
  <p:tag name="KSO_WM_UNIT_COMPATIBLE" val="0"/>
  <p:tag name="KSO_WM_UNIT_DEC_AREA_ID" val="cf96ba75d6034cae904ae1203d4a8f28"/>
  <p:tag name="KSO_WM_UNIT_DEFAULT_FONT" val="14;20;2"/>
  <p:tag name="KSO_WM_UNIT_DIAGRAM_ISNUMVISUAL" val="0"/>
  <p:tag name="KSO_WM_UNIT_DIAGRAM_ISREFERUNIT" val="0"/>
  <p:tag name="KSO_WM_UNIT_HIGHLIGHT" val="0"/>
  <p:tag name="KSO_WM_UNIT_ID" val="diagram202086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α&quot;]"/>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AS_OS" val="Unix 3.10 unknown"/>
  <p:tag name="AS_RELEASE_DATE" val="2020.11.30"/>
  <p:tag name="AS_TITLE" val="Aspose.Slides for Java"/>
  <p:tag name="AS_VERSION" val="20.11"/>
  <p:tag name="COMMONDATA" val="eyJoZGlkIjoiOGVmNjNlOGJlOTkwNWY3ZjMzOTQ0N2EyYjRlMTY1ZWEifQ=="/>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4507</Words>
  <Application>WPS 演示</Application>
  <PresentationFormat>自定义</PresentationFormat>
  <Paragraphs>189</Paragraphs>
  <Slides>52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Arial</vt:lpstr>
      <vt:lpstr>宋体</vt:lpstr>
      <vt:lpstr>Wingdings</vt:lpstr>
      <vt:lpstr>微软雅黑</vt:lpstr>
      <vt:lpstr>Wingdings</vt:lpstr>
      <vt:lpstr>黑体</vt:lpstr>
      <vt:lpstr>Arial Unicode MS</vt:lpstr>
      <vt:lpstr>Calibri</vt:lpstr>
      <vt:lpstr>Calibri</vt:lpstr>
      <vt:lpstr>楷体</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采菊东篱</cp:lastModifiedBy>
  <cp:revision>3</cp:revision>
  <cp:lastPrinted>2021-08-24T14:42:00Z</cp:lastPrinted>
  <dcterms:created xsi:type="dcterms:W3CDTF">2021-08-24T14:42:00Z</dcterms:created>
  <dcterms:modified xsi:type="dcterms:W3CDTF">2022-09-01T07:16:40Z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E2D97C1438F24344A9DFD9B8BCE1EED6</vt:lpwstr>
  </property>
  <property fmtid="{D5CDD505-2E9C-101B-9397-08002B2CF9AE}" pid="7" name="KSOProductBuildVer">
    <vt:lpwstr>2052-11.1.0.12019</vt:lpwstr>
  </property>
</Properties>
</file>