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emf" ContentType="image/x-emf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491" r:id="rId4"/>
    <p:sldId id="766" r:id="rId5"/>
    <p:sldId id="767" r:id="rId6"/>
    <p:sldId id="768" r:id="rId7"/>
    <p:sldId id="770" r:id="rId8"/>
    <p:sldId id="281" r:id="rId9"/>
    <p:sldId id="270" r:id="rId10"/>
    <p:sldId id="636" r:id="rId11"/>
    <p:sldId id="637" r:id="rId12"/>
    <p:sldId id="638" r:id="rId13"/>
    <p:sldId id="639" r:id="rId14"/>
    <p:sldId id="640" r:id="rId15"/>
    <p:sldId id="435" r:id="rId16"/>
    <p:sldId id="432" r:id="rId17"/>
    <p:sldId id="434" r:id="rId18"/>
    <p:sldId id="431" r:id="rId19"/>
    <p:sldId id="720" r:id="rId20"/>
    <p:sldId id="729" r:id="rId21"/>
    <p:sldId id="724" r:id="rId22"/>
    <p:sldId id="725" r:id="rId23"/>
    <p:sldId id="726" r:id="rId24"/>
    <p:sldId id="727" r:id="rId25"/>
    <p:sldId id="728" r:id="rId26"/>
    <p:sldId id="646" r:id="rId27"/>
    <p:sldId id="647" r:id="rId28"/>
    <p:sldId id="648" r:id="rId29"/>
    <p:sldId id="649" r:id="rId30"/>
    <p:sldId id="651" r:id="rId31"/>
    <p:sldId id="663" r:id="rId32"/>
    <p:sldId id="653" r:id="rId33"/>
    <p:sldId id="654" r:id="rId34"/>
    <p:sldId id="655" r:id="rId35"/>
    <p:sldId id="315" r:id="rId36"/>
    <p:sldId id="417" r:id="rId37"/>
    <p:sldId id="321" r:id="rId38"/>
    <p:sldId id="695" r:id="rId39"/>
    <p:sldId id="389" r:id="rId40"/>
    <p:sldId id="393" r:id="rId41"/>
    <p:sldId id="394" r:id="rId42"/>
    <p:sldId id="656" r:id="rId43"/>
    <p:sldId id="771" r:id="rId44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841"/>
  </p:normalViewPr>
  <p:slideViewPr>
    <p:cSldViewPr showGuides="1">
      <p:cViewPr varScale="1">
        <p:scale>
          <a:sx n="86" d="100"/>
          <a:sy n="86" d="100"/>
        </p:scale>
        <p:origin x="-1488" y="-84"/>
      </p:cViewPr>
      <p:guideLst>
        <p:guide orient="horz" pos="21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266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tags" Target="tags/tag1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2466" name="页眉占位符 624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62467" name="日期占位符 6246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62467"/>
          <p:cNvSpPr>
            <a:spLocks noRo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62468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2470" name="页脚占位符 6246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62471" name="灯片编号占位符 6247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9699" name="副标题 2969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9700" name="日期占位符 296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/>
          </a:p>
        </p:txBody>
      </p:sp>
      <p:sp>
        <p:nvSpPr>
          <p:cNvPr id="29701" name="页脚占位符 297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strike="noStrike" noProof="1"/>
          </a:p>
        </p:txBody>
      </p:sp>
      <p:sp>
        <p:nvSpPr>
          <p:cNvPr id="29702" name="灯片编号占位符 297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286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8674"/>
          <p:cNvSpPr>
            <a:spLocks noGrp="1" noRot="1"/>
          </p:cNvSpPr>
          <p:nvPr>
            <p:ph type="body" idx="5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8676" name="日期占位符 286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8677" name="页脚占位符 286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28678" name="灯片编号占位符 286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://baike.baidu.com/view/952867.htm" TargetMode="External" /><Relationship Id="rId3" Type="http://schemas.openxmlformats.org/officeDocument/2006/relationships/hyperlink" Target="http://baike.baidu.com/view/955882.htm" TargetMode="Ex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png" /><Relationship Id="rId5" Type="http://schemas.openxmlformats.org/officeDocument/2006/relationships/image" Target="../media/image13.jpeg" /><Relationship Id="rId6" Type="http://schemas.openxmlformats.org/officeDocument/2006/relationships/image" Target="../media/image14.jpeg" /><Relationship Id="rId7" Type="http://schemas.openxmlformats.org/officeDocument/2006/relationships/image" Target="../media/image15.em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Relationship Id="rId3" Type="http://schemas.openxmlformats.org/officeDocument/2006/relationships/audio" Target="../media/audio1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33.wav" /><Relationship Id="rId3" Type="http://schemas.openxmlformats.org/officeDocument/2006/relationships/audio" Target="../media/audio11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Relationship Id="rId3" Type="http://schemas.openxmlformats.org/officeDocument/2006/relationships/audio" Target="../media/audio11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22.wav" /><Relationship Id="rId3" Type="http://schemas.openxmlformats.org/officeDocument/2006/relationships/audio" Target="../media/audio11.wav" /><Relationship Id="rId4" Type="http://schemas.openxmlformats.org/officeDocument/2006/relationships/audio" Target="../media/audio44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25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Relationship Id="rId3" Type="http://schemas.openxmlformats.org/officeDocument/2006/relationships/image" Target="../media/image2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38899;&#12289;&#35270;&#39057;\163jpw20041024103117.swf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w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4" name="图片 5123" descr="003856_04_6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矩形 5128"/>
          <p:cNvSpPr/>
          <p:nvPr/>
        </p:nvSpPr>
        <p:spPr>
          <a:xfrm>
            <a:off x="1600200" y="914400"/>
            <a:ext cx="5256213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 峡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0" name="矩形 5129"/>
          <p:cNvSpPr/>
          <p:nvPr/>
        </p:nvSpPr>
        <p:spPr>
          <a:xfrm>
            <a:off x="5181600" y="4114800"/>
            <a:ext cx="281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——郦道元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 Box 2"/>
          <p:cNvSpPr txBox="1"/>
          <p:nvPr/>
        </p:nvSpPr>
        <p:spPr>
          <a:xfrm>
            <a:off x="0" y="404813"/>
            <a:ext cx="9540875" cy="5457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自</a:t>
            </a: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三峡七百里中，两岸连山，</a:t>
            </a:r>
            <a:r>
              <a:rPr lang="zh-CN" altLang="en-US" sz="40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略无</a:t>
            </a:r>
            <a:r>
              <a:rPr lang="zh-CN" altLang="en-US" sz="40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阙</a:t>
            </a: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处。</a:t>
            </a:r>
            <a:endParaRPr lang="zh-CN" altLang="en-US" sz="40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重岩叠</a:t>
            </a:r>
            <a:r>
              <a:rPr lang="zh-CN" altLang="en-US" sz="40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嶂</a:t>
            </a: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，隐天蔽日，自非</a:t>
            </a:r>
            <a:r>
              <a:rPr lang="zh-CN" altLang="en-US" sz="40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亭午</a:t>
            </a:r>
            <a:r>
              <a:rPr lang="zh-CN" altLang="en-US" sz="40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夜分</a:t>
            </a: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，</a:t>
            </a:r>
            <a:endParaRPr lang="zh-CN" altLang="en-US" sz="40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不见</a:t>
            </a:r>
            <a:r>
              <a:rPr lang="zh-CN" altLang="en-US" sz="40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曦</a:t>
            </a:r>
            <a:r>
              <a:rPr lang="zh-CN" altLang="en-US" sz="4000">
                <a:latin typeface="Times New Roman" panose="02020603050405020304" pitchFamily="18" charset="0"/>
                <a:ea typeface="华文新魏" pitchFamily="2" charset="-122"/>
              </a:rPr>
              <a:t>月。</a:t>
            </a:r>
            <a:endParaRPr lang="zh-CN" altLang="en-US" sz="40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endParaRPr lang="zh-CN" altLang="en-US" sz="32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250825" y="981075"/>
            <a:ext cx="8893175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姚体" pitchFamily="2" charset="-122"/>
              </a:rPr>
              <a:t>在三峡七百里当中，              两 岸 群 山 连 绵，         几乎没有中断的地方。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250825" y="1916113"/>
            <a:ext cx="9144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重重叠叠的岩峰像屏障一样</a:t>
            </a: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遮盖住了蓝天和太阳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0" y="3233738"/>
            <a:ext cx="9144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000">
              <a:solidFill>
                <a:srgbClr val="FF33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3317" name="Text Box 6"/>
          <p:cNvSpPr txBox="1"/>
          <p:nvPr/>
        </p:nvSpPr>
        <p:spPr>
          <a:xfrm>
            <a:off x="0" y="32004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2411413" y="2997200"/>
            <a:ext cx="860425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如果不是正午</a:t>
            </a:r>
            <a:r>
              <a:rPr lang="en-US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看不见太阳</a:t>
            </a:r>
            <a:r>
              <a:rPr lang="en-US" altLang="zh-CN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如果不是半夜</a:t>
            </a:r>
            <a:r>
              <a:rPr lang="en-US" altLang="zh-CN" sz="2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看不见月亮</a:t>
            </a:r>
            <a:r>
              <a:rPr lang="en-US" altLang="zh-CN" sz="2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000">
                <a:solidFill>
                  <a:srgbClr val="FF3300"/>
                </a:solidFill>
                <a:latin typeface="方正超粗黑繁体" pitchFamily="65" charset="-122"/>
                <a:ea typeface="方正超粗黑繁体" pitchFamily="65" charset="-122"/>
              </a:rPr>
              <a:t>。</a:t>
            </a:r>
            <a:endParaRPr lang="zh-CN" altLang="en-US" sz="2000">
              <a:solidFill>
                <a:srgbClr val="FF3300"/>
              </a:solidFill>
              <a:latin typeface="方正超粗黑繁体" pitchFamily="65" charset="-122"/>
              <a:ea typeface="方正超粗黑繁体" pitchFamily="65" charset="-122"/>
            </a:endParaRPr>
          </a:p>
        </p:txBody>
      </p:sp>
      <p:sp>
        <p:nvSpPr>
          <p:cNvPr id="34824" name="Text Box 8"/>
          <p:cNvSpPr txBox="1"/>
          <p:nvPr/>
        </p:nvSpPr>
        <p:spPr>
          <a:xfrm>
            <a:off x="127000" y="3630613"/>
            <a:ext cx="8604250" cy="3017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自：在，从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    略无：毫无。略：完全，全部。阙：</a:t>
            </a:r>
            <a:r>
              <a:rPr lang="zh-CN" altLang="en-US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320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缺</a:t>
            </a:r>
            <a:r>
              <a:rPr lang="zh-CN" altLang="en-US" sz="320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2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，缺口</a:t>
            </a:r>
            <a:endParaRPr lang="zh-CN" altLang="en-US" sz="320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嶂：高耸险峻如屏障的山峰。</a:t>
            </a:r>
            <a:r>
              <a:rPr lang="zh-CN" altLang="en-US" sz="320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自：如果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     亭午夜分：正午和半夜。   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曦：日光，这是指太阳。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                             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20" name="Rectangle 9"/>
          <p:cNvSpPr/>
          <p:nvPr/>
        </p:nvSpPr>
        <p:spPr>
          <a:xfrm>
            <a:off x="0" y="0"/>
            <a:ext cx="2286000" cy="5334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10"/>
          <p:cNvSpPr txBox="1"/>
          <p:nvPr/>
        </p:nvSpPr>
        <p:spPr>
          <a:xfrm>
            <a:off x="0" y="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课文翻译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4827" name="Text Box 11"/>
          <p:cNvSpPr txBox="1"/>
          <p:nvPr/>
        </p:nvSpPr>
        <p:spPr>
          <a:xfrm>
            <a:off x="2051050" y="2349500"/>
            <a:ext cx="7327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（自非亭午，不见曦，自非夜分，不见月。）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3" grpId="0"/>
      <p:bldP spid="34824" grpId="0"/>
      <p:bldP spid="348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2"/>
          <p:cNvSpPr txBox="1"/>
          <p:nvPr/>
        </p:nvSpPr>
        <p:spPr>
          <a:xfrm>
            <a:off x="0" y="533400"/>
            <a:ext cx="9144000" cy="3113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  <a:ea typeface="华文新魏" pitchFamily="2" charset="-122"/>
              </a:rPr>
              <a:t>      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至于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夏水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襄陵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沿</a:t>
            </a:r>
            <a:r>
              <a:rPr lang="zh-CN" altLang="en-US" sz="36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溯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阻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绝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或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王命急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宣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，有时朝发白帝，暮到江陵，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其间千二百里，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虽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乘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奔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御风，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不以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疾也。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0" y="1052513"/>
            <a:ext cx="9144000" cy="420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到了夏天，江水暴涨，漫上了两岸的山陵的时候，下行和上行的船只都被阻断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,</a:t>
            </a:r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 rot="-10800000" flipV="1">
            <a:off x="-1587" y="2133600"/>
            <a:ext cx="91455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有时皇帝的命令要紧急传达，这时只要清早坐船从白帝城出发，傍晚便可到江陵</a:t>
            </a: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姚体" pitchFamily="2" charset="-122"/>
              </a:rPr>
              <a:t>，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35845" name="Text Box 5"/>
          <p:cNvSpPr txBox="1"/>
          <p:nvPr/>
        </p:nvSpPr>
        <p:spPr>
          <a:xfrm>
            <a:off x="250825" y="3573463"/>
            <a:ext cx="8893175" cy="420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它们之间相距有一千二百里，即使骑着骏马，驾着疾风，也不觉得快啊。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14341" name="Text Box 6"/>
          <p:cNvSpPr txBox="1"/>
          <p:nvPr/>
        </p:nvSpPr>
        <p:spPr>
          <a:xfrm>
            <a:off x="0" y="3200400"/>
            <a:ext cx="3952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0" y="4292600"/>
            <a:ext cx="9144000" cy="2011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至于：到了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的时候。   襄陵：漫上山陵。襄：上。沿：顺流而下。        溯：逆流而上      绝：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隔绝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或：有时           虽：即使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                       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奔：动词用作名词，指飞奔的马。 以：认为，觉得。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3" name="Rectangle 8"/>
          <p:cNvSpPr/>
          <p:nvPr/>
        </p:nvSpPr>
        <p:spPr>
          <a:xfrm>
            <a:off x="0" y="0"/>
            <a:ext cx="2286000" cy="5334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Text Box 9"/>
          <p:cNvSpPr txBox="1"/>
          <p:nvPr/>
        </p:nvSpPr>
        <p:spPr>
          <a:xfrm>
            <a:off x="0" y="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课文翻译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 Box 2"/>
          <p:cNvSpPr txBox="1"/>
          <p:nvPr/>
        </p:nvSpPr>
        <p:spPr>
          <a:xfrm>
            <a:off x="0" y="533400"/>
            <a:ext cx="9685338" cy="3113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春冬之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时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，则素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湍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绿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潭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，回清倒影，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绝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巘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多生怪柏，悬泉瀑布，飞</a:t>
            </a:r>
            <a:r>
              <a:rPr lang="zh-CN" altLang="en-US" sz="36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漱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其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间，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990000"/>
                </a:solidFill>
                <a:latin typeface="Times New Roman" panose="02020603050405020304" pitchFamily="18" charset="0"/>
                <a:ea typeface="华文新魏" pitchFamily="2" charset="-122"/>
              </a:rPr>
              <a:t>清荣峻茂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良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多趣味．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6867" name="Text Box 3"/>
          <p:cNvSpPr txBox="1"/>
          <p:nvPr/>
        </p:nvSpPr>
        <p:spPr>
          <a:xfrm>
            <a:off x="0" y="1052513"/>
            <a:ext cx="9144000" cy="420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春冬季节，雪白的急流，碧绿的深潭，回旋的清波，倒映着各种景物的影子</a:t>
            </a: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姚体" pitchFamily="2" charset="-122"/>
              </a:rPr>
              <a:t>。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0" y="1844675"/>
            <a:ext cx="9144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在极高的山峰上，生长着许多奇形怪状的柏树，在山峰之间，常有悬泉瀑布飞流冲荡。</a:t>
            </a:r>
            <a:endParaRPr lang="zh-CN" altLang="en-US" sz="24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0" y="3573463"/>
            <a:ext cx="69484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水清、树荣、山高、草盛，实在是有许多趣味。</a:t>
            </a:r>
            <a:endParaRPr lang="zh-CN" altLang="en-US" sz="24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0" y="32004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0" y="4292600"/>
            <a:ext cx="9144000" cy="2533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时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季节      湍：湍急的水．   潭：深水　　　　　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绝</a:t>
            </a:r>
            <a:r>
              <a:rPr lang="zh-CN" altLang="en-US" sz="32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巘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：极高的山峰。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巘：</a:t>
            </a:r>
            <a:r>
              <a:rPr lang="zh-CN" altLang="en-US" sz="24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险峻的山崖或山峰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漱：急流冲荡　　　　　　　　其：它们，指怪柏．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良：的确，实在．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7" name="Rectangle 8"/>
          <p:cNvSpPr/>
          <p:nvPr/>
        </p:nvSpPr>
        <p:spPr>
          <a:xfrm>
            <a:off x="0" y="0"/>
            <a:ext cx="2286000" cy="5334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9"/>
          <p:cNvSpPr txBox="1"/>
          <p:nvPr/>
        </p:nvSpPr>
        <p:spPr>
          <a:xfrm>
            <a:off x="0" y="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课文翻译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2"/>
          <p:cNvSpPr txBox="1"/>
          <p:nvPr/>
        </p:nvSpPr>
        <p:spPr>
          <a:xfrm>
            <a:off x="0" y="533400"/>
            <a:ext cx="9144000" cy="3113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　　每至晴初霜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旦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，林寒涧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肃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常有高猿长啸，</a:t>
            </a:r>
            <a:r>
              <a:rPr lang="zh-CN" altLang="en-US" sz="3600">
                <a:solidFill>
                  <a:srgbClr val="FF9900"/>
                </a:solidFill>
                <a:latin typeface="Times New Roman" panose="02020603050405020304" pitchFamily="18" charset="0"/>
                <a:ea typeface="华文新魏" pitchFamily="2" charset="-122"/>
              </a:rPr>
              <a:t>属引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凄异，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空谷传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响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，哀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转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久</a:t>
            </a:r>
            <a:r>
              <a:rPr lang="zh-CN" altLang="en-US" sz="3600">
                <a:solidFill>
                  <a:srgbClr val="33CC33"/>
                </a:solidFill>
                <a:latin typeface="Times New Roman" panose="02020603050405020304" pitchFamily="18" charset="0"/>
                <a:ea typeface="华文新魏" pitchFamily="2" charset="-122"/>
              </a:rPr>
              <a:t>绝</a:t>
            </a: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。故渔者歌曰：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新魏" pitchFamily="2" charset="-122"/>
              </a:rPr>
              <a:t>“巴东三峡巫峡长，猿鸣三声泪沾裳。”</a:t>
            </a: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0" y="1125538"/>
            <a:ext cx="9144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每逢秋雨初晴或降霜的早晨，树林和山涧显出一片清凉和寂静，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0" y="1916113"/>
            <a:ext cx="91440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方正综艺简体" pitchFamily="65" charset="-122"/>
              </a:rPr>
              <a:t>常常有一些高处的猿猴拉长了声音啼叫，声音连续不断，音调凄凉怪异，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 flipH="1">
            <a:off x="250825" y="2708275"/>
            <a:ext cx="88931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方正综艺简体" pitchFamily="65" charset="-122"/>
              </a:rPr>
              <a:t>空旷的山谷里传来猿啼回声，悲哀婉转，很长时间才消失。所以渔歌唱道：</a:t>
            </a:r>
            <a:endParaRPr lang="zh-CN" altLang="en-US" sz="2000">
              <a:solidFill>
                <a:srgbClr val="FF3300"/>
              </a:solidFill>
              <a:latin typeface="Times New Roman" panose="02020603050405020304" pitchFamily="18" charset="0"/>
              <a:ea typeface="方正综艺简体" pitchFamily="65" charset="-122"/>
            </a:endParaRPr>
          </a:p>
        </p:txBody>
      </p:sp>
      <p:sp>
        <p:nvSpPr>
          <p:cNvPr id="16389" name="Text Box 6"/>
          <p:cNvSpPr txBox="1"/>
          <p:nvPr/>
        </p:nvSpPr>
        <p:spPr>
          <a:xfrm>
            <a:off x="0" y="3573463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4149725"/>
            <a:ext cx="250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Rectangle 8"/>
          <p:cNvSpPr/>
          <p:nvPr/>
        </p:nvSpPr>
        <p:spPr>
          <a:xfrm>
            <a:off x="0" y="0"/>
            <a:ext cx="2286000" cy="5334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Text Box 9"/>
          <p:cNvSpPr txBox="1"/>
          <p:nvPr/>
        </p:nvSpPr>
        <p:spPr>
          <a:xfrm>
            <a:off x="0" y="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课文翻译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7898" name="Rectangle 10"/>
          <p:cNvSpPr/>
          <p:nvPr/>
        </p:nvSpPr>
        <p:spPr>
          <a:xfrm>
            <a:off x="395288" y="3644900"/>
            <a:ext cx="69135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Arial" panose="020b0604020202020204" pitchFamily="34" charset="0"/>
                <a:ea typeface="方正综艺简体" pitchFamily="65" charset="-122"/>
              </a:rPr>
              <a:t>“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方正综艺简体" pitchFamily="65" charset="-122"/>
              </a:rPr>
              <a:t>巴东三峡巫峡长，猿鸣三声泪沾裳。”</a:t>
            </a:r>
            <a:endParaRPr lang="zh-CN" altLang="en-US">
              <a:solidFill>
                <a:srgbClr val="FF3300"/>
              </a:solidFill>
              <a:latin typeface="Arial" panose="020b0604020202020204" pitchFamily="34" charset="0"/>
              <a:ea typeface="方正综艺简体" pitchFamily="65" charset="-122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0" y="4384675"/>
            <a:ext cx="8636000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       晴初：天刚晴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。    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霜旦：下霜的早晨。　　肃：寂静。　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属引：连续不断．属，连接．引，延长　　　响：回声．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转：同“啭”，声音曲折　　　　绝：消失．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5" grpId="0"/>
      <p:bldP spid="37898" grpId="0"/>
      <p:bldP spid="378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矩形 235521"/>
          <p:cNvSpPr/>
          <p:nvPr/>
        </p:nvSpPr>
        <p:spPr>
          <a:xfrm>
            <a:off x="684213" y="1052513"/>
            <a:ext cx="431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、重岩叠嶂，隐天蔽日。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矩形 235522"/>
          <p:cNvSpPr/>
          <p:nvPr/>
        </p:nvSpPr>
        <p:spPr>
          <a:xfrm>
            <a:off x="684213" y="1916113"/>
            <a:ext cx="466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、每至晴初霜旦，林寒涧肃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235523"/>
          <p:cNvSpPr/>
          <p:nvPr/>
        </p:nvSpPr>
        <p:spPr>
          <a:xfrm>
            <a:off x="755650" y="3500438"/>
            <a:ext cx="50260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、自非亭午夜分，不见曦月。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矩形 235524"/>
          <p:cNvSpPr/>
          <p:nvPr/>
        </p:nvSpPr>
        <p:spPr>
          <a:xfrm>
            <a:off x="755650" y="4797425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、素湍绿潭，回清倒影。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26" name="矩形 235525"/>
          <p:cNvSpPr/>
          <p:nvPr/>
        </p:nvSpPr>
        <p:spPr>
          <a:xfrm>
            <a:off x="744538" y="1412875"/>
            <a:ext cx="83994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重重叠叠的岩峰像屏障一样，遮盖住了蓝天和太阳。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27" name="矩形 235526"/>
          <p:cNvSpPr/>
          <p:nvPr/>
        </p:nvSpPr>
        <p:spPr>
          <a:xfrm>
            <a:off x="30163" y="2420938"/>
            <a:ext cx="9113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每逢秋雨初晴和降霜的早晨，树林山涧里一片清冷寂静。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28" name="矩形 235527"/>
          <p:cNvSpPr/>
          <p:nvPr/>
        </p:nvSpPr>
        <p:spPr>
          <a:xfrm>
            <a:off x="684213" y="4149725"/>
            <a:ext cx="8042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除非正午，看不见太阳；除非半夜，看不见月亮。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29" name="矩形 235528"/>
          <p:cNvSpPr/>
          <p:nvPr/>
        </p:nvSpPr>
        <p:spPr>
          <a:xfrm>
            <a:off x="755650" y="5459413"/>
            <a:ext cx="8208963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白色的急流，回旋着清波；碧绿的深潭，映出了（山石林木的）的倒影。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235529"/>
          <p:cNvSpPr txBox="1"/>
          <p:nvPr/>
        </p:nvSpPr>
        <p:spPr>
          <a:xfrm>
            <a:off x="158750" y="193675"/>
            <a:ext cx="38369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句子翻译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文本框 235530"/>
          <p:cNvSpPr txBox="1"/>
          <p:nvPr/>
        </p:nvSpPr>
        <p:spPr>
          <a:xfrm>
            <a:off x="0" y="908050"/>
            <a:ext cx="733425" cy="16303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互文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文本框 235531"/>
          <p:cNvSpPr txBox="1"/>
          <p:nvPr/>
        </p:nvSpPr>
        <p:spPr>
          <a:xfrm>
            <a:off x="0" y="3860800"/>
            <a:ext cx="733425" cy="18462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并提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文本框 235532"/>
          <p:cNvSpPr txBox="1"/>
          <p:nvPr/>
        </p:nvSpPr>
        <p:spPr>
          <a:xfrm>
            <a:off x="684213" y="2924175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并提是为了使句子紧凑，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  <a:hlinkClick r:id="rId2"/>
              </a:rPr>
              <a:t>文辞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简练，古人又常用并提法以行文。所谓“并提”一般是把两件相关的事并列在一个句子中来表达。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文本框 235533"/>
          <p:cNvSpPr txBox="1"/>
          <p:nvPr/>
        </p:nvSpPr>
        <p:spPr>
          <a:xfrm>
            <a:off x="1619250" y="115888"/>
            <a:ext cx="7524750" cy="915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互文修辞，是古汉语中一种特殊的修辞手法。即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  <a:hlinkClick r:id="rId3"/>
              </a:rPr>
              <a:t>互文见义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，是指在有意思相对或相关的文句里，前后两句词语互相呼应，互相交错，意义上互相渗透、互相补充，使文句更加整齐和谐、更加精炼的一种修辞手法。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3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6" grpId="0"/>
      <p:bldP spid="235527" grpId="0"/>
      <p:bldP spid="235528" grpId="0"/>
      <p:bldP spid="235529" grpId="0"/>
      <p:bldP spid="31757" grpId="4"/>
      <p:bldP spid="31757" grpId="5"/>
      <p:bldP spid="31756" grpId="0"/>
      <p:bldP spid="31756" grpId="1"/>
      <p:bldP spid="31754" grpId="0"/>
      <p:bldP spid="317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占位符 232449"/>
          <p:cNvSpPr>
            <a:spLocks noGrp="1" noRot="1"/>
          </p:cNvSpPr>
          <p:nvPr>
            <p:ph idx="1"/>
          </p:nvPr>
        </p:nvSpPr>
        <p:spPr>
          <a:xfrm>
            <a:off x="304800" y="228600"/>
            <a:ext cx="7543800" cy="6400800"/>
          </a:xfrm>
        </p:spPr>
        <p:txBody>
          <a:bodyPr anchor="t"/>
          <a:lstStyle/>
          <a:p>
            <a:pPr>
              <a:buNone/>
            </a:pPr>
            <a:r>
              <a:rPr lang="zh-CN" altLang="en-US" b="1"/>
              <a:t>区别下列加点字的古义和今义。</a:t>
            </a:r>
            <a:endParaRPr lang="zh-CN" altLang="en-US" b="1"/>
          </a:p>
          <a:p>
            <a:r>
              <a:rPr lang="en-US" altLang="zh-CN" b="1"/>
              <a:t>①</a:t>
            </a:r>
            <a:r>
              <a:rPr lang="zh-CN" altLang="en-US" b="1">
                <a:solidFill>
                  <a:srgbClr val="FF3300"/>
                </a:solidFill>
              </a:rPr>
              <a:t>至于</a:t>
            </a:r>
            <a:r>
              <a:rPr lang="zh-CN" altLang="en-US" b="1"/>
              <a:t>夏水襄陵　　　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古义：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今义：</a:t>
            </a:r>
            <a:r>
              <a:rPr lang="zh-CN" altLang="en-US" b="1" u="sng"/>
              <a:t>     　　　　　　   </a:t>
            </a:r>
            <a:endParaRPr lang="zh-CN" altLang="en-US" b="1"/>
          </a:p>
          <a:p>
            <a:r>
              <a:rPr lang="en-US" altLang="zh-CN" b="1"/>
              <a:t>②</a:t>
            </a:r>
            <a:r>
              <a:rPr lang="zh-CN" altLang="en-US" b="1">
                <a:solidFill>
                  <a:srgbClr val="FF3300"/>
                </a:solidFill>
              </a:rPr>
              <a:t>或</a:t>
            </a:r>
            <a:r>
              <a:rPr lang="zh-CN" altLang="en-US" b="1"/>
              <a:t>王命急宣		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古义：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今义：</a:t>
            </a:r>
            <a:r>
              <a:rPr lang="zh-CN" altLang="en-US" b="1" u="sng"/>
              <a:t>   　　　　　　　     </a:t>
            </a:r>
            <a:endParaRPr lang="zh-CN" altLang="en-US" b="1"/>
          </a:p>
          <a:p>
            <a:r>
              <a:rPr lang="en-US" altLang="zh-CN" b="1"/>
              <a:t>③</a:t>
            </a:r>
            <a:r>
              <a:rPr lang="zh-CN" altLang="en-US" b="1">
                <a:solidFill>
                  <a:srgbClr val="FF3300"/>
                </a:solidFill>
              </a:rPr>
              <a:t>虽</a:t>
            </a:r>
            <a:r>
              <a:rPr lang="zh-CN" altLang="en-US" b="1"/>
              <a:t>乘奔御风，不以疾也	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古义：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今义：</a:t>
            </a:r>
            <a:r>
              <a:rPr lang="zh-CN" altLang="en-US" b="1" u="sng"/>
              <a:t>    　　　　　　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32451" name="文本框 232450"/>
          <p:cNvSpPr txBox="1"/>
          <p:nvPr/>
        </p:nvSpPr>
        <p:spPr>
          <a:xfrm>
            <a:off x="2209800" y="1447800"/>
            <a:ext cx="61722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由两个词构成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至：到，动词；于：介词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2452" name="文本框 232451"/>
          <p:cNvSpPr txBox="1"/>
          <p:nvPr/>
        </p:nvSpPr>
        <p:spPr>
          <a:xfrm>
            <a:off x="2209800" y="2057400"/>
            <a:ext cx="3886200" cy="457200"/>
          </a:xfrm>
          <a:prstGeom prst="rect">
            <a:avLst/>
          </a:prstGeom>
          <a:solidFill>
            <a:srgbClr val="CC99FF">
              <a:alpha val="67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常连用，表示另提一事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2453" name="文本框 232452"/>
          <p:cNvSpPr txBox="1"/>
          <p:nvPr/>
        </p:nvSpPr>
        <p:spPr>
          <a:xfrm>
            <a:off x="2209800" y="3200400"/>
            <a:ext cx="10668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有时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2454" name="文本框 232453"/>
          <p:cNvSpPr txBox="1"/>
          <p:nvPr/>
        </p:nvSpPr>
        <p:spPr>
          <a:xfrm>
            <a:off x="2209800" y="3810000"/>
            <a:ext cx="1066800" cy="457200"/>
          </a:xfrm>
          <a:prstGeom prst="rect">
            <a:avLst/>
          </a:prstGeom>
          <a:solidFill>
            <a:srgbClr val="CC99FF">
              <a:alpha val="67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或者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2455" name="文本框 232454"/>
          <p:cNvSpPr txBox="1"/>
          <p:nvPr/>
        </p:nvSpPr>
        <p:spPr>
          <a:xfrm>
            <a:off x="2286000" y="5029200"/>
            <a:ext cx="9906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即使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2456" name="文本框 232455"/>
          <p:cNvSpPr txBox="1"/>
          <p:nvPr/>
        </p:nvSpPr>
        <p:spPr>
          <a:xfrm>
            <a:off x="2286000" y="5638800"/>
            <a:ext cx="914400" cy="457200"/>
          </a:xfrm>
          <a:prstGeom prst="rect">
            <a:avLst/>
          </a:prstGeom>
          <a:solidFill>
            <a:srgbClr val="CC99FF">
              <a:alpha val="66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虽然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2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/>
      <p:bldP spid="232452" grpId="0"/>
      <p:bldP spid="232453" grpId="0"/>
      <p:bldP spid="232454" grpId="0"/>
      <p:bldP spid="232455" grpId="0"/>
      <p:bldP spid="2324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234497"/>
          <p:cNvSpPr txBox="1"/>
          <p:nvPr/>
        </p:nvSpPr>
        <p:spPr>
          <a:xfrm>
            <a:off x="250825" y="3213100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一词多义：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234498"/>
          <p:cNvSpPr txBox="1"/>
          <p:nvPr/>
        </p:nvSpPr>
        <p:spPr>
          <a:xfrm>
            <a:off x="250825" y="4437063"/>
            <a:ext cx="23749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左大括号 234499"/>
          <p:cNvSpPr/>
          <p:nvPr/>
        </p:nvSpPr>
        <p:spPr>
          <a:xfrm>
            <a:off x="900113" y="4221163"/>
            <a:ext cx="287337" cy="1368425"/>
          </a:xfrm>
          <a:prstGeom prst="leftBrace">
            <a:avLst>
              <a:gd name="adj1" fmla="val 395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234500"/>
          <p:cNvSpPr txBox="1"/>
          <p:nvPr/>
        </p:nvSpPr>
        <p:spPr>
          <a:xfrm>
            <a:off x="1187450" y="3933825"/>
            <a:ext cx="23764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沿溯阻绝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234501"/>
          <p:cNvSpPr txBox="1"/>
          <p:nvPr/>
        </p:nvSpPr>
        <p:spPr>
          <a:xfrm>
            <a:off x="1187450" y="4581525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哀转久绝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文本框 234502"/>
          <p:cNvSpPr txBox="1"/>
          <p:nvPr/>
        </p:nvSpPr>
        <p:spPr>
          <a:xfrm>
            <a:off x="1187450" y="5229225"/>
            <a:ext cx="28813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绝    多生怪柏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234503"/>
          <p:cNvSpPr txBox="1"/>
          <p:nvPr/>
        </p:nvSpPr>
        <p:spPr>
          <a:xfrm>
            <a:off x="4643438" y="4437063"/>
            <a:ext cx="10810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自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左大括号 234504"/>
          <p:cNvSpPr/>
          <p:nvPr/>
        </p:nvSpPr>
        <p:spPr>
          <a:xfrm>
            <a:off x="5219700" y="4076700"/>
            <a:ext cx="71438" cy="1439863"/>
          </a:xfrm>
          <a:prstGeom prst="leftBrace">
            <a:avLst>
              <a:gd name="adj1" fmla="val 16721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文本框 234505"/>
          <p:cNvSpPr txBox="1"/>
          <p:nvPr/>
        </p:nvSpPr>
        <p:spPr>
          <a:xfrm>
            <a:off x="5219700" y="3860800"/>
            <a:ext cx="3097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自三峡七百里中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文本框 234506"/>
          <p:cNvSpPr txBox="1"/>
          <p:nvPr/>
        </p:nvSpPr>
        <p:spPr>
          <a:xfrm>
            <a:off x="5148263" y="5157788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自非亭午夜分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234507"/>
          <p:cNvSpPr txBox="1"/>
          <p:nvPr/>
        </p:nvSpPr>
        <p:spPr>
          <a:xfrm>
            <a:off x="179388" y="981075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通假字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文本框 234508"/>
          <p:cNvSpPr txBox="1"/>
          <p:nvPr/>
        </p:nvSpPr>
        <p:spPr>
          <a:xfrm>
            <a:off x="2268538" y="981075"/>
            <a:ext cx="43211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略无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阙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处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0" name="文本框 234509"/>
          <p:cNvSpPr txBox="1"/>
          <p:nvPr/>
        </p:nvSpPr>
        <p:spPr>
          <a:xfrm>
            <a:off x="4248150" y="981075"/>
            <a:ext cx="48958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阙” 同”缺”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意思是”中断”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1" name="文本框 234510"/>
          <p:cNvSpPr txBox="1"/>
          <p:nvPr/>
        </p:nvSpPr>
        <p:spPr>
          <a:xfrm>
            <a:off x="3276600" y="3933825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隔绝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2" name="文本框 234511"/>
          <p:cNvSpPr txBox="1"/>
          <p:nvPr/>
        </p:nvSpPr>
        <p:spPr>
          <a:xfrm>
            <a:off x="3348038" y="4581525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消失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3" name="文本框 234512"/>
          <p:cNvSpPr txBox="1"/>
          <p:nvPr/>
        </p:nvSpPr>
        <p:spPr>
          <a:xfrm>
            <a:off x="3419475" y="515778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4" name="文本框 234513"/>
          <p:cNvSpPr txBox="1"/>
          <p:nvPr/>
        </p:nvSpPr>
        <p:spPr>
          <a:xfrm>
            <a:off x="7451725" y="3789363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从、在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15" name="文本框 234514"/>
          <p:cNvSpPr txBox="1"/>
          <p:nvPr/>
        </p:nvSpPr>
        <p:spPr>
          <a:xfrm>
            <a:off x="7667625" y="5084763"/>
            <a:ext cx="20875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矩形 234515"/>
          <p:cNvSpPr/>
          <p:nvPr/>
        </p:nvSpPr>
        <p:spPr>
          <a:xfrm>
            <a:off x="395288" y="20034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词性活用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6" name="左大括号 234516"/>
          <p:cNvSpPr/>
          <p:nvPr/>
        </p:nvSpPr>
        <p:spPr>
          <a:xfrm>
            <a:off x="1908175" y="1773238"/>
            <a:ext cx="287338" cy="1081087"/>
          </a:xfrm>
          <a:prstGeom prst="leftBrace">
            <a:avLst>
              <a:gd name="adj1" fmla="val 3121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7" name="矩形 234517"/>
          <p:cNvSpPr/>
          <p:nvPr/>
        </p:nvSpPr>
        <p:spPr>
          <a:xfrm>
            <a:off x="2124075" y="1557338"/>
            <a:ext cx="37560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虽乘</a:t>
            </a:r>
            <a:r>
              <a:rPr lang="zh-CN" altLang="en-US" sz="2800" b="1" u="sng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奔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御风，不以疾也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8" name="矩形 234518"/>
          <p:cNvSpPr/>
          <p:nvPr/>
        </p:nvSpPr>
        <p:spPr>
          <a:xfrm>
            <a:off x="2124075" y="2492375"/>
            <a:ext cx="3398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素</a:t>
            </a:r>
            <a:r>
              <a:rPr lang="zh-CN" altLang="en-US" sz="2800" b="1" u="sng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湍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绿潭，回</a:t>
            </a:r>
            <a:r>
              <a:rPr lang="zh-CN" altLang="en-US" sz="2800" b="1" u="sng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倒影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20" name="文本框 234519"/>
          <p:cNvSpPr txBox="1"/>
          <p:nvPr/>
        </p:nvSpPr>
        <p:spPr>
          <a:xfrm>
            <a:off x="5830888" y="1628775"/>
            <a:ext cx="331311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动词作名词，奔驰的骏马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4521" name="文本框 234520"/>
          <p:cNvSpPr txBox="1"/>
          <p:nvPr/>
        </p:nvSpPr>
        <p:spPr>
          <a:xfrm>
            <a:off x="5580063" y="2492375"/>
            <a:ext cx="32607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形容词作名词，急流的水；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形容词作名词，清波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81" name="文本框 234521"/>
          <p:cNvSpPr txBox="1"/>
          <p:nvPr/>
        </p:nvSpPr>
        <p:spPr>
          <a:xfrm>
            <a:off x="231775" y="260350"/>
            <a:ext cx="39084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重点词解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4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4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10" grpId="0"/>
      <p:bldP spid="234511" grpId="0"/>
      <p:bldP spid="234512" grpId="0"/>
      <p:bldP spid="234513" grpId="0"/>
      <p:bldP spid="234514" grpId="0"/>
      <p:bldP spid="234515" grpId="0"/>
      <p:bldP spid="234520" grpId="0"/>
      <p:bldP spid="2345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文本占位符 231425"/>
          <p:cNvSpPr>
            <a:spLocks noGrp="1" noRot="1"/>
          </p:cNvSpPr>
          <p:nvPr>
            <p:ph idx="1"/>
          </p:nvPr>
        </p:nvSpPr>
        <p:spPr>
          <a:xfrm>
            <a:off x="304800" y="228600"/>
            <a:ext cx="9144000" cy="6400800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2400" b="1"/>
              <a:t>解释下列字词的含义</a:t>
            </a:r>
            <a:endParaRPr lang="zh-CN" altLang="en-US" sz="2400" b="1"/>
          </a:p>
          <a:p>
            <a:pPr>
              <a:lnSpc>
                <a:spcPct val="90000"/>
              </a:lnSpc>
              <a:buNone/>
            </a:pPr>
            <a:r>
              <a:rPr lang="en-US" altLang="zh-CN" sz="2400" b="1"/>
              <a:t>1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自</a:t>
            </a:r>
            <a:r>
              <a:rPr lang="zh-CN" altLang="en-US" b="1"/>
              <a:t>三峡七百里中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2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自</a:t>
            </a:r>
            <a:r>
              <a:rPr lang="zh-CN" altLang="en-US" b="1"/>
              <a:t>非亭午夜分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3</a:t>
            </a:r>
            <a:r>
              <a:rPr lang="zh-CN" altLang="en-US" b="1"/>
              <a:t>、沿溯阻</a:t>
            </a:r>
            <a:r>
              <a:rPr lang="zh-CN" altLang="en-US" b="1">
                <a:solidFill>
                  <a:srgbClr val="FF3300"/>
                </a:solidFill>
              </a:rPr>
              <a:t>绝</a:t>
            </a:r>
            <a:endParaRPr lang="zh-CN" altLang="en-US" b="1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4</a:t>
            </a:r>
            <a:r>
              <a:rPr lang="zh-CN" altLang="en-US" b="1"/>
              <a:t>、哀转久</a:t>
            </a:r>
            <a:r>
              <a:rPr lang="zh-CN" altLang="en-US" b="1">
                <a:solidFill>
                  <a:srgbClr val="FF3300"/>
                </a:solidFill>
              </a:rPr>
              <a:t>绝</a:t>
            </a:r>
            <a:endParaRPr lang="zh-CN" altLang="en-US" b="1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5</a:t>
            </a:r>
            <a:r>
              <a:rPr lang="zh-CN" altLang="en-US" b="1"/>
              <a:t>、 </a:t>
            </a:r>
            <a:r>
              <a:rPr lang="zh-CN" altLang="en-US" b="1">
                <a:solidFill>
                  <a:srgbClr val="FF3300"/>
                </a:solidFill>
              </a:rPr>
              <a:t>绝</a:t>
            </a:r>
            <a:r>
              <a:rPr lang="zh-CN" altLang="en-US" b="1"/>
              <a:t>（山献）多生怪柏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6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虽</a:t>
            </a:r>
            <a:r>
              <a:rPr lang="zh-CN" altLang="en-US" b="1"/>
              <a:t>乘</a:t>
            </a:r>
            <a:r>
              <a:rPr lang="zh-CN" altLang="en-US" b="1">
                <a:solidFill>
                  <a:srgbClr val="FF3300"/>
                </a:solidFill>
              </a:rPr>
              <a:t>奔</a:t>
            </a:r>
            <a:r>
              <a:rPr lang="zh-CN" altLang="en-US" b="1"/>
              <a:t>御风不以</a:t>
            </a:r>
            <a:r>
              <a:rPr lang="zh-CN" altLang="en-US" b="1">
                <a:solidFill>
                  <a:srgbClr val="FF3300"/>
                </a:solidFill>
              </a:rPr>
              <a:t>疾</a:t>
            </a:r>
            <a:r>
              <a:rPr lang="zh-CN" altLang="en-US" b="1"/>
              <a:t>也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7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或</a:t>
            </a:r>
            <a:r>
              <a:rPr lang="zh-CN" altLang="en-US" b="1"/>
              <a:t>王命急宣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8</a:t>
            </a:r>
            <a:r>
              <a:rPr lang="zh-CN" altLang="en-US" b="1"/>
              <a:t>、飞</a:t>
            </a:r>
            <a:r>
              <a:rPr lang="zh-CN" altLang="en-US" b="1">
                <a:solidFill>
                  <a:srgbClr val="FF3300"/>
                </a:solidFill>
              </a:rPr>
              <a:t>漱</a:t>
            </a:r>
            <a:r>
              <a:rPr lang="zh-CN" altLang="en-US" b="1"/>
              <a:t>其间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9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至于</a:t>
            </a:r>
            <a:r>
              <a:rPr lang="zh-CN" altLang="en-US" b="1"/>
              <a:t>夏水</a:t>
            </a:r>
            <a:r>
              <a:rPr lang="zh-CN" altLang="en-US" b="1">
                <a:solidFill>
                  <a:srgbClr val="FF3300"/>
                </a:solidFill>
              </a:rPr>
              <a:t>襄</a:t>
            </a:r>
            <a:r>
              <a:rPr lang="zh-CN" altLang="en-US" b="1"/>
              <a:t>陵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10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3300"/>
                </a:solidFill>
              </a:rPr>
              <a:t>属引</a:t>
            </a:r>
            <a:r>
              <a:rPr lang="zh-CN" altLang="en-US" b="1"/>
              <a:t>凄异</a:t>
            </a:r>
            <a:endParaRPr lang="zh-CN" altLang="en-US" b="1"/>
          </a:p>
          <a:p>
            <a:pPr>
              <a:lnSpc>
                <a:spcPct val="90000"/>
              </a:lnSpc>
              <a:buNone/>
            </a:pPr>
            <a:r>
              <a:rPr lang="en-US" altLang="zh-CN" b="1"/>
              <a:t>11</a:t>
            </a:r>
            <a:r>
              <a:rPr lang="zh-CN" altLang="en-US" b="1"/>
              <a:t>、清荣峻茂，</a:t>
            </a:r>
            <a:r>
              <a:rPr lang="zh-CN" altLang="en-US" b="1">
                <a:solidFill>
                  <a:srgbClr val="FF3300"/>
                </a:solidFill>
              </a:rPr>
              <a:t>良</a:t>
            </a:r>
            <a:r>
              <a:rPr lang="zh-CN" altLang="en-US" b="1"/>
              <a:t>多趣味</a:t>
            </a:r>
            <a:endParaRPr lang="zh-CN" altLang="en-US" b="1"/>
          </a:p>
        </p:txBody>
      </p:sp>
      <p:sp>
        <p:nvSpPr>
          <p:cNvPr id="231427" name="文本框 231426"/>
          <p:cNvSpPr txBox="1"/>
          <p:nvPr/>
        </p:nvSpPr>
        <p:spPr>
          <a:xfrm>
            <a:off x="4267200" y="609600"/>
            <a:ext cx="12192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从，由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28" name="文本框 231427"/>
          <p:cNvSpPr txBox="1"/>
          <p:nvPr/>
        </p:nvSpPr>
        <p:spPr>
          <a:xfrm>
            <a:off x="3810000" y="1219200"/>
            <a:ext cx="1066800" cy="457200"/>
          </a:xfrm>
          <a:prstGeom prst="rect">
            <a:avLst/>
          </a:prstGeom>
          <a:solidFill>
            <a:srgbClr val="CC99FF">
              <a:alpha val="67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29" name="文本框 231428"/>
          <p:cNvSpPr txBox="1"/>
          <p:nvPr/>
        </p:nvSpPr>
        <p:spPr>
          <a:xfrm>
            <a:off x="3124200" y="1752600"/>
            <a:ext cx="10668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隔绝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0" name="文本框 231429"/>
          <p:cNvSpPr txBox="1"/>
          <p:nvPr/>
        </p:nvSpPr>
        <p:spPr>
          <a:xfrm>
            <a:off x="3124200" y="2362200"/>
            <a:ext cx="990600" cy="457200"/>
          </a:xfrm>
          <a:prstGeom prst="rect">
            <a:avLst/>
          </a:prstGeom>
          <a:solidFill>
            <a:srgbClr val="CC99FF">
              <a:alpha val="67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消失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1" name="文本框 231430"/>
          <p:cNvSpPr txBox="1"/>
          <p:nvPr/>
        </p:nvSpPr>
        <p:spPr>
          <a:xfrm>
            <a:off x="5105400" y="2819400"/>
            <a:ext cx="16002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极（高）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2" name="文本框 231431"/>
          <p:cNvSpPr txBox="1"/>
          <p:nvPr/>
        </p:nvSpPr>
        <p:spPr>
          <a:xfrm>
            <a:off x="5105400" y="3352800"/>
            <a:ext cx="914400" cy="457200"/>
          </a:xfrm>
          <a:prstGeom prst="rect">
            <a:avLst/>
          </a:prstGeom>
          <a:solidFill>
            <a:srgbClr val="CC99FF">
              <a:alpha val="66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即使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3" name="文本框 231432"/>
          <p:cNvSpPr txBox="1"/>
          <p:nvPr/>
        </p:nvSpPr>
        <p:spPr>
          <a:xfrm>
            <a:off x="4495800" y="3886200"/>
            <a:ext cx="19050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有时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4" name="文本框 231433"/>
          <p:cNvSpPr txBox="1"/>
          <p:nvPr/>
        </p:nvSpPr>
        <p:spPr>
          <a:xfrm>
            <a:off x="3505200" y="4419600"/>
            <a:ext cx="1905000" cy="457200"/>
          </a:xfrm>
          <a:prstGeom prst="rect">
            <a:avLst/>
          </a:prstGeom>
          <a:solidFill>
            <a:srgbClr val="CC99FF">
              <a:alpha val="67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冲荡、冲刷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5" name="文本框 231434"/>
          <p:cNvSpPr txBox="1"/>
          <p:nvPr/>
        </p:nvSpPr>
        <p:spPr>
          <a:xfrm>
            <a:off x="3962400" y="4953000"/>
            <a:ext cx="9906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到了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6" name="文本框 231435"/>
          <p:cNvSpPr txBox="1"/>
          <p:nvPr/>
        </p:nvSpPr>
        <p:spPr>
          <a:xfrm>
            <a:off x="3657600" y="5486400"/>
            <a:ext cx="1752600" cy="457200"/>
          </a:xfrm>
          <a:prstGeom prst="rect">
            <a:avLst/>
          </a:prstGeom>
          <a:solidFill>
            <a:srgbClr val="CC99FF">
              <a:alpha val="67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接连不断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7" name="文本框 231436"/>
          <p:cNvSpPr txBox="1"/>
          <p:nvPr/>
        </p:nvSpPr>
        <p:spPr>
          <a:xfrm>
            <a:off x="5257800" y="6019800"/>
            <a:ext cx="31369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的确，实在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1438" name="文本框 231437"/>
          <p:cNvSpPr txBox="1"/>
          <p:nvPr/>
        </p:nvSpPr>
        <p:spPr>
          <a:xfrm>
            <a:off x="6172200" y="3352800"/>
            <a:ext cx="1524000" cy="4572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奔驰的马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39" name="文本框 231438"/>
          <p:cNvSpPr txBox="1"/>
          <p:nvPr/>
        </p:nvSpPr>
        <p:spPr>
          <a:xfrm>
            <a:off x="7924800" y="3352800"/>
            <a:ext cx="533400" cy="457200"/>
          </a:xfrm>
          <a:prstGeom prst="rect">
            <a:avLst/>
          </a:prstGeom>
          <a:solidFill>
            <a:srgbClr val="CC99FF">
              <a:alpha val="67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快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1440" name="文本框 231439"/>
          <p:cNvSpPr txBox="1"/>
          <p:nvPr/>
        </p:nvSpPr>
        <p:spPr>
          <a:xfrm>
            <a:off x="5486400" y="4953000"/>
            <a:ext cx="1524000" cy="457200"/>
          </a:xfrm>
          <a:prstGeom prst="rect">
            <a:avLst/>
          </a:prstGeom>
          <a:solidFill>
            <a:srgbClr val="CC99FF">
              <a:alpha val="67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上，漫上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/>
      <p:bldP spid="231428" grpId="0"/>
      <p:bldP spid="231429" grpId="0"/>
      <p:bldP spid="231430" grpId="0"/>
      <p:bldP spid="231431" grpId="0"/>
      <p:bldP spid="231432" grpId="0"/>
      <p:bldP spid="231433" grpId="0"/>
      <p:bldP spid="231434" grpId="0"/>
      <p:bldP spid="231435" grpId="0"/>
      <p:bldP spid="231436" grpId="0"/>
      <p:bldP spid="231437" grpId="0"/>
      <p:bldP spid="231438" grpId="0"/>
      <p:bldP spid="231439" grpId="0"/>
      <p:bldP spid="2314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 noRot="1"/>
          </p:cNvSpPr>
          <p:nvPr>
            <p:ph type="ctrTitle"/>
          </p:nvPr>
        </p:nvSpPr>
        <p:spPr/>
        <p:txBody>
          <a:bodyPr anchor="ctr"/>
          <a:lstStyle/>
          <a:p>
            <a:pPr defTabSz="914400">
              <a:buClrTx/>
              <a:buSzTx/>
              <a:buFontTx/>
            </a:pPr>
            <a:br>
              <a:rPr lang="zh-CN" altLang="en-US" kern="1200" baseline="0">
                <a:latin typeface="+mj-lt"/>
                <a:ea typeface="+mj-ea"/>
                <a:cs typeface="+mj-cs"/>
              </a:rPr>
            </a:br>
            <a:r>
              <a:rPr lang="zh-CN" altLang="en-US" kern="1200" baseline="0">
                <a:latin typeface="+mj-lt"/>
                <a:ea typeface="+mj-ea"/>
                <a:cs typeface="+mj-cs"/>
              </a:rPr>
              <a:t>作业：</a:t>
            </a:r>
            <a:r>
              <a:rPr lang="en-US" altLang="zh-CN" kern="1200" baseline="0">
                <a:latin typeface="+mj-lt"/>
                <a:ea typeface="+mj-ea"/>
                <a:cs typeface="+mj-cs"/>
              </a:rPr>
              <a:t>1.</a:t>
            </a:r>
            <a:r>
              <a:rPr lang="zh-CN" altLang="en-US" kern="1200" baseline="0">
                <a:latin typeface="+mj-lt"/>
                <a:ea typeface="+mj-ea"/>
                <a:cs typeface="+mj-cs"/>
              </a:rPr>
              <a:t>整理文言字词；        </a:t>
            </a:r>
            <a:r>
              <a:rPr lang="en-US" altLang="zh-CN" kern="1200" baseline="0">
                <a:latin typeface="+mj-lt"/>
                <a:ea typeface="+mj-ea"/>
                <a:cs typeface="+mj-cs"/>
              </a:rPr>
              <a:t>2.</a:t>
            </a:r>
            <a:r>
              <a:rPr lang="zh-CN" altLang="en-US" kern="1200" baseline="0">
                <a:latin typeface="+mj-lt"/>
                <a:ea typeface="+mj-ea"/>
                <a:cs typeface="+mj-cs"/>
              </a:rPr>
              <a:t>背诵课文</a:t>
            </a:r>
            <a:br>
              <a:rPr lang="zh-CN" altLang="en-US" kern="1200" baseline="0">
                <a:latin typeface="+mj-lt"/>
                <a:ea typeface="+mj-ea"/>
                <a:cs typeface="+mj-cs"/>
              </a:rPr>
            </a:b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1506" name="副标题 2"/>
          <p:cNvSpPr>
            <a:spLocks noGrp="1" noRot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SzPct val="75000"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175105" descr="N000006600000055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"/>
            <a:ext cx="2590800" cy="279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175106" descr="2003-6p40-2_smal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57200"/>
            <a:ext cx="2438400" cy="2366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175107" descr="shanxia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3581400"/>
            <a:ext cx="238760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175108" descr="wuxia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3505200"/>
            <a:ext cx="259080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175109" descr="sh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3505200"/>
            <a:ext cx="2209800" cy="2879725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2534" name="图片 175110" descr="图片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533400"/>
            <a:ext cx="2971800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文本框 175111"/>
          <p:cNvSpPr txBox="1"/>
          <p:nvPr/>
        </p:nvSpPr>
        <p:spPr>
          <a:xfrm>
            <a:off x="4038600" y="28956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2" descr="sanxiatu"/>
          <p:cNvPicPr>
            <a:picLocks noChangeAspect="1"/>
          </p:cNvPicPr>
          <p:nvPr/>
        </p:nvPicPr>
        <p:blipFill>
          <a:blip r:embed="rId2"/>
          <a:srcRect l="868" b="21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7" name="文本框 64516"/>
          <p:cNvSpPr txBox="1"/>
          <p:nvPr/>
        </p:nvSpPr>
        <p:spPr>
          <a:xfrm>
            <a:off x="395601" y="5149850"/>
            <a:ext cx="53117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noProof="1">
                <a:solidFill>
                  <a:schemeClr val="accent4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         </a:t>
            </a:r>
            <a:r>
              <a:rPr lang="zh-CN" altLang="en-US" sz="2800" b="1" noProof="1">
                <a:solidFill>
                  <a:schemeClr val="accent4"/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三峡，</a:t>
            </a:r>
            <a:r>
              <a:rPr lang="zh-CN" altLang="en-US" sz="2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瞿塘峡、巫峡和西陵峡的总称，在长江上游重庆奉节和湖北宜昌之间。</a:t>
            </a:r>
            <a:endParaRPr lang="zh-CN" altLang="en-US" sz="28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176129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今日三峡（图片）</a:t>
            </a:r>
            <a:endParaRPr lang="zh-CN" altLang="en-US"/>
          </a:p>
        </p:txBody>
      </p:sp>
      <p:sp>
        <p:nvSpPr>
          <p:cNvPr id="23554" name="文本占位符 176130"/>
          <p:cNvSpPr>
            <a:spLocks noGrp="1" noRot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/>
          </a:p>
        </p:txBody>
      </p:sp>
      <p:pic>
        <p:nvPicPr>
          <p:cNvPr id="23556" name="图片 176132" descr="今三峡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文本框 176133"/>
          <p:cNvSpPr txBox="1"/>
          <p:nvPr/>
        </p:nvSpPr>
        <p:spPr>
          <a:xfrm>
            <a:off x="6705600" y="57150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图片 177153" descr="山高江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77154"/>
          <p:cNvSpPr txBox="1"/>
          <p:nvPr/>
        </p:nvSpPr>
        <p:spPr>
          <a:xfrm>
            <a:off x="6705600" y="57150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178177" descr="2006_10_31_16039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178178"/>
          <p:cNvSpPr txBox="1"/>
          <p:nvPr/>
        </p:nvSpPr>
        <p:spPr>
          <a:xfrm>
            <a:off x="6705600" y="57150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图片 179201" descr="200611131742566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25"/>
            <a:ext cx="9144000" cy="679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179202"/>
          <p:cNvSpPr txBox="1"/>
          <p:nvPr/>
        </p:nvSpPr>
        <p:spPr>
          <a:xfrm>
            <a:off x="6705600" y="57150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3000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180225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/>
          </a:p>
        </p:txBody>
      </p:sp>
      <p:sp>
        <p:nvSpPr>
          <p:cNvPr id="27650" name="文本占位符 180226"/>
          <p:cNvSpPr>
            <a:spLocks noGrp="1" noRot="1"/>
          </p:cNvSpPr>
          <p:nvPr>
            <p:ph idx="1"/>
          </p:nvPr>
        </p:nvSpPr>
        <p:spPr/>
        <p:txBody>
          <a:bodyPr anchor="t"/>
          <a:lstStyle/>
          <a:p>
            <a:endParaRPr lang="zh-CN" altLang="en-US"/>
          </a:p>
        </p:txBody>
      </p:sp>
      <p:pic>
        <p:nvPicPr>
          <p:cNvPr id="27651" name="图片 180227" descr="100647734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180228"/>
          <p:cNvSpPr txBox="1"/>
          <p:nvPr/>
        </p:nvSpPr>
        <p:spPr>
          <a:xfrm>
            <a:off x="6705600" y="5715000"/>
            <a:ext cx="1676400" cy="519113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三峡风光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Text Box 2"/>
          <p:cNvSpPr txBox="1"/>
          <p:nvPr/>
        </p:nvSpPr>
        <p:spPr>
          <a:xfrm>
            <a:off x="0" y="765175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品读文章  分析内容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景物美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1" name="Text Box 3"/>
          <p:cNvSpPr txBox="1"/>
          <p:nvPr/>
        </p:nvSpPr>
        <p:spPr>
          <a:xfrm>
            <a:off x="323850" y="2420938"/>
            <a:ext cx="849630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自三峡七百里中，（            ），（             ） ；（              ），（              ） ，自非亭午夜分，不见曦月。       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4429125" y="2420938"/>
            <a:ext cx="17319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两岸连山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3" name="Text Box 5"/>
          <p:cNvSpPr txBox="1"/>
          <p:nvPr/>
        </p:nvSpPr>
        <p:spPr>
          <a:xfrm>
            <a:off x="757238" y="2852738"/>
            <a:ext cx="17287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略无阙处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3349625" y="28527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重岩叠嶂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5" name="Text Box 7"/>
          <p:cNvSpPr txBox="1"/>
          <p:nvPr/>
        </p:nvSpPr>
        <p:spPr>
          <a:xfrm>
            <a:off x="6084888" y="2852738"/>
            <a:ext cx="18002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隐天蔽日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9" name="Rectangle 8"/>
          <p:cNvSpPr/>
          <p:nvPr/>
        </p:nvSpPr>
        <p:spPr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WordArt 9"/>
          <p:cNvSpPr>
            <a:spLocks noTextEdit="1"/>
          </p:cNvSpPr>
          <p:nvPr/>
        </p:nvSpPr>
        <p:spPr>
          <a:xfrm>
            <a:off x="1116013" y="4581525"/>
            <a:ext cx="6477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山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18" name="WordArt 10"/>
          <p:cNvSpPr>
            <a:spLocks noTextEdit="1"/>
          </p:cNvSpPr>
          <p:nvPr/>
        </p:nvSpPr>
        <p:spPr>
          <a:xfrm>
            <a:off x="5219700" y="2492375"/>
            <a:ext cx="3603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连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19" name="WordArt 11"/>
          <p:cNvSpPr>
            <a:spLocks noTextEdit="1"/>
          </p:cNvSpPr>
          <p:nvPr/>
        </p:nvSpPr>
        <p:spPr>
          <a:xfrm>
            <a:off x="1260475" y="2968625"/>
            <a:ext cx="647700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无阕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20" name="WordArt 12"/>
          <p:cNvSpPr>
            <a:spLocks noTextEdit="1"/>
          </p:cNvSpPr>
          <p:nvPr/>
        </p:nvSpPr>
        <p:spPr>
          <a:xfrm>
            <a:off x="3478213" y="2984500"/>
            <a:ext cx="28575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重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21" name="WordArt 13"/>
          <p:cNvSpPr>
            <a:spLocks noTextEdit="1"/>
          </p:cNvSpPr>
          <p:nvPr/>
        </p:nvSpPr>
        <p:spPr>
          <a:xfrm>
            <a:off x="4167188" y="2981325"/>
            <a:ext cx="288925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叠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22" name="WordArt 14"/>
          <p:cNvSpPr>
            <a:spLocks noTextEdit="1"/>
          </p:cNvSpPr>
          <p:nvPr/>
        </p:nvSpPr>
        <p:spPr>
          <a:xfrm>
            <a:off x="6227763" y="2997200"/>
            <a:ext cx="288925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隐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7423" name="WordArt 15"/>
          <p:cNvSpPr>
            <a:spLocks noTextEdit="1"/>
          </p:cNvSpPr>
          <p:nvPr/>
        </p:nvSpPr>
        <p:spPr>
          <a:xfrm>
            <a:off x="6948488" y="2997200"/>
            <a:ext cx="358775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蔽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3024" name="WordArt 16"/>
          <p:cNvSpPr>
            <a:spLocks noTextEdit="1"/>
          </p:cNvSpPr>
          <p:nvPr/>
        </p:nvSpPr>
        <p:spPr>
          <a:xfrm>
            <a:off x="1908175" y="4724400"/>
            <a:ext cx="47529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——山高岭连，遮天蔽日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8688" name="Picture 17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4005263"/>
            <a:ext cx="1958975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4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8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  <p:bldP spid="430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7" name="Picture 2" descr="2008148154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563" y="4149725"/>
            <a:ext cx="2484437" cy="200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 Box 3"/>
          <p:cNvSpPr txBox="1"/>
          <p:nvPr/>
        </p:nvSpPr>
        <p:spPr>
          <a:xfrm>
            <a:off x="250825" y="908050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品读文章  分析内容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景物美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Text Box 4"/>
          <p:cNvSpPr txBox="1"/>
          <p:nvPr/>
        </p:nvSpPr>
        <p:spPr>
          <a:xfrm>
            <a:off x="468313" y="1989138"/>
            <a:ext cx="8135937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至于（              ），（              ）。或王命急宣，有时（              ），（              ），其间千二百里，虽乘奔御风，不以疾也。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1" name="Text Box 5"/>
          <p:cNvSpPr txBox="1"/>
          <p:nvPr/>
        </p:nvSpPr>
        <p:spPr>
          <a:xfrm>
            <a:off x="2484438" y="20145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夏水襄陵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2" name="Text Box 6"/>
          <p:cNvSpPr txBox="1"/>
          <p:nvPr/>
        </p:nvSpPr>
        <p:spPr>
          <a:xfrm>
            <a:off x="5076825" y="1989138"/>
            <a:ext cx="18716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沿溯阻绝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3132138" y="24463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朝发白帝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5795963" y="24463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暮到江陵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Rectangle 9"/>
          <p:cNvSpPr/>
          <p:nvPr/>
        </p:nvSpPr>
        <p:spPr>
          <a:xfrm>
            <a:off x="4448175" y="2670175"/>
            <a:ext cx="247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WordArt 10"/>
          <p:cNvSpPr>
            <a:spLocks noTextEdit="1"/>
          </p:cNvSpPr>
          <p:nvPr/>
        </p:nvSpPr>
        <p:spPr>
          <a:xfrm>
            <a:off x="611188" y="5445125"/>
            <a:ext cx="935037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夏季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5067" name="WordArt 11"/>
          <p:cNvSpPr>
            <a:spLocks noTextEdit="1"/>
          </p:cNvSpPr>
          <p:nvPr/>
        </p:nvSpPr>
        <p:spPr>
          <a:xfrm>
            <a:off x="1547813" y="5516563"/>
            <a:ext cx="4033837" cy="620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——水势浩大，流速迅猛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9707" name="WordArt 12"/>
          <p:cNvSpPr>
            <a:spLocks noTextEdit="1"/>
          </p:cNvSpPr>
          <p:nvPr/>
        </p:nvSpPr>
        <p:spPr>
          <a:xfrm>
            <a:off x="6443663" y="6165850"/>
            <a:ext cx="23764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美景尽收心底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grpSp>
        <p:nvGrpSpPr>
          <p:cNvPr id="29708" name="Group 13"/>
          <p:cNvGrpSpPr/>
          <p:nvPr/>
        </p:nvGrpSpPr>
        <p:grpSpPr>
          <a:xfrm>
            <a:off x="250825" y="3860800"/>
            <a:ext cx="6626225" cy="1295400"/>
            <a:chOff x="385" y="3249"/>
            <a:chExt cx="5035" cy="816"/>
          </a:xfrm>
        </p:grpSpPr>
        <p:sp>
          <p:nvSpPr>
            <p:cNvPr id="29709" name="AutoShape 14"/>
            <p:cNvSpPr/>
            <p:nvPr/>
          </p:nvSpPr>
          <p:spPr>
            <a:xfrm rot="10800000">
              <a:off x="385" y="3249"/>
              <a:ext cx="5035" cy="816"/>
            </a:xfrm>
            <a:prstGeom prst="wedgeRoundRectCallout">
              <a:avLst>
                <a:gd name="adj1" fmla="val -1958"/>
                <a:gd name="adj2" fmla="val 85417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22225" cap="rnd" cmpd="sng">
              <a:solidFill>
                <a:srgbClr val="33CCCC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               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理解文意，把握景物特点。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诵读美文，体验文中美景。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0" name="WordArt 15"/>
            <p:cNvSpPr>
              <a:spLocks noTextEdit="1"/>
            </p:cNvSpPr>
            <p:nvPr/>
          </p:nvSpPr>
          <p:spPr>
            <a:xfrm>
              <a:off x="567" y="3475"/>
              <a:ext cx="588" cy="3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3333C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B2B2B2">
                      <a:alpha val="50194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华文行楷" charset="0"/>
                  <a:ea typeface="华文行楷" charset="0"/>
                </a:rPr>
                <a:t>导航</a:t>
              </a:r>
              <a:endPara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4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29711" name="AutoShape 16"/>
          <p:cNvSpPr/>
          <p:nvPr/>
        </p:nvSpPr>
        <p:spPr>
          <a:xfrm>
            <a:off x="8604250" y="5805488"/>
            <a:ext cx="539750" cy="287337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  <p:bldP spid="45063" grpId="0"/>
      <p:bldP spid="450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Picture 2" descr="2006-8-11-10-27-2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365625"/>
            <a:ext cx="2843212" cy="192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3"/>
          <p:cNvSpPr txBox="1"/>
          <p:nvPr/>
        </p:nvSpPr>
        <p:spPr>
          <a:xfrm>
            <a:off x="468313" y="692150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品读文章  分析内容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景物美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395288" y="1484313"/>
            <a:ext cx="8280400" cy="1493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春冬之时，则 （              ），（              ）。绝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巘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多生怪柏，（            ），（             ），清荣峻茂，良多趣味。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3922713" y="15097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素湍绿潭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6588125" y="14843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回清倒影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3419475" y="19891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悬泉瀑布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8" name="Text Box 8"/>
          <p:cNvSpPr txBox="1"/>
          <p:nvPr/>
        </p:nvSpPr>
        <p:spPr>
          <a:xfrm>
            <a:off x="5867400" y="19891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飞漱其间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Rectangle 9"/>
          <p:cNvSpPr/>
          <p:nvPr/>
        </p:nvSpPr>
        <p:spPr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WordArt 10"/>
          <p:cNvSpPr>
            <a:spLocks noTextEdit="1"/>
          </p:cNvSpPr>
          <p:nvPr/>
        </p:nvSpPr>
        <p:spPr>
          <a:xfrm>
            <a:off x="323850" y="5229225"/>
            <a:ext cx="12239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春冬 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6091" name="WordArt 11"/>
          <p:cNvSpPr>
            <a:spLocks noTextEdit="1"/>
          </p:cNvSpPr>
          <p:nvPr/>
        </p:nvSpPr>
        <p:spPr>
          <a:xfrm>
            <a:off x="1331913" y="5300663"/>
            <a:ext cx="468153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——水退潭清，风景秀丽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0731" name="WordArt 12"/>
          <p:cNvSpPr>
            <a:spLocks noTextEdit="1"/>
          </p:cNvSpPr>
          <p:nvPr/>
        </p:nvSpPr>
        <p:spPr>
          <a:xfrm>
            <a:off x="6227763" y="6308725"/>
            <a:ext cx="25923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美景尽收心底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grpSp>
        <p:nvGrpSpPr>
          <p:cNvPr id="30732" name="Group 13"/>
          <p:cNvGrpSpPr/>
          <p:nvPr/>
        </p:nvGrpSpPr>
        <p:grpSpPr>
          <a:xfrm>
            <a:off x="395288" y="3141663"/>
            <a:ext cx="7489825" cy="1295400"/>
            <a:chOff x="385" y="3249"/>
            <a:chExt cx="5035" cy="816"/>
          </a:xfrm>
        </p:grpSpPr>
        <p:sp>
          <p:nvSpPr>
            <p:cNvPr id="30733" name="AutoShape 14"/>
            <p:cNvSpPr/>
            <p:nvPr/>
          </p:nvSpPr>
          <p:spPr>
            <a:xfrm rot="10800000">
              <a:off x="385" y="3249"/>
              <a:ext cx="5035" cy="816"/>
            </a:xfrm>
            <a:prstGeom prst="wedgeRoundRectCallout">
              <a:avLst>
                <a:gd name="adj1" fmla="val -1958"/>
                <a:gd name="adj2" fmla="val 85417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22225" cap="rnd" cmpd="sng">
              <a:solidFill>
                <a:srgbClr val="33CCCC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r>
                <a:rPr lang="en-US" altLang="zh-CN">
                  <a:latin typeface="Arial" panose="020b0604020202020204" pitchFamily="34" charset="0"/>
                  <a:ea typeface="宋体" panose="02010600030101010101" pitchFamily="2" charset="-122"/>
                </a:rPr>
                <a:t>                    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理解文意，把握景物特点。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 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诵读美文，体验文中美景。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4" name="WordArt 15"/>
            <p:cNvSpPr>
              <a:spLocks noTextEdit="1"/>
            </p:cNvSpPr>
            <p:nvPr/>
          </p:nvSpPr>
          <p:spPr>
            <a:xfrm>
              <a:off x="567" y="3475"/>
              <a:ext cx="588" cy="3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3333C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B2B2B2">
                      <a:alpha val="50194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华文行楷" charset="0"/>
                  <a:ea typeface="华文行楷" charset="0"/>
                </a:rPr>
                <a:t>导航</a:t>
              </a:r>
              <a:endPara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4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30735" name="AutoShape 16"/>
          <p:cNvSpPr/>
          <p:nvPr/>
        </p:nvSpPr>
        <p:spPr>
          <a:xfrm>
            <a:off x="8604250" y="5516563"/>
            <a:ext cx="539750" cy="576262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  <p:bldP spid="46087" grpId="0"/>
      <p:bldP spid="460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31" descr="200814153643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713" y="3933825"/>
            <a:ext cx="2808287" cy="224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2"/>
          <p:cNvSpPr txBox="1"/>
          <p:nvPr/>
        </p:nvSpPr>
        <p:spPr>
          <a:xfrm>
            <a:off x="250825" y="620713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品读文章  分析内容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景物美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Text Box 5"/>
          <p:cNvSpPr txBox="1"/>
          <p:nvPr/>
        </p:nvSpPr>
        <p:spPr>
          <a:xfrm>
            <a:off x="395288" y="1341438"/>
            <a:ext cx="8307387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每至（             ） ，（             ），常有（             ），（             ），（              ），（               ）。故 渔者歌曰：“巴东三峡巫峡长，猿鸣三声泪沾裳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endParaRPr lang="en-US" altLang="zh-CN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Text Box 14"/>
          <p:cNvSpPr txBox="1"/>
          <p:nvPr/>
        </p:nvSpPr>
        <p:spPr>
          <a:xfrm>
            <a:off x="2293938" y="13160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睛初霜旦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9" name="Text Box 15"/>
          <p:cNvSpPr txBox="1"/>
          <p:nvPr/>
        </p:nvSpPr>
        <p:spPr>
          <a:xfrm>
            <a:off x="4957763" y="13160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林寒涧肃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Text Box 16"/>
          <p:cNvSpPr txBox="1"/>
          <p:nvPr/>
        </p:nvSpPr>
        <p:spPr>
          <a:xfrm>
            <a:off x="781050" y="18208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高猿长啸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Text Box 17"/>
          <p:cNvSpPr txBox="1"/>
          <p:nvPr/>
        </p:nvSpPr>
        <p:spPr>
          <a:xfrm>
            <a:off x="3302000" y="18208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属引凄异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Text Box 18"/>
          <p:cNvSpPr txBox="1"/>
          <p:nvPr/>
        </p:nvSpPr>
        <p:spPr>
          <a:xfrm>
            <a:off x="5894388" y="18208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空谷传响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3" name="Text Box 19"/>
          <p:cNvSpPr txBox="1"/>
          <p:nvPr/>
        </p:nvSpPr>
        <p:spPr>
          <a:xfrm>
            <a:off x="854075" y="22526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哀转久绝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WordArt 21"/>
          <p:cNvSpPr>
            <a:spLocks noTextEdit="1"/>
          </p:cNvSpPr>
          <p:nvPr/>
        </p:nvSpPr>
        <p:spPr>
          <a:xfrm>
            <a:off x="468313" y="5373688"/>
            <a:ext cx="1079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秋季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1526" name="WordArt 22"/>
          <p:cNvSpPr>
            <a:spLocks noTextEdit="1"/>
          </p:cNvSpPr>
          <p:nvPr/>
        </p:nvSpPr>
        <p:spPr>
          <a:xfrm>
            <a:off x="1547813" y="5445125"/>
            <a:ext cx="4537075" cy="433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——水枯气寒，猿鸣凄凉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1756" name="WordArt 23"/>
          <p:cNvSpPr>
            <a:spLocks noTextEdit="1"/>
          </p:cNvSpPr>
          <p:nvPr/>
        </p:nvSpPr>
        <p:spPr>
          <a:xfrm>
            <a:off x="6227763" y="6165850"/>
            <a:ext cx="259238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美景尽收心底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1757" name="AutoShape 24"/>
          <p:cNvSpPr/>
          <p:nvPr/>
        </p:nvSpPr>
        <p:spPr>
          <a:xfrm>
            <a:off x="8532813" y="5516563"/>
            <a:ext cx="611187" cy="576262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58" name="Group 25"/>
          <p:cNvGrpSpPr/>
          <p:nvPr/>
        </p:nvGrpSpPr>
        <p:grpSpPr>
          <a:xfrm>
            <a:off x="0" y="3573463"/>
            <a:ext cx="7380288" cy="1295400"/>
            <a:chOff x="385" y="3249"/>
            <a:chExt cx="5035" cy="816"/>
          </a:xfrm>
        </p:grpSpPr>
        <p:sp>
          <p:nvSpPr>
            <p:cNvPr id="31759" name="AutoShape 26"/>
            <p:cNvSpPr/>
            <p:nvPr/>
          </p:nvSpPr>
          <p:spPr>
            <a:xfrm rot="10800000">
              <a:off x="385" y="3249"/>
              <a:ext cx="5035" cy="816"/>
            </a:xfrm>
            <a:prstGeom prst="wedgeRoundRectCallout">
              <a:avLst>
                <a:gd name="adj1" fmla="val -1958"/>
                <a:gd name="adj2" fmla="val 85417"/>
                <a:gd name="adj3" fmla="val 16667"/>
              </a:avLst>
            </a:prstGeom>
            <a:solidFill>
              <a:schemeClr val="bg1">
                <a:alpha val="0"/>
              </a:schemeClr>
            </a:solidFill>
            <a:ln w="22225" cap="rnd" cmpd="sng">
              <a:solidFill>
                <a:srgbClr val="33CCCC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rot="10800000" anchor="t"/>
            <a:lstStyle/>
            <a:p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1.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理解文意，把握景物特点。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</a:t>
              </a:r>
              <a:r>
                <a:rPr lang="en-US" altLang="zh-CN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2.</a:t>
              </a:r>
              <a:r>
                <a:rPr lang="zh-CN" altLang="en-US"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诵读美文，体验文中美景。</a:t>
              </a:r>
              <a:endPara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0" name="WordArt 27"/>
            <p:cNvSpPr>
              <a:spLocks noTextEdit="1"/>
            </p:cNvSpPr>
            <p:nvPr/>
          </p:nvSpPr>
          <p:spPr>
            <a:xfrm>
              <a:off x="507" y="3521"/>
              <a:ext cx="598" cy="2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3600" b="1">
                  <a:ln w="12700" cap="flat" cmpd="sng">
                    <a:solidFill>
                      <a:srgbClr val="3333CC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B2B2B2">
                      <a:alpha val="50194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华文行楷" charset="0"/>
                  <a:ea typeface="华文行楷" charset="0"/>
                </a:rPr>
                <a:t>导航</a:t>
              </a:r>
              <a:endPara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4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  <p:bldP spid="21519" grpId="0"/>
      <p:bldP spid="21520" grpId="0"/>
      <p:bldP spid="21521" grpId="0"/>
      <p:bldP spid="21522" grpId="0"/>
      <p:bldP spid="215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Text Box 2"/>
          <p:cNvSpPr txBox="1"/>
          <p:nvPr/>
        </p:nvSpPr>
        <p:spPr>
          <a:xfrm>
            <a:off x="57785" y="1694180"/>
            <a:ext cx="8970010" cy="393192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文章的思路</a:t>
            </a:r>
            <a:endParaRPr lang="zh-CN" altLang="en-US" sz="3600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先写七百里山势</a:t>
            </a:r>
            <a:r>
              <a:rPr lang="en-US" altLang="zh-CN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—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（</a:t>
            </a:r>
            <a:r>
              <a:rPr lang="zh-CN" altLang="en-US" sz="36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  <a:sym typeface="+mn-ea"/>
              </a:rPr>
              <a:t>山高岭连，遮天蔽日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——</a:t>
            </a:r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接着写 夏水迅猛（</a:t>
            </a:r>
            <a:r>
              <a:rPr lang="zh-CN" altLang="en-US" sz="36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  <a:sym typeface="+mn-ea"/>
              </a:rPr>
              <a:t>水势浩大，流速迅猛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——</a:t>
            </a:r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继写春冬美景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（</a:t>
            </a:r>
            <a:r>
              <a:rPr lang="zh-CN" altLang="en-US" sz="36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  <a:sym typeface="+mn-ea"/>
              </a:rPr>
              <a:t>水退潭清，风景秀丽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）</a:t>
            </a:r>
            <a:r>
              <a:rPr lang="en-US" altLang="zh-CN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——</a:t>
            </a:r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末写寒秋肃杀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（</a:t>
            </a:r>
            <a:r>
              <a:rPr lang="zh-CN" altLang="en-US" sz="3600" b="1" noProof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pitchFamily="2" charset="-122"/>
                <a:ea typeface="华文行楷" pitchFamily="2" charset="-122"/>
                <a:cs typeface="+mn-ea"/>
                <a:sym typeface="+mn-ea"/>
              </a:rPr>
              <a:t>水枯气寒，猿鸣凄凉</a:t>
            </a:r>
            <a:r>
              <a:rPr lang="zh-CN" altLang="en-US" sz="3600" i="1" noProof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360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。</a:t>
            </a:r>
            <a:endParaRPr lang="zh-CN" altLang="en-US" sz="3600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600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Text Box 3"/>
          <p:cNvSpPr txBox="1"/>
          <p:nvPr/>
        </p:nvSpPr>
        <p:spPr>
          <a:xfrm flipH="1">
            <a:off x="228600" y="3421063"/>
            <a:ext cx="76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0" name="Rectangle 4"/>
          <p:cNvSpPr>
            <a:spLocks noGrp="1" noRot="1"/>
          </p:cNvSpPr>
          <p:nvPr>
            <p:ph type="title"/>
          </p:nvPr>
        </p:nvSpPr>
        <p:spPr>
          <a:xfrm>
            <a:off x="914400" y="333375"/>
            <a:ext cx="8229600" cy="1143000"/>
          </a:xfrm>
        </p:spPr>
        <p:txBody>
          <a:bodyPr wrap="square" anchor="ctr"/>
          <a:lstStyle/>
          <a:p>
            <a:r>
              <a:rPr lang="zh-CN" altLang="en-US"/>
              <a:t>总结：文章的思路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6786" name="图片 246785" descr="qu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矩形 246786"/>
          <p:cNvSpPr/>
          <p:nvPr/>
        </p:nvSpPr>
        <p:spPr>
          <a:xfrm>
            <a:off x="7308850" y="6165850"/>
            <a:ext cx="18351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瞿塘峡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3"/>
          <p:cNvSpPr txBox="1"/>
          <p:nvPr/>
        </p:nvSpPr>
        <p:spPr>
          <a:xfrm>
            <a:off x="250825" y="1916113"/>
            <a:ext cx="8135938" cy="1403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至于（              ），（              ）。或王命急宣，有时（              ），（              ），其间千二百里，虽乘奔御风，不以疾也。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4" name="Text Box 4"/>
          <p:cNvSpPr txBox="1"/>
          <p:nvPr/>
        </p:nvSpPr>
        <p:spPr>
          <a:xfrm>
            <a:off x="323850" y="3284538"/>
            <a:ext cx="828040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春冬之时，则 （              ），（              ）。绝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巘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多生怪柏，（            ），（             ），清荣峻茂，良多趣味。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Text Box 5"/>
          <p:cNvSpPr txBox="1"/>
          <p:nvPr/>
        </p:nvSpPr>
        <p:spPr>
          <a:xfrm>
            <a:off x="395288" y="4797425"/>
            <a:ext cx="8280400" cy="1830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每至（             ） ，（             ），常有（             ），（             ），（              ），（               ）。故 渔者歌曰：“巴东三峡巫峡长，猿鸣三声泪沾裳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Rectangle 6"/>
          <p:cNvSpPr/>
          <p:nvPr/>
        </p:nvSpPr>
        <p:spPr>
          <a:xfrm>
            <a:off x="4448175" y="3246438"/>
            <a:ext cx="2476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Text Box 15"/>
          <p:cNvSpPr txBox="1"/>
          <p:nvPr/>
        </p:nvSpPr>
        <p:spPr>
          <a:xfrm>
            <a:off x="827088" y="476250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8" name="Text Box 16"/>
          <p:cNvSpPr txBox="1"/>
          <p:nvPr/>
        </p:nvSpPr>
        <p:spPr>
          <a:xfrm>
            <a:off x="395288" y="620713"/>
            <a:ext cx="849630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自三峡七百里中，（            ），（             ） ；（              ），（              ） ，自非亭午夜分，不见曦月。       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Text Box 17"/>
          <p:cNvSpPr txBox="1"/>
          <p:nvPr/>
        </p:nvSpPr>
        <p:spPr>
          <a:xfrm>
            <a:off x="827088" y="188913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背诵全文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Text Box 2"/>
          <p:cNvSpPr txBox="1"/>
          <p:nvPr/>
        </p:nvSpPr>
        <p:spPr>
          <a:xfrm>
            <a:off x="0" y="1700213"/>
            <a:ext cx="9144000" cy="47244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修辞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互文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两个（三个）语句内容相互揉杂，彼此隐含，理解时，要上下文应并成一句。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如：重岩叠嶂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重叠岩嶂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隐天蔽日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隐蔽天日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    林寒涧肃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林涧寒肃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  秦时明月汉时关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秦汉时的明月和关塞。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1" name="Rectangle 3"/>
          <p:cNvSpPr>
            <a:spLocks noGrp="1" noRot="1"/>
          </p:cNvSpPr>
          <p:nvPr>
            <p:ph type="title"/>
          </p:nvPr>
        </p:nvSpPr>
        <p:spPr>
          <a:xfrm>
            <a:off x="914400" y="333375"/>
            <a:ext cx="8229600" cy="1143000"/>
          </a:xfrm>
        </p:spPr>
        <p:txBody>
          <a:bodyPr wrap="square" anchor="ctr"/>
          <a:lstStyle/>
          <a:p>
            <a:r>
              <a:rPr lang="zh-CN" altLang="en-US"/>
              <a:t>总结：修辞</a:t>
            </a:r>
            <a:r>
              <a:rPr lang="en-US" altLang="zh-CN"/>
              <a:t>——</a:t>
            </a:r>
            <a:r>
              <a:rPr lang="zh-CN" altLang="en-US"/>
              <a:t>互文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2"/>
          <p:cNvSpPr/>
          <p:nvPr/>
        </p:nvSpPr>
        <p:spPr>
          <a:xfrm>
            <a:off x="381000" y="1849438"/>
            <a:ext cx="9144000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写作特点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 描写动静结合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全文：山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———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静，文气平静舒缓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夏水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动，文气激烈紧张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春冬景色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静中微动，文气轻松晓畅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萧瑟之秋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文气沉重、弛缓、凄 清、悲凉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3" name="Rectangle 3"/>
          <p:cNvSpPr>
            <a:spLocks noGrp="1" noRot="1"/>
          </p:cNvSpPr>
          <p:nvPr>
            <p:ph type="title"/>
          </p:nvPr>
        </p:nvSpPr>
        <p:spPr>
          <a:xfrm>
            <a:off x="914400" y="333375"/>
            <a:ext cx="8229600" cy="1143000"/>
          </a:xfrm>
        </p:spPr>
        <p:txBody>
          <a:bodyPr wrap="square" anchor="ctr"/>
          <a:lstStyle/>
          <a:p>
            <a:r>
              <a:rPr lang="zh-CN" altLang="en-US"/>
              <a:t>总结：写作特点（一）动静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Text Box 2"/>
          <p:cNvSpPr txBox="1"/>
          <p:nvPr/>
        </p:nvSpPr>
        <p:spPr>
          <a:xfrm>
            <a:off x="876300" y="1981200"/>
            <a:ext cx="7391400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从部分看：第三层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素湍、回清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绿潭、倒影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多生怪柏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4000">
                <a:latin typeface="Times New Roman" panose="02020603050405020304" pitchFamily="18" charset="0"/>
                <a:ea typeface="宋体" panose="02010600030101010101" pitchFamily="2" charset="-122"/>
              </a:rPr>
              <a:t>———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悬泉瀑布、飞漱其间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1066800" y="3048000"/>
            <a:ext cx="1295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1143000" y="39624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静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1143000" y="48006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静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1219200" y="56388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1" name="Rectangle 7"/>
          <p:cNvSpPr>
            <a:spLocks noGrp="1" noRot="1"/>
          </p:cNvSpPr>
          <p:nvPr>
            <p:ph type="title"/>
          </p:nvPr>
        </p:nvSpPr>
        <p:spPr>
          <a:xfrm>
            <a:off x="914400" y="333375"/>
            <a:ext cx="8229600" cy="1143000"/>
          </a:xfrm>
        </p:spPr>
        <p:txBody>
          <a:bodyPr wrap="square" anchor="ctr"/>
          <a:lstStyle/>
          <a:p>
            <a:r>
              <a:rPr lang="zh-CN" altLang="en-US"/>
              <a:t>总结：写作特点（二）动静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52228" grpId="0"/>
      <p:bldP spid="52229" grpId="0"/>
      <p:bldP spid="52230" grpId="0"/>
      <p:bldP spid="5223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文本框 102402"/>
          <p:cNvSpPr txBox="1"/>
          <p:nvPr/>
        </p:nvSpPr>
        <p:spPr>
          <a:xfrm>
            <a:off x="228600" y="228600"/>
            <a:ext cx="4414838" cy="1098550"/>
          </a:xfrm>
          <a:prstGeom prst="rect">
            <a:avLst/>
          </a:prstGeom>
          <a:solidFill>
            <a:srgbClr val="FFFFCC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问题探讨：</a:t>
            </a:r>
            <a:endParaRPr lang="zh-CN" altLang="en-US" sz="660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0" name="文本框 102403"/>
          <p:cNvSpPr txBox="1"/>
          <p:nvPr/>
        </p:nvSpPr>
        <p:spPr>
          <a:xfrm>
            <a:off x="323850" y="1484313"/>
            <a:ext cx="8458200" cy="2560637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作者通过描写三峡的哪些景观，来表现三峡的壮丽风光的？</a:t>
            </a:r>
            <a:endParaRPr lang="zh-CN" altLang="en-US" sz="540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2405" name="文本框 102404"/>
          <p:cNvSpPr txBox="1"/>
          <p:nvPr/>
        </p:nvSpPr>
        <p:spPr>
          <a:xfrm>
            <a:off x="323850" y="4292600"/>
            <a:ext cx="86106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文中描写了三峡的山、夏水、春冬景色、秋天景象。</a:t>
            </a:r>
            <a:endParaRPr lang="zh-CN" altLang="en-US" sz="540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框 216065"/>
          <p:cNvSpPr txBox="1"/>
          <p:nvPr/>
        </p:nvSpPr>
        <p:spPr>
          <a:xfrm>
            <a:off x="273050" y="1752600"/>
            <a:ext cx="733425" cy="1676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三峡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67" name="左大括号 216066"/>
          <p:cNvSpPr/>
          <p:nvPr/>
        </p:nvSpPr>
        <p:spPr>
          <a:xfrm>
            <a:off x="1042988" y="836613"/>
            <a:ext cx="328612" cy="3124200"/>
          </a:xfrm>
          <a:prstGeom prst="leftBrace">
            <a:avLst>
              <a:gd name="adj1" fmla="val 78875"/>
              <a:gd name="adj2" fmla="val 50000"/>
            </a:avLst>
          </a:prstGeom>
          <a:noFill/>
          <a:ln w="38100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068" name="文本框 216067"/>
          <p:cNvSpPr txBox="1"/>
          <p:nvPr/>
        </p:nvSpPr>
        <p:spPr>
          <a:xfrm>
            <a:off x="1447800" y="609600"/>
            <a:ext cx="24765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先写山：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916" name="文本框 216068"/>
          <p:cNvSpPr txBox="1"/>
          <p:nvPr/>
        </p:nvSpPr>
        <p:spPr>
          <a:xfrm>
            <a:off x="3657600" y="7620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0" name="文本框 216069"/>
          <p:cNvSpPr txBox="1"/>
          <p:nvPr/>
        </p:nvSpPr>
        <p:spPr>
          <a:xfrm>
            <a:off x="3276600" y="0"/>
            <a:ext cx="3384550" cy="2536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峡长、峡窄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</a:pPr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连绵不断、山势高峻、遮天蔽日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1" name="文本框 216070"/>
          <p:cNvSpPr txBox="1"/>
          <p:nvPr/>
        </p:nvSpPr>
        <p:spPr>
          <a:xfrm>
            <a:off x="1371600" y="35052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后写水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2" name="左大括号 216071"/>
          <p:cNvSpPr/>
          <p:nvPr/>
        </p:nvSpPr>
        <p:spPr>
          <a:xfrm>
            <a:off x="2971800" y="2133600"/>
            <a:ext cx="381000" cy="3276600"/>
          </a:xfrm>
          <a:prstGeom prst="leftBrace">
            <a:avLst>
              <a:gd name="adj1" fmla="val 71348"/>
              <a:gd name="adj2" fmla="val 50000"/>
            </a:avLst>
          </a:prstGeom>
          <a:noFill/>
          <a:ln w="38100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6073" name="文本框 216072"/>
          <p:cNvSpPr txBox="1"/>
          <p:nvPr/>
        </p:nvSpPr>
        <p:spPr>
          <a:xfrm>
            <a:off x="3276600" y="1844675"/>
            <a:ext cx="11509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夏：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4" name="文本框 216073"/>
          <p:cNvSpPr txBox="1"/>
          <p:nvPr/>
        </p:nvSpPr>
        <p:spPr>
          <a:xfrm>
            <a:off x="4140200" y="1700213"/>
            <a:ext cx="2454275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水势浩大流速迅猛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5" name="文本框 216074"/>
          <p:cNvSpPr txBox="1"/>
          <p:nvPr/>
        </p:nvSpPr>
        <p:spPr>
          <a:xfrm>
            <a:off x="3203575" y="3068638"/>
            <a:ext cx="1447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春冬：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6" name="文本框 216075"/>
          <p:cNvSpPr txBox="1"/>
          <p:nvPr/>
        </p:nvSpPr>
        <p:spPr>
          <a:xfrm>
            <a:off x="4140200" y="3132138"/>
            <a:ext cx="2209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水退潭清   风景秀丽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7" name="文本框 216076"/>
          <p:cNvSpPr txBox="1"/>
          <p:nvPr/>
        </p:nvSpPr>
        <p:spPr>
          <a:xfrm>
            <a:off x="3275013" y="5013325"/>
            <a:ext cx="12969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秋：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8" name="文本框 216077"/>
          <p:cNvSpPr txBox="1"/>
          <p:nvPr/>
        </p:nvSpPr>
        <p:spPr>
          <a:xfrm>
            <a:off x="4141788" y="4724400"/>
            <a:ext cx="25908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水枯气寒    猿鸣凄凉</a:t>
            </a:r>
            <a:endParaRPr lang="zh-CN" altLang="en-US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6079" name="文本框 216078"/>
          <p:cNvSpPr txBox="1"/>
          <p:nvPr/>
        </p:nvSpPr>
        <p:spPr>
          <a:xfrm>
            <a:off x="6877050" y="1916113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00"/>
                </a:solidFill>
                <a:latin typeface="Arial" panose="020b0604020202020204" pitchFamily="34" charset="0"/>
                <a:ea typeface="华文新魏" pitchFamily="2" charset="-122"/>
              </a:rPr>
              <a:t>奔放美</a:t>
            </a:r>
            <a:endParaRPr lang="zh-CN" altLang="en-US" sz="3600" b="1">
              <a:solidFill>
                <a:srgbClr val="FF99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16080" name="文本框 216079"/>
          <p:cNvSpPr txBox="1"/>
          <p:nvPr/>
        </p:nvSpPr>
        <p:spPr>
          <a:xfrm>
            <a:off x="6877050" y="3500438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00"/>
                </a:solidFill>
                <a:latin typeface="Arial" panose="020b0604020202020204" pitchFamily="34" charset="0"/>
                <a:ea typeface="华文新魏" pitchFamily="2" charset="-122"/>
              </a:rPr>
              <a:t>清幽美</a:t>
            </a:r>
            <a:endParaRPr lang="zh-CN" altLang="en-US" sz="3600" b="1">
              <a:solidFill>
                <a:srgbClr val="FF99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16081" name="文本框 216080"/>
          <p:cNvSpPr txBox="1"/>
          <p:nvPr/>
        </p:nvSpPr>
        <p:spPr>
          <a:xfrm>
            <a:off x="6877050" y="5084763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00"/>
                </a:solidFill>
                <a:latin typeface="Arial" panose="020b0604020202020204" pitchFamily="34" charset="0"/>
                <a:ea typeface="华文新魏" pitchFamily="2" charset="-122"/>
              </a:rPr>
              <a:t>凄凉美</a:t>
            </a:r>
            <a:endParaRPr lang="zh-CN" altLang="en-US" sz="3600" b="1">
              <a:solidFill>
                <a:srgbClr val="FF99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16082" name="文本框 216081"/>
          <p:cNvSpPr txBox="1"/>
          <p:nvPr/>
        </p:nvSpPr>
        <p:spPr>
          <a:xfrm>
            <a:off x="6877050" y="692150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9900"/>
                </a:solidFill>
                <a:latin typeface="Arial" panose="020b0604020202020204" pitchFamily="34" charset="0"/>
                <a:ea typeface="华文新魏" pitchFamily="2" charset="-122"/>
              </a:rPr>
              <a:t>高峻美</a:t>
            </a:r>
            <a:endParaRPr lang="zh-CN" altLang="en-US" sz="3600" b="1">
              <a:solidFill>
                <a:srgbClr val="FF99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16083" name="左大括号 216082"/>
          <p:cNvSpPr/>
          <p:nvPr/>
        </p:nvSpPr>
        <p:spPr>
          <a:xfrm>
            <a:off x="3203575" y="333375"/>
            <a:ext cx="144463" cy="1074738"/>
          </a:xfrm>
          <a:prstGeom prst="leftBrace">
            <a:avLst>
              <a:gd name="adj1" fmla="val 61720"/>
              <a:gd name="adj2" fmla="val 50000"/>
            </a:avLst>
          </a:prstGeom>
          <a:noFill/>
          <a:ln w="38100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6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6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6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6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  <p:bldP spid="216070" grpId="0"/>
      <p:bldP spid="216071" grpId="0"/>
      <p:bldP spid="216073" grpId="0"/>
      <p:bldP spid="216074" grpId="0"/>
      <p:bldP spid="216075" grpId="0"/>
      <p:bldP spid="216076" grpId="0"/>
      <p:bldP spid="216077" grpId="0"/>
      <p:bldP spid="216078" grpId="0"/>
      <p:bldP spid="216079" grpId="0"/>
      <p:bldP spid="216080" grpId="0"/>
      <p:bldP spid="216081" grpId="0"/>
      <p:bldP spid="2160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108549"/>
          <p:cNvSpPr txBox="1"/>
          <p:nvPr/>
        </p:nvSpPr>
        <p:spPr>
          <a:xfrm>
            <a:off x="323850" y="188913"/>
            <a:ext cx="8659813" cy="2287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课文写三峡四时风光，为什么从“山”写起？写水为什么不按春夏秋冬的顺序来写？</a:t>
            </a:r>
            <a:endParaRPr lang="zh-CN" altLang="en-US" sz="480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8551" name="文本框 108550"/>
          <p:cNvSpPr txBox="1"/>
          <p:nvPr/>
        </p:nvSpPr>
        <p:spPr>
          <a:xfrm>
            <a:off x="381000" y="3124200"/>
            <a:ext cx="8534400" cy="3387725"/>
          </a:xfrm>
          <a:prstGeom prst="rect">
            <a:avLst/>
          </a:prstGeom>
          <a:solidFill>
            <a:srgbClr val="FF5050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因为“峡”的意思就是两山夹水的地方，有山才有“峡”，所以从山写起。三峡的水又是最有特色的，所以接着写水。写水先写夏水，后写春冬之水，因为夏水最盛，最为凶险、迅疾，最具特点。最后描写三峡之秋的悲凉气氛。</a:t>
            </a:r>
            <a:endParaRPr lang="zh-CN" altLang="en-US" sz="36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矩形 21299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2" name="矩形 212994"/>
          <p:cNvSpPr/>
          <p:nvPr/>
        </p:nvSpPr>
        <p:spPr>
          <a:xfrm>
            <a:off x="609600" y="2514600"/>
            <a:ext cx="762000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Tx/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Tx/>
            </a:pPr>
            <a:endParaRPr lang="en-US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文本框 212995"/>
          <p:cNvSpPr txBox="1"/>
          <p:nvPr/>
        </p:nvSpPr>
        <p:spPr>
          <a:xfrm>
            <a:off x="827088" y="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课堂练习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2997" name="文本框 212996"/>
          <p:cNvSpPr txBox="1"/>
          <p:nvPr/>
        </p:nvSpPr>
        <p:spPr>
          <a:xfrm>
            <a:off x="0" y="609600"/>
            <a:ext cx="9144000" cy="4838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、写春冬之时水清的句子是（                                                             ）                                    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、侧面描写三峡山势高峻的句子是（                                                 ）                                     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、最能表现三峡夏水水流之快的句子是（                                    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                  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、直接描写高猿长啸的句子是（                                                         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、由“悬泉瀑布，飞漱其间”可联想到李白的诗句是（                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、由“朝发白帝，暮到江陵”可联想到李白的诗句是 （                  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                                       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2998" name="文本框 212997"/>
          <p:cNvSpPr txBox="1"/>
          <p:nvPr/>
        </p:nvSpPr>
        <p:spPr>
          <a:xfrm>
            <a:off x="4510088" y="579438"/>
            <a:ext cx="4191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素湍绿潭，回清倒影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2999" name="文本框 212998"/>
          <p:cNvSpPr txBox="1"/>
          <p:nvPr/>
        </p:nvSpPr>
        <p:spPr>
          <a:xfrm>
            <a:off x="5029200" y="1119188"/>
            <a:ext cx="4114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自非亭午夜分，不见曦月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3000" name="文本框 212999"/>
          <p:cNvSpPr txBox="1"/>
          <p:nvPr/>
        </p:nvSpPr>
        <p:spPr>
          <a:xfrm>
            <a:off x="5794375" y="1676400"/>
            <a:ext cx="3048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或王命急宣，有时朝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3001" name="文本框 213000"/>
          <p:cNvSpPr txBox="1"/>
          <p:nvPr/>
        </p:nvSpPr>
        <p:spPr>
          <a:xfrm>
            <a:off x="249238" y="2057400"/>
            <a:ext cx="8799512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发白帝，暮到江陵，其间千二百里，虽乘奔御风，不以疾也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3002" name="任意多边形 213001"/>
          <p:cNvSpPr/>
          <p:nvPr/>
        </p:nvSpPr>
        <p:spPr>
          <a:xfrm>
            <a:off x="4479925" y="2852738"/>
            <a:ext cx="4451350" cy="457200"/>
          </a:xfrm>
          <a:custGeom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cxnLst>
              <a:cxn ang="270">
                <a:pos x="15428" y="0"/>
              </a:cxn>
              <a:cxn ang="180">
                <a:pos x="9257" y="6171"/>
              </a:cxn>
              <a:cxn ang="270">
                <a:pos x="6171" y="9257"/>
              </a:cxn>
              <a:cxn ang="180">
                <a:pos x="0" y="15428"/>
              </a:cxn>
              <a:cxn ang="90">
                <a:pos x="6171" y="21600"/>
              </a:cxn>
              <a:cxn ang="90">
                <a:pos x="12342" y="18514"/>
              </a:cxn>
              <a:cxn ang="0">
                <a:pos x="18514" y="12342"/>
              </a:cxn>
              <a:cxn ang="0">
                <a:pos x="21600" y="6171"/>
              </a:cxn>
            </a:cxnLst>
            <a:rect l="txL" t="txT" r="txR" b="txB"/>
            <a:pathLst>
              <a:path w="21600" h="21600">
                <a:moveTo>
                  <a:pt x="15428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8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属引凄异，空谷传响，哀转久绝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3003" name="文本框 213002"/>
          <p:cNvSpPr txBox="1"/>
          <p:nvPr/>
        </p:nvSpPr>
        <p:spPr>
          <a:xfrm>
            <a:off x="609600" y="3810000"/>
            <a:ext cx="6408738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飞流直下三千尺，疑是银河落九天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3005" name="文本框 213004"/>
          <p:cNvSpPr txBox="1"/>
          <p:nvPr/>
        </p:nvSpPr>
        <p:spPr>
          <a:xfrm>
            <a:off x="514350" y="4991100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朝辞白帝彩云间，千里江陵一日还</a:t>
            </a:r>
            <a:endParaRPr lang="zh-CN" altLang="en-US" sz="24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3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/>
      <p:bldP spid="212998" grpId="0"/>
      <p:bldP spid="212999" grpId="0"/>
      <p:bldP spid="213000" grpId="0"/>
      <p:bldP spid="213001" grpId="0"/>
      <p:bldP spid="213002" grpId="0"/>
      <p:bldP spid="213003" grpId="0"/>
      <p:bldP spid="21300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文本框 183297"/>
          <p:cNvSpPr txBox="1"/>
          <p:nvPr/>
        </p:nvSpPr>
        <p:spPr>
          <a:xfrm>
            <a:off x="304800" y="304800"/>
            <a:ext cx="41910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课文小结</a:t>
            </a:r>
            <a:endParaRPr lang="zh-CN" altLang="en-US" sz="660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6" name="文本框 183298"/>
          <p:cNvSpPr txBox="1"/>
          <p:nvPr/>
        </p:nvSpPr>
        <p:spPr>
          <a:xfrm>
            <a:off x="457200" y="1600200"/>
            <a:ext cx="8458200" cy="4481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我们伟大的祖国，有雄伟的崇山峻岭，有奔腾的长江黄河，有珍贵的文物古迹，有秀丽的园林风光。</a:t>
            </a: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三峡</a:t>
            </a: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是一篇很好的古代写景散文，作者描述了三峡</a:t>
            </a:r>
            <a:r>
              <a:rPr lang="zh-CN" altLang="en-US" sz="4000">
                <a:solidFill>
                  <a:srgbClr val="0000FF"/>
                </a:solidFill>
                <a:latin typeface="方正隶书简体" pitchFamily="2" charset="-122"/>
                <a:ea typeface="方正隶书简体" pitchFamily="2" charset="-122"/>
              </a:rPr>
              <a:t>雄伟壮丽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的景色，抒发了作者</a:t>
            </a:r>
            <a:r>
              <a:rPr lang="zh-CN" altLang="en-US" sz="4000">
                <a:solidFill>
                  <a:srgbClr val="0000FF"/>
                </a:solidFill>
                <a:latin typeface="方正隶书简体" pitchFamily="2" charset="-122"/>
                <a:ea typeface="方正隶书简体" pitchFamily="2" charset="-122"/>
              </a:rPr>
              <a:t>热爱祖国山河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的情怀，使我们从中受益匪浅。</a:t>
            </a:r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文本框 187393"/>
          <p:cNvSpPr txBox="1"/>
          <p:nvPr/>
        </p:nvSpPr>
        <p:spPr>
          <a:xfrm>
            <a:off x="228600" y="228600"/>
            <a:ext cx="365760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拓展阅读</a:t>
            </a:r>
            <a:endParaRPr lang="zh-CN" altLang="en-US" sz="66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0" name="文本框 187394"/>
          <p:cNvSpPr txBox="1"/>
          <p:nvPr/>
        </p:nvSpPr>
        <p:spPr>
          <a:xfrm>
            <a:off x="381000" y="1371600"/>
            <a:ext cx="8763000" cy="1431925"/>
          </a:xfrm>
          <a:prstGeom prst="rect">
            <a:avLst/>
          </a:prstGeom>
          <a:solidFill>
            <a:srgbClr val="FFFFCC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阅读下面这首诗，你能说出它和本文之间的某些联系吗？</a:t>
            </a:r>
            <a:r>
              <a:rPr lang="zh-CN" altLang="en-US" sz="440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4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3011" name="文本框 187395"/>
          <p:cNvSpPr txBox="1"/>
          <p:nvPr/>
        </p:nvSpPr>
        <p:spPr>
          <a:xfrm>
            <a:off x="685800" y="3048000"/>
            <a:ext cx="7989888" cy="2881313"/>
          </a:xfrm>
          <a:prstGeom prst="rect">
            <a:avLst/>
          </a:prstGeom>
          <a:solidFill>
            <a:srgbClr val="9900FF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8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早发白帝城</a:t>
            </a:r>
            <a:r>
              <a:rPr lang="zh-CN" altLang="en-US" sz="4800">
                <a:solidFill>
                  <a:srgbClr val="FFFF00"/>
                </a:solidFill>
                <a:latin typeface="华文行楷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8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endParaRPr lang="zh-CN" altLang="en-US" sz="48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朝辞白帝彩云间，千里江陵一日还。</a:t>
            </a:r>
            <a:endParaRPr lang="zh-CN" altLang="en-US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两岸猿声啼不住，轻舟已过万重山。</a:t>
            </a:r>
            <a:r>
              <a:rPr lang="zh-CN" altLang="en-US" sz="540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540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250881" descr="wu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矩形 250882"/>
          <p:cNvSpPr/>
          <p:nvPr/>
        </p:nvSpPr>
        <p:spPr>
          <a:xfrm>
            <a:off x="7308850" y="5734050"/>
            <a:ext cx="18351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巫峡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文本框 188417"/>
          <p:cNvSpPr txBox="1"/>
          <p:nvPr/>
        </p:nvSpPr>
        <p:spPr>
          <a:xfrm>
            <a:off x="381000" y="765175"/>
            <a:ext cx="8763000" cy="5451475"/>
          </a:xfrm>
          <a:prstGeom prst="rect">
            <a:avLst/>
          </a:prstGeom>
          <a:solidFill>
            <a:srgbClr val="99CCFF">
              <a:alpha val="50000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早发白帝城</a:t>
            </a:r>
            <a:r>
              <a:rPr lang="en-US" altLang="zh-CN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三峡</a:t>
            </a:r>
            <a:r>
              <a:rPr lang="en-US" altLang="zh-CN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4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描写了三峡风光，前者是诗，后者是游记散文。文章的第二层与这首诗的一、二、四句相印证，都表现了夏天三峡水流速度极快；文章第四层与诗的第三句相对应，都是写连续不断的猿啼；文章第一层则和诗中的“万重山”相应。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400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Text Box 4"/>
          <p:cNvSpPr txBox="1"/>
          <p:nvPr/>
        </p:nvSpPr>
        <p:spPr>
          <a:xfrm>
            <a:off x="0" y="0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创读文章  读出自己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收获美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058" name="Picture 6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8" y="549275"/>
            <a:ext cx="2308225" cy="315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Picture 7" descr="2008148154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113" y="476250"/>
            <a:ext cx="3671887" cy="297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0" name="Picture 8" descr="2006-8-11-10-27-2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57338"/>
            <a:ext cx="3132138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Picture 9" descr="200814153643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3644900"/>
            <a:ext cx="3657600" cy="224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Text Box 10"/>
          <p:cNvSpPr txBox="1"/>
          <p:nvPr/>
        </p:nvSpPr>
        <p:spPr>
          <a:xfrm>
            <a:off x="1187450" y="1557338"/>
            <a:ext cx="1152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3399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素湍绿潭</a:t>
            </a:r>
            <a:endParaRPr lang="zh-CN" altLang="en-US">
              <a:solidFill>
                <a:srgbClr val="3399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Text Box 11"/>
          <p:cNvSpPr txBox="1"/>
          <p:nvPr/>
        </p:nvSpPr>
        <p:spPr>
          <a:xfrm>
            <a:off x="4211638" y="3284538"/>
            <a:ext cx="1152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隐天蔽日</a:t>
            </a:r>
            <a:endParaRPr lang="zh-CN" altLang="en-US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Text Box 12"/>
          <p:cNvSpPr txBox="1"/>
          <p:nvPr/>
        </p:nvSpPr>
        <p:spPr>
          <a:xfrm>
            <a:off x="6156325" y="549275"/>
            <a:ext cx="11874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夏水襄陵</a:t>
            </a:r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Text Box 13"/>
          <p:cNvSpPr txBox="1"/>
          <p:nvPr/>
        </p:nvSpPr>
        <p:spPr>
          <a:xfrm>
            <a:off x="6732588" y="3644900"/>
            <a:ext cx="129698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睛初霜旦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WordArt 15" descr="窄竖线"/>
          <p:cNvSpPr>
            <a:spLocks noTextEdit="1"/>
          </p:cNvSpPr>
          <p:nvPr/>
        </p:nvSpPr>
        <p:spPr>
          <a:xfrm>
            <a:off x="539750" y="836613"/>
            <a:ext cx="1866900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三峡美景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5067" name="Text Box 16"/>
          <p:cNvSpPr txBox="1"/>
          <p:nvPr/>
        </p:nvSpPr>
        <p:spPr>
          <a:xfrm>
            <a:off x="179388" y="4076700"/>
            <a:ext cx="5040312" cy="1809750"/>
          </a:xfrm>
          <a:prstGeom prst="rect">
            <a:avLst/>
          </a:prstGeom>
          <a:noFill/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选择你最欣赏的一幅画面，用生动的语言把郦道元笔下的三峡给大家解说出来，可以加上自己的想象。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9" name="AutoShape 19"/>
          <p:cNvSpPr/>
          <p:nvPr/>
        </p:nvSpPr>
        <p:spPr>
          <a:xfrm>
            <a:off x="0" y="692150"/>
            <a:ext cx="8964613" cy="2449513"/>
          </a:xfrm>
          <a:prstGeom prst="wedgeRoundRectCallout">
            <a:avLst>
              <a:gd name="adj1" fmla="val 34574"/>
              <a:gd name="adj2" fmla="val 76958"/>
              <a:gd name="adj3" fmla="val 16667"/>
            </a:avLst>
          </a:prstGeom>
          <a:solidFill>
            <a:srgbClr val="CCECFF"/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季天刚放晴的时候或有霜的早晨，林涧之间，清冷肃穆，这时已无江水喧腾，也不见草木争荣，到处充满凄清肃穆的气氛，水枯气寒，山谷空旷。猿猴啼叫，空谷传响。悲哀凄凉，使人想起“巴东三峡巫峡长，猿鸣三声泪沾裳”，使人想起“蝉则千转不穷，猿则百叫无绝”。山高、岭连、峡窄、水长的三峡吆，秋天，又多了一份萧瑟与寂寥</a:t>
            </a:r>
            <a:r>
              <a:rPr lang="en-US" altLang="zh-CN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9" grpId="0"/>
      <p:bldP spid="2561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1" name="图片 182275" descr="三峡大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132840" y="1372870"/>
            <a:ext cx="6614160" cy="2194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 fontAlgn="base"/>
            <a:r>
              <a:rPr lang="zh-CN" altLang="en-US" sz="13800" b="1" strike="noStrike" noProof="1">
                <a:solidFill>
                  <a:srgbClr val="FFC000"/>
                </a:solid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再见</a:t>
            </a:r>
            <a:endParaRPr lang="zh-CN" altLang="en-US" sz="13800" b="1" strike="noStrike" noProof="1">
              <a:solidFill>
                <a:srgbClr val="FFC000"/>
              </a:solid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6082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26800" y="10642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图片 257025" descr="xi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矩形 257026"/>
          <p:cNvSpPr/>
          <p:nvPr/>
        </p:nvSpPr>
        <p:spPr>
          <a:xfrm>
            <a:off x="7308850" y="6165850"/>
            <a:ext cx="18351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西陵峡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图片 6147" descr="人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476250"/>
            <a:ext cx="3527425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6149"/>
          <p:cNvSpPr/>
          <p:nvPr/>
        </p:nvSpPr>
        <p:spPr>
          <a:xfrm>
            <a:off x="539750" y="5661025"/>
            <a:ext cx="26638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郦道元 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3563938" y="914400"/>
            <a:ext cx="5580062" cy="4838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郦道元（４６６或４７２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―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５２７） 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北魏地理学家，散文家。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字善长。范阳（今河北涿县）人。自幼好学，博览群书，并且爱好游览，他参阅了４３７种书籍，通过自己的实际考察，终于完成了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水经注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这一地理巨著。本书共四十卷，记述了１，２５２条河流的发源地点、流经地区、支渠分布、古河道变迁等情况，同时还记载了大量农田水利建设工程资料，以及城郭、风俗、土产、人物等。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水经注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不仅是一部具有重大科学价值的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地理巨著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，而且也是一部颇具特色的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山水游记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矩形 56321"/>
          <p:cNvSpPr/>
          <p:nvPr/>
        </p:nvSpPr>
        <p:spPr>
          <a:xfrm>
            <a:off x="0" y="609600"/>
            <a:ext cx="8915400" cy="560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en-US" altLang="zh-CN" sz="4400" b="1">
              <a:solidFill>
                <a:srgbClr val="FF33CC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郦道元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自三峡</a:t>
            </a:r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七百里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中，</a:t>
            </a:r>
            <a:r>
              <a:rPr lang="zh-CN" altLang="en-US" sz="2800" b="1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两岸连山，略无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阙</a:t>
            </a:r>
            <a:r>
              <a:rPr lang="zh-CN" altLang="en-US" sz="2800" b="1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，重岩叠嶂，隐天蔽日，自非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亭午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夜分不见曦月。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至于夏水襄陵，沿溯阻绝，或王命急宣，有时朝发白帝，暮到江陵，其间千二 百里，虽乘奔御风不以疾也。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春冬之时，则素湍绿潭，回清倒影。绝巘多生柽柏， 悬泉瀑布，飞漱其间。清荣峻茂，良多趣味。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每至晴初霜旦，林寒涧肃，常有高猿长啸， 属引凄异，空谷传响，哀转久绝。故渔者歌曰：“巴东三峡巫峡长，猿鸣三声泪沾裳！”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矩形 56322">
            <a:hlinkClick r:id="rId2" action="ppaction://hlinkfile"/>
          </p:cNvPr>
          <p:cNvSpPr/>
          <p:nvPr/>
        </p:nvSpPr>
        <p:spPr>
          <a:xfrm>
            <a:off x="3059113" y="476250"/>
            <a:ext cx="2233612" cy="9366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CC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   峡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33CC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图片 44056" descr="BD0585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占位符 44034"/>
          <p:cNvSpPr>
            <a:spLocks noGrp="1" noRot="1"/>
          </p:cNvSpPr>
          <p:nvPr>
            <p:ph idx="1"/>
          </p:nvPr>
        </p:nvSpPr>
        <p:spPr/>
        <p:txBody>
          <a:bodyPr anchor="t"/>
          <a:lstStyle/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</p:txBody>
      </p:sp>
      <p:sp>
        <p:nvSpPr>
          <p:cNvPr id="44037" name="矩形 44036"/>
          <p:cNvSpPr/>
          <p:nvPr/>
        </p:nvSpPr>
        <p:spPr>
          <a:xfrm>
            <a:off x="468313" y="1916113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略无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阙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处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3492500" y="1916113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重岩叠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嶂</a:t>
            </a:r>
            <a:endParaRPr lang="zh-CN" altLang="en-US" sz="32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6300788" y="1989138"/>
            <a:ext cx="2159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不见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曦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0" name="矩形 44039"/>
          <p:cNvSpPr/>
          <p:nvPr/>
        </p:nvSpPr>
        <p:spPr>
          <a:xfrm>
            <a:off x="539750" y="3141663"/>
            <a:ext cx="2087563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夏水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陵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矩形 44040"/>
          <p:cNvSpPr/>
          <p:nvPr/>
        </p:nvSpPr>
        <p:spPr>
          <a:xfrm>
            <a:off x="3708400" y="3213100"/>
            <a:ext cx="208756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沿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溯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阻绝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2" name="矩形 44041"/>
          <p:cNvSpPr/>
          <p:nvPr/>
        </p:nvSpPr>
        <p:spPr>
          <a:xfrm>
            <a:off x="6011863" y="3284538"/>
            <a:ext cx="295275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巘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多生柽柏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3" name="矩形 44042"/>
          <p:cNvSpPr/>
          <p:nvPr/>
        </p:nvSpPr>
        <p:spPr>
          <a:xfrm>
            <a:off x="468313" y="4437063"/>
            <a:ext cx="23749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漱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其间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4" name="矩形 44043"/>
          <p:cNvSpPr/>
          <p:nvPr/>
        </p:nvSpPr>
        <p:spPr>
          <a:xfrm>
            <a:off x="3708400" y="4365625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属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引凄异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5" name="矩形 44044"/>
          <p:cNvSpPr/>
          <p:nvPr/>
        </p:nvSpPr>
        <p:spPr>
          <a:xfrm>
            <a:off x="6227763" y="4365625"/>
            <a:ext cx="21605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哀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转久绝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6" name="矩形 44045"/>
          <p:cNvSpPr/>
          <p:nvPr/>
        </p:nvSpPr>
        <p:spPr>
          <a:xfrm>
            <a:off x="1187450" y="1484313"/>
            <a:ext cx="912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(qu</a:t>
            </a:r>
            <a:r>
              <a:rPr lang="en-US" altLang="en-US" sz="2400" b="1" i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</a:t>
            </a:r>
            <a:r>
              <a:rPr lang="en-US" altLang="zh-CN" sz="2400" b="1" i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 i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7" name="矩形 44046"/>
          <p:cNvSpPr/>
          <p:nvPr/>
        </p:nvSpPr>
        <p:spPr>
          <a:xfrm>
            <a:off x="4500563" y="1484313"/>
            <a:ext cx="12668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(zh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8" name="矩形 44047"/>
          <p:cNvSpPr/>
          <p:nvPr/>
        </p:nvSpPr>
        <p:spPr>
          <a:xfrm>
            <a:off x="7164388" y="1557338"/>
            <a:ext cx="7112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(x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24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9" name="矩形 44048"/>
          <p:cNvSpPr/>
          <p:nvPr/>
        </p:nvSpPr>
        <p:spPr>
          <a:xfrm>
            <a:off x="1187450" y="2781300"/>
            <a:ext cx="11668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(xi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0" name="矩形 44049"/>
          <p:cNvSpPr/>
          <p:nvPr/>
        </p:nvSpPr>
        <p:spPr>
          <a:xfrm>
            <a:off x="4067175" y="2781300"/>
            <a:ext cx="742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(s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altLang="zh-CN" sz="24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1" name="矩形 44050"/>
          <p:cNvSpPr/>
          <p:nvPr/>
        </p:nvSpPr>
        <p:spPr>
          <a:xfrm>
            <a:off x="6372225" y="2781300"/>
            <a:ext cx="8969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(y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2" name="矩形 44051"/>
          <p:cNvSpPr/>
          <p:nvPr/>
        </p:nvSpPr>
        <p:spPr>
          <a:xfrm>
            <a:off x="827088" y="4005263"/>
            <a:ext cx="9286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(sh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r>
              <a:rPr lang="en-US" altLang="zh-CN" sz="24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3" name="矩形 44052"/>
          <p:cNvSpPr/>
          <p:nvPr/>
        </p:nvSpPr>
        <p:spPr>
          <a:xfrm>
            <a:off x="3635375" y="4005263"/>
            <a:ext cx="879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(zh</a:t>
            </a:r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ǔ</a:t>
            </a:r>
            <a:r>
              <a:rPr lang="en-US" altLang="zh-CN" sz="2400" b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54" name="矩形 44053"/>
          <p:cNvSpPr/>
          <p:nvPr/>
        </p:nvSpPr>
        <p:spPr>
          <a:xfrm>
            <a:off x="6227763" y="4005263"/>
            <a:ext cx="6254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en-US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(ā</a:t>
            </a:r>
            <a:r>
              <a:rPr lang="en-US" altLang="zh-CN" sz="2400" b="1" err="1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i)</a:t>
            </a:r>
            <a:endParaRPr lang="en-US" altLang="zh-CN" sz="2400" b="1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Text Box 22"/>
          <p:cNvSpPr txBox="1"/>
          <p:nvPr/>
        </p:nvSpPr>
        <p:spPr>
          <a:xfrm>
            <a:off x="3708400" y="500063"/>
            <a:ext cx="49688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字正腔圆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语音美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6" name="Text Box 4"/>
          <p:cNvSpPr txBox="1"/>
          <p:nvPr/>
        </p:nvSpPr>
        <p:spPr>
          <a:xfrm>
            <a:off x="1555750" y="500063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读准字音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6" dur="2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7" dur="2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/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  <p:bldP spid="44047" grpId="0"/>
      <p:bldP spid="44048" grpId="0"/>
      <p:bldP spid="44049" grpId="0"/>
      <p:bldP spid="44050" grpId="0"/>
      <p:bldP spid="44051" grpId="0"/>
      <p:bldP spid="44052" grpId="0"/>
      <p:bldP spid="44053" grpId="0"/>
      <p:bldP spid="44054" grpId="0"/>
      <p:bldP spid="102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4"/>
          <p:cNvSpPr txBox="1"/>
          <p:nvPr/>
        </p:nvSpPr>
        <p:spPr>
          <a:xfrm>
            <a:off x="179388" y="333375"/>
            <a:ext cx="66357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借助语感  读清句读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节奏美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146050" y="1052513"/>
            <a:ext cx="88931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三峡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七百里中，两岸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连山，略无阙处；重岩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叠嶂，隐天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蔽日，自非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亭午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夜分，不见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曦月。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50825" y="2060575"/>
            <a:ext cx="864235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至于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夏水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襄陵，沿溯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阻绝。或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王命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急宣，有时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朝发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白帝，暮到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江陵，其间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千二百里，虽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乘奔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御风，不以疾也。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79388" y="3429000"/>
            <a:ext cx="8713787" cy="1493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春冬之时，则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素湍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绿潭，回清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倒影。绝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巘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多生怪柏，悬泉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瀑布，飞漱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其间，</a:t>
            </a:r>
            <a:r>
              <a:rPr lang="zh-CN" altLang="en-US" sz="3000">
                <a:latin typeface="Arial" panose="020b0604020202020204" pitchFamily="34" charset="0"/>
                <a:ea typeface="宋体" panose="02010600030101010101" pitchFamily="2" charset="-122"/>
              </a:rPr>
              <a:t>清荣峻茂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，良多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趣味。</a:t>
            </a:r>
            <a:endParaRPr lang="zh-CN" altLang="en-US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250825" y="4868863"/>
            <a:ext cx="8642350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每至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睛初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霜旦，林寒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涧肃，常有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高猿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长啸，属引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凄异，空谷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传响，哀转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久绝。故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渔者歌曰：“巴东三峡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巫峡长，猿鸣三声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泪沾裳</a:t>
            </a:r>
            <a:r>
              <a:rPr lang="en-US" altLang="zh-CN" sz="3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endParaRPr lang="en-US" altLang="zh-CN" sz="3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6443663" y="3860800"/>
            <a:ext cx="3603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6862763" y="3832225"/>
            <a:ext cx="3587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7237413" y="3862388"/>
            <a:ext cx="3587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3" grpId="0"/>
      <p:bldP spid="11274" grpId="0"/>
      <p:bldP spid="11276" grpId="0"/>
      <p:bldP spid="11277" grpId="0"/>
      <p:bldP spid="12291" grpId="0"/>
      <p:bldP spid="1229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314</Paragraphs>
  <Slides>42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59">
      <vt:lpstr>Arial</vt:lpstr>
      <vt:lpstr>宋体</vt:lpstr>
      <vt:lpstr>Wingdings</vt:lpstr>
      <vt:lpstr>Cambria</vt:lpstr>
      <vt:lpstr>Calibri</vt:lpstr>
      <vt:lpstr>Times New Roman</vt:lpstr>
      <vt:lpstr>楷体_GB2312</vt:lpstr>
      <vt:lpstr>新宋体</vt:lpstr>
      <vt:lpstr>华文新魏</vt:lpstr>
      <vt:lpstr>方正姚体</vt:lpstr>
      <vt:lpstr>黑体</vt:lpstr>
      <vt:lpstr>方正超粗黑繁体</vt:lpstr>
      <vt:lpstr>隶书</vt:lpstr>
      <vt:lpstr>方正综艺简体</vt:lpstr>
      <vt:lpstr>华文行楷</vt:lpstr>
      <vt:lpstr>方正隶书简体</vt:lpstr>
      <vt:lpstr>诗情画意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作业：1.整理文言字词；        2.背诵课文</vt:lpstr>
      <vt:lpstr>PowerPoint Presentation</vt:lpstr>
      <vt:lpstr>今日三峡（图片）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总结：文章的思路</vt:lpstr>
      <vt:lpstr>PowerPoint Presentation</vt:lpstr>
      <vt:lpstr>总结：修辞——互文</vt:lpstr>
      <vt:lpstr>总结：写作特点（一）动静</vt:lpstr>
      <vt:lpstr>总结：写作特点（二）动静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2021-01-07T13:37:04.762</cp:lastPrinted>
  <dcterms:created xsi:type="dcterms:W3CDTF">2021-01-07T13:37:04Z</dcterms:created>
  <dcterms:modified xsi:type="dcterms:W3CDTF">2021-01-07T05:37:09Z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