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sldIdLst>
    <p:sldId id="316" r:id="rId2"/>
    <p:sldId id="318" r:id="rId3"/>
    <p:sldId id="319" r:id="rId4"/>
    <p:sldId id="317" r:id="rId5"/>
    <p:sldId id="323" r:id="rId6"/>
    <p:sldId id="320" r:id="rId7"/>
    <p:sldId id="324" r:id="rId8"/>
    <p:sldId id="325" r:id="rId9"/>
    <p:sldId id="326" r:id="rId10"/>
    <p:sldId id="327" r:id="rId11"/>
    <p:sldId id="321" r:id="rId12"/>
    <p:sldId id="328" r:id="rId13"/>
    <p:sldId id="333" r:id="rId14"/>
    <p:sldId id="329" r:id="rId15"/>
    <p:sldId id="334" r:id="rId16"/>
    <p:sldId id="331" r:id="rId17"/>
    <p:sldId id="335" r:id="rId18"/>
    <p:sldId id="332" r:id="rId19"/>
    <p:sldId id="336" r:id="rId20"/>
    <p:sldId id="322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</p:sldIdLst>
  <p:sldSz cx="12192000" cy="6858000"/>
  <p:notesSz cx="6858000" cy="9144000"/>
  <p:embeddedFontLst>
    <p:embeddedFont>
      <p:font typeface="字心坊梦幻哥特体" panose="00020600040101010101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微软雅黑" panose="020B0503020204020204" charset="-122"/>
      <p:regular r:id="rId39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52D"/>
    <a:srgbClr val="ECAE48"/>
    <a:srgbClr val="F7CA52"/>
    <a:srgbClr val="AD0F0F"/>
    <a:srgbClr val="FA5148"/>
    <a:srgbClr val="F3DBDB"/>
    <a:srgbClr val="957932"/>
    <a:srgbClr val="3C95E4"/>
    <a:srgbClr val="62B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tags" Target="tags/tag1.xml" /><Relationship Id="rId34" Type="http://schemas.openxmlformats.org/officeDocument/2006/relationships/font" Target="fonts/font1.fntdata" /><Relationship Id="rId35" Type="http://schemas.openxmlformats.org/officeDocument/2006/relationships/font" Target="fonts/font2.fntdata" /><Relationship Id="rId36" Type="http://schemas.openxmlformats.org/officeDocument/2006/relationships/font" Target="fonts/font3.fntdata" /><Relationship Id="rId37" Type="http://schemas.openxmlformats.org/officeDocument/2006/relationships/font" Target="fonts/font4.fntdata" /><Relationship Id="rId38" Type="http://schemas.openxmlformats.org/officeDocument/2006/relationships/font" Target="fonts/font5.fntdata" /><Relationship Id="rId39" Type="http://schemas.openxmlformats.org/officeDocument/2006/relationships/font" Target="fonts/font6.fntdata" /><Relationship Id="rId4" Type="http://schemas.openxmlformats.org/officeDocument/2006/relationships/slide" Target="slides/slide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Relationship Id="rId4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8" name="文本框 7"/>
          <p:cNvSpPr txBox="1"/>
          <p:nvPr/>
        </p:nvSpPr>
        <p:spPr>
          <a:xfrm>
            <a:off x="4115435" y="4084320"/>
            <a:ext cx="3960495" cy="10147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zh-CN" sz="60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艾青诗选</a:t>
            </a:r>
          </a:p>
        </p:txBody>
      </p:sp>
      <p:sp useBgFill="1">
        <p:nvSpPr>
          <p:cNvPr id="13" name="文本框 12"/>
          <p:cNvSpPr txBox="1"/>
          <p:nvPr/>
        </p:nvSpPr>
        <p:spPr>
          <a:xfrm>
            <a:off x="2776220" y="4973955"/>
            <a:ext cx="6639560" cy="30670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1400">
                <a:solidFill>
                  <a:schemeClr val="bg1">
                    <a:alpha val="34000"/>
                  </a:schemeClr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为什么我的眼里常含泪水？因为我对这土地爱得深沉……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57800" y="3562350"/>
            <a:ext cx="1675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名著导读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56660" y="5280660"/>
            <a:ext cx="467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《艾青诗选》必考知识点汇总</a:t>
            </a:r>
            <a:r>
              <a:rPr lang="en-US" altLang="zh-CN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教学课件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098030" y="3726815"/>
            <a:ext cx="2574290" cy="2667000"/>
            <a:chOff x="11178" y="5869"/>
            <a:chExt cx="4054" cy="4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1242" y="5869"/>
              <a:ext cx="3990" cy="4201"/>
              <a:chOff x="11453" y="5587"/>
              <a:chExt cx="3990" cy="4201"/>
            </a:xfrm>
          </p:grpSpPr>
          <p:sp>
            <p:nvSpPr>
              <p:cNvPr id="10" name="弧形 9"/>
              <p:cNvSpPr/>
              <p:nvPr/>
            </p:nvSpPr>
            <p:spPr>
              <a:xfrm>
                <a:off x="11453" y="5798"/>
                <a:ext cx="3990" cy="3990"/>
              </a:xfrm>
              <a:prstGeom prst="arc">
                <a:avLst>
                  <a:gd name="adj1" fmla="val 14305255"/>
                  <a:gd name="adj2" fmla="val 9161515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11999" y="5587"/>
                <a:ext cx="1002" cy="128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直接连接符 15"/>
            <p:cNvCxnSpPr/>
            <p:nvPr/>
          </p:nvCxnSpPr>
          <p:spPr>
            <a:xfrm flipV="1">
              <a:off x="11178" y="8851"/>
              <a:ext cx="517" cy="2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经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典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名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22145" y="2067560"/>
            <a:ext cx="9496425" cy="3853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① 为什么我的眼里常含泪水？因为我对这土地爱得深沉。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② 人民不喜欢假话，哪怕多么装腔作势，多么冠冕堂皇的假话，都不会打动人们的心。人人心中都有一架衡量语言的天平。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③ 个人的痛苦与欢乐，必须融合在时代的痛苦与欢乐里。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④ 人间没有永恒的夜晚，世界没有永恒的冬天。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⑤ 因为，我们的曾经死了的大地，在明朗的天空下，已复活了！——苦难也已成为记忆，在它温热的胸膛里，重新漩流着的，将是战斗者的血液。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⑥ 一棵树，一棵树，彼此孤离地兀立着，风与空气，告诉着它们的距离。但是在泥土的覆盖下，它们的根伸长着，在看不见的深处，它们把根须纠缠在一起。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164715" y="3579495"/>
            <a:ext cx="7863205" cy="2667635"/>
            <a:chOff x="4351" y="5637"/>
            <a:chExt cx="12383" cy="4201"/>
          </a:xfrm>
        </p:grpSpPr>
        <p:sp>
          <p:nvSpPr>
            <p:cNvPr id="10" name="文本框 9"/>
            <p:cNvSpPr txBox="1"/>
            <p:nvPr/>
          </p:nvSpPr>
          <p:spPr>
            <a:xfrm>
              <a:off x="4351" y="6763"/>
              <a:ext cx="111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叁</a:t>
              </a:r>
              <a:r>
                <a:rPr lang="en-US" altLang="zh-CN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·</a:t>
              </a:r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精彩赏析</a:t>
              </a:r>
              <a:endParaRPr lang="zh-CN" altLang="en-US" sz="72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2744" y="5637"/>
              <a:ext cx="3990" cy="4201"/>
              <a:chOff x="11242" y="5869"/>
              <a:chExt cx="3990" cy="420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242" y="5869"/>
                <a:ext cx="3990" cy="4201"/>
                <a:chOff x="11453" y="5587"/>
                <a:chExt cx="3990" cy="4201"/>
              </a:xfrm>
            </p:grpSpPr>
            <p:sp>
              <p:nvSpPr>
                <p:cNvPr id="5" name="弧形 4"/>
                <p:cNvSpPr/>
                <p:nvPr/>
              </p:nvSpPr>
              <p:spPr>
                <a:xfrm>
                  <a:off x="11453" y="5798"/>
                  <a:ext cx="3990" cy="3990"/>
                </a:xfrm>
                <a:prstGeom prst="arc">
                  <a:avLst>
                    <a:gd name="adj1" fmla="val 14305255"/>
                    <a:gd name="adj2" fmla="val 8361217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>
                  <a:off x="11999" y="5587"/>
                  <a:ext cx="877" cy="11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直接连接符 15"/>
              <p:cNvCxnSpPr/>
              <p:nvPr/>
            </p:nvCxnSpPr>
            <p:spPr>
              <a:xfrm flipV="1">
                <a:off x="11466" y="9229"/>
                <a:ext cx="517" cy="2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263140" y="5344795"/>
            <a:ext cx="6831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>
                <a:solidFill>
                  <a:schemeClr val="bg1">
                    <a:alpha val="55000"/>
                  </a:schemeClr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人间没有永恒的夜晚，世界没有永恒的冬天。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340" y="-38925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305" y="431546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97680" y="280670"/>
            <a:ext cx="3596640" cy="6296660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97680" y="545465"/>
            <a:ext cx="3596640" cy="5767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当黎明穿上了白衣</a:t>
            </a:r>
          </a:p>
          <a:p>
            <a:pPr algn="r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— — 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 青</a:t>
            </a:r>
          </a:p>
          <a:p>
            <a:pPr algn="ctr">
              <a:lnSpc>
                <a:spcPct val="130000"/>
              </a:lnSpc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紫蓝的林子与林子之间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由青灰的山坡到青灰的山坡，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绿的草原，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绿的草原，草原上流着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新鲜的乳液似的烟……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啊，当黎明穿上了白衣的时候，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田野是多么新鲜！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看，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微黄的灯光，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正在电杆上颤栗它的最后的时间。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看！</a:t>
            </a:r>
          </a:p>
          <a:p>
            <a:pPr algn="ctr">
              <a:lnSpc>
                <a:spcPct val="130000"/>
              </a:lnSpc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1932年1月25日，由巴黎到马赛的路上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诗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歌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点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7540" y="2485390"/>
            <a:ext cx="9496425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这首诗是写黎明时田野上的景色及自己的感受。诗歌一开始，作者就精心选取了三个色彩词“紫蓝的”“青灰的”“绿的”，为读者勾勒了一幅鲜明、和谐的画面。在以上静态描绘的基础上，又以“草原上流着”，使整个画面活了起来。而用“乳液”来形容烟，将烟的清新、流动等描绘出来，可谓神来之笔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于是，第二节开头，诗人似乎也忍不住，直抒胸臆地赞叹：“啊，当黎明穿上白衣的时候，/田野是多么新鲜！”结尾句“微黄的灯光，/正在电杆上颤栗它的最后的时间”，蕴含深刻的哲理，“黎明”象征新生的力量，“灯光”象征衰落的力量，旧事物是无论如何也抵挡不住新事物的脚步的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2814955"/>
            <a:ext cx="10959465" cy="34004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51865" y="2868930"/>
            <a:ext cx="9478010" cy="3291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手推车</a:t>
            </a:r>
          </a:p>
          <a:p>
            <a:pPr algn="ctr">
              <a:lnSpc>
                <a:spcPct val="140000"/>
              </a:lnSpc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 青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在黄河流过的地域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在无数的枯干了的河底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手推车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以唯一的轮子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发出使阴暗的天穹痉挛的尖音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穿过寒冷与静寂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从这一个山脚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到那一个山脚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彻响着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北国人民的悲哀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在冰雪凝冻的日子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在贫穷的小村与小村之间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手推车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以单独的轮子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刻画在灰黄土层上的深深的辙迹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穿过广阔与荒漠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从这一条路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到那一条路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交织着</a:t>
            </a:r>
          </a:p>
          <a:p>
            <a:pPr algn="ct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北国人民的悲哀</a:t>
            </a:r>
          </a:p>
          <a:p>
            <a:pPr algn="r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1938年初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诗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歌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点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7540" y="3112770"/>
            <a:ext cx="9496425" cy="176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1938年初，诗人从阴冷的武汉来到了战火日渐逼近的黄河岸边，写下了近十首质朴而凝重的小诗，《手推车》是其中的一首。这首诗只有短短的二十行，勾勒出一个真实的令人为之心碎的情境。全诗没有一个多余的字，每一个准确而沉重的词语都蕴含着历史的、苦难的真实感，它们如手推车那沉沉的独轮辗压在读者的心灵上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340" y="-38925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305" y="431546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97680" y="280670"/>
            <a:ext cx="3596640" cy="6296660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97680" y="545465"/>
            <a:ext cx="3596640" cy="5765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我爱这土地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 青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假如我是一只鸟，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我也应该用嘶哑的喉咙歌唱：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这被暴风雨所打击着的土地，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这永远汹涌着我们的悲愤的河流，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这无止息地吹刮着的激怒的风，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和那来自林间的无比温柔的黎明……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——然后我死了，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连羽毛也腐烂在土地里面。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为什么我的眼里常含泪水？</a:t>
            </a:r>
          </a:p>
          <a:p>
            <a:pPr algn="ctr">
              <a:lnSpc>
                <a:spcPct val="16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因为我对这土地爱得深沉……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诗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歌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点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7540" y="2694305"/>
            <a:ext cx="9496425" cy="2599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这是一首广泛传诵的抒情名篇，诗中诗人化身为一只“鸟”，“用嘶哑的喉咙歌唱”，歌唱我们这个多灾多难的国度。接着进一步描述鸟儿歌唱的对象——土地、河流、风、黎明，它们都是长期遭受风雨打击、悲愤满怀、奋力抗争的形象。</a:t>
            </a: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诗的第二节，诗人笔锋一转，转而对“我”进行了一个近镜头的特写，“眼里常含泪水”这样一个静态的特写，表现了悲愤痛苦的情感恒久萦绕于“我”的心中。最后两句是全诗的精华，它是那个苦难年代里一切爱国志士对祖国最真挚情感的告白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2814955"/>
            <a:ext cx="10959465" cy="34004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5825" y="2814955"/>
            <a:ext cx="10419080" cy="352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失去的岁月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 青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不像丢失的包袱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可以到失物招领处找得回来，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失去的岁月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甚至不知丢失在什么地方——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有的是零零星星地消失的，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有的丢失了十年二十年，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有的丢失在喧闹的城市，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有的丢失在遥远的荒原，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有的是人潮汹涌的车站，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有的是冷冷清清的小油灯下面；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丢失了的不像是纸片，可以拣起来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倒更像一碗水投到地面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被晒干了，看不到一点影子；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时间是流动的液体——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用筛子、用网，都打捞不起；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时间不可能变成固体，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要成了化石就好了，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即使几万年也能在岩层里找见；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时间也像是气体，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像急驰的列车头上冒出的烟！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失去了的岁月好像一个朋友，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断掉了联系，经受了一些苦难，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忽然得到了消息：说他</a:t>
            </a:r>
          </a:p>
          <a:p>
            <a:pPr algn="ctr"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早已离开了人间。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诗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歌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点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7540" y="2903855"/>
            <a:ext cx="9496425" cy="2181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诗人1957年被错划为右派，被迫搁笔二十余年，1976年又重新执笔。在这首诗中，他沉痛回顾了自己被流放“失去的二十多年的辛酸岁月”。在诗歌里，他把时间比作失物，比作纸片，比作气体、液体、固体，最后更巧妙地把时间比作是朋友，当你想起他的时候，他已不在人间。读者阅读这首诗，一方面触摸着作者内心的沉痛，另一方面也会激起“岁月匆匆，往日不再”的情愫，警醒自己珍惜时间，把握当下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4291965" y="3515360"/>
            <a:ext cx="3608070" cy="829310"/>
            <a:chOff x="6759" y="5536"/>
            <a:chExt cx="5682" cy="130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759" y="6189"/>
              <a:ext cx="56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 useBgFill="1">
          <p:nvSpPr>
            <p:cNvPr id="3" name="文本框 2"/>
            <p:cNvSpPr txBox="1"/>
            <p:nvPr/>
          </p:nvSpPr>
          <p:spPr>
            <a:xfrm>
              <a:off x="8361" y="5536"/>
              <a:ext cx="2478" cy="130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</a:rPr>
                <a:t>目录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9290" y="4987290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壹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作者介绍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36645" y="4987290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贰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作品介绍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04000" y="4987290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叁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精彩赏析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571355" y="4987290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肆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导读练习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164715" y="3579495"/>
            <a:ext cx="7863205" cy="2667635"/>
            <a:chOff x="4351" y="5637"/>
            <a:chExt cx="12383" cy="4201"/>
          </a:xfrm>
        </p:grpSpPr>
        <p:sp>
          <p:nvSpPr>
            <p:cNvPr id="10" name="文本框 9"/>
            <p:cNvSpPr txBox="1"/>
            <p:nvPr/>
          </p:nvSpPr>
          <p:spPr>
            <a:xfrm>
              <a:off x="4351" y="6763"/>
              <a:ext cx="111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肆</a:t>
              </a:r>
              <a:r>
                <a:rPr lang="en-US" altLang="zh-CN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·</a:t>
              </a:r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导读练习</a:t>
              </a:r>
              <a:endParaRPr lang="zh-CN" altLang="en-US" sz="72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2744" y="5637"/>
              <a:ext cx="3990" cy="4201"/>
              <a:chOff x="11242" y="5869"/>
              <a:chExt cx="3990" cy="420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242" y="5869"/>
                <a:ext cx="3990" cy="4201"/>
                <a:chOff x="11453" y="5587"/>
                <a:chExt cx="3990" cy="4201"/>
              </a:xfrm>
            </p:grpSpPr>
            <p:sp>
              <p:nvSpPr>
                <p:cNvPr id="5" name="弧形 4"/>
                <p:cNvSpPr/>
                <p:nvPr/>
              </p:nvSpPr>
              <p:spPr>
                <a:xfrm>
                  <a:off x="11453" y="5798"/>
                  <a:ext cx="3990" cy="3990"/>
                </a:xfrm>
                <a:prstGeom prst="arc">
                  <a:avLst>
                    <a:gd name="adj1" fmla="val 14305255"/>
                    <a:gd name="adj2" fmla="val 8361217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>
                  <a:off x="11999" y="5587"/>
                  <a:ext cx="877" cy="11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直接连接符 15"/>
              <p:cNvCxnSpPr/>
              <p:nvPr/>
            </p:nvCxnSpPr>
            <p:spPr>
              <a:xfrm flipV="1">
                <a:off x="11466" y="9229"/>
                <a:ext cx="517" cy="2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263140" y="5344795"/>
            <a:ext cx="6831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>
                <a:solidFill>
                  <a:schemeClr val="bg1">
                    <a:alpha val="55000"/>
                  </a:schemeClr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人间没有永恒的夜晚，世界没有永恒的冬天。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557145"/>
            <a:ext cx="10341610" cy="324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艾青诗歌的中心意象是土地和太阳，请结合具体的诗歌，说说土地凝聚了作者怎样的情感，太阳表现了作者怎样的追求？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“土地”这个意象，凝聚着诗人对祖国、人民以及对大地母亲深沉的爱，对祖国命运深沉的忧患意识。（《我爱这土地》等）“太阳”的意象表现了诗人对于光明、理想、美好生活热烈的不息的追求。（《向太阳》和 《黎明的通知》等）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4560" y="2897505"/>
            <a:ext cx="10341610" cy="219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艾青早期诗歌艺术最显著的特征是什么？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答案：艾青早期的诗歌，注重通过描写具体可感的事物来引起感觉、发挥联想、捕捉和选择意象以凝结成形象，形成了他早期诗歌艺术最显著的特征之一。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4560" y="2897505"/>
            <a:ext cx="10341610" cy="219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《 大堰河——我的保姆》中大堰河是谁？作者在诗歌中抒发了怎样的感情？大堰河是作者的乳母。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答案：作者通过对自己的乳母的回忆与追思，抒发了对贫苦农妇大堰河的怀念之情、感激之情和赞美之情，从而激发人们对旧中国广大劳动妇女悲惨命运的同情，对这“不公道的世界”的强烈仇恨。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108835"/>
            <a:ext cx="10341610" cy="377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“活着就要斗争，在斗争中前进，当死亡没有来临，把能量发挥干净。”——《鱼化石》。这里诗人借助鱼化石的什么特点，表达了自己怎样的感情？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答案：由艾青出生封建家庭以及这句“活着就要斗争，在斗争中前进”可以体会到，诗人对革命的崇高热情、不懈努力，对革命的奉献生命的伟大思想感情。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在死亡没有来临，把能量发挥干净”这两句可以看出诗人对生命的热爱、对生命的赞叹、赞赏，以及奉献自己、贡献力量的伟大情怀。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634615"/>
            <a:ext cx="10341610" cy="272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艾青，原名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蒋正涵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，号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海澄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，曾用笔名莪加、克阿、林壁等，浙江省金华人。中国现代诗人。被认为是中国现代诗的代表诗人之一。主要作品有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《大堰河——我的保姆》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《艾青诗选》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。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艾青于1910年阴历2月17日生于浙江金华的一个地主家庭。由于家里不喜欢这个“克父母”的婴儿 ，就托付给乳母——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“大堰河”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收养，然而这个妇女却十分疼爱他。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1855" y="1818640"/>
            <a:ext cx="10447020" cy="4351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80000"/>
              </a:lnSpc>
              <a:buNone/>
            </a:pPr>
            <a:r>
              <a:rPr lang="zh-CN" altLang="en-US" sz="1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"然后我死了，连羽毛也腐烂在土地里面。为什么我的眼里常含泪水？因为我对这土地爱得深沉…… "——选自《我爱这土地》。试分析此节中作者如何将全文推向高潮？</a:t>
            </a: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在诗的第二节，作者笔锋一转，由上文对歌唱者动态的描述，转而对“我”进行了一个近镜头的特写。这是以设问的方式进行的。“为什么我的眼里常含泪水”，“眼里常含泪水”这样一个静态的特写，表现了悲愤痛苦的情感恒久萦绕于“我”的心中。“因为我对这土地爱得深沉”，目睹山河破碎、人民涂炭的现实，对祖国爱得愈深，心中的痛苦也愈强烈。</a:t>
            </a: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最后两句是全诗的精华，它是那个苦难的年代，一切爱国知识分子对祖国的最真挚的爱的表白。这种爱刻骨铭心，至死不渝，不仅来自诗人内心深处，更是全民族普遍的爱国情绪的浓缩。艾青以这两句诗，抒发了那个时代华夏儿女共同的心声。</a:t>
            </a: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第二节的一问一答，诗人由借鸟抒情转入直抒胸臆：“为什么我的眼里常含泪水?因为我对这土地爱得深沉”，太“深沉”太强烈的土地之爱，已使诗人难以诉诸语言，只能凝成晶莹的泪水。“深沉”一词也许达不到与实际感情相应的表达强度，于是，其后紧跟的六个沉重的省略，似乎涌动着潜流地火般的激情，更为沉重地叩击着读者的心房，激起读者持续的共鸣。全诗在这问答中达到高潮，那炽热、真挚的爱国情怀，留下不尽的余韵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654935"/>
            <a:ext cx="10341610" cy="219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. 假如我是一只鸟，我也应该用嘶哑的喉咙歌唱：这被暴风雨所打击着的土地，这永远汹涌着我们的悲愤的河流，这无止息地吹刮着的激怒的风，和那来自林间的无比温柔的黎明……——选自《我爱这土地》，此节中分别描述了鸟儿歌唱的四个对象：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土地、河流、风、黎明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，它们的核心是“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土地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”。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851150"/>
            <a:ext cx="10341610" cy="166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荫路种夹竹桃,我还是第一次听见.平常所见的夹竹桃都是种在大花盆里,只有一人高.种在街上,那该有多高,而且花要比杜鹃大得多,条条街上都种了夹竹桃,该有多美.于是,我的脑子里,湛江和夹竹桃就连在一起,再也分不开了.我对湛江久久地响往。出自艾青的散文《湛江,夹竹桃》.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978150"/>
            <a:ext cx="10341610" cy="166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1933年第一次用艾青的笔名发表长诗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《大堰河——我的保姆》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，感情诚挚，诗风清新，轰动诗坛。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艾青以其充满艺术个性的歌唱卓然成家，实践着他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朴素、单纯、集中、明快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的诗歌美学主张。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164715" y="3579495"/>
            <a:ext cx="7863205" cy="2667635"/>
            <a:chOff x="4351" y="5637"/>
            <a:chExt cx="12383" cy="4201"/>
          </a:xfrm>
        </p:grpSpPr>
        <p:sp>
          <p:nvSpPr>
            <p:cNvPr id="10" name="文本框 9"/>
            <p:cNvSpPr txBox="1"/>
            <p:nvPr/>
          </p:nvSpPr>
          <p:spPr>
            <a:xfrm>
              <a:off x="4351" y="6763"/>
              <a:ext cx="111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</a:rPr>
                <a:t>壹</a:t>
              </a:r>
              <a:r>
                <a:rPr lang="en-US" altLang="zh-CN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</a:rPr>
                <a:t>·</a:t>
              </a:r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</a:rPr>
                <a:t>作者介绍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2744" y="5637"/>
              <a:ext cx="3990" cy="4201"/>
              <a:chOff x="11242" y="5869"/>
              <a:chExt cx="3990" cy="420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242" y="5869"/>
                <a:ext cx="3990" cy="4201"/>
                <a:chOff x="11453" y="5587"/>
                <a:chExt cx="3990" cy="4201"/>
              </a:xfrm>
            </p:grpSpPr>
            <p:sp>
              <p:nvSpPr>
                <p:cNvPr id="5" name="弧形 4"/>
                <p:cNvSpPr/>
                <p:nvPr/>
              </p:nvSpPr>
              <p:spPr>
                <a:xfrm>
                  <a:off x="11453" y="5798"/>
                  <a:ext cx="3990" cy="3990"/>
                </a:xfrm>
                <a:prstGeom prst="arc">
                  <a:avLst>
                    <a:gd name="adj1" fmla="val 14305255"/>
                    <a:gd name="adj2" fmla="val 8361217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>
                  <a:off x="11999" y="5587"/>
                  <a:ext cx="877" cy="11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直接连接符 15"/>
              <p:cNvCxnSpPr/>
              <p:nvPr/>
            </p:nvCxnSpPr>
            <p:spPr>
              <a:xfrm flipV="1">
                <a:off x="11466" y="9229"/>
                <a:ext cx="517" cy="2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263140" y="5344795"/>
            <a:ext cx="6831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>
                <a:solidFill>
                  <a:schemeClr val="bg1">
                    <a:alpha val="55000"/>
                  </a:schemeClr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人间没有永恒的夜晚，世界没有永恒的冬天。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3098800"/>
            <a:ext cx="10341610" cy="219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艾青的《太阳的话》全诗运用那些写作手法，有什么作用？</a:t>
            </a: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字心坊梦幻哥特体" panose="00020600040101010101" charset="-122"/>
              <a:ea typeface="字心坊梦幻哥特体" panose="00020600040101010101" charset="-122"/>
              <a:cs typeface="字心坊梦幻哥特体" panose="00020600040101010101" charset="-122"/>
            </a:endParaRPr>
          </a:p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答案：拟人的修辞手法，便于运用对话和呼告的方式来抒发感情，使语气显得更亲切，更容易与读者亲近。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4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5195" y="2129155"/>
            <a:ext cx="10341610" cy="272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9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艾青诗歌的艺术特性还有一个要素就是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“忧郁”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，我们叫它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“艾青式的忧郁”</a:t>
            </a: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。这种忧郁里，浸透了诗人对国家、人民的极其深沉的爱，更表现了使人对生活的忠实和深刻的思索。但艾青的忧郁并不是消极的，其所给予读者的是一种“深沉”的力量，表现的是他对美好生活的执着追求和坚定的信念。作为一个始终为民族摆脱种种枷锁而写作的歌者，艾青的“忧郁”情结主要有三个方面的来源：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客观现实、主观心情和象征手法。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5195" y="5189220"/>
            <a:ext cx="45307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艾青诗歌表现的主题是什么？</a:t>
            </a:r>
            <a:r>
              <a:rPr lang="zh-CN" altLang="en-US" u="sng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 爱国主义。</a:t>
            </a: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64800" y="11328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作</a:t>
            </a:r>
          </a:p>
          <a:p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者</a:t>
            </a:r>
          </a:p>
          <a:p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介</a:t>
            </a:r>
          </a:p>
          <a:p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36750" y="2205990"/>
            <a:ext cx="9436735" cy="357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，1910年3月27日生于浙江金华，现代文学家、诗人。1933年第一次用笔名发表长诗《大堰河——我的保姆》。1932年在上海加入中国左翼美术家联盟，从事革命文艺活动。1935年，出版了第一本诗集《大堰河》。以后陆续出版诗集《大堰河》（1939）、《火把》（1941）、《向太阳》（1947）等，笔触雄浑，感情强烈，倾诉了对祖国和人民的情感。解放后的诗集有《欢呼集》、《春天》等。1948年以后发表了《在浪尖上》、《光的赞歌》等诗作。出版了《艾青选集》等。另有论文集《诗论》、《论诗》、《新诗论》等著作。1985年,获法国艺术最高勋章。其诗作《我爱这土地》《大堰河--我的保姆》被选入人教版中学语文教材。</a:t>
            </a:r>
          </a:p>
          <a:p>
            <a:pPr indent="457200" fontAlgn="auto">
              <a:lnSpc>
                <a:spcPct val="14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在中国新诗发展史上，艾青是继郭沫若、闻一多等人之后又一位推动一代诗风并产生过重要影响的诗人，在世界上也享有声誉。1985年，法国授予艾青文学艺术最高勋章。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诗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人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故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67230" y="2594610"/>
            <a:ext cx="9436735" cy="272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9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1931年，“九·一八”事变爆发时，艾青正在法国留学。他同许多留法的中国青年一样，在巴黎遭到歧视和侮辱。一天，艾青到一家旅馆住宿登记时，旅馆人员问他的姓名，艾青说叫蒋海澄，对方误听为“蒋介石”，便马上嚷嚷开了。艾青一气之下，就在“蒋”的草字头下面打了一个“×”，又取“澄”的家乡口语谐音为“青”，在住宿登记时填上“艾青”。于是艾青就这样成了他的笔名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164715" y="3579495"/>
            <a:ext cx="7863205" cy="2667635"/>
            <a:chOff x="4351" y="5637"/>
            <a:chExt cx="12383" cy="4201"/>
          </a:xfrm>
        </p:grpSpPr>
        <p:sp>
          <p:nvSpPr>
            <p:cNvPr id="10" name="文本框 9"/>
            <p:cNvSpPr txBox="1"/>
            <p:nvPr/>
          </p:nvSpPr>
          <p:spPr>
            <a:xfrm>
              <a:off x="4351" y="6763"/>
              <a:ext cx="1111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贰</a:t>
              </a:r>
              <a:r>
                <a:rPr lang="en-US" altLang="zh-CN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·</a:t>
              </a:r>
              <a:r>
                <a:rPr lang="zh-CN" altLang="en-US" sz="7200">
                  <a:solidFill>
                    <a:schemeClr val="bg1"/>
                  </a:solidFill>
                  <a:latin typeface="字心坊梦幻哥特体" panose="00020600040101010101" charset="-122"/>
                  <a:ea typeface="字心坊梦幻哥特体" panose="00020600040101010101" charset="-122"/>
                  <a:sym typeface="+mn-ea"/>
                </a:rPr>
                <a:t>作品介绍</a:t>
              </a:r>
              <a:endParaRPr lang="zh-CN" altLang="en-US" sz="72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2744" y="5637"/>
              <a:ext cx="3990" cy="4201"/>
              <a:chOff x="11242" y="5869"/>
              <a:chExt cx="3990" cy="420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1242" y="5869"/>
                <a:ext cx="3990" cy="4201"/>
                <a:chOff x="11453" y="5587"/>
                <a:chExt cx="3990" cy="4201"/>
              </a:xfrm>
            </p:grpSpPr>
            <p:sp>
              <p:nvSpPr>
                <p:cNvPr id="5" name="弧形 4"/>
                <p:cNvSpPr/>
                <p:nvPr/>
              </p:nvSpPr>
              <p:spPr>
                <a:xfrm>
                  <a:off x="11453" y="5798"/>
                  <a:ext cx="3990" cy="3990"/>
                </a:xfrm>
                <a:prstGeom prst="arc">
                  <a:avLst>
                    <a:gd name="adj1" fmla="val 14305255"/>
                    <a:gd name="adj2" fmla="val 8361217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>
                  <a:off x="11999" y="5587"/>
                  <a:ext cx="877" cy="11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直接连接符 15"/>
              <p:cNvCxnSpPr/>
              <p:nvPr/>
            </p:nvCxnSpPr>
            <p:spPr>
              <a:xfrm flipV="1">
                <a:off x="11466" y="9229"/>
                <a:ext cx="517" cy="2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263140" y="5344795"/>
            <a:ext cx="6831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>
                <a:solidFill>
                  <a:schemeClr val="bg1">
                    <a:alpha val="55000"/>
                  </a:schemeClr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人间没有永恒的夜晚，世界没有永恒的冬天。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4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成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书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过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67230" y="2594610"/>
            <a:ext cx="7475220" cy="263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230000"/>
              </a:lnSpc>
            </a:pPr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1976年“四人帮”粉碎后，艾青冤案平反，再次焕发创作青春，写作并发表了《鱼化石》等优秀作品。1979年诗人自己编定《艾青诗选》，交人民文学出版社出版。这部诗选收录了诗人自三十年代到七十年代末期的主要作品，基本反映了诗人的创作历程和风格特征。</a:t>
            </a:r>
          </a:p>
        </p:txBody>
      </p:sp>
      <p:pic>
        <p:nvPicPr>
          <p:cNvPr id="3" name="图片 2" descr="微信图片_202001052334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50" y="2790190"/>
            <a:ext cx="1832610" cy="24422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作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品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风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格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91665" y="2594610"/>
            <a:ext cx="747522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fontAlgn="auto"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艾青的诗歌从风格上看：</a:t>
            </a:r>
          </a:p>
        </p:txBody>
      </p:sp>
      <p:sp>
        <p:nvSpPr>
          <p:cNvPr id="4" name="左箭头标注 3"/>
          <p:cNvSpPr/>
          <p:nvPr/>
        </p:nvSpPr>
        <p:spPr>
          <a:xfrm>
            <a:off x="5114925" y="3515995"/>
            <a:ext cx="844550" cy="1840865"/>
          </a:xfrm>
          <a:prstGeom prst="leftArrow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箭头标注 7"/>
          <p:cNvSpPr/>
          <p:nvPr/>
        </p:nvSpPr>
        <p:spPr>
          <a:xfrm rot="10800000">
            <a:off x="6207760" y="3515995"/>
            <a:ext cx="844550" cy="1840865"/>
          </a:xfrm>
          <a:prstGeom prst="leftArrow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67350" y="3851275"/>
            <a:ext cx="411480" cy="11703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解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放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60465" y="3851910"/>
            <a:ext cx="411480" cy="11703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解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放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字心坊梦幻哥特体" panose="00020600040101010101" charset="-122"/>
                <a:ea typeface="字心坊梦幻哥特体" panose="00020600040101010101" charset="-122"/>
              </a:rPr>
              <a:t>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00605" y="3975100"/>
            <a:ext cx="2540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以深沉、激越、奔放的笔触诅咒黑暗，讴歌光明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50100" y="392747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又一如既往地歌颂人民，礼赞光明，思考人生。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tile tx="0" ty="0" sx="62000" sy="62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40" y="1511935"/>
            <a:ext cx="3337560" cy="3337560"/>
          </a:xfrm>
          <a:prstGeom prst="rect">
            <a:avLst/>
          </a:prstGeom>
        </p:spPr>
      </p:pic>
      <p:pic>
        <p:nvPicPr>
          <p:cNvPr id="5" name="图片 4" descr="452903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2785" y="4646930"/>
            <a:ext cx="2732405" cy="27324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5950" y="1773555"/>
            <a:ext cx="10959465" cy="4441825"/>
          </a:xfrm>
          <a:prstGeom prst="rect">
            <a:avLst/>
          </a:prstGeom>
          <a:solidFill>
            <a:srgbClr val="26252D">
              <a:alpha val="9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815" y="2594610"/>
            <a:ext cx="741680" cy="279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作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品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风</a:t>
            </a:r>
          </a:p>
          <a:p>
            <a:pPr algn="l"/>
            <a:r>
              <a:rPr lang="zh-CN" altLang="en-US" sz="44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</a:rPr>
              <a:t>格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91665" y="2717800"/>
            <a:ext cx="93916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200000"/>
              </a:lnSpc>
            </a:pPr>
            <a:r>
              <a:rPr lang="zh-CN" altLang="en-US" sz="2000">
                <a:solidFill>
                  <a:schemeClr val="bg1"/>
                </a:solidFill>
                <a:latin typeface="字心坊梦幻哥特体" panose="00020600040101010101" charset="-122"/>
                <a:ea typeface="字心坊梦幻哥特体" panose="00020600040101010101" charset="-122"/>
                <a:cs typeface="字心坊梦幻哥特体" panose="00020600040101010101" charset="-122"/>
              </a:rPr>
              <a:t>他的“归来”之歌，内容更为广泛，思想更为浑厚，情感更为深沉，手法更为多样，艺术更为圆熟。他的诗歌，以现实主义为主体，汲取了象征主义的养分，风格朴素清新、深沉隽永，明朗并不直露，时有含蓄也不晦涩，实践着他“朴素、单纯、集中、明快”的诗歌美学主张。艾青是自由体新诗的代表诗人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Apothecary">
      <a:dk1>
        <a:sysClr val="windowText" lastClr="000000"/>
      </a:dk1>
      <a:lt1>
        <a:sysClr val="window" lastClr="FFFE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185</Paragraphs>
  <Slides>31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2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2020-12-16T11:10:56.670</cp:lastPrinted>
  <dcterms:created xsi:type="dcterms:W3CDTF">2020-12-16T11:10:56Z</dcterms:created>
  <dcterms:modified xsi:type="dcterms:W3CDTF">2020-12-16T03:10:58Z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