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handoutMasterIdLst>
    <p:handoutMasterId r:id="rId67"/>
  </p:handoutMasterIdLst>
  <p:sldIdLst>
    <p:sldId id="265" r:id="rId3"/>
    <p:sldId id="305" r:id="rId4"/>
    <p:sldId id="366" r:id="rId5"/>
    <p:sldId id="1027" r:id="rId6"/>
    <p:sldId id="1371" r:id="rId7"/>
    <p:sldId id="1404" r:id="rId8"/>
    <p:sldId id="1031" r:id="rId9"/>
    <p:sldId id="1405" r:id="rId10"/>
    <p:sldId id="1406" r:id="rId11"/>
    <p:sldId id="1407" r:id="rId12"/>
    <p:sldId id="1408" r:id="rId13"/>
    <p:sldId id="1409" r:id="rId14"/>
    <p:sldId id="1410" r:id="rId15"/>
    <p:sldId id="1411" r:id="rId16"/>
    <p:sldId id="1412" r:id="rId17"/>
    <p:sldId id="487" r:id="rId18"/>
    <p:sldId id="1413" r:id="rId19"/>
    <p:sldId id="1414" r:id="rId20"/>
    <p:sldId id="1415" r:id="rId21"/>
    <p:sldId id="1416" r:id="rId22"/>
    <p:sldId id="1426" r:id="rId23"/>
    <p:sldId id="1427" r:id="rId24"/>
    <p:sldId id="1417" r:id="rId25"/>
    <p:sldId id="1418" r:id="rId26"/>
    <p:sldId id="1419" r:id="rId27"/>
    <p:sldId id="1420" r:id="rId28"/>
    <p:sldId id="1421" r:id="rId29"/>
    <p:sldId id="1422" r:id="rId30"/>
    <p:sldId id="1423" r:id="rId31"/>
    <p:sldId id="1424" r:id="rId32"/>
    <p:sldId id="1425" r:id="rId33"/>
    <p:sldId id="793" r:id="rId34"/>
    <p:sldId id="1428" r:id="rId35"/>
    <p:sldId id="1429" r:id="rId36"/>
    <p:sldId id="1430" r:id="rId37"/>
    <p:sldId id="1431" r:id="rId38"/>
    <p:sldId id="1432" r:id="rId39"/>
    <p:sldId id="1434" r:id="rId40"/>
    <p:sldId id="1435" r:id="rId41"/>
    <p:sldId id="1436" r:id="rId42"/>
    <p:sldId id="1437" r:id="rId43"/>
    <p:sldId id="1438" r:id="rId44"/>
    <p:sldId id="1439" r:id="rId45"/>
    <p:sldId id="1440" r:id="rId46"/>
    <p:sldId id="1441" r:id="rId47"/>
    <p:sldId id="1443" r:id="rId48"/>
    <p:sldId id="1442" r:id="rId49"/>
    <p:sldId id="735" r:id="rId50"/>
    <p:sldId id="1444" r:id="rId51"/>
    <p:sldId id="1445" r:id="rId52"/>
    <p:sldId id="1446" r:id="rId53"/>
    <p:sldId id="1447" r:id="rId54"/>
    <p:sldId id="1448" r:id="rId55"/>
    <p:sldId id="1449" r:id="rId56"/>
    <p:sldId id="1450" r:id="rId57"/>
    <p:sldId id="1451" r:id="rId58"/>
    <p:sldId id="1452" r:id="rId59"/>
    <p:sldId id="1453" r:id="rId60"/>
    <p:sldId id="1454" r:id="rId61"/>
    <p:sldId id="1455" r:id="rId62"/>
    <p:sldId id="1456" r:id="rId63"/>
    <p:sldId id="1457" r:id="rId64"/>
    <p:sldId id="1458" r:id="rId65"/>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46" autoAdjust="0"/>
    <p:restoredTop sz="94660"/>
  </p:normalViewPr>
  <p:slideViewPr>
    <p:cSldViewPr>
      <p:cViewPr>
        <p:scale>
          <a:sx n="36" d="100"/>
          <a:sy n="36" d="100"/>
        </p:scale>
        <p:origin x="-186" y="-37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0" Type="http://schemas.openxmlformats.org/officeDocument/2006/relationships/tableStyles" Target="tableStyles.xml"/><Relationship Id="rId7" Type="http://schemas.openxmlformats.org/officeDocument/2006/relationships/slide" Target="slides/slide5.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notesMaster" Target="notesMasters/notesMaster1.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48.xml"/><Relationship Id="rId3" Type="http://schemas.openxmlformats.org/officeDocument/2006/relationships/slide" Target="slide32.xml"/><Relationship Id="rId2" Type="http://schemas.openxmlformats.org/officeDocument/2006/relationships/slide" Target="slide1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8353252" y="7381230"/>
            <a:ext cx="7128792" cy="872547"/>
          </a:xfrm>
          <a:prstGeom prst="rect">
            <a:avLst/>
          </a:prstGeom>
          <a:noFill/>
        </p:spPr>
        <p:txBody>
          <a:bodyPr wrap="square" rtlCol="0">
            <a:spAutoFit/>
          </a:bodyPr>
          <a:lstStyle/>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范本</a:t>
            </a:r>
            <a:r>
              <a:rPr lang="en-US" altLang="zh-CN" sz="3900" dirty="0" smtClean="0">
                <a:solidFill>
                  <a:srgbClr val="EF8340"/>
                </a:solidFill>
                <a:latin typeface="微软雅黑" panose="020B0503020204020204" pitchFamily="34" charset="-122"/>
                <a:ea typeface="微软雅黑" panose="020B0503020204020204" pitchFamily="34" charset="-122"/>
                <a:hlinkClick r:id="rId1" action="ppaction://hlinksldjump"/>
              </a:rPr>
              <a:t>1</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范本</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2</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latin typeface="微软雅黑" panose="020B0503020204020204" pitchFamily="34" charset="-122"/>
                <a:ea typeface="微软雅黑" panose="020B0503020204020204" pitchFamily="34" charset="-122"/>
                <a:hlinkClick r:id="rId2" action="ppaction://hlinksldjump"/>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范本</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3</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范本</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4</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7" name="组合 6"/>
          <p:cNvGrpSpPr/>
          <p:nvPr/>
        </p:nvGrpSpPr>
        <p:grpSpPr>
          <a:xfrm>
            <a:off x="6452356" y="3149858"/>
            <a:ext cx="10514632" cy="4015348"/>
            <a:chOff x="12810338" y="5593224"/>
            <a:chExt cx="10001320" cy="4015348"/>
          </a:xfrm>
        </p:grpSpPr>
        <p:sp>
          <p:nvSpPr>
            <p:cNvPr id="8" name="TextBox 7"/>
            <p:cNvSpPr txBox="1"/>
            <p:nvPr/>
          </p:nvSpPr>
          <p:spPr>
            <a:xfrm>
              <a:off x="12881776" y="5593224"/>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专题十六　</a:t>
              </a:r>
              <a:r>
                <a:rPr lang="en-US" altLang="zh-CN" sz="6000" b="1" dirty="0" smtClean="0">
                  <a:solidFill>
                    <a:srgbClr val="404040"/>
                  </a:solidFill>
                  <a:latin typeface="微软雅黑" panose="020B0503020204020204" pitchFamily="34" charset="-122"/>
                  <a:ea typeface="微软雅黑" panose="020B0503020204020204" pitchFamily="34" charset="-122"/>
                </a:rPr>
                <a:t>PART 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810338" y="6561584"/>
              <a:ext cx="10001320" cy="3046988"/>
            </a:xfrm>
            <a:prstGeom prst="rect">
              <a:avLst/>
            </a:prstGeom>
            <a:noFill/>
          </p:spPr>
          <p:txBody>
            <a:bodyPr wrap="square" rtlCol="0">
              <a:spAutoFit/>
            </a:bodyPr>
            <a:lstStyle/>
            <a:p>
              <a:pPr algn="ctr"/>
              <a:r>
                <a:rPr lang="zh-CN" altLang="en-US" sz="9600" b="1" dirty="0" smtClean="0">
                  <a:solidFill>
                    <a:schemeClr val="bg1"/>
                  </a:solidFill>
                  <a:latin typeface="微软雅黑" panose="020B0503020204020204" pitchFamily="34" charset="-122"/>
                  <a:ea typeface="微软雅黑" panose="020B0503020204020204" pitchFamily="34" charset="-122"/>
                </a:rPr>
                <a:t>最新考场高分作文范本</a:t>
              </a:r>
              <a:r>
                <a:rPr lang="en-US" altLang="zh-CN" sz="9600" b="1" dirty="0" smtClean="0">
                  <a:solidFill>
                    <a:schemeClr val="bg1"/>
                  </a:solidFill>
                  <a:latin typeface="微软雅黑" panose="020B0503020204020204" pitchFamily="34" charset="-122"/>
                  <a:ea typeface="微软雅黑" panose="020B0503020204020204" pitchFamily="34" charset="-122"/>
                </a:rPr>
                <a:t>12</a:t>
              </a:r>
              <a:r>
                <a:rPr lang="zh-CN" altLang="en-US" sz="9600" b="1" dirty="0" smtClean="0">
                  <a:solidFill>
                    <a:schemeClr val="bg1"/>
                  </a:solidFill>
                  <a:latin typeface="微软雅黑" panose="020B0503020204020204" pitchFamily="34" charset="-122"/>
                  <a:ea typeface="微软雅黑" panose="020B0503020204020204" pitchFamily="34" charset="-122"/>
                </a:rPr>
                <a:t>篇</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a:off x="6769076" y="7165206"/>
            <a:ext cx="100091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7955280"/>
        </p:xfrm>
        <a:graphic>
          <a:graphicData uri="http://schemas.openxmlformats.org/drawingml/2006/table">
            <a:tbl>
              <a:tblPr>
                <a:tableStyleId>{5940675A-B579-460E-94D1-54222C63F5DA}</a:tableStyleId>
              </a:tblPr>
              <a:tblGrid>
                <a:gridCol w="15985776"/>
                <a:gridCol w="3456383"/>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周易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天行健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君子以自强不息。”何为自强不息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即自性、佛性、天心、道心。息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即滋生滋长。从哲学的角度解释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自强不息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就是加强我们先天的自性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开发我们的公心、道心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不要让我们后天产生邪念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滋长私心、安心。不敢正视自己的缺点和错误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千方百计地美化自己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掩饰头顶的癞疮疤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正是自强不息缺失的表现。据报道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某地新农村因为建设工作滞后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成绩平平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为了应付领导检查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就用白石灰刷墙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遮盖民宅原来的面貌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结果被媒体揭露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备受舆论谴责。这样的行为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瞒上欺下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自欺欺人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哪里谈得上自强不息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莎士比亚说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最好的好人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都是犯过错误的过来人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一个人往往因为有一点小小的缺点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将来会变得更好。”人有缺陷不可笑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可笑的是捂着癞疮疤充美人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人有过错不可怕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可怕的是像蔡桓公那样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病入膏肓却讳疾忌医。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再用现实中的事例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如用白石灰刷墙应付检查进行反面论证。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引用莎翁名言并客观公正地分析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收尾有力。</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见解深刻。针对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人间世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向世人呈现失败病例的事发表个人见解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提出“正视”观点。从唯物主义世界观和审美价值两方面做正面阐述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再以现实中的事例进行反面论证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观点深刻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警醒世人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特别是从哲学的角度解释了“自强不息”的内涵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能够言他人笔下之所无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见解尤为深刻独到。结尾引用莎翁名言后辩证地分析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有理有力。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说理透彻</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780830"/>
          <a:ext cx="19442159" cy="8668512"/>
        </p:xfrm>
        <a:graphic>
          <a:graphicData uri="http://schemas.openxmlformats.org/drawingml/2006/table">
            <a:tbl>
              <a:tblPr>
                <a:tableStyleId>{5940675A-B579-460E-94D1-54222C63F5DA}</a:tableStyleId>
              </a:tblPr>
              <a:tblGrid>
                <a:gridCol w="15193688"/>
                <a:gridCol w="4248471"/>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大美中华</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有容乃大</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湖南考生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越来越多的外国青年选择来华留学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中国用宽广包容的胸怀迎接他们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展现了中华大美。而中国的大美不仅在于壮丽河山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不仅在于雄才济济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更在于经济发展、文学艺术与社会生活等共同折射出的“容”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海纳百川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有容乃大。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中国推崇经济互容。“一带一路”的经济发展新引擎将驱动世界经济的发展。丝绸之路经济带和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世纪海上丝绸之路与中国国际化的发展方向相一致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与世界经济发展格局相承接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与中华丰富的文化资源和深厚的文化底蕴相匹配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已摒弃了国际上长期的“零和博弈”思维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而是用古老中华民族的智慧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以“和”文化为核心思想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搭筑了新的互利互容的经济交流平台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开创了平等互利、包容互鉴、合作共赢的新思路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可谓展现了中华之大美。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开头点出“外国青年”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向他们展示中华文化的包容性特征。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“一带一路”的文化源远流长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而今又增添了新内涵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搭建了新的互利互容的经济交流平台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开创新思路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展现中华大美。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668512"/>
        </p:xfrm>
        <a:graphic>
          <a:graphicData uri="http://schemas.openxmlformats.org/drawingml/2006/table">
            <a:tbl>
              <a:tblPr>
                <a:tableStyleId>{5940675A-B579-460E-94D1-54222C63F5DA}</a:tableStyleId>
              </a:tblPr>
              <a:tblGrid>
                <a:gridCol w="15121680"/>
                <a:gridCol w="432047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中国秉信文化包容。古老的京剧是中国的一个文化标志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以唱念做打有机结合的艺术手法、生旦净末丑丰富多样的艺术造型、各式各样的艺术装饰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在世界文艺中占有独特而重要的位置。两百多年前徽剧和汉调艺人进京演出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徽汉合流后逐步演化成京城特有的剧种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它吸收全国各地戏曲的多种表现形式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逐步完善自身。可以说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是中华文化特有的包容性造就了中华的国粹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京剧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并且每个中国人都相信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京剧等古老文化在历史的碾压下并不会止步不前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而是会更加开放包容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吸收现代艺术元素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更加强劲地展现中华大美。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中国倡导生活共容。共享单车作为一种新事物正在悄然改变中国大众的生活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其最大特点在于共享性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即在不同时间与地域共享资源。这也反映出中国社会生活的一大特性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共通相互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互相包容。这种共容性是一种极为有益的生活导向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中国的面貌正因“共享共容”的趋向变得更加祥和美好。</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描写京剧的发展演变史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着重表现其吸收其他戏剧的精华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不断完善自身的特点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再一次证明中国文化“兼容并包”的极大魅力。</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新生事物“共享单车”也体现了中国文化“兼容并包”的特点。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5102352"/>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713544">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当今中国早已从沉睡中醒来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用包容的双眼凝视世界。我们每一个人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无论是中国人抑或是外国人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都应谨记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我们都是世界人。用包容的态度、“和”的精神对待所有人和事物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是我们每个人都应做的。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大风泱泱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大潮滂滂。</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洪水图腾蛟龙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烈火涅槃凤凰。文明圣火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千古未绝者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唯我无双。与天地并存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与日月同光。大美中华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有容乃大。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再一次提到“外国人”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呼应开头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升华主题。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用中华民族的传统图腾“龙凤”来概括中国文化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十分贴切。</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561589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说理透彻。主要表现在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观点鲜明。题目使用“大美中华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有容乃大”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开头、结尾都点明了作者的观点。②论据充分。为了证明自己的观点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作者使用“一带一路”“京剧”“共享单车”三个关键词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它们都能够代表中国文化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且它们共同的联系纽带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就是“包容”。文章从经济、艺术和社会生活三个方面来表现中华大美及其包容的特点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如“一带一路”传播文化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在繁荣经济的同时融汇了各国各民族的文化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京剧吸收了其他剧种的精华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成为国粹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共享单车的资源共享体现了当代中国人民的精神面貌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它们将“包容”发扬光大。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范本</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丰富类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72718"/>
            <a:ext cx="19658184" cy="561589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要让文章的内容丰富起来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我们需要在材料的选择、思路的安排、方法的使用等方面多加研究。具体可以从以下几个方面着手。一、使“材料丰富”。这是指文章材料充足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内容翔实。可多元联想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广开视角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可一线串珠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别具匠心。二、使“论据充实”。这是指论述时旁征博引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有理有据。运用时或详例对举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或分点举证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或两者兼顾。三、使“形象丰满”。这是指描述对象要具体可感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形神兼备。可用心理刻画、细节点染、对比映衬等方法。四、使“意境深远”。这是指所写内容情景交融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言近旨远。可以运用虚实相生、借古立意、形象寓意等方法。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材料丰富</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351520"/>
        </p:xfrm>
        <a:graphic>
          <a:graphicData uri="http://schemas.openxmlformats.org/drawingml/2006/table">
            <a:tbl>
              <a:tblPr>
                <a:tableStyleId>{5940675A-B579-460E-94D1-54222C63F5DA}</a:tableStyleId>
              </a:tblPr>
              <a:tblGrid>
                <a:gridCol w="13418820"/>
                <a:gridCol w="602333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高唱战歌</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笑迎高考</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四川考生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有人用战场上战士的“战歌”形容高考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我觉得一点儿也不夸张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但它却未能言尽高考的酸甜苦辣。</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高考之于人生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不啻成家立业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难怪古人说“洞房花烛夜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金榜题名时”乃人生两大幸事。一旦高中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就意味着人生轨迹彻底改变了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无怪乎唐代诗人孟郊在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登科后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中喜形于色地说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春风得意马蹄疾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一日看尽长安花。”古代无数饱学之士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对科举趋之若鹜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开篇点题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一个“但”字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转入对高考酸甜苦辣的论述。</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引用孟郊的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登科后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举例说明高考成功乃人生两件幸事之一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为下文引出“战歌”蓄势。</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668512"/>
        </p:xfrm>
        <a:graphic>
          <a:graphicData uri="http://schemas.openxmlformats.org/drawingml/2006/table">
            <a:tbl>
              <a:tblPr>
                <a:tableStyleId>{5940675A-B579-460E-94D1-54222C63F5DA}</a:tableStyleId>
              </a:tblPr>
              <a:tblGrid>
                <a:gridCol w="14113568"/>
                <a:gridCol w="5328591"/>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屡败屡战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乐此不疲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甚至耗费一生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也在所不惜。神童蒲松龄连中县、府、道三个第一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踌躇满志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但此后却屡考不中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只好以教书、做幕僚为生。至于中举发疯的范进、“连半个秀才也捞不到”的孔乙己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则分别是古代读书人的两个极端。</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斗转星移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新式学校教育取代了古代的科举考试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学子们走进“象牙塔”不再是为了“学而优则仕”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而是为了掌握本领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提高社会生存力和竞争力。高考的内容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不再是“代圣人立言”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而是科学文化知识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高考的目的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不再是“明人伦”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而是遴选专门人才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但二者却有着千丝万缕的传承关系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如都十分注重对学子德行的潜移默化的影响。高考的教育理念、方式方法则古今相通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如孔子的“有教无类”、朱子的“立志、居敬、存养、省察、力行”的德育理念等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至今仍闪耀着思想的光辉。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蒲松龄的例子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进一步说明了高考对古人一生的巨大影响。范进、孔乙己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古代高考的这两个极端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则进一步突出了高考对人生命运的改变。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从高考的内容、目的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将古今高考进行对比、类比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突出了二者在文化传递方面的传承。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范本</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深刻类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7200800"/>
        </p:xfrm>
        <a:graphic>
          <a:graphicData uri="http://schemas.openxmlformats.org/drawingml/2006/table">
            <a:tbl>
              <a:tblPr>
                <a:tableStyleId>{5940675A-B579-460E-94D1-54222C63F5DA}</a:tableStyleId>
              </a:tblPr>
              <a:tblGrid>
                <a:gridCol w="14761640"/>
                <a:gridCol w="4680519"/>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而备战高考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古今相通之处就更多了。先秦虽然没有高考一说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但成才之道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却与今天无异。孔子韦编三绝、刘秀手不释卷、匡衡凿壁借光、祖逖闻鸡起舞、车胤囊萤夜读、范仲淹断齑画粥、欧阳修以荻画地、司马光警枕励志、顾炎武读破万卷书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无不说明“吃得苦中苦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方为人上人”的道理。而今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高考近在咫尺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箭在弦上不得不发。战鼓已经擂响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战歌已经唱响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唯有向前冲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血可流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头可破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斗志更昂扬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旌旗摇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号令催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百日炼真钢”“雄关漫道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谁与争勇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烈火熊炉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我自称雄”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过渡句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启下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引出备战高考的古今相通之处。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高考誓言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就是高考的号角、战歌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第一次点题。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7596553"/>
        </p:xfrm>
        <a:graphic>
          <a:graphicData uri="http://schemas.openxmlformats.org/drawingml/2006/table">
            <a:tbl>
              <a:tblPr>
                <a:tableStyleId>{5940675A-B579-460E-94D1-54222C63F5DA}</a:tableStyleId>
              </a:tblPr>
              <a:tblGrid>
                <a:gridCol w="14761640"/>
                <a:gridCol w="4680519"/>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就拿我来说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去年高二还没有结束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老师就慷慨激昂地说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孩儿们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高三已经悄然来临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向前冲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唯有勇者留其名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这一年来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我岂止“三过家门而不入”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简直是进入了“魔鬼集中营”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两耳不闻窗外事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一心只读圣贤书。我几乎没有白天和黑夜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不见太阳和星星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更不嗅花香不闻鸟语。我的脑子里只有两个短语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为了高考、高唱战歌。我喜爱的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中国达人秀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快乐大本营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中国好声音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我是歌手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中国诗词大会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朗读者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等综艺节目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只能看个节目花絮或预告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以解解馋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我喜爱的户外摄影、芭蕾舞、跆拳道等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通通跟我再见。我吃早饭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小跑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上厕所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记单词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睡觉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温书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赶车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背古诗词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睡房里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全是英语单词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笔记本上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全是励志名言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运用描写、叙述的表达方式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叙述“我”是如何高唱战歌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笑迎高考的。第二次点题。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运用排比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概括叙事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再次突出“我”是如何高唱战歌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笑迎高考的。第三次点题。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5688632"/>
        </p:xfrm>
        <a:graphic>
          <a:graphicData uri="http://schemas.openxmlformats.org/drawingml/2006/table">
            <a:tbl>
              <a:tblPr>
                <a:tableStyleId>{5940675A-B579-460E-94D1-54222C63F5DA}</a:tableStyleId>
              </a:tblPr>
              <a:tblGrid>
                <a:gridCol w="14329592"/>
                <a:gridCol w="5112567"/>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4511167">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一年来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我拼命往前冲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虽然失败多于成功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泪水多于汗水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心酸多于快乐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但我始终高唱战歌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熬过了高三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走进了高考考场。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高唱战歌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我的拼劲儿、狠劲儿被激活了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我用炽热的青春烈火百炼成钢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我已经不再是那个爱哭鼻子的小女孩了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我长大了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成熟了。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总结上文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再点战歌。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抒情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第五次点明战歌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揭示备战高考的人生意义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卒章显志。</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本篇材料丰富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事例翔实。为了说明古人的勤学苦读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作者列举了孔子、刘秀、匡衡、祖逖、车胤、欧阳修、司马光、顾炎武这些巨擘大家成才的例子。运用现身说法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用了老师的话、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史记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中记述大禹治水的句子等来论述。喜欢的综艺节目、课外活动等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用众多例子来说明。这些都表现出作者的选材丰富性。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形象丰满</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668512"/>
        </p:xfrm>
        <a:graphic>
          <a:graphicData uri="http://schemas.openxmlformats.org/drawingml/2006/table">
            <a:tbl>
              <a:tblPr>
                <a:tableStyleId>{5940675A-B579-460E-94D1-54222C63F5DA}</a:tableStyleId>
              </a:tblPr>
              <a:tblGrid>
                <a:gridCol w="15769752"/>
                <a:gridCol w="3672407"/>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痴情的姥爷</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我一遍又一遍地擦拭姥爷的勋章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就像他曾经做过的那样。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那些覆盖住往事的灰尘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也在这样的擦拭中消失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露出了隐藏的底色。</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姥爷是个非常精神的老头儿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当年他腰板笔挺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能把每件衣服都穿出军装的味道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生活特别规律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一切生活琐事都能自理。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没错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姥爷是个兵。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小时候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我总在幼儿园里炫耀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我姥爷当过兵呢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超级厉害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那时姥爷就是我的英雄。他把我抱在膝上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细细讲述着勋章背后的故事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或是一场惊心动魄的拉锯战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或是残酷的地道战。我常常迷失在姥爷描述的战火遮蔽天空的时代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一抬头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看见绚烂的阳光落在姥爷坚毅的嘴角和两鬓的银丝上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心中霎时</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“隐藏的底色”有寓意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不做揭示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留给读者品味的空间。</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“我”的志气能够维持多久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作者写“我”的热情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颇有用心。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430" cy="9380220"/>
        </p:xfrm>
        <a:graphic>
          <a:graphicData uri="http://schemas.openxmlformats.org/drawingml/2006/table">
            <a:tbl>
              <a:tblPr>
                <a:tableStyleId>{5940675A-B579-460E-94D1-54222C63F5DA}</a:tableStyleId>
              </a:tblPr>
              <a:tblGrid>
                <a:gridCol w="14987905"/>
                <a:gridCol w="4454254"/>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动容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大喊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我长大也要当兵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姥爷眼中迸发出比太阳还耀眼的光芒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定定地看着我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喉咙里滚出一声惊雷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好小子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有志气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可是当兵的梦想被越堆越高的书堆中埋没了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等我再次抬起头时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发现姥爷已经老了。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他渐渐听不明白别人说的话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也很难正确地表达出自己想要说的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常常说着说着就忘记要说什么了。唯独那几个抗日故事他还记得清楚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天天重复几遍。可家里人都实行了和他说话只要敷衍过去即可的做法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没人再愿意听那些老掉牙的故事。他是这样老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老得和这个世界格格不入。</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当报社的记者来采访他的抗战史时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姥爷已经蜷缩在轮椅里了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他艰难地保持了一段时间的清明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不厌其烦地重复他的宝贝故事。他的眼中又迸发出了两团精光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却在挣扎着站起来而不能时很快地熄灭了。</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生命和岁月交给他的能力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最终又被一点点收了回去。</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“我”和家人对姥爷的不理解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越发凸显姥爷意志的坚定。</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以“两团精光”写眼睛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十分传神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写出老人灵魂的坚强。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492798"/>
          <a:ext cx="19442159" cy="9381744"/>
        </p:xfrm>
        <a:graphic>
          <a:graphicData uri="http://schemas.openxmlformats.org/drawingml/2006/table">
            <a:tbl>
              <a:tblPr>
                <a:tableStyleId>{5940675A-B579-460E-94D1-54222C63F5DA}</a:tableStyleId>
              </a:tblPr>
              <a:tblGrid>
                <a:gridCol w="15985776"/>
                <a:gridCol w="3456383"/>
              </a:tblGrid>
              <a:tr h="648072">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在“十一”阅兵的时候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姥爷只能靠人喂食了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他呆滞地张嘴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目光没有焦距地看着前方。可当镜头扫过一排排老兵时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他蓦然激动起来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僵硬地晃动身子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打翻了妈妈手里的粥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嘴里咿咿呀呀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含糊又大声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带着压抑的痛苦。</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我看到了每一滴泪里封存的历史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那段历史是怎样地痛苦与深刻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才能让一个人在连亲人的名字都忘记时还能铭刻在心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是怎样的时代和动荡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造就了这样一群至死都心怀激情的人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我们的时代是和平的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和平时代又会造就怎样的我们呢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我承认姥爷痴情有余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精明不足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是理想主义的老天真。可我们呢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似乎正相反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精明有余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痴情不足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人称精致的利己主义者。我们知天文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识地理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自以为比他们聪明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可是却缺少人之为人的核心。</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看着轮椅上的姥爷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我把他的勋章重新挂好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一排闪耀的勋章宣告着姥爷的勇猛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宣告着祖国的强盛。抬起头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那朝阳又从东方的地平线上跃起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光影里我仿佛又看到了姥爷的笑脸和那刚毅的身影。</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姥爷是“至死都心怀激情的人”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而现代人是“精致的利己主义者”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定性准确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分析精当。</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628702"/>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形象丰满。这篇记叙文所刻画的姥爷形象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既是高大、勇敢、坚毅的英雄形象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又是唠叨、呆滞、痴情的病人形象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更是处处饱含着激情和理想的老人形象。描写身患重病时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凸显出他的顽强、刚毅和执着的精神品质。特别是特写镜头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姥爷晚年神志不清而一谈战争便精神复苏。同时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也刻画出现代人精神缺失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精明有余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痴情不足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缺少人之为人的核心的形象。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意境深远</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780830"/>
          <a:ext cx="19442159" cy="8668512"/>
        </p:xfrm>
        <a:graphic>
          <a:graphicData uri="http://schemas.openxmlformats.org/drawingml/2006/table">
            <a:tbl>
              <a:tblPr>
                <a:tableStyleId>{5940675A-B579-460E-94D1-54222C63F5DA}</a:tableStyleId>
              </a:tblPr>
              <a:tblGrid>
                <a:gridCol w="15481720"/>
                <a:gridCol w="3960439"/>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带着这束光</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去远行</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吉林考生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万字通化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千钟饮尽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有万卷兴亡胸中事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有人文而化成天下。在泱泱华夏的热土上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我看到了经千年积淀留存下的历史遗迹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我感受到了它的纯情灵动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我听到了它的召唤。它是悬挂在稀星之中的中华之月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它用它的光传达着无数的期待。这月承载着千年的沧桑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却始终将它明朗的光亮源源不断地输于天下。</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“月是故乡明”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因这月光的明媚而变得鲜活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因这月光的纯情而变得灵动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因这月光的明朗而变得浩荡。这束光有“蒹葭苍苍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白露为霜”的隐秘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有“自在飞花轻似梦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无边丝雨细如愁”的感伤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有“春来我不先开口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哪个虫儿敢作声”的自信。月永远是明的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光永远是亮的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却需要一种一饮千钟的豪气内化这束光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并让这光照亮更远的旅途。</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哲思睿语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把文化信息呈现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妙哉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用排比来解读“月光”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思维灵动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妙不可言。</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9381744"/>
        </p:xfrm>
        <a:graphic>
          <a:graphicData uri="http://schemas.openxmlformats.org/drawingml/2006/table">
            <a:tbl>
              <a:tblPr>
                <a:tableStyleId>{5940675A-B579-460E-94D1-54222C63F5DA}</a:tableStyleId>
              </a:tblPr>
              <a:tblGrid>
                <a:gridCol w="15121680"/>
                <a:gridCol w="432047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“受光于庭户见一堂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受光于天下照四方”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告诉我们要有一种对文化内省的能力。有了这种能力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还应使独立思考成为熔铸新文化内通的动力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成为独立人格精神的保障。古有陆王心学、程朱理学的争辩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所谓的“格物致知”与“吾本吾心”的争论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其实都在强调对外接受文化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自觉成熟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并内化于心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两种思想也都是将本身的文化进行内省。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自古明月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此刻最圆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自古月光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此时最明。这种月光给人以自由的向往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让人们产生对人事代谢的感悟。当我站在庭户之内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我只能被这狭小的空间阻挡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再宏大的力量反射出的也终究是堂户的月光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而在四海八荒之内吸收光芒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则会以风雨为养料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既自觉又不自觉地进行内化。余秋雨在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阳关雪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中写道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即便是土墩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是石城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也受不住这么多叹息的吹拂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阳关坍弛了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坍弛在一个民族的精神疆域中。”所以他开始进行“文化苦旅”。他看到了中国固有的文化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同时也在找回遗落的精神。</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“一种对文化内省的能力”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这个观点很独特。</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72718"/>
            <a:ext cx="19658184" cy="561589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要让文章深刻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我们需要在构思、立意和具体的写人叙事、抒发感情、论说事理方面下功夫。我们可以根据需要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在选择自己擅长的文体和语言后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掌握提升文章深刻度方面的常见方法。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具体来说可以从以下三点来突破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一是透过现象揭示本质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可以通过议论突出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可以以小见大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可以进行纵深分析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可以采用辩证思维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二是揭示问题产生的原因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通过对原因的揭示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让见解更加深刻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三是使自己的观点对他人具有启发性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思维可以求异、逆向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视角可以宏大高远、联系古今。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7955280"/>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713544">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余秋雨的散文随着他的足迹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视野不断扩大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跨越纯文学界限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走向更远的旅途。我们所把握的光大多是庭户之中的一缕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再吸取内化也不过是旅途中所需的一滴水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而面对悬挂在华夏大地之上的月亮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我们却要在旷野中、草原上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自由地借鉴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无限地内省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使这束光不被变质地消费。我听到了它的号召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在天下之广宇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它希望有人能带着这束光去远行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即便是一段苦旅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也有着被重新诠释的机会。</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这束光是在天下的浩大中内化而成的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它是我们认为最明亮的月亮所赐予的。在庭户间我们抓住了它寂寞、惶恐的背影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在天下广大的胸怀中我们有了无限思索的动力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这是在更高的视角、更远的目标下积淀的能力和意识。为了这束本就明媚的光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我们要去远行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去感受它永恒的力量。</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余秋雨的“文化苦旅”与标题“带着这束光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去远行”暗合。</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进一步强调“这束光”的本质与意义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点题。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意境深远。①以超凡脱俗的思维方式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将“光”发扬光大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使其与中国传统文化以及如何继承中华文化联系起来。②开篇以中华文化和“中华之月”作比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引出杜甫“月是故乡明”句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进而引出魏源的句子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紧密扣合材料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然后提出如何继承中华文化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需要“内省”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接着以余秋雨的散文为例进一步阐释如何继承文化的问题。③富有哲思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满含诗意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意境悠远。如“万字通化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千钟饮尽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有万卷兴亡胸中事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有人文而化成天下”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就充满了古风古韵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加之长短句结合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在饱含哲思的同时也具有音韵美。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169676"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范本</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文采类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72718"/>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文采的表现是有规律可循的。具体来说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我们可以从以下三个方面来实践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一、使字词贴切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即多运用形象丰富的词语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多注重锤炼字词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二、使句式灵活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将陈述句与问句交叉使用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或注意用押韵、叠词等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或妙用佳句典故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包括运用名人名言、诗词、经典意象等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三、妙用修辞手法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或用比喻、拟人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或用排比、对偶等。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用词贴切</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668512"/>
        </p:xfrm>
        <a:graphic>
          <a:graphicData uri="http://schemas.openxmlformats.org/drawingml/2006/table">
            <a:tbl>
              <a:tblPr>
                <a:tableStyleId>{5940675A-B579-460E-94D1-54222C63F5DA}</a:tableStyleId>
              </a:tblPr>
              <a:tblGrid>
                <a:gridCol w="13249472"/>
                <a:gridCol w="6192687"/>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共和国</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我为你拍照</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清晨时分的罗布泊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一行鸿雁自天边掠过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恰似明月般的眸子上方舞动的眉睫。这里的黎明总是比东部地区晚一些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但黑色的幕布永远掩盖不了她即将展现给世人的美丽。</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绿荫环绕下是一排整齐的小屋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轻轻推开其中一扇门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屋里无人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逡巡一番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我的目光停驻在一个古朴却被擦拭如新的相框上。如花的女孩自信地微笑着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背景是一望无际的荒沙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似乎能感觉到清一色的沙砾潜藏在指缝、发丝、衣服的每一缕纤维间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土黄成了照片的主色调。这样的照片在我的相册里也有一张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照片的背面还有一句话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金山银山不如绿水青山。</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诗一样的语言营造出静谧的氛围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同时暗示罗布泊即将展现惊人的变化。</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对照片的这一细节描写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既引出回忆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又为下文写罗布泊三十年前后的对比做铺垫。</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351520"/>
        </p:xfrm>
        <a:graphic>
          <a:graphicData uri="http://schemas.openxmlformats.org/drawingml/2006/table">
            <a:tbl>
              <a:tblPr>
                <a:tableStyleId>{5940675A-B579-460E-94D1-54222C63F5DA}</a:tableStyleId>
              </a:tblPr>
              <a:tblGrid>
                <a:gridCol w="14113568"/>
                <a:gridCol w="5328591"/>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这正是我的好友玥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当年就读于清华环境工程专业的她毕业时毅然申请参加了国家的“沙漠绿洲”工程计划。我以为她是一时冲动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然而从她给我发来她到罗布泊后的第一张照片起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到现在祖国百年华诞到来之际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已经过去了近三十年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不及我应声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一个混合着湿润泥土气息的拥抱将我从回忆中唤回。转身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依旧是那熟悉的自信的面容。“我的大记者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这次来的任务是什么呀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我笑而不语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目光不经意地落到桌上的一堆玻璃瓶上。玥立刻兴奋地说道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这是我们培育出的新树种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吃水少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易存活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成长快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再加上我们新近改良的滴灌技术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沙漠变绿洲已不是梦想啦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一会儿我带你去看看我们的成果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插叙好友去罗布泊的起因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展示了时代背景。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133350" algn="l" defTabSz="2118995" rtl="0" eaLnBrk="1" fontAlgn="auto" latinLnBrk="0" hangingPunct="1">
                        <a:lnSpc>
                          <a:spcPct val="130000"/>
                        </a:lnSpc>
                        <a:spcBef>
                          <a:spcPts val="0"/>
                        </a:spcBef>
                        <a:spcAft>
                          <a:spcPts val="0"/>
                        </a:spcAft>
                        <a:buClrTx/>
                        <a:buSzTx/>
                        <a:buFontTx/>
                        <a:buNone/>
                        <a:defRPr/>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人物语言、动作、神态的刻画细致、真实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突出了人物的精神风貌。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7596553"/>
        </p:xfrm>
        <a:graphic>
          <a:graphicData uri="http://schemas.openxmlformats.org/drawingml/2006/table">
            <a:tbl>
              <a:tblPr>
                <a:tableStyleId>{5940675A-B579-460E-94D1-54222C63F5DA}</a:tableStyleId>
              </a:tblPr>
              <a:tblGrid>
                <a:gridCol w="13681520"/>
                <a:gridCol w="5760639"/>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当伫立在这片绿树环绕的绿洲中时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我简直不敢相信自己的眼睛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蓝蓝的天空下一碧万顷的良田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清澈的河水在田间蜿蜒前行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路边茵茵的草坪上夹着红的、黄的野花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还有几只小白羊在悠闲地踱着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而远处一排排高大的绿树正如卫士般迎风挺立。哪里还看得出这里曾黄沙漫地、寸草不生呢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看着我惊叹的目光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玥喜悦而自豪地说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这样的地方已有很多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我们的沙漠绿洲计划进展顺利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古老的罗布泊正在重新焕发出它的生命光彩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在这充盈着生机的绿色中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在初升霞光的映照下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玥不再年轻的脸庞却熠熠生辉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发出别样的光芒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我的心一动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按下了蓄势已久的快门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为罗布泊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为祖国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蓝天、碧水、绿树、红花、白羊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还有霞光下熠熠生辉的脸</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色彩鲜明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动静结合。作者用细腻优美的文笔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给我们描绘出一幅内蕴丰富的画面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对“玥”的特写镜头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5328592"/>
        </p:xfrm>
        <a:graphic>
          <a:graphicData uri="http://schemas.openxmlformats.org/drawingml/2006/table">
            <a:tbl>
              <a:tblPr>
                <a:tableStyleId>{5940675A-B579-460E-94D1-54222C63F5DA}</a:tableStyleId>
              </a:tblPr>
              <a:tblGrid>
                <a:gridCol w="14401600"/>
                <a:gridCol w="5040559"/>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4151127">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这张照片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每一个像素都饱含着从青葱幼苗到参天大树的执着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饱含着从翩翩少女到“知天命”的女强人的历练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这张照片里不仅有玥和她身后的沙漠绿洲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还有像玥一样为了这青山绿水的中国梦而不懈努力的中国人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当然更有我们历经百年始终自强不息、充满活力的老寿星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祖国母亲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呼应上文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照应题目。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结尾议论抒情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呼应前文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点明主旨。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用词贴切。主要有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观点用词妥当。如结尾一段中的“执着”“历练”“不懈努力”“自强不息、充满活力”等。②句中选用词语贴切。这又表现为善用动词、形容词、副词等在塑造形象、表情达意等方面。如“一行鸿雁自天边掠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恰似明月般的眸子上方舞动的眉睫”中的动词“掠”“舞动”形象地营造出静谧的意境。如“这是我们培育出的新树种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吃水少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易存活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成长快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再加上我们新近改良的滴灌技术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沙漠变绿洲已不是梦想啦”句中的“少”“易”“快”等形容词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把科学家不辞劳苦培育出新品种的兴奋之情充分地表达出来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副词“已”则表现出一代科学家的荣誉感、自豪感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全文语言优美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描写细腻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能抓住人物的细微神态和典型语言来刻画人物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简练精确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景物描写细腻、生动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富有层次感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如对沙漠绿洲的描绘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从空间、色彩、动静等角度来构图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体现出较强的驾驭语言的能力。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句式灵活</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351520"/>
        </p:xfrm>
        <a:graphic>
          <a:graphicData uri="http://schemas.openxmlformats.org/drawingml/2006/table">
            <a:tbl>
              <a:tblPr>
                <a:tableStyleId>{5940675A-B579-460E-94D1-54222C63F5DA}</a:tableStyleId>
              </a:tblPr>
              <a:tblGrid>
                <a:gridCol w="15769752"/>
                <a:gridCol w="3672407"/>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以心为书</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方为高境</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阅读是一种人生境界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而不同的内容、不同的形式决定着一个人心境的高低。有学者说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人生需读的三本大书分别为“有字之书”“无字之书”“心灵之书”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而我认为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有字之书”代表着知识和学问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无字之书”意味着生活与体验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此两者人人易读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也人人必读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唯“心灵之书”方是超越世俗的高境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可求却不易求。</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诚然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有字之书”与“无字之书”能给予心灵某种触动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或喜或悲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或感同身受。然而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此种触动只是短暂的在某一具体场合由心而发的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一旦跳脱某一情节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便逐渐淡化。</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明确指出自己对三本大书的认识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亮明观点。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观点鲜明</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668512"/>
        </p:xfrm>
        <a:graphic>
          <a:graphicData uri="http://schemas.openxmlformats.org/drawingml/2006/table">
            <a:tbl>
              <a:tblPr>
                <a:tableStyleId>{5940675A-B579-460E-94D1-54222C63F5DA}</a:tableStyleId>
              </a:tblPr>
              <a:tblGrid>
                <a:gridCol w="16380460"/>
                <a:gridCol w="306169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包容的张力</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年山东卷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古诗有言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草木有情皆长养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乾坤无地不包容。”这两句诗指的是大自然广纳万物的包容。而作为万物之灵的人类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更需怀揣包容之心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宽厚待人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陶冶众生。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“量宽福厚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器小禄薄。”随着欲望的膨胀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人们越发急切地追求物质生活。殊不知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伴随着私欲的增长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人们的心变得也越发狭隘。几年前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一个流浪汉想在麦当劳店里留宿一晚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不料却遭到店员强行驱赶致头破血流。因为流浪汉没钱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他不会在店里消费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因为流浪汉衣衫褴褛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他会影响店面形象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因为流浪汉素质低下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他会给店员徒增麻烦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这自然是包容心尽失的恶果。贪婪奸伪的人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凡事只考虑利害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罔顾道义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这种行为须摈弃。人与人之间的关系之所以和谐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在于包容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在于诚善。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引用古诗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描述自然界的包容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从而引出人类更需包容之心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点题。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巧用排比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道出流浪汉被驱赶的原因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字字锥心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引人深思。</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351520"/>
        </p:xfrm>
        <a:graphic>
          <a:graphicData uri="http://schemas.openxmlformats.org/drawingml/2006/table">
            <a:tbl>
              <a:tblPr>
                <a:tableStyleId>{5940675A-B579-460E-94D1-54222C63F5DA}</a:tableStyleId>
              </a:tblPr>
              <a:tblGrid>
                <a:gridCol w="14761640"/>
                <a:gridCol w="468051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而我所谓的“心灵之书”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不局限于外界的酸甜苦辣的刺激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具体而言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是一种信仰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是对内心自我的唤醒和认知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并以此为前提担负着作为一个人的使命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其可贵之处正是在于对心灵的把握。</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我们不可否认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对于信仰的阅读与对话依旧离不开“有字之书”“无字之书”的引导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然而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正如冯友兰所提出的人生四大境界般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达到道德境界和天地境界的人必将脱离功利与自然境界中所存在的世俗气息。同样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追求信仰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必然需舍弃部分“有字之书”与“无字之书”中功利的内容。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“心灵之书”的阅读离不开前两者的滋养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却能脱离功利世俗的气息出淤泥而不染。此又为一高境。</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虽然说“心灵之书”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信仰为一高境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但并不意味着它是一个绝境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具体阐述“我”对“心灵之书”的看法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点明其可贵之处。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补充论述信仰为高境而非绝境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使论证更全面。</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492798"/>
          <a:ext cx="19442159" cy="9381744"/>
        </p:xfrm>
        <a:graphic>
          <a:graphicData uri="http://schemas.openxmlformats.org/drawingml/2006/table">
            <a:tbl>
              <a:tblPr>
                <a:tableStyleId>{5940675A-B579-460E-94D1-54222C63F5DA}</a:tableStyleId>
              </a:tblPr>
              <a:tblGrid>
                <a:gridCol w="15985776"/>
                <a:gridCol w="3456383"/>
              </a:tblGrid>
              <a:tr h="648072">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无人可达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更确切地说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它不需要具体的行为来获得认可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一旦心灵得到洗礼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明确心中的信仰并勇敢追逐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心灵之书”已铭刻于心。</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瓦尔登湖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中有这么一句话表达了作者的心声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我愿我行我素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不愿涂脂抹粉、招摇过市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我也不愿生活于这个烦琐嘈杂的世界。与其说隐居于与世隔绝的自然天地中是一种消极无为的行为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倒不如说作者在瓦尔登湖水的洗礼中认清了自我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追求一种自然、不拘泥于世俗的信仰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每天与自己的心灵对话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这不正是在读一本名为信仰的“心灵之书”吗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所以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在我看来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心灵的阅读、信仰的交流并不是单纯的自我禁闭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更是对自身的反省与对自我处于这天地之间位置的一种判断。</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冯友兰先生曾说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达到天地境界的人方为圣人。而我认为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又何必达到天地境界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能够阅读“心灵之书”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明心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养性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不也圣哉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以心为书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虽为高境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我欲求之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瓦尔登湖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中的名句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增强了论证的力度。</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表明“我”的追求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强化论点。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628702"/>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本文语言流畅优美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富有文采。其主要表现在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句式灵活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长短句结合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具有参差美。如第三段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句子有长有短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特别是“是一种信仰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是对内心自我的唤醒和认知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并以此为前提担负着作为一个人的使命”三个分句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准确表达了“我”对心灵之书的理解。②文中还多处运用成双成对的句子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或对偶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或不使用对偶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但都显示出对称美、整齐美。如“或喜或悲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或感同身受”“认清了自我、追求一种自然、不拘泥于世俗的信仰”“明心、养性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不也圣哉”等。③多种句式灵活使用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陈述句、感叹句、疑问句交错运用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使得语言跌宕多姿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如“与其说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倒不如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不正是在读一本名为信仰的‘心灵之书’吗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复句关系的选择、反问句的使用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都增强了论证的力量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以心为书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虽为高境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我欲求之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等感叹句的妙用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既强化了观点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又增加了语言的魅力。④此外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名言名句运用精当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加之文言功力深厚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富有文化内涵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句子多处显得有文采。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修辞独特</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780830"/>
          <a:ext cx="19442159" cy="8351520"/>
        </p:xfrm>
        <a:graphic>
          <a:graphicData uri="http://schemas.openxmlformats.org/drawingml/2006/table">
            <a:tbl>
              <a:tblPr>
                <a:tableStyleId>{5940675A-B579-460E-94D1-54222C63F5DA}</a:tableStyleId>
              </a:tblPr>
              <a:tblGrid>
                <a:gridCol w="14473608"/>
                <a:gridCol w="4968551"/>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内谋发展</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外求合作</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江西考生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亲爱的外国青年朋友们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你们好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有朋自远方来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不亦乐乎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我很高兴、很荣幸能在这里为大家说说我们中国。据了解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大家来到中国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关注中国很多方面。但由于最近热点很多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也限于时间关系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我将通过“共享单车”“移动支付”“一带一路”这三个关键词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带大家走进中国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了解这个内谋发展、外求合作的开放大国。</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以演讲稿的形式行文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亲切、自然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能激起读者阅读下文的兴趣。</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开头提纲挈领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引入正题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总起全文。</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7955280"/>
        </p:xfrm>
        <a:graphic>
          <a:graphicData uri="http://schemas.openxmlformats.org/drawingml/2006/table">
            <a:tbl>
              <a:tblPr>
                <a:tableStyleId>{5940675A-B579-460E-94D1-54222C63F5DA}</a:tableStyleId>
              </a:tblPr>
              <a:tblGrid>
                <a:gridCol w="15121680"/>
                <a:gridCol w="432047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3358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共享单车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方便你我生活。在当下中国资源约束趋紧的形势下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共享单车应运而生。你不必因挤不上公交、地铁而担心上班迟到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用手机轻轻一刷便可轻松骑行上班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不必再抱怨健身休闲的地方太少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骑上共享单车便可随时锻炼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不必因为事发突然而手足无措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它可以帮你解燃眉之急。朋友们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我们会看到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共享单车在中国还是新事物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存在一些问题也是不可避免的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比如随意摆放、恶意毁坏、偷盗、骑行不还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但我们也必须看到中国社会在不断地发展进步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这样的问题无疑会越来越少。不可否认的是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已成为中国发展中闪亮的新标签。</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移动支付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让社会快捷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有活力。“君不见钱包拿出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但见手指轻触。支付身影已逝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扫码图形犹存。”这大概就是对当今中国移动支付发展的真实</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选取几件小事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详细介绍共享单车给人们生活带来的便利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真实生动。</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8668512"/>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713544">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写照吧。移动支付在中国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极大地方便了人们生活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节约了人们的时间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从而有利于提高整个社会的生活效率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也促进了中国消费方式的转变。亲爱的朋友们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当你来到中国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不妨试试移动支付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打开手机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那些平常耗时耗力的烦心事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这时一切皆在轻触之间。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“一带一路”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联通世界共画美好蓝图。中国提出“一带一路”倡议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倡导通过陆上丝绸之路和海上丝绸之路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将沿线国家和地区联合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共同开展基础设施等贸易双边建设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促进沿线地区和国家的共同发展。一个经济带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穿过漫漫黄沙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悠悠驼铃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将国家相连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一条路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赏尽千帆巨浪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呼啸海风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让国家相通。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月在北京雁栖湖举行的“一带一路”圆桌峰会再一次向世界发出了爱和平、促合作的中国声音。中国的“一带一路”倡议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已成为当今中国与世界谋发展、促合作、求共赢的桥梁。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生动描绘移动支付的场景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真实形象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如在眼前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画面感强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语言幽默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令人过目难忘。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说明、描写、叙述、议论融为一体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把“‘一带一路’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联通世界共画美好蓝图”的内容进行具体化与形象化描绘。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7242048"/>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713544">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当然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正如西方谚语所说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每一个硬币都有两面。中国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也存在着许多问题亟待解决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空气污染比较严重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食品安全形势比较严峻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国民素质有待提高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又如中国俗话所说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世上无难事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只怕有心人。中国将会用它勇于改革的决心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让世界见证中国进步。</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亲爱的朋友们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我认识的中国是一个内谋发展、外求合作的开放大国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希望我的演讲能帮助你们了解中国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至于更深入地读懂中国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还需要用你的眼睛、耳朵、心灵去感受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去领略。正如我国大诗人陆游所说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纸上得来终觉浅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绝知此事要躬行。欢迎大家来中国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领略中国风采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谢谢大家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引用中西方谚语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有利于读者理解。辩证分析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难能可贵。</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照应开头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收束全文。</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善用修辞。善于运用修辞手法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使文章语言优美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富有感染力、感召力。如开场白和正文第六、七段的古诗文、谚语引用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大大提升了文章的文化品位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丰富了文化内涵。正文第三段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运用排比修辞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使文段内容丰富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语势充沛。正文第四段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化用古诗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真正做到了准确、鲜明、生动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令人拍案叫绝。正文第五段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对偶句的运用描写生动、准确、自然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引人遐思。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范本</a:t>
            </a:r>
            <a:r>
              <a:rPr lang="en-US" altLang="zh-CN" sz="6000" b="1" dirty="0" smtClean="0">
                <a:solidFill>
                  <a:srgbClr val="404040"/>
                </a:solidFill>
                <a:latin typeface="微软雅黑" panose="020B0503020204020204" pitchFamily="34" charset="-122"/>
                <a:ea typeface="微软雅黑" panose="020B0503020204020204" pitchFamily="34" charset="-122"/>
              </a:rPr>
              <a:t>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创新类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72718"/>
            <a:ext cx="19658184"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要使考场作文以创新而出彩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大致有这样几种思路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一是妙用“见解”提分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可以逆向思考提出新颖的观点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也可以侧向思考表达独特的认知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二是妙用“构思”提分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可以聚焦对话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穿越时空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运用时下流行的元素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三是妙用“实用文体”提分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如书信、日记、辩论词、说明书等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四是妙用“才学个性”提分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如寓言释理、童心童话、戏剧传情、演绎历史、仿写古文等。但要注意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无论采用何法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立意是根本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语言是衣装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把握这两点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再辅以别致的形式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就会收到理想的效果。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668512"/>
        </p:xfrm>
        <a:graphic>
          <a:graphicData uri="http://schemas.openxmlformats.org/drawingml/2006/table">
            <a:tbl>
              <a:tblPr>
                <a:tableStyleId>{5940675A-B579-460E-94D1-54222C63F5DA}</a:tableStyleId>
              </a:tblPr>
              <a:tblGrid>
                <a:gridCol w="15985776"/>
                <a:gridCol w="3456383"/>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有了人的聚集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便出现了城市。城市化进程不断推进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设施也渐趋完善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愈加高端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但与此同时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所谓的人情味儿却在流失。而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小时共享书店的出现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恰恰彰显了包容的魅力。每当夜色渐深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拾荒者、流浪汉便开始走进书店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他们拿到自己喜爱的读物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本想畅快淋漓地补充一直以来缺乏的知识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但读不了几页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便因过度的劳累而迅速进入了梦乡。但这里没有排斥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没有驱赶。有的是书籍的慰藉和平等的人性关怀。此般的和谐不只是拾荒者、流浪汉的幸运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更为冰冷的社会注入了一丝温暖。一个充满温情与感动的社会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精神生活又怎会不丰富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好些年了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我活得比一片羽毛更飘荡。”打工者吉克阿优如此描述生活。“我沉默的诗篇原是机器的喧哗。”制衣厂女工邬霞如此看待工作。“我的生命是一本不忍卒读的书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命运把我装订得极为拙劣。”家政女工范雨素如此体味生命。打工者、拾荒者等千千万万的底层人民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他们也同样需要精神生活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同样渴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先描述现在社会的冷漠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笔锋一转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小时共享书店的包容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突显其可贵。</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让处于社会底层的打工者亲自将自己的生活状态表述出来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更具说服力。</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见解新奇</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351520"/>
        </p:xfrm>
        <a:graphic>
          <a:graphicData uri="http://schemas.openxmlformats.org/drawingml/2006/table">
            <a:tbl>
              <a:tblPr>
                <a:tableStyleId>{5940675A-B579-460E-94D1-54222C63F5DA}</a:tableStyleId>
              </a:tblPr>
              <a:tblGrid>
                <a:gridCol w="14833648"/>
                <a:gridCol w="4608511"/>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站在高考的风口浪尖</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我看高考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广西考生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高考自恢复至今已有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周年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正如人到“不惑之年”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本该意气风发、朝气蓬勃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然而却蒙受非议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弄得蓬头垢面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有日薄西山之势。究其原因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是人们“盲人摸象”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一叶障目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不见泰山”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没有全面了解高考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却把高考推上风口浪尖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借以发泄心中的怨恨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岂不悲哉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不明高考的目的。孔子强调“名正则言顺”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名”可以理解为目的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言”可以理解为表达方式。对高考来说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它的目的是“为国选才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推进教育改革和社会进步”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这决定了高考具有选拔和甄别的性质。人们评价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开篇点明高考饱受质疑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然后总说原因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人们的认识出现了偏差。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关键句引领全段。主体部分各段均采用此形式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层次分明。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351520"/>
        </p:xfrm>
        <a:graphic>
          <a:graphicData uri="http://schemas.openxmlformats.org/drawingml/2006/table">
            <a:tbl>
              <a:tblPr>
                <a:tableStyleId>{5940675A-B579-460E-94D1-54222C63F5DA}</a:tableStyleId>
              </a:tblPr>
              <a:tblGrid>
                <a:gridCol w="15481720"/>
                <a:gridCol w="396043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事物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喜欢透过现象看本质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因此可得出如下结论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高考的本质是为国选才。根据以上道理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又可得出结论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高考的成功者是人才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失败者则暂时不是。而如今指责高考者却不明此理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失败者或怯弱者以人才自居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往往指责高考扼杀人才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这居然获得一片赞同之声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不得不让人三思。</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否定高考的方式。高考以试卷的方式呈现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在纸面上考查考生的知识和能力。高考以这样的方式进行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理由是充足的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因为人类的知识传承大多数是以纸质文字形式存在的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具有间接性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而能力虽说应在实践中展现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但“运筹帷幄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决胜于千里之外”未尝不是能力在纸面上的预演。另外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高考也正在改“一考定终生”为“综合评定”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听从时代的召唤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顺应时代潮流。然而却有一群虚无主义者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不认可这种方式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也提不出新的办法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哗众取宠。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marR="0" indent="13335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论证层层深入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展现推理的连贯性。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232571" y="3924846"/>
          <a:ext cx="19370151" cy="9023017"/>
        </p:xfrm>
        <a:graphic>
          <a:graphicData uri="http://schemas.openxmlformats.org/drawingml/2006/table">
            <a:tbl>
              <a:tblPr>
                <a:tableStyleId>{5940675A-B579-460E-94D1-54222C63F5DA}</a:tableStyleId>
              </a:tblPr>
              <a:tblGrid>
                <a:gridCol w="15625737"/>
                <a:gridCol w="3744414"/>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异化高考的结果。人在社会里可以分为不同的阶层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知识丰富者往往成为社会的精英、国家的栋梁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而知识匮乏的则大多处于低层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终日为生计劳累奔波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此即“知识决定命运”。于是有人指责高考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认为如果没有高考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那么人人可以读大学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是高考阻断了一部分人的大学梦。实质上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这是庸人自扰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即使都上同一所大学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进入社会也同样会产生差距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因为掌握的知识是不一致的。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忽视高考的变革。刘禹锡有“沉舟侧畔千帆过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病树前头万木春”的名句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任何事物都有一个推陈出新的过程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高考也是如此。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高考的方方面面都发生了变化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考试内容上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从重知识到重能力再到两者并重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方式上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从“一考定终生”到“综合评定”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从“文理分科”到“不分文理”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时间上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从七月改为六月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表现出人性的关怀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命题设计上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从固定试题到有必做题、选做题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有全国统一命题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也有地方自主命题等。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高考是为了让人们获得更多的知识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而不是阻止人们获得知识。此处分析极具思辨性。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引用诗句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彰显知识积累。</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5456857"/>
        </p:xfrm>
        <a:graphic>
          <a:graphicData uri="http://schemas.openxmlformats.org/drawingml/2006/table">
            <a:tbl>
              <a:tblPr>
                <a:tableStyleId>{5940675A-B579-460E-94D1-54222C63F5DA}</a:tableStyleId>
              </a:tblPr>
              <a:tblGrid>
                <a:gridCol w="14977664"/>
                <a:gridCol w="4464495"/>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4151127">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夸大高考的痛苦。痛苦是人人讨厌的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但人本身就是从痛苦中来的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试想一下分娩的感受便知。准备高考的学子为实现自己的梦想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努力拼搏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殚精竭虑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不辞劳苦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这是一种磨炼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将成为人生的一笔财富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这种痛苦对人生是有益的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正如分娩中婴儿的挣扎。然而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有些人却畏惧、回避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让人不可思议。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高考本是一件平凡的事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在众议中被推上了风口浪尖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我们应理性面对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希望它回归原位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成为一种常态。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罗列变革的事实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内容充实。</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将高考的痛苦与分娩的痛苦做类比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生动形象。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见解新奇。一看标题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就可知晓此文见解新颖、独特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在众多作文中显得观点新奇。用“风口浪尖”形象生动地展现了事物所处的位置。文章的主体部分五个方面的观点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单看一个似乎很平常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但对一个考生来说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五种现象叠加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就是独到见解了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就是论述新奇了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它能集中体现人们对高考的误解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它能反映作者见解的广泛、全面。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构思新巧</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668512"/>
        </p:xfrm>
        <a:graphic>
          <a:graphicData uri="http://schemas.openxmlformats.org/drawingml/2006/table">
            <a:tbl>
              <a:tblPr>
                <a:tableStyleId>{5940675A-B579-460E-94D1-54222C63F5DA}</a:tableStyleId>
              </a:tblPr>
              <a:tblGrid>
                <a:gridCol w="15769752"/>
                <a:gridCol w="3672407"/>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听中国花开的声音</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广东考生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它从五千年华夏文明中走来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从唐宋的诗词歌赋中走来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从近代的硝烟战火中走来。如今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它花开正盛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在神州大地上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百花争艳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一带一路”、共享单车、中国长城等无不在装饰着我们的家园。它就是中国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我们的祖国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外国的朋友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请您走近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一起倾听中国花开的声音。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种子在发芽开花前必然是埋于黑暗的土壤之下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不断汲取泥土里的养分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最终才能破土而出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感受阳光和雨露。中国这朵花亦是如此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它深植于五千年优秀传统文化这片土壤中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经过近代战火的洗礼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终于破土而出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中华人民共和国的成立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经历六十余载的风霜雨露的洗礼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它终于迎来了花开的季节。此时正是中国最好的时代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您听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花在开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开篇运用拟人和比喻的修辞手法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引出“一带一路”“共 享 单 车”“ 中国长城”这三个关键词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并点明其有机关联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使主题深刻。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比喻贴切生动。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668512"/>
        </p:xfrm>
        <a:graphic>
          <a:graphicData uri="http://schemas.openxmlformats.org/drawingml/2006/table">
            <a:tbl>
              <a:tblPr>
                <a:tableStyleId>{5940675A-B579-460E-94D1-54222C63F5DA}</a:tableStyleId>
              </a:tblPr>
              <a:tblGrid>
                <a:gridCol w="14401600"/>
                <a:gridCol w="504055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这是一株紫藤萝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它的藤蔓从中国一直延伸到西亚乃至南非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这就是“一带一路”。它将中国与“一带一路”沿线的国家和地区更为紧密地联系在一起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共同进步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共同发展。如今的我们不必手持利刃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兵戎相见去换得自身利益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而是手持鲜花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共享芬芳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赢得各国的共同成长。这是一株象征着和平富强的紫藤萝花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它不仅开在中国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它也将开在世界各地。</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这是一株蒲公英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它风起即飞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风停即落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它从某一个城市中吹来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而后飞舞于神州大地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这就是共享单车。在中国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如今打车难、堵车、“最后一公里”等问题都不再是问题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只需用手机扫</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一扫即可开锁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一辆共享单车就可带你穿街走巷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带你去到你想去的地方。它如蒲公英一般散落在各地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为人们提供了更加便捷绿色的出行方式。这是一朵象征着节能环保的蒲公英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我们期盼它开到国外去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共同致力于打造绿色家园。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把“一带一路”比喻成紫藤萝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很贴切地形容出“一带一路”的特点。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用对比的手法突出了“一带一路”给世界带来的意义。</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将“共享单车”比喻为蒲公英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贴切生动</a:t>
                      </a:r>
                      <a:r>
                        <a:rPr lang="zh-CN" altLang="zh-CN" sz="4200" kern="1200" dirty="0" smtClean="0">
                          <a:solidFill>
                            <a:schemeClr val="tx1"/>
                          </a:solidFill>
                          <a:latin typeface="+mn-lt"/>
                          <a:ea typeface="+mn-ea"/>
                          <a:cs typeface="+mn-cs"/>
                        </a:rPr>
                        <a:t>。</a:t>
                      </a:r>
                      <a:endParaRPr lang="en-US" altLang="zh-CN" sz="4200" kern="1200" dirty="0" smtClean="0">
                        <a:solidFill>
                          <a:schemeClr val="tx1"/>
                        </a:solidFill>
                        <a:latin typeface="+mn-lt"/>
                        <a:ea typeface="+mn-ea"/>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小结句点出“共享单车”节能环保的特点。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492798"/>
          <a:ext cx="19442159" cy="9381744"/>
        </p:xfrm>
        <a:graphic>
          <a:graphicData uri="http://schemas.openxmlformats.org/drawingml/2006/table">
            <a:tbl>
              <a:tblPr>
                <a:tableStyleId>{5940675A-B579-460E-94D1-54222C63F5DA}</a:tableStyleId>
              </a:tblPr>
              <a:tblGrid>
                <a:gridCol w="13609512"/>
                <a:gridCol w="5832647"/>
              </a:tblGrid>
              <a:tr h="648072">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这是一株梅花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它的傲然不屈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成为中华民族品质的象征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这就是长城。它蜿蜒千里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矗立于高山之上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彰显的是中华儿女不畏艰难的进取精神。绵延万里的长城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不只是世界八大奇迹之一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更是古代先民为抵御外敌进犯而筑成的牢固屏障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是先人智慧与汗水的结晶。青方砖石层层砌上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叠起了中华人民保家卫国、御敌抗争的决心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站起来的不只是长城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还有中国人民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这是一株象征着独立自强的梅花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不管经历多少风霜雨雪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此花也应永植心中。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我不敢说中国就是最好的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但我相信我的祖国它会越来越好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如领导人所言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中国永远不称霸</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我们合作共享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中国的花开了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我们会分享给世界这个春天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分享中国花的芬芳。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中国花开正盛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外国朋友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请您走近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一起看中国花开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一起倾听花开的声音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把长城比喻成梅花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很贴切地形容出长城傲然不屈的品质。段末小结句点出长城代表中华民族“独立自强”的特点。</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引用领导人的话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总结表明中国的态度是合作共享。</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首尾照应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还照应了标题。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628702"/>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构思新颖巧妙。本文用了比喻的修辞手法来构思行文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把中国比喻为百花盛开的花园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把三个关键词比喻成三种不同的花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一带一路”是和平富强的紫藤萝花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共享单车”是节能环保的蒲公英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长城”是独立自强的梅花。并且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选择的三个关键词各有特点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一带一路”选择它有利于各国共同成长的特点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共享单车”选择它能解决人们出行难问题的特点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长城”选择它象征着人民保家卫国、御敌抗争的特点。如此构思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化抽象为具体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化无形为有形。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修辞独特</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780830"/>
          <a:ext cx="19442159" cy="8351520"/>
        </p:xfrm>
        <a:graphic>
          <a:graphicData uri="http://schemas.openxmlformats.org/drawingml/2006/table">
            <a:tbl>
              <a:tblPr>
                <a:tableStyleId>{5940675A-B579-460E-94D1-54222C63F5DA}</a:tableStyleId>
              </a:tblPr>
              <a:tblGrid>
                <a:gridCol w="15481720"/>
                <a:gridCol w="3960439"/>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我们还没有燃透</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年天津卷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电影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老炮儿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六爷年轻时拿着军刀抵抗十几人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为朋友两肋插刀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也能路见不平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拔刀相助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慷慨解囊。在儿子面前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生活落魄的他带着一种英雄末路的颓废、不被认可的伤感无奈。老炮儿那一辈人的价值观正在被时代无情淡忘。然而那些无形的财富却从未被时代无情淘汰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恰恰随着生活的变迁、时代的发展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长辈们留下的精神财富愈发显得珍贵。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近年来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老人遭受诈骗的事情屡见不鲜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老人摔倒没人敢扶、老人为跳广场舞与年轻人发生冲突的报道也时常见诸报端。老人退休了就该在家做家务、带孙子、跳跳广场舞、喝喝下午茶。老人智商不够用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他们加紧迈着蹒跚的步</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老炮儿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电影素材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点出对长辈的看法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中心明确。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描写当下社会上与老人有关的热点事件。</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924846"/>
          <a:ext cx="19442159" cy="7200800"/>
        </p:xfrm>
        <a:graphic>
          <a:graphicData uri="http://schemas.openxmlformats.org/drawingml/2006/table">
            <a:tbl>
              <a:tblPr>
                <a:tableStyleId>{5940675A-B579-460E-94D1-54222C63F5DA}</a:tableStyleId>
              </a:tblPr>
              <a:tblGrid>
                <a:gridCol w="15985776"/>
                <a:gridCol w="3456383"/>
              </a:tblGrid>
              <a:tr h="1177465">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023335">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望真挚的关怀。如此看来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我们太需要这个社会出现更多向所有人开放的书店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还有包容一切的心。</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自古以来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我泱泱中华都是重包容的国家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也正是包容思想形成了丰富的历史积淀。如若我国没有包容开放的理念引导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一味故步自封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何谈有差别但却多样性的统一呢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一个包容的国家才会更具活力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具有不竭的生命力与发展力。守持包容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才可守住更加繁荣的明天。</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“山锐则不高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水狭而不深。”愿人人如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小时共享书店一样心怀包容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那么我们的社会将变得更加美好。</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从个人到国家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提升思想高度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深化文章主旨。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总结全文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发出呼吁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具有较强的感染力。</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668512"/>
        </p:xfrm>
        <a:graphic>
          <a:graphicData uri="http://schemas.openxmlformats.org/drawingml/2006/table">
            <a:tbl>
              <a:tblPr>
                <a:tableStyleId>{5940675A-B579-460E-94D1-54222C63F5DA}</a:tableStyleId>
              </a:tblPr>
              <a:tblGrid>
                <a:gridCol w="14905656"/>
                <a:gridCol w="4536503"/>
              </a:tblGrid>
              <a:tr h="606092">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3358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伐却怎么也跟不上时代的潮流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这是我们对长辈们的定位。如果你真这样认为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那就大错特错了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有许多长辈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他们不是落伍者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而是跟潮者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不是老气横秋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而是壮志凌云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不是发挥余热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而是再创辉煌。</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今年当选美国总统的特朗普已是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多岁的老人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与他竞争的希拉里也是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岁的老人。两人展开了十个多月的斗争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硝烟过后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特朗普从商界大亨一跃成为总统。在人们印象中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多岁的老人应是目光呆滞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行动迟缓了。在特朗普和希拉里身上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我们不仅看不到这一点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相反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两人精力之充沛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逻辑之清晰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思维之敏捷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头脑之精明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让无数年轻人叹服。</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在中国也不乏这样的例子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93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岁的学者杨绛先生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笔耕不辍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出版作品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科学泰斗钱学森老人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老而不忘国家的航天事业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身躺病床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心忧家国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为中国的航天事业做出了杰出的贡献。这些优秀的长辈们为后辈树立</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排比修辞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表现老人的与时俱进。</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特朗普等人物素材很典型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富有说服力。</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横向拓展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选材视野开阔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增强了文章论证的力度。</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8201172"/>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378212">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了榜样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他们老当益壮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不坠青云之志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燃透生命的火光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留下满天霞光。</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1987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已经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74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岁的白方礼老人决定做一件大事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那就是靠自己蹬三轮车的收入帮助贫困的孩子实现上学的梦想。这一蹬就是十多年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直到他将近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岁。那年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白方礼看着在地里劳作的孩子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心里沉重得像灌了铅。从此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他自己省吃俭用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将蹬三轮车挣来的钱全部捐了出去。他为学生们送去的每一分钱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都是栉风沐雨、一脚高一脚低踩出来的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照常理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像他这样年迈的长辈应该可以安心接受儿女的关心和照顾了。可他没有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不仅没有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反而是把自己仅有的能为别人闪耀的一截残烛全部点燃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并且燃烧得如此明亮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如此辉煌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苏福林老人走了。从退休至去世的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他在捐助之路上从未停歇。满头银发的张家敏走上了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朗读者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的舞台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1995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年以来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选取白方礼老人的事例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紧扣中心论点展开论证。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4148610"/>
          <a:ext cx="19442159" cy="5815584"/>
        </p:xfrm>
        <a:graphic>
          <a:graphicData uri="http://schemas.openxmlformats.org/drawingml/2006/table">
            <a:tbl>
              <a:tblPr>
                <a:tableStyleId>{5940675A-B579-460E-94D1-54222C63F5DA}</a:tableStyleId>
              </a:tblPr>
              <a:tblGrid>
                <a:gridCol w="15049672"/>
                <a:gridCol w="4392487"/>
              </a:tblGrid>
              <a:tr h="792088">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713544">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在自己接受乳腺癌手术之后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她一直公开自家的电话号码为患者热线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这些长辈们走过或苦或甜、或浓或淡的时光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浑身上下透着岁月沉淀的浓香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让人闻之即醉。</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老炮儿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中六爷在殊死搏斗之前毅然将信件寄到中纪委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人民的名义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中陈岩石毅然卖掉自己的房子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捐资助学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为大风厂职工挺身而出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老骥伏枥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而仍志在千里的他们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正如网友所说“我们老了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但还没有老透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我们燃烧过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但还有没燃完的部分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把它烧透吧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结尾回扣电影素材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照应开篇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升华主旨。</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22020"/>
          </a:xfrm>
          <a:prstGeom prst="rect">
            <a:avLst/>
          </a:prstGeom>
          <a:noFill/>
        </p:spPr>
        <p:txBody>
          <a:bodyPr wrap="square" rtlCol="0">
            <a:spAutoFit/>
          </a:bodyPr>
          <a:lstStyle/>
          <a:p>
            <a:pPr algn="r">
              <a:lnSpc>
                <a:spcPct val="150000"/>
              </a:lnSpc>
            </a:pPr>
            <a:r>
              <a:rPr lang="zh-CN" altLang="en-US" sz="3600" dirty="0" smtClean="0">
                <a:latin typeface="微软雅黑" panose="020B0503020204020204" pitchFamily="34" charset="-122"/>
                <a:ea typeface="微软雅黑" panose="020B0503020204020204" pitchFamily="34" charset="-122"/>
              </a:rPr>
              <a:t>（续表）</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材料新颖。本文的材料不仅仅是丰富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突出的特色是材料新颖。所选用的材料多为新近发生的事情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从政界领袖到学界泰斗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从影视角色到普通大众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信手拈来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为文所用。这些新颖的材料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作者选择了一个点将它们统一起来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即长辈们还没有燃透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要继续发光发热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后辈们岂可松懈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一线串珠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构思巧妙。尤其是文中列举的影视剧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老炮儿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人民的名义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还有列举的人物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如特朗普、希拉里等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都具有新颖性。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933724"/>
            <a:ext cx="19658184"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观点鲜明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这是本文最大的特色。开篇引用古诗后提出论点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句末再引用名言发出倡议强调观点。主体部分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一是用流浪汉被麦当劳店店员驱赶的反面材料来谈社会需要包容。二是结合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小时共享书店的善良行为从正面来谈社会需要包容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两者对比使观点更加鲜明。三是从社会底层的人们的生活状态来谈社会需要包容。四是从国家层面来谈社会需要包容。全篇紧紧围绕“包容”的观点进行论述。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06915"/>
          </a:xfrm>
          <a:prstGeom prst="rect">
            <a:avLst/>
          </a:prstGeom>
          <a:noFill/>
        </p:spPr>
        <p:txBody>
          <a:bodyPr wrap="square" rtlCol="0">
            <a:spAutoFit/>
          </a:bodyPr>
          <a:lstStyle/>
          <a:p>
            <a:pPr>
              <a:lnSpc>
                <a:spcPct val="150000"/>
              </a:lnSpc>
            </a:pPr>
            <a:r>
              <a:rPr lang="zh-CN" altLang="en-US" sz="4000" b="1" dirty="0" smtClean="0">
                <a:latin typeface="微软雅黑" panose="020B0503020204020204" pitchFamily="34" charset="-122"/>
                <a:ea typeface="微软雅黑" panose="020B0503020204020204" pitchFamily="34" charset="-122"/>
              </a:rPr>
              <a:t>见解深刻</a:t>
            </a:r>
            <a:endParaRPr lang="zh-CN" altLang="en-US"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96854"/>
          <a:ext cx="19442159" cy="8351520"/>
        </p:xfrm>
        <a:graphic>
          <a:graphicData uri="http://schemas.openxmlformats.org/drawingml/2006/table">
            <a:tbl>
              <a:tblPr>
                <a:tableStyleId>{5940675A-B579-460E-94D1-54222C63F5DA}</a:tableStyleId>
              </a:tblPr>
              <a:tblGrid>
                <a:gridCol w="15193688"/>
                <a:gridCol w="4248471"/>
              </a:tblGrid>
              <a:tr h="504056">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ctr">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rPr>
                        <a:t>正视头顶的癞疮疤</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甘肃考生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医疗纪录片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人间世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打破套路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把上海多个医院的几个失败病例呈现给观众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结果好评如潮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大大出乎人们的预料。影片启示我们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面对客观存在的问题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与其遮遮掩掩、蒙混过关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不如主动揭开面纱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勇敢地露出癞疮疤。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鲁迅说过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必须敢于正视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这才可望敢想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敢说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敢做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敢当。”所谓正视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就是用正眼看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严肃对待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不躲避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不敷衍。正视自己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勇于承认错误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这是极为可贵的品质。李立三主持中央工作时犯过错误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此后一直自我检讨了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多年。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1946</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李立三回到东北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化名李敏然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为一些单位讲党史。有人问他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你怎么知道犯错误的人的心理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他说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我就是李立三。”会场响起雷鸣般的掌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标题形象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思想深刻。表达了要正视缺点和错误的中心论点。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医疗事例分析十分典型。</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引用鲁迅名言并进行分析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体现分析有据。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750802"/>
          <a:ext cx="19442159" cy="8351520"/>
        </p:xfrm>
        <a:graphic>
          <a:graphicData uri="http://schemas.openxmlformats.org/drawingml/2006/table">
            <a:tbl>
              <a:tblPr>
                <a:tableStyleId>{5940675A-B579-460E-94D1-54222C63F5DA}</a:tableStyleId>
              </a:tblPr>
              <a:tblGrid>
                <a:gridCol w="14761640"/>
                <a:gridCol w="4680519"/>
              </a:tblGrid>
              <a:tr h="0">
                <a:tc>
                  <a:txBody>
                    <a:bodyPr/>
                    <a:lstStyle/>
                    <a:p>
                      <a:pPr algn="ctr">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高分范本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5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亮点解读</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528560">
                <a:tc>
                  <a:txBody>
                    <a:bodyPr/>
                    <a:lstStyle/>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声。不计较个人名声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唯真理是从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勇于剖析并批判自己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敢于跟昨天的自己决裂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李立三是一个大写的人。</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红楼梦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中有一副对联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假作真时真亦假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无为有处有还无。”真善美是人类的普遍追求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但是纸做的花不香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掺水的酒不醇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美必须建立在真的基础之上。中国人民大学创始人吴玉章曾自我批判说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我艰苦而耐劳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克己为人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往往因此不应让步者亦止步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我能好恶人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但不能‘好而知其恶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恶而知其美’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别人遇到坏事喜欢推卸责任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遇到好事则往自己脸上贴金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吴玉章却主动揭露自己的缺点。人贵有自知之明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勤于自我反思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严于自我解剖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不护短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不遮丑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唯其如此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我们才能摆脱昏庸、低俗和粗俗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永葆高洁的灵魂。</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再用李立三事例作为正面论证的论据一。</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引用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红楼梦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中的对联进行分析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显现分析有理。</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indent="13335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再用吴玉章事例作为正面论证的论据二。</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9" name="TextBox 8"/>
          <p:cNvSpPr txBox="1"/>
          <p:nvPr/>
        </p:nvSpPr>
        <p:spPr>
          <a:xfrm>
            <a:off x="2016548" y="2772718"/>
            <a:ext cx="19786046" cy="906915"/>
          </a:xfrm>
          <a:prstGeom prst="rect">
            <a:avLst/>
          </a:prstGeom>
          <a:noFill/>
        </p:spPr>
        <p:txBody>
          <a:bodyPr wrap="square" rtlCol="0">
            <a:spAutoFit/>
          </a:bodyPr>
          <a:lstStyle/>
          <a:p>
            <a:pPr algn="r">
              <a:lnSpc>
                <a:spcPct val="150000"/>
              </a:lnSpc>
            </a:pPr>
            <a:r>
              <a:rPr lang="zh-CN" altLang="en-US" sz="4000" dirty="0" smtClean="0">
                <a:latin typeface="微软雅黑" panose="020B0503020204020204" pitchFamily="34" charset="-122"/>
                <a:ea typeface="微软雅黑" panose="020B0503020204020204" pitchFamily="34" charset="-122"/>
              </a:rPr>
              <a:t>（续表）</a:t>
            </a:r>
            <a:endParaRPr lang="zh-CN" altLang="en-US" sz="4000"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18800</Words>
  <Application>WPS 演示</Application>
  <PresentationFormat>自定义</PresentationFormat>
  <Paragraphs>802</Paragraphs>
  <Slides>63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63</vt:i4>
      </vt:variant>
    </vt:vector>
  </HeadingPairs>
  <TitlesOfParts>
    <vt:vector size="72" baseType="lpstr">
      <vt:lpstr>Arial</vt:lpstr>
      <vt:lpstr>宋体</vt:lpstr>
      <vt:lpstr>Wingdings</vt:lpstr>
      <vt:lpstr>微软雅黑</vt:lpstr>
      <vt:lpstr>Calibri</vt:lpstr>
      <vt:lpstr>Courier New</vt:lpstr>
      <vt:lpstr>Courier New</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710</cp:revision>
  <dcterms:created xsi:type="dcterms:W3CDTF">2016-01-31T01:38:00Z</dcterms:created>
  <dcterms:modified xsi:type="dcterms:W3CDTF">2019-02-13T13:28:08Z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