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8"/>
  </p:notesMasterIdLst>
  <p:sldIdLst>
    <p:sldId id="324" r:id="rId2"/>
    <p:sldId id="257" r:id="rId3"/>
    <p:sldId id="305" r:id="rId4"/>
    <p:sldId id="327" r:id="rId5"/>
    <p:sldId id="298" r:id="rId6"/>
    <p:sldId id="299" r:id="rId7"/>
    <p:sldId id="258" r:id="rId8"/>
    <p:sldId id="295" r:id="rId9"/>
    <p:sldId id="304" r:id="rId10"/>
    <p:sldId id="300" r:id="rId11"/>
    <p:sldId id="301" r:id="rId12"/>
    <p:sldId id="302" r:id="rId13"/>
    <p:sldId id="307" r:id="rId14"/>
    <p:sldId id="308" r:id="rId15"/>
    <p:sldId id="309" r:id="rId16"/>
    <p:sldId id="270" r:id="rId17"/>
    <p:sldId id="313" r:id="rId18"/>
    <p:sldId id="271" r:id="rId19"/>
    <p:sldId id="272" r:id="rId20"/>
    <p:sldId id="273" r:id="rId21"/>
    <p:sldId id="274" r:id="rId22"/>
    <p:sldId id="275" r:id="rId23"/>
    <p:sldId id="276" r:id="rId24"/>
    <p:sldId id="316" r:id="rId25"/>
    <p:sldId id="317" r:id="rId26"/>
    <p:sldId id="282" r:id="rId27"/>
    <p:sldId id="283" r:id="rId28"/>
    <p:sldId id="326" r:id="rId29"/>
    <p:sldId id="288" r:id="rId30"/>
    <p:sldId id="323" r:id="rId31"/>
    <p:sldId id="322" r:id="rId32"/>
    <p:sldId id="318" r:id="rId33"/>
    <p:sldId id="319" r:id="rId34"/>
    <p:sldId id="320" r:id="rId35"/>
    <p:sldId id="321" r:id="rId36"/>
    <p:sldId id="294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4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09" autoAdjust="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336"/>
    </p:cViewPr>
  </p:sorterViewPr>
  <p:notesViewPr>
    <p:cSldViewPr>
      <p:cViewPr varScale="1">
        <p:scale>
          <a:sx n="40" d="100"/>
          <a:sy n="40" d="100"/>
        </p:scale>
        <p:origin x="-148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D4EA03A5-8682-4BA3-8069-EC88AFA74A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3912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3 w 546"/>
              <a:gd name="T1" fmla="*/ 4 h 497"/>
              <a:gd name="T2" fmla="*/ 11 w 546"/>
              <a:gd name="T3" fmla="*/ 71 h 497"/>
              <a:gd name="T4" fmla="*/ 25 w 546"/>
              <a:gd name="T5" fmla="*/ 393 h 497"/>
              <a:gd name="T6" fmla="*/ 54 w 546"/>
              <a:gd name="T7" fmla="*/ 457 h 497"/>
              <a:gd name="T8" fmla="*/ 158 w 546"/>
              <a:gd name="T9" fmla="*/ 482 h 497"/>
              <a:gd name="T10" fmla="*/ 204 w 546"/>
              <a:gd name="T11" fmla="*/ 495 h 497"/>
              <a:gd name="T12" fmla="*/ 520 w 546"/>
              <a:gd name="T13" fmla="*/ 475 h 497"/>
              <a:gd name="T14" fmla="*/ 533 w 546"/>
              <a:gd name="T15" fmla="*/ 167 h 497"/>
              <a:gd name="T16" fmla="*/ 369 w 546"/>
              <a:gd name="T17" fmla="*/ 16 h 497"/>
              <a:gd name="T18" fmla="*/ 249 w 546"/>
              <a:gd name="T19" fmla="*/ 29 h 497"/>
              <a:gd name="T20" fmla="*/ 198 w 546"/>
              <a:gd name="T21" fmla="*/ 11 h 497"/>
              <a:gd name="T22" fmla="*/ 151 w 546"/>
              <a:gd name="T23" fmla="*/ 2 h 497"/>
              <a:gd name="T24" fmla="*/ 23 w 546"/>
              <a:gd name="T25" fmla="*/ 4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5124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71 w 97"/>
                <a:gd name="T1" fmla="*/ 25 h 37"/>
                <a:gd name="T2" fmla="*/ 91 w 97"/>
                <a:gd name="T3" fmla="*/ 20 h 37"/>
                <a:gd name="T4" fmla="*/ 92 w 97"/>
                <a:gd name="T5" fmla="*/ 17 h 37"/>
                <a:gd name="T6" fmla="*/ 88 w 97"/>
                <a:gd name="T7" fmla="*/ 0 h 37"/>
                <a:gd name="T8" fmla="*/ 25 w 97"/>
                <a:gd name="T9" fmla="*/ 0 h 37"/>
                <a:gd name="T10" fmla="*/ 10 w 97"/>
                <a:gd name="T11" fmla="*/ 22 h 37"/>
                <a:gd name="T12" fmla="*/ 71 w 97"/>
                <a:gd name="T13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5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504 w 585"/>
                <a:gd name="T1" fmla="*/ 1 h 534"/>
                <a:gd name="T2" fmla="*/ 157 w 585"/>
                <a:gd name="T3" fmla="*/ 0 h 534"/>
                <a:gd name="T4" fmla="*/ 225 w 585"/>
                <a:gd name="T5" fmla="*/ 21 h 534"/>
                <a:gd name="T6" fmla="*/ 174 w 585"/>
                <a:gd name="T7" fmla="*/ 39 h 534"/>
                <a:gd name="T8" fmla="*/ 207 w 585"/>
                <a:gd name="T9" fmla="*/ 71 h 534"/>
                <a:gd name="T10" fmla="*/ 74 w 585"/>
                <a:gd name="T11" fmla="*/ 60 h 534"/>
                <a:gd name="T12" fmla="*/ 26 w 585"/>
                <a:gd name="T13" fmla="*/ 63 h 534"/>
                <a:gd name="T14" fmla="*/ 199 w 585"/>
                <a:gd name="T15" fmla="*/ 487 h 534"/>
                <a:gd name="T16" fmla="*/ 144 w 585"/>
                <a:gd name="T17" fmla="*/ 341 h 534"/>
                <a:gd name="T18" fmla="*/ 105 w 585"/>
                <a:gd name="T19" fmla="*/ 376 h 534"/>
                <a:gd name="T20" fmla="*/ 94 w 585"/>
                <a:gd name="T21" fmla="*/ 435 h 534"/>
                <a:gd name="T22" fmla="*/ 124 w 585"/>
                <a:gd name="T23" fmla="*/ 265 h 534"/>
                <a:gd name="T24" fmla="*/ 153 w 585"/>
                <a:gd name="T25" fmla="*/ 228 h 534"/>
                <a:gd name="T26" fmla="*/ 209 w 585"/>
                <a:gd name="T27" fmla="*/ 237 h 534"/>
                <a:gd name="T28" fmla="*/ 188 w 585"/>
                <a:gd name="T29" fmla="*/ 306 h 534"/>
                <a:gd name="T30" fmla="*/ 192 w 585"/>
                <a:gd name="T31" fmla="*/ 395 h 534"/>
                <a:gd name="T32" fmla="*/ 515 w 585"/>
                <a:gd name="T33" fmla="*/ 483 h 534"/>
                <a:gd name="T34" fmla="*/ 454 w 585"/>
                <a:gd name="T35" fmla="*/ 427 h 534"/>
                <a:gd name="T36" fmla="*/ 425 w 585"/>
                <a:gd name="T37" fmla="*/ 345 h 534"/>
                <a:gd name="T38" fmla="*/ 396 w 585"/>
                <a:gd name="T39" fmla="*/ 270 h 534"/>
                <a:gd name="T40" fmla="*/ 460 w 585"/>
                <a:gd name="T41" fmla="*/ 256 h 534"/>
                <a:gd name="T42" fmla="*/ 407 w 585"/>
                <a:gd name="T43" fmla="*/ 223 h 534"/>
                <a:gd name="T44" fmla="*/ 439 w 585"/>
                <a:gd name="T45" fmla="*/ 226 h 534"/>
                <a:gd name="T46" fmla="*/ 438 w 585"/>
                <a:gd name="T47" fmla="*/ 209 h 534"/>
                <a:gd name="T48" fmla="*/ 376 w 585"/>
                <a:gd name="T49" fmla="*/ 211 h 534"/>
                <a:gd name="T50" fmla="*/ 357 w 585"/>
                <a:gd name="T51" fmla="*/ 343 h 534"/>
                <a:gd name="T52" fmla="*/ 347 w 585"/>
                <a:gd name="T53" fmla="*/ 230 h 534"/>
                <a:gd name="T54" fmla="*/ 331 w 585"/>
                <a:gd name="T55" fmla="*/ 182 h 534"/>
                <a:gd name="T56" fmla="*/ 347 w 585"/>
                <a:gd name="T57" fmla="*/ 136 h 534"/>
                <a:gd name="T58" fmla="*/ 339 w 585"/>
                <a:gd name="T59" fmla="*/ 99 h 534"/>
                <a:gd name="T60" fmla="*/ 331 w 585"/>
                <a:gd name="T61" fmla="*/ 62 h 534"/>
                <a:gd name="T62" fmla="*/ 369 w 585"/>
                <a:gd name="T63" fmla="*/ 103 h 534"/>
                <a:gd name="T64" fmla="*/ 415 w 585"/>
                <a:gd name="T65" fmla="*/ 47 h 534"/>
                <a:gd name="T66" fmla="*/ 409 w 585"/>
                <a:gd name="T67" fmla="*/ 95 h 534"/>
                <a:gd name="T68" fmla="*/ 401 w 585"/>
                <a:gd name="T69" fmla="*/ 130 h 534"/>
                <a:gd name="T70" fmla="*/ 401 w 585"/>
                <a:gd name="T71" fmla="*/ 181 h 534"/>
                <a:gd name="T72" fmla="*/ 558 w 585"/>
                <a:gd name="T73" fmla="*/ 181 h 534"/>
                <a:gd name="T74" fmla="*/ 554 w 585"/>
                <a:gd name="T75" fmla="*/ 76 h 534"/>
                <a:gd name="T76" fmla="*/ 249 w 585"/>
                <a:gd name="T77" fmla="*/ 69 h 534"/>
                <a:gd name="T78" fmla="*/ 293 w 585"/>
                <a:gd name="T79" fmla="*/ 93 h 534"/>
                <a:gd name="T80" fmla="*/ 171 w 585"/>
                <a:gd name="T81" fmla="*/ 195 h 534"/>
                <a:gd name="T82" fmla="*/ 69 w 585"/>
                <a:gd name="T83" fmla="*/ 98 h 534"/>
                <a:gd name="T84" fmla="*/ 191 w 585"/>
                <a:gd name="T85" fmla="*/ 106 h 534"/>
                <a:gd name="T86" fmla="*/ 220 w 585"/>
                <a:gd name="T87" fmla="*/ 105 h 534"/>
                <a:gd name="T88" fmla="*/ 302 w 585"/>
                <a:gd name="T89" fmla="*/ 121 h 534"/>
                <a:gd name="T90" fmla="*/ 276 w 585"/>
                <a:gd name="T91" fmla="*/ 256 h 534"/>
                <a:gd name="T92" fmla="*/ 260 w 585"/>
                <a:gd name="T93" fmla="*/ 137 h 534"/>
                <a:gd name="T94" fmla="*/ 171 w 585"/>
                <a:gd name="T95" fmla="*/ 195 h 534"/>
                <a:gd name="T96" fmla="*/ 223 w 585"/>
                <a:gd name="T97" fmla="*/ 225 h 534"/>
                <a:gd name="T98" fmla="*/ 247 w 585"/>
                <a:gd name="T99" fmla="*/ 158 h 534"/>
                <a:gd name="T100" fmla="*/ 326 w 585"/>
                <a:gd name="T101" fmla="*/ 292 h 534"/>
                <a:gd name="T102" fmla="*/ 215 w 585"/>
                <a:gd name="T103" fmla="*/ 321 h 534"/>
                <a:gd name="T104" fmla="*/ 309 w 585"/>
                <a:gd name="T105" fmla="*/ 277 h 534"/>
                <a:gd name="T106" fmla="*/ 318 w 585"/>
                <a:gd name="T107" fmla="*/ 133 h 534"/>
                <a:gd name="T108" fmla="*/ 313 w 585"/>
                <a:gd name="T109" fmla="*/ 213 h 534"/>
                <a:gd name="T110" fmla="*/ 299 w 585"/>
                <a:gd name="T111" fmla="*/ 144 h 534"/>
                <a:gd name="T112" fmla="*/ 507 w 585"/>
                <a:gd name="T113" fmla="*/ 179 h 534"/>
                <a:gd name="T114" fmla="*/ 461 w 585"/>
                <a:gd name="T115" fmla="*/ 16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6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40 w 47"/>
                <a:gd name="T1" fmla="*/ 15 h 56"/>
                <a:gd name="T2" fmla="*/ 27 w 47"/>
                <a:gd name="T3" fmla="*/ 56 h 56"/>
                <a:gd name="T4" fmla="*/ 40 w 47"/>
                <a:gd name="T5" fmla="*/ 1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19 w 41"/>
                <a:gd name="T1" fmla="*/ 27 h 75"/>
                <a:gd name="T2" fmla="*/ 12 w 41"/>
                <a:gd name="T3" fmla="*/ 69 h 75"/>
                <a:gd name="T4" fmla="*/ 40 w 41"/>
                <a:gd name="T5" fmla="*/ 45 h 75"/>
                <a:gd name="T6" fmla="*/ 37 w 41"/>
                <a:gd name="T7" fmla="*/ 24 h 75"/>
                <a:gd name="T8" fmla="*/ 19 w 41"/>
                <a:gd name="T9" fmla="*/ 2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12 w 135"/>
                <a:gd name="T1" fmla="*/ 4 h 63"/>
                <a:gd name="T2" fmla="*/ 24 w 135"/>
                <a:gd name="T3" fmla="*/ 4 h 63"/>
                <a:gd name="T4" fmla="*/ 2 w 135"/>
                <a:gd name="T5" fmla="*/ 25 h 63"/>
                <a:gd name="T6" fmla="*/ 60 w 135"/>
                <a:gd name="T7" fmla="*/ 58 h 63"/>
                <a:gd name="T8" fmla="*/ 96 w 135"/>
                <a:gd name="T9" fmla="*/ 54 h 63"/>
                <a:gd name="T10" fmla="*/ 113 w 135"/>
                <a:gd name="T11" fmla="*/ 53 h 63"/>
                <a:gd name="T12" fmla="*/ 112 w 135"/>
                <a:gd name="T13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67 w 97"/>
                <a:gd name="T1" fmla="*/ 5 h 102"/>
                <a:gd name="T2" fmla="*/ 31 w 97"/>
                <a:gd name="T3" fmla="*/ 5 h 102"/>
                <a:gd name="T4" fmla="*/ 12 w 97"/>
                <a:gd name="T5" fmla="*/ 57 h 102"/>
                <a:gd name="T6" fmla="*/ 79 w 97"/>
                <a:gd name="T7" fmla="*/ 62 h 102"/>
                <a:gd name="T8" fmla="*/ 67 w 97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5 w 99"/>
                <a:gd name="T1" fmla="*/ 0 h 19"/>
                <a:gd name="T2" fmla="*/ 40 w 99"/>
                <a:gd name="T3" fmla="*/ 15 h 19"/>
                <a:gd name="T4" fmla="*/ 15 w 99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1 w 76"/>
                <a:gd name="T1" fmla="*/ 37 h 47"/>
                <a:gd name="T2" fmla="*/ 70 w 76"/>
                <a:gd name="T3" fmla="*/ 17 h 47"/>
                <a:gd name="T4" fmla="*/ 48 w 76"/>
                <a:gd name="T5" fmla="*/ 3 h 47"/>
                <a:gd name="T6" fmla="*/ 19 w 76"/>
                <a:gd name="T7" fmla="*/ 32 h 47"/>
                <a:gd name="T8" fmla="*/ 21 w 76"/>
                <a:gd name="T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72 w 82"/>
                <a:gd name="T1" fmla="*/ 6 h 37"/>
                <a:gd name="T2" fmla="*/ 24 w 82"/>
                <a:gd name="T3" fmla="*/ 17 h 37"/>
                <a:gd name="T4" fmla="*/ 17 w 82"/>
                <a:gd name="T5" fmla="*/ 26 h 37"/>
                <a:gd name="T6" fmla="*/ 76 w 82"/>
                <a:gd name="T7" fmla="*/ 23 h 37"/>
                <a:gd name="T8" fmla="*/ 82 w 82"/>
                <a:gd name="T9" fmla="*/ 20 h 37"/>
                <a:gd name="T10" fmla="*/ 82 w 82"/>
                <a:gd name="T11" fmla="*/ 0 h 37"/>
                <a:gd name="T12" fmla="*/ 72 w 82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1 w 138"/>
                <a:gd name="T1" fmla="*/ 1 h 33"/>
                <a:gd name="T2" fmla="*/ 8 w 138"/>
                <a:gd name="T3" fmla="*/ 14 h 33"/>
                <a:gd name="T4" fmla="*/ 57 w 138"/>
                <a:gd name="T5" fmla="*/ 22 h 33"/>
                <a:gd name="T6" fmla="*/ 117 w 138"/>
                <a:gd name="T7" fmla="*/ 23 h 33"/>
                <a:gd name="T8" fmla="*/ 114 w 138"/>
                <a:gd name="T9" fmla="*/ 8 h 33"/>
                <a:gd name="T10" fmla="*/ 82 w 138"/>
                <a:gd name="T11" fmla="*/ 3 h 33"/>
                <a:gd name="T12" fmla="*/ 21 w 138"/>
                <a:gd name="T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98 w 112"/>
                <a:gd name="T1" fmla="*/ 19 h 29"/>
                <a:gd name="T2" fmla="*/ 103 w 112"/>
                <a:gd name="T3" fmla="*/ 4 h 29"/>
                <a:gd name="T4" fmla="*/ 74 w 112"/>
                <a:gd name="T5" fmla="*/ 10 h 29"/>
                <a:gd name="T6" fmla="*/ 36 w 112"/>
                <a:gd name="T7" fmla="*/ 6 h 29"/>
                <a:gd name="T8" fmla="*/ 2 w 112"/>
                <a:gd name="T9" fmla="*/ 4 h 29"/>
                <a:gd name="T10" fmla="*/ 98 w 112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 w 115"/>
                <a:gd name="T1" fmla="*/ 53 h 95"/>
                <a:gd name="T2" fmla="*/ 26 w 115"/>
                <a:gd name="T3" fmla="*/ 54 h 95"/>
                <a:gd name="T4" fmla="*/ 50 w 115"/>
                <a:gd name="T5" fmla="*/ 77 h 95"/>
                <a:gd name="T6" fmla="*/ 59 w 115"/>
                <a:gd name="T7" fmla="*/ 84 h 95"/>
                <a:gd name="T8" fmla="*/ 81 w 115"/>
                <a:gd name="T9" fmla="*/ 52 h 95"/>
                <a:gd name="T10" fmla="*/ 111 w 115"/>
                <a:gd name="T11" fmla="*/ 52 h 95"/>
                <a:gd name="T12" fmla="*/ 79 w 115"/>
                <a:gd name="T13" fmla="*/ 27 h 95"/>
                <a:gd name="T14" fmla="*/ 37 w 115"/>
                <a:gd name="T15" fmla="*/ 16 h 95"/>
                <a:gd name="T16" fmla="*/ 12 w 115"/>
                <a:gd name="T17" fmla="*/ 41 h 95"/>
                <a:gd name="T18" fmla="*/ 3 w 115"/>
                <a:gd name="T19" fmla="*/ 5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51 w 65"/>
                <a:gd name="T1" fmla="*/ 40 h 169"/>
                <a:gd name="T2" fmla="*/ 22 w 65"/>
                <a:gd name="T3" fmla="*/ 49 h 169"/>
                <a:gd name="T4" fmla="*/ 22 w 65"/>
                <a:gd name="T5" fmla="*/ 59 h 169"/>
                <a:gd name="T6" fmla="*/ 50 w 65"/>
                <a:gd name="T7" fmla="*/ 90 h 169"/>
                <a:gd name="T8" fmla="*/ 34 w 65"/>
                <a:gd name="T9" fmla="*/ 118 h 169"/>
                <a:gd name="T10" fmla="*/ 0 w 65"/>
                <a:gd name="T11" fmla="*/ 148 h 169"/>
                <a:gd name="T12" fmla="*/ 17 w 65"/>
                <a:gd name="T13" fmla="*/ 155 h 169"/>
                <a:gd name="T14" fmla="*/ 47 w 65"/>
                <a:gd name="T15" fmla="*/ 166 h 169"/>
                <a:gd name="T16" fmla="*/ 63 w 65"/>
                <a:gd name="T17" fmla="*/ 162 h 169"/>
                <a:gd name="T18" fmla="*/ 65 w 65"/>
                <a:gd name="T19" fmla="*/ 0 h 169"/>
                <a:gd name="T20" fmla="*/ 51 w 65"/>
                <a:gd name="T21" fmla="*/ 4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7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6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7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8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1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2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3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4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5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83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284" name="Rectangle 16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5" name="Rectangle 16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286" name="Rectangle 16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93806F46-9477-4041-9333-4738864CA94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287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grpSp>
        <p:nvGrpSpPr>
          <p:cNvPr id="5288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5289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35F40-D15B-4353-8F6C-4F977976BD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4131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1D5B0-70A7-452C-9EF4-60B9215D48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893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5FE45-74B4-446C-BE5D-8D6318670D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67508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A7A8B-1875-4206-B4CB-6DDECA129A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5626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86032-9A9A-42E1-A8C0-0BC25506B5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0682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941CC-E7E6-473E-8A2D-2AF777D346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2537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44640-6446-477B-A2DC-58AA11CAFF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5067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ECA2B-CCB7-4D77-8F44-68883919FF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0600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A8EB12-F1C4-44D7-A810-863D4A2AFC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529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166F68-BBBA-4DAA-84F9-C53C15AF6A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088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4099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0 h 60"/>
                <a:gd name="T4" fmla="*/ 4 w 4"/>
                <a:gd name="T5" fmla="*/ 20 h 60"/>
                <a:gd name="T6" fmla="*/ 4 w 4"/>
                <a:gd name="T7" fmla="*/ 0 h 60"/>
                <a:gd name="T8" fmla="*/ 0 w 4"/>
                <a:gd name="T9" fmla="*/ 0 h 60"/>
                <a:gd name="T10" fmla="*/ 0 w 4"/>
                <a:gd name="T11" fmla="*/ 40 h 60"/>
                <a:gd name="T12" fmla="*/ 0 w 4"/>
                <a:gd name="T13" fmla="*/ 60 h 60"/>
                <a:gd name="T14" fmla="*/ 4 w 4"/>
                <a:gd name="T15" fmla="*/ 60 h 60"/>
                <a:gd name="T16" fmla="*/ 4 w 4"/>
                <a:gd name="T17" fmla="*/ 40 h 60"/>
                <a:gd name="T18" fmla="*/ 0 w 4"/>
                <a:gd name="T19" fmla="*/ 4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 h 2"/>
                <a:gd name="T2" fmla="*/ 0 w 4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4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4245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5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4259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72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4273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8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86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4287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0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4301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14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4315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0 w 41"/>
                <a:gd name="T1" fmla="*/ 12 h 16"/>
                <a:gd name="T2" fmla="*/ 37 w 41"/>
                <a:gd name="T3" fmla="*/ 10 h 16"/>
                <a:gd name="T4" fmla="*/ 38 w 41"/>
                <a:gd name="T5" fmla="*/ 9 h 16"/>
                <a:gd name="T6" fmla="*/ 31 w 41"/>
                <a:gd name="T7" fmla="*/ 1 h 16"/>
                <a:gd name="T8" fmla="*/ 8 w 41"/>
                <a:gd name="T9" fmla="*/ 11 h 16"/>
                <a:gd name="T10" fmla="*/ 30 w 41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163 w 210"/>
                <a:gd name="T1" fmla="*/ 155 h 193"/>
                <a:gd name="T2" fmla="*/ 152 w 210"/>
                <a:gd name="T3" fmla="*/ 125 h 193"/>
                <a:gd name="T4" fmla="*/ 142 w 210"/>
                <a:gd name="T5" fmla="*/ 99 h 193"/>
                <a:gd name="T6" fmla="*/ 165 w 210"/>
                <a:gd name="T7" fmla="*/ 93 h 193"/>
                <a:gd name="T8" fmla="*/ 146 w 210"/>
                <a:gd name="T9" fmla="*/ 82 h 193"/>
                <a:gd name="T10" fmla="*/ 157 w 210"/>
                <a:gd name="T11" fmla="*/ 83 h 193"/>
                <a:gd name="T12" fmla="*/ 157 w 210"/>
                <a:gd name="T13" fmla="*/ 77 h 193"/>
                <a:gd name="T14" fmla="*/ 135 w 210"/>
                <a:gd name="T15" fmla="*/ 78 h 193"/>
                <a:gd name="T16" fmla="*/ 128 w 210"/>
                <a:gd name="T17" fmla="*/ 125 h 193"/>
                <a:gd name="T18" fmla="*/ 124 w 210"/>
                <a:gd name="T19" fmla="*/ 84 h 193"/>
                <a:gd name="T20" fmla="*/ 118 w 210"/>
                <a:gd name="T21" fmla="*/ 67 h 193"/>
                <a:gd name="T22" fmla="*/ 124 w 210"/>
                <a:gd name="T23" fmla="*/ 51 h 193"/>
                <a:gd name="T24" fmla="*/ 121 w 210"/>
                <a:gd name="T25" fmla="*/ 37 h 193"/>
                <a:gd name="T26" fmla="*/ 119 w 210"/>
                <a:gd name="T27" fmla="*/ 24 h 193"/>
                <a:gd name="T28" fmla="*/ 132 w 210"/>
                <a:gd name="T29" fmla="*/ 39 h 193"/>
                <a:gd name="T30" fmla="*/ 149 w 210"/>
                <a:gd name="T31" fmla="*/ 18 h 193"/>
                <a:gd name="T32" fmla="*/ 147 w 210"/>
                <a:gd name="T33" fmla="*/ 36 h 193"/>
                <a:gd name="T34" fmla="*/ 143 w 210"/>
                <a:gd name="T35" fmla="*/ 48 h 193"/>
                <a:gd name="T36" fmla="*/ 144 w 210"/>
                <a:gd name="T37" fmla="*/ 67 h 193"/>
                <a:gd name="T38" fmla="*/ 199 w 210"/>
                <a:gd name="T39" fmla="*/ 29 h 193"/>
                <a:gd name="T40" fmla="*/ 90 w 210"/>
                <a:gd name="T41" fmla="*/ 1 h 193"/>
                <a:gd name="T42" fmla="*/ 56 w 210"/>
                <a:gd name="T43" fmla="*/ 8 h 193"/>
                <a:gd name="T44" fmla="*/ 85 w 210"/>
                <a:gd name="T45" fmla="*/ 12 h 193"/>
                <a:gd name="T46" fmla="*/ 60 w 210"/>
                <a:gd name="T47" fmla="*/ 22 h 193"/>
                <a:gd name="T48" fmla="*/ 58 w 210"/>
                <a:gd name="T49" fmla="*/ 29 h 193"/>
                <a:gd name="T50" fmla="*/ 38 w 210"/>
                <a:gd name="T51" fmla="*/ 17 h 193"/>
                <a:gd name="T52" fmla="*/ 13 w 210"/>
                <a:gd name="T53" fmla="*/ 115 h 193"/>
                <a:gd name="T54" fmla="*/ 61 w 210"/>
                <a:gd name="T55" fmla="*/ 146 h 193"/>
                <a:gd name="T56" fmla="*/ 45 w 210"/>
                <a:gd name="T57" fmla="*/ 133 h 193"/>
                <a:gd name="T58" fmla="*/ 35 w 210"/>
                <a:gd name="T59" fmla="*/ 145 h 193"/>
                <a:gd name="T60" fmla="*/ 32 w 210"/>
                <a:gd name="T61" fmla="*/ 128 h 193"/>
                <a:gd name="T62" fmla="*/ 46 w 210"/>
                <a:gd name="T63" fmla="*/ 86 h 193"/>
                <a:gd name="T64" fmla="*/ 67 w 210"/>
                <a:gd name="T65" fmla="*/ 83 h 193"/>
                <a:gd name="T66" fmla="*/ 71 w 210"/>
                <a:gd name="T67" fmla="*/ 95 h 193"/>
                <a:gd name="T68" fmla="*/ 61 w 210"/>
                <a:gd name="T69" fmla="*/ 121 h 193"/>
                <a:gd name="T70" fmla="*/ 91 w 210"/>
                <a:gd name="T71" fmla="*/ 180 h 193"/>
                <a:gd name="T72" fmla="*/ 186 w 210"/>
                <a:gd name="T73" fmla="*/ 166 h 193"/>
                <a:gd name="T74" fmla="*/ 182 w 210"/>
                <a:gd name="T75" fmla="*/ 66 h 193"/>
                <a:gd name="T76" fmla="*/ 165 w 210"/>
                <a:gd name="T77" fmla="*/ 60 h 193"/>
                <a:gd name="T78" fmla="*/ 113 w 210"/>
                <a:gd name="T79" fmla="*/ 61 h 193"/>
                <a:gd name="T80" fmla="*/ 108 w 210"/>
                <a:gd name="T81" fmla="*/ 87 h 193"/>
                <a:gd name="T82" fmla="*/ 114 w 210"/>
                <a:gd name="T83" fmla="*/ 50 h 193"/>
                <a:gd name="T84" fmla="*/ 89 w 210"/>
                <a:gd name="T85" fmla="*/ 26 h 193"/>
                <a:gd name="T86" fmla="*/ 105 w 210"/>
                <a:gd name="T87" fmla="*/ 35 h 193"/>
                <a:gd name="T88" fmla="*/ 61 w 210"/>
                <a:gd name="T89" fmla="*/ 72 h 193"/>
                <a:gd name="T90" fmla="*/ 24 w 210"/>
                <a:gd name="T91" fmla="*/ 37 h 193"/>
                <a:gd name="T92" fmla="*/ 68 w 210"/>
                <a:gd name="T93" fmla="*/ 40 h 193"/>
                <a:gd name="T94" fmla="*/ 79 w 210"/>
                <a:gd name="T95" fmla="*/ 40 h 193"/>
                <a:gd name="T96" fmla="*/ 108 w 210"/>
                <a:gd name="T97" fmla="*/ 45 h 193"/>
                <a:gd name="T98" fmla="*/ 99 w 210"/>
                <a:gd name="T99" fmla="*/ 93 h 193"/>
                <a:gd name="T100" fmla="*/ 93 w 210"/>
                <a:gd name="T101" fmla="*/ 51 h 193"/>
                <a:gd name="T102" fmla="*/ 61 w 210"/>
                <a:gd name="T103" fmla="*/ 72 h 193"/>
                <a:gd name="T104" fmla="*/ 80 w 210"/>
                <a:gd name="T105" fmla="*/ 82 h 193"/>
                <a:gd name="T106" fmla="*/ 88 w 210"/>
                <a:gd name="T107" fmla="*/ 58 h 193"/>
                <a:gd name="T108" fmla="*/ 102 w 210"/>
                <a:gd name="T109" fmla="*/ 145 h 193"/>
                <a:gd name="T110" fmla="*/ 82 w 210"/>
                <a:gd name="T111" fmla="*/ 96 h 193"/>
                <a:gd name="T112" fmla="*/ 117 w 210"/>
                <a:gd name="T113" fmla="*/ 10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4 w 17"/>
                <a:gd name="T1" fmla="*/ 5 h 20"/>
                <a:gd name="T2" fmla="*/ 9 w 17"/>
                <a:gd name="T3" fmla="*/ 20 h 20"/>
                <a:gd name="T4" fmla="*/ 14 w 17"/>
                <a:gd name="T5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7 w 15"/>
                <a:gd name="T1" fmla="*/ 10 h 27"/>
                <a:gd name="T2" fmla="*/ 4 w 15"/>
                <a:gd name="T3" fmla="*/ 25 h 27"/>
                <a:gd name="T4" fmla="*/ 15 w 15"/>
                <a:gd name="T5" fmla="*/ 16 h 27"/>
                <a:gd name="T6" fmla="*/ 13 w 15"/>
                <a:gd name="T7" fmla="*/ 8 h 27"/>
                <a:gd name="T8" fmla="*/ 7 w 15"/>
                <a:gd name="T9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40 w 48"/>
                <a:gd name="T1" fmla="*/ 2 h 23"/>
                <a:gd name="T2" fmla="*/ 9 w 48"/>
                <a:gd name="T3" fmla="*/ 1 h 23"/>
                <a:gd name="T4" fmla="*/ 1 w 48"/>
                <a:gd name="T5" fmla="*/ 9 h 23"/>
                <a:gd name="T6" fmla="*/ 22 w 48"/>
                <a:gd name="T7" fmla="*/ 21 h 23"/>
                <a:gd name="T8" fmla="*/ 34 w 48"/>
                <a:gd name="T9" fmla="*/ 20 h 23"/>
                <a:gd name="T10" fmla="*/ 40 w 48"/>
                <a:gd name="T11" fmla="*/ 19 h 23"/>
                <a:gd name="T12" fmla="*/ 40 w 4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24 w 35"/>
                <a:gd name="T1" fmla="*/ 2 h 37"/>
                <a:gd name="T2" fmla="*/ 11 w 35"/>
                <a:gd name="T3" fmla="*/ 2 h 37"/>
                <a:gd name="T4" fmla="*/ 4 w 35"/>
                <a:gd name="T5" fmla="*/ 20 h 37"/>
                <a:gd name="T6" fmla="*/ 28 w 35"/>
                <a:gd name="T7" fmla="*/ 22 h 37"/>
                <a:gd name="T8" fmla="*/ 24 w 35"/>
                <a:gd name="T9" fmla="*/ 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5 w 35"/>
                <a:gd name="T1" fmla="*/ 0 h 7"/>
                <a:gd name="T2" fmla="*/ 14 w 35"/>
                <a:gd name="T3" fmla="*/ 5 h 7"/>
                <a:gd name="T4" fmla="*/ 5 w 35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7 w 27"/>
                <a:gd name="T1" fmla="*/ 13 h 16"/>
                <a:gd name="T2" fmla="*/ 25 w 27"/>
                <a:gd name="T3" fmla="*/ 6 h 16"/>
                <a:gd name="T4" fmla="*/ 17 w 27"/>
                <a:gd name="T5" fmla="*/ 1 h 16"/>
                <a:gd name="T6" fmla="*/ 7 w 27"/>
                <a:gd name="T7" fmla="*/ 11 h 16"/>
                <a:gd name="T8" fmla="*/ 7 w 27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25 w 35"/>
                <a:gd name="T1" fmla="*/ 6 h 17"/>
                <a:gd name="T2" fmla="*/ 8 w 35"/>
                <a:gd name="T3" fmla="*/ 10 h 17"/>
                <a:gd name="T4" fmla="*/ 6 w 35"/>
                <a:gd name="T5" fmla="*/ 13 h 17"/>
                <a:gd name="T6" fmla="*/ 27 w 35"/>
                <a:gd name="T7" fmla="*/ 12 h 17"/>
                <a:gd name="T8" fmla="*/ 25 w 35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40 w 49"/>
                <a:gd name="T1" fmla="*/ 3 h 12"/>
                <a:gd name="T2" fmla="*/ 29 w 49"/>
                <a:gd name="T3" fmla="*/ 1 h 12"/>
                <a:gd name="T4" fmla="*/ 7 w 49"/>
                <a:gd name="T5" fmla="*/ 0 h 12"/>
                <a:gd name="T6" fmla="*/ 2 w 49"/>
                <a:gd name="T7" fmla="*/ 5 h 12"/>
                <a:gd name="T8" fmla="*/ 20 w 49"/>
                <a:gd name="T9" fmla="*/ 8 h 12"/>
                <a:gd name="T10" fmla="*/ 41 w 49"/>
                <a:gd name="T11" fmla="*/ 8 h 12"/>
                <a:gd name="T12" fmla="*/ 40 w 49"/>
                <a:gd name="T1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37 w 40"/>
                <a:gd name="T1" fmla="*/ 2 h 11"/>
                <a:gd name="T2" fmla="*/ 26 w 40"/>
                <a:gd name="T3" fmla="*/ 4 h 11"/>
                <a:gd name="T4" fmla="*/ 13 w 40"/>
                <a:gd name="T5" fmla="*/ 3 h 11"/>
                <a:gd name="T6" fmla="*/ 1 w 40"/>
                <a:gd name="T7" fmla="*/ 2 h 11"/>
                <a:gd name="T8" fmla="*/ 35 w 40"/>
                <a:gd name="T9" fmla="*/ 8 h 11"/>
                <a:gd name="T10" fmla="*/ 37 w 40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28 w 41"/>
                <a:gd name="T1" fmla="*/ 9 h 34"/>
                <a:gd name="T2" fmla="*/ 13 w 41"/>
                <a:gd name="T3" fmla="*/ 6 h 34"/>
                <a:gd name="T4" fmla="*/ 4 w 41"/>
                <a:gd name="T5" fmla="*/ 15 h 34"/>
                <a:gd name="T6" fmla="*/ 1 w 41"/>
                <a:gd name="T7" fmla="*/ 19 h 34"/>
                <a:gd name="T8" fmla="*/ 9 w 41"/>
                <a:gd name="T9" fmla="*/ 19 h 34"/>
                <a:gd name="T10" fmla="*/ 17 w 41"/>
                <a:gd name="T11" fmla="*/ 27 h 34"/>
                <a:gd name="T12" fmla="*/ 21 w 41"/>
                <a:gd name="T13" fmla="*/ 30 h 34"/>
                <a:gd name="T14" fmla="*/ 29 w 41"/>
                <a:gd name="T15" fmla="*/ 19 h 34"/>
                <a:gd name="T16" fmla="*/ 39 w 41"/>
                <a:gd name="T17" fmla="*/ 19 h 34"/>
                <a:gd name="T18" fmla="*/ 28 w 41"/>
                <a:gd name="T1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2 w 25"/>
                <a:gd name="T1" fmla="*/ 2 h 63"/>
                <a:gd name="T2" fmla="*/ 18 w 25"/>
                <a:gd name="T3" fmla="*/ 17 h 63"/>
                <a:gd name="T4" fmla="*/ 7 w 25"/>
                <a:gd name="T5" fmla="*/ 20 h 63"/>
                <a:gd name="T6" fmla="*/ 7 w 25"/>
                <a:gd name="T7" fmla="*/ 23 h 63"/>
                <a:gd name="T8" fmla="*/ 17 w 25"/>
                <a:gd name="T9" fmla="*/ 34 h 63"/>
                <a:gd name="T10" fmla="*/ 12 w 25"/>
                <a:gd name="T11" fmla="*/ 45 h 63"/>
                <a:gd name="T12" fmla="*/ 0 w 25"/>
                <a:gd name="T13" fmla="*/ 55 h 63"/>
                <a:gd name="T14" fmla="*/ 5 w 25"/>
                <a:gd name="T15" fmla="*/ 58 h 63"/>
                <a:gd name="T16" fmla="*/ 16 w 25"/>
                <a:gd name="T17" fmla="*/ 62 h 63"/>
                <a:gd name="T18" fmla="*/ 23 w 25"/>
                <a:gd name="T19" fmla="*/ 57 h 63"/>
                <a:gd name="T20" fmla="*/ 25 w 25"/>
                <a:gd name="T21" fmla="*/ 14 h 63"/>
                <a:gd name="T22" fmla="*/ 25 w 25"/>
                <a:gd name="T23" fmla="*/ 2 h 63"/>
                <a:gd name="T24" fmla="*/ 22 w 25"/>
                <a:gd name="T25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28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432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23 w 546"/>
                <a:gd name="T1" fmla="*/ 4 h 497"/>
                <a:gd name="T2" fmla="*/ 11 w 546"/>
                <a:gd name="T3" fmla="*/ 71 h 497"/>
                <a:gd name="T4" fmla="*/ 25 w 546"/>
                <a:gd name="T5" fmla="*/ 393 h 497"/>
                <a:gd name="T6" fmla="*/ 54 w 546"/>
                <a:gd name="T7" fmla="*/ 457 h 497"/>
                <a:gd name="T8" fmla="*/ 158 w 546"/>
                <a:gd name="T9" fmla="*/ 482 h 497"/>
                <a:gd name="T10" fmla="*/ 204 w 546"/>
                <a:gd name="T11" fmla="*/ 495 h 497"/>
                <a:gd name="T12" fmla="*/ 520 w 546"/>
                <a:gd name="T13" fmla="*/ 475 h 497"/>
                <a:gd name="T14" fmla="*/ 533 w 546"/>
                <a:gd name="T15" fmla="*/ 167 h 497"/>
                <a:gd name="T16" fmla="*/ 369 w 546"/>
                <a:gd name="T17" fmla="*/ 16 h 497"/>
                <a:gd name="T18" fmla="*/ 249 w 546"/>
                <a:gd name="T19" fmla="*/ 29 h 497"/>
                <a:gd name="T20" fmla="*/ 198 w 546"/>
                <a:gd name="T21" fmla="*/ 11 h 497"/>
                <a:gd name="T22" fmla="*/ 151 w 546"/>
                <a:gd name="T23" fmla="*/ 2 h 497"/>
                <a:gd name="T24" fmla="*/ 23 w 546"/>
                <a:gd name="T25" fmla="*/ 4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33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4331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71 w 97"/>
                  <a:gd name="T1" fmla="*/ 25 h 37"/>
                  <a:gd name="T2" fmla="*/ 91 w 97"/>
                  <a:gd name="T3" fmla="*/ 20 h 37"/>
                  <a:gd name="T4" fmla="*/ 92 w 97"/>
                  <a:gd name="T5" fmla="*/ 17 h 37"/>
                  <a:gd name="T6" fmla="*/ 88 w 97"/>
                  <a:gd name="T7" fmla="*/ 0 h 37"/>
                  <a:gd name="T8" fmla="*/ 25 w 97"/>
                  <a:gd name="T9" fmla="*/ 0 h 37"/>
                  <a:gd name="T10" fmla="*/ 10 w 97"/>
                  <a:gd name="T11" fmla="*/ 22 h 37"/>
                  <a:gd name="T12" fmla="*/ 71 w 97"/>
                  <a:gd name="T13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504 w 585"/>
                  <a:gd name="T1" fmla="*/ 1 h 534"/>
                  <a:gd name="T2" fmla="*/ 157 w 585"/>
                  <a:gd name="T3" fmla="*/ 0 h 534"/>
                  <a:gd name="T4" fmla="*/ 225 w 585"/>
                  <a:gd name="T5" fmla="*/ 21 h 534"/>
                  <a:gd name="T6" fmla="*/ 174 w 585"/>
                  <a:gd name="T7" fmla="*/ 39 h 534"/>
                  <a:gd name="T8" fmla="*/ 207 w 585"/>
                  <a:gd name="T9" fmla="*/ 71 h 534"/>
                  <a:gd name="T10" fmla="*/ 74 w 585"/>
                  <a:gd name="T11" fmla="*/ 60 h 534"/>
                  <a:gd name="T12" fmla="*/ 26 w 585"/>
                  <a:gd name="T13" fmla="*/ 63 h 534"/>
                  <a:gd name="T14" fmla="*/ 199 w 585"/>
                  <a:gd name="T15" fmla="*/ 487 h 534"/>
                  <a:gd name="T16" fmla="*/ 144 w 585"/>
                  <a:gd name="T17" fmla="*/ 341 h 534"/>
                  <a:gd name="T18" fmla="*/ 105 w 585"/>
                  <a:gd name="T19" fmla="*/ 376 h 534"/>
                  <a:gd name="T20" fmla="*/ 94 w 585"/>
                  <a:gd name="T21" fmla="*/ 435 h 534"/>
                  <a:gd name="T22" fmla="*/ 124 w 585"/>
                  <a:gd name="T23" fmla="*/ 265 h 534"/>
                  <a:gd name="T24" fmla="*/ 153 w 585"/>
                  <a:gd name="T25" fmla="*/ 228 h 534"/>
                  <a:gd name="T26" fmla="*/ 209 w 585"/>
                  <a:gd name="T27" fmla="*/ 237 h 534"/>
                  <a:gd name="T28" fmla="*/ 188 w 585"/>
                  <a:gd name="T29" fmla="*/ 306 h 534"/>
                  <a:gd name="T30" fmla="*/ 192 w 585"/>
                  <a:gd name="T31" fmla="*/ 395 h 534"/>
                  <a:gd name="T32" fmla="*/ 515 w 585"/>
                  <a:gd name="T33" fmla="*/ 483 h 534"/>
                  <a:gd name="T34" fmla="*/ 454 w 585"/>
                  <a:gd name="T35" fmla="*/ 427 h 534"/>
                  <a:gd name="T36" fmla="*/ 425 w 585"/>
                  <a:gd name="T37" fmla="*/ 345 h 534"/>
                  <a:gd name="T38" fmla="*/ 396 w 585"/>
                  <a:gd name="T39" fmla="*/ 270 h 534"/>
                  <a:gd name="T40" fmla="*/ 460 w 585"/>
                  <a:gd name="T41" fmla="*/ 256 h 534"/>
                  <a:gd name="T42" fmla="*/ 407 w 585"/>
                  <a:gd name="T43" fmla="*/ 223 h 534"/>
                  <a:gd name="T44" fmla="*/ 439 w 585"/>
                  <a:gd name="T45" fmla="*/ 226 h 534"/>
                  <a:gd name="T46" fmla="*/ 438 w 585"/>
                  <a:gd name="T47" fmla="*/ 209 h 534"/>
                  <a:gd name="T48" fmla="*/ 376 w 585"/>
                  <a:gd name="T49" fmla="*/ 211 h 534"/>
                  <a:gd name="T50" fmla="*/ 357 w 585"/>
                  <a:gd name="T51" fmla="*/ 343 h 534"/>
                  <a:gd name="T52" fmla="*/ 347 w 585"/>
                  <a:gd name="T53" fmla="*/ 230 h 534"/>
                  <a:gd name="T54" fmla="*/ 331 w 585"/>
                  <a:gd name="T55" fmla="*/ 182 h 534"/>
                  <a:gd name="T56" fmla="*/ 347 w 585"/>
                  <a:gd name="T57" fmla="*/ 136 h 534"/>
                  <a:gd name="T58" fmla="*/ 339 w 585"/>
                  <a:gd name="T59" fmla="*/ 99 h 534"/>
                  <a:gd name="T60" fmla="*/ 331 w 585"/>
                  <a:gd name="T61" fmla="*/ 62 h 534"/>
                  <a:gd name="T62" fmla="*/ 369 w 585"/>
                  <a:gd name="T63" fmla="*/ 103 h 534"/>
                  <a:gd name="T64" fmla="*/ 415 w 585"/>
                  <a:gd name="T65" fmla="*/ 47 h 534"/>
                  <a:gd name="T66" fmla="*/ 409 w 585"/>
                  <a:gd name="T67" fmla="*/ 95 h 534"/>
                  <a:gd name="T68" fmla="*/ 401 w 585"/>
                  <a:gd name="T69" fmla="*/ 130 h 534"/>
                  <a:gd name="T70" fmla="*/ 401 w 585"/>
                  <a:gd name="T71" fmla="*/ 181 h 534"/>
                  <a:gd name="T72" fmla="*/ 558 w 585"/>
                  <a:gd name="T73" fmla="*/ 181 h 534"/>
                  <a:gd name="T74" fmla="*/ 554 w 585"/>
                  <a:gd name="T75" fmla="*/ 76 h 534"/>
                  <a:gd name="T76" fmla="*/ 249 w 585"/>
                  <a:gd name="T77" fmla="*/ 69 h 534"/>
                  <a:gd name="T78" fmla="*/ 293 w 585"/>
                  <a:gd name="T79" fmla="*/ 93 h 534"/>
                  <a:gd name="T80" fmla="*/ 171 w 585"/>
                  <a:gd name="T81" fmla="*/ 195 h 534"/>
                  <a:gd name="T82" fmla="*/ 69 w 585"/>
                  <a:gd name="T83" fmla="*/ 98 h 534"/>
                  <a:gd name="T84" fmla="*/ 191 w 585"/>
                  <a:gd name="T85" fmla="*/ 106 h 534"/>
                  <a:gd name="T86" fmla="*/ 220 w 585"/>
                  <a:gd name="T87" fmla="*/ 105 h 534"/>
                  <a:gd name="T88" fmla="*/ 302 w 585"/>
                  <a:gd name="T89" fmla="*/ 121 h 534"/>
                  <a:gd name="T90" fmla="*/ 276 w 585"/>
                  <a:gd name="T91" fmla="*/ 256 h 534"/>
                  <a:gd name="T92" fmla="*/ 260 w 585"/>
                  <a:gd name="T93" fmla="*/ 137 h 534"/>
                  <a:gd name="T94" fmla="*/ 171 w 585"/>
                  <a:gd name="T95" fmla="*/ 195 h 534"/>
                  <a:gd name="T96" fmla="*/ 223 w 585"/>
                  <a:gd name="T97" fmla="*/ 225 h 534"/>
                  <a:gd name="T98" fmla="*/ 247 w 585"/>
                  <a:gd name="T99" fmla="*/ 158 h 534"/>
                  <a:gd name="T100" fmla="*/ 326 w 585"/>
                  <a:gd name="T101" fmla="*/ 292 h 534"/>
                  <a:gd name="T102" fmla="*/ 215 w 585"/>
                  <a:gd name="T103" fmla="*/ 321 h 534"/>
                  <a:gd name="T104" fmla="*/ 309 w 585"/>
                  <a:gd name="T105" fmla="*/ 277 h 534"/>
                  <a:gd name="T106" fmla="*/ 318 w 585"/>
                  <a:gd name="T107" fmla="*/ 133 h 534"/>
                  <a:gd name="T108" fmla="*/ 313 w 585"/>
                  <a:gd name="T109" fmla="*/ 213 h 534"/>
                  <a:gd name="T110" fmla="*/ 299 w 585"/>
                  <a:gd name="T111" fmla="*/ 144 h 534"/>
                  <a:gd name="T112" fmla="*/ 507 w 585"/>
                  <a:gd name="T113" fmla="*/ 179 h 534"/>
                  <a:gd name="T114" fmla="*/ 461 w 585"/>
                  <a:gd name="T115" fmla="*/ 162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3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40 w 47"/>
                  <a:gd name="T1" fmla="*/ 15 h 56"/>
                  <a:gd name="T2" fmla="*/ 27 w 47"/>
                  <a:gd name="T3" fmla="*/ 56 h 56"/>
                  <a:gd name="T4" fmla="*/ 40 w 47"/>
                  <a:gd name="T5" fmla="*/ 1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4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19 w 41"/>
                  <a:gd name="T1" fmla="*/ 27 h 75"/>
                  <a:gd name="T2" fmla="*/ 12 w 41"/>
                  <a:gd name="T3" fmla="*/ 69 h 75"/>
                  <a:gd name="T4" fmla="*/ 40 w 41"/>
                  <a:gd name="T5" fmla="*/ 45 h 75"/>
                  <a:gd name="T6" fmla="*/ 37 w 41"/>
                  <a:gd name="T7" fmla="*/ 24 h 75"/>
                  <a:gd name="T8" fmla="*/ 19 w 41"/>
                  <a:gd name="T9" fmla="*/ 2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5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12 w 135"/>
                  <a:gd name="T1" fmla="*/ 4 h 63"/>
                  <a:gd name="T2" fmla="*/ 24 w 135"/>
                  <a:gd name="T3" fmla="*/ 4 h 63"/>
                  <a:gd name="T4" fmla="*/ 2 w 135"/>
                  <a:gd name="T5" fmla="*/ 25 h 63"/>
                  <a:gd name="T6" fmla="*/ 60 w 135"/>
                  <a:gd name="T7" fmla="*/ 58 h 63"/>
                  <a:gd name="T8" fmla="*/ 96 w 135"/>
                  <a:gd name="T9" fmla="*/ 54 h 63"/>
                  <a:gd name="T10" fmla="*/ 113 w 135"/>
                  <a:gd name="T11" fmla="*/ 53 h 63"/>
                  <a:gd name="T12" fmla="*/ 112 w 135"/>
                  <a:gd name="T13" fmla="*/ 4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6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67 w 97"/>
                  <a:gd name="T1" fmla="*/ 5 h 102"/>
                  <a:gd name="T2" fmla="*/ 31 w 97"/>
                  <a:gd name="T3" fmla="*/ 5 h 102"/>
                  <a:gd name="T4" fmla="*/ 12 w 97"/>
                  <a:gd name="T5" fmla="*/ 57 h 102"/>
                  <a:gd name="T6" fmla="*/ 79 w 97"/>
                  <a:gd name="T7" fmla="*/ 62 h 102"/>
                  <a:gd name="T8" fmla="*/ 67 w 97"/>
                  <a:gd name="T9" fmla="*/ 5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5 w 99"/>
                  <a:gd name="T1" fmla="*/ 0 h 19"/>
                  <a:gd name="T2" fmla="*/ 40 w 99"/>
                  <a:gd name="T3" fmla="*/ 15 h 19"/>
                  <a:gd name="T4" fmla="*/ 15 w 99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8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1 w 76"/>
                  <a:gd name="T1" fmla="*/ 37 h 47"/>
                  <a:gd name="T2" fmla="*/ 70 w 76"/>
                  <a:gd name="T3" fmla="*/ 17 h 47"/>
                  <a:gd name="T4" fmla="*/ 48 w 76"/>
                  <a:gd name="T5" fmla="*/ 3 h 47"/>
                  <a:gd name="T6" fmla="*/ 19 w 76"/>
                  <a:gd name="T7" fmla="*/ 32 h 47"/>
                  <a:gd name="T8" fmla="*/ 21 w 76"/>
                  <a:gd name="T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3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72 w 82"/>
                  <a:gd name="T1" fmla="*/ 6 h 37"/>
                  <a:gd name="T2" fmla="*/ 24 w 82"/>
                  <a:gd name="T3" fmla="*/ 17 h 37"/>
                  <a:gd name="T4" fmla="*/ 17 w 82"/>
                  <a:gd name="T5" fmla="*/ 26 h 37"/>
                  <a:gd name="T6" fmla="*/ 76 w 82"/>
                  <a:gd name="T7" fmla="*/ 23 h 37"/>
                  <a:gd name="T8" fmla="*/ 82 w 82"/>
                  <a:gd name="T9" fmla="*/ 20 h 37"/>
                  <a:gd name="T10" fmla="*/ 82 w 82"/>
                  <a:gd name="T11" fmla="*/ 0 h 37"/>
                  <a:gd name="T12" fmla="*/ 72 w 82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1 w 138"/>
                  <a:gd name="T1" fmla="*/ 1 h 33"/>
                  <a:gd name="T2" fmla="*/ 8 w 138"/>
                  <a:gd name="T3" fmla="*/ 14 h 33"/>
                  <a:gd name="T4" fmla="*/ 57 w 138"/>
                  <a:gd name="T5" fmla="*/ 22 h 33"/>
                  <a:gd name="T6" fmla="*/ 117 w 138"/>
                  <a:gd name="T7" fmla="*/ 23 h 33"/>
                  <a:gd name="T8" fmla="*/ 114 w 138"/>
                  <a:gd name="T9" fmla="*/ 8 h 33"/>
                  <a:gd name="T10" fmla="*/ 82 w 138"/>
                  <a:gd name="T11" fmla="*/ 3 h 33"/>
                  <a:gd name="T12" fmla="*/ 21 w 138"/>
                  <a:gd name="T1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1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98 w 112"/>
                  <a:gd name="T1" fmla="*/ 19 h 29"/>
                  <a:gd name="T2" fmla="*/ 103 w 112"/>
                  <a:gd name="T3" fmla="*/ 4 h 29"/>
                  <a:gd name="T4" fmla="*/ 74 w 112"/>
                  <a:gd name="T5" fmla="*/ 10 h 29"/>
                  <a:gd name="T6" fmla="*/ 36 w 112"/>
                  <a:gd name="T7" fmla="*/ 6 h 29"/>
                  <a:gd name="T8" fmla="*/ 2 w 112"/>
                  <a:gd name="T9" fmla="*/ 4 h 29"/>
                  <a:gd name="T10" fmla="*/ 98 w 112"/>
                  <a:gd name="T11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2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 w 115"/>
                  <a:gd name="T1" fmla="*/ 53 h 95"/>
                  <a:gd name="T2" fmla="*/ 26 w 115"/>
                  <a:gd name="T3" fmla="*/ 54 h 95"/>
                  <a:gd name="T4" fmla="*/ 50 w 115"/>
                  <a:gd name="T5" fmla="*/ 77 h 95"/>
                  <a:gd name="T6" fmla="*/ 59 w 115"/>
                  <a:gd name="T7" fmla="*/ 84 h 95"/>
                  <a:gd name="T8" fmla="*/ 81 w 115"/>
                  <a:gd name="T9" fmla="*/ 52 h 95"/>
                  <a:gd name="T10" fmla="*/ 111 w 115"/>
                  <a:gd name="T11" fmla="*/ 52 h 95"/>
                  <a:gd name="T12" fmla="*/ 79 w 115"/>
                  <a:gd name="T13" fmla="*/ 27 h 95"/>
                  <a:gd name="T14" fmla="*/ 37 w 115"/>
                  <a:gd name="T15" fmla="*/ 16 h 95"/>
                  <a:gd name="T16" fmla="*/ 12 w 115"/>
                  <a:gd name="T17" fmla="*/ 41 h 95"/>
                  <a:gd name="T18" fmla="*/ 3 w 115"/>
                  <a:gd name="T19" fmla="*/ 53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43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51 w 65"/>
                  <a:gd name="T1" fmla="*/ 40 h 169"/>
                  <a:gd name="T2" fmla="*/ 22 w 65"/>
                  <a:gd name="T3" fmla="*/ 49 h 169"/>
                  <a:gd name="T4" fmla="*/ 22 w 65"/>
                  <a:gd name="T5" fmla="*/ 59 h 169"/>
                  <a:gd name="T6" fmla="*/ 50 w 65"/>
                  <a:gd name="T7" fmla="*/ 90 h 169"/>
                  <a:gd name="T8" fmla="*/ 34 w 65"/>
                  <a:gd name="T9" fmla="*/ 118 h 169"/>
                  <a:gd name="T10" fmla="*/ 0 w 65"/>
                  <a:gd name="T11" fmla="*/ 148 h 169"/>
                  <a:gd name="T12" fmla="*/ 17 w 65"/>
                  <a:gd name="T13" fmla="*/ 155 h 169"/>
                  <a:gd name="T14" fmla="*/ 47 w 65"/>
                  <a:gd name="T15" fmla="*/ 166 h 169"/>
                  <a:gd name="T16" fmla="*/ 63 w 65"/>
                  <a:gd name="T17" fmla="*/ 162 h 169"/>
                  <a:gd name="T18" fmla="*/ 65 w 65"/>
                  <a:gd name="T19" fmla="*/ 0 h 169"/>
                  <a:gd name="T20" fmla="*/ 51 w 65"/>
                  <a:gd name="T21" fmla="*/ 4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34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34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346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4347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348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29C634-99EA-43B9-84A8-B85B409F1A2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www.bjmuseumnet.org/museum/lubo/images/luxun1.jpg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5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gif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06luxu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899" name="WordArt 3"/>
          <p:cNvSpPr>
            <a:spLocks noChangeArrowheads="1" noChangeShapeType="1" noTextEdit="1"/>
          </p:cNvSpPr>
          <p:nvPr/>
        </p:nvSpPr>
        <p:spPr bwMode="auto">
          <a:xfrm>
            <a:off x="1219200" y="1557338"/>
            <a:ext cx="7924800" cy="18288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i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</a:rPr>
              <a:t>阿长与</a:t>
            </a:r>
            <a:r>
              <a:rPr lang="en-US" altLang="zh-CN" sz="3600" b="1" i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</a:rPr>
              <a:t>《</a:t>
            </a:r>
            <a:r>
              <a:rPr lang="zh-CN" altLang="en-US" sz="3600" b="1" i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</a:rPr>
              <a:t>山海经</a:t>
            </a:r>
            <a:r>
              <a:rPr lang="en-US" altLang="zh-CN" sz="3600" b="1" i="1" kern="1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</a:rPr>
              <a:t>》 </a:t>
            </a:r>
            <a:endParaRPr lang="zh-CN" altLang="en-US" sz="3600" b="1" i="1" kern="10">
              <a:ln w="9525">
                <a:round/>
                <a:headEnd/>
                <a:tailEnd/>
              </a:ln>
              <a:solidFill>
                <a:srgbClr val="FF0000"/>
              </a:solidFill>
              <a:latin typeface="楷体_GB2312"/>
            </a:endParaRPr>
          </a:p>
        </p:txBody>
      </p:sp>
      <p:sp>
        <p:nvSpPr>
          <p:cNvPr id="80900" name="WordArt 4"/>
          <p:cNvSpPr>
            <a:spLocks noChangeArrowheads="1" noChangeShapeType="1" noTextEdit="1"/>
          </p:cNvSpPr>
          <p:nvPr/>
        </p:nvSpPr>
        <p:spPr bwMode="auto">
          <a:xfrm rot="5400000">
            <a:off x="5232400" y="4927600"/>
            <a:ext cx="1828800" cy="9906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鲁迅</a:t>
            </a: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7019925" y="5661025"/>
            <a:ext cx="1728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楷体_GB2312" pitchFamily="49" charset="-122"/>
              </a:rPr>
              <a:t>文坛巨匠         旗手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/>
      <p:bldP spid="80900" grpId="0" animBg="1"/>
      <p:bldP spid="8090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134938" y="381000"/>
            <a:ext cx="9009062" cy="1052513"/>
            <a:chOff x="0" y="1536"/>
            <a:chExt cx="5675" cy="663"/>
          </a:xfrm>
        </p:grpSpPr>
        <p:grpSp>
          <p:nvGrpSpPr>
            <p:cNvPr id="53251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325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325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3255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56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325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5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304800" y="457200"/>
            <a:ext cx="4114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初读课文，疑点解析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533400" y="2286000"/>
            <a:ext cx="6553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</a:t>
            </a:r>
            <a:r>
              <a:rPr lang="zh-CN" altLang="en-US" sz="3200" b="1"/>
              <a:t>、“谋死我那隐鼠”是怎么回事？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457200" y="3200400"/>
            <a:ext cx="8305800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在</a:t>
            </a:r>
            <a:r>
              <a:rPr lang="en-US" altLang="zh-CN" sz="3200" b="1"/>
              <a:t>《</a:t>
            </a:r>
            <a:r>
              <a:rPr lang="zh-CN" altLang="en-US" sz="3200" b="1"/>
              <a:t>狗</a:t>
            </a:r>
            <a:r>
              <a:rPr lang="en-US" altLang="zh-CN" sz="3200" b="1"/>
              <a:t>·</a:t>
            </a:r>
            <a:r>
              <a:rPr lang="zh-CN" altLang="en-US" sz="3200" b="1"/>
              <a:t>猫</a:t>
            </a:r>
            <a:r>
              <a:rPr lang="en-US" altLang="zh-CN" sz="3200" b="1"/>
              <a:t>·</a:t>
            </a:r>
            <a:r>
              <a:rPr lang="zh-CN" altLang="en-US" sz="3200" b="1"/>
              <a:t>鼠</a:t>
            </a:r>
            <a:r>
              <a:rPr lang="en-US" altLang="zh-CN" sz="3200" b="1"/>
              <a:t>》</a:t>
            </a:r>
            <a:r>
              <a:rPr lang="zh-CN" altLang="en-US" sz="3200" b="1"/>
              <a:t>一文中，说到隐鼠：“这类小鼠大抵在地上走动，只有拇指那么大，也不很畏惧人，我们那里叫它‘隐鼠’，与专门住在屋上的伟大者是两种。”有一回，隐鼠“缘着长妈妈的腿要爬上去，被她一脚踢死了”。幼时的鲁迅以为阿长是故意“谋死”隐鼠的。</a:t>
            </a:r>
          </a:p>
        </p:txBody>
      </p:sp>
      <p:pic>
        <p:nvPicPr>
          <p:cNvPr id="53265" name="Picture 17" descr="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20574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autoUpdateAnimBg="0"/>
      <p:bldP spid="5326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0" y="381000"/>
            <a:ext cx="9009063" cy="1052513"/>
            <a:chOff x="0" y="1536"/>
            <a:chExt cx="5675" cy="663"/>
          </a:xfrm>
        </p:grpSpPr>
        <p:grpSp>
          <p:nvGrpSpPr>
            <p:cNvPr id="5427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4276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277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4278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4279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280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4281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82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83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4285" name="Text Box 13"/>
          <p:cNvSpPr txBox="1">
            <a:spLocks noChangeArrowheads="1"/>
          </p:cNvSpPr>
          <p:nvPr/>
        </p:nvSpPr>
        <p:spPr bwMode="auto">
          <a:xfrm>
            <a:off x="609600" y="914400"/>
            <a:ext cx="495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</a:t>
            </a:r>
            <a:r>
              <a:rPr lang="zh-CN" altLang="en-US" sz="3200" b="1"/>
              <a:t>、橘子为什么称“福橘”？</a:t>
            </a:r>
          </a:p>
        </p:txBody>
      </p:sp>
      <p:sp>
        <p:nvSpPr>
          <p:cNvPr id="54286" name="Text Box 14"/>
          <p:cNvSpPr txBox="1">
            <a:spLocks noChangeArrowheads="1"/>
          </p:cNvSpPr>
          <p:nvPr/>
        </p:nvSpPr>
        <p:spPr bwMode="auto">
          <a:xfrm>
            <a:off x="381000" y="1600200"/>
            <a:ext cx="83820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福建产的橘子，故称福橘，因为带有“福”字，为取吉利，江浙民间有在大年初一早晨吃“福橘”的习俗。</a:t>
            </a:r>
          </a:p>
        </p:txBody>
      </p:sp>
      <p:sp>
        <p:nvSpPr>
          <p:cNvPr id="54288" name="Text Box 16"/>
          <p:cNvSpPr txBox="1">
            <a:spLocks noChangeArrowheads="1"/>
          </p:cNvSpPr>
          <p:nvPr/>
        </p:nvSpPr>
        <p:spPr bwMode="auto">
          <a:xfrm>
            <a:off x="533400" y="3733800"/>
            <a:ext cx="6172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3</a:t>
            </a:r>
            <a:r>
              <a:rPr lang="zh-CN" altLang="en-US" sz="3200" b="1"/>
              <a:t>、“伟大的神力”是什么意思？</a:t>
            </a:r>
          </a:p>
        </p:txBody>
      </p:sp>
      <p:sp>
        <p:nvSpPr>
          <p:cNvPr id="54289" name="Text Box 17"/>
          <p:cNvSpPr txBox="1">
            <a:spLocks noChangeArrowheads="1"/>
          </p:cNvSpPr>
          <p:nvPr/>
        </p:nvSpPr>
        <p:spPr bwMode="auto">
          <a:xfrm>
            <a:off x="533400" y="4343400"/>
            <a:ext cx="8305800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神力，神奇之力。课文两处说“伟大的神力”，都是儿时的感觉，鲁迅现在这样写，前一处有调侃的意味，后一处则有称颂的意味。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5" grpId="0" autoUpdateAnimBg="0"/>
      <p:bldP spid="54286" grpId="0" autoUpdateAnimBg="0"/>
      <p:bldP spid="54288" grpId="0" autoUpdateAnimBg="0"/>
      <p:bldP spid="5428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2"/>
          <p:cNvGrpSpPr>
            <a:grpSpLocks/>
          </p:cNvGrpSpPr>
          <p:nvPr/>
        </p:nvGrpSpPr>
        <p:grpSpPr bwMode="auto">
          <a:xfrm>
            <a:off x="0" y="381000"/>
            <a:ext cx="9009063" cy="1052513"/>
            <a:chOff x="0" y="1536"/>
            <a:chExt cx="5675" cy="663"/>
          </a:xfrm>
        </p:grpSpPr>
        <p:grpSp>
          <p:nvGrpSpPr>
            <p:cNvPr id="55299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5530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5302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5530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30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530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0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5309" name="Text Box 13"/>
          <p:cNvSpPr txBox="1">
            <a:spLocks noChangeArrowheads="1"/>
          </p:cNvSpPr>
          <p:nvPr/>
        </p:nvSpPr>
        <p:spPr bwMode="auto">
          <a:xfrm>
            <a:off x="539750" y="1341438"/>
            <a:ext cx="82994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4</a:t>
            </a:r>
            <a:r>
              <a:rPr lang="zh-CN" altLang="en-US" sz="3200" b="1" dirty="0"/>
              <a:t>、“仁厚黑暗的地母”是什么？</a:t>
            </a:r>
          </a:p>
        </p:txBody>
      </p:sp>
      <p:sp>
        <p:nvSpPr>
          <p:cNvPr id="55310" name="Text Box 14"/>
          <p:cNvSpPr txBox="1">
            <a:spLocks noChangeArrowheads="1"/>
          </p:cNvSpPr>
          <p:nvPr/>
        </p:nvSpPr>
        <p:spPr bwMode="auto">
          <a:xfrm>
            <a:off x="457200" y="2133600"/>
            <a:ext cx="8382000" cy="204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 </a:t>
            </a:r>
            <a:r>
              <a:rPr lang="zh-CN" altLang="en-US" sz="3200" b="1"/>
              <a:t>地母就是地神。天父地母。中国有“天神至尊，地神多福”的说法。地神是黑暗而又仁厚的，阿长埋在地下，鲁迅祈祷地神赐福于她，让她的灵魂得以永安。</a:t>
            </a:r>
          </a:p>
        </p:txBody>
      </p:sp>
      <p:sp>
        <p:nvSpPr>
          <p:cNvPr id="55312" name="Text Box 16"/>
          <p:cNvSpPr txBox="1">
            <a:spLocks noChangeArrowheads="1"/>
          </p:cNvSpPr>
          <p:nvPr/>
        </p:nvSpPr>
        <p:spPr bwMode="auto">
          <a:xfrm>
            <a:off x="533400" y="4419600"/>
            <a:ext cx="5334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5</a:t>
            </a:r>
            <a:r>
              <a:rPr lang="zh-CN" altLang="en-US" sz="3200" b="1"/>
              <a:t>、“郝懿行疏”是什么意思？</a:t>
            </a:r>
          </a:p>
        </p:txBody>
      </p:sp>
      <p:sp>
        <p:nvSpPr>
          <p:cNvPr id="55313" name="Text Box 17"/>
          <p:cNvSpPr txBox="1">
            <a:spLocks noChangeArrowheads="1"/>
          </p:cNvSpPr>
          <p:nvPr/>
        </p:nvSpPr>
        <p:spPr bwMode="auto">
          <a:xfrm>
            <a:off x="609600" y="4953000"/>
            <a:ext cx="830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郝懿行是清代的经学家。“疏”是分条说明的文字。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9" grpId="0" autoUpdateAnimBg="0"/>
      <p:bldP spid="55310" grpId="0" autoUpdateAnimBg="0"/>
      <p:bldP spid="55312" grpId="0" autoUpdateAnimBg="0"/>
      <p:bldP spid="5531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初读课文，看看文章围绕阿长写了哪些事，重点写的是什么？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84213" y="1557338"/>
            <a:ext cx="8153400" cy="4498975"/>
          </a:xfrm>
        </p:spPr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、人们对长妈妈的称呼以及称呼的由来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042988" y="2492375"/>
            <a:ext cx="7848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2</a:t>
            </a:r>
            <a:r>
              <a:rPr lang="zh-CN" altLang="en-US" sz="3200"/>
              <a:t>、她外形的特点、不好的习惯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1042988" y="3357563"/>
            <a:ext cx="76327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3</a:t>
            </a:r>
            <a:r>
              <a:rPr lang="zh-CN" altLang="en-US" sz="3200"/>
              <a:t>、懂得许多规矩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1042988" y="4221163"/>
            <a:ext cx="525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4</a:t>
            </a:r>
            <a:r>
              <a:rPr lang="zh-CN" altLang="en-US" sz="3600"/>
              <a:t>、为我买</a:t>
            </a:r>
            <a:r>
              <a:rPr lang="en-US" altLang="zh-CN" sz="3600"/>
              <a:t>《</a:t>
            </a:r>
            <a:r>
              <a:rPr lang="zh-CN" altLang="en-US" sz="3600"/>
              <a:t>山海经</a:t>
            </a:r>
            <a:r>
              <a:rPr lang="en-US" altLang="zh-CN" sz="3600"/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  <p:bldP spid="63492" grpId="0"/>
      <p:bldP spid="63493" grpId="0"/>
      <p:bldP spid="634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1-——5</a:t>
            </a:r>
            <a:r>
              <a:rPr lang="zh-CN" altLang="en-US"/>
              <a:t>段：长妈妈有什么特点？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、黄胖而矮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、喜欢“切切察察”</a:t>
            </a:r>
          </a:p>
          <a:p>
            <a:r>
              <a:rPr lang="en-US" altLang="zh-CN" dirty="0"/>
              <a:t>3</a:t>
            </a:r>
            <a:r>
              <a:rPr lang="zh-CN" altLang="en-US" dirty="0"/>
              <a:t>、对我管束很严</a:t>
            </a:r>
          </a:p>
          <a:p>
            <a:r>
              <a:rPr lang="en-US" altLang="zh-CN" dirty="0"/>
              <a:t>4</a:t>
            </a:r>
            <a:r>
              <a:rPr lang="zh-CN" altLang="en-US" dirty="0"/>
              <a:t>、睡觉摆”大“字</a:t>
            </a:r>
          </a:p>
          <a:p>
            <a:r>
              <a:rPr lang="en-US" altLang="zh-CN" b="1" i="1" dirty="0"/>
              <a:t>5</a:t>
            </a:r>
            <a:r>
              <a:rPr lang="zh-CN" altLang="en-US" b="1" i="1" dirty="0"/>
              <a:t>、身世及名字的由来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4643438" y="2060575"/>
            <a:ext cx="1368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5003800" y="2528888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8" name="Line 6"/>
          <p:cNvSpPr>
            <a:spLocks noChangeShapeType="1"/>
          </p:cNvSpPr>
          <p:nvPr/>
        </p:nvSpPr>
        <p:spPr bwMode="auto">
          <a:xfrm>
            <a:off x="5018087" y="3068960"/>
            <a:ext cx="1008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19" name="Line 7"/>
          <p:cNvSpPr>
            <a:spLocks noChangeShapeType="1"/>
          </p:cNvSpPr>
          <p:nvPr/>
        </p:nvSpPr>
        <p:spPr bwMode="auto">
          <a:xfrm>
            <a:off x="5010943" y="3645024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6682605" y="2427288"/>
            <a:ext cx="2089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饶舌多事</a:t>
            </a:r>
          </a:p>
        </p:txBody>
      </p:sp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6538937" y="3324349"/>
            <a:ext cx="2376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不拘小节</a:t>
            </a:r>
          </a:p>
        </p:txBody>
      </p:sp>
      <p:sp>
        <p:nvSpPr>
          <p:cNvPr id="64522" name="Text Box 10"/>
          <p:cNvSpPr txBox="1">
            <a:spLocks noChangeArrowheads="1"/>
          </p:cNvSpPr>
          <p:nvPr/>
        </p:nvSpPr>
        <p:spPr bwMode="auto">
          <a:xfrm>
            <a:off x="3059113" y="4724400"/>
            <a:ext cx="6335712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>
                <a:solidFill>
                  <a:schemeClr val="tx2"/>
                </a:solidFill>
              </a:rPr>
              <a:t>不大佩服</a:t>
            </a:r>
          </a:p>
        </p:txBody>
      </p:sp>
      <p:sp>
        <p:nvSpPr>
          <p:cNvPr id="64523" name="Text Box 11"/>
          <p:cNvSpPr txBox="1">
            <a:spLocks noChangeArrowheads="1"/>
          </p:cNvSpPr>
          <p:nvPr/>
        </p:nvSpPr>
        <p:spPr bwMode="auto">
          <a:xfrm>
            <a:off x="6804025" y="3931444"/>
            <a:ext cx="309721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地位低下</a:t>
            </a:r>
          </a:p>
        </p:txBody>
      </p:sp>
      <p:sp>
        <p:nvSpPr>
          <p:cNvPr id="64524" name="Line 12"/>
          <p:cNvSpPr>
            <a:spLocks noChangeShapeType="1"/>
          </p:cNvSpPr>
          <p:nvPr/>
        </p:nvSpPr>
        <p:spPr bwMode="auto">
          <a:xfrm>
            <a:off x="5292725" y="4221163"/>
            <a:ext cx="11525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4525" name="Text Box 13"/>
          <p:cNvSpPr txBox="1">
            <a:spLocks noChangeArrowheads="1"/>
          </p:cNvSpPr>
          <p:nvPr/>
        </p:nvSpPr>
        <p:spPr bwMode="auto">
          <a:xfrm>
            <a:off x="6516688" y="1481138"/>
            <a:ext cx="22320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相貌丑陋</a:t>
            </a:r>
          </a:p>
        </p:txBody>
      </p:sp>
      <p:sp>
        <p:nvSpPr>
          <p:cNvPr id="64526" name="Line 14"/>
          <p:cNvSpPr>
            <a:spLocks noChangeShapeType="1"/>
          </p:cNvSpPr>
          <p:nvPr/>
        </p:nvSpPr>
        <p:spPr bwMode="auto">
          <a:xfrm>
            <a:off x="5003800" y="1700213"/>
            <a:ext cx="9366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99" decel="100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99" decel="100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99" decel="100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99" decel="1000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99" accel="100000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4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4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64515" grpId="0" build="p"/>
      <p:bldP spid="64520" grpId="0"/>
      <p:bldP spid="64521" grpId="0"/>
      <p:bldP spid="64522" grpId="0"/>
      <p:bldP spid="64523" grpId="0"/>
      <p:bldP spid="645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6——17</a:t>
            </a:r>
            <a:r>
              <a:rPr lang="zh-CN" altLang="en-US"/>
              <a:t>段：</a:t>
            </a:r>
          </a:p>
        </p:txBody>
      </p:sp>
      <p:sp>
        <p:nvSpPr>
          <p:cNvPr id="655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、烦琐的规矩</a:t>
            </a:r>
          </a:p>
          <a:p>
            <a:r>
              <a:rPr lang="zh-CN" altLang="en-US" dirty="0"/>
              <a:t>元旦早晨吃福橘</a:t>
            </a:r>
            <a:r>
              <a:rPr lang="en-US" altLang="zh-CN" dirty="0"/>
              <a:t>……</a:t>
            </a:r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、“长毛”的故事</a:t>
            </a:r>
          </a:p>
        </p:txBody>
      </p:sp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4572000" y="2205038"/>
            <a:ext cx="86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4356100" y="3644900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5795963" y="1539876"/>
            <a:ext cx="28082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迷信而淳朴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202237" y="2181226"/>
            <a:ext cx="39957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善良、关心爱护我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5940425" y="3324225"/>
            <a:ext cx="27352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无知而淳朴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1042988" y="465296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</a:rPr>
              <a:t>不耐烦</a:t>
            </a:r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>
            <a:off x="2987675" y="5157788"/>
            <a:ext cx="2952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6156325" y="4652963"/>
            <a:ext cx="29876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tx2"/>
                </a:solidFill>
              </a:rPr>
              <a:t>空前的 特别的敬意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65543" grpId="0"/>
      <p:bldP spid="65544" grpId="0"/>
      <p:bldP spid="65545" grpId="0"/>
      <p:bldP spid="655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57200" y="1676400"/>
            <a:ext cx="75438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800" b="1">
                <a:solidFill>
                  <a:schemeClr val="tx2"/>
                </a:solidFill>
              </a:rPr>
              <a:t>作者叙述有关长妈妈的一些琐事之后</a:t>
            </a:r>
            <a:r>
              <a:rPr lang="en-US" altLang="zh-CN" sz="2800" b="1">
                <a:solidFill>
                  <a:schemeClr val="tx2"/>
                </a:solidFill>
              </a:rPr>
              <a:t>, </a:t>
            </a:r>
            <a:r>
              <a:rPr lang="zh-CN" altLang="en-US" sz="2800" b="1">
                <a:solidFill>
                  <a:schemeClr val="tx2"/>
                </a:solidFill>
              </a:rPr>
              <a:t>笔峰一转</a:t>
            </a:r>
            <a:r>
              <a:rPr lang="en-US" altLang="zh-CN" sz="2800" b="1">
                <a:solidFill>
                  <a:schemeClr val="tx2"/>
                </a:solidFill>
              </a:rPr>
              <a:t>, </a:t>
            </a:r>
            <a:r>
              <a:rPr lang="zh-CN" altLang="en-US" sz="2800" b="1">
                <a:solidFill>
                  <a:schemeClr val="tx2"/>
                </a:solidFill>
              </a:rPr>
              <a:t>用相当多的篇幅推出了买</a:t>
            </a:r>
            <a:r>
              <a:rPr lang="en-US" altLang="zh-CN" sz="2800" b="1">
                <a:solidFill>
                  <a:schemeClr val="tx2"/>
                </a:solidFill>
              </a:rPr>
              <a:t>《</a:t>
            </a:r>
            <a:r>
              <a:rPr lang="zh-CN" altLang="en-US" sz="2800" b="1">
                <a:solidFill>
                  <a:schemeClr val="tx2"/>
                </a:solidFill>
              </a:rPr>
              <a:t>山海经</a:t>
            </a:r>
            <a:r>
              <a:rPr lang="en-US" altLang="zh-CN" sz="2800" b="1">
                <a:solidFill>
                  <a:schemeClr val="tx2"/>
                </a:solidFill>
              </a:rPr>
              <a:t>》</a:t>
            </a:r>
            <a:r>
              <a:rPr lang="zh-CN" altLang="en-US" sz="2800" b="1">
                <a:solidFill>
                  <a:schemeClr val="tx2"/>
                </a:solidFill>
              </a:rPr>
              <a:t>一节。</a:t>
            </a:r>
          </a:p>
        </p:txBody>
      </p:sp>
      <p:pic>
        <p:nvPicPr>
          <p:cNvPr id="22531" name="Picture 3" descr="yamata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048000"/>
            <a:ext cx="45720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323528" y="404664"/>
            <a:ext cx="2133600" cy="685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>
                <a:solidFill>
                  <a:srgbClr val="FF3300"/>
                </a:solidFill>
              </a:rPr>
              <a:t>品读课文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18——29</a:t>
            </a:r>
            <a:r>
              <a:rPr lang="zh-CN" altLang="en-US"/>
              <a:t>段：买</a:t>
            </a:r>
            <a:r>
              <a:rPr lang="en-US" altLang="zh-CN"/>
              <a:t>《</a:t>
            </a:r>
            <a:r>
              <a:rPr lang="zh-CN" altLang="en-US"/>
              <a:t>山海经</a:t>
            </a:r>
            <a:r>
              <a:rPr lang="en-US" altLang="zh-CN"/>
              <a:t>》</a:t>
            </a:r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9750" y="1268413"/>
            <a:ext cx="8153400" cy="4498975"/>
          </a:xfrm>
        </p:spPr>
        <p:txBody>
          <a:bodyPr/>
          <a:lstStyle/>
          <a:p>
            <a:r>
              <a:rPr lang="en-US" altLang="zh-CN" sz="2800"/>
              <a:t>1</a:t>
            </a:r>
            <a:r>
              <a:rPr lang="zh-CN" altLang="en-US" sz="2800"/>
              <a:t>、买</a:t>
            </a:r>
            <a:r>
              <a:rPr lang="en-US" altLang="zh-CN" sz="2800"/>
              <a:t>《</a:t>
            </a:r>
            <a:r>
              <a:rPr lang="zh-CN" altLang="en-US" sz="2800"/>
              <a:t>山海经</a:t>
            </a:r>
            <a:r>
              <a:rPr lang="en-US" altLang="zh-CN" sz="2800"/>
              <a:t>》</a:t>
            </a:r>
            <a:r>
              <a:rPr lang="zh-CN" altLang="en-US" sz="2800"/>
              <a:t>一事的起因是什么？</a:t>
            </a:r>
          </a:p>
          <a:p>
            <a:r>
              <a:rPr lang="en-US" altLang="zh-CN" sz="2800"/>
              <a:t>2</a:t>
            </a:r>
            <a:r>
              <a:rPr lang="zh-CN" altLang="en-US" sz="2800"/>
              <a:t>、当阿长来问此事时，“我”是怎样想的？这种想法表现了“我”的什么心理？</a:t>
            </a:r>
          </a:p>
          <a:p>
            <a:r>
              <a:rPr lang="en-US" altLang="zh-CN" sz="2800"/>
              <a:t>3</a:t>
            </a:r>
            <a:r>
              <a:rPr lang="zh-CN" altLang="en-US" sz="2800"/>
              <a:t>、当阿长说买来“三哼经”时，我有什么反应？表现出怎样的心情？</a:t>
            </a:r>
          </a:p>
          <a:p>
            <a:r>
              <a:rPr lang="en-US" altLang="zh-CN" sz="2800"/>
              <a:t>4</a:t>
            </a:r>
            <a:r>
              <a:rPr lang="zh-CN" altLang="en-US" sz="2800"/>
              <a:t>、为什么说“她确有伟大的神力”？</a:t>
            </a:r>
          </a:p>
          <a:p>
            <a:r>
              <a:rPr lang="en-US" altLang="zh-CN" sz="2800"/>
              <a:t>5</a:t>
            </a:r>
            <a:r>
              <a:rPr lang="zh-CN" altLang="en-US" sz="2800"/>
              <a:t>、“这四本书，</a:t>
            </a:r>
            <a:r>
              <a:rPr lang="en-US" altLang="zh-CN" sz="2800"/>
              <a:t>……</a:t>
            </a:r>
            <a:r>
              <a:rPr lang="zh-CN" altLang="en-US" sz="2800"/>
              <a:t>是我最为心爱的宝书”，为什么这么说？</a:t>
            </a:r>
          </a:p>
          <a:p>
            <a:r>
              <a:rPr lang="en-US" altLang="zh-CN" sz="2800"/>
              <a:t>6</a:t>
            </a:r>
            <a:r>
              <a:rPr lang="zh-CN" altLang="en-US" sz="2800"/>
              <a:t>、作者详写此事的意图是什么？</a:t>
            </a: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2806700" y="5805488"/>
            <a:ext cx="6337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</a:rPr>
              <a:t>新的敬意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oy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26320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352800" y="2924944"/>
            <a:ext cx="4963616" cy="279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我”</a:t>
            </a:r>
            <a:r>
              <a:rPr lang="zh-CN" altLang="en-GB" sz="3600" b="1" dirty="0"/>
              <a:t>渴慕着绘图的《山海经》了.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GB" sz="3600" b="1" dirty="0"/>
              <a:t>“这渴慕是从一个远房的叔祖惹起来的.”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altLang="zh-CN" sz="3600" b="1" dirty="0"/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2627784" y="409574"/>
            <a:ext cx="5256584" cy="1867297"/>
          </a:xfrm>
          <a:prstGeom prst="cloudCallout">
            <a:avLst>
              <a:gd name="adj1" fmla="val -64000"/>
              <a:gd name="adj2" fmla="val 42815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买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的起因是什么？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  <p:bldP spid="2355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251520" y="56535"/>
            <a:ext cx="8640960" cy="2743200"/>
          </a:xfrm>
          <a:prstGeom prst="cloudCallout">
            <a:avLst>
              <a:gd name="adj1" fmla="val -70130"/>
              <a:gd name="adj2" fmla="val 10966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当阿长问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是怎么一回事时</a:t>
            </a:r>
            <a:r>
              <a:rPr lang="en-US" altLang="zh-CN" sz="3600" b="1" dirty="0"/>
              <a:t>,“</a:t>
            </a:r>
            <a:r>
              <a:rPr lang="zh-CN" altLang="en-US" sz="3600" b="1" dirty="0"/>
              <a:t>我”是怎样想的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这种想法表现了“我”的什么心理</a:t>
            </a:r>
            <a:r>
              <a:rPr lang="en-US" altLang="zh-CN" sz="3600" b="1" dirty="0"/>
              <a:t>?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51520" y="3068960"/>
            <a:ext cx="8784976" cy="394163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我”想“她并非学者，说了也无益”，因为她不识字，没文化，更一向似乎并不善于关心“我”，也不会理解“我”的心情。认为和她说了没什么用处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但既然来问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又不好不说</a:t>
            </a:r>
            <a:r>
              <a:rPr lang="en-US" altLang="zh-CN" sz="3600" b="1" dirty="0"/>
              <a:t>. </a:t>
            </a:r>
            <a:r>
              <a:rPr lang="zh-CN" altLang="en-US" sz="3600" b="1" dirty="0"/>
              <a:t>可是说者无心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听者有意</a:t>
            </a:r>
            <a:r>
              <a:rPr lang="en-US" altLang="zh-CN" sz="3600" b="1" dirty="0"/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 dirty="0"/>
              <a:t>表明“我”对阿长心存隔膜乃至轻视。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667000" y="0"/>
            <a:ext cx="6019800" cy="838200"/>
          </a:xfrm>
        </p:spPr>
        <p:txBody>
          <a:bodyPr/>
          <a:lstStyle/>
          <a:p>
            <a:r>
              <a:rPr lang="en-US" altLang="zh-CN"/>
              <a:t>《</a:t>
            </a:r>
            <a:r>
              <a:rPr lang="zh-CN" altLang="en-US"/>
              <a:t>山海经</a:t>
            </a:r>
            <a:r>
              <a:rPr lang="en-US" altLang="zh-CN"/>
              <a:t>》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14400"/>
            <a:ext cx="6019800" cy="3657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b="1"/>
              <a:t>    《</a:t>
            </a:r>
            <a:r>
              <a:rPr lang="zh-CN" altLang="en-US" sz="2800" b="1"/>
              <a:t>山海经</a:t>
            </a:r>
            <a:r>
              <a:rPr lang="en-US" altLang="zh-CN" sz="2800" b="1"/>
              <a:t>》</a:t>
            </a:r>
            <a:r>
              <a:rPr lang="zh-CN" altLang="en-US" sz="2800" b="1"/>
              <a:t>是我国</a:t>
            </a:r>
            <a:r>
              <a:rPr lang="zh-CN" altLang="en-US" sz="2800" b="1">
                <a:solidFill>
                  <a:schemeClr val="tx2"/>
                </a:solidFill>
              </a:rPr>
              <a:t>第一部</a:t>
            </a:r>
            <a:r>
              <a:rPr lang="zh-CN" altLang="en-US" sz="2800" b="1"/>
              <a:t>描述山川、物产、风俗、民情的大型</a:t>
            </a:r>
            <a:r>
              <a:rPr lang="zh-CN" altLang="en-US" sz="2800" b="1">
                <a:solidFill>
                  <a:schemeClr val="tx2"/>
                </a:solidFill>
              </a:rPr>
              <a:t>地理著作</a:t>
            </a:r>
            <a:r>
              <a:rPr lang="zh-CN" altLang="en-US" sz="2800" b="1"/>
              <a:t>，又是我国古代</a:t>
            </a:r>
            <a:r>
              <a:rPr lang="zh-CN" altLang="en-US" sz="2800" b="1">
                <a:solidFill>
                  <a:schemeClr val="tx2"/>
                </a:solidFill>
              </a:rPr>
              <a:t>第一部神话传说</a:t>
            </a:r>
            <a:r>
              <a:rPr lang="zh-CN" altLang="en-US" sz="2800" b="1"/>
              <a:t>的大汇编。全书共十八篇，分为</a:t>
            </a:r>
            <a:r>
              <a:rPr lang="en-US" altLang="zh-CN" sz="2800" b="1"/>
              <a:t>《</a:t>
            </a:r>
            <a:r>
              <a:rPr lang="zh-CN" altLang="en-US" sz="2800" b="1"/>
              <a:t>山经</a:t>
            </a:r>
            <a:r>
              <a:rPr lang="en-US" altLang="zh-CN" sz="2800" b="1"/>
              <a:t>》</a:t>
            </a:r>
            <a:r>
              <a:rPr lang="zh-CN" altLang="en-US" sz="2800" b="1"/>
              <a:t>和</a:t>
            </a:r>
            <a:r>
              <a:rPr lang="en-US" altLang="zh-CN" sz="2800" b="1"/>
              <a:t>《</a:t>
            </a:r>
            <a:r>
              <a:rPr lang="zh-CN" altLang="en-US" sz="2800" b="1"/>
              <a:t>海经</a:t>
            </a:r>
            <a:r>
              <a:rPr lang="en-US" altLang="zh-CN" sz="2800" b="1"/>
              <a:t>》</a:t>
            </a:r>
            <a:r>
              <a:rPr lang="zh-CN" altLang="en-US" sz="2800" b="1"/>
              <a:t>两个部分。</a:t>
            </a:r>
            <a:r>
              <a:rPr lang="en-US" altLang="zh-CN" sz="2800" b="1"/>
              <a:t>《</a:t>
            </a:r>
            <a:r>
              <a:rPr lang="zh-CN" altLang="en-US" sz="2800" b="1"/>
              <a:t>山经</a:t>
            </a:r>
            <a:r>
              <a:rPr lang="en-US" altLang="zh-CN" sz="2800" b="1"/>
              <a:t>》</a:t>
            </a:r>
            <a:r>
              <a:rPr lang="zh-CN" altLang="en-US" sz="2800" b="1"/>
              <a:t>即</a:t>
            </a:r>
            <a:r>
              <a:rPr lang="en-US" altLang="zh-CN" sz="2800" b="1"/>
              <a:t>《</a:t>
            </a:r>
            <a:r>
              <a:rPr lang="zh-CN" altLang="en-US" sz="2800" b="1"/>
              <a:t>五藏山经</a:t>
            </a:r>
            <a:r>
              <a:rPr lang="en-US" altLang="zh-CN" sz="2800" b="1"/>
              <a:t>》</a:t>
            </a:r>
            <a:r>
              <a:rPr lang="zh-CN" altLang="en-US" sz="2800" b="1"/>
              <a:t>五篇；</a:t>
            </a:r>
            <a:r>
              <a:rPr lang="en-US" altLang="zh-CN" sz="2800" b="1"/>
              <a:t>《</a:t>
            </a:r>
            <a:r>
              <a:rPr lang="zh-CN" altLang="en-US" sz="2800" b="1"/>
              <a:t>海经</a:t>
            </a:r>
            <a:r>
              <a:rPr lang="en-US" altLang="zh-CN" sz="2800" b="1"/>
              <a:t>》</a:t>
            </a:r>
            <a:r>
              <a:rPr lang="zh-CN" altLang="en-US" sz="2800" b="1"/>
              <a:t>包括</a:t>
            </a:r>
            <a:r>
              <a:rPr lang="en-US" altLang="zh-CN" sz="2800" b="1"/>
              <a:t>《</a:t>
            </a:r>
            <a:r>
              <a:rPr lang="zh-CN" altLang="en-US" sz="2800" b="1"/>
              <a:t>海外经</a:t>
            </a:r>
            <a:r>
              <a:rPr lang="en-US" altLang="zh-CN" sz="2800" b="1"/>
              <a:t>》</a:t>
            </a:r>
            <a:r>
              <a:rPr lang="zh-CN" altLang="en-US" sz="2800" b="1"/>
              <a:t>四篇，</a:t>
            </a:r>
            <a:r>
              <a:rPr lang="en-US" altLang="zh-CN" sz="2800" b="1"/>
              <a:t>《</a:t>
            </a:r>
            <a:r>
              <a:rPr lang="zh-CN" altLang="en-US" sz="2800" b="1"/>
              <a:t>海内经</a:t>
            </a:r>
            <a:r>
              <a:rPr lang="en-US" altLang="zh-CN" sz="2800" b="1"/>
              <a:t>》</a:t>
            </a:r>
            <a:r>
              <a:rPr lang="zh-CN" altLang="en-US" sz="2800" b="1"/>
              <a:t>四篇，</a:t>
            </a:r>
            <a:r>
              <a:rPr lang="en-US" altLang="zh-CN" sz="2800" b="1"/>
              <a:t>《</a:t>
            </a:r>
            <a:r>
              <a:rPr lang="zh-CN" altLang="en-US" sz="2800" b="1"/>
              <a:t>大荒经</a:t>
            </a:r>
            <a:r>
              <a:rPr lang="en-US" altLang="zh-CN" sz="2800" b="1"/>
              <a:t>》</a:t>
            </a:r>
            <a:r>
              <a:rPr lang="zh-CN" altLang="en-US" sz="2800" b="1"/>
              <a:t>四篇和又一篇</a:t>
            </a:r>
            <a:r>
              <a:rPr lang="en-US" altLang="zh-CN" sz="2800" b="1"/>
              <a:t>《</a:t>
            </a:r>
            <a:r>
              <a:rPr lang="zh-CN" altLang="en-US" sz="2800" b="1"/>
              <a:t>海内经</a:t>
            </a:r>
            <a:r>
              <a:rPr lang="en-US" altLang="zh-CN" sz="2800" b="1"/>
              <a:t>》</a:t>
            </a:r>
            <a:r>
              <a:rPr lang="zh-CN" altLang="en-US" sz="2800" b="1"/>
              <a:t>。它以描述各地山川为纲，记述了许多当地的神话传说。其中</a:t>
            </a:r>
            <a:r>
              <a:rPr lang="en-US" altLang="zh-CN" sz="2800" b="1"/>
              <a:t>《</a:t>
            </a:r>
            <a:r>
              <a:rPr lang="zh-CN" altLang="en-US" sz="2800" b="1"/>
              <a:t>精卫填海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夸父逐日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共工怒触不周山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女娲补天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后羿射日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大禹治水</a:t>
            </a:r>
            <a:r>
              <a:rPr lang="en-US" altLang="zh-CN" sz="2800" b="1"/>
              <a:t>》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黄帝擒蚩尤</a:t>
            </a:r>
            <a:r>
              <a:rPr lang="en-US" altLang="zh-CN" sz="2800" b="1"/>
              <a:t>》</a:t>
            </a:r>
            <a:r>
              <a:rPr lang="zh-CN" altLang="en-US" sz="2800" b="1"/>
              <a:t>等神话传说，反映了中华民族的英雄气概，因而早已成为全民族的精神财富。 </a:t>
            </a:r>
          </a:p>
        </p:txBody>
      </p:sp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447800"/>
            <a:ext cx="310197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0" y="28575"/>
            <a:ext cx="8820472" cy="2667000"/>
          </a:xfrm>
          <a:prstGeom prst="cloudCallout">
            <a:avLst>
              <a:gd name="adj1" fmla="val -65042"/>
              <a:gd name="adj2" fmla="val 9059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当阿长说</a:t>
            </a:r>
            <a:r>
              <a:rPr lang="en-US" altLang="zh-CN" sz="3600" b="1" dirty="0"/>
              <a:t>:“</a:t>
            </a:r>
            <a:r>
              <a:rPr lang="zh-CN" altLang="en-US" sz="3600" b="1" dirty="0"/>
              <a:t>哥儿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有画的‘三哼经’</a:t>
            </a:r>
            <a:r>
              <a:rPr lang="en-US" altLang="zh-CN" sz="3600" b="1" dirty="0"/>
              <a:t>,</a:t>
            </a:r>
            <a:r>
              <a:rPr lang="zh-CN" altLang="en-GB" sz="3600" b="1" dirty="0"/>
              <a:t>我给你买来了”,“我”有什么反应?表现出怎样的心情?</a:t>
            </a:r>
            <a:endParaRPr lang="en-US" altLang="zh-CN" sz="3600" b="1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5232" y="2695574"/>
            <a:ext cx="8856984" cy="375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400" b="1" dirty="0"/>
              <a:t>我的反应是：“我似乎遇着了一个霹雳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全体都震悚起来</a:t>
            </a:r>
            <a:r>
              <a:rPr lang="en-US" altLang="zh-CN" sz="3400" b="1" dirty="0"/>
              <a:t>;</a:t>
            </a:r>
            <a:r>
              <a:rPr lang="zh-CN" altLang="en-US" sz="3400" b="1" dirty="0"/>
              <a:t>赶紧去接过来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打开纸包</a:t>
            </a:r>
            <a:r>
              <a:rPr lang="en-US" altLang="zh-CN" sz="3400" b="1" dirty="0"/>
              <a:t>. ”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400" b="1" dirty="0"/>
              <a:t>说明“我”听到以后很震惊</a:t>
            </a:r>
            <a:r>
              <a:rPr lang="en-US" altLang="zh-CN" sz="3400" b="1" dirty="0"/>
              <a:t>, </a:t>
            </a:r>
            <a:r>
              <a:rPr lang="zh-CN" altLang="en-US" sz="3400" b="1" dirty="0"/>
              <a:t>很感动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别人做不到的事</a:t>
            </a:r>
            <a:r>
              <a:rPr lang="en-US" altLang="zh-CN" sz="3400" b="1" dirty="0"/>
              <a:t>,</a:t>
            </a:r>
            <a:r>
              <a:rPr lang="zh-CN" altLang="en-US" sz="3400" b="1" dirty="0"/>
              <a:t>这样一个不识字的普通人居然做到了</a:t>
            </a:r>
            <a:r>
              <a:rPr lang="en-US" altLang="zh-CN" sz="3400" b="1" dirty="0"/>
              <a:t>,“</a:t>
            </a:r>
            <a:r>
              <a:rPr lang="zh-CN" altLang="en-US" sz="3400" b="1" dirty="0"/>
              <a:t>这又使我发生新的敬意了，</a:t>
            </a:r>
            <a:r>
              <a:rPr lang="en-US" altLang="zh-CN" sz="3400" b="1" dirty="0"/>
              <a:t>------</a:t>
            </a:r>
            <a:r>
              <a:rPr lang="zh-CN" altLang="en-US" sz="3400" b="1" dirty="0"/>
              <a:t>从此完全消灭了”。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400" b="1" dirty="0"/>
              <a:t>真可谓又惊又喜，感激不尽。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刑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648200"/>
            <a:ext cx="32766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228600" y="188640"/>
            <a:ext cx="8375848" cy="1676400"/>
          </a:xfrm>
          <a:prstGeom prst="cloudCallout">
            <a:avLst>
              <a:gd name="adj1" fmla="val -81690"/>
              <a:gd name="adj2" fmla="val 202176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你怎样理解文中说的阿长“确有伟大的神力”</a:t>
            </a:r>
            <a:r>
              <a:rPr lang="en-US" altLang="zh-CN" sz="3600" b="1" dirty="0"/>
              <a:t>?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28600" y="2276872"/>
            <a:ext cx="8663880" cy="39387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 dirty="0"/>
              <a:t>因为这件事“别人不肯做”，谁也没有阿长那样知“我”心，谁也没有阿长那么热心；别人也“不能做”，有画的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山海经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很难找，要跑多少路，打听多少地方，谁能像阿长这么给“我”操心费事，况且阿长不识字，居然买来了。所以说，阿长“确有伟大的神力”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 autoUpdateAnimBg="0"/>
      <p:bldP spid="26628" grpId="0" build="p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/>
          <p:cNvSpPr>
            <a:spLocks noChangeArrowheads="1"/>
          </p:cNvSpPr>
          <p:nvPr/>
        </p:nvSpPr>
        <p:spPr bwMode="auto">
          <a:xfrm>
            <a:off x="467544" y="457200"/>
            <a:ext cx="7990656" cy="2467744"/>
          </a:xfrm>
          <a:prstGeom prst="cloudCallout">
            <a:avLst>
              <a:gd name="adj1" fmla="val -74028"/>
              <a:gd name="adj2" fmla="val 106889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zh-CN" sz="3600" b="1" dirty="0"/>
              <a:t>“</a:t>
            </a:r>
            <a:r>
              <a:rPr lang="zh-CN" altLang="en-US" sz="3600" b="1" dirty="0"/>
              <a:t>这四本书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乃是我最初得到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最为心爱的宝书”</a:t>
            </a:r>
            <a:r>
              <a:rPr lang="en-US" altLang="zh-CN" sz="3600" b="1" dirty="0"/>
              <a:t>.</a:t>
            </a:r>
            <a:r>
              <a:rPr lang="zh-CN" altLang="en-US" sz="3600" b="1" dirty="0"/>
              <a:t>为什么这么说</a:t>
            </a:r>
            <a:r>
              <a:rPr lang="en-US" altLang="zh-CN" sz="3600" b="1" dirty="0"/>
              <a:t>?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679911" y="3429000"/>
            <a:ext cx="7772400" cy="27363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/>
              <a:t>这四本书虽然很粗拙</a:t>
            </a:r>
            <a:r>
              <a:rPr lang="en-US" altLang="zh-CN" sz="3600" b="1"/>
              <a:t>,</a:t>
            </a:r>
            <a:r>
              <a:rPr lang="zh-CN" altLang="en-US" sz="3600" b="1"/>
              <a:t>但却是由一个谁也想不到的人给我买来的</a:t>
            </a:r>
            <a:r>
              <a:rPr lang="en-US" altLang="zh-CN" sz="3600" b="1"/>
              <a:t>,</a:t>
            </a:r>
            <a:r>
              <a:rPr lang="zh-CN" altLang="en-US" sz="3600" b="1"/>
              <a:t>当时给了“我”很大的震动</a:t>
            </a:r>
            <a:r>
              <a:rPr lang="en-US" altLang="zh-CN" sz="3600" b="1"/>
              <a:t>;</a:t>
            </a:r>
            <a:r>
              <a:rPr lang="zh-CN" altLang="en-US" sz="3600" b="1"/>
              <a:t>而且也确是当时“我”渴慕</a:t>
            </a:r>
            <a:r>
              <a:rPr lang="zh-CN" altLang="en-GB" sz="3600" b="1"/>
              <a:t>已久的.</a:t>
            </a:r>
            <a:endParaRPr lang="en-US" altLang="zh-CN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23528" y="533400"/>
            <a:ext cx="7772400" cy="2103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/>
              <a:t>综前所述</a:t>
            </a:r>
            <a:r>
              <a:rPr lang="en-US" altLang="zh-CN" sz="3600" b="1"/>
              <a:t>, </a:t>
            </a:r>
            <a:r>
              <a:rPr lang="zh-CN" altLang="en-US" sz="3600" b="1"/>
              <a:t>作者详写买 </a:t>
            </a:r>
            <a:r>
              <a:rPr lang="en-US" altLang="zh-CN" sz="3600" b="1"/>
              <a:t>《</a:t>
            </a:r>
            <a:r>
              <a:rPr lang="zh-CN" altLang="en-US" sz="3600" b="1"/>
              <a:t>山海经</a:t>
            </a:r>
            <a:r>
              <a:rPr lang="en-US" altLang="zh-CN" sz="3600" b="1"/>
              <a:t>》</a:t>
            </a:r>
            <a:r>
              <a:rPr lang="zh-CN" altLang="en-US" sz="3600" b="1"/>
              <a:t>的事件</a:t>
            </a:r>
            <a:r>
              <a:rPr lang="en-US" altLang="zh-CN" sz="3600" b="1"/>
              <a:t>, </a:t>
            </a:r>
            <a:r>
              <a:rPr lang="zh-CN" altLang="en-US" sz="3600" b="1"/>
              <a:t>意图已经非常明显</a:t>
            </a:r>
            <a:r>
              <a:rPr lang="en-US" altLang="zh-CN" sz="3600" b="1"/>
              <a:t>. </a:t>
            </a:r>
            <a:r>
              <a:rPr lang="zh-CN" altLang="en-US" sz="3600" b="1"/>
              <a:t>同学们</a:t>
            </a:r>
            <a:r>
              <a:rPr lang="en-US" altLang="zh-CN" sz="3600" b="1"/>
              <a:t>, </a:t>
            </a:r>
            <a:r>
              <a:rPr lang="zh-CN" altLang="en-US" sz="3600" b="1"/>
              <a:t>你们能说说作者为什么要详写这件事呢</a:t>
            </a:r>
            <a:r>
              <a:rPr lang="en-US" altLang="zh-CN" sz="3600" b="1"/>
              <a:t>?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323528" y="2774305"/>
            <a:ext cx="7772400" cy="3549352"/>
          </a:xfrm>
          <a:prstGeom prst="cloudCallout">
            <a:avLst>
              <a:gd name="adj1" fmla="val 48995"/>
              <a:gd name="adj2" fmla="val -100537"/>
            </a:avLst>
          </a:prstGeom>
          <a:solidFill>
            <a:srgbClr val="66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3600" b="1" dirty="0"/>
              <a:t>这件事更能表达作者对长妈妈的敬佩和感激</a:t>
            </a:r>
            <a:r>
              <a:rPr lang="en-US" altLang="zh-CN" sz="3600" b="1" dirty="0"/>
              <a:t>, </a:t>
            </a:r>
            <a:r>
              <a:rPr lang="zh-CN" altLang="en-US" sz="3600" b="1" dirty="0"/>
              <a:t>也能表现长妈妈对一个孩子真诚热情的帮助和关爱</a:t>
            </a:r>
            <a:r>
              <a:rPr lang="en-US" altLang="zh-CN" sz="3600" b="1" dirty="0"/>
              <a:t>. </a:t>
            </a:r>
            <a:r>
              <a:rPr lang="zh-CN" altLang="en-US" sz="3600" b="1" dirty="0"/>
              <a:t>这怎么能不使作者怀念呢</a:t>
            </a:r>
            <a:r>
              <a:rPr lang="en-US" altLang="zh-CN" sz="3600" b="1" dirty="0"/>
              <a:t>?</a:t>
            </a:r>
          </a:p>
        </p:txBody>
      </p:sp>
      <p:pic>
        <p:nvPicPr>
          <p:cNvPr id="28676" name="Picture 4" descr="toy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200400"/>
            <a:ext cx="1143000" cy="269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 animBg="1" autoUpdateAnimBg="0"/>
      <p:bldP spid="28675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/>
              <a:t>最后两段：表达了作者怎样的思想感情？</a:t>
            </a:r>
          </a:p>
        </p:txBody>
      </p:sp>
      <p:sp>
        <p:nvSpPr>
          <p:cNvPr id="72707" name="WordArt 3" descr="窄竖线"/>
          <p:cNvSpPr>
            <a:spLocks noChangeArrowheads="1" noChangeShapeType="1" noTextEdit="1"/>
          </p:cNvSpPr>
          <p:nvPr/>
        </p:nvSpPr>
        <p:spPr bwMode="auto">
          <a:xfrm>
            <a:off x="468313" y="1628775"/>
            <a:ext cx="8388350" cy="31686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楷体_GB2312"/>
              </a:rPr>
              <a:t>深沉的怀念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长妈妈给你留下了怎样的印象？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4000" b="1" dirty="0"/>
              <a:t>她是一个饶舌多事、有许多麻烦的规矩、无知而又迷信的农村劳动妇女，但又有着淳朴、善良、和关心爱护孩子的美德。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luxun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2057400" y="0"/>
            <a:ext cx="1524000" cy="1016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思考：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2743200" y="685800"/>
            <a:ext cx="6400800" cy="5867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文章</a:t>
            </a:r>
            <a:r>
              <a:rPr lang="en-US" altLang="zh-CN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1</a:t>
            </a:r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到</a:t>
            </a:r>
            <a:r>
              <a:rPr lang="en-US" altLang="zh-CN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18</a:t>
            </a:r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自然段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都在写“不大佩服”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“讨厌”“憎恶”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阿长，结尾却说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“仁厚黑暗的地母啊，愿在你怀里永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安她的魂灵！”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这是一种什么样的写法？表达了作者</a:t>
            </a:r>
          </a:p>
          <a:p>
            <a:pPr algn="ctr"/>
            <a:r>
              <a:rPr lang="zh-CN" altLang="en-US" sz="3600" kern="10" dirty="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怎样的思想感情？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39553" y="476672"/>
            <a:ext cx="8136904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 dirty="0"/>
              <a:t>作者采用</a:t>
            </a:r>
            <a:r>
              <a:rPr lang="zh-CN" altLang="en-US" sz="3600" b="1" dirty="0" smtClean="0"/>
              <a:t>了            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</a:rPr>
              <a:t>写法</a:t>
            </a:r>
            <a:r>
              <a:rPr lang="zh-CN" altLang="en-US" sz="3600" b="1" dirty="0"/>
              <a:t>，塑造了长妈妈这样一</a:t>
            </a:r>
            <a:r>
              <a:rPr lang="zh-CN" altLang="en-US" sz="3600" b="1" dirty="0" smtClean="0"/>
              <a:t>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304799" y="1590013"/>
            <a:ext cx="8672513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 dirty="0" smtClean="0"/>
              <a:t>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不少</a:t>
            </a:r>
            <a:r>
              <a:rPr lang="zh-CN" altLang="en-US" sz="3600" b="1" dirty="0">
                <a:solidFill>
                  <a:srgbClr val="FF0000"/>
                </a:solidFill>
              </a:rPr>
              <a:t>缺点，但善良朴实，</a:t>
            </a:r>
            <a:r>
              <a:rPr lang="zh-CN" altLang="en-US" sz="3600" b="1" dirty="0">
                <a:solidFill>
                  <a:schemeClr val="tx2"/>
                </a:solidFill>
              </a:rPr>
              <a:t>关心孩子、尽可能帮助孩子</a:t>
            </a:r>
            <a:r>
              <a:rPr lang="zh-CN" altLang="en-US" sz="3600" b="1" dirty="0">
                <a:solidFill>
                  <a:srgbClr val="FF0000"/>
                </a:solidFill>
              </a:rPr>
              <a:t>的普通劳动妇女形象。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762001" y="2877344"/>
            <a:ext cx="8058472" cy="1089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3600" b="1" dirty="0"/>
              <a:t>这样的一个人，怎能不让鲁迅深深的怀念呢？</a:t>
            </a:r>
          </a:p>
        </p:txBody>
      </p: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371637" y="4077072"/>
            <a:ext cx="8448836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itchFamily="2" charset="-122"/>
              </a:rPr>
              <a:t>最后两个自然段，直接抒发了对长妈妈的深切怀念之情。文章最后一句</a:t>
            </a:r>
            <a:r>
              <a:rPr lang="zh-CN" altLang="en-US" sz="2800" b="1" dirty="0">
                <a:latin typeface="Arial"/>
              </a:rPr>
              <a:t>“</a:t>
            </a:r>
            <a:r>
              <a:rPr lang="zh-CN" altLang="en-US" sz="2800" b="1" dirty="0">
                <a:latin typeface="宋体" pitchFamily="2" charset="-122"/>
              </a:rPr>
              <a:t>仁厚黑暗的地母啊，愿在你的怀里永安她的魂灵</a:t>
            </a:r>
            <a:r>
              <a:rPr lang="en-US" altLang="zh-CN" sz="2800" b="1" dirty="0"/>
              <a:t>!</a:t>
            </a:r>
            <a:r>
              <a:rPr lang="en-US" altLang="zh-CN" sz="2800" b="1" dirty="0">
                <a:latin typeface="Arial"/>
              </a:rPr>
              <a:t>”</a:t>
            </a:r>
            <a:r>
              <a:rPr lang="zh-CN" altLang="en-US" sz="2800" b="1" dirty="0">
                <a:latin typeface="宋体" pitchFamily="2" charset="-122"/>
              </a:rPr>
              <a:t>这正是作者深沉怀念的真实写照。</a:t>
            </a:r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1066800" y="5679052"/>
            <a:ext cx="5184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itchFamily="2" charset="-122"/>
              </a:rPr>
              <a:t>有感情地朗读最后两个自然段。</a:t>
            </a:r>
          </a:p>
        </p:txBody>
      </p:sp>
      <p:sp>
        <p:nvSpPr>
          <p:cNvPr id="2" name="矩形 1"/>
          <p:cNvSpPr/>
          <p:nvPr/>
        </p:nvSpPr>
        <p:spPr>
          <a:xfrm>
            <a:off x="3419872" y="478413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欲扬先抑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/>
      <p:bldP spid="35848" grpId="0"/>
      <p:bldP spid="35849" grpId="0"/>
      <p:bldP spid="3585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WordArt 2" descr="纸袋"/>
          <p:cNvSpPr>
            <a:spLocks noChangeArrowheads="1" noChangeShapeType="1" noTextEdit="1"/>
          </p:cNvSpPr>
          <p:nvPr/>
        </p:nvSpPr>
        <p:spPr bwMode="auto">
          <a:xfrm>
            <a:off x="381000" y="0"/>
            <a:ext cx="2895600" cy="19050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99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miter lim="800000"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宋体"/>
                <a:ea typeface="宋体"/>
              </a:rPr>
              <a:t>自由探讨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971800" y="357187"/>
            <a:ext cx="55626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CC0000"/>
                </a:solidFill>
              </a:rPr>
              <a:t>“</a:t>
            </a:r>
            <a:r>
              <a:rPr lang="zh-CN" altLang="en-US" sz="3600" b="1" dirty="0">
                <a:solidFill>
                  <a:srgbClr val="CC0000"/>
                </a:solidFill>
              </a:rPr>
              <a:t>为什么题目不用‘长妈妈’而用‘阿长’ ”？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0" y="2057400"/>
            <a:ext cx="9144000" cy="405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/>
              <a:t>      </a:t>
            </a:r>
            <a:r>
              <a:rPr lang="zh-CN" altLang="en-US" sz="3200"/>
              <a:t>文章的题目其实已表明文章用了抑笔。文章前一部分所写的人物言行多用抑笔，诸如“不大佩服她”、“讨厌”、“不耐烦”、“麻烦”等若用“妈妈”，与内容不符；再则，“阿长”与</a:t>
            </a:r>
            <a:r>
              <a:rPr lang="en-US" altLang="zh-CN" sz="3200"/>
              <a:t>《</a:t>
            </a:r>
            <a:r>
              <a:rPr lang="zh-CN" altLang="en-US" sz="3200"/>
              <a:t>山海经</a:t>
            </a:r>
            <a:r>
              <a:rPr lang="en-US" altLang="zh-CN" sz="3200"/>
              <a:t>》</a:t>
            </a:r>
            <a:r>
              <a:rPr lang="zh-CN" altLang="en-US" sz="3200"/>
              <a:t>连接，是一个看似矛盾的联系，一个文盲妇女与一本古典名著怎么联系起来呢，引起读者的好奇心；再则，题目用的是</a:t>
            </a:r>
            <a:r>
              <a:rPr lang="en-US" altLang="zh-CN" sz="3200"/>
              <a:t>46</a:t>
            </a:r>
            <a:r>
              <a:rPr lang="zh-CN" altLang="en-US" sz="3200"/>
              <a:t>岁写作时的口气，宜用“阿长”称呼，用“阿”字又有亲昵的意味。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3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3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animBg="1"/>
      <p:bldP spid="83971" grpId="0" autoUpdateAnimBg="0"/>
      <p:bldP spid="8397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495800" y="5656263"/>
            <a:ext cx="219075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新的敬意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2667000" y="5656263"/>
            <a:ext cx="182880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热爱关心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孩子</a:t>
            </a:r>
            <a:endParaRPr lang="zh-CN" altLang="en-US" sz="2800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28600" y="5656263"/>
            <a:ext cx="2438400" cy="973137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为“我”买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山海经</a:t>
            </a: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》</a:t>
            </a: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495800" y="4465638"/>
            <a:ext cx="21907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特别的敬意</a:t>
            </a:r>
            <a:endParaRPr lang="zh-CN" altLang="en-US" sz="2800"/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2667000" y="4465638"/>
            <a:ext cx="18288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无知、淳朴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228600" y="4465638"/>
            <a:ext cx="24384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讲“长毛”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的故事</a:t>
            </a:r>
            <a:endParaRPr lang="zh-CN" altLang="en-US" sz="2800"/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4495800" y="3492500"/>
            <a:ext cx="219075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不耐烦</a:t>
            </a:r>
            <a:endParaRPr lang="zh-CN" altLang="en-US" sz="2800"/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2667000" y="3492500"/>
            <a:ext cx="182880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善良真诚</a:t>
            </a: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228600" y="3492500"/>
            <a:ext cx="2438400" cy="97313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令人厌烦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的规矩</a:t>
            </a: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2667000" y="2517775"/>
            <a:ext cx="1828800" cy="9747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粗俗、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不拘小节</a:t>
            </a: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228600" y="2517775"/>
            <a:ext cx="2438400" cy="9747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摆成“大”字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楷体_GB2312" pitchFamily="49" charset="-122"/>
              </a:rPr>
              <a:t>的睡相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6686550" y="1495425"/>
            <a:ext cx="2152650" cy="513397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先</a:t>
            </a: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抑</a:t>
            </a: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后</a:t>
            </a:r>
          </a:p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扬</a:t>
            </a: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4495800" y="1495425"/>
            <a:ext cx="2190750" cy="199707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不大佩服</a:t>
            </a: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2667000" y="1495425"/>
            <a:ext cx="1828800" cy="102235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饶舌多事</a:t>
            </a: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228600" y="1495425"/>
            <a:ext cx="2438400" cy="1022350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切切察察</a:t>
            </a:r>
          </a:p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的毛病</a:t>
            </a:r>
            <a:endParaRPr lang="zh-CN" altLang="en-US" sz="2800"/>
          </a:p>
        </p:txBody>
      </p:sp>
      <p:sp>
        <p:nvSpPr>
          <p:cNvPr id="40977" name="Rectangle 17"/>
          <p:cNvSpPr>
            <a:spLocks noChangeArrowheads="1"/>
          </p:cNvSpPr>
          <p:nvPr/>
        </p:nvSpPr>
        <p:spPr bwMode="auto">
          <a:xfrm>
            <a:off x="6686550" y="304800"/>
            <a:ext cx="21526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写作手法</a:t>
            </a:r>
          </a:p>
        </p:txBody>
      </p:sp>
      <p:sp>
        <p:nvSpPr>
          <p:cNvPr id="40978" name="Rectangle 18"/>
          <p:cNvSpPr>
            <a:spLocks noChangeArrowheads="1"/>
          </p:cNvSpPr>
          <p:nvPr/>
        </p:nvSpPr>
        <p:spPr bwMode="auto">
          <a:xfrm>
            <a:off x="4495800" y="304800"/>
            <a:ext cx="219075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altLang="zh-CN" sz="3200" b="1">
                <a:solidFill>
                  <a:srgbClr val="0000FF"/>
                </a:solidFill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我”的感情变化</a:t>
            </a:r>
          </a:p>
        </p:txBody>
      </p:sp>
      <p:sp>
        <p:nvSpPr>
          <p:cNvPr id="40979" name="Rectangle 19"/>
          <p:cNvSpPr>
            <a:spLocks noChangeArrowheads="1"/>
          </p:cNvSpPr>
          <p:nvPr/>
        </p:nvSpPr>
        <p:spPr bwMode="auto">
          <a:xfrm>
            <a:off x="2667000" y="304800"/>
            <a:ext cx="18288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人物性格</a:t>
            </a:r>
          </a:p>
        </p:txBody>
      </p:sp>
      <p:sp>
        <p:nvSpPr>
          <p:cNvPr id="40980" name="Rectangle 20"/>
          <p:cNvSpPr>
            <a:spLocks noChangeArrowheads="1"/>
          </p:cNvSpPr>
          <p:nvPr/>
        </p:nvSpPr>
        <p:spPr bwMode="auto">
          <a:xfrm>
            <a:off x="228600" y="304800"/>
            <a:ext cx="2438400" cy="1190625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 fontAlgn="ctr">
              <a:lnSpc>
                <a:spcPct val="80000"/>
              </a:lnSpc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>
                <a:solidFill>
                  <a:srgbClr val="0000FF"/>
                </a:solidFill>
                <a:ea typeface="楷体_GB2312" pitchFamily="49" charset="-122"/>
              </a:rPr>
              <a:t>事</a:t>
            </a:r>
            <a:endParaRPr lang="zh-CN" altLang="en-US" sz="2800"/>
          </a:p>
        </p:txBody>
      </p:sp>
      <p:sp>
        <p:nvSpPr>
          <p:cNvPr id="40981" name="Line 21"/>
          <p:cNvSpPr>
            <a:spLocks noChangeShapeType="1"/>
          </p:cNvSpPr>
          <p:nvPr/>
        </p:nvSpPr>
        <p:spPr bwMode="auto">
          <a:xfrm>
            <a:off x="228600" y="304800"/>
            <a:ext cx="8610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>
            <a:off x="228600" y="1495425"/>
            <a:ext cx="86106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228600" y="2517775"/>
            <a:ext cx="42672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228600" y="3492500"/>
            <a:ext cx="645795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28600" y="4465638"/>
            <a:ext cx="645795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228600" y="5656263"/>
            <a:ext cx="645795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>
            <a:off x="228600" y="6629400"/>
            <a:ext cx="86106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228600" y="304800"/>
            <a:ext cx="1588" cy="6324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>
            <a:off x="2667000" y="0"/>
            <a:ext cx="1588" cy="662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Line 30"/>
          <p:cNvSpPr>
            <a:spLocks noChangeShapeType="1"/>
          </p:cNvSpPr>
          <p:nvPr/>
        </p:nvSpPr>
        <p:spPr bwMode="auto">
          <a:xfrm>
            <a:off x="4495800" y="304800"/>
            <a:ext cx="1588" cy="632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1" name="Line 31"/>
          <p:cNvSpPr>
            <a:spLocks noChangeShapeType="1"/>
          </p:cNvSpPr>
          <p:nvPr/>
        </p:nvSpPr>
        <p:spPr bwMode="auto">
          <a:xfrm>
            <a:off x="6686550" y="304800"/>
            <a:ext cx="1588" cy="632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2" name="Line 32"/>
          <p:cNvSpPr>
            <a:spLocks noChangeShapeType="1"/>
          </p:cNvSpPr>
          <p:nvPr/>
        </p:nvSpPr>
        <p:spPr bwMode="auto">
          <a:xfrm>
            <a:off x="8915400" y="304800"/>
            <a:ext cx="1588" cy="6324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 autoUpdateAnimBg="0"/>
      <p:bldP spid="40963" grpId="0" animBg="1" autoUpdateAnimBg="0"/>
      <p:bldP spid="40964" grpId="0" animBg="1" autoUpdateAnimBg="0"/>
      <p:bldP spid="40965" grpId="0" animBg="1" autoUpdateAnimBg="0"/>
      <p:bldP spid="40966" grpId="0" animBg="1" autoUpdateAnimBg="0"/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  <p:bldP spid="40971" grpId="0" animBg="1" autoUpdateAnimBg="0"/>
      <p:bldP spid="40972" grpId="0" animBg="1" autoUpdateAnimBg="0"/>
      <p:bldP spid="40973" grpId="0" animBg="1" autoUpdateAnimBg="0"/>
      <p:bldP spid="40974" grpId="0" animBg="1" autoUpdateAnimBg="0"/>
      <p:bldP spid="40975" grpId="0" animBg="1" autoUpdateAnimBg="0"/>
      <p:bldP spid="40976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山海经1"/>
          <p:cNvPicPr>
            <a:picLocks noChangeAspect="1" noChangeArrowheads="1"/>
          </p:cNvPicPr>
          <p:nvPr/>
        </p:nvPicPr>
        <p:blipFill>
          <a:blip r:embed="rId3">
            <a:lum bright="3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04800"/>
            <a:ext cx="4481513" cy="6019800"/>
          </a:xfrm>
          <a:prstGeom prst="rect">
            <a:avLst/>
          </a:prstGeom>
          <a:noFill/>
          <a:ln w="76200" cmpd="tri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5" descr="beik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15240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9398" name="Object 6"/>
          <p:cNvGraphicFramePr>
            <a:graphicFrameLocks noChangeAspect="1"/>
          </p:cNvGraphicFramePr>
          <p:nvPr/>
        </p:nvGraphicFramePr>
        <p:xfrm>
          <a:off x="0" y="2060575"/>
          <a:ext cx="1692275" cy="230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9" name="BMP 图象" r:id="rId5" imgW="2066667" imgH="3943901" progId="Paint.Picture">
                  <p:embed/>
                </p:oleObj>
              </mc:Choice>
              <mc:Fallback>
                <p:oleObj name="BMP 图象" r:id="rId5" imgW="2066667" imgH="3943901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60575"/>
                        <a:ext cx="1692275" cy="230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399" name="Object 7"/>
          <p:cNvGraphicFramePr>
            <a:graphicFrameLocks noChangeAspect="1"/>
          </p:cNvGraphicFramePr>
          <p:nvPr/>
        </p:nvGraphicFramePr>
        <p:xfrm>
          <a:off x="6300788" y="0"/>
          <a:ext cx="2843212" cy="242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10" name="BMP 图象" r:id="rId7" imgW="4866667" imgH="3524742" progId="Paint.Picture">
                  <p:embed/>
                </p:oleObj>
              </mc:Choice>
              <mc:Fallback>
                <p:oleObj name="BMP 图象" r:id="rId7" imgW="4866667" imgH="3524742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lum bright="42000" contrast="52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6346"/>
                      <a:stretch>
                        <a:fillRect/>
                      </a:stretch>
                    </p:blipFill>
                    <p:spPr bwMode="auto">
                      <a:xfrm>
                        <a:off x="6300788" y="0"/>
                        <a:ext cx="2843212" cy="2420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420938"/>
            <a:ext cx="2843212" cy="259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1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625"/>
            <a:ext cx="1692275" cy="2492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4724400"/>
            <a:ext cx="2916237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895600" y="0"/>
            <a:ext cx="2514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总结</a:t>
            </a:r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全文</a:t>
            </a:r>
          </a:p>
        </p:txBody>
      </p:sp>
      <p:grpSp>
        <p:nvGrpSpPr>
          <p:cNvPr id="79875" name="Group 3"/>
          <p:cNvGrpSpPr>
            <a:grpSpLocks/>
          </p:cNvGrpSpPr>
          <p:nvPr/>
        </p:nvGrpSpPr>
        <p:grpSpPr bwMode="auto">
          <a:xfrm>
            <a:off x="0" y="685800"/>
            <a:ext cx="609600" cy="5715000"/>
            <a:chOff x="0" y="432"/>
            <a:chExt cx="384" cy="3600"/>
          </a:xfrm>
        </p:grpSpPr>
        <p:sp>
          <p:nvSpPr>
            <p:cNvPr id="79876" name="Text Box 4"/>
            <p:cNvSpPr txBox="1">
              <a:spLocks noChangeArrowheads="1"/>
            </p:cNvSpPr>
            <p:nvPr/>
          </p:nvSpPr>
          <p:spPr bwMode="auto">
            <a:xfrm>
              <a:off x="0" y="1344"/>
              <a:ext cx="346" cy="12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  <a:ea typeface="华文中宋" pitchFamily="2" charset="-122"/>
                </a:rPr>
                <a:t>先 扬 后 抑</a:t>
              </a:r>
            </a:p>
          </p:txBody>
        </p:sp>
        <p:sp>
          <p:nvSpPr>
            <p:cNvPr id="79877" name="Line 5"/>
            <p:cNvSpPr>
              <a:spLocks noChangeShapeType="1"/>
            </p:cNvSpPr>
            <p:nvPr/>
          </p:nvSpPr>
          <p:spPr bwMode="auto">
            <a:xfrm>
              <a:off x="384" y="432"/>
              <a:ext cx="0" cy="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78" name="Group 6"/>
          <p:cNvGrpSpPr>
            <a:grpSpLocks/>
          </p:cNvGrpSpPr>
          <p:nvPr/>
        </p:nvGrpSpPr>
        <p:grpSpPr bwMode="auto">
          <a:xfrm>
            <a:off x="8382000" y="457200"/>
            <a:ext cx="762000" cy="5638800"/>
            <a:chOff x="5280" y="288"/>
            <a:chExt cx="480" cy="3552"/>
          </a:xfrm>
        </p:grpSpPr>
        <p:sp>
          <p:nvSpPr>
            <p:cNvPr id="79879" name="Text Box 7"/>
            <p:cNvSpPr txBox="1">
              <a:spLocks noChangeArrowheads="1"/>
            </p:cNvSpPr>
            <p:nvPr/>
          </p:nvSpPr>
          <p:spPr bwMode="auto">
            <a:xfrm>
              <a:off x="5328" y="1296"/>
              <a:ext cx="432" cy="1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深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切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怀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0000"/>
                  </a:solidFill>
                  <a:latin typeface="Times New Roman" pitchFamily="18" charset="0"/>
                </a:rPr>
                <a:t>念</a:t>
              </a:r>
            </a:p>
          </p:txBody>
        </p:sp>
        <p:sp>
          <p:nvSpPr>
            <p:cNvPr id="79880" name="Line 8"/>
            <p:cNvSpPr>
              <a:spLocks noChangeShapeType="1"/>
            </p:cNvSpPr>
            <p:nvPr/>
          </p:nvSpPr>
          <p:spPr bwMode="auto">
            <a:xfrm>
              <a:off x="5280" y="288"/>
              <a:ext cx="0" cy="35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81" name="Group 9"/>
          <p:cNvGrpSpPr>
            <a:grpSpLocks/>
          </p:cNvGrpSpPr>
          <p:nvPr/>
        </p:nvGrpSpPr>
        <p:grpSpPr bwMode="auto">
          <a:xfrm>
            <a:off x="609600" y="685800"/>
            <a:ext cx="1981200" cy="6019800"/>
            <a:chOff x="384" y="528"/>
            <a:chExt cx="1248" cy="3792"/>
          </a:xfrm>
        </p:grpSpPr>
        <p:sp>
          <p:nvSpPr>
            <p:cNvPr id="79882" name="Text Box 10"/>
            <p:cNvSpPr txBox="1">
              <a:spLocks noChangeArrowheads="1"/>
            </p:cNvSpPr>
            <p:nvPr/>
          </p:nvSpPr>
          <p:spPr bwMode="auto">
            <a:xfrm>
              <a:off x="384" y="1296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不太佩服</a:t>
              </a:r>
            </a:p>
          </p:txBody>
        </p:sp>
        <p:sp>
          <p:nvSpPr>
            <p:cNvPr id="79883" name="Text Box 11"/>
            <p:cNvSpPr txBox="1">
              <a:spLocks noChangeArrowheads="1"/>
            </p:cNvSpPr>
            <p:nvPr/>
          </p:nvSpPr>
          <p:spPr bwMode="auto">
            <a:xfrm>
              <a:off x="432" y="2256"/>
              <a:ext cx="86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不耐烦</a:t>
              </a:r>
            </a:p>
          </p:txBody>
        </p:sp>
        <p:sp>
          <p:nvSpPr>
            <p:cNvPr id="79884" name="Text Box 12"/>
            <p:cNvSpPr txBox="1">
              <a:spLocks noChangeArrowheads="1"/>
            </p:cNvSpPr>
            <p:nvPr/>
          </p:nvSpPr>
          <p:spPr bwMode="auto">
            <a:xfrm>
              <a:off x="384" y="2928"/>
              <a:ext cx="124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空前的敬意</a:t>
              </a:r>
            </a:p>
          </p:txBody>
        </p:sp>
        <p:sp>
          <p:nvSpPr>
            <p:cNvPr id="79885" name="Text Box 13"/>
            <p:cNvSpPr txBox="1">
              <a:spLocks noChangeArrowheads="1"/>
            </p:cNvSpPr>
            <p:nvPr/>
          </p:nvSpPr>
          <p:spPr bwMode="auto">
            <a:xfrm>
              <a:off x="432" y="3456"/>
              <a:ext cx="110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新的敬意</a:t>
              </a:r>
            </a:p>
          </p:txBody>
        </p:sp>
        <p:sp>
          <p:nvSpPr>
            <p:cNvPr id="79886" name="Text Box 14"/>
            <p:cNvSpPr txBox="1">
              <a:spLocks noChangeArrowheads="1"/>
            </p:cNvSpPr>
            <p:nvPr/>
          </p:nvSpPr>
          <p:spPr bwMode="auto">
            <a:xfrm>
              <a:off x="432" y="528"/>
              <a:ext cx="96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憎恶</a:t>
              </a:r>
            </a:p>
          </p:txBody>
        </p:sp>
        <p:sp>
          <p:nvSpPr>
            <p:cNvPr id="79887" name="Text Box 15"/>
            <p:cNvSpPr txBox="1">
              <a:spLocks noChangeArrowheads="1"/>
            </p:cNvSpPr>
            <p:nvPr/>
          </p:nvSpPr>
          <p:spPr bwMode="auto">
            <a:xfrm>
              <a:off x="480" y="3993"/>
              <a:ext cx="816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00FF"/>
                  </a:solidFill>
                  <a:latin typeface="Times New Roman" pitchFamily="18" charset="0"/>
                  <a:ea typeface="华文中宋" pitchFamily="2" charset="-122"/>
                </a:rPr>
                <a:t>祝福</a:t>
              </a:r>
            </a:p>
          </p:txBody>
        </p:sp>
        <p:sp>
          <p:nvSpPr>
            <p:cNvPr id="79888" name="Line 16"/>
            <p:cNvSpPr>
              <a:spLocks noChangeShapeType="1"/>
            </p:cNvSpPr>
            <p:nvPr/>
          </p:nvSpPr>
          <p:spPr bwMode="auto">
            <a:xfrm>
              <a:off x="912" y="91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9" name="Line 17"/>
            <p:cNvSpPr>
              <a:spLocks noChangeShapeType="1"/>
            </p:cNvSpPr>
            <p:nvPr/>
          </p:nvSpPr>
          <p:spPr bwMode="auto">
            <a:xfrm>
              <a:off x="912" y="168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0" name="Line 18"/>
            <p:cNvSpPr>
              <a:spLocks noChangeShapeType="1"/>
            </p:cNvSpPr>
            <p:nvPr/>
          </p:nvSpPr>
          <p:spPr bwMode="auto">
            <a:xfrm>
              <a:off x="912" y="254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1" name="Line 19"/>
            <p:cNvSpPr>
              <a:spLocks noChangeShapeType="1"/>
            </p:cNvSpPr>
            <p:nvPr/>
          </p:nvSpPr>
          <p:spPr bwMode="auto">
            <a:xfrm>
              <a:off x="912" y="326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2" name="Line 20"/>
            <p:cNvSpPr>
              <a:spLocks noChangeShapeType="1"/>
            </p:cNvSpPr>
            <p:nvPr/>
          </p:nvSpPr>
          <p:spPr bwMode="auto">
            <a:xfrm>
              <a:off x="912" y="37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893" name="Group 21"/>
          <p:cNvGrpSpPr>
            <a:grpSpLocks/>
          </p:cNvGrpSpPr>
          <p:nvPr/>
        </p:nvGrpSpPr>
        <p:grpSpPr bwMode="auto">
          <a:xfrm>
            <a:off x="2209800" y="495300"/>
            <a:ext cx="6140450" cy="5486400"/>
            <a:chOff x="1392" y="432"/>
            <a:chExt cx="3868" cy="3456"/>
          </a:xfrm>
        </p:grpSpPr>
        <p:grpSp>
          <p:nvGrpSpPr>
            <p:cNvPr id="79894" name="Group 22"/>
            <p:cNvGrpSpPr>
              <a:grpSpLocks/>
            </p:cNvGrpSpPr>
            <p:nvPr/>
          </p:nvGrpSpPr>
          <p:grpSpPr bwMode="auto">
            <a:xfrm>
              <a:off x="1440" y="432"/>
              <a:ext cx="3820" cy="3456"/>
              <a:chOff x="1440" y="432"/>
              <a:chExt cx="3820" cy="3456"/>
            </a:xfrm>
          </p:grpSpPr>
          <p:sp>
            <p:nvSpPr>
              <p:cNvPr id="79895" name="Text Box 23"/>
              <p:cNvSpPr txBox="1">
                <a:spLocks noChangeArrowheads="1"/>
              </p:cNvSpPr>
              <p:nvPr/>
            </p:nvSpPr>
            <p:spPr bwMode="auto">
              <a:xfrm>
                <a:off x="2556" y="432"/>
                <a:ext cx="27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称呼及其由来</a:t>
                </a:r>
                <a:r>
                  <a:rPr kumimoji="1" lang="en-US" altLang="zh-CN" sz="2400" b="1">
                    <a:latin typeface="Times New Roman" pitchFamily="18" charset="0"/>
                  </a:rPr>
                  <a:t>——</a:t>
                </a:r>
                <a:r>
                  <a:rPr kumimoji="1" lang="zh-CN" altLang="en-US" sz="2400" b="1">
                    <a:latin typeface="Times New Roman" pitchFamily="18" charset="0"/>
                  </a:rPr>
                  <a:t>地位卑贱</a:t>
                </a:r>
              </a:p>
            </p:txBody>
          </p:sp>
          <p:sp>
            <p:nvSpPr>
              <p:cNvPr id="79896" name="Text Box 24"/>
              <p:cNvSpPr txBox="1">
                <a:spLocks noChangeArrowheads="1"/>
              </p:cNvSpPr>
              <p:nvPr/>
            </p:nvSpPr>
            <p:spPr bwMode="auto">
              <a:xfrm>
                <a:off x="2508" y="720"/>
                <a:ext cx="249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外形黄胖而矮</a:t>
                </a:r>
                <a:r>
                  <a:rPr kumimoji="1" lang="en-US" altLang="zh-CN" sz="2400" b="1">
                    <a:latin typeface="Times New Roman" pitchFamily="18" charset="0"/>
                  </a:rPr>
                  <a:t>——</a:t>
                </a:r>
                <a:r>
                  <a:rPr kumimoji="1" lang="zh-CN" altLang="en-US" sz="2400" b="1">
                    <a:latin typeface="Times New Roman" pitchFamily="18" charset="0"/>
                  </a:rPr>
                  <a:t>长相丑</a:t>
                </a:r>
              </a:p>
            </p:txBody>
          </p:sp>
          <p:sp>
            <p:nvSpPr>
              <p:cNvPr id="79897" name="Text Box 25"/>
              <p:cNvSpPr txBox="1">
                <a:spLocks noChangeArrowheads="1"/>
              </p:cNvSpPr>
              <p:nvPr/>
            </p:nvSpPr>
            <p:spPr bwMode="auto">
              <a:xfrm>
                <a:off x="2700" y="1056"/>
                <a:ext cx="187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1</a:t>
                </a:r>
                <a:r>
                  <a:rPr kumimoji="1" lang="zh-CN" altLang="en-US" sz="2400" b="1">
                    <a:latin typeface="Times New Roman" pitchFamily="18" charset="0"/>
                  </a:rPr>
                  <a:t>喜欢切切察察</a:t>
                </a:r>
              </a:p>
            </p:txBody>
          </p:sp>
          <p:sp>
            <p:nvSpPr>
              <p:cNvPr id="79898" name="Text Box 26"/>
              <p:cNvSpPr txBox="1">
                <a:spLocks noChangeArrowheads="1"/>
              </p:cNvSpPr>
              <p:nvPr/>
            </p:nvSpPr>
            <p:spPr bwMode="auto">
              <a:xfrm>
                <a:off x="1452" y="1392"/>
                <a:ext cx="119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不好的习惯</a:t>
                </a:r>
              </a:p>
            </p:txBody>
          </p:sp>
          <p:sp>
            <p:nvSpPr>
              <p:cNvPr id="79899" name="Text Box 27"/>
              <p:cNvSpPr txBox="1">
                <a:spLocks noChangeArrowheads="1"/>
              </p:cNvSpPr>
              <p:nvPr/>
            </p:nvSpPr>
            <p:spPr bwMode="auto">
              <a:xfrm>
                <a:off x="2700" y="1344"/>
                <a:ext cx="1743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2</a:t>
                </a:r>
                <a:r>
                  <a:rPr kumimoji="1" lang="zh-CN" altLang="en-US" sz="2400" b="1">
                    <a:latin typeface="Times New Roman" pitchFamily="18" charset="0"/>
                  </a:rPr>
                  <a:t>限制行动</a:t>
                </a:r>
              </a:p>
            </p:txBody>
          </p:sp>
          <p:sp>
            <p:nvSpPr>
              <p:cNvPr id="79900" name="Text Box 28"/>
              <p:cNvSpPr txBox="1">
                <a:spLocks noChangeArrowheads="1"/>
              </p:cNvSpPr>
              <p:nvPr/>
            </p:nvSpPr>
            <p:spPr bwMode="auto">
              <a:xfrm>
                <a:off x="2652" y="1632"/>
                <a:ext cx="183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 3</a:t>
                </a:r>
                <a:r>
                  <a:rPr kumimoji="1" lang="zh-CN" altLang="en-US" sz="2400" b="1">
                    <a:latin typeface="Times New Roman" pitchFamily="18" charset="0"/>
                  </a:rPr>
                  <a:t>睡相不好</a:t>
                </a:r>
              </a:p>
            </p:txBody>
          </p:sp>
          <p:sp>
            <p:nvSpPr>
              <p:cNvPr id="79901" name="Text Box 29"/>
              <p:cNvSpPr txBox="1">
                <a:spLocks noChangeArrowheads="1"/>
              </p:cNvSpPr>
              <p:nvPr/>
            </p:nvSpPr>
            <p:spPr bwMode="auto">
              <a:xfrm>
                <a:off x="1452" y="2064"/>
                <a:ext cx="109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许多的规矩</a:t>
                </a:r>
              </a:p>
            </p:txBody>
          </p:sp>
          <p:sp>
            <p:nvSpPr>
              <p:cNvPr id="79902" name="Text Box 30"/>
              <p:cNvSpPr txBox="1">
                <a:spLocks noChangeArrowheads="1"/>
              </p:cNvSpPr>
              <p:nvPr/>
            </p:nvSpPr>
            <p:spPr bwMode="auto">
              <a:xfrm>
                <a:off x="2652" y="1920"/>
                <a:ext cx="130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 4</a:t>
                </a:r>
                <a:r>
                  <a:rPr kumimoji="1" lang="zh-CN" altLang="en-US" sz="2400" b="1">
                    <a:latin typeface="Times New Roman" pitchFamily="18" charset="0"/>
                  </a:rPr>
                  <a:t>道恭喜</a:t>
                </a:r>
              </a:p>
            </p:txBody>
          </p:sp>
          <p:sp>
            <p:nvSpPr>
              <p:cNvPr id="79903" name="Text Box 31"/>
              <p:cNvSpPr txBox="1">
                <a:spLocks noChangeArrowheads="1"/>
              </p:cNvSpPr>
              <p:nvPr/>
            </p:nvSpPr>
            <p:spPr bwMode="auto">
              <a:xfrm>
                <a:off x="2700" y="2976"/>
                <a:ext cx="150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6“</a:t>
                </a:r>
                <a:r>
                  <a:rPr kumimoji="1" lang="zh-CN" altLang="en-US" sz="2400" b="1">
                    <a:latin typeface="Times New Roman" pitchFamily="18" charset="0"/>
                  </a:rPr>
                  <a:t>长毛”的故事</a:t>
                </a:r>
              </a:p>
            </p:txBody>
          </p:sp>
          <p:sp>
            <p:nvSpPr>
              <p:cNvPr id="79904" name="Text Box 32"/>
              <p:cNvSpPr txBox="1">
                <a:spLocks noChangeArrowheads="1"/>
              </p:cNvSpPr>
              <p:nvPr/>
            </p:nvSpPr>
            <p:spPr bwMode="auto">
              <a:xfrm>
                <a:off x="2652" y="3600"/>
                <a:ext cx="145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  <a:ea typeface="华文中宋" pitchFamily="2" charset="-122"/>
                  </a:rPr>
                  <a:t>7</a:t>
                </a:r>
                <a:r>
                  <a:rPr kumimoji="1" lang="zh-CN" altLang="en-US" sz="2400" b="1">
                    <a:latin typeface="Times New Roman" pitchFamily="18" charset="0"/>
                    <a:ea typeface="华文中宋" pitchFamily="2" charset="-122"/>
                  </a:rPr>
                  <a:t>买</a:t>
                </a:r>
                <a:r>
                  <a:rPr kumimoji="1" lang="en-US" altLang="zh-CN" sz="2400" b="1">
                    <a:latin typeface="Times New Roman" pitchFamily="18" charset="0"/>
                    <a:ea typeface="华文中宋" pitchFamily="2" charset="-122"/>
                  </a:rPr>
                  <a:t>《</a:t>
                </a:r>
                <a:r>
                  <a:rPr kumimoji="1" lang="zh-CN" altLang="en-US" sz="2400" b="1">
                    <a:latin typeface="Times New Roman" pitchFamily="18" charset="0"/>
                    <a:ea typeface="华文中宋" pitchFamily="2" charset="-122"/>
                  </a:rPr>
                  <a:t>山海经</a:t>
                </a:r>
                <a:r>
                  <a:rPr kumimoji="1" lang="en-US" altLang="zh-CN" sz="2400" b="1">
                    <a:latin typeface="Times New Roman" pitchFamily="18" charset="0"/>
                    <a:ea typeface="华文中宋" pitchFamily="2" charset="-122"/>
                  </a:rPr>
                  <a:t>》</a:t>
                </a:r>
              </a:p>
            </p:txBody>
          </p:sp>
          <p:sp>
            <p:nvSpPr>
              <p:cNvPr id="79905" name="Text Box 33"/>
              <p:cNvSpPr txBox="1">
                <a:spLocks noChangeArrowheads="1"/>
              </p:cNvSpPr>
              <p:nvPr/>
            </p:nvSpPr>
            <p:spPr bwMode="auto">
              <a:xfrm>
                <a:off x="4092" y="1104"/>
                <a:ext cx="1040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饶舌多事，</a:t>
                </a:r>
              </a:p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不拘小节</a:t>
                </a:r>
              </a:p>
            </p:txBody>
          </p:sp>
          <p:sp>
            <p:nvSpPr>
              <p:cNvPr id="79906" name="Text Box 34"/>
              <p:cNvSpPr txBox="1">
                <a:spLocks noChangeArrowheads="1"/>
              </p:cNvSpPr>
              <p:nvPr/>
            </p:nvSpPr>
            <p:spPr bwMode="auto">
              <a:xfrm>
                <a:off x="4140" y="1968"/>
                <a:ext cx="988" cy="5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  <a:ea typeface="华文中宋" pitchFamily="2" charset="-122"/>
                  </a:rPr>
                  <a:t>淳朴善良，关心孩子</a:t>
                </a:r>
              </a:p>
            </p:txBody>
          </p:sp>
          <p:sp>
            <p:nvSpPr>
              <p:cNvPr id="79907" name="Text Box 35"/>
              <p:cNvSpPr txBox="1">
                <a:spLocks noChangeArrowheads="1"/>
              </p:cNvSpPr>
              <p:nvPr/>
            </p:nvSpPr>
            <p:spPr bwMode="auto">
              <a:xfrm>
                <a:off x="2652" y="2208"/>
                <a:ext cx="14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 5</a:t>
                </a:r>
                <a:r>
                  <a:rPr kumimoji="1" lang="zh-CN" altLang="en-US" sz="2400" b="1">
                    <a:latin typeface="Times New Roman" pitchFamily="18" charset="0"/>
                  </a:rPr>
                  <a:t>塞福橘</a:t>
                </a:r>
              </a:p>
            </p:txBody>
          </p:sp>
          <p:sp>
            <p:nvSpPr>
              <p:cNvPr id="79908" name="Text Box 36"/>
              <p:cNvSpPr txBox="1">
                <a:spLocks noChangeArrowheads="1"/>
              </p:cNvSpPr>
              <p:nvPr/>
            </p:nvSpPr>
            <p:spPr bwMode="auto">
              <a:xfrm>
                <a:off x="2748" y="3312"/>
                <a:ext cx="1248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>
                    <a:latin typeface="Times New Roman" pitchFamily="18" charset="0"/>
                  </a:rPr>
                  <a:t>(</a:t>
                </a:r>
                <a:r>
                  <a:rPr kumimoji="1" lang="zh-CN" altLang="en-US" sz="2400" b="1">
                    <a:latin typeface="Times New Roman" pitchFamily="18" charset="0"/>
                  </a:rPr>
                  <a:t>谋害隐鼠</a:t>
                </a:r>
                <a:r>
                  <a:rPr kumimoji="1" lang="en-US" altLang="zh-CN" sz="2400" b="1">
                    <a:latin typeface="Times New Roman" pitchFamily="18" charset="0"/>
                  </a:rPr>
                  <a:t>)</a:t>
                </a:r>
              </a:p>
            </p:txBody>
          </p:sp>
          <p:sp>
            <p:nvSpPr>
              <p:cNvPr id="79909" name="Text Box 37"/>
              <p:cNvSpPr txBox="1">
                <a:spLocks noChangeArrowheads="1"/>
              </p:cNvSpPr>
              <p:nvPr/>
            </p:nvSpPr>
            <p:spPr bwMode="auto">
              <a:xfrm>
                <a:off x="1476" y="3288"/>
                <a:ext cx="1337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感动的事情</a:t>
                </a:r>
              </a:p>
            </p:txBody>
          </p:sp>
          <p:sp>
            <p:nvSpPr>
              <p:cNvPr id="79910" name="Text Box 38"/>
              <p:cNvSpPr txBox="1">
                <a:spLocks noChangeArrowheads="1"/>
              </p:cNvSpPr>
              <p:nvPr/>
            </p:nvSpPr>
            <p:spPr bwMode="auto">
              <a:xfrm>
                <a:off x="4152" y="3144"/>
                <a:ext cx="1040" cy="6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真诚热情，</a:t>
                </a:r>
              </a:p>
              <a:p>
                <a:pPr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</a:rPr>
                  <a:t>乐于助人</a:t>
                </a:r>
              </a:p>
            </p:txBody>
          </p:sp>
          <p:sp>
            <p:nvSpPr>
              <p:cNvPr id="79911" name="AutoShape 39"/>
              <p:cNvSpPr>
                <a:spLocks/>
              </p:cNvSpPr>
              <p:nvPr/>
            </p:nvSpPr>
            <p:spPr bwMode="auto">
              <a:xfrm>
                <a:off x="3984" y="3084"/>
                <a:ext cx="208" cy="768"/>
              </a:xfrm>
              <a:prstGeom prst="rightBrace">
                <a:avLst>
                  <a:gd name="adj1" fmla="val 30769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kumimoji="1" lang="zh-CN" altLang="zh-CN" sz="2400">
                  <a:latin typeface="Times New Roman" pitchFamily="18" charset="0"/>
                  <a:ea typeface="华文中宋" pitchFamily="2" charset="-122"/>
                </a:endParaRPr>
              </a:p>
            </p:txBody>
          </p:sp>
          <p:sp>
            <p:nvSpPr>
              <p:cNvPr id="79912" name="AutoShape 40"/>
              <p:cNvSpPr>
                <a:spLocks/>
              </p:cNvSpPr>
              <p:nvPr/>
            </p:nvSpPr>
            <p:spPr bwMode="auto">
              <a:xfrm>
                <a:off x="2556" y="3072"/>
                <a:ext cx="156" cy="720"/>
              </a:xfrm>
              <a:prstGeom prst="lef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3" name="AutoShape 41"/>
              <p:cNvSpPr>
                <a:spLocks/>
              </p:cNvSpPr>
              <p:nvPr/>
            </p:nvSpPr>
            <p:spPr bwMode="auto">
              <a:xfrm>
                <a:off x="2556" y="1968"/>
                <a:ext cx="104" cy="480"/>
              </a:xfrm>
              <a:prstGeom prst="lef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4" name="AutoShape 42"/>
              <p:cNvSpPr>
                <a:spLocks/>
              </p:cNvSpPr>
              <p:nvPr/>
            </p:nvSpPr>
            <p:spPr bwMode="auto">
              <a:xfrm>
                <a:off x="3900" y="1968"/>
                <a:ext cx="260" cy="480"/>
              </a:xfrm>
              <a:prstGeom prst="rightBrace">
                <a:avLst>
                  <a:gd name="adj1" fmla="val 15385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5" name="Text Box 43"/>
              <p:cNvSpPr txBox="1">
                <a:spLocks noChangeArrowheads="1"/>
              </p:cNvSpPr>
              <p:nvPr/>
            </p:nvSpPr>
            <p:spPr bwMode="auto">
              <a:xfrm>
                <a:off x="1440" y="2640"/>
                <a:ext cx="115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zh-CN" altLang="en-US" sz="2400" b="1">
                    <a:latin typeface="Times New Roman" pitchFamily="18" charset="0"/>
                    <a:ea typeface="华文中宋" pitchFamily="2" charset="-122"/>
                  </a:rPr>
                  <a:t>很多的道理</a:t>
                </a:r>
              </a:p>
            </p:txBody>
          </p:sp>
          <p:sp>
            <p:nvSpPr>
              <p:cNvPr id="79916" name="AutoShape 44"/>
              <p:cNvSpPr>
                <a:spLocks/>
              </p:cNvSpPr>
              <p:nvPr/>
            </p:nvSpPr>
            <p:spPr bwMode="auto">
              <a:xfrm>
                <a:off x="3996" y="1152"/>
                <a:ext cx="156" cy="720"/>
              </a:xfrm>
              <a:prstGeom prst="rightBrace">
                <a:avLst>
                  <a:gd name="adj1" fmla="val 38462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917" name="AutoShape 45"/>
              <p:cNvSpPr>
                <a:spLocks/>
              </p:cNvSpPr>
              <p:nvPr/>
            </p:nvSpPr>
            <p:spPr bwMode="auto">
              <a:xfrm>
                <a:off x="2508" y="1152"/>
                <a:ext cx="208" cy="720"/>
              </a:xfrm>
              <a:prstGeom prst="leftBrace">
                <a:avLst>
                  <a:gd name="adj1" fmla="val 28846"/>
                  <a:gd name="adj2" fmla="val 50000"/>
                </a:avLst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CC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9918" name="AutoShape 46"/>
            <p:cNvSpPr>
              <a:spLocks/>
            </p:cNvSpPr>
            <p:nvPr/>
          </p:nvSpPr>
          <p:spPr bwMode="auto">
            <a:xfrm>
              <a:off x="1392" y="2160"/>
              <a:ext cx="48" cy="720"/>
            </a:xfrm>
            <a:prstGeom prst="leftBrace">
              <a:avLst>
                <a:gd name="adj1" fmla="val 125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本文刻画人物的方法：</a:t>
            </a:r>
          </a:p>
        </p:txBody>
      </p:sp>
      <p:sp>
        <p:nvSpPr>
          <p:cNvPr id="788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40668" y="1196752"/>
            <a:ext cx="8138864" cy="13700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dirty="0">
                <a:latin typeface="宋体" pitchFamily="2" charset="-122"/>
              </a:rPr>
              <a:t>1</a:t>
            </a:r>
            <a:r>
              <a:rPr lang="zh-CN" altLang="en-US" dirty="0">
                <a:latin typeface="宋体" pitchFamily="2" charset="-122"/>
              </a:rPr>
              <a:t>、描写法</a:t>
            </a:r>
            <a:r>
              <a:rPr lang="zh-CN" altLang="en-US" dirty="0" smtClean="0">
                <a:latin typeface="宋体" pitchFamily="2" charset="-122"/>
              </a:rPr>
              <a:t>：</a:t>
            </a:r>
            <a:endParaRPr lang="en-US" altLang="zh-CN" dirty="0" smtClean="0">
              <a:latin typeface="宋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外貌</a:t>
            </a:r>
            <a:r>
              <a:rPr lang="zh-CN" altLang="en-US" b="1" dirty="0">
                <a:solidFill>
                  <a:srgbClr val="FF0066"/>
                </a:solidFill>
                <a:latin typeface="宋体" pitchFamily="2" charset="-122"/>
                <a:ea typeface="隶书" pitchFamily="49" charset="-122"/>
              </a:rPr>
              <a:t>描写、</a:t>
            </a:r>
            <a:r>
              <a:rPr lang="zh-CN" altLang="en-US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</a:rPr>
              <a:t>语言描写、动作描写、心理描写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914400" y="2708920"/>
            <a:ext cx="7391400" cy="240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3200" dirty="0">
                <a:latin typeface="宋体" pitchFamily="2" charset="-122"/>
              </a:rPr>
              <a:t>2</a:t>
            </a:r>
            <a:r>
              <a:rPr kumimoji="1" lang="zh-CN" altLang="en-US" sz="3200" dirty="0">
                <a:latin typeface="宋体" pitchFamily="2" charset="-122"/>
              </a:rPr>
              <a:t>、对比、映衬法：</a:t>
            </a: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宋体" pitchFamily="2" charset="-122"/>
              </a:rPr>
              <a:t>   </a:t>
            </a:r>
            <a:r>
              <a:rPr kumimoji="1" lang="en-US" altLang="zh-CN" sz="3200" dirty="0">
                <a:latin typeface="宋体" pitchFamily="2" charset="-122"/>
              </a:rPr>
              <a:t>a.</a:t>
            </a:r>
            <a:r>
              <a:rPr kumimoji="1" lang="zh-CN" altLang="en-US" sz="3200" dirty="0">
                <a:latin typeface="宋体" pitchFamily="2" charset="-122"/>
              </a:rPr>
              <a:t>将</a:t>
            </a:r>
            <a:r>
              <a:rPr kumimoji="1" lang="zh-CN" altLang="en-US" sz="3200" dirty="0">
                <a:latin typeface="Times New Roman"/>
              </a:rPr>
              <a:t>“</a:t>
            </a:r>
            <a:r>
              <a:rPr kumimoji="1" lang="zh-CN" altLang="en-US" sz="3200" dirty="0">
                <a:latin typeface="宋体" pitchFamily="2" charset="-122"/>
              </a:rPr>
              <a:t>叔祖</a:t>
            </a:r>
            <a:r>
              <a:rPr kumimoji="1" lang="zh-CN" altLang="en-US" sz="3200" dirty="0">
                <a:latin typeface="Times New Roman"/>
              </a:rPr>
              <a:t>”</a:t>
            </a:r>
            <a:r>
              <a:rPr kumimoji="1" lang="zh-CN" altLang="en-US" sz="3200" dirty="0">
                <a:latin typeface="宋体" pitchFamily="2" charset="-122"/>
              </a:rPr>
              <a:t>与长妈妈进行了对比，</a:t>
            </a: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宋体" pitchFamily="2" charset="-122"/>
              </a:rPr>
              <a:t>   突出了长妈妈对</a:t>
            </a:r>
            <a:r>
              <a:rPr kumimoji="1" lang="zh-CN" altLang="en-US" sz="3200" dirty="0">
                <a:latin typeface="Times New Roman"/>
              </a:rPr>
              <a:t>“</a:t>
            </a:r>
            <a:r>
              <a:rPr kumimoji="1" lang="zh-CN" altLang="en-US" sz="3200" dirty="0">
                <a:latin typeface="宋体" pitchFamily="2" charset="-122"/>
              </a:rPr>
              <a:t>我</a:t>
            </a:r>
            <a:r>
              <a:rPr kumimoji="1" lang="zh-CN" altLang="en-US" sz="3200" dirty="0">
                <a:latin typeface="Times New Roman"/>
              </a:rPr>
              <a:t>”</a:t>
            </a:r>
            <a:r>
              <a:rPr kumimoji="1" lang="zh-CN" altLang="en-US" sz="3200" dirty="0">
                <a:latin typeface="宋体" pitchFamily="2" charset="-122"/>
              </a:rPr>
              <a:t>的热情和关心。</a:t>
            </a:r>
            <a:r>
              <a:rPr kumimoji="1" lang="zh-CN" altLang="en-US" sz="3200" dirty="0">
                <a:latin typeface="Times New Roman" pitchFamily="18" charset="0"/>
              </a:rPr>
              <a:t>    </a:t>
            </a:r>
          </a:p>
          <a:p>
            <a:pPr>
              <a:spcBef>
                <a:spcPct val="20000"/>
              </a:spcBef>
            </a:pPr>
            <a:r>
              <a:rPr kumimoji="1" lang="zh-CN" altLang="en-US" sz="3200" dirty="0">
                <a:latin typeface="Times New Roman" pitchFamily="18" charset="0"/>
              </a:rPr>
              <a:t>       </a:t>
            </a:r>
            <a:r>
              <a:rPr kumimoji="1" lang="en-US" altLang="zh-CN" sz="2400" dirty="0">
                <a:latin typeface="Times New Roman" pitchFamily="18" charset="0"/>
              </a:rPr>
              <a:t>b.</a:t>
            </a:r>
            <a:r>
              <a:rPr kumimoji="1" lang="zh-CN" altLang="en-US" sz="3600" b="1" dirty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先抑后扬</a:t>
            </a: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112168" y="5380037"/>
            <a:ext cx="693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dirty="0">
                <a:latin typeface="Times New Roman" pitchFamily="18" charset="0"/>
              </a:rPr>
              <a:t>3</a:t>
            </a:r>
            <a:r>
              <a:rPr kumimoji="1" lang="zh-CN" altLang="en-US" sz="3200" dirty="0">
                <a:latin typeface="宋体" pitchFamily="2" charset="-122"/>
              </a:rPr>
              <a:t>、</a:t>
            </a:r>
            <a:r>
              <a:rPr kumimoji="1" lang="zh-CN" altLang="en-US" sz="3600" b="1" dirty="0">
                <a:solidFill>
                  <a:srgbClr val="FF0066"/>
                </a:solidFill>
                <a:latin typeface="Times New Roman" pitchFamily="18" charset="0"/>
                <a:ea typeface="隶书" pitchFamily="49" charset="-122"/>
              </a:rPr>
              <a:t>详略得当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8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8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8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1" grpId="0" build="p" autoUpdateAnimBg="0"/>
      <p:bldP spid="78852" grpId="0" autoUpdateAnimBg="0"/>
      <p:bldP spid="78853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dsd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762000" y="609600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FF00"/>
                </a:solidFill>
                <a:latin typeface="Times New Roman" pitchFamily="18" charset="0"/>
              </a:rPr>
              <a:t>识记与理解：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83568" y="1376501"/>
            <a:ext cx="811753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FFFF00"/>
                </a:solidFill>
                <a:latin typeface="Times New Roman" pitchFamily="18" charset="0"/>
              </a:rPr>
              <a:t>1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．给下列加横线的字注音。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阿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长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（             ）                 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疤（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诘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问（             ）                 惧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震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惊（             ）                 粗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拙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憎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恶（             ）                 </a:t>
            </a: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絮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说（           ）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r>
              <a:rPr kumimoji="1" lang="zh-CN" altLang="en-US" sz="3600" b="1" u="sng" dirty="0">
                <a:solidFill>
                  <a:srgbClr val="FFFF00"/>
                </a:solidFill>
                <a:latin typeface="Times New Roman" pitchFamily="18" charset="0"/>
              </a:rPr>
              <a:t>惶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急（             ）</a:t>
            </a: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438400" y="56388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latin typeface="Times New Roman" pitchFamily="18" charset="0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7310586" y="3641874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</a:rPr>
              <a:t>  </a:t>
            </a: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xù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7277100" y="2051199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chuāng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286000" y="1995487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cháng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2315765" y="3707605"/>
            <a:ext cx="213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zēng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2330623" y="4226718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huáng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7348686" y="3000376"/>
            <a:ext cx="1295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zhuó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4" name="Text Box 12"/>
          <p:cNvSpPr txBox="1">
            <a:spLocks noChangeArrowheads="1"/>
          </p:cNvSpPr>
          <p:nvPr/>
        </p:nvSpPr>
        <p:spPr bwMode="auto">
          <a:xfrm>
            <a:off x="2277070" y="3113236"/>
            <a:ext cx="2438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zhèn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7353300" y="2514600"/>
            <a:ext cx="1371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dàn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2301453" y="2570312"/>
            <a:ext cx="175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err="1">
                <a:solidFill>
                  <a:schemeClr val="bg1"/>
                </a:solidFill>
                <a:latin typeface="Times New Roman" pitchFamily="18" charset="0"/>
              </a:rPr>
              <a:t>jié</a:t>
            </a:r>
            <a:endParaRPr kumimoji="1" lang="en-US" altLang="zh-CN" sz="28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4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47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 autoUpdateAnimBg="0"/>
      <p:bldP spid="74759" grpId="0" autoUpdateAnimBg="0"/>
      <p:bldP spid="74760" grpId="0" autoUpdateAnimBg="0"/>
      <p:bldP spid="74761" grpId="0" autoUpdateAnimBg="0"/>
      <p:bldP spid="74762" grpId="0" autoUpdateAnimBg="0"/>
      <p:bldP spid="74763" grpId="0" autoUpdateAnimBg="0"/>
      <p:bldP spid="74764" grpId="0" autoUpdateAnimBg="0"/>
      <p:bldP spid="74765" grpId="0" autoUpdateAnimBg="0"/>
      <p:bldP spid="74766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dsd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6244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762000" y="243681"/>
            <a:ext cx="762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．选词填空：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23528" y="927080"/>
            <a:ext cx="8712968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600" b="1" dirty="0">
                <a:solidFill>
                  <a:srgbClr val="FFFF00"/>
                </a:solidFill>
                <a:latin typeface="Times New Roman" pitchFamily="18" charset="0"/>
              </a:rPr>
              <a:t>l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）这种敬意，虽然也逐渐（冷淡、淡薄、冷漠）起来，但完全（消失、消灭、消亡），大概是在知道她谋害了我的隐鼠之后。那时就极严重地（询问、审问、诘问 ），而且当面叫她阿长。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endParaRPr kumimoji="1" lang="zh-CN" altLang="en-US" sz="3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50230" y="3789040"/>
            <a:ext cx="868761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600" b="1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  <a:t>）这（就、也、又）使我发生新的敬意了，别人不肯做，或不能做的事，她（却、也、还）能够做成功。她确有伟大的神力。谋害隐鼠的怨恨，从此（基本、完全、全部）消灭了。</a:t>
            </a:r>
            <a:br>
              <a:rPr kumimoji="1" lang="zh-CN" altLang="en-US" sz="3600" b="1" dirty="0">
                <a:solidFill>
                  <a:srgbClr val="FFFF00"/>
                </a:solidFill>
                <a:latin typeface="Times New Roman" pitchFamily="18" charset="0"/>
              </a:rPr>
            </a:br>
            <a:endParaRPr kumimoji="1" lang="zh-CN" altLang="en-US" sz="3600" b="1" dirty="0">
              <a:solidFill>
                <a:srgbClr val="FFFF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36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7826152" y="927080"/>
            <a:ext cx="11116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淡薄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4953744" y="1484784"/>
            <a:ext cx="1600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消失</a:t>
            </a: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4139952" y="3789040"/>
            <a:ext cx="6858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又</a:t>
            </a: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8028384" y="4366845"/>
            <a:ext cx="6096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却</a:t>
            </a: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6732240" y="5445224"/>
            <a:ext cx="12450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完全</a:t>
            </a: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7581900" y="2635240"/>
            <a:ext cx="125675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u="sng" dirty="0">
                <a:solidFill>
                  <a:srgbClr val="FF66CC"/>
                </a:solidFill>
                <a:latin typeface="Times New Roman" pitchFamily="18" charset="0"/>
              </a:rPr>
              <a:t>诘问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utoUpdateAnimBg="0"/>
      <p:bldP spid="75781" grpId="0" autoUpdateAnimBg="0"/>
      <p:bldP spid="75782" grpId="0" autoUpdateAnimBg="0"/>
      <p:bldP spid="75783" grpId="0" autoUpdateAnimBg="0"/>
      <p:bldP spid="75784" grpId="0" autoUpdateAnimBg="0"/>
      <p:bldP spid="75785" grpId="0" autoUpdateAnimBg="0"/>
      <p:bldP spid="75786" grpId="0" autoUpdateAnimBg="0"/>
      <p:bldP spid="75787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dsd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81000" y="457200"/>
            <a:ext cx="8153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FFFF00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</a:rPr>
              <a:t>．刻画人物形象，常用的有肖像描写、语言描写、动作描写、心理描写。指出下列各旬运用了什么描写方法。</a:t>
            </a:r>
          </a:p>
        </p:txBody>
      </p:sp>
      <p:sp>
        <p:nvSpPr>
          <p:cNvPr id="76804" name="Text Box 4"/>
          <p:cNvSpPr txBox="1">
            <a:spLocks noChangeArrowheads="1"/>
          </p:cNvSpPr>
          <p:nvPr/>
        </p:nvSpPr>
        <p:spPr bwMode="auto">
          <a:xfrm>
            <a:off x="609600" y="1835150"/>
            <a:ext cx="784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）她生得黄胖而矮。（                       ）</a:t>
            </a:r>
          </a:p>
        </p:txBody>
      </p:sp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533400" y="2375187"/>
            <a:ext cx="80772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）最讨厌的是常喜欢切切察察，向人们低声絮说些什么事，还竖起第二个手指，在空中上下摇动，或者点着对手或自己的鼻尖。（                      ）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685800" y="4545012"/>
            <a:ext cx="8153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）她穿着新的蓝布衫回来了，一见面，就将一包书递给我，高兴地说道：“哥儿，有画儿的‘二哼经’，我给你买来了！”（                        ）</a:t>
            </a:r>
          </a:p>
        </p:txBody>
      </p:sp>
      <p:sp>
        <p:nvSpPr>
          <p:cNvPr id="76807" name="Text Box 7"/>
          <p:cNvSpPr txBox="1">
            <a:spLocks noChangeArrowheads="1"/>
          </p:cNvSpPr>
          <p:nvPr/>
        </p:nvSpPr>
        <p:spPr bwMode="auto">
          <a:xfrm>
            <a:off x="5940152" y="1937037"/>
            <a:ext cx="167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肖像描写</a:t>
            </a: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1524000" y="3929062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动作描写</a:t>
            </a:r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1080542" y="6145450"/>
            <a:ext cx="698291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语言描写、外貌描写、动作描写、神态描写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 autoUpdateAnimBg="0"/>
      <p:bldP spid="76805" grpId="0" autoUpdateAnimBg="0"/>
      <p:bldP spid="76806" grpId="0" autoUpdateAnimBg="0"/>
      <p:bldP spid="76807" grpId="0" autoUpdateAnimBg="0"/>
      <p:bldP spid="76808" grpId="0" autoUpdateAnimBg="0"/>
      <p:bldP spid="76809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dsdf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9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46398" y="28575"/>
            <a:ext cx="79248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4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．判断正误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朝花夕拾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是一本散文集，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从百草园到三味书屋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也出自这本集子。</a:t>
            </a:r>
            <a:r>
              <a:rPr kumimoji="1" lang="zh-CN" altLang="en-US" sz="2400" b="1" dirty="0">
                <a:solidFill>
                  <a:srgbClr val="FFFF00"/>
                </a:solidFill>
                <a:latin typeface="Times New Roman" pitchFamily="18" charset="0"/>
              </a:rPr>
              <a:t>（           ）</a:t>
            </a:r>
          </a:p>
        </p:txBody>
      </p:sp>
      <p:sp>
        <p:nvSpPr>
          <p:cNvPr id="77828" name="Text Box 4"/>
          <p:cNvSpPr txBox="1">
            <a:spLocks noChangeArrowheads="1"/>
          </p:cNvSpPr>
          <p:nvPr/>
        </p:nvSpPr>
        <p:spPr bwMode="auto">
          <a:xfrm>
            <a:off x="564852" y="1823591"/>
            <a:ext cx="80772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）文中的“我”表示的是采用第一人称叙述，并非真的是指少年鲁迅。（             ）</a:t>
            </a:r>
          </a:p>
        </p:txBody>
      </p:sp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95300" y="2900809"/>
            <a:ext cx="81534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）鲁迅，原名周树人，是我国伟大的文学家、思想家和革命家。著作有杂文、小说、散文、诗歌等，收在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鲁迅全集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里。（            ）</a:t>
            </a:r>
          </a:p>
        </p:txBody>
      </p:sp>
      <p:sp>
        <p:nvSpPr>
          <p:cNvPr id="77830" name="Text Box 6"/>
          <p:cNvSpPr txBox="1">
            <a:spLocks noChangeArrowheads="1"/>
          </p:cNvSpPr>
          <p:nvPr/>
        </p:nvSpPr>
        <p:spPr bwMode="auto">
          <a:xfrm>
            <a:off x="564852" y="5075237"/>
            <a:ext cx="8229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4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）从题目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〈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阿长与山海经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可知，课文详写的是阿长买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《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山海经</a:t>
            </a:r>
            <a:r>
              <a:rPr kumimoji="1" lang="en-US" altLang="zh-CN" sz="3200" b="1" dirty="0">
                <a:solidFill>
                  <a:srgbClr val="FFFF00"/>
                </a:solidFill>
                <a:latin typeface="Times New Roman" pitchFamily="18" charset="0"/>
              </a:rPr>
              <a:t>》</a:t>
            </a:r>
            <a:r>
              <a:rPr kumimoji="1" lang="zh-CN" altLang="en-US" sz="3200" b="1" dirty="0">
                <a:solidFill>
                  <a:srgbClr val="FFFF00"/>
                </a:solidFill>
                <a:latin typeface="Times New Roman" pitchFamily="18" charset="0"/>
              </a:rPr>
              <a:t>送“我”这一件事，其余的都是略写。（             ）</a:t>
            </a:r>
          </a:p>
        </p:txBody>
      </p:sp>
      <p:sp>
        <p:nvSpPr>
          <p:cNvPr id="77831" name="Text Box 7"/>
          <p:cNvSpPr txBox="1">
            <a:spLocks noChangeArrowheads="1"/>
          </p:cNvSpPr>
          <p:nvPr/>
        </p:nvSpPr>
        <p:spPr bwMode="auto">
          <a:xfrm>
            <a:off x="7602810" y="1387257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对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4757712" y="6187697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错</a:t>
            </a:r>
          </a:p>
        </p:txBody>
      </p:sp>
      <p:sp>
        <p:nvSpPr>
          <p:cNvPr id="77833" name="Text Box 9"/>
          <p:cNvSpPr txBox="1">
            <a:spLocks noChangeArrowheads="1"/>
          </p:cNvSpPr>
          <p:nvPr/>
        </p:nvSpPr>
        <p:spPr bwMode="auto">
          <a:xfrm>
            <a:off x="7038801" y="2457896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错</a:t>
            </a:r>
          </a:p>
        </p:txBody>
      </p:sp>
      <p:sp>
        <p:nvSpPr>
          <p:cNvPr id="77834" name="Text Box 10"/>
          <p:cNvSpPr txBox="1">
            <a:spLocks noChangeArrowheads="1"/>
          </p:cNvSpPr>
          <p:nvPr/>
        </p:nvSpPr>
        <p:spPr bwMode="auto">
          <a:xfrm>
            <a:off x="1395115" y="4365104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66CC"/>
                </a:solidFill>
                <a:latin typeface="Times New Roman" pitchFamily="18" charset="0"/>
              </a:rPr>
              <a:t>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8" grpId="0" autoUpdateAnimBg="0"/>
      <p:bldP spid="77829" grpId="0" autoUpdateAnimBg="0"/>
      <p:bldP spid="77830" grpId="0" autoUpdateAnimBg="0"/>
      <p:bldP spid="77831" grpId="0" autoUpdateAnimBg="0"/>
      <p:bldP spid="77832" grpId="0" autoUpdateAnimBg="0"/>
      <p:bldP spid="77833" grpId="0" autoUpdateAnimBg="0"/>
      <p:bldP spid="7783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533400" y="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ea typeface="华文行楷" pitchFamily="2" charset="-122"/>
              </a:rPr>
              <a:t>鲁迅先生名言</a:t>
            </a:r>
          </a:p>
        </p:txBody>
      </p:sp>
      <p:sp>
        <p:nvSpPr>
          <p:cNvPr id="47107" name="Oval 3"/>
          <p:cNvSpPr>
            <a:spLocks noChangeArrowheads="1"/>
          </p:cNvSpPr>
          <p:nvPr/>
        </p:nvSpPr>
        <p:spPr bwMode="auto">
          <a:xfrm>
            <a:off x="1219200" y="685800"/>
            <a:ext cx="6096000" cy="990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ea typeface="黑体" pitchFamily="49" charset="-122"/>
              </a:rPr>
              <a:t>浪费时间就等于慢性自杀</a:t>
            </a:r>
            <a:r>
              <a:rPr lang="zh-CN" altLang="en-US" sz="2800" b="1"/>
              <a:t>。</a:t>
            </a:r>
          </a:p>
        </p:txBody>
      </p:sp>
      <p:sp>
        <p:nvSpPr>
          <p:cNvPr id="47108" name="Oval 4"/>
          <p:cNvSpPr>
            <a:spLocks noChangeArrowheads="1"/>
          </p:cNvSpPr>
          <p:nvPr/>
        </p:nvSpPr>
        <p:spPr bwMode="auto">
          <a:xfrm>
            <a:off x="1524000" y="1828800"/>
            <a:ext cx="5638800" cy="762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>
                <a:ea typeface="黑体" pitchFamily="49" charset="-122"/>
              </a:rPr>
              <a:t>时间就是生命。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752600" y="2819400"/>
            <a:ext cx="5181600" cy="457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黑体" pitchFamily="49" charset="-122"/>
              </a:rPr>
              <a:t>横眉冷对千夫指，俯首甘为孺子牛</a:t>
            </a:r>
          </a:p>
        </p:txBody>
      </p:sp>
      <p:pic>
        <p:nvPicPr>
          <p:cNvPr id="47116" name="Picture 12" descr="DSC010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038600"/>
            <a:ext cx="80010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1295400" y="3276600"/>
            <a:ext cx="68580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2800" b="1">
                <a:ea typeface="黑体" pitchFamily="49" charset="-122"/>
              </a:rPr>
              <a:t>其实地上本没有路，走的人多了也便成了路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 autoUpdateAnimBg="0"/>
      <p:bldP spid="47108" grpId="0" animBg="1" autoUpdateAnimBg="0"/>
      <p:bldP spid="47109" grpId="0" animBg="1" autoUpdateAnimBg="0"/>
      <p:bldP spid="47115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鲁迅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0"/>
            <a:ext cx="4724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0" y="0"/>
            <a:ext cx="4211638" cy="3016250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鲁迅，浙江绍兴人，原名：周树人。字豫才。我国伟大</a:t>
            </a:r>
            <a:r>
              <a:rPr lang="zh-CN" altLang="en-US" sz="32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文学家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思想家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32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革命家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。他是中国现代文学的</a:t>
            </a:r>
            <a:r>
              <a:rPr lang="zh-CN" altLang="en-US" sz="32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奠基人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0" y="2922588"/>
            <a:ext cx="4191000" cy="3935412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Verdana" pitchFamily="34" charset="0"/>
              </a:rPr>
              <a:t>     </a:t>
            </a:r>
            <a:r>
              <a:rPr lang="zh-CN" altLang="en-US" sz="2800" b="1">
                <a:latin typeface="Verdana" pitchFamily="34" charset="0"/>
              </a:rPr>
              <a:t>主要作品：</a:t>
            </a:r>
          </a:p>
          <a:p>
            <a:r>
              <a:rPr lang="zh-CN" altLang="en-US" sz="2400" b="1">
                <a:latin typeface="Verdana" pitchFamily="34" charset="0"/>
              </a:rPr>
              <a:t>小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说集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呐喊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彷徨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      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故事新编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散文集  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朝花夕拾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散文诗集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野草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</a:p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杂文集  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二心集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en-US" altLang="zh-CN" sz="2800" b="1">
                <a:solidFill>
                  <a:srgbClr val="CC0000"/>
                </a:solidFill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南腔北调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等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18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部</a:t>
            </a:r>
          </a:p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雪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一文选自散文诗集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野草</a:t>
            </a:r>
            <a:r>
              <a:rPr lang="en-US" altLang="zh-CN" sz="2800" b="1">
                <a:solidFill>
                  <a:srgbClr val="CC00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animBg="1"/>
      <p:bldP spid="849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1026" descr="20031131031235849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1027" descr="辛亥革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0"/>
            <a:ext cx="4284662" cy="616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Text Box 1028"/>
          <p:cNvSpPr txBox="1">
            <a:spLocks noChangeArrowheads="1"/>
          </p:cNvSpPr>
          <p:nvPr/>
        </p:nvSpPr>
        <p:spPr bwMode="auto">
          <a:xfrm>
            <a:off x="0" y="6096000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1904</a:t>
            </a:r>
            <a:r>
              <a:rPr lang="zh-CN" altLang="en-US" sz="2000" b="1"/>
              <a:t>年</a:t>
            </a:r>
            <a:r>
              <a:rPr lang="en-US" altLang="zh-CN" sz="2000" b="1"/>
              <a:t>4</a:t>
            </a:r>
            <a:r>
              <a:rPr lang="zh-CN" altLang="en-US" sz="2000" b="1"/>
              <a:t>月，在日本东京弘文学院的毕业照</a:t>
            </a:r>
            <a:r>
              <a:rPr lang="zh-CN" altLang="en-US"/>
              <a:t> </a:t>
            </a:r>
          </a:p>
        </p:txBody>
      </p:sp>
      <p:sp>
        <p:nvSpPr>
          <p:cNvPr id="51205" name="Text Box 1029"/>
          <p:cNvSpPr txBox="1">
            <a:spLocks noChangeArrowheads="1"/>
          </p:cNvSpPr>
          <p:nvPr/>
        </p:nvSpPr>
        <p:spPr bwMode="auto">
          <a:xfrm>
            <a:off x="5410200" y="6172200"/>
            <a:ext cx="3492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1912</a:t>
            </a:r>
            <a:r>
              <a:rPr lang="zh-CN" altLang="en-US" sz="2000" b="1"/>
              <a:t>年，辛亥革命后所摄</a:t>
            </a:r>
            <a:r>
              <a:rPr lang="zh-CN" altLang="en-US"/>
              <a:t> </a:t>
            </a:r>
          </a:p>
        </p:txBody>
      </p:sp>
      <p:pic>
        <p:nvPicPr>
          <p:cNvPr id="51206" name="Picture 1030" descr="logo000807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6524625"/>
            <a:ext cx="11874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阿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00563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7" name="Picture 3" descr="坟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0"/>
            <a:ext cx="3887787" cy="609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4800600" y="6165850"/>
            <a:ext cx="4114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1927</a:t>
            </a:r>
            <a:r>
              <a:rPr lang="zh-CN" altLang="en-US" sz="2000" b="1"/>
              <a:t>年</a:t>
            </a:r>
            <a:r>
              <a:rPr lang="en-US" altLang="zh-CN" sz="2000" b="1"/>
              <a:t>1</a:t>
            </a:r>
            <a:r>
              <a:rPr lang="zh-CN" altLang="en-US" sz="2000" b="1"/>
              <a:t>月</a:t>
            </a:r>
            <a:r>
              <a:rPr lang="en-US" altLang="zh-CN" sz="2000" b="1"/>
              <a:t>2</a:t>
            </a:r>
            <a:r>
              <a:rPr lang="zh-CN" altLang="en-US" sz="2000" b="1"/>
              <a:t>日，鲁迅坐在厦门的坟中间留影，摄于厦门南普陀 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28600" y="6156325"/>
            <a:ext cx="426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/>
              <a:t>1925</a:t>
            </a:r>
            <a:r>
              <a:rPr lang="zh-CN" altLang="en-US" sz="2000" b="1"/>
              <a:t>年</a:t>
            </a:r>
            <a:r>
              <a:rPr lang="en-US" altLang="zh-CN" sz="2000" b="1"/>
              <a:t>5</a:t>
            </a:r>
            <a:r>
              <a:rPr lang="zh-CN" altLang="en-US" sz="2000" b="1"/>
              <a:t>月</a:t>
            </a:r>
            <a:r>
              <a:rPr lang="en-US" altLang="zh-CN" sz="2000" b="1"/>
              <a:t>28</a:t>
            </a:r>
            <a:r>
              <a:rPr lang="zh-CN" altLang="en-US" sz="2000" b="1"/>
              <a:t>日，为英译本</a:t>
            </a:r>
            <a:r>
              <a:rPr lang="en-US" altLang="zh-CN" sz="2000" b="1"/>
              <a:t>《</a:t>
            </a:r>
            <a:r>
              <a:rPr lang="zh-CN" altLang="en-US" sz="2000" b="1"/>
              <a:t>阿</a:t>
            </a:r>
            <a:r>
              <a:rPr lang="en-US" altLang="zh-CN" sz="2000" b="1"/>
              <a:t>Q</a:t>
            </a:r>
            <a:r>
              <a:rPr lang="zh-CN" altLang="en-US" sz="2000" b="1"/>
              <a:t>正传</a:t>
            </a:r>
            <a:r>
              <a:rPr lang="en-US" altLang="zh-CN" sz="2000" b="1"/>
              <a:t>》</a:t>
            </a:r>
            <a:r>
              <a:rPr lang="zh-CN" altLang="en-US" sz="2000" b="1"/>
              <a:t>所摄照片，摄于北京。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1670050" y="1828800"/>
            <a:ext cx="7010400" cy="2752725"/>
            <a:chOff x="1056" y="1152"/>
            <a:chExt cx="4416" cy="1734"/>
          </a:xfrm>
        </p:grpSpPr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398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舫        </a:t>
              </a:r>
            </a:p>
          </p:txBody>
        </p:sp>
        <p:sp>
          <p:nvSpPr>
            <p:cNvPr id="7176" name="Rectangle 8"/>
            <p:cNvSpPr>
              <a:spLocks noChangeArrowheads="1"/>
            </p:cNvSpPr>
            <p:nvPr/>
          </p:nvSpPr>
          <p:spPr bwMode="auto">
            <a:xfrm>
              <a:off x="1056" y="1152"/>
              <a:ext cx="44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kumimoji="1" lang="zh-CN" altLang="en-US" sz="2400">
                  <a:latin typeface="Times New Roman" pitchFamily="18" charset="0"/>
                </a:rPr>
                <a:t>骇</a:t>
              </a:r>
            </a:p>
          </p:txBody>
        </p:sp>
        <p:sp>
          <p:nvSpPr>
            <p:cNvPr id="7177" name="Rectangle 9"/>
            <p:cNvSpPr>
              <a:spLocks noChangeArrowheads="1"/>
            </p:cNvSpPr>
            <p:nvPr/>
          </p:nvSpPr>
          <p:spPr bwMode="auto">
            <a:xfrm>
              <a:off x="1824" y="1152"/>
              <a:ext cx="30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dist"/>
              <a:r>
                <a:rPr kumimoji="1" lang="zh-CN" altLang="en-US" sz="2400">
                  <a:latin typeface="Times New Roman" pitchFamily="18" charset="0"/>
                </a:rPr>
                <a:t>掳</a:t>
              </a:r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254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悚</a:t>
              </a:r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4704" y="1152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惶急</a:t>
              </a:r>
            </a:p>
          </p:txBody>
        </p:sp>
        <p:sp>
          <p:nvSpPr>
            <p:cNvPr id="7180" name="Text Box 12"/>
            <p:cNvSpPr txBox="1">
              <a:spLocks noChangeArrowheads="1"/>
            </p:cNvSpPr>
            <p:nvPr/>
          </p:nvSpPr>
          <p:spPr bwMode="auto">
            <a:xfrm>
              <a:off x="1056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疮疤</a:t>
              </a:r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auto">
            <a:xfrm>
              <a:off x="1776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sz="2400">
                  <a:latin typeface="Times New Roman" pitchFamily="18" charset="0"/>
                </a:rPr>
                <a:t>诘  问</a:t>
              </a:r>
            </a:p>
          </p:txBody>
        </p:sp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544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渴慕</a:t>
              </a:r>
            </a:p>
          </p:txBody>
        </p:sp>
        <p:sp>
          <p:nvSpPr>
            <p:cNvPr id="7183" name="Text Box 15"/>
            <p:cNvSpPr txBox="1">
              <a:spLocks noChangeArrowheads="1"/>
            </p:cNvSpPr>
            <p:nvPr/>
          </p:nvSpPr>
          <p:spPr bwMode="auto">
            <a:xfrm>
              <a:off x="3264" y="2592"/>
              <a:ext cx="672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霹雳</a:t>
              </a:r>
            </a:p>
          </p:txBody>
        </p:sp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3984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陆玑</a:t>
              </a: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4752" y="2592"/>
              <a:ext cx="720" cy="294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粗拙</a:t>
              </a:r>
            </a:p>
          </p:txBody>
        </p:sp>
        <p:sp>
          <p:nvSpPr>
            <p:cNvPr id="7186" name="Text Box 18"/>
            <p:cNvSpPr txBox="1">
              <a:spLocks noChangeArrowheads="1"/>
            </p:cNvSpPr>
            <p:nvPr/>
          </p:nvSpPr>
          <p:spPr bwMode="auto">
            <a:xfrm>
              <a:off x="3264" y="1152"/>
              <a:ext cx="3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>
                <a:spcBef>
                  <a:spcPct val="50000"/>
                </a:spcBef>
              </a:pPr>
              <a:r>
                <a:rPr kumimoji="1" lang="zh-CN" altLang="en-US" sz="2400">
                  <a:latin typeface="Times New Roman" pitchFamily="18" charset="0"/>
                </a:rPr>
                <a:t>斋</a:t>
              </a:r>
            </a:p>
          </p:txBody>
        </p:sp>
      </p:grpSp>
      <p:grpSp>
        <p:nvGrpSpPr>
          <p:cNvPr id="7187" name="Group 19"/>
          <p:cNvGrpSpPr>
            <a:grpSpLocks/>
          </p:cNvGrpSpPr>
          <p:nvPr/>
        </p:nvGrpSpPr>
        <p:grpSpPr bwMode="auto">
          <a:xfrm>
            <a:off x="1289050" y="1371600"/>
            <a:ext cx="7848600" cy="2743200"/>
            <a:chOff x="816" y="864"/>
            <a:chExt cx="4944" cy="1728"/>
          </a:xfrm>
        </p:grpSpPr>
        <p:sp>
          <p:nvSpPr>
            <p:cNvPr id="7188" name="Text Box 20"/>
            <p:cNvSpPr txBox="1">
              <a:spLocks noChangeArrowheads="1"/>
            </p:cNvSpPr>
            <p:nvPr/>
          </p:nvSpPr>
          <p:spPr bwMode="auto">
            <a:xfrm>
              <a:off x="1056" y="864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haì</a:t>
              </a:r>
            </a:p>
          </p:txBody>
        </p:sp>
        <p:sp>
          <p:nvSpPr>
            <p:cNvPr id="7189" name="Text Box 21"/>
            <p:cNvSpPr txBox="1">
              <a:spLocks noChangeArrowheads="1"/>
            </p:cNvSpPr>
            <p:nvPr/>
          </p:nvSpPr>
          <p:spPr bwMode="auto">
            <a:xfrm>
              <a:off x="1776" y="864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lǔ</a:t>
              </a:r>
            </a:p>
          </p:txBody>
        </p:sp>
        <p:sp>
          <p:nvSpPr>
            <p:cNvPr id="7190" name="Text Box 22"/>
            <p:cNvSpPr txBox="1">
              <a:spLocks noChangeArrowheads="1"/>
            </p:cNvSpPr>
            <p:nvPr/>
          </p:nvSpPr>
          <p:spPr bwMode="auto">
            <a:xfrm>
              <a:off x="2544" y="864"/>
              <a:ext cx="57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sǒng</a:t>
              </a:r>
            </a:p>
          </p:txBody>
        </p:sp>
        <p:sp>
          <p:nvSpPr>
            <p:cNvPr id="7191" name="Text Box 23"/>
            <p:cNvSpPr txBox="1">
              <a:spLocks noChangeArrowheads="1"/>
            </p:cNvSpPr>
            <p:nvPr/>
          </p:nvSpPr>
          <p:spPr bwMode="auto">
            <a:xfrm>
              <a:off x="3312" y="912"/>
              <a:ext cx="48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zhāi</a:t>
              </a:r>
            </a:p>
          </p:txBody>
        </p:sp>
        <p:sp>
          <p:nvSpPr>
            <p:cNvPr id="7192" name="Text Box 24"/>
            <p:cNvSpPr txBox="1">
              <a:spLocks noChangeArrowheads="1"/>
            </p:cNvSpPr>
            <p:nvPr/>
          </p:nvSpPr>
          <p:spPr bwMode="auto">
            <a:xfrm>
              <a:off x="3984" y="864"/>
              <a:ext cx="68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en-US" altLang="zh-CN" sz="2400">
                  <a:latin typeface="Times New Roman" pitchFamily="18" charset="0"/>
                </a:rPr>
                <a:t>fǎng</a:t>
              </a:r>
            </a:p>
          </p:txBody>
        </p:sp>
        <p:sp>
          <p:nvSpPr>
            <p:cNvPr id="7193" name="Text Box 25"/>
            <p:cNvSpPr txBox="1">
              <a:spLocks noChangeArrowheads="1"/>
            </p:cNvSpPr>
            <p:nvPr/>
          </p:nvSpPr>
          <p:spPr bwMode="auto">
            <a:xfrm>
              <a:off x="4704" y="864"/>
              <a:ext cx="86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huáng</a:t>
              </a:r>
            </a:p>
          </p:txBody>
        </p:sp>
        <p:sp>
          <p:nvSpPr>
            <p:cNvPr id="7194" name="Text Box 26"/>
            <p:cNvSpPr txBox="1">
              <a:spLocks noChangeArrowheads="1"/>
            </p:cNvSpPr>
            <p:nvPr/>
          </p:nvSpPr>
          <p:spPr bwMode="auto">
            <a:xfrm>
              <a:off x="816" y="2256"/>
              <a:ext cx="139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chuāng   bā</a:t>
              </a:r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1776" y="2256"/>
              <a:ext cx="8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jié  wèn</a:t>
              </a:r>
            </a:p>
          </p:txBody>
        </p:sp>
        <p:sp>
          <p:nvSpPr>
            <p:cNvPr id="7196" name="Text Box 28"/>
            <p:cNvSpPr txBox="1">
              <a:spLocks noChangeArrowheads="1"/>
            </p:cNvSpPr>
            <p:nvPr/>
          </p:nvSpPr>
          <p:spPr bwMode="auto">
            <a:xfrm>
              <a:off x="2544" y="2256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kě   mù</a:t>
              </a:r>
            </a:p>
          </p:txBody>
        </p:sp>
        <p:sp>
          <p:nvSpPr>
            <p:cNvPr id="7197" name="Text Box 29"/>
            <p:cNvSpPr txBox="1">
              <a:spLocks noChangeArrowheads="1"/>
            </p:cNvSpPr>
            <p:nvPr/>
          </p:nvSpPr>
          <p:spPr bwMode="auto">
            <a:xfrm>
              <a:off x="3264" y="2256"/>
              <a:ext cx="6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pī    lì</a:t>
              </a:r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4368" y="2304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jī</a:t>
              </a:r>
            </a:p>
          </p:txBody>
        </p:sp>
        <p:sp>
          <p:nvSpPr>
            <p:cNvPr id="7199" name="Text Box 31"/>
            <p:cNvSpPr txBox="1">
              <a:spLocks noChangeArrowheads="1"/>
            </p:cNvSpPr>
            <p:nvPr/>
          </p:nvSpPr>
          <p:spPr bwMode="auto">
            <a:xfrm>
              <a:off x="5136" y="2256"/>
              <a:ext cx="62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>
                  <a:latin typeface="Times New Roman" pitchFamily="18" charset="0"/>
                </a:rPr>
                <a:t>zhuō</a:t>
              </a:r>
            </a:p>
          </p:txBody>
        </p:sp>
      </p:grpSp>
      <p:grpSp>
        <p:nvGrpSpPr>
          <p:cNvPr id="7200" name="Group 32"/>
          <p:cNvGrpSpPr>
            <a:grpSpLocks/>
          </p:cNvGrpSpPr>
          <p:nvPr/>
        </p:nvGrpSpPr>
        <p:grpSpPr bwMode="auto">
          <a:xfrm>
            <a:off x="450850" y="762000"/>
            <a:ext cx="8686800" cy="4876800"/>
            <a:chOff x="288" y="480"/>
            <a:chExt cx="5472" cy="3072"/>
          </a:xfrm>
        </p:grpSpPr>
        <p:grpSp>
          <p:nvGrpSpPr>
            <p:cNvPr id="7201" name="Group 33"/>
            <p:cNvGrpSpPr>
              <a:grpSpLocks/>
            </p:cNvGrpSpPr>
            <p:nvPr/>
          </p:nvGrpSpPr>
          <p:grpSpPr bwMode="auto">
            <a:xfrm>
              <a:off x="1440" y="1488"/>
              <a:ext cx="1440" cy="384"/>
              <a:chOff x="1440" y="1488"/>
              <a:chExt cx="1440" cy="384"/>
            </a:xfrm>
          </p:grpSpPr>
          <p:sp>
            <p:nvSpPr>
              <p:cNvPr id="7202" name="AutoShape 34"/>
              <p:cNvSpPr>
                <a:spLocks noChangeArrowheads="1"/>
              </p:cNvSpPr>
              <p:nvPr/>
            </p:nvSpPr>
            <p:spPr bwMode="auto">
              <a:xfrm>
                <a:off x="1440" y="1488"/>
                <a:ext cx="1440" cy="384"/>
              </a:xfrm>
              <a:prstGeom prst="wedgeEllipseCallout">
                <a:avLst>
                  <a:gd name="adj1" fmla="val -48125"/>
                  <a:gd name="adj2" fmla="val -83074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3" name="Text Box 35"/>
              <p:cNvSpPr txBox="1">
                <a:spLocks noChangeArrowheads="1"/>
              </p:cNvSpPr>
              <p:nvPr/>
            </p:nvSpPr>
            <p:spPr bwMode="auto">
              <a:xfrm>
                <a:off x="1632" y="1536"/>
                <a:ext cx="1200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惊吓；震惊</a:t>
                </a:r>
              </a:p>
            </p:txBody>
          </p:sp>
        </p:grpSp>
        <p:grpSp>
          <p:nvGrpSpPr>
            <p:cNvPr id="7204" name="Group 36"/>
            <p:cNvGrpSpPr>
              <a:grpSpLocks/>
            </p:cNvGrpSpPr>
            <p:nvPr/>
          </p:nvGrpSpPr>
          <p:grpSpPr bwMode="auto">
            <a:xfrm>
              <a:off x="2160" y="480"/>
              <a:ext cx="1392" cy="384"/>
              <a:chOff x="2160" y="480"/>
              <a:chExt cx="1392" cy="384"/>
            </a:xfrm>
          </p:grpSpPr>
          <p:sp>
            <p:nvSpPr>
              <p:cNvPr id="7205" name="AutoShape 37"/>
              <p:cNvSpPr>
                <a:spLocks noChangeArrowheads="1"/>
              </p:cNvSpPr>
              <p:nvPr/>
            </p:nvSpPr>
            <p:spPr bwMode="auto">
              <a:xfrm>
                <a:off x="2160" y="480"/>
                <a:ext cx="1392" cy="384"/>
              </a:xfrm>
              <a:prstGeom prst="wedgeEllipseCallout">
                <a:avLst>
                  <a:gd name="adj1" fmla="val -46981"/>
                  <a:gd name="adj2" fmla="val 62500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6" name="Text Box 38"/>
              <p:cNvSpPr txBox="1">
                <a:spLocks noChangeArrowheads="1"/>
              </p:cNvSpPr>
              <p:nvPr/>
            </p:nvSpPr>
            <p:spPr bwMode="auto">
              <a:xfrm>
                <a:off x="2304" y="528"/>
                <a:ext cx="11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把人抢走</a:t>
                </a:r>
              </a:p>
            </p:txBody>
          </p:sp>
        </p:grpSp>
        <p:grpSp>
          <p:nvGrpSpPr>
            <p:cNvPr id="7207" name="Group 39"/>
            <p:cNvGrpSpPr>
              <a:grpSpLocks/>
            </p:cNvGrpSpPr>
            <p:nvPr/>
          </p:nvGrpSpPr>
          <p:grpSpPr bwMode="auto">
            <a:xfrm>
              <a:off x="3024" y="1632"/>
              <a:ext cx="864" cy="384"/>
              <a:chOff x="3024" y="1632"/>
              <a:chExt cx="864" cy="384"/>
            </a:xfrm>
          </p:grpSpPr>
          <p:sp>
            <p:nvSpPr>
              <p:cNvPr id="7208" name="AutoShape 40"/>
              <p:cNvSpPr>
                <a:spLocks noChangeArrowheads="1"/>
              </p:cNvSpPr>
              <p:nvPr/>
            </p:nvSpPr>
            <p:spPr bwMode="auto">
              <a:xfrm>
                <a:off x="3024" y="1632"/>
                <a:ext cx="864" cy="384"/>
              </a:xfrm>
              <a:prstGeom prst="wedgeEllipseCallout">
                <a:avLst>
                  <a:gd name="adj1" fmla="val -65972"/>
                  <a:gd name="adj2" fmla="val -127343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9" name="Text Box 41"/>
              <p:cNvSpPr txBox="1">
                <a:spLocks noChangeArrowheads="1"/>
              </p:cNvSpPr>
              <p:nvPr/>
            </p:nvSpPr>
            <p:spPr bwMode="auto">
              <a:xfrm>
                <a:off x="3216" y="1680"/>
                <a:ext cx="5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害怕</a:t>
                </a:r>
              </a:p>
            </p:txBody>
          </p:sp>
        </p:grpSp>
        <p:grpSp>
          <p:nvGrpSpPr>
            <p:cNvPr id="7210" name="Group 42"/>
            <p:cNvGrpSpPr>
              <a:grpSpLocks/>
            </p:cNvGrpSpPr>
            <p:nvPr/>
          </p:nvGrpSpPr>
          <p:grpSpPr bwMode="auto">
            <a:xfrm>
              <a:off x="4368" y="1728"/>
              <a:ext cx="1392" cy="384"/>
              <a:chOff x="4368" y="1728"/>
              <a:chExt cx="1392" cy="384"/>
            </a:xfrm>
          </p:grpSpPr>
          <p:sp>
            <p:nvSpPr>
              <p:cNvPr id="7211" name="AutoShape 43"/>
              <p:cNvSpPr>
                <a:spLocks noChangeArrowheads="1"/>
              </p:cNvSpPr>
              <p:nvPr/>
            </p:nvSpPr>
            <p:spPr bwMode="auto">
              <a:xfrm>
                <a:off x="4368" y="1728"/>
                <a:ext cx="1296" cy="384"/>
              </a:xfrm>
              <a:prstGeom prst="wedgeEllipseCallout">
                <a:avLst>
                  <a:gd name="adj1" fmla="val -384"/>
                  <a:gd name="adj2" fmla="val -145051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2" name="Text Box 44"/>
              <p:cNvSpPr txBox="1">
                <a:spLocks noChangeArrowheads="1"/>
              </p:cNvSpPr>
              <p:nvPr/>
            </p:nvSpPr>
            <p:spPr bwMode="auto">
              <a:xfrm>
                <a:off x="4608" y="1776"/>
                <a:ext cx="1152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恐惧着急</a:t>
                </a:r>
              </a:p>
            </p:txBody>
          </p:sp>
        </p:grpSp>
        <p:grpSp>
          <p:nvGrpSpPr>
            <p:cNvPr id="7213" name="Group 45"/>
            <p:cNvGrpSpPr>
              <a:grpSpLocks/>
            </p:cNvGrpSpPr>
            <p:nvPr/>
          </p:nvGrpSpPr>
          <p:grpSpPr bwMode="auto">
            <a:xfrm>
              <a:off x="816" y="3168"/>
              <a:ext cx="1200" cy="384"/>
              <a:chOff x="816" y="3168"/>
              <a:chExt cx="1200" cy="384"/>
            </a:xfrm>
          </p:grpSpPr>
          <p:sp>
            <p:nvSpPr>
              <p:cNvPr id="7214" name="AutoShape 46"/>
              <p:cNvSpPr>
                <a:spLocks noChangeArrowheads="1"/>
              </p:cNvSpPr>
              <p:nvPr/>
            </p:nvSpPr>
            <p:spPr bwMode="auto">
              <a:xfrm>
                <a:off x="816" y="3168"/>
                <a:ext cx="1200" cy="384"/>
              </a:xfrm>
              <a:prstGeom prst="wedgeEllipseCallout">
                <a:avLst>
                  <a:gd name="adj1" fmla="val 53167"/>
                  <a:gd name="adj2" fmla="val -115884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5" name="Text Box 47"/>
              <p:cNvSpPr txBox="1">
                <a:spLocks noChangeArrowheads="1"/>
              </p:cNvSpPr>
              <p:nvPr/>
            </p:nvSpPr>
            <p:spPr bwMode="auto">
              <a:xfrm>
                <a:off x="912" y="3216"/>
                <a:ext cx="1104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追问；责问</a:t>
                </a:r>
              </a:p>
            </p:txBody>
          </p:sp>
        </p:grpSp>
        <p:grpSp>
          <p:nvGrpSpPr>
            <p:cNvPr id="7216" name="Group 48"/>
            <p:cNvGrpSpPr>
              <a:grpSpLocks/>
            </p:cNvGrpSpPr>
            <p:nvPr/>
          </p:nvGrpSpPr>
          <p:grpSpPr bwMode="auto">
            <a:xfrm>
              <a:off x="2064" y="3168"/>
              <a:ext cx="1152" cy="384"/>
              <a:chOff x="2064" y="3168"/>
              <a:chExt cx="1152" cy="384"/>
            </a:xfrm>
          </p:grpSpPr>
          <p:sp>
            <p:nvSpPr>
              <p:cNvPr id="7217" name="AutoShape 49"/>
              <p:cNvSpPr>
                <a:spLocks noChangeArrowheads="1"/>
              </p:cNvSpPr>
              <p:nvPr/>
            </p:nvSpPr>
            <p:spPr bwMode="auto">
              <a:xfrm>
                <a:off x="2064" y="3168"/>
                <a:ext cx="1152" cy="384"/>
              </a:xfrm>
              <a:prstGeom prst="wedgeEllipseCallout">
                <a:avLst>
                  <a:gd name="adj1" fmla="val 24912"/>
                  <a:gd name="adj2" fmla="val -108593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18" name="Text Box 50"/>
              <p:cNvSpPr txBox="1">
                <a:spLocks noChangeArrowheads="1"/>
              </p:cNvSpPr>
              <p:nvPr/>
            </p:nvSpPr>
            <p:spPr bwMode="auto">
              <a:xfrm>
                <a:off x="2160" y="3216"/>
                <a:ext cx="105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非常思慕</a:t>
                </a:r>
              </a:p>
            </p:txBody>
          </p:sp>
        </p:grpSp>
        <p:grpSp>
          <p:nvGrpSpPr>
            <p:cNvPr id="7219" name="Group 51"/>
            <p:cNvGrpSpPr>
              <a:grpSpLocks/>
            </p:cNvGrpSpPr>
            <p:nvPr/>
          </p:nvGrpSpPr>
          <p:grpSpPr bwMode="auto">
            <a:xfrm>
              <a:off x="288" y="1872"/>
              <a:ext cx="2064" cy="384"/>
              <a:chOff x="288" y="1872"/>
              <a:chExt cx="2064" cy="384"/>
            </a:xfrm>
          </p:grpSpPr>
          <p:sp>
            <p:nvSpPr>
              <p:cNvPr id="7220" name="AutoShape 52"/>
              <p:cNvSpPr>
                <a:spLocks noChangeArrowheads="1"/>
              </p:cNvSpPr>
              <p:nvPr/>
            </p:nvSpPr>
            <p:spPr bwMode="auto">
              <a:xfrm>
                <a:off x="288" y="1872"/>
                <a:ext cx="2064" cy="384"/>
              </a:xfrm>
              <a:prstGeom prst="wedgeEllipseCallout">
                <a:avLst>
                  <a:gd name="adj1" fmla="val 9546"/>
                  <a:gd name="adj2" fmla="val 96616"/>
                </a:avLst>
              </a:prstGeom>
              <a:solidFill>
                <a:srgbClr val="F8FD95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21" name="Text Box 53"/>
              <p:cNvSpPr txBox="1">
                <a:spLocks noChangeArrowheads="1"/>
              </p:cNvSpPr>
              <p:nvPr/>
            </p:nvSpPr>
            <p:spPr bwMode="auto">
              <a:xfrm>
                <a:off x="480" y="1920"/>
                <a:ext cx="177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zh-CN" altLang="en-US" sz="2400">
                    <a:latin typeface="Times New Roman" pitchFamily="18" charset="0"/>
                  </a:rPr>
                  <a:t>好了以后留下的疤</a:t>
                </a:r>
              </a:p>
            </p:txBody>
          </p:sp>
        </p:grpSp>
      </p:grpSp>
      <p:pic>
        <p:nvPicPr>
          <p:cNvPr id="7222" name="Picture 54" descr="cat008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0" y="5562600"/>
            <a:ext cx="16764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luxun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WordArt 3"/>
          <p:cNvSpPr>
            <a:spLocks noChangeArrowheads="1" noChangeShapeType="1" noTextEdit="1"/>
          </p:cNvSpPr>
          <p:nvPr/>
        </p:nvSpPr>
        <p:spPr bwMode="auto">
          <a:xfrm>
            <a:off x="3048000" y="3276600"/>
            <a:ext cx="2438400" cy="129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长妈妈</a:t>
            </a: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762000" y="5029200"/>
            <a:ext cx="7772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bg1"/>
                </a:solidFill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</a:rPr>
              <a:t>她讲的美女蛇的故事真是诡谲、惊险、有趣、生动，，给百草园蒙上一层神秘的面纱。那么，长妈妈是一个什么样的人呢</a:t>
            </a:r>
            <a:r>
              <a:rPr lang="en-US" altLang="zh-CN" sz="2800" b="1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533400" y="1752600"/>
            <a:ext cx="80010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FF"/>
                </a:solidFill>
              </a:rPr>
              <a:t>       </a:t>
            </a:r>
            <a:r>
              <a:rPr lang="zh-CN" altLang="en-US" sz="2800" b="1">
                <a:solidFill>
                  <a:schemeClr val="bg1"/>
                </a:solidFill>
              </a:rPr>
              <a:t>在鲁迅先生的散文</a:t>
            </a:r>
            <a:r>
              <a:rPr lang="en-US" altLang="zh-CN" sz="2800" b="1">
                <a:solidFill>
                  <a:schemeClr val="bg1"/>
                </a:solidFill>
              </a:rPr>
              <a:t>《</a:t>
            </a:r>
            <a:r>
              <a:rPr lang="zh-CN" altLang="en-US" sz="2800" b="1">
                <a:solidFill>
                  <a:schemeClr val="bg1"/>
                </a:solidFill>
              </a:rPr>
              <a:t>从百草园到三味书屋</a:t>
            </a:r>
            <a:r>
              <a:rPr lang="en-US" altLang="zh-CN" sz="2800" b="1">
                <a:solidFill>
                  <a:schemeClr val="bg1"/>
                </a:solidFill>
              </a:rPr>
              <a:t>》</a:t>
            </a:r>
            <a:r>
              <a:rPr lang="zh-CN" altLang="en-US" sz="2800" b="1">
                <a:solidFill>
                  <a:schemeClr val="bg1"/>
                </a:solidFill>
              </a:rPr>
              <a:t>里，鲁迅除写了自己的老师寿镜吾先生之外，还写到了</a:t>
            </a:r>
            <a:r>
              <a:rPr lang="en-US" altLang="zh-CN" sz="2800" b="1">
                <a:solidFill>
                  <a:schemeClr val="bg1"/>
                </a:solidFill>
              </a:rPr>
              <a:t>—</a:t>
            </a:r>
            <a:r>
              <a:rPr lang="zh-CN" altLang="en-US" sz="2800" b="1">
                <a:solidFill>
                  <a:schemeClr val="bg1"/>
                </a:solidFill>
              </a:rPr>
              <a:t>个人，这个人是谁呢</a:t>
            </a:r>
            <a:r>
              <a:rPr lang="en-US" altLang="zh-CN" sz="2800" b="1">
                <a:solidFill>
                  <a:schemeClr val="bg1"/>
                </a:solidFill>
              </a:rPr>
              <a:t>? </a:t>
            </a:r>
          </a:p>
        </p:txBody>
      </p:sp>
      <p:sp>
        <p:nvSpPr>
          <p:cNvPr id="48134" name="WordArt 6"/>
          <p:cNvSpPr>
            <a:spLocks noChangeArrowheads="1" noChangeShapeType="1" noTextEdit="1"/>
          </p:cNvSpPr>
          <p:nvPr/>
        </p:nvSpPr>
        <p:spPr bwMode="auto">
          <a:xfrm>
            <a:off x="838200" y="609600"/>
            <a:ext cx="27432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复习旧知：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animBg="1"/>
      <p:bldP spid="48132" grpId="0" autoUpdateAnimBg="0"/>
      <p:bldP spid="48133" grpId="0" autoUpdateAnimBg="0"/>
      <p:bldP spid="481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鲁迅儿时经常玩的地方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3592513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381000" y="6172200"/>
            <a:ext cx="3505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方正姚体" pitchFamily="2" charset="-122"/>
              </a:rPr>
              <a:t>鲁迅儿时经常玩的地方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962400" y="0"/>
            <a:ext cx="4876800" cy="649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阿长（？</a:t>
            </a:r>
            <a:r>
              <a:rPr lang="en-US" altLang="zh-CN" sz="2800">
                <a:latin typeface="Arial"/>
                <a:ea typeface="黑体" pitchFamily="49" charset="-122"/>
              </a:rPr>
              <a:t>——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1899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），是鲁迅儿时的保姆，姓名不可考。浙江绍兴东浦大门三娄人，夫家姓徐，有一个过继的儿子叫五九，做裁缝；他只生了一个女儿，后招进了一个女婿。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在鲁迅的童年生活中，长妈妈是一个很有影响力的人物。在长妈妈去世约三十年后，作者仍写此文来纪念她，可见作者对她的深厚感情。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    那么，长妈妈具体是个怎样的人呢？不识字的她与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山海经</a:t>
            </a:r>
            <a:r>
              <a:rPr lang="en-US" altLang="zh-CN" sz="2800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又有什么关系呢？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838200" y="533400"/>
            <a:ext cx="2362200" cy="588963"/>
          </a:xfrm>
          <a:prstGeom prst="rect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ffectLst>
                  <a:outerShdw blurRad="38100" dist="38100" dir="2700000" algn="tl">
                    <a:srgbClr val="FFFFFF"/>
                  </a:outerShdw>
                </a:effectLst>
                <a:ea typeface="方正姚体" pitchFamily="2" charset="-122"/>
              </a:rPr>
              <a:t>关于“阿长”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755</TotalTime>
  <Words>2708</Words>
  <Application>Microsoft Office PowerPoint</Application>
  <PresentationFormat>全屏显示(4:3)</PresentationFormat>
  <Paragraphs>251</Paragraphs>
  <Slides>36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8" baseType="lpstr">
      <vt:lpstr>吉祥如意</vt:lpstr>
      <vt:lpstr>BMP 图象</vt:lpstr>
      <vt:lpstr>PowerPoint 演示文稿</vt:lpstr>
      <vt:lpstr>《山海经》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初读课文，看看文章围绕阿长写了哪些事，重点写的是什么？</vt:lpstr>
      <vt:lpstr>1-——5段：长妈妈有什么特点？</vt:lpstr>
      <vt:lpstr>6——17段：</vt:lpstr>
      <vt:lpstr>PowerPoint 演示文稿</vt:lpstr>
      <vt:lpstr>18——29段：买《山海经》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最后两段：表达了作者怎样的思想感情？</vt:lpstr>
      <vt:lpstr>长妈妈给你留下了怎样的印象？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本文刻画人物的方法：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王集一中</dc:title>
  <dc:creator>陈涛</dc:creator>
  <cp:lastModifiedBy>Tualatin</cp:lastModifiedBy>
  <cp:revision>97</cp:revision>
  <dcterms:created xsi:type="dcterms:W3CDTF">2002-10-16T00:16:36Z</dcterms:created>
  <dcterms:modified xsi:type="dcterms:W3CDTF">2017-03-20T11:47:09Z</dcterms:modified>
</cp:coreProperties>
</file>