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321" r:id="rId4"/>
    <p:sldId id="323" r:id="rId5"/>
    <p:sldId id="322" r:id="rId6"/>
    <p:sldId id="258" r:id="rId7"/>
    <p:sldId id="259" r:id="rId8"/>
    <p:sldId id="260" r:id="rId9"/>
    <p:sldId id="269" r:id="rId10"/>
    <p:sldId id="324" r:id="rId11"/>
    <p:sldId id="268" r:id="rId12"/>
    <p:sldId id="267" r:id="rId13"/>
    <p:sldId id="325" r:id="rId14"/>
    <p:sldId id="266" r:id="rId15"/>
    <p:sldId id="265" r:id="rId16"/>
    <p:sldId id="261" r:id="rId17"/>
    <p:sldId id="272" r:id="rId18"/>
    <p:sldId id="280" r:id="rId19"/>
    <p:sldId id="279" r:id="rId20"/>
    <p:sldId id="278" r:id="rId21"/>
    <p:sldId id="277" r:id="rId22"/>
    <p:sldId id="276" r:id="rId23"/>
    <p:sldId id="275" r:id="rId24"/>
    <p:sldId id="281" r:id="rId25"/>
    <p:sldId id="274" r:id="rId26"/>
    <p:sldId id="270" r:id="rId27"/>
    <p:sldId id="273" r:id="rId28"/>
    <p:sldId id="271" r:id="rId29"/>
    <p:sldId id="262" r:id="rId30"/>
    <p:sldId id="263" r:id="rId31"/>
    <p:sldId id="264" r:id="rId32"/>
    <p:sldId id="282" r:id="rId33"/>
    <p:sldId id="283" r:id="rId34"/>
    <p:sldId id="284" r:id="rId35"/>
    <p:sldId id="292" r:id="rId36"/>
    <p:sldId id="285" r:id="rId37"/>
    <p:sldId id="286" r:id="rId38"/>
    <p:sldId id="316" r:id="rId39"/>
    <p:sldId id="287" r:id="rId40"/>
    <p:sldId id="288" r:id="rId41"/>
    <p:sldId id="290" r:id="rId42"/>
    <p:sldId id="305" r:id="rId43"/>
    <p:sldId id="291" r:id="rId44"/>
    <p:sldId id="306" r:id="rId45"/>
    <p:sldId id="307" r:id="rId46"/>
    <p:sldId id="308" r:id="rId47"/>
    <p:sldId id="311" r:id="rId48"/>
    <p:sldId id="317" r:id="rId49"/>
    <p:sldId id="318" r:id="rId50"/>
    <p:sldId id="313" r:id="rId51"/>
    <p:sldId id="320" r:id="rId52"/>
    <p:sldId id="319" r:id="rId53"/>
    <p:sldId id="314" r:id="rId54"/>
    <p:sldId id="315" r:id="rId55"/>
    <p:sldId id="309" r:id="rId56"/>
  </p:sldIdLst>
  <p:sldSz cx="9144000" cy="6858000" type="screen4x3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defPPr/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defPPr/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defPPr/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defPPr/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defPPr/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defPPr/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defPPr/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defPPr/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defPPr/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4B6BA-4956-442E-92B5-00877E44E277}" type="datetimeFigureOut">
              <a:rPr lang="zh-CN" altLang="en-US" smtClean="0"/>
              <a:pPr/>
              <a:t>2020-10-19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2524E-1D18-4454-A314-63EA60E863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12298;&#21149;&#23398;&#12299;.ppt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12298;&#21149;&#23398;&#12299;.ppt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728" y="1142984"/>
            <a:ext cx="38100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劝学</a:t>
            </a:r>
            <a:endParaRPr lang="zh-CN" altLang="en-US" sz="72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/>
              <a:ea typeface="隶书" panose="02010509060101010101" charset="-122"/>
            </a:endParaRPr>
          </a:p>
        </p:txBody>
      </p:sp>
      <p:sp>
        <p:nvSpPr>
          <p:cNvPr id="7" name="文本框 5124"/>
          <p:cNvSpPr txBox="1"/>
          <p:nvPr/>
        </p:nvSpPr>
        <p:spPr>
          <a:xfrm>
            <a:off x="1357290" y="5286388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600" b="1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《</a:t>
            </a:r>
            <a:r>
              <a:rPr lang="zh-CN" altLang="en-US" sz="6600" b="1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荀子</a:t>
            </a:r>
            <a:r>
              <a:rPr lang="en-US" altLang="zh-CN" sz="6600" b="1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》</a:t>
            </a:r>
          </a:p>
        </p:txBody>
      </p:sp>
      <p:pic>
        <p:nvPicPr>
          <p:cNvPr id="2" name="图片 1" descr="untitled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270" y="3611880"/>
            <a:ext cx="3876675" cy="31559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荀子花</a:t>
            </a:r>
          </a:p>
        </p:txBody>
      </p:sp>
      <p:pic>
        <p:nvPicPr>
          <p:cNvPr id="4" name="图片 3" descr="u=2896793826,3521349240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0" y="1417955"/>
            <a:ext cx="5622290" cy="4735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en-US" altLang="zh-CN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/>
            </a:r>
            <a:br>
              <a:rPr lang="en-US" altLang="zh-CN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</a:br>
            <a:r>
              <a:rPr lang="zh-CN" altLang="en-US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关于</a:t>
            </a:r>
            <a:r>
              <a:rPr lang="zh-CN" altLang="en-US" b="1" i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出处</a:t>
            </a:r>
            <a:r>
              <a:rPr lang="en-US" altLang="zh-CN" b="1" i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——《</a:t>
            </a:r>
            <a:r>
              <a:rPr lang="zh-CN" altLang="en-US" sz="4800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荀子</a:t>
            </a:r>
            <a:r>
              <a:rPr lang="en-US" altLang="zh-CN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》</a:t>
            </a:r>
            <a:r>
              <a:rPr lang="en-US" altLang="zh-CN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zh-CN" b="1" i="1" smtClean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荀况一生著述甚多，后人编成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荀子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，其中大部分是荀况的文章，其余为其门人所做。</a:t>
            </a:r>
            <a:r>
              <a:rPr lang="zh-CN" altLang="en-US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较之</a:t>
            </a:r>
            <a:r>
              <a:rPr lang="en-US" altLang="zh-CN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论语</a:t>
            </a:r>
            <a:r>
              <a:rPr lang="en-US" altLang="zh-CN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、</a:t>
            </a:r>
            <a:r>
              <a:rPr lang="en-US" altLang="zh-CN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孟子</a:t>
            </a:r>
            <a:r>
              <a:rPr lang="en-US" altLang="zh-CN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荀子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已成为有标题的论文，标志着古代说理文的进一步成熟。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荀子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共</a:t>
            </a:r>
            <a:r>
              <a:rPr lang="zh-CN" altLang="en-US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20</a:t>
            </a:r>
            <a:r>
              <a:rPr lang="zh-CN" altLang="en-US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  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卷，收文章</a:t>
            </a:r>
            <a:r>
              <a:rPr lang="zh-CN" altLang="en-US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32</a:t>
            </a:r>
            <a:r>
              <a:rPr lang="zh-CN" altLang="en-US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篇，其中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劝学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是</a:t>
            </a:r>
            <a:r>
              <a:rPr lang="zh-CN" altLang="en-US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第</a:t>
            </a:r>
            <a:r>
              <a:rPr lang="en-US" altLang="zh-CN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   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篇节选。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教学目标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翻译课文，积累文言常识，提高文言文阅读能力。</a:t>
            </a:r>
            <a:endParaRPr lang="en-US" altLang="zh-CN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en-US" altLang="zh-CN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方法：学生熟读课文，借助工具书翻译课文，通过学生自主发言的方式来解决，教师要适时点拨总结。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《劝学》全文</a:t>
            </a:r>
          </a:p>
        </p:txBody>
      </p:sp>
      <p:pic>
        <p:nvPicPr>
          <p:cNvPr id="4" name="图片 3" descr="timgQVNVT9S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9120"/>
            <a:ext cx="9144000" cy="50088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</a:rPr>
              <a:t>正音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>
            <a:defPPr/>
          </a:lstStyle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中（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zhòng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　輮（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róu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）舆（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yú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）　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有（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yòu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　槁暴（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gǎopù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  ）砺（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lì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参省（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cānxǐng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 臾（</a:t>
            </a:r>
            <a:r>
              <a:rPr lang="zh-CN" altLang="en-US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yú</a:t>
            </a:r>
            <a:r>
              <a:rPr lang="zh-CN" altLang="en-US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　跂（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qì</a:t>
            </a:r>
            <a:r>
              <a:rPr lang="zh-CN" altLang="en-US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楫（ </a:t>
            </a:r>
            <a:r>
              <a:rPr lang="en-US" altLang="zh-CN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jí 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  生（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xìng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  蛟（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jiāo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跬（ </a:t>
            </a:r>
            <a:r>
              <a:rPr lang="en-US" altLang="zh-CN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kuǐ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）  骐骥（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qí </a:t>
            </a:r>
            <a:r>
              <a:rPr lang="en-US" altLang="zh-CN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jì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）驽（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nú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锲（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qiè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）  镂（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lòu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 ）  跪（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guì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蟮（ </a:t>
            </a:r>
            <a:r>
              <a:rPr lang="en-US" altLang="zh-CN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</a:t>
            </a:r>
            <a:r>
              <a:rPr lang="en-US" altLang="zh-CN" b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à</a:t>
            </a:r>
            <a:r>
              <a:rPr lang="en-US" altLang="zh-CN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）  螯（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áo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） 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翻译方法的指导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85000" lnSpcReduction="20000"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CC"/>
                </a:solidFill>
                <a:latin typeface="Times New Roman" panose="02020603050405020304" pitchFamily="18" charset="0"/>
              </a:rPr>
              <a:t>翻译要求：</a:t>
            </a:r>
            <a:r>
              <a:rPr lang="zh-CN" altLang="en-US" b="1">
                <a:latin typeface="Times New Roman" panose="02020603050405020304" pitchFamily="18" charset="0"/>
              </a:rPr>
              <a:t>字字落实，以直译为主，意译为辅。</a:t>
            </a:r>
            <a:endParaRPr lang="zh-CN" altLang="en-US" b="1">
              <a:solidFill>
                <a:srgbClr val="E71B1B"/>
              </a:solidFill>
              <a:latin typeface="Times New Roman" panose="02020603050405020304" pitchFamily="18" charset="0"/>
            </a:endParaRPr>
          </a:p>
          <a:p>
            <a:endParaRPr lang="en-US" altLang="zh-CN" b="1" smtClean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b="1" smtClean="0">
                <a:solidFill>
                  <a:srgbClr val="0000CC"/>
                </a:solidFill>
                <a:latin typeface="Times New Roman" panose="02020603050405020304" pitchFamily="18" charset="0"/>
              </a:rPr>
              <a:t>翻译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18" charset="0"/>
              </a:rPr>
              <a:t>原则：</a:t>
            </a:r>
            <a:r>
              <a:rPr lang="zh-CN" altLang="en-US" b="1">
                <a:latin typeface="Times New Roman" panose="02020603050405020304" pitchFamily="18" charset="0"/>
              </a:rPr>
              <a:t>信、达、</a:t>
            </a:r>
            <a:r>
              <a:rPr lang="zh-CN" altLang="en-US" b="1" smtClean="0">
                <a:latin typeface="Times New Roman" panose="02020603050405020304" pitchFamily="18" charset="0"/>
              </a:rPr>
              <a:t>雅</a:t>
            </a:r>
            <a:endParaRPr lang="en-US" altLang="zh-CN" b="1" smtClean="0">
              <a:latin typeface="Times New Roman" panose="02020603050405020304" pitchFamily="18" charset="0"/>
            </a:endParaRP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“信”“达”“雅”它是由我国清末新兴启蒙思想家严复提出的，他在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天演论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中的“译例言”讲到：“译事三难：信、达、雅。求其信，已大难矣！顾信矣，不达，虽译，犹不译也，则达尚焉。”</a:t>
            </a: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“信”指意义不悖原文，即是译文要准确，不偏离，不遗漏，也不要随意增减意思；“达”指不拘泥于原文形式，译文通顺明白；“雅”则指译文时选用的词语要得体，追求文章本身的古雅，简明优雅</a:t>
            </a:r>
            <a:r>
              <a:rPr lang="zh-CN" altLang="en-US" smtClean="0"/>
              <a:t>。</a:t>
            </a:r>
          </a:p>
          <a:p>
            <a:endParaRPr lang="zh-CN" altLang="en-US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CC"/>
                </a:solidFill>
                <a:latin typeface="Times New Roman" panose="02020603050405020304" pitchFamily="18" charset="0"/>
              </a:rPr>
              <a:t>翻译具体方法：</a:t>
            </a:r>
            <a:r>
              <a:rPr lang="zh-CN" altLang="en-US" b="1">
                <a:latin typeface="Times New Roman" panose="02020603050405020304" pitchFamily="18" charset="0"/>
              </a:rPr>
              <a:t>留、删、补、换、调、变 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>
            <a:defPPr/>
          </a:lstStyle>
          <a:p>
            <a:r>
              <a:rPr lang="zh-CN" altLang="en-US" smtClean="0"/>
              <a:t>第一段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>
            <a:defPPr/>
          </a:lstStyle>
          <a:p>
            <a:r>
              <a:rPr lang="zh-CN" altLang="en-US" b="1" u="sng">
                <a:solidFill>
                  <a:srgbClr val="006600"/>
                </a:solidFill>
                <a:latin typeface="Times New Roman" panose="02020603050405020304" pitchFamily="18" charset="0"/>
              </a:rPr>
              <a:t>君子曰：学不可以</a:t>
            </a:r>
            <a:r>
              <a:rPr lang="zh-CN" altLang="en-US" b="1" u="sng">
                <a:solidFill>
                  <a:srgbClr val="CC3300"/>
                </a:solidFill>
                <a:latin typeface="Times New Roman" panose="02020603050405020304" pitchFamily="18" charset="0"/>
              </a:rPr>
              <a:t>已</a:t>
            </a:r>
            <a:r>
              <a:rPr lang="zh-CN" altLang="en-US" b="1" u="sng">
                <a:solidFill>
                  <a:srgbClr val="006600"/>
                </a:solidFill>
                <a:latin typeface="Times New Roman" panose="02020603050405020304" pitchFamily="18" charset="0"/>
              </a:rPr>
              <a:t>。</a:t>
            </a: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454770" y="317989"/>
            <a:ext cx="1937238" cy="1288073"/>
          </a:xfrm>
          <a:custGeom>
            <a:avLst/>
            <a:gdLst>
              <a:gd name="connsiteX0" fmla="*/ 46892 w 1937238"/>
              <a:gd name="connsiteY0" fmla="*/ 1247042 h 1288073"/>
              <a:gd name="connsiteX1" fmla="*/ 1260230 w 1937238"/>
              <a:gd name="connsiteY1" fmla="*/ 376603 h 1288073"/>
              <a:gd name="connsiteX2" fmla="*/ 1831730 w 1937238"/>
              <a:gd name="connsiteY2" fmla="*/ 411773 h 1288073"/>
              <a:gd name="connsiteX3" fmla="*/ 1893276 w 1937238"/>
              <a:gd name="connsiteY3" fmla="*/ 473319 h 1288073"/>
              <a:gd name="connsiteX4" fmla="*/ 1541584 w 1937238"/>
              <a:gd name="connsiteY4" fmla="*/ 130419 h 1288073"/>
              <a:gd name="connsiteX5" fmla="*/ 46892 w 1937238"/>
              <a:gd name="connsiteY5" fmla="*/ 1247042 h 128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7238" h="1288073">
                <a:moveTo>
                  <a:pt x="46892" y="1247042"/>
                </a:moveTo>
                <a:cubicBezTo>
                  <a:pt x="0" y="1288073"/>
                  <a:pt x="962757" y="515814"/>
                  <a:pt x="1260230" y="376603"/>
                </a:cubicBezTo>
                <a:cubicBezTo>
                  <a:pt x="1557703" y="237392"/>
                  <a:pt x="1726222" y="395654"/>
                  <a:pt x="1831730" y="411773"/>
                </a:cubicBezTo>
                <a:cubicBezTo>
                  <a:pt x="1937238" y="427892"/>
                  <a:pt x="1893276" y="473319"/>
                  <a:pt x="1893276" y="473319"/>
                </a:cubicBezTo>
                <a:cubicBezTo>
                  <a:pt x="1844918" y="426427"/>
                  <a:pt x="1844919" y="0"/>
                  <a:pt x="1541584" y="130419"/>
                </a:cubicBezTo>
                <a:cubicBezTo>
                  <a:pt x="1238249" y="260838"/>
                  <a:pt x="93784" y="1206011"/>
                  <a:pt x="46892" y="124704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500826" y="642918"/>
            <a:ext cx="92869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停止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rot="16200000" flipH="1">
            <a:off x="1607323" y="1750207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143108" y="1928802"/>
            <a:ext cx="214314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mtClean="0">
                <a:latin typeface="Times New Roman" panose="02020603050405020304" pitchFamily="18" charset="0"/>
                <a:ea typeface="文鼎粗圆简" pitchFamily="1" charset="-122"/>
              </a:rPr>
              <a:t>有学问、有修养的人</a:t>
            </a:r>
            <a:endParaRPr lang="zh-CN" altLang="en-US">
              <a:latin typeface="Times New Roman" panose="02020603050405020304" pitchFamily="18" charset="0"/>
              <a:ea typeface="文鼎粗圆简" pitchFamily="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20" y="2967335"/>
            <a:ext cx="864399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</a:lstStyle>
          <a:p>
            <a:pPr algn="ctr"/>
            <a:r>
              <a:rPr lang="zh-CN" altLang="en-US" sz="3600" b="1" cap="none" spc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段意：</a:t>
            </a:r>
            <a:endParaRPr lang="en-US" altLang="zh-CN" sz="3600" b="1" cap="none" spc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①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学习的意义非常重要，所以不能停止</a:t>
            </a:r>
          </a:p>
          <a:p>
            <a:pPr>
              <a:spcBef>
                <a:spcPct val="50000"/>
              </a:spcBef>
            </a:pP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②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对学习应该采取的正确态度和方法，那就是不能停止</a:t>
            </a:r>
            <a:r>
              <a:rPr lang="zh-CN" altLang="en-US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。</a:t>
            </a:r>
            <a:endParaRPr lang="zh-CN" altLang="en-US" sz="3600" b="1" cap="none" spc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 sz="40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第二段</a:t>
            </a:r>
            <a:endParaRPr lang="zh-CN" altLang="en-US" sz="4000" b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>
            <a:defPPr/>
          </a:lstStyle>
          <a:p>
            <a:r>
              <a:rPr lang="zh-CN" altLang="en-US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青，取之</a:t>
            </a:r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于</a:t>
            </a:r>
            <a:r>
              <a:rPr lang="zh-CN" altLang="en-US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蓝，而青</a:t>
            </a:r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于</a:t>
            </a:r>
            <a:r>
              <a:rPr lang="zh-CN" altLang="en-US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蓝；</a:t>
            </a:r>
            <a:endParaRPr lang="en-US" altLang="zh-CN" b="1" smtClean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endParaRPr lang="en-US" altLang="zh-CN" sz="2800" b="1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虚词“</a:t>
            </a:r>
            <a:r>
              <a:rPr lang="zh-CN" altLang="en-US" sz="2800" b="1" smtClean="0">
                <a:solidFill>
                  <a:srgbClr val="CC3300"/>
                </a:solidFill>
                <a:latin typeface="Arial" panose="020B0604020202020204" pitchFamily="34" charset="0"/>
              </a:rPr>
              <a:t>而</a:t>
            </a:r>
            <a:r>
              <a:rPr lang="zh-CN" altLang="en-US" sz="2800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：</a:t>
            </a:r>
            <a:r>
              <a:rPr lang="zh-CN" altLang="en-US" sz="2800" smtClean="0">
                <a:latin typeface="Arial" panose="020B0604020202020204" pitchFamily="34" charset="0"/>
              </a:rPr>
              <a:t>但是、可是。 </a:t>
            </a:r>
            <a:r>
              <a:rPr lang="en-US" altLang="zh-CN" sz="2800" smtClean="0">
                <a:latin typeface="Arial" panose="020B0604020202020204" pitchFamily="34" charset="0"/>
              </a:rPr>
              <a:t>[</a:t>
            </a:r>
            <a:r>
              <a:rPr lang="zh-CN" altLang="en-US" sz="2800" smtClean="0">
                <a:latin typeface="Arial" panose="020B0604020202020204" pitchFamily="34" charset="0"/>
              </a:rPr>
              <a:t>表转折的连词</a:t>
            </a:r>
            <a:r>
              <a:rPr lang="en-US" altLang="zh-CN" sz="2800" smtClean="0">
                <a:latin typeface="Arial" panose="020B0604020202020204" pitchFamily="34" charset="0"/>
              </a:rPr>
              <a:t>]</a:t>
            </a:r>
          </a:p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句式：</a:t>
            </a:r>
            <a:r>
              <a:rPr lang="zh-CN" altLang="en-US" sz="2800" b="1" u="sng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取之于蓝，而青于蓝</a:t>
            </a:r>
            <a:r>
              <a:rPr lang="zh-CN" altLang="en-US" sz="2800" smtClean="0">
                <a:solidFill>
                  <a:srgbClr val="0000FF"/>
                </a:solidFill>
                <a:latin typeface="Arial" panose="020B0604020202020204" pitchFamily="34" charset="0"/>
              </a:rPr>
              <a:t>：</a:t>
            </a:r>
            <a:r>
              <a:rPr lang="zh-CN" altLang="en-US" sz="2800" b="1" smtClean="0">
                <a:latin typeface="Arial" panose="020B0604020202020204" pitchFamily="34" charset="0"/>
              </a:rPr>
              <a:t>介词结构后置。</a:t>
            </a:r>
            <a:endParaRPr lang="en-US" altLang="zh-CN" sz="2800" b="1" smtClean="0">
              <a:latin typeface="Arial" panose="020B0604020202020204" pitchFamily="34" charset="0"/>
            </a:endParaRPr>
          </a:p>
          <a:p>
            <a:endParaRPr lang="en-US" altLang="zh-CN" sz="2800" b="1">
              <a:latin typeface="Arial" panose="020B0604020202020204" pitchFamily="34" charset="0"/>
            </a:endParaRPr>
          </a:p>
          <a:p>
            <a:r>
              <a:rPr lang="zh-CN" altLang="en-US" sz="2800" b="1" smtClean="0">
                <a:latin typeface="Arial" panose="020B0604020202020204" pitchFamily="34" charset="0"/>
              </a:rPr>
              <a:t>译文：</a:t>
            </a:r>
            <a:r>
              <a:rPr lang="zh-CN" altLang="en-US" sz="2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靛青（这种染料），从蓝草中提取，可是比蓝草的颜色深。</a:t>
            </a:r>
          </a:p>
          <a:p>
            <a:endParaRPr lang="zh-CN" altLang="en-US" sz="2800" b="1" smtClean="0">
              <a:latin typeface="Arial" panose="020B0604020202020204" pitchFamily="34" charset="0"/>
            </a:endParaRPr>
          </a:p>
          <a:p>
            <a:endParaRPr lang="en-US" altLang="zh-CN" sz="2800" smtClean="0">
              <a:latin typeface="Arial" panose="020B0604020202020204" pitchFamily="34" charset="0"/>
            </a:endParaRPr>
          </a:p>
          <a:p>
            <a:endParaRPr lang="zh-CN" altLang="en-US"/>
          </a:p>
        </p:txBody>
      </p:sp>
      <p:sp>
        <p:nvSpPr>
          <p:cNvPr id="4" name="下弧形箭头 3"/>
          <p:cNvSpPr/>
          <p:nvPr/>
        </p:nvSpPr>
        <p:spPr>
          <a:xfrm>
            <a:off x="4786314" y="1643050"/>
            <a:ext cx="1214446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9322" y="1428736"/>
            <a:ext cx="92869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28860" y="642918"/>
            <a:ext cx="71438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en-US" altLang="zh-CN" b="1" u="sng" smtClean="0">
                <a:solidFill>
                  <a:srgbClr val="006600"/>
                </a:solidFill>
                <a:latin typeface="Arial" panose="020B0604020202020204" pitchFamily="34" charset="0"/>
              </a:rPr>
              <a:t/>
            </a:r>
            <a:br>
              <a:rPr lang="en-US" altLang="zh-CN" b="1" u="sng" smtClean="0">
                <a:solidFill>
                  <a:srgbClr val="006600"/>
                </a:solidFill>
                <a:latin typeface="Arial" panose="020B0604020202020204" pitchFamily="34" charset="0"/>
              </a:rPr>
            </a:br>
            <a:r>
              <a:rPr lang="zh-CN" altLang="en-US" b="1" smtClean="0">
                <a:solidFill>
                  <a:srgbClr val="006600"/>
                </a:solidFill>
                <a:latin typeface="Arial" panose="020B0604020202020204" pitchFamily="34" charset="0"/>
              </a:rPr>
              <a:t>冰，水</a:t>
            </a:r>
            <a:r>
              <a:rPr lang="zh-CN" altLang="en-US" b="1" u="sng" smtClean="0">
                <a:solidFill>
                  <a:srgbClr val="006600"/>
                </a:solidFill>
                <a:latin typeface="Arial" panose="020B0604020202020204" pitchFamily="34" charset="0"/>
              </a:rPr>
              <a:t>为之</a:t>
            </a:r>
            <a:r>
              <a:rPr lang="zh-CN" altLang="en-US" b="1" smtClean="0">
                <a:solidFill>
                  <a:srgbClr val="006600"/>
                </a:solidFill>
                <a:latin typeface="Arial" panose="020B0604020202020204" pitchFamily="34" charset="0"/>
              </a:rPr>
              <a:t>，而寒</a:t>
            </a:r>
            <a:r>
              <a:rPr lang="zh-CN" altLang="en-US" b="1" u="sng" smtClean="0">
                <a:solidFill>
                  <a:srgbClr val="006600"/>
                </a:solidFill>
                <a:latin typeface="Arial" panose="020B0604020202020204" pitchFamily="34" charset="0"/>
              </a:rPr>
              <a:t>于</a:t>
            </a:r>
            <a:r>
              <a:rPr lang="zh-CN" altLang="en-US" b="1" smtClean="0">
                <a:solidFill>
                  <a:srgbClr val="006600"/>
                </a:solidFill>
                <a:latin typeface="Arial" panose="020B0604020202020204" pitchFamily="34" charset="0"/>
              </a:rPr>
              <a:t>水；</a:t>
            </a:r>
            <a:r>
              <a:rPr lang="zh-CN" altLang="en-US" b="1" u="sng" smtClean="0">
                <a:solidFill>
                  <a:srgbClr val="006600"/>
                </a:solidFill>
                <a:latin typeface="Arial" panose="020B0604020202020204" pitchFamily="34" charset="0"/>
              </a:rPr>
              <a:t/>
            </a:r>
            <a:br>
              <a:rPr lang="zh-CN" altLang="en-US" b="1" u="sng" smtClean="0">
                <a:solidFill>
                  <a:srgbClr val="006600"/>
                </a:solidFill>
                <a:latin typeface="Arial" panose="020B0604020202020204" pitchFamily="34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877"/>
            <a:ext cx="8229600" cy="857256"/>
          </a:xfrm>
        </p:spPr>
        <p:txBody>
          <a:bodyPr/>
          <a:lstStyle>
            <a:defPPr/>
          </a:lstStyle>
          <a:p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句式：而寒于水</a:t>
            </a:r>
            <a:r>
              <a:rPr lang="zh-CN" altLang="en-US" b="1" smtClean="0">
                <a:latin typeface="Times New Roman" panose="02020603050405020304" pitchFamily="18" charset="0"/>
              </a:rPr>
              <a:t>：介词结构后置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3571868" y="1000108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6072198" y="928670"/>
            <a:ext cx="21431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6" name="笑脸 5"/>
          <p:cNvSpPr/>
          <p:nvPr/>
        </p:nvSpPr>
        <p:spPr>
          <a:xfrm>
            <a:off x="6000760" y="1857364"/>
            <a:ext cx="785818" cy="64294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3571868" y="1643050"/>
            <a:ext cx="2214578" cy="71438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wéi，动词，形成，凝结</a:t>
            </a:r>
            <a:endParaRPr lang="zh-CN" altLang="en-US" sz="2000" b="1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cxnSp>
        <p:nvCxnSpPr>
          <p:cNvPr id="9" name="肘形连接符 8"/>
          <p:cNvCxnSpPr/>
          <p:nvPr/>
        </p:nvCxnSpPr>
        <p:spPr>
          <a:xfrm rot="10800000" flipV="1">
            <a:off x="1214414" y="500042"/>
            <a:ext cx="2786082" cy="1714512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剪去同侧角的矩形 9"/>
          <p:cNvSpPr/>
          <p:nvPr/>
        </p:nvSpPr>
        <p:spPr>
          <a:xfrm>
            <a:off x="928662" y="2285992"/>
            <a:ext cx="2071702" cy="71438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它。[代词，代指冰，可不译。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文本框 16393"/>
          <p:cNvSpPr txBox="1"/>
          <p:nvPr/>
        </p:nvSpPr>
        <p:spPr>
          <a:xfrm>
            <a:off x="357158" y="4857760"/>
            <a:ext cx="8501122" cy="64633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译文：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冰是水凝成的，但（它）比水（更）冷。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论证方法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1500183"/>
          </a:xfrm>
          <a:prstGeom prst="cloudCallout">
            <a:avLst>
              <a:gd name="adj1" fmla="val 37903"/>
              <a:gd name="adj2" fmla="val 99000"/>
            </a:avLst>
          </a:prstGeom>
          <a:solidFill>
            <a:srgbClr val="F0FDFE"/>
          </a:solidFill>
          <a:ln w="34925" cap="flat" cmpd="sng">
            <a:solidFill>
              <a:srgbClr val="CC2C47"/>
            </a:solidFill>
            <a:prstDash val="solid"/>
            <a:headEnd type="none" w="med" len="med"/>
            <a:tailEnd type="none" w="med" len="med"/>
          </a:ln>
        </p:spPr>
        <p:txBody>
          <a:bodyPr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青，取之于蓝，而青于蓝；冰，水为之，而寒于水。</a:t>
            </a:r>
          </a:p>
        </p:txBody>
      </p:sp>
      <p:sp>
        <p:nvSpPr>
          <p:cNvPr id="6" name="上箭头标注 5"/>
          <p:cNvSpPr/>
          <p:nvPr/>
        </p:nvSpPr>
        <p:spPr>
          <a:xfrm>
            <a:off x="2000232" y="2857496"/>
            <a:ext cx="4214842" cy="142876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比喻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论证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>
            <a:defPPr/>
          </a:lstStyle>
          <a:p>
            <a:r>
              <a:rPr lang="zh-CN" altLang="en-US" b="1">
                <a:latin typeface="华文隶书" panose="02010800040101010101" pitchFamily="2" charset="-122"/>
                <a:ea typeface="华文隶书" panose="02010800040101010101" pitchFamily="2" charset="-122"/>
              </a:rPr>
              <a:t>解题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>
            <a:defPPr/>
          </a:lstStyle>
          <a:p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作者以</a:t>
            </a:r>
            <a:r>
              <a:rPr lang="en-US" altLang="zh-CN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《</a:t>
            </a:r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劝学</a:t>
            </a:r>
            <a:r>
              <a:rPr lang="en-US" altLang="zh-CN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》</a:t>
            </a:r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为题目，勉励人们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要不停止地坚持学习</a:t>
            </a:r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，只有这样才能增长知识，发展才能，培养高尚的品德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。“劝”</a:t>
            </a:r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这个字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统领全篇</a:t>
            </a:r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，告诉我们这是一篇勉励人们努力学习的文章。</a:t>
            </a:r>
            <a:endParaRPr lang="en-US" altLang="zh-CN" b="1" dirty="0" smtClean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charset="-122"/>
            </a:endParaRPr>
          </a:p>
          <a:p>
            <a:endParaRPr lang="en-US" altLang="zh-CN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charset="-122"/>
            </a:endParaRPr>
          </a:p>
          <a:p>
            <a:r>
              <a:rPr lang="zh-CN" altLang="en-US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charset="-122"/>
              </a:rPr>
              <a:t>劝：劝勉，鼓励。</a:t>
            </a:r>
            <a:endParaRPr lang="zh-CN" altLang="en-US" dirty="0"/>
          </a:p>
        </p:txBody>
      </p:sp>
      <p:pic>
        <p:nvPicPr>
          <p:cNvPr id="4" name="图片 3" descr="u=1186153415,1174001588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02275" y="4297680"/>
            <a:ext cx="3641725" cy="2560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en-US" altLang="zh-CN" b="1" u="sng" smtClean="0">
                <a:solidFill>
                  <a:srgbClr val="006600"/>
                </a:solidFill>
                <a:latin typeface="Arial" panose="020B0604020202020204" pitchFamily="34" charset="0"/>
              </a:rPr>
              <a:t/>
            </a:r>
            <a:br>
              <a:rPr lang="en-US" altLang="zh-CN" b="1" u="sng" smtClean="0">
                <a:solidFill>
                  <a:srgbClr val="006600"/>
                </a:solidFill>
                <a:latin typeface="Arial" panose="020B0604020202020204" pitchFamily="34" charset="0"/>
              </a:rPr>
            </a:br>
            <a:r>
              <a:rPr lang="zh-CN" altLang="en-US" b="1" u="sng" smtClean="0">
                <a:solidFill>
                  <a:srgbClr val="006600"/>
                </a:solidFill>
                <a:latin typeface="Arial" panose="020B0604020202020204" pitchFamily="34" charset="0"/>
              </a:rPr>
              <a:t>木直中绳，輮以为轮，其曲中规。</a:t>
            </a:r>
            <a:br>
              <a:rPr lang="zh-CN" altLang="en-US" b="1" u="sng" smtClean="0">
                <a:solidFill>
                  <a:srgbClr val="006600"/>
                </a:solidFill>
                <a:latin typeface="Arial" panose="020B0604020202020204" pitchFamily="34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143404"/>
          </a:xfrm>
        </p:spPr>
        <p:txBody>
          <a:bodyPr>
            <a:normAutofit fontScale="92500" lnSpcReduction="10000"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中（</a:t>
            </a:r>
            <a:r>
              <a:rPr lang="en-US" altLang="zh-CN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zhòng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）：符合、适合。</a:t>
            </a:r>
          </a:p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绳：木工用来取直的墨线。</a:t>
            </a:r>
          </a:p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輮（</a:t>
            </a:r>
            <a:r>
              <a:rPr lang="en-US" altLang="zh-CN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róu 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）：（用火烤）使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……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弯曲。</a:t>
            </a: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以为：“以之为”的省略，把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…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当做</a:t>
            </a:r>
            <a:endParaRPr lang="zh-CN" altLang="en-US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其：它。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[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代词，代前文的“木”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曲（</a:t>
            </a:r>
            <a:r>
              <a:rPr lang="en-US" altLang="zh-CN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qu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）：弯曲。</a:t>
            </a:r>
          </a:p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规：圆规。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" name="直接连接符 3"/>
          <p:cNvSpPr/>
          <p:nvPr/>
        </p:nvSpPr>
        <p:spPr>
          <a:xfrm>
            <a:off x="1857356" y="4429132"/>
            <a:ext cx="76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5" name="直接连接符 4"/>
          <p:cNvSpPr/>
          <p:nvPr/>
        </p:nvSpPr>
        <p:spPr>
          <a:xfrm>
            <a:off x="4714876" y="3535681"/>
            <a:ext cx="47624" cy="4571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6" name="文本框 18445"/>
          <p:cNvSpPr txBox="1"/>
          <p:nvPr/>
        </p:nvSpPr>
        <p:spPr>
          <a:xfrm>
            <a:off x="500034" y="5500702"/>
            <a:ext cx="8316912" cy="1010213"/>
          </a:xfrm>
          <a:prstGeom prst="rect">
            <a:avLst/>
          </a:prstGeom>
          <a:noFill/>
          <a:ln w="190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译文</a:t>
            </a:r>
            <a:r>
              <a:rPr lang="zh-CN" altLang="en-US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：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（一块）木材笔直得合乎拉直的墨线，（用火烤）  使它弯曲成为车轮，它弯曲（的弧度）符合圆规（的要求）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虽有槁暴，不复挺者，</a:t>
            </a:r>
            <a:r>
              <a:rPr lang="zh-CN" altLang="en-US" b="1" u="sng" smtClean="0">
                <a:solidFill>
                  <a:srgbClr val="006600"/>
                </a:solidFill>
                <a:latin typeface="宋体" panose="02010600030101010101" pitchFamily="2" charset="-122"/>
              </a:rPr>
              <a:t>輮</a:t>
            </a:r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使之然也</a:t>
            </a:r>
            <a:r>
              <a:rPr lang="zh-CN" altLang="en-US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。</a:t>
            </a:r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>
            <a:off x="500034" y="928670"/>
            <a:ext cx="1500198" cy="114300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800" b="1" smtClean="0">
                <a:latin typeface="Times New Roman" panose="02020603050405020304" pitchFamily="18" charset="0"/>
              </a:rPr>
              <a:t>通“又”</a:t>
            </a:r>
            <a:endParaRPr lang="zh-CN" altLang="en-US" sz="2800" b="1"/>
          </a:p>
        </p:txBody>
      </p:sp>
      <p:sp>
        <p:nvSpPr>
          <p:cNvPr id="6" name="椭圆 5"/>
          <p:cNvSpPr/>
          <p:nvPr/>
        </p:nvSpPr>
        <p:spPr>
          <a:xfrm>
            <a:off x="2285984" y="857232"/>
            <a:ext cx="464347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槁：枯。暴（</a:t>
            </a:r>
            <a:r>
              <a:rPr lang="en-US" altLang="zh-CN" sz="2000" b="1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pù</a:t>
            </a:r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）：晒。 </a:t>
            </a:r>
            <a:endParaRPr lang="en-US" altLang="zh-CN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槁暴：枯干、晒干。</a:t>
            </a:r>
          </a:p>
          <a:p>
            <a:pPr algn="ctr"/>
            <a:endParaRPr lang="zh-CN" altLang="en-US"/>
          </a:p>
        </p:txBody>
      </p:sp>
      <p:cxnSp>
        <p:nvCxnSpPr>
          <p:cNvPr id="8" name="曲线连接符 7"/>
          <p:cNvCxnSpPr/>
          <p:nvPr/>
        </p:nvCxnSpPr>
        <p:spPr>
          <a:xfrm rot="10800000" flipV="1">
            <a:off x="1428728" y="857232"/>
            <a:ext cx="6000792" cy="2857520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剪去对角的矩形 8"/>
          <p:cNvSpPr/>
          <p:nvPr/>
        </p:nvSpPr>
        <p:spPr>
          <a:xfrm>
            <a:off x="928662" y="3786190"/>
            <a:ext cx="2143140" cy="5715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然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：这样。</a:t>
            </a:r>
            <a:endParaRPr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1785918" y="4643446"/>
            <a:ext cx="7072362" cy="500066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之</a:t>
            </a:r>
            <a:r>
              <a:rPr lang="zh-CN" altLang="en-US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：它。 </a:t>
            </a:r>
            <a: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[</a:t>
            </a:r>
            <a:r>
              <a:rPr lang="zh-CN" altLang="en-US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代词，代“木直中绳”中的“木”</a:t>
            </a:r>
            <a: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]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12" name="文本框 20493"/>
          <p:cNvSpPr txBox="1"/>
          <p:nvPr/>
        </p:nvSpPr>
        <p:spPr>
          <a:xfrm>
            <a:off x="928662" y="5572140"/>
            <a:ext cx="7315200" cy="829945"/>
          </a:xfrm>
          <a:prstGeom prst="rect">
            <a:avLst/>
          </a:prstGeom>
          <a:noFill/>
          <a:ln w="190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译文：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即使又晒干了，（也）不再挺直，（这是因为）弯曲使它（变成）这样的。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2857520"/>
          </a:xfrm>
        </p:spPr>
        <p:txBody>
          <a:bodyPr/>
          <a:lstStyle>
            <a:defPPr/>
          </a:lstStyle>
          <a:p>
            <a:endParaRPr lang="en-US" altLang="zh-CN" b="1" u="sng" smtClean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endParaRPr lang="en-US" altLang="zh-CN" b="1" u="sng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u="sng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故</a:t>
            </a:r>
            <a:r>
              <a:rPr lang="zh-CN" altLang="en-US" b="1" u="sng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木受绳则直，金就砺则利</a:t>
            </a: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，</a:t>
            </a:r>
            <a:endParaRPr lang="zh-CN" altLang="en-US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8860" y="3214685"/>
            <a:ext cx="4429140" cy="161582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mtClean="0">
                <a:latin typeface="Times New Roman" panose="02020603050405020304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mtClean="0">
                <a:latin typeface="Times New Roman" panose="02020603050405020304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CC3300"/>
                </a:solidFill>
                <a:latin typeface="Times New Roman" panose="02020603050405020304" pitchFamily="18" charset="0"/>
              </a:rPr>
              <a:t>      </a:t>
            </a:r>
            <a:endParaRPr lang="en-US" altLang="zh-CN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 smtClean="0">
                <a:solidFill>
                  <a:srgbClr val="CC33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b="1" smtClean="0">
                <a:solidFill>
                  <a:srgbClr val="CC3300"/>
                </a:solidFill>
                <a:latin typeface="Times New Roman" panose="02020603050405020304" pitchFamily="18" charset="0"/>
              </a:rPr>
              <a:t>砺</a:t>
            </a:r>
            <a:r>
              <a:rPr lang="zh-CN" altLang="en-US" smtClean="0">
                <a:latin typeface="Times New Roman" panose="02020603050405020304" pitchFamily="18" charset="0"/>
              </a:rPr>
              <a:t>：磨刀石。            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142844" y="1357298"/>
            <a:ext cx="928694" cy="135732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故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：所以。 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剪去同侧角的矩形 5"/>
          <p:cNvSpPr/>
          <p:nvPr/>
        </p:nvSpPr>
        <p:spPr>
          <a:xfrm>
            <a:off x="1428728" y="1428736"/>
            <a:ext cx="857256" cy="1143008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b="1" smtClean="0">
                <a:solidFill>
                  <a:srgbClr val="CC3300"/>
                </a:solidFill>
                <a:latin typeface="Times New Roman" panose="02020603050405020304" pitchFamily="18" charset="0"/>
              </a:rPr>
              <a:t>受绳</a:t>
            </a:r>
            <a:r>
              <a:rPr lang="zh-CN" altLang="en-US" smtClean="0">
                <a:latin typeface="Times New Roman" panose="02020603050405020304" pitchFamily="18" charset="0"/>
              </a:rPr>
              <a:t>：经墨线量过</a:t>
            </a:r>
            <a:endParaRPr lang="zh-CN" altLang="en-US"/>
          </a:p>
        </p:txBody>
      </p:sp>
      <p:sp>
        <p:nvSpPr>
          <p:cNvPr id="7" name="剪去同侧角的矩形 6"/>
          <p:cNvSpPr/>
          <p:nvPr/>
        </p:nvSpPr>
        <p:spPr>
          <a:xfrm>
            <a:off x="2285984" y="3071810"/>
            <a:ext cx="714380" cy="71438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mtClean="0"/>
              <a:t>则，就。</a:t>
            </a:r>
            <a:endParaRPr lang="zh-CN" altLang="en-US"/>
          </a:p>
        </p:txBody>
      </p:sp>
      <p:sp>
        <p:nvSpPr>
          <p:cNvPr id="9" name="对角圆角矩形 8"/>
          <p:cNvSpPr/>
          <p:nvPr/>
        </p:nvSpPr>
        <p:spPr>
          <a:xfrm>
            <a:off x="3428992" y="1571612"/>
            <a:ext cx="1928826" cy="107157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b="1" smtClean="0">
                <a:solidFill>
                  <a:srgbClr val="CC3300"/>
                </a:solidFill>
                <a:latin typeface="Times New Roman" panose="02020603050405020304" pitchFamily="18" charset="0"/>
              </a:rPr>
              <a:t>金</a:t>
            </a:r>
            <a:r>
              <a:rPr lang="zh-CN" altLang="en-US" smtClean="0">
                <a:latin typeface="Times New Roman" panose="02020603050405020304" pitchFamily="18" charset="0"/>
              </a:rPr>
              <a:t>：指金属制成的刀剑等。</a:t>
            </a:r>
            <a:endParaRPr lang="zh-CN" altLang="en-US"/>
          </a:p>
        </p:txBody>
      </p:sp>
      <p:sp>
        <p:nvSpPr>
          <p:cNvPr id="10" name="剪去单角的矩形 9"/>
          <p:cNvSpPr/>
          <p:nvPr/>
        </p:nvSpPr>
        <p:spPr>
          <a:xfrm>
            <a:off x="4429124" y="3071810"/>
            <a:ext cx="2428892" cy="71438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b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就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：靠拢。 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[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动词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]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曲线连接符 11"/>
          <p:cNvCxnSpPr/>
          <p:nvPr/>
        </p:nvCxnSpPr>
        <p:spPr>
          <a:xfrm rot="5400000">
            <a:off x="3071802" y="2857496"/>
            <a:ext cx="1714512" cy="1714512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剪去单角的矩形 12"/>
          <p:cNvSpPr/>
          <p:nvPr/>
        </p:nvSpPr>
        <p:spPr>
          <a:xfrm>
            <a:off x="6357950" y="4000504"/>
            <a:ext cx="2000264" cy="42862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b="1" smtClean="0">
                <a:solidFill>
                  <a:srgbClr val="CC3300"/>
                </a:solidFill>
                <a:latin typeface="Times New Roman" panose="02020603050405020304" pitchFamily="18" charset="0"/>
              </a:rPr>
              <a:t>利</a:t>
            </a:r>
            <a:r>
              <a:rPr lang="zh-CN" altLang="en-US" smtClean="0">
                <a:latin typeface="Times New Roman" panose="02020603050405020304" pitchFamily="18" charset="0"/>
              </a:rPr>
              <a:t>：锋利。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22540"/>
          <p:cNvSpPr txBox="1"/>
          <p:nvPr/>
        </p:nvSpPr>
        <p:spPr>
          <a:xfrm>
            <a:off x="928662" y="5286388"/>
            <a:ext cx="7543800" cy="891540"/>
          </a:xfrm>
          <a:prstGeom prst="rect">
            <a:avLst/>
          </a:prstGeom>
          <a:noFill/>
          <a:ln w="190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i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译文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</a:t>
            </a:r>
            <a:r>
              <a:rPr lang="zh-CN" altLang="en-US" sz="2400" b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所以木材经过墨线量过就直了，金属制成的刀剑放到磨刀石上（磨过）就锋利了。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</a:br>
            <a:r>
              <a:rPr lang="en-US" altLang="zh-CN" b="1" u="sng">
                <a:solidFill>
                  <a:srgbClr val="0066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b="1" u="sng">
                <a:solidFill>
                  <a:srgbClr val="006600"/>
                </a:solidFill>
                <a:latin typeface="Times New Roman" panose="02020603050405020304" pitchFamily="18" charset="0"/>
              </a:rPr>
            </a:br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君子博学而</a:t>
            </a:r>
            <a:r>
              <a:rPr lang="zh-CN" altLang="en-US" smtClean="0">
                <a:latin typeface="Times New Roman" panose="02020603050405020304" pitchFamily="18" charset="0"/>
              </a:rPr>
              <a:t>①</a:t>
            </a:r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日参省乎己，则知明而</a:t>
            </a:r>
            <a:r>
              <a:rPr lang="zh-CN" altLang="en-US" smtClean="0">
                <a:latin typeface="Times New Roman" panose="02020603050405020304" pitchFamily="18" charset="0"/>
              </a:rPr>
              <a:t>②</a:t>
            </a:r>
            <a:r>
              <a:rPr lang="zh-CN" altLang="en-US" b="1" u="sng" smtClean="0">
                <a:solidFill>
                  <a:srgbClr val="006600"/>
                </a:solidFill>
                <a:latin typeface="Times New Roman" panose="02020603050405020304" pitchFamily="18" charset="0"/>
              </a:rPr>
              <a:t>行无过矣</a:t>
            </a:r>
            <a:r>
              <a:rPr lang="zh-CN" altLang="en-US" b="1" smtClean="0">
                <a:solidFill>
                  <a:srgbClr val="0066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 lnSpcReduction="10000"/>
          </a:bodyPr>
          <a:lstStyle>
            <a:defPPr/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博学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：广泛地学习。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而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①：并且    ②：不译。 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[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表并列的连词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]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参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（</a:t>
            </a:r>
            <a:r>
              <a:rPr lang="en-US" altLang="zh-CN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cān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）：检查。 </a:t>
            </a: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省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（</a:t>
            </a:r>
            <a:r>
              <a:rPr lang="en-US" altLang="zh-CN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xǐng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）：与“参”同义。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乎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：相当于“于”，意思是对、向。 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[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介词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]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知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zhì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）：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同“智”，智慧。 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[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通假字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]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明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：明达。指对事理有明确透彻的认识。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行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：行为。           </a:t>
            </a:r>
            <a:r>
              <a:rPr lang="zh-CN" altLang="en-US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过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：过失。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en-US" altLang="zh-CN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第二段</a:t>
            </a:r>
            <a:br>
              <a:rPr lang="zh-CN" altLang="en-US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>
            <a:defPPr/>
          </a:lstStyle>
          <a:p>
            <a:pPr>
              <a:buNone/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吾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尝终日而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</a:rPr>
              <a:t>思矣，不如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须臾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</a:rPr>
              <a:t>之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所学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</a:rPr>
              <a:t>也；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吾尝</a:t>
            </a:r>
            <a:r>
              <a:rPr lang="zh-CN" altLang="en-US" b="1" u="sng"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跂而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望矣，不如登高</a:t>
            </a:r>
            <a:r>
              <a:rPr lang="zh-CN" altLang="en-US" b="1" u="sng"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之博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见也。</a:t>
            </a:r>
            <a:endParaRPr lang="zh-CN" altLang="en-US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尝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：曾经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终日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：整天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：两个“而”均为表修饰的连词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④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须臾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：片刻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⑤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所学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：“所”字结构，学习的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…… 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（收获）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⑥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跂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：踮起脚后跟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⑦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之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：助词，主谓之间，取独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⑧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博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：广博，</a:t>
            </a:r>
            <a:r>
              <a:rPr lang="zh-CN" altLang="en-US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宽广。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/>
            </a:r>
            <a:b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</a:b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/>
            </a:r>
            <a:b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</a:b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登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高而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招，臂非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加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长也，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而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hlinkClick r:id="rId2" action="ppaction://hlinkpres?slideindex=1&amp;slidetitle="/>
              </a:rPr>
              <a:t>见者远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；顺风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而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呼，声非加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疾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也，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而闻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者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彰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b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lnSpcReduction="10000"/>
          </a:bodyPr>
          <a:lstStyle>
            <a:defPPr/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高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：形容词作名词，高处。</a:t>
            </a:r>
          </a:p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而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：第一、三个表修饰；第二、四个表转折。</a:t>
            </a:r>
          </a:p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加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：增加</a:t>
            </a:r>
          </a:p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④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见者远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：人在远处也能看见</a:t>
            </a:r>
          </a:p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⑤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疾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：强，这里指声音宏大</a:t>
            </a:r>
          </a:p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⑥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闻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：听</a:t>
            </a:r>
          </a:p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⑦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彰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：明显，显著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en-US" altLang="zh-CN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/>
            </a:r>
            <a:br>
              <a:rPr lang="en-US" altLang="zh-CN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假舆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马者，非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利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足也，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而致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千里；假舟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楫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者，非能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水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也，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而绝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江河。</a:t>
            </a:r>
            <a:r>
              <a:rPr lang="zh-CN" altLang="en-US" b="1" u="sng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/>
            </a:r>
            <a:br>
              <a:rPr lang="zh-CN" altLang="en-US" b="1" u="sng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>
            <a:defPPr/>
          </a:lstStyle>
          <a:p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假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：借助，利用       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舆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b="1" err="1">
                <a:latin typeface="黑体" panose="02010609060101010101" pitchFamily="2" charset="-122"/>
                <a:ea typeface="黑体" panose="02010609060101010101" pitchFamily="2" charset="-122"/>
              </a:rPr>
              <a:t>yú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，车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利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：形容词使动，使</a:t>
            </a:r>
            <a:r>
              <a:rPr lang="en-US" altLang="zh-CN" b="1">
                <a:latin typeface="宋体" panose="02010600030101010101" pitchFamily="2" charset="-122"/>
              </a:rPr>
              <a:t>…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快         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：二个均为表转折连词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致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：达到，到达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⑥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楫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b="1" err="1">
                <a:latin typeface="黑体" panose="02010609060101010101" pitchFamily="2" charset="-122"/>
                <a:ea typeface="黑体" panose="02010609060101010101" pitchFamily="2" charset="-122"/>
              </a:rPr>
              <a:t>jí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，船桨，代船。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⑦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：游水，名词作动词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⑧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：横渡，横穿，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渡过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>
            <a:defPPr/>
          </a:lstStyle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b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xìng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，通“性”，资质，禀赋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：外物，指各种客观</a:t>
            </a:r>
            <a:r>
              <a:rPr lang="zh-CN" altLang="en-US" b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条件。</a:t>
            </a:r>
            <a:endParaRPr lang="en-US" altLang="zh-CN" b="1" smtClean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君子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生</a:t>
            </a:r>
            <a:r>
              <a:rPr lang="zh-CN" altLang="en-US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非异也，善假于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物</a:t>
            </a:r>
            <a:r>
              <a:rPr lang="zh-CN" altLang="en-US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也</a:t>
            </a:r>
            <a:endParaRPr lang="zh-CN" altLang="en-US"/>
          </a:p>
        </p:txBody>
      </p:sp>
      <p:sp>
        <p:nvSpPr>
          <p:cNvPr id="6" name="文本框 38918"/>
          <p:cNvSpPr txBox="1"/>
          <p:nvPr/>
        </p:nvSpPr>
        <p:spPr>
          <a:xfrm>
            <a:off x="395288" y="2644775"/>
            <a:ext cx="8353425" cy="1568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译文</a:t>
            </a: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：有学问、有修养的人的资质（和一般人）没有不同，（可是聪明能干差异很大，这是因为他们）善于凭借和利用外物啊。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>
            <a:normAutofit fontScale="85000" lnSpcReduction="20000"/>
          </a:bodyPr>
          <a:lstStyle>
            <a:defPPr/>
          </a:lstStyle>
          <a:p>
            <a:pPr>
              <a:lnSpc>
                <a:spcPct val="95000"/>
              </a:lnSpc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兴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：起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：前二个为兼词，意为“于此”、“于是”；第三个为语气助词，“了”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渊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：深水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蛟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b="1" err="1" smtClean="0">
                <a:latin typeface="黑体" panose="02010609060101010101" pitchFamily="2" charset="-122"/>
                <a:ea typeface="黑体" panose="02010609060101010101" pitchFamily="2" charset="-122"/>
              </a:rPr>
              <a:t>jiāo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，一种龙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善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：形容词作名词，善行。</a:t>
            </a:r>
            <a:r>
              <a:rPr lang="en-US" altLang="zh-CN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⑥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：表顺承</a:t>
            </a:r>
            <a:r>
              <a:rPr lang="en-US" altLang="zh-CN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,“</a:t>
            </a:r>
            <a:r>
              <a:rPr lang="zh-CN" altLang="en-US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就”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⑦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神明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：指人的高度智慧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⑧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：获得</a:t>
            </a:r>
          </a:p>
          <a:p>
            <a:pPr>
              <a:lnSpc>
                <a:spcPct val="95000"/>
              </a:lnSpc>
            </a:pPr>
            <a:r>
              <a:rPr lang="en-US" altLang="zh-CN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⑨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备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：具备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en-US" altLang="zh-CN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积土成山，风雨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兴焉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；积水成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渊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蛟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龙生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焉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；积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善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成德，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而神明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自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得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，圣心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备焉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b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故不积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跬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步，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无以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至千里；不积小流，无以成江海。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骐骥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一跃，不能十步；驽马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十驾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，功在不舍。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>
            <a:defPPr/>
          </a:lstStyle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跬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：古代的半步。古代称跨出一脚为“跬”，跨两脚为“步”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无以</a:t>
            </a:r>
            <a:r>
              <a:rPr lang="zh-CN" altLang="en-US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：固定句式，没有用来</a:t>
            </a:r>
            <a:r>
              <a:rPr lang="en-US" altLang="zh-CN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…</a:t>
            </a:r>
            <a:r>
              <a:rPr lang="zh-CN" altLang="en-US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的（办法）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骐骥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：骏马</a:t>
            </a:r>
          </a:p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④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十驾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：马拉车一天走的路叫“一驾”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劝学亭</a:t>
            </a:r>
          </a:p>
        </p:txBody>
      </p:sp>
      <p:pic>
        <p:nvPicPr>
          <p:cNvPr id="4" name="图片 3" descr="u=509449681,4106389449&amp;fm=15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760" y="1823720"/>
            <a:ext cx="6350000" cy="4775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en-US" altLang="zh-CN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锲而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舍之，朽木不折，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锲而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不舍，金石可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>
            <a:defPPr/>
          </a:lstStyle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锲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：二个“锲”均意为“雕刻”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：二个“而”均表假设关系，如果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：二个“舍”均为动词，放弃</a:t>
            </a:r>
          </a:p>
          <a:p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镂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雕刻。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en-US" altLang="zh-CN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蚓无爪牙</a:t>
            </a:r>
            <a:r>
              <a:rPr lang="zh-CN" altLang="en-US" b="1" u="sng" smtClean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利，筋骨之</a:t>
            </a:r>
            <a:r>
              <a:rPr lang="zh-CN" altLang="en-US" b="1" u="sng" smtClean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强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b="1" u="sng" smtClean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食埃土，</a:t>
            </a:r>
            <a:r>
              <a:rPr lang="zh-CN" altLang="en-US" b="1" u="sng" smtClean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饮黄泉，</a:t>
            </a:r>
            <a:r>
              <a:rPr lang="zh-CN" altLang="en-US" b="1" u="sng" smtClean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用心一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也。</a:t>
            </a:r>
            <a:b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>
            <a:defPPr/>
          </a:lstStyle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：定语后置的标志 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强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b="1" err="1">
                <a:latin typeface="黑体" panose="02010609060101010101" pitchFamily="2" charset="-122"/>
                <a:ea typeface="黑体" panose="02010609060101010101" pitchFamily="2" charset="-122"/>
              </a:rPr>
              <a:t>qiáng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，强劲的意思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蚓无爪牙之利，筋骨之强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：定语后置句    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上、下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：方位词作状语，向上、向下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用心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：不是合成双音词，“用”是引介原因的介词，意为“由于、因为”，“心”意为“心思”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pPr algn="l"/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蟹六跪</a:t>
            </a:r>
            <a:r>
              <a:rPr lang="zh-CN" altLang="en-US" b="1" u="sng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而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二</a:t>
            </a:r>
            <a:r>
              <a:rPr lang="zh-CN" altLang="en-US" b="1" u="sng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螯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，非蛇鳝之穴无可寄托者，用心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躁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r>
              <a:rPr lang="en-US" altLang="zh-CN" b="1">
                <a:latin typeface="Arial" panose="020B0604020202020204" pitchFamily="34" charset="0"/>
              </a:rPr>
              <a:t>①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：表并列，和</a:t>
            </a:r>
          </a:p>
          <a:p>
            <a:r>
              <a:rPr lang="en-US" altLang="zh-CN" b="1">
                <a:latin typeface="Arial" panose="020B0604020202020204" pitchFamily="34" charset="0"/>
              </a:rPr>
              <a:t>②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螯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b="1" err="1">
                <a:latin typeface="黑体" panose="02010609060101010101" pitchFamily="2" charset="-122"/>
                <a:ea typeface="黑体" panose="02010609060101010101" pitchFamily="2" charset="-122"/>
              </a:rPr>
              <a:t>áo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，蟹钳。</a:t>
            </a:r>
          </a:p>
          <a:p>
            <a:r>
              <a:rPr lang="en-US" altLang="zh-CN" b="1">
                <a:latin typeface="Arial" panose="020B0604020202020204" pitchFamily="34" charset="0"/>
              </a:rPr>
              <a:t>③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：浮躁，不专心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>
            <a:defPPr/>
          </a:lstStyle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总结文言常识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一词多义：疾</a:t>
            </a:r>
            <a:endParaRPr lang="en-US" altLang="zh-CN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/>
          </a:p>
        </p:txBody>
      </p:sp>
      <p:sp>
        <p:nvSpPr>
          <p:cNvPr id="4" name="文本框 32772"/>
          <p:cNvSpPr txBox="1"/>
          <p:nvPr/>
        </p:nvSpPr>
        <p:spPr>
          <a:xfrm>
            <a:off x="142844" y="2428868"/>
            <a:ext cx="6858048" cy="224676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6600"/>
                </a:solidFill>
                <a:latin typeface="Times New Roman" panose="02020603050405020304" pitchFamily="18" charset="0"/>
              </a:rPr>
              <a:t>、顺风而呼，声非加疾也</a:t>
            </a:r>
          </a:p>
          <a:p>
            <a:r>
              <a: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6600"/>
                </a:solidFill>
                <a:latin typeface="Times New Roman" panose="02020603050405020304" pitchFamily="18" charset="0"/>
              </a:rPr>
              <a:t>、君子疾夫舍曰“欲之”而必为之辞</a:t>
            </a:r>
          </a:p>
          <a:p>
            <a:r>
              <a: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6600"/>
                </a:solidFill>
                <a:latin typeface="Times New Roman" panose="02020603050405020304" pitchFamily="18" charset="0"/>
              </a:rPr>
              <a:t>、老臣病足，曾不能疾走</a:t>
            </a:r>
          </a:p>
          <a:p>
            <a:r>
              <a: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6600"/>
                </a:solidFill>
                <a:latin typeface="Times New Roman" panose="02020603050405020304" pitchFamily="18" charset="0"/>
              </a:rPr>
              <a:t>、膑至。庞涓恐其贤于己，疾之。</a:t>
            </a:r>
          </a:p>
          <a:p>
            <a:r>
              <a:rPr lang="en-US" altLang="zh-CN" sz="2800" b="1">
                <a:solidFill>
                  <a:srgbClr val="0066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6600"/>
                </a:solidFill>
                <a:latin typeface="Times New Roman" panose="02020603050405020304" pitchFamily="18" charset="0"/>
              </a:rPr>
              <a:t>、君有疾，在奏理，汤熨之所及也</a:t>
            </a:r>
            <a:endParaRPr lang="zh-CN" altLang="en-US" sz="280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5074" y="2500306"/>
            <a:ext cx="2087563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强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憎恨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快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嫉妒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病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b="1" smtClean="0"/>
              <a:t>一词多义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686436" cy="4525963"/>
          </a:xfrm>
        </p:spPr>
        <p:txBody>
          <a:bodyPr/>
          <a:lstStyle>
            <a:defPPr/>
          </a:lstStyle>
          <a:p>
            <a:r>
              <a:rPr lang="zh-CN" altLang="en-US" b="1">
                <a:solidFill>
                  <a:srgbClr val="3333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闻：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）声非加疾也，而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闻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者彰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）博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闻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强志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）不能称前时之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闻</a:t>
            </a:r>
          </a:p>
        </p:txBody>
      </p:sp>
      <p:sp>
        <p:nvSpPr>
          <p:cNvPr id="4" name="文本框 32770"/>
          <p:cNvSpPr txBox="1"/>
          <p:nvPr/>
        </p:nvSpPr>
        <p:spPr>
          <a:xfrm>
            <a:off x="5975350" y="1643050"/>
            <a:ext cx="3168650" cy="2800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3200" b="1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听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、听到</a:t>
            </a: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见闻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、学识</a:t>
            </a: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声誉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、名声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686436" cy="4525963"/>
          </a:xfrm>
        </p:spPr>
        <p:txBody>
          <a:bodyPr/>
          <a:lstStyle>
            <a:defPPr/>
          </a:lstStyle>
          <a:p>
            <a:r>
              <a:rPr lang="zh-CN" altLang="en-US" b="1">
                <a:solidFill>
                  <a:srgbClr val="3333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中：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）瓮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之鳖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峨冠而多髯者为东坡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道而废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）木直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绳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）见其发矢十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八九</a:t>
            </a:r>
          </a:p>
          <a:p>
            <a:endParaRPr lang="zh-CN" altLang="en-US"/>
          </a:p>
        </p:txBody>
      </p:sp>
      <p:sp>
        <p:nvSpPr>
          <p:cNvPr id="4" name="文本框 19458"/>
          <p:cNvSpPr txBox="1"/>
          <p:nvPr/>
        </p:nvSpPr>
        <p:spPr>
          <a:xfrm>
            <a:off x="6143636" y="1785926"/>
            <a:ext cx="3000364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内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、里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中间、当中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半、一半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符合、适合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命中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6000792" cy="5126055"/>
          </a:xfrm>
        </p:spPr>
        <p:txBody>
          <a:bodyPr>
            <a:normAutofit fontScale="92500"/>
          </a:bodyPr>
          <a:lstStyle>
            <a:defPPr/>
          </a:lstStyle>
          <a:p>
            <a:r>
              <a:rPr lang="zh-CN" altLang="en-US" b="1">
                <a:solidFill>
                  <a:srgbClr val="3333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绝：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）忽然抚尺一下，群响毕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）率妻子邑人来此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境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）佛印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类弥勒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）非能水也，而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江河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）以为妙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</a:p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）络绎不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处逢生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无仅有</a:t>
            </a:r>
          </a:p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248" y="400050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r>
              <a:rPr lang="zh-CN" altLang="en-US" sz="3200" b="1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到了极点</a:t>
            </a:r>
          </a:p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间断、断绝</a:t>
            </a:r>
          </a:p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走不通的，没有出路的</a:t>
            </a:r>
            <a:endParaRPr lang="zh-CN" altLang="en-US" sz="3200" b="1" smtClean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独一无二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37891"/>
          <p:cNvSpPr txBox="1"/>
          <p:nvPr/>
        </p:nvSpPr>
        <p:spPr>
          <a:xfrm>
            <a:off x="6858016" y="857233"/>
            <a:ext cx="1076325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终止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隔断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非常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横渡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虚词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525963"/>
          </a:xfrm>
        </p:spPr>
        <p:txBody>
          <a:bodyPr>
            <a:normAutofit fontScale="92500" lnSpcReduction="20000"/>
          </a:bodyPr>
          <a:lstStyle>
            <a:defPPr/>
          </a:lstStyle>
          <a:p>
            <a:r>
              <a:rPr lang="zh-CN" altLang="en-US" b="1" smtClean="0">
                <a:solidFill>
                  <a:srgbClr val="3333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于：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）青，取之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蓝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）而青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蓝   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　　 而寒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）善假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物也</a:t>
            </a:r>
          </a:p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箕畚运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渤海之尾</a:t>
            </a:r>
          </a:p>
          <a:p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）暴见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王</a:t>
            </a:r>
          </a:p>
          <a:p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  受制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人</a:t>
            </a:r>
          </a:p>
          <a:p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）其一犬坐</a:t>
            </a:r>
            <a:r>
              <a:rPr lang="zh-CN" altLang="en-US" b="1" u="sng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smtClean="0">
                <a:solidFill>
                  <a:srgbClr val="25010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</a:t>
            </a:r>
          </a:p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0662" y="1857364"/>
            <a:ext cx="3643338" cy="3970318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介词，从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介词，比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引介动作对象，不译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介词，到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介词，表被动，被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介词，在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教学目标</a:t>
            </a:r>
            <a:r>
              <a:rPr lang="en-US" altLang="zh-CN" b="1" smtClean="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b="1">
                <a:solidFill>
                  <a:srgbClr val="FF0000"/>
                </a:solidFill>
              </a:rPr>
              <a:t/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学生借助参考资料，在课堂上展示，其他学生可以补充；</a:t>
            </a: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师生在课堂上互动，最后由教师点拨来明确知识点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25000"/>
          </a:bodyPr>
          <a:lstStyle>
            <a:defPPr/>
          </a:lstStyle>
          <a:p>
            <a:r>
              <a:rPr lang="en-US" altLang="zh-CN" sz="16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zh-CN" altLang="en-US" sz="16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、理清课文结构：</a:t>
            </a:r>
            <a:endParaRPr lang="en-US" altLang="zh-CN" sz="16000" b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12800" b="1" smtClean="0"/>
              <a:t>明确：</a:t>
            </a:r>
          </a:p>
          <a:p>
            <a:r>
              <a:rPr lang="zh-CN" altLang="en-US" sz="11000" b="1" smtClean="0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一（</a:t>
            </a:r>
            <a:r>
              <a:rPr lang="en-US" altLang="zh-CN" sz="11000" b="1" smtClean="0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1</a:t>
            </a:r>
            <a:r>
              <a:rPr lang="zh-CN" altLang="en-US" sz="11000" b="1" smtClean="0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）提出中心论点：学不可以已。</a:t>
            </a:r>
          </a:p>
          <a:p>
            <a:pPr marL="0" indent="0">
              <a:buNone/>
            </a:pPr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     二、（</a:t>
            </a:r>
            <a:r>
              <a:rPr lang="en-US" altLang="zh-CN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2</a:t>
            </a:r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）学习的意义在于</a:t>
            </a:r>
            <a:r>
              <a:rPr lang="en-US" altLang="zh-CN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“</a:t>
            </a:r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  <a:sym typeface="+mn-ea"/>
              </a:rPr>
              <a:t>君子博学而日参省乎己，则知明而行无过矣。</a:t>
            </a:r>
            <a:r>
              <a:rPr lang="en-US" altLang="zh-CN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”</a:t>
            </a:r>
          </a:p>
          <a:p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三、（</a:t>
            </a:r>
            <a:r>
              <a:rPr lang="en-US" altLang="zh-CN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3)</a:t>
            </a:r>
            <a:r>
              <a:rPr lang="zh-CN" altLang="zh-CN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学习的作用：</a:t>
            </a:r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  <a:sym typeface="+mn-ea"/>
              </a:rPr>
              <a:t>君子生非异也，善假于物也。</a:t>
            </a:r>
          </a:p>
          <a:p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四、（</a:t>
            </a:r>
            <a:r>
              <a:rPr lang="en-US" altLang="zh-CN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4</a:t>
            </a:r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）</a:t>
            </a:r>
            <a:r>
              <a:rPr lang="zh-CN" altLang="en-US" sz="110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  <a:sym typeface="+mn-ea"/>
              </a:rPr>
              <a:t>学习的方法（积累）、态度（坚持和专一）</a:t>
            </a:r>
            <a:endParaRPr lang="zh-CN" altLang="en-US" sz="11000" b="1">
              <a:latin typeface="华文隶书" pitchFamily="2" charset="-122"/>
              <a:ea typeface="华文隶书" pitchFamily="2" charset="-122"/>
              <a:cs typeface="华文隶书" panose="02010800040101010101" pitchFamily="2" charset="-122"/>
            </a:endParaRPr>
          </a:p>
          <a:p>
            <a:endParaRPr lang="zh-CN" altLang="en-US" sz="11000" b="1">
              <a:latin typeface="华文隶书" pitchFamily="2" charset="-122"/>
              <a:ea typeface="华文隶书" pitchFamily="2" charset="-122"/>
              <a:cs typeface="华文隶书" panose="02010800040101010101" pitchFamily="2" charset="-122"/>
            </a:endParaRPr>
          </a:p>
          <a:p>
            <a:r>
              <a:rPr lang="en-US" altLang="zh-CN"/>
              <a:t>   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劝学亭</a:t>
            </a:r>
          </a:p>
        </p:txBody>
      </p:sp>
      <p:pic>
        <p:nvPicPr>
          <p:cNvPr id="4" name="图片 3" descr="timgIB0ZZU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105" y="1819910"/>
            <a:ext cx="6701790" cy="40862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58800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、论证方法的探讨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9180"/>
            <a:ext cx="8229600" cy="3726815"/>
          </a:xfrm>
        </p:spPr>
        <p:txBody>
          <a:bodyPr/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段运用了什么论证方法？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比喻论证的方法：</a:t>
            </a:r>
          </a:p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青，取之于蓝，而青于蓝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冰，水为之而寒于水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7681" name="燕尾形箭头 27680"/>
          <p:cNvSpPr/>
          <p:nvPr/>
        </p:nvSpPr>
        <p:spPr>
          <a:xfrm>
            <a:off x="5557520" y="244348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grpSp>
        <p:nvGrpSpPr>
          <p:cNvPr id="27685" name="组合 27684"/>
          <p:cNvGrpSpPr/>
          <p:nvPr/>
        </p:nvGrpSpPr>
        <p:grpSpPr>
          <a:xfrm>
            <a:off x="6511925" y="2748280"/>
            <a:ext cx="2286000" cy="460375"/>
            <a:chOff x="0" y="0"/>
            <a:chExt cx="1440" cy="290"/>
          </a:xfrm>
        </p:grpSpPr>
        <p:sp>
          <p:nvSpPr>
            <p:cNvPr id="27686" name="文本框 27685"/>
            <p:cNvSpPr txBox="1"/>
            <p:nvPr/>
          </p:nvSpPr>
          <p:spPr>
            <a:xfrm>
              <a:off x="0" y="0"/>
              <a:ext cx="62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变化</a:t>
              </a:r>
            </a:p>
          </p:txBody>
        </p:sp>
        <p:sp>
          <p:nvSpPr>
            <p:cNvPr id="27687" name="文本框 27686"/>
            <p:cNvSpPr txBox="1"/>
            <p:nvPr/>
          </p:nvSpPr>
          <p:spPr>
            <a:xfrm>
              <a:off x="840" y="0"/>
              <a:ext cx="6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提高</a:t>
              </a:r>
            </a:p>
          </p:txBody>
        </p:sp>
        <p:sp>
          <p:nvSpPr>
            <p:cNvPr id="27688" name="直接连接符 27687"/>
            <p:cNvSpPr/>
            <p:nvPr/>
          </p:nvSpPr>
          <p:spPr>
            <a:xfrm>
              <a:off x="480" y="144"/>
              <a:ext cx="384" cy="0"/>
            </a:xfrm>
            <a:prstGeom prst="line">
              <a:avLst/>
            </a:prstGeom>
            <a:ln w="762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</p:grpSp>
      <p:sp>
        <p:nvSpPr>
          <p:cNvPr id="27677" name="文本框 27676"/>
          <p:cNvSpPr txBox="1"/>
          <p:nvPr/>
        </p:nvSpPr>
        <p:spPr>
          <a:xfrm>
            <a:off x="887095" y="3400425"/>
            <a:ext cx="35687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木直中绳，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輮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以为轮，</a:t>
            </a:r>
          </a:p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其曲中规。虽有槁暴，</a:t>
            </a:r>
          </a:p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不复挺者，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輮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使之然也。</a:t>
            </a:r>
          </a:p>
        </p:txBody>
      </p:sp>
      <p:grpSp>
        <p:nvGrpSpPr>
          <p:cNvPr id="27689" name="组合 27688"/>
          <p:cNvGrpSpPr/>
          <p:nvPr/>
        </p:nvGrpSpPr>
        <p:grpSpPr>
          <a:xfrm>
            <a:off x="6392545" y="4138930"/>
            <a:ext cx="2708275" cy="460375"/>
            <a:chOff x="0" y="0"/>
            <a:chExt cx="1706" cy="290"/>
          </a:xfrm>
        </p:grpSpPr>
        <p:sp>
          <p:nvSpPr>
            <p:cNvPr id="27690" name="文本框 27689"/>
            <p:cNvSpPr txBox="1"/>
            <p:nvPr/>
          </p:nvSpPr>
          <p:spPr>
            <a:xfrm>
              <a:off x="0" y="0"/>
              <a:ext cx="67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变化</a:t>
              </a:r>
            </a:p>
          </p:txBody>
        </p:sp>
        <p:sp>
          <p:nvSpPr>
            <p:cNvPr id="27691" name="文本框 27690"/>
            <p:cNvSpPr txBox="1"/>
            <p:nvPr/>
          </p:nvSpPr>
          <p:spPr>
            <a:xfrm>
              <a:off x="816" y="0"/>
              <a:ext cx="89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改变</a:t>
              </a:r>
            </a:p>
          </p:txBody>
        </p:sp>
        <p:sp>
          <p:nvSpPr>
            <p:cNvPr id="27692" name="直接连接符 27691"/>
            <p:cNvSpPr/>
            <p:nvPr/>
          </p:nvSpPr>
          <p:spPr>
            <a:xfrm>
              <a:off x="480" y="144"/>
              <a:ext cx="384" cy="0"/>
            </a:xfrm>
            <a:prstGeom prst="line">
              <a:avLst/>
            </a:prstGeom>
            <a:ln w="762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</p:grpSp>
      <p:sp>
        <p:nvSpPr>
          <p:cNvPr id="27682" name="燕尾形箭头 27681"/>
          <p:cNvSpPr/>
          <p:nvPr/>
        </p:nvSpPr>
        <p:spPr>
          <a:xfrm>
            <a:off x="5445760" y="383413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835" y="4840605"/>
            <a:ext cx="775144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ctr"/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9665" y="4840605"/>
            <a:ext cx="197040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/>
          </a:lstStyle>
          <a:p>
            <a:pPr algn="l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木受绳则直</a:t>
            </a:r>
          </a:p>
          <a:p>
            <a:pPr algn="l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金就砺则利</a:t>
            </a:r>
          </a:p>
        </p:txBody>
      </p:sp>
      <p:sp>
        <p:nvSpPr>
          <p:cNvPr id="6" name="燕尾形箭头 5"/>
          <p:cNvSpPr/>
          <p:nvPr/>
        </p:nvSpPr>
        <p:spPr>
          <a:xfrm>
            <a:off x="5557520" y="495808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27680" name="文本框 27679"/>
          <p:cNvSpPr txBox="1"/>
          <p:nvPr/>
        </p:nvSpPr>
        <p:spPr>
          <a:xfrm>
            <a:off x="6435725" y="526161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木、金</a:t>
            </a:r>
          </a:p>
        </p:txBody>
      </p:sp>
      <p:sp>
        <p:nvSpPr>
          <p:cNvPr id="27695" name="文本框 27694"/>
          <p:cNvSpPr txBox="1"/>
          <p:nvPr/>
        </p:nvSpPr>
        <p:spPr>
          <a:xfrm>
            <a:off x="813435" y="6024563"/>
            <a:ext cx="7294880" cy="52197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君子博学而日参省乎己，则知明而行无过矣。</a:t>
            </a:r>
          </a:p>
        </p:txBody>
      </p:sp>
      <p:sp>
        <p:nvSpPr>
          <p:cNvPr id="27696" name="直接连接符 27695"/>
          <p:cNvSpPr/>
          <p:nvPr/>
        </p:nvSpPr>
        <p:spPr>
          <a:xfrm flipH="1">
            <a:off x="8108315" y="6210935"/>
            <a:ext cx="68580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7" name="矩形 6"/>
          <p:cNvSpPr/>
          <p:nvPr/>
        </p:nvSpPr>
        <p:spPr>
          <a:xfrm>
            <a:off x="7687945" y="526161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/>
          </a:lstStyle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7" grpId="0"/>
      <p:bldP spid="27680" grpId="0"/>
      <p:bldP spid="2769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43815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段的论证方法？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8070"/>
            <a:ext cx="8229600" cy="5058410"/>
          </a:xfrm>
        </p:spPr>
        <p:txBody>
          <a:bodyPr/>
          <a:lstStyle>
            <a:defPPr/>
          </a:lstStyle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吾尝</a:t>
            </a:r>
            <a:r>
              <a:rPr lang="zh-CN" altLang="en-US" b="1">
                <a:latin typeface="Times New Roman" panose="02020603050405020304" pitchFamily="18" charset="0"/>
                <a:sym typeface="+mn-ea"/>
              </a:rPr>
              <a:t>跂</a:t>
            </a: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而望矣，不如登高之博见也</a:t>
            </a:r>
          </a:p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登高而招，臂非加长也，而见者远</a:t>
            </a:r>
            <a:endParaRPr lang="zh-CN" altLang="en-US"/>
          </a:p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顺风而呼，声非加疾也，而闻者彰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假舆马者，非利足也，而致千里</a:t>
            </a:r>
          </a:p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假舟楫者，非能水也，而绝江河</a:t>
            </a: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1992" name="文本框 41991"/>
          <p:cNvSpPr txBox="1"/>
          <p:nvPr/>
        </p:nvSpPr>
        <p:spPr>
          <a:xfrm>
            <a:off x="2102485" y="5481955"/>
            <a:ext cx="4897755" cy="52197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>
            <a:defPPr/>
          </a:lstStyle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君子生非异也，善假于物也</a:t>
            </a:r>
          </a:p>
        </p:txBody>
      </p:sp>
      <p:sp>
        <p:nvSpPr>
          <p:cNvPr id="4" name="矩形 3"/>
          <p:cNvSpPr/>
          <p:nvPr/>
        </p:nvSpPr>
        <p:spPr>
          <a:xfrm>
            <a:off x="7817485" y="1156335"/>
            <a:ext cx="869315" cy="3046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比喻论证</a:t>
            </a:r>
          </a:p>
        </p:txBody>
      </p:sp>
      <p:sp>
        <p:nvSpPr>
          <p:cNvPr id="27696" name="直接连接符 27695"/>
          <p:cNvSpPr/>
          <p:nvPr/>
        </p:nvSpPr>
        <p:spPr>
          <a:xfrm flipH="1">
            <a:off x="6930390" y="4586605"/>
            <a:ext cx="68580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5" name="矩形 4"/>
          <p:cNvSpPr/>
          <p:nvPr/>
        </p:nvSpPr>
        <p:spPr>
          <a:xfrm>
            <a:off x="1435100" y="4331970"/>
            <a:ext cx="750252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l"/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借助外物来弥补不足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53249"/>
          <p:cNvSpPr txBox="1"/>
          <p:nvPr/>
        </p:nvSpPr>
        <p:spPr>
          <a:xfrm>
            <a:off x="966470" y="394335"/>
            <a:ext cx="74479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思考：第</a:t>
            </a:r>
            <a:r>
              <a:rPr lang="en-US" altLang="zh-CN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段主要讲了什么内容？</a:t>
            </a:r>
            <a:r>
              <a: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用了哪些论证方法来谈学习的方法的？</a:t>
            </a:r>
            <a:endParaRPr lang="zh-CN" altLang="en-US" sz="24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2141935" y="1431131"/>
            <a:ext cx="4800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学习的方法、态度</a:t>
            </a:r>
          </a:p>
        </p:txBody>
      </p:sp>
      <p:sp>
        <p:nvSpPr>
          <p:cNvPr id="53253" name="文本框 53252"/>
          <p:cNvSpPr txBox="1"/>
          <p:nvPr/>
        </p:nvSpPr>
        <p:spPr>
          <a:xfrm>
            <a:off x="1391285" y="2564606"/>
            <a:ext cx="551815" cy="2700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defPPr/>
          </a:lstStyle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学习的方法、态度</a:t>
            </a:r>
          </a:p>
        </p:txBody>
      </p:sp>
      <p:sp>
        <p:nvSpPr>
          <p:cNvPr id="53254" name="左大括号 53253"/>
          <p:cNvSpPr/>
          <p:nvPr/>
        </p:nvSpPr>
        <p:spPr>
          <a:xfrm>
            <a:off x="1871663" y="2672954"/>
            <a:ext cx="171450" cy="2514600"/>
          </a:xfrm>
          <a:prstGeom prst="leftBrace">
            <a:avLst>
              <a:gd name="adj1" fmla="val 122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 sz="1350"/>
          </a:p>
        </p:txBody>
      </p:sp>
      <p:sp>
        <p:nvSpPr>
          <p:cNvPr id="53255" name="文本框 53254"/>
          <p:cNvSpPr txBox="1"/>
          <p:nvPr/>
        </p:nvSpPr>
        <p:spPr>
          <a:xfrm>
            <a:off x="1980010" y="2781300"/>
            <a:ext cx="2228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积累</a:t>
            </a:r>
          </a:p>
        </p:txBody>
      </p:sp>
      <p:sp>
        <p:nvSpPr>
          <p:cNvPr id="53256" name="文本框 53255"/>
          <p:cNvSpPr txBox="1"/>
          <p:nvPr/>
        </p:nvSpPr>
        <p:spPr>
          <a:xfrm>
            <a:off x="2844403" y="27813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333CC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3333CC"/>
                </a:solidFill>
                <a:latin typeface="Times New Roman" panose="02020603050405020304" pitchFamily="18" charset="0"/>
              </a:rPr>
              <a:t>个比喻</a:t>
            </a:r>
          </a:p>
        </p:txBody>
      </p:sp>
      <p:sp>
        <p:nvSpPr>
          <p:cNvPr id="53257" name="右箭头 53256"/>
          <p:cNvSpPr/>
          <p:nvPr/>
        </p:nvSpPr>
        <p:spPr>
          <a:xfrm>
            <a:off x="4139804" y="2943225"/>
            <a:ext cx="285750" cy="171450"/>
          </a:xfrm>
          <a:prstGeom prst="right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 sz="1350"/>
          </a:p>
        </p:txBody>
      </p:sp>
      <p:sp>
        <p:nvSpPr>
          <p:cNvPr id="53258" name="文本框 53257"/>
          <p:cNvSpPr txBox="1"/>
          <p:nvPr/>
        </p:nvSpPr>
        <p:spPr>
          <a:xfrm>
            <a:off x="4463654" y="2564606"/>
            <a:ext cx="14859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比喻论证</a:t>
            </a:r>
          </a:p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正反论证</a:t>
            </a:r>
          </a:p>
        </p:txBody>
      </p:sp>
      <p:sp>
        <p:nvSpPr>
          <p:cNvPr id="53259" name="文本框 53258"/>
          <p:cNvSpPr txBox="1"/>
          <p:nvPr/>
        </p:nvSpPr>
        <p:spPr>
          <a:xfrm>
            <a:off x="1925241" y="3752850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坚持</a:t>
            </a:r>
          </a:p>
        </p:txBody>
      </p:sp>
      <p:sp>
        <p:nvSpPr>
          <p:cNvPr id="53260" name="文本框 53259"/>
          <p:cNvSpPr txBox="1"/>
          <p:nvPr/>
        </p:nvSpPr>
        <p:spPr>
          <a:xfrm>
            <a:off x="2844403" y="3752850"/>
            <a:ext cx="1257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333CC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3333CC"/>
                </a:solidFill>
                <a:latin typeface="Times New Roman" panose="02020603050405020304" pitchFamily="18" charset="0"/>
              </a:rPr>
              <a:t>个比喻</a:t>
            </a:r>
          </a:p>
        </p:txBody>
      </p:sp>
      <p:sp>
        <p:nvSpPr>
          <p:cNvPr id="53261" name="文本框 53260"/>
          <p:cNvSpPr txBox="1"/>
          <p:nvPr/>
        </p:nvSpPr>
        <p:spPr>
          <a:xfrm>
            <a:off x="4463654" y="3537347"/>
            <a:ext cx="14859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比喻论证</a:t>
            </a:r>
          </a:p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对比论证</a:t>
            </a:r>
          </a:p>
        </p:txBody>
      </p:sp>
      <p:sp>
        <p:nvSpPr>
          <p:cNvPr id="53262" name="文本框 53261"/>
          <p:cNvSpPr txBox="1"/>
          <p:nvPr/>
        </p:nvSpPr>
        <p:spPr>
          <a:xfrm>
            <a:off x="1980010" y="4563666"/>
            <a:ext cx="9715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专一</a:t>
            </a:r>
          </a:p>
        </p:txBody>
      </p:sp>
      <p:sp>
        <p:nvSpPr>
          <p:cNvPr id="53263" name="文本框 53262"/>
          <p:cNvSpPr txBox="1"/>
          <p:nvPr/>
        </p:nvSpPr>
        <p:spPr>
          <a:xfrm>
            <a:off x="2844403" y="4563666"/>
            <a:ext cx="137398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333C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3333CC"/>
                </a:solidFill>
                <a:latin typeface="Times New Roman" panose="02020603050405020304" pitchFamily="18" charset="0"/>
              </a:rPr>
              <a:t>个比喻</a:t>
            </a:r>
          </a:p>
        </p:txBody>
      </p:sp>
      <p:sp>
        <p:nvSpPr>
          <p:cNvPr id="53264" name="文本框 53263"/>
          <p:cNvSpPr txBox="1"/>
          <p:nvPr/>
        </p:nvSpPr>
        <p:spPr>
          <a:xfrm>
            <a:off x="4463654" y="4400550"/>
            <a:ext cx="17145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比喻论证</a:t>
            </a:r>
          </a:p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对比论证</a:t>
            </a:r>
          </a:p>
        </p:txBody>
      </p:sp>
      <p:sp>
        <p:nvSpPr>
          <p:cNvPr id="53265" name="右箭头 53264"/>
          <p:cNvSpPr/>
          <p:nvPr/>
        </p:nvSpPr>
        <p:spPr>
          <a:xfrm>
            <a:off x="4139804" y="3861197"/>
            <a:ext cx="285750" cy="171450"/>
          </a:xfrm>
          <a:prstGeom prst="right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 sz="1350"/>
          </a:p>
        </p:txBody>
      </p:sp>
      <p:sp>
        <p:nvSpPr>
          <p:cNvPr id="53266" name="右箭头 53265"/>
          <p:cNvSpPr/>
          <p:nvPr/>
        </p:nvSpPr>
        <p:spPr>
          <a:xfrm>
            <a:off x="4139804" y="4725591"/>
            <a:ext cx="285750" cy="171450"/>
          </a:xfrm>
          <a:prstGeom prst="right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 sz="135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3" grpId="0"/>
      <p:bldP spid="53255" grpId="0"/>
      <p:bldP spid="53256" grpId="0"/>
      <p:bldP spid="53258" grpId="0"/>
      <p:bldP spid="53259" grpId="0"/>
      <p:bldP spid="53260" grpId="0"/>
      <p:bldP spid="53261" grpId="0"/>
      <p:bldP spid="53262" grpId="0"/>
      <p:bldP spid="53263" grpId="0"/>
      <p:bldP spid="5326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39775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点拨：关于比喻论证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680"/>
          </a:xfrm>
        </p:spPr>
        <p:txBody>
          <a:bodyPr/>
          <a:lstStyle>
            <a:defPPr/>
          </a:lstStyle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喻是一种说明事理的方法，用于论证，即通常所说的“比喻论证”。设喻的基本原则是“以其所知，喻其所不知”，也就是用生活中常见的事物来说明深刻的道理。寓言也是设喻的一种，如“刻舟求剑”“守株待兔”等，同样也有深入浅出的效果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30885"/>
          </a:xfrm>
        </p:spPr>
        <p:txBody>
          <a:bodyPr>
            <a:normAutofit fontScale="90000"/>
          </a:bodyPr>
          <a:lstStyle>
            <a:defPPr/>
          </a:lstStyle>
          <a:p>
            <a:pPr algn="l"/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1)</a:t>
            </a:r>
            <a:r>
              <a:rPr lang="zh-CN" altLang="en-US" sz="36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以日常生活中常见的事情或现象作为喻体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160" y="1230630"/>
            <a:ext cx="8624570" cy="5292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/>
          </a:lstStyle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/>
            </a:r>
            <a:b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(2)</a:t>
            </a:r>
            <a:r>
              <a:rPr lang="zh-CN" altLang="en-US" sz="32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设喻方式多样：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/>
            </a:r>
            <a:b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正面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设喻，如“青出于蓝”、“冰寒于水”、“輮木为轮”、“金就砺则利”等从正面阐明学习的重要性。</a:t>
            </a:r>
            <a:b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正反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设喻，如“蚓”和“蟹”、“骐骥”和“驽马”、“锲而舍之”和“锲而不舍”，通过正反对照把所要说明的道理说得更具体明白。</a:t>
            </a:r>
            <a:b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反复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设喻，如“跂而望”、“登高而招”、“顺风而呼”、“假舆马”、“假舟楫”，连用几个不同的比喻，使读者加深对道理的理解。 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</a:bodyPr>
          <a:lstStyle>
            <a:defPPr/>
          </a:lstStyle>
          <a:p>
            <a:pPr algn="l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３）设喻与说理结合紧密，形式十分灵活：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>
            <a:defPPr/>
          </a:lstStyle>
          <a:p>
            <a:pPr marL="0" indent="0"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有的是将道理隐含于比喻之中</a:t>
            </a:r>
            <a:r>
              <a:rPr lang="zh-CN" altLang="en-US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如“青出于蓝”、“冰寒于水”；“锲而舍之”、“锲而不舍”</a:t>
            </a:r>
          </a:p>
          <a:p>
            <a:pPr marL="0" indent="0"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有的先设喻，后引出道理，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如第二段，作者先连用五个比喻，后引出“善假于物也”的道理。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有的先设喻，引出道理后，再用另外的比喻进一步论证，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如第三段第一层，作者先用“积土成山”“积水成渊”设喻，引出“积善成德”的道理，再用“不积跬步”、“不积水流”两个比喻从反面进一步论证。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3375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r>
              <a:rPr lang="zh-CN" altLang="en-US" b="1">
                <a:solidFill>
                  <a:schemeClr val="accent4"/>
                </a:solidFill>
                <a:effectLst/>
              </a:rPr>
              <a:t>最大的写作特点：比喻论证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运用大量生活中常见的比喻；</a:t>
            </a: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作用：把抽象的道理说得</a:t>
            </a:r>
            <a:r>
              <a:rPr lang="zh-CN" altLang="en-US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明白、具体、生动、深入浅出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。这些比喻的运用灵活多样，生动形象，增强了表达效果，使论证更有力。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BOOK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015" y="5849620"/>
            <a:ext cx="914400" cy="79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8" name="Text Box 5"/>
          <p:cNvSpPr txBox="1"/>
          <p:nvPr/>
        </p:nvSpPr>
        <p:spPr>
          <a:xfrm>
            <a:off x="369570" y="2514600"/>
            <a:ext cx="87750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延伸拓展阅读：关于劝学</a:t>
            </a:r>
            <a:endParaRPr lang="zh-CN" altLang="en-US" sz="6000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          </a:t>
            </a:r>
          </a:p>
        </p:txBody>
      </p:sp>
    </p:spTree>
  </p:cSld>
  <p:clrMapOvr>
    <a:masterClrMapping/>
  </p:clrMapOvr>
  <p:transition spd="med"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476566877,266522150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1604645"/>
            <a:ext cx="6688455" cy="4615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335" y="406400"/>
            <a:ext cx="28181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劝  学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55YJ32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0" y="393065"/>
            <a:ext cx="6932930" cy="6294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480" y="534670"/>
            <a:ext cx="99631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朱熹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pic>
        <p:nvPicPr>
          <p:cNvPr id="4" name="图片 3" descr="timgEXUG6SL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" y="65405"/>
            <a:ext cx="9097645" cy="65608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>
          <a:xfrm>
            <a:off x="1314450" y="1028700"/>
            <a:ext cx="3257550" cy="3829050"/>
          </a:xfrm>
        </p:spPr>
        <p:txBody>
          <a:bodyPr vert="horz" wrap="square" anchor="ctr">
            <a:normAutofit fontScale="90000"/>
          </a:bodyPr>
          <a:lstStyle>
            <a:defPPr/>
          </a:lstStyle>
          <a:p>
            <a:r>
              <a:rPr lang="zh-CN" altLang="en-US" sz="3600" b="1">
                <a:solidFill>
                  <a:srgbClr val="FF0000"/>
                </a:solidFill>
                <a:ea typeface="隶书" panose="02010509060101010101" charset="-122"/>
              </a:rPr>
              <a:t>古乐府诗</a:t>
            </a:r>
            <a:br>
              <a:rPr lang="zh-CN" altLang="en-US" sz="3600" b="1">
                <a:solidFill>
                  <a:srgbClr val="FF0000"/>
                </a:solidFill>
                <a:ea typeface="隶书" panose="02010509060101010101" charset="-122"/>
              </a:rPr>
            </a:br>
            <a:r>
              <a:rPr lang="zh-CN" altLang="en-US" sz="3600" b="1">
                <a:solidFill>
                  <a:srgbClr val="FF0000"/>
                </a:solidFill>
                <a:ea typeface="隶书" panose="02010509060101010101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ea typeface="隶书" panose="020105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a typeface="隶书" panose="02010509060101010101" charset="-122"/>
              </a:rPr>
              <a:t>长歌行</a:t>
            </a:r>
            <a:r>
              <a:rPr lang="en-US" altLang="zh-CN" sz="3600" b="1">
                <a:solidFill>
                  <a:srgbClr val="FF0000"/>
                </a:solidFill>
                <a:ea typeface="隶书" panose="02010509060101010101" charset="-122"/>
              </a:rPr>
              <a:t>》</a:t>
            </a: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3000">
                <a:solidFill>
                  <a:srgbClr val="FF0000"/>
                </a:solidFill>
              </a:rPr>
              <a:t/>
            </a:r>
            <a:br>
              <a:rPr lang="en-US" altLang="zh-CN" sz="3000">
                <a:solidFill>
                  <a:srgbClr val="FF0000"/>
                </a:solidFill>
              </a:rPr>
            </a:br>
            <a:r>
              <a:rPr lang="en-US" altLang="zh-CN" sz="3000">
                <a:solidFill>
                  <a:srgbClr val="FF0000"/>
                </a:solidFill>
              </a:rPr>
              <a:t/>
            </a:r>
            <a:br>
              <a:rPr lang="en-US" altLang="zh-CN" sz="3000">
                <a:solidFill>
                  <a:srgbClr val="FF0000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>百川东到海，                    何时复西归？</a:t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>少壮不努力，</a:t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>老大徒伤悲。</a:t>
            </a:r>
          </a:p>
        </p:txBody>
      </p:sp>
      <p:pic>
        <p:nvPicPr>
          <p:cNvPr id="69635" name="Picture 4" descr="yw093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6459220" y="2762250"/>
            <a:ext cx="2684780" cy="4095750"/>
          </a:xfrm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329781496,2312421129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15" y="55880"/>
            <a:ext cx="6350000" cy="6746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4HY29R9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132840"/>
            <a:ext cx="7954010" cy="5657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/>
          <p:nvPr/>
        </p:nvSpPr>
        <p:spPr>
          <a:xfrm>
            <a:off x="1073150" y="1154430"/>
            <a:ext cx="3506470" cy="45491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勤学如春起之苗，不见其增日有所长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辍学如磨刀之石，不见其损日有所亏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　　　　　　　　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陶渊明</a:t>
            </a:r>
          </a:p>
        </p:txBody>
      </p:sp>
      <p:pic>
        <p:nvPicPr>
          <p:cNvPr id="70659" name="Picture 3" descr="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7220" y="1154430"/>
            <a:ext cx="2171700" cy="474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/>
          <p:nvPr/>
        </p:nvSpPr>
        <p:spPr>
          <a:xfrm>
            <a:off x="238363" y="857250"/>
            <a:ext cx="6311265" cy="5143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 </a:t>
            </a:r>
            <a:r>
              <a:rPr lang="zh-CN" altLang="en-US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发 奋 识 遍 天 下 字</a:t>
            </a:r>
          </a:p>
          <a:p>
            <a:pPr>
              <a:spcBef>
                <a:spcPct val="50000"/>
              </a:spcBef>
            </a:pP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405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 立 志 读 尽 人 间 书</a:t>
            </a: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               </a:t>
            </a:r>
            <a:r>
              <a:rPr lang="zh-CN" altLang="en-US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苏东坡</a:t>
            </a:r>
          </a:p>
          <a:p>
            <a:pPr>
              <a:spcBef>
                <a:spcPct val="50000"/>
              </a:spcBef>
            </a:pPr>
            <a:endParaRPr lang="en-US" altLang="zh-CN" sz="4950" b="1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683" name="Picture 3" descr="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028700"/>
            <a:ext cx="1656160" cy="474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68680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67840"/>
          </a:xfrm>
        </p:spPr>
        <p:txBody>
          <a:bodyPr/>
          <a:lstStyle>
            <a:defPPr/>
          </a:lstStyle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、复习文言常识知识点；</a:t>
            </a:r>
          </a:p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、熟读并背诵课文。</a:t>
            </a:r>
          </a:p>
        </p:txBody>
      </p:sp>
      <p:pic>
        <p:nvPicPr>
          <p:cNvPr id="4" name="图片 3" descr="u=2608206946,315309778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8395" y="4631690"/>
            <a:ext cx="1665605" cy="22263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教学目标</a:t>
            </a:r>
            <a:endParaRPr lang="zh-CN" altLang="en-US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、了解荀子以及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荀子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en-US" altLang="zh-CN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、翻译课文，积累文言常识，提高文言文阅读能力。</a:t>
            </a:r>
            <a:endParaRPr lang="en-US" altLang="zh-CN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、理解荀子“学不可以已”的观点，以及本文的论证方法。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 descr="u=2322749128,1087919918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5515" y="4257040"/>
            <a:ext cx="4388485" cy="2470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教学目标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了解荀子以及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荀子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en-US" altLang="zh-CN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en-US" altLang="zh-CN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方法：通过网络搜集关于荀子以及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荀子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的常识，在教学展示过程中师生互补。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关于荀子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>
            <a:defPPr/>
          </a:lstStyle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荀子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：（约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313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－－前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238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）名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况，字卿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，战国末期赵国人，他是我国古代的思想家、教育家、先秦儒家最后的代表，朴素唯物主义者。</a:t>
            </a: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主张“人性恶”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 ：强调后天的环境和学习可以改变人的恶的本性（明礼仪而化之）；</a:t>
            </a: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主张“人定胜天”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Wingdings" panose="05000000000000000000" pitchFamily="2" charset="2"/>
              </a:rPr>
              <a:t> ：他认为自然界不以人的意志为转移，但人可以靠主观努力去认识、改造、利用它。</a:t>
            </a:r>
            <a:r>
              <a:rPr lang="zh-CN" altLang="en-US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    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>
            <a:defPPr/>
          </a:lstStyle>
          <a:p>
            <a:r>
              <a:rPr lang="zh-CN" altLang="en-US" b="1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创艺简细圆" pitchFamily="2" charset="-122"/>
              </a:rPr>
              <a:t>是先秦时期儒家学派最后一个代表人物。</a:t>
            </a:r>
            <a:r>
              <a:rPr lang="zh-CN" altLang="en-US" b="1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</a:rPr>
              <a:t>韩非和李斯都是他的学生。</a:t>
            </a:r>
            <a:r>
              <a:rPr lang="zh-CN" altLang="en-US" b="1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创艺简细圆" pitchFamily="2" charset="-122"/>
              </a:rPr>
              <a:t>他特别强调教育的作用。主张选贤任能，兼用礼、法、术治理国家。他的许多思想被法家所吸取</a:t>
            </a:r>
            <a:r>
              <a:rPr lang="zh-CN" altLang="en-US" b="1" smtClean="0">
                <a:solidFill>
                  <a:schemeClr val="accent3"/>
                </a:solidFill>
                <a:latin typeface="Times New Roman" panose="02020603050405020304" pitchFamily="18" charset="0"/>
                <a:ea typeface="创艺简细圆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470,&quot;width&quot;:75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2700</Words>
  <Application>Microsoft Office PowerPoint</Application>
  <PresentationFormat>全屏显示(4:3)</PresentationFormat>
  <Paragraphs>313</Paragraphs>
  <Slides>55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PowerPoint 演示文稿</vt:lpstr>
      <vt:lpstr>解题</vt:lpstr>
      <vt:lpstr>劝学亭</vt:lpstr>
      <vt:lpstr>劝学亭</vt:lpstr>
      <vt:lpstr>PowerPoint 演示文稿</vt:lpstr>
      <vt:lpstr>教学目标</vt:lpstr>
      <vt:lpstr>教学目标1</vt:lpstr>
      <vt:lpstr>关于荀子</vt:lpstr>
      <vt:lpstr>PowerPoint 演示文稿</vt:lpstr>
      <vt:lpstr>荀子花</vt:lpstr>
      <vt:lpstr> 关于出处——《荀子》 </vt:lpstr>
      <vt:lpstr>教学目标2</vt:lpstr>
      <vt:lpstr>《劝学》全文</vt:lpstr>
      <vt:lpstr>正音</vt:lpstr>
      <vt:lpstr>翻译方法的指导</vt:lpstr>
      <vt:lpstr>第一段</vt:lpstr>
      <vt:lpstr>第二段</vt:lpstr>
      <vt:lpstr> 冰，水为之，而寒于水； </vt:lpstr>
      <vt:lpstr>论证方法</vt:lpstr>
      <vt:lpstr> 木直中绳，輮以为轮，其曲中规。 </vt:lpstr>
      <vt:lpstr>虽有槁暴，不复挺者，輮使之然也。</vt:lpstr>
      <vt:lpstr>PowerPoint 演示文稿</vt:lpstr>
      <vt:lpstr>  君子博学而①日参省乎己，则知明而②行无过矣。 </vt:lpstr>
      <vt:lpstr> 第二段 </vt:lpstr>
      <vt:lpstr>  登高而招，臂非加长也，而见者远；顺风而呼，声非加疾也，而闻者彰。 </vt:lpstr>
      <vt:lpstr> 假舆马者，非利足也，而致千里；假舟楫者，非能水也，而绝江河。 </vt:lpstr>
      <vt:lpstr>君子生非异也，善假于物也</vt:lpstr>
      <vt:lpstr>    积土成山，风雨兴焉；积水成渊，蛟龙生焉；积善成德，而神明自得，圣心备焉。  </vt:lpstr>
      <vt:lpstr>  故不积跬步，无以至千里；不积小流，无以成江海。骐骥一跃，不能十步；驽马十驾，功在不舍。</vt:lpstr>
      <vt:lpstr> 锲而舍之，朽木不折，锲而不舍，金石可镂</vt:lpstr>
      <vt:lpstr>  蚓无爪牙之利，筋骨之强，上食埃土，下饮黄泉，用心一也。 </vt:lpstr>
      <vt:lpstr>蟹六跪而二螯，非蛇鳝之穴无可寄托者，用心躁也</vt:lpstr>
      <vt:lpstr>总结文言常识</vt:lpstr>
      <vt:lpstr>一词多义</vt:lpstr>
      <vt:lpstr>PowerPoint 演示文稿</vt:lpstr>
      <vt:lpstr>PowerPoint 演示文稿</vt:lpstr>
      <vt:lpstr>虚词</vt:lpstr>
      <vt:lpstr>教学目标3 </vt:lpstr>
      <vt:lpstr>PowerPoint 演示文稿</vt:lpstr>
      <vt:lpstr>2、论证方法的探讨</vt:lpstr>
      <vt:lpstr>第3段的论证方法？</vt:lpstr>
      <vt:lpstr>PowerPoint 演示文稿</vt:lpstr>
      <vt:lpstr>点拨：关于比喻论证</vt:lpstr>
      <vt:lpstr>1)以日常生活中常见的事情或现象作为喻体</vt:lpstr>
      <vt:lpstr>（３）设喻与说理结合紧密，形式十分灵活：</vt:lpstr>
      <vt:lpstr>最大的写作特点：比喻论证</vt:lpstr>
      <vt:lpstr>PowerPoint 演示文稿</vt:lpstr>
      <vt:lpstr>PowerPoint 演示文稿</vt:lpstr>
      <vt:lpstr>PowerPoint 演示文稿</vt:lpstr>
      <vt:lpstr>古乐府诗  《长歌行》   百川东到海，                    何时复西归？ 少壮不努力， 老大徒伤悲。</vt:lpstr>
      <vt:lpstr>PowerPoint 演示文稿</vt:lpstr>
      <vt:lpstr>PowerPoint 演示文稿</vt:lpstr>
      <vt:lpstr>PowerPoint 演示文稿</vt:lpstr>
      <vt:lpstr>PowerPoint 演示文稿</vt:lpstr>
      <vt:lpstr>作业：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hj</cp:lastModifiedBy>
  <cp:revision>110</cp:revision>
  <dcterms:created xsi:type="dcterms:W3CDTF">2020-09-09T10:31:00Z</dcterms:created>
  <dcterms:modified xsi:type="dcterms:W3CDTF">2020-10-19T06:57:19Z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