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fntdata" ContentType="application/x-fontdata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 embedTrueTypeFonts="1">
  <p:sldMasterIdLst>
    <p:sldMasterId id="2147483648" r:id="rId1"/>
    <p:sldMasterId id="2147483660" r:id="rId2"/>
    <p:sldMasterId id="2147483672" r:id="rId3"/>
    <p:sldMasterId id="2147483684" r:id="rId4"/>
    <p:sldMasterId id="2147483695" r:id="rId5"/>
    <p:sldMasterId id="2147483707" r:id="rId6"/>
  </p:sldMasterIdLst>
  <p:notesMasterIdLst>
    <p:notesMasterId r:id="rId7"/>
  </p:notesMasterIdLst>
  <p:sldIdLst>
    <p:sldId id="285" r:id="rId8"/>
    <p:sldId id="276" r:id="rId9"/>
    <p:sldId id="286" r:id="rId10"/>
    <p:sldId id="274" r:id="rId11"/>
    <p:sldId id="277" r:id="rId12"/>
    <p:sldId id="275" r:id="rId13"/>
    <p:sldId id="287" r:id="rId14"/>
    <p:sldId id="279" r:id="rId15"/>
    <p:sldId id="266" r:id="rId16"/>
    <p:sldId id="264" r:id="rId17"/>
    <p:sldId id="284" r:id="rId18"/>
    <p:sldId id="281" r:id="rId19"/>
    <p:sldId id="282" r:id="rId20"/>
    <p:sldId id="283" r:id="rId21"/>
    <p:sldId id="267" r:id="rId22"/>
    <p:sldId id="280" r:id="rId23"/>
    <p:sldId id="265" r:id="rId24"/>
    <p:sldId id="268" r:id="rId25"/>
    <p:sldId id="261" r:id="rId26"/>
    <p:sldId id="289" r:id="rId27"/>
  </p:sldIdLst>
  <p:sldSz cx="12192000" cy="6858000"/>
  <p:notesSz cx="7103745" cy="10234295"/>
  <p:embeddedFontLst>
    <p:embeddedFont>
      <p:font typeface="华文中宋" panose="02010600040101010101" pitchFamily="2" charset="-122"/>
      <p:regular r:id="rId29"/>
    </p:embeddedFont>
    <p:embeddedFont>
      <p:font typeface="Calibri" panose="020F0502020204030204"/>
      <p:regular r:id="rId30"/>
      <p:bold r:id="rId31"/>
      <p:italic r:id="rId32"/>
      <p:boldItalic r:id="rId33"/>
    </p:embeddedFont>
    <p:embeddedFont>
      <p:font typeface="Calibri Light" panose="020F0302020204030204"/>
      <p:regular r:id="rId34"/>
      <p:italic r:id="rId35"/>
    </p:embeddedFont>
    <p:embeddedFont>
      <p:font typeface="微软雅黑" panose="020B0503020204020204" charset="-122"/>
      <p:regular r:id="rId36"/>
    </p:embeddedFont>
    <p:embeddedFont>
      <p:font typeface="黑体" panose="02010609060101010101" pitchFamily="49" charset="-122"/>
      <p:regular r:id="rId41"/>
    </p:embeddedFont>
    <p:embeddedFont>
      <p:font typeface="方正苏新诗柳楷简体" panose="02000000000000000000" charset="-122"/>
      <p:regular r:id="rId42"/>
    </p:embeddedFont>
    <p:embeddedFont>
      <p:font typeface="仿宋" panose="02010609060101010101" charset="-122"/>
      <p:regular r:id="rId43"/>
    </p:embeddedFont>
    <p:embeddedFont>
      <p:font typeface="等线" panose="02010600030101010101" charset="-122"/>
      <p:regular r:id="rId44"/>
    </p:embeddedFont>
    <p:embeddedFont>
      <p:font typeface="方正姚体" panose="02010601030101010101" pitchFamily="2" charset="-122"/>
      <p:regular r:id="rId45"/>
    </p:embeddedFont>
    <p:embeddedFont>
      <p:font typeface="等线 Light" panose="02010600030101010101" charset="-122"/>
      <p:regular r:id="rId46"/>
    </p:embeddedFont>
  </p:embeddedFontLst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3.xml" /><Relationship Id="rId11" Type="http://schemas.openxmlformats.org/officeDocument/2006/relationships/slide" Target="slides/slide4.xml" /><Relationship Id="rId12" Type="http://schemas.openxmlformats.org/officeDocument/2006/relationships/slide" Target="slides/slide5.xml" /><Relationship Id="rId13" Type="http://schemas.openxmlformats.org/officeDocument/2006/relationships/slide" Target="slides/slide6.xml" /><Relationship Id="rId14" Type="http://schemas.openxmlformats.org/officeDocument/2006/relationships/slide" Target="slides/slide7.xml" /><Relationship Id="rId15" Type="http://schemas.openxmlformats.org/officeDocument/2006/relationships/slide" Target="slides/slide8.xml" /><Relationship Id="rId16" Type="http://schemas.openxmlformats.org/officeDocument/2006/relationships/slide" Target="slides/slide9.xml" /><Relationship Id="rId17" Type="http://schemas.openxmlformats.org/officeDocument/2006/relationships/slide" Target="slides/slide10.xml" /><Relationship Id="rId18" Type="http://schemas.openxmlformats.org/officeDocument/2006/relationships/slide" Target="slides/slide11.xml" /><Relationship Id="rId19" Type="http://schemas.openxmlformats.org/officeDocument/2006/relationships/slide" Target="slides/slide12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3.xml" /><Relationship Id="rId21" Type="http://schemas.openxmlformats.org/officeDocument/2006/relationships/slide" Target="slides/slide14.xml" /><Relationship Id="rId22" Type="http://schemas.openxmlformats.org/officeDocument/2006/relationships/slide" Target="slides/slide15.xml" /><Relationship Id="rId23" Type="http://schemas.openxmlformats.org/officeDocument/2006/relationships/slide" Target="slides/slide16.xml" /><Relationship Id="rId24" Type="http://schemas.openxmlformats.org/officeDocument/2006/relationships/slide" Target="slides/slide17.xml" /><Relationship Id="rId25" Type="http://schemas.openxmlformats.org/officeDocument/2006/relationships/slide" Target="slides/slide18.xml" /><Relationship Id="rId26" Type="http://schemas.openxmlformats.org/officeDocument/2006/relationships/slide" Target="slides/slide19.xml" /><Relationship Id="rId27" Type="http://schemas.openxmlformats.org/officeDocument/2006/relationships/slide" Target="slides/slide20.xml" /><Relationship Id="rId28" Type="http://schemas.openxmlformats.org/officeDocument/2006/relationships/tags" Target="tags/tag1.xml" /><Relationship Id="rId29" Type="http://schemas.openxmlformats.org/officeDocument/2006/relationships/font" Target="fonts/font1.fntdata" /><Relationship Id="rId3" Type="http://schemas.openxmlformats.org/officeDocument/2006/relationships/slideMaster" Target="slideMasters/slideMaster3.xml" /><Relationship Id="rId30" Type="http://schemas.openxmlformats.org/officeDocument/2006/relationships/font" Target="fonts/font2.fntdata" /><Relationship Id="rId31" Type="http://schemas.openxmlformats.org/officeDocument/2006/relationships/font" Target="fonts/font3.fntdata" /><Relationship Id="rId32" Type="http://schemas.openxmlformats.org/officeDocument/2006/relationships/font" Target="fonts/font4.fntdata" /><Relationship Id="rId33" Type="http://schemas.openxmlformats.org/officeDocument/2006/relationships/font" Target="fonts/font5.fntdata" /><Relationship Id="rId34" Type="http://schemas.openxmlformats.org/officeDocument/2006/relationships/font" Target="fonts/font10.fntdata" /><Relationship Id="rId35" Type="http://schemas.openxmlformats.org/officeDocument/2006/relationships/font" Target="fonts/font11.fntdata" /><Relationship Id="rId36" Type="http://schemas.openxmlformats.org/officeDocument/2006/relationships/font" Target="fonts/font12.fntdata" /><Relationship Id="rId37" Type="http://schemas.openxmlformats.org/officeDocument/2006/relationships/font" Target="fonts/font6.fntdata" /><Relationship Id="rId38" Type="http://schemas.openxmlformats.org/officeDocument/2006/relationships/font" Target="fonts/font7.fntdata" /><Relationship Id="rId39" Type="http://schemas.openxmlformats.org/officeDocument/2006/relationships/font" Target="fonts/font8.fntdata" /><Relationship Id="rId4" Type="http://schemas.openxmlformats.org/officeDocument/2006/relationships/slideMaster" Target="slideMasters/slideMaster4.xml" /><Relationship Id="rId40" Type="http://schemas.openxmlformats.org/officeDocument/2006/relationships/font" Target="fonts/font9.fntdata" /><Relationship Id="rId41" Type="http://schemas.openxmlformats.org/officeDocument/2006/relationships/font" Target="fonts/font13.fntdata" /><Relationship Id="rId42" Type="http://schemas.openxmlformats.org/officeDocument/2006/relationships/font" Target="fonts/font14.fntdata" /><Relationship Id="rId43" Type="http://schemas.openxmlformats.org/officeDocument/2006/relationships/font" Target="fonts/font15.fntdata" /><Relationship Id="rId44" Type="http://schemas.openxmlformats.org/officeDocument/2006/relationships/font" Target="fonts/font16.fntdata" /><Relationship Id="rId45" Type="http://schemas.openxmlformats.org/officeDocument/2006/relationships/font" Target="fonts/font17.fntdata" /><Relationship Id="rId46" Type="http://schemas.openxmlformats.org/officeDocument/2006/relationships/font" Target="fonts/font18.fntdata" /><Relationship Id="rId47" Type="http://schemas.openxmlformats.org/officeDocument/2006/relationships/presProps" Target="presProps.xml" /><Relationship Id="rId48" Type="http://schemas.openxmlformats.org/officeDocument/2006/relationships/viewProps" Target="viewProps.xml" /><Relationship Id="rId49" Type="http://schemas.openxmlformats.org/officeDocument/2006/relationships/theme" Target="theme/theme1.xml" /><Relationship Id="rId5" Type="http://schemas.openxmlformats.org/officeDocument/2006/relationships/slideMaster" Target="slideMasters/slideMaster5.xml" /><Relationship Id="rId50" Type="http://schemas.openxmlformats.org/officeDocument/2006/relationships/tableStyles" Target="tableStyles.xml" /><Relationship Id="rId6" Type="http://schemas.openxmlformats.org/officeDocument/2006/relationships/slideMaster" Target="slideMasters/slideMaster6.xml" /><Relationship Id="rId7" Type="http://schemas.openxmlformats.org/officeDocument/2006/relationships/notesMaster" Target="notesMasters/notesMaster1.xml" /><Relationship Id="rId8" Type="http://schemas.openxmlformats.org/officeDocument/2006/relationships/slide" Target="slides/slide1.xml" /><Relationship Id="rId9" Type="http://schemas.openxmlformats.org/officeDocument/2006/relationships/slide" Target="slides/slide2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7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r>
              <a:rPr lang="zh-CN" altLang="en-US"/>
              <a:t>特殊字体：李旭科毛笔行书</a:t>
            </a:r>
          </a:p>
        </p:txBody>
      </p:sp>
      <p:sp>
        <p:nvSpPr>
          <p:cNvPr id="4100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/>
              <a:t>1</a:t>
            </a:fld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jpeg" /><Relationship Id="rId2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jpeg" /><Relationship Id="rId2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jpeg" /><Relationship Id="rId2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jpeg" /><Relationship Id="rId2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jpeg" /><Relationship Id="rId2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jpeg" /><Relationship Id="rId2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jpeg" /><Relationship Id="rId2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jpeg" /><Relationship Id="rId2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jpeg" /><Relationship Id="rId2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jpeg" /><Relationship Id="rId2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jpeg" /><Relationship Id="rId2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jpeg" /><Relationship Id="rId2" Type="http://schemas.openxmlformats.org/officeDocument/2006/relationships/slideMaster" Target="../slideMasters/slideMaster4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jpeg" /><Relationship Id="rId2" Type="http://schemas.openxmlformats.org/officeDocument/2006/relationships/slideMaster" Target="../slideMasters/slideMaster4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jpeg" /><Relationship Id="rId2" Type="http://schemas.openxmlformats.org/officeDocument/2006/relationships/slideMaster" Target="../slideMasters/slideMaster4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jpeg" /><Relationship Id="rId2" Type="http://schemas.openxmlformats.org/officeDocument/2006/relationships/slideMaster" Target="../slideMasters/slideMaster4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jpeg" /><Relationship Id="rId2" Type="http://schemas.openxmlformats.org/officeDocument/2006/relationships/slideMaster" Target="../slideMasters/slideMaster4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jpeg" /><Relationship Id="rId2" Type="http://schemas.openxmlformats.org/officeDocument/2006/relationships/slideMaster" Target="../slideMasters/slideMaster4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jpeg" /><Relationship Id="rId2" Type="http://schemas.openxmlformats.org/officeDocument/2006/relationships/slideMaster" Target="../slideMasters/slideMaster4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jpeg" /><Relationship Id="rId2" Type="http://schemas.openxmlformats.org/officeDocument/2006/relationships/slideMaster" Target="../slideMasters/slideMaster4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jpeg" /><Relationship Id="rId2" Type="http://schemas.openxmlformats.org/officeDocument/2006/relationships/slideMaster" Target="../slideMasters/slideMaster4.xml" /></Relationships>
</file>

<file path=ppt/slideLayouts/_rels/slideLayout4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jpeg" /><Relationship Id="rId2" Type="http://schemas.openxmlformats.org/officeDocument/2006/relationships/slideMaster" Target="../slideMasters/slideMaster4.xml" /></Relationships>
</file>

<file path=ppt/slideLayouts/_rels/slideLayout4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4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4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4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4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4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5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5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5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5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ED93A-F094-4E43-BA4E-92FE1EAF782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0AB86-D9B6-47BC-AD1C-0A6BBB0B6B1A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ED93A-F094-4E43-BA4E-92FE1EAF782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0AB86-D9B6-47BC-AD1C-0A6BBB0B6B1A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ED93A-F094-4E43-BA4E-92FE1EAF782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0AB86-D9B6-47BC-AD1C-0A6BBB0B6B1A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719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itchFamily="34" charset="0"/>
              <a:buNone/>
              <a:defRPr u="sng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en-US" altLang="zh-CN" sz="1400" b="0" i="0" u="sng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itchFamily="34" charset="0"/>
              <a:buNone/>
              <a:defRPr u="sng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en-US" altLang="zh-CN" sz="1400" b="0" i="0" u="sng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itchFamily="34" charset="0"/>
              <a:buNone/>
              <a:defRPr u="sng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fld id="{E121ADCD-57C2-4530-BDC9-3540C54E3C98}" type="slidenum">
              <a:rPr kumimoji="0" lang="en-US" altLang="zh-CN" sz="1400" b="0" i="0" u="sng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kumimoji="0" lang="en-US" altLang="zh-CN" sz="1400" b="0" i="0" u="sng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itchFamily="34" charset="0"/>
              <a:buNone/>
              <a:defRPr u="sng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en-US" altLang="zh-CN" sz="1400" b="0" i="0" u="sng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itchFamily="34" charset="0"/>
              <a:buNone/>
              <a:defRPr u="sng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en-US" altLang="zh-CN" sz="1400" b="0" i="0" u="sng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itchFamily="34" charset="0"/>
              <a:buNone/>
              <a:defRPr u="sng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fld id="{7F2C2073-B2D2-481A-AC56-28C44186CED2}" type="slidenum">
              <a:rPr kumimoji="0" lang="en-US" altLang="zh-CN" sz="1400" b="0" i="0" u="sng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kumimoji="0" lang="en-US" altLang="zh-CN" sz="1400" b="0" i="0" u="sng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7194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itchFamily="34" charset="0"/>
              <a:buNone/>
              <a:defRPr u="sng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en-US" altLang="zh-CN" sz="1400" b="0" i="0" u="sng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itchFamily="34" charset="0"/>
              <a:buNone/>
              <a:defRPr u="sng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en-US" altLang="zh-CN" sz="1400" b="0" i="0" u="sng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itchFamily="34" charset="0"/>
              <a:buNone/>
              <a:defRPr u="sng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fld id="{674EDD35-3348-469C-BFE7-ECCAA7CDEDCC}" type="slidenum">
              <a:rPr kumimoji="0" lang="en-US" altLang="zh-CN" sz="1400" b="0" i="0" u="sng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kumimoji="0" lang="en-US" altLang="zh-CN" sz="1400" b="0" i="0" u="sng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itchFamily="34" charset="0"/>
              <a:buNone/>
              <a:defRPr u="sng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en-US" altLang="zh-CN" sz="1400" b="0" i="0" u="sng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itchFamily="34" charset="0"/>
              <a:buNone/>
              <a:defRPr u="sng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en-US" altLang="zh-CN" sz="1400" b="0" i="0" u="sng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itchFamily="34" charset="0"/>
              <a:buNone/>
              <a:defRPr u="sng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fld id="{3E8CEA36-301A-4EA5-9F7F-DC6ACF958326}" type="slidenum">
              <a:rPr kumimoji="0" lang="en-US" altLang="zh-CN" sz="1400" b="0" i="0" u="sng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kumimoji="0" lang="en-US" altLang="zh-CN" sz="1400" b="0" i="0" u="sng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563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563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itchFamily="34" charset="0"/>
              <a:buNone/>
              <a:defRPr u="sng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en-US" altLang="zh-CN" sz="1400" b="0" i="0" u="sng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itchFamily="34" charset="0"/>
              <a:buNone/>
              <a:defRPr u="sng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en-US" altLang="zh-CN" sz="1400" b="0" i="0" u="sng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itchFamily="34" charset="0"/>
              <a:buNone/>
              <a:defRPr u="sng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fld id="{E338DE3E-0507-4720-A8B1-C1FCBB85FA71}" type="slidenum">
              <a:rPr kumimoji="0" lang="en-US" altLang="zh-CN" sz="1400" b="0" i="0" u="sng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kumimoji="0" lang="en-US" altLang="zh-CN" sz="1400" b="0" i="0" u="sng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itchFamily="34" charset="0"/>
              <a:buNone/>
              <a:defRPr u="sng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en-US" altLang="zh-CN" sz="1400" b="0" i="0" u="sng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itchFamily="34" charset="0"/>
              <a:buNone/>
              <a:defRPr u="sng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en-US" altLang="zh-CN" sz="1400" b="0" i="0" u="sng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itchFamily="34" charset="0"/>
              <a:buNone/>
              <a:defRPr u="sng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fld id="{924CF50D-0322-403E-BC04-D5B285991449}" type="slidenum">
              <a:rPr kumimoji="0" lang="en-US" altLang="zh-CN" sz="1400" b="0" i="0" u="sng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kumimoji="0" lang="en-US" altLang="zh-CN" sz="1400" b="0" i="0" u="sng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itchFamily="34" charset="0"/>
              <a:buNone/>
              <a:defRPr u="sng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en-US" altLang="zh-CN" sz="1400" b="0" i="0" u="sng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itchFamily="34" charset="0"/>
              <a:buNone/>
              <a:defRPr u="sng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en-US" altLang="zh-CN" sz="1400" b="0" i="0" u="sng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itchFamily="34" charset="0"/>
              <a:buNone/>
              <a:defRPr u="sng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fld id="{BDE9EA06-CEF5-4F7E-91E7-D5EB2966482B}" type="slidenum">
              <a:rPr kumimoji="0" lang="en-US" altLang="zh-CN" sz="1400" b="0" i="0" u="sng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kumimoji="0" lang="en-US" altLang="zh-CN" sz="1400" b="0" i="0" u="sng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Tx" preserve="1">
  <p:cSld name="内容与标题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344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itchFamily="34" charset="0"/>
              <a:buNone/>
              <a:defRPr u="sng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en-US" altLang="zh-CN" sz="1400" b="0" i="0" u="sng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itchFamily="34" charset="0"/>
              <a:buNone/>
              <a:defRPr u="sng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en-US" altLang="zh-CN" sz="1400" b="0" i="0" u="sng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itchFamily="34" charset="0"/>
              <a:buNone/>
              <a:defRPr u="sng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fld id="{A3F10AD2-9C88-4594-889C-949AB3FE62BD}" type="slidenum">
              <a:rPr kumimoji="0" lang="en-US" altLang="zh-CN" sz="1400" b="0" i="0" u="sng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kumimoji="0" lang="en-US" altLang="zh-CN" sz="1400" b="0" i="0" u="sng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ED93A-F094-4E43-BA4E-92FE1EAF782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0AB86-D9B6-47BC-AD1C-0A6BBB0B6B1A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picTx" preserve="1">
  <p:cSld name="图片与标题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itchFamily="34" charset="0"/>
              <a:buNone/>
              <a:defRPr u="sng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en-US" altLang="zh-CN" sz="1400" b="0" i="0" u="sng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itchFamily="34" charset="0"/>
              <a:buNone/>
              <a:defRPr u="sng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en-US" altLang="zh-CN" sz="1400" b="0" i="0" u="sng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itchFamily="34" charset="0"/>
              <a:buNone/>
              <a:defRPr u="sng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fld id="{32CB077B-008A-4433-ACD5-BC0FBA351D75}" type="slidenum">
              <a:rPr kumimoji="0" lang="en-US" altLang="zh-CN" sz="1400" b="0" i="0" u="sng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kumimoji="0" lang="en-US" altLang="zh-CN" sz="1400" b="0" i="0" u="sng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x" preserve="1">
  <p:cSld name="标题和竖排文字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itchFamily="34" charset="0"/>
              <a:buNone/>
              <a:defRPr u="sng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en-US" altLang="zh-CN" sz="1400" b="0" i="0" u="sng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itchFamily="34" charset="0"/>
              <a:buNone/>
              <a:defRPr u="sng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en-US" altLang="zh-CN" sz="1400" b="0" i="0" u="sng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itchFamily="34" charset="0"/>
              <a:buNone/>
              <a:defRPr u="sng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fld id="{69822BD4-0C9D-4B42-A339-4E351F5CC4C4}" type="slidenum">
              <a:rPr kumimoji="0" lang="en-US" altLang="zh-CN" sz="1400" b="0" i="0" u="sng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kumimoji="0" lang="en-US" altLang="zh-CN" sz="1400" b="0" i="0" u="sng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垂直排列标题与文本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932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932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itchFamily="34" charset="0"/>
              <a:buNone/>
              <a:defRPr u="sng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en-US" altLang="zh-CN" sz="1400" b="0" i="0" u="sng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itchFamily="34" charset="0"/>
              <a:buNone/>
              <a:defRPr u="sng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en-US" altLang="zh-CN" sz="1400" b="0" i="0" u="sng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itchFamily="34" charset="0"/>
              <a:buNone/>
              <a:defRPr u="sng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fld id="{3BA61CB9-4917-4A5B-A0A8-DE8FA0769DD9}" type="slidenum">
              <a:rPr kumimoji="0" lang="en-US" altLang="zh-CN" sz="1400" b="0" i="0" u="sng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kumimoji="0" lang="en-US" altLang="zh-CN" sz="1400" b="0" i="0" u="sng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529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BCBFC68-195C-42EC-AC05-73973CBA0530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BCBFC68-195C-42EC-AC05-73973CBA0530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7004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BCBFC68-195C-42EC-AC05-73973CBA0530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BCBFC68-195C-42EC-AC05-73973CBA0530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43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436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BCBFC68-195C-42EC-AC05-73973CBA0530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BCBFC68-195C-42EC-AC05-73973CBA0530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BCBFC68-195C-42EC-AC05-73973CBA0530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ED93A-F094-4E43-BA4E-92FE1EAF782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0AB86-D9B6-47BC-AD1C-0A6BBB0B6B1A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154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BCBFC68-195C-42EC-AC05-73973CBA0530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BCBFC68-195C-42EC-AC05-73973CBA0530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BCBFC68-195C-42EC-AC05-73973CBA0530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742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742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BCBFC68-195C-42EC-AC05-73973CBA0530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pitchFamily="34" charset="0"/>
                <a:ea typeface="宋体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pitchFamily="34" charset="0"/>
                <a:ea typeface="宋体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b="1">
                <a:latin typeface="Arial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8E16E57-CDBA-4AEA-8DB6-69547A0F674D}" type="slidenum">
              <a:rPr kumimoji="0" lang="zh-CN" alt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pitchFamily="34" charset="0"/>
                <a:ea typeface="宋体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pitchFamily="34" charset="0"/>
                <a:ea typeface="宋体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b="1">
                <a:latin typeface="Arial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7BBB3D4-BC65-4B96-8B89-47817D45D6A7}" type="slidenum">
              <a:rPr kumimoji="0" lang="zh-CN" alt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8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5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pitchFamily="34" charset="0"/>
                <a:ea typeface="宋体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pitchFamily="34" charset="0"/>
                <a:ea typeface="宋体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b="1">
                <a:latin typeface="Arial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AE49514-94FD-43BA-BC34-1149EDCECD6C}" type="slidenum">
              <a:rPr kumimoji="0" lang="zh-CN" alt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pitchFamily="34" charset="0"/>
                <a:ea typeface="宋体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pitchFamily="34" charset="0"/>
                <a:ea typeface="宋体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b="1">
                <a:latin typeface="Arial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DD81650-C2AE-4382-A7A2-A6E85E22D29A}" type="slidenum">
              <a:rPr kumimoji="0" lang="zh-CN" alt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92" y="1778438"/>
            <a:ext cx="4873575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92" y="2665379"/>
            <a:ext cx="4873575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pitchFamily="34" charset="0"/>
                <a:ea typeface="宋体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pitchFamily="34" charset="0"/>
                <a:ea typeface="宋体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b="1">
                <a:latin typeface="Arial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E7666C6-0149-4616-9B03-769B41CE41F3}" type="slidenum">
              <a:rPr kumimoji="0" lang="zh-CN" alt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pitchFamily="34" charset="0"/>
                <a:ea typeface="宋体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pitchFamily="34" charset="0"/>
                <a:ea typeface="宋体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b="1">
                <a:latin typeface="Arial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F10FEC0-62C1-4D63-AB03-CB3AD2DF9179}" type="slidenum">
              <a:rPr kumimoji="0" lang="zh-CN" alt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ED93A-F094-4E43-BA4E-92FE1EAF782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0AB86-D9B6-47BC-AD1C-0A6BBB0B6B1A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pitchFamily="34" charset="0"/>
                <a:ea typeface="宋体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pitchFamily="34" charset="0"/>
                <a:ea typeface="宋体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b="1">
                <a:latin typeface="Arial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3E62D58-973E-4884-8D71-85E810BB8F5F}" type="slidenum">
              <a:rPr kumimoji="0" lang="zh-CN" alt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4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picTx" preserve="1">
  <p:cSld name="图片与标题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pitchFamily="34" charset="0"/>
                <a:ea typeface="宋体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pitchFamily="34" charset="0"/>
                <a:ea typeface="宋体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b="1">
                <a:latin typeface="Arial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A151222-EBC4-45EA-903B-99DB2B36E181}" type="slidenum">
              <a:rPr kumimoji="0" lang="zh-CN" alt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4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竖版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pitchFamily="34" charset="0"/>
                <a:ea typeface="宋体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pitchFamily="34" charset="0"/>
                <a:ea typeface="宋体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b="1">
                <a:latin typeface="Arial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CAB64D1-B236-495D-8F36-65436FB5B68F}" type="slidenum">
              <a:rPr kumimoji="0" lang="zh-CN" alt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4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Only" preserve="1">
  <p:cSld name="内容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pitchFamily="34" charset="0"/>
                <a:ea typeface="宋体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pitchFamily="34" charset="0"/>
                <a:ea typeface="宋体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b="1">
                <a:latin typeface="Arial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8664080-F4D7-4591-88D0-A5BE8FFCE935}" type="slidenum">
              <a:rPr kumimoji="0" lang="zh-CN" alt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4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529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1F5F3D1-B8DB-4DFD-BC90-7B2A74282589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4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1F5F3D1-B8DB-4DFD-BC90-7B2A74282589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4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7004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1F5F3D1-B8DB-4DFD-BC90-7B2A74282589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4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1F5F3D1-B8DB-4DFD-BC90-7B2A74282589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4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43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436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1F5F3D1-B8DB-4DFD-BC90-7B2A74282589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4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1F5F3D1-B8DB-4DFD-BC90-7B2A74282589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ED93A-F094-4E43-BA4E-92FE1EAF782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0AB86-D9B6-47BC-AD1C-0A6BBB0B6B1A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1F5F3D1-B8DB-4DFD-BC90-7B2A74282589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5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154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1F5F3D1-B8DB-4DFD-BC90-7B2A74282589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5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1F5F3D1-B8DB-4DFD-BC90-7B2A74282589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5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1F5F3D1-B8DB-4DFD-BC90-7B2A74282589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5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742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742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1F5F3D1-B8DB-4DFD-BC90-7B2A74282589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5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fld id="{E5CBFAAF-5335-4BD1-B4F4-B8743DC4D9A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/>
                <a:ea typeface="宋体" pitchFamily="2" charset="-122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5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fld id="{E5CBFAAF-5335-4BD1-B4F4-B8743DC4D9A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/>
                <a:ea typeface="宋体" pitchFamily="2" charset="-122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5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fld id="{E5CBFAAF-5335-4BD1-B4F4-B8743DC4D9A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/>
                <a:ea typeface="宋体" pitchFamily="2" charset="-122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5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fld id="{E5CBFAAF-5335-4BD1-B4F4-B8743DC4D9A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/>
                <a:ea typeface="宋体" pitchFamily="2" charset="-122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5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fld id="{E5CBFAAF-5335-4BD1-B4F4-B8743DC4D9A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/>
                <a:ea typeface="宋体" pitchFamily="2" charset="-122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ED93A-F094-4E43-BA4E-92FE1EAF782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0AB86-D9B6-47BC-AD1C-0A6BBB0B6B1A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fld id="{E5CBFAAF-5335-4BD1-B4F4-B8743DC4D9A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/>
                <a:ea typeface="宋体" pitchFamily="2" charset="-122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6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fld id="{E5CBFAAF-5335-4BD1-B4F4-B8743DC4D9A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/>
                <a:ea typeface="宋体" pitchFamily="2" charset="-122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6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fld id="{E5CBFAAF-5335-4BD1-B4F4-B8743DC4D9A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/>
                <a:ea typeface="宋体" pitchFamily="2" charset="-122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6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fld id="{E5CBFAAF-5335-4BD1-B4F4-B8743DC4D9A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/>
                <a:ea typeface="宋体" pitchFamily="2" charset="-122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6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fld id="{E5CBFAAF-5335-4BD1-B4F4-B8743DC4D9A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/>
                <a:ea typeface="宋体" pitchFamily="2" charset="-122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6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fld id="{E5CBFAAF-5335-4BD1-B4F4-B8743DC4D9A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/>
                <a:ea typeface="宋体" pitchFamily="2" charset="-122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ED93A-F094-4E43-BA4E-92FE1EAF782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0AB86-D9B6-47BC-AD1C-0A6BBB0B6B1A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ED93A-F094-4E43-BA4E-92FE1EAF782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0AB86-D9B6-47BC-AD1C-0A6BBB0B6B1A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ED93A-F094-4E43-BA4E-92FE1EAF782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0AB86-D9B6-47BC-AD1C-0A6BBB0B6B1A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../media/image1.jpeg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image" Target="../media/image2.jpeg" /><Relationship Id="rId13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10" Type="http://schemas.openxmlformats.org/officeDocument/2006/relationships/slideLayout" Target="../slideLayouts/slideLayout32.xml" /><Relationship Id="rId11" Type="http://schemas.openxmlformats.org/officeDocument/2006/relationships/slideLayout" Target="../slideLayouts/slideLayout33.xml" /><Relationship Id="rId12" Type="http://schemas.openxmlformats.org/officeDocument/2006/relationships/image" Target="../media/image2.jpeg" /><Relationship Id="rId13" Type="http://schemas.openxmlformats.org/officeDocument/2006/relationships/theme" Target="../theme/theme3.xml" /><Relationship Id="rId2" Type="http://schemas.openxmlformats.org/officeDocument/2006/relationships/slideLayout" Target="../slideLayouts/slideLayout24.xml" /><Relationship Id="rId3" Type="http://schemas.openxmlformats.org/officeDocument/2006/relationships/slideLayout" Target="../slideLayouts/slideLayout25.xml" /><Relationship Id="rId4" Type="http://schemas.openxmlformats.org/officeDocument/2006/relationships/slideLayout" Target="../slideLayouts/slideLayout26.xml" /><Relationship Id="rId5" Type="http://schemas.openxmlformats.org/officeDocument/2006/relationships/slideLayout" Target="../slideLayouts/slideLayout27.xml" /><Relationship Id="rId6" Type="http://schemas.openxmlformats.org/officeDocument/2006/relationships/slideLayout" Target="../slideLayouts/slideLayout28.xml" /><Relationship Id="rId7" Type="http://schemas.openxmlformats.org/officeDocument/2006/relationships/slideLayout" Target="../slideLayouts/slideLayout29.xml" /><Relationship Id="rId8" Type="http://schemas.openxmlformats.org/officeDocument/2006/relationships/slideLayout" Target="../slideLayouts/slideLayout30.xml" /><Relationship Id="rId9" Type="http://schemas.openxmlformats.org/officeDocument/2006/relationships/slideLayout" Target="../slideLayouts/slideLayout31.xml" /></Relationships>
</file>

<file path=ppt/slideMasters/_rels/slideMaster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4.xml" /><Relationship Id="rId10" Type="http://schemas.openxmlformats.org/officeDocument/2006/relationships/slideLayout" Target="../slideLayouts/slideLayout43.xml" /><Relationship Id="rId11" Type="http://schemas.openxmlformats.org/officeDocument/2006/relationships/image" Target="../media/image2.jpeg" /><Relationship Id="rId12" Type="http://schemas.openxmlformats.org/officeDocument/2006/relationships/theme" Target="../theme/theme4.xml" /><Relationship Id="rId2" Type="http://schemas.openxmlformats.org/officeDocument/2006/relationships/slideLayout" Target="../slideLayouts/slideLayout35.xml" /><Relationship Id="rId3" Type="http://schemas.openxmlformats.org/officeDocument/2006/relationships/slideLayout" Target="../slideLayouts/slideLayout36.xml" /><Relationship Id="rId4" Type="http://schemas.openxmlformats.org/officeDocument/2006/relationships/slideLayout" Target="../slideLayouts/slideLayout37.xml" /><Relationship Id="rId5" Type="http://schemas.openxmlformats.org/officeDocument/2006/relationships/slideLayout" Target="../slideLayouts/slideLayout38.xml" /><Relationship Id="rId6" Type="http://schemas.openxmlformats.org/officeDocument/2006/relationships/slideLayout" Target="../slideLayouts/slideLayout39.xml" /><Relationship Id="rId7" Type="http://schemas.openxmlformats.org/officeDocument/2006/relationships/slideLayout" Target="../slideLayouts/slideLayout40.xml" /><Relationship Id="rId8" Type="http://schemas.openxmlformats.org/officeDocument/2006/relationships/slideLayout" Target="../slideLayouts/slideLayout41.xml" /><Relationship Id="rId9" Type="http://schemas.openxmlformats.org/officeDocument/2006/relationships/slideLayout" Target="../slideLayouts/slideLayout42.xml" /></Relationships>
</file>

<file path=ppt/slideMasters/_rels/slideMaster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4.xml" /><Relationship Id="rId10" Type="http://schemas.openxmlformats.org/officeDocument/2006/relationships/slideLayout" Target="../slideLayouts/slideLayout53.xml" /><Relationship Id="rId11" Type="http://schemas.openxmlformats.org/officeDocument/2006/relationships/slideLayout" Target="../slideLayouts/slideLayout54.xml" /><Relationship Id="rId12" Type="http://schemas.openxmlformats.org/officeDocument/2006/relationships/image" Target="../media/image2.jpeg" /><Relationship Id="rId13" Type="http://schemas.openxmlformats.org/officeDocument/2006/relationships/theme" Target="../theme/theme5.xml" /><Relationship Id="rId2" Type="http://schemas.openxmlformats.org/officeDocument/2006/relationships/slideLayout" Target="../slideLayouts/slideLayout45.xml" /><Relationship Id="rId3" Type="http://schemas.openxmlformats.org/officeDocument/2006/relationships/slideLayout" Target="../slideLayouts/slideLayout46.xml" /><Relationship Id="rId4" Type="http://schemas.openxmlformats.org/officeDocument/2006/relationships/slideLayout" Target="../slideLayouts/slideLayout47.xml" /><Relationship Id="rId5" Type="http://schemas.openxmlformats.org/officeDocument/2006/relationships/slideLayout" Target="../slideLayouts/slideLayout48.xml" /><Relationship Id="rId6" Type="http://schemas.openxmlformats.org/officeDocument/2006/relationships/slideLayout" Target="../slideLayouts/slideLayout49.xml" /><Relationship Id="rId7" Type="http://schemas.openxmlformats.org/officeDocument/2006/relationships/slideLayout" Target="../slideLayouts/slideLayout50.xml" /><Relationship Id="rId8" Type="http://schemas.openxmlformats.org/officeDocument/2006/relationships/slideLayout" Target="../slideLayouts/slideLayout51.xml" /><Relationship Id="rId9" Type="http://schemas.openxmlformats.org/officeDocument/2006/relationships/slideLayout" Target="../slideLayouts/slideLayout52.xml" /></Relationships>
</file>

<file path=ppt/slideMasters/_rels/slideMaster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5.xml" /><Relationship Id="rId10" Type="http://schemas.openxmlformats.org/officeDocument/2006/relationships/slideLayout" Target="../slideLayouts/slideLayout64.xml" /><Relationship Id="rId11" Type="http://schemas.openxmlformats.org/officeDocument/2006/relationships/slideLayout" Target="../slideLayouts/slideLayout65.xml" /><Relationship Id="rId12" Type="http://schemas.openxmlformats.org/officeDocument/2006/relationships/theme" Target="../theme/theme6.xml" /><Relationship Id="rId2" Type="http://schemas.openxmlformats.org/officeDocument/2006/relationships/slideLayout" Target="../slideLayouts/slideLayout56.xml" /><Relationship Id="rId3" Type="http://schemas.openxmlformats.org/officeDocument/2006/relationships/slideLayout" Target="../slideLayouts/slideLayout57.xml" /><Relationship Id="rId4" Type="http://schemas.openxmlformats.org/officeDocument/2006/relationships/slideLayout" Target="../slideLayouts/slideLayout58.xml" /><Relationship Id="rId5" Type="http://schemas.openxmlformats.org/officeDocument/2006/relationships/slideLayout" Target="../slideLayouts/slideLayout59.xml" /><Relationship Id="rId6" Type="http://schemas.openxmlformats.org/officeDocument/2006/relationships/slideLayout" Target="../slideLayouts/slideLayout60.xml" /><Relationship Id="rId7" Type="http://schemas.openxmlformats.org/officeDocument/2006/relationships/slideLayout" Target="../slideLayouts/slideLayout61.xml" /><Relationship Id="rId8" Type="http://schemas.openxmlformats.org/officeDocument/2006/relationships/slideLayout" Target="../slideLayouts/slideLayout62.xml" /><Relationship Id="rId9" Type="http://schemas.openxmlformats.org/officeDocument/2006/relationships/slideLayout" Target="../slideLayouts/slideLayout63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dpi="0" rotWithShape="1">
          <a:blip r:embed="rId12">
            <a:lum/>
          </a:blip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AED93A-F094-4E43-BA4E-92FE1EAF782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20AB86-D9B6-47BC-AD1C-0A6BBB0B6B1A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122" name="Rectangle 2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5123" name="Rectangle 3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 sz="1400" b="0" u="none">
                <a:solidFill>
                  <a:srgbClr val="000000"/>
                </a:solidFill>
                <a:latin typeface="Arial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buFontTx/>
              <a:buNone/>
              <a:defRPr sz="1400" b="0" u="none">
                <a:solidFill>
                  <a:srgbClr val="000000"/>
                </a:solidFill>
                <a:latin typeface="Arial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>
                <a:solidFill>
                  <a:srgbClr val="000000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2FBD898-372F-4476-A763-4947F63D9EA7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  <a:ea typeface="华文中宋" panose="0201060004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  <a:ea typeface="华文中宋" panose="0201060004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  <a:ea typeface="华文中宋" panose="0201060004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  <a:ea typeface="华文中宋" panose="0201060004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  <a:ea typeface="华文中宋" panose="0201060004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  <a:ea typeface="华文中宋" panose="0201060004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  <a:ea typeface="华文中宋" panose="0201060004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  <a:ea typeface="华文中宋" panose="0201060004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b="1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b="1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b="1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defRPr sz="2000" b="1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defRPr sz="2000" b="1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defRPr sz="2000" b="1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defRPr sz="2000" b="1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098" name="Rectangle 2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4099" name="Rectangle 3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b="0">
                <a:solidFill>
                  <a:srgbClr val="000000"/>
                </a:solidFill>
                <a:latin typeface="Arial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b="0">
                <a:solidFill>
                  <a:srgbClr val="000000"/>
                </a:solidFill>
                <a:latin typeface="Arial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>
                <a:solidFill>
                  <a:srgbClr val="000000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BCBFC68-195C-42EC-AC05-73973CBA0530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  <a:ea typeface="华文中宋" panose="0201060004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  <a:ea typeface="华文中宋" panose="0201060004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  <a:ea typeface="华文中宋" panose="0201060004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  <a:ea typeface="华文中宋" panose="0201060004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  <a:ea typeface="华文中宋" panose="0201060004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  <a:ea typeface="华文中宋" panose="0201060004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  <a:ea typeface="华文中宋" panose="0201060004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  <a:ea typeface="华文中宋" panose="0201060004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b="1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b="1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b="1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defRPr sz="2000" b="1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defRPr sz="2000" b="1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defRPr sz="2000" b="1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defRPr sz="2000" b="1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075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ct val="0"/>
              </a:spcBef>
              <a:spcAft>
                <a:spcPct val="0"/>
              </a:spcAft>
              <a:defRPr sz="1200" b="0">
                <a:solidFill>
                  <a:prstClr val="black">
                    <a:tint val="75000"/>
                  </a:prstClr>
                </a:solidFill>
                <a:latin typeface="Calibri"/>
                <a:ea typeface="宋体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ct val="0"/>
              </a:spcBef>
              <a:spcAft>
                <a:spcPct val="0"/>
              </a:spcAft>
              <a:defRPr sz="1200" b="0">
                <a:solidFill>
                  <a:prstClr val="black">
                    <a:tint val="75000"/>
                  </a:prstClr>
                </a:solidFill>
                <a:latin typeface="Calibri"/>
                <a:ea typeface="宋体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 b="0">
                <a:solidFill>
                  <a:srgbClr val="898989"/>
                </a:solidFill>
                <a:latin typeface="Calibri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9347C79-9B77-474A-9921-F74CFFF1511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/>
                <a:ea typeface="宋体" pitchFamily="2" charset="-122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</p:sldLayoutIdLst>
  <p:transition/>
  <p:timing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b="0">
                <a:latin typeface="Arial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b="0">
                <a:latin typeface="Arial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1F5F3D1-B8DB-4DFD-BC90-7B2A74282589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  <a:ea typeface="华文中宋" panose="0201060004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  <a:ea typeface="华文中宋" panose="0201060004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  <a:ea typeface="华文中宋" panose="0201060004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  <a:ea typeface="华文中宋" panose="0201060004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  <a:ea typeface="华文中宋" panose="0201060004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  <a:ea typeface="华文中宋" panose="0201060004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  <a:ea typeface="华文中宋" panose="0201060004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  <a:ea typeface="华文中宋" panose="0201060004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b="1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b="1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b="1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defRPr sz="2000" b="1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defRPr sz="2000" b="1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defRPr sz="2000" b="1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defRPr sz="2000" b="1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fld id="{E5CBFAAF-5335-4BD1-B4F4-B8743DC4D9A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/>
                <a:ea typeface="宋体" pitchFamily="2" charset="-122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</p:sldLayoutIdLst>
  <p:transition/>
  <p:timing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1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3.jpeg" /><Relationship Id="rId4" Type="http://schemas.openxmlformats.org/officeDocument/2006/relationships/image" Target="../media/image4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1.xml" /><Relationship Id="rId2" Type="http://schemas.openxmlformats.org/officeDocument/2006/relationships/image" Target="../media/image8.png" /><Relationship Id="rId3" Type="http://schemas.openxmlformats.org/officeDocument/2006/relationships/image" Target="../media/image9.png" /><Relationship Id="rId4" Type="http://schemas.openxmlformats.org/officeDocument/2006/relationships/image" Target="../media/image10.png" /><Relationship Id="rId5" Type="http://schemas.openxmlformats.org/officeDocument/2006/relationships/image" Target="../media/image11.png" /><Relationship Id="rId6" Type="http://schemas.openxmlformats.org/officeDocument/2006/relationships/image" Target="../media/image12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0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0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0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1.xml" /><Relationship Id="rId2" Type="http://schemas.openxmlformats.org/officeDocument/2006/relationships/image" Target="../media/image13.png" /><Relationship Id="rId3" Type="http://schemas.openxmlformats.org/officeDocument/2006/relationships/image" Target="../media/image14.png" /><Relationship Id="rId4" Type="http://schemas.openxmlformats.org/officeDocument/2006/relationships/image" Target="../media/image15.png" /><Relationship Id="rId5" Type="http://schemas.openxmlformats.org/officeDocument/2006/relationships/image" Target="../media/image16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1.xml" /><Relationship Id="rId2" Type="http://schemas.openxmlformats.org/officeDocument/2006/relationships/image" Target="../media/image5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1.xml" /><Relationship Id="rId2" Type="http://schemas.openxmlformats.org/officeDocument/2006/relationships/image" Target="../media/image7.png" /><Relationship Id="rId3" Type="http://schemas.openxmlformats.org/officeDocument/2006/relationships/image" Target="../media/image6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5.xml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74" name="图片 15"/>
          <p:cNvPicPr>
            <a:picLocks noChangeAspect="1"/>
          </p:cNvPicPr>
          <p:nvPr/>
        </p:nvPicPr>
        <p:blipFill>
          <a:blip r:embed="rId3"/>
          <a:srcRect t="6407"/>
          <a:stretch>
            <a:fillRect/>
          </a:stretch>
        </p:blipFill>
        <p:spPr>
          <a:xfrm>
            <a:off x="-7937" y="0"/>
            <a:ext cx="12199937" cy="6886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2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9988" y="-190500"/>
            <a:ext cx="4776787" cy="3270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747135" y="3079750"/>
            <a:ext cx="8138795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>
                <a:latin typeface="叶根友毛笔行书" panose="02010601030101010101" charset="-122"/>
                <a:ea typeface="叶根友毛笔行书" panose="02010601030101010101" charset="-122"/>
              </a:rPr>
              <a:t>高考诗歌鉴赏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1362" name="Rectangle 3"/>
          <p:cNvSpPr/>
          <p:nvPr/>
        </p:nvSpPr>
        <p:spPr>
          <a:xfrm>
            <a:off x="1611313" y="706438"/>
            <a:ext cx="3575050" cy="866775"/>
          </a:xfrm>
          <a:prstGeom prst="rect">
            <a:avLst/>
          </a:prstGeom>
          <a:solidFill>
            <a:srgbClr val="A80456"/>
          </a:solidFill>
          <a:ln w="9525" cap="flat" cmpd="sng">
            <a:solidFill>
              <a:srgbClr val="FDA1CF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chemeClr val="tx1"/>
            </a:outerShdw>
          </a:effectLst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zh-CN" sz="1800">
              <a:solidFill>
                <a:srgbClr val="000000"/>
              </a:solidFill>
            </a:endParaRPr>
          </a:p>
        </p:txBody>
      </p:sp>
      <p:sp>
        <p:nvSpPr>
          <p:cNvPr id="271363" name="Rectangle 4"/>
          <p:cNvSpPr/>
          <p:nvPr/>
        </p:nvSpPr>
        <p:spPr>
          <a:xfrm>
            <a:off x="1624013" y="838200"/>
            <a:ext cx="513238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>
                <a:solidFill>
                  <a:srgbClr val="FFFFFF"/>
                </a:solidFill>
                <a:ea typeface="方正姚体" panose="02010601030101010101" pitchFamily="2" charset="-122"/>
              </a:rPr>
              <a:t>第二部分：问题分析</a:t>
            </a:r>
          </a:p>
        </p:txBody>
      </p:sp>
      <p:sp>
        <p:nvSpPr>
          <p:cNvPr id="271364" name="Rectangle 5"/>
          <p:cNvSpPr/>
          <p:nvPr/>
        </p:nvSpPr>
        <p:spPr>
          <a:xfrm>
            <a:off x="5486400" y="788988"/>
            <a:ext cx="4897438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4000">
                <a:solidFill>
                  <a:srgbClr val="FF0000"/>
                </a:solidFill>
                <a:ea typeface="方正姚体" panose="02010601030101010101" pitchFamily="2" charset="-122"/>
              </a:rPr>
              <a:t>学生存在问题及对策：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574800" y="2028825"/>
            <a:ext cx="9300845" cy="4307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/>
              <a:t>1</a:t>
            </a:r>
            <a:r>
              <a:rPr lang="zh-CN" altLang="en-US" sz="3200"/>
              <a:t>、鉴赏语言不规范，掌握诗歌鉴赏的术语太少，用语随意。</a:t>
            </a:r>
          </a:p>
          <a:p>
            <a:r>
              <a:rPr lang="en-US" altLang="zh-CN" sz="3200"/>
              <a:t>2</a:t>
            </a:r>
            <a:r>
              <a:rPr lang="zh-CN" altLang="en-US" sz="3200"/>
              <a:t>、自己没有按照不同的题型写下不同的答题思路，一味的生搬硬套</a:t>
            </a:r>
            <a:r>
              <a:rPr lang="en-US" altLang="zh-CN" sz="3200"/>
              <a:t>“</a:t>
            </a:r>
            <a:r>
              <a:rPr lang="zh-CN" altLang="en-US" sz="3200"/>
              <a:t>模板</a:t>
            </a:r>
            <a:r>
              <a:rPr lang="en-US" altLang="zh-CN" sz="3200"/>
              <a:t>”</a:t>
            </a:r>
            <a:r>
              <a:rPr lang="zh-CN" altLang="en-US" sz="3200"/>
              <a:t>答题。</a:t>
            </a:r>
          </a:p>
          <a:p>
            <a:r>
              <a:rPr lang="en-US" altLang="zh-CN" sz="3200"/>
              <a:t>3</a:t>
            </a:r>
            <a:r>
              <a:rPr lang="zh-CN" altLang="en-US" sz="3200"/>
              <a:t>、对于常见的表达技巧还掌握的不好，常常混用，如</a:t>
            </a:r>
            <a:r>
              <a:rPr lang="en-US" altLang="zh-CN" sz="3200"/>
              <a:t>“</a:t>
            </a:r>
            <a:r>
              <a:rPr lang="zh-CN" altLang="en-US" sz="3200"/>
              <a:t>借代</a:t>
            </a:r>
            <a:r>
              <a:rPr lang="en-US" altLang="zh-CN" sz="3200"/>
              <a:t>”</a:t>
            </a:r>
            <a:r>
              <a:rPr lang="zh-CN" altLang="en-US" sz="3200"/>
              <a:t>、</a:t>
            </a:r>
            <a:r>
              <a:rPr lang="en-US" altLang="zh-CN" sz="3200"/>
              <a:t>“</a:t>
            </a:r>
            <a:r>
              <a:rPr lang="zh-CN" altLang="en-US" sz="3200"/>
              <a:t>借喻</a:t>
            </a:r>
            <a:r>
              <a:rPr lang="en-US" altLang="zh-CN" sz="3200"/>
              <a:t>”</a:t>
            </a:r>
            <a:r>
              <a:rPr lang="zh-CN" altLang="en-US" sz="3200"/>
              <a:t>分不清。</a:t>
            </a:r>
          </a:p>
          <a:p>
            <a:r>
              <a:rPr lang="en-US" altLang="zh-CN" sz="3200"/>
              <a:t>4</a:t>
            </a:r>
            <a:r>
              <a:rPr lang="zh-CN" altLang="en-US" sz="3200"/>
              <a:t>、不能联系题目、作者角度、注释等判断出诗歌的思想情感，犯一些低级错误。</a:t>
            </a:r>
          </a:p>
          <a:p>
            <a:endParaRPr lang="zh-CN" altLang="en-US"/>
          </a:p>
        </p:txBody>
      </p:sp>
    </p:spTree>
  </p:cSld>
  <p:clrMapOvr>
    <a:masterClrMapping/>
  </p:clrMapOvr>
  <p:transition spd="slow" advTm="1530"/>
  <p:timing/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4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2850" y="3175"/>
            <a:ext cx="3900488" cy="4121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260725"/>
            <a:ext cx="2849563" cy="3597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62350" y="1646238"/>
            <a:ext cx="1920875" cy="22066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0245" name="组合 4"/>
          <p:cNvGrpSpPr/>
          <p:nvPr/>
        </p:nvGrpSpPr>
        <p:grpSpPr>
          <a:xfrm>
            <a:off x="2338388" y="946150"/>
            <a:ext cx="4557712" cy="3978275"/>
            <a:chExt cx="4556769" cy="3977648"/>
          </a:xfrm>
        </p:grpSpPr>
        <p:pic>
          <p:nvPicPr>
            <p:cNvPr id="10251" name="图片 1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0"/>
              <a:ext cx="4556769" cy="397764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52" name="文本框 14"/>
            <p:cNvSpPr txBox="1"/>
            <p:nvPr/>
          </p:nvSpPr>
          <p:spPr>
            <a:xfrm>
              <a:off x="1518725" y="1573178"/>
              <a:ext cx="1103784" cy="46030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400" b="1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rPr>
                <a:t>读不懂</a:t>
              </a:r>
            </a:p>
          </p:txBody>
        </p:sp>
      </p:grpSp>
      <p:sp>
        <p:nvSpPr>
          <p:cNvPr id="10246" name="矩形 19"/>
          <p:cNvSpPr/>
          <p:nvPr/>
        </p:nvSpPr>
        <p:spPr>
          <a:xfrm>
            <a:off x="7200900" y="5246688"/>
            <a:ext cx="3128963" cy="1168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</a:rPr>
              <a:t>学生作答时答非所问、于文无据、概括笼统、没有分析、遗漏要点等等问题的产生固然因为学生表达能力差，但读不懂辨不清诗歌的意思才是根源所在，具有先发性。</a:t>
            </a:r>
          </a:p>
        </p:txBody>
      </p:sp>
      <p:grpSp>
        <p:nvGrpSpPr>
          <p:cNvPr id="10247" name="组合 20"/>
          <p:cNvGrpSpPr/>
          <p:nvPr/>
        </p:nvGrpSpPr>
        <p:grpSpPr>
          <a:xfrm>
            <a:off x="7200900" y="4124325"/>
            <a:ext cx="3878263" cy="1065213"/>
            <a:chExt cx="3877973" cy="1065858"/>
          </a:xfrm>
        </p:grpSpPr>
        <p:pic>
          <p:nvPicPr>
            <p:cNvPr id="10249" name="图片 2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0" y="0"/>
              <a:ext cx="3877973" cy="106585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50" name="文本框 22"/>
            <p:cNvSpPr txBox="1"/>
            <p:nvPr/>
          </p:nvSpPr>
          <p:spPr>
            <a:xfrm>
              <a:off x="384578" y="291039"/>
              <a:ext cx="1657350" cy="52228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探究根源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577590" y="613410"/>
            <a:ext cx="551815" cy="14071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b="1">
                <a:latin typeface="方正苏新诗柳楷简体" panose="02000000000000000000" charset="-122"/>
                <a:ea typeface="方正苏新诗柳楷简体" panose="02000000000000000000" charset="-122"/>
              </a:rPr>
              <a:t>答非所问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494655" y="1372235"/>
            <a:ext cx="551815" cy="142303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b="1">
                <a:latin typeface="方正苏新诗柳楷简体" panose="02000000000000000000" charset="-122"/>
                <a:ea typeface="方正苏新诗柳楷简体" panose="02000000000000000000" charset="-122"/>
              </a:rPr>
              <a:t>于文无据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057400" y="946150"/>
            <a:ext cx="551815" cy="142303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b="1">
                <a:latin typeface="方正苏新诗柳楷简体" panose="02000000000000000000" charset="-122"/>
                <a:ea typeface="方正苏新诗柳楷简体" panose="02000000000000000000" charset="-122"/>
              </a:rPr>
              <a:t>概括笼统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849880" y="3151505"/>
            <a:ext cx="551815" cy="142303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b="1">
                <a:latin typeface="方正苏新诗柳楷简体" panose="02000000000000000000" charset="-122"/>
                <a:ea typeface="方正苏新诗柳楷简体" panose="02000000000000000000" charset="-122"/>
              </a:rPr>
              <a:t>没有分析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341495" y="3514090"/>
            <a:ext cx="551815" cy="142303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b="1">
                <a:latin typeface="方正苏新诗柳楷简体" panose="02000000000000000000" charset="-122"/>
                <a:ea typeface="方正苏新诗柳楷简体" panose="02000000000000000000" charset="-122"/>
              </a:rPr>
              <a:t>遗漏要点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1"/>
      <p:bldP spid="6" grpId="2"/>
      <p:bldP spid="5" grpId="3"/>
      <p:bldP spid="4" grpId="4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843405" y="2245995"/>
            <a:ext cx="9131935" cy="3446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      </a:t>
            </a:r>
            <a:r>
              <a:rPr lang="zh-CN" altLang="en-US" sz="3200"/>
              <a:t>探究“读不懂古诗词”深层次原因</a:t>
            </a:r>
          </a:p>
          <a:p>
            <a:r>
              <a:rPr lang="zh-CN" altLang="en-US" sz="2400"/>
              <a:t>       读懂是知识的综合运用，读懂是鉴赏和表述的基础。那么，立</a:t>
            </a:r>
          </a:p>
          <a:p>
            <a:r>
              <a:rPr lang="zh-CN" altLang="en-US" sz="2400"/>
              <a:t>身于学生的角度，读不懂古诗词有哪些原因呢？大致有三：一是</a:t>
            </a:r>
            <a:r>
              <a:rPr lang="zh-CN" altLang="en-US" sz="2400">
                <a:solidFill>
                  <a:srgbClr val="FF0000"/>
                </a:solidFill>
              </a:rPr>
              <a:t>心</a:t>
            </a:r>
          </a:p>
          <a:p>
            <a:r>
              <a:rPr lang="zh-CN" altLang="en-US" sz="2400">
                <a:solidFill>
                  <a:srgbClr val="FF0000"/>
                </a:solidFill>
              </a:rPr>
              <a:t>理障碍</a:t>
            </a:r>
            <a:r>
              <a:rPr lang="zh-CN" altLang="en-US" sz="2400"/>
              <a:t>，考场上时间紧张，心情低落，影响理解；二是</a:t>
            </a:r>
            <a:r>
              <a:rPr lang="zh-CN" altLang="en-US" sz="2400">
                <a:solidFill>
                  <a:srgbClr val="FF0000"/>
                </a:solidFill>
              </a:rPr>
              <a:t>诗歌理解障</a:t>
            </a:r>
          </a:p>
          <a:p>
            <a:r>
              <a:rPr lang="zh-CN" altLang="en-US" sz="2400">
                <a:solidFill>
                  <a:srgbClr val="FF0000"/>
                </a:solidFill>
              </a:rPr>
              <a:t>碍</a:t>
            </a:r>
            <a:r>
              <a:rPr lang="zh-CN" altLang="en-US" sz="2400"/>
              <a:t>，由读不懂诗歌字面义，进而无法从整体上把握思想感情；三是</a:t>
            </a:r>
          </a:p>
          <a:p>
            <a:r>
              <a:rPr lang="zh-CN" altLang="en-US" sz="2400">
                <a:solidFill>
                  <a:srgbClr val="FF0000"/>
                </a:solidFill>
              </a:rPr>
              <a:t>审题障碍</a:t>
            </a:r>
            <a:r>
              <a:rPr lang="zh-CN" altLang="en-US" sz="2400"/>
              <a:t>，问题读不懂。后两点实质上都是读不懂的表现。读不懂</a:t>
            </a:r>
          </a:p>
          <a:p>
            <a:r>
              <a:rPr lang="zh-CN" altLang="en-US" sz="2400"/>
              <a:t>诗歌的语言，刨去知识和经验层面的积淀不足外，正源于对诗家</a:t>
            </a:r>
          </a:p>
          <a:p>
            <a:r>
              <a:rPr lang="zh-CN" altLang="en-US" sz="2400"/>
              <a:t>语特征的不理解，对诗歌章法结构规律的模糊。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316355" y="575945"/>
            <a:ext cx="879538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ym typeface="+mn-ea"/>
              </a:rPr>
              <a:t>        </a:t>
            </a:r>
            <a:r>
              <a:rPr lang="zh-CN" altLang="en-US" sz="2400">
                <a:sym typeface="+mn-ea"/>
              </a:rPr>
              <a:t>诗的艺术语言，具有含蓄性、跳跃性、凝练性。“</a:t>
            </a:r>
            <a:r>
              <a:rPr lang="zh-CN" altLang="en-US" sz="2400" b="1">
                <a:sym typeface="+mn-ea"/>
              </a:rPr>
              <a:t>它常常是不合法的，它常常是不合理的，它常常是无言的。即无法，无理，无言。</a:t>
            </a:r>
            <a:r>
              <a:rPr lang="zh-CN" altLang="en-US" sz="2400">
                <a:sym typeface="+mn-ea"/>
              </a:rPr>
              <a:t>”</a:t>
            </a:r>
          </a:p>
          <a:p>
            <a:r>
              <a:rPr lang="zh-CN" altLang="en-US" sz="2400">
                <a:sym typeface="+mn-ea"/>
              </a:rPr>
              <a:t>     这就要求在阅读鉴赏中把握好诗歌的变形，像“翻译文言文”那样，扫清字词面上的障碍。</a:t>
            </a:r>
          </a:p>
          <a:p>
            <a:endParaRPr lang="zh-CN" altLang="en-US" sz="2400">
              <a:sym typeface="+mn-ea"/>
            </a:endParaRPr>
          </a:p>
          <a:p>
            <a:r>
              <a:rPr lang="zh-CN" altLang="en-US" sz="2400" b="1">
                <a:sym typeface="+mn-ea"/>
              </a:rPr>
              <a:t>“读懂古诗词”的路径和方法</a:t>
            </a:r>
          </a:p>
          <a:p>
            <a:r>
              <a:rPr lang="zh-CN" altLang="en-US" sz="2400">
                <a:solidFill>
                  <a:srgbClr val="FF0000"/>
                </a:solidFill>
                <a:sym typeface="+mn-ea"/>
              </a:rPr>
              <a:t>1.</a:t>
            </a:r>
            <a:r>
              <a:rPr lang="zh-CN" altLang="en-US" sz="2400" b="1">
                <a:solidFill>
                  <a:srgbClr val="FF0000"/>
                </a:solidFill>
                <a:sym typeface="+mn-ea"/>
              </a:rPr>
              <a:t>熟知诗家语，弄懂诗歌语言的变形</a:t>
            </a:r>
          </a:p>
          <a:p>
            <a:r>
              <a:rPr lang="zh-CN" altLang="en-US" sz="2400">
                <a:sym typeface="+mn-ea"/>
              </a:rPr>
              <a:t>       诗歌语言的变形在语法形式上主要表现为：改变词性、颠倒</a:t>
            </a:r>
          </a:p>
          <a:p>
            <a:r>
              <a:rPr lang="zh-CN" altLang="en-US" sz="2400">
                <a:sym typeface="+mn-ea"/>
              </a:rPr>
              <a:t>词序，省略句子成分等。古代诗人为了炼字、炼意的需要常常改变诗词中某些词语的词性，这些地方往往是诗眼、词眼，要详加分辨；诗歌由于声律要求和修辞上的特殊需要，常会打乱语序，这要求阅读中学会还原；诗歌的短小凝练常会省略很多信息，这要求阅读中根据已有画面和背景知识去补充。</a:t>
            </a: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697355" y="1019175"/>
            <a:ext cx="920813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2.注重整体理解，综合全面</a:t>
            </a:r>
          </a:p>
          <a:p>
            <a:r>
              <a:rPr lang="zh-CN" altLang="en-US" sz="3200"/>
              <a:t>       诗歌鉴赏中分析作者的思想内容是高频考点。此类试题需要考生在整体理解诗歌的基础上准确答题，单纯地背诵答题公式和术语无济于事。那么，如何做好诗歌的整体阅读理解呢？这需要综合用好五看：看标题，初解诗歌主旨；看作者，结合知人论世；读注释，注意重点难点；看诗句，寻找感情载体；看题干，明确答题方向。</a:t>
            </a:r>
          </a:p>
          <a:p>
            <a:r>
              <a:rPr lang="en-US" altLang="zh-CN" sz="3200" b="1">
                <a:solidFill>
                  <a:srgbClr val="FF0000"/>
                </a:solidFill>
              </a:rPr>
              <a:t>3.</a:t>
            </a:r>
            <a:r>
              <a:rPr lang="zh-CN" altLang="en-US" sz="3200" b="1">
                <a:solidFill>
                  <a:srgbClr val="FF0000"/>
                </a:solidFill>
              </a:rPr>
              <a:t>增加阅读量，多读多积累，培养语感和意识。</a:t>
            </a: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5842" name="矩形 1"/>
          <p:cNvSpPr/>
          <p:nvPr/>
        </p:nvSpPr>
        <p:spPr>
          <a:xfrm>
            <a:off x="1706880" y="571500"/>
            <a:ext cx="9084310" cy="5794375"/>
          </a:xfrm>
          <a:prstGeom prst="rect">
            <a:avLst/>
          </a:prstGeom>
          <a:noFill/>
          <a:ln w="9525">
            <a:noFill/>
          </a:ln>
        </p:spPr>
        <p:txBody>
          <a:bodyPr wrap="square" lIns="91417" tIns="45708" rIns="91417" bIns="45708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defTabSz="411480" eaLnBrk="1" hangingPunct="1">
              <a:lnSpc>
                <a:spcPct val="90000"/>
              </a:lnSpc>
              <a:spcBef>
                <a:spcPct val="0"/>
              </a:spcBef>
              <a:buNone/>
            </a:pPr>
            <a:endParaRPr lang="zh-CN" altLang="zh-CN" sz="2600">
              <a:ea typeface="方正姚体" panose="02010601030101010101" pitchFamily="2" charset="-122"/>
            </a:endParaRPr>
          </a:p>
          <a:p>
            <a:pPr marL="0" lvl="0" indent="0" defTabSz="411480" eaLnBrk="1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zh-CN" altLang="zh-CN" sz="2600">
                <a:ea typeface="楷体_GB2312" pitchFamily="49" charset="-122"/>
              </a:rPr>
              <a:t>　</a:t>
            </a:r>
            <a:r>
              <a:rPr lang="zh-CN" altLang="zh-CN" sz="4000" b="1">
                <a:latin typeface="+mn-ea"/>
              </a:rPr>
              <a:t>　基本的复习措施建议：</a:t>
            </a:r>
          </a:p>
          <a:p>
            <a:pPr marL="0" lvl="0" indent="0" defTabSz="411480" eaLnBrk="1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zh-CN" altLang="zh-CN" b="1">
                <a:latin typeface="方正苏新诗柳楷简体" panose="02000000000000000000" charset="-122"/>
                <a:ea typeface="方正苏新诗柳楷简体" panose="02000000000000000000" charset="-122"/>
              </a:rPr>
              <a:t>①</a:t>
            </a:r>
            <a:r>
              <a:rPr lang="zh-CN" altLang="zh-CN" b="1">
                <a:solidFill>
                  <a:srgbClr val="FF0000"/>
                </a:solidFill>
                <a:latin typeface="方正苏新诗柳楷简体" panose="02000000000000000000" charset="-122"/>
                <a:ea typeface="方正苏新诗柳楷简体" panose="02000000000000000000" charset="-122"/>
              </a:rPr>
              <a:t>选择经典诗歌</a:t>
            </a:r>
            <a:r>
              <a:rPr lang="zh-CN" altLang="zh-CN" b="1">
                <a:latin typeface="方正苏新诗柳楷简体" panose="02000000000000000000" charset="-122"/>
                <a:ea typeface="方正苏新诗柳楷简体" panose="02000000000000000000" charset="-122"/>
              </a:rPr>
              <a:t>，让学生在阅读中掌握读懂诗词的方法。</a:t>
            </a:r>
          </a:p>
          <a:p>
            <a:pPr marL="0" lvl="0" indent="0" defTabSz="411480" eaLnBrk="1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zh-CN" altLang="zh-CN" b="1">
                <a:latin typeface="方正苏新诗柳楷简体" panose="02000000000000000000" charset="-122"/>
                <a:ea typeface="方正苏新诗柳楷简体" panose="02000000000000000000" charset="-122"/>
              </a:rPr>
              <a:t>②</a:t>
            </a:r>
            <a:r>
              <a:rPr lang="zh-CN" altLang="zh-CN" b="1">
                <a:solidFill>
                  <a:srgbClr val="FF0000"/>
                </a:solidFill>
                <a:latin typeface="方正苏新诗柳楷简体" panose="02000000000000000000" charset="-122"/>
                <a:ea typeface="方正苏新诗柳楷简体" panose="02000000000000000000" charset="-122"/>
              </a:rPr>
              <a:t>将诗歌按内容</a:t>
            </a:r>
            <a:r>
              <a:rPr lang="en-US" altLang="zh-CN" b="1">
                <a:solidFill>
                  <a:srgbClr val="FF0000"/>
                </a:solidFill>
                <a:latin typeface="方正苏新诗柳楷简体" panose="02000000000000000000" charset="-122"/>
                <a:ea typeface="方正苏新诗柳楷简体" panose="02000000000000000000" charset="-122"/>
              </a:rPr>
              <a:t>(</a:t>
            </a:r>
            <a:r>
              <a:rPr lang="zh-CN" altLang="zh-CN" b="1">
                <a:solidFill>
                  <a:srgbClr val="FF0000"/>
                </a:solidFill>
                <a:latin typeface="方正苏新诗柳楷简体" panose="02000000000000000000" charset="-122"/>
                <a:ea typeface="方正苏新诗柳楷简体" panose="02000000000000000000" charset="-122"/>
              </a:rPr>
              <a:t>风格</a:t>
            </a:r>
            <a:r>
              <a:rPr lang="en-US" altLang="zh-CN" b="1">
                <a:solidFill>
                  <a:srgbClr val="FF0000"/>
                </a:solidFill>
                <a:latin typeface="方正苏新诗柳楷简体" panose="02000000000000000000" charset="-122"/>
                <a:ea typeface="方正苏新诗柳楷简体" panose="02000000000000000000" charset="-122"/>
              </a:rPr>
              <a:t>)</a:t>
            </a:r>
            <a:r>
              <a:rPr lang="zh-CN" altLang="zh-CN" b="1">
                <a:solidFill>
                  <a:srgbClr val="FF0000"/>
                </a:solidFill>
                <a:latin typeface="方正苏新诗柳楷简体" panose="02000000000000000000" charset="-122"/>
                <a:ea typeface="方正苏新诗柳楷简体" panose="02000000000000000000" charset="-122"/>
              </a:rPr>
              <a:t>分类鉴赏</a:t>
            </a:r>
            <a:r>
              <a:rPr lang="zh-CN" altLang="zh-CN" b="1">
                <a:latin typeface="方正苏新诗柳楷简体" panose="02000000000000000000" charset="-122"/>
                <a:ea typeface="方正苏新诗柳楷简体" panose="02000000000000000000" charset="-122"/>
              </a:rPr>
              <a:t>，让学生掌握各类诗词的一些规律特征。</a:t>
            </a:r>
          </a:p>
          <a:p>
            <a:pPr marL="0" lvl="0" indent="0" defTabSz="411480" eaLnBrk="1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zh-CN" altLang="zh-CN" b="1">
                <a:latin typeface="方正苏新诗柳楷简体" panose="02000000000000000000" charset="-122"/>
                <a:ea typeface="方正苏新诗柳楷简体" panose="02000000000000000000" charset="-122"/>
              </a:rPr>
              <a:t>③</a:t>
            </a:r>
            <a:r>
              <a:rPr lang="zh-CN" altLang="zh-CN" b="1">
                <a:solidFill>
                  <a:srgbClr val="FF0000"/>
                </a:solidFill>
                <a:latin typeface="方正苏新诗柳楷简体" panose="02000000000000000000" charset="-122"/>
                <a:ea typeface="方正苏新诗柳楷简体" panose="02000000000000000000" charset="-122"/>
              </a:rPr>
              <a:t>进行鉴赏技巧的总结、分析和点拨</a:t>
            </a:r>
            <a:r>
              <a:rPr lang="zh-CN" altLang="zh-CN" b="1">
                <a:latin typeface="方正苏新诗柳楷简体" panose="02000000000000000000" charset="-122"/>
                <a:ea typeface="方正苏新诗柳楷简体" panose="02000000000000000000" charset="-122"/>
              </a:rPr>
              <a:t>，教会学生鉴赏诗词的基本流程。</a:t>
            </a:r>
          </a:p>
          <a:p>
            <a:pPr marL="0" lvl="0" indent="0" defTabSz="411480" eaLnBrk="1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zh-CN" altLang="zh-CN" b="1">
                <a:latin typeface="宋体" pitchFamily="2" charset="-122"/>
                <a:ea typeface="宋体" pitchFamily="2" charset="-122"/>
              </a:rPr>
              <a:t>④</a:t>
            </a:r>
            <a:r>
              <a:rPr lang="zh-CN" altLang="zh-CN" b="1">
                <a:solidFill>
                  <a:srgbClr val="FF0000"/>
                </a:solidFill>
                <a:latin typeface="方正苏新诗柳楷简体" panose="02000000000000000000" charset="-122"/>
                <a:ea typeface="方正苏新诗柳楷简体" panose="02000000000000000000" charset="-122"/>
              </a:rPr>
              <a:t>掌握一般理论</a:t>
            </a:r>
            <a:r>
              <a:rPr lang="zh-CN" altLang="zh-CN" b="1">
                <a:latin typeface="方正苏新诗柳楷简体" panose="02000000000000000000" charset="-122"/>
                <a:ea typeface="方正苏新诗柳楷简体" panose="02000000000000000000" charset="-122"/>
              </a:rPr>
              <a:t>，诗歌体裁</a:t>
            </a:r>
            <a:r>
              <a:rPr lang="en-US" altLang="zh-CN" b="1">
                <a:latin typeface="方正苏新诗柳楷简体" panose="02000000000000000000" charset="-122"/>
                <a:ea typeface="方正苏新诗柳楷简体" panose="02000000000000000000" charset="-122"/>
              </a:rPr>
              <a:t>(</a:t>
            </a:r>
            <a:r>
              <a:rPr lang="zh-CN" altLang="zh-CN" b="1">
                <a:latin typeface="方正苏新诗柳楷简体" panose="02000000000000000000" charset="-122"/>
                <a:ea typeface="方正苏新诗柳楷简体" panose="02000000000000000000" charset="-122"/>
              </a:rPr>
              <a:t>古体诗、今体诗 律诗、绝句</a:t>
            </a:r>
            <a:r>
              <a:rPr lang="en-US" altLang="zh-CN" b="1">
                <a:latin typeface="方正苏新诗柳楷简体" panose="02000000000000000000" charset="-122"/>
                <a:ea typeface="方正苏新诗柳楷简体" panose="02000000000000000000" charset="-122"/>
              </a:rPr>
              <a:t>)</a:t>
            </a:r>
            <a:r>
              <a:rPr lang="zh-CN" altLang="zh-CN" b="1">
                <a:latin typeface="方正苏新诗柳楷简体" panose="02000000000000000000" charset="-122"/>
                <a:ea typeface="方正苏新诗柳楷简体" panose="02000000000000000000" charset="-122"/>
              </a:rPr>
              <a:t>、诗歌题材</a:t>
            </a:r>
            <a:r>
              <a:rPr lang="en-US" altLang="zh-CN" b="1">
                <a:latin typeface="方正苏新诗柳楷简体" panose="02000000000000000000" charset="-122"/>
                <a:ea typeface="方正苏新诗柳楷简体" panose="02000000000000000000" charset="-122"/>
              </a:rPr>
              <a:t>(</a:t>
            </a:r>
            <a:r>
              <a:rPr lang="zh-CN" altLang="zh-CN" b="1">
                <a:latin typeface="方正苏新诗柳楷简体" panose="02000000000000000000" charset="-122"/>
                <a:ea typeface="方正苏新诗柳楷简体" panose="02000000000000000000" charset="-122"/>
              </a:rPr>
              <a:t>怀乡、思友、征旅、怀古等</a:t>
            </a:r>
            <a:r>
              <a:rPr lang="en-US" altLang="zh-CN" b="1">
                <a:latin typeface="方正苏新诗柳楷简体" panose="02000000000000000000" charset="-122"/>
                <a:ea typeface="方正苏新诗柳楷简体" panose="02000000000000000000" charset="-122"/>
              </a:rPr>
              <a:t>)</a:t>
            </a:r>
            <a:r>
              <a:rPr lang="zh-CN" altLang="zh-CN" b="1">
                <a:latin typeface="方正苏新诗柳楷简体" panose="02000000000000000000" charset="-122"/>
                <a:ea typeface="方正苏新诗柳楷简体" panose="02000000000000000000" charset="-122"/>
              </a:rPr>
              <a:t>、表现手法、语言特点、作家风格、常见意象等，要求对理论消化掌握，不能只停留简单记忆。</a:t>
            </a:r>
          </a:p>
          <a:p>
            <a:pPr marL="0" lvl="0" indent="0" defTabSz="411480" eaLnBrk="1" hangingPunct="1">
              <a:lnSpc>
                <a:spcPct val="90000"/>
              </a:lnSpc>
              <a:spcBef>
                <a:spcPct val="0"/>
              </a:spcBef>
              <a:buNone/>
            </a:pPr>
            <a:endParaRPr lang="zh-CN" altLang="zh-CN" sz="2600"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charRg st="12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5842">
                                            <p:txEl>
                                              <p:charRg st="12" end="6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5842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35842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35842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charRg st="165" end="2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35842">
                                            <p:txEl>
                                              <p:charRg st="165" end="2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736090" y="728345"/>
            <a:ext cx="8719185" cy="5184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411480" fontAlgn="base">
              <a:lnSpc>
                <a:spcPct val="90000"/>
              </a:lnSpc>
            </a:pPr>
            <a:r>
              <a:rPr lang="zh-CN" altLang="zh-CN" sz="4400" b="1">
                <a:latin typeface="+mn-ea"/>
                <a:sym typeface="+mn-ea"/>
              </a:rPr>
              <a:t>方法：</a:t>
            </a:r>
          </a:p>
          <a:p>
            <a:pPr algn="l" defTabSz="411480" fontAlgn="base">
              <a:lnSpc>
                <a:spcPct val="90000"/>
              </a:lnSpc>
            </a:pPr>
            <a:r>
              <a:rPr lang="zh-CN" altLang="zh-CN" sz="3600">
                <a:ea typeface="楷体_GB2312" pitchFamily="49" charset="-122"/>
                <a:sym typeface="+mn-ea"/>
              </a:rPr>
              <a:t>①</a:t>
            </a:r>
            <a:r>
              <a:rPr lang="zh-CN" altLang="zh-CN" sz="3600" b="1">
                <a:solidFill>
                  <a:srgbClr val="FF0000"/>
                </a:solidFill>
                <a:latin typeface="+mn-ea"/>
                <a:sym typeface="+mn-ea"/>
              </a:rPr>
              <a:t>阅读</a:t>
            </a:r>
            <a:r>
              <a:rPr lang="zh-CN" altLang="zh-CN" sz="3600">
                <a:ea typeface="楷体_GB2312" pitchFamily="49" charset="-122"/>
                <a:sym typeface="+mn-ea"/>
              </a:rPr>
              <a:t>——</a:t>
            </a:r>
            <a:r>
              <a:rPr lang="zh-CN" altLang="zh-CN" sz="3600" b="1">
                <a:latin typeface="方正苏新诗柳楷简体" panose="02000000000000000000" charset="-122"/>
                <a:ea typeface="方正苏新诗柳楷简体" panose="02000000000000000000" charset="-122"/>
                <a:sym typeface="+mn-ea"/>
              </a:rPr>
              <a:t>看有效信息</a:t>
            </a:r>
            <a:r>
              <a:rPr lang="en-US" altLang="zh-CN" sz="3600" b="1">
                <a:latin typeface="方正苏新诗柳楷简体" panose="02000000000000000000" charset="-122"/>
                <a:ea typeface="方正苏新诗柳楷简体" panose="02000000000000000000" charset="-122"/>
                <a:sym typeface="+mn-ea"/>
              </a:rPr>
              <a:t>(</a:t>
            </a:r>
            <a:r>
              <a:rPr lang="zh-CN" altLang="zh-CN" sz="3600" b="1">
                <a:latin typeface="方正苏新诗柳楷简体" panose="02000000000000000000" charset="-122"/>
                <a:ea typeface="方正苏新诗柳楷简体" panose="02000000000000000000" charset="-122"/>
                <a:sym typeface="+mn-ea"/>
              </a:rPr>
              <a:t>注释、题目、作家、诗眼、诗歌内容、问题提示</a:t>
            </a:r>
            <a:r>
              <a:rPr lang="en-US" altLang="zh-CN" sz="3600" b="1">
                <a:latin typeface="方正苏新诗柳楷简体" panose="02000000000000000000" charset="-122"/>
                <a:ea typeface="方正苏新诗柳楷简体" panose="02000000000000000000" charset="-122"/>
                <a:sym typeface="+mn-ea"/>
              </a:rPr>
              <a:t>)</a:t>
            </a:r>
            <a:r>
              <a:rPr lang="zh-CN" altLang="zh-CN" sz="3600" b="1">
                <a:latin typeface="方正苏新诗柳楷简体" panose="02000000000000000000" charset="-122"/>
                <a:ea typeface="方正苏新诗柳楷简体" panose="02000000000000000000" charset="-122"/>
                <a:sym typeface="+mn-ea"/>
              </a:rPr>
              <a:t>，注意从“景”、“情”、“理”、“趣”几方面剖析诗歌。</a:t>
            </a:r>
          </a:p>
          <a:p>
            <a:pPr algn="l" defTabSz="411480" fontAlgn="base">
              <a:lnSpc>
                <a:spcPct val="90000"/>
              </a:lnSpc>
            </a:pPr>
            <a:r>
              <a:rPr lang="zh-CN" altLang="zh-CN" sz="3600">
                <a:ea typeface="楷体_GB2312" pitchFamily="49" charset="-122"/>
                <a:sym typeface="+mn-ea"/>
              </a:rPr>
              <a:t>②</a:t>
            </a:r>
            <a:r>
              <a:rPr lang="zh-CN" altLang="zh-CN" sz="3600" b="1">
                <a:solidFill>
                  <a:srgbClr val="FF0000"/>
                </a:solidFill>
                <a:latin typeface="+mn-ea"/>
                <a:sym typeface="+mn-ea"/>
              </a:rPr>
              <a:t>作答</a:t>
            </a:r>
            <a:r>
              <a:rPr lang="zh-CN" altLang="zh-CN" sz="3600">
                <a:ea typeface="楷体_GB2312" pitchFamily="49" charset="-122"/>
                <a:sym typeface="+mn-ea"/>
              </a:rPr>
              <a:t>——</a:t>
            </a:r>
            <a:r>
              <a:rPr lang="zh-CN" altLang="zh-CN" sz="3600" b="1">
                <a:latin typeface="方正苏新诗柳楷简体" panose="02000000000000000000" charset="-122"/>
                <a:ea typeface="方正苏新诗柳楷简体" panose="02000000000000000000" charset="-122"/>
                <a:sym typeface="+mn-ea"/>
              </a:rPr>
              <a:t>问什么，答什么，贯彻“写了什么——怎么写的——有什么效果”的答题规范要求。牢记运用有关诗歌理论知识，用术语作答。</a:t>
            </a:r>
            <a:r>
              <a:rPr lang="zh-CN" altLang="zh-CN" sz="3600" b="1">
                <a:solidFill>
                  <a:srgbClr val="FF0000"/>
                </a:solidFill>
                <a:latin typeface="方正苏新诗柳楷简体" panose="02000000000000000000" charset="-122"/>
                <a:ea typeface="方正苏新诗柳楷简体" panose="02000000000000000000" charset="-122"/>
                <a:sym typeface="+mn-ea"/>
              </a:rPr>
              <a:t>控制书写量</a:t>
            </a:r>
            <a:r>
              <a:rPr lang="zh-CN" altLang="zh-CN" sz="3600" b="1">
                <a:latin typeface="方正苏新诗柳楷简体" panose="02000000000000000000" charset="-122"/>
                <a:ea typeface="方正苏新诗柳楷简体" panose="02000000000000000000" charset="-122"/>
                <a:sym typeface="+mn-ea"/>
              </a:rPr>
              <a:t>（避免无原则的堆砌答案）</a:t>
            </a:r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2386" name="Rectangle 2"/>
          <p:cNvSpPr/>
          <p:nvPr/>
        </p:nvSpPr>
        <p:spPr>
          <a:xfrm>
            <a:off x="1477010" y="1692275"/>
            <a:ext cx="10078720" cy="49142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90000"/>
              </a:lnSpc>
              <a:buNone/>
            </a:pPr>
            <a:r>
              <a:rPr lang="zh-CN" altLang="en-US">
                <a:solidFill>
                  <a:srgbClr val="000000"/>
                </a:solidFill>
              </a:rPr>
              <a:t>　　高考的答题失分情况其实是平时教学问题的具体体现，可以总结为以下几点：</a:t>
            </a:r>
          </a:p>
          <a:p>
            <a:pPr marL="0" lvl="0" indent="0" eaLnBrk="1" hangingPunct="1">
              <a:lnSpc>
                <a:spcPct val="90000"/>
              </a:lnSpc>
              <a:buNone/>
            </a:pPr>
            <a:r>
              <a:rPr lang="zh-CN" altLang="en-US">
                <a:solidFill>
                  <a:srgbClr val="000000"/>
                </a:solidFill>
                <a:sym typeface="+mn-ea"/>
              </a:rPr>
              <a:t>        第一、让学生明确考纲，做到</a:t>
            </a:r>
            <a:r>
              <a:rPr lang="en-US" altLang="zh-CN">
                <a:solidFill>
                  <a:srgbClr val="000000"/>
                </a:solidFill>
                <a:sym typeface="+mn-ea"/>
              </a:rPr>
              <a:t>“</a:t>
            </a:r>
            <a:r>
              <a:rPr lang="zh-CN" altLang="en-US">
                <a:solidFill>
                  <a:srgbClr val="000000"/>
                </a:solidFill>
                <a:sym typeface="+mn-ea"/>
              </a:rPr>
              <a:t>心中有考点</a:t>
            </a:r>
            <a:r>
              <a:rPr lang="en-US" altLang="zh-CN">
                <a:solidFill>
                  <a:srgbClr val="000000"/>
                </a:solidFill>
                <a:sym typeface="+mn-ea"/>
              </a:rPr>
              <a:t>”</a:t>
            </a:r>
            <a:r>
              <a:rPr lang="zh-CN" altLang="en-US">
                <a:solidFill>
                  <a:srgbClr val="000000"/>
                </a:solidFill>
                <a:sym typeface="+mn-ea"/>
              </a:rPr>
              <a:t>。</a:t>
            </a:r>
          </a:p>
          <a:p>
            <a:pPr marL="0" lvl="0" indent="0" eaLnBrk="1" hangingPunct="1">
              <a:lnSpc>
                <a:spcPct val="90000"/>
              </a:lnSpc>
              <a:buNone/>
            </a:pPr>
            <a:r>
              <a:rPr lang="zh-CN" altLang="en-US">
                <a:solidFill>
                  <a:srgbClr val="000000"/>
                </a:solidFill>
              </a:rPr>
              <a:t>　　第二、教师给予规律太多，应让学生自己多总结多感悟，发现每道题的答题思路，从而让学生灵活运用</a:t>
            </a:r>
            <a:r>
              <a:rPr lang="en-US" altLang="zh-CN">
                <a:solidFill>
                  <a:srgbClr val="000000"/>
                </a:solidFill>
              </a:rPr>
              <a:t>“</a:t>
            </a:r>
            <a:r>
              <a:rPr lang="zh-CN" altLang="en-US">
                <a:solidFill>
                  <a:srgbClr val="000000"/>
                </a:solidFill>
              </a:rPr>
              <a:t>套路</a:t>
            </a:r>
            <a:r>
              <a:rPr lang="en-US" altLang="zh-CN">
                <a:solidFill>
                  <a:srgbClr val="000000"/>
                </a:solidFill>
              </a:rPr>
              <a:t>”</a:t>
            </a:r>
            <a:r>
              <a:rPr lang="zh-CN" altLang="en-US">
                <a:solidFill>
                  <a:srgbClr val="000000"/>
                </a:solidFill>
              </a:rPr>
              <a:t>。</a:t>
            </a:r>
          </a:p>
          <a:p>
            <a:pPr marL="0" lvl="0" indent="0" eaLnBrk="1" hangingPunct="1">
              <a:lnSpc>
                <a:spcPct val="90000"/>
              </a:lnSpc>
              <a:buNone/>
            </a:pPr>
            <a:r>
              <a:rPr lang="zh-CN" altLang="en-US">
                <a:solidFill>
                  <a:srgbClr val="000000"/>
                </a:solidFill>
              </a:rPr>
              <a:t>　　第三、训练手段有待改进，应多分析学生答案寻找教训 ，在常规考点复习的基础上，有针对性的讲解。</a:t>
            </a:r>
          </a:p>
          <a:p>
            <a:pPr marL="0" lvl="0" indent="0" eaLnBrk="1" hangingPunct="1">
              <a:lnSpc>
                <a:spcPct val="90000"/>
              </a:lnSpc>
              <a:buNone/>
            </a:pPr>
            <a:r>
              <a:rPr lang="zh-CN" altLang="en-US">
                <a:solidFill>
                  <a:srgbClr val="000000"/>
                </a:solidFill>
              </a:rPr>
              <a:t>　　第四、实战训练有待细化，应让学生学审题析答案要点，培养学生的</a:t>
            </a:r>
            <a:r>
              <a:rPr lang="en-US" altLang="zh-CN">
                <a:solidFill>
                  <a:srgbClr val="000000"/>
                </a:solidFill>
              </a:rPr>
              <a:t>“</a:t>
            </a:r>
            <a:r>
              <a:rPr lang="zh-CN" altLang="en-US">
                <a:solidFill>
                  <a:srgbClr val="000000"/>
                </a:solidFill>
              </a:rPr>
              <a:t>踩点</a:t>
            </a:r>
            <a:r>
              <a:rPr lang="en-US" altLang="zh-CN">
                <a:solidFill>
                  <a:srgbClr val="000000"/>
                </a:solidFill>
              </a:rPr>
              <a:t>”</a:t>
            </a:r>
            <a:r>
              <a:rPr lang="zh-CN" altLang="en-US">
                <a:solidFill>
                  <a:srgbClr val="000000"/>
                </a:solidFill>
              </a:rPr>
              <a:t>意识。</a:t>
            </a:r>
          </a:p>
        </p:txBody>
      </p:sp>
      <p:sp>
        <p:nvSpPr>
          <p:cNvPr id="272387" name="Rectangle 3"/>
          <p:cNvSpPr/>
          <p:nvPr/>
        </p:nvSpPr>
        <p:spPr>
          <a:xfrm>
            <a:off x="1611313" y="706438"/>
            <a:ext cx="3575050" cy="866775"/>
          </a:xfrm>
          <a:prstGeom prst="rect">
            <a:avLst/>
          </a:prstGeom>
          <a:solidFill>
            <a:srgbClr val="A80456"/>
          </a:solidFill>
          <a:ln w="9525" cap="flat" cmpd="sng">
            <a:solidFill>
              <a:srgbClr val="FDA1CF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chemeClr val="tx1"/>
            </a:outerShdw>
          </a:effectLst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zh-CN" sz="1800">
              <a:solidFill>
                <a:srgbClr val="000000"/>
              </a:solidFill>
            </a:endParaRPr>
          </a:p>
        </p:txBody>
      </p:sp>
      <p:sp>
        <p:nvSpPr>
          <p:cNvPr id="272388" name="Rectangle 4"/>
          <p:cNvSpPr/>
          <p:nvPr/>
        </p:nvSpPr>
        <p:spPr>
          <a:xfrm>
            <a:off x="1624013" y="838200"/>
            <a:ext cx="513238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>
                <a:solidFill>
                  <a:srgbClr val="FFFFFF"/>
                </a:solidFill>
                <a:ea typeface="方正姚体" panose="02010601030101010101" pitchFamily="2" charset="-122"/>
              </a:rPr>
              <a:t>第二部分：问题分析</a:t>
            </a:r>
          </a:p>
        </p:txBody>
      </p:sp>
      <p:sp>
        <p:nvSpPr>
          <p:cNvPr id="272389" name="Rectangle 5"/>
          <p:cNvSpPr/>
          <p:nvPr/>
        </p:nvSpPr>
        <p:spPr>
          <a:xfrm>
            <a:off x="5486400" y="788988"/>
            <a:ext cx="4897438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4000">
                <a:solidFill>
                  <a:srgbClr val="FF0000"/>
                </a:solidFill>
                <a:ea typeface="方正姚体" panose="02010601030101010101" pitchFamily="2" charset="-122"/>
              </a:rPr>
              <a:t>学生存在问题及对策：</a:t>
            </a:r>
          </a:p>
        </p:txBody>
      </p:sp>
    </p:spTree>
  </p:cSld>
  <p:clrMapOvr>
    <a:masterClrMapping/>
  </p:clrMapOvr>
  <p:transition spd="slow" advTm="1530"/>
  <p:timing/>
</p:sld>
</file>

<file path=ppt/slides/slide1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27682" name="矩形 1"/>
          <p:cNvSpPr/>
          <p:nvPr/>
        </p:nvSpPr>
        <p:spPr>
          <a:xfrm>
            <a:off x="1600200" y="955675"/>
            <a:ext cx="9448800" cy="53232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b="1">
                <a:solidFill>
                  <a:srgbClr val="FF0000"/>
                </a:solidFill>
              </a:rPr>
              <a:t>教师讲评试卷的建议：</a:t>
            </a: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2800"/>
              <a:t>（一）讲思路：</a:t>
            </a: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/>
              <a:t>　　</a:t>
            </a:r>
            <a:r>
              <a:rPr lang="en-US" altLang="zh-CN" sz="2800"/>
              <a:t>1</a:t>
            </a:r>
            <a:r>
              <a:rPr lang="zh-CN" altLang="zh-CN" sz="2800"/>
              <a:t>、考题的题型符合高考说明的哪些考点</a:t>
            </a: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/>
              <a:t>　　</a:t>
            </a:r>
            <a:r>
              <a:rPr lang="en-US" altLang="zh-CN" sz="2800"/>
              <a:t>2</a:t>
            </a:r>
            <a:r>
              <a:rPr lang="zh-CN" altLang="zh-CN" sz="2800"/>
              <a:t>、这些考点的解题思路</a:t>
            </a: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/>
              <a:t>　　</a:t>
            </a:r>
            <a:r>
              <a:rPr lang="en-US" altLang="zh-CN" sz="2800"/>
              <a:t>3</a:t>
            </a:r>
            <a:r>
              <a:rPr lang="zh-CN" altLang="zh-CN" sz="2800"/>
              <a:t>、学生考试情况分析</a:t>
            </a: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2800"/>
              <a:t>（二）讲联系：</a:t>
            </a: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/>
              <a:t>　　</a:t>
            </a:r>
            <a:r>
              <a:rPr lang="en-US" altLang="zh-CN" sz="2800"/>
              <a:t>1</a:t>
            </a:r>
            <a:r>
              <a:rPr lang="zh-CN" altLang="zh-CN" sz="2800"/>
              <a:t>、本次考试的内容与过去复习中的内容联系</a:t>
            </a: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/>
              <a:t>　　</a:t>
            </a:r>
            <a:r>
              <a:rPr lang="en-US" altLang="zh-CN" sz="2800"/>
              <a:t>2</a:t>
            </a:r>
            <a:r>
              <a:rPr lang="zh-CN" altLang="zh-CN" sz="2800"/>
              <a:t>、本次考试的能力点与过去复习的能力点的联系。</a:t>
            </a: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/>
              <a:t>　　</a:t>
            </a:r>
            <a:r>
              <a:rPr lang="en-US" altLang="zh-CN" sz="2800"/>
              <a:t>3</a:t>
            </a:r>
            <a:r>
              <a:rPr lang="zh-CN" altLang="zh-CN" sz="2800"/>
              <a:t>、本次考试的能力点和题型与高考能力点和和题</a:t>
            </a:r>
            <a:br>
              <a:rPr lang="zh-CN" altLang="en-US" sz="2800"/>
            </a:br>
            <a:r>
              <a:rPr lang="zh-CN" altLang="zh-CN" sz="2800"/>
              <a:t>型的联系。</a:t>
            </a: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2800"/>
              <a:t>（三）课后三个任务</a:t>
            </a:r>
            <a:r>
              <a:rPr lang="zh-CN" altLang="en-US" sz="2800"/>
              <a:t> </a:t>
            </a:r>
            <a:endParaRPr lang="zh-CN" altLang="zh-CN" sz="2800"/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/>
              <a:t>　　</a:t>
            </a:r>
            <a:r>
              <a:rPr lang="en-US" altLang="zh-CN" sz="2800"/>
              <a:t>1</a:t>
            </a:r>
            <a:r>
              <a:rPr lang="zh-CN" altLang="zh-CN" sz="2800"/>
              <a:t>、考试小结；</a:t>
            </a:r>
            <a:r>
              <a:rPr lang="zh-CN" altLang="en-US" sz="2800"/>
              <a:t>    </a:t>
            </a:r>
            <a:r>
              <a:rPr lang="en-US" altLang="zh-CN" sz="2800"/>
              <a:t>2</a:t>
            </a:r>
            <a:r>
              <a:rPr lang="zh-CN" altLang="zh-CN" sz="2800"/>
              <a:t>、订正试卷；</a:t>
            </a:r>
            <a:r>
              <a:rPr lang="zh-CN" altLang="en-US" sz="2800"/>
              <a:t>    </a:t>
            </a:r>
            <a:r>
              <a:rPr lang="en-US" altLang="zh-CN" sz="2800"/>
              <a:t>3</a:t>
            </a:r>
            <a:r>
              <a:rPr lang="zh-CN" altLang="zh-CN" sz="2800"/>
              <a:t>、迁移练习。</a:t>
            </a:r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204595" y="136525"/>
            <a:ext cx="9975215" cy="6585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 algn="ctr">
              <a:buFont typeface="Wingdings" panose="05000000000000000000" pitchFamily="2" charset="2"/>
              <a:buChar char="u"/>
            </a:pPr>
            <a:r>
              <a:rPr lang="zh-CN" altLang="zh-CN" sz="4400" b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</a:rPr>
              <a:t>诗歌鉴赏出题考点思考</a:t>
            </a:r>
          </a:p>
          <a:p>
            <a:r>
              <a:rPr lang="en-US" altLang="zh-CN" sz="4000" b="1">
                <a:latin typeface="仿宋" panose="02010609060101010101" charset="-122"/>
                <a:ea typeface="仿宋" panose="02010609060101010101" charset="-122"/>
              </a:rPr>
              <a:t>     1</a:t>
            </a:r>
            <a:r>
              <a:rPr lang="zh-CN" altLang="zh-CN" sz="4000" b="1">
                <a:latin typeface="仿宋" panose="02010609060101010101" charset="-122"/>
                <a:ea typeface="仿宋" panose="02010609060101010101" charset="-122"/>
              </a:rPr>
              <a:t>、全国卷还是考虑文本的经典性，选择唐宋诗词的可能性会更大</a:t>
            </a:r>
            <a:r>
              <a:rPr lang="zh-CN" altLang="zh-CN" sz="4000" b="1" smtClean="0">
                <a:latin typeface="仿宋" panose="02010609060101010101" charset="-122"/>
                <a:ea typeface="仿宋" panose="02010609060101010101" charset="-122"/>
              </a:rPr>
              <a:t>些。</a:t>
            </a:r>
            <a:endParaRPr lang="zh-CN" altLang="zh-CN" sz="4000" b="1">
              <a:latin typeface="仿宋" panose="02010609060101010101" charset="-122"/>
              <a:ea typeface="仿宋" panose="02010609060101010101" charset="-122"/>
            </a:endParaRPr>
          </a:p>
          <a:p>
            <a:r>
              <a:rPr lang="en-US" altLang="zh-CN" sz="4000" b="1">
                <a:latin typeface="仿宋" panose="02010609060101010101" charset="-122"/>
                <a:ea typeface="仿宋" panose="02010609060101010101" charset="-122"/>
              </a:rPr>
              <a:t>     2</a:t>
            </a:r>
            <a:r>
              <a:rPr lang="zh-CN" altLang="zh-CN" sz="4000" b="1">
                <a:latin typeface="仿宋" panose="02010609060101010101" charset="-122"/>
                <a:ea typeface="仿宋" panose="02010609060101010101" charset="-122"/>
              </a:rPr>
              <a:t>、选择题多从语段理解、表达技巧、语言风格入手出题；</a:t>
            </a:r>
          </a:p>
          <a:p>
            <a:r>
              <a:rPr lang="en-US" altLang="zh-CN" sz="4000" b="1">
                <a:latin typeface="仿宋" panose="02010609060101010101" charset="-122"/>
                <a:ea typeface="仿宋" panose="02010609060101010101" charset="-122"/>
              </a:rPr>
              <a:t>     3</a:t>
            </a:r>
            <a:r>
              <a:rPr lang="zh-CN" altLang="zh-CN" sz="4000" b="1">
                <a:latin typeface="仿宋" panose="02010609060101010101" charset="-122"/>
                <a:ea typeface="仿宋" panose="02010609060101010101" charset="-122"/>
              </a:rPr>
              <a:t>、主观题分值稍大，考查面、考查深度主要围绕常规考点，答案力求规范标准。</a:t>
            </a:r>
          </a:p>
          <a:p>
            <a:r>
              <a:rPr lang="en-US" altLang="zh-CN" sz="4000" b="1">
                <a:latin typeface="仿宋" panose="02010609060101010101" charset="-122"/>
                <a:ea typeface="仿宋" panose="02010609060101010101" charset="-122"/>
              </a:rPr>
              <a:t>     4</a:t>
            </a:r>
            <a:r>
              <a:rPr lang="zh-CN" altLang="zh-CN" sz="4000" b="1">
                <a:latin typeface="仿宋" panose="02010609060101010101" charset="-122"/>
                <a:ea typeface="仿宋" panose="02010609060101010101" charset="-122"/>
              </a:rPr>
              <a:t>、关注名家非名篇与非名家名篇，另外比较阅读不能忽视，尤其是与课本中的诗词篇目比较阅读，可以考查学生基础。</a:t>
            </a:r>
          </a:p>
          <a:p>
            <a:endParaRPr lang="zh-CN" altLang="en-US"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99160" y="1595120"/>
            <a:ext cx="10378440" cy="4606290"/>
          </a:xfrm>
        </p:spPr>
        <p:txBody>
          <a:bodyPr/>
          <a:lstStyle/>
          <a:p>
            <a:pPr algn="l"/>
            <a:r>
              <a:rPr lang="zh-CN" altLang="en-US" sz="3600"/>
              <a:t>能力层级：</a:t>
            </a:r>
            <a:r>
              <a:rPr lang="en-US" altLang="zh-CN" sz="3600"/>
              <a:t>D</a:t>
            </a:r>
            <a:r>
              <a:rPr lang="zh-CN" altLang="en-US" sz="3600"/>
              <a:t>鉴赏评价</a:t>
            </a:r>
            <a:r>
              <a:rPr lang="en-US" altLang="zh-CN" sz="3600"/>
              <a:t>——</a:t>
            </a:r>
            <a:r>
              <a:rPr lang="zh-CN" altLang="en-US" sz="3600"/>
              <a:t>指对阅读材料的鉴别、赏析和评说，是以识记、理解和分析综合为基础，在阅读方面发展了的能力层级。</a:t>
            </a:r>
            <a:br>
              <a:rPr lang="zh-CN" altLang="en-US" sz="3600"/>
            </a:br>
            <a:br>
              <a:rPr lang="zh-CN" altLang="en-US" sz="3600"/>
            </a:br>
            <a:r>
              <a:rPr lang="zh-CN" altLang="en-US" sz="3600"/>
              <a:t>（1）鉴赏文学作品的</a:t>
            </a:r>
            <a:r>
              <a:rPr lang="zh-CN" altLang="en-US" sz="3600">
                <a:solidFill>
                  <a:srgbClr val="FF0000"/>
                </a:solidFill>
              </a:rPr>
              <a:t>形象、语言</a:t>
            </a:r>
            <a:r>
              <a:rPr lang="zh-CN" altLang="en-US" sz="3600"/>
              <a:t>和</a:t>
            </a:r>
            <a:r>
              <a:rPr lang="zh-CN" altLang="en-US" sz="3600">
                <a:solidFill>
                  <a:srgbClr val="FF0000"/>
                </a:solidFill>
              </a:rPr>
              <a:t>表达技巧</a:t>
            </a:r>
            <a:br>
              <a:rPr lang="zh-CN" altLang="en-US" sz="3600">
                <a:solidFill>
                  <a:srgbClr val="FF0000"/>
                </a:solidFill>
              </a:rPr>
            </a:br>
            <a:r>
              <a:rPr lang="zh-CN" altLang="en-US" sz="3600"/>
              <a:t>（2）评价文章的</a:t>
            </a:r>
            <a:r>
              <a:rPr lang="zh-CN" altLang="en-US" sz="3600">
                <a:solidFill>
                  <a:srgbClr val="FF0000"/>
                </a:solidFill>
              </a:rPr>
              <a:t>思想内容</a:t>
            </a:r>
            <a:r>
              <a:rPr lang="zh-CN" altLang="en-US" sz="3600"/>
              <a:t>和</a:t>
            </a:r>
            <a:r>
              <a:rPr lang="zh-CN" altLang="en-US" sz="3600">
                <a:solidFill>
                  <a:srgbClr val="FF0000"/>
                </a:solidFill>
              </a:rPr>
              <a:t>作者的观点态度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99565" y="919480"/>
            <a:ext cx="8534400" cy="835025"/>
          </a:xfrm>
        </p:spPr>
        <p:txBody>
          <a:bodyPr/>
          <a:lstStyle/>
          <a:p>
            <a:r>
              <a:rPr lang="zh-CN" altLang="en-US" sz="4400"/>
              <a:t>考纲要求</a:t>
            </a: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2532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8750" y="295275"/>
            <a:ext cx="5683250" cy="2738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3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57592" y="5549583"/>
            <a:ext cx="1214437" cy="2428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4" name="图片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214755" y="1830388"/>
            <a:ext cx="1874838" cy="16621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339975" y="3213735"/>
            <a:ext cx="737298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>
                <a:latin typeface="方正苏新诗柳楷简体" panose="02000000000000000000" charset="-122"/>
                <a:ea typeface="方正苏新诗柳楷简体" panose="02000000000000000000" charset="-122"/>
              </a:rPr>
              <a:t>谢谢大家</a:t>
            </a:r>
          </a:p>
        </p:txBody>
      </p:sp>
      <p:pic>
        <p:nvPicPr>
          <p:cNvPr id="22535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10972800" y="115316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792 0.009352 C 0.030573 -0.028981 0.136771 -0.144167 0.172136 -0.1825 C 0.2075 -0.220833 0.118698 -0.199444 0.172136 -0.1825 C 0.225573 -0.165555 0.380417 -0.116389 0.439375 -0.097685 C 0.498333 -0.078981 0.461458 -0.090555 0.466979 -0.088796 C 0.4725 -0.087037 0.464948 -0.089259 0.466979 -0.088796 C 0.469011 -0.088333 0.475 -0.087037 0.477031 -0.086574" pathEditMode="relative" rAng="0" ptsTypes="">
                                      <p:cBhvr>
                                        <p:cTn id="14" dur="2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1" y="-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6979 0.06463 C 0.078125 -0.005833 0.201563 -0.217314 0.242709 -0.287777 C 0.283854 -0.35824 0.240677 -0.28287 0.242709 -0.287777 C 0.24474 -0.292685 0.250729 -0.307407 0.252761 -0.312314" pathEditMode="relative" rAng="0" ptsTypes="">
                                      <p:cBhvr>
                                        <p:cTn id="19" dur="2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" y="-1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8" name="矩形 2"/>
          <p:cNvSpPr/>
          <p:nvPr/>
        </p:nvSpPr>
        <p:spPr>
          <a:xfrm>
            <a:off x="963613" y="0"/>
            <a:ext cx="2419350" cy="6858000"/>
          </a:xfrm>
          <a:prstGeom prst="rect">
            <a:avLst/>
          </a:prstGeom>
          <a:solidFill>
            <a:srgbClr val="7C7C7C"/>
          </a:solidFill>
          <a:ln w="9525">
            <a:noFill/>
          </a:ln>
        </p:spPr>
        <p:txBody>
          <a:bodyPr anchor="ctr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pic>
        <p:nvPicPr>
          <p:cNvPr id="9219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0825" y="990600"/>
            <a:ext cx="3724275" cy="547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32" name="文本框 14"/>
          <p:cNvSpPr txBox="1"/>
          <p:nvPr/>
        </p:nvSpPr>
        <p:spPr>
          <a:xfrm>
            <a:off x="4996180" y="3780155"/>
            <a:ext cx="1657985" cy="3384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253954" name="矩形 1"/>
          <p:cNvSpPr/>
          <p:nvPr/>
        </p:nvSpPr>
        <p:spPr>
          <a:xfrm>
            <a:off x="4090353" y="990283"/>
            <a:ext cx="7772400" cy="32359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itchFamily="34" charset="0"/>
              <a:buChar char="•"/>
              <a:defRPr sz="2800" b="0" kern="1200">
                <a:solidFill>
                  <a:sysClr val="windowText" lastClr="000000"/>
                </a:solidFill>
                <a:latin typeface="Calibri"/>
                <a:ea typeface="+mn-ea"/>
                <a:cs typeface="+mn-ea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ysClr val="windowText" lastClr="000000"/>
                </a:solidFill>
                <a:latin typeface="Calibri"/>
                <a:ea typeface="+mn-ea"/>
                <a:cs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ysClr val="windowText" lastClr="000000"/>
                </a:solidFill>
                <a:latin typeface="Calibri"/>
                <a:ea typeface="+mn-ea"/>
                <a:cs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ysClr val="windowText" lastClr="000000"/>
                </a:solidFill>
                <a:latin typeface="Calibri"/>
                <a:ea typeface="+mn-ea"/>
                <a:cs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ysClr val="windowText" lastClr="000000"/>
                </a:solidFill>
                <a:latin typeface="Calibri"/>
                <a:ea typeface="+mn-ea"/>
                <a:cs typeface="+mn-ea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b="1">
                <a:solidFill>
                  <a:srgbClr val="FFFFFF"/>
                </a:solidFill>
                <a:ea typeface="黑体" panose="02010609060101010101" pitchFamily="49" charset="-122"/>
              </a:rPr>
              <a:t>古</a:t>
            </a:r>
            <a:r>
              <a:rPr lang="zh-CN" altLang="en-US" b="1">
                <a:solidFill>
                  <a:schemeClr val="tx1"/>
                </a:solidFill>
                <a:latin typeface="方正苏新诗柳楷简体" panose="02000000000000000000" charset="-122"/>
                <a:ea typeface="方正苏新诗柳楷简体" panose="02000000000000000000" charset="-122"/>
              </a:rPr>
              <a:t>诗词鉴赏</a:t>
            </a:r>
          </a:p>
          <a:p>
            <a:pPr marL="0" lvl="0" indent="0" algn="l" eaLnBrk="1" hangingPunct="1">
              <a:lnSpc>
                <a:spcPct val="100000"/>
              </a:lnSpc>
              <a:buNone/>
            </a:pPr>
            <a:r>
              <a:rPr lang="zh-CN" altLang="en-US" b="1">
                <a:solidFill>
                  <a:schemeClr val="tx1"/>
                </a:solidFill>
                <a:latin typeface="方正苏新诗柳楷简体" panose="02000000000000000000" charset="-122"/>
                <a:ea typeface="方正苏新诗柳楷简体" panose="02000000000000000000" charset="-122"/>
              </a:rPr>
              <a:t>　　诗歌鉴赏选材是诗还是词，一般是每两三年交替变化一次。</a:t>
            </a:r>
            <a:r>
              <a:rPr lang="en-US" altLang="zh-CN" b="1">
                <a:solidFill>
                  <a:schemeClr val="tx1"/>
                </a:solidFill>
                <a:latin typeface="方正苏新诗柳楷简体" panose="02000000000000000000" charset="-122"/>
                <a:ea typeface="方正苏新诗柳楷简体" panose="02000000000000000000" charset="-122"/>
              </a:rPr>
              <a:t>2012-2014</a:t>
            </a:r>
            <a:r>
              <a:rPr lang="zh-CN" altLang="en-US" b="1">
                <a:solidFill>
                  <a:schemeClr val="tx1"/>
                </a:solidFill>
                <a:latin typeface="方正苏新诗柳楷简体" panose="02000000000000000000" charset="-122"/>
                <a:ea typeface="方正苏新诗柳楷简体" panose="02000000000000000000" charset="-122"/>
              </a:rPr>
              <a:t>年连续三年是词，</a:t>
            </a:r>
            <a:r>
              <a:rPr lang="en-US" altLang="zh-CN" b="1">
                <a:solidFill>
                  <a:schemeClr val="tx1"/>
                </a:solidFill>
                <a:latin typeface="方正苏新诗柳楷简体" panose="02000000000000000000" charset="-122"/>
                <a:ea typeface="方正苏新诗柳楷简体" panose="02000000000000000000" charset="-122"/>
              </a:rPr>
              <a:t>2015</a:t>
            </a:r>
            <a:r>
              <a:rPr lang="zh-CN" altLang="en-US" b="1">
                <a:solidFill>
                  <a:schemeClr val="tx1"/>
                </a:solidFill>
                <a:latin typeface="方正苏新诗柳楷简体" panose="02000000000000000000" charset="-122"/>
                <a:ea typeface="方正苏新诗柳楷简体" panose="02000000000000000000" charset="-122"/>
              </a:rPr>
              <a:t>年课标卷</a:t>
            </a:r>
            <a:r>
              <a:rPr lang="en-US" altLang="zh-CN" b="1">
                <a:solidFill>
                  <a:schemeClr val="tx1"/>
                </a:solidFill>
                <a:latin typeface="方正苏新诗柳楷简体" panose="02000000000000000000" charset="-122"/>
                <a:ea typeface="方正苏新诗柳楷简体" panose="02000000000000000000" charset="-122"/>
              </a:rPr>
              <a:t>I</a:t>
            </a:r>
            <a:r>
              <a:rPr lang="zh-CN" altLang="en-US" b="1">
                <a:solidFill>
                  <a:schemeClr val="tx1"/>
                </a:solidFill>
                <a:latin typeface="方正苏新诗柳楷简体" panose="02000000000000000000" charset="-122"/>
                <a:ea typeface="方正苏新诗柳楷简体" panose="02000000000000000000" charset="-122"/>
              </a:rPr>
              <a:t>和课标卷</a:t>
            </a:r>
            <a:r>
              <a:rPr lang="en-US" altLang="zh-CN" b="1">
                <a:solidFill>
                  <a:schemeClr val="tx1"/>
                </a:solidFill>
                <a:latin typeface="方正苏新诗柳楷简体" panose="02000000000000000000" charset="-122"/>
                <a:ea typeface="方正苏新诗柳楷简体" panose="02000000000000000000" charset="-122"/>
              </a:rPr>
              <a:t>II</a:t>
            </a:r>
            <a:r>
              <a:rPr lang="zh-CN" altLang="en-US" b="1">
                <a:solidFill>
                  <a:schemeClr val="tx1"/>
                </a:solidFill>
                <a:latin typeface="方正苏新诗柳楷简体" panose="02000000000000000000" charset="-122"/>
                <a:ea typeface="方正苏新诗柳楷简体" panose="02000000000000000000" charset="-122"/>
              </a:rPr>
              <a:t>都是唐诗，</a:t>
            </a:r>
            <a:r>
              <a:rPr lang="en-US" altLang="zh-CN" b="1">
                <a:solidFill>
                  <a:schemeClr val="tx1"/>
                </a:solidFill>
                <a:latin typeface="方正苏新诗柳楷简体" panose="02000000000000000000" charset="-122"/>
                <a:ea typeface="方正苏新诗柳楷简体" panose="02000000000000000000" charset="-122"/>
              </a:rPr>
              <a:t>2016</a:t>
            </a:r>
            <a:r>
              <a:rPr lang="zh-CN" altLang="en-US" b="1">
                <a:solidFill>
                  <a:schemeClr val="tx1"/>
                </a:solidFill>
                <a:latin typeface="方正苏新诗柳楷简体" panose="02000000000000000000" charset="-122"/>
                <a:ea typeface="方正苏新诗柳楷简体" panose="02000000000000000000" charset="-122"/>
              </a:rPr>
              <a:t>年</a:t>
            </a:r>
            <a:r>
              <a:rPr lang="en-US" altLang="zh-CN" b="1">
                <a:solidFill>
                  <a:schemeClr val="tx1"/>
                </a:solidFill>
                <a:latin typeface="方正苏新诗柳楷简体" panose="02000000000000000000" charset="-122"/>
                <a:ea typeface="方正苏新诗柳楷简体" panose="02000000000000000000" charset="-122"/>
                <a:sym typeface="+mn-ea"/>
              </a:rPr>
              <a:t>-</a:t>
            </a:r>
            <a:r>
              <a:rPr lang="en-US" altLang="zh-CN" b="1">
                <a:solidFill>
                  <a:schemeClr val="tx1"/>
                </a:solidFill>
                <a:latin typeface="方正苏新诗柳楷简体" panose="02000000000000000000" charset="-122"/>
                <a:ea typeface="方正苏新诗柳楷简体" panose="02000000000000000000" charset="-122"/>
              </a:rPr>
              <a:t>2020</a:t>
            </a:r>
            <a:r>
              <a:rPr lang="zh-CN" altLang="en-US" b="1">
                <a:solidFill>
                  <a:schemeClr val="tx1"/>
                </a:solidFill>
                <a:latin typeface="方正苏新诗柳楷简体" panose="02000000000000000000" charset="-122"/>
                <a:ea typeface="方正苏新诗柳楷简体" panose="02000000000000000000" charset="-122"/>
              </a:rPr>
              <a:t>年三套课标卷都是诗</a:t>
            </a:r>
            <a:r>
              <a:rPr lang="zh-CN" altLang="en-US" b="1">
                <a:solidFill>
                  <a:schemeClr val="tx1"/>
                </a:solidFill>
                <a:latin typeface="方正苏新诗柳楷简体" panose="02000000000000000000" charset="-122"/>
                <a:ea typeface="方正苏新诗柳楷简体" panose="02000000000000000000" charset="-122"/>
                <a:sym typeface="+mn-ea"/>
              </a:rPr>
              <a:t>。</a:t>
            </a:r>
            <a:r>
              <a:rPr lang="en-US" altLang="zh-CN" b="1">
                <a:solidFill>
                  <a:schemeClr val="tx1"/>
                </a:solidFill>
                <a:latin typeface="方正苏新诗柳楷简体" panose="02000000000000000000" charset="-122"/>
                <a:ea typeface="方正苏新诗柳楷简体" panose="02000000000000000000" charset="-122"/>
                <a:sym typeface="+mn-ea"/>
              </a:rPr>
              <a:t>2021</a:t>
            </a:r>
            <a:r>
              <a:rPr lang="zh-CN" altLang="en-US" b="1">
                <a:solidFill>
                  <a:schemeClr val="tx1"/>
                </a:solidFill>
                <a:latin typeface="方正苏新诗柳楷简体" panose="02000000000000000000" charset="-122"/>
                <a:ea typeface="方正苏新诗柳楷简体" panose="02000000000000000000" charset="-122"/>
                <a:sym typeface="宋体" pitchFamily="2" charset="-122"/>
              </a:rPr>
              <a:t>年在复习诗的同时，不要忽略对词的复习。</a:t>
            </a:r>
            <a:r>
              <a:rPr lang="zh-CN" altLang="en-US" b="1">
                <a:solidFill>
                  <a:schemeClr val="tx1"/>
                </a:solidFill>
                <a:latin typeface="方正苏新诗柳楷简体" panose="02000000000000000000" charset="-122"/>
                <a:ea typeface="方正苏新诗柳楷简体" panose="02000000000000000000" charset="-122"/>
              </a:rPr>
              <a:t>　　</a:t>
            </a:r>
          </a:p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b="1">
              <a:solidFill>
                <a:schemeClr val="tx1"/>
              </a:solidFill>
              <a:latin typeface="方正苏新诗柳楷简体" panose="02000000000000000000" charset="-122"/>
              <a:ea typeface="方正苏新诗柳楷简体" panose="02000000000000000000" charset="-122"/>
            </a:endParaRP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1702192" y="453573"/>
            <a:ext cx="10100604" cy="5507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关于诗歌鉴赏</a:t>
            </a:r>
          </a:p>
          <a:p>
            <a:r>
              <a:rPr lang="en-US" altLang="zh-CN" sz="4400" b="1" smtClean="0">
                <a:latin typeface="仿宋" panose="02010609060101010101" charset="-122"/>
                <a:ea typeface="仿宋" panose="02010609060101010101" charset="-122"/>
              </a:rPr>
              <a:t>1</a:t>
            </a:r>
            <a:r>
              <a:rPr lang="zh-CN" altLang="en-US" sz="4400" b="1" smtClean="0">
                <a:latin typeface="仿宋" panose="02010609060101010101" charset="-122"/>
                <a:ea typeface="仿宋" panose="02010609060101010101" charset="-122"/>
              </a:rPr>
              <a:t>，选材偏重唐宋诗词</a:t>
            </a:r>
          </a:p>
          <a:p>
            <a:r>
              <a:rPr lang="en-US" altLang="zh-CN" sz="4400" b="1" smtClean="0">
                <a:latin typeface="仿宋" panose="02010609060101010101" charset="-122"/>
                <a:ea typeface="仿宋" panose="02010609060101010101" charset="-122"/>
              </a:rPr>
              <a:t>2</a:t>
            </a:r>
            <a:r>
              <a:rPr lang="zh-CN" altLang="en-US" sz="4400" b="1" smtClean="0">
                <a:latin typeface="仿宋" panose="02010609060101010101" charset="-122"/>
                <a:ea typeface="仿宋" panose="02010609060101010101" charset="-122"/>
              </a:rPr>
              <a:t>，题型：一道选择、一道主观</a:t>
            </a:r>
          </a:p>
          <a:p>
            <a:r>
              <a:rPr lang="en-US" altLang="zh-CN" sz="4400" b="1" smtClean="0">
                <a:latin typeface="仿宋" panose="02010609060101010101" charset="-122"/>
                <a:ea typeface="仿宋" panose="02010609060101010101" charset="-122"/>
              </a:rPr>
              <a:t>3</a:t>
            </a:r>
            <a:r>
              <a:rPr lang="zh-CN" altLang="en-US" sz="4400" b="1" smtClean="0">
                <a:latin typeface="仿宋" panose="02010609060101010101" charset="-122"/>
                <a:ea typeface="仿宋" panose="02010609060101010101" charset="-122"/>
              </a:rPr>
              <a:t>，设置选择题，意味着对诗歌鉴赏内容、鉴赏能力的提高（难度增加不明显）    </a:t>
            </a:r>
          </a:p>
          <a:p>
            <a:r>
              <a:rPr lang="zh-CN" altLang="en-US" sz="4400" b="1" smtClean="0">
                <a:latin typeface="仿宋" panose="02010609060101010101" charset="-122"/>
                <a:ea typeface="仿宋" panose="02010609060101010101" charset="-122"/>
              </a:rPr>
              <a:t>    五选二的客观题其实更多的是拉开差距，但也变相的帮助学生理解了诗词。需要学生把握更多细节而非囫囵吞枣。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zh-CN" altLang="en-US" b="1">
                <a:latin typeface="方正苏新诗柳楷简体" panose="02000000000000000000" charset="-122"/>
                <a:ea typeface="方正苏新诗柳楷简体" panose="02000000000000000000" charset="-122"/>
              </a:rPr>
              <a:t>被檄夜赴邓州幕府</a:t>
            </a:r>
          </a:p>
          <a:p>
            <a:pPr marL="0" indent="0" algn="ctr">
              <a:buNone/>
            </a:pPr>
            <a:r>
              <a:rPr lang="zh-CN" altLang="en-US" b="1">
                <a:latin typeface="方正苏新诗柳楷简体" panose="02000000000000000000" charset="-122"/>
                <a:ea typeface="方正苏新诗柳楷简体" panose="02000000000000000000" charset="-122"/>
              </a:rPr>
              <a:t>金•元好问</a:t>
            </a:r>
          </a:p>
          <a:p>
            <a:pPr marL="0" indent="0" algn="ctr">
              <a:buNone/>
            </a:pPr>
            <a:r>
              <a:rPr lang="zh-CN" altLang="en-US" b="1">
                <a:latin typeface="方正苏新诗柳楷简体" panose="02000000000000000000" charset="-122"/>
                <a:ea typeface="方正苏新诗柳楷简体" panose="02000000000000000000" charset="-122"/>
              </a:rPr>
              <a:t>幕府文书鸟羽轻，敝裘赢马月三更。</a:t>
            </a:r>
          </a:p>
          <a:p>
            <a:pPr marL="0" indent="0" algn="ctr">
              <a:buNone/>
            </a:pPr>
            <a:r>
              <a:rPr lang="zh-CN" altLang="en-US" b="1">
                <a:latin typeface="方正苏新诗柳楷简体" panose="02000000000000000000" charset="-122"/>
                <a:ea typeface="方正苏新诗柳楷简体" panose="02000000000000000000" charset="-122"/>
              </a:rPr>
              <a:t>   未能免俗私自笑，岂不怀归①官有程。</a:t>
            </a:r>
          </a:p>
          <a:p>
            <a:pPr marL="0" indent="0" algn="ctr">
              <a:buNone/>
            </a:pPr>
            <a:r>
              <a:rPr lang="zh-CN" altLang="en-US" b="1">
                <a:latin typeface="方正苏新诗柳楷简体" panose="02000000000000000000" charset="-122"/>
                <a:ea typeface="方正苏新诗柳楷简体" panose="02000000000000000000" charset="-122"/>
              </a:rPr>
              <a:t>十里陂塘春鸭闹，一川桑柘晚烟平。</a:t>
            </a:r>
          </a:p>
          <a:p>
            <a:pPr marL="0" indent="0" algn="ctr">
              <a:buNone/>
            </a:pPr>
            <a:r>
              <a:rPr lang="zh-CN" altLang="en-US" b="1">
                <a:latin typeface="方正苏新诗柳楷简体" panose="02000000000000000000" charset="-122"/>
                <a:ea typeface="方正苏新诗柳楷简体" panose="02000000000000000000" charset="-122"/>
              </a:rPr>
              <a:t>    此生只合田间老，谁遣春官②识姓名？</a:t>
            </a:r>
          </a:p>
          <a:p>
            <a:pPr marL="0" indent="0" algn="l">
              <a:buNone/>
            </a:pPr>
            <a:r>
              <a:rPr lang="zh-CN" altLang="en-US" b="1">
                <a:latin typeface="方正苏新诗柳楷简体" panose="02000000000000000000" charset="-122"/>
                <a:ea typeface="方正苏新诗柳楷简体" panose="02000000000000000000" charset="-122"/>
              </a:rPr>
              <a:t>注：①“岂不怀归”出自&lt;诗经•小雅•出车》②春官：指礼部，礼部执掌人才推荐、选拔、考试诸事。</a:t>
            </a:r>
          </a:p>
        </p:txBody>
      </p:sp>
      <p:grpSp>
        <p:nvGrpSpPr>
          <p:cNvPr id="11269" name="组合 9"/>
          <p:cNvGrpSpPr/>
          <p:nvPr/>
        </p:nvGrpSpPr>
        <p:grpSpPr>
          <a:xfrm>
            <a:off x="1775460" y="735330"/>
            <a:ext cx="3789363" cy="955675"/>
            <a:chExt cx="3788756" cy="955148"/>
          </a:xfrm>
        </p:grpSpPr>
        <p:pic>
          <p:nvPicPr>
            <p:cNvPr id="11271" name="图片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3788756" cy="95514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72" name="文本框 11"/>
            <p:cNvSpPr txBox="1"/>
            <p:nvPr/>
          </p:nvSpPr>
          <p:spPr>
            <a:xfrm>
              <a:off x="384748" y="180241"/>
              <a:ext cx="2175796" cy="36809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itchFamily="34" charset="0"/>
                <a:buChar char="•"/>
                <a:defRPr sz="2800">
                  <a:solidFill>
                    <a:srgbClr val="000000"/>
                  </a:solidFill>
                  <a:latin typeface="Calibri"/>
                  <a:ea typeface="宋体" pitchFamily="2" charset="-122"/>
                  <a:cs typeface="+mn-ea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 sz="2400">
                  <a:solidFill>
                    <a:srgbClr val="000000"/>
                  </a:solidFill>
                  <a:latin typeface="Calibri"/>
                  <a:ea typeface="宋体" pitchFamily="2" charset="-122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 sz="2000">
                  <a:solidFill>
                    <a:srgbClr val="000000"/>
                  </a:solidFill>
                  <a:latin typeface="Calibri"/>
                  <a:ea typeface="宋体" pitchFamily="2" charset="-122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rgbClr val="000000"/>
                  </a:solidFill>
                  <a:latin typeface="Calibri"/>
                  <a:ea typeface="宋体" pitchFamily="2" charset="-122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rgbClr val="000000"/>
                  </a:solidFill>
                  <a:latin typeface="Calibri"/>
                  <a:ea typeface="宋体" pitchFamily="2" charset="-122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zh-CN" sz="1800" b="1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rPr>
                <a:t>2021</a:t>
              </a:r>
              <a:r>
                <a:rPr lang="zh-CN" altLang="en-US" sz="1800" b="1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rPr>
                <a:t>年模拟卷</a:t>
              </a:r>
              <a:endParaRPr lang="en-US" altLang="zh-CN" sz="18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1201004" y="490366"/>
            <a:ext cx="10222173" cy="64008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u="sng">
                <a:solidFill>
                  <a:srgbClr val="C00000"/>
                </a:solidFill>
              </a:rPr>
              <a:t>14</a:t>
            </a:r>
            <a:r>
              <a:rPr lang="en-US" altLang="zh-CN" sz="2800" b="1" u="sng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</a:rPr>
              <a:t>.</a:t>
            </a:r>
            <a:r>
              <a:rPr lang="zh-CN" altLang="en-US" sz="2800" b="1" u="sng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</a:rPr>
              <a:t>下列对本诗的理解不正确的两项是（</a:t>
            </a:r>
            <a:r>
              <a:rPr lang="en-US" altLang="zh-CN" sz="2800" b="1" u="sng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</a:rPr>
              <a:t>5</a:t>
            </a:r>
            <a:r>
              <a:rPr lang="zh-CN" altLang="en-US" sz="2800" b="1" u="sng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</a:rPr>
              <a:t>分） </a:t>
            </a:r>
          </a:p>
          <a:p>
            <a:r>
              <a:rPr lang="en-US" altLang="zh-CN" sz="2800" b="1">
                <a:latin typeface="仿宋" panose="02010609060101010101" charset="-122"/>
                <a:ea typeface="仿宋" panose="02010609060101010101" charset="-122"/>
              </a:rPr>
              <a:t>A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．首句中“鸟羽轻”意义双关：征召文书上插有鸟羽，表示紧急；文书传送快，如同飞鸟一般的迅疾。 </a:t>
            </a:r>
          </a:p>
          <a:p>
            <a:r>
              <a:rPr lang="en-US" altLang="zh-CN" sz="2800" b="1">
                <a:latin typeface="仿宋" panose="02010609060101010101" charset="-122"/>
                <a:ea typeface="仿宋" panose="02010609060101010101" charset="-122"/>
              </a:rPr>
              <a:t>B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．“敝裘赢马月三更”，紧承首句，“月三更”更是扣紧题目中的“夜赴”，写出了诗人连夜赶路的情景。 </a:t>
            </a:r>
          </a:p>
          <a:p>
            <a:r>
              <a:rPr lang="en-US" altLang="zh-CN" sz="2800" b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</a:rPr>
              <a:t>C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．“未能免俗私自笑”，通过细节描写，传神地写出诗人被官府征召后不可抑制的满足与喜悦之态。 </a:t>
            </a:r>
          </a:p>
          <a:p>
            <a:r>
              <a:rPr lang="en-US" altLang="zh-CN" sz="2800" b="1">
                <a:latin typeface="仿宋" panose="02010609060101010101" charset="-122"/>
                <a:ea typeface="仿宋" panose="02010609060101010101" charset="-122"/>
              </a:rPr>
              <a:t>D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．第二联中“官有程”三字，直接点明官府征召有期限要求，诗人接到文书后，不得不日夜兼程，向邓州进发。 </a:t>
            </a:r>
          </a:p>
          <a:p>
            <a:r>
              <a:rPr lang="en-US" altLang="zh-CN" sz="2800" b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</a:rPr>
              <a:t>E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．本诗采用了比兴、虚实相生、用典等表现手法，收到了疏密有致、言简意丰、含蕴深厚、耐人寻思的艺术效果。 </a:t>
            </a:r>
          </a:p>
          <a:p>
            <a:r>
              <a:rPr lang="en-US" altLang="zh-CN" sz="2800" b="1" u="sng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</a:rPr>
              <a:t>15.</a:t>
            </a:r>
            <a:r>
              <a:rPr lang="zh-CN" altLang="en-US" sz="2800" b="1" u="sng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</a:rPr>
              <a:t>本诗流露出作者哪些情感？请结合诗句进行分析。（</a:t>
            </a:r>
            <a:r>
              <a:rPr lang="en-US" altLang="zh-CN" sz="2800" b="1" u="sng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</a:rPr>
              <a:t>6</a:t>
            </a:r>
            <a:r>
              <a:rPr lang="zh-CN" altLang="en-US" sz="2800" b="1" u="sng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</a:rPr>
              <a:t>分</a:t>
            </a:r>
            <a:r>
              <a:rPr lang="zh-CN" altLang="en-US" sz="2800" b="1" u="sng" smtClean="0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</a:rPr>
              <a:t>）</a:t>
            </a:r>
            <a:endParaRPr lang="en-US" altLang="zh-CN" sz="2800" b="1" u="sng" smtClean="0">
              <a:solidFill>
                <a:srgbClr val="C00000"/>
              </a:solidFill>
              <a:latin typeface="仿宋" panose="02010609060101010101" charset="-122"/>
              <a:ea typeface="仿宋" panose="02010609060101010101" charset="-122"/>
            </a:endParaRPr>
          </a:p>
          <a:p>
            <a:r>
              <a:rPr lang="zh-CN" altLang="zh-CN" b="1" u="sng">
                <a:latin typeface="仿宋" panose="02010609060101010101" charset="-122"/>
                <a:ea typeface="仿宋" panose="02010609060101010101" charset="-122"/>
              </a:rPr>
              <a:t>情感：①希望终老田园；② 心念国事；③不得不应召为国效力的矛盾、无奈之情。</a:t>
            </a:r>
            <a:r>
              <a:rPr lang="en-US" altLang="zh-CN" b="1" u="sng">
                <a:latin typeface="仿宋" panose="02010609060101010101" charset="-122"/>
                <a:ea typeface="仿宋" panose="02010609060101010101" charset="-122"/>
              </a:rPr>
              <a:t> </a:t>
            </a:r>
            <a:r>
              <a:rPr lang="zh-CN" altLang="en-US" sz="2800" b="1" u="sng" smtClean="0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</a:rPr>
              <a:t> </a:t>
            </a:r>
            <a:endParaRPr lang="zh-CN" altLang="en-US" sz="2800" b="1" u="sng">
              <a:solidFill>
                <a:srgbClr val="C00000"/>
              </a:solidFill>
              <a:latin typeface="仿宋" panose="02010609060101010101" charset="-122"/>
              <a:ea typeface="仿宋" panose="02010609060101010101" charset="-122"/>
            </a:endParaRPr>
          </a:p>
          <a:p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                                                                                      </a:t>
            </a:r>
          </a:p>
          <a:p>
            <a:r>
              <a:rPr lang="zh-CN" altLang="en-US">
                <a:latin typeface="仿宋" panose="02010609060101010101" charset="-122"/>
                <a:ea typeface="仿宋" panose="02010609060101010101" charset="-122"/>
              </a:rPr>
              <a:t>                                                                                   </a:t>
            </a: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266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2865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269" name="组合 9"/>
          <p:cNvGrpSpPr/>
          <p:nvPr/>
        </p:nvGrpSpPr>
        <p:grpSpPr>
          <a:xfrm>
            <a:off x="3519170" y="248920"/>
            <a:ext cx="3789363" cy="955675"/>
            <a:chExt cx="3788756" cy="955148"/>
          </a:xfrm>
        </p:grpSpPr>
        <p:pic>
          <p:nvPicPr>
            <p:cNvPr id="11271" name="图片 1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3788756" cy="95514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72" name="文本框 11"/>
            <p:cNvSpPr txBox="1"/>
            <p:nvPr/>
          </p:nvSpPr>
          <p:spPr>
            <a:xfrm>
              <a:off x="384748" y="180241"/>
              <a:ext cx="2008183" cy="36809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zh-CN" sz="1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2017</a:t>
              </a:r>
              <a:r>
                <a:rPr lang="zh-CN" altLang="en-US" sz="1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年全国卷</a:t>
              </a:r>
              <a:r>
                <a:rPr lang="en-US" altLang="zh-CN" sz="1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I</a:t>
              </a:r>
            </a:p>
          </p:txBody>
        </p:sp>
      </p:grpSp>
      <p:sp>
        <p:nvSpPr>
          <p:cNvPr id="3" name="内容占位符 2"/>
          <p:cNvSpPr>
            <a:spLocks noGrp="1"/>
          </p:cNvSpPr>
          <p:nvPr/>
        </p:nvSpPr>
        <p:spPr>
          <a:xfrm>
            <a:off x="2153920" y="1703070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ysClr val="windowText" lastClr="000000"/>
                </a:solidFill>
                <a:latin typeface="等线"/>
                <a:ea typeface="+mn-ea"/>
                <a:cs typeface="+mn-ea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ysClr val="windowText" lastClr="000000"/>
                </a:solidFill>
                <a:latin typeface="等线"/>
                <a:ea typeface="+mn-ea"/>
                <a:cs typeface="+mn-ea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ysClr val="windowText" lastClr="000000"/>
                </a:solidFill>
                <a:latin typeface="等线"/>
                <a:ea typeface="+mn-ea"/>
                <a:cs typeface="+mn-ea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ysClr val="windowText" lastClr="000000"/>
                </a:solidFill>
                <a:latin typeface="等线"/>
                <a:ea typeface="+mn-ea"/>
                <a:cs typeface="+mn-ea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ysClr val="windowText" lastClr="000000"/>
                </a:solidFill>
                <a:latin typeface="等线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ysClr val="windowText" lastClr="000000"/>
                </a:solidFill>
                <a:latin typeface="等线"/>
                <a:ea typeface="+mn-ea"/>
                <a:cs typeface="+mn-ea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ysClr val="windowText" lastClr="000000"/>
                </a:solidFill>
                <a:latin typeface="等线"/>
                <a:ea typeface="+mn-ea"/>
                <a:cs typeface="+mn-ea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ysClr val="windowText" lastClr="000000"/>
                </a:solidFill>
                <a:latin typeface="等线"/>
                <a:ea typeface="+mn-ea"/>
                <a:cs typeface="+mn-ea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ysClr val="windowText" lastClr="000000"/>
                </a:solidFill>
                <a:latin typeface="等线"/>
                <a:ea typeface="+mn-ea"/>
                <a:cs typeface="+mn-ea"/>
              </a:defRPr>
            </a:lvl9pPr>
          </a:lstStyle>
          <a:p>
            <a:pPr marL="0" indent="0" algn="ctr">
              <a:buNone/>
            </a:pPr>
            <a:r>
              <a:rPr lang="zh-CN" altLang="en-US" b="1">
                <a:latin typeface="方正苏新诗柳楷简体" panose="02000000000000000000" charset="-122"/>
                <a:ea typeface="方正苏新诗柳楷简体" panose="02000000000000000000" charset="-122"/>
              </a:rPr>
              <a:t>礼部贡院阅进士就试</a:t>
            </a:r>
          </a:p>
          <a:p>
            <a:r>
              <a:rPr lang="zh-CN" altLang="en-US" b="1">
                <a:latin typeface="方正苏新诗柳楷简体" panose="02000000000000000000" charset="-122"/>
                <a:ea typeface="方正苏新诗柳楷简体" panose="02000000000000000000" charset="-122"/>
              </a:rPr>
              <a:t>                                    欧阳修</a:t>
            </a:r>
          </a:p>
          <a:p>
            <a:r>
              <a:rPr lang="zh-CN" altLang="en-US" b="1">
                <a:latin typeface="方正苏新诗柳楷简体" panose="02000000000000000000" charset="-122"/>
                <a:ea typeface="方正苏新诗柳楷简体" panose="02000000000000000000" charset="-122"/>
              </a:rPr>
              <a:t>                 紫案焚香暖吹轻，广庭清晓席群英。</a:t>
            </a:r>
          </a:p>
          <a:p>
            <a:r>
              <a:rPr lang="zh-CN" altLang="en-US" b="1">
                <a:latin typeface="方正苏新诗柳楷简体" panose="02000000000000000000" charset="-122"/>
                <a:ea typeface="方正苏新诗柳楷简体" panose="02000000000000000000" charset="-122"/>
              </a:rPr>
              <a:t>                 无哗战士衔枚勇，下笔春蚕食叶声。</a:t>
            </a:r>
          </a:p>
          <a:p>
            <a:r>
              <a:rPr lang="zh-CN" altLang="en-US" b="1">
                <a:latin typeface="方正苏新诗柳楷简体" panose="02000000000000000000" charset="-122"/>
                <a:ea typeface="方正苏新诗柳楷简体" panose="02000000000000000000" charset="-122"/>
              </a:rPr>
              <a:t>                 乡里献贤先德行，朝廷列爵待公卿。</a:t>
            </a:r>
          </a:p>
          <a:p>
            <a:r>
              <a:rPr lang="zh-CN" altLang="en-US" b="1">
                <a:latin typeface="方正苏新诗柳楷简体" panose="02000000000000000000" charset="-122"/>
                <a:ea typeface="方正苏新诗柳楷简体" panose="02000000000000000000" charset="-122"/>
              </a:rPr>
              <a:t>                 自惭衰病心神耗，赖有群公鉴裁精。</a:t>
            </a:r>
          </a:p>
          <a:p>
            <a:endParaRPr lang="zh-CN" altLang="en-US">
              <a:latin typeface="方正苏新诗柳楷简体" panose="02000000000000000000" charset="-122"/>
              <a:ea typeface="方正苏新诗柳楷简体" panose="02000000000000000000" charset="-122"/>
            </a:endParaRP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65125"/>
            <a:ext cx="10515600" cy="5812155"/>
          </a:xfrm>
        </p:spPr>
        <p:txBody>
          <a:bodyPr>
            <a:noAutofit/>
          </a:bodyPr>
          <a:lstStyle/>
          <a:p>
            <a:pPr marL="0" algn="l">
              <a:lnSpc>
                <a:spcPct val="100000"/>
              </a:lnSpc>
              <a:buNone/>
            </a:pPr>
            <a:r>
              <a:rPr lang="en-US" altLang="zh-CN" sz="2800" b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</a:rPr>
              <a:t>14．</a:t>
            </a:r>
            <a:r>
              <a:rPr lang="zh-CN" altLang="en-US" sz="2800" b="1" u="sng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</a:rPr>
              <a:t>下列对这首诗的赏析，不恰当的两项是（5分） （  ）（  ）</a:t>
            </a:r>
          </a:p>
          <a:p>
            <a:pPr marL="0" indent="0" algn="l">
              <a:lnSpc>
                <a:spcPct val="100000"/>
              </a:lnSpc>
              <a:buNone/>
            </a:pPr>
            <a:r>
              <a:rPr lang="zh-CN" altLang="en-US" sz="2400" b="1">
                <a:latin typeface="仿宋" panose="02010609060101010101" charset="-122"/>
                <a:ea typeface="仿宋" panose="02010609060101010101" charset="-122"/>
              </a:rPr>
              <a:t>  A.诗的第一句写出了考场肃穆而怡人的环境，衬托出作者的喜悦心情 </a:t>
            </a:r>
          </a:p>
          <a:p>
            <a:pPr marL="0" indent="0" algn="l">
              <a:lnSpc>
                <a:spcPct val="100000"/>
              </a:lnSpc>
              <a:buNone/>
            </a:pPr>
            <a:r>
              <a:rPr lang="zh-CN" altLang="en-US" sz="2400" b="1">
                <a:latin typeface="仿宋" panose="02010609060101010101" charset="-122"/>
                <a:ea typeface="仿宋" panose="02010609060101010101" charset="-122"/>
              </a:rPr>
              <a:t>  </a:t>
            </a:r>
            <a:r>
              <a:rPr lang="en-US" altLang="zh-CN" sz="2800" b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</a:rPr>
              <a:t>B</a:t>
            </a:r>
            <a:r>
              <a:rPr lang="zh-CN" altLang="en-US" sz="2400" b="1">
                <a:latin typeface="仿宋" panose="02010609060101010101" charset="-122"/>
                <a:ea typeface="仿宋" panose="02010609060101010101" charset="-122"/>
              </a:rPr>
              <a:t>.第三句重点在表现考生奋勇争先、一往无前，所以把他们比作战士。 </a:t>
            </a:r>
          </a:p>
          <a:p>
            <a:pPr marL="0" indent="0" algn="l">
              <a:lnSpc>
                <a:spcPct val="100000"/>
              </a:lnSpc>
              <a:buNone/>
            </a:pPr>
            <a:r>
              <a:rPr lang="zh-CN" altLang="en-US" sz="2400" b="1">
                <a:latin typeface="仿宋" panose="02010609060101010101" charset="-122"/>
                <a:ea typeface="仿宋" panose="02010609060101010101" charset="-122"/>
              </a:rPr>
              <a:t>  C.参加礼部考试的考生都由各地选送而来，道德品行是选送的首要依据。</a:t>
            </a:r>
          </a:p>
          <a:p>
            <a:pPr marL="0" indent="0" algn="l">
              <a:lnSpc>
                <a:spcPct val="100000"/>
              </a:lnSpc>
              <a:buNone/>
            </a:pPr>
            <a:r>
              <a:rPr lang="zh-CN" altLang="en-US" sz="2400" b="1">
                <a:latin typeface="仿宋" panose="02010609060101010101" charset="-122"/>
                <a:ea typeface="仿宋" panose="02010609060101010101" charset="-122"/>
              </a:rPr>
              <a:t>  D.朝廷对考生寄予了殷切的期望，希望他们能够成长为国家的栋梁之才。 </a:t>
            </a:r>
          </a:p>
          <a:p>
            <a:pPr marL="0" indent="0" algn="l">
              <a:lnSpc>
                <a:spcPct val="100000"/>
              </a:lnSpc>
              <a:buNone/>
            </a:pPr>
            <a:r>
              <a:rPr lang="zh-CN" altLang="en-US" sz="2400" b="1">
                <a:latin typeface="仿宋" panose="02010609060101010101" charset="-122"/>
                <a:ea typeface="仿宋" panose="02010609060101010101" charset="-122"/>
              </a:rPr>
              <a:t>  </a:t>
            </a:r>
            <a:r>
              <a:rPr lang="en-US" altLang="zh-CN" sz="2800" b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</a:rPr>
              <a:t>E.</a:t>
            </a:r>
            <a:r>
              <a:rPr lang="zh-CN" altLang="en-US" sz="2400" b="1">
                <a:latin typeface="仿宋" panose="02010609060101010101" charset="-122"/>
                <a:ea typeface="仿宋" panose="02010609060101010101" charset="-122"/>
              </a:rPr>
              <a:t>作者承认自己体弱多病的事实，表示选才工作要依靠其他考官来完成。</a:t>
            </a:r>
          </a:p>
          <a:p>
            <a:pPr marL="0" indent="0" algn="l">
              <a:lnSpc>
                <a:spcPct val="100000"/>
              </a:lnSpc>
              <a:buNone/>
            </a:pPr>
            <a:r>
              <a:rPr lang="zh-CN" altLang="en-US" sz="2400" b="1">
                <a:latin typeface="仿宋" panose="02010609060101010101" charset="-122"/>
                <a:ea typeface="仿宋" panose="02010609060101010101" charset="-122"/>
              </a:rPr>
              <a:t>【答案】B E   </a:t>
            </a:r>
          </a:p>
          <a:p>
            <a:pPr marL="0" indent="0" algn="l">
              <a:lnSpc>
                <a:spcPct val="100000"/>
              </a:lnSpc>
              <a:buNone/>
            </a:pPr>
            <a:r>
              <a:rPr lang="en-US" altLang="zh-CN" sz="2800" b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</a:rPr>
              <a:t>15.</a:t>
            </a:r>
            <a:r>
              <a:rPr lang="zh-CN" altLang="en-US" sz="2800" b="1" u="sng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</a:rPr>
              <a:t>本诗的第四句“下笔春蚕食叶声”广受后世称道，请赏析这一句的精妙之处。（6分）</a:t>
            </a:r>
            <a:endParaRPr lang="zh-CN" altLang="en-US" sz="2400" b="1">
              <a:latin typeface="仿宋" panose="02010609060101010101" charset="-122"/>
              <a:ea typeface="仿宋" panose="02010609060101010101" charset="-122"/>
            </a:endParaRPr>
          </a:p>
          <a:p>
            <a:pPr marL="0" indent="0" algn="l">
              <a:lnSpc>
                <a:spcPct val="100000"/>
              </a:lnSpc>
              <a:buNone/>
            </a:pPr>
            <a:r>
              <a:rPr lang="zh-CN" altLang="en-US" sz="2400" b="1">
                <a:latin typeface="仿宋" panose="02010609060101010101" charset="-122"/>
                <a:ea typeface="仿宋" panose="02010609060101010101" charset="-122"/>
              </a:rPr>
              <a:t>【答案】</a:t>
            </a:r>
          </a:p>
          <a:p>
            <a:pPr marL="0" indent="0" algn="l">
              <a:lnSpc>
                <a:spcPct val="100000"/>
              </a:lnSpc>
              <a:buNone/>
            </a:pPr>
            <a:r>
              <a:rPr lang="zh-CN" altLang="en-US" sz="2400" b="1">
                <a:latin typeface="仿宋" panose="02010609060101010101" charset="-122"/>
                <a:ea typeface="仿宋" panose="02010609060101010101" charset="-122"/>
              </a:rPr>
              <a:t>①用春蚕食叶描摹考场内考生落笔纸上的声响，生动贴切；</a:t>
            </a:r>
          </a:p>
          <a:p>
            <a:pPr marL="0" indent="0" algn="l">
              <a:lnSpc>
                <a:spcPct val="100000"/>
              </a:lnSpc>
              <a:buNone/>
            </a:pPr>
            <a:r>
              <a:rPr lang="zh-CN" altLang="en-US" sz="2400" b="1">
                <a:latin typeface="仿宋" panose="02010609060101010101" charset="-122"/>
                <a:ea typeface="仿宋" panose="02010609060101010101" charset="-122"/>
              </a:rPr>
              <a:t>②动中见静，越发见出考场的庄严寂静；</a:t>
            </a:r>
          </a:p>
          <a:p>
            <a:pPr marL="0" indent="0" algn="l">
              <a:lnSpc>
                <a:spcPct val="100000"/>
              </a:lnSpc>
              <a:buNone/>
            </a:pPr>
            <a:r>
              <a:rPr lang="zh-CN" altLang="en-US" sz="2400" b="1">
                <a:latin typeface="仿宋" panose="02010609060101010101" charset="-122"/>
                <a:ea typeface="仿宋" panose="02010609060101010101" charset="-122"/>
              </a:rPr>
              <a:t>③强化作者充满希望的喜悦之情。</a:t>
            </a: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7506" name="内容占位符 2"/>
          <p:cNvSpPr>
            <a:spLocks noGrp="1"/>
          </p:cNvSpPr>
          <p:nvPr>
            <p:ph idx="1"/>
          </p:nvPr>
        </p:nvSpPr>
        <p:spPr>
          <a:xfrm>
            <a:off x="1303655" y="777240"/>
            <a:ext cx="10179685" cy="4351655"/>
          </a:xfrm>
        </p:spPr>
        <p:txBody>
          <a:bodyPr vert="horz" wrap="square" lIns="91440" tIns="45720" rIns="91440" bIns="45720" anchor="t"/>
          <a:lstStyle/>
          <a:p>
            <a:r>
              <a:rPr lang="zh-CN" altLang="zh-CN" b="1"/>
              <a:t>（二）古代诗歌阅读（</a:t>
            </a:r>
            <a:r>
              <a:rPr lang="en-US" altLang="zh-CN" b="1"/>
              <a:t>11</a:t>
            </a:r>
            <a:r>
              <a:rPr lang="zh-CN" altLang="zh-CN" b="1"/>
              <a:t>分）</a:t>
            </a:r>
            <a:endParaRPr lang="zh-CN" altLang="zh-CN"/>
          </a:p>
          <a:p>
            <a:r>
              <a:rPr lang="zh-CN" altLang="zh-CN" b="1"/>
              <a:t>考生答题时基本上能意识到比喻手法的运用，在“下笔春蚕食叶声”中意象所体现的思想情感方面缺乏联想和思考。故得分点多在第</a:t>
            </a:r>
            <a:r>
              <a:rPr lang="en-US" altLang="zh-CN" b="1"/>
              <a:t>1</a:t>
            </a:r>
            <a:r>
              <a:rPr lang="zh-CN" altLang="zh-CN" b="1"/>
              <a:t>点和第</a:t>
            </a:r>
            <a:r>
              <a:rPr lang="en-US" altLang="zh-CN" b="1"/>
              <a:t>2</a:t>
            </a:r>
            <a:r>
              <a:rPr lang="zh-CN" altLang="zh-CN" b="1"/>
              <a:t>点上，第</a:t>
            </a:r>
            <a:r>
              <a:rPr lang="en-US" altLang="zh-CN" b="1"/>
              <a:t>3</a:t>
            </a:r>
            <a:r>
              <a:rPr lang="zh-CN" altLang="zh-CN" b="1"/>
              <a:t>点失分比较多。</a:t>
            </a:r>
          </a:p>
          <a:p>
            <a:r>
              <a:rPr lang="zh-CN" altLang="zh-CN" b="1">
                <a:solidFill>
                  <a:srgbClr val="FF0000"/>
                </a:solidFill>
              </a:rPr>
              <a:t>存在的主要问题：</a:t>
            </a:r>
          </a:p>
          <a:p>
            <a:pPr marL="0" indent="0">
              <a:buNone/>
            </a:pPr>
            <a:r>
              <a:rPr lang="en-US" altLang="zh-CN" b="1"/>
              <a:t>1.</a:t>
            </a:r>
            <a:r>
              <a:rPr lang="zh-CN" altLang="zh-CN" b="1"/>
              <a:t>只写手法，没有对相关手法进行阐述。</a:t>
            </a:r>
          </a:p>
          <a:p>
            <a:pPr marL="0" indent="0">
              <a:buNone/>
            </a:pPr>
            <a:r>
              <a:rPr lang="en-US" altLang="zh-CN" b="1"/>
              <a:t>2.</a:t>
            </a:r>
            <a:r>
              <a:rPr lang="zh-CN" altLang="zh-CN" b="1"/>
              <a:t>将“以动衬静”的手法误解为“视听结合”“动静结合”“虚实结合”的手法，对“以动衬静”手法运用效果理解不到位。</a:t>
            </a:r>
          </a:p>
          <a:p>
            <a:pPr marL="0" indent="0">
              <a:buNone/>
            </a:pPr>
            <a:r>
              <a:rPr lang="en-US" altLang="zh-CN" b="1"/>
              <a:t>3.</a:t>
            </a:r>
            <a:r>
              <a:rPr lang="zh-CN" altLang="zh-CN" b="1"/>
              <a:t>此句反映的是作者欧阳修看到人才济济时内心的喜悦，部分考生误读为反映的是考生内心的喜悦，忽略了题目与常理。</a:t>
            </a:r>
          </a:p>
          <a:p>
            <a:pPr marL="0" indent="0">
              <a:buNone/>
            </a:pPr>
            <a:r>
              <a:rPr lang="en-US" altLang="zh-CN" b="1"/>
              <a:t>4.</a:t>
            </a:r>
            <a:r>
              <a:rPr lang="zh-CN" altLang="zh-CN" b="1"/>
              <a:t>部分考生读题不仔细，审题不精准，将对第四句的理解，误读为第二联的妙处的分析，误答为对仗、对比、动静结合等。</a:t>
            </a:r>
            <a:endParaRPr lang="zh-CN" altLang="en-US" b="1"/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E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2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Times New Roman"/>
        <a:ea typeface="华文中宋"/>
        <a:cs typeface="Arial"/>
      </a:majorFont>
      <a:minorFont>
        <a:latin typeface="Times New Roman"/>
        <a:ea typeface="黑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Times New Roman"/>
        <a:ea typeface="华文中宋"/>
        <a:cs typeface="Arial"/>
      </a:majorFont>
      <a:minorFont>
        <a:latin typeface="Times New Roman"/>
        <a:ea typeface="黑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E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r="http://schemas.openxmlformats.org/officeDocument/2006/relationships" xmlns:a="http://schemas.openxmlformats.org/drawingml/2006/main" name="3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Times New Roman"/>
        <a:ea typeface="华文中宋"/>
        <a:cs typeface="Arial"/>
      </a:majorFont>
      <a:minorFont>
        <a:latin typeface="Times New Roman"/>
        <a:ea typeface="黑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r="http://schemas.openxmlformats.org/officeDocument/2006/relationships" xmlns:a="http://schemas.openxmlformats.org/drawingml/2006/main" name="3_Office 主题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宋体" charset="-122"/>
        <a:cs typeface="Arial"/>
      </a:majorFont>
      <a:minorFont>
        <a:latin typeface="Calibri"/>
        <a:ea typeface="宋体" charset="-122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E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118</Paragraphs>
  <Slides>20</Slides>
  <Notes>1</Notes>
  <TotalTime>0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baseType="lpstr" size="21">
      <vt:lpstr>Office 主题​​</vt:lpstr>
      <vt:lpstr>Slide 1</vt:lpstr>
      <vt:lpstr>能力层级：D鉴赏评价——指对阅读材料的鉴别、赏析和评说，是以识记、理解和分析综合为基础，在阅读方面发展了的能力层级。（1）鉴赏文学作品的形象、语言和表达技巧（2）评价文章的思想内容和作者的观点态度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2020-11-26T19:15:10.300</cp:lastPrinted>
  <dcterms:created xsi:type="dcterms:W3CDTF">2020-11-26T19:15:10Z</dcterms:created>
  <dcterms:modified xsi:type="dcterms:W3CDTF">2020-11-26T11:15:11Z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