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4" r:id="rId4"/>
  </p:sldMasterIdLst>
  <p:notesMasterIdLst>
    <p:notesMasterId r:id="rId6"/>
  </p:notesMasterIdLst>
  <p:sldIdLst>
    <p:sldId id="256" r:id="rId5"/>
    <p:sldId id="258" r:id="rId7"/>
    <p:sldId id="261" r:id="rId8"/>
    <p:sldId id="259" r:id="rId9"/>
    <p:sldId id="260" r:id="rId10"/>
    <p:sldId id="295" r:id="rId11"/>
    <p:sldId id="269" r:id="rId12"/>
    <p:sldId id="262" r:id="rId13"/>
    <p:sldId id="271" r:id="rId14"/>
    <p:sldId id="273" r:id="rId15"/>
    <p:sldId id="274" r:id="rId16"/>
    <p:sldId id="275" r:id="rId17"/>
    <p:sldId id="297" r:id="rId18"/>
    <p:sldId id="298" r:id="rId19"/>
    <p:sldId id="296" r:id="rId20"/>
    <p:sldId id="299" r:id="rId21"/>
    <p:sldId id="300" r:id="rId22"/>
    <p:sldId id="301" r:id="rId23"/>
    <p:sldId id="263" r:id="rId24"/>
    <p:sldId id="372" r:id="rId25"/>
    <p:sldId id="373" r:id="rId26"/>
    <p:sldId id="374" r:id="rId27"/>
    <p:sldId id="398" r:id="rId28"/>
    <p:sldId id="399" r:id="rId29"/>
    <p:sldId id="400" r:id="rId30"/>
    <p:sldId id="401" r:id="rId31"/>
    <p:sldId id="402" r:id="rId32"/>
    <p:sldId id="403" r:id="rId33"/>
    <p:sldId id="404" r:id="rId34"/>
    <p:sldId id="405" r:id="rId35"/>
    <p:sldId id="406" r:id="rId36"/>
    <p:sldId id="407" r:id="rId37"/>
    <p:sldId id="408" r:id="rId38"/>
    <p:sldId id="409" r:id="rId39"/>
    <p:sldId id="448" r:id="rId40"/>
    <p:sldId id="449" r:id="rId41"/>
    <p:sldId id="410" r:id="rId42"/>
    <p:sldId id="411" r:id="rId43"/>
    <p:sldId id="412" r:id="rId44"/>
    <p:sldId id="413" r:id="rId45"/>
    <p:sldId id="414" r:id="rId46"/>
    <p:sldId id="415" r:id="rId47"/>
    <p:sldId id="416" r:id="rId48"/>
    <p:sldId id="417" r:id="rId49"/>
    <p:sldId id="418" r:id="rId50"/>
    <p:sldId id="419" r:id="rId51"/>
    <p:sldId id="420" r:id="rId52"/>
    <p:sldId id="421" r:id="rId53"/>
    <p:sldId id="422" r:id="rId54"/>
    <p:sldId id="423" r:id="rId55"/>
    <p:sldId id="424" r:id="rId56"/>
    <p:sldId id="425" r:id="rId57"/>
    <p:sldId id="426" r:id="rId58"/>
    <p:sldId id="427" r:id="rId59"/>
    <p:sldId id="428" r:id="rId60"/>
    <p:sldId id="429" r:id="rId61"/>
    <p:sldId id="430" r:id="rId62"/>
    <p:sldId id="431" r:id="rId63"/>
    <p:sldId id="432" r:id="rId64"/>
    <p:sldId id="433" r:id="rId65"/>
    <p:sldId id="434" r:id="rId66"/>
    <p:sldId id="435" r:id="rId67"/>
    <p:sldId id="436" r:id="rId68"/>
    <p:sldId id="437" r:id="rId69"/>
    <p:sldId id="438" r:id="rId70"/>
    <p:sldId id="439" r:id="rId71"/>
    <p:sldId id="440" r:id="rId72"/>
    <p:sldId id="441" r:id="rId73"/>
    <p:sldId id="442" r:id="rId74"/>
    <p:sldId id="443" r:id="rId75"/>
    <p:sldId id="444" r:id="rId76"/>
    <p:sldId id="445" r:id="rId77"/>
    <p:sldId id="446" r:id="rId78"/>
    <p:sldId id="489" r:id="rId79"/>
    <p:sldId id="490" r:id="rId80"/>
    <p:sldId id="491" r:id="rId81"/>
    <p:sldId id="492" r:id="rId82"/>
    <p:sldId id="493" r:id="rId83"/>
    <p:sldId id="494" r:id="rId84"/>
    <p:sldId id="495" r:id="rId85"/>
    <p:sldId id="496" r:id="rId86"/>
    <p:sldId id="499" r:id="rId87"/>
    <p:sldId id="500" r:id="rId88"/>
    <p:sldId id="501" r:id="rId89"/>
    <p:sldId id="502" r:id="rId90"/>
    <p:sldId id="503" r:id="rId91"/>
    <p:sldId id="504" r:id="rId92"/>
    <p:sldId id="505" r:id="rId93"/>
    <p:sldId id="506" r:id="rId94"/>
    <p:sldId id="507" r:id="rId95"/>
    <p:sldId id="508" r:id="rId96"/>
    <p:sldId id="509" r:id="rId97"/>
    <p:sldId id="488" r:id="rId98"/>
    <p:sldId id="257" r:id="rId99"/>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panose="02010600030101010101" pitchFamily="2" charset="-122"/>
        <a:ea typeface="等线"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75" d="100"/>
          <a:sy n="75" d="100"/>
        </p:scale>
        <p:origin x="1728" y="1176"/>
      </p:cViewPr>
      <p:guideLst/>
    </p:cSldViewPr>
  </p:slideViewPr>
  <p:notesTextViewPr>
    <p:cViewPr>
      <p:scale>
        <a:sx n="1" d="1"/>
        <a:sy n="1" d="1"/>
      </p:scale>
      <p:origin x="0" y="0"/>
    </p:cViewPr>
  </p:notesTextViewPr>
  <p:sorterViewPr showFormatting="0">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2DBC615E-622D-4DB6-B8D7-66B922602C3C}" type="slidenum">
              <a:rPr kumimoji="0" lang="zh-CN" altLang="en-US" sz="1200" b="0" i="0" u="none" strike="noStrike" kern="1200" cap="none" spc="0" normalizeH="0" baseline="0" noProof="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p>
            <a:pPr lvl="0" eaLnBrk="1" hangingPunct="1">
              <a:spcBef>
                <a:spcPct val="0"/>
              </a:spcBef>
            </a:pPr>
            <a:r>
              <a:rPr lang="zh-CN" altLang="en-US" dirty="0"/>
              <a:t>封面标题字体为：方正黄草简体。点缀的字体为：金桥繁隶书。教程在最后一页哦，希望您认真阅读。您也可以插入文本框后，选择系统自带的楷书或者隶书，也可以是您任何喜欢的字体，只要好看就行了。</a:t>
            </a:r>
            <a:endParaRPr lang="zh-CN" altLang="en-US" dirty="0"/>
          </a:p>
          <a:p>
            <a:pPr lvl="0" eaLnBrk="1" hangingPunct="1">
              <a:spcBef>
                <a:spcPct val="0"/>
              </a:spcBef>
            </a:pPr>
            <a:endParaRPr lang="zh-CN" altLang="en-US" dirty="0"/>
          </a:p>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ChangeAspect="1" noTextEdit="1"/>
          </p:cNvSpPr>
          <p:nvPr>
            <p:ph type="sldImg"/>
          </p:nvPr>
        </p:nvSpPr>
        <p:spPr>
          <a:ln>
            <a:solidFill>
              <a:srgbClr val="000000">
                <a:alpha val="100000"/>
              </a:srgbClr>
            </a:solidFill>
            <a:miter lim="800000"/>
          </a:ln>
        </p:spPr>
      </p:sp>
      <p:sp>
        <p:nvSpPr>
          <p:cNvPr id="49155" name="备注占位符 2"/>
          <p:cNvSpPr>
            <a:spLocks noGrp="1"/>
          </p:cNvSpPr>
          <p:nvPr>
            <p:ph type="body" idx="1"/>
          </p:nvPr>
        </p:nvSpPr>
        <p:spPr>
          <a:noFill/>
          <a:ln>
            <a:noFill/>
          </a:ln>
        </p:spPr>
        <p:txBody>
          <a:bodyPr wrap="square" lIns="91440" tIns="45720" rIns="91440" bIns="45720" anchor="t"/>
          <a:p>
            <a:pPr lvl="0" eaLnBrk="1" hangingPunct="1">
              <a:spcBef>
                <a:spcPct val="0"/>
              </a:spcBef>
            </a:pPr>
            <a:r>
              <a:rPr lang="zh-CN" altLang="en-US" dirty="0"/>
              <a:t>封面标题字体为：方正黄草简体。点缀的字体为：金桥繁隶书。教程在最后一页哦，希望您认真阅读。您也可以插入文本框后，选择系统自带的楷书或者隶书，也可以是您任何喜欢的字体，只要好看就行了。</a:t>
            </a:r>
            <a:endParaRPr lang="zh-CN" altLang="en-US" dirty="0"/>
          </a:p>
          <a:p>
            <a:pPr lvl="0" eaLnBrk="1" hangingPunct="1">
              <a:spcBef>
                <a:spcPct val="0"/>
              </a:spcBef>
            </a:pPr>
            <a:endParaRPr lang="zh-CN" altLang="en-US" dirty="0"/>
          </a:p>
          <a:p>
            <a:pPr lvl="0" eaLnBrk="1" hangingPunct="1">
              <a:spcBef>
                <a:spcPct val="0"/>
              </a:spcBef>
            </a:pPr>
            <a:endParaRPr lang="zh-CN" altLang="en-US" dirty="0"/>
          </a:p>
        </p:txBody>
      </p:sp>
      <p:sp>
        <p:nvSpPr>
          <p:cNvPr id="49156"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7" name="日期占位符 3"/>
          <p:cNvSpPr>
            <a:spLocks noGrp="1"/>
          </p:cNvSpPr>
          <p:nvPr>
            <p:ph type="dt" sz="half" idx="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4"/>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5"/>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A44C30DB-8677-44D4-8887-22E130993247}"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4"/>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5"/>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3624E58-D8BD-47CA-AAA8-2A1A5BCEE13E}"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
        <p:nvSpPr>
          <p:cNvPr id="7" name="日期占位符 3"/>
          <p:cNvSpPr>
            <a:spLocks noGrp="1"/>
          </p:cNvSpPr>
          <p:nvPr>
            <p:ph type="dt" sz="half" idx="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4"/>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5"/>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CBA111DC-B650-4526-9667-BF261E11CC31}"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p:cNvSpPr>
          <p:nvPr>
            <p:ph type="dt" sz="half" idx="1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5"/>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6"/>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594A6FE2-DDDB-476F-9067-32EB84242401}"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7"/>
          <p:cNvSpPr>
            <a:spLocks noGrp="1"/>
          </p:cNvSpPr>
          <p:nvPr>
            <p:ph type="ftr" sz="quarter" idx="1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8"/>
          <p:cNvSpPr>
            <a:spLocks noGrp="1"/>
          </p:cNvSpPr>
          <p:nvPr>
            <p:ph type="sldNum" sz="quarter" idx="1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05065D11-D07D-43D4-899C-C975323CCA1A}"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2"/>
          <p:cNvSpPr>
            <a:spLocks noGrp="1"/>
          </p:cNvSpPr>
          <p:nvPr>
            <p:ph type="dt" sz="half" idx="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3"/>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4"/>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09AE6DC4-2800-4268-BCC2-8C1BC99C5396}"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2"/>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3"/>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BEDD8292-B6D0-4FF5-8D7B-7C54B41CF95C}"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7" name="日期占位符 4"/>
          <p:cNvSpPr>
            <a:spLocks noGrp="1"/>
          </p:cNvSpPr>
          <p:nvPr>
            <p:ph type="dt" sz="half" idx="1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5"/>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6"/>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7ECC94-1D50-443F-A776-30372D57C217}"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7" name="日期占位符 4"/>
          <p:cNvSpPr>
            <a:spLocks noGrp="1"/>
          </p:cNvSpPr>
          <p:nvPr>
            <p:ph type="dt" sz="half" idx="1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5"/>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6"/>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BC481EB5-AF8C-4EC7-8567-F5D42D715932}"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4"/>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5"/>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B1C7A5A-26C8-4DD3-89C8-380E7807EF32}"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4"/>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5"/>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9FB627FA-7DE8-40B5-9B7B-15E28028EBD5}"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7" name="日期占位符 2"/>
          <p:cNvSpPr>
            <a:spLocks noGrp="1"/>
          </p:cNvSpPr>
          <p:nvPr>
            <p:ph type="dt" sz="half" idx="2"/>
          </p:nvPr>
        </p:nvSpPr>
        <p:spPr bwMode="auto">
          <a:xfrm>
            <a:off x="609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页脚占位符 3"/>
          <p:cNvSpPr>
            <a:spLocks noGrp="1"/>
          </p:cNvSpPr>
          <p:nvPr>
            <p:ph type="ftr" sz="quarter" idx="3"/>
          </p:nvPr>
        </p:nvSpPr>
        <p:spPr bwMode="auto">
          <a:xfrm>
            <a:off x="4165600" y="6356350"/>
            <a:ext cx="3860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endParaRPr>
          </a:p>
        </p:txBody>
      </p:sp>
      <p:sp>
        <p:nvSpPr>
          <p:cNvPr id="9" name="灯片编号占位符 4"/>
          <p:cNvSpPr>
            <a:spLocks noGrp="1"/>
          </p:cNvSpPr>
          <p:nvPr>
            <p:ph type="sldNum" sz="quarter" idx="4"/>
          </p:nvPr>
        </p:nvSpPr>
        <p:spPr bwMode="auto">
          <a:xfrm>
            <a:off x="8737600" y="6356350"/>
            <a:ext cx="284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fontAlgn="auto">
              <a:spcBef>
                <a:spcPts val="0"/>
              </a:spcBef>
              <a:spcAft>
                <a:spcPts val="0"/>
              </a:spcAft>
              <a:buFontTx/>
              <a:buNone/>
              <a:defRPr>
                <a:latin typeface="Calibri" panose="020F0502020204030204"/>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ABE8FAE0-5DD3-4896-9670-B700ECEA3E65}" type="slidenum">
              <a:rPr kumimoji="0" lang="zh-CN" altLang="en-US" sz="1200" b="0" i="0" u="none" strike="noStrike" kern="1200" cap="none" spc="0" normalizeH="0" baseline="0" noProof="0">
                <a:ln>
                  <a:noFill/>
                </a:ln>
                <a:solidFill>
                  <a:srgbClr val="898989"/>
                </a:solidFill>
                <a:effectLst/>
                <a:uLnTx/>
                <a:uFillTx/>
                <a:latin typeface="Calibri" panose="020F0502020204030204"/>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Tree>
  </p:cSld>
  <p:clrMapOvr>
    <a:masterClrMapping/>
  </p:clrMapOvr>
  <p:transition spd="slow" advClick="0"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03352823-B7FA-4D75-8482-01A0144108FD}"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prstClr val="black">
                    <a:tint val="75000"/>
                  </a:prstClr>
                </a:solidFill>
                <a:latin typeface="Calibri" panose="020F0502020204030204"/>
                <a:ea typeface="宋体" panose="02010600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ea typeface="宋体" panose="02010600030101010101"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prstClr val="black">
                    <a:tint val="75000"/>
                  </a:prstClr>
                </a:solidFill>
                <a:latin typeface="Calibri" panose="020F0502020204030204"/>
                <a:ea typeface="宋体" panose="02010600030101010101" pitchFamily="2"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D1D3A7E2-7323-479B-B42C-256A02384959}" type="slidenum">
              <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标题占位符 1"/>
          <p:cNvSpPr>
            <a:spLocks noGrp="1"/>
          </p:cNvSpPr>
          <p:nvPr>
            <p:ph type="title"/>
          </p:nvPr>
        </p:nvSpPr>
        <p:spPr>
          <a:xfrm>
            <a:off x="609600" y="274638"/>
            <a:ext cx="10972800" cy="1143000"/>
          </a:xfrm>
          <a:prstGeom prst="rect">
            <a:avLst/>
          </a:prstGeom>
          <a:noFill/>
          <a:ln w="9525">
            <a:noFill/>
          </a:ln>
        </p:spPr>
        <p:txBody>
          <a:bodyPr anchor="ctr"/>
          <a:p>
            <a:pPr lvl="0"/>
            <a:r>
              <a:rPr lang="zh-CN" altLang="zh-CN" dirty="0"/>
              <a:t>单击此处编辑母版标题样式</a:t>
            </a:r>
            <a:endParaRPr lang="zh-CN" altLang="zh-CN" dirty="0"/>
          </a:p>
        </p:txBody>
      </p:sp>
      <p:sp>
        <p:nvSpPr>
          <p:cNvPr id="3075" name="文本占位符 2"/>
          <p:cNvSpPr>
            <a:spLocks noGrp="1"/>
          </p:cNvSpPr>
          <p:nvPr>
            <p:ph type="body" idx="1"/>
          </p:nvPr>
        </p:nvSpPr>
        <p:spPr>
          <a:xfrm>
            <a:off x="609600" y="1600200"/>
            <a:ext cx="10972800" cy="4525963"/>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DA93345-75AE-438A-B93F-52708D6416F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E4792E9-17D8-4B5F-B641-5814C9527A22}"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spd="slow" advClick="0" advTm="3000"/>
  <p:hf sldNum="0" hdr="0" ftr="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slide" Target="slide24.xml"/><Relationship Id="rId3" Type="http://schemas.openxmlformats.org/officeDocument/2006/relationships/slide" Target="slide18.xml"/><Relationship Id="rId2" Type="http://schemas.openxmlformats.org/officeDocument/2006/relationships/image" Target="../media/image20.emf"/><Relationship Id="rId1" Type="http://schemas.openxmlformats.org/officeDocument/2006/relationships/image" Target="../media/image19.e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emf"/><Relationship Id="rId1" Type="http://schemas.openxmlformats.org/officeDocument/2006/relationships/image" Target="../media/image19.emf"/></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图片 6"/>
          <p:cNvPicPr>
            <a:picLocks noChangeAspect="1"/>
          </p:cNvPicPr>
          <p:nvPr/>
        </p:nvPicPr>
        <p:blipFill>
          <a:blip r:embed="rId1"/>
          <a:srcRect t="3796"/>
          <a:stretch>
            <a:fillRect/>
          </a:stretch>
        </p:blipFill>
        <p:spPr>
          <a:xfrm>
            <a:off x="0" y="0"/>
            <a:ext cx="12192000" cy="6858000"/>
          </a:xfrm>
          <a:prstGeom prst="rect">
            <a:avLst/>
          </a:prstGeom>
          <a:noFill/>
          <a:ln w="9525">
            <a:noFill/>
          </a:ln>
        </p:spPr>
      </p:pic>
      <p:pic>
        <p:nvPicPr>
          <p:cNvPr id="19459" name="图片 7"/>
          <p:cNvPicPr>
            <a:picLocks noChangeAspect="1"/>
          </p:cNvPicPr>
          <p:nvPr/>
        </p:nvPicPr>
        <p:blipFill>
          <a:blip r:embed="rId2"/>
          <a:stretch>
            <a:fillRect/>
          </a:stretch>
        </p:blipFill>
        <p:spPr>
          <a:xfrm>
            <a:off x="0" y="3086100"/>
            <a:ext cx="3067050" cy="3771900"/>
          </a:xfrm>
          <a:prstGeom prst="rect">
            <a:avLst/>
          </a:prstGeom>
          <a:noFill/>
          <a:ln w="9525">
            <a:noFill/>
          </a:ln>
        </p:spPr>
      </p:pic>
      <p:sp>
        <p:nvSpPr>
          <p:cNvPr id="53250" name="标题 53249"/>
          <p:cNvSpPr>
            <a:spLocks noGrp="1"/>
          </p:cNvSpPr>
          <p:nvPr>
            <p:ph type="title"/>
          </p:nvPr>
        </p:nvSpPr>
        <p:spPr>
          <a:xfrm>
            <a:off x="468630" y="692150"/>
            <a:ext cx="11124565" cy="3548380"/>
          </a:xfrm>
        </p:spPr>
        <p:txBody>
          <a:bodyPr anchor="ctr"/>
          <a:p>
            <a:br>
              <a:rPr lang="zh-CN" altLang="en-US" sz="9600" b="1">
                <a:solidFill>
                  <a:srgbClr val="CC0000"/>
                </a:solidFill>
                <a:latin typeface="楷体" panose="02010609060101010101" pitchFamily="49" charset="-122"/>
                <a:ea typeface="楷体" panose="02010609060101010101" pitchFamily="49" charset="-122"/>
              </a:rPr>
            </a:br>
            <a:r>
              <a:rPr lang="zh-CN" altLang="en-US" sz="9600" b="1">
                <a:solidFill>
                  <a:srgbClr val="CC0000"/>
                </a:solidFill>
                <a:latin typeface="楷体" panose="02010609060101010101" pitchFamily="49" charset="-122"/>
                <a:ea typeface="楷体" panose="02010609060101010101" pitchFamily="49" charset="-122"/>
              </a:rPr>
              <a:t>语文之谜（二）</a:t>
            </a:r>
            <a:br>
              <a:rPr lang="zh-CN" altLang="en-US" sz="9600" b="1">
                <a:solidFill>
                  <a:srgbClr val="CC0000"/>
                </a:solidFill>
                <a:latin typeface="楷体" panose="02010609060101010101" pitchFamily="49" charset="-122"/>
                <a:ea typeface="楷体" panose="02010609060101010101" pitchFamily="49" charset="-122"/>
              </a:rPr>
            </a:br>
            <a:r>
              <a:rPr lang="en-US" altLang="zh-CN" sz="9600" b="1">
                <a:solidFill>
                  <a:srgbClr val="CC0000"/>
                </a:solidFill>
                <a:latin typeface="楷体" panose="02010609060101010101" pitchFamily="49" charset="-122"/>
                <a:ea typeface="楷体" panose="02010609060101010101" pitchFamily="49" charset="-122"/>
              </a:rPr>
              <a:t>——</a:t>
            </a:r>
            <a:r>
              <a:rPr lang="zh-CN" altLang="en-US" sz="7200" b="1">
                <a:solidFill>
                  <a:srgbClr val="CC0000"/>
                </a:solidFill>
                <a:latin typeface="楷体" panose="02010609060101010101" pitchFamily="49" charset="-122"/>
                <a:ea typeface="楷体" panose="02010609060101010101" pitchFamily="49" charset="-122"/>
              </a:rPr>
              <a:t>灯谜法门</a:t>
            </a:r>
            <a:endParaRPr lang="zh-CN" altLang="en-US" sz="7200" b="1">
              <a:solidFill>
                <a:srgbClr val="CC0000"/>
              </a:solidFill>
              <a:latin typeface="楷体" panose="02010609060101010101" pitchFamily="49" charset="-122"/>
              <a:ea typeface="楷体" panose="02010609060101010101" pitchFamily="49" charset="-122"/>
            </a:endParaRPr>
          </a:p>
        </p:txBody>
      </p:sp>
      <p:pic>
        <p:nvPicPr>
          <p:cNvPr id="3" name="图片 2" descr="图片1"/>
          <p:cNvPicPr>
            <a:picLocks noChangeAspect="1"/>
          </p:cNvPicPr>
          <p:nvPr/>
        </p:nvPicPr>
        <p:blipFill>
          <a:blip r:embed="rId3"/>
          <a:stretch>
            <a:fillRect/>
          </a:stretch>
        </p:blipFill>
        <p:spPr>
          <a:xfrm>
            <a:off x="10202545" y="-66675"/>
            <a:ext cx="1861820" cy="1362710"/>
          </a:xfrm>
          <a:prstGeom prst="rect">
            <a:avLst/>
          </a:prstGeom>
        </p:spPr>
      </p:pic>
      <p:pic>
        <p:nvPicPr>
          <p:cNvPr id="48132" name="图片 8"/>
          <p:cNvPicPr>
            <a:picLocks noChangeAspect="1"/>
          </p:cNvPicPr>
          <p:nvPr/>
        </p:nvPicPr>
        <p:blipFill>
          <a:blip r:embed="rId4"/>
          <a:stretch>
            <a:fillRect/>
          </a:stretch>
        </p:blipFill>
        <p:spPr>
          <a:xfrm>
            <a:off x="8472488" y="0"/>
            <a:ext cx="3719512" cy="68580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图片 7"/>
          <p:cNvPicPr>
            <a:picLocks noChangeAspect="1"/>
          </p:cNvPicPr>
          <p:nvPr/>
        </p:nvPicPr>
        <p:blipFill>
          <a:blip r:embed="rId1"/>
          <a:stretch>
            <a:fillRect/>
          </a:stretch>
        </p:blipFill>
        <p:spPr>
          <a:xfrm>
            <a:off x="8304213" y="1179513"/>
            <a:ext cx="3887787" cy="5021262"/>
          </a:xfrm>
          <a:prstGeom prst="rect">
            <a:avLst/>
          </a:prstGeom>
          <a:noFill/>
          <a:ln w="9525">
            <a:noFill/>
          </a:ln>
        </p:spPr>
      </p:pic>
      <p:grpSp>
        <p:nvGrpSpPr>
          <p:cNvPr id="30725" name="组合 10"/>
          <p:cNvGrpSpPr/>
          <p:nvPr/>
        </p:nvGrpSpPr>
        <p:grpSpPr>
          <a:xfrm>
            <a:off x="871855" y="455295"/>
            <a:ext cx="5283200" cy="1412875"/>
            <a:chOff x="5282799" y="2848621"/>
            <a:chExt cx="3788756" cy="955148"/>
          </a:xfrm>
        </p:grpSpPr>
        <p:pic>
          <p:nvPicPr>
            <p:cNvPr id="30726" name="图片 11"/>
            <p:cNvPicPr>
              <a:picLocks noChangeAspect="1"/>
            </p:cNvPicPr>
            <p:nvPr/>
          </p:nvPicPr>
          <p:blipFill>
            <a:blip r:embed="rId2"/>
            <a:stretch>
              <a:fillRect/>
            </a:stretch>
          </p:blipFill>
          <p:spPr>
            <a:xfrm>
              <a:off x="5282799" y="2848621"/>
              <a:ext cx="3788756" cy="955148"/>
            </a:xfrm>
            <a:prstGeom prst="rect">
              <a:avLst/>
            </a:prstGeom>
            <a:noFill/>
            <a:ln w="9525">
              <a:noFill/>
            </a:ln>
          </p:spPr>
        </p:pic>
        <p:sp>
          <p:nvSpPr>
            <p:cNvPr id="30727" name="文本框 12"/>
            <p:cNvSpPr txBox="1"/>
            <p:nvPr/>
          </p:nvSpPr>
          <p:spPr>
            <a:xfrm>
              <a:off x="5423967" y="2998440"/>
              <a:ext cx="2329265" cy="35286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2400" b="1">
                  <a:solidFill>
                    <a:schemeClr val="bg1"/>
                  </a:solidFill>
                  <a:latin typeface="楷体" panose="02010609060101010101" pitchFamily="49" charset="-122"/>
                  <a:ea typeface="楷体" panose="02010609060101010101" pitchFamily="49" charset="-122"/>
                  <a:sym typeface="+mn-ea"/>
                </a:rPr>
                <a:t>  </a:t>
              </a:r>
              <a:r>
                <a:rPr lang="en-US" altLang="zh-CN" b="1">
                  <a:solidFill>
                    <a:schemeClr val="bg1"/>
                  </a:solidFill>
                  <a:latin typeface="楷体" panose="02010609060101010101" pitchFamily="49" charset="-122"/>
                  <a:ea typeface="楷体" panose="02010609060101010101" pitchFamily="49" charset="-122"/>
                  <a:sym typeface="+mn-ea"/>
                </a:rPr>
                <a:t>(</a:t>
              </a:r>
              <a:r>
                <a:rPr lang="zh-CN" altLang="en-US" b="1" dirty="0">
                  <a:solidFill>
                    <a:schemeClr val="bg1"/>
                  </a:solidFill>
                  <a:latin typeface="楷体" panose="02010609060101010101" pitchFamily="49" charset="-122"/>
                  <a:ea typeface="楷体" panose="02010609060101010101" pitchFamily="49" charset="-122"/>
                  <a:sym typeface="+mn-ea"/>
                </a:rPr>
                <a:t>一</a:t>
              </a:r>
              <a:r>
                <a:rPr lang="en-US" altLang="zh-CN" b="1">
                  <a:solidFill>
                    <a:schemeClr val="bg1"/>
                  </a:solidFill>
                  <a:latin typeface="楷体" panose="02010609060101010101" pitchFamily="49" charset="-122"/>
                  <a:ea typeface="楷体" panose="02010609060101010101" pitchFamily="49" charset="-122"/>
                  <a:sym typeface="+mn-ea"/>
                </a:rPr>
                <a:t>) </a:t>
              </a:r>
              <a:r>
                <a:rPr lang="zh-CN" altLang="en-US" b="1" dirty="0">
                  <a:solidFill>
                    <a:schemeClr val="bg1"/>
                  </a:solidFill>
                  <a:latin typeface="楷体" panose="02010609060101010101" pitchFamily="49" charset="-122"/>
                  <a:ea typeface="楷体" panose="02010609060101010101" pitchFamily="49" charset="-122"/>
                  <a:sym typeface="+mn-ea"/>
                </a:rPr>
                <a:t>会意体</a:t>
              </a:r>
              <a:endParaRPr lang="zh-CN" altLang="en-US" b="1" dirty="0">
                <a:solidFill>
                  <a:schemeClr val="bg1"/>
                </a:solidFill>
                <a:latin typeface="楷体" panose="02010609060101010101" pitchFamily="49" charset="-122"/>
                <a:ea typeface="楷体" panose="02010609060101010101" pitchFamily="49" charset="-122"/>
                <a:sym typeface="+mn-ea"/>
              </a:endParaRPr>
            </a:p>
          </p:txBody>
        </p:sp>
      </p:grpSp>
      <p:sp>
        <p:nvSpPr>
          <p:cNvPr id="2" name="文本框 1"/>
          <p:cNvSpPr txBox="1"/>
          <p:nvPr/>
        </p:nvSpPr>
        <p:spPr>
          <a:xfrm>
            <a:off x="25400" y="1868170"/>
            <a:ext cx="8659495" cy="1814830"/>
          </a:xfrm>
          <a:prstGeom prst="rect">
            <a:avLst/>
          </a:prstGeom>
          <a:noFill/>
        </p:spPr>
        <p:txBody>
          <a:bodyPr wrap="square" rtlCol="0" anchor="t">
            <a:spAutoFit/>
          </a:bodyPr>
          <a:p>
            <a:pPr>
              <a:buNone/>
            </a:pPr>
            <a:r>
              <a:rPr lang="en-US" altLang="zh-CN" dirty="0">
                <a:latin typeface="方正小标宋简体" pitchFamily="65" charset="-122"/>
                <a:ea typeface="方正小标宋简体" pitchFamily="65" charset="-122"/>
                <a:sym typeface="+mn-ea"/>
              </a:rPr>
              <a:t>           </a:t>
            </a:r>
            <a:r>
              <a:rPr lang="zh-CN" altLang="en-US" sz="2800" b="1" dirty="0">
                <a:latin typeface="楷体" panose="02010609060101010101" pitchFamily="49" charset="-122"/>
                <a:ea typeface="楷体" panose="02010609060101010101" pitchFamily="49" charset="-122"/>
                <a:sym typeface="+mn-ea"/>
              </a:rPr>
              <a:t>从字词的意思去揣摩，根据文字多义的特点，用“别解”的方法扣合谜面，由面求底。如：</a:t>
            </a:r>
            <a:endParaRPr lang="zh-CN" altLang="en-US" sz="2800" b="1" dirty="0">
              <a:latin typeface="楷体" panose="02010609060101010101" pitchFamily="49" charset="-122"/>
              <a:ea typeface="楷体" panose="02010609060101010101" pitchFamily="49" charset="-122"/>
            </a:endParaRPr>
          </a:p>
          <a:p>
            <a:pPr>
              <a:buNone/>
            </a:pPr>
            <a:r>
              <a:rPr lang="zh-CN" altLang="en-US" sz="2800" b="1" dirty="0">
                <a:latin typeface="楷体" panose="02010609060101010101" pitchFamily="49" charset="-122"/>
                <a:ea typeface="楷体" panose="02010609060101010101" pitchFamily="49" charset="-122"/>
                <a:sym typeface="+mn-ea"/>
              </a:rPr>
              <a:t>　　   </a:t>
            </a:r>
            <a:endParaRPr lang="zh-CN" altLang="en-US" sz="2800" b="1" dirty="0">
              <a:latin typeface="楷体" panose="02010609060101010101" pitchFamily="49" charset="-122"/>
              <a:ea typeface="楷体" panose="02010609060101010101" pitchFamily="49" charset="-122"/>
              <a:sym typeface="+mn-ea"/>
            </a:endParaRPr>
          </a:p>
          <a:p>
            <a:pPr>
              <a:buNone/>
            </a:pPr>
            <a:r>
              <a:rPr lang="zh-CN" altLang="en-US" sz="2800" b="1" dirty="0">
                <a:latin typeface="楷体" panose="02010609060101010101" pitchFamily="49" charset="-122"/>
                <a:ea typeface="楷体" panose="02010609060101010101" pitchFamily="49" charset="-122"/>
                <a:sym typeface="+mn-ea"/>
              </a:rPr>
              <a:t>       太阳出来喜洋洋（祝颂语）</a:t>
            </a:r>
            <a:endParaRPr lang="zh-CN" altLang="en-US" sz="2800" b="1">
              <a:latin typeface="楷体" panose="02010609060101010101" pitchFamily="49" charset="-122"/>
              <a:ea typeface="楷体" panose="02010609060101010101" pitchFamily="49" charset="-122"/>
            </a:endParaRPr>
          </a:p>
        </p:txBody>
      </p:sp>
      <p:sp>
        <p:nvSpPr>
          <p:cNvPr id="100" name="文本框 99"/>
          <p:cNvSpPr txBox="1"/>
          <p:nvPr/>
        </p:nvSpPr>
        <p:spPr>
          <a:xfrm>
            <a:off x="871855" y="4826635"/>
            <a:ext cx="7287895" cy="521970"/>
          </a:xfrm>
          <a:prstGeom prst="rect">
            <a:avLst/>
          </a:prstGeom>
          <a:noFill/>
          <a:ln w="9525">
            <a:noFill/>
          </a:ln>
        </p:spPr>
        <p:txBody>
          <a:bodyPr wrap="square">
            <a:spAutoFit/>
          </a:bodyPr>
          <a:p>
            <a:pPr indent="266700"/>
            <a:r>
              <a:rPr lang="en-US" altLang="zh-CN" sz="2800" b="1">
                <a:latin typeface="楷体" panose="02010609060101010101" pitchFamily="49" charset="-122"/>
                <a:ea typeface="楷体" panose="02010609060101010101" pitchFamily="49" charset="-122"/>
                <a:cs typeface="楷体_GB2312" charset="0"/>
              </a:rPr>
              <a:t> </a:t>
            </a:r>
            <a:r>
              <a:rPr lang="zh-CN" altLang="en-US" sz="2800" b="1">
                <a:latin typeface="楷体" panose="02010609060101010101" pitchFamily="49" charset="-122"/>
                <a:ea typeface="楷体" panose="02010609060101010101" pitchFamily="49" charset="-122"/>
                <a:cs typeface="楷体_GB2312" charset="0"/>
              </a:rPr>
              <a:t>公子王孙把扇摇（五字俗语） </a:t>
            </a:r>
            <a:endParaRPr lang="zh-CN" altLang="en-US" sz="2800" b="1">
              <a:latin typeface="楷体" panose="02010609060101010101" pitchFamily="49" charset="-122"/>
              <a:ea typeface="楷体" panose="02010609060101010101" pitchFamily="49" charset="-122"/>
            </a:endParaRPr>
          </a:p>
        </p:txBody>
      </p:sp>
      <p:sp>
        <p:nvSpPr>
          <p:cNvPr id="4" name="文本框 3"/>
          <p:cNvSpPr txBox="1"/>
          <p:nvPr/>
        </p:nvSpPr>
        <p:spPr>
          <a:xfrm>
            <a:off x="1230630" y="4024630"/>
            <a:ext cx="3985895" cy="521970"/>
          </a:xfrm>
          <a:prstGeom prst="rect">
            <a:avLst/>
          </a:prstGeom>
          <a:noFill/>
        </p:spPr>
        <p:txBody>
          <a:bodyPr wrap="square" rtlCol="0" anchor="t">
            <a:spAutoFit/>
          </a:bodyPr>
          <a:p>
            <a:r>
              <a:rPr lang="zh-CN" altLang="en-US" sz="2800" b="1" dirty="0">
                <a:latin typeface="楷体" panose="02010609060101010101" pitchFamily="49" charset="-122"/>
                <a:ea typeface="楷体" panose="02010609060101010101" pitchFamily="49" charset="-122"/>
                <a:sym typeface="+mn-ea"/>
              </a:rPr>
              <a:t>鲁迅全集（曲艺形式）</a:t>
            </a:r>
            <a:endParaRPr lang="zh-CN" altLang="en-US" sz="2800" b="1" dirty="0">
              <a:latin typeface="楷体" panose="02010609060101010101" pitchFamily="49" charset="-122"/>
              <a:ea typeface="楷体" panose="02010609060101010101" pitchFamily="49"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5" name="组合 10"/>
          <p:cNvGrpSpPr/>
          <p:nvPr/>
        </p:nvGrpSpPr>
        <p:grpSpPr>
          <a:xfrm>
            <a:off x="871855" y="455295"/>
            <a:ext cx="5283200" cy="1412875"/>
            <a:chOff x="5282799" y="2848621"/>
            <a:chExt cx="3788756" cy="955148"/>
          </a:xfrm>
        </p:grpSpPr>
        <p:pic>
          <p:nvPicPr>
            <p:cNvPr id="30726" name="图片 11"/>
            <p:cNvPicPr>
              <a:picLocks noChangeAspect="1"/>
            </p:cNvPicPr>
            <p:nvPr/>
          </p:nvPicPr>
          <p:blipFill>
            <a:blip r:embed="rId1"/>
            <a:stretch>
              <a:fillRect/>
            </a:stretch>
          </p:blipFill>
          <p:spPr>
            <a:xfrm>
              <a:off x="5282799" y="2848621"/>
              <a:ext cx="3788756" cy="955148"/>
            </a:xfrm>
            <a:prstGeom prst="rect">
              <a:avLst/>
            </a:prstGeom>
            <a:noFill/>
            <a:ln w="9525">
              <a:noFill/>
            </a:ln>
          </p:spPr>
        </p:pic>
        <p:sp>
          <p:nvSpPr>
            <p:cNvPr id="30727" name="文本框 12"/>
            <p:cNvSpPr txBox="1"/>
            <p:nvPr/>
          </p:nvSpPr>
          <p:spPr>
            <a:xfrm>
              <a:off x="5423967" y="2998440"/>
              <a:ext cx="2329265" cy="35286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2400" b="1">
                  <a:solidFill>
                    <a:schemeClr val="bg1"/>
                  </a:solidFill>
                  <a:latin typeface="楷体" panose="02010609060101010101" pitchFamily="49" charset="-122"/>
                  <a:ea typeface="楷体" panose="02010609060101010101" pitchFamily="49" charset="-122"/>
                  <a:sym typeface="+mn-ea"/>
                </a:rPr>
                <a:t>  </a:t>
              </a:r>
              <a:r>
                <a:rPr lang="en-US" altLang="zh-CN" b="1">
                  <a:solidFill>
                    <a:schemeClr val="bg1"/>
                  </a:solidFill>
                  <a:latin typeface="楷体" panose="02010609060101010101" pitchFamily="49" charset="-122"/>
                  <a:ea typeface="楷体" panose="02010609060101010101" pitchFamily="49" charset="-122"/>
                  <a:sym typeface="+mn-ea"/>
                </a:rPr>
                <a:t>(</a:t>
              </a:r>
              <a:r>
                <a:rPr lang="zh-CN" altLang="en-US" b="1">
                  <a:solidFill>
                    <a:schemeClr val="bg1"/>
                  </a:solidFill>
                  <a:latin typeface="楷体" panose="02010609060101010101" pitchFamily="49" charset="-122"/>
                  <a:ea typeface="楷体" panose="02010609060101010101" pitchFamily="49" charset="-122"/>
                  <a:sym typeface="+mn-ea"/>
                </a:rPr>
                <a:t>二</a:t>
              </a:r>
              <a:r>
                <a:rPr lang="en-US" altLang="zh-CN" b="1">
                  <a:solidFill>
                    <a:schemeClr val="bg1"/>
                  </a:solidFill>
                  <a:latin typeface="楷体" panose="02010609060101010101" pitchFamily="49" charset="-122"/>
                  <a:ea typeface="楷体" panose="02010609060101010101" pitchFamily="49" charset="-122"/>
                  <a:sym typeface="+mn-ea"/>
                </a:rPr>
                <a:t>)</a:t>
              </a:r>
              <a:r>
                <a:rPr lang="zh-CN" altLang="en-US" b="1">
                  <a:solidFill>
                    <a:schemeClr val="bg1"/>
                  </a:solidFill>
                  <a:latin typeface="楷体" panose="02010609060101010101" pitchFamily="49" charset="-122"/>
                  <a:ea typeface="楷体" panose="02010609060101010101" pitchFamily="49" charset="-122"/>
                  <a:sym typeface="+mn-ea"/>
                </a:rPr>
                <a:t>增损体</a:t>
              </a:r>
              <a:r>
                <a:rPr lang="en-US" altLang="zh-CN" b="1">
                  <a:solidFill>
                    <a:schemeClr val="bg1"/>
                  </a:solidFill>
                  <a:latin typeface="楷体" panose="02010609060101010101" pitchFamily="49" charset="-122"/>
                  <a:ea typeface="楷体" panose="02010609060101010101" pitchFamily="49" charset="-122"/>
                  <a:sym typeface="+mn-ea"/>
                </a:rPr>
                <a:t> </a:t>
              </a:r>
              <a:endParaRPr lang="zh-CN" altLang="en-US" b="1" dirty="0">
                <a:solidFill>
                  <a:schemeClr val="bg1"/>
                </a:solidFill>
                <a:latin typeface="楷体" panose="02010609060101010101" pitchFamily="49" charset="-122"/>
                <a:ea typeface="楷体" panose="02010609060101010101" pitchFamily="49" charset="-122"/>
                <a:sym typeface="+mn-ea"/>
              </a:endParaRPr>
            </a:p>
          </p:txBody>
        </p:sp>
      </p:grpSp>
      <p:sp>
        <p:nvSpPr>
          <p:cNvPr id="2" name="文本框 1"/>
          <p:cNvSpPr txBox="1"/>
          <p:nvPr/>
        </p:nvSpPr>
        <p:spPr>
          <a:xfrm>
            <a:off x="1068705" y="1682750"/>
            <a:ext cx="9924415" cy="1814830"/>
          </a:xfrm>
          <a:prstGeom prst="rect">
            <a:avLst/>
          </a:prstGeom>
          <a:noFill/>
        </p:spPr>
        <p:txBody>
          <a:bodyPr wrap="square" rtlCol="0" anchor="t">
            <a:spAutoFit/>
          </a:bodyPr>
          <a:p>
            <a:pPr>
              <a:buNone/>
            </a:pPr>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依仗文字本身笔画（包括部首、偏旁等）的加减增删，或运用词语的增删进行扣合。如：</a:t>
            </a:r>
            <a:endParaRPr lang="zh-CN" altLang="en-US" sz="2800" b="1" dirty="0">
              <a:latin typeface="楷体" panose="02010609060101010101" pitchFamily="49" charset="-122"/>
              <a:ea typeface="楷体" panose="02010609060101010101" pitchFamily="49" charset="-122"/>
            </a:endParaRPr>
          </a:p>
          <a:p>
            <a:pPr>
              <a:buNone/>
            </a:pPr>
            <a:r>
              <a:rPr lang="zh-CN" altLang="en-US" sz="2800" b="1" dirty="0">
                <a:latin typeface="楷体" panose="02010609060101010101" pitchFamily="49" charset="-122"/>
                <a:ea typeface="楷体" panose="02010609060101010101" pitchFamily="49" charset="-122"/>
                <a:sym typeface="+mn-ea"/>
              </a:rPr>
              <a:t>　　有了才，能生财 （字）</a:t>
            </a:r>
            <a:endParaRPr lang="zh-CN" altLang="en-US" sz="2800" b="1" dirty="0">
              <a:latin typeface="楷体" panose="02010609060101010101" pitchFamily="49" charset="-122"/>
              <a:ea typeface="楷体" panose="02010609060101010101" pitchFamily="49" charset="-122"/>
            </a:endParaRPr>
          </a:p>
          <a:p>
            <a:pPr>
              <a:buNone/>
            </a:pPr>
            <a:r>
              <a:rPr lang="zh-CN" altLang="en-US" sz="2800" b="1" dirty="0">
                <a:latin typeface="楷体" panose="02010609060101010101" pitchFamily="49" charset="-122"/>
                <a:ea typeface="楷体" panose="02010609060101010101" pitchFamily="49" charset="-122"/>
                <a:sym typeface="+mn-ea"/>
              </a:rPr>
              <a:t>　　座中无人 （字）</a:t>
            </a:r>
            <a:endParaRPr lang="zh-CN" altLang="en-US" sz="2800" b="1">
              <a:latin typeface="楷体" panose="02010609060101010101" pitchFamily="49" charset="-122"/>
              <a:ea typeface="楷体" panose="02010609060101010101" pitchFamily="49" charset="-122"/>
            </a:endParaRPr>
          </a:p>
        </p:txBody>
      </p:sp>
      <p:sp>
        <p:nvSpPr>
          <p:cNvPr id="4" name="文本框 3"/>
          <p:cNvSpPr txBox="1"/>
          <p:nvPr/>
        </p:nvSpPr>
        <p:spPr>
          <a:xfrm>
            <a:off x="1371600" y="3837305"/>
            <a:ext cx="9311640" cy="1383665"/>
          </a:xfrm>
          <a:prstGeom prst="rect">
            <a:avLst/>
          </a:prstGeom>
          <a:noFill/>
        </p:spPr>
        <p:txBody>
          <a:bodyPr wrap="square" rtlCol="0">
            <a:spAutoFit/>
          </a:bodyPr>
          <a:p>
            <a:r>
              <a:rPr lang="en-US" altLang="zh-CN"/>
              <a:t>   </a:t>
            </a:r>
            <a:r>
              <a:rPr lang="zh-CN" altLang="en-US" sz="2800" b="1">
                <a:latin typeface="楷体" panose="02010609060101010101" pitchFamily="49" charset="-122"/>
                <a:ea typeface="楷体" panose="02010609060101010101" pitchFamily="49" charset="-122"/>
              </a:rPr>
              <a:t>吕布字奉先（字）</a:t>
            </a:r>
            <a:endParaRPr lang="zh-CN" altLang="en-US" sz="2800" b="1">
              <a:latin typeface="楷体" panose="02010609060101010101" pitchFamily="49" charset="-122"/>
              <a:ea typeface="楷体" panose="02010609060101010101" pitchFamily="49" charset="-122"/>
            </a:endParaRPr>
          </a:p>
          <a:p>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  向左一直走（字）</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图片 7"/>
          <p:cNvPicPr>
            <a:picLocks noChangeAspect="1"/>
          </p:cNvPicPr>
          <p:nvPr/>
        </p:nvPicPr>
        <p:blipFill>
          <a:blip r:embed="rId1"/>
          <a:stretch>
            <a:fillRect/>
          </a:stretch>
        </p:blipFill>
        <p:spPr>
          <a:xfrm>
            <a:off x="1758950" y="-12700"/>
            <a:ext cx="10433050" cy="2925763"/>
          </a:xfrm>
          <a:prstGeom prst="rect">
            <a:avLst/>
          </a:prstGeom>
          <a:noFill/>
          <a:ln w="9525">
            <a:noFill/>
          </a:ln>
        </p:spPr>
      </p:pic>
      <p:grpSp>
        <p:nvGrpSpPr>
          <p:cNvPr id="30725" name="组合 10"/>
          <p:cNvGrpSpPr/>
          <p:nvPr/>
        </p:nvGrpSpPr>
        <p:grpSpPr>
          <a:xfrm>
            <a:off x="734696" y="744855"/>
            <a:ext cx="5283200" cy="1412875"/>
            <a:chOff x="5348374" y="2848621"/>
            <a:chExt cx="3788756" cy="955148"/>
          </a:xfrm>
        </p:grpSpPr>
        <p:pic>
          <p:nvPicPr>
            <p:cNvPr id="30726" name="图片 11"/>
            <p:cNvPicPr>
              <a:picLocks noChangeAspect="1"/>
            </p:cNvPicPr>
            <p:nvPr/>
          </p:nvPicPr>
          <p:blipFill>
            <a:blip r:embed="rId2"/>
            <a:stretch>
              <a:fillRect/>
            </a:stretch>
          </p:blipFill>
          <p:spPr>
            <a:xfrm>
              <a:off x="5348374" y="2848621"/>
              <a:ext cx="3788756" cy="955148"/>
            </a:xfrm>
            <a:prstGeom prst="rect">
              <a:avLst/>
            </a:prstGeom>
            <a:noFill/>
            <a:ln w="9525">
              <a:noFill/>
            </a:ln>
          </p:spPr>
        </p:pic>
        <p:sp>
          <p:nvSpPr>
            <p:cNvPr id="30727" name="文本框 12"/>
            <p:cNvSpPr txBox="1"/>
            <p:nvPr/>
          </p:nvSpPr>
          <p:spPr>
            <a:xfrm>
              <a:off x="5423967" y="2998440"/>
              <a:ext cx="2329265" cy="35286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2400" b="1">
                  <a:solidFill>
                    <a:schemeClr val="bg1"/>
                  </a:solidFill>
                  <a:latin typeface="楷体" panose="02010609060101010101" pitchFamily="49" charset="-122"/>
                  <a:ea typeface="楷体" panose="02010609060101010101" pitchFamily="49" charset="-122"/>
                  <a:sym typeface="+mn-ea"/>
                </a:rPr>
                <a:t>  </a:t>
              </a:r>
              <a:r>
                <a:rPr lang="en-US" altLang="zh-CN" b="1">
                  <a:solidFill>
                    <a:schemeClr val="bg1"/>
                  </a:solidFill>
                  <a:latin typeface="楷体" panose="02010609060101010101" pitchFamily="49" charset="-122"/>
                  <a:ea typeface="楷体" panose="02010609060101010101" pitchFamily="49" charset="-122"/>
                  <a:sym typeface="+mn-ea"/>
                </a:rPr>
                <a:t>(</a:t>
              </a:r>
              <a:r>
                <a:rPr lang="zh-CN" altLang="en-US" b="1">
                  <a:solidFill>
                    <a:schemeClr val="bg1"/>
                  </a:solidFill>
                  <a:latin typeface="楷体" panose="02010609060101010101" pitchFamily="49" charset="-122"/>
                  <a:ea typeface="楷体" panose="02010609060101010101" pitchFamily="49" charset="-122"/>
                  <a:sym typeface="+mn-ea"/>
                </a:rPr>
                <a:t>三</a:t>
              </a:r>
              <a:r>
                <a:rPr lang="en-US" altLang="zh-CN" b="1">
                  <a:solidFill>
                    <a:schemeClr val="bg1"/>
                  </a:solidFill>
                  <a:latin typeface="楷体" panose="02010609060101010101" pitchFamily="49" charset="-122"/>
                  <a:ea typeface="楷体" panose="02010609060101010101" pitchFamily="49" charset="-122"/>
                  <a:sym typeface="+mn-ea"/>
                </a:rPr>
                <a:t>)</a:t>
              </a:r>
              <a:r>
                <a:rPr lang="zh-CN" altLang="en-US" b="1">
                  <a:solidFill>
                    <a:schemeClr val="bg1"/>
                  </a:solidFill>
                  <a:latin typeface="楷体" panose="02010609060101010101" pitchFamily="49" charset="-122"/>
                  <a:ea typeface="楷体" panose="02010609060101010101" pitchFamily="49" charset="-122"/>
                  <a:sym typeface="+mn-ea"/>
                </a:rPr>
                <a:t>象形体</a:t>
              </a:r>
              <a:r>
                <a:rPr lang="en-US" altLang="zh-CN" b="1">
                  <a:solidFill>
                    <a:schemeClr val="bg1"/>
                  </a:solidFill>
                  <a:latin typeface="楷体" panose="02010609060101010101" pitchFamily="49" charset="-122"/>
                  <a:ea typeface="楷体" panose="02010609060101010101" pitchFamily="49" charset="-122"/>
                  <a:sym typeface="+mn-ea"/>
                </a:rPr>
                <a:t> </a:t>
              </a:r>
              <a:endParaRPr lang="zh-CN" altLang="en-US" b="1" dirty="0">
                <a:solidFill>
                  <a:schemeClr val="bg1"/>
                </a:solidFill>
                <a:latin typeface="楷体" panose="02010609060101010101" pitchFamily="49" charset="-122"/>
                <a:ea typeface="楷体" panose="02010609060101010101" pitchFamily="49" charset="-122"/>
                <a:sym typeface="+mn-ea"/>
              </a:endParaRPr>
            </a:p>
          </p:txBody>
        </p:sp>
      </p:grpSp>
      <p:sp>
        <p:nvSpPr>
          <p:cNvPr id="2" name="文本框 1"/>
          <p:cNvSpPr txBox="1"/>
          <p:nvPr/>
        </p:nvSpPr>
        <p:spPr>
          <a:xfrm>
            <a:off x="589915" y="1859915"/>
            <a:ext cx="8625840" cy="2245360"/>
          </a:xfrm>
          <a:prstGeom prst="rect">
            <a:avLst/>
          </a:prstGeom>
          <a:noFill/>
        </p:spPr>
        <p:txBody>
          <a:bodyPr wrap="square" rtlCol="0" anchor="t">
            <a:spAutoFit/>
          </a:bodyPr>
          <a:p>
            <a:pPr>
              <a:buNone/>
            </a:pPr>
            <a:r>
              <a:rPr lang="en-US" altLang="zh-CN" sz="2800" b="1" dirty="0">
                <a:latin typeface="楷体" panose="02010609060101010101" pitchFamily="49" charset="-122"/>
                <a:ea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sym typeface="+mn-ea"/>
              </a:rPr>
              <a:t>利用汉字的某些笔画和字形可以象形比拟某些事物的特点，即“以形拟字”的象形手法来制谜。如：</a:t>
            </a:r>
            <a:endParaRPr lang="zh-CN" altLang="en-US" sz="2800" b="1" dirty="0">
              <a:latin typeface="楷体" panose="02010609060101010101" pitchFamily="49" charset="-122"/>
              <a:ea typeface="楷体" panose="02010609060101010101" pitchFamily="49" charset="-122"/>
            </a:endParaRPr>
          </a:p>
          <a:p>
            <a:pPr>
              <a:buNone/>
            </a:pPr>
            <a:r>
              <a:rPr lang="zh-CN" altLang="en-US" sz="2800" b="1" dirty="0">
                <a:latin typeface="楷体" panose="02010609060101010101" pitchFamily="49" charset="-122"/>
                <a:ea typeface="楷体" panose="02010609060101010101" pitchFamily="49" charset="-122"/>
                <a:sym typeface="+mn-ea"/>
              </a:rPr>
              <a:t>　　　平地盖起三层楼 （字）</a:t>
            </a:r>
            <a:endParaRPr lang="zh-CN" altLang="en-US" sz="2800" b="1" dirty="0">
              <a:latin typeface="楷体" panose="02010609060101010101" pitchFamily="49" charset="-122"/>
              <a:ea typeface="楷体" panose="02010609060101010101" pitchFamily="49" charset="-122"/>
            </a:endParaRPr>
          </a:p>
          <a:p>
            <a:pPr>
              <a:buNone/>
            </a:pPr>
            <a:r>
              <a:rPr lang="zh-CN" altLang="en-US" sz="2800" b="1" dirty="0">
                <a:latin typeface="楷体" panose="02010609060101010101" pitchFamily="49" charset="-122"/>
                <a:ea typeface="楷体" panose="02010609060101010101" pitchFamily="49" charset="-122"/>
                <a:sym typeface="+mn-ea"/>
              </a:rPr>
              <a:t>　　　 </a:t>
            </a:r>
            <a:endParaRPr lang="zh-CN" altLang="en-US" sz="2800" b="1" dirty="0">
              <a:latin typeface="楷体" panose="02010609060101010101" pitchFamily="49" charset="-122"/>
              <a:ea typeface="楷体" panose="02010609060101010101" pitchFamily="49" charset="-122"/>
            </a:endParaRPr>
          </a:p>
          <a:p>
            <a:pPr>
              <a:buNone/>
            </a:pPr>
            <a:r>
              <a:rPr lang="zh-CN" altLang="en-US" sz="2800" b="1" dirty="0">
                <a:latin typeface="楷体" panose="02010609060101010101" pitchFamily="49" charset="-122"/>
                <a:ea typeface="楷体" panose="02010609060101010101" pitchFamily="49" charset="-122"/>
                <a:sym typeface="+mn-ea"/>
              </a:rPr>
              <a:t>      沾露瘦竹破花窗 （字）</a:t>
            </a:r>
            <a:endParaRPr lang="zh-CN" altLang="en-US" sz="2800" b="1">
              <a:latin typeface="楷体" panose="02010609060101010101" pitchFamily="49" charset="-122"/>
              <a:ea typeface="楷体" panose="02010609060101010101" pitchFamily="49" charset="-122"/>
            </a:endParaRPr>
          </a:p>
        </p:txBody>
      </p:sp>
      <p:sp>
        <p:nvSpPr>
          <p:cNvPr id="100" name="文本框 99"/>
          <p:cNvSpPr txBox="1"/>
          <p:nvPr/>
        </p:nvSpPr>
        <p:spPr>
          <a:xfrm>
            <a:off x="1530985" y="5116195"/>
            <a:ext cx="5307965" cy="521970"/>
          </a:xfrm>
          <a:prstGeom prst="rect">
            <a:avLst/>
          </a:prstGeom>
          <a:noFill/>
          <a:ln w="9525">
            <a:noFill/>
          </a:ln>
        </p:spPr>
        <p:txBody>
          <a:bodyPr wrap="square">
            <a:spAutoFit/>
          </a:bodyPr>
          <a:p>
            <a:pPr indent="127000"/>
            <a:r>
              <a:rPr lang="zh-CN" altLang="en-US" sz="2800" b="1">
                <a:latin typeface="楷体" panose="02010609060101010101" pitchFamily="49" charset="-122"/>
                <a:ea typeface="楷体" panose="02010609060101010101" pitchFamily="49" charset="-122"/>
                <a:cs typeface="宋体" panose="02010600030101010101" pitchFamily="2" charset="-122"/>
              </a:rPr>
              <a:t>风吹柳叶拂残舟 （字）</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5" name="组合 10"/>
          <p:cNvGrpSpPr/>
          <p:nvPr/>
        </p:nvGrpSpPr>
        <p:grpSpPr>
          <a:xfrm>
            <a:off x="871855" y="455295"/>
            <a:ext cx="5283200" cy="1412875"/>
            <a:chOff x="5282799" y="2848621"/>
            <a:chExt cx="3788756" cy="955148"/>
          </a:xfrm>
        </p:grpSpPr>
        <p:pic>
          <p:nvPicPr>
            <p:cNvPr id="30726" name="图片 11"/>
            <p:cNvPicPr>
              <a:picLocks noChangeAspect="1"/>
            </p:cNvPicPr>
            <p:nvPr/>
          </p:nvPicPr>
          <p:blipFill>
            <a:blip r:embed="rId1"/>
            <a:stretch>
              <a:fillRect/>
            </a:stretch>
          </p:blipFill>
          <p:spPr>
            <a:xfrm>
              <a:off x="5282799" y="2848621"/>
              <a:ext cx="3788756" cy="955148"/>
            </a:xfrm>
            <a:prstGeom prst="rect">
              <a:avLst/>
            </a:prstGeom>
            <a:noFill/>
            <a:ln w="9525">
              <a:noFill/>
            </a:ln>
          </p:spPr>
        </p:pic>
        <p:sp>
          <p:nvSpPr>
            <p:cNvPr id="30727" name="文本框 12"/>
            <p:cNvSpPr txBox="1"/>
            <p:nvPr/>
          </p:nvSpPr>
          <p:spPr>
            <a:xfrm>
              <a:off x="5423967" y="2998440"/>
              <a:ext cx="2329265" cy="35286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2400" b="1">
                  <a:solidFill>
                    <a:schemeClr val="bg1"/>
                  </a:solidFill>
                  <a:latin typeface="楷体" panose="02010609060101010101" pitchFamily="49" charset="-122"/>
                  <a:ea typeface="楷体" panose="02010609060101010101" pitchFamily="49" charset="-122"/>
                  <a:sym typeface="+mn-ea"/>
                </a:rPr>
                <a:t>  </a:t>
              </a:r>
              <a:r>
                <a:rPr lang="zh-CN" altLang="en-US" b="1" dirty="0">
                  <a:solidFill>
                    <a:schemeClr val="bg1"/>
                  </a:solidFill>
                  <a:latin typeface="方正小标宋简体" pitchFamily="65" charset="-122"/>
                  <a:ea typeface="方正小标宋简体" pitchFamily="65" charset="-122"/>
                  <a:sym typeface="+mn-ea"/>
                </a:rPr>
                <a:t>笔画字形象形法</a:t>
              </a:r>
              <a:r>
                <a:rPr lang="en-US" altLang="zh-CN" b="1">
                  <a:solidFill>
                    <a:schemeClr val="bg1"/>
                  </a:solidFill>
                  <a:latin typeface="楷体" panose="02010609060101010101" pitchFamily="49" charset="-122"/>
                  <a:ea typeface="楷体" panose="02010609060101010101" pitchFamily="49" charset="-122"/>
                  <a:sym typeface="+mn-ea"/>
                </a:rPr>
                <a:t> </a:t>
              </a:r>
              <a:endParaRPr lang="zh-CN" altLang="en-US" b="1" dirty="0">
                <a:solidFill>
                  <a:schemeClr val="bg1"/>
                </a:solidFill>
                <a:latin typeface="楷体" panose="02010609060101010101" pitchFamily="49" charset="-122"/>
                <a:ea typeface="楷体" panose="02010609060101010101" pitchFamily="49" charset="-122"/>
                <a:sym typeface="+mn-ea"/>
              </a:endParaRPr>
            </a:p>
          </p:txBody>
        </p:sp>
      </p:grpSp>
      <p:sp>
        <p:nvSpPr>
          <p:cNvPr id="59394" name="文本占位符 59393"/>
          <p:cNvSpPr>
            <a:spLocks noGrp="1"/>
          </p:cNvSpPr>
          <p:nvPr>
            <p:ph type="body" idx="1"/>
          </p:nvPr>
        </p:nvSpPr>
        <p:spPr>
          <a:xfrm>
            <a:off x="457200" y="981075"/>
            <a:ext cx="11262360" cy="5830570"/>
          </a:xfrm>
        </p:spPr>
        <p:txBody>
          <a:bodyPr/>
          <a:p>
            <a:pPr>
              <a:lnSpc>
                <a:spcPct val="90000"/>
              </a:lnSpc>
              <a:buNone/>
            </a:pPr>
            <a:r>
              <a:rPr lang="zh-CN" altLang="en-US" sz="1400" dirty="0">
                <a:solidFill>
                  <a:srgbClr val="CC0000"/>
                </a:solidFill>
                <a:latin typeface="方正小标宋简体" pitchFamily="65" charset="-122"/>
                <a:ea typeface="方正小标宋简体" pitchFamily="65" charset="-122"/>
              </a:rPr>
              <a:t>　</a:t>
            </a:r>
            <a:r>
              <a:rPr lang="zh-CN" altLang="en-US" sz="3600" dirty="0">
                <a:solidFill>
                  <a:srgbClr val="CC0000"/>
                </a:solidFill>
                <a:latin typeface="方正小标宋简体" pitchFamily="65" charset="-122"/>
                <a:ea typeface="方正小标宋简体" pitchFamily="65" charset="-122"/>
              </a:rPr>
              <a:t>　　</a:t>
            </a:r>
            <a:r>
              <a:rPr lang="zh-CN" altLang="en-US" dirty="0"/>
              <a:t> </a:t>
            </a:r>
            <a:endParaRPr lang="zh-CN" altLang="en-US" dirty="0">
              <a:solidFill>
                <a:srgbClr val="CC0000"/>
              </a:solidFill>
              <a:latin typeface="方正小标宋简体" pitchFamily="65" charset="-122"/>
              <a:ea typeface="方正小标宋简体" pitchFamily="65" charset="-122"/>
            </a:endParaRPr>
          </a:p>
          <a:p>
            <a:pPr>
              <a:lnSpc>
                <a:spcPct val="90000"/>
              </a:lnSpc>
              <a:buNone/>
            </a:pPr>
            <a:r>
              <a:rPr lang="en-US" altLang="zh-CN" sz="2800">
                <a:latin typeface="方正小标宋简体" pitchFamily="65" charset="-122"/>
                <a:ea typeface="方正小标宋简体" pitchFamily="65" charset="-122"/>
              </a:rPr>
              <a:t>   </a:t>
            </a:r>
            <a:r>
              <a:rPr lang="en-US" altLang="zh-CN" sz="2800" b="1">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、”象滴水、孤星、球类；“田”象荷叶；</a:t>
            </a:r>
            <a:endParaRPr lang="zh-CN" altLang="en-US" sz="2800" b="1" dirty="0">
              <a:latin typeface="楷体" panose="02010609060101010101" pitchFamily="49" charset="-122"/>
              <a:ea typeface="楷体" panose="02010609060101010101" pitchFamily="49" charset="-122"/>
            </a:endParaRPr>
          </a:p>
          <a:p>
            <a:pPr>
              <a:lnSpc>
                <a:spcPct val="90000"/>
              </a:lnSpc>
              <a:buNone/>
            </a:pPr>
            <a:r>
              <a:rPr lang="zh-CN" altLang="en-US" sz="2800" b="1" dirty="0">
                <a:latin typeface="楷体" panose="02010609060101010101" pitchFamily="49" charset="-122"/>
                <a:ea typeface="楷体" panose="02010609060101010101" pitchFamily="49" charset="-122"/>
              </a:rPr>
              <a:t>　    “八”象画眉；“冖”象画桥；</a:t>
            </a:r>
            <a:endParaRPr lang="zh-CN" altLang="en-US" sz="2800" b="1" dirty="0">
              <a:latin typeface="楷体" panose="02010609060101010101" pitchFamily="49" charset="-122"/>
              <a:ea typeface="楷体" panose="02010609060101010101" pitchFamily="49" charset="-122"/>
            </a:endParaRPr>
          </a:p>
          <a:p>
            <a:pPr>
              <a:lnSpc>
                <a:spcPct val="90000"/>
              </a:lnSpc>
              <a:buNone/>
            </a:pPr>
            <a:r>
              <a:rPr lang="zh-CN" altLang="en-US" sz="2800" b="1" dirty="0">
                <a:latin typeface="楷体" panose="02010609060101010101" pitchFamily="49" charset="-122"/>
                <a:ea typeface="楷体" panose="02010609060101010101" pitchFamily="49" charset="-122"/>
              </a:rPr>
              <a:t>      “人”象柳叶、雁阵、飞燕；“</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象双浆；</a:t>
            </a:r>
            <a:endParaRPr lang="zh-CN" altLang="en-US" sz="2800" b="1" dirty="0">
              <a:latin typeface="楷体" panose="02010609060101010101" pitchFamily="49" charset="-122"/>
              <a:ea typeface="楷体" panose="02010609060101010101" pitchFamily="49" charset="-122"/>
            </a:endParaRPr>
          </a:p>
          <a:p>
            <a:pPr>
              <a:lnSpc>
                <a:spcPct val="90000"/>
              </a:lnSpc>
              <a:buNone/>
            </a:pPr>
            <a:r>
              <a:rPr lang="zh-CN" altLang="en-US" sz="2800" b="1" dirty="0">
                <a:latin typeface="楷体" panose="02010609060101010101" pitchFamily="49" charset="-122"/>
                <a:ea typeface="楷体" panose="02010609060101010101" pitchFamily="49" charset="-122"/>
              </a:rPr>
              <a:t>      “厶”象远山；“乙”象水鸭；</a:t>
            </a:r>
            <a:endParaRPr lang="zh-CN" altLang="en-US" sz="2800" b="1" dirty="0">
              <a:latin typeface="楷体" panose="02010609060101010101" pitchFamily="49" charset="-122"/>
              <a:ea typeface="楷体" panose="02010609060101010101" pitchFamily="49" charset="-122"/>
            </a:endParaRPr>
          </a:p>
          <a:p>
            <a:pPr>
              <a:lnSpc>
                <a:spcPct val="90000"/>
              </a:lnSpc>
              <a:buNone/>
            </a:pPr>
            <a:r>
              <a:rPr lang="zh-CN" altLang="en-US" sz="2800" b="1" dirty="0">
                <a:latin typeface="楷体" panose="02010609060101010101" pitchFamily="49" charset="-122"/>
                <a:ea typeface="楷体" panose="02010609060101010101" pitchFamily="49" charset="-122"/>
              </a:rPr>
              <a:t>      “弓”象绣鞋、新月、残月；“亠”象小笠；</a:t>
            </a:r>
            <a:endParaRPr lang="zh-CN" altLang="en-US" sz="2800" b="1" dirty="0">
              <a:latin typeface="楷体" panose="02010609060101010101" pitchFamily="49" charset="-122"/>
              <a:ea typeface="楷体" panose="02010609060101010101" pitchFamily="49" charset="-122"/>
            </a:endParaRPr>
          </a:p>
          <a:p>
            <a:pPr>
              <a:lnSpc>
                <a:spcPct val="90000"/>
              </a:lnSpc>
              <a:buNone/>
            </a:pPr>
            <a:r>
              <a:rPr lang="zh-CN" altLang="en-US" sz="2800" b="1" dirty="0">
                <a:latin typeface="楷体" panose="02010609060101010101" pitchFamily="49" charset="-122"/>
                <a:ea typeface="楷体" panose="02010609060101010101" pitchFamily="49" charset="-122"/>
              </a:rPr>
              <a:t>      “又”象活椅；“士”象飞机；</a:t>
            </a:r>
            <a:endParaRPr lang="zh-CN" altLang="en-US" sz="2800" b="1" dirty="0">
              <a:latin typeface="楷体" panose="02010609060101010101" pitchFamily="49" charset="-122"/>
              <a:ea typeface="楷体" panose="02010609060101010101" pitchFamily="49" charset="-122"/>
            </a:endParaRPr>
          </a:p>
          <a:p>
            <a:pPr>
              <a:lnSpc>
                <a:spcPct val="90000"/>
              </a:lnSpc>
              <a:buNone/>
            </a:pPr>
            <a:r>
              <a:rPr lang="zh-CN" altLang="en-US" sz="2800" b="1" dirty="0">
                <a:latin typeface="楷体" panose="02010609060101010101" pitchFamily="49" charset="-122"/>
                <a:ea typeface="楷体" panose="02010609060101010101" pitchFamily="49" charset="-122"/>
              </a:rPr>
              <a:t>      “曰”象落晖、斜阳；“忄”象画戟；</a:t>
            </a:r>
            <a:endParaRPr lang="zh-CN" altLang="en-US" sz="2800" b="1" dirty="0">
              <a:latin typeface="楷体" panose="02010609060101010101" pitchFamily="49" charset="-122"/>
              <a:ea typeface="楷体" panose="02010609060101010101" pitchFamily="49" charset="-122"/>
            </a:endParaRPr>
          </a:p>
          <a:p>
            <a:pPr>
              <a:lnSpc>
                <a:spcPct val="90000"/>
              </a:lnSpc>
              <a:buNone/>
            </a:pPr>
            <a:r>
              <a:rPr lang="zh-CN" altLang="en-US" sz="2800" b="1" dirty="0">
                <a:latin typeface="楷体" panose="02010609060101010101" pitchFamily="49" charset="-122"/>
                <a:ea typeface="楷体" panose="02010609060101010101" pitchFamily="49" charset="-122"/>
              </a:rPr>
              <a:t>      “舌”象三弦；“个”象竹；</a:t>
            </a:r>
            <a:endParaRPr lang="zh-CN" altLang="en-US" sz="2800" b="1" dirty="0">
              <a:latin typeface="楷体" panose="02010609060101010101" pitchFamily="49" charset="-122"/>
              <a:ea typeface="楷体" panose="02010609060101010101" pitchFamily="49" charset="-122"/>
            </a:endParaRPr>
          </a:p>
          <a:p>
            <a:pPr>
              <a:lnSpc>
                <a:spcPct val="90000"/>
              </a:lnSpc>
              <a:buNone/>
            </a:pPr>
            <a:r>
              <a:rPr lang="zh-CN" altLang="en-US" sz="2800" b="1" dirty="0">
                <a:latin typeface="楷体" panose="02010609060101010101" pitchFamily="49" charset="-122"/>
                <a:ea typeface="楷体" panose="02010609060101010101" pitchFamily="49" charset="-122"/>
              </a:rPr>
              <a:t>      “宀”象远山、冠帽；“丁”象珠帘；</a:t>
            </a:r>
            <a:endParaRPr lang="zh-CN" altLang="en-US" sz="2800" b="1" dirty="0">
              <a:latin typeface="楷体" panose="02010609060101010101" pitchFamily="49" charset="-122"/>
              <a:ea typeface="楷体" panose="02010609060101010101" pitchFamily="49" charset="-122"/>
            </a:endParaRPr>
          </a:p>
          <a:p>
            <a:pPr>
              <a:lnSpc>
                <a:spcPct val="90000"/>
              </a:lnSpc>
              <a:buNone/>
            </a:pPr>
            <a:r>
              <a:rPr lang="zh-CN" altLang="en-US" sz="2800" b="1" dirty="0">
                <a:latin typeface="楷体" panose="02010609060101010101" pitchFamily="49" charset="-122"/>
                <a:ea typeface="楷体" panose="02010609060101010101" pitchFamily="49" charset="-122"/>
              </a:rPr>
              <a:t>      “亚”象栏杆；</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5" name="组合 10"/>
          <p:cNvGrpSpPr/>
          <p:nvPr/>
        </p:nvGrpSpPr>
        <p:grpSpPr>
          <a:xfrm>
            <a:off x="871855" y="440055"/>
            <a:ext cx="5283200" cy="1412875"/>
            <a:chOff x="5282799" y="2848621"/>
            <a:chExt cx="3788756" cy="955148"/>
          </a:xfrm>
        </p:grpSpPr>
        <p:pic>
          <p:nvPicPr>
            <p:cNvPr id="30726" name="图片 11"/>
            <p:cNvPicPr>
              <a:picLocks noChangeAspect="1"/>
            </p:cNvPicPr>
            <p:nvPr/>
          </p:nvPicPr>
          <p:blipFill>
            <a:blip r:embed="rId1"/>
            <a:stretch>
              <a:fillRect/>
            </a:stretch>
          </p:blipFill>
          <p:spPr>
            <a:xfrm>
              <a:off x="5282799" y="2848621"/>
              <a:ext cx="3788756" cy="955148"/>
            </a:xfrm>
            <a:prstGeom prst="rect">
              <a:avLst/>
            </a:prstGeom>
            <a:noFill/>
            <a:ln w="9525">
              <a:noFill/>
            </a:ln>
          </p:spPr>
        </p:pic>
        <p:sp>
          <p:nvSpPr>
            <p:cNvPr id="30727" name="文本框 12"/>
            <p:cNvSpPr txBox="1"/>
            <p:nvPr/>
          </p:nvSpPr>
          <p:spPr>
            <a:xfrm>
              <a:off x="5423967" y="2998440"/>
              <a:ext cx="2329265" cy="35286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2400" b="1">
                  <a:solidFill>
                    <a:schemeClr val="bg1"/>
                  </a:solidFill>
                  <a:latin typeface="楷体" panose="02010609060101010101" pitchFamily="49" charset="-122"/>
                  <a:ea typeface="楷体" panose="02010609060101010101" pitchFamily="49" charset="-122"/>
                  <a:sym typeface="+mn-ea"/>
                </a:rPr>
                <a:t>  </a:t>
              </a:r>
              <a:r>
                <a:rPr lang="zh-CN" altLang="en-US" b="1" dirty="0">
                  <a:solidFill>
                    <a:schemeClr val="bg1"/>
                  </a:solidFill>
                  <a:latin typeface="方正小标宋简体" pitchFamily="65" charset="-122"/>
                  <a:ea typeface="方正小标宋简体" pitchFamily="65" charset="-122"/>
                  <a:sym typeface="+mn-ea"/>
                </a:rPr>
                <a:t>笔画字形象形法</a:t>
              </a:r>
              <a:r>
                <a:rPr lang="en-US" altLang="zh-CN" b="1">
                  <a:solidFill>
                    <a:schemeClr val="bg1"/>
                  </a:solidFill>
                  <a:latin typeface="楷体" panose="02010609060101010101" pitchFamily="49" charset="-122"/>
                  <a:ea typeface="楷体" panose="02010609060101010101" pitchFamily="49" charset="-122"/>
                  <a:sym typeface="+mn-ea"/>
                </a:rPr>
                <a:t> </a:t>
              </a:r>
              <a:endParaRPr lang="zh-CN" altLang="en-US" b="1" dirty="0">
                <a:solidFill>
                  <a:schemeClr val="bg1"/>
                </a:solidFill>
                <a:latin typeface="楷体" panose="02010609060101010101" pitchFamily="49" charset="-122"/>
                <a:ea typeface="楷体" panose="02010609060101010101" pitchFamily="49" charset="-122"/>
                <a:sym typeface="+mn-ea"/>
              </a:endParaRPr>
            </a:p>
          </p:txBody>
        </p:sp>
      </p:grpSp>
      <p:sp>
        <p:nvSpPr>
          <p:cNvPr id="60418" name="文本占位符 60417"/>
          <p:cNvSpPr>
            <a:spLocks noGrp="1"/>
          </p:cNvSpPr>
          <p:nvPr>
            <p:ph type="body" idx="1"/>
          </p:nvPr>
        </p:nvSpPr>
        <p:spPr>
          <a:xfrm>
            <a:off x="552450" y="1575435"/>
            <a:ext cx="8579485" cy="5327650"/>
          </a:xfrm>
        </p:spPr>
        <p:txBody>
          <a:bodyPr/>
          <a:p>
            <a:pPr algn="just">
              <a:buNone/>
            </a:pPr>
            <a:r>
              <a:rPr lang="zh-CN" altLang="en-US" sz="1200" dirty="0">
                <a:solidFill>
                  <a:srgbClr val="CC0000"/>
                </a:solidFill>
                <a:latin typeface="方正小标宋简体" pitchFamily="65" charset="-122"/>
                <a:ea typeface="方正小标宋简体" pitchFamily="65" charset="-122"/>
              </a:rPr>
              <a:t>　　</a:t>
            </a:r>
            <a:r>
              <a:rPr lang="zh-CN" altLang="en-US" sz="1400" dirty="0">
                <a:solidFill>
                  <a:srgbClr val="CC0000"/>
                </a:solidFill>
                <a:latin typeface="方正小标宋简体" pitchFamily="65" charset="-122"/>
                <a:ea typeface="方正小标宋简体" pitchFamily="65" charset="-122"/>
              </a:rPr>
              <a:t>　            </a:t>
            </a:r>
            <a:r>
              <a:rPr lang="zh-CN" altLang="en-US" sz="2800" b="1" dirty="0">
                <a:latin typeface="楷体" panose="02010609060101010101" pitchFamily="49" charset="-122"/>
                <a:ea typeface="楷体" panose="02010609060101010101" pitchFamily="49" charset="-122"/>
              </a:rPr>
              <a:t>“丰”象远树；“卜”象鸦片烟枪；</a:t>
            </a:r>
            <a:endParaRPr lang="zh-CN" altLang="en-US" sz="2800" b="1" dirty="0">
              <a:latin typeface="楷体" panose="02010609060101010101" pitchFamily="49" charset="-122"/>
              <a:ea typeface="楷体" panose="02010609060101010101" pitchFamily="49" charset="-122"/>
            </a:endParaRPr>
          </a:p>
          <a:p>
            <a:pPr algn="just">
              <a:buNone/>
            </a:pPr>
            <a:r>
              <a:rPr lang="zh-CN" altLang="en-US" sz="2800" b="1" dirty="0">
                <a:latin typeface="楷体" panose="02010609060101010101" pitchFamily="49" charset="-122"/>
                <a:ea typeface="楷体" panose="02010609060101010101" pitchFamily="49" charset="-122"/>
              </a:rPr>
              <a:t>      “廴”象划舟；“干”象蜻蜓；“亦”象蝴蝶；</a:t>
            </a:r>
            <a:endParaRPr lang="zh-CN" altLang="en-US" sz="2800" b="1" dirty="0">
              <a:latin typeface="楷体" panose="02010609060101010101" pitchFamily="49" charset="-122"/>
              <a:ea typeface="楷体" panose="02010609060101010101" pitchFamily="49" charset="-122"/>
            </a:endParaRPr>
          </a:p>
          <a:p>
            <a:pPr algn="just">
              <a:buNone/>
            </a:pPr>
            <a:r>
              <a:rPr lang="zh-CN" altLang="en-US" sz="2800" b="1" dirty="0">
                <a:latin typeface="楷体" panose="02010609060101010101" pitchFamily="49" charset="-122"/>
                <a:ea typeface="楷体" panose="02010609060101010101" pitchFamily="49" charset="-122"/>
              </a:rPr>
              <a:t>      “丨”象绣花针；“巛”象群鸦；</a:t>
            </a:r>
            <a:endParaRPr lang="zh-CN" altLang="en-US" sz="2800" b="1" dirty="0">
              <a:latin typeface="楷体" panose="02010609060101010101" pitchFamily="49" charset="-122"/>
              <a:ea typeface="楷体" panose="02010609060101010101" pitchFamily="49" charset="-122"/>
            </a:endParaRPr>
          </a:p>
          <a:p>
            <a:pPr algn="just">
              <a:buNone/>
            </a:pPr>
            <a:r>
              <a:rPr lang="zh-CN" altLang="en-US" sz="2800" b="1" dirty="0">
                <a:latin typeface="楷体" panose="02010609060101010101" pitchFamily="49" charset="-122"/>
                <a:ea typeface="楷体" panose="02010609060101010101" pitchFamily="49" charset="-122"/>
              </a:rPr>
              <a:t>      “冊”象篱笆；“灬”象马蹄；</a:t>
            </a:r>
            <a:endParaRPr lang="zh-CN" altLang="en-US" sz="2800" b="1" dirty="0">
              <a:latin typeface="楷体" panose="02010609060101010101" pitchFamily="49" charset="-122"/>
              <a:ea typeface="楷体" panose="02010609060101010101" pitchFamily="49" charset="-122"/>
            </a:endParaRPr>
          </a:p>
          <a:p>
            <a:pPr algn="just">
              <a:buNone/>
            </a:pPr>
            <a:r>
              <a:rPr lang="zh-CN" altLang="en-US" sz="2800" b="1" dirty="0">
                <a:latin typeface="楷体" panose="02010609060101010101" pitchFamily="49" charset="-122"/>
                <a:ea typeface="楷体" panose="02010609060101010101" pitchFamily="49" charset="-122"/>
              </a:rPr>
              <a:t>      “品”象画菊花；“虫”象孤帆；</a:t>
            </a:r>
            <a:endParaRPr lang="zh-CN" altLang="en-US" sz="2800" b="1" dirty="0">
              <a:latin typeface="楷体" panose="02010609060101010101" pitchFamily="49" charset="-122"/>
              <a:ea typeface="楷体" panose="02010609060101010101" pitchFamily="49" charset="-122"/>
            </a:endParaRPr>
          </a:p>
          <a:p>
            <a:pPr algn="just">
              <a:buNone/>
            </a:pPr>
            <a:r>
              <a:rPr lang="zh-CN" altLang="en-US" sz="2800" b="1" dirty="0">
                <a:latin typeface="楷体" panose="02010609060101010101" pitchFamily="49" charset="-122"/>
                <a:ea typeface="楷体" panose="02010609060101010101" pitchFamily="49" charset="-122"/>
              </a:rPr>
              <a:t>      “阝”象旗帜；“立”象孤帆；“凡”象吊钟；</a:t>
            </a:r>
            <a:endParaRPr lang="zh-CN" altLang="en-US" sz="2800" b="1" dirty="0">
              <a:latin typeface="楷体" panose="02010609060101010101" pitchFamily="49" charset="-122"/>
              <a:ea typeface="楷体" panose="02010609060101010101" pitchFamily="49" charset="-122"/>
            </a:endParaRPr>
          </a:p>
          <a:p>
            <a:pPr algn="just">
              <a:buNone/>
            </a:pPr>
            <a:r>
              <a:rPr lang="zh-CN" altLang="en-US" sz="2800" b="1" dirty="0">
                <a:latin typeface="楷体" panose="02010609060101010101" pitchFamily="49" charset="-122"/>
                <a:ea typeface="楷体" panose="02010609060101010101" pitchFamily="49" charset="-122"/>
              </a:rPr>
              <a:t>      “平”象路标；“皿”象碉堡；“女”象梅枝；</a:t>
            </a:r>
            <a:endParaRPr lang="zh-CN" altLang="en-US" sz="2800" b="1" dirty="0">
              <a:latin typeface="楷体" panose="02010609060101010101" pitchFamily="49" charset="-122"/>
              <a:ea typeface="楷体" panose="02010609060101010101" pitchFamily="49" charset="-122"/>
            </a:endParaRPr>
          </a:p>
          <a:p>
            <a:pPr algn="just">
              <a:buNone/>
            </a:pPr>
            <a:r>
              <a:rPr lang="zh-CN" altLang="en-US" sz="2800" b="1" dirty="0">
                <a:latin typeface="楷体" panose="02010609060101010101" pitchFamily="49" charset="-122"/>
                <a:ea typeface="楷体" panose="02010609060101010101" pitchFamily="49" charset="-122"/>
              </a:rPr>
              <a:t>      “而”象犁耙；“門”象眼镜；“尔”象金蝉；</a:t>
            </a:r>
            <a:endParaRPr lang="zh-CN" altLang="en-US" sz="2800" b="1" dirty="0">
              <a:latin typeface="楷体" panose="02010609060101010101" pitchFamily="49" charset="-122"/>
              <a:ea typeface="楷体" panose="02010609060101010101" pitchFamily="49" charset="-122"/>
            </a:endParaRPr>
          </a:p>
          <a:p>
            <a:pPr algn="just">
              <a:buNone/>
            </a:pPr>
            <a:r>
              <a:rPr lang="zh-CN" altLang="en-US" sz="2800" b="1" dirty="0">
                <a:latin typeface="楷体" panose="02010609060101010101" pitchFamily="49" charset="-122"/>
                <a:ea typeface="楷体" panose="02010609060101010101" pitchFamily="49" charset="-122"/>
              </a:rPr>
              <a:t>      “习”象残月；“卤”象鸟笼；“尸”象残月；</a:t>
            </a:r>
            <a:endParaRPr lang="zh-CN" altLang="en-US" sz="2800" b="1" dirty="0">
              <a:latin typeface="楷体" panose="02010609060101010101" pitchFamily="49" charset="-122"/>
              <a:ea typeface="楷体" panose="02010609060101010101" pitchFamily="49" charset="-122"/>
            </a:endParaRPr>
          </a:p>
          <a:p>
            <a:pPr algn="just">
              <a:buNone/>
            </a:pPr>
            <a:r>
              <a:rPr lang="zh-CN" altLang="en-US" sz="2800" b="1" dirty="0">
                <a:latin typeface="楷体" panose="02010609060101010101" pitchFamily="49" charset="-122"/>
                <a:ea typeface="楷体" panose="02010609060101010101" pitchFamily="49" charset="-122"/>
              </a:rPr>
              <a:t>      “辶、乚”象小舟；</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5" name="组合 10"/>
          <p:cNvGrpSpPr/>
          <p:nvPr/>
        </p:nvGrpSpPr>
        <p:grpSpPr>
          <a:xfrm>
            <a:off x="871855" y="455295"/>
            <a:ext cx="5283200" cy="1412875"/>
            <a:chOff x="5282799" y="2848621"/>
            <a:chExt cx="3788756" cy="955148"/>
          </a:xfrm>
        </p:grpSpPr>
        <p:pic>
          <p:nvPicPr>
            <p:cNvPr id="30726" name="图片 11"/>
            <p:cNvPicPr>
              <a:picLocks noChangeAspect="1"/>
            </p:cNvPicPr>
            <p:nvPr/>
          </p:nvPicPr>
          <p:blipFill>
            <a:blip r:embed="rId1"/>
            <a:stretch>
              <a:fillRect/>
            </a:stretch>
          </p:blipFill>
          <p:spPr>
            <a:xfrm>
              <a:off x="5282799" y="2848621"/>
              <a:ext cx="3788756" cy="955148"/>
            </a:xfrm>
            <a:prstGeom prst="rect">
              <a:avLst/>
            </a:prstGeom>
            <a:noFill/>
            <a:ln w="9525">
              <a:noFill/>
            </a:ln>
          </p:spPr>
        </p:pic>
        <p:sp>
          <p:nvSpPr>
            <p:cNvPr id="30727" name="文本框 12"/>
            <p:cNvSpPr txBox="1"/>
            <p:nvPr/>
          </p:nvSpPr>
          <p:spPr>
            <a:xfrm>
              <a:off x="5423967" y="2998440"/>
              <a:ext cx="2329265" cy="35286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2400" b="1">
                  <a:solidFill>
                    <a:schemeClr val="bg1"/>
                  </a:solidFill>
                  <a:latin typeface="楷体" panose="02010609060101010101" pitchFamily="49" charset="-122"/>
                  <a:ea typeface="楷体" panose="02010609060101010101" pitchFamily="49" charset="-122"/>
                  <a:sym typeface="+mn-ea"/>
                </a:rPr>
                <a:t>  </a:t>
              </a:r>
              <a:r>
                <a:rPr lang="en-US" altLang="zh-CN" b="1">
                  <a:solidFill>
                    <a:schemeClr val="bg1"/>
                  </a:solidFill>
                  <a:latin typeface="楷体" panose="02010609060101010101" pitchFamily="49" charset="-122"/>
                  <a:ea typeface="楷体" panose="02010609060101010101" pitchFamily="49" charset="-122"/>
                  <a:sym typeface="+mn-ea"/>
                </a:rPr>
                <a:t> </a:t>
              </a:r>
              <a:r>
                <a:rPr lang="zh-CN" altLang="en-US" b="1" dirty="0">
                  <a:solidFill>
                    <a:schemeClr val="bg1"/>
                  </a:solidFill>
                  <a:latin typeface="方正小标宋简体" pitchFamily="65" charset="-122"/>
                  <a:ea typeface="方正小标宋简体" pitchFamily="65" charset="-122"/>
                  <a:sym typeface="+mn-ea"/>
                </a:rPr>
                <a:t>字母象形法</a:t>
              </a:r>
              <a:endParaRPr lang="zh-CN" altLang="en-US" b="1" dirty="0">
                <a:solidFill>
                  <a:schemeClr val="bg1"/>
                </a:solidFill>
                <a:latin typeface="方正小标宋简体" pitchFamily="65" charset="-122"/>
                <a:ea typeface="方正小标宋简体" pitchFamily="65" charset="-122"/>
                <a:sym typeface="+mn-ea"/>
              </a:endParaRPr>
            </a:p>
          </p:txBody>
        </p:sp>
      </p:grpSp>
      <p:sp>
        <p:nvSpPr>
          <p:cNvPr id="61442" name="文本占位符 61441"/>
          <p:cNvSpPr>
            <a:spLocks noGrp="1"/>
          </p:cNvSpPr>
          <p:nvPr>
            <p:ph type="body" idx="1"/>
          </p:nvPr>
        </p:nvSpPr>
        <p:spPr>
          <a:xfrm>
            <a:off x="457200" y="1198245"/>
            <a:ext cx="9905365" cy="5628640"/>
          </a:xfrm>
        </p:spPr>
        <p:txBody>
          <a:bodyPr/>
          <a:p>
            <a:pPr>
              <a:buNone/>
            </a:pPr>
            <a:r>
              <a:rPr lang="zh-CN" altLang="en-US" sz="1200" dirty="0">
                <a:solidFill>
                  <a:srgbClr val="CC0000"/>
                </a:solidFill>
                <a:latin typeface="方正小标宋简体" pitchFamily="65" charset="-122"/>
                <a:ea typeface="方正小标宋简体" pitchFamily="65" charset="-122"/>
              </a:rPr>
              <a:t>　</a:t>
            </a:r>
            <a:r>
              <a:rPr lang="zh-CN" altLang="en-US" dirty="0">
                <a:solidFill>
                  <a:srgbClr val="CC0000"/>
                </a:solidFill>
                <a:latin typeface="方正小标宋简体" pitchFamily="65" charset="-122"/>
                <a:ea typeface="方正小标宋简体" pitchFamily="65" charset="-122"/>
              </a:rPr>
              <a:t>　　</a:t>
            </a:r>
            <a:r>
              <a:rPr lang="zh-CN" altLang="en-US" sz="2800" dirty="0"/>
              <a:t> </a:t>
            </a:r>
            <a:endParaRPr lang="zh-CN" altLang="en-US" sz="2800" dirty="0">
              <a:solidFill>
                <a:srgbClr val="CC0000"/>
              </a:solidFill>
              <a:latin typeface="方正小标宋简体" pitchFamily="65" charset="-122"/>
              <a:ea typeface="方正小标宋简体" pitchFamily="65" charset="-122"/>
            </a:endParaRPr>
          </a:p>
          <a:p>
            <a:pPr algn="l">
              <a:buNone/>
            </a:pPr>
            <a:r>
              <a:rPr lang="en-US" altLang="zh-CN" sz="2400">
                <a:latin typeface="方正小标宋简体" pitchFamily="65" charset="-122"/>
                <a:ea typeface="方正小标宋简体" pitchFamily="65" charset="-122"/>
              </a:rPr>
              <a:t>  </a:t>
            </a:r>
            <a:r>
              <a:rPr lang="en-US" altLang="zh-CN" b="1">
                <a:latin typeface="楷体" panose="02010609060101010101" pitchFamily="49" charset="-122"/>
                <a:ea typeface="楷体" panose="02010609060101010101" pitchFamily="49" charset="-122"/>
              </a:rPr>
              <a:t>    A</a:t>
            </a:r>
            <a:r>
              <a:rPr lang="zh-CN" altLang="en-US" b="1" dirty="0">
                <a:latin typeface="楷体" panose="02010609060101010101" pitchFamily="49" charset="-122"/>
                <a:ea typeface="楷体" panose="02010609060101010101" pitchFamily="49" charset="-122"/>
              </a:rPr>
              <a:t>：塔；</a:t>
            </a:r>
            <a:r>
              <a:rPr lang="en-US" altLang="zh-CN" b="1">
                <a:latin typeface="楷体" panose="02010609060101010101" pitchFamily="49" charset="-122"/>
                <a:ea typeface="楷体" panose="02010609060101010101" pitchFamily="49" charset="-122"/>
              </a:rPr>
              <a:t>b</a:t>
            </a:r>
            <a:r>
              <a:rPr lang="zh-CN" altLang="en-US" b="1" dirty="0">
                <a:latin typeface="楷体" panose="02010609060101010101" pitchFamily="49" charset="-122"/>
                <a:ea typeface="楷体" panose="02010609060101010101" pitchFamily="49" charset="-122"/>
              </a:rPr>
              <a:t>、</a:t>
            </a:r>
            <a:r>
              <a:rPr lang="en-US" altLang="zh-CN" b="1">
                <a:latin typeface="楷体" panose="02010609060101010101" pitchFamily="49" charset="-122"/>
                <a:ea typeface="楷体" panose="02010609060101010101" pitchFamily="49" charset="-122"/>
              </a:rPr>
              <a:t>d</a:t>
            </a:r>
            <a:r>
              <a:rPr lang="zh-CN" altLang="en-US" b="1" dirty="0">
                <a:latin typeface="楷体" panose="02010609060101010101" pitchFamily="49" charset="-122"/>
                <a:ea typeface="楷体" panose="02010609060101010101" pitchFamily="49" charset="-122"/>
              </a:rPr>
              <a:t>：半把剪刀；</a:t>
            </a:r>
            <a:r>
              <a:rPr lang="en-US" altLang="zh-CN" b="1">
                <a:latin typeface="楷体" panose="02010609060101010101" pitchFamily="49" charset="-122"/>
                <a:ea typeface="楷体" panose="02010609060101010101" pitchFamily="49" charset="-122"/>
              </a:rPr>
              <a:t>B</a:t>
            </a:r>
            <a:r>
              <a:rPr lang="zh-CN" altLang="en-US" b="1" dirty="0">
                <a:latin typeface="楷体" panose="02010609060101010101" pitchFamily="49" charset="-122"/>
                <a:ea typeface="楷体" panose="02010609060101010101" pitchFamily="49" charset="-122"/>
              </a:rPr>
              <a:t>：弓；</a:t>
            </a:r>
            <a:r>
              <a:rPr lang="en-US" altLang="zh-CN" b="1">
                <a:latin typeface="楷体" panose="02010609060101010101" pitchFamily="49" charset="-122"/>
                <a:ea typeface="楷体" panose="02010609060101010101" pitchFamily="49" charset="-122"/>
              </a:rPr>
              <a:t>C</a:t>
            </a:r>
            <a:r>
              <a:rPr lang="zh-CN" altLang="en-US" b="1" dirty="0">
                <a:latin typeface="楷体" panose="02010609060101010101" pitchFamily="49" charset="-122"/>
                <a:ea typeface="楷体" panose="02010609060101010101" pitchFamily="49" charset="-122"/>
              </a:rPr>
              <a:t>：象形残月；</a:t>
            </a:r>
            <a:endParaRPr lang="zh-CN" altLang="en-US" b="1" dirty="0">
              <a:latin typeface="楷体" panose="02010609060101010101" pitchFamily="49" charset="-122"/>
              <a:ea typeface="楷体" panose="02010609060101010101" pitchFamily="49" charset="-122"/>
            </a:endParaRPr>
          </a:p>
          <a:p>
            <a:pPr algn="l">
              <a:buNone/>
            </a:pPr>
            <a:r>
              <a:rPr lang="en-US" altLang="zh-CN" b="1">
                <a:latin typeface="楷体" panose="02010609060101010101" pitchFamily="49" charset="-122"/>
                <a:ea typeface="楷体" panose="02010609060101010101" pitchFamily="49" charset="-122"/>
              </a:rPr>
              <a:t>     D</a:t>
            </a:r>
            <a:r>
              <a:rPr lang="zh-CN" altLang="en-US" b="1" dirty="0">
                <a:latin typeface="楷体" panose="02010609060101010101" pitchFamily="49" charset="-122"/>
                <a:ea typeface="楷体" panose="02010609060101010101" pitchFamily="49" charset="-122"/>
              </a:rPr>
              <a:t>：弓、半圆（半个月亮）；</a:t>
            </a:r>
            <a:r>
              <a:rPr lang="en-US" altLang="zh-CN" b="1">
                <a:latin typeface="楷体" panose="02010609060101010101" pitchFamily="49" charset="-122"/>
                <a:ea typeface="楷体" panose="02010609060101010101" pitchFamily="49" charset="-122"/>
              </a:rPr>
              <a:t>H</a:t>
            </a:r>
            <a:r>
              <a:rPr lang="zh-CN" altLang="en-US" b="1" dirty="0">
                <a:latin typeface="楷体" panose="02010609060101010101" pitchFamily="49" charset="-122"/>
                <a:ea typeface="楷体" panose="02010609060101010101" pitchFamily="49" charset="-122"/>
              </a:rPr>
              <a:t>：单杠；</a:t>
            </a:r>
            <a:r>
              <a:rPr lang="en-US" altLang="zh-CN" b="1">
                <a:latin typeface="楷体" panose="02010609060101010101" pitchFamily="49" charset="-122"/>
                <a:ea typeface="楷体" panose="02010609060101010101" pitchFamily="49" charset="-122"/>
              </a:rPr>
              <a:t>h</a:t>
            </a:r>
            <a:r>
              <a:rPr lang="zh-CN" altLang="en-US" b="1" dirty="0">
                <a:latin typeface="楷体" panose="02010609060101010101" pitchFamily="49" charset="-122"/>
                <a:ea typeface="楷体" panose="02010609060101010101" pitchFamily="49" charset="-122"/>
              </a:rPr>
              <a:t>：靠背椅子；</a:t>
            </a:r>
            <a:endParaRPr lang="zh-CN" altLang="en-US" b="1" dirty="0">
              <a:latin typeface="楷体" panose="02010609060101010101" pitchFamily="49" charset="-122"/>
              <a:ea typeface="楷体" panose="02010609060101010101" pitchFamily="49" charset="-122"/>
            </a:endParaRPr>
          </a:p>
          <a:p>
            <a:pPr algn="l">
              <a:buNone/>
            </a:pPr>
            <a:r>
              <a:rPr lang="zh-CN" altLang="en-US" b="1" dirty="0">
                <a:latin typeface="楷体" panose="02010609060101010101" pitchFamily="49" charset="-122"/>
                <a:ea typeface="楷体" panose="02010609060101010101" pitchFamily="49" charset="-122"/>
              </a:rPr>
              <a:t>     </a:t>
            </a:r>
            <a:r>
              <a:rPr lang="en-US" altLang="zh-CN" b="1">
                <a:latin typeface="楷体" panose="02010609060101010101" pitchFamily="49" charset="-122"/>
                <a:ea typeface="楷体" panose="02010609060101010101" pitchFamily="49" charset="-122"/>
              </a:rPr>
              <a:t>I</a:t>
            </a:r>
            <a:r>
              <a:rPr lang="zh-CN" altLang="en-US" b="1" dirty="0">
                <a:latin typeface="楷体" panose="02010609060101010101" pitchFamily="49" charset="-122"/>
                <a:ea typeface="楷体" panose="02010609060101010101" pitchFamily="49" charset="-122"/>
              </a:rPr>
              <a:t>：棍棒、直道等；</a:t>
            </a:r>
            <a:r>
              <a:rPr lang="en-US" altLang="zh-CN" b="1">
                <a:latin typeface="楷体" panose="02010609060101010101" pitchFamily="49" charset="-122"/>
                <a:ea typeface="楷体" panose="02010609060101010101" pitchFamily="49" charset="-122"/>
              </a:rPr>
              <a:t>i</a:t>
            </a:r>
            <a:r>
              <a:rPr lang="zh-CN" altLang="en-US" b="1" dirty="0">
                <a:latin typeface="楷体" panose="02010609060101010101" pitchFamily="49" charset="-122"/>
                <a:ea typeface="楷体" panose="02010609060101010101" pitchFamily="49" charset="-122"/>
              </a:rPr>
              <a:t>：棒球；</a:t>
            </a:r>
            <a:r>
              <a:rPr lang="en-US" altLang="zh-CN" b="1">
                <a:latin typeface="楷体" panose="02010609060101010101" pitchFamily="49" charset="-122"/>
                <a:ea typeface="楷体" panose="02010609060101010101" pitchFamily="49" charset="-122"/>
              </a:rPr>
              <a:t>J</a:t>
            </a:r>
            <a:r>
              <a:rPr lang="zh-CN" altLang="en-US" b="1" dirty="0">
                <a:latin typeface="楷体" panose="02010609060101010101" pitchFamily="49" charset="-122"/>
                <a:ea typeface="楷体" panose="02010609060101010101" pitchFamily="49" charset="-122"/>
              </a:rPr>
              <a:t>：钓钩；</a:t>
            </a:r>
            <a:endParaRPr lang="zh-CN" altLang="en-US" b="1" dirty="0">
              <a:latin typeface="楷体" panose="02010609060101010101" pitchFamily="49" charset="-122"/>
              <a:ea typeface="楷体" panose="02010609060101010101" pitchFamily="49" charset="-122"/>
            </a:endParaRPr>
          </a:p>
          <a:p>
            <a:pPr algn="l">
              <a:buNone/>
            </a:pPr>
            <a:r>
              <a:rPr lang="en-US" altLang="zh-CN" b="1">
                <a:latin typeface="楷体" panose="02010609060101010101" pitchFamily="49" charset="-122"/>
                <a:ea typeface="楷体" panose="02010609060101010101" pitchFamily="49" charset="-122"/>
              </a:rPr>
              <a:t>     M</a:t>
            </a:r>
            <a:r>
              <a:rPr lang="zh-CN" altLang="en-US" b="1" dirty="0">
                <a:latin typeface="楷体" panose="02010609060101010101" pitchFamily="49" charset="-122"/>
                <a:ea typeface="楷体" panose="02010609060101010101" pitchFamily="49" charset="-122"/>
              </a:rPr>
              <a:t>：山谷、连山；</a:t>
            </a:r>
            <a:r>
              <a:rPr lang="en-US" altLang="zh-CN" b="1">
                <a:latin typeface="楷体" panose="02010609060101010101" pitchFamily="49" charset="-122"/>
                <a:ea typeface="楷体" panose="02010609060101010101" pitchFamily="49" charset="-122"/>
              </a:rPr>
              <a:t>m</a:t>
            </a:r>
            <a:r>
              <a:rPr lang="zh-CN" altLang="en-US" b="1" dirty="0">
                <a:latin typeface="楷体" panose="02010609060101010101" pitchFamily="49" charset="-122"/>
                <a:ea typeface="楷体" panose="02010609060101010101" pitchFamily="49" charset="-122"/>
              </a:rPr>
              <a:t>：双门洞；</a:t>
            </a:r>
            <a:r>
              <a:rPr lang="en-US" altLang="zh-CN" b="1">
                <a:latin typeface="楷体" panose="02010609060101010101" pitchFamily="49" charset="-122"/>
                <a:ea typeface="楷体" panose="02010609060101010101" pitchFamily="49" charset="-122"/>
              </a:rPr>
              <a:t>n</a:t>
            </a:r>
            <a:r>
              <a:rPr lang="zh-CN" altLang="en-US" b="1" dirty="0">
                <a:latin typeface="楷体" panose="02010609060101010101" pitchFamily="49" charset="-122"/>
                <a:ea typeface="楷体" panose="02010609060101010101" pitchFamily="49" charset="-122"/>
              </a:rPr>
              <a:t>：单门洞；</a:t>
            </a:r>
            <a:endParaRPr lang="zh-CN" altLang="en-US" b="1" dirty="0">
              <a:latin typeface="楷体" panose="02010609060101010101" pitchFamily="49" charset="-122"/>
              <a:ea typeface="楷体" panose="02010609060101010101" pitchFamily="49" charset="-122"/>
            </a:endParaRPr>
          </a:p>
          <a:p>
            <a:pPr algn="l">
              <a:buNone/>
            </a:pPr>
            <a:r>
              <a:rPr lang="en-US" altLang="zh-CN" b="1">
                <a:latin typeface="楷体" panose="02010609060101010101" pitchFamily="49" charset="-122"/>
                <a:ea typeface="楷体" panose="02010609060101010101" pitchFamily="49" charset="-122"/>
              </a:rPr>
              <a:t>     O</a:t>
            </a:r>
            <a:r>
              <a:rPr lang="zh-CN" altLang="en-US" b="1" dirty="0">
                <a:latin typeface="楷体" panose="02010609060101010101" pitchFamily="49" charset="-122"/>
                <a:ea typeface="楷体" panose="02010609060101010101" pitchFamily="49" charset="-122"/>
              </a:rPr>
              <a:t>：圆形景物如球、圆月、洞等等；</a:t>
            </a:r>
            <a:r>
              <a:rPr lang="en-US" altLang="zh-CN" b="1">
                <a:latin typeface="楷体" panose="02010609060101010101" pitchFamily="49" charset="-122"/>
                <a:ea typeface="楷体" panose="02010609060101010101" pitchFamily="49" charset="-122"/>
              </a:rPr>
              <a:t>P </a:t>
            </a:r>
            <a:r>
              <a:rPr lang="zh-CN" altLang="en-US" b="1" dirty="0">
                <a:latin typeface="楷体" panose="02010609060101010101" pitchFamily="49" charset="-122"/>
                <a:ea typeface="楷体" panose="02010609060101010101" pitchFamily="49" charset="-122"/>
              </a:rPr>
              <a:t>：象形旗帜；</a:t>
            </a:r>
            <a:endParaRPr lang="zh-CN" altLang="en-US" b="1" dirty="0">
              <a:latin typeface="楷体" panose="02010609060101010101" pitchFamily="49" charset="-122"/>
              <a:ea typeface="楷体" panose="02010609060101010101" pitchFamily="49" charset="-122"/>
            </a:endParaRPr>
          </a:p>
          <a:p>
            <a:pPr algn="l">
              <a:buNone/>
            </a:pPr>
            <a:r>
              <a:rPr lang="en-US" altLang="zh-CN" b="1">
                <a:latin typeface="楷体" panose="02010609060101010101" pitchFamily="49" charset="-122"/>
                <a:ea typeface="楷体" panose="02010609060101010101" pitchFamily="49" charset="-122"/>
              </a:rPr>
              <a:t>     Q</a:t>
            </a:r>
            <a:r>
              <a:rPr lang="zh-CN" altLang="en-US" b="1" dirty="0">
                <a:latin typeface="楷体" panose="02010609060101010101" pitchFamily="49" charset="-122"/>
                <a:ea typeface="楷体" panose="02010609060101010101" pitchFamily="49" charset="-122"/>
              </a:rPr>
              <a:t>：断线的气球、带藤的瓜、彩云追月；</a:t>
            </a:r>
            <a:endParaRPr lang="zh-CN" altLang="en-US" b="1" dirty="0">
              <a:latin typeface="楷体" panose="02010609060101010101" pitchFamily="49" charset="-122"/>
              <a:ea typeface="楷体" panose="02010609060101010101" pitchFamily="49" charset="-122"/>
            </a:endParaRPr>
          </a:p>
          <a:p>
            <a:pPr algn="l">
              <a:buNone/>
            </a:pPr>
            <a:r>
              <a:rPr lang="zh-CN" altLang="en-US" b="1" dirty="0">
                <a:latin typeface="楷体" panose="02010609060101010101" pitchFamily="49" charset="-122"/>
                <a:ea typeface="楷体" panose="02010609060101010101" pitchFamily="49" charset="-122"/>
              </a:rPr>
              <a:t>     </a:t>
            </a:r>
            <a:r>
              <a:rPr lang="en-US" altLang="zh-CN" b="1">
                <a:latin typeface="楷体" panose="02010609060101010101" pitchFamily="49" charset="-122"/>
                <a:ea typeface="楷体" panose="02010609060101010101" pitchFamily="49" charset="-122"/>
              </a:rPr>
              <a:t>S </a:t>
            </a:r>
            <a:r>
              <a:rPr lang="zh-CN" altLang="en-US" b="1" dirty="0">
                <a:latin typeface="楷体" panose="02010609060101010101" pitchFamily="49" charset="-122"/>
                <a:ea typeface="楷体" panose="02010609060101010101" pitchFamily="49" charset="-122"/>
              </a:rPr>
              <a:t>：蚕、龙、蛇、弯路；</a:t>
            </a:r>
            <a:r>
              <a:rPr lang="en-US" altLang="zh-CN" b="1">
                <a:latin typeface="楷体" panose="02010609060101010101" pitchFamily="49" charset="-122"/>
                <a:ea typeface="楷体" panose="02010609060101010101" pitchFamily="49" charset="-122"/>
              </a:rPr>
              <a:t>T </a:t>
            </a:r>
            <a:r>
              <a:rPr lang="zh-CN" altLang="en-US" b="1" dirty="0">
                <a:latin typeface="楷体" panose="02010609060101010101" pitchFamily="49" charset="-122"/>
                <a:ea typeface="楷体" panose="02010609060101010101" pitchFamily="49" charset="-122"/>
              </a:rPr>
              <a:t>：锤子；</a:t>
            </a:r>
            <a:r>
              <a:rPr lang="en-US" altLang="zh-CN" b="1">
                <a:latin typeface="楷体" panose="02010609060101010101" pitchFamily="49" charset="-122"/>
                <a:ea typeface="楷体" panose="02010609060101010101" pitchFamily="49" charset="-122"/>
              </a:rPr>
              <a:t>t</a:t>
            </a:r>
            <a:r>
              <a:rPr lang="zh-CN" altLang="en-US" b="1" dirty="0">
                <a:latin typeface="楷体" panose="02010609060101010101" pitchFamily="49" charset="-122"/>
                <a:ea typeface="楷体" panose="02010609060101010101" pitchFamily="49" charset="-122"/>
              </a:rPr>
              <a:t>：钓钩；</a:t>
            </a:r>
            <a:endParaRPr lang="zh-CN" altLang="en-US" b="1" dirty="0">
              <a:latin typeface="楷体" panose="02010609060101010101" pitchFamily="49" charset="-122"/>
              <a:ea typeface="楷体" panose="02010609060101010101" pitchFamily="49" charset="-122"/>
            </a:endParaRPr>
          </a:p>
          <a:p>
            <a:pPr algn="l">
              <a:buNone/>
            </a:pPr>
            <a:r>
              <a:rPr lang="en-US" altLang="zh-CN" b="1">
                <a:latin typeface="楷体" panose="02010609060101010101" pitchFamily="49" charset="-122"/>
                <a:ea typeface="楷体" panose="02010609060101010101" pitchFamily="49" charset="-122"/>
              </a:rPr>
              <a:t>     V</a:t>
            </a:r>
            <a:r>
              <a:rPr lang="zh-CN" altLang="en-US" b="1" dirty="0">
                <a:latin typeface="楷体" panose="02010609060101010101" pitchFamily="49" charset="-122"/>
                <a:ea typeface="楷体" panose="02010609060101010101" pitchFamily="49" charset="-122"/>
              </a:rPr>
              <a:t>：山谷、曲线、胜利、倒立的人；</a:t>
            </a:r>
            <a:r>
              <a:rPr lang="en-US" altLang="zh-CN" b="1">
                <a:latin typeface="楷体" panose="02010609060101010101" pitchFamily="49" charset="-122"/>
                <a:ea typeface="楷体" panose="02010609060101010101" pitchFamily="49" charset="-122"/>
              </a:rPr>
              <a:t>W</a:t>
            </a:r>
            <a:r>
              <a:rPr lang="zh-CN" altLang="en-US" b="1" dirty="0">
                <a:latin typeface="楷体" panose="02010609060101010101" pitchFamily="49" charset="-122"/>
                <a:ea typeface="楷体" panose="02010609060101010101" pitchFamily="49" charset="-122"/>
              </a:rPr>
              <a:t>：曲线、波浪等；</a:t>
            </a:r>
            <a:endParaRPr lang="zh-CN" altLang="en-US" b="1" dirty="0">
              <a:latin typeface="楷体" panose="02010609060101010101" pitchFamily="49" charset="-122"/>
              <a:ea typeface="楷体" panose="02010609060101010101" pitchFamily="49" charset="-122"/>
            </a:endParaRPr>
          </a:p>
          <a:p>
            <a:pPr algn="l">
              <a:buNone/>
            </a:pPr>
            <a:r>
              <a:rPr lang="zh-CN" altLang="en-US" b="1" dirty="0">
                <a:latin typeface="楷体" panose="02010609060101010101" pitchFamily="49" charset="-122"/>
                <a:ea typeface="楷体" panose="02010609060101010101" pitchFamily="49" charset="-122"/>
              </a:rPr>
              <a:t>　   </a:t>
            </a:r>
            <a:r>
              <a:rPr lang="en-US" altLang="zh-CN" b="1">
                <a:latin typeface="楷体" panose="02010609060101010101" pitchFamily="49" charset="-122"/>
                <a:ea typeface="楷体" panose="02010609060101010101" pitchFamily="49" charset="-122"/>
              </a:rPr>
              <a:t>X</a:t>
            </a:r>
            <a:r>
              <a:rPr lang="zh-CN" altLang="en-US" b="1" dirty="0">
                <a:latin typeface="楷体" panose="02010609060101010101" pitchFamily="49" charset="-122"/>
                <a:ea typeface="楷体" panose="02010609060101010101" pitchFamily="49" charset="-122"/>
              </a:rPr>
              <a:t>：双桨、错、乘；</a:t>
            </a:r>
            <a:r>
              <a:rPr lang="en-US" altLang="zh-CN" b="1">
                <a:latin typeface="楷体" panose="02010609060101010101" pitchFamily="49" charset="-122"/>
                <a:ea typeface="楷体" panose="02010609060101010101" pitchFamily="49" charset="-122"/>
              </a:rPr>
              <a:t>Y</a:t>
            </a:r>
            <a:r>
              <a:rPr lang="zh-CN" altLang="en-US" b="1" dirty="0">
                <a:latin typeface="楷体" panose="02010609060101010101" pitchFamily="49" charset="-122"/>
                <a:ea typeface="楷体" panose="02010609060101010101" pitchFamily="49" charset="-122"/>
              </a:rPr>
              <a:t>：幼苗、杯子、竹叶、三叉口；</a:t>
            </a:r>
            <a:endParaRPr lang="zh-CN" altLang="en-US" b="1" dirty="0">
              <a:latin typeface="楷体" panose="02010609060101010101" pitchFamily="49" charset="-122"/>
              <a:ea typeface="楷体" panose="02010609060101010101" pitchFamily="49" charset="-122"/>
            </a:endParaRPr>
          </a:p>
          <a:p>
            <a:pPr algn="l">
              <a:buNone/>
            </a:pPr>
            <a:r>
              <a:rPr lang="en-US" altLang="zh-CN" b="1">
                <a:latin typeface="楷体" panose="02010609060101010101" pitchFamily="49" charset="-122"/>
                <a:ea typeface="楷体" panose="02010609060101010101" pitchFamily="49" charset="-122"/>
              </a:rPr>
              <a:t>     Z</a:t>
            </a:r>
            <a:r>
              <a:rPr lang="zh-CN" altLang="en-US" b="1" dirty="0">
                <a:latin typeface="楷体" panose="02010609060101010101" pitchFamily="49" charset="-122"/>
                <a:ea typeface="楷体" panose="02010609060101010101" pitchFamily="49" charset="-122"/>
              </a:rPr>
              <a:t>：鹅、鸭</a:t>
            </a:r>
            <a:endParaRPr lang="zh-CN" altLang="en-US" b="1" dirty="0">
              <a:latin typeface="楷体" panose="02010609060101010101" pitchFamily="49" charset="-122"/>
              <a:ea typeface="楷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5" name="组合 10"/>
          <p:cNvGrpSpPr/>
          <p:nvPr/>
        </p:nvGrpSpPr>
        <p:grpSpPr>
          <a:xfrm>
            <a:off x="871855" y="455295"/>
            <a:ext cx="5283200" cy="1412875"/>
            <a:chOff x="5282799" y="2848621"/>
            <a:chExt cx="3788756" cy="955148"/>
          </a:xfrm>
        </p:grpSpPr>
        <p:pic>
          <p:nvPicPr>
            <p:cNvPr id="30726" name="图片 11"/>
            <p:cNvPicPr>
              <a:picLocks noChangeAspect="1"/>
            </p:cNvPicPr>
            <p:nvPr/>
          </p:nvPicPr>
          <p:blipFill>
            <a:blip r:embed="rId1"/>
            <a:stretch>
              <a:fillRect/>
            </a:stretch>
          </p:blipFill>
          <p:spPr>
            <a:xfrm>
              <a:off x="5282799" y="2848621"/>
              <a:ext cx="3788756" cy="955148"/>
            </a:xfrm>
            <a:prstGeom prst="rect">
              <a:avLst/>
            </a:prstGeom>
            <a:noFill/>
            <a:ln w="9525">
              <a:noFill/>
            </a:ln>
          </p:spPr>
        </p:pic>
        <p:sp>
          <p:nvSpPr>
            <p:cNvPr id="30727" name="文本框 12"/>
            <p:cNvSpPr txBox="1"/>
            <p:nvPr/>
          </p:nvSpPr>
          <p:spPr>
            <a:xfrm>
              <a:off x="5423967" y="2998440"/>
              <a:ext cx="2329265" cy="35286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2400" dirty="0">
                  <a:solidFill>
                    <a:srgbClr val="CC0000"/>
                  </a:solidFill>
                  <a:latin typeface="方正小标宋简体" pitchFamily="65" charset="-122"/>
                  <a:ea typeface="方正小标宋简体" pitchFamily="65" charset="-122"/>
                  <a:sym typeface="+mn-ea"/>
                </a:rPr>
                <a:t>    </a:t>
              </a:r>
              <a:r>
                <a:rPr lang="zh-CN" altLang="en-US" b="1" dirty="0">
                  <a:solidFill>
                    <a:schemeClr val="bg1"/>
                  </a:solidFill>
                  <a:latin typeface="方正小标宋简体" pitchFamily="65" charset="-122"/>
                  <a:ea typeface="方正小标宋简体" pitchFamily="65" charset="-122"/>
                  <a:sym typeface="+mn-ea"/>
                </a:rPr>
                <a:t>数字象形法</a:t>
              </a:r>
              <a:endParaRPr lang="zh-CN" altLang="en-US" b="1" dirty="0">
                <a:solidFill>
                  <a:schemeClr val="bg1"/>
                </a:solidFill>
                <a:latin typeface="方正小标宋简体" pitchFamily="65" charset="-122"/>
                <a:ea typeface="方正小标宋简体" pitchFamily="65" charset="-122"/>
                <a:sym typeface="+mn-ea"/>
              </a:endParaRPr>
            </a:p>
          </p:txBody>
        </p:sp>
      </p:grpSp>
      <p:sp>
        <p:nvSpPr>
          <p:cNvPr id="2" name="文本框 1"/>
          <p:cNvSpPr txBox="1"/>
          <p:nvPr/>
        </p:nvSpPr>
        <p:spPr>
          <a:xfrm>
            <a:off x="1360805" y="1632585"/>
            <a:ext cx="8122920" cy="2676525"/>
          </a:xfrm>
          <a:prstGeom prst="rect">
            <a:avLst/>
          </a:prstGeom>
          <a:noFill/>
        </p:spPr>
        <p:txBody>
          <a:bodyPr wrap="square" rtlCol="0" anchor="t">
            <a:spAutoFit/>
          </a:bodyPr>
          <a:p>
            <a:pPr>
              <a:buNone/>
            </a:pPr>
            <a:r>
              <a:rPr lang="en-US" altLang="zh-CN" sz="2800" b="1">
                <a:latin typeface="楷体" panose="02010609060101010101" pitchFamily="49" charset="-122"/>
                <a:ea typeface="楷体" panose="02010609060101010101" pitchFamily="49" charset="-122"/>
                <a:sym typeface="+mn-ea"/>
              </a:rPr>
              <a:t>1</a:t>
            </a:r>
            <a:r>
              <a:rPr lang="zh-CN" altLang="en-US" sz="2800" b="1" dirty="0">
                <a:latin typeface="楷体" panose="02010609060101010101" pitchFamily="49" charset="-122"/>
                <a:ea typeface="楷体" panose="02010609060101010101" pitchFamily="49" charset="-122"/>
                <a:sym typeface="+mn-ea"/>
              </a:rPr>
              <a:t>：小棒，</a:t>
            </a:r>
            <a:r>
              <a:rPr lang="en-US" altLang="zh-CN" sz="2800" b="1">
                <a:latin typeface="楷体" panose="02010609060101010101" pitchFamily="49" charset="-122"/>
                <a:ea typeface="楷体" panose="02010609060101010101" pitchFamily="49" charset="-122"/>
                <a:sym typeface="+mn-ea"/>
              </a:rPr>
              <a:t>2</a:t>
            </a:r>
            <a:r>
              <a:rPr lang="zh-CN" altLang="en-US" sz="2800" b="1" dirty="0">
                <a:latin typeface="楷体" panose="02010609060101010101" pitchFamily="49" charset="-122"/>
                <a:ea typeface="楷体" panose="02010609060101010101" pitchFamily="49" charset="-122"/>
                <a:sym typeface="+mn-ea"/>
              </a:rPr>
              <a:t>：小鸭，</a:t>
            </a:r>
            <a:r>
              <a:rPr lang="en-US" altLang="zh-CN" sz="2800" b="1">
                <a:latin typeface="楷体" panose="02010609060101010101" pitchFamily="49" charset="-122"/>
                <a:ea typeface="楷体" panose="02010609060101010101" pitchFamily="49" charset="-122"/>
                <a:sym typeface="+mn-ea"/>
              </a:rPr>
              <a:t>3</a:t>
            </a:r>
            <a:r>
              <a:rPr lang="zh-CN" altLang="en-US" sz="2800" b="1" dirty="0">
                <a:latin typeface="楷体" panose="02010609060101010101" pitchFamily="49" charset="-122"/>
                <a:ea typeface="楷体" panose="02010609060101010101" pitchFamily="49" charset="-122"/>
                <a:sym typeface="+mn-ea"/>
              </a:rPr>
              <a:t>：耳朵，</a:t>
            </a:r>
            <a:r>
              <a:rPr lang="en-US" altLang="zh-CN" sz="2800" b="1">
                <a:latin typeface="楷体" panose="02010609060101010101" pitchFamily="49" charset="-122"/>
                <a:ea typeface="楷体" panose="02010609060101010101" pitchFamily="49" charset="-122"/>
                <a:sym typeface="+mn-ea"/>
              </a:rPr>
              <a:t>4</a:t>
            </a:r>
            <a:r>
              <a:rPr lang="zh-CN" altLang="en-US" sz="2800" b="1" dirty="0">
                <a:latin typeface="楷体" panose="02010609060101010101" pitchFamily="49" charset="-122"/>
                <a:ea typeface="楷体" panose="02010609060101010101" pitchFamily="49" charset="-122"/>
                <a:sym typeface="+mn-ea"/>
              </a:rPr>
              <a:t>：小旗，</a:t>
            </a:r>
            <a:endParaRPr lang="zh-CN" altLang="en-US" sz="2800" b="1" dirty="0">
              <a:latin typeface="楷体" panose="02010609060101010101" pitchFamily="49" charset="-122"/>
              <a:ea typeface="楷体" panose="02010609060101010101" pitchFamily="49" charset="-122"/>
              <a:sym typeface="+mn-ea"/>
            </a:endParaRPr>
          </a:p>
          <a:p>
            <a:pPr>
              <a:buNone/>
            </a:pPr>
            <a:endParaRPr lang="zh-CN" altLang="en-US" sz="2800" b="1" dirty="0">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sym typeface="+mn-ea"/>
              </a:rPr>
              <a:t>5</a:t>
            </a:r>
            <a:r>
              <a:rPr lang="zh-CN" altLang="en-US" sz="2800" b="1" dirty="0">
                <a:latin typeface="楷体" panose="02010609060101010101" pitchFamily="49" charset="-122"/>
                <a:ea typeface="楷体" panose="02010609060101010101" pitchFamily="49" charset="-122"/>
                <a:sym typeface="+mn-ea"/>
              </a:rPr>
              <a:t>：秤钩，</a:t>
            </a:r>
            <a:r>
              <a:rPr lang="en-US" altLang="zh-CN" sz="2800" b="1">
                <a:latin typeface="楷体" panose="02010609060101010101" pitchFamily="49" charset="-122"/>
                <a:ea typeface="楷体" panose="02010609060101010101" pitchFamily="49" charset="-122"/>
                <a:sym typeface="+mn-ea"/>
              </a:rPr>
              <a:t>6</a:t>
            </a:r>
            <a:r>
              <a:rPr lang="zh-CN" altLang="en-US" sz="2800" b="1" dirty="0">
                <a:latin typeface="楷体" panose="02010609060101010101" pitchFamily="49" charset="-122"/>
                <a:ea typeface="楷体" panose="02010609060101010101" pitchFamily="49" charset="-122"/>
                <a:sym typeface="+mn-ea"/>
              </a:rPr>
              <a:t>：勺子，</a:t>
            </a:r>
            <a:r>
              <a:rPr lang="en-US" altLang="zh-CN" sz="2800" b="1">
                <a:latin typeface="楷体" panose="02010609060101010101" pitchFamily="49" charset="-122"/>
                <a:ea typeface="楷体" panose="02010609060101010101" pitchFamily="49" charset="-122"/>
                <a:sym typeface="+mn-ea"/>
              </a:rPr>
              <a:t>7</a:t>
            </a:r>
            <a:r>
              <a:rPr lang="zh-CN" altLang="en-US" sz="2800" b="1" dirty="0">
                <a:latin typeface="楷体" panose="02010609060101010101" pitchFamily="49" charset="-122"/>
                <a:ea typeface="楷体" panose="02010609060101010101" pitchFamily="49" charset="-122"/>
                <a:sym typeface="+mn-ea"/>
              </a:rPr>
              <a:t>：镰刀、锄头，</a:t>
            </a:r>
            <a:endParaRPr lang="zh-CN" altLang="en-US" sz="2800" b="1" dirty="0">
              <a:latin typeface="楷体" panose="02010609060101010101" pitchFamily="49" charset="-122"/>
              <a:ea typeface="楷体" panose="02010609060101010101" pitchFamily="49" charset="-122"/>
              <a:sym typeface="+mn-ea"/>
            </a:endParaRPr>
          </a:p>
          <a:p>
            <a:pPr>
              <a:buNone/>
            </a:pPr>
            <a:endParaRPr lang="zh-CN" altLang="en-US" sz="2800" b="1" dirty="0">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sym typeface="+mn-ea"/>
              </a:rPr>
              <a:t>8</a:t>
            </a:r>
            <a:r>
              <a:rPr lang="zh-CN" altLang="en-US" sz="2800" b="1" dirty="0">
                <a:latin typeface="楷体" panose="02010609060101010101" pitchFamily="49" charset="-122"/>
                <a:ea typeface="楷体" panose="02010609060101010101" pitchFamily="49" charset="-122"/>
                <a:sym typeface="+mn-ea"/>
              </a:rPr>
              <a:t>：葫芦，</a:t>
            </a:r>
            <a:r>
              <a:rPr lang="en-US" altLang="zh-CN" sz="2800" b="1">
                <a:latin typeface="楷体" panose="02010609060101010101" pitchFamily="49" charset="-122"/>
                <a:ea typeface="楷体" panose="02010609060101010101" pitchFamily="49" charset="-122"/>
                <a:sym typeface="+mn-ea"/>
              </a:rPr>
              <a:t>9</a:t>
            </a:r>
            <a:r>
              <a:rPr lang="zh-CN" altLang="en-US" sz="2800" b="1" dirty="0">
                <a:latin typeface="楷体" panose="02010609060101010101" pitchFamily="49" charset="-122"/>
                <a:ea typeface="楷体" panose="02010609060101010101" pitchFamily="49" charset="-122"/>
                <a:sym typeface="+mn-ea"/>
              </a:rPr>
              <a:t>：勺子，</a:t>
            </a:r>
            <a:r>
              <a:rPr lang="en-US" altLang="zh-CN" sz="2800" b="1">
                <a:latin typeface="楷体" panose="02010609060101010101" pitchFamily="49" charset="-122"/>
                <a:ea typeface="楷体" panose="02010609060101010101" pitchFamily="49" charset="-122"/>
                <a:sym typeface="+mn-ea"/>
              </a:rPr>
              <a:t>0</a:t>
            </a:r>
            <a:r>
              <a:rPr lang="zh-CN" altLang="en-US" sz="2800" b="1" dirty="0">
                <a:latin typeface="楷体" panose="02010609060101010101" pitchFamily="49" charset="-122"/>
                <a:ea typeface="楷体" panose="02010609060101010101" pitchFamily="49" charset="-122"/>
                <a:sym typeface="+mn-ea"/>
              </a:rPr>
              <a:t>：同字母“</a:t>
            </a:r>
            <a:r>
              <a:rPr lang="en-US" altLang="zh-CN" sz="2800" b="1">
                <a:latin typeface="楷体" panose="02010609060101010101" pitchFamily="49" charset="-122"/>
                <a:ea typeface="楷体" panose="02010609060101010101" pitchFamily="49" charset="-122"/>
                <a:sym typeface="+mn-ea"/>
              </a:rPr>
              <a:t>O”</a:t>
            </a:r>
            <a:r>
              <a:rPr lang="zh-CN" altLang="en-US" sz="2800" b="1" dirty="0">
                <a:latin typeface="楷体" panose="02010609060101010101" pitchFamily="49" charset="-122"/>
                <a:ea typeface="楷体" panose="02010609060101010101" pitchFamily="49" charset="-122"/>
                <a:sym typeface="+mn-ea"/>
              </a:rPr>
              <a:t>的扣合</a:t>
            </a:r>
            <a:endParaRPr lang="zh-CN" altLang="en-US" sz="2800" b="1" dirty="0">
              <a:latin typeface="楷体" panose="02010609060101010101" pitchFamily="49" charset="-122"/>
              <a:ea typeface="楷体" panose="02010609060101010101" pitchFamily="49" charset="-122"/>
              <a:sym typeface="+mn-ea"/>
            </a:endParaRPr>
          </a:p>
          <a:p>
            <a:pPr>
              <a:buNone/>
            </a:pPr>
            <a:endParaRPr lang="zh-CN" altLang="en-US" sz="2800" b="1">
              <a:latin typeface="楷体" panose="02010609060101010101" pitchFamily="49" charset="-122"/>
              <a:ea typeface="楷体" panose="02010609060101010101" pitchFamily="49" charset="-122"/>
            </a:endParaRPr>
          </a:p>
        </p:txBody>
      </p:sp>
      <p:sp>
        <p:nvSpPr>
          <p:cNvPr id="5" name="文本框 4"/>
          <p:cNvSpPr txBox="1"/>
          <p:nvPr/>
        </p:nvSpPr>
        <p:spPr>
          <a:xfrm>
            <a:off x="1360170" y="4510405"/>
            <a:ext cx="8842375" cy="953135"/>
          </a:xfrm>
          <a:prstGeom prst="rect">
            <a:avLst/>
          </a:prstGeom>
          <a:noFill/>
        </p:spPr>
        <p:txBody>
          <a:bodyPr wrap="square" rtlCol="0" anchor="t">
            <a:spAutoFit/>
          </a:bodyPr>
          <a:p>
            <a:pPr>
              <a:buNone/>
            </a:pPr>
            <a:r>
              <a:rPr lang="zh-CN" altLang="en-US" sz="2800" b="1" dirty="0">
                <a:latin typeface="楷体" panose="02010609060101010101" pitchFamily="49" charset="-122"/>
                <a:ea typeface="楷体" panose="02010609060101010101" pitchFamily="49" charset="-122"/>
                <a:sym typeface="+mn-ea"/>
              </a:rPr>
              <a:t>2000        (副食品带量)          </a:t>
            </a:r>
            <a:endParaRPr lang="zh-CN" altLang="en-US" sz="2800" b="1" dirty="0">
              <a:latin typeface="楷体" panose="02010609060101010101" pitchFamily="49" charset="-122"/>
              <a:ea typeface="楷体" panose="02010609060101010101" pitchFamily="49" charset="-122"/>
              <a:sym typeface="+mn-ea"/>
            </a:endParaRPr>
          </a:p>
          <a:p>
            <a:pPr>
              <a:buNone/>
            </a:pPr>
            <a:r>
              <a:rPr lang="zh-CN" altLang="en-US" sz="2800" b="1">
                <a:latin typeface="楷体" panose="02010609060101010101" pitchFamily="49" charset="-122"/>
                <a:ea typeface="楷体" panose="02010609060101010101" pitchFamily="49" charset="-122"/>
                <a:sym typeface="+mn-ea"/>
              </a:rPr>
              <a:t>二○○一    (体育项目三)          </a:t>
            </a:r>
            <a:endParaRPr lang="zh-CN" altLang="en-US" sz="2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5" name="组合 10"/>
          <p:cNvGrpSpPr/>
          <p:nvPr/>
        </p:nvGrpSpPr>
        <p:grpSpPr>
          <a:xfrm>
            <a:off x="871855" y="455295"/>
            <a:ext cx="5283200" cy="1412875"/>
            <a:chOff x="5282799" y="2848621"/>
            <a:chExt cx="3788756" cy="955148"/>
          </a:xfrm>
        </p:grpSpPr>
        <p:pic>
          <p:nvPicPr>
            <p:cNvPr id="30726" name="图片 11"/>
            <p:cNvPicPr>
              <a:picLocks noChangeAspect="1"/>
            </p:cNvPicPr>
            <p:nvPr/>
          </p:nvPicPr>
          <p:blipFill>
            <a:blip r:embed="rId1"/>
            <a:stretch>
              <a:fillRect/>
            </a:stretch>
          </p:blipFill>
          <p:spPr>
            <a:xfrm>
              <a:off x="5282799" y="2848621"/>
              <a:ext cx="3788756" cy="955148"/>
            </a:xfrm>
            <a:prstGeom prst="rect">
              <a:avLst/>
            </a:prstGeom>
            <a:noFill/>
            <a:ln w="9525">
              <a:noFill/>
            </a:ln>
          </p:spPr>
        </p:pic>
        <p:sp>
          <p:nvSpPr>
            <p:cNvPr id="30727" name="文本框 12"/>
            <p:cNvSpPr txBox="1"/>
            <p:nvPr/>
          </p:nvSpPr>
          <p:spPr>
            <a:xfrm>
              <a:off x="5423967" y="2998440"/>
              <a:ext cx="2329265" cy="35286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2400" b="1">
                  <a:solidFill>
                    <a:schemeClr val="bg1"/>
                  </a:solidFill>
                  <a:latin typeface="楷体" panose="02010609060101010101" pitchFamily="49" charset="-122"/>
                  <a:ea typeface="楷体" panose="02010609060101010101" pitchFamily="49" charset="-122"/>
                  <a:sym typeface="+mn-ea"/>
                </a:rPr>
                <a:t>  </a:t>
              </a:r>
              <a:r>
                <a:rPr lang="en-US" altLang="zh-CN" b="1">
                  <a:solidFill>
                    <a:schemeClr val="bg1"/>
                  </a:solidFill>
                  <a:latin typeface="楷体" panose="02010609060101010101" pitchFamily="49" charset="-122"/>
                  <a:ea typeface="楷体" panose="02010609060101010101" pitchFamily="49" charset="-122"/>
                  <a:sym typeface="+mn-ea"/>
                </a:rPr>
                <a:t>(</a:t>
              </a:r>
              <a:r>
                <a:rPr lang="zh-CN" altLang="en-US" b="1">
                  <a:solidFill>
                    <a:schemeClr val="bg1"/>
                  </a:solidFill>
                  <a:latin typeface="楷体" panose="02010609060101010101" pitchFamily="49" charset="-122"/>
                  <a:ea typeface="楷体" panose="02010609060101010101" pitchFamily="49" charset="-122"/>
                  <a:sym typeface="+mn-ea"/>
                </a:rPr>
                <a:t>四</a:t>
              </a:r>
              <a:r>
                <a:rPr lang="en-US" altLang="zh-CN" b="1">
                  <a:solidFill>
                    <a:schemeClr val="bg1"/>
                  </a:solidFill>
                  <a:latin typeface="楷体" panose="02010609060101010101" pitchFamily="49" charset="-122"/>
                  <a:ea typeface="楷体" panose="02010609060101010101" pitchFamily="49" charset="-122"/>
                  <a:sym typeface="+mn-ea"/>
                </a:rPr>
                <a:t>)</a:t>
              </a:r>
              <a:r>
                <a:rPr lang="zh-CN" altLang="en-US" b="1">
                  <a:solidFill>
                    <a:schemeClr val="bg1"/>
                  </a:solidFill>
                  <a:latin typeface="楷体" panose="02010609060101010101" pitchFamily="49" charset="-122"/>
                  <a:ea typeface="楷体" panose="02010609060101010101" pitchFamily="49" charset="-122"/>
                  <a:sym typeface="+mn-ea"/>
                </a:rPr>
                <a:t>拟声体</a:t>
              </a:r>
              <a:r>
                <a:rPr lang="en-US" altLang="zh-CN" b="1">
                  <a:solidFill>
                    <a:schemeClr val="bg1"/>
                  </a:solidFill>
                  <a:latin typeface="楷体" panose="02010609060101010101" pitchFamily="49" charset="-122"/>
                  <a:ea typeface="楷体" panose="02010609060101010101" pitchFamily="49" charset="-122"/>
                  <a:sym typeface="+mn-ea"/>
                </a:rPr>
                <a:t> </a:t>
              </a:r>
              <a:endParaRPr lang="zh-CN" altLang="en-US" b="1" dirty="0">
                <a:solidFill>
                  <a:schemeClr val="bg1"/>
                </a:solidFill>
                <a:latin typeface="楷体" panose="02010609060101010101" pitchFamily="49" charset="-122"/>
                <a:ea typeface="楷体" panose="02010609060101010101" pitchFamily="49" charset="-122"/>
                <a:sym typeface="+mn-ea"/>
              </a:endParaRPr>
            </a:p>
          </p:txBody>
        </p:sp>
      </p:grpSp>
      <p:sp>
        <p:nvSpPr>
          <p:cNvPr id="2" name="文本框 1"/>
          <p:cNvSpPr txBox="1"/>
          <p:nvPr/>
        </p:nvSpPr>
        <p:spPr>
          <a:xfrm>
            <a:off x="1202055" y="1868170"/>
            <a:ext cx="10578465" cy="4399915"/>
          </a:xfrm>
          <a:prstGeom prst="rect">
            <a:avLst/>
          </a:prstGeom>
          <a:noFill/>
        </p:spPr>
        <p:txBody>
          <a:bodyPr wrap="square" rtlCol="0" anchor="t">
            <a:spAutoFit/>
          </a:bodyPr>
          <a:p>
            <a:pPr>
              <a:buNone/>
            </a:pPr>
            <a:r>
              <a:rPr lang="zh-CN" altLang="en-US" sz="2800" dirty="0">
                <a:latin typeface="华文楷体" panose="02010600040101010101" charset="-122"/>
                <a:ea typeface="华文楷体" panose="02010600040101010101" charset="-122"/>
                <a:sym typeface="+mn-ea"/>
              </a:rPr>
              <a:t>拟声体又名象声体，专以模拟声音作为扣合手段的谜体。</a:t>
            </a:r>
            <a:endParaRPr lang="zh-CN" altLang="en-US" sz="2800" dirty="0">
              <a:latin typeface="华文楷体" panose="02010600040101010101" charset="-122"/>
              <a:ea typeface="华文楷体" panose="02010600040101010101" charset="-122"/>
            </a:endParaRPr>
          </a:p>
          <a:p>
            <a:pPr>
              <a:buNone/>
            </a:pPr>
            <a:r>
              <a:rPr lang="zh-CN" altLang="en-US" sz="2800" dirty="0">
                <a:latin typeface="华文楷体" panose="02010600040101010101" charset="-122"/>
                <a:ea typeface="华文楷体" panose="02010600040101010101" charset="-122"/>
                <a:sym typeface="+mn-ea"/>
              </a:rPr>
              <a:t>拟声体常见的主要分三种，一种是通过发音来扣合，一种是通过声韵母来扣合，一种是通过声调来扣合。</a:t>
            </a:r>
            <a:endParaRPr lang="zh-CN" altLang="en-US" sz="2800" dirty="0">
              <a:latin typeface="华文楷体" panose="02010600040101010101" charset="-122"/>
              <a:ea typeface="华文楷体" panose="02010600040101010101" charset="-122"/>
              <a:sym typeface="+mn-ea"/>
            </a:endParaRPr>
          </a:p>
          <a:p>
            <a:pPr>
              <a:buNone/>
            </a:pPr>
            <a:r>
              <a:rPr lang="zh-CN" altLang="en-US" sz="2800" dirty="0">
                <a:latin typeface="华文楷体" panose="02010600040101010101" charset="-122"/>
                <a:ea typeface="华文楷体" panose="02010600040101010101" charset="-122"/>
                <a:sym typeface="+mn-ea"/>
              </a:rPr>
              <a:t>如：</a:t>
            </a:r>
            <a:endParaRPr lang="zh-CN" altLang="en-US" sz="2800" dirty="0">
              <a:latin typeface="华文楷体" panose="02010600040101010101" charset="-122"/>
              <a:ea typeface="华文楷体" panose="02010600040101010101" charset="-122"/>
            </a:endParaRPr>
          </a:p>
          <a:p>
            <a:pPr>
              <a:buNone/>
            </a:pPr>
            <a:r>
              <a:rPr lang="zh-CN" altLang="en-US" sz="2800" dirty="0">
                <a:latin typeface="华文楷体" panose="02010600040101010101" charset="-122"/>
                <a:ea typeface="华文楷体" panose="02010600040101010101" charset="-122"/>
                <a:sym typeface="+mn-ea"/>
              </a:rPr>
              <a:t>　　   </a:t>
            </a:r>
            <a:r>
              <a:rPr lang="zh-CN" altLang="en-US" sz="2800" b="1" dirty="0">
                <a:latin typeface="华文楷体" panose="02010600040101010101" charset="-122"/>
                <a:ea typeface="华文楷体" panose="02010600040101010101" charset="-122"/>
                <a:sym typeface="+mn-ea"/>
              </a:rPr>
              <a:t> 羊叫（词牌名一）</a:t>
            </a:r>
            <a:endParaRPr lang="zh-CN" altLang="en-US" sz="2800" b="1" dirty="0">
              <a:latin typeface="华文楷体" panose="02010600040101010101" charset="-122"/>
              <a:ea typeface="华文楷体" panose="02010600040101010101" charset="-122"/>
              <a:sym typeface="+mn-ea"/>
            </a:endParaRPr>
          </a:p>
          <a:p>
            <a:pPr>
              <a:buNone/>
            </a:pPr>
            <a:endParaRPr lang="zh-CN" altLang="en-US" sz="2800" b="1" dirty="0">
              <a:latin typeface="华文楷体" panose="02010600040101010101" charset="-122"/>
              <a:ea typeface="华文楷体" panose="02010600040101010101" charset="-122"/>
              <a:sym typeface="+mn-ea"/>
            </a:endParaRPr>
          </a:p>
          <a:p>
            <a:pPr>
              <a:buNone/>
            </a:pPr>
            <a:r>
              <a:rPr lang="zh-CN" altLang="en-US" sz="2800" b="1" dirty="0">
                <a:latin typeface="华文楷体" panose="02010600040101010101" charset="-122"/>
                <a:ea typeface="华文楷体" panose="02010600040101010101" charset="-122"/>
                <a:sym typeface="+mn-ea"/>
              </a:rPr>
              <a:t>        古韵钟声东方来（字一） </a:t>
            </a:r>
            <a:endParaRPr lang="zh-CN" altLang="en-US" sz="2800" b="1" dirty="0">
              <a:latin typeface="华文楷体" panose="02010600040101010101" charset="-122"/>
              <a:ea typeface="华文楷体" panose="02010600040101010101" charset="-122"/>
              <a:sym typeface="+mn-ea"/>
            </a:endParaRPr>
          </a:p>
          <a:p>
            <a:pPr>
              <a:buNone/>
            </a:pPr>
            <a:r>
              <a:rPr lang="zh-CN" altLang="en-US" sz="2800" b="1" dirty="0">
                <a:latin typeface="华文楷体" panose="02010600040101010101" charset="-122"/>
                <a:ea typeface="华文楷体" panose="02010600040101010101" charset="-122"/>
                <a:sym typeface="+mn-ea"/>
              </a:rPr>
              <a:t>   </a:t>
            </a:r>
            <a:endParaRPr lang="zh-CN" altLang="en-US" sz="2800" b="1" dirty="0">
              <a:latin typeface="华文楷体" panose="02010600040101010101" charset="-122"/>
              <a:ea typeface="华文楷体" panose="02010600040101010101" charset="-122"/>
              <a:sym typeface="+mn-ea"/>
            </a:endParaRPr>
          </a:p>
          <a:p>
            <a:pPr>
              <a:buNone/>
            </a:pPr>
            <a:r>
              <a:rPr lang="zh-CN" altLang="en-US" sz="2800" b="1" dirty="0">
                <a:latin typeface="华文楷体" panose="02010600040101010101" charset="-122"/>
                <a:ea typeface="华文楷体" panose="02010600040101010101" charset="-122"/>
                <a:sym typeface="+mn-ea"/>
              </a:rPr>
              <a:t>        风几声，雁几声，马蹄声声又声声（乘法口诀表一句）</a:t>
            </a:r>
            <a:endParaRPr lang="zh-CN" altLang="en-US" sz="2800" b="1" dirty="0">
              <a:latin typeface="华文楷体" panose="02010600040101010101" charset="-122"/>
              <a:ea typeface="华文楷体" panose="02010600040101010101" charset="-122"/>
              <a:sym typeface="+mn-ea"/>
            </a:endParaRPr>
          </a:p>
          <a:p>
            <a:pPr>
              <a:buNone/>
            </a:pPr>
            <a:endParaRPr lang="zh-CN" altLang="en-US" sz="2800">
              <a:latin typeface="华文楷体" panose="02010600040101010101" charset="-122"/>
              <a:ea typeface="华文楷体" panose="0201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5" name="组合 10"/>
          <p:cNvGrpSpPr/>
          <p:nvPr/>
        </p:nvGrpSpPr>
        <p:grpSpPr>
          <a:xfrm>
            <a:off x="871855" y="455295"/>
            <a:ext cx="5283200" cy="1412875"/>
            <a:chOff x="5282799" y="2848621"/>
            <a:chExt cx="3788756" cy="955148"/>
          </a:xfrm>
        </p:grpSpPr>
        <p:pic>
          <p:nvPicPr>
            <p:cNvPr id="30726" name="图片 11"/>
            <p:cNvPicPr>
              <a:picLocks noChangeAspect="1"/>
            </p:cNvPicPr>
            <p:nvPr/>
          </p:nvPicPr>
          <p:blipFill>
            <a:blip r:embed="rId1"/>
            <a:stretch>
              <a:fillRect/>
            </a:stretch>
          </p:blipFill>
          <p:spPr>
            <a:xfrm>
              <a:off x="5282799" y="2848621"/>
              <a:ext cx="3788756" cy="955148"/>
            </a:xfrm>
            <a:prstGeom prst="rect">
              <a:avLst/>
            </a:prstGeom>
            <a:noFill/>
            <a:ln w="9525">
              <a:noFill/>
            </a:ln>
          </p:spPr>
        </p:pic>
        <p:sp>
          <p:nvSpPr>
            <p:cNvPr id="30727" name="文本框 12"/>
            <p:cNvSpPr txBox="1"/>
            <p:nvPr/>
          </p:nvSpPr>
          <p:spPr>
            <a:xfrm>
              <a:off x="5423967" y="2998440"/>
              <a:ext cx="2329265" cy="43614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b="1" dirty="0">
                  <a:solidFill>
                    <a:schemeClr val="bg1"/>
                  </a:solidFill>
                  <a:latin typeface="楷体" panose="02010609060101010101" pitchFamily="49" charset="-122"/>
                  <a:ea typeface="楷体" panose="02010609060101010101" pitchFamily="49" charset="-122"/>
                  <a:sym typeface="+mn-ea"/>
                </a:rPr>
                <a:t>    </a:t>
              </a:r>
              <a:r>
                <a:rPr lang="zh-CN" altLang="zh-CN" sz="3600" b="1" dirty="0">
                  <a:solidFill>
                    <a:schemeClr val="bg1"/>
                  </a:solidFill>
                  <a:latin typeface="楷体" panose="02010609060101010101" pitchFamily="49" charset="-122"/>
                  <a:ea typeface="楷体" panose="02010609060101010101" pitchFamily="49" charset="-122"/>
                  <a:sym typeface="+mn-ea"/>
                </a:rPr>
                <a:t>小贴士</a:t>
              </a:r>
              <a:endParaRPr lang="zh-CN" altLang="zh-CN" sz="3600" b="1" dirty="0">
                <a:solidFill>
                  <a:schemeClr val="bg1"/>
                </a:solidFill>
                <a:latin typeface="楷体" panose="02010609060101010101" pitchFamily="49" charset="-122"/>
                <a:ea typeface="楷体" panose="02010609060101010101" pitchFamily="49" charset="-122"/>
                <a:sym typeface="+mn-ea"/>
              </a:endParaRPr>
            </a:p>
          </p:txBody>
        </p:sp>
      </p:grpSp>
      <p:sp>
        <p:nvSpPr>
          <p:cNvPr id="2" name="文本框 1"/>
          <p:cNvSpPr txBox="1"/>
          <p:nvPr/>
        </p:nvSpPr>
        <p:spPr>
          <a:xfrm>
            <a:off x="708660" y="1268730"/>
            <a:ext cx="10337800" cy="3161030"/>
          </a:xfrm>
          <a:prstGeom prst="rect">
            <a:avLst/>
          </a:prstGeom>
          <a:noFill/>
        </p:spPr>
        <p:txBody>
          <a:bodyPr wrap="square" rtlCol="0" anchor="t">
            <a:spAutoFit/>
          </a:bodyPr>
          <a:p>
            <a:pPr algn="just">
              <a:lnSpc>
                <a:spcPct val="90000"/>
              </a:lnSpc>
              <a:buNone/>
            </a:pPr>
            <a:r>
              <a:rPr lang="zh-CN" altLang="en-US" dirty="0">
                <a:solidFill>
                  <a:srgbClr val="CC0000"/>
                </a:solidFill>
                <a:latin typeface="方正小标宋简体" pitchFamily="65" charset="-122"/>
                <a:ea typeface="方正小标宋简体" pitchFamily="65" charset="-122"/>
                <a:sym typeface="+mn-ea"/>
              </a:rPr>
              <a:t>　　　</a:t>
            </a:r>
            <a:endParaRPr lang="zh-CN" altLang="en-US" dirty="0">
              <a:solidFill>
                <a:srgbClr val="CC0000"/>
              </a:solidFill>
              <a:latin typeface="方正小标宋简体" pitchFamily="65" charset="-122"/>
              <a:ea typeface="方正小标宋简体" pitchFamily="65" charset="-122"/>
            </a:endParaRPr>
          </a:p>
          <a:p>
            <a:pPr algn="just">
              <a:lnSpc>
                <a:spcPct val="90000"/>
              </a:lnSpc>
              <a:buNone/>
            </a:pPr>
            <a:r>
              <a:rPr lang="zh-CN" altLang="en-US" dirty="0">
                <a:latin typeface="方正小标宋简体" pitchFamily="65" charset="-122"/>
                <a:ea typeface="方正小标宋简体" pitchFamily="65" charset="-122"/>
                <a:sym typeface="+mn-ea"/>
              </a:rPr>
              <a:t>　　　</a:t>
            </a:r>
            <a:endParaRPr lang="zh-CN" altLang="en-US" dirty="0">
              <a:latin typeface="方正小标宋简体" pitchFamily="65" charset="-122"/>
              <a:ea typeface="方正小标宋简体" pitchFamily="65" charset="-122"/>
              <a:sym typeface="+mn-ea"/>
            </a:endParaRPr>
          </a:p>
          <a:p>
            <a:pPr algn="just">
              <a:lnSpc>
                <a:spcPct val="90000"/>
              </a:lnSpc>
              <a:buNone/>
            </a:pPr>
            <a:endParaRPr lang="zh-CN" altLang="en-US" dirty="0">
              <a:latin typeface="方正小标宋简体" pitchFamily="65" charset="-122"/>
              <a:ea typeface="方正小标宋简体" pitchFamily="65" charset="-122"/>
              <a:sym typeface="+mn-ea"/>
            </a:endParaRPr>
          </a:p>
          <a:p>
            <a:pPr algn="just">
              <a:lnSpc>
                <a:spcPct val="90000"/>
              </a:lnSpc>
              <a:buNone/>
            </a:pPr>
            <a:r>
              <a:rPr lang="zh-CN" altLang="en-US" dirty="0">
                <a:latin typeface="方正小标宋简体" pitchFamily="65" charset="-122"/>
                <a:ea typeface="方正小标宋简体" pitchFamily="65" charset="-122"/>
                <a:sym typeface="+mn-ea"/>
              </a:rPr>
              <a:t>           </a:t>
            </a:r>
            <a:r>
              <a:rPr lang="zh-CN" altLang="en-US" sz="2800" b="1" dirty="0">
                <a:latin typeface="华文楷体" panose="02010600040101010101" charset="-122"/>
                <a:ea typeface="华文楷体" panose="02010600040101010101" charset="-122"/>
                <a:sym typeface="+mn-ea"/>
              </a:rPr>
              <a:t>不同体裁的谜，在谜面上总露出些“破绽”来。</a:t>
            </a:r>
            <a:endParaRPr lang="zh-CN" altLang="en-US" sz="2800" b="1" dirty="0">
              <a:latin typeface="华文楷体" panose="02010600040101010101" charset="-122"/>
              <a:ea typeface="华文楷体" panose="02010600040101010101" charset="-122"/>
            </a:endParaRPr>
          </a:p>
          <a:p>
            <a:pPr algn="just">
              <a:lnSpc>
                <a:spcPct val="90000"/>
              </a:lnSpc>
              <a:buNone/>
            </a:pPr>
            <a:r>
              <a:rPr lang="zh-CN" altLang="en-US" sz="2800" b="1" dirty="0">
                <a:latin typeface="华文楷体" panose="02010600040101010101" charset="-122"/>
                <a:ea typeface="华文楷体" panose="02010600040101010101" charset="-122"/>
                <a:sym typeface="+mn-ea"/>
              </a:rPr>
              <a:t>　　譬如谜面仅有一个字，或字里行间出现含有增加、减损、分离、转移、组合等意思的词语，大都属“</a:t>
            </a:r>
            <a:r>
              <a:rPr lang="zh-CN" altLang="en-US" sz="2800" b="1" dirty="0">
                <a:solidFill>
                  <a:srgbClr val="FF3300"/>
                </a:solidFill>
                <a:latin typeface="华文楷体" panose="02010600040101010101" charset="-122"/>
                <a:ea typeface="华文楷体" panose="02010600040101010101" charset="-122"/>
                <a:sym typeface="+mn-ea"/>
              </a:rPr>
              <a:t>离合体</a:t>
            </a:r>
            <a:r>
              <a:rPr lang="zh-CN" altLang="en-US" sz="2800" b="1" dirty="0">
                <a:latin typeface="华文楷体" panose="02010600040101010101" charset="-122"/>
                <a:ea typeface="华文楷体" panose="02010600040101010101" charset="-122"/>
                <a:sym typeface="+mn-ea"/>
              </a:rPr>
              <a:t>”。如果谜面有许多形象性的描绘，则往往是“</a:t>
            </a:r>
            <a:r>
              <a:rPr lang="zh-CN" altLang="en-US" sz="2800" b="1" dirty="0">
                <a:solidFill>
                  <a:srgbClr val="FF3300"/>
                </a:solidFill>
                <a:latin typeface="华文楷体" panose="02010600040101010101" charset="-122"/>
                <a:ea typeface="华文楷体" panose="02010600040101010101" charset="-122"/>
                <a:sym typeface="+mn-ea"/>
              </a:rPr>
              <a:t>象形体</a:t>
            </a:r>
            <a:r>
              <a:rPr lang="zh-CN" altLang="en-US" sz="2800" b="1" dirty="0">
                <a:latin typeface="华文楷体" panose="02010600040101010101" charset="-122"/>
                <a:ea typeface="华文楷体" panose="02010600040101010101" charset="-122"/>
                <a:sym typeface="+mn-ea"/>
              </a:rPr>
              <a:t>”的标志。倘使谜面上出现对声音的描摹文字，那可能是“</a:t>
            </a:r>
            <a:r>
              <a:rPr lang="zh-CN" altLang="en-US" sz="2800" b="1" dirty="0">
                <a:solidFill>
                  <a:srgbClr val="FF3300"/>
                </a:solidFill>
                <a:latin typeface="华文楷体" panose="02010600040101010101" charset="-122"/>
                <a:ea typeface="华文楷体" panose="02010600040101010101" charset="-122"/>
                <a:sym typeface="+mn-ea"/>
              </a:rPr>
              <a:t>拟声体</a:t>
            </a:r>
            <a:r>
              <a:rPr lang="zh-CN" altLang="en-US" sz="2800" b="1" dirty="0">
                <a:latin typeface="华文楷体" panose="02010600040101010101" charset="-122"/>
                <a:ea typeface="华文楷体" panose="02010600040101010101" charset="-122"/>
                <a:sym typeface="+mn-ea"/>
              </a:rPr>
              <a:t>”了。假如与上面几种不相符，那就应该作“</a:t>
            </a:r>
            <a:r>
              <a:rPr lang="zh-CN" altLang="en-US" sz="2800" b="1" dirty="0">
                <a:solidFill>
                  <a:srgbClr val="FF3300"/>
                </a:solidFill>
                <a:latin typeface="华文楷体" panose="02010600040101010101" charset="-122"/>
                <a:ea typeface="华文楷体" panose="02010600040101010101" charset="-122"/>
                <a:sym typeface="+mn-ea"/>
              </a:rPr>
              <a:t>会意体</a:t>
            </a:r>
            <a:r>
              <a:rPr lang="zh-CN" altLang="en-US" sz="2800" b="1" dirty="0">
                <a:latin typeface="华文楷体" panose="02010600040101010101" charset="-122"/>
                <a:ea typeface="华文楷体" panose="02010600040101010101" charset="-122"/>
                <a:sym typeface="+mn-ea"/>
              </a:rPr>
              <a:t>”去猜。</a:t>
            </a:r>
            <a:endParaRPr lang="zh-CN" altLang="en-US" sz="2800" b="1">
              <a:latin typeface="华文楷体" panose="02010600040101010101" charset="-122"/>
              <a:ea typeface="华文楷体" panose="0201060004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图片 3"/>
          <p:cNvPicPr>
            <a:picLocks noChangeAspect="1"/>
          </p:cNvPicPr>
          <p:nvPr/>
        </p:nvPicPr>
        <p:blipFill>
          <a:blip r:embed="rId1"/>
          <a:stretch>
            <a:fillRect/>
          </a:stretch>
        </p:blipFill>
        <p:spPr>
          <a:xfrm>
            <a:off x="-353377" y="-190500"/>
            <a:ext cx="2600325" cy="2781300"/>
          </a:xfrm>
          <a:prstGeom prst="rect">
            <a:avLst/>
          </a:prstGeom>
          <a:noFill/>
          <a:ln w="9525">
            <a:noFill/>
          </a:ln>
        </p:spPr>
      </p:pic>
      <p:sp>
        <p:nvSpPr>
          <p:cNvPr id="33795" name="文本框 4"/>
          <p:cNvSpPr txBox="1"/>
          <p:nvPr/>
        </p:nvSpPr>
        <p:spPr>
          <a:xfrm>
            <a:off x="704533" y="641033"/>
            <a:ext cx="1019175" cy="132397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8000" dirty="0">
                <a:solidFill>
                  <a:srgbClr val="C00000"/>
                </a:solidFill>
                <a:latin typeface="华文行楷" panose="02010800040101010101" pitchFamily="2" charset="-122"/>
                <a:ea typeface="华文行楷" panose="02010800040101010101" pitchFamily="2" charset="-122"/>
              </a:rPr>
              <a:t>叁</a:t>
            </a:r>
            <a:endParaRPr lang="zh-CN" altLang="en-US" sz="8000" dirty="0">
              <a:solidFill>
                <a:srgbClr val="C00000"/>
              </a:solidFill>
              <a:latin typeface="华文行楷" panose="02010800040101010101" pitchFamily="2" charset="-122"/>
              <a:ea typeface="华文行楷" panose="02010800040101010101" pitchFamily="2" charset="-122"/>
            </a:endParaRPr>
          </a:p>
        </p:txBody>
      </p:sp>
      <p:sp>
        <p:nvSpPr>
          <p:cNvPr id="33796" name="文本框 5"/>
          <p:cNvSpPr txBox="1"/>
          <p:nvPr/>
        </p:nvSpPr>
        <p:spPr>
          <a:xfrm>
            <a:off x="1823720" y="703580"/>
            <a:ext cx="1176020" cy="1198880"/>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7200" b="1" dirty="0">
                <a:solidFill>
                  <a:srgbClr val="C00000"/>
                </a:solidFill>
                <a:latin typeface="楷体" panose="02010609060101010101" pitchFamily="49" charset="-122"/>
                <a:ea typeface="楷体" panose="02010609060101010101" pitchFamily="49" charset="-122"/>
              </a:rPr>
              <a:t>·</a:t>
            </a:r>
            <a:endParaRPr lang="zh-CN" altLang="en-US" sz="7200" b="1" dirty="0">
              <a:solidFill>
                <a:srgbClr val="C00000"/>
              </a:solidFill>
              <a:latin typeface="楷体" panose="02010609060101010101" pitchFamily="49" charset="-122"/>
              <a:ea typeface="楷体" panose="02010609060101010101" pitchFamily="49" charset="-122"/>
            </a:endParaRPr>
          </a:p>
        </p:txBody>
      </p:sp>
      <p:sp>
        <p:nvSpPr>
          <p:cNvPr id="7" name="文本框 6"/>
          <p:cNvSpPr txBox="1"/>
          <p:nvPr/>
        </p:nvSpPr>
        <p:spPr>
          <a:xfrm>
            <a:off x="2601913" y="643255"/>
            <a:ext cx="6367463" cy="1322070"/>
          </a:xfrm>
          <a:prstGeom prst="rect">
            <a:avLst/>
          </a:prstGeom>
          <a:noFill/>
        </p:spPr>
        <p:txBody>
          <a:bodyPr>
            <a:spAutoFit/>
          </a:bodyPr>
          <a:lstStyle/>
          <a:p>
            <a:pPr marR="0" defTabSz="914400" eaLnBrk="1" hangingPunct="1">
              <a:buClrTx/>
              <a:buSzTx/>
              <a:buFontTx/>
              <a:buNone/>
              <a:defRPr/>
            </a:pPr>
            <a:r>
              <a:rPr kumimoji="0" lang="zh-CN" altLang="en-US" sz="8000" b="1" kern="1200" cap="none" spc="0" normalizeH="0" baseline="0" noProof="0" dirty="0">
                <a:solidFill>
                  <a:schemeClr val="tx1">
                    <a:lumMod val="95000"/>
                    <a:lumOff val="5000"/>
                  </a:schemeClr>
                </a:solidFill>
                <a:latin typeface="华文行楷" panose="02010800040101010101" pitchFamily="2" charset="-122"/>
                <a:ea typeface="华文行楷" panose="02010800040101010101" pitchFamily="2" charset="-122"/>
                <a:cs typeface="+mn-cs"/>
              </a:rPr>
              <a:t>射虎法门</a:t>
            </a:r>
            <a:endParaRPr kumimoji="0" lang="zh-CN" altLang="en-US" sz="8000" b="1" kern="1200" cap="none" spc="0" normalizeH="0" baseline="0" noProof="0" dirty="0">
              <a:solidFill>
                <a:schemeClr val="tx1">
                  <a:lumMod val="95000"/>
                  <a:lumOff val="5000"/>
                </a:schemeClr>
              </a:solidFill>
              <a:latin typeface="华文行楷" panose="02010800040101010101" pitchFamily="2" charset="-122"/>
              <a:ea typeface="华文行楷" panose="02010800040101010101" pitchFamily="2" charset="-122"/>
              <a:cs typeface="+mn-cs"/>
            </a:endParaRPr>
          </a:p>
        </p:txBody>
      </p:sp>
      <p:pic>
        <p:nvPicPr>
          <p:cNvPr id="2" name="图片 1" descr="AS$W@PKP1XMT(76{3B%RL2O"/>
          <p:cNvPicPr>
            <a:picLocks noChangeAspect="1"/>
          </p:cNvPicPr>
          <p:nvPr/>
        </p:nvPicPr>
        <p:blipFill>
          <a:blip r:embed="rId2"/>
          <a:stretch>
            <a:fillRect/>
          </a:stretch>
        </p:blipFill>
        <p:spPr>
          <a:xfrm>
            <a:off x="2601595" y="1903095"/>
            <a:ext cx="7035800" cy="429450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图片 6"/>
          <p:cNvPicPr>
            <a:picLocks noChangeAspect="1"/>
          </p:cNvPicPr>
          <p:nvPr/>
        </p:nvPicPr>
        <p:blipFill>
          <a:blip r:embed="rId1"/>
          <a:stretch>
            <a:fillRect/>
          </a:stretch>
        </p:blipFill>
        <p:spPr>
          <a:xfrm>
            <a:off x="0" y="1692275"/>
            <a:ext cx="6450013" cy="5165725"/>
          </a:xfrm>
          <a:prstGeom prst="rect">
            <a:avLst/>
          </a:prstGeom>
          <a:noFill/>
          <a:ln w="9525">
            <a:noFill/>
          </a:ln>
        </p:spPr>
      </p:pic>
      <p:grpSp>
        <p:nvGrpSpPr>
          <p:cNvPr id="21507" name="组合 7"/>
          <p:cNvGrpSpPr/>
          <p:nvPr/>
        </p:nvGrpSpPr>
        <p:grpSpPr>
          <a:xfrm>
            <a:off x="6172200" y="1700213"/>
            <a:ext cx="3120184" cy="911225"/>
            <a:chOff x="6320571" y="2996014"/>
            <a:chExt cx="3120139" cy="910495"/>
          </a:xfrm>
        </p:grpSpPr>
        <p:grpSp>
          <p:nvGrpSpPr>
            <p:cNvPr id="21529" name="组合 8"/>
            <p:cNvGrpSpPr/>
            <p:nvPr/>
          </p:nvGrpSpPr>
          <p:grpSpPr>
            <a:xfrm>
              <a:off x="6320571" y="2996014"/>
              <a:ext cx="1766154" cy="910495"/>
              <a:chOff x="6853971" y="3424639"/>
              <a:chExt cx="1766154" cy="910495"/>
            </a:xfrm>
          </p:grpSpPr>
          <p:grpSp>
            <p:nvGrpSpPr>
              <p:cNvPr id="21531" name="组合 10"/>
              <p:cNvGrpSpPr/>
              <p:nvPr/>
            </p:nvGrpSpPr>
            <p:grpSpPr>
              <a:xfrm>
                <a:off x="6853971" y="3424639"/>
                <a:ext cx="747781" cy="910495"/>
                <a:chOff x="6369014" y="3411254"/>
                <a:chExt cx="932879" cy="1135870"/>
              </a:xfrm>
            </p:grpSpPr>
            <p:pic>
              <p:nvPicPr>
                <p:cNvPr id="21533" name="图片 12"/>
                <p:cNvPicPr>
                  <a:picLocks noChangeAspect="1"/>
                </p:cNvPicPr>
                <p:nvPr/>
              </p:nvPicPr>
              <p:blipFill>
                <a:blip r:embed="rId2"/>
                <a:stretch>
                  <a:fillRect/>
                </a:stretch>
              </p:blipFill>
              <p:spPr>
                <a:xfrm rot="307144">
                  <a:off x="6369014" y="3730058"/>
                  <a:ext cx="885791" cy="817066"/>
                </a:xfrm>
                <a:prstGeom prst="rect">
                  <a:avLst/>
                </a:prstGeom>
                <a:noFill/>
                <a:ln w="9525">
                  <a:noFill/>
                </a:ln>
              </p:spPr>
            </p:pic>
            <p:pic>
              <p:nvPicPr>
                <p:cNvPr id="21534" name="图片 13"/>
                <p:cNvPicPr>
                  <a:picLocks noChangeAspect="1"/>
                </p:cNvPicPr>
                <p:nvPr/>
              </p:nvPicPr>
              <p:blipFill>
                <a:blip r:embed="rId3"/>
                <a:stretch>
                  <a:fillRect/>
                </a:stretch>
              </p:blipFill>
              <p:spPr>
                <a:xfrm>
                  <a:off x="6406670" y="3411254"/>
                  <a:ext cx="895223" cy="895223"/>
                </a:xfrm>
                <a:prstGeom prst="rect">
                  <a:avLst/>
                </a:prstGeom>
                <a:noFill/>
                <a:ln w="9525">
                  <a:noFill/>
                </a:ln>
              </p:spPr>
            </p:pic>
          </p:grpSp>
          <p:sp>
            <p:nvSpPr>
              <p:cNvPr id="21532" name="文本框 11"/>
              <p:cNvSpPr txBox="1"/>
              <p:nvPr/>
            </p:nvSpPr>
            <p:spPr>
              <a:xfrm>
                <a:off x="7601752" y="3693209"/>
                <a:ext cx="1018373" cy="58477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3200" dirty="0">
                    <a:solidFill>
                      <a:srgbClr val="C00000"/>
                    </a:solidFill>
                    <a:latin typeface="华文行楷" panose="02010800040101010101" pitchFamily="2" charset="-122"/>
                    <a:ea typeface="华文行楷" panose="02010800040101010101" pitchFamily="2" charset="-122"/>
                  </a:rPr>
                  <a:t>壹</a:t>
                </a:r>
                <a:r>
                  <a:rPr lang="en-US" altLang="zh-CN" sz="3200" dirty="0">
                    <a:solidFill>
                      <a:srgbClr val="C00000"/>
                    </a:solidFill>
                    <a:latin typeface="华文行楷" panose="02010800040101010101" pitchFamily="2" charset="-122"/>
                    <a:ea typeface="华文行楷" panose="02010800040101010101" pitchFamily="2" charset="-122"/>
                  </a:rPr>
                  <a:t>·</a:t>
                </a:r>
                <a:endParaRPr lang="zh-CN" altLang="en-US" b="1" dirty="0">
                  <a:solidFill>
                    <a:srgbClr val="000000"/>
                  </a:solidFill>
                  <a:latin typeface="楷体" panose="02010609060101010101" pitchFamily="49" charset="-122"/>
                  <a:ea typeface="楷体" panose="02010609060101010101" pitchFamily="49" charset="-122"/>
                </a:endParaRPr>
              </a:p>
            </p:txBody>
          </p:sp>
        </p:grpSp>
        <p:sp>
          <p:nvSpPr>
            <p:cNvPr id="21530" name="矩形 9"/>
            <p:cNvSpPr/>
            <p:nvPr/>
          </p:nvSpPr>
          <p:spPr>
            <a:xfrm>
              <a:off x="7827833" y="3295361"/>
              <a:ext cx="1612877" cy="52155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b="1" dirty="0">
                  <a:solidFill>
                    <a:srgbClr val="000000"/>
                  </a:solidFill>
                  <a:latin typeface="楷体" panose="02010609060101010101" pitchFamily="49" charset="-122"/>
                  <a:ea typeface="楷体" panose="02010609060101010101" pitchFamily="49" charset="-122"/>
                </a:rPr>
                <a:t>谜目简介</a:t>
              </a:r>
              <a:endParaRPr lang="zh-CN" altLang="en-US" b="1" dirty="0">
                <a:solidFill>
                  <a:srgbClr val="000000"/>
                </a:solidFill>
                <a:latin typeface="楷体" panose="02010609060101010101" pitchFamily="49" charset="-122"/>
                <a:ea typeface="楷体" panose="02010609060101010101" pitchFamily="49" charset="-122"/>
              </a:endParaRPr>
            </a:p>
          </p:txBody>
        </p:sp>
      </p:grpSp>
      <p:grpSp>
        <p:nvGrpSpPr>
          <p:cNvPr id="21508" name="组合 14"/>
          <p:cNvGrpSpPr/>
          <p:nvPr/>
        </p:nvGrpSpPr>
        <p:grpSpPr>
          <a:xfrm>
            <a:off x="6223000" y="2563813"/>
            <a:ext cx="3113999" cy="911225"/>
            <a:chOff x="6325331" y="3868409"/>
            <a:chExt cx="3114173" cy="910495"/>
          </a:xfrm>
        </p:grpSpPr>
        <p:grpSp>
          <p:nvGrpSpPr>
            <p:cNvPr id="21523" name="组合 15"/>
            <p:cNvGrpSpPr/>
            <p:nvPr/>
          </p:nvGrpSpPr>
          <p:grpSpPr>
            <a:xfrm>
              <a:off x="6325331" y="3868409"/>
              <a:ext cx="1793958" cy="910495"/>
              <a:chOff x="6853971" y="3424639"/>
              <a:chExt cx="1793958" cy="910495"/>
            </a:xfrm>
          </p:grpSpPr>
          <p:grpSp>
            <p:nvGrpSpPr>
              <p:cNvPr id="21525" name="组合 17"/>
              <p:cNvGrpSpPr/>
              <p:nvPr/>
            </p:nvGrpSpPr>
            <p:grpSpPr>
              <a:xfrm>
                <a:off x="6853971" y="3424639"/>
                <a:ext cx="747781" cy="910495"/>
                <a:chOff x="6369014" y="3411254"/>
                <a:chExt cx="932879" cy="1135870"/>
              </a:xfrm>
            </p:grpSpPr>
            <p:pic>
              <p:nvPicPr>
                <p:cNvPr id="21527" name="图片 19"/>
                <p:cNvPicPr>
                  <a:picLocks noChangeAspect="1"/>
                </p:cNvPicPr>
                <p:nvPr/>
              </p:nvPicPr>
              <p:blipFill>
                <a:blip r:embed="rId2"/>
                <a:stretch>
                  <a:fillRect/>
                </a:stretch>
              </p:blipFill>
              <p:spPr>
                <a:xfrm rot="307144">
                  <a:off x="6369014" y="3730058"/>
                  <a:ext cx="885791" cy="817066"/>
                </a:xfrm>
                <a:prstGeom prst="rect">
                  <a:avLst/>
                </a:prstGeom>
                <a:noFill/>
                <a:ln w="9525">
                  <a:noFill/>
                </a:ln>
              </p:spPr>
            </p:pic>
            <p:pic>
              <p:nvPicPr>
                <p:cNvPr id="21528" name="图片 20"/>
                <p:cNvPicPr>
                  <a:picLocks noChangeAspect="1"/>
                </p:cNvPicPr>
                <p:nvPr/>
              </p:nvPicPr>
              <p:blipFill>
                <a:blip r:embed="rId3"/>
                <a:stretch>
                  <a:fillRect/>
                </a:stretch>
              </p:blipFill>
              <p:spPr>
                <a:xfrm>
                  <a:off x="6406670" y="3411254"/>
                  <a:ext cx="895223" cy="895223"/>
                </a:xfrm>
                <a:prstGeom prst="rect">
                  <a:avLst/>
                </a:prstGeom>
                <a:noFill/>
                <a:ln w="9525">
                  <a:noFill/>
                </a:ln>
              </p:spPr>
            </p:pic>
          </p:grpSp>
          <p:sp>
            <p:nvSpPr>
              <p:cNvPr id="21526" name="文本框 18"/>
              <p:cNvSpPr txBox="1"/>
              <p:nvPr/>
            </p:nvSpPr>
            <p:spPr>
              <a:xfrm>
                <a:off x="7601752" y="3702734"/>
                <a:ext cx="1046177" cy="58477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3200" dirty="0">
                    <a:solidFill>
                      <a:srgbClr val="C00000"/>
                    </a:solidFill>
                    <a:latin typeface="华文行楷" panose="02010800040101010101" pitchFamily="2" charset="-122"/>
                    <a:ea typeface="华文行楷" panose="02010800040101010101" pitchFamily="2" charset="-122"/>
                  </a:rPr>
                  <a:t>贰</a:t>
                </a:r>
                <a:r>
                  <a:rPr lang="en-US" altLang="zh-CN" sz="3200" dirty="0">
                    <a:solidFill>
                      <a:srgbClr val="C00000"/>
                    </a:solidFill>
                    <a:latin typeface="华文行楷" panose="02010800040101010101" pitchFamily="2" charset="-122"/>
                    <a:ea typeface="华文行楷" panose="02010800040101010101" pitchFamily="2" charset="-122"/>
                  </a:rPr>
                  <a:t>·</a:t>
                </a:r>
                <a:endParaRPr lang="zh-CN" altLang="en-US" b="1" dirty="0">
                  <a:solidFill>
                    <a:srgbClr val="000000"/>
                  </a:solidFill>
                  <a:latin typeface="楷体" panose="02010609060101010101" pitchFamily="49" charset="-122"/>
                  <a:ea typeface="楷体" panose="02010609060101010101" pitchFamily="49" charset="-122"/>
                </a:endParaRPr>
              </a:p>
            </p:txBody>
          </p:sp>
        </p:grpSp>
        <p:sp>
          <p:nvSpPr>
            <p:cNvPr id="21524" name="矩形 16"/>
            <p:cNvSpPr/>
            <p:nvPr/>
          </p:nvSpPr>
          <p:spPr>
            <a:xfrm>
              <a:off x="7826514" y="4171391"/>
              <a:ext cx="1612990" cy="52155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b="1" dirty="0">
                  <a:solidFill>
                    <a:srgbClr val="000000"/>
                  </a:solidFill>
                  <a:latin typeface="楷体" panose="02010609060101010101" pitchFamily="49" charset="-122"/>
                  <a:ea typeface="楷体" panose="02010609060101010101" pitchFamily="49" charset="-122"/>
                </a:rPr>
                <a:t>谜体类型</a:t>
              </a:r>
              <a:endParaRPr lang="zh-CN" altLang="en-US" b="1" dirty="0">
                <a:solidFill>
                  <a:srgbClr val="000000"/>
                </a:solidFill>
                <a:latin typeface="楷体" panose="02010609060101010101" pitchFamily="49" charset="-122"/>
                <a:ea typeface="楷体" panose="02010609060101010101" pitchFamily="49" charset="-122"/>
              </a:endParaRPr>
            </a:p>
          </p:txBody>
        </p:sp>
      </p:grpSp>
      <p:grpSp>
        <p:nvGrpSpPr>
          <p:cNvPr id="21509" name="组合 21"/>
          <p:cNvGrpSpPr/>
          <p:nvPr/>
        </p:nvGrpSpPr>
        <p:grpSpPr>
          <a:xfrm>
            <a:off x="6219825" y="3455988"/>
            <a:ext cx="3118113" cy="909637"/>
            <a:chOff x="6322951" y="4759757"/>
            <a:chExt cx="3117427" cy="910495"/>
          </a:xfrm>
        </p:grpSpPr>
        <p:grpSp>
          <p:nvGrpSpPr>
            <p:cNvPr id="21517" name="组合 22"/>
            <p:cNvGrpSpPr/>
            <p:nvPr/>
          </p:nvGrpSpPr>
          <p:grpSpPr>
            <a:xfrm>
              <a:off x="6322951" y="4759757"/>
              <a:ext cx="1763774" cy="910495"/>
              <a:chOff x="6853971" y="3424639"/>
              <a:chExt cx="1763774" cy="910495"/>
            </a:xfrm>
          </p:grpSpPr>
          <p:grpSp>
            <p:nvGrpSpPr>
              <p:cNvPr id="21519" name="组合 24"/>
              <p:cNvGrpSpPr/>
              <p:nvPr/>
            </p:nvGrpSpPr>
            <p:grpSpPr>
              <a:xfrm>
                <a:off x="6853971" y="3424639"/>
                <a:ext cx="747781" cy="910495"/>
                <a:chOff x="6369014" y="3411254"/>
                <a:chExt cx="932879" cy="1135870"/>
              </a:xfrm>
            </p:grpSpPr>
            <p:pic>
              <p:nvPicPr>
                <p:cNvPr id="21521" name="图片 26"/>
                <p:cNvPicPr>
                  <a:picLocks noChangeAspect="1"/>
                </p:cNvPicPr>
                <p:nvPr/>
              </p:nvPicPr>
              <p:blipFill>
                <a:blip r:embed="rId2"/>
                <a:stretch>
                  <a:fillRect/>
                </a:stretch>
              </p:blipFill>
              <p:spPr>
                <a:xfrm rot="307144">
                  <a:off x="6369014" y="3730058"/>
                  <a:ext cx="885791" cy="817066"/>
                </a:xfrm>
                <a:prstGeom prst="rect">
                  <a:avLst/>
                </a:prstGeom>
                <a:noFill/>
                <a:ln w="9525">
                  <a:noFill/>
                </a:ln>
              </p:spPr>
            </p:pic>
            <p:pic>
              <p:nvPicPr>
                <p:cNvPr id="21522" name="图片 27"/>
                <p:cNvPicPr>
                  <a:picLocks noChangeAspect="1"/>
                </p:cNvPicPr>
                <p:nvPr/>
              </p:nvPicPr>
              <p:blipFill>
                <a:blip r:embed="rId3"/>
                <a:stretch>
                  <a:fillRect/>
                </a:stretch>
              </p:blipFill>
              <p:spPr>
                <a:xfrm>
                  <a:off x="6406670" y="3411254"/>
                  <a:ext cx="895223" cy="895223"/>
                </a:xfrm>
                <a:prstGeom prst="rect">
                  <a:avLst/>
                </a:prstGeom>
                <a:noFill/>
                <a:ln w="9525">
                  <a:noFill/>
                </a:ln>
              </p:spPr>
            </p:pic>
          </p:grpSp>
          <p:sp>
            <p:nvSpPr>
              <p:cNvPr id="21520" name="文本框 25"/>
              <p:cNvSpPr txBox="1"/>
              <p:nvPr/>
            </p:nvSpPr>
            <p:spPr>
              <a:xfrm>
                <a:off x="7601752" y="3693209"/>
                <a:ext cx="1015993" cy="58477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3200" dirty="0">
                    <a:solidFill>
                      <a:srgbClr val="C00000"/>
                    </a:solidFill>
                    <a:latin typeface="华文行楷" panose="02010800040101010101" pitchFamily="2" charset="-122"/>
                    <a:ea typeface="华文行楷" panose="02010800040101010101" pitchFamily="2" charset="-122"/>
                  </a:rPr>
                  <a:t>叁</a:t>
                </a:r>
                <a:r>
                  <a:rPr lang="en-US" altLang="zh-CN" sz="3200" dirty="0">
                    <a:solidFill>
                      <a:srgbClr val="C00000"/>
                    </a:solidFill>
                    <a:latin typeface="华文行楷" panose="02010800040101010101" pitchFamily="2" charset="-122"/>
                    <a:ea typeface="华文行楷" panose="02010800040101010101" pitchFamily="2" charset="-122"/>
                  </a:rPr>
                  <a:t>·</a:t>
                </a:r>
                <a:endParaRPr lang="zh-CN" altLang="en-US" dirty="0">
                  <a:solidFill>
                    <a:srgbClr val="000000"/>
                  </a:solidFill>
                  <a:latin typeface="楷体" panose="02010609060101010101" pitchFamily="49" charset="-122"/>
                  <a:ea typeface="楷体" panose="02010609060101010101" pitchFamily="49" charset="-122"/>
                </a:endParaRPr>
              </a:p>
            </p:txBody>
          </p:sp>
        </p:grpSp>
        <p:sp>
          <p:nvSpPr>
            <p:cNvPr id="21518" name="矩形 23"/>
            <p:cNvSpPr/>
            <p:nvPr/>
          </p:nvSpPr>
          <p:spPr>
            <a:xfrm>
              <a:off x="7827833" y="5027521"/>
              <a:ext cx="1612545" cy="52246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b="1" dirty="0">
                  <a:solidFill>
                    <a:srgbClr val="000000"/>
                  </a:solidFill>
                  <a:latin typeface="楷体" panose="02010609060101010101" pitchFamily="49" charset="-122"/>
                  <a:ea typeface="楷体" panose="02010609060101010101" pitchFamily="49" charset="-122"/>
                </a:rPr>
                <a:t>猜谜法门</a:t>
              </a:r>
              <a:endParaRPr lang="zh-CN" altLang="en-US" b="1" dirty="0">
                <a:solidFill>
                  <a:srgbClr val="000000"/>
                </a:solidFill>
                <a:latin typeface="楷体" panose="02010609060101010101" pitchFamily="49" charset="-122"/>
                <a:ea typeface="楷体" panose="02010609060101010101" pitchFamily="49" charset="-122"/>
              </a:endParaRPr>
            </a:p>
          </p:txBody>
        </p:sp>
      </p:grpSp>
      <p:grpSp>
        <p:nvGrpSpPr>
          <p:cNvPr id="21510" name="组合 28"/>
          <p:cNvGrpSpPr/>
          <p:nvPr/>
        </p:nvGrpSpPr>
        <p:grpSpPr>
          <a:xfrm>
            <a:off x="6192838" y="4327525"/>
            <a:ext cx="3144174" cy="911225"/>
            <a:chOff x="6295147" y="5632152"/>
            <a:chExt cx="3144366" cy="910495"/>
          </a:xfrm>
        </p:grpSpPr>
        <p:grpSp>
          <p:nvGrpSpPr>
            <p:cNvPr id="21511" name="组合 29"/>
            <p:cNvGrpSpPr/>
            <p:nvPr/>
          </p:nvGrpSpPr>
          <p:grpSpPr>
            <a:xfrm>
              <a:off x="6295147" y="5632152"/>
              <a:ext cx="1805787" cy="910495"/>
              <a:chOff x="6853971" y="3424639"/>
              <a:chExt cx="1805787" cy="910495"/>
            </a:xfrm>
          </p:grpSpPr>
          <p:grpSp>
            <p:nvGrpSpPr>
              <p:cNvPr id="21513" name="组合 31"/>
              <p:cNvGrpSpPr/>
              <p:nvPr/>
            </p:nvGrpSpPr>
            <p:grpSpPr>
              <a:xfrm>
                <a:off x="6853971" y="3424639"/>
                <a:ext cx="747781" cy="910495"/>
                <a:chOff x="6369014" y="3411254"/>
                <a:chExt cx="932879" cy="1135870"/>
              </a:xfrm>
            </p:grpSpPr>
            <p:pic>
              <p:nvPicPr>
                <p:cNvPr id="21515" name="图片 33"/>
                <p:cNvPicPr>
                  <a:picLocks noChangeAspect="1"/>
                </p:cNvPicPr>
                <p:nvPr/>
              </p:nvPicPr>
              <p:blipFill>
                <a:blip r:embed="rId2"/>
                <a:stretch>
                  <a:fillRect/>
                </a:stretch>
              </p:blipFill>
              <p:spPr>
                <a:xfrm rot="307144">
                  <a:off x="6369014" y="3730058"/>
                  <a:ext cx="885791" cy="817066"/>
                </a:xfrm>
                <a:prstGeom prst="rect">
                  <a:avLst/>
                </a:prstGeom>
                <a:noFill/>
                <a:ln w="9525">
                  <a:noFill/>
                </a:ln>
              </p:spPr>
            </p:pic>
            <p:pic>
              <p:nvPicPr>
                <p:cNvPr id="21516" name="图片 34"/>
                <p:cNvPicPr>
                  <a:picLocks noChangeAspect="1"/>
                </p:cNvPicPr>
                <p:nvPr/>
              </p:nvPicPr>
              <p:blipFill>
                <a:blip r:embed="rId3"/>
                <a:stretch>
                  <a:fillRect/>
                </a:stretch>
              </p:blipFill>
              <p:spPr>
                <a:xfrm>
                  <a:off x="6406670" y="3411254"/>
                  <a:ext cx="895223" cy="895223"/>
                </a:xfrm>
                <a:prstGeom prst="rect">
                  <a:avLst/>
                </a:prstGeom>
                <a:noFill/>
                <a:ln w="9525">
                  <a:noFill/>
                </a:ln>
              </p:spPr>
            </p:pic>
          </p:grpSp>
          <p:sp>
            <p:nvSpPr>
              <p:cNvPr id="21514" name="文本框 32"/>
              <p:cNvSpPr txBox="1"/>
              <p:nvPr/>
            </p:nvSpPr>
            <p:spPr>
              <a:xfrm>
                <a:off x="7601752" y="3702734"/>
                <a:ext cx="1058006" cy="58477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3200" dirty="0">
                    <a:solidFill>
                      <a:srgbClr val="C00000"/>
                    </a:solidFill>
                    <a:latin typeface="华文行楷" panose="02010800040101010101" pitchFamily="2" charset="-122"/>
                    <a:ea typeface="华文行楷" panose="02010800040101010101" pitchFamily="2" charset="-122"/>
                  </a:rPr>
                  <a:t>肆</a:t>
                </a:r>
                <a:r>
                  <a:rPr lang="en-US" altLang="zh-CN" sz="3200" dirty="0">
                    <a:solidFill>
                      <a:srgbClr val="C00000"/>
                    </a:solidFill>
                    <a:latin typeface="华文行楷" panose="02010800040101010101" pitchFamily="2" charset="-122"/>
                    <a:ea typeface="华文行楷" panose="02010800040101010101" pitchFamily="2" charset="-122"/>
                  </a:rPr>
                  <a:t>·</a:t>
                </a:r>
                <a:endParaRPr lang="zh-CN" altLang="en-US" dirty="0">
                  <a:solidFill>
                    <a:srgbClr val="000000"/>
                  </a:solidFill>
                  <a:latin typeface="楷体" panose="02010609060101010101" pitchFamily="49" charset="-122"/>
                  <a:ea typeface="楷体" panose="02010609060101010101" pitchFamily="49" charset="-122"/>
                </a:endParaRPr>
              </a:p>
            </p:txBody>
          </p:sp>
        </p:grpSp>
        <p:sp>
          <p:nvSpPr>
            <p:cNvPr id="21512" name="矩形 30"/>
            <p:cNvSpPr/>
            <p:nvPr/>
          </p:nvSpPr>
          <p:spPr>
            <a:xfrm>
              <a:off x="7826514" y="5876797"/>
              <a:ext cx="1612999" cy="52155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b="1" dirty="0">
                  <a:solidFill>
                    <a:srgbClr val="000000"/>
                  </a:solidFill>
                  <a:latin typeface="楷体" panose="02010609060101010101" pitchFamily="49" charset="-122"/>
                  <a:ea typeface="楷体" panose="02010609060101010101" pitchFamily="49" charset="-122"/>
                </a:rPr>
                <a:t>小试牛刀</a:t>
              </a:r>
              <a:endParaRPr lang="zh-CN" altLang="en-US" b="1" dirty="0">
                <a:solidFill>
                  <a:srgbClr val="000000"/>
                </a:solidFill>
                <a:latin typeface="楷体" panose="02010609060101010101" pitchFamily="49" charset="-122"/>
                <a:ea typeface="楷体" panose="02010609060101010101" pitchFamily="49"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文本占位符 67585"/>
          <p:cNvSpPr>
            <a:spLocks noGrp="1"/>
          </p:cNvSpPr>
          <p:nvPr>
            <p:ph type="body" idx="1"/>
          </p:nvPr>
        </p:nvSpPr>
        <p:spPr>
          <a:xfrm>
            <a:off x="1981200" y="1484313"/>
            <a:ext cx="8229600" cy="4681537"/>
          </a:xfrm>
        </p:spPr>
        <p:txBody>
          <a:bodyPr/>
          <a:p>
            <a:pPr>
              <a:lnSpc>
                <a:spcPct val="90000"/>
              </a:lnSpc>
              <a:buNone/>
            </a:pPr>
            <a:r>
              <a:rPr lang="zh-CN" altLang="en-US">
                <a:ea typeface="仿宋_GB2312" pitchFamily="49" charset="-122"/>
              </a:rPr>
              <a:t>　</a:t>
            </a:r>
            <a:r>
              <a:rPr lang="zh-CN" altLang="en-US" dirty="0">
                <a:ea typeface="仿宋_GB2312" pitchFamily="49" charset="-122"/>
              </a:rPr>
              <a:t>　　</a:t>
            </a:r>
            <a:r>
              <a:rPr lang="zh-CN" altLang="en-US" sz="2800" dirty="0">
                <a:latin typeface="方正小标宋简体" pitchFamily="65" charset="-122"/>
                <a:ea typeface="方正小标宋简体" pitchFamily="65" charset="-122"/>
              </a:rPr>
              <a:t>字义扣合法谜主要是从字词的意思上去揣摩。一般简称会意法，遇到“会意体”之谜，应使用这种法门破解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a:t>
            </a:r>
            <a:r>
              <a:rPr lang="en-US" altLang="zh-CN" sz="2800">
                <a:solidFill>
                  <a:srgbClr val="CC0000"/>
                </a:solidFill>
                <a:latin typeface="方正小标宋简体" pitchFamily="65" charset="-122"/>
                <a:ea typeface="方正小标宋简体" pitchFamily="65" charset="-122"/>
              </a:rPr>
              <a:t>1</a:t>
            </a:r>
            <a:r>
              <a:rPr lang="zh-CN" altLang="en-US" sz="2800" dirty="0">
                <a:solidFill>
                  <a:srgbClr val="CC0000"/>
                </a:solidFill>
                <a:latin typeface="方正小标宋简体" pitchFamily="65" charset="-122"/>
                <a:ea typeface="方正小标宋简体" pitchFamily="65" charset="-122"/>
              </a:rPr>
              <a:t>、正面推敲法</a:t>
            </a:r>
            <a:endParaRPr lang="zh-CN" altLang="en-US" sz="2800" dirty="0">
              <a:solidFill>
                <a:srgbClr val="CC0000"/>
              </a:solidFill>
              <a:latin typeface="方正小标宋简体" pitchFamily="65" charset="-122"/>
              <a:ea typeface="方正小标宋简体" pitchFamily="65" charset="-122"/>
            </a:endParaRPr>
          </a:p>
          <a:p>
            <a:pPr>
              <a:lnSpc>
                <a:spcPct val="90000"/>
              </a:lnSpc>
              <a:buNone/>
            </a:pPr>
            <a:r>
              <a:rPr lang="zh-CN" altLang="en-US" sz="2800" dirty="0"/>
              <a:t>　　　</a:t>
            </a:r>
            <a:r>
              <a:rPr lang="zh-CN" altLang="en-US" sz="2800" dirty="0">
                <a:latin typeface="方正小标宋简体" pitchFamily="65" charset="-122"/>
                <a:ea typeface="方正小标宋简体" pitchFamily="65" charset="-122"/>
              </a:rPr>
              <a:t>依照谜面所示的内容，正面领会其意思，直接推敲出谜底。</a:t>
            </a:r>
            <a:r>
              <a:rPr lang="zh-CN" altLang="en-US" sz="2800" dirty="0"/>
              <a:t> </a:t>
            </a:r>
            <a:endParaRPr lang="zh-CN" altLang="en-US" sz="2800" dirty="0">
              <a:solidFill>
                <a:srgbClr val="CC0000"/>
              </a:solidFill>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挠痒要使劲（三字常言）</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人面不知何处去（二字口语）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药丸（五言唐诗一句）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a:t>
            </a:r>
            <a:endParaRPr lang="zh-CN" altLang="en-US" sz="2800">
              <a:latin typeface="方正小标宋简体" pitchFamily="65" charset="-122"/>
              <a:ea typeface="方正小标宋简体" pitchFamily="65" charset="-122"/>
            </a:endParaRPr>
          </a:p>
        </p:txBody>
      </p:sp>
      <p:sp>
        <p:nvSpPr>
          <p:cNvPr id="67587" name="文本框 67586"/>
          <p:cNvSpPr txBox="1"/>
          <p:nvPr/>
        </p:nvSpPr>
        <p:spPr>
          <a:xfrm>
            <a:off x="1524000" y="620713"/>
            <a:ext cx="3563938" cy="1168400"/>
          </a:xfrm>
          <a:prstGeom prst="rect">
            <a:avLst/>
          </a:prstGeom>
          <a:noFill/>
          <a:ln w="9525">
            <a:noFill/>
          </a:ln>
        </p:spPr>
        <p:txBody>
          <a:bodyPr>
            <a:spAutoFit/>
          </a:bodyPr>
          <a:p>
            <a:pPr>
              <a:spcBef>
                <a:spcPct val="20000"/>
              </a:spcBef>
            </a:pPr>
            <a:r>
              <a:rPr lang="zh-CN" altLang="zh-CN" sz="2800" dirty="0">
                <a:solidFill>
                  <a:srgbClr val="CC0000"/>
                </a:solidFill>
                <a:latin typeface="方正小标宋简体" pitchFamily="65" charset="-122"/>
                <a:ea typeface="方正小标宋简体" pitchFamily="65" charset="-122"/>
              </a:rPr>
              <a:t>第一节　</a:t>
            </a:r>
            <a:r>
              <a:rPr lang="zh-CN" altLang="en-US" sz="2800" dirty="0">
                <a:solidFill>
                  <a:srgbClr val="CC0000"/>
                </a:solidFill>
                <a:latin typeface="方正小标宋简体" pitchFamily="65" charset="-122"/>
                <a:ea typeface="方正小标宋简体" pitchFamily="65" charset="-122"/>
              </a:rPr>
              <a:t>字义扣合法</a:t>
            </a:r>
            <a:endParaRPr lang="en-US" altLang="zh-CN" sz="2800">
              <a:solidFill>
                <a:srgbClr val="CC0000"/>
              </a:solidFill>
              <a:latin typeface="方正小标宋简体" pitchFamily="65" charset="-122"/>
              <a:ea typeface="方正小标宋简体" pitchFamily="65" charset="-122"/>
            </a:endParaRPr>
          </a:p>
          <a:p>
            <a:pPr>
              <a:spcBef>
                <a:spcPct val="50000"/>
              </a:spcBef>
            </a:pPr>
            <a:endParaRPr lang="zh-CN" altLang="en-US" sz="2800" dirty="0">
              <a:solidFill>
                <a:srgbClr val="CC0000"/>
              </a:solidFill>
              <a:latin typeface="方正小标宋简体" pitchFamily="65" charset="-122"/>
              <a:ea typeface="方正小标宋简体" pitchFamily="65" charset="-122"/>
            </a:endParaRPr>
          </a:p>
        </p:txBody>
      </p:sp>
      <p:sp>
        <p:nvSpPr>
          <p:cNvPr id="67589" name="文本框 67588"/>
          <p:cNvSpPr txBox="1"/>
          <p:nvPr/>
        </p:nvSpPr>
        <p:spPr>
          <a:xfrm>
            <a:off x="7751763" y="4005263"/>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抓重点</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67590" name="文本框 67589"/>
          <p:cNvSpPr txBox="1"/>
          <p:nvPr/>
        </p:nvSpPr>
        <p:spPr>
          <a:xfrm>
            <a:off x="7824788" y="4581525"/>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丢脸</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67591" name="文本框 67590"/>
          <p:cNvSpPr txBox="1"/>
          <p:nvPr/>
        </p:nvSpPr>
        <p:spPr>
          <a:xfrm>
            <a:off x="7751763" y="5084763"/>
            <a:ext cx="237648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粒粒皆辛苦</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7589"/>
                                        </p:tgtEl>
                                        <p:attrNameLst>
                                          <p:attrName>style.visibility</p:attrName>
                                        </p:attrNameLst>
                                      </p:cBhvr>
                                      <p:to>
                                        <p:strVal val="visible"/>
                                      </p:to>
                                    </p:set>
                                    <p:animEffect transition="in" filter="wipe(down)">
                                      <p:cBhvr>
                                        <p:cTn id="7" dur="2000"/>
                                        <p:tgtEl>
                                          <p:spTgt spid="67589"/>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67586">
                                            <p:txEl>
                                              <p:charRg st="110" end="128"/>
                                            </p:txEl>
                                          </p:spTgt>
                                        </p:tgtEl>
                                        <p:attrNameLst>
                                          <p:attrName>style.visibility</p:attrName>
                                        </p:attrNameLst>
                                      </p:cBhvr>
                                      <p:to>
                                        <p:strVal val="visible"/>
                                      </p:to>
                                    </p:set>
                                    <p:anim calcmode="lin" valueType="num">
                                      <p:cBhvr>
                                        <p:cTn id="12" dur="1" fill="hold"/>
                                        <p:tgtEl>
                                          <p:spTgt spid="67586">
                                            <p:txEl>
                                              <p:charRg st="110" end="128"/>
                                            </p:txEl>
                                          </p:spTgt>
                                        </p:tgtEl>
                                      </p:cBhvr>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7590"/>
                                        </p:tgtEl>
                                        <p:attrNameLst>
                                          <p:attrName>style.visibility</p:attrName>
                                        </p:attrNameLst>
                                      </p:cBhvr>
                                      <p:to>
                                        <p:strVal val="visible"/>
                                      </p:to>
                                    </p:set>
                                    <p:animEffect transition="in" filter="wipe(down)">
                                      <p:cBhvr>
                                        <p:cTn id="17" dur="2000"/>
                                        <p:tgtEl>
                                          <p:spTgt spid="67590"/>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67586">
                                            <p:txEl>
                                              <p:charRg st="128" end="143"/>
                                            </p:txEl>
                                          </p:spTgt>
                                        </p:tgtEl>
                                        <p:attrNameLst>
                                          <p:attrName>style.visibility</p:attrName>
                                        </p:attrNameLst>
                                      </p:cBhvr>
                                      <p:to>
                                        <p:strVal val="visible"/>
                                      </p:to>
                                    </p:set>
                                    <p:anim calcmode="lin" valueType="num">
                                      <p:cBhvr>
                                        <p:cTn id="22" dur="1" fill="hold"/>
                                        <p:tgtEl>
                                          <p:spTgt spid="67586">
                                            <p:txEl>
                                              <p:charRg st="128" end="143"/>
                                            </p:txEl>
                                          </p:spTgt>
                                        </p:tgtEl>
                                      </p:cBhvr>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7591"/>
                                        </p:tgtEl>
                                        <p:attrNameLst>
                                          <p:attrName>style.visibility</p:attrName>
                                        </p:attrNameLst>
                                      </p:cBhvr>
                                      <p:to>
                                        <p:strVal val="visible"/>
                                      </p:to>
                                    </p:set>
                                    <p:animEffect transition="in" filter="wipe(down)">
                                      <p:cBhvr>
                                        <p:cTn id="27" dur="2000"/>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bldLvl="0"/>
      <p:bldP spid="67590" grpId="0" bldLvl="0"/>
      <p:bldP spid="67591"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文本占位符 68609"/>
          <p:cNvSpPr>
            <a:spLocks noGrp="1"/>
          </p:cNvSpPr>
          <p:nvPr>
            <p:ph type="body" idx="1"/>
          </p:nvPr>
        </p:nvSpPr>
        <p:spPr>
          <a:xfrm>
            <a:off x="1981200"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2</a:t>
            </a:r>
            <a:r>
              <a:rPr lang="zh-CN" altLang="en-US" dirty="0">
                <a:solidFill>
                  <a:srgbClr val="CC0000"/>
                </a:solidFill>
                <a:latin typeface="方正小标宋简体" pitchFamily="65" charset="-122"/>
                <a:ea typeface="方正小标宋简体" pitchFamily="65" charset="-122"/>
              </a:rPr>
              <a:t>、反面领会法 </a:t>
            </a:r>
            <a:endParaRPr lang="zh-CN" altLang="en-US" dirty="0">
              <a:solidFill>
                <a:srgbClr val="CC0000"/>
              </a:solidFill>
              <a:latin typeface="方正小标宋简体" pitchFamily="65" charset="-122"/>
              <a:ea typeface="方正小标宋简体" pitchFamily="65" charset="-122"/>
            </a:endParaRPr>
          </a:p>
          <a:p>
            <a:pPr>
              <a:buNone/>
            </a:pPr>
            <a:r>
              <a:rPr lang="zh-CN" altLang="en-US" dirty="0"/>
              <a:t>　　　</a:t>
            </a:r>
            <a:r>
              <a:rPr lang="zh-CN" altLang="en-US" dirty="0">
                <a:latin typeface="方正小标宋简体" pitchFamily="65" charset="-122"/>
                <a:ea typeface="方正小标宋简体" pitchFamily="65" charset="-122"/>
              </a:rPr>
              <a:t>与“正面推敲法”正相反，要求从反面领会悟出谜底。此类谜在底和面中常含有不”“非”“无”“反”等词语</a:t>
            </a:r>
            <a:r>
              <a:rPr lang="zh-CN" altLang="en-US" dirty="0"/>
              <a:t> 。</a:t>
            </a:r>
            <a:endParaRPr lang="zh-CN" altLang="en-US" dirty="0">
              <a:solidFill>
                <a:srgbClr val="CC0000"/>
              </a:solidFill>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从不自量（称谓） </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差生不爱勤读书（四字学校用语）</a:t>
            </a:r>
            <a:r>
              <a:rPr lang="zh-CN" altLang="en-US" dirty="0"/>
              <a:t> </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a:t>
            </a:r>
            <a:endParaRPr lang="zh-CN" altLang="en-US">
              <a:latin typeface="方正小标宋简体" pitchFamily="65" charset="-122"/>
              <a:ea typeface="方正小标宋简体" pitchFamily="65" charset="-122"/>
            </a:endParaRPr>
          </a:p>
        </p:txBody>
      </p:sp>
      <p:sp>
        <p:nvSpPr>
          <p:cNvPr id="68612" name="文本框 68611"/>
          <p:cNvSpPr txBox="1"/>
          <p:nvPr/>
        </p:nvSpPr>
        <p:spPr>
          <a:xfrm>
            <a:off x="7753033" y="3317875"/>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老丈人</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68613" name="文本框 68612"/>
          <p:cNvSpPr txBox="1"/>
          <p:nvPr/>
        </p:nvSpPr>
        <p:spPr>
          <a:xfrm>
            <a:off x="8626475" y="3878580"/>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好好学习</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Effect transition="in" filter="wipe(down)">
                                      <p:cBhvr>
                                        <p:cTn id="7" dur="2000"/>
                                        <p:tgtEl>
                                          <p:spTgt spid="6861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68610">
                                            <p:txEl>
                                              <p:charRg st="80" end="100"/>
                                            </p:txEl>
                                          </p:spTgt>
                                        </p:tgtEl>
                                        <p:attrNameLst>
                                          <p:attrName>style.visibility</p:attrName>
                                        </p:attrNameLst>
                                      </p:cBhvr>
                                      <p:to>
                                        <p:strVal val="visible"/>
                                      </p:to>
                                    </p:set>
                                    <p:anim calcmode="lin" valueType="num">
                                      <p:cBhvr>
                                        <p:cTn id="12" dur="1" fill="hold"/>
                                        <p:tgtEl>
                                          <p:spTgt spid="68610">
                                            <p:txEl>
                                              <p:charRg st="80" end="100"/>
                                            </p:txEl>
                                          </p:spTgt>
                                        </p:tgtEl>
                                      </p:cBhvr>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8613"/>
                                        </p:tgtEl>
                                        <p:attrNameLst>
                                          <p:attrName>style.visibility</p:attrName>
                                        </p:attrNameLst>
                                      </p:cBhvr>
                                      <p:to>
                                        <p:strVal val="visible"/>
                                      </p:to>
                                    </p:set>
                                    <p:animEffect transition="in" filter="wipe(down)">
                                      <p:cBhvr>
                                        <p:cTn id="17" dur="2000"/>
                                        <p:tgtEl>
                                          <p:spTgt spid="68613"/>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68610">
                                            <p:txEl>
                                              <p:charRg st="100" end="105"/>
                                            </p:txEl>
                                          </p:spTgt>
                                        </p:tgtEl>
                                        <p:attrNameLst>
                                          <p:attrName>style.visibility</p:attrName>
                                        </p:attrNameLst>
                                      </p:cBhvr>
                                      <p:to>
                                        <p:strVal val="visible"/>
                                      </p:to>
                                    </p:set>
                                    <p:anim calcmode="lin" valueType="num">
                                      <p:cBhvr>
                                        <p:cTn id="22" dur="1" fill="hold"/>
                                        <p:tgtEl>
                                          <p:spTgt spid="68610">
                                            <p:txEl>
                                              <p:charRg st="100" end="105"/>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bldLvl="0"/>
      <p:bldP spid="68613"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文本占位符 69633"/>
          <p:cNvSpPr>
            <a:spLocks noGrp="1"/>
          </p:cNvSpPr>
          <p:nvPr>
            <p:ph type="body" idx="1"/>
          </p:nvPr>
        </p:nvSpPr>
        <p:spPr>
          <a:xfrm>
            <a:off x="1981200"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3</a:t>
            </a:r>
            <a:r>
              <a:rPr lang="zh-CN" altLang="en-US" dirty="0">
                <a:solidFill>
                  <a:srgbClr val="CC0000"/>
                </a:solidFill>
                <a:latin typeface="方正小标宋简体" pitchFamily="65" charset="-122"/>
                <a:ea typeface="方正小标宋简体" pitchFamily="65" charset="-122"/>
              </a:rPr>
              <a:t>、分段扣合法 </a:t>
            </a:r>
            <a:endParaRPr lang="zh-CN" altLang="en-US" dirty="0">
              <a:solidFill>
                <a:srgbClr val="CC0000"/>
              </a:solidFill>
              <a:latin typeface="方正小标宋简体" pitchFamily="65" charset="-122"/>
              <a:ea typeface="方正小标宋简体" pitchFamily="65" charset="-122"/>
            </a:endParaRPr>
          </a:p>
          <a:p>
            <a:pPr>
              <a:buNone/>
            </a:pPr>
            <a:r>
              <a:rPr lang="zh-CN" altLang="en-US" dirty="0"/>
              <a:t>　　　</a:t>
            </a:r>
            <a:r>
              <a:rPr lang="zh-CN" altLang="en-US" dirty="0">
                <a:latin typeface="方正小标宋简体" pitchFamily="65" charset="-122"/>
                <a:ea typeface="方正小标宋简体" pitchFamily="65" charset="-122"/>
              </a:rPr>
              <a:t>谜面上的文词，视需要分成几段，然后根据谜面意思逐段各个扣合，求出谜底。</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鲁迅全集（曲艺形式）</a:t>
            </a:r>
            <a:r>
              <a:rPr lang="zh-CN" altLang="en-US" dirty="0"/>
              <a:t> </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谜面分成三段“鲁</a:t>
            </a:r>
            <a:r>
              <a:rPr lang="en-US" altLang="zh-CN">
                <a:latin typeface="方正小标宋简体" pitchFamily="65" charset="-122"/>
                <a:ea typeface="方正小标宋简体" pitchFamily="65" charset="-122"/>
              </a:rPr>
              <a:t>/</a:t>
            </a:r>
            <a:r>
              <a:rPr lang="zh-CN" altLang="en-US" dirty="0">
                <a:latin typeface="方正小标宋简体" pitchFamily="65" charset="-122"/>
                <a:ea typeface="方正小标宋简体" pitchFamily="65" charset="-122"/>
              </a:rPr>
              <a:t>迅</a:t>
            </a:r>
            <a:r>
              <a:rPr lang="en-US" altLang="zh-CN">
                <a:latin typeface="方正小标宋简体" pitchFamily="65" charset="-122"/>
                <a:ea typeface="方正小标宋简体" pitchFamily="65" charset="-122"/>
              </a:rPr>
              <a:t>/</a:t>
            </a:r>
            <a:r>
              <a:rPr lang="zh-CN" altLang="en-US" dirty="0">
                <a:latin typeface="方正小标宋简体" pitchFamily="65" charset="-122"/>
                <a:ea typeface="方正小标宋简体" pitchFamily="65" charset="-122"/>
              </a:rPr>
              <a:t>全集</a:t>
            </a:r>
            <a:r>
              <a:rPr lang="en-US" altLang="zh-CN">
                <a:latin typeface="方正小标宋简体" pitchFamily="65" charset="-122"/>
                <a:ea typeface="方正小标宋简体" pitchFamily="65" charset="-122"/>
              </a:rPr>
              <a:t>/”</a:t>
            </a:r>
            <a:r>
              <a:rPr lang="zh-CN" altLang="en-US" dirty="0">
                <a:latin typeface="方正小标宋简体" pitchFamily="65" charset="-122"/>
                <a:ea typeface="方正小标宋简体" pitchFamily="65" charset="-122"/>
              </a:rPr>
              <a:t>，分别扣“山东”、“快”、“书”。 </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a:t>
            </a:r>
            <a:endParaRPr lang="zh-CN" altLang="en-US">
              <a:latin typeface="方正小标宋简体" pitchFamily="65" charset="-122"/>
              <a:ea typeface="方正小标宋简体" pitchFamily="65" charset="-122"/>
            </a:endParaRPr>
          </a:p>
        </p:txBody>
      </p:sp>
      <p:sp>
        <p:nvSpPr>
          <p:cNvPr id="69635" name="文本框 69634"/>
          <p:cNvSpPr txBox="1"/>
          <p:nvPr/>
        </p:nvSpPr>
        <p:spPr>
          <a:xfrm>
            <a:off x="7694613" y="2921635"/>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山东快书</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wipe(down)">
                                      <p:cBhvr>
                                        <p:cTn id="7" dur="2000"/>
                                        <p:tgtEl>
                                          <p:spTgt spid="69635"/>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69634">
                                            <p:txEl>
                                              <p:charRg st="66" end="103"/>
                                            </p:txEl>
                                          </p:spTgt>
                                        </p:tgtEl>
                                        <p:attrNameLst>
                                          <p:attrName>style.visibility</p:attrName>
                                        </p:attrNameLst>
                                      </p:cBhvr>
                                      <p:to>
                                        <p:strVal val="visible"/>
                                      </p:to>
                                    </p:set>
                                    <p:anim calcmode="lin" valueType="num">
                                      <p:cBhvr>
                                        <p:cTn id="12" dur="1" fill="hold"/>
                                        <p:tgtEl>
                                          <p:spTgt spid="69634">
                                            <p:txEl>
                                              <p:charRg st="66" end="10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文本占位符 70657"/>
          <p:cNvSpPr>
            <a:spLocks noGrp="1"/>
          </p:cNvSpPr>
          <p:nvPr>
            <p:ph type="body" idx="1"/>
          </p:nvPr>
        </p:nvSpPr>
        <p:spPr>
          <a:xfrm>
            <a:off x="1992313" y="1484313"/>
            <a:ext cx="8229600" cy="4681537"/>
          </a:xfrm>
        </p:spPr>
        <p:txBody>
          <a:bodyPr/>
          <a:p>
            <a:pPr>
              <a:buNone/>
            </a:pPr>
            <a:r>
              <a:rPr lang="zh-CN" altLang="en-US">
                <a:ea typeface="仿宋_GB2312" pitchFamily="49" charset="-122"/>
              </a:rPr>
              <a:t>　</a:t>
            </a:r>
            <a:r>
              <a:rPr lang="zh-CN" altLang="en-US" dirty="0">
                <a:ea typeface="仿宋_GB2312" pitchFamily="49" charset="-122"/>
              </a:rPr>
              <a:t>　　</a:t>
            </a:r>
            <a:r>
              <a:rPr lang="en-US" altLang="zh-CN" sz="2800">
                <a:solidFill>
                  <a:srgbClr val="CC0000"/>
                </a:solidFill>
                <a:latin typeface="方正小标宋简体" pitchFamily="65" charset="-122"/>
                <a:ea typeface="方正小标宋简体" pitchFamily="65" charset="-122"/>
              </a:rPr>
              <a:t>4</a:t>
            </a:r>
            <a:r>
              <a:rPr lang="zh-CN" altLang="en-US" sz="2800" dirty="0">
                <a:solidFill>
                  <a:srgbClr val="CC0000"/>
                </a:solidFill>
                <a:latin typeface="方正小标宋简体" pitchFamily="65" charset="-122"/>
                <a:ea typeface="方正小标宋简体" pitchFamily="65" charset="-122"/>
              </a:rPr>
              <a:t>、旁敲侧击法 </a:t>
            </a:r>
            <a:endParaRPr lang="zh-CN" altLang="en-US" sz="2800" dirty="0">
              <a:solidFill>
                <a:srgbClr val="CC0000"/>
              </a:solidFill>
              <a:latin typeface="方正小标宋简体" pitchFamily="65" charset="-122"/>
              <a:ea typeface="方正小标宋简体" pitchFamily="65" charset="-122"/>
            </a:endParaRPr>
          </a:p>
          <a:p>
            <a:pPr>
              <a:buNone/>
            </a:pPr>
            <a:r>
              <a:rPr lang="zh-CN" altLang="en-US" sz="2800" dirty="0"/>
              <a:t>　　</a:t>
            </a:r>
            <a:r>
              <a:rPr lang="zh-CN" altLang="en-US" sz="2800" dirty="0">
                <a:latin typeface="方正小标宋简体" pitchFamily="65" charset="-122"/>
                <a:ea typeface="方正小标宋简体" pitchFamily="65" charset="-122"/>
              </a:rPr>
              <a:t>　依据谜面暗示的含义，旁敲侧击，猜出谜底与“反面领会法”有相似之处，但它不是运用非此即彼的一正一反扣合方法，而是从与谜面文字有密切关系的“左邻右舍”词语去探求谜底 。 </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“爷爷，我来了”（电影演员）</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海空优势（三国人名 ） </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马前张保，马后王横（名胜别称</a:t>
            </a:r>
            <a:r>
              <a:rPr lang="en-US" altLang="zh-CN" sz="2800">
                <a:latin typeface="方正小标宋简体" pitchFamily="65" charset="-122"/>
                <a:ea typeface="方正小标宋简体" pitchFamily="65" charset="-122"/>
              </a:rPr>
              <a:t>) </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a:t>
            </a:r>
            <a:endParaRPr lang="zh-CN" altLang="en-US" sz="2800">
              <a:latin typeface="方正小标宋简体" pitchFamily="65" charset="-122"/>
              <a:ea typeface="方正小标宋简体" pitchFamily="65" charset="-122"/>
            </a:endParaRPr>
          </a:p>
        </p:txBody>
      </p:sp>
      <p:sp>
        <p:nvSpPr>
          <p:cNvPr id="70660" name="文本框 70659"/>
          <p:cNvSpPr txBox="1"/>
          <p:nvPr/>
        </p:nvSpPr>
        <p:spPr>
          <a:xfrm>
            <a:off x="8291513" y="3520123"/>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孙道临</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70661" name="文本框 70660"/>
          <p:cNvSpPr txBox="1"/>
          <p:nvPr/>
        </p:nvSpPr>
        <p:spPr>
          <a:xfrm>
            <a:off x="8291513" y="4096385"/>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陆逊</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70662" name="文本框 70661"/>
          <p:cNvSpPr txBox="1"/>
          <p:nvPr/>
        </p:nvSpPr>
        <p:spPr>
          <a:xfrm>
            <a:off x="8291513" y="4611688"/>
            <a:ext cx="237648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中岳</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wipe(down)">
                                      <p:cBhvr>
                                        <p:cTn id="7" dur="2000"/>
                                        <p:tgtEl>
                                          <p:spTgt spid="7066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0658">
                                            <p:txEl>
                                              <p:charRg st="117" end="133"/>
                                            </p:txEl>
                                          </p:spTgt>
                                        </p:tgtEl>
                                        <p:attrNameLst>
                                          <p:attrName>style.visibility</p:attrName>
                                        </p:attrNameLst>
                                      </p:cBhvr>
                                      <p:to>
                                        <p:strVal val="visible"/>
                                      </p:to>
                                    </p:set>
                                    <p:anim calcmode="lin" valueType="num">
                                      <p:cBhvr>
                                        <p:cTn id="12" dur="1" fill="hold"/>
                                        <p:tgtEl>
                                          <p:spTgt spid="70658">
                                            <p:txEl>
                                              <p:charRg st="117" end="133"/>
                                            </p:txEl>
                                          </p:spTgt>
                                        </p:tgtEl>
                                      </p:cBhvr>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0661"/>
                                        </p:tgtEl>
                                        <p:attrNameLst>
                                          <p:attrName>style.visibility</p:attrName>
                                        </p:attrNameLst>
                                      </p:cBhvr>
                                      <p:to>
                                        <p:strVal val="visible"/>
                                      </p:to>
                                    </p:set>
                                    <p:animEffect transition="in" filter="wipe(down)">
                                      <p:cBhvr>
                                        <p:cTn id="17" dur="2000"/>
                                        <p:tgtEl>
                                          <p:spTgt spid="70661"/>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70658">
                                            <p:txEl>
                                              <p:charRg st="133" end="153"/>
                                            </p:txEl>
                                          </p:spTgt>
                                        </p:tgtEl>
                                        <p:attrNameLst>
                                          <p:attrName>style.visibility</p:attrName>
                                        </p:attrNameLst>
                                      </p:cBhvr>
                                      <p:to>
                                        <p:strVal val="visible"/>
                                      </p:to>
                                    </p:set>
                                    <p:anim calcmode="lin" valueType="num">
                                      <p:cBhvr>
                                        <p:cTn id="22" dur="1" fill="hold"/>
                                        <p:tgtEl>
                                          <p:spTgt spid="70658">
                                            <p:txEl>
                                              <p:charRg st="133" end="153"/>
                                            </p:txEl>
                                          </p:spTgt>
                                        </p:tgtEl>
                                      </p:cBhvr>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0662"/>
                                        </p:tgtEl>
                                        <p:attrNameLst>
                                          <p:attrName>style.visibility</p:attrName>
                                        </p:attrNameLst>
                                      </p:cBhvr>
                                      <p:to>
                                        <p:strVal val="visible"/>
                                      </p:to>
                                    </p:set>
                                    <p:animEffect transition="in" filter="wipe(down)">
                                      <p:cBhvr>
                                        <p:cTn id="27" dur="2000"/>
                                        <p:tgtEl>
                                          <p:spTgt spid="706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bldLvl="0"/>
      <p:bldP spid="70661" grpId="0" bldLvl="0"/>
      <p:bldP spid="70662"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文本占位符 71681"/>
          <p:cNvSpPr>
            <a:spLocks noGrp="1"/>
          </p:cNvSpPr>
          <p:nvPr>
            <p:ph type="body" idx="1"/>
          </p:nvPr>
        </p:nvSpPr>
        <p:spPr>
          <a:xfrm>
            <a:off x="1992313" y="1484313"/>
            <a:ext cx="8229600" cy="4681537"/>
          </a:xfrm>
        </p:spPr>
        <p:txBody>
          <a:bodyPr/>
          <a:p>
            <a:pPr>
              <a:lnSpc>
                <a:spcPct val="90000"/>
              </a:lnSpc>
              <a:buNone/>
            </a:pPr>
            <a:r>
              <a:rPr lang="zh-CN" altLang="en-US">
                <a:ea typeface="仿宋_GB2312" pitchFamily="49" charset="-122"/>
              </a:rPr>
              <a:t>　</a:t>
            </a:r>
            <a:r>
              <a:rPr lang="zh-CN" altLang="en-US" dirty="0">
                <a:ea typeface="仿宋_GB2312" pitchFamily="49" charset="-122"/>
              </a:rPr>
              <a:t>　　</a:t>
            </a:r>
            <a:r>
              <a:rPr lang="en-US" altLang="zh-CN" sz="2800">
                <a:solidFill>
                  <a:srgbClr val="CC0000"/>
                </a:solidFill>
                <a:latin typeface="方正小标宋简体" pitchFamily="65" charset="-122"/>
                <a:ea typeface="方正小标宋简体" pitchFamily="65" charset="-122"/>
              </a:rPr>
              <a:t>5</a:t>
            </a:r>
            <a:r>
              <a:rPr lang="zh-CN" altLang="en-US" sz="2800" dirty="0">
                <a:solidFill>
                  <a:srgbClr val="CC0000"/>
                </a:solidFill>
                <a:latin typeface="方正小标宋简体" pitchFamily="65" charset="-122"/>
                <a:ea typeface="方正小标宋简体" pitchFamily="65" charset="-122"/>
              </a:rPr>
              <a:t>、拾遗补缺法 </a:t>
            </a:r>
            <a:endParaRPr lang="zh-CN" altLang="en-US" sz="2800" dirty="0">
              <a:solidFill>
                <a:srgbClr val="CC0000"/>
              </a:solidFill>
              <a:latin typeface="方正小标宋简体" pitchFamily="65" charset="-122"/>
              <a:ea typeface="方正小标宋简体" pitchFamily="65" charset="-122"/>
            </a:endParaRPr>
          </a:p>
          <a:p>
            <a:pPr>
              <a:lnSpc>
                <a:spcPct val="90000"/>
              </a:lnSpc>
              <a:buNone/>
            </a:pPr>
            <a:r>
              <a:rPr lang="zh-CN" altLang="en-US" sz="2800" dirty="0"/>
              <a:t>　　</a:t>
            </a:r>
            <a:r>
              <a:rPr lang="zh-CN" altLang="en-US" sz="2800" dirty="0">
                <a:latin typeface="方正小标宋简体" pitchFamily="65" charset="-122"/>
                <a:ea typeface="方正小标宋简体" pitchFamily="65" charset="-122"/>
              </a:rPr>
              <a:t>　假如谜面中故意将一句完整的成语或词句遗漏掉个别词，那么就要专从这些被谜作者“遗忘”的字词上去费心思，把它一一补齐，再配以适当的衬字（一般为具有否定或摒除意义的字词），那谜底便可唾手可得了 。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赤、橙、绿、蓝、紫（成语）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春、夏、冬（节日）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四五六八九（七字俗语）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a:t>
            </a:r>
            <a:endParaRPr lang="zh-CN" altLang="en-US" sz="2800">
              <a:latin typeface="方正小标宋简体" pitchFamily="65" charset="-122"/>
              <a:ea typeface="方正小标宋简体" pitchFamily="65" charset="-122"/>
            </a:endParaRPr>
          </a:p>
        </p:txBody>
      </p:sp>
      <p:sp>
        <p:nvSpPr>
          <p:cNvPr id="71683" name="文本框 71682"/>
          <p:cNvSpPr txBox="1"/>
          <p:nvPr/>
        </p:nvSpPr>
        <p:spPr>
          <a:xfrm>
            <a:off x="7680325" y="3935413"/>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青黄不接</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71684" name="文本框 71683"/>
          <p:cNvSpPr txBox="1"/>
          <p:nvPr/>
        </p:nvSpPr>
        <p:spPr>
          <a:xfrm>
            <a:off x="7680325" y="4510088"/>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中秋节</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71685" name="文本框 71684"/>
          <p:cNvSpPr txBox="1"/>
          <p:nvPr/>
        </p:nvSpPr>
        <p:spPr>
          <a:xfrm>
            <a:off x="7680325" y="5030788"/>
            <a:ext cx="324008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不管三七二十一</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wipe(down)">
                                      <p:cBhvr>
                                        <p:cTn id="7" dur="2000"/>
                                        <p:tgtEl>
                                          <p:spTgt spid="7168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1682">
                                            <p:txEl>
                                              <p:charRg st="130" end="144"/>
                                            </p:txEl>
                                          </p:spTgt>
                                        </p:tgtEl>
                                        <p:attrNameLst>
                                          <p:attrName>style.visibility</p:attrName>
                                        </p:attrNameLst>
                                      </p:cBhvr>
                                      <p:to>
                                        <p:strVal val="visible"/>
                                      </p:to>
                                    </p:set>
                                    <p:anim calcmode="lin" valueType="num">
                                      <p:cBhvr>
                                        <p:cTn id="12" dur="1" fill="hold"/>
                                        <p:tgtEl>
                                          <p:spTgt spid="71682">
                                            <p:txEl>
                                              <p:charRg st="130" end="144"/>
                                            </p:txEl>
                                          </p:spTgt>
                                        </p:tgtEl>
                                      </p:cBhvr>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1684"/>
                                        </p:tgtEl>
                                        <p:attrNameLst>
                                          <p:attrName>style.visibility</p:attrName>
                                        </p:attrNameLst>
                                      </p:cBhvr>
                                      <p:to>
                                        <p:strVal val="visible"/>
                                      </p:to>
                                    </p:set>
                                    <p:animEffect transition="in" filter="wipe(down)">
                                      <p:cBhvr>
                                        <p:cTn id="17" dur="2000"/>
                                        <p:tgtEl>
                                          <p:spTgt spid="71684"/>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71682">
                                            <p:txEl>
                                              <p:charRg st="144" end="160"/>
                                            </p:txEl>
                                          </p:spTgt>
                                        </p:tgtEl>
                                        <p:attrNameLst>
                                          <p:attrName>style.visibility</p:attrName>
                                        </p:attrNameLst>
                                      </p:cBhvr>
                                      <p:to>
                                        <p:strVal val="visible"/>
                                      </p:to>
                                    </p:set>
                                    <p:anim calcmode="lin" valueType="num">
                                      <p:cBhvr>
                                        <p:cTn id="22" dur="1" fill="hold"/>
                                        <p:tgtEl>
                                          <p:spTgt spid="71682">
                                            <p:txEl>
                                              <p:charRg st="144" end="160"/>
                                            </p:txEl>
                                          </p:spTgt>
                                        </p:tgtEl>
                                      </p:cBhvr>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1685"/>
                                        </p:tgtEl>
                                        <p:attrNameLst>
                                          <p:attrName>style.visibility</p:attrName>
                                        </p:attrNameLst>
                                      </p:cBhvr>
                                      <p:to>
                                        <p:strVal val="visible"/>
                                      </p:to>
                                    </p:set>
                                    <p:animEffect transition="in" filter="wipe(down)">
                                      <p:cBhvr>
                                        <p:cTn id="27" dur="2000"/>
                                        <p:tgtEl>
                                          <p:spTgt spid="71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ldLvl="0"/>
      <p:bldP spid="71684" grpId="0" bldLvl="0"/>
      <p:bldP spid="71685"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文本占位符 72705"/>
          <p:cNvSpPr>
            <a:spLocks noGrp="1"/>
          </p:cNvSpPr>
          <p:nvPr>
            <p:ph type="body" idx="1"/>
          </p:nvPr>
        </p:nvSpPr>
        <p:spPr>
          <a:xfrm>
            <a:off x="1992313" y="1484313"/>
            <a:ext cx="8229600" cy="4681537"/>
          </a:xfrm>
        </p:spPr>
        <p:txBody>
          <a:bodyPr/>
          <a:p>
            <a:pPr>
              <a:lnSpc>
                <a:spcPct val="90000"/>
              </a:lnSpc>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6</a:t>
            </a:r>
            <a:r>
              <a:rPr lang="zh-CN" altLang="en-US" dirty="0">
                <a:solidFill>
                  <a:srgbClr val="CC0000"/>
                </a:solidFill>
                <a:latin typeface="方正小标宋简体" pitchFamily="65" charset="-122"/>
                <a:ea typeface="方正小标宋简体" pitchFamily="65" charset="-122"/>
              </a:rPr>
              <a:t>、有问必答法 </a:t>
            </a:r>
            <a:endParaRPr lang="zh-CN" altLang="en-US" dirty="0">
              <a:solidFill>
                <a:srgbClr val="CC0000"/>
              </a:solidFill>
              <a:latin typeface="方正小标宋简体" pitchFamily="65" charset="-122"/>
              <a:ea typeface="方正小标宋简体" pitchFamily="65" charset="-122"/>
            </a:endParaRPr>
          </a:p>
          <a:p>
            <a:pPr>
              <a:lnSpc>
                <a:spcPct val="90000"/>
              </a:lnSpc>
              <a:buNone/>
            </a:pPr>
            <a:r>
              <a:rPr lang="zh-CN" altLang="en-US" dirty="0"/>
              <a:t>　　</a:t>
            </a:r>
            <a:r>
              <a:rPr lang="zh-CN" altLang="en-US" dirty="0">
                <a:latin typeface="方正小标宋简体" pitchFamily="65" charset="-122"/>
                <a:ea typeface="方正小标宋简体" pitchFamily="65" charset="-122"/>
              </a:rPr>
              <a:t>　谜面设问、谜底作答的一种猜谜方法。针对谜面提出的问题，只要将问题的答案配上有关的衬词就是谜底 。 </a:t>
            </a:r>
            <a:endParaRPr lang="zh-CN" altLang="en-US" dirty="0">
              <a:latin typeface="方正小标宋简体" pitchFamily="65" charset="-122"/>
              <a:ea typeface="方正小标宋简体" pitchFamily="65" charset="-122"/>
            </a:endParaRPr>
          </a:p>
          <a:p>
            <a:pPr>
              <a:lnSpc>
                <a:spcPct val="90000"/>
              </a:lnSpc>
              <a:buNone/>
            </a:pPr>
            <a:r>
              <a:rPr lang="zh-CN" altLang="en-US" dirty="0">
                <a:latin typeface="方正小标宋简体" pitchFamily="65" charset="-122"/>
                <a:ea typeface="方正小标宋简体" pitchFamily="65" charset="-122"/>
              </a:rPr>
              <a:t>　　　</a:t>
            </a:r>
            <a:r>
              <a:rPr lang="zh-CN" altLang="en-US" sz="2800" dirty="0">
                <a:latin typeface="方正小标宋简体" pitchFamily="65" charset="-122"/>
                <a:ea typeface="方正小标宋简体" pitchFamily="65" charset="-122"/>
              </a:rPr>
              <a:t>谁给万物光和热（三字物理学名词）</a:t>
            </a:r>
            <a:r>
              <a:rPr lang="zh-CN" altLang="en-US" dirty="0">
                <a:latin typeface="方正小标宋简体" pitchFamily="65" charset="-122"/>
                <a:ea typeface="方正小标宋简体" pitchFamily="65" charset="-122"/>
              </a:rPr>
              <a:t> </a:t>
            </a:r>
            <a:endParaRPr lang="zh-CN" altLang="en-US" dirty="0">
              <a:latin typeface="方正小标宋简体" pitchFamily="65" charset="-122"/>
              <a:ea typeface="方正小标宋简体" pitchFamily="65" charset="-122"/>
            </a:endParaRPr>
          </a:p>
          <a:p>
            <a:pPr>
              <a:lnSpc>
                <a:spcPct val="90000"/>
              </a:lnSpc>
              <a:buNone/>
            </a:pPr>
            <a:r>
              <a:rPr lang="zh-CN" altLang="en-US" dirty="0">
                <a:latin typeface="方正小标宋简体" pitchFamily="65" charset="-122"/>
                <a:ea typeface="方正小标宋简体" pitchFamily="65" charset="-122"/>
              </a:rPr>
              <a:t>　　　</a:t>
            </a:r>
            <a:endParaRPr lang="zh-CN" altLang="en-US" dirty="0">
              <a:latin typeface="方正小标宋简体" pitchFamily="65" charset="-122"/>
              <a:ea typeface="方正小标宋简体" pitchFamily="65" charset="-122"/>
            </a:endParaRPr>
          </a:p>
          <a:p>
            <a:pPr>
              <a:lnSpc>
                <a:spcPct val="90000"/>
              </a:lnSpc>
              <a:buNone/>
            </a:pPr>
            <a:r>
              <a:rPr lang="zh-CN" altLang="en-US" dirty="0">
                <a:latin typeface="方正小标宋简体" pitchFamily="65" charset="-122"/>
                <a:ea typeface="方正小标宋简体" pitchFamily="65" charset="-122"/>
              </a:rPr>
              <a:t>　　　</a:t>
            </a:r>
            <a:r>
              <a:rPr lang="zh-CN" altLang="en-US" sz="2800" dirty="0">
                <a:latin typeface="方正小标宋简体" pitchFamily="65" charset="-122"/>
                <a:ea typeface="方正小标宋简体" pitchFamily="65" charset="-122"/>
              </a:rPr>
              <a:t>坏作何解？（四字口语）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如何是好（体育名词 ）</a:t>
            </a:r>
            <a:r>
              <a:rPr lang="zh-CN" altLang="en-US" dirty="0">
                <a:latin typeface="方正小标宋简体" pitchFamily="65" charset="-122"/>
                <a:ea typeface="方正小标宋简体" pitchFamily="65" charset="-122"/>
              </a:rPr>
              <a:t> </a:t>
            </a:r>
            <a:endParaRPr lang="zh-CN" altLang="en-US" dirty="0">
              <a:latin typeface="方正小标宋简体" pitchFamily="65" charset="-122"/>
              <a:ea typeface="方正小标宋简体" pitchFamily="65" charset="-122"/>
            </a:endParaRPr>
          </a:p>
          <a:p>
            <a:pPr>
              <a:lnSpc>
                <a:spcPct val="90000"/>
              </a:lnSpc>
              <a:buNone/>
            </a:pPr>
            <a:r>
              <a:rPr lang="zh-CN" altLang="en-US" dirty="0">
                <a:latin typeface="方正小标宋简体" pitchFamily="65" charset="-122"/>
                <a:ea typeface="方正小标宋简体" pitchFamily="65" charset="-122"/>
              </a:rPr>
              <a:t>　</a:t>
            </a:r>
            <a:endParaRPr lang="zh-CN" altLang="en-US">
              <a:latin typeface="方正小标宋简体" pitchFamily="65" charset="-122"/>
              <a:ea typeface="方正小标宋简体" pitchFamily="65" charset="-122"/>
            </a:endParaRPr>
          </a:p>
        </p:txBody>
      </p:sp>
      <p:sp>
        <p:nvSpPr>
          <p:cNvPr id="72707" name="文本框 72706"/>
          <p:cNvSpPr txBox="1"/>
          <p:nvPr/>
        </p:nvSpPr>
        <p:spPr>
          <a:xfrm>
            <a:off x="7680325" y="3935413"/>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太阳能</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72708" name="文本框 72707"/>
          <p:cNvSpPr txBox="1"/>
          <p:nvPr/>
        </p:nvSpPr>
        <p:spPr>
          <a:xfrm>
            <a:off x="7680325" y="4510088"/>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不好意思</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72709" name="文本框 72708"/>
          <p:cNvSpPr txBox="1"/>
          <p:nvPr/>
        </p:nvSpPr>
        <p:spPr>
          <a:xfrm>
            <a:off x="7680325" y="5086350"/>
            <a:ext cx="324008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女子组</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wipe(down)">
                                      <p:cBhvr>
                                        <p:cTn id="7" dur="2000"/>
                                        <p:tgtEl>
                                          <p:spTgt spid="72707"/>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2706">
                                            <p:txEl>
                                              <p:charRg st="86" end="90"/>
                                            </p:txEl>
                                          </p:spTgt>
                                        </p:tgtEl>
                                        <p:attrNameLst>
                                          <p:attrName>style.visibility</p:attrName>
                                        </p:attrNameLst>
                                      </p:cBhvr>
                                      <p:to>
                                        <p:strVal val="visible"/>
                                      </p:to>
                                    </p:set>
                                    <p:anim calcmode="lin" valueType="num">
                                      <p:cBhvr>
                                        <p:cTn id="12" dur="1" fill="hold"/>
                                        <p:tgtEl>
                                          <p:spTgt spid="72706">
                                            <p:txEl>
                                              <p:charRg st="86" end="90"/>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72706">
                                            <p:txEl>
                                              <p:charRg st="90" end="106"/>
                                            </p:txEl>
                                          </p:spTgt>
                                        </p:tgtEl>
                                        <p:attrNameLst>
                                          <p:attrName>style.visibility</p:attrName>
                                        </p:attrNameLst>
                                      </p:cBhvr>
                                      <p:to>
                                        <p:strVal val="visible"/>
                                      </p:to>
                                    </p:set>
                                    <p:anim calcmode="lin" valueType="num">
                                      <p:cBhvr>
                                        <p:cTn id="17" dur="1" fill="hold"/>
                                        <p:tgtEl>
                                          <p:spTgt spid="72706">
                                            <p:txEl>
                                              <p:charRg st="90" end="106"/>
                                            </p:txEl>
                                          </p:spTgt>
                                        </p:tgtEl>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2708"/>
                                        </p:tgtEl>
                                        <p:attrNameLst>
                                          <p:attrName>style.visibility</p:attrName>
                                        </p:attrNameLst>
                                      </p:cBhvr>
                                      <p:to>
                                        <p:strVal val="visible"/>
                                      </p:to>
                                    </p:set>
                                    <p:animEffect transition="in" filter="wipe(down)">
                                      <p:cBhvr>
                                        <p:cTn id="22" dur="2000"/>
                                        <p:tgtEl>
                                          <p:spTgt spid="72708"/>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72706">
                                            <p:txEl>
                                              <p:charRg st="106" end="122"/>
                                            </p:txEl>
                                          </p:spTgt>
                                        </p:tgtEl>
                                        <p:attrNameLst>
                                          <p:attrName>style.visibility</p:attrName>
                                        </p:attrNameLst>
                                      </p:cBhvr>
                                      <p:to>
                                        <p:strVal val="visible"/>
                                      </p:to>
                                    </p:set>
                                    <p:anim calcmode="lin" valueType="num">
                                      <p:cBhvr>
                                        <p:cTn id="27" dur="1" fill="hold"/>
                                        <p:tgtEl>
                                          <p:spTgt spid="72706">
                                            <p:txEl>
                                              <p:charRg st="106" end="122"/>
                                            </p:txEl>
                                          </p:spTgt>
                                        </p:tgtEl>
                                      </p:cBhvr>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2709"/>
                                        </p:tgtEl>
                                        <p:attrNameLst>
                                          <p:attrName>style.visibility</p:attrName>
                                        </p:attrNameLst>
                                      </p:cBhvr>
                                      <p:to>
                                        <p:strVal val="visible"/>
                                      </p:to>
                                    </p:set>
                                    <p:animEffect transition="in" filter="wipe(down)">
                                      <p:cBhvr>
                                        <p:cTn id="32" dur="2000"/>
                                        <p:tgtEl>
                                          <p:spTgt spid="72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ldLvl="0"/>
      <p:bldP spid="72708" grpId="0" bldLvl="0"/>
      <p:bldP spid="72709"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文本占位符 73729"/>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7</a:t>
            </a:r>
            <a:r>
              <a:rPr lang="zh-CN" altLang="en-US" dirty="0">
                <a:solidFill>
                  <a:srgbClr val="CC0000"/>
                </a:solidFill>
                <a:latin typeface="方正小标宋简体" pitchFamily="65" charset="-122"/>
                <a:ea typeface="方正小标宋简体" pitchFamily="65" charset="-122"/>
              </a:rPr>
              <a:t>、承上启下法 </a:t>
            </a:r>
            <a:endParaRPr lang="zh-CN" altLang="en-US" dirty="0">
              <a:solidFill>
                <a:srgbClr val="CC0000"/>
              </a:solidFill>
              <a:latin typeface="方正小标宋简体" pitchFamily="65" charset="-122"/>
              <a:ea typeface="方正小标宋简体" pitchFamily="65" charset="-122"/>
            </a:endParaRPr>
          </a:p>
          <a:p>
            <a:pPr>
              <a:buNone/>
            </a:pPr>
            <a:r>
              <a:rPr lang="zh-CN" altLang="en-US" dirty="0"/>
              <a:t>　　</a:t>
            </a:r>
            <a:r>
              <a:rPr lang="zh-CN" altLang="en-US" dirty="0">
                <a:latin typeface="方正小标宋简体" pitchFamily="65" charset="-122"/>
                <a:ea typeface="方正小标宋简体" pitchFamily="65" charset="-122"/>
              </a:rPr>
              <a:t>　对古文、诗词、俗语、历史典故等比较熟悉，然后根据谜面句子与其上下文句的承接关系加以延伸，猜出谜底。</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a:t>
            </a:r>
            <a:r>
              <a:rPr lang="zh-CN" altLang="en-US" sz="2800" dirty="0">
                <a:latin typeface="方正小标宋简体" pitchFamily="65" charset="-122"/>
                <a:ea typeface="方正小标宋简体" pitchFamily="65" charset="-122"/>
              </a:rPr>
              <a:t>春色满园关不住（外交用语）</a:t>
            </a:r>
            <a:r>
              <a:rPr lang="zh-CN" altLang="en-US" sz="2800" dirty="0"/>
              <a:t> </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古诗：“春色满园关不住，</a:t>
            </a:r>
            <a:r>
              <a:rPr lang="zh-CN" altLang="en-US" sz="2800" dirty="0">
                <a:solidFill>
                  <a:srgbClr val="CC0000"/>
                </a:solidFill>
                <a:latin typeface="方正小标宋简体" pitchFamily="65" charset="-122"/>
                <a:ea typeface="方正小标宋简体" pitchFamily="65" charset="-122"/>
              </a:rPr>
              <a:t>一枝红杏出墙来</a:t>
            </a:r>
            <a:r>
              <a:rPr lang="zh-CN" altLang="en-US" sz="2800" dirty="0">
                <a:latin typeface="方正小标宋简体" pitchFamily="65" charset="-122"/>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中</a:t>
            </a:r>
            <a:r>
              <a:rPr lang="zh-CN" altLang="en-US" sz="2800" dirty="0">
                <a:latin typeface="方正小标宋简体" pitchFamily="65" charset="-122"/>
                <a:ea typeface="方正小标宋简体" pitchFamily="65" charset="-122"/>
              </a:rPr>
              <a:t>”间的“</a:t>
            </a:r>
            <a:r>
              <a:rPr lang="zh-CN" altLang="en-US" sz="2800" dirty="0">
                <a:solidFill>
                  <a:srgbClr val="CC0000"/>
                </a:solidFill>
                <a:latin typeface="方正小标宋简体" pitchFamily="65" charset="-122"/>
                <a:ea typeface="方正小标宋简体" pitchFamily="65" charset="-122"/>
              </a:rPr>
              <a:t>英</a:t>
            </a:r>
            <a:r>
              <a:rPr lang="zh-CN" altLang="en-US" sz="2800" dirty="0">
                <a:latin typeface="方正小标宋简体" pitchFamily="65" charset="-122"/>
                <a:ea typeface="方正小标宋简体" pitchFamily="65" charset="-122"/>
              </a:rPr>
              <a:t>”（红杏</a:t>
            </a:r>
            <a:r>
              <a:rPr lang="en-US" altLang="zh-CN" sz="2800">
                <a:latin typeface="方正小标宋简体" pitchFamily="65" charset="-122"/>
                <a:ea typeface="方正小标宋简体" pitchFamily="65" charset="-122"/>
              </a:rPr>
              <a:t>-</a:t>
            </a:r>
            <a:r>
              <a:rPr lang="zh-CN" altLang="en-US" sz="2800" dirty="0">
                <a:latin typeface="方正小标宋简体" pitchFamily="65" charset="-122"/>
                <a:ea typeface="方正小标宋简体" pitchFamily="65" charset="-122"/>
              </a:rPr>
              <a:t>花）生“</a:t>
            </a:r>
            <a:r>
              <a:rPr lang="zh-CN" altLang="en-US" sz="2800" dirty="0">
                <a:solidFill>
                  <a:srgbClr val="CC0000"/>
                </a:solidFill>
                <a:latin typeface="方正小标宋简体" pitchFamily="65" charset="-122"/>
                <a:ea typeface="方正小标宋简体" pitchFamily="65" charset="-122"/>
              </a:rPr>
              <a:t>长</a:t>
            </a:r>
            <a:r>
              <a:rPr lang="zh-CN" altLang="en-US" sz="2800" dirty="0">
                <a:latin typeface="方正小标宋简体" pitchFamily="65" charset="-122"/>
                <a:ea typeface="方正小标宋简体" pitchFamily="65" charset="-122"/>
              </a:rPr>
              <a:t>”到“</a:t>
            </a:r>
            <a:r>
              <a:rPr lang="zh-CN" altLang="en-US" sz="2800" dirty="0">
                <a:solidFill>
                  <a:srgbClr val="CC0000"/>
                </a:solidFill>
                <a:latin typeface="方正小标宋简体" pitchFamily="65" charset="-122"/>
                <a:ea typeface="方正小标宋简体" pitchFamily="65" charset="-122"/>
              </a:rPr>
              <a:t>外</a:t>
            </a:r>
            <a:r>
              <a:rPr lang="zh-CN" altLang="en-US" sz="2800" dirty="0">
                <a:latin typeface="方正小标宋简体" pitchFamily="65" charset="-122"/>
                <a:ea typeface="方正小标宋简体" pitchFamily="65" charset="-122"/>
              </a:rPr>
              <a:t>”面来了，这是由上句“启下”而得出的。</a:t>
            </a:r>
            <a:endParaRPr lang="zh-CN" altLang="en-US" sz="2800">
              <a:latin typeface="方正小标宋简体" pitchFamily="65" charset="-122"/>
              <a:ea typeface="方正小标宋简体" pitchFamily="65" charset="-122"/>
            </a:endParaRPr>
          </a:p>
        </p:txBody>
      </p:sp>
      <p:sp>
        <p:nvSpPr>
          <p:cNvPr id="73731" name="文本框 73730"/>
          <p:cNvSpPr txBox="1"/>
          <p:nvPr/>
        </p:nvSpPr>
        <p:spPr>
          <a:xfrm>
            <a:off x="8124190" y="3241675"/>
            <a:ext cx="2014855" cy="1014730"/>
          </a:xfrm>
          <a:prstGeom prst="rect">
            <a:avLst/>
          </a:prstGeom>
          <a:noFill/>
          <a:ln w="9525">
            <a:noFill/>
          </a:ln>
        </p:spPr>
        <p:txBody>
          <a:bodyPr wrap="square">
            <a:spAutoFit/>
          </a:bodyPr>
          <a:p>
            <a:r>
              <a:rPr lang="zh-CN" altLang="en-US" sz="3200" dirty="0">
                <a:solidFill>
                  <a:srgbClr val="FF3300"/>
                </a:solidFill>
                <a:latin typeface="Adobe 仿宋 Std R" charset="-122"/>
                <a:ea typeface="方正行楷简体" pitchFamily="2" charset="-122"/>
              </a:rPr>
              <a:t>中英外长</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wipe(down)">
                                      <p:cBhvr>
                                        <p:cTn id="7" dur="2000"/>
                                        <p:tgtEl>
                                          <p:spTgt spid="73731"/>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3730">
                                            <p:txEl>
                                              <p:charRg st="83" end="150"/>
                                            </p:txEl>
                                          </p:spTgt>
                                        </p:tgtEl>
                                        <p:attrNameLst>
                                          <p:attrName>style.visibility</p:attrName>
                                        </p:attrNameLst>
                                      </p:cBhvr>
                                      <p:to>
                                        <p:strVal val="visible"/>
                                      </p:to>
                                    </p:set>
                                    <p:anim calcmode="lin" valueType="num">
                                      <p:cBhvr>
                                        <p:cTn id="12" dur="1" fill="hold"/>
                                        <p:tgtEl>
                                          <p:spTgt spid="73730">
                                            <p:txEl>
                                              <p:charRg st="83" end="15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文本占位符 74753"/>
          <p:cNvSpPr>
            <a:spLocks noGrp="1"/>
          </p:cNvSpPr>
          <p:nvPr>
            <p:ph type="body" idx="1"/>
          </p:nvPr>
        </p:nvSpPr>
        <p:spPr>
          <a:xfrm>
            <a:off x="1981200" y="908050"/>
            <a:ext cx="8229600" cy="5257800"/>
          </a:xfrm>
        </p:spPr>
        <p:txBody>
          <a:bodyPr/>
          <a:p>
            <a:pPr>
              <a:buNone/>
            </a:pPr>
            <a:r>
              <a:rPr lang="zh-CN" altLang="en-US" sz="2400" dirty="0">
                <a:solidFill>
                  <a:srgbClr val="CC0000"/>
                </a:solidFill>
                <a:latin typeface="方正小标宋简体" pitchFamily="65" charset="-122"/>
                <a:ea typeface="方正小标宋简体" pitchFamily="65" charset="-122"/>
              </a:rPr>
              <a:t>　　     </a:t>
            </a:r>
            <a:r>
              <a:rPr lang="zh-CN" altLang="en-US" sz="2800" dirty="0">
                <a:latin typeface="方正小标宋简体" pitchFamily="65" charset="-122"/>
                <a:ea typeface="方正小标宋简体" pitchFamily="65" charset="-122"/>
              </a:rPr>
              <a:t>地上本没有路（交通名词） </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a:t>
            </a:r>
            <a:r>
              <a:rPr lang="zh-CN" altLang="en-US" sz="2400" dirty="0">
                <a:latin typeface="方正小标宋简体" pitchFamily="65" charset="-122"/>
                <a:ea typeface="方正小标宋简体" pitchFamily="65" charset="-122"/>
              </a:rPr>
              <a:t>　    鲁迅在小说</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故乡</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末段写道：“其实地上本没有路，走的人多了，也便成了路。”谜底“</a:t>
            </a:r>
            <a:r>
              <a:rPr lang="zh-CN" altLang="en-US" sz="2400" dirty="0">
                <a:solidFill>
                  <a:srgbClr val="CC0000"/>
                </a:solidFill>
                <a:latin typeface="方正小标宋简体" pitchFamily="65" charset="-122"/>
                <a:ea typeface="方正小标宋简体" pitchFamily="65" charset="-122"/>
              </a:rPr>
              <a:t>人行</a:t>
            </a:r>
            <a:r>
              <a:rPr lang="zh-CN" altLang="en-US" sz="2400" dirty="0">
                <a:latin typeface="方正小标宋简体" pitchFamily="65" charset="-122"/>
                <a:ea typeface="方正小标宋简体" pitchFamily="65" charset="-122"/>
              </a:rPr>
              <a:t>”即“</a:t>
            </a:r>
            <a:r>
              <a:rPr lang="zh-CN" altLang="en-US" sz="2400" dirty="0">
                <a:solidFill>
                  <a:srgbClr val="CC0000"/>
                </a:solidFill>
                <a:latin typeface="方正小标宋简体" pitchFamily="65" charset="-122"/>
                <a:ea typeface="方正小标宋简体" pitchFamily="65" charset="-122"/>
              </a:rPr>
              <a:t>有人行走</a:t>
            </a:r>
            <a:r>
              <a:rPr lang="zh-CN" altLang="en-US" sz="2400" dirty="0">
                <a:latin typeface="方正小标宋简体" pitchFamily="65" charset="-122"/>
                <a:ea typeface="方正小标宋简体" pitchFamily="65" charset="-122"/>
              </a:rPr>
              <a:t>”，“</a:t>
            </a:r>
            <a:r>
              <a:rPr lang="zh-CN" altLang="en-US" sz="2400" dirty="0">
                <a:solidFill>
                  <a:srgbClr val="CC0000"/>
                </a:solidFill>
                <a:latin typeface="方正小标宋简体" pitchFamily="65" charset="-122"/>
                <a:ea typeface="方正小标宋简体" pitchFamily="65" charset="-122"/>
              </a:rPr>
              <a:t>便道</a:t>
            </a:r>
            <a:r>
              <a:rPr lang="zh-CN" altLang="en-US" sz="2400" dirty="0">
                <a:latin typeface="方正小标宋简体" pitchFamily="65" charset="-122"/>
                <a:ea typeface="方正小标宋简体" pitchFamily="65" charset="-122"/>
              </a:rPr>
              <a:t>”别解“</a:t>
            </a:r>
            <a:r>
              <a:rPr lang="zh-CN" altLang="en-US" sz="2400" dirty="0">
                <a:solidFill>
                  <a:srgbClr val="CC0000"/>
                </a:solidFill>
                <a:latin typeface="方正小标宋简体" pitchFamily="65" charset="-122"/>
                <a:ea typeface="方正小标宋简体" pitchFamily="65" charset="-122"/>
              </a:rPr>
              <a:t>便成了路</a:t>
            </a:r>
            <a:r>
              <a:rPr lang="zh-CN" altLang="en-US" sz="2400" dirty="0">
                <a:latin typeface="方正小标宋简体" pitchFamily="65" charset="-122"/>
                <a:ea typeface="方正小标宋简体" pitchFamily="65" charset="-122"/>
              </a:rPr>
              <a:t>”。此谜用的是启下法。</a:t>
            </a:r>
            <a:endParaRPr lang="zh-CN" altLang="en-US" sz="24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令郎更在孙山外（人体部位） </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a:t>
            </a:r>
            <a:r>
              <a:rPr lang="zh-CN" altLang="en-US" sz="2400" dirty="0">
                <a:latin typeface="方正小标宋简体" pitchFamily="65" charset="-122"/>
                <a:ea typeface="方正小标宋简体" pitchFamily="65" charset="-122"/>
              </a:rPr>
              <a:t>取“</a:t>
            </a:r>
            <a:r>
              <a:rPr lang="zh-CN" altLang="en-US" sz="2400" dirty="0">
                <a:solidFill>
                  <a:srgbClr val="CC0000"/>
                </a:solidFill>
                <a:latin typeface="方正小标宋简体" pitchFamily="65" charset="-122"/>
                <a:ea typeface="方正小标宋简体" pitchFamily="65" charset="-122"/>
              </a:rPr>
              <a:t>名落孙山</a:t>
            </a:r>
            <a:r>
              <a:rPr lang="zh-CN" altLang="en-US" sz="2400" dirty="0">
                <a:latin typeface="方正小标宋简体" pitchFamily="65" charset="-122"/>
                <a:ea typeface="方正小标宋简体" pitchFamily="65" charset="-122"/>
              </a:rPr>
              <a:t>”之典故，其实就是“</a:t>
            </a:r>
            <a:r>
              <a:rPr lang="zh-CN" altLang="en-US" sz="2400" dirty="0">
                <a:solidFill>
                  <a:srgbClr val="CC0000"/>
                </a:solidFill>
                <a:latin typeface="方正小标宋简体" pitchFamily="65" charset="-122"/>
                <a:ea typeface="方正小标宋简体" pitchFamily="65" charset="-122"/>
              </a:rPr>
              <a:t>指</a:t>
            </a:r>
            <a:r>
              <a:rPr lang="zh-CN" altLang="en-US" sz="2400" dirty="0">
                <a:latin typeface="方正小标宋简体" pitchFamily="65" charset="-122"/>
                <a:ea typeface="方正小标宋简体" pitchFamily="65" charset="-122"/>
              </a:rPr>
              <a:t>”榜上“</a:t>
            </a:r>
            <a:r>
              <a:rPr lang="zh-CN" altLang="en-US" sz="2400" dirty="0">
                <a:solidFill>
                  <a:srgbClr val="CC0000"/>
                </a:solidFill>
                <a:latin typeface="方正小标宋简体" pitchFamily="65" charset="-122"/>
                <a:ea typeface="方正小标宋简体" pitchFamily="65" charset="-122"/>
              </a:rPr>
              <a:t>无名</a:t>
            </a:r>
            <a:r>
              <a:rPr lang="zh-CN" altLang="en-US" sz="2400" dirty="0">
                <a:latin typeface="方正小标宋简体" pitchFamily="65" charset="-122"/>
                <a:ea typeface="方正小标宋简体" pitchFamily="65" charset="-122"/>
              </a:rPr>
              <a:t>”。</a:t>
            </a:r>
            <a:endParaRPr lang="zh-CN" altLang="en-US" sz="24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为人民利益而死（探骊格） </a:t>
            </a:r>
            <a:endParaRPr lang="zh-CN" altLang="en-US" sz="2800" dirty="0">
              <a:latin typeface="方正小标宋简体" pitchFamily="65" charset="-122"/>
              <a:ea typeface="方正小标宋简体" pitchFamily="65" charset="-122"/>
            </a:endParaRPr>
          </a:p>
          <a:p>
            <a:pPr>
              <a:buNone/>
            </a:pPr>
            <a:r>
              <a:rPr lang="zh-CN" altLang="en-US" sz="2400" dirty="0">
                <a:latin typeface="方正小标宋简体" pitchFamily="65" charset="-122"/>
                <a:ea typeface="方正小标宋简体" pitchFamily="65" charset="-122"/>
              </a:rPr>
              <a:t>             毛泽东</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为人民服务</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说过</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人固有一死</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或重于泰山</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或轻于鸿毛。”为人民利益而死</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就比泰山还重。</a:t>
            </a:r>
            <a:r>
              <a:rPr lang="zh-CN" altLang="en-US" sz="2800" dirty="0">
                <a:latin typeface="方正小标宋简体" pitchFamily="65" charset="-122"/>
                <a:ea typeface="方正小标宋简体" pitchFamily="65" charset="-122"/>
              </a:rPr>
              <a:t>　　</a:t>
            </a:r>
            <a:endParaRPr lang="zh-CN" altLang="en-US" sz="2800">
              <a:latin typeface="方正小标宋简体" pitchFamily="65" charset="-122"/>
              <a:ea typeface="方正小标宋简体" pitchFamily="65" charset="-122"/>
            </a:endParaRPr>
          </a:p>
        </p:txBody>
      </p:sp>
      <p:sp>
        <p:nvSpPr>
          <p:cNvPr id="74755" name="文本框 74754"/>
          <p:cNvSpPr txBox="1"/>
          <p:nvPr/>
        </p:nvSpPr>
        <p:spPr>
          <a:xfrm>
            <a:off x="7535863" y="908050"/>
            <a:ext cx="2014537"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人行便道</a:t>
            </a:r>
            <a:r>
              <a:rPr lang="zh-CN" altLang="en-US" sz="2800" dirty="0">
                <a:solidFill>
                  <a:srgbClr val="FF3300"/>
                </a:solidFill>
                <a:latin typeface="Adobe 仿宋 Std R" charset="-122"/>
                <a:ea typeface="方正行楷简体" pitchFamily="2" charset="-122"/>
              </a:rPr>
              <a:t>  </a:t>
            </a:r>
            <a:endParaRPr lang="zh-CN" altLang="en-US" sz="2800" dirty="0">
              <a:solidFill>
                <a:srgbClr val="FF3300"/>
              </a:solidFill>
              <a:latin typeface="Adobe 仿宋 Std R" charset="-122"/>
              <a:ea typeface="方正行楷简体" pitchFamily="2" charset="-122"/>
            </a:endParaRPr>
          </a:p>
        </p:txBody>
      </p:sp>
      <p:sp>
        <p:nvSpPr>
          <p:cNvPr id="74757" name="文本框 74756"/>
          <p:cNvSpPr txBox="1"/>
          <p:nvPr/>
        </p:nvSpPr>
        <p:spPr>
          <a:xfrm>
            <a:off x="7609205" y="2526348"/>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  无名指</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74758" name="文本框 74757"/>
          <p:cNvSpPr txBox="1"/>
          <p:nvPr/>
        </p:nvSpPr>
        <p:spPr>
          <a:xfrm>
            <a:off x="7608888" y="3541078"/>
            <a:ext cx="2663825" cy="107632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名胜</a:t>
            </a:r>
            <a:r>
              <a:rPr lang="en-US" altLang="zh-CN" sz="3200">
                <a:solidFill>
                  <a:srgbClr val="FF3300"/>
                </a:solidFill>
                <a:latin typeface="Adobe 仿宋 Std R" charset="-122"/>
                <a:ea typeface="方正行楷简体" pitchFamily="2" charset="-122"/>
              </a:rPr>
              <a:t>·</a:t>
            </a:r>
            <a:r>
              <a:rPr lang="zh-CN" altLang="en-US" sz="3200" dirty="0">
                <a:solidFill>
                  <a:srgbClr val="FF3300"/>
                </a:solidFill>
                <a:latin typeface="Adobe 仿宋 Std R" charset="-122"/>
                <a:ea typeface="方正行楷简体" pitchFamily="2" charset="-122"/>
              </a:rPr>
              <a:t>泰山 </a:t>
            </a:r>
            <a:endParaRPr lang="zh-CN" altLang="en-US" sz="3200" dirty="0">
              <a:solidFill>
                <a:srgbClr val="FF3300"/>
              </a:solidFill>
              <a:latin typeface="Adobe 仿宋 Std R" charset="-122"/>
              <a:ea typeface="方正行楷简体" pitchFamily="2" charset="-122"/>
            </a:endParaRPr>
          </a:p>
          <a:p>
            <a:endParaRPr lang="zh-CN" altLang="en-US" sz="32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wipe(down)">
                                      <p:cBhvr>
                                        <p:cTn id="7" dur="2000"/>
                                        <p:tgtEl>
                                          <p:spTgt spid="74755"/>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4754">
                                            <p:txEl>
                                              <p:charRg st="21" end="101"/>
                                            </p:txEl>
                                          </p:spTgt>
                                        </p:tgtEl>
                                        <p:attrNameLst>
                                          <p:attrName>style.visibility</p:attrName>
                                        </p:attrNameLst>
                                      </p:cBhvr>
                                      <p:to>
                                        <p:strVal val="visible"/>
                                      </p:to>
                                    </p:set>
                                    <p:anim calcmode="lin" valueType="num">
                                      <p:cBhvr>
                                        <p:cTn id="12" dur="1" fill="hold"/>
                                        <p:tgtEl>
                                          <p:spTgt spid="74754">
                                            <p:txEl>
                                              <p:charRg st="21" end="10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74754">
                                            <p:txEl>
                                              <p:charRg st="101" end="128"/>
                                            </p:txEl>
                                          </p:spTgt>
                                        </p:tgtEl>
                                        <p:attrNameLst>
                                          <p:attrName>style.visibility</p:attrName>
                                        </p:attrNameLst>
                                      </p:cBhvr>
                                      <p:to>
                                        <p:strVal val="visible"/>
                                      </p:to>
                                    </p:set>
                                    <p:anim calcmode="lin" valueType="num">
                                      <p:cBhvr>
                                        <p:cTn id="17" dur="1" fill="hold"/>
                                        <p:tgtEl>
                                          <p:spTgt spid="74754">
                                            <p:txEl>
                                              <p:charRg st="101" end="128"/>
                                            </p:txEl>
                                          </p:spTgt>
                                        </p:tgtEl>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4757"/>
                                        </p:tgtEl>
                                        <p:attrNameLst>
                                          <p:attrName>style.visibility</p:attrName>
                                        </p:attrNameLst>
                                      </p:cBhvr>
                                      <p:to>
                                        <p:strVal val="visible"/>
                                      </p:to>
                                    </p:set>
                                    <p:animEffect transition="in" filter="wipe(down)">
                                      <p:cBhvr>
                                        <p:cTn id="22" dur="2000"/>
                                        <p:tgtEl>
                                          <p:spTgt spid="74757"/>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74754">
                                            <p:txEl>
                                              <p:charRg st="128" end="157"/>
                                            </p:txEl>
                                          </p:spTgt>
                                        </p:tgtEl>
                                        <p:attrNameLst>
                                          <p:attrName>style.visibility</p:attrName>
                                        </p:attrNameLst>
                                      </p:cBhvr>
                                      <p:to>
                                        <p:strVal val="visible"/>
                                      </p:to>
                                    </p:set>
                                    <p:anim calcmode="lin" valueType="num">
                                      <p:cBhvr>
                                        <p:cTn id="27" dur="1" fill="hold"/>
                                        <p:tgtEl>
                                          <p:spTgt spid="74754">
                                            <p:txEl>
                                              <p:charRg st="128" end="157"/>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74754">
                                            <p:txEl>
                                              <p:charRg st="157" end="176"/>
                                            </p:txEl>
                                          </p:spTgt>
                                        </p:tgtEl>
                                        <p:attrNameLst>
                                          <p:attrName>style.visibility</p:attrName>
                                        </p:attrNameLst>
                                      </p:cBhvr>
                                      <p:to>
                                        <p:strVal val="visible"/>
                                      </p:to>
                                    </p:set>
                                    <p:anim calcmode="lin" valueType="num">
                                      <p:cBhvr>
                                        <p:cTn id="32" dur="1" fill="hold"/>
                                        <p:tgtEl>
                                          <p:spTgt spid="74754">
                                            <p:txEl>
                                              <p:charRg st="157" end="176"/>
                                            </p:txEl>
                                          </p:spTgt>
                                        </p:tgtEl>
                                      </p:cBhvr>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4758"/>
                                        </p:tgtEl>
                                        <p:attrNameLst>
                                          <p:attrName>style.visibility</p:attrName>
                                        </p:attrNameLst>
                                      </p:cBhvr>
                                      <p:to>
                                        <p:strVal val="visible"/>
                                      </p:to>
                                    </p:set>
                                    <p:animEffect transition="in" filter="wipe(down)">
                                      <p:cBhvr>
                                        <p:cTn id="37" dur="2000"/>
                                        <p:tgtEl>
                                          <p:spTgt spid="74758"/>
                                        </p:tgtEl>
                                      </p:cBhvr>
                                    </p:animEffect>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nodeType="clickEffect">
                                  <p:stCondLst>
                                    <p:cond delay="0"/>
                                  </p:stCondLst>
                                  <p:childTnLst>
                                    <p:set>
                                      <p:cBhvr>
                                        <p:cTn id="41" dur="1" fill="hold">
                                          <p:stCondLst>
                                            <p:cond delay="0"/>
                                          </p:stCondLst>
                                        </p:cTn>
                                        <p:tgtEl>
                                          <p:spTgt spid="74754">
                                            <p:txEl>
                                              <p:charRg st="176" end="240"/>
                                            </p:txEl>
                                          </p:spTgt>
                                        </p:tgtEl>
                                        <p:attrNameLst>
                                          <p:attrName>style.visibility</p:attrName>
                                        </p:attrNameLst>
                                      </p:cBhvr>
                                      <p:to>
                                        <p:strVal val="visible"/>
                                      </p:to>
                                    </p:set>
                                    <p:anim calcmode="lin" valueType="num">
                                      <p:cBhvr>
                                        <p:cTn id="42" dur="1" fill="hold"/>
                                        <p:tgtEl>
                                          <p:spTgt spid="74754">
                                            <p:txEl>
                                              <p:charRg st="176" end="24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ldLvl="0"/>
      <p:bldP spid="74757" grpId="0" bldLvl="0"/>
      <p:bldP spid="74758"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文本占位符 75777"/>
          <p:cNvSpPr>
            <a:spLocks noGrp="1"/>
          </p:cNvSpPr>
          <p:nvPr>
            <p:ph type="body" idx="1"/>
          </p:nvPr>
        </p:nvSpPr>
        <p:spPr>
          <a:xfrm>
            <a:off x="1992313" y="1484313"/>
            <a:ext cx="8229600" cy="4681537"/>
          </a:xfrm>
        </p:spPr>
        <p:txBody>
          <a:bodyPr/>
          <a:p>
            <a:pPr>
              <a:buNone/>
            </a:pPr>
            <a:r>
              <a:rPr lang="zh-CN" altLang="en-US">
                <a:ea typeface="仿宋_GB2312" pitchFamily="49" charset="-122"/>
              </a:rPr>
              <a:t>　</a:t>
            </a:r>
            <a:r>
              <a:rPr lang="zh-CN" altLang="en-US" dirty="0">
                <a:ea typeface="仿宋_GB2312" pitchFamily="49" charset="-122"/>
              </a:rPr>
              <a:t>　　</a:t>
            </a:r>
            <a:r>
              <a:rPr lang="en-US" altLang="zh-CN" sz="2800">
                <a:solidFill>
                  <a:srgbClr val="CC0000"/>
                </a:solidFill>
                <a:latin typeface="方正小标宋简体" pitchFamily="65" charset="-122"/>
                <a:ea typeface="方正小标宋简体" pitchFamily="65" charset="-122"/>
              </a:rPr>
              <a:t>8</a:t>
            </a:r>
            <a:r>
              <a:rPr lang="zh-CN" altLang="en-US" sz="2800" dirty="0">
                <a:solidFill>
                  <a:srgbClr val="CC0000"/>
                </a:solidFill>
                <a:latin typeface="方正小标宋简体" pitchFamily="65" charset="-122"/>
                <a:ea typeface="方正小标宋简体" pitchFamily="65" charset="-122"/>
              </a:rPr>
              <a:t>、运用典故法 </a:t>
            </a:r>
            <a:endParaRPr lang="zh-CN" altLang="en-US" sz="2800" dirty="0">
              <a:solidFill>
                <a:srgbClr val="CC0000"/>
              </a:solidFill>
              <a:latin typeface="方正小标宋简体" pitchFamily="65" charset="-122"/>
              <a:ea typeface="方正小标宋简体" pitchFamily="65" charset="-122"/>
            </a:endParaRPr>
          </a:p>
          <a:p>
            <a:pPr>
              <a:buNone/>
            </a:pPr>
            <a:r>
              <a:rPr lang="zh-CN" altLang="en-US" sz="2800" dirty="0"/>
              <a:t>　　</a:t>
            </a:r>
            <a:r>
              <a:rPr lang="zh-CN" altLang="en-US" sz="2800" dirty="0">
                <a:latin typeface="方正小标宋简体" pitchFamily="65" charset="-122"/>
                <a:ea typeface="方正小标宋简体" pitchFamily="65" charset="-122"/>
              </a:rPr>
              <a:t>　运用历史典故、成语故事、戏剧情节或名著内容作谜题，与谜底相互照应进行扣合的一种方法。猜射此类灯谜应从谜面的典故中会意，然后通过别解联想猜出谜底。</a:t>
            </a:r>
            <a:r>
              <a:rPr lang="zh-CN" altLang="en-US" sz="2800" dirty="0"/>
              <a:t> </a:t>
            </a:r>
            <a:endParaRPr lang="zh-CN" altLang="en-US" sz="2800" dirty="0"/>
          </a:p>
          <a:p>
            <a:pPr>
              <a:buNone/>
            </a:pPr>
            <a:r>
              <a:rPr lang="zh-CN" altLang="en-US" sz="2800" dirty="0">
                <a:latin typeface="方正小标宋简体" pitchFamily="65" charset="-122"/>
                <a:ea typeface="方正小标宋简体" pitchFamily="65" charset="-122"/>
              </a:rPr>
              <a:t>　　　王羲之愿写</a:t>
            </a:r>
            <a:r>
              <a:rPr lang="en-US" altLang="zh-CN" sz="2800">
                <a:latin typeface="方正小标宋简体" pitchFamily="65" charset="-122"/>
                <a:ea typeface="方正小标宋简体" pitchFamily="65" charset="-122"/>
              </a:rPr>
              <a:t>《</a:t>
            </a:r>
            <a:r>
              <a:rPr lang="zh-CN" altLang="en-US" sz="2800" dirty="0">
                <a:latin typeface="方正小标宋简体" pitchFamily="65" charset="-122"/>
                <a:ea typeface="方正小标宋简体" pitchFamily="65" charset="-122"/>
              </a:rPr>
              <a:t>黄庭经</a:t>
            </a:r>
            <a:r>
              <a:rPr lang="en-US" altLang="zh-CN" sz="2800">
                <a:latin typeface="方正小标宋简体" pitchFamily="65" charset="-122"/>
                <a:ea typeface="方正小标宋简体" pitchFamily="65" charset="-122"/>
              </a:rPr>
              <a:t>》</a:t>
            </a:r>
            <a:r>
              <a:rPr lang="zh-CN" altLang="en-US" sz="2800" dirty="0">
                <a:latin typeface="方正小标宋简体" pitchFamily="65" charset="-122"/>
                <a:ea typeface="方正小标宋简体" pitchFamily="65" charset="-122"/>
              </a:rPr>
              <a:t>（动物名）</a:t>
            </a:r>
            <a:r>
              <a:rPr lang="zh-CN" altLang="en-US" sz="2800" dirty="0"/>
              <a:t> </a:t>
            </a:r>
            <a:endParaRPr lang="zh-CN" altLang="en-US" sz="2400" dirty="0">
              <a:latin typeface="方正小标宋简体" pitchFamily="65" charset="-122"/>
              <a:ea typeface="方正小标宋简体" pitchFamily="65" charset="-122"/>
            </a:endParaRPr>
          </a:p>
          <a:p>
            <a:pPr>
              <a:buNone/>
            </a:pPr>
            <a:r>
              <a:rPr lang="zh-CN" altLang="en-US" sz="2400" dirty="0">
                <a:latin typeface="方正小标宋简体" pitchFamily="65" charset="-122"/>
                <a:ea typeface="方正小标宋简体" pitchFamily="65" charset="-122"/>
              </a:rPr>
              <a:t>　　　  王羲之，非常喜欢鹅。相传，有一次他听说山阴有位道士养了十几只大白鹅，便去索求，道士与他谈妥条件：要用鹅换取他亲笔写的</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黄庭经</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。王羲之为企求得到鹅，便欣然同意了。此谜便根据这个典故而制。 </a:t>
            </a:r>
            <a:endParaRPr lang="zh-CN" altLang="en-US" sz="2400">
              <a:latin typeface="方正小标宋简体" pitchFamily="65" charset="-122"/>
              <a:ea typeface="方正小标宋简体" pitchFamily="65" charset="-122"/>
            </a:endParaRPr>
          </a:p>
        </p:txBody>
      </p:sp>
      <p:sp>
        <p:nvSpPr>
          <p:cNvPr id="75779" name="文本框 75778"/>
          <p:cNvSpPr txBox="1"/>
          <p:nvPr/>
        </p:nvSpPr>
        <p:spPr>
          <a:xfrm>
            <a:off x="8689975" y="3615690"/>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企鹅</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wipe(down)">
                                      <p:cBhvr>
                                        <p:cTn id="7" dur="2000"/>
                                        <p:tgtEl>
                                          <p:spTgt spid="75779"/>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5778">
                                            <p:txEl>
                                              <p:charRg st="109" end="209"/>
                                            </p:txEl>
                                          </p:spTgt>
                                        </p:tgtEl>
                                        <p:attrNameLst>
                                          <p:attrName>style.visibility</p:attrName>
                                        </p:attrNameLst>
                                      </p:cBhvr>
                                      <p:to>
                                        <p:strVal val="visible"/>
                                      </p:to>
                                    </p:set>
                                    <p:anim calcmode="lin" valueType="num">
                                      <p:cBhvr>
                                        <p:cTn id="12" dur="1" fill="hold"/>
                                        <p:tgtEl>
                                          <p:spTgt spid="75778">
                                            <p:txEl>
                                              <p:charRg st="109" end="209"/>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文本占位符 76801"/>
          <p:cNvSpPr>
            <a:spLocks noGrp="1"/>
          </p:cNvSpPr>
          <p:nvPr>
            <p:ph type="body" idx="1"/>
          </p:nvPr>
        </p:nvSpPr>
        <p:spPr>
          <a:xfrm>
            <a:off x="1981200" y="908050"/>
            <a:ext cx="8229600" cy="5257800"/>
          </a:xfrm>
        </p:spPr>
        <p:txBody>
          <a:bodyPr/>
          <a:p>
            <a:pPr>
              <a:buNone/>
            </a:pPr>
            <a:r>
              <a:rPr lang="zh-CN" altLang="en-US" sz="2400" dirty="0">
                <a:solidFill>
                  <a:srgbClr val="CC0000"/>
                </a:solidFill>
                <a:latin typeface="方正小标宋简体" pitchFamily="65" charset="-122"/>
                <a:ea typeface="方正小标宋简体" pitchFamily="65" charset="-122"/>
              </a:rPr>
              <a:t>　　     </a:t>
            </a:r>
            <a:r>
              <a:rPr lang="zh-CN" altLang="en-US" sz="2800" dirty="0">
                <a:latin typeface="方正小标宋简体" pitchFamily="65" charset="-122"/>
                <a:ea typeface="方正小标宋简体" pitchFamily="65" charset="-122"/>
              </a:rPr>
              <a:t>口角几回无觅处（国名） </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a:t>
            </a:r>
            <a:r>
              <a:rPr lang="zh-CN" altLang="en-US" sz="2400" dirty="0">
                <a:latin typeface="方正小标宋简体" pitchFamily="65" charset="-122"/>
                <a:ea typeface="方正小标宋简体" pitchFamily="65" charset="-122"/>
              </a:rPr>
              <a:t>　　冯梦龙</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苏小妹三难新郎</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中讲，东坡兄妹常以诗互相戏谑。苏东坡满嘴胡须，苏小妹嘲笑他说“口角几回无觅处，</a:t>
            </a:r>
            <a:r>
              <a:rPr lang="zh-CN" altLang="en-US" sz="2400" dirty="0">
                <a:solidFill>
                  <a:srgbClr val="CC0000"/>
                </a:solidFill>
                <a:latin typeface="方正小标宋简体" pitchFamily="65" charset="-122"/>
                <a:ea typeface="方正小标宋简体" pitchFamily="65" charset="-122"/>
              </a:rPr>
              <a:t>忽闻毛里有声传</a:t>
            </a:r>
            <a:r>
              <a:rPr lang="zh-CN" altLang="en-US" sz="2400" dirty="0">
                <a:latin typeface="方正小标宋简体" pitchFamily="65" charset="-122"/>
                <a:ea typeface="方正小标宋简体" pitchFamily="65" charset="-122"/>
              </a:rPr>
              <a:t>”，于是猜出谜底“毛里求斯”。此谜同时属于“启下法”谜。</a:t>
            </a:r>
            <a:endParaRPr lang="zh-CN" altLang="en-US" sz="24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妹妹的诗稿今何在（成语） </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a:t>
            </a:r>
            <a:r>
              <a:rPr lang="zh-CN" altLang="en-US" sz="2400" dirty="0">
                <a:latin typeface="方正小标宋简体" pitchFamily="65" charset="-122"/>
                <a:ea typeface="方正小标宋简体" pitchFamily="65" charset="-122"/>
              </a:rPr>
              <a:t>谜面为越剧</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红楼梦</a:t>
            </a:r>
            <a:r>
              <a:rPr lang="en-US" altLang="zh-CN" sz="2400">
                <a:latin typeface="方正小标宋简体" pitchFamily="65" charset="-122"/>
                <a:ea typeface="方正小标宋简体" pitchFamily="65" charset="-122"/>
              </a:rPr>
              <a:t>》</a:t>
            </a:r>
            <a:r>
              <a:rPr lang="zh-CN" altLang="en-US" sz="2400" dirty="0">
                <a:latin typeface="方正小标宋简体" pitchFamily="65" charset="-122"/>
                <a:ea typeface="方正小标宋简体" pitchFamily="65" charset="-122"/>
              </a:rPr>
              <a:t>中贾宝玉哭灵时的唱词。说的是黛玉重病卧床，知道贾宝玉与宝钗成婚，悲愤交加，遂将自己用心血写成的诗稿投入火中焚烧“似片片蝴蝶火中化”。据此找到“</a:t>
            </a:r>
            <a:r>
              <a:rPr lang="zh-CN" altLang="en-US" sz="2400" dirty="0">
                <a:solidFill>
                  <a:srgbClr val="CC0000"/>
                </a:solidFill>
                <a:latin typeface="方正小标宋简体" pitchFamily="65" charset="-122"/>
                <a:ea typeface="方正小标宋简体" pitchFamily="65" charset="-122"/>
              </a:rPr>
              <a:t>愤怒之中投入火中烧掉</a:t>
            </a:r>
            <a:r>
              <a:rPr lang="zh-CN" altLang="en-US" sz="2400" dirty="0">
                <a:latin typeface="方正小标宋简体" pitchFamily="65" charset="-122"/>
                <a:ea typeface="方正小标宋简体" pitchFamily="65" charset="-122"/>
              </a:rPr>
              <a:t>”的底意扣合谜面，稍加推敲便得到谜底“</a:t>
            </a:r>
            <a:r>
              <a:rPr lang="zh-CN" altLang="en-US" sz="2400" dirty="0">
                <a:solidFill>
                  <a:srgbClr val="CC0000"/>
                </a:solidFill>
                <a:latin typeface="方正小标宋简体" pitchFamily="65" charset="-122"/>
                <a:ea typeface="方正小标宋简体" pitchFamily="65" charset="-122"/>
              </a:rPr>
              <a:t>怒火中烧</a:t>
            </a:r>
            <a:r>
              <a:rPr lang="zh-CN" altLang="en-US" sz="2400" dirty="0">
                <a:latin typeface="方正小标宋简体" pitchFamily="65" charset="-122"/>
                <a:ea typeface="方正小标宋简体" pitchFamily="65" charset="-122"/>
              </a:rPr>
              <a:t>”。</a:t>
            </a:r>
            <a:endParaRPr lang="zh-CN" altLang="en-US" sz="2400">
              <a:latin typeface="方正小标宋简体" pitchFamily="65" charset="-122"/>
              <a:ea typeface="方正小标宋简体" pitchFamily="65" charset="-122"/>
            </a:endParaRPr>
          </a:p>
        </p:txBody>
      </p:sp>
      <p:sp>
        <p:nvSpPr>
          <p:cNvPr id="76803" name="文本框 76802"/>
          <p:cNvSpPr txBox="1"/>
          <p:nvPr/>
        </p:nvSpPr>
        <p:spPr>
          <a:xfrm>
            <a:off x="7535863" y="908050"/>
            <a:ext cx="2014537"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毛里求斯</a:t>
            </a:r>
            <a:r>
              <a:rPr lang="zh-CN" altLang="en-US" sz="2800" dirty="0">
                <a:solidFill>
                  <a:srgbClr val="FF3300"/>
                </a:solidFill>
                <a:latin typeface="Adobe 仿宋 Std R" charset="-122"/>
                <a:ea typeface="方正行楷简体" pitchFamily="2" charset="-122"/>
              </a:rPr>
              <a:t>  </a:t>
            </a:r>
            <a:endParaRPr lang="zh-CN" altLang="en-US" sz="2800" dirty="0">
              <a:solidFill>
                <a:srgbClr val="FF3300"/>
              </a:solidFill>
              <a:latin typeface="Adobe 仿宋 Std R" charset="-122"/>
              <a:ea typeface="方正行楷简体" pitchFamily="2" charset="-122"/>
            </a:endParaRPr>
          </a:p>
        </p:txBody>
      </p:sp>
      <p:sp>
        <p:nvSpPr>
          <p:cNvPr id="76804" name="文本框 76803"/>
          <p:cNvSpPr txBox="1"/>
          <p:nvPr/>
        </p:nvSpPr>
        <p:spPr>
          <a:xfrm>
            <a:off x="7174865" y="2813685"/>
            <a:ext cx="2736850"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  怒火中烧</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6803"/>
                                        </p:tgtEl>
                                        <p:attrNameLst>
                                          <p:attrName>style.visibility</p:attrName>
                                        </p:attrNameLst>
                                      </p:cBhvr>
                                      <p:to>
                                        <p:strVal val="visible"/>
                                      </p:to>
                                    </p:set>
                                    <p:animEffect transition="in" filter="wipe(down)">
                                      <p:cBhvr>
                                        <p:cTn id="7" dur="2000"/>
                                        <p:tgtEl>
                                          <p:spTgt spid="7680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6802">
                                            <p:txEl>
                                              <p:charRg st="20" end="110"/>
                                            </p:txEl>
                                          </p:spTgt>
                                        </p:tgtEl>
                                        <p:attrNameLst>
                                          <p:attrName>style.visibility</p:attrName>
                                        </p:attrNameLst>
                                      </p:cBhvr>
                                      <p:to>
                                        <p:strVal val="visible"/>
                                      </p:to>
                                    </p:set>
                                    <p:anim calcmode="lin" valueType="num">
                                      <p:cBhvr>
                                        <p:cTn id="12" dur="1" fill="hold"/>
                                        <p:tgtEl>
                                          <p:spTgt spid="76802">
                                            <p:txEl>
                                              <p:charRg st="20" end="110"/>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76802">
                                            <p:txEl>
                                              <p:charRg st="110" end="127"/>
                                            </p:txEl>
                                          </p:spTgt>
                                        </p:tgtEl>
                                        <p:attrNameLst>
                                          <p:attrName>style.visibility</p:attrName>
                                        </p:attrNameLst>
                                      </p:cBhvr>
                                      <p:to>
                                        <p:strVal val="visible"/>
                                      </p:to>
                                    </p:set>
                                    <p:anim calcmode="lin" valueType="num">
                                      <p:cBhvr>
                                        <p:cTn id="17" dur="1" fill="hold"/>
                                        <p:tgtEl>
                                          <p:spTgt spid="76802">
                                            <p:txEl>
                                              <p:charRg st="110" end="127"/>
                                            </p:txEl>
                                          </p:spTgt>
                                        </p:tgtEl>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6804"/>
                                        </p:tgtEl>
                                        <p:attrNameLst>
                                          <p:attrName>style.visibility</p:attrName>
                                        </p:attrNameLst>
                                      </p:cBhvr>
                                      <p:to>
                                        <p:strVal val="visible"/>
                                      </p:to>
                                    </p:set>
                                    <p:animEffect transition="in" filter="wipe(down)">
                                      <p:cBhvr>
                                        <p:cTn id="22" dur="2000"/>
                                        <p:tgtEl>
                                          <p:spTgt spid="76804"/>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76802">
                                            <p:txEl>
                                              <p:charRg st="127" end="247"/>
                                            </p:txEl>
                                          </p:spTgt>
                                        </p:tgtEl>
                                        <p:attrNameLst>
                                          <p:attrName>style.visibility</p:attrName>
                                        </p:attrNameLst>
                                      </p:cBhvr>
                                      <p:to>
                                        <p:strVal val="visible"/>
                                      </p:to>
                                    </p:set>
                                    <p:anim calcmode="lin" valueType="num">
                                      <p:cBhvr>
                                        <p:cTn id="27" dur="1" fill="hold"/>
                                        <p:tgtEl>
                                          <p:spTgt spid="76802">
                                            <p:txEl>
                                              <p:charRg st="127" end="247"/>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ldLvl="0"/>
      <p:bldP spid="76804"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3"/>
          <p:cNvPicPr>
            <a:picLocks noChangeAspect="1"/>
          </p:cNvPicPr>
          <p:nvPr/>
        </p:nvPicPr>
        <p:blipFill>
          <a:blip r:embed="rId1"/>
          <a:stretch>
            <a:fillRect/>
          </a:stretch>
        </p:blipFill>
        <p:spPr>
          <a:xfrm>
            <a:off x="1652588" y="1800225"/>
            <a:ext cx="2600325" cy="2781300"/>
          </a:xfrm>
          <a:prstGeom prst="rect">
            <a:avLst/>
          </a:prstGeom>
          <a:noFill/>
          <a:ln w="9525">
            <a:noFill/>
          </a:ln>
        </p:spPr>
      </p:pic>
      <p:sp>
        <p:nvSpPr>
          <p:cNvPr id="22531" name="文本框 4"/>
          <p:cNvSpPr txBox="1"/>
          <p:nvPr/>
        </p:nvSpPr>
        <p:spPr>
          <a:xfrm>
            <a:off x="2643188" y="2528888"/>
            <a:ext cx="1019175" cy="132397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8000" dirty="0">
                <a:solidFill>
                  <a:srgbClr val="C00000"/>
                </a:solidFill>
                <a:latin typeface="华文行楷" panose="02010800040101010101" pitchFamily="2" charset="-122"/>
                <a:ea typeface="华文行楷" panose="02010800040101010101" pitchFamily="2" charset="-122"/>
              </a:rPr>
              <a:t>壹</a:t>
            </a:r>
            <a:endParaRPr lang="zh-CN" altLang="en-US" sz="7200" b="1" dirty="0">
              <a:solidFill>
                <a:srgbClr val="000000"/>
              </a:solidFill>
              <a:latin typeface="楷体" panose="02010609060101010101" pitchFamily="49" charset="-122"/>
              <a:ea typeface="楷体" panose="02010609060101010101" pitchFamily="49" charset="-122"/>
            </a:endParaRPr>
          </a:p>
        </p:txBody>
      </p:sp>
      <p:sp>
        <p:nvSpPr>
          <p:cNvPr id="22532" name="文本框 5"/>
          <p:cNvSpPr txBox="1"/>
          <p:nvPr/>
        </p:nvSpPr>
        <p:spPr>
          <a:xfrm>
            <a:off x="3381375" y="2590800"/>
            <a:ext cx="1019175" cy="1200150"/>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7200" b="1" dirty="0">
                <a:solidFill>
                  <a:srgbClr val="C00000"/>
                </a:solidFill>
                <a:latin typeface="楷体" panose="02010609060101010101" pitchFamily="49" charset="-122"/>
                <a:ea typeface="楷体" panose="02010609060101010101" pitchFamily="49" charset="-122"/>
              </a:rPr>
              <a:t>·</a:t>
            </a:r>
            <a:endParaRPr lang="zh-CN" altLang="en-US" sz="7200" b="1" dirty="0">
              <a:solidFill>
                <a:srgbClr val="C00000"/>
              </a:solidFill>
              <a:latin typeface="楷体" panose="02010609060101010101" pitchFamily="49" charset="-122"/>
              <a:ea typeface="楷体" panose="02010609060101010101" pitchFamily="49" charset="-122"/>
            </a:endParaRPr>
          </a:p>
        </p:txBody>
      </p:sp>
      <p:sp>
        <p:nvSpPr>
          <p:cNvPr id="7" name="文本框 6"/>
          <p:cNvSpPr txBox="1"/>
          <p:nvPr/>
        </p:nvSpPr>
        <p:spPr>
          <a:xfrm>
            <a:off x="4148138" y="2533650"/>
            <a:ext cx="6367463" cy="1322070"/>
          </a:xfrm>
          <a:prstGeom prst="rect">
            <a:avLst/>
          </a:prstGeom>
          <a:noFill/>
        </p:spPr>
        <p:txBody>
          <a:bodyPr>
            <a:spAutoFit/>
          </a:bodyPr>
          <a:lstStyle/>
          <a:p>
            <a:pPr marR="0" defTabSz="914400" eaLnBrk="1" hangingPunct="1">
              <a:buClrTx/>
              <a:buSzTx/>
              <a:buFontTx/>
              <a:buNone/>
              <a:defRPr/>
            </a:pPr>
            <a:r>
              <a:rPr kumimoji="0" lang="en-US" altLang="zh-CN" sz="80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  </a:t>
            </a:r>
            <a:r>
              <a:rPr kumimoji="0" lang="zh-CN" altLang="en-US" sz="80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谜目简介</a:t>
            </a:r>
            <a:endParaRPr kumimoji="0" lang="zh-CN" altLang="en-US" sz="80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文本占位符 77825"/>
          <p:cNvSpPr>
            <a:spLocks noGrp="1"/>
          </p:cNvSpPr>
          <p:nvPr>
            <p:ph type="body" idx="1"/>
          </p:nvPr>
        </p:nvSpPr>
        <p:spPr>
          <a:xfrm>
            <a:off x="1992313" y="1484313"/>
            <a:ext cx="8229600" cy="4681537"/>
          </a:xfrm>
        </p:spPr>
        <p:txBody>
          <a:bodyPr/>
          <a:p>
            <a:pPr>
              <a:buNone/>
            </a:pPr>
            <a:r>
              <a:rPr lang="zh-CN" altLang="en-US">
                <a:ea typeface="仿宋_GB2312" pitchFamily="49" charset="-122"/>
              </a:rPr>
              <a:t>　</a:t>
            </a:r>
            <a:r>
              <a:rPr lang="zh-CN" altLang="en-US" dirty="0">
                <a:ea typeface="仿宋_GB2312" pitchFamily="49" charset="-122"/>
              </a:rPr>
              <a:t>　　</a:t>
            </a:r>
            <a:r>
              <a:rPr lang="en-US" altLang="zh-CN" sz="2800">
                <a:solidFill>
                  <a:srgbClr val="CC0000"/>
                </a:solidFill>
                <a:latin typeface="方正小标宋简体" pitchFamily="65" charset="-122"/>
                <a:ea typeface="方正小标宋简体" pitchFamily="65" charset="-122"/>
              </a:rPr>
              <a:t>9</a:t>
            </a:r>
            <a:r>
              <a:rPr lang="zh-CN" altLang="en-US" sz="2800" dirty="0">
                <a:solidFill>
                  <a:srgbClr val="CC0000"/>
                </a:solidFill>
                <a:latin typeface="方正小标宋简体" pitchFamily="65" charset="-122"/>
                <a:ea typeface="方正小标宋简体" pitchFamily="65" charset="-122"/>
              </a:rPr>
              <a:t>、异称借代法 </a:t>
            </a:r>
            <a:endParaRPr lang="zh-CN" altLang="en-US" sz="2800" dirty="0">
              <a:solidFill>
                <a:srgbClr val="CC0000"/>
              </a:solidFill>
              <a:latin typeface="方正小标宋简体" pitchFamily="65" charset="-122"/>
              <a:ea typeface="方正小标宋简体" pitchFamily="65" charset="-122"/>
            </a:endParaRPr>
          </a:p>
          <a:p>
            <a:pPr>
              <a:buNone/>
            </a:pPr>
            <a:r>
              <a:rPr lang="zh-CN" altLang="en-US" sz="2800" dirty="0"/>
              <a:t>　　</a:t>
            </a:r>
            <a:r>
              <a:rPr lang="zh-CN" altLang="en-US" sz="2800" dirty="0">
                <a:latin typeface="方正小标宋简体" pitchFamily="65" charset="-122"/>
                <a:ea typeface="方正小标宋简体" pitchFamily="65" charset="-122"/>
              </a:rPr>
              <a:t>　</a:t>
            </a:r>
            <a:r>
              <a:rPr lang="zh-CN" altLang="en-US" sz="2800" dirty="0">
                <a:ea typeface="方正小标宋简体" pitchFamily="65" charset="-122"/>
              </a:rPr>
              <a:t>会意体用得最为广泛的一种方法。一般采取部分代指全体，特殊代指一般的方法去猜度谜底。</a:t>
            </a:r>
            <a:r>
              <a:rPr lang="zh-CN" altLang="en-US" sz="2800" dirty="0"/>
              <a:t> </a:t>
            </a:r>
            <a:endParaRPr lang="zh-CN" altLang="en-US" sz="2800" dirty="0"/>
          </a:p>
          <a:p>
            <a:pPr>
              <a:buNone/>
            </a:pPr>
            <a:r>
              <a:rPr lang="zh-CN" altLang="en-US" sz="2800" dirty="0"/>
              <a:t>　　　</a:t>
            </a:r>
            <a:r>
              <a:rPr lang="zh-CN" altLang="en-US" sz="2800" dirty="0">
                <a:solidFill>
                  <a:srgbClr val="CC0000"/>
                </a:solidFill>
                <a:latin typeface="方正小标宋简体" pitchFamily="65" charset="-122"/>
                <a:ea typeface="方正小标宋简体" pitchFamily="65" charset="-122"/>
              </a:rPr>
              <a:t>人名姓氏借代法：</a:t>
            </a:r>
            <a:r>
              <a:rPr lang="zh-CN" altLang="en-US" sz="2800" dirty="0">
                <a:latin typeface="方正小标宋简体" pitchFamily="65" charset="-122"/>
                <a:ea typeface="方正小标宋简体" pitchFamily="65" charset="-122"/>
              </a:rPr>
              <a:t>大凡谜面上出现人名、别号、封号、官职等，往往谜底中藏有那人的姓氏。</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少年有为（二字名词）  </a:t>
            </a:r>
            <a:endParaRPr lang="zh-CN" altLang="en-US" sz="2800"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谜面的“</a:t>
            </a:r>
            <a:r>
              <a:rPr lang="zh-CN" altLang="en-US" sz="2800" dirty="0">
                <a:solidFill>
                  <a:srgbClr val="CC0000"/>
                </a:solidFill>
                <a:latin typeface="方正小标宋简体" pitchFamily="65" charset="-122"/>
                <a:ea typeface="方正小标宋简体" pitchFamily="65" charset="-122"/>
              </a:rPr>
              <a:t>有为</a:t>
            </a:r>
            <a:r>
              <a:rPr lang="zh-CN" altLang="en-US" sz="2800" dirty="0">
                <a:latin typeface="方正小标宋简体" pitchFamily="65" charset="-122"/>
                <a:ea typeface="方正小标宋简体" pitchFamily="65" charset="-122"/>
              </a:rPr>
              <a:t>”别解为清代著名政治家、改革家康有为的名字，故而底猜“</a:t>
            </a:r>
            <a:r>
              <a:rPr lang="zh-CN" altLang="en-US" sz="2800" dirty="0">
                <a:solidFill>
                  <a:srgbClr val="CC0000"/>
                </a:solidFill>
                <a:latin typeface="方正小标宋简体" pitchFamily="65" charset="-122"/>
                <a:ea typeface="方正小标宋简体" pitchFamily="65" charset="-122"/>
              </a:rPr>
              <a:t>康</a:t>
            </a:r>
            <a:r>
              <a:rPr lang="zh-CN" altLang="en-US" sz="2800" dirty="0">
                <a:latin typeface="方正小标宋简体" pitchFamily="65" charset="-122"/>
                <a:ea typeface="方正小标宋简体" pitchFamily="65" charset="-122"/>
              </a:rPr>
              <a:t>”字。</a:t>
            </a:r>
            <a:endParaRPr lang="zh-CN" altLang="en-US" sz="2800">
              <a:latin typeface="方正小标宋简体" pitchFamily="65" charset="-122"/>
              <a:ea typeface="方正小标宋简体" pitchFamily="65" charset="-122"/>
            </a:endParaRPr>
          </a:p>
        </p:txBody>
      </p:sp>
      <p:sp>
        <p:nvSpPr>
          <p:cNvPr id="77827" name="文本框 77826"/>
          <p:cNvSpPr txBox="1"/>
          <p:nvPr/>
        </p:nvSpPr>
        <p:spPr>
          <a:xfrm>
            <a:off x="7643495" y="3715068"/>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小康</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Effect transition="in" filter="wipe(down)">
                                      <p:cBhvr>
                                        <p:cTn id="7" dur="2000"/>
                                        <p:tgtEl>
                                          <p:spTgt spid="77827"/>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7826">
                                            <p:txEl>
                                              <p:charRg st="119" end="160"/>
                                            </p:txEl>
                                          </p:spTgt>
                                        </p:tgtEl>
                                        <p:attrNameLst>
                                          <p:attrName>style.visibility</p:attrName>
                                        </p:attrNameLst>
                                      </p:cBhvr>
                                      <p:to>
                                        <p:strVal val="visible"/>
                                      </p:to>
                                    </p:set>
                                    <p:anim calcmode="lin" valueType="num">
                                      <p:cBhvr>
                                        <p:cTn id="12" dur="1" fill="hold"/>
                                        <p:tgtEl>
                                          <p:spTgt spid="77826">
                                            <p:txEl>
                                              <p:charRg st="119" end="16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文本占位符 78849"/>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sz="2800" dirty="0">
                <a:solidFill>
                  <a:srgbClr val="CC0000"/>
                </a:solidFill>
                <a:ea typeface="方正小标宋简体" pitchFamily="65" charset="-122"/>
              </a:rPr>
              <a:t>朝代帝王借代法：</a:t>
            </a:r>
            <a:r>
              <a:rPr lang="zh-CN" altLang="en-US" sz="2800" dirty="0">
                <a:ea typeface="方正小标宋简体" pitchFamily="65" charset="-122"/>
              </a:rPr>
              <a:t>以朝代与帝王的姓氏以及与年号之间相互扣合。 </a:t>
            </a:r>
            <a:endParaRPr lang="zh-CN" altLang="en-US" sz="2800" dirty="0">
              <a:ea typeface="方正小标宋简体" pitchFamily="65" charset="-122"/>
            </a:endParaRPr>
          </a:p>
          <a:p>
            <a:pPr>
              <a:buNone/>
            </a:pPr>
            <a:r>
              <a:rPr lang="zh-CN" altLang="en-US" dirty="0">
                <a:latin typeface="方正小标宋简体" pitchFamily="65" charset="-122"/>
                <a:ea typeface="方正小标宋简体" pitchFamily="65" charset="-122"/>
              </a:rPr>
              <a:t>　　　唐代瑰宝（明代医学家名）</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赵匡胤真豪杰 </a:t>
            </a:r>
            <a:r>
              <a:rPr lang="en-US" altLang="zh-CN">
                <a:latin typeface="方正小标宋简体" pitchFamily="65" charset="-122"/>
                <a:ea typeface="方正小标宋简体" pitchFamily="65" charset="-122"/>
              </a:rPr>
              <a:t>(3</a:t>
            </a:r>
            <a:r>
              <a:rPr lang="zh-CN" altLang="en-US" dirty="0">
                <a:latin typeface="方正小标宋简体" pitchFamily="65" charset="-122"/>
                <a:ea typeface="方正小标宋简体" pitchFamily="65" charset="-122"/>
              </a:rPr>
              <a:t>字女歌手</a:t>
            </a:r>
            <a:r>
              <a:rPr lang="en-US" altLang="zh-CN">
                <a:latin typeface="方正小标宋简体" pitchFamily="65" charset="-122"/>
                <a:ea typeface="方正小标宋简体" pitchFamily="65" charset="-122"/>
              </a:rPr>
              <a:t>) </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清世祖一家</a:t>
            </a:r>
            <a:r>
              <a:rPr lang="en-US" altLang="zh-CN">
                <a:latin typeface="方正小标宋简体" pitchFamily="65" charset="-122"/>
                <a:ea typeface="方正小标宋简体" pitchFamily="65" charset="-122"/>
              </a:rPr>
              <a:t>(</a:t>
            </a:r>
            <a:r>
              <a:rPr lang="zh-CN" altLang="en-US" dirty="0">
                <a:latin typeface="方正小标宋简体" pitchFamily="65" charset="-122"/>
                <a:ea typeface="方正小标宋简体" pitchFamily="65" charset="-122"/>
              </a:rPr>
              <a:t>食用品品牌</a:t>
            </a:r>
            <a:r>
              <a:rPr lang="en-US" altLang="zh-CN">
                <a:latin typeface="方正小标宋简体" pitchFamily="65" charset="-122"/>
                <a:ea typeface="方正小标宋简体" pitchFamily="65" charset="-122"/>
              </a:rPr>
              <a:t> ) </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a:t>
            </a:r>
            <a:endParaRPr lang="zh-CN" altLang="en-US">
              <a:latin typeface="方正小标宋简体" pitchFamily="65" charset="-122"/>
              <a:ea typeface="方正小标宋简体" pitchFamily="65" charset="-122"/>
            </a:endParaRPr>
          </a:p>
        </p:txBody>
      </p:sp>
      <p:sp>
        <p:nvSpPr>
          <p:cNvPr id="78851" name="文本框 78850"/>
          <p:cNvSpPr txBox="1"/>
          <p:nvPr/>
        </p:nvSpPr>
        <p:spPr>
          <a:xfrm>
            <a:off x="8256588" y="2444433"/>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李时珍</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78852" name="文本框 78851"/>
          <p:cNvSpPr txBox="1"/>
          <p:nvPr/>
        </p:nvSpPr>
        <p:spPr>
          <a:xfrm>
            <a:off x="8207693" y="3020695"/>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宋祖英</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78853" name="文本框 78852"/>
          <p:cNvSpPr txBox="1"/>
          <p:nvPr/>
        </p:nvSpPr>
        <p:spPr>
          <a:xfrm>
            <a:off x="8207693" y="3459480"/>
            <a:ext cx="237648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福临门</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wipe(down)">
                                      <p:cBhvr>
                                        <p:cTn id="7" dur="2000"/>
                                        <p:tgtEl>
                                          <p:spTgt spid="78851"/>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8850">
                                            <p:txEl>
                                              <p:charRg st="50" end="69"/>
                                            </p:txEl>
                                          </p:spTgt>
                                        </p:tgtEl>
                                        <p:attrNameLst>
                                          <p:attrName>style.visibility</p:attrName>
                                        </p:attrNameLst>
                                      </p:cBhvr>
                                      <p:to>
                                        <p:strVal val="visible"/>
                                      </p:to>
                                    </p:set>
                                    <p:anim calcmode="lin" valueType="num">
                                      <p:cBhvr>
                                        <p:cTn id="12" dur="1" fill="hold"/>
                                        <p:tgtEl>
                                          <p:spTgt spid="78850">
                                            <p:txEl>
                                              <p:charRg st="50" end="69"/>
                                            </p:txEl>
                                          </p:spTgt>
                                        </p:tgtEl>
                                      </p:cBhvr>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8852"/>
                                        </p:tgtEl>
                                        <p:attrNameLst>
                                          <p:attrName>style.visibility</p:attrName>
                                        </p:attrNameLst>
                                      </p:cBhvr>
                                      <p:to>
                                        <p:strVal val="visible"/>
                                      </p:to>
                                    </p:set>
                                    <p:animEffect transition="in" filter="wipe(down)">
                                      <p:cBhvr>
                                        <p:cTn id="17" dur="2000"/>
                                        <p:tgtEl>
                                          <p:spTgt spid="78852"/>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78850">
                                            <p:txEl>
                                              <p:charRg st="69" end="87"/>
                                            </p:txEl>
                                          </p:spTgt>
                                        </p:tgtEl>
                                        <p:attrNameLst>
                                          <p:attrName>style.visibility</p:attrName>
                                        </p:attrNameLst>
                                      </p:cBhvr>
                                      <p:to>
                                        <p:strVal val="visible"/>
                                      </p:to>
                                    </p:set>
                                    <p:anim calcmode="lin" valueType="num">
                                      <p:cBhvr>
                                        <p:cTn id="22" dur="1" fill="hold"/>
                                        <p:tgtEl>
                                          <p:spTgt spid="78850">
                                            <p:txEl>
                                              <p:charRg st="69" end="87"/>
                                            </p:txEl>
                                          </p:spTgt>
                                        </p:tgtEl>
                                      </p:cBhvr>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8853"/>
                                        </p:tgtEl>
                                        <p:attrNameLst>
                                          <p:attrName>style.visibility</p:attrName>
                                        </p:attrNameLst>
                                      </p:cBhvr>
                                      <p:to>
                                        <p:strVal val="visible"/>
                                      </p:to>
                                    </p:set>
                                    <p:animEffect transition="in" filter="wipe(down)">
                                      <p:cBhvr>
                                        <p:cTn id="27" dur="2000"/>
                                        <p:tgtEl>
                                          <p:spTgt spid="78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ldLvl="0"/>
      <p:bldP spid="78852" grpId="0" bldLvl="0"/>
      <p:bldP spid="78853" grpId="0"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文本占位符 79873"/>
          <p:cNvSpPr>
            <a:spLocks noGrp="1"/>
          </p:cNvSpPr>
          <p:nvPr>
            <p:ph type="body" idx="1"/>
          </p:nvPr>
        </p:nvSpPr>
        <p:spPr>
          <a:xfrm>
            <a:off x="1992313" y="1484313"/>
            <a:ext cx="8229600" cy="4681537"/>
          </a:xfrm>
        </p:spPr>
        <p:txBody>
          <a:bodyPr/>
          <a:p>
            <a:pPr>
              <a:lnSpc>
                <a:spcPct val="90000"/>
              </a:lnSpc>
              <a:buNone/>
            </a:pPr>
            <a:r>
              <a:rPr lang="zh-CN" altLang="en-US" sz="3600">
                <a:ea typeface="仿宋_GB2312" pitchFamily="49" charset="-122"/>
              </a:rPr>
              <a:t>　</a:t>
            </a:r>
            <a:r>
              <a:rPr lang="zh-CN" altLang="en-US" sz="3600" dirty="0">
                <a:ea typeface="仿宋_GB2312" pitchFamily="49" charset="-122"/>
              </a:rPr>
              <a:t>　  </a:t>
            </a:r>
            <a:r>
              <a:rPr lang="zh-CN" altLang="en-US" dirty="0">
                <a:solidFill>
                  <a:srgbClr val="CC0000"/>
                </a:solidFill>
                <a:latin typeface="方正小标宋简体" pitchFamily="65" charset="-122"/>
                <a:ea typeface="方正小标宋简体" pitchFamily="65" charset="-122"/>
              </a:rPr>
              <a:t>生肖地支互代法 ：</a:t>
            </a:r>
            <a:r>
              <a:rPr lang="zh-CN" altLang="en-US" dirty="0">
                <a:latin typeface="方正小标宋简体" pitchFamily="65" charset="-122"/>
                <a:ea typeface="方正小标宋简体" pitchFamily="65" charset="-122"/>
              </a:rPr>
              <a:t>灯谜中常用传统的十二生肖与同它相对应的十二地支互相借代。即子对鼠、丑对牛、寅对虎、卯对兔、辰对龙、巳对蛇、午对马、未对羊、申对猴、酉对鸡、戌对狗、亥对猪。谜面中如有生肖字出现，应往相应的地支上想，反过来也是这样。</a:t>
            </a:r>
            <a:r>
              <a:rPr lang="zh-CN" altLang="en-US" dirty="0"/>
              <a:t> </a:t>
            </a:r>
            <a:endParaRPr lang="zh-CN" altLang="en-US" dirty="0">
              <a:latin typeface="方正小标宋简体" pitchFamily="65" charset="-122"/>
              <a:ea typeface="方正小标宋简体" pitchFamily="65" charset="-122"/>
            </a:endParaRPr>
          </a:p>
          <a:p>
            <a:pPr>
              <a:lnSpc>
                <a:spcPct val="90000"/>
              </a:lnSpc>
              <a:buNone/>
            </a:pPr>
            <a:r>
              <a:rPr lang="zh-CN" altLang="en-US" dirty="0">
                <a:latin typeface="方正小标宋简体" pitchFamily="65" charset="-122"/>
                <a:ea typeface="方正小标宋简体" pitchFamily="65" charset="-122"/>
              </a:rPr>
              <a:t>　　　庆生辰（解放军将帅名）</a:t>
            </a:r>
            <a:endParaRPr lang="zh-CN" altLang="en-US" dirty="0">
              <a:latin typeface="方正小标宋简体" pitchFamily="65" charset="-122"/>
              <a:ea typeface="方正小标宋简体" pitchFamily="65" charset="-122"/>
            </a:endParaRPr>
          </a:p>
          <a:p>
            <a:pPr>
              <a:lnSpc>
                <a:spcPct val="90000"/>
              </a:lnSpc>
              <a:buNone/>
            </a:pPr>
            <a:r>
              <a:rPr lang="zh-CN" altLang="en-US" dirty="0">
                <a:latin typeface="方正小标宋简体" pitchFamily="65" charset="-122"/>
                <a:ea typeface="方正小标宋简体" pitchFamily="65" charset="-122"/>
              </a:rPr>
              <a:t>　　　</a:t>
            </a:r>
            <a:endParaRPr lang="zh-CN" altLang="en-US">
              <a:latin typeface="方正小标宋简体" pitchFamily="65" charset="-122"/>
              <a:ea typeface="方正小标宋简体" pitchFamily="65" charset="-122"/>
            </a:endParaRPr>
          </a:p>
        </p:txBody>
      </p:sp>
      <p:sp>
        <p:nvSpPr>
          <p:cNvPr id="79875" name="文本框 79874"/>
          <p:cNvSpPr txBox="1"/>
          <p:nvPr/>
        </p:nvSpPr>
        <p:spPr>
          <a:xfrm>
            <a:off x="7847330" y="3966845"/>
            <a:ext cx="2136775" cy="1014730"/>
          </a:xfrm>
          <a:prstGeom prst="rect">
            <a:avLst/>
          </a:prstGeom>
          <a:noFill/>
          <a:ln w="9525">
            <a:noFill/>
          </a:ln>
        </p:spPr>
        <p:txBody>
          <a:bodyPr wrap="square">
            <a:spAutoFit/>
          </a:bodyPr>
          <a:p>
            <a:r>
              <a:rPr lang="zh-CN" altLang="en-US" sz="3200" dirty="0">
                <a:solidFill>
                  <a:srgbClr val="FF3300"/>
                </a:solidFill>
                <a:latin typeface="Adobe 仿宋 Std R" charset="-122"/>
                <a:ea typeface="方正行楷简体" pitchFamily="2" charset="-122"/>
              </a:rPr>
              <a:t>贺龙</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wipe(down)">
                                      <p:cBhvr>
                                        <p:cTn id="7" dur="2000"/>
                                        <p:tgtEl>
                                          <p:spTgt spid="79875"/>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9874">
                                            <p:txEl>
                                              <p:charRg st="136" end="140"/>
                                            </p:txEl>
                                          </p:spTgt>
                                        </p:tgtEl>
                                        <p:attrNameLst>
                                          <p:attrName>style.visibility</p:attrName>
                                        </p:attrNameLst>
                                      </p:cBhvr>
                                      <p:to>
                                        <p:strVal val="visible"/>
                                      </p:to>
                                    </p:set>
                                    <p:anim calcmode="lin" valueType="num">
                                      <p:cBhvr>
                                        <p:cTn id="12" dur="1" fill="hold"/>
                                        <p:tgtEl>
                                          <p:spTgt spid="79874">
                                            <p:txEl>
                                              <p:charRg st="136" end="14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ldLvl="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文本占位符 80897"/>
          <p:cNvSpPr>
            <a:spLocks noGrp="1"/>
          </p:cNvSpPr>
          <p:nvPr>
            <p:ph type="body" idx="1"/>
          </p:nvPr>
        </p:nvSpPr>
        <p:spPr>
          <a:xfrm>
            <a:off x="1992313" y="1484313"/>
            <a:ext cx="8229600" cy="4681537"/>
          </a:xfrm>
        </p:spPr>
        <p:txBody>
          <a:bodyPr/>
          <a:p>
            <a:pPr>
              <a:buNone/>
            </a:pPr>
            <a:r>
              <a:rPr lang="zh-CN" altLang="en-US">
                <a:ea typeface="仿宋_GB2312" pitchFamily="49" charset="-122"/>
              </a:rPr>
              <a:t>　</a:t>
            </a:r>
            <a:r>
              <a:rPr lang="zh-CN" altLang="en-US" dirty="0">
                <a:ea typeface="仿宋_GB2312" pitchFamily="49" charset="-122"/>
              </a:rPr>
              <a:t>　  </a:t>
            </a:r>
            <a:r>
              <a:rPr lang="zh-CN" altLang="en-US" sz="2800" dirty="0">
                <a:solidFill>
                  <a:srgbClr val="CC0000"/>
                </a:solidFill>
                <a:ea typeface="方正小标宋简体" pitchFamily="65" charset="-122"/>
              </a:rPr>
              <a:t>物名借代法：</a:t>
            </a:r>
            <a:r>
              <a:rPr lang="zh-CN" altLang="en-US" sz="2800" dirty="0">
                <a:ea typeface="方正小标宋简体" pitchFamily="65" charset="-122"/>
              </a:rPr>
              <a:t>凡动物、植物等往往有一个或者几个别名、代名或异称。灯谜中常常以具体物名来扣合这一类事物的统称。甚至更有在谜面上列举一望可知其物性、颜色等的物名来扣其物性特征及颜色特征。如用糖代甜、药代苦、冰代冷、火代热、血代红、雪代白、花代香等。</a:t>
            </a:r>
            <a:endParaRPr lang="zh-CN" altLang="en-US" sz="2800" dirty="0">
              <a:ea typeface="方正小标宋简体" pitchFamily="65" charset="-122"/>
            </a:endParaRPr>
          </a:p>
          <a:p>
            <a:pPr>
              <a:buNone/>
            </a:pPr>
            <a:r>
              <a:rPr lang="zh-CN" altLang="en-US" sz="2800" dirty="0">
                <a:latin typeface="方正小标宋简体" pitchFamily="65" charset="-122"/>
                <a:ea typeface="方正小标宋简体" pitchFamily="65" charset="-122"/>
              </a:rPr>
              <a:t>　　   </a:t>
            </a:r>
            <a:r>
              <a:rPr lang="zh-CN" altLang="en-US" sz="2800" dirty="0">
                <a:ea typeface="方正小标宋简体" pitchFamily="65" charset="-122"/>
              </a:rPr>
              <a:t>鸦片战争（用物名） </a:t>
            </a:r>
            <a:endParaRPr lang="zh-CN" altLang="en-US" sz="2800" dirty="0">
              <a:ea typeface="方正小标宋简体" pitchFamily="65" charset="-122"/>
            </a:endParaRPr>
          </a:p>
          <a:p>
            <a:pPr>
              <a:buNone/>
            </a:pPr>
            <a:r>
              <a:rPr lang="zh-CN" altLang="en-US" sz="2800" dirty="0">
                <a:ea typeface="方正小标宋简体" pitchFamily="65" charset="-122"/>
              </a:rPr>
              <a:t>　  　杜鹃泣血（水果名）</a:t>
            </a:r>
            <a:r>
              <a:rPr lang="zh-CN" altLang="en-US" dirty="0"/>
              <a:t> </a:t>
            </a:r>
            <a:r>
              <a:rPr lang="zh-CN" altLang="en-US" dirty="0">
                <a:latin typeface="方正小标宋简体" pitchFamily="65" charset="-122"/>
                <a:ea typeface="方正小标宋简体" pitchFamily="65" charset="-122"/>
              </a:rPr>
              <a:t>　　</a:t>
            </a:r>
            <a:endParaRPr lang="zh-CN" altLang="en-US" dirty="0">
              <a:latin typeface="方正小标宋简体" pitchFamily="65" charset="-122"/>
              <a:ea typeface="方正小标宋简体" pitchFamily="65" charset="-122"/>
            </a:endParaRPr>
          </a:p>
          <a:p>
            <a:pPr>
              <a:buNone/>
            </a:pPr>
            <a:r>
              <a:rPr lang="zh-CN" altLang="en-US" sz="2800" dirty="0">
                <a:latin typeface="方正小标宋简体" pitchFamily="65" charset="-122"/>
                <a:ea typeface="方正小标宋简体" pitchFamily="65" charset="-122"/>
              </a:rPr>
              <a:t>　</a:t>
            </a:r>
            <a:endParaRPr lang="zh-CN" altLang="en-US" sz="2800">
              <a:latin typeface="方正小标宋简体" pitchFamily="65" charset="-122"/>
              <a:ea typeface="方正小标宋简体" pitchFamily="65" charset="-122"/>
            </a:endParaRPr>
          </a:p>
        </p:txBody>
      </p:sp>
      <p:sp>
        <p:nvSpPr>
          <p:cNvPr id="80899" name="文本框 80898"/>
          <p:cNvSpPr txBox="1"/>
          <p:nvPr/>
        </p:nvSpPr>
        <p:spPr>
          <a:xfrm>
            <a:off x="6743700" y="3932555"/>
            <a:ext cx="2014855" cy="1014730"/>
          </a:xfrm>
          <a:prstGeom prst="rect">
            <a:avLst/>
          </a:prstGeom>
          <a:noFill/>
          <a:ln w="9525">
            <a:noFill/>
          </a:ln>
        </p:spPr>
        <p:txBody>
          <a:bodyPr wrap="square">
            <a:spAutoFit/>
          </a:bodyPr>
          <a:p>
            <a:r>
              <a:rPr lang="zh-CN" altLang="en-US" sz="3200" dirty="0">
                <a:solidFill>
                  <a:srgbClr val="FF3300"/>
                </a:solidFill>
                <a:latin typeface="Adobe 仿宋 Std R" charset="-122"/>
                <a:ea typeface="方正行楷简体" pitchFamily="2" charset="-122"/>
              </a:rPr>
              <a:t>烟斗</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80900" name="文本框 80899"/>
          <p:cNvSpPr txBox="1"/>
          <p:nvPr/>
        </p:nvSpPr>
        <p:spPr>
          <a:xfrm>
            <a:off x="6743700" y="4482465"/>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花红</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wipe(down)">
                                      <p:cBhvr>
                                        <p:cTn id="7" dur="2000"/>
                                        <p:tgtEl>
                                          <p:spTgt spid="80899"/>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0898">
                                            <p:txEl>
                                              <p:charRg st="142" end="159"/>
                                            </p:txEl>
                                          </p:spTgt>
                                        </p:tgtEl>
                                        <p:attrNameLst>
                                          <p:attrName>style.visibility</p:attrName>
                                        </p:attrNameLst>
                                      </p:cBhvr>
                                      <p:to>
                                        <p:strVal val="visible"/>
                                      </p:to>
                                    </p:set>
                                    <p:anim calcmode="lin" valueType="num">
                                      <p:cBhvr>
                                        <p:cTn id="12" dur="1" fill="hold"/>
                                        <p:tgtEl>
                                          <p:spTgt spid="80898">
                                            <p:txEl>
                                              <p:charRg st="142" end="159"/>
                                            </p:txEl>
                                          </p:spTgt>
                                        </p:tgtEl>
                                      </p:cBhvr>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0900"/>
                                        </p:tgtEl>
                                        <p:attrNameLst>
                                          <p:attrName>style.visibility</p:attrName>
                                        </p:attrNameLst>
                                      </p:cBhvr>
                                      <p:to>
                                        <p:strVal val="visible"/>
                                      </p:to>
                                    </p:set>
                                    <p:animEffect transition="in" filter="wipe(down)">
                                      <p:cBhvr>
                                        <p:cTn id="17" dur="20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ldLvl="0"/>
      <p:bldP spid="80900" grpId="0"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文本占位符 81921"/>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dirty="0">
                <a:solidFill>
                  <a:srgbClr val="CC0000"/>
                </a:solidFill>
                <a:ea typeface="方正小标宋简体" pitchFamily="65" charset="-122"/>
              </a:rPr>
              <a:t>时间借代法：</a:t>
            </a:r>
            <a:r>
              <a:rPr lang="zh-CN" altLang="en-US" dirty="0">
                <a:ea typeface="方正小标宋简体" pitchFamily="65" charset="-122"/>
              </a:rPr>
              <a:t>以四季、月、日、节日名称与其别称等相互替代。</a:t>
            </a:r>
            <a:endParaRPr lang="zh-CN" altLang="en-US" dirty="0">
              <a:ea typeface="方正小标宋简体" pitchFamily="65" charset="-122"/>
            </a:endParaRPr>
          </a:p>
          <a:p>
            <a:pPr>
              <a:buNone/>
            </a:pPr>
            <a:r>
              <a:rPr lang="zh-CN" altLang="en-US" dirty="0"/>
              <a:t> </a:t>
            </a:r>
            <a:r>
              <a:rPr lang="zh-CN" altLang="en-US" dirty="0">
                <a:latin typeface="方正小标宋简体" pitchFamily="65" charset="-122"/>
                <a:ea typeface="方正小标宋简体" pitchFamily="65" charset="-122"/>
              </a:rPr>
              <a:t>　　   </a:t>
            </a:r>
            <a:r>
              <a:rPr lang="zh-CN" altLang="en-US" dirty="0">
                <a:ea typeface="方正小标宋简体" pitchFamily="65" charset="-122"/>
              </a:rPr>
              <a:t>刚交十二月（宋代人） </a:t>
            </a:r>
            <a:endParaRPr lang="zh-CN" altLang="en-US" dirty="0">
              <a:ea typeface="方正小标宋简体" pitchFamily="65" charset="-122"/>
            </a:endParaRPr>
          </a:p>
          <a:p>
            <a:pPr>
              <a:buNone/>
            </a:pPr>
            <a:r>
              <a:rPr lang="zh-CN" altLang="en-US" dirty="0">
                <a:ea typeface="方正小标宋简体" pitchFamily="65" charset="-122"/>
              </a:rPr>
              <a:t>　  　  望穿（昆剧目） 　　</a:t>
            </a:r>
            <a:endParaRPr lang="zh-CN" altLang="en-US" dirty="0">
              <a:ea typeface="方正小标宋简体" pitchFamily="65" charset="-122"/>
            </a:endParaRPr>
          </a:p>
          <a:p>
            <a:pPr>
              <a:buNone/>
            </a:pPr>
            <a:r>
              <a:rPr lang="zh-CN" altLang="en-US" dirty="0">
                <a:ea typeface="方正小标宋简体" pitchFamily="65" charset="-122"/>
              </a:rPr>
              <a:t>　</a:t>
            </a:r>
            <a:endParaRPr lang="zh-CN" altLang="en-US">
              <a:ea typeface="方正小标宋简体" pitchFamily="65" charset="-122"/>
            </a:endParaRPr>
          </a:p>
        </p:txBody>
      </p:sp>
      <p:sp>
        <p:nvSpPr>
          <p:cNvPr id="81923" name="文本框 81922"/>
          <p:cNvSpPr txBox="1"/>
          <p:nvPr/>
        </p:nvSpPr>
        <p:spPr>
          <a:xfrm>
            <a:off x="7391400" y="2355533"/>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方腊</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81924" name="文本框 81923"/>
          <p:cNvSpPr txBox="1"/>
          <p:nvPr/>
        </p:nvSpPr>
        <p:spPr>
          <a:xfrm>
            <a:off x="7391400" y="2942590"/>
            <a:ext cx="2014855" cy="1014730"/>
          </a:xfrm>
          <a:prstGeom prst="rect">
            <a:avLst/>
          </a:prstGeom>
          <a:noFill/>
          <a:ln w="9525">
            <a:noFill/>
          </a:ln>
        </p:spPr>
        <p:txBody>
          <a:bodyPr wrap="square">
            <a:spAutoFit/>
          </a:bodyPr>
          <a:p>
            <a:r>
              <a:rPr lang="zh-CN" altLang="en-US" sz="3200" dirty="0">
                <a:solidFill>
                  <a:srgbClr val="FF3300"/>
                </a:solidFill>
                <a:latin typeface="Adobe 仿宋 Std R" charset="-122"/>
                <a:ea typeface="方正行楷简体" pitchFamily="2" charset="-122"/>
              </a:rPr>
              <a:t>十五贯</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wipe(down)">
                                      <p:cBhvr>
                                        <p:cTn id="7" dur="2000"/>
                                        <p:tgtEl>
                                          <p:spTgt spid="8192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1922">
                                            <p:txEl>
                                              <p:charRg st="51" end="68"/>
                                            </p:txEl>
                                          </p:spTgt>
                                        </p:tgtEl>
                                        <p:attrNameLst>
                                          <p:attrName>style.visibility</p:attrName>
                                        </p:attrNameLst>
                                      </p:cBhvr>
                                      <p:to>
                                        <p:strVal val="visible"/>
                                      </p:to>
                                    </p:set>
                                    <p:anim calcmode="lin" valueType="num">
                                      <p:cBhvr>
                                        <p:cTn id="12" dur="1" fill="hold"/>
                                        <p:tgtEl>
                                          <p:spTgt spid="81922">
                                            <p:txEl>
                                              <p:charRg st="51" end="68"/>
                                            </p:txEl>
                                          </p:spTgt>
                                        </p:tgtEl>
                                      </p:cBhvr>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1924"/>
                                        </p:tgtEl>
                                        <p:attrNameLst>
                                          <p:attrName>style.visibility</p:attrName>
                                        </p:attrNameLst>
                                      </p:cBhvr>
                                      <p:to>
                                        <p:strVal val="visible"/>
                                      </p:to>
                                    </p:set>
                                    <p:animEffect transition="in" filter="wipe(down)">
                                      <p:cBhvr>
                                        <p:cTn id="17" dur="20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ldLvl="0"/>
      <p:bldP spid="81924" grpId="0"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文本占位符 81921"/>
          <p:cNvSpPr>
            <a:spLocks noGrp="1"/>
          </p:cNvSpPr>
          <p:nvPr>
            <p:ph type="body" idx="1"/>
          </p:nvPr>
        </p:nvSpPr>
        <p:spPr>
          <a:xfrm>
            <a:off x="289560" y="917575"/>
            <a:ext cx="11677650" cy="5503545"/>
          </a:xfrm>
        </p:spPr>
        <p:txBody>
          <a:bodyPr/>
          <a:p>
            <a:pPr>
              <a:buNone/>
            </a:pPr>
            <a:r>
              <a:rPr lang="zh-CN" altLang="en-US" sz="3600">
                <a:ea typeface="仿宋_GB2312" pitchFamily="49" charset="-122"/>
              </a:rPr>
              <a:t>　</a:t>
            </a:r>
            <a:r>
              <a:rPr lang="zh-CN" altLang="en-US" sz="2000" b="1" dirty="0">
                <a:latin typeface="华文楷体" panose="02010600040101010101" charset="-122"/>
                <a:ea typeface="华文楷体" panose="02010600040101010101" charset="-122"/>
              </a:rPr>
              <a:t>（1）人称的借代：以人的姓名、别名、字号、绰号、封号、官职等相互借代，这是借代中用得最多的。如：孔子/丘。中山/文（孙文），秦皇/政，青莲居士/李白，及时雨/宋江，豹子头/林冲，尝君/孟，东坡/苏，成功/郑，元璋/朱，恩来/周，一波/薄，秋雨/余，宝玉/贾，双双/李……等。</a:t>
            </a:r>
            <a:endParaRPr lang="zh-CN" altLang="en-US" sz="2000" b="1" dirty="0">
              <a:latin typeface="华文楷体" panose="02010600040101010101" charset="-122"/>
              <a:ea typeface="华文楷体" panose="02010600040101010101" charset="-122"/>
            </a:endParaRPr>
          </a:p>
          <a:p>
            <a:pPr>
              <a:buNone/>
            </a:pPr>
            <a:r>
              <a:rPr lang="zh-CN" altLang="en-US" sz="2000" b="1" dirty="0">
                <a:latin typeface="华文楷体" panose="02010600040101010101" charset="-122"/>
                <a:ea typeface="华文楷体" panose="02010600040101010101" charset="-122"/>
              </a:rPr>
              <a:t>　　还有称谓的借代，如：严/父,慈/母，释/和尚，泰山/岳父，主人/东，客人/西……等。</a:t>
            </a:r>
            <a:endParaRPr lang="zh-CN" altLang="en-US" sz="2000" b="1" dirty="0">
              <a:latin typeface="华文楷体" panose="02010600040101010101" charset="-122"/>
              <a:ea typeface="华文楷体" panose="02010600040101010101" charset="-122"/>
            </a:endParaRPr>
          </a:p>
          <a:p>
            <a:pPr>
              <a:buNone/>
            </a:pPr>
            <a:r>
              <a:rPr lang="zh-CN" altLang="en-US" sz="2000" b="1" dirty="0">
                <a:latin typeface="华文楷体" panose="02010600040101010101" charset="-122"/>
                <a:ea typeface="华文楷体" panose="02010600040101010101" charset="-122"/>
              </a:rPr>
              <a:t>　　其中以单名代姓的谜语猜射难度最高，如：邦/刘，羽/项、关，遂/毛，挺/叶，只能在以谜会友的擂台赛中使用，在普通晚会上主持人应尽可能避免这类素材的选择。</a:t>
            </a:r>
            <a:endParaRPr lang="zh-CN" altLang="en-US" sz="2000" b="1" dirty="0">
              <a:latin typeface="华文楷体" panose="02010600040101010101" charset="-122"/>
              <a:ea typeface="华文楷体" panose="02010600040101010101" charset="-122"/>
            </a:endParaRPr>
          </a:p>
          <a:p>
            <a:pPr>
              <a:buNone/>
            </a:pPr>
            <a:r>
              <a:rPr lang="zh-CN" altLang="en-US" sz="2000" b="1" dirty="0">
                <a:latin typeface="华文楷体" panose="02010600040101010101" charset="-122"/>
                <a:ea typeface="华文楷体" panose="02010600040101010101" charset="-122"/>
              </a:rPr>
              <a:t>　　（2）年龄的借代：幼年/总角，童年/垂髫，二十/弱冠，三十/而立，四十/不惑，五十/知命、知非、艾服、大衍，六十/花甲、耳顺、杖乡、下寿，七十/古稀、杖国，八十/杖朝、中寿，八十至九十/耄耋，九十/鲐背，百岁/期颐、上寿。</a:t>
            </a:r>
            <a:endParaRPr lang="zh-CN" altLang="en-US" sz="2000" b="1" dirty="0">
              <a:latin typeface="华文楷体" panose="02010600040101010101" charset="-122"/>
              <a:ea typeface="华文楷体" panose="02010600040101010101" charset="-122"/>
            </a:endParaRPr>
          </a:p>
          <a:p>
            <a:pPr>
              <a:buNone/>
            </a:pPr>
            <a:r>
              <a:rPr lang="zh-CN" altLang="en-US" sz="2000" b="1" dirty="0">
                <a:latin typeface="华文楷体" panose="02010600040101010101" charset="-122"/>
                <a:ea typeface="华文楷体" panose="02010600040101010101" charset="-122"/>
              </a:rPr>
              <a:t>　　（3）物名的借代：君子/兰，玉粒/米，樱桃/口，春/酒，杜康/酒，鸡毛/信，桃花/马，千里/马，金钱/豹，美人/鱼，娃娃/鱼，含羞/草，梅花/鹿，鸿雁/书信，雁阵/人，桃李/学生，丁/男，口/女，千金/女，云/龙，风/虎，日/金乌、火轮，月/嫦娥、婵娟、玉兔、冰轮、银钩，相思/豆、鸟、病……等。</a:t>
            </a:r>
            <a:endParaRPr lang="zh-CN" altLang="en-US" sz="2000" b="1" dirty="0">
              <a:latin typeface="华文楷体" panose="02010600040101010101" charset="-122"/>
              <a:ea typeface="华文楷体" panose="02010600040101010101" charset="-122"/>
            </a:endParaRPr>
          </a:p>
          <a:p>
            <a:pPr>
              <a:buNone/>
            </a:pPr>
            <a:r>
              <a:rPr lang="zh-CN" altLang="en-US" sz="2000" b="1" dirty="0">
                <a:latin typeface="华文楷体" panose="02010600040101010101" charset="-122"/>
                <a:ea typeface="华文楷体" panose="02010600040101010101" charset="-122"/>
              </a:rPr>
              <a:t>　　（4）地名的借代：省市名与简称，城市名与别称，现地名与古称，国家与首都等借代。如：河北/冀，山西/晋，上海/沪，羊城/广州，春城/昆明，山城/重庆，金城/兰州，伦敦/英国，巴黎/法国……等。</a:t>
            </a:r>
            <a:r>
              <a:rPr lang="zh-CN" altLang="en-US" dirty="0">
                <a:ea typeface="方正小标宋简体" pitchFamily="65" charset="-122"/>
              </a:rPr>
              <a:t>　</a:t>
            </a:r>
            <a:endParaRPr lang="zh-CN" altLang="en-US">
              <a:ea typeface="方正小标宋简体" pitchFamily="65" charset="-122"/>
            </a:endParaRPr>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6195" y="991870"/>
            <a:ext cx="12189460" cy="6000750"/>
          </a:xfrm>
          <a:prstGeom prst="rect">
            <a:avLst/>
          </a:prstGeom>
          <a:noFill/>
        </p:spPr>
        <p:txBody>
          <a:bodyPr wrap="square" rtlCol="0" anchor="t">
            <a:spAutoFit/>
          </a:bodyPr>
          <a:p>
            <a:r>
              <a:rPr lang="en-US" altLang="zh-CN" sz="2400"/>
              <a:t>   </a:t>
            </a:r>
            <a:r>
              <a:rPr lang="en-US" altLang="zh-CN" sz="2400">
                <a:latin typeface="华文楷体" panose="02010600040101010101" charset="-122"/>
                <a:ea typeface="华文楷体" panose="02010600040101010101" charset="-122"/>
              </a:rPr>
              <a:t> </a:t>
            </a:r>
            <a:r>
              <a:rPr lang="zh-CN" altLang="en-US" sz="2400">
                <a:latin typeface="华文楷体" panose="02010600040101010101" charset="-122"/>
                <a:ea typeface="华文楷体" panose="02010600040101010101" charset="-122"/>
              </a:rPr>
              <a:t>（5）时间的借代：朔/初一，望/十五，晦/月底，子/午夜、夜半，丑/鸡鸣、凌晨，寅/平旦、凌晨，卯/日出、早晨，辰/食时、上午，巳/隅中、上午，午/日中、中午，未/日仄、下午，申/哺时、下午，酉/日入、傍晚，戌/黄昏、夜晚，亥/人定、夜晚。</a:t>
            </a:r>
            <a:endParaRPr lang="zh-CN" altLang="en-US" sz="2400">
              <a:latin typeface="华文楷体" panose="02010600040101010101" charset="-122"/>
              <a:ea typeface="华文楷体" panose="02010600040101010101" charset="-122"/>
            </a:endParaRPr>
          </a:p>
          <a:p>
            <a:r>
              <a:rPr lang="zh-CN" altLang="en-US" sz="2400">
                <a:latin typeface="华文楷体" panose="02010600040101010101" charset="-122"/>
                <a:ea typeface="华文楷体" panose="02010600040101010101" charset="-122"/>
              </a:rPr>
              <a:t>    （6）朝代的借代：以皇帝姓氏代朝代名，以年号代朝代名，或以年号代皇帝姓氏，如：刘/汉，李/唐，赵/宋，朱/明，贞观/唐，开元/李……等。</a:t>
            </a:r>
            <a:endParaRPr lang="zh-CN" altLang="en-US" sz="2400">
              <a:latin typeface="华文楷体" panose="02010600040101010101" charset="-122"/>
              <a:ea typeface="华文楷体" panose="02010600040101010101" charset="-122"/>
            </a:endParaRPr>
          </a:p>
          <a:p>
            <a:r>
              <a:rPr lang="zh-CN" altLang="en-US" sz="2400">
                <a:latin typeface="华文楷体" panose="02010600040101010101" charset="-122"/>
                <a:ea typeface="华文楷体" panose="02010600040101010101" charset="-122"/>
              </a:rPr>
              <a:t>　　（7）数字符号的借代： /加、正、是，―/减、负、非，×/错、误，三八/妇女节，五四/青年节，十二/打（量词）……等。</a:t>
            </a:r>
            <a:endParaRPr lang="zh-CN" altLang="en-US" sz="2400">
              <a:latin typeface="华文楷体" panose="02010600040101010101" charset="-122"/>
              <a:ea typeface="华文楷体" panose="02010600040101010101" charset="-122"/>
            </a:endParaRPr>
          </a:p>
          <a:p>
            <a:r>
              <a:rPr lang="zh-CN" altLang="en-US" sz="2400">
                <a:latin typeface="华文楷体" panose="02010600040101010101" charset="-122"/>
                <a:ea typeface="华文楷体" panose="02010600040101010101" charset="-122"/>
              </a:rPr>
              <a:t>　　（8）生肖与地支的借代：子/鼠，丑/牛，寅/虎，卯/兔，辰/龙，巳/蛇，午/马，未/羊，申/猴，酉/鸡，戌/狗，亥/猪。</a:t>
            </a:r>
            <a:endParaRPr lang="zh-CN" altLang="en-US" sz="2400">
              <a:latin typeface="华文楷体" panose="02010600040101010101" charset="-122"/>
              <a:ea typeface="华文楷体" panose="02010600040101010101" charset="-122"/>
            </a:endParaRPr>
          </a:p>
          <a:p>
            <a:r>
              <a:rPr lang="zh-CN" altLang="en-US" sz="2400">
                <a:latin typeface="华文楷体" panose="02010600040101010101" charset="-122"/>
                <a:ea typeface="华文楷体" panose="02010600040101010101" charset="-122"/>
              </a:rPr>
              <a:t>　　（9）五行与方位、四季的借代：金/西、秋，木/东、春，水/北、冬，火/南、夏，土/中。</a:t>
            </a:r>
            <a:endParaRPr lang="zh-CN" altLang="en-US" sz="2400">
              <a:latin typeface="华文楷体" panose="02010600040101010101" charset="-122"/>
              <a:ea typeface="华文楷体" panose="02010600040101010101" charset="-122"/>
            </a:endParaRPr>
          </a:p>
          <a:p>
            <a:r>
              <a:rPr lang="zh-CN" altLang="en-US" sz="2400">
                <a:latin typeface="华文楷体" panose="02010600040101010101" charset="-122"/>
                <a:ea typeface="华文楷体" panose="02010600040101010101" charset="-122"/>
              </a:rPr>
              <a:t>　　（10）八卦与自然的借代：乾/天，兑/泽，离/火，雷/震，巽/风，坎/水，艮/山，坤/地。</a:t>
            </a:r>
            <a:endParaRPr lang="zh-CN" altLang="en-US" sz="2400">
              <a:latin typeface="华文楷体" panose="02010600040101010101" charset="-122"/>
              <a:ea typeface="华文楷体" panose="02010600040101010101" charset="-122"/>
            </a:endParaRPr>
          </a:p>
          <a:p>
            <a:r>
              <a:rPr lang="zh-CN" altLang="en-US" sz="2400">
                <a:latin typeface="华文楷体" panose="02010600040101010101" charset="-122"/>
                <a:ea typeface="华文楷体" panose="02010600040101010101" charset="-122"/>
              </a:rPr>
              <a:t>　　有更多的无法归入于上述十类借代关系，例如：“果”借代“实”，“斑”借代“雀”，“仁者”借代“山”，“智者”借代“水”，“黄花”借代“闺女”，“黄梁、南柯、红楼”都可以用来借代“梦”，实在是不胜枚举</a:t>
            </a:r>
            <a:r>
              <a:rPr lang="zh-CN" altLang="en-US" sz="2400"/>
              <a:t>。</a:t>
            </a:r>
            <a:endParaRPr lang="zh-CN" altLang="en-US" sz="2400"/>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文本占位符 83969"/>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10</a:t>
            </a:r>
            <a:r>
              <a:rPr lang="zh-CN" altLang="en-US" dirty="0">
                <a:solidFill>
                  <a:srgbClr val="CC0000"/>
                </a:solidFill>
                <a:latin typeface="方正小标宋简体" pitchFamily="65" charset="-122"/>
                <a:ea typeface="方正小标宋简体" pitchFamily="65" charset="-122"/>
              </a:rPr>
              <a:t>、谜面包含法 </a:t>
            </a:r>
            <a:endParaRPr lang="zh-CN" altLang="en-US" dirty="0">
              <a:solidFill>
                <a:srgbClr val="CC0000"/>
              </a:solidFill>
              <a:latin typeface="方正小标宋简体" pitchFamily="65" charset="-122"/>
              <a:ea typeface="方正小标宋简体" pitchFamily="65" charset="-122"/>
            </a:endParaRPr>
          </a:p>
          <a:p>
            <a:pPr>
              <a:buNone/>
            </a:pPr>
            <a:r>
              <a:rPr lang="zh-CN" altLang="en-US" dirty="0"/>
              <a:t>　　</a:t>
            </a:r>
            <a:r>
              <a:rPr lang="zh-CN" altLang="en-US" dirty="0">
                <a:latin typeface="方正小标宋简体" pitchFamily="65" charset="-122"/>
                <a:ea typeface="方正小标宋简体" pitchFamily="65" charset="-122"/>
              </a:rPr>
              <a:t>　从谜面部分字中找出共同包含的偏旁或字以求得谜底。 </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加劲劳动，个个有份（字）</a:t>
            </a:r>
            <a:r>
              <a:rPr lang="zh-CN" altLang="en-US" dirty="0"/>
              <a:t> </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a:t>
            </a:r>
            <a:endParaRPr lang="zh-CN" altLang="en-US">
              <a:latin typeface="方正小标宋简体" pitchFamily="65" charset="-122"/>
              <a:ea typeface="方正小标宋简体" pitchFamily="65" charset="-122"/>
            </a:endParaRPr>
          </a:p>
        </p:txBody>
      </p:sp>
      <p:sp>
        <p:nvSpPr>
          <p:cNvPr id="83971" name="文本框 83970"/>
          <p:cNvSpPr txBox="1"/>
          <p:nvPr/>
        </p:nvSpPr>
        <p:spPr>
          <a:xfrm>
            <a:off x="8207375" y="2921635"/>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力</a:t>
            </a:r>
            <a:endParaRPr lang="zh-CN" altLang="en-US" sz="3200" dirty="0">
              <a:solidFill>
                <a:srgbClr val="FF3300"/>
              </a:solidFill>
              <a:latin typeface="Adobe 仿宋 Std R" charset="-122"/>
              <a:ea typeface="方正行楷简体" pitchFamily="2" charset="-122"/>
            </a:endParaRPr>
          </a:p>
          <a:p>
            <a:endParaRPr lang="zh-CN" altLang="en-US" sz="2800" dirty="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3971"/>
                                        </p:tgtEl>
                                        <p:attrNameLst>
                                          <p:attrName>style.visibility</p:attrName>
                                        </p:attrNameLst>
                                      </p:cBhvr>
                                      <p:to>
                                        <p:strVal val="visible"/>
                                      </p:to>
                                    </p:set>
                                    <p:animEffect transition="in" filter="wipe(down)">
                                      <p:cBhvr>
                                        <p:cTn id="7" dur="2000"/>
                                        <p:tgtEl>
                                          <p:spTgt spid="83971"/>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3970">
                                            <p:txEl>
                                              <p:charRg st="60" end="64"/>
                                            </p:txEl>
                                          </p:spTgt>
                                        </p:tgtEl>
                                        <p:attrNameLst>
                                          <p:attrName>style.visibility</p:attrName>
                                        </p:attrNameLst>
                                      </p:cBhvr>
                                      <p:to>
                                        <p:strVal val="visible"/>
                                      </p:to>
                                    </p:set>
                                    <p:anim calcmode="lin" valueType="num">
                                      <p:cBhvr>
                                        <p:cTn id="12" dur="1" fill="hold"/>
                                        <p:tgtEl>
                                          <p:spTgt spid="83970">
                                            <p:txEl>
                                              <p:charRg st="60" end="6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ldLvl="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文本占位符 84993"/>
          <p:cNvSpPr>
            <a:spLocks noGrp="1"/>
          </p:cNvSpPr>
          <p:nvPr>
            <p:ph type="body" idx="1"/>
          </p:nvPr>
        </p:nvSpPr>
        <p:spPr>
          <a:xfrm>
            <a:off x="1992313" y="1484313"/>
            <a:ext cx="8229600" cy="4681537"/>
          </a:xfrm>
        </p:spPr>
        <p:txBody>
          <a:bodyPr/>
          <a:p>
            <a:pPr>
              <a:lnSpc>
                <a:spcPct val="90000"/>
              </a:lnSpc>
              <a:buNone/>
            </a:pPr>
            <a:r>
              <a:rPr lang="zh-CN" altLang="en-US">
                <a:ea typeface="仿宋_GB2312" pitchFamily="49" charset="-122"/>
              </a:rPr>
              <a:t>　</a:t>
            </a:r>
            <a:r>
              <a:rPr lang="zh-CN" altLang="en-US" dirty="0">
                <a:ea typeface="仿宋_GB2312" pitchFamily="49" charset="-122"/>
              </a:rPr>
              <a:t>　  </a:t>
            </a:r>
            <a:r>
              <a:rPr lang="en-US" altLang="zh-CN">
                <a:solidFill>
                  <a:srgbClr val="CC0000"/>
                </a:solidFill>
                <a:latin typeface="方正小标宋简体" pitchFamily="65" charset="-122"/>
                <a:ea typeface="方正小标宋简体" pitchFamily="65" charset="-122"/>
              </a:rPr>
              <a:t>11</a:t>
            </a:r>
            <a:r>
              <a:rPr lang="zh-CN" altLang="en-US" dirty="0">
                <a:solidFill>
                  <a:srgbClr val="CC0000"/>
                </a:solidFill>
                <a:latin typeface="方正小标宋简体" pitchFamily="65" charset="-122"/>
                <a:ea typeface="方正小标宋简体" pitchFamily="65" charset="-122"/>
              </a:rPr>
              <a:t>、自行抵消法</a:t>
            </a:r>
            <a:endParaRPr lang="zh-CN" altLang="en-US" dirty="0">
              <a:solidFill>
                <a:srgbClr val="CC0000"/>
              </a:solidFill>
              <a:latin typeface="方正小标宋简体" pitchFamily="65" charset="-122"/>
              <a:ea typeface="方正小标宋简体" pitchFamily="65" charset="-122"/>
            </a:endParaRPr>
          </a:p>
          <a:p>
            <a:pPr>
              <a:lnSpc>
                <a:spcPct val="90000"/>
              </a:lnSpc>
              <a:buNone/>
            </a:pPr>
            <a:r>
              <a:rPr lang="zh-CN" altLang="en-US" sz="2800" dirty="0">
                <a:solidFill>
                  <a:srgbClr val="CC0000"/>
                </a:solidFill>
                <a:ea typeface="方正小标宋简体" pitchFamily="65" charset="-122"/>
              </a:rPr>
              <a:t>　　　</a:t>
            </a:r>
            <a:r>
              <a:rPr lang="zh-CN" altLang="en-US" sz="2800" dirty="0">
                <a:ea typeface="方正小标宋简体" pitchFamily="65" charset="-122"/>
              </a:rPr>
              <a:t>谜面中的一些字词自我抵消或在谜底中添置一些字词再行抵消的猜谜方法。谜面抵消因其特征明显，往往一看便知；谜底抵消往往不易察觉，不过也有规律可循，一般会出现“少、无、不见、没有、出、开”之类表示减损的词，将有关的字词抵消后，剩余的部分再与谜面相扣。</a:t>
            </a:r>
            <a:endParaRPr lang="zh-CN" altLang="en-US" sz="2800" dirty="0">
              <a:ea typeface="方正小标宋简体" pitchFamily="65" charset="-122"/>
            </a:endParaRPr>
          </a:p>
          <a:p>
            <a:pPr>
              <a:lnSpc>
                <a:spcPct val="90000"/>
              </a:lnSpc>
              <a:buNone/>
            </a:pPr>
            <a:r>
              <a:rPr lang="zh-CN" altLang="en-US" sz="2800" dirty="0">
                <a:ea typeface="方正小标宋简体" pitchFamily="65" charset="-122"/>
              </a:rPr>
              <a:t>  　  　啤酒厂出酒（字）</a:t>
            </a:r>
            <a:endParaRPr lang="zh-CN" altLang="en-US" sz="2800" dirty="0">
              <a:ea typeface="方正小标宋简体" pitchFamily="65" charset="-122"/>
            </a:endParaRPr>
          </a:p>
          <a:p>
            <a:pPr>
              <a:lnSpc>
                <a:spcPct val="90000"/>
              </a:lnSpc>
              <a:buNone/>
            </a:pPr>
            <a:r>
              <a:rPr lang="zh-CN" altLang="en-US" sz="2800" dirty="0">
                <a:ea typeface="方正小标宋简体" pitchFamily="65" charset="-122"/>
              </a:rPr>
              <a:t>　  　 </a:t>
            </a:r>
            <a:r>
              <a:rPr lang="en-US" altLang="zh-CN" sz="2800">
                <a:ea typeface="方正小标宋简体" pitchFamily="65" charset="-122"/>
              </a:rPr>
              <a:t>《</a:t>
            </a:r>
            <a:r>
              <a:rPr lang="zh-CN" altLang="en-US" sz="2800" dirty="0">
                <a:ea typeface="方正小标宋简体" pitchFamily="65" charset="-122"/>
              </a:rPr>
              <a:t>小芳</a:t>
            </a:r>
            <a:r>
              <a:rPr lang="en-US" altLang="zh-CN" sz="2800">
                <a:ea typeface="方正小标宋简体" pitchFamily="65" charset="-122"/>
              </a:rPr>
              <a:t>》</a:t>
            </a:r>
            <a:r>
              <a:rPr lang="zh-CN" altLang="en-US" sz="2800" dirty="0">
                <a:ea typeface="方正小标宋简体" pitchFamily="65" charset="-122"/>
              </a:rPr>
              <a:t>唱罢唱</a:t>
            </a:r>
            <a:r>
              <a:rPr lang="en-US" altLang="zh-CN" sz="2800">
                <a:ea typeface="方正小标宋简体" pitchFamily="65" charset="-122"/>
              </a:rPr>
              <a:t>《</a:t>
            </a:r>
            <a:r>
              <a:rPr lang="zh-CN" altLang="en-US" sz="2800" dirty="0">
                <a:ea typeface="方正小标宋简体" pitchFamily="65" charset="-122"/>
              </a:rPr>
              <a:t>小草</a:t>
            </a:r>
            <a:r>
              <a:rPr lang="en-US" altLang="zh-CN" sz="2800">
                <a:ea typeface="方正小标宋简体" pitchFamily="65" charset="-122"/>
              </a:rPr>
              <a:t>》</a:t>
            </a:r>
            <a:r>
              <a:rPr lang="en-US" altLang="zh-CN" sz="2800"/>
              <a:t> </a:t>
            </a:r>
            <a:r>
              <a:rPr lang="zh-CN" altLang="en-US" sz="2800" dirty="0">
                <a:ea typeface="方正小标宋简体" pitchFamily="65" charset="-122"/>
              </a:rPr>
              <a:t>　　</a:t>
            </a:r>
            <a:endParaRPr lang="zh-CN" altLang="en-US" sz="2800" dirty="0">
              <a:ea typeface="方正小标宋简体" pitchFamily="65" charset="-122"/>
            </a:endParaRPr>
          </a:p>
          <a:p>
            <a:pPr>
              <a:lnSpc>
                <a:spcPct val="90000"/>
              </a:lnSpc>
              <a:buNone/>
            </a:pPr>
            <a:r>
              <a:rPr lang="zh-CN" altLang="en-US" sz="2800" dirty="0">
                <a:ea typeface="方正小标宋简体" pitchFamily="65" charset="-122"/>
              </a:rPr>
              <a:t>　</a:t>
            </a:r>
            <a:endParaRPr lang="zh-CN" altLang="en-US" sz="2800">
              <a:ea typeface="方正小标宋简体" pitchFamily="65" charset="-122"/>
            </a:endParaRPr>
          </a:p>
        </p:txBody>
      </p:sp>
      <p:sp>
        <p:nvSpPr>
          <p:cNvPr id="84995" name="文本框 84994"/>
          <p:cNvSpPr txBox="1"/>
          <p:nvPr/>
        </p:nvSpPr>
        <p:spPr>
          <a:xfrm>
            <a:off x="7969250" y="4289425"/>
            <a:ext cx="2014538"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碑</a:t>
            </a:r>
            <a:endParaRPr lang="zh-CN" altLang="en-US" sz="2800" dirty="0">
              <a:solidFill>
                <a:srgbClr val="FF3300"/>
              </a:solidFill>
              <a:latin typeface="Adobe 仿宋 Std R" charset="-122"/>
              <a:ea typeface="方正行楷简体" pitchFamily="2" charset="-122"/>
            </a:endParaRPr>
          </a:p>
        </p:txBody>
      </p:sp>
      <p:sp>
        <p:nvSpPr>
          <p:cNvPr id="84996" name="文本框 84995"/>
          <p:cNvSpPr txBox="1"/>
          <p:nvPr/>
        </p:nvSpPr>
        <p:spPr>
          <a:xfrm>
            <a:off x="7969250" y="4797425"/>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方</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Effect transition="in" filter="wipe(down)">
                                      <p:cBhvr>
                                        <p:cTn id="7" dur="2000"/>
                                        <p:tgtEl>
                                          <p:spTgt spid="84995"/>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4994">
                                            <p:txEl>
                                              <p:charRg st="154" end="174"/>
                                            </p:txEl>
                                          </p:spTgt>
                                        </p:tgtEl>
                                        <p:attrNameLst>
                                          <p:attrName>style.visibility</p:attrName>
                                        </p:attrNameLst>
                                      </p:cBhvr>
                                      <p:to>
                                        <p:strVal val="visible"/>
                                      </p:to>
                                    </p:set>
                                    <p:anim calcmode="lin" valueType="num">
                                      <p:cBhvr>
                                        <p:cTn id="12" dur="1" fill="hold"/>
                                        <p:tgtEl>
                                          <p:spTgt spid="84994">
                                            <p:txEl>
                                              <p:charRg st="154" end="174"/>
                                            </p:txEl>
                                          </p:spTgt>
                                        </p:tgtEl>
                                      </p:cBhvr>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4996"/>
                                        </p:tgtEl>
                                        <p:attrNameLst>
                                          <p:attrName>style.visibility</p:attrName>
                                        </p:attrNameLst>
                                      </p:cBhvr>
                                      <p:to>
                                        <p:strVal val="visible"/>
                                      </p:to>
                                    </p:set>
                                    <p:animEffect transition="in" filter="wipe(down)">
                                      <p:cBhvr>
                                        <p:cTn id="17" dur="2000"/>
                                        <p:tgtEl>
                                          <p:spTgt spid="84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ldLvl="0"/>
      <p:bldP spid="84996" grpId="0" bldLvl="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文本占位符 86017"/>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12</a:t>
            </a:r>
            <a:r>
              <a:rPr lang="zh-CN" altLang="en-US" dirty="0">
                <a:solidFill>
                  <a:srgbClr val="CC0000"/>
                </a:solidFill>
                <a:latin typeface="方正小标宋简体" pitchFamily="65" charset="-122"/>
                <a:ea typeface="方正小标宋简体" pitchFamily="65" charset="-122"/>
              </a:rPr>
              <a:t>、比较求底法 </a:t>
            </a:r>
            <a:endParaRPr lang="zh-CN" altLang="en-US" dirty="0">
              <a:solidFill>
                <a:srgbClr val="CC0000"/>
              </a:solidFill>
              <a:latin typeface="方正小标宋简体" pitchFamily="65" charset="-122"/>
              <a:ea typeface="方正小标宋简体" pitchFamily="65" charset="-122"/>
            </a:endParaRPr>
          </a:p>
          <a:p>
            <a:pPr>
              <a:buNone/>
            </a:pPr>
            <a:r>
              <a:rPr lang="zh-CN" altLang="en-US" dirty="0"/>
              <a:t>　　</a:t>
            </a:r>
            <a:r>
              <a:rPr lang="zh-CN" altLang="en-US" dirty="0">
                <a:latin typeface="方正小标宋简体" pitchFamily="65" charset="-122"/>
                <a:ea typeface="方正小标宋简体" pitchFamily="65" charset="-122"/>
              </a:rPr>
              <a:t>　用谜面所给的两种不同情况相比较，找出特殊点而得出谜底。</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人有它大，天没它大（字）</a:t>
            </a:r>
            <a:endParaRPr lang="zh-CN" altLang="en-US"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a:t>
            </a:r>
            <a:endParaRPr lang="zh-CN" altLang="en-US">
              <a:latin typeface="方正小标宋简体" pitchFamily="65" charset="-122"/>
              <a:ea typeface="方正小标宋简体" pitchFamily="65" charset="-122"/>
            </a:endParaRPr>
          </a:p>
        </p:txBody>
      </p:sp>
      <p:sp>
        <p:nvSpPr>
          <p:cNvPr id="86019" name="文本框 86018"/>
          <p:cNvSpPr txBox="1"/>
          <p:nvPr/>
        </p:nvSpPr>
        <p:spPr>
          <a:xfrm>
            <a:off x="8258175" y="3213100"/>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一</a:t>
            </a:r>
            <a:endParaRPr lang="zh-CN" altLang="en-US" sz="3200" dirty="0">
              <a:solidFill>
                <a:srgbClr val="FF3300"/>
              </a:solidFill>
              <a:latin typeface="Adobe 仿宋 Std R" charset="-122"/>
              <a:ea typeface="方正行楷简体" pitchFamily="2" charset="-122"/>
            </a:endParaRPr>
          </a:p>
          <a:p>
            <a:endParaRPr lang="zh-CN" altLang="en-US" sz="2800" dirty="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wipe(down)">
                                      <p:cBhvr>
                                        <p:cTn id="7" dur="2000"/>
                                        <p:tgtEl>
                                          <p:spTgt spid="86019"/>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6018">
                                            <p:txEl>
                                              <p:charRg st="61" end="65"/>
                                            </p:txEl>
                                          </p:spTgt>
                                        </p:tgtEl>
                                        <p:attrNameLst>
                                          <p:attrName>style.visibility</p:attrName>
                                        </p:attrNameLst>
                                      </p:cBhvr>
                                      <p:to>
                                        <p:strVal val="visible"/>
                                      </p:to>
                                    </p:set>
                                    <p:anim calcmode="lin" valueType="num">
                                      <p:cBhvr>
                                        <p:cTn id="12" dur="1" fill="hold"/>
                                        <p:tgtEl>
                                          <p:spTgt spid="86018">
                                            <p:txEl>
                                              <p:charRg st="61" end="65"/>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9" name="文本框 12"/>
          <p:cNvSpPr txBox="1"/>
          <p:nvPr/>
        </p:nvSpPr>
        <p:spPr>
          <a:xfrm>
            <a:off x="4541520" y="514985"/>
            <a:ext cx="1657350" cy="36893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单击添加标题</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64235" y="347980"/>
            <a:ext cx="11118215" cy="6247130"/>
          </a:xfrm>
          <a:prstGeom prst="rect">
            <a:avLst/>
          </a:prstGeom>
          <a:noFill/>
        </p:spPr>
        <p:txBody>
          <a:bodyPr wrap="square" rtlCol="0" anchor="t">
            <a:spAutoFit/>
          </a:bodyPr>
          <a:p>
            <a:r>
              <a:rPr lang="en-US" altLang="zh-CN"/>
              <a:t>                      </a:t>
            </a:r>
            <a:endParaRPr lang="zh-CN" altLang="en-US"/>
          </a:p>
          <a:p>
            <a:r>
              <a:rPr lang="zh-CN" altLang="en-US"/>
              <a:t>      </a:t>
            </a:r>
            <a:endParaRPr lang="zh-CN" altLang="en-US"/>
          </a:p>
          <a:p>
            <a:r>
              <a:rPr lang="zh-CN" altLang="en-US" sz="2800">
                <a:latin typeface="楷体" panose="02010609060101010101" pitchFamily="49" charset="-122"/>
                <a:ea typeface="楷体" panose="02010609060101010101" pitchFamily="49" charset="-122"/>
              </a:rPr>
              <a:t>    谜目是指灯谜中所要猜射事物的属性、分类范围和数量，是谜面和谜底之间的媒介及纽带。</a:t>
            </a:r>
            <a:endParaRPr lang="zh-CN" altLang="en-US"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　　它好比解题的提示和游览的导图，给人以启迪，诱导、帮助寻找通向谜底之捷径。因此，谜目宜细不宜粗，宜狭不宜广，宜明不宜暗，宜通俗不宜晦涩。</a:t>
            </a:r>
            <a:endParaRPr lang="zh-CN" altLang="en-US"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　　谜目务求定得准确、明了。猜俗语，口语或常用词的最好注明字数；猜地名，国内的宜选县以上的，并注明属哪个省（自治区）；国外的要注明国名；猜古人要注明朝代；猜诗词要择名句，唐诗要注明五言或七言，宋词要标明那一家；猜古文要择名篇，并要标出篇目；猜药品的要标明中、西；猜电影要注明中外；猜剧目要标出剧种；猜科技名词术语要标明所属学科；等等。</a:t>
            </a:r>
            <a:endParaRPr lang="zh-CN" altLang="en-US" sz="2800">
              <a:latin typeface="楷体" panose="02010609060101010101" pitchFamily="49" charset="-122"/>
              <a:ea typeface="楷体" panose="02010609060101010101" pitchFamily="49" charset="-122"/>
            </a:endParaRPr>
          </a:p>
          <a:p>
            <a:r>
              <a:rPr lang="zh-CN" altLang="en-US" sz="2800">
                <a:latin typeface="楷体" panose="02010609060101010101" pitchFamily="49" charset="-122"/>
                <a:ea typeface="楷体" panose="02010609060101010101" pitchFamily="49" charset="-122"/>
              </a:rPr>
              <a:t>　　总之，谜目范围要定得恰到好处，不宜一宽就宽如大海捞针，一窄就窄到一戳即破。</a:t>
            </a:r>
            <a:endParaRPr lang="zh-CN" altLang="en-US" sz="2800">
              <a:latin typeface="楷体" panose="02010609060101010101" pitchFamily="49" charset="-122"/>
              <a:ea typeface="楷体" panose="020106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文本占位符 87041"/>
          <p:cNvSpPr>
            <a:spLocks noGrp="1"/>
          </p:cNvSpPr>
          <p:nvPr>
            <p:ph type="body" idx="1"/>
          </p:nvPr>
        </p:nvSpPr>
        <p:spPr>
          <a:xfrm>
            <a:off x="1981200" y="1484313"/>
            <a:ext cx="8229600" cy="4681537"/>
          </a:xfrm>
        </p:spPr>
        <p:txBody>
          <a:bodyPr/>
          <a:p>
            <a:pPr>
              <a:lnSpc>
                <a:spcPct val="80000"/>
              </a:lnSpc>
              <a:buNone/>
            </a:pPr>
            <a:r>
              <a:rPr lang="zh-CN" altLang="en-US">
                <a:ea typeface="仿宋_GB2312" pitchFamily="49" charset="-122"/>
              </a:rPr>
              <a:t>　</a:t>
            </a:r>
            <a:r>
              <a:rPr lang="zh-CN" altLang="en-US" dirty="0">
                <a:ea typeface="仿宋_GB2312" pitchFamily="49" charset="-122"/>
              </a:rPr>
              <a:t>　　</a:t>
            </a:r>
            <a:r>
              <a:rPr lang="zh-CN" altLang="en-US" sz="2800" dirty="0">
                <a:latin typeface="方正小标宋简体" pitchFamily="65" charset="-122"/>
                <a:ea typeface="方正小标宋简体" pitchFamily="65" charset="-122"/>
              </a:rPr>
              <a:t>字形扣合法主要包括增损离合法（俗称拆字谜）和象形法两个方面。这类猜法是用来解读增损体和象形体灯谜的。</a:t>
            </a:r>
            <a:endParaRPr lang="zh-CN" altLang="en-US" sz="2800" dirty="0">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　</a:t>
            </a:r>
            <a:r>
              <a:rPr lang="en-US" altLang="zh-CN" sz="2800">
                <a:solidFill>
                  <a:srgbClr val="CC0000"/>
                </a:solidFill>
                <a:latin typeface="方正小标宋简体" pitchFamily="65" charset="-122"/>
                <a:ea typeface="方正小标宋简体" pitchFamily="65" charset="-122"/>
              </a:rPr>
              <a:t>1</a:t>
            </a:r>
            <a:r>
              <a:rPr lang="zh-CN" altLang="en-US" sz="2800" dirty="0">
                <a:solidFill>
                  <a:srgbClr val="CC0000"/>
                </a:solidFill>
                <a:latin typeface="方正小标宋简体" pitchFamily="65" charset="-122"/>
                <a:ea typeface="方正小标宋简体" pitchFamily="65" charset="-122"/>
              </a:rPr>
              <a:t>、增添字形法</a:t>
            </a:r>
            <a:endParaRPr lang="zh-CN" altLang="en-US" sz="2800" dirty="0">
              <a:solidFill>
                <a:srgbClr val="CC0000"/>
              </a:solidFill>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在谜面或谜底的字中，适当增加某一个字，或某个偏旁、部首、笔画，使它成为另一个字或词语，从中猜出谜底。如果面和底中都是字、词或成句，那么面和底可互换。</a:t>
            </a:r>
            <a:endParaRPr lang="zh-CN" altLang="en-US" sz="2800" dirty="0">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皿（成语）</a:t>
            </a:r>
            <a:endParaRPr lang="zh-CN" altLang="en-US" sz="2800" dirty="0">
              <a:solidFill>
                <a:srgbClr val="CC0000"/>
              </a:solidFill>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添了两粒丸，变作两颗丹（字）</a:t>
            </a:r>
            <a:endParaRPr lang="zh-CN" altLang="en-US" sz="2800" dirty="0">
              <a:solidFill>
                <a:srgbClr val="CC0000"/>
              </a:solidFill>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见点滴就学（字）</a:t>
            </a:r>
            <a:endParaRPr lang="zh-CN" altLang="en-US" sz="2800" dirty="0">
              <a:solidFill>
                <a:srgbClr val="CC0000"/>
              </a:solidFill>
              <a:latin typeface="方正小标宋简体" pitchFamily="65" charset="-122"/>
              <a:ea typeface="方正小标宋简体" pitchFamily="65" charset="-122"/>
            </a:endParaRPr>
          </a:p>
        </p:txBody>
      </p:sp>
      <p:sp>
        <p:nvSpPr>
          <p:cNvPr id="87043" name="文本框 87042"/>
          <p:cNvSpPr txBox="1"/>
          <p:nvPr/>
        </p:nvSpPr>
        <p:spPr>
          <a:xfrm>
            <a:off x="1524000" y="620713"/>
            <a:ext cx="3563938" cy="1168400"/>
          </a:xfrm>
          <a:prstGeom prst="rect">
            <a:avLst/>
          </a:prstGeom>
          <a:noFill/>
          <a:ln w="9525">
            <a:noFill/>
          </a:ln>
        </p:spPr>
        <p:txBody>
          <a:bodyPr>
            <a:spAutoFit/>
          </a:bodyPr>
          <a:p>
            <a:pPr>
              <a:spcBef>
                <a:spcPct val="20000"/>
              </a:spcBef>
            </a:pPr>
            <a:r>
              <a:rPr lang="zh-CN" altLang="zh-CN" sz="2800" dirty="0">
                <a:solidFill>
                  <a:srgbClr val="CC0000"/>
                </a:solidFill>
                <a:latin typeface="方正小标宋简体" pitchFamily="65" charset="-122"/>
                <a:ea typeface="方正小标宋简体" pitchFamily="65" charset="-122"/>
              </a:rPr>
              <a:t>第</a:t>
            </a:r>
            <a:r>
              <a:rPr lang="zh-CN" altLang="en-US" sz="2800" dirty="0">
                <a:solidFill>
                  <a:srgbClr val="CC0000"/>
                </a:solidFill>
                <a:latin typeface="方正小标宋简体" pitchFamily="65" charset="-122"/>
                <a:ea typeface="方正小标宋简体" pitchFamily="65" charset="-122"/>
              </a:rPr>
              <a:t>二</a:t>
            </a:r>
            <a:r>
              <a:rPr lang="zh-CN" altLang="zh-CN" sz="2800" dirty="0">
                <a:solidFill>
                  <a:srgbClr val="CC0000"/>
                </a:solidFill>
                <a:latin typeface="方正小标宋简体" pitchFamily="65" charset="-122"/>
                <a:ea typeface="方正小标宋简体" pitchFamily="65" charset="-122"/>
              </a:rPr>
              <a:t>节　</a:t>
            </a:r>
            <a:r>
              <a:rPr lang="zh-CN" altLang="en-US" sz="2800" dirty="0">
                <a:solidFill>
                  <a:srgbClr val="CC0000"/>
                </a:solidFill>
                <a:latin typeface="方正小标宋简体" pitchFamily="65" charset="-122"/>
                <a:ea typeface="方正小标宋简体" pitchFamily="65" charset="-122"/>
              </a:rPr>
              <a:t>字形扣合法</a:t>
            </a:r>
            <a:endParaRPr lang="en-US" altLang="zh-CN" sz="2800">
              <a:solidFill>
                <a:srgbClr val="CC0000"/>
              </a:solidFill>
              <a:latin typeface="方正小标宋简体" pitchFamily="65" charset="-122"/>
              <a:ea typeface="方正小标宋简体" pitchFamily="65" charset="-122"/>
            </a:endParaRPr>
          </a:p>
          <a:p>
            <a:pPr>
              <a:spcBef>
                <a:spcPct val="50000"/>
              </a:spcBef>
            </a:pPr>
            <a:endParaRPr lang="zh-CN" altLang="en-US" sz="2800" dirty="0">
              <a:solidFill>
                <a:srgbClr val="CC0000"/>
              </a:solidFill>
              <a:latin typeface="方正小标宋简体" pitchFamily="65" charset="-122"/>
              <a:ea typeface="方正小标宋简体" pitchFamily="65" charset="-122"/>
            </a:endParaRPr>
          </a:p>
        </p:txBody>
      </p:sp>
      <p:sp>
        <p:nvSpPr>
          <p:cNvPr id="87047" name="文本框 87046"/>
          <p:cNvSpPr txBox="1"/>
          <p:nvPr/>
        </p:nvSpPr>
        <p:spPr>
          <a:xfrm>
            <a:off x="5088255" y="4488180"/>
            <a:ext cx="2014538"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一针见血</a:t>
            </a:r>
            <a:endParaRPr lang="zh-CN" altLang="en-US" sz="2800" dirty="0">
              <a:solidFill>
                <a:srgbClr val="FF3300"/>
              </a:solidFill>
              <a:latin typeface="Adobe 仿宋 Std R" charset="-122"/>
              <a:ea typeface="方正行楷简体" pitchFamily="2" charset="-122"/>
            </a:endParaRPr>
          </a:p>
        </p:txBody>
      </p:sp>
      <p:sp>
        <p:nvSpPr>
          <p:cNvPr id="87048" name="文本框 87047"/>
          <p:cNvSpPr txBox="1"/>
          <p:nvPr/>
        </p:nvSpPr>
        <p:spPr>
          <a:xfrm>
            <a:off x="8196263" y="4942840"/>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册</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87049" name="文本框 87048"/>
          <p:cNvSpPr txBox="1"/>
          <p:nvPr/>
        </p:nvSpPr>
        <p:spPr>
          <a:xfrm>
            <a:off x="6182043" y="5447348"/>
            <a:ext cx="2014537"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字</a:t>
            </a:r>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7047"/>
                                        </p:tgtEl>
                                        <p:attrNameLst>
                                          <p:attrName>style.visibility</p:attrName>
                                        </p:attrNameLst>
                                      </p:cBhvr>
                                      <p:to>
                                        <p:strVal val="visible"/>
                                      </p:to>
                                    </p:set>
                                    <p:animEffect transition="in" filter="wipe(down)">
                                      <p:cBhvr>
                                        <p:cTn id="7" dur="2000"/>
                                        <p:tgtEl>
                                          <p:spTgt spid="870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7048"/>
                                        </p:tgtEl>
                                        <p:attrNameLst>
                                          <p:attrName>style.visibility</p:attrName>
                                        </p:attrNameLst>
                                      </p:cBhvr>
                                      <p:to>
                                        <p:strVal val="visible"/>
                                      </p:to>
                                    </p:set>
                                    <p:animEffect transition="in" filter="wipe(down)">
                                      <p:cBhvr>
                                        <p:cTn id="12" dur="2000"/>
                                        <p:tgtEl>
                                          <p:spTgt spid="870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7049"/>
                                        </p:tgtEl>
                                        <p:attrNameLst>
                                          <p:attrName>style.visibility</p:attrName>
                                        </p:attrNameLst>
                                      </p:cBhvr>
                                      <p:to>
                                        <p:strVal val="visible"/>
                                      </p:to>
                                    </p:set>
                                    <p:animEffect transition="in" filter="wipe(down)">
                                      <p:cBhvr>
                                        <p:cTn id="17" dur="2000"/>
                                        <p:tgtEl>
                                          <p:spTgt spid="87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7" grpId="0" bldLvl="0"/>
      <p:bldP spid="87048" grpId="0" bldLvl="0"/>
      <p:bldP spid="87049" grpId="0" bldLvl="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文本占位符 90113"/>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2</a:t>
            </a:r>
            <a:r>
              <a:rPr lang="zh-CN" altLang="en-US" dirty="0">
                <a:solidFill>
                  <a:srgbClr val="CC0000"/>
                </a:solidFill>
                <a:latin typeface="方正小标宋简体" pitchFamily="65" charset="-122"/>
                <a:ea typeface="方正小标宋简体" pitchFamily="65" charset="-122"/>
              </a:rPr>
              <a:t>、减损字形法</a:t>
            </a:r>
            <a:r>
              <a:rPr lang="zh-CN" altLang="en-US" sz="3600" dirty="0"/>
              <a:t> </a:t>
            </a:r>
            <a:endParaRPr lang="zh-CN" altLang="en-US" sz="3600" dirty="0">
              <a:solidFill>
                <a:srgbClr val="CC0000"/>
              </a:solidFill>
              <a:latin typeface="方正小标宋简体" pitchFamily="65" charset="-122"/>
              <a:ea typeface="方正小标宋简体" pitchFamily="65" charset="-122"/>
            </a:endParaRPr>
          </a:p>
          <a:p>
            <a:pPr>
              <a:buNone/>
            </a:pPr>
            <a:r>
              <a:rPr lang="zh-CN" altLang="en-US" dirty="0">
                <a:solidFill>
                  <a:srgbClr val="CC0000"/>
                </a:solidFill>
                <a:ea typeface="方正小标宋简体" pitchFamily="65" charset="-122"/>
              </a:rPr>
              <a:t>　　　</a:t>
            </a:r>
            <a:r>
              <a:rPr lang="zh-CN" altLang="en-US" dirty="0">
                <a:ea typeface="方正小标宋简体" pitchFamily="65" charset="-122"/>
              </a:rPr>
              <a:t>与“增添字形法”相反，它是减去几个字或一部分笔画，使之成为一个新字或新词，去找到谜底的所在。</a:t>
            </a:r>
            <a:r>
              <a:rPr lang="zh-CN" altLang="en-US" sz="3600" dirty="0"/>
              <a:t> </a:t>
            </a:r>
            <a:endParaRPr lang="zh-CN" altLang="en-US" dirty="0">
              <a:ea typeface="方正小标宋简体" pitchFamily="65" charset="-122"/>
            </a:endParaRPr>
          </a:p>
          <a:p>
            <a:pPr>
              <a:buNone/>
            </a:pPr>
            <a:r>
              <a:rPr lang="zh-CN" altLang="en-US" dirty="0">
                <a:ea typeface="方正小标宋简体" pitchFamily="65" charset="-122"/>
              </a:rPr>
              <a:t>  　     俄（成语） </a:t>
            </a:r>
            <a:endParaRPr lang="zh-CN" altLang="en-US" dirty="0">
              <a:ea typeface="方正小标宋简体" pitchFamily="65" charset="-122"/>
            </a:endParaRPr>
          </a:p>
          <a:p>
            <a:pPr>
              <a:buNone/>
            </a:pPr>
            <a:r>
              <a:rPr lang="zh-CN" altLang="en-US" dirty="0">
                <a:ea typeface="方正小标宋简体" pitchFamily="65" charset="-122"/>
              </a:rPr>
              <a:t>　  　   座中无人（字） </a:t>
            </a:r>
            <a:endParaRPr lang="zh-CN" altLang="en-US" dirty="0">
              <a:ea typeface="方正小标宋简体" pitchFamily="65" charset="-122"/>
            </a:endParaRPr>
          </a:p>
          <a:p>
            <a:pPr>
              <a:buNone/>
            </a:pPr>
            <a:r>
              <a:rPr lang="zh-CN" altLang="en-US" dirty="0">
                <a:ea typeface="方正小标宋简体" pitchFamily="65" charset="-122"/>
              </a:rPr>
              <a:t>         他们两人都去了（国家）</a:t>
            </a:r>
            <a:r>
              <a:rPr lang="zh-CN" altLang="en-US" dirty="0"/>
              <a:t> </a:t>
            </a:r>
            <a:r>
              <a:rPr lang="zh-CN" altLang="en-US" dirty="0">
                <a:ea typeface="方正小标宋简体" pitchFamily="65" charset="-122"/>
              </a:rPr>
              <a:t>　　</a:t>
            </a:r>
            <a:endParaRPr lang="zh-CN" altLang="en-US" dirty="0">
              <a:ea typeface="方正小标宋简体" pitchFamily="65" charset="-122"/>
            </a:endParaRPr>
          </a:p>
          <a:p>
            <a:pPr>
              <a:buNone/>
            </a:pPr>
            <a:r>
              <a:rPr lang="zh-CN" altLang="en-US" dirty="0">
                <a:ea typeface="方正小标宋简体" pitchFamily="65" charset="-122"/>
              </a:rPr>
              <a:t>　</a:t>
            </a:r>
            <a:endParaRPr lang="zh-CN" altLang="en-US">
              <a:ea typeface="方正小标宋简体" pitchFamily="65" charset="-122"/>
            </a:endParaRPr>
          </a:p>
        </p:txBody>
      </p:sp>
      <p:sp>
        <p:nvSpPr>
          <p:cNvPr id="90115" name="文本框 90114"/>
          <p:cNvSpPr txBox="1"/>
          <p:nvPr/>
        </p:nvSpPr>
        <p:spPr>
          <a:xfrm>
            <a:off x="6346508" y="3459163"/>
            <a:ext cx="2014537"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舍己救人</a:t>
            </a:r>
            <a:endParaRPr lang="en-US" altLang="zh-CN" sz="2800">
              <a:solidFill>
                <a:srgbClr val="FF3300"/>
              </a:solidFill>
              <a:latin typeface="Adobe 仿宋 Std R" charset="-122"/>
              <a:ea typeface="方正行楷简体" pitchFamily="2" charset="-122"/>
            </a:endParaRPr>
          </a:p>
        </p:txBody>
      </p:sp>
      <p:sp>
        <p:nvSpPr>
          <p:cNvPr id="90116" name="文本框 90115"/>
          <p:cNvSpPr txBox="1"/>
          <p:nvPr/>
        </p:nvSpPr>
        <p:spPr>
          <a:xfrm>
            <a:off x="6334125" y="3944620"/>
            <a:ext cx="2026920" cy="1014730"/>
          </a:xfrm>
          <a:prstGeom prst="rect">
            <a:avLst/>
          </a:prstGeom>
          <a:noFill/>
          <a:ln w="9525">
            <a:noFill/>
          </a:ln>
        </p:spPr>
        <p:txBody>
          <a:bodyPr wrap="square">
            <a:spAutoFit/>
          </a:bodyPr>
          <a:p>
            <a:r>
              <a:rPr lang="zh-CN" altLang="en-US" sz="3200" dirty="0">
                <a:solidFill>
                  <a:srgbClr val="FF3300"/>
                </a:solidFill>
                <a:latin typeface="Adobe 仿宋 Std R" charset="-122"/>
                <a:ea typeface="方正行楷简体" pitchFamily="2" charset="-122"/>
              </a:rPr>
              <a:t>庄</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90117" name="文本框 90116"/>
          <p:cNvSpPr txBox="1"/>
          <p:nvPr/>
        </p:nvSpPr>
        <p:spPr>
          <a:xfrm>
            <a:off x="7744143" y="4516120"/>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也门</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0115"/>
                                        </p:tgtEl>
                                        <p:attrNameLst>
                                          <p:attrName>style.visibility</p:attrName>
                                        </p:attrNameLst>
                                      </p:cBhvr>
                                      <p:to>
                                        <p:strVal val="visible"/>
                                      </p:to>
                                    </p:set>
                                    <p:animEffect transition="in" filter="wipe(down)">
                                      <p:cBhvr>
                                        <p:cTn id="7" dur="2000"/>
                                        <p:tgtEl>
                                          <p:spTgt spid="90115"/>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90114">
                                            <p:txEl>
                                              <p:charRg st="79" end="93"/>
                                            </p:txEl>
                                          </p:spTgt>
                                        </p:tgtEl>
                                        <p:attrNameLst>
                                          <p:attrName>style.visibility</p:attrName>
                                        </p:attrNameLst>
                                      </p:cBhvr>
                                      <p:to>
                                        <p:strVal val="visible"/>
                                      </p:to>
                                    </p:set>
                                    <p:anim calcmode="lin" valueType="num">
                                      <p:cBhvr>
                                        <p:cTn id="12" dur="1" fill="hold"/>
                                        <p:tgtEl>
                                          <p:spTgt spid="90114">
                                            <p:txEl>
                                              <p:charRg st="79" end="93"/>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90114">
                                            <p:txEl>
                                              <p:charRg st="93" end="118"/>
                                            </p:txEl>
                                          </p:spTgt>
                                        </p:tgtEl>
                                        <p:attrNameLst>
                                          <p:attrName>style.visibility</p:attrName>
                                        </p:attrNameLst>
                                      </p:cBhvr>
                                      <p:to>
                                        <p:strVal val="visible"/>
                                      </p:to>
                                    </p:set>
                                    <p:anim calcmode="lin" valueType="num">
                                      <p:cBhvr>
                                        <p:cTn id="17" dur="1" fill="hold"/>
                                        <p:tgtEl>
                                          <p:spTgt spid="90114">
                                            <p:txEl>
                                              <p:charRg st="93" end="118"/>
                                            </p:txEl>
                                          </p:spTgt>
                                        </p:tgtEl>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0116"/>
                                        </p:tgtEl>
                                        <p:attrNameLst>
                                          <p:attrName>style.visibility</p:attrName>
                                        </p:attrNameLst>
                                      </p:cBhvr>
                                      <p:to>
                                        <p:strVal val="visible"/>
                                      </p:to>
                                    </p:set>
                                    <p:animEffect transition="in" filter="wipe(down)">
                                      <p:cBhvr>
                                        <p:cTn id="22" dur="2000"/>
                                        <p:tgtEl>
                                          <p:spTgt spid="901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0117"/>
                                        </p:tgtEl>
                                        <p:attrNameLst>
                                          <p:attrName>style.visibility</p:attrName>
                                        </p:attrNameLst>
                                      </p:cBhvr>
                                      <p:to>
                                        <p:strVal val="visible"/>
                                      </p:to>
                                    </p:set>
                                    <p:animEffect transition="in" filter="wipe(down)">
                                      <p:cBhvr>
                                        <p:cTn id="27" dur="2000"/>
                                        <p:tgtEl>
                                          <p:spTgt spid="90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ldLvl="0"/>
      <p:bldP spid="90116" grpId="0" bldLvl="0"/>
      <p:bldP spid="90117" grpId="0" bldLvl="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文本占位符 91137"/>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dirty="0">
                <a:solidFill>
                  <a:srgbClr val="CC0000"/>
                </a:solidFill>
                <a:latin typeface="方正小标宋简体" pitchFamily="65" charset="-122"/>
                <a:ea typeface="方正小标宋简体" pitchFamily="65" charset="-122"/>
              </a:rPr>
              <a:t>节字谜 ：</a:t>
            </a:r>
            <a:r>
              <a:rPr lang="zh-CN" altLang="en-US" dirty="0">
                <a:ea typeface="方正小标宋简体" pitchFamily="65" charset="-122"/>
              </a:rPr>
              <a:t>节字谜也叫“节省法”谜。如果我们看到谜面词组（句子）中有“节”字，只要我们将其它字“节省”一下就能得出谜底。</a:t>
            </a:r>
            <a:endParaRPr lang="zh-CN" altLang="en-US" dirty="0">
              <a:ea typeface="方正小标宋简体" pitchFamily="65" charset="-122"/>
            </a:endParaRPr>
          </a:p>
          <a:p>
            <a:pPr>
              <a:buNone/>
            </a:pPr>
            <a:r>
              <a:rPr lang="zh-CN" altLang="en-US" dirty="0">
                <a:ea typeface="方正小标宋简体" pitchFamily="65" charset="-122"/>
              </a:rPr>
              <a:t>           一是除“节”字外的其它字都要“节省”，如“</a:t>
            </a:r>
            <a:r>
              <a:rPr lang="zh-CN" altLang="en-US" dirty="0">
                <a:solidFill>
                  <a:srgbClr val="CC0000"/>
                </a:solidFill>
                <a:latin typeface="方正小标宋简体" pitchFamily="65" charset="-122"/>
                <a:ea typeface="方正小标宋简体" pitchFamily="65" charset="-122"/>
              </a:rPr>
              <a:t>国庆节</a:t>
            </a:r>
            <a:r>
              <a:rPr lang="zh-CN" altLang="en-US" dirty="0">
                <a:ea typeface="方正小标宋简体" pitchFamily="65" charset="-122"/>
              </a:rPr>
              <a:t>”猜“</a:t>
            </a:r>
            <a:r>
              <a:rPr lang="zh-CN" altLang="en-US" dirty="0">
                <a:solidFill>
                  <a:srgbClr val="FF3300"/>
                </a:solidFill>
                <a:latin typeface="Adobe 仿宋 Std R" charset="-122"/>
                <a:ea typeface="方正行楷简体" pitchFamily="2" charset="-122"/>
              </a:rPr>
              <a:t>因</a:t>
            </a:r>
            <a:r>
              <a:rPr lang="zh-CN" altLang="en-US" dirty="0">
                <a:ea typeface="方正小标宋简体" pitchFamily="65" charset="-122"/>
              </a:rPr>
              <a:t>”字；一种是以某个母字为基础，“节”去其某个部位，如“</a:t>
            </a:r>
            <a:r>
              <a:rPr lang="zh-CN" altLang="en-US" dirty="0">
                <a:solidFill>
                  <a:srgbClr val="CC0000"/>
                </a:solidFill>
                <a:latin typeface="方正小标宋简体" pitchFamily="65" charset="-122"/>
                <a:ea typeface="方正小标宋简体" pitchFamily="65" charset="-122"/>
              </a:rPr>
              <a:t>泼水节</a:t>
            </a:r>
            <a:r>
              <a:rPr lang="zh-CN" altLang="en-US" dirty="0">
                <a:ea typeface="方正小标宋简体" pitchFamily="65" charset="-122"/>
              </a:rPr>
              <a:t>”猜“</a:t>
            </a:r>
            <a:r>
              <a:rPr lang="zh-CN" altLang="en-US" dirty="0">
                <a:solidFill>
                  <a:srgbClr val="FF3300"/>
                </a:solidFill>
                <a:latin typeface="Adobe 仿宋 Std R" charset="-122"/>
                <a:ea typeface="方正行楷简体" pitchFamily="2" charset="-122"/>
              </a:rPr>
              <a:t>发</a:t>
            </a:r>
            <a:r>
              <a:rPr lang="zh-CN" altLang="en-US" dirty="0">
                <a:ea typeface="方正小标宋简体" pitchFamily="65" charset="-122"/>
              </a:rPr>
              <a:t>”字。</a:t>
            </a:r>
            <a:r>
              <a:rPr lang="zh-CN" altLang="en-US" sz="3600" dirty="0">
                <a:latin typeface="方正小标宋简体" pitchFamily="65" charset="-122"/>
                <a:ea typeface="方正小标宋简体" pitchFamily="65" charset="-122"/>
              </a:rPr>
              <a:t>　</a:t>
            </a:r>
            <a:endParaRPr lang="zh-CN" altLang="en-US" sz="3600" dirty="0">
              <a:latin typeface="方正小标宋简体" pitchFamily="65" charset="-122"/>
              <a:ea typeface="方正小标宋简体" pitchFamily="65" charset="-122"/>
            </a:endParaRPr>
          </a:p>
          <a:p>
            <a:pPr>
              <a:buNone/>
            </a:pPr>
            <a:r>
              <a:rPr lang="zh-CN" altLang="en-US" dirty="0">
                <a:latin typeface="方正小标宋简体" pitchFamily="65" charset="-122"/>
                <a:ea typeface="方正小标宋简体" pitchFamily="65" charset="-122"/>
              </a:rPr>
              <a:t>　</a:t>
            </a:r>
            <a:endParaRPr lang="zh-CN" altLang="en-US">
              <a:latin typeface="方正小标宋简体" pitchFamily="65" charset="-122"/>
              <a:ea typeface="方正小标宋简体" pitchFamily="65" charset="-122"/>
            </a:endParaRPr>
          </a:p>
        </p:txBody>
      </p:sp>
    </p:spTree>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文本占位符 92161"/>
          <p:cNvSpPr>
            <a:spLocks noGrp="1"/>
          </p:cNvSpPr>
          <p:nvPr>
            <p:ph type="body" idx="1"/>
          </p:nvPr>
        </p:nvSpPr>
        <p:spPr>
          <a:xfrm>
            <a:off x="1992313" y="1484313"/>
            <a:ext cx="8229600" cy="4681537"/>
          </a:xfrm>
        </p:spPr>
        <p:txBody>
          <a:bodyPr/>
          <a:p>
            <a:pPr>
              <a:lnSpc>
                <a:spcPct val="90000"/>
              </a:lnSpc>
              <a:buNone/>
            </a:pPr>
            <a:r>
              <a:rPr lang="zh-CN" altLang="en-US" sz="3600">
                <a:ea typeface="仿宋_GB2312" pitchFamily="49" charset="-122"/>
              </a:rPr>
              <a:t>　</a:t>
            </a:r>
            <a:r>
              <a:rPr lang="zh-CN" altLang="en-US" sz="3600" dirty="0">
                <a:ea typeface="仿宋_GB2312" pitchFamily="49" charset="-122"/>
              </a:rPr>
              <a:t>　  </a:t>
            </a:r>
            <a:r>
              <a:rPr lang="zh-CN" altLang="en-US" dirty="0">
                <a:solidFill>
                  <a:srgbClr val="CC0000"/>
                </a:solidFill>
                <a:latin typeface="方正小标宋简体" pitchFamily="65" charset="-122"/>
                <a:ea typeface="方正小标宋简体" pitchFamily="65" charset="-122"/>
              </a:rPr>
              <a:t>半字谜 ：</a:t>
            </a:r>
            <a:r>
              <a:rPr lang="zh-CN" altLang="en-US" dirty="0">
                <a:ea typeface="方正小标宋简体" pitchFamily="65" charset="-122"/>
              </a:rPr>
              <a:t>半字谜也叫“半联法”谜。它是将谜面中除“半”字以外的汉字各撷取一半部分，而后拼成谜底，谜面大多带有“半”字。如“</a:t>
            </a:r>
            <a:r>
              <a:rPr lang="zh-CN" altLang="en-US" dirty="0">
                <a:solidFill>
                  <a:srgbClr val="CC0000"/>
                </a:solidFill>
                <a:latin typeface="方正小标宋简体" pitchFamily="65" charset="-122"/>
                <a:ea typeface="方正小标宋简体" pitchFamily="65" charset="-122"/>
              </a:rPr>
              <a:t>半价出售</a:t>
            </a:r>
            <a:r>
              <a:rPr lang="zh-CN" altLang="en-US" dirty="0">
                <a:ea typeface="方正小标宋简体" pitchFamily="65" charset="-122"/>
              </a:rPr>
              <a:t>”猜“</a:t>
            </a:r>
            <a:r>
              <a:rPr lang="zh-CN" altLang="en-US" dirty="0">
                <a:solidFill>
                  <a:srgbClr val="FF3300"/>
                </a:solidFill>
                <a:latin typeface="Adobe 仿宋 Std R" charset="-122"/>
                <a:ea typeface="方正行楷简体" pitchFamily="2" charset="-122"/>
              </a:rPr>
              <a:t>催</a:t>
            </a:r>
            <a:r>
              <a:rPr lang="zh-CN" altLang="en-US" dirty="0">
                <a:ea typeface="方正小标宋简体" pitchFamily="65" charset="-122"/>
              </a:rPr>
              <a:t>”字，取“</a:t>
            </a:r>
            <a:r>
              <a:rPr lang="zh-CN" altLang="en-US" dirty="0">
                <a:solidFill>
                  <a:srgbClr val="CC0000"/>
                </a:solidFill>
                <a:latin typeface="方正小标宋简体" pitchFamily="65" charset="-122"/>
                <a:ea typeface="方正小标宋简体" pitchFamily="65" charset="-122"/>
              </a:rPr>
              <a:t>价出售</a:t>
            </a:r>
            <a:r>
              <a:rPr lang="zh-CN" altLang="en-US" dirty="0">
                <a:ea typeface="方正小标宋简体" pitchFamily="65" charset="-122"/>
              </a:rPr>
              <a:t>”三字的各半组合。又如“</a:t>
            </a:r>
            <a:r>
              <a:rPr lang="zh-CN" altLang="en-US" dirty="0">
                <a:solidFill>
                  <a:srgbClr val="CC0000"/>
                </a:solidFill>
                <a:latin typeface="方正小标宋简体" pitchFamily="65" charset="-122"/>
                <a:ea typeface="方正小标宋简体" pitchFamily="65" charset="-122"/>
              </a:rPr>
              <a:t>半放红梅</a:t>
            </a:r>
            <a:r>
              <a:rPr lang="zh-CN" altLang="en-US" dirty="0">
                <a:ea typeface="方正小标宋简体" pitchFamily="65" charset="-122"/>
              </a:rPr>
              <a:t>”猜“</a:t>
            </a:r>
            <a:r>
              <a:rPr lang="zh-CN" altLang="en-US" dirty="0">
                <a:solidFill>
                  <a:srgbClr val="FF3300"/>
                </a:solidFill>
                <a:latin typeface="Adobe 仿宋 Std R" charset="-122"/>
                <a:ea typeface="方正行楷简体" pitchFamily="2" charset="-122"/>
              </a:rPr>
              <a:t>繁</a:t>
            </a:r>
            <a:r>
              <a:rPr lang="zh-CN" altLang="en-US" dirty="0">
                <a:ea typeface="方正小标宋简体" pitchFamily="65" charset="-122"/>
              </a:rPr>
              <a:t>”字，将“</a:t>
            </a:r>
            <a:r>
              <a:rPr lang="zh-CN" altLang="en-US" dirty="0">
                <a:solidFill>
                  <a:srgbClr val="CC0000"/>
                </a:solidFill>
                <a:latin typeface="方正小标宋简体" pitchFamily="65" charset="-122"/>
                <a:ea typeface="方正小标宋简体" pitchFamily="65" charset="-122"/>
              </a:rPr>
              <a:t>放红梅</a:t>
            </a:r>
            <a:r>
              <a:rPr lang="zh-CN" altLang="en-US" dirty="0">
                <a:ea typeface="方正小标宋简体" pitchFamily="65" charset="-122"/>
              </a:rPr>
              <a:t>”三字各取一半拼成。这种谜重在择面自然浑成，不可硬凑。再如“</a:t>
            </a:r>
            <a:r>
              <a:rPr lang="zh-CN" altLang="en-US" dirty="0">
                <a:solidFill>
                  <a:srgbClr val="CC0000"/>
                </a:solidFill>
                <a:latin typeface="方正小标宋简体" pitchFamily="65" charset="-122"/>
                <a:ea typeface="方正小标宋简体" pitchFamily="65" charset="-122"/>
              </a:rPr>
              <a:t>半推半就</a:t>
            </a:r>
            <a:r>
              <a:rPr lang="zh-CN" altLang="en-US" dirty="0">
                <a:ea typeface="方正小标宋简体" pitchFamily="65" charset="-122"/>
              </a:rPr>
              <a:t>”为谜面，它既可猜“</a:t>
            </a:r>
            <a:r>
              <a:rPr lang="zh-CN" altLang="en-US" dirty="0">
                <a:solidFill>
                  <a:srgbClr val="FF3300"/>
                </a:solidFill>
                <a:latin typeface="Adobe 仿宋 Std R" charset="-122"/>
                <a:ea typeface="方正行楷简体" pitchFamily="2" charset="-122"/>
              </a:rPr>
              <a:t>掠</a:t>
            </a:r>
            <a:r>
              <a:rPr lang="zh-CN" altLang="en-US" dirty="0">
                <a:ea typeface="方正小标宋简体" pitchFamily="65" charset="-122"/>
              </a:rPr>
              <a:t>”，又可猜“</a:t>
            </a:r>
            <a:r>
              <a:rPr lang="zh-CN" altLang="en-US" dirty="0">
                <a:solidFill>
                  <a:srgbClr val="FF3300"/>
                </a:solidFill>
                <a:latin typeface="Adobe 仿宋 Std R" charset="-122"/>
                <a:ea typeface="方正行楷简体" pitchFamily="2" charset="-122"/>
              </a:rPr>
              <a:t>扰</a:t>
            </a:r>
            <a:r>
              <a:rPr lang="zh-CN" altLang="en-US" dirty="0">
                <a:ea typeface="方正小标宋简体" pitchFamily="65" charset="-122"/>
              </a:rPr>
              <a:t>”，犯了一谜多底病，就不足取了；但是，也有补救办法，那就是谜目应标明笔画数，加以限制。</a:t>
            </a:r>
            <a:endParaRPr lang="zh-CN" altLang="en-US">
              <a:latin typeface="方正小标宋简体" pitchFamily="65" charset="-122"/>
              <a:ea typeface="方正小标宋简体" pitchFamily="65" charset="-122"/>
            </a:endParaRPr>
          </a:p>
        </p:txBody>
      </p:sp>
    </p:spTree>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文本占位符 93185"/>
          <p:cNvSpPr>
            <a:spLocks noGrp="1"/>
          </p:cNvSpPr>
          <p:nvPr>
            <p:ph type="body" idx="1"/>
          </p:nvPr>
        </p:nvSpPr>
        <p:spPr>
          <a:xfrm>
            <a:off x="1992313" y="1484313"/>
            <a:ext cx="8229600" cy="4681537"/>
          </a:xfrm>
        </p:spPr>
        <p:txBody>
          <a:bodyPr/>
          <a:p>
            <a:pPr>
              <a:lnSpc>
                <a:spcPct val="80000"/>
              </a:lnSpc>
              <a:buNone/>
            </a:pPr>
            <a:r>
              <a:rPr lang="zh-CN" altLang="en-US" sz="2400">
                <a:ea typeface="仿宋_GB2312" pitchFamily="49" charset="-122"/>
              </a:rPr>
              <a:t>　</a:t>
            </a:r>
            <a:r>
              <a:rPr lang="zh-CN" altLang="en-US" sz="2400" dirty="0">
                <a:ea typeface="仿宋_GB2312" pitchFamily="49" charset="-122"/>
              </a:rPr>
              <a:t>　  </a:t>
            </a:r>
            <a:r>
              <a:rPr lang="zh-CN" altLang="en-US" sz="2800" dirty="0">
                <a:solidFill>
                  <a:srgbClr val="CC0000"/>
                </a:solidFill>
                <a:latin typeface="方正小标宋简体" pitchFamily="65" charset="-122"/>
                <a:ea typeface="方正小标宋简体" pitchFamily="65" charset="-122"/>
              </a:rPr>
              <a:t>残字谜</a:t>
            </a:r>
            <a:r>
              <a:rPr lang="zh-CN" altLang="en-US" sz="2800" dirty="0"/>
              <a:t> </a:t>
            </a:r>
            <a:r>
              <a:rPr lang="zh-CN" altLang="en-US" sz="2800" dirty="0">
                <a:solidFill>
                  <a:srgbClr val="CC0000"/>
                </a:solidFill>
                <a:latin typeface="方正小标宋简体" pitchFamily="65" charset="-122"/>
                <a:ea typeface="方正小标宋简体" pitchFamily="65" charset="-122"/>
              </a:rPr>
              <a:t>：</a:t>
            </a:r>
            <a:r>
              <a:rPr lang="zh-CN" altLang="en-US" sz="2800" dirty="0">
                <a:ea typeface="方正小标宋简体" pitchFamily="65" charset="-122"/>
              </a:rPr>
              <a:t>残字谜也称“残缺法”谜，顾名思义是通过谜面文字残缺组合成谜底。它残缺的部位任谜意而定，残缺笔划有多有少，或一笔，或半截，或残边，或缺角，灵活运用。如“</a:t>
            </a:r>
            <a:r>
              <a:rPr lang="zh-CN" altLang="en-US" sz="2800" dirty="0">
                <a:solidFill>
                  <a:srgbClr val="CC0000"/>
                </a:solidFill>
                <a:latin typeface="方正小标宋简体" pitchFamily="65" charset="-122"/>
                <a:ea typeface="方正小标宋简体" pitchFamily="65" charset="-122"/>
              </a:rPr>
              <a:t>残花片片有余香</a:t>
            </a:r>
            <a:r>
              <a:rPr lang="zh-CN" altLang="en-US" sz="2800" dirty="0">
                <a:ea typeface="方正小标宋简体" pitchFamily="65" charset="-122"/>
              </a:rPr>
              <a:t>”猜“</a:t>
            </a:r>
            <a:r>
              <a:rPr lang="zh-CN" altLang="en-US" sz="2800" dirty="0">
                <a:solidFill>
                  <a:srgbClr val="FF3300"/>
                </a:solidFill>
                <a:latin typeface="Adobe 仿宋 Std R" charset="-122"/>
                <a:ea typeface="方正行楷简体" pitchFamily="2" charset="-122"/>
              </a:rPr>
              <a:t>昆</a:t>
            </a:r>
            <a:r>
              <a:rPr lang="zh-CN" altLang="en-US" sz="2800" dirty="0">
                <a:ea typeface="方正小标宋简体" pitchFamily="65" charset="-122"/>
              </a:rPr>
              <a:t>”字，残去两个“花”的大部分而取两“匕”，“香”字仅取最后的“日”，掇配成“昆”字。又如“</a:t>
            </a:r>
            <a:r>
              <a:rPr lang="zh-CN" altLang="en-US" sz="2800" dirty="0">
                <a:solidFill>
                  <a:srgbClr val="CC0000"/>
                </a:solidFill>
                <a:latin typeface="方正小标宋简体" pitchFamily="65" charset="-122"/>
                <a:ea typeface="方正小标宋简体" pitchFamily="65" charset="-122"/>
              </a:rPr>
              <a:t>残月临窗前</a:t>
            </a:r>
            <a:r>
              <a:rPr lang="zh-CN" altLang="en-US" sz="2800" dirty="0">
                <a:ea typeface="方正小标宋简体" pitchFamily="65" charset="-122"/>
              </a:rPr>
              <a:t>”猜“</a:t>
            </a:r>
            <a:r>
              <a:rPr lang="zh-CN" altLang="en-US" sz="2800" dirty="0">
                <a:solidFill>
                  <a:srgbClr val="FF3300"/>
                </a:solidFill>
                <a:latin typeface="Adobe 仿宋 Std R" charset="-122"/>
                <a:ea typeface="方正行楷简体" pitchFamily="2" charset="-122"/>
              </a:rPr>
              <a:t>穹</a:t>
            </a:r>
            <a:r>
              <a:rPr lang="zh-CN" altLang="en-US" sz="2800" dirty="0">
                <a:ea typeface="方正小标宋简体" pitchFamily="65" charset="-122"/>
              </a:rPr>
              <a:t>”字；“</a:t>
            </a:r>
            <a:r>
              <a:rPr lang="zh-CN" altLang="en-US" sz="2800" dirty="0">
                <a:solidFill>
                  <a:srgbClr val="CC0000"/>
                </a:solidFill>
                <a:latin typeface="方正小标宋简体" pitchFamily="65" charset="-122"/>
                <a:ea typeface="方正小标宋简体" pitchFamily="65" charset="-122"/>
              </a:rPr>
              <a:t>残秋有余晖</a:t>
            </a:r>
            <a:r>
              <a:rPr lang="zh-CN" altLang="en-US" sz="2800" dirty="0">
                <a:ea typeface="方正小标宋简体" pitchFamily="65" charset="-122"/>
              </a:rPr>
              <a:t>”猜“</a:t>
            </a:r>
            <a:r>
              <a:rPr lang="zh-CN" altLang="en-US" sz="2800" dirty="0">
                <a:solidFill>
                  <a:srgbClr val="FF3300"/>
                </a:solidFill>
                <a:latin typeface="Adobe 仿宋 Std R" charset="-122"/>
                <a:ea typeface="方正行楷简体" pitchFamily="2" charset="-122"/>
              </a:rPr>
              <a:t>棂</a:t>
            </a:r>
            <a:r>
              <a:rPr lang="zh-CN" altLang="en-US" sz="2800" dirty="0">
                <a:ea typeface="方正小标宋简体" pitchFamily="65" charset="-122"/>
              </a:rPr>
              <a:t>”字。前者将“月”残成“弓”形与“窗”前“穴”组合；后者“秋”“日”两字各残一笔，拼成“棂”字。还有一谜：“</a:t>
            </a:r>
            <a:r>
              <a:rPr lang="zh-CN" altLang="en-US" sz="2800" dirty="0">
                <a:solidFill>
                  <a:srgbClr val="CC0000"/>
                </a:solidFill>
                <a:latin typeface="方正小标宋简体" pitchFamily="65" charset="-122"/>
                <a:ea typeface="方正小标宋简体" pitchFamily="65" charset="-122"/>
              </a:rPr>
              <a:t>身残心不残</a:t>
            </a:r>
            <a:r>
              <a:rPr lang="zh-CN" altLang="en-US" sz="2800" dirty="0">
                <a:ea typeface="方正小标宋简体" pitchFamily="65" charset="-122"/>
              </a:rPr>
              <a:t>（猜一字）”，将“身”残去半截，留下“自”，再与“心”组合成一“</a:t>
            </a:r>
            <a:r>
              <a:rPr lang="zh-CN" altLang="en-US" sz="2800" dirty="0">
                <a:solidFill>
                  <a:srgbClr val="FF3300"/>
                </a:solidFill>
                <a:latin typeface="Adobe 仿宋 Std R" charset="-122"/>
                <a:ea typeface="方正行楷简体" pitchFamily="2" charset="-122"/>
              </a:rPr>
              <a:t>息</a:t>
            </a:r>
            <a:r>
              <a:rPr lang="zh-CN" altLang="en-US" sz="2800" dirty="0">
                <a:ea typeface="方正小标宋简体" pitchFamily="65" charset="-122"/>
              </a:rPr>
              <a:t>”字。</a:t>
            </a:r>
            <a:endParaRPr lang="zh-CN" altLang="en-US" sz="2800">
              <a:ea typeface="方正小标宋简体" pitchFamily="65" charset="-122"/>
            </a:endParaRPr>
          </a:p>
        </p:txBody>
      </p:sp>
    </p:spTree>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文本占位符 94209"/>
          <p:cNvSpPr>
            <a:spLocks noGrp="1"/>
          </p:cNvSpPr>
          <p:nvPr>
            <p:ph type="body" idx="1"/>
          </p:nvPr>
        </p:nvSpPr>
        <p:spPr>
          <a:xfrm>
            <a:off x="1992313" y="1484313"/>
            <a:ext cx="8229600" cy="4681537"/>
          </a:xfrm>
        </p:spPr>
        <p:txBody>
          <a:bodyPr/>
          <a:p>
            <a:pPr>
              <a:lnSpc>
                <a:spcPct val="90000"/>
              </a:lnSpc>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3</a:t>
            </a:r>
            <a:r>
              <a:rPr lang="zh-CN" altLang="en-US" dirty="0">
                <a:solidFill>
                  <a:srgbClr val="CC0000"/>
                </a:solidFill>
                <a:latin typeface="方正小标宋简体" pitchFamily="65" charset="-122"/>
                <a:ea typeface="方正小标宋简体" pitchFamily="65" charset="-122"/>
              </a:rPr>
              <a:t>、包含字形法</a:t>
            </a:r>
            <a:r>
              <a:rPr lang="zh-CN" altLang="en-US" dirty="0"/>
              <a:t> </a:t>
            </a:r>
            <a:endParaRPr lang="zh-CN" altLang="en-US" sz="3600" dirty="0">
              <a:solidFill>
                <a:srgbClr val="CC0000"/>
              </a:solidFill>
              <a:latin typeface="方正小标宋简体" pitchFamily="65" charset="-122"/>
              <a:ea typeface="方正小标宋简体" pitchFamily="65" charset="-122"/>
            </a:endParaRPr>
          </a:p>
          <a:p>
            <a:pPr>
              <a:lnSpc>
                <a:spcPct val="90000"/>
              </a:lnSpc>
              <a:buNone/>
            </a:pPr>
            <a:r>
              <a:rPr lang="zh-CN" altLang="en-US" dirty="0">
                <a:solidFill>
                  <a:srgbClr val="CC0000"/>
                </a:solidFill>
                <a:ea typeface="方正小标宋简体" pitchFamily="65" charset="-122"/>
              </a:rPr>
              <a:t>　　　</a:t>
            </a:r>
            <a:r>
              <a:rPr lang="zh-CN" altLang="en-US" dirty="0">
                <a:ea typeface="方正小标宋简体" pitchFamily="65" charset="-122"/>
              </a:rPr>
              <a:t>谜面上的一些字共同包含了某个偏旁或某字，将其提取出来便是谜底。包含法的谜面上往往有提示性词句（极少数在谜底），这可看成是解谜的钥匙。</a:t>
            </a:r>
            <a:r>
              <a:rPr lang="zh-CN" altLang="en-US" dirty="0"/>
              <a:t> </a:t>
            </a:r>
            <a:endParaRPr lang="zh-CN" altLang="en-US" dirty="0">
              <a:ea typeface="方正小标宋简体" pitchFamily="65" charset="-122"/>
            </a:endParaRPr>
          </a:p>
          <a:p>
            <a:pPr>
              <a:lnSpc>
                <a:spcPct val="90000"/>
              </a:lnSpc>
              <a:buNone/>
            </a:pPr>
            <a:r>
              <a:rPr lang="zh-CN" altLang="en-US" dirty="0">
                <a:ea typeface="方正小标宋简体" pitchFamily="65" charset="-122"/>
              </a:rPr>
              <a:t>  　    酸甜苦辣各味俱全（字） </a:t>
            </a:r>
            <a:endParaRPr lang="zh-CN" altLang="en-US" dirty="0">
              <a:ea typeface="方正小标宋简体" pitchFamily="65" charset="-122"/>
            </a:endParaRPr>
          </a:p>
          <a:p>
            <a:pPr>
              <a:lnSpc>
                <a:spcPct val="90000"/>
              </a:lnSpc>
              <a:buNone/>
            </a:pPr>
            <a:r>
              <a:rPr lang="zh-CN" altLang="en-US" dirty="0">
                <a:ea typeface="方正小标宋简体" pitchFamily="65" charset="-122"/>
              </a:rPr>
              <a:t>　  　谈论诗词谜（成语） </a:t>
            </a:r>
            <a:endParaRPr lang="zh-CN" altLang="en-US" dirty="0">
              <a:ea typeface="方正小标宋简体" pitchFamily="65" charset="-122"/>
            </a:endParaRPr>
          </a:p>
          <a:p>
            <a:pPr>
              <a:lnSpc>
                <a:spcPct val="90000"/>
              </a:lnSpc>
              <a:buNone/>
            </a:pPr>
            <a:r>
              <a:rPr lang="zh-CN" altLang="en-US" dirty="0">
                <a:ea typeface="方正小标宋简体" pitchFamily="65" charset="-122"/>
              </a:rPr>
              <a:t>          蝴蝶蛹里能找到（字） 　　</a:t>
            </a:r>
            <a:endParaRPr lang="zh-CN" altLang="en-US" dirty="0">
              <a:ea typeface="方正小标宋简体" pitchFamily="65" charset="-122"/>
            </a:endParaRPr>
          </a:p>
          <a:p>
            <a:pPr>
              <a:lnSpc>
                <a:spcPct val="90000"/>
              </a:lnSpc>
              <a:buNone/>
            </a:pPr>
            <a:r>
              <a:rPr lang="zh-CN" altLang="en-US" dirty="0">
                <a:ea typeface="方正小标宋简体" pitchFamily="65" charset="-122"/>
              </a:rPr>
              <a:t>　</a:t>
            </a:r>
            <a:endParaRPr lang="zh-CN" altLang="en-US">
              <a:ea typeface="方正小标宋简体" pitchFamily="65" charset="-122"/>
            </a:endParaRPr>
          </a:p>
        </p:txBody>
      </p:sp>
      <p:sp>
        <p:nvSpPr>
          <p:cNvPr id="94211" name="文本框 94210"/>
          <p:cNvSpPr txBox="1"/>
          <p:nvPr/>
        </p:nvSpPr>
        <p:spPr>
          <a:xfrm>
            <a:off x="7536180" y="3714750"/>
            <a:ext cx="2014220" cy="521970"/>
          </a:xfrm>
          <a:prstGeom prst="rect">
            <a:avLst/>
          </a:prstGeom>
          <a:noFill/>
          <a:ln w="9525">
            <a:noFill/>
          </a:ln>
        </p:spPr>
        <p:txBody>
          <a:bodyPr wrap="square">
            <a:spAutoFit/>
          </a:bodyPr>
          <a:p>
            <a:r>
              <a:rPr lang="zh-CN" altLang="en-US" sz="2800" dirty="0">
                <a:solidFill>
                  <a:srgbClr val="FF3300"/>
                </a:solidFill>
                <a:latin typeface="Adobe 仿宋 Std R" charset="-122"/>
                <a:ea typeface="方正行楷简体" pitchFamily="2" charset="-122"/>
              </a:rPr>
              <a:t>口</a:t>
            </a:r>
            <a:endParaRPr lang="zh-CN" altLang="en-US" sz="2800" dirty="0">
              <a:solidFill>
                <a:srgbClr val="FF3300"/>
              </a:solidFill>
              <a:latin typeface="Adobe 仿宋 Std R" charset="-122"/>
              <a:ea typeface="方正行楷简体" pitchFamily="2" charset="-122"/>
            </a:endParaRPr>
          </a:p>
        </p:txBody>
      </p:sp>
      <p:sp>
        <p:nvSpPr>
          <p:cNvPr id="94212" name="文本框 94211"/>
          <p:cNvSpPr txBox="1"/>
          <p:nvPr/>
        </p:nvSpPr>
        <p:spPr>
          <a:xfrm>
            <a:off x="6743700" y="4304665"/>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有言在先</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94213" name="文本框 94212"/>
          <p:cNvSpPr txBox="1"/>
          <p:nvPr/>
        </p:nvSpPr>
        <p:spPr>
          <a:xfrm>
            <a:off x="7535863" y="4709478"/>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虫</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4211"/>
                                        </p:tgtEl>
                                        <p:attrNameLst>
                                          <p:attrName>style.visibility</p:attrName>
                                        </p:attrNameLst>
                                      </p:cBhvr>
                                      <p:to>
                                        <p:strVal val="visible"/>
                                      </p:to>
                                    </p:set>
                                    <p:animEffect transition="in" filter="wipe(down)">
                                      <p:cBhvr>
                                        <p:cTn id="7" dur="2000"/>
                                        <p:tgtEl>
                                          <p:spTgt spid="94211"/>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94210">
                                            <p:txEl>
                                              <p:charRg st="104" end="119"/>
                                            </p:txEl>
                                          </p:spTgt>
                                        </p:tgtEl>
                                        <p:attrNameLst>
                                          <p:attrName>style.visibility</p:attrName>
                                        </p:attrNameLst>
                                      </p:cBhvr>
                                      <p:to>
                                        <p:strVal val="visible"/>
                                      </p:to>
                                    </p:set>
                                    <p:anim calcmode="lin" valueType="num">
                                      <p:cBhvr>
                                        <p:cTn id="12" dur="1" fill="hold"/>
                                        <p:tgtEl>
                                          <p:spTgt spid="94210">
                                            <p:txEl>
                                              <p:charRg st="104" end="119"/>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94210">
                                            <p:txEl>
                                              <p:charRg st="119" end="143"/>
                                            </p:txEl>
                                          </p:spTgt>
                                        </p:tgtEl>
                                        <p:attrNameLst>
                                          <p:attrName>style.visibility</p:attrName>
                                        </p:attrNameLst>
                                      </p:cBhvr>
                                      <p:to>
                                        <p:strVal val="visible"/>
                                      </p:to>
                                    </p:set>
                                    <p:anim calcmode="lin" valueType="num">
                                      <p:cBhvr>
                                        <p:cTn id="17" dur="1" fill="hold"/>
                                        <p:tgtEl>
                                          <p:spTgt spid="94210">
                                            <p:txEl>
                                              <p:charRg st="119" end="143"/>
                                            </p:txEl>
                                          </p:spTgt>
                                        </p:tgtEl>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4212"/>
                                        </p:tgtEl>
                                        <p:attrNameLst>
                                          <p:attrName>style.visibility</p:attrName>
                                        </p:attrNameLst>
                                      </p:cBhvr>
                                      <p:to>
                                        <p:strVal val="visible"/>
                                      </p:to>
                                    </p:set>
                                    <p:animEffect transition="in" filter="wipe(down)">
                                      <p:cBhvr>
                                        <p:cTn id="22" dur="2000"/>
                                        <p:tgtEl>
                                          <p:spTgt spid="942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4213"/>
                                        </p:tgtEl>
                                        <p:attrNameLst>
                                          <p:attrName>style.visibility</p:attrName>
                                        </p:attrNameLst>
                                      </p:cBhvr>
                                      <p:to>
                                        <p:strVal val="visible"/>
                                      </p:to>
                                    </p:set>
                                    <p:animEffect transition="in" filter="wipe(down)">
                                      <p:cBhvr>
                                        <p:cTn id="27" dur="2000"/>
                                        <p:tgtEl>
                                          <p:spTgt spid="94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bldLvl="0"/>
      <p:bldP spid="94212" grpId="0" bldLvl="0"/>
      <p:bldP spid="94213" grpId="0" bldLvl="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文本占位符 95233"/>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4</a:t>
            </a:r>
            <a:r>
              <a:rPr lang="zh-CN" altLang="en-US" dirty="0">
                <a:solidFill>
                  <a:srgbClr val="CC0000"/>
                </a:solidFill>
                <a:latin typeface="方正小标宋简体" pitchFamily="65" charset="-122"/>
                <a:ea typeface="方正小标宋简体" pitchFamily="65" charset="-122"/>
              </a:rPr>
              <a:t>、合并字形法</a:t>
            </a:r>
            <a:r>
              <a:rPr lang="zh-CN" altLang="en-US" dirty="0"/>
              <a:t>  </a:t>
            </a:r>
            <a:endParaRPr lang="zh-CN" altLang="en-US" sz="3600" dirty="0">
              <a:solidFill>
                <a:srgbClr val="CC0000"/>
              </a:solidFill>
              <a:latin typeface="方正小标宋简体" pitchFamily="65" charset="-122"/>
              <a:ea typeface="方正小标宋简体" pitchFamily="65" charset="-122"/>
            </a:endParaRPr>
          </a:p>
          <a:p>
            <a:pPr>
              <a:buNone/>
            </a:pPr>
            <a:r>
              <a:rPr lang="zh-CN" altLang="en-US" dirty="0">
                <a:solidFill>
                  <a:srgbClr val="CC0000"/>
                </a:solidFill>
                <a:ea typeface="方正小标宋简体" pitchFamily="65" charset="-122"/>
              </a:rPr>
              <a:t>　　</a:t>
            </a:r>
            <a:r>
              <a:rPr lang="zh-CN" altLang="en-US" dirty="0">
                <a:ea typeface="方正小标宋简体" pitchFamily="65" charset="-122"/>
              </a:rPr>
              <a:t>　将谜面中的几个字或偏旁、部首等合并起来，去求得谜底。</a:t>
            </a:r>
            <a:r>
              <a:rPr lang="zh-CN" altLang="en-US" dirty="0"/>
              <a:t> </a:t>
            </a:r>
            <a:endParaRPr lang="zh-CN" altLang="en-US" dirty="0">
              <a:ea typeface="方正小标宋简体" pitchFamily="65" charset="-122"/>
            </a:endParaRPr>
          </a:p>
          <a:p>
            <a:pPr>
              <a:buNone/>
            </a:pPr>
            <a:r>
              <a:rPr lang="zh-CN" altLang="en-US" dirty="0">
                <a:ea typeface="方正小标宋简体" pitchFamily="65" charset="-122"/>
              </a:rPr>
              <a:t>  　     生日聚会（字） </a:t>
            </a:r>
            <a:endParaRPr lang="zh-CN" altLang="en-US" dirty="0">
              <a:ea typeface="方正小标宋简体" pitchFamily="65" charset="-122"/>
            </a:endParaRPr>
          </a:p>
          <a:p>
            <a:pPr>
              <a:buNone/>
            </a:pPr>
            <a:r>
              <a:rPr lang="zh-CN" altLang="en-US" dirty="0">
                <a:ea typeface="方正小标宋简体" pitchFamily="65" charset="-122"/>
              </a:rPr>
              <a:t>　  　 兵（北京名胜） </a:t>
            </a:r>
            <a:endParaRPr lang="zh-CN" altLang="en-US" dirty="0">
              <a:ea typeface="方正小标宋简体" pitchFamily="65" charset="-122"/>
            </a:endParaRPr>
          </a:p>
          <a:p>
            <a:pPr>
              <a:buNone/>
            </a:pPr>
            <a:r>
              <a:rPr lang="zh-CN" altLang="en-US" dirty="0">
                <a:ea typeface="方正小标宋简体" pitchFamily="65" charset="-122"/>
              </a:rPr>
              <a:t>          说话十分得体（字） 　　</a:t>
            </a:r>
            <a:endParaRPr lang="zh-CN" altLang="en-US" dirty="0">
              <a:ea typeface="方正小标宋简体" pitchFamily="65" charset="-122"/>
            </a:endParaRPr>
          </a:p>
          <a:p>
            <a:pPr>
              <a:buNone/>
            </a:pPr>
            <a:r>
              <a:rPr lang="zh-CN" altLang="en-US" dirty="0">
                <a:ea typeface="方正小标宋简体" pitchFamily="65" charset="-122"/>
              </a:rPr>
              <a:t>　</a:t>
            </a:r>
            <a:endParaRPr lang="zh-CN" altLang="en-US">
              <a:ea typeface="方正小标宋简体" pitchFamily="65" charset="-122"/>
            </a:endParaRPr>
          </a:p>
        </p:txBody>
      </p:sp>
      <p:sp>
        <p:nvSpPr>
          <p:cNvPr id="95235" name="文本框 95234"/>
          <p:cNvSpPr txBox="1"/>
          <p:nvPr/>
        </p:nvSpPr>
        <p:spPr>
          <a:xfrm>
            <a:off x="7032625" y="3004820"/>
            <a:ext cx="2014538"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星</a:t>
            </a:r>
            <a:endParaRPr lang="zh-CN" altLang="en-US" sz="2800" dirty="0">
              <a:solidFill>
                <a:srgbClr val="FF3300"/>
              </a:solidFill>
              <a:latin typeface="Adobe 仿宋 Std R" charset="-122"/>
              <a:ea typeface="方正行楷简体" pitchFamily="2" charset="-122"/>
            </a:endParaRPr>
          </a:p>
        </p:txBody>
      </p:sp>
      <p:sp>
        <p:nvSpPr>
          <p:cNvPr id="95236" name="文本框 95235"/>
          <p:cNvSpPr txBox="1"/>
          <p:nvPr/>
        </p:nvSpPr>
        <p:spPr>
          <a:xfrm>
            <a:off x="6743700" y="3526473"/>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八达岭</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95237" name="文本框 95236"/>
          <p:cNvSpPr txBox="1"/>
          <p:nvPr/>
        </p:nvSpPr>
        <p:spPr>
          <a:xfrm>
            <a:off x="7032625" y="3974465"/>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谢</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wipe(down)">
                                      <p:cBhvr>
                                        <p:cTn id="7" dur="2000"/>
                                        <p:tgtEl>
                                          <p:spTgt spid="95235"/>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95234">
                                            <p:txEl>
                                              <p:charRg st="62" end="76"/>
                                            </p:txEl>
                                          </p:spTgt>
                                        </p:tgtEl>
                                        <p:attrNameLst>
                                          <p:attrName>style.visibility</p:attrName>
                                        </p:attrNameLst>
                                      </p:cBhvr>
                                      <p:to>
                                        <p:strVal val="visible"/>
                                      </p:to>
                                    </p:set>
                                    <p:anim calcmode="lin" valueType="num">
                                      <p:cBhvr>
                                        <p:cTn id="12" dur="1" fill="hold"/>
                                        <p:tgtEl>
                                          <p:spTgt spid="95234">
                                            <p:txEl>
                                              <p:charRg st="62" end="76"/>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95234">
                                            <p:txEl>
                                              <p:charRg st="76" end="99"/>
                                            </p:txEl>
                                          </p:spTgt>
                                        </p:tgtEl>
                                        <p:attrNameLst>
                                          <p:attrName>style.visibility</p:attrName>
                                        </p:attrNameLst>
                                      </p:cBhvr>
                                      <p:to>
                                        <p:strVal val="visible"/>
                                      </p:to>
                                    </p:set>
                                    <p:anim calcmode="lin" valueType="num">
                                      <p:cBhvr>
                                        <p:cTn id="17" dur="1" fill="hold"/>
                                        <p:tgtEl>
                                          <p:spTgt spid="95234">
                                            <p:txEl>
                                              <p:charRg st="76" end="99"/>
                                            </p:txEl>
                                          </p:spTgt>
                                        </p:tgtEl>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5236"/>
                                        </p:tgtEl>
                                        <p:attrNameLst>
                                          <p:attrName>style.visibility</p:attrName>
                                        </p:attrNameLst>
                                      </p:cBhvr>
                                      <p:to>
                                        <p:strVal val="visible"/>
                                      </p:to>
                                    </p:set>
                                    <p:animEffect transition="in" filter="wipe(down)">
                                      <p:cBhvr>
                                        <p:cTn id="22" dur="2000"/>
                                        <p:tgtEl>
                                          <p:spTgt spid="952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5237"/>
                                        </p:tgtEl>
                                        <p:attrNameLst>
                                          <p:attrName>style.visibility</p:attrName>
                                        </p:attrNameLst>
                                      </p:cBhvr>
                                      <p:to>
                                        <p:strVal val="visible"/>
                                      </p:to>
                                    </p:set>
                                    <p:animEffect transition="in" filter="wipe(down)">
                                      <p:cBhvr>
                                        <p:cTn id="27" dur="2000"/>
                                        <p:tgtEl>
                                          <p:spTgt spid="95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ldLvl="0"/>
      <p:bldP spid="95236" grpId="0" bldLvl="0"/>
      <p:bldP spid="95237" grpId="0" bldLvl="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文本占位符 96257"/>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5</a:t>
            </a:r>
            <a:r>
              <a:rPr lang="zh-CN" altLang="en-US" dirty="0">
                <a:solidFill>
                  <a:srgbClr val="CC0000"/>
                </a:solidFill>
                <a:latin typeface="方正小标宋简体" pitchFamily="65" charset="-122"/>
                <a:ea typeface="方正小标宋简体" pitchFamily="65" charset="-122"/>
              </a:rPr>
              <a:t>、转移字形法</a:t>
            </a:r>
            <a:r>
              <a:rPr lang="zh-CN" altLang="en-US" dirty="0"/>
              <a:t> </a:t>
            </a:r>
            <a:endParaRPr lang="zh-CN" altLang="en-US" sz="3600" dirty="0">
              <a:solidFill>
                <a:srgbClr val="CC0000"/>
              </a:solidFill>
              <a:latin typeface="方正小标宋简体" pitchFamily="65" charset="-122"/>
              <a:ea typeface="方正小标宋简体" pitchFamily="65" charset="-122"/>
            </a:endParaRPr>
          </a:p>
          <a:p>
            <a:pPr>
              <a:buNone/>
            </a:pPr>
            <a:r>
              <a:rPr lang="zh-CN" altLang="en-US" dirty="0">
                <a:solidFill>
                  <a:srgbClr val="CC0000"/>
                </a:solidFill>
                <a:ea typeface="方正小标宋简体" pitchFamily="65" charset="-122"/>
              </a:rPr>
              <a:t>　　</a:t>
            </a:r>
            <a:r>
              <a:rPr lang="zh-CN" altLang="en-US" dirty="0">
                <a:ea typeface="方正小标宋简体" pitchFamily="65" charset="-122"/>
              </a:rPr>
              <a:t>　通过移动谜面上的文字、部首或笔画，重新搭配组合成它字别词来猜出谜底。</a:t>
            </a:r>
            <a:endParaRPr lang="zh-CN" altLang="en-US" dirty="0">
              <a:ea typeface="方正小标宋简体" pitchFamily="65" charset="-122"/>
            </a:endParaRPr>
          </a:p>
          <a:p>
            <a:pPr>
              <a:buNone/>
            </a:pPr>
            <a:r>
              <a:rPr lang="zh-CN" altLang="en-US" dirty="0">
                <a:ea typeface="方正小标宋简体" pitchFamily="65" charset="-122"/>
              </a:rPr>
              <a:t>  　     岗位调动（字） </a:t>
            </a:r>
            <a:endParaRPr lang="zh-CN" altLang="en-US" dirty="0">
              <a:ea typeface="方正小标宋简体" pitchFamily="65" charset="-122"/>
            </a:endParaRPr>
          </a:p>
          <a:p>
            <a:pPr>
              <a:buNone/>
            </a:pPr>
            <a:r>
              <a:rPr lang="zh-CN" altLang="en-US" dirty="0">
                <a:ea typeface="方正小标宋简体" pitchFamily="65" charset="-122"/>
              </a:rPr>
              <a:t>　  　   转业到厂（字） </a:t>
            </a:r>
            <a:endParaRPr lang="zh-CN" altLang="en-US" dirty="0">
              <a:ea typeface="方正小标宋简体" pitchFamily="65" charset="-122"/>
            </a:endParaRPr>
          </a:p>
          <a:p>
            <a:pPr>
              <a:buNone/>
            </a:pPr>
            <a:r>
              <a:rPr lang="zh-CN" altLang="en-US" dirty="0">
                <a:ea typeface="方正小标宋简体" pitchFamily="65" charset="-122"/>
              </a:rPr>
              <a:t>          本位（交通名词）</a:t>
            </a:r>
            <a:r>
              <a:rPr lang="zh-CN" altLang="en-US" dirty="0"/>
              <a:t> </a:t>
            </a:r>
            <a:r>
              <a:rPr lang="zh-CN" altLang="en-US" dirty="0">
                <a:ea typeface="方正小标宋简体" pitchFamily="65" charset="-122"/>
              </a:rPr>
              <a:t>　　</a:t>
            </a:r>
            <a:endParaRPr lang="zh-CN" altLang="en-US" dirty="0">
              <a:ea typeface="方正小标宋简体" pitchFamily="65" charset="-122"/>
            </a:endParaRPr>
          </a:p>
          <a:p>
            <a:pPr>
              <a:buNone/>
            </a:pPr>
            <a:r>
              <a:rPr lang="zh-CN" altLang="en-US" dirty="0">
                <a:ea typeface="方正小标宋简体" pitchFamily="65" charset="-122"/>
              </a:rPr>
              <a:t>　</a:t>
            </a:r>
            <a:endParaRPr lang="zh-CN" altLang="en-US">
              <a:ea typeface="方正小标宋简体" pitchFamily="65" charset="-122"/>
            </a:endParaRPr>
          </a:p>
        </p:txBody>
      </p:sp>
      <p:sp>
        <p:nvSpPr>
          <p:cNvPr id="96259" name="文本框 96258"/>
          <p:cNvSpPr txBox="1"/>
          <p:nvPr/>
        </p:nvSpPr>
        <p:spPr>
          <a:xfrm>
            <a:off x="7032625" y="2992755"/>
            <a:ext cx="2014538"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岖</a:t>
            </a:r>
            <a:endParaRPr lang="zh-CN" altLang="en-US" sz="2800" dirty="0">
              <a:solidFill>
                <a:srgbClr val="FF3300"/>
              </a:solidFill>
              <a:latin typeface="Adobe 仿宋 Std R" charset="-122"/>
              <a:ea typeface="方正行楷简体" pitchFamily="2" charset="-122"/>
            </a:endParaRPr>
          </a:p>
        </p:txBody>
      </p:sp>
      <p:sp>
        <p:nvSpPr>
          <p:cNvPr id="96260" name="文本框 96259"/>
          <p:cNvSpPr txBox="1"/>
          <p:nvPr/>
        </p:nvSpPr>
        <p:spPr>
          <a:xfrm>
            <a:off x="7032625" y="3514408"/>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严</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96261" name="文本框 96260"/>
          <p:cNvSpPr txBox="1"/>
          <p:nvPr/>
        </p:nvSpPr>
        <p:spPr>
          <a:xfrm>
            <a:off x="7032625" y="3961765"/>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立体交叉</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6259"/>
                                        </p:tgtEl>
                                        <p:attrNameLst>
                                          <p:attrName>style.visibility</p:attrName>
                                        </p:attrNameLst>
                                      </p:cBhvr>
                                      <p:to>
                                        <p:strVal val="visible"/>
                                      </p:to>
                                    </p:set>
                                    <p:animEffect transition="in" filter="wipe(down)">
                                      <p:cBhvr>
                                        <p:cTn id="7" dur="2000"/>
                                        <p:tgtEl>
                                          <p:spTgt spid="96259"/>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96258">
                                            <p:txEl>
                                              <p:charRg st="68" end="82"/>
                                            </p:txEl>
                                          </p:spTgt>
                                        </p:tgtEl>
                                        <p:attrNameLst>
                                          <p:attrName>style.visibility</p:attrName>
                                        </p:attrNameLst>
                                      </p:cBhvr>
                                      <p:to>
                                        <p:strVal val="visible"/>
                                      </p:to>
                                    </p:set>
                                    <p:anim calcmode="lin" valueType="num">
                                      <p:cBhvr>
                                        <p:cTn id="12" dur="1" fill="hold"/>
                                        <p:tgtEl>
                                          <p:spTgt spid="96258">
                                            <p:txEl>
                                              <p:charRg st="68" end="82"/>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96258">
                                            <p:txEl>
                                              <p:charRg st="82" end="104"/>
                                            </p:txEl>
                                          </p:spTgt>
                                        </p:tgtEl>
                                        <p:attrNameLst>
                                          <p:attrName>style.visibility</p:attrName>
                                        </p:attrNameLst>
                                      </p:cBhvr>
                                      <p:to>
                                        <p:strVal val="visible"/>
                                      </p:to>
                                    </p:set>
                                    <p:anim calcmode="lin" valueType="num">
                                      <p:cBhvr>
                                        <p:cTn id="17" dur="1" fill="hold"/>
                                        <p:tgtEl>
                                          <p:spTgt spid="96258">
                                            <p:txEl>
                                              <p:charRg st="82" end="104"/>
                                            </p:txEl>
                                          </p:spTgt>
                                        </p:tgtEl>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6260"/>
                                        </p:tgtEl>
                                        <p:attrNameLst>
                                          <p:attrName>style.visibility</p:attrName>
                                        </p:attrNameLst>
                                      </p:cBhvr>
                                      <p:to>
                                        <p:strVal val="visible"/>
                                      </p:to>
                                    </p:set>
                                    <p:animEffect transition="in" filter="wipe(down)">
                                      <p:cBhvr>
                                        <p:cTn id="22" dur="2000"/>
                                        <p:tgtEl>
                                          <p:spTgt spid="9626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6261"/>
                                        </p:tgtEl>
                                        <p:attrNameLst>
                                          <p:attrName>style.visibility</p:attrName>
                                        </p:attrNameLst>
                                      </p:cBhvr>
                                      <p:to>
                                        <p:strVal val="visible"/>
                                      </p:to>
                                    </p:set>
                                    <p:animEffect transition="in" filter="wipe(down)">
                                      <p:cBhvr>
                                        <p:cTn id="27" dur="2000"/>
                                        <p:tgtEl>
                                          <p:spTgt spid="96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ldLvl="0"/>
      <p:bldP spid="96260" grpId="0" bldLvl="0"/>
      <p:bldP spid="96261" grpId="0" bldLvl="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文本占位符 97281"/>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en-US" altLang="zh-CN">
                <a:solidFill>
                  <a:srgbClr val="CC0000"/>
                </a:solidFill>
                <a:latin typeface="方正小标宋简体" pitchFamily="65" charset="-122"/>
                <a:ea typeface="方正小标宋简体" pitchFamily="65" charset="-122"/>
              </a:rPr>
              <a:t>6</a:t>
            </a:r>
            <a:r>
              <a:rPr lang="zh-CN" altLang="en-US" dirty="0">
                <a:solidFill>
                  <a:srgbClr val="CC0000"/>
                </a:solidFill>
                <a:latin typeface="方正小标宋简体" pitchFamily="65" charset="-122"/>
                <a:ea typeface="方正小标宋简体" pitchFamily="65" charset="-122"/>
              </a:rPr>
              <a:t>、方位标示法 </a:t>
            </a:r>
            <a:endParaRPr lang="zh-CN" altLang="en-US" dirty="0">
              <a:solidFill>
                <a:srgbClr val="CC0000"/>
              </a:solidFill>
              <a:latin typeface="方正小标宋简体" pitchFamily="65" charset="-122"/>
              <a:ea typeface="方正小标宋简体" pitchFamily="65" charset="-122"/>
            </a:endParaRPr>
          </a:p>
          <a:p>
            <a:pPr>
              <a:buNone/>
            </a:pPr>
            <a:r>
              <a:rPr lang="zh-CN" altLang="en-US" dirty="0">
                <a:solidFill>
                  <a:srgbClr val="CC0000"/>
                </a:solidFill>
                <a:ea typeface="方正小标宋简体" pitchFamily="65" charset="-122"/>
              </a:rPr>
              <a:t>　　</a:t>
            </a:r>
            <a:r>
              <a:rPr lang="zh-CN" altLang="en-US" dirty="0">
                <a:ea typeface="方正小标宋简体" pitchFamily="65" charset="-122"/>
              </a:rPr>
              <a:t>　在谜中，如见到有上、下、左、右、东、西、前、后等方位词时，我们可从其它字词的方位上着想，便不难探出谜底。</a:t>
            </a:r>
            <a:endParaRPr lang="zh-CN" altLang="en-US" dirty="0"/>
          </a:p>
          <a:p>
            <a:pPr>
              <a:buNone/>
            </a:pPr>
            <a:r>
              <a:rPr lang="zh-CN" altLang="en-US" dirty="0">
                <a:ea typeface="方正小标宋简体" pitchFamily="65" charset="-122"/>
              </a:rPr>
              <a:t>  　     团中央（字） </a:t>
            </a:r>
            <a:endParaRPr lang="zh-CN" altLang="en-US" dirty="0">
              <a:ea typeface="方正小标宋简体" pitchFamily="65" charset="-122"/>
            </a:endParaRPr>
          </a:p>
          <a:p>
            <a:pPr>
              <a:buNone/>
            </a:pPr>
            <a:r>
              <a:rPr lang="zh-CN" altLang="en-US" dirty="0">
                <a:ea typeface="方正小标宋简体" pitchFamily="65" charset="-122"/>
              </a:rPr>
              <a:t>　  　 喜上眉梢（字） </a:t>
            </a:r>
            <a:endParaRPr lang="zh-CN" altLang="en-US" dirty="0">
              <a:ea typeface="方正小标宋简体" pitchFamily="65" charset="-122"/>
            </a:endParaRPr>
          </a:p>
          <a:p>
            <a:pPr>
              <a:buNone/>
            </a:pPr>
            <a:r>
              <a:rPr lang="zh-CN" altLang="en-US" dirty="0">
                <a:ea typeface="方正小标宋简体" pitchFamily="65" charset="-122"/>
              </a:rPr>
              <a:t>     孔雀东南飞（字） 　　</a:t>
            </a:r>
            <a:endParaRPr lang="zh-CN" altLang="en-US" dirty="0">
              <a:ea typeface="方正小标宋简体" pitchFamily="65" charset="-122"/>
            </a:endParaRPr>
          </a:p>
          <a:p>
            <a:pPr>
              <a:buNone/>
            </a:pPr>
            <a:r>
              <a:rPr lang="zh-CN" altLang="en-US" dirty="0">
                <a:ea typeface="方正小标宋简体" pitchFamily="65" charset="-122"/>
              </a:rPr>
              <a:t>　</a:t>
            </a:r>
            <a:endParaRPr lang="zh-CN" altLang="en-US">
              <a:ea typeface="方正小标宋简体" pitchFamily="65" charset="-122"/>
            </a:endParaRPr>
          </a:p>
        </p:txBody>
      </p:sp>
      <p:sp>
        <p:nvSpPr>
          <p:cNvPr id="97283" name="文本框 97282"/>
          <p:cNvSpPr txBox="1"/>
          <p:nvPr/>
        </p:nvSpPr>
        <p:spPr>
          <a:xfrm>
            <a:off x="6946900" y="3460750"/>
            <a:ext cx="2014538"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才</a:t>
            </a:r>
            <a:endParaRPr lang="zh-CN" altLang="en-US" sz="2800" dirty="0">
              <a:solidFill>
                <a:srgbClr val="FF3300"/>
              </a:solidFill>
              <a:latin typeface="Adobe 仿宋 Std R" charset="-122"/>
              <a:ea typeface="方正行楷简体" pitchFamily="2" charset="-122"/>
            </a:endParaRPr>
          </a:p>
        </p:txBody>
      </p:sp>
      <p:sp>
        <p:nvSpPr>
          <p:cNvPr id="97284" name="文本框 97283"/>
          <p:cNvSpPr txBox="1"/>
          <p:nvPr/>
        </p:nvSpPr>
        <p:spPr>
          <a:xfrm>
            <a:off x="6946900" y="3982403"/>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声</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97285" name="文本框 97284"/>
          <p:cNvSpPr txBox="1"/>
          <p:nvPr/>
        </p:nvSpPr>
        <p:spPr>
          <a:xfrm>
            <a:off x="6946900" y="4491990"/>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孙</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wipe(down)">
                                      <p:cBhvr>
                                        <p:cTn id="7" dur="20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97282">
                                            <p:txEl>
                                              <p:charRg st="85" end="99"/>
                                            </p:txEl>
                                          </p:spTgt>
                                        </p:tgtEl>
                                        <p:attrNameLst>
                                          <p:attrName>style.visibility</p:attrName>
                                        </p:attrNameLst>
                                      </p:cBhvr>
                                      <p:to>
                                        <p:strVal val="visible"/>
                                      </p:to>
                                    </p:set>
                                    <p:anim calcmode="lin" valueType="num">
                                      <p:cBhvr>
                                        <p:cTn id="12" dur="1" fill="hold"/>
                                        <p:tgtEl>
                                          <p:spTgt spid="97282">
                                            <p:txEl>
                                              <p:charRg st="85" end="99"/>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97282">
                                            <p:txEl>
                                              <p:charRg st="99" end="121"/>
                                            </p:txEl>
                                          </p:spTgt>
                                        </p:tgtEl>
                                        <p:attrNameLst>
                                          <p:attrName>style.visibility</p:attrName>
                                        </p:attrNameLst>
                                      </p:cBhvr>
                                      <p:to>
                                        <p:strVal val="visible"/>
                                      </p:to>
                                    </p:set>
                                    <p:anim calcmode="lin" valueType="num">
                                      <p:cBhvr>
                                        <p:cTn id="17" dur="1" fill="hold"/>
                                        <p:tgtEl>
                                          <p:spTgt spid="97282">
                                            <p:txEl>
                                              <p:charRg st="99" end="121"/>
                                            </p:txEl>
                                          </p:spTgt>
                                        </p:tgtEl>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7284"/>
                                        </p:tgtEl>
                                        <p:attrNameLst>
                                          <p:attrName>style.visibility</p:attrName>
                                        </p:attrNameLst>
                                      </p:cBhvr>
                                      <p:to>
                                        <p:strVal val="visible"/>
                                      </p:to>
                                    </p:set>
                                    <p:animEffect transition="in" filter="wipe(down)">
                                      <p:cBhvr>
                                        <p:cTn id="22" dur="2000"/>
                                        <p:tgtEl>
                                          <p:spTgt spid="9728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7285"/>
                                        </p:tgtEl>
                                        <p:attrNameLst>
                                          <p:attrName>style.visibility</p:attrName>
                                        </p:attrNameLst>
                                      </p:cBhvr>
                                      <p:to>
                                        <p:strVal val="visible"/>
                                      </p:to>
                                    </p:set>
                                    <p:animEffect transition="in" filter="wipe(down)">
                                      <p:cBhvr>
                                        <p:cTn id="27" dur="2000"/>
                                        <p:tgtEl>
                                          <p:spTgt spid="97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ldLvl="0"/>
      <p:bldP spid="97284" grpId="0" bldLvl="0"/>
      <p:bldP spid="97285" grpId="0" bldLvl="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文本占位符 98305"/>
          <p:cNvSpPr>
            <a:spLocks noGrp="1"/>
          </p:cNvSpPr>
          <p:nvPr>
            <p:ph type="body" idx="1"/>
          </p:nvPr>
        </p:nvSpPr>
        <p:spPr>
          <a:xfrm>
            <a:off x="1992313" y="1484313"/>
            <a:ext cx="8229600" cy="4681537"/>
          </a:xfrm>
        </p:spPr>
        <p:txBody>
          <a:bodyPr/>
          <a:p>
            <a:pPr>
              <a:lnSpc>
                <a:spcPct val="80000"/>
              </a:lnSpc>
              <a:buNone/>
            </a:pPr>
            <a:r>
              <a:rPr lang="zh-CN" altLang="en-US">
                <a:ea typeface="仿宋_GB2312" pitchFamily="49" charset="-122"/>
              </a:rPr>
              <a:t>　</a:t>
            </a:r>
            <a:r>
              <a:rPr lang="zh-CN" altLang="en-US" dirty="0">
                <a:ea typeface="仿宋_GB2312" pitchFamily="49" charset="-122"/>
              </a:rPr>
              <a:t>　  </a:t>
            </a:r>
            <a:r>
              <a:rPr lang="en-US" altLang="zh-CN" sz="2800">
                <a:solidFill>
                  <a:srgbClr val="CC0000"/>
                </a:solidFill>
                <a:latin typeface="方正小标宋简体" pitchFamily="65" charset="-122"/>
                <a:ea typeface="方正小标宋简体" pitchFamily="65" charset="-122"/>
              </a:rPr>
              <a:t>7</a:t>
            </a:r>
            <a:r>
              <a:rPr lang="zh-CN" altLang="en-US" sz="2800" dirty="0">
                <a:solidFill>
                  <a:srgbClr val="CC0000"/>
                </a:solidFill>
                <a:latin typeface="方正小标宋简体" pitchFamily="65" charset="-122"/>
                <a:ea typeface="方正小标宋简体" pitchFamily="65" charset="-122"/>
              </a:rPr>
              <a:t>、象形拟物法</a:t>
            </a:r>
            <a:r>
              <a:rPr lang="zh-CN" altLang="en-US" sz="2800" dirty="0"/>
              <a:t> </a:t>
            </a:r>
            <a:endParaRPr lang="zh-CN" altLang="en-US" sz="2800" dirty="0">
              <a:solidFill>
                <a:srgbClr val="CC0000"/>
              </a:solidFill>
              <a:latin typeface="方正小标宋简体" pitchFamily="65" charset="-122"/>
              <a:ea typeface="方正小标宋简体" pitchFamily="65" charset="-122"/>
            </a:endParaRPr>
          </a:p>
          <a:p>
            <a:pPr>
              <a:lnSpc>
                <a:spcPct val="80000"/>
              </a:lnSpc>
              <a:buNone/>
            </a:pPr>
            <a:r>
              <a:rPr lang="zh-CN" altLang="en-US" sz="2800" dirty="0">
                <a:solidFill>
                  <a:srgbClr val="CC0000"/>
                </a:solidFill>
                <a:ea typeface="方正小标宋简体" pitchFamily="65" charset="-122"/>
              </a:rPr>
              <a:t>　　</a:t>
            </a:r>
            <a:r>
              <a:rPr lang="zh-CN" altLang="en-US" sz="2800" dirty="0">
                <a:ea typeface="方正小标宋简体" pitchFamily="65" charset="-122"/>
              </a:rPr>
              <a:t>　</a:t>
            </a:r>
            <a:r>
              <a:rPr lang="zh-CN" altLang="en-US" dirty="0">
                <a:ea typeface="方正小标宋简体" pitchFamily="65" charset="-122"/>
              </a:rPr>
              <a:t>象形拟物法也称象形法，它是将字或字的某个部件（偏旁、部首、笔画）的形状想象成生活中某个物体的形状，以达到底面相扣合的目的。象形法有全部象形的，也有部分象形的。谜作者往往受汉字中象形文字的启发，将谜底文字的部首或全字视作图像入谜，如将“</a:t>
            </a:r>
            <a:r>
              <a:rPr lang="zh-CN" altLang="en-US" dirty="0">
                <a:solidFill>
                  <a:srgbClr val="CC0000"/>
                </a:solidFill>
                <a:latin typeface="方正小标宋简体" pitchFamily="65" charset="-122"/>
                <a:ea typeface="方正小标宋简体" pitchFamily="65" charset="-122"/>
              </a:rPr>
              <a:t>冖</a:t>
            </a:r>
            <a:r>
              <a:rPr lang="zh-CN" altLang="en-US" dirty="0">
                <a:ea typeface="方正小标宋简体" pitchFamily="65" charset="-122"/>
              </a:rPr>
              <a:t>”、“</a:t>
            </a:r>
            <a:r>
              <a:rPr lang="zh-CN" altLang="en-US" dirty="0">
                <a:solidFill>
                  <a:srgbClr val="CC0000"/>
                </a:solidFill>
                <a:latin typeface="方正小标宋简体" pitchFamily="65" charset="-122"/>
                <a:ea typeface="方正小标宋简体" pitchFamily="65" charset="-122"/>
              </a:rPr>
              <a:t>冂</a:t>
            </a:r>
            <a:r>
              <a:rPr lang="zh-CN" altLang="en-US" dirty="0">
                <a:ea typeface="方正小标宋简体" pitchFamily="65" charset="-122"/>
              </a:rPr>
              <a:t>”象形为“</a:t>
            </a:r>
            <a:r>
              <a:rPr lang="zh-CN" altLang="en-US" dirty="0">
                <a:solidFill>
                  <a:srgbClr val="CC0000"/>
                </a:solidFill>
                <a:latin typeface="方正小标宋简体" pitchFamily="65" charset="-122"/>
                <a:ea typeface="方正小标宋简体" pitchFamily="65" charset="-122"/>
              </a:rPr>
              <a:t>桥</a:t>
            </a:r>
            <a:r>
              <a:rPr lang="zh-CN" altLang="en-US" dirty="0">
                <a:ea typeface="方正小标宋简体" pitchFamily="65" charset="-122"/>
              </a:rPr>
              <a:t>”，“</a:t>
            </a:r>
            <a:r>
              <a:rPr lang="zh-CN" altLang="en-US" dirty="0">
                <a:solidFill>
                  <a:srgbClr val="CC0000"/>
                </a:solidFill>
                <a:latin typeface="方正小标宋简体" pitchFamily="65" charset="-122"/>
                <a:ea typeface="方正小标宋简体" pitchFamily="65" charset="-122"/>
              </a:rPr>
              <a:t>干</a:t>
            </a:r>
            <a:r>
              <a:rPr lang="zh-CN" altLang="en-US" dirty="0">
                <a:ea typeface="方正小标宋简体" pitchFamily="65" charset="-122"/>
              </a:rPr>
              <a:t>”象形为“</a:t>
            </a:r>
            <a:r>
              <a:rPr lang="zh-CN" altLang="en-US" dirty="0">
                <a:solidFill>
                  <a:srgbClr val="CC0000"/>
                </a:solidFill>
                <a:latin typeface="方正小标宋简体" pitchFamily="65" charset="-122"/>
                <a:ea typeface="方正小标宋简体" pitchFamily="65" charset="-122"/>
              </a:rPr>
              <a:t>蜻蜓</a:t>
            </a:r>
            <a:r>
              <a:rPr lang="zh-CN" altLang="en-US" dirty="0">
                <a:ea typeface="方正小标宋简体" pitchFamily="65" charset="-122"/>
              </a:rPr>
              <a:t>”，“</a:t>
            </a:r>
            <a:r>
              <a:rPr lang="zh-CN" altLang="en-US" dirty="0">
                <a:solidFill>
                  <a:srgbClr val="CC0000"/>
                </a:solidFill>
                <a:latin typeface="方正小标宋简体" pitchFamily="65" charset="-122"/>
                <a:ea typeface="方正小标宋简体" pitchFamily="65" charset="-122"/>
              </a:rPr>
              <a:t>、</a:t>
            </a:r>
            <a:r>
              <a:rPr lang="zh-CN" altLang="en-US" dirty="0">
                <a:ea typeface="方正小标宋简体" pitchFamily="65" charset="-122"/>
              </a:rPr>
              <a:t>”象形为“</a:t>
            </a:r>
            <a:r>
              <a:rPr lang="zh-CN" altLang="en-US" dirty="0">
                <a:solidFill>
                  <a:srgbClr val="CC0000"/>
                </a:solidFill>
                <a:latin typeface="方正小标宋简体" pitchFamily="65" charset="-122"/>
                <a:ea typeface="方正小标宋简体" pitchFamily="65" charset="-122"/>
              </a:rPr>
              <a:t>星星</a:t>
            </a:r>
            <a:r>
              <a:rPr lang="zh-CN" altLang="en-US" dirty="0">
                <a:ea typeface="方正小标宋简体" pitchFamily="65" charset="-122"/>
              </a:rPr>
              <a:t>”、“</a:t>
            </a:r>
            <a:r>
              <a:rPr lang="zh-CN" altLang="en-US" dirty="0">
                <a:solidFill>
                  <a:srgbClr val="CC0000"/>
                </a:solidFill>
                <a:latin typeface="方正小标宋简体" pitchFamily="65" charset="-122"/>
                <a:ea typeface="方正小标宋简体" pitchFamily="65" charset="-122"/>
              </a:rPr>
              <a:t>鸟儿</a:t>
            </a:r>
            <a:r>
              <a:rPr lang="zh-CN" altLang="en-US" dirty="0">
                <a:ea typeface="方正小标宋简体" pitchFamily="65" charset="-122"/>
              </a:rPr>
              <a:t>”、“</a:t>
            </a:r>
            <a:r>
              <a:rPr lang="zh-CN" altLang="en-US" dirty="0">
                <a:solidFill>
                  <a:srgbClr val="CC0000"/>
                </a:solidFill>
                <a:latin typeface="方正小标宋简体" pitchFamily="65" charset="-122"/>
                <a:ea typeface="方正小标宋简体" pitchFamily="65" charset="-122"/>
              </a:rPr>
              <a:t>雨滴</a:t>
            </a:r>
            <a:r>
              <a:rPr lang="zh-CN" altLang="en-US" dirty="0">
                <a:ea typeface="方正小标宋简体" pitchFamily="65" charset="-122"/>
              </a:rPr>
              <a:t>”等。　　</a:t>
            </a:r>
            <a:endParaRPr lang="zh-CN" altLang="en-US" dirty="0">
              <a:ea typeface="方正小标宋简体" pitchFamily="65" charset="-122"/>
            </a:endParaRPr>
          </a:p>
          <a:p>
            <a:pPr>
              <a:lnSpc>
                <a:spcPct val="80000"/>
              </a:lnSpc>
              <a:buNone/>
            </a:pPr>
            <a:r>
              <a:rPr lang="zh-CN" altLang="en-US" sz="2800" dirty="0">
                <a:ea typeface="方正小标宋简体" pitchFamily="65" charset="-122"/>
              </a:rPr>
              <a:t>　</a:t>
            </a:r>
            <a:endParaRPr lang="zh-CN" altLang="en-US" sz="2800">
              <a:ea typeface="方正小标宋简体" pitchFamily="65" charset="-122"/>
            </a:endParaRP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3"/>
          <p:cNvGrpSpPr/>
          <p:nvPr/>
        </p:nvGrpSpPr>
        <p:grpSpPr>
          <a:xfrm>
            <a:off x="114300" y="0"/>
            <a:ext cx="5365750" cy="965200"/>
            <a:chOff x="193779" y="40265"/>
            <a:chExt cx="6466453" cy="1163332"/>
          </a:xfrm>
        </p:grpSpPr>
        <p:pic>
          <p:nvPicPr>
            <p:cNvPr id="24593" name="Picture 9" descr="F:\ppt素材\图标\我收集的图标\字体\3.png"/>
            <p:cNvPicPr>
              <a:picLocks noChangeAspect="1"/>
            </p:cNvPicPr>
            <p:nvPr/>
          </p:nvPicPr>
          <p:blipFill>
            <a:blip r:embed="rId1"/>
            <a:stretch>
              <a:fillRect/>
            </a:stretch>
          </p:blipFill>
          <p:spPr>
            <a:xfrm rot="5400000">
              <a:off x="3077989" y="-2378646"/>
              <a:ext cx="899790" cy="6264696"/>
            </a:xfrm>
            <a:prstGeom prst="rect">
              <a:avLst/>
            </a:prstGeom>
            <a:noFill/>
            <a:ln w="9525">
              <a:noFill/>
            </a:ln>
          </p:spPr>
        </p:pic>
        <p:pic>
          <p:nvPicPr>
            <p:cNvPr id="24594" name="Picture 6" descr="F:\超棒ppt模板\中国风\中国风物件\maobi.png"/>
            <p:cNvPicPr>
              <a:picLocks noChangeAspect="1"/>
            </p:cNvPicPr>
            <p:nvPr/>
          </p:nvPicPr>
          <p:blipFill>
            <a:blip r:embed="rId2"/>
            <a:stretch>
              <a:fillRect/>
            </a:stretch>
          </p:blipFill>
          <p:spPr>
            <a:xfrm>
              <a:off x="193779" y="40265"/>
              <a:ext cx="985348" cy="985348"/>
            </a:xfrm>
            <a:prstGeom prst="rect">
              <a:avLst/>
            </a:prstGeom>
            <a:noFill/>
            <a:ln w="9525">
              <a:noFill/>
            </a:ln>
          </p:spPr>
        </p:pic>
        <p:sp>
          <p:nvSpPr>
            <p:cNvPr id="24595" name="TextBox 2"/>
            <p:cNvSpPr txBox="1"/>
            <p:nvPr/>
          </p:nvSpPr>
          <p:spPr>
            <a:xfrm>
              <a:off x="1475591" y="525497"/>
              <a:ext cx="3127621" cy="62911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b="1" dirty="0">
                  <a:solidFill>
                    <a:srgbClr val="FFFFFF"/>
                  </a:solidFill>
                  <a:latin typeface="楷体" panose="02010609060101010101" pitchFamily="49" charset="-122"/>
                  <a:ea typeface="楷体" panose="02010609060101010101" pitchFamily="49" charset="-122"/>
                </a:rPr>
                <a:t>常见谜目</a:t>
              </a:r>
              <a:endParaRPr lang="zh-CN" altLang="en-US" b="1" dirty="0">
                <a:solidFill>
                  <a:srgbClr val="FFFFFF"/>
                </a:solidFill>
                <a:latin typeface="楷体" panose="02010609060101010101" pitchFamily="49" charset="-122"/>
                <a:ea typeface="楷体" panose="02010609060101010101" pitchFamily="49" charset="-122"/>
              </a:endParaRPr>
            </a:p>
          </p:txBody>
        </p:sp>
      </p:grpSp>
      <p:sp>
        <p:nvSpPr>
          <p:cNvPr id="24588" name="矩形 19"/>
          <p:cNvSpPr/>
          <p:nvPr/>
        </p:nvSpPr>
        <p:spPr>
          <a:xfrm>
            <a:off x="1783715" y="4793615"/>
            <a:ext cx="1783080" cy="368300"/>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1800" dirty="0">
                <a:solidFill>
                  <a:srgbClr val="FFFFFF"/>
                </a:solidFill>
                <a:latin typeface="微软雅黑" panose="020B0503020204020204" pitchFamily="34" charset="-122"/>
                <a:ea typeface="微软雅黑" panose="020B0503020204020204" pitchFamily="34" charset="-122"/>
              </a:rPr>
              <a:t>单击此处添标题</a:t>
            </a: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300" y="965200"/>
            <a:ext cx="12016740" cy="5569585"/>
          </a:xfrm>
          <a:prstGeom prst="rect">
            <a:avLst/>
          </a:prstGeom>
          <a:noFill/>
        </p:spPr>
        <p:txBody>
          <a:bodyPr wrap="square" rtlCol="0">
            <a:spAutoFit/>
          </a:bodyPr>
          <a:p>
            <a:r>
              <a:rPr lang="zh-CN" altLang="en-US" sz="2400" b="1">
                <a:solidFill>
                  <a:srgbClr val="FF0000"/>
                </a:solidFill>
                <a:latin typeface="楷体" panose="02010609060101010101" pitchFamily="49" charset="-122"/>
                <a:ea typeface="楷体" panose="02010609060101010101" pitchFamily="49" charset="-122"/>
              </a:rPr>
              <a:t>1．字</a:t>
            </a:r>
            <a:r>
              <a:rPr lang="zh-CN" altLang="en-US" sz="2400" b="1">
                <a:latin typeface="楷体" panose="02010609060101010101" pitchFamily="49" charset="-122"/>
                <a:ea typeface="楷体" panose="02010609060101010101" pitchFamily="49" charset="-122"/>
              </a:rPr>
              <a:t> </a:t>
            </a:r>
            <a:r>
              <a:rPr lang="zh-CN" altLang="en-US" sz="2400" b="1">
                <a:solidFill>
                  <a:srgbClr val="FF0000"/>
                </a:solidFill>
                <a:latin typeface="楷体" panose="02010609060101010101" pitchFamily="49" charset="-122"/>
                <a:ea typeface="楷体" panose="02010609060101010101" pitchFamily="49" charset="-122"/>
              </a:rPr>
              <a:t>2．离合字</a:t>
            </a:r>
            <a:r>
              <a:rPr lang="zh-CN" altLang="en-US" sz="2000" b="1">
                <a:latin typeface="楷体" panose="02010609060101010101" pitchFamily="49" charset="-122"/>
                <a:ea typeface="楷体" panose="02010609060101010101" pitchFamily="49" charset="-122"/>
              </a:rPr>
              <a:t> 3．常用语 4．口语 5．俗语 </a:t>
            </a:r>
            <a:r>
              <a:rPr lang="zh-CN" altLang="en-US" sz="2400" b="1">
                <a:solidFill>
                  <a:srgbClr val="FF0000"/>
                </a:solidFill>
                <a:latin typeface="楷体" panose="02010609060101010101" pitchFamily="49" charset="-122"/>
                <a:ea typeface="楷体" panose="02010609060101010101" pitchFamily="49" charset="-122"/>
              </a:rPr>
              <a:t>6．成语</a:t>
            </a:r>
            <a:r>
              <a:rPr lang="zh-CN" altLang="en-US" sz="2000" b="1">
                <a:solidFill>
                  <a:srgbClr val="FF0000"/>
                </a:solidFill>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7．哲学名词 8．法律名词 9．政治经济学名词 10．交通运输词语 11．集邮词语 12．电信词语 13．商标 14．商品名 15．广告词语 16．税务词语 17．金融词 18．保险词语 19．股市词语 20．货币名 21．财会词语 22．军事名词 23．国名 24．外交名词（外交用语） 25．中国民族名 26．宗教名词 27．中国古代史名词 28．中国近现代史名词 29．世界史名词 30．地理词语 31．中国省区名 32．市县名 33．首都名 34．外国地名 35．名胜古迹 36．文学名词 37．书名 38．报刊名</a:t>
            </a:r>
            <a:r>
              <a:rPr lang="zh-CN" altLang="en-US" sz="2400" b="1">
                <a:latin typeface="楷体" panose="02010609060101010101" pitchFamily="49" charset="-122"/>
                <a:ea typeface="楷体" panose="02010609060101010101" pitchFamily="49" charset="-122"/>
              </a:rPr>
              <a:t> </a:t>
            </a:r>
            <a:r>
              <a:rPr lang="zh-CN" altLang="en-US" sz="2400" b="1">
                <a:solidFill>
                  <a:srgbClr val="FF0000"/>
                </a:solidFill>
                <a:latin typeface="楷体" panose="02010609060101010101" pitchFamily="49" charset="-122"/>
                <a:ea typeface="楷体" panose="02010609060101010101" pitchFamily="49" charset="-122"/>
              </a:rPr>
              <a:t>39．唐诗句谜 40．宋词句</a:t>
            </a:r>
            <a:r>
              <a:rPr lang="zh-CN" altLang="en-US" sz="2000" b="1">
                <a:solidFill>
                  <a:srgbClr val="FF0000"/>
                </a:solidFill>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41．毛泽东诗词句 </a:t>
            </a:r>
            <a:r>
              <a:rPr lang="zh-CN" altLang="en-US" sz="2400" b="1">
                <a:solidFill>
                  <a:srgbClr val="FF0000"/>
                </a:solidFill>
                <a:latin typeface="楷体" panose="02010609060101010101" pitchFamily="49" charset="-122"/>
                <a:ea typeface="楷体" panose="02010609060101010101" pitchFamily="49" charset="-122"/>
              </a:rPr>
              <a:t>42．古文句</a:t>
            </a:r>
            <a:r>
              <a:rPr lang="zh-CN" altLang="en-US" sz="2000" b="1">
                <a:solidFill>
                  <a:srgbClr val="FF0000"/>
                </a:solidFill>
                <a:latin typeface="楷体" panose="02010609060101010101" pitchFamily="49" charset="-122"/>
                <a:ea typeface="楷体" panose="02010609060101010101" pitchFamily="49" charset="-122"/>
              </a:rPr>
              <a:t> </a:t>
            </a:r>
            <a:r>
              <a:rPr lang="zh-CN" altLang="en-US" sz="2000" b="1">
                <a:latin typeface="楷体" panose="02010609060101010101" pitchFamily="49" charset="-122"/>
                <a:ea typeface="楷体" panose="02010609060101010101" pitchFamily="49" charset="-122"/>
              </a:rPr>
              <a:t>43．词曲牌 44．戏剧名词 45．剧种 46．剧目 47．中国电影名 48．外国电影名 49．中国电视剧名 50．外国电视剧名 51．音乐名词 52．乐器名 53．歌名 54．歌词 55．美术名词 56．书法名词 57．摄影名词 58．曲艺形式 59．广播电视用语 60．中央电视台栏目 61．出版、发行词语 62．体育词语 63．体育项目 64．排球词语 65．足球词语 66．围棋词语 67．象棋词语 68．桥牌词语 69．数学名词 70．物理名词 71．化学名词 72．生物名词 73．农业词语 74．花卉名 75．工业词语 76．机械词语 77．计算机词语（77A. 网络用语） 78．建筑词语 79．汽车零部件 80．自行车零部件 81．环保名词 82．医学词语 83．医疗词语 84．中医词语 85．病名 86．西药名 87．中草药名 88．中成药名 89．穴位名 90．人体部位 91．计划生育词语 92．历代人名 93 古代人名 94．现代人名 95．作家名 96．歌唱演员名 97．电影演员名 98．运动员名 99．科学家名 </a:t>
            </a:r>
            <a:r>
              <a:rPr lang="zh-CN" altLang="en-US" sz="2400" b="1">
                <a:solidFill>
                  <a:srgbClr val="FF0000"/>
                </a:solidFill>
                <a:latin typeface="楷体" panose="02010609060101010101" pitchFamily="49" charset="-122"/>
                <a:ea typeface="楷体" panose="02010609060101010101" pitchFamily="49" charset="-122"/>
              </a:rPr>
              <a:t>100．《红楼梦》人名 101．《水浒传》人名 10</a:t>
            </a:r>
            <a:r>
              <a:rPr lang="en-US" altLang="zh-CN" sz="2400" b="1">
                <a:solidFill>
                  <a:srgbClr val="FF0000"/>
                </a:solidFill>
                <a:latin typeface="楷体" panose="02010609060101010101" pitchFamily="49" charset="-122"/>
                <a:ea typeface="楷体" panose="02010609060101010101" pitchFamily="49" charset="-122"/>
              </a:rPr>
              <a:t>2</a:t>
            </a:r>
            <a:r>
              <a:rPr lang="zh-CN" altLang="en-US" sz="2400" b="1">
                <a:solidFill>
                  <a:srgbClr val="FF0000"/>
                </a:solidFill>
                <a:latin typeface="楷体" panose="02010609060101010101" pitchFamily="49" charset="-122"/>
                <a:ea typeface="楷体" panose="02010609060101010101" pitchFamily="49" charset="-122"/>
              </a:rPr>
              <a:t>．《水浒传》诨号 103．《三国演义》人名 </a:t>
            </a:r>
            <a:r>
              <a:rPr lang="zh-CN" altLang="en-US" sz="2000" b="1">
                <a:latin typeface="楷体" panose="02010609060101010101" pitchFamily="49" charset="-122"/>
                <a:ea typeface="楷体" panose="02010609060101010101" pitchFamily="49" charset="-122"/>
              </a:rPr>
              <a:t>104．称谓、职务名 105．祝辞贺语 106．谦辞、礼貌用语 107．民俗词语 108．即物赠</a:t>
            </a:r>
            <a:endParaRPr lang="zh-CN" altLang="en-US" sz="2000" b="1">
              <a:latin typeface="楷体" panose="02010609060101010101" pitchFamily="49" charset="-122"/>
              <a:ea typeface="楷体" panose="02010609060101010101" pitchFamily="49"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文本占位符 99329"/>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sz="2800" dirty="0">
                <a:solidFill>
                  <a:srgbClr val="CC0000"/>
                </a:solidFill>
                <a:latin typeface="方正小标宋简体" pitchFamily="65" charset="-122"/>
                <a:ea typeface="方正小标宋简体" pitchFamily="65" charset="-122"/>
              </a:rPr>
              <a:t>（</a:t>
            </a:r>
            <a:r>
              <a:rPr lang="en-US" altLang="zh-CN" sz="2800">
                <a:solidFill>
                  <a:srgbClr val="CC0000"/>
                </a:solidFill>
                <a:latin typeface="方正小标宋简体" pitchFamily="65" charset="-122"/>
                <a:ea typeface="方正小标宋简体" pitchFamily="65" charset="-122"/>
              </a:rPr>
              <a:t>1</a:t>
            </a:r>
            <a:r>
              <a:rPr lang="zh-CN" altLang="en-US" sz="2800" dirty="0">
                <a:solidFill>
                  <a:srgbClr val="CC0000"/>
                </a:solidFill>
                <a:latin typeface="方正小标宋简体" pitchFamily="65" charset="-122"/>
                <a:ea typeface="方正小标宋简体" pitchFamily="65" charset="-122"/>
              </a:rPr>
              <a:t>）“点、横、竖、撇”的象形 </a:t>
            </a:r>
            <a:endParaRPr lang="zh-CN" altLang="en-US" sz="2800" dirty="0">
              <a:solidFill>
                <a:srgbClr val="CC0000"/>
              </a:solidFill>
              <a:latin typeface="方正小标宋简体" pitchFamily="65" charset="-122"/>
              <a:ea typeface="方正小标宋简体" pitchFamily="65" charset="-122"/>
            </a:endParaRPr>
          </a:p>
          <a:p>
            <a:pPr>
              <a:buNone/>
            </a:pPr>
            <a:r>
              <a:rPr lang="zh-CN" altLang="en-US" dirty="0">
                <a:ea typeface="方正小标宋简体" pitchFamily="65" charset="-122"/>
              </a:rPr>
              <a:t>          </a:t>
            </a:r>
            <a:r>
              <a:rPr lang="zh-CN" altLang="en-US" dirty="0">
                <a:solidFill>
                  <a:srgbClr val="CC0000"/>
                </a:solidFill>
                <a:latin typeface="方正小标宋简体" pitchFamily="65" charset="-122"/>
                <a:ea typeface="方正小标宋简体" pitchFamily="65" charset="-122"/>
              </a:rPr>
              <a:t>点</a:t>
            </a:r>
            <a:r>
              <a:rPr lang="en-US" altLang="zh-CN">
                <a:solidFill>
                  <a:srgbClr val="CC0000"/>
                </a:solidFill>
                <a:latin typeface="方正小标宋简体" pitchFamily="65" charset="-122"/>
                <a:ea typeface="方正小标宋简体" pitchFamily="65" charset="-122"/>
              </a:rPr>
              <a:t>(</a:t>
            </a:r>
            <a:r>
              <a:rPr lang="zh-CN" altLang="en-US" dirty="0">
                <a:solidFill>
                  <a:srgbClr val="CC0000"/>
                </a:solidFill>
                <a:latin typeface="方正小标宋简体" pitchFamily="65" charset="-122"/>
                <a:ea typeface="方正小标宋简体" pitchFamily="65" charset="-122"/>
              </a:rPr>
              <a:t>、</a:t>
            </a:r>
            <a:r>
              <a:rPr lang="en-US" altLang="zh-CN">
                <a:solidFill>
                  <a:srgbClr val="CC0000"/>
                </a:solidFill>
                <a:latin typeface="方正小标宋简体" pitchFamily="65" charset="-122"/>
                <a:ea typeface="方正小标宋简体" pitchFamily="65" charset="-122"/>
              </a:rPr>
              <a:t>)</a:t>
            </a:r>
            <a:r>
              <a:rPr lang="zh-CN" altLang="en-US" dirty="0">
                <a:solidFill>
                  <a:srgbClr val="CC0000"/>
                </a:solidFill>
                <a:latin typeface="方正小标宋简体" pitchFamily="65" charset="-122"/>
                <a:ea typeface="方正小标宋简体" pitchFamily="65" charset="-122"/>
              </a:rPr>
              <a:t>的象形：</a:t>
            </a:r>
            <a:r>
              <a:rPr lang="zh-CN" altLang="en-US" dirty="0">
                <a:ea typeface="方正小标宋简体" pitchFamily="65" charset="-122"/>
              </a:rPr>
              <a:t>点可象形为星星、雨点、水滴、泪珠、浪花、斑点、球、小鸟、药丸、粟子、豆粒、子弹等。</a:t>
            </a:r>
            <a:endParaRPr lang="zh-CN" altLang="en-US" dirty="0">
              <a:ea typeface="方正小标宋简体" pitchFamily="65" charset="-122"/>
            </a:endParaRPr>
          </a:p>
          <a:p>
            <a:pPr>
              <a:buNone/>
            </a:pPr>
            <a:r>
              <a:rPr lang="zh-CN" altLang="en-US" dirty="0">
                <a:ea typeface="方正小标宋简体" pitchFamily="65" charset="-122"/>
              </a:rPr>
              <a:t>          树上的鸟儿成双对（字）</a:t>
            </a:r>
            <a:endParaRPr lang="zh-CN" altLang="en-US" dirty="0">
              <a:ea typeface="方正小标宋简体" pitchFamily="65" charset="-122"/>
            </a:endParaRPr>
          </a:p>
          <a:p>
            <a:pPr>
              <a:buNone/>
            </a:pPr>
            <a:r>
              <a:rPr lang="zh-CN" altLang="en-US" dirty="0">
                <a:ea typeface="方正小标宋简体" pitchFamily="65" charset="-122"/>
              </a:rPr>
              <a:t>          春种一粒粟（字）  </a:t>
            </a:r>
            <a:endParaRPr lang="zh-CN" altLang="en-US">
              <a:ea typeface="方正小标宋简体" pitchFamily="65" charset="-122"/>
            </a:endParaRPr>
          </a:p>
        </p:txBody>
      </p:sp>
      <p:sp>
        <p:nvSpPr>
          <p:cNvPr id="99331" name="文本框 99330"/>
          <p:cNvSpPr txBox="1"/>
          <p:nvPr/>
        </p:nvSpPr>
        <p:spPr>
          <a:xfrm>
            <a:off x="7751763" y="3365818"/>
            <a:ext cx="2014537"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米</a:t>
            </a:r>
            <a:endParaRPr lang="zh-CN" altLang="en-US" sz="2800" dirty="0">
              <a:solidFill>
                <a:srgbClr val="FF3300"/>
              </a:solidFill>
              <a:latin typeface="Adobe 仿宋 Std R" charset="-122"/>
              <a:ea typeface="方正行楷简体" pitchFamily="2" charset="-122"/>
            </a:endParaRPr>
          </a:p>
        </p:txBody>
      </p:sp>
      <p:sp>
        <p:nvSpPr>
          <p:cNvPr id="99332" name="文本框 99331"/>
          <p:cNvSpPr txBox="1"/>
          <p:nvPr/>
        </p:nvSpPr>
        <p:spPr>
          <a:xfrm>
            <a:off x="7751763" y="3888105"/>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术</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wipe(down)">
                                      <p:cBhvr>
                                        <p:cTn id="7" dur="2000"/>
                                        <p:tgtEl>
                                          <p:spTgt spid="993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9332"/>
                                        </p:tgtEl>
                                        <p:attrNameLst>
                                          <p:attrName>style.visibility</p:attrName>
                                        </p:attrNameLst>
                                      </p:cBhvr>
                                      <p:to>
                                        <p:strVal val="visible"/>
                                      </p:to>
                                    </p:set>
                                    <p:animEffect transition="in" filter="wipe(down)">
                                      <p:cBhvr>
                                        <p:cTn id="12" dur="2000"/>
                                        <p:tgtEl>
                                          <p:spTgt spid="99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bldLvl="0"/>
      <p:bldP spid="99332" grpId="0" bldLvl="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文本占位符 100353"/>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dirty="0">
                <a:solidFill>
                  <a:srgbClr val="CC0000"/>
                </a:solidFill>
                <a:latin typeface="方正小标宋简体" pitchFamily="65" charset="-122"/>
                <a:ea typeface="方正小标宋简体" pitchFamily="65" charset="-122"/>
              </a:rPr>
              <a:t>横（一）的象形 ：</a:t>
            </a:r>
            <a:r>
              <a:rPr lang="zh-CN" altLang="en-US" dirty="0">
                <a:ea typeface="方正小标宋简体" pitchFamily="65" charset="-122"/>
              </a:rPr>
              <a:t>横可象形成房梁、桥梁、钢丝、板凳、棍棒、道路、日光灯、地平线等。</a:t>
            </a:r>
            <a:endParaRPr lang="zh-CN" altLang="en-US" dirty="0">
              <a:ea typeface="方正小标宋简体" pitchFamily="65" charset="-122"/>
            </a:endParaRPr>
          </a:p>
          <a:p>
            <a:pPr>
              <a:buNone/>
            </a:pPr>
            <a:r>
              <a:rPr lang="zh-CN" altLang="en-US" dirty="0">
                <a:ea typeface="方正小标宋简体" pitchFamily="65" charset="-122"/>
              </a:rPr>
              <a:t>          双燕栖梁上（字） </a:t>
            </a:r>
            <a:endParaRPr lang="zh-CN" altLang="en-US" dirty="0">
              <a:ea typeface="方正小标宋简体" pitchFamily="65" charset="-122"/>
            </a:endParaRPr>
          </a:p>
          <a:p>
            <a:pPr>
              <a:buNone/>
            </a:pPr>
            <a:r>
              <a:rPr lang="zh-CN" altLang="en-US" dirty="0">
                <a:ea typeface="方正小标宋简体" pitchFamily="65" charset="-122"/>
              </a:rPr>
              <a:t>         太阳升上地平线（字）</a:t>
            </a:r>
            <a:endParaRPr lang="zh-CN" altLang="en-US" dirty="0">
              <a:ea typeface="方正小标宋简体" pitchFamily="65" charset="-122"/>
            </a:endParaRPr>
          </a:p>
          <a:p>
            <a:pPr>
              <a:buNone/>
            </a:pPr>
            <a:r>
              <a:rPr lang="zh-CN" altLang="en-US" dirty="0">
                <a:ea typeface="方正小标宋简体" pitchFamily="65" charset="-122"/>
              </a:rPr>
              <a:t>         不装日光灯（字）  </a:t>
            </a:r>
            <a:endParaRPr lang="zh-CN" altLang="en-US">
              <a:ea typeface="方正小标宋简体" pitchFamily="65" charset="-122"/>
            </a:endParaRPr>
          </a:p>
        </p:txBody>
      </p:sp>
      <p:sp>
        <p:nvSpPr>
          <p:cNvPr id="100355" name="文本框 100354"/>
          <p:cNvSpPr txBox="1"/>
          <p:nvPr/>
        </p:nvSpPr>
        <p:spPr>
          <a:xfrm>
            <a:off x="7608888" y="2544445"/>
            <a:ext cx="2014537"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丛</a:t>
            </a:r>
            <a:endParaRPr lang="zh-CN" altLang="en-US" sz="2800" dirty="0">
              <a:solidFill>
                <a:srgbClr val="FF3300"/>
              </a:solidFill>
              <a:latin typeface="Adobe 仿宋 Std R" charset="-122"/>
              <a:ea typeface="方正行楷简体" pitchFamily="2" charset="-122"/>
            </a:endParaRPr>
          </a:p>
        </p:txBody>
      </p:sp>
      <p:sp>
        <p:nvSpPr>
          <p:cNvPr id="100356" name="文本框 100355"/>
          <p:cNvSpPr txBox="1"/>
          <p:nvPr/>
        </p:nvSpPr>
        <p:spPr>
          <a:xfrm>
            <a:off x="7608888" y="3066098"/>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旦</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100357" name="文本框 100356"/>
          <p:cNvSpPr txBox="1"/>
          <p:nvPr/>
        </p:nvSpPr>
        <p:spPr>
          <a:xfrm>
            <a:off x="7608888" y="3586480"/>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丕</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355"/>
                                        </p:tgtEl>
                                        <p:attrNameLst>
                                          <p:attrName>style.visibility</p:attrName>
                                        </p:attrNameLst>
                                      </p:cBhvr>
                                      <p:to>
                                        <p:strVal val="visible"/>
                                      </p:to>
                                    </p:set>
                                    <p:animEffect transition="in" filter="wipe(down)">
                                      <p:cBhvr>
                                        <p:cTn id="7" dur="2000"/>
                                        <p:tgtEl>
                                          <p:spTgt spid="1003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0356"/>
                                        </p:tgtEl>
                                        <p:attrNameLst>
                                          <p:attrName>style.visibility</p:attrName>
                                        </p:attrNameLst>
                                      </p:cBhvr>
                                      <p:to>
                                        <p:strVal val="visible"/>
                                      </p:to>
                                    </p:set>
                                    <p:animEffect transition="in" filter="wipe(down)">
                                      <p:cBhvr>
                                        <p:cTn id="12" dur="2000"/>
                                        <p:tgtEl>
                                          <p:spTgt spid="1003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0357"/>
                                        </p:tgtEl>
                                        <p:attrNameLst>
                                          <p:attrName>style.visibility</p:attrName>
                                        </p:attrNameLst>
                                      </p:cBhvr>
                                      <p:to>
                                        <p:strVal val="visible"/>
                                      </p:to>
                                    </p:set>
                                    <p:animEffect transition="in" filter="wipe(down)">
                                      <p:cBhvr>
                                        <p:cTn id="17" dur="2000"/>
                                        <p:tgtEl>
                                          <p:spTgt spid="100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ldLvl="0"/>
      <p:bldP spid="100356" grpId="0" bldLvl="0"/>
      <p:bldP spid="100357" grpId="0" bldLvl="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文本占位符 101377"/>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dirty="0">
                <a:solidFill>
                  <a:srgbClr val="CC0000"/>
                </a:solidFill>
                <a:latin typeface="方正小标宋简体" pitchFamily="65" charset="-122"/>
                <a:ea typeface="方正小标宋简体" pitchFamily="65" charset="-122"/>
              </a:rPr>
              <a:t>竖（</a:t>
            </a:r>
            <a:r>
              <a:rPr lang="en-US" altLang="zh-CN">
                <a:solidFill>
                  <a:srgbClr val="CC0000"/>
                </a:solidFill>
                <a:latin typeface="方正小标宋简体" pitchFamily="65" charset="-122"/>
                <a:ea typeface="方正小标宋简体" pitchFamily="65" charset="-122"/>
              </a:rPr>
              <a:t>︱</a:t>
            </a:r>
            <a:r>
              <a:rPr lang="zh-CN" altLang="en-US" dirty="0">
                <a:solidFill>
                  <a:srgbClr val="CC0000"/>
                </a:solidFill>
                <a:latin typeface="方正小标宋简体" pitchFamily="65" charset="-122"/>
                <a:ea typeface="方正小标宋简体" pitchFamily="65" charset="-122"/>
              </a:rPr>
              <a:t>）的象形 ：</a:t>
            </a:r>
            <a:r>
              <a:rPr lang="zh-CN" altLang="en-US" dirty="0">
                <a:ea typeface="方正小标宋简体" pitchFamily="65" charset="-122"/>
              </a:rPr>
              <a:t>竖可象形针、笔、箭、树干、桥、桅杆、电杆、直尺、铁轨、道路、墙等。</a:t>
            </a:r>
            <a:endParaRPr lang="zh-CN" altLang="en-US" dirty="0">
              <a:ea typeface="方正小标宋简体" pitchFamily="65" charset="-122"/>
            </a:endParaRPr>
          </a:p>
          <a:p>
            <a:pPr>
              <a:buNone/>
            </a:pPr>
            <a:r>
              <a:rPr lang="zh-CN" altLang="en-US" dirty="0">
                <a:ea typeface="方正小标宋简体" pitchFamily="65" charset="-122"/>
              </a:rPr>
              <a:t>          一树两个叉 </a:t>
            </a:r>
            <a:endParaRPr lang="zh-CN" altLang="en-US" dirty="0">
              <a:ea typeface="方正小标宋简体" pitchFamily="65" charset="-122"/>
            </a:endParaRPr>
          </a:p>
          <a:p>
            <a:pPr>
              <a:buNone/>
            </a:pPr>
            <a:r>
              <a:rPr lang="zh-CN" altLang="en-US" dirty="0">
                <a:ea typeface="方正小标宋简体" pitchFamily="65" charset="-122"/>
              </a:rPr>
              <a:t>         立竿见影补漏洞（治安用语</a:t>
            </a:r>
            <a:r>
              <a:rPr lang="zh-CN" altLang="en-US" dirty="0"/>
              <a:t>） </a:t>
            </a:r>
            <a:endParaRPr lang="zh-CN" altLang="en-US" dirty="0">
              <a:ea typeface="方正小标宋简体" pitchFamily="65" charset="-122"/>
            </a:endParaRPr>
          </a:p>
          <a:p>
            <a:pPr>
              <a:buNone/>
            </a:pPr>
            <a:r>
              <a:rPr lang="zh-CN" altLang="en-US" dirty="0">
                <a:ea typeface="方正小标宋简体" pitchFamily="65" charset="-122"/>
              </a:rPr>
              <a:t>         </a:t>
            </a:r>
            <a:endParaRPr lang="zh-CN" altLang="en-US">
              <a:ea typeface="方正小标宋简体" pitchFamily="65" charset="-122"/>
            </a:endParaRPr>
          </a:p>
        </p:txBody>
      </p:sp>
      <p:sp>
        <p:nvSpPr>
          <p:cNvPr id="101379" name="文本框 101378"/>
          <p:cNvSpPr txBox="1"/>
          <p:nvPr/>
        </p:nvSpPr>
        <p:spPr>
          <a:xfrm>
            <a:off x="8015923" y="2703195"/>
            <a:ext cx="2014537"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丫</a:t>
            </a:r>
            <a:endParaRPr lang="zh-CN" altLang="en-US" sz="2800" dirty="0">
              <a:solidFill>
                <a:srgbClr val="FF3300"/>
              </a:solidFill>
              <a:latin typeface="Adobe 仿宋 Std R" charset="-122"/>
              <a:ea typeface="方正行楷简体" pitchFamily="2" charset="-122"/>
            </a:endParaRPr>
          </a:p>
        </p:txBody>
      </p:sp>
      <p:sp>
        <p:nvSpPr>
          <p:cNvPr id="101380" name="文本框 101379"/>
          <p:cNvSpPr txBox="1"/>
          <p:nvPr/>
        </p:nvSpPr>
        <p:spPr>
          <a:xfrm>
            <a:off x="8281353" y="3225165"/>
            <a:ext cx="2014537" cy="1014730"/>
          </a:xfrm>
          <a:prstGeom prst="rect">
            <a:avLst/>
          </a:prstGeom>
          <a:noFill/>
          <a:ln w="9525">
            <a:noFill/>
          </a:ln>
        </p:spPr>
        <p:txBody>
          <a:bodyPr>
            <a:spAutoFit/>
          </a:bodyPr>
          <a:p>
            <a:r>
              <a:rPr lang="en-US" altLang="zh-CN" sz="3200">
                <a:solidFill>
                  <a:srgbClr val="FF3300"/>
                </a:solidFill>
                <a:latin typeface="Adobe 仿宋 Std R" charset="-122"/>
                <a:ea typeface="方正行楷简体" pitchFamily="2" charset="-122"/>
              </a:rPr>
              <a:t>110</a:t>
            </a:r>
            <a:endParaRPr lang="en-US" altLang="zh-CN" sz="320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animEffect transition="in" filter="wipe(down)">
                                      <p:cBhvr>
                                        <p:cTn id="7" dur="2000"/>
                                        <p:tgtEl>
                                          <p:spTgt spid="1013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1380"/>
                                        </p:tgtEl>
                                        <p:attrNameLst>
                                          <p:attrName>style.visibility</p:attrName>
                                        </p:attrNameLst>
                                      </p:cBhvr>
                                      <p:to>
                                        <p:strVal val="visible"/>
                                      </p:to>
                                    </p:set>
                                    <p:animEffect transition="in" filter="wipe(down)">
                                      <p:cBhvr>
                                        <p:cTn id="12" dur="2000"/>
                                        <p:tgtEl>
                                          <p:spTgt spid="101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ldLvl="0"/>
      <p:bldP spid="101380" grpId="0" bldLvl="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文本占位符 102401"/>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dirty="0">
                <a:solidFill>
                  <a:srgbClr val="CC0000"/>
                </a:solidFill>
                <a:latin typeface="方正小标宋简体" pitchFamily="65" charset="-122"/>
                <a:ea typeface="方正小标宋简体" pitchFamily="65" charset="-122"/>
              </a:rPr>
              <a:t>撇（丿）的象形 ：</a:t>
            </a:r>
            <a:r>
              <a:rPr lang="zh-CN" altLang="en-US" dirty="0">
                <a:ea typeface="方正小标宋简体" pitchFamily="65" charset="-122"/>
              </a:rPr>
              <a:t>撇可象形刀、剑、箭、篙、桨、针、鞭子、柳丝、眉毛、雨丝、铲子、月牙儿、鸟的羽毛等。</a:t>
            </a:r>
            <a:endParaRPr lang="zh-CN" altLang="en-US" dirty="0">
              <a:ea typeface="方正小标宋简体" pitchFamily="65" charset="-122"/>
            </a:endParaRPr>
          </a:p>
          <a:p>
            <a:pPr>
              <a:buNone/>
            </a:pPr>
            <a:r>
              <a:rPr lang="zh-CN" altLang="en-US" dirty="0">
                <a:ea typeface="方正小标宋简体" pitchFamily="65" charset="-122"/>
              </a:rPr>
              <a:t>          一箭仇（字）</a:t>
            </a:r>
            <a:r>
              <a:rPr lang="zh-CN" altLang="en-US" dirty="0"/>
              <a:t> </a:t>
            </a:r>
            <a:endParaRPr lang="zh-CN" altLang="en-US" dirty="0">
              <a:ea typeface="方正小标宋简体" pitchFamily="65" charset="-122"/>
            </a:endParaRPr>
          </a:p>
          <a:p>
            <a:pPr>
              <a:buNone/>
            </a:pPr>
            <a:r>
              <a:rPr lang="zh-CN" altLang="en-US" dirty="0">
                <a:ea typeface="方正小标宋简体" pitchFamily="65" charset="-122"/>
              </a:rPr>
              <a:t>          新月升树端（字） </a:t>
            </a:r>
            <a:endParaRPr lang="zh-CN" altLang="en-US" dirty="0">
              <a:ea typeface="方正小标宋简体" pitchFamily="65" charset="-122"/>
            </a:endParaRPr>
          </a:p>
          <a:p>
            <a:pPr>
              <a:buNone/>
            </a:pPr>
            <a:r>
              <a:rPr lang="zh-CN" altLang="en-US" dirty="0">
                <a:ea typeface="方正小标宋简体" pitchFamily="65" charset="-122"/>
              </a:rPr>
              <a:t>         </a:t>
            </a:r>
            <a:endParaRPr lang="zh-CN" altLang="en-US">
              <a:ea typeface="方正小标宋简体" pitchFamily="65" charset="-122"/>
            </a:endParaRPr>
          </a:p>
        </p:txBody>
      </p:sp>
      <p:sp>
        <p:nvSpPr>
          <p:cNvPr id="102403" name="文本框 102402"/>
          <p:cNvSpPr txBox="1"/>
          <p:nvPr/>
        </p:nvSpPr>
        <p:spPr>
          <a:xfrm>
            <a:off x="8040688" y="2997200"/>
            <a:ext cx="2014537"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亿</a:t>
            </a:r>
            <a:endParaRPr lang="zh-CN" altLang="en-US" sz="2800" dirty="0">
              <a:solidFill>
                <a:srgbClr val="FF3300"/>
              </a:solidFill>
              <a:latin typeface="Adobe 仿宋 Std R" charset="-122"/>
              <a:ea typeface="方正行楷简体" pitchFamily="2" charset="-122"/>
            </a:endParaRPr>
          </a:p>
        </p:txBody>
      </p:sp>
      <p:sp>
        <p:nvSpPr>
          <p:cNvPr id="102404" name="文本框 102403"/>
          <p:cNvSpPr txBox="1"/>
          <p:nvPr/>
        </p:nvSpPr>
        <p:spPr>
          <a:xfrm>
            <a:off x="7967663" y="3573463"/>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禾</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2403"/>
                                        </p:tgtEl>
                                        <p:attrNameLst>
                                          <p:attrName>style.visibility</p:attrName>
                                        </p:attrNameLst>
                                      </p:cBhvr>
                                      <p:to>
                                        <p:strVal val="visible"/>
                                      </p:to>
                                    </p:set>
                                    <p:animEffect transition="in" filter="wipe(down)">
                                      <p:cBhvr>
                                        <p:cTn id="7" dur="2000"/>
                                        <p:tgtEl>
                                          <p:spTgt spid="1024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2404"/>
                                        </p:tgtEl>
                                        <p:attrNameLst>
                                          <p:attrName>style.visibility</p:attrName>
                                        </p:attrNameLst>
                                      </p:cBhvr>
                                      <p:to>
                                        <p:strVal val="visible"/>
                                      </p:to>
                                    </p:set>
                                    <p:animEffect transition="in" filter="wipe(down)">
                                      <p:cBhvr>
                                        <p:cTn id="12" dur="2000"/>
                                        <p:tgtEl>
                                          <p:spTgt spid="102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ldLvl="0"/>
      <p:bldP spid="102404" grpId="0" bldLvl="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文本占位符 103425"/>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sz="2800" dirty="0">
                <a:solidFill>
                  <a:srgbClr val="CC0000"/>
                </a:solidFill>
                <a:latin typeface="方正小标宋简体" pitchFamily="65" charset="-122"/>
                <a:ea typeface="方正小标宋简体" pitchFamily="65" charset="-122"/>
              </a:rPr>
              <a:t>（</a:t>
            </a:r>
            <a:r>
              <a:rPr lang="en-US" altLang="zh-CN" sz="2800">
                <a:solidFill>
                  <a:srgbClr val="CC0000"/>
                </a:solidFill>
                <a:latin typeface="方正小标宋简体" pitchFamily="65" charset="-122"/>
                <a:ea typeface="方正小标宋简体" pitchFamily="65" charset="-122"/>
              </a:rPr>
              <a:t>1</a:t>
            </a:r>
            <a:r>
              <a:rPr lang="zh-CN" altLang="en-US" sz="2800" dirty="0">
                <a:solidFill>
                  <a:srgbClr val="CC0000"/>
                </a:solidFill>
                <a:latin typeface="方正小标宋简体" pitchFamily="65" charset="-122"/>
                <a:ea typeface="方正小标宋简体" pitchFamily="65" charset="-122"/>
              </a:rPr>
              <a:t>）“勾、口、乂”的象形 </a:t>
            </a:r>
            <a:endParaRPr lang="zh-CN" altLang="en-US" sz="2800" dirty="0">
              <a:solidFill>
                <a:srgbClr val="CC0000"/>
              </a:solidFill>
              <a:latin typeface="方正小标宋简体" pitchFamily="65" charset="-122"/>
              <a:ea typeface="方正小标宋简体" pitchFamily="65" charset="-122"/>
            </a:endParaRPr>
          </a:p>
          <a:p>
            <a:pPr>
              <a:buNone/>
            </a:pPr>
            <a:r>
              <a:rPr lang="zh-CN" altLang="en-US" dirty="0">
                <a:solidFill>
                  <a:srgbClr val="CC0000"/>
                </a:solidFill>
                <a:latin typeface="方正小标宋简体" pitchFamily="65" charset="-122"/>
                <a:ea typeface="方正小标宋简体" pitchFamily="65" charset="-122"/>
              </a:rPr>
              <a:t>            勾（」、乚）的象形 ：</a:t>
            </a:r>
            <a:r>
              <a:rPr lang="zh-CN" altLang="en-US" dirty="0">
                <a:ea typeface="方正小标宋简体" pitchFamily="65" charset="-122"/>
              </a:rPr>
              <a:t>勾可象形新月、小船、尾巴、曲线、钩子、脚爪、弯路等。</a:t>
            </a:r>
            <a:endParaRPr lang="zh-CN" altLang="en-US" dirty="0">
              <a:ea typeface="方正小标宋简体" pitchFamily="65" charset="-122"/>
            </a:endParaRPr>
          </a:p>
          <a:p>
            <a:pPr>
              <a:buNone/>
            </a:pPr>
            <a:r>
              <a:rPr lang="zh-CN" altLang="en-US" dirty="0">
                <a:ea typeface="方正小标宋简体" pitchFamily="65" charset="-122"/>
              </a:rPr>
              <a:t>          三星伴新月（字）</a:t>
            </a:r>
            <a:r>
              <a:rPr lang="zh-CN" altLang="en-US" dirty="0"/>
              <a:t> </a:t>
            </a:r>
            <a:endParaRPr lang="zh-CN" altLang="en-US" dirty="0">
              <a:ea typeface="方正小标宋简体" pitchFamily="65" charset="-122"/>
            </a:endParaRPr>
          </a:p>
          <a:p>
            <a:pPr>
              <a:buNone/>
            </a:pPr>
            <a:r>
              <a:rPr lang="zh-CN" altLang="en-US" dirty="0">
                <a:ea typeface="方正小标宋简体" pitchFamily="65" charset="-122"/>
              </a:rPr>
              <a:t>          无线电（字） </a:t>
            </a:r>
            <a:endParaRPr lang="zh-CN" altLang="en-US">
              <a:ea typeface="方正小标宋简体" pitchFamily="65" charset="-122"/>
            </a:endParaRPr>
          </a:p>
        </p:txBody>
      </p:sp>
      <p:sp>
        <p:nvSpPr>
          <p:cNvPr id="103427" name="文本框 103426"/>
          <p:cNvSpPr txBox="1"/>
          <p:nvPr/>
        </p:nvSpPr>
        <p:spPr>
          <a:xfrm>
            <a:off x="7751763" y="3213100"/>
            <a:ext cx="2014537"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心</a:t>
            </a:r>
            <a:endParaRPr lang="zh-CN" altLang="en-US" sz="2800" dirty="0">
              <a:solidFill>
                <a:srgbClr val="FF3300"/>
              </a:solidFill>
              <a:latin typeface="Adobe 仿宋 Std R" charset="-122"/>
              <a:ea typeface="方正行楷简体" pitchFamily="2" charset="-122"/>
            </a:endParaRPr>
          </a:p>
        </p:txBody>
      </p:sp>
      <p:sp>
        <p:nvSpPr>
          <p:cNvPr id="103428" name="文本框 103427"/>
          <p:cNvSpPr txBox="1"/>
          <p:nvPr/>
        </p:nvSpPr>
        <p:spPr>
          <a:xfrm>
            <a:off x="7751763" y="3716338"/>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日</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wipe(down)">
                                      <p:cBhvr>
                                        <p:cTn id="7" dur="2000"/>
                                        <p:tgtEl>
                                          <p:spTgt spid="1034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Effect transition="in" filter="wipe(down)">
                                      <p:cBhvr>
                                        <p:cTn id="12" dur="2000"/>
                                        <p:tgtEl>
                                          <p:spTgt spid="103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ldLvl="0"/>
      <p:bldP spid="103428" grpId="0" bldLvl="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文本占位符 104449"/>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dirty="0">
                <a:solidFill>
                  <a:srgbClr val="CC0000"/>
                </a:solidFill>
                <a:latin typeface="方正小标宋简体" pitchFamily="65" charset="-122"/>
                <a:ea typeface="方正小标宋简体" pitchFamily="65" charset="-122"/>
              </a:rPr>
              <a:t>“口”字的象形 ：</a:t>
            </a:r>
            <a:r>
              <a:rPr lang="zh-CN" altLang="en-US" dirty="0">
                <a:ea typeface="方正小标宋简体" pitchFamily="65" charset="-122"/>
              </a:rPr>
              <a:t>“口”字可象形方、格、框、洞、眼儿、嘴、包围圈等 。</a:t>
            </a:r>
            <a:endParaRPr lang="zh-CN" altLang="en-US" dirty="0">
              <a:ea typeface="方正小标宋简体" pitchFamily="65" charset="-122"/>
            </a:endParaRPr>
          </a:p>
          <a:p>
            <a:pPr>
              <a:buNone/>
            </a:pPr>
            <a:r>
              <a:rPr lang="zh-CN" altLang="en-US" dirty="0">
                <a:ea typeface="方正小标宋简体" pitchFamily="65" charset="-122"/>
              </a:rPr>
              <a:t>          重重包围，十面埋伏（字） </a:t>
            </a:r>
            <a:endParaRPr lang="zh-CN" altLang="en-US" dirty="0">
              <a:ea typeface="方正小标宋简体" pitchFamily="65" charset="-122"/>
            </a:endParaRPr>
          </a:p>
          <a:p>
            <a:pPr>
              <a:buNone/>
            </a:pPr>
            <a:r>
              <a:rPr lang="zh-CN" altLang="en-US" dirty="0">
                <a:ea typeface="方正小标宋简体" pitchFamily="65" charset="-122"/>
              </a:rPr>
              <a:t>          老鼠洞（字）</a:t>
            </a:r>
            <a:endParaRPr lang="zh-CN" altLang="en-US" dirty="0">
              <a:ea typeface="方正小标宋简体" pitchFamily="65" charset="-122"/>
            </a:endParaRPr>
          </a:p>
          <a:p>
            <a:pPr>
              <a:buNone/>
            </a:pPr>
            <a:r>
              <a:rPr lang="zh-CN" altLang="en-US" dirty="0">
                <a:ea typeface="方正小标宋简体" pitchFamily="65" charset="-122"/>
              </a:rPr>
              <a:t>          破格选人才（字）  </a:t>
            </a:r>
            <a:endParaRPr lang="zh-CN" altLang="en-US" dirty="0">
              <a:ea typeface="方正小标宋简体" pitchFamily="65" charset="-122"/>
            </a:endParaRPr>
          </a:p>
          <a:p>
            <a:pPr>
              <a:buNone/>
            </a:pPr>
            <a:r>
              <a:rPr lang="zh-CN" altLang="en-US" dirty="0">
                <a:ea typeface="方正小标宋简体" pitchFamily="65" charset="-122"/>
              </a:rPr>
              <a:t>         </a:t>
            </a:r>
            <a:endParaRPr lang="zh-CN" altLang="en-US">
              <a:ea typeface="方正小标宋简体" pitchFamily="65" charset="-122"/>
            </a:endParaRPr>
          </a:p>
        </p:txBody>
      </p:sp>
      <p:sp>
        <p:nvSpPr>
          <p:cNvPr id="104451" name="文本框 104450"/>
          <p:cNvSpPr txBox="1"/>
          <p:nvPr/>
        </p:nvSpPr>
        <p:spPr>
          <a:xfrm>
            <a:off x="8112125" y="2428558"/>
            <a:ext cx="2014538"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固</a:t>
            </a:r>
            <a:endParaRPr lang="zh-CN" altLang="en-US" sz="2800" dirty="0">
              <a:solidFill>
                <a:srgbClr val="FF3300"/>
              </a:solidFill>
              <a:latin typeface="Adobe 仿宋 Std R" charset="-122"/>
              <a:ea typeface="方正行楷简体" pitchFamily="2" charset="-122"/>
            </a:endParaRPr>
          </a:p>
        </p:txBody>
      </p:sp>
      <p:sp>
        <p:nvSpPr>
          <p:cNvPr id="104452" name="文本框 104451"/>
          <p:cNvSpPr txBox="1"/>
          <p:nvPr/>
        </p:nvSpPr>
        <p:spPr>
          <a:xfrm>
            <a:off x="8027035" y="2950845"/>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囝</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104453" name="文本框 104452"/>
          <p:cNvSpPr txBox="1"/>
          <p:nvPr/>
        </p:nvSpPr>
        <p:spPr>
          <a:xfrm>
            <a:off x="8112125" y="3397568"/>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财</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4451"/>
                                        </p:tgtEl>
                                        <p:attrNameLst>
                                          <p:attrName>style.visibility</p:attrName>
                                        </p:attrNameLst>
                                      </p:cBhvr>
                                      <p:to>
                                        <p:strVal val="visible"/>
                                      </p:to>
                                    </p:set>
                                    <p:animEffect transition="in" filter="wipe(down)">
                                      <p:cBhvr>
                                        <p:cTn id="7" dur="2000"/>
                                        <p:tgtEl>
                                          <p:spTgt spid="1044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4452"/>
                                        </p:tgtEl>
                                        <p:attrNameLst>
                                          <p:attrName>style.visibility</p:attrName>
                                        </p:attrNameLst>
                                      </p:cBhvr>
                                      <p:to>
                                        <p:strVal val="visible"/>
                                      </p:to>
                                    </p:set>
                                    <p:animEffect transition="in" filter="wipe(down)">
                                      <p:cBhvr>
                                        <p:cTn id="12" dur="2000"/>
                                        <p:tgtEl>
                                          <p:spTgt spid="1044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4453"/>
                                        </p:tgtEl>
                                        <p:attrNameLst>
                                          <p:attrName>style.visibility</p:attrName>
                                        </p:attrNameLst>
                                      </p:cBhvr>
                                      <p:to>
                                        <p:strVal val="visible"/>
                                      </p:to>
                                    </p:set>
                                    <p:animEffect transition="in" filter="wipe(down)">
                                      <p:cBhvr>
                                        <p:cTn id="17" dur="2000"/>
                                        <p:tgtEl>
                                          <p:spTgt spid="104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bldLvl="0"/>
      <p:bldP spid="104452" grpId="0" bldLvl="0"/>
      <p:bldP spid="104453" grpId="0" bldLvl="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文本占位符 105473"/>
          <p:cNvSpPr>
            <a:spLocks noGrp="1"/>
          </p:cNvSpPr>
          <p:nvPr>
            <p:ph type="body" idx="1"/>
          </p:nvPr>
        </p:nvSpPr>
        <p:spPr>
          <a:xfrm>
            <a:off x="1992313" y="1484313"/>
            <a:ext cx="8229600" cy="4681537"/>
          </a:xfrm>
        </p:spPr>
        <p:txBody>
          <a:bodyPr/>
          <a:p>
            <a:pPr>
              <a:buNone/>
            </a:pPr>
            <a:r>
              <a:rPr lang="zh-CN" altLang="en-US" sz="3600">
                <a:ea typeface="仿宋_GB2312" pitchFamily="49" charset="-122"/>
              </a:rPr>
              <a:t>　</a:t>
            </a:r>
            <a:r>
              <a:rPr lang="zh-CN" altLang="en-US" sz="3600" dirty="0">
                <a:ea typeface="仿宋_GB2312" pitchFamily="49" charset="-122"/>
              </a:rPr>
              <a:t>　  </a:t>
            </a:r>
            <a:r>
              <a:rPr lang="zh-CN" altLang="en-US" dirty="0">
                <a:solidFill>
                  <a:srgbClr val="CC0000"/>
                </a:solidFill>
                <a:latin typeface="方正小标宋简体" pitchFamily="65" charset="-122"/>
                <a:ea typeface="方正小标宋简体" pitchFamily="65" charset="-122"/>
              </a:rPr>
              <a:t>“×”的象形</a:t>
            </a:r>
            <a:r>
              <a:rPr lang="zh-CN" altLang="en-US" dirty="0"/>
              <a:t> </a:t>
            </a:r>
            <a:r>
              <a:rPr lang="zh-CN" altLang="en-US" dirty="0">
                <a:solidFill>
                  <a:srgbClr val="CC0000"/>
                </a:solidFill>
                <a:latin typeface="方正小标宋简体" pitchFamily="65" charset="-122"/>
                <a:ea typeface="方正小标宋简体" pitchFamily="65" charset="-122"/>
              </a:rPr>
              <a:t>：</a:t>
            </a:r>
            <a:r>
              <a:rPr lang="zh-CN" altLang="en-US" dirty="0">
                <a:ea typeface="方正小标宋简体" pitchFamily="65" charset="-122"/>
              </a:rPr>
              <a:t>“×”可象形乘、错误、未知数、贴药膏、英文字母</a:t>
            </a:r>
            <a:r>
              <a:rPr lang="en-US" altLang="zh-CN">
                <a:ea typeface="方正小标宋简体" pitchFamily="65" charset="-122"/>
              </a:rPr>
              <a:t>X</a:t>
            </a:r>
            <a:r>
              <a:rPr lang="zh-CN" altLang="en-US" dirty="0">
                <a:ea typeface="方正小标宋简体" pitchFamily="65" charset="-122"/>
              </a:rPr>
              <a:t>等 。</a:t>
            </a:r>
            <a:endParaRPr lang="zh-CN" altLang="en-US" dirty="0">
              <a:ea typeface="方正小标宋简体" pitchFamily="65" charset="-122"/>
            </a:endParaRPr>
          </a:p>
          <a:p>
            <a:pPr>
              <a:buNone/>
            </a:pPr>
            <a:r>
              <a:rPr lang="zh-CN" altLang="en-US" dirty="0">
                <a:ea typeface="方正小标宋简体" pitchFamily="65" charset="-122"/>
              </a:rPr>
              <a:t>          十八乘六（字） </a:t>
            </a:r>
            <a:endParaRPr lang="zh-CN" altLang="en-US" dirty="0">
              <a:ea typeface="方正小标宋简体" pitchFamily="65" charset="-122"/>
            </a:endParaRPr>
          </a:p>
          <a:p>
            <a:pPr>
              <a:buNone/>
            </a:pPr>
            <a:r>
              <a:rPr lang="zh-CN" altLang="en-US" dirty="0">
                <a:ea typeface="方正小标宋简体" pitchFamily="65" charset="-122"/>
              </a:rPr>
              <a:t>          错上加错（字） </a:t>
            </a:r>
            <a:endParaRPr lang="zh-CN" altLang="en-US" dirty="0">
              <a:ea typeface="方正小标宋简体" pitchFamily="65" charset="-122"/>
            </a:endParaRPr>
          </a:p>
          <a:p>
            <a:pPr>
              <a:buNone/>
            </a:pPr>
            <a:r>
              <a:rPr lang="zh-CN" altLang="en-US" dirty="0">
                <a:ea typeface="方正小标宋简体" pitchFamily="65" charset="-122"/>
              </a:rPr>
              <a:t>         里外都是未知数（字） </a:t>
            </a:r>
            <a:endParaRPr lang="zh-CN" altLang="en-US" dirty="0">
              <a:ea typeface="方正小标宋简体" pitchFamily="65" charset="-122"/>
            </a:endParaRPr>
          </a:p>
          <a:p>
            <a:pPr>
              <a:buNone/>
            </a:pPr>
            <a:r>
              <a:rPr lang="zh-CN" altLang="en-US" dirty="0">
                <a:ea typeface="方正小标宋简体" pitchFamily="65" charset="-122"/>
              </a:rPr>
              <a:t>         </a:t>
            </a:r>
            <a:endParaRPr lang="zh-CN" altLang="en-US">
              <a:ea typeface="方正小标宋简体" pitchFamily="65" charset="-122"/>
            </a:endParaRPr>
          </a:p>
        </p:txBody>
      </p:sp>
      <p:sp>
        <p:nvSpPr>
          <p:cNvPr id="105475" name="文本框 105474"/>
          <p:cNvSpPr txBox="1"/>
          <p:nvPr/>
        </p:nvSpPr>
        <p:spPr>
          <a:xfrm>
            <a:off x="8112125" y="2466023"/>
            <a:ext cx="2014538"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校</a:t>
            </a:r>
            <a:endParaRPr lang="zh-CN" altLang="en-US" sz="2800" dirty="0">
              <a:solidFill>
                <a:srgbClr val="FF3300"/>
              </a:solidFill>
              <a:latin typeface="Adobe 仿宋 Std R" charset="-122"/>
              <a:ea typeface="方正行楷简体" pitchFamily="2" charset="-122"/>
            </a:endParaRPr>
          </a:p>
        </p:txBody>
      </p:sp>
      <p:sp>
        <p:nvSpPr>
          <p:cNvPr id="105476" name="文本框 105475"/>
          <p:cNvSpPr txBox="1"/>
          <p:nvPr/>
        </p:nvSpPr>
        <p:spPr>
          <a:xfrm>
            <a:off x="8039100" y="2988945"/>
            <a:ext cx="2014855" cy="1014730"/>
          </a:xfrm>
          <a:prstGeom prst="rect">
            <a:avLst/>
          </a:prstGeom>
          <a:noFill/>
          <a:ln w="9525">
            <a:noFill/>
          </a:ln>
        </p:spPr>
        <p:txBody>
          <a:bodyPr wrap="square">
            <a:spAutoFit/>
          </a:bodyPr>
          <a:p>
            <a:r>
              <a:rPr lang="zh-CN" altLang="en-US" sz="3200" dirty="0">
                <a:solidFill>
                  <a:srgbClr val="FF3300"/>
                </a:solidFill>
                <a:latin typeface="Adobe 仿宋 Std R" charset="-122"/>
                <a:ea typeface="方正行楷简体" pitchFamily="2" charset="-122"/>
              </a:rPr>
              <a:t>爻</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105477" name="文本框 105476"/>
          <p:cNvSpPr txBox="1"/>
          <p:nvPr/>
        </p:nvSpPr>
        <p:spPr>
          <a:xfrm>
            <a:off x="8112125" y="3446463"/>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风</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5475"/>
                                        </p:tgtEl>
                                        <p:attrNameLst>
                                          <p:attrName>style.visibility</p:attrName>
                                        </p:attrNameLst>
                                      </p:cBhvr>
                                      <p:to>
                                        <p:strVal val="visible"/>
                                      </p:to>
                                    </p:set>
                                    <p:animEffect transition="in" filter="wipe(down)">
                                      <p:cBhvr>
                                        <p:cTn id="7" dur="2000"/>
                                        <p:tgtEl>
                                          <p:spTgt spid="1054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5476"/>
                                        </p:tgtEl>
                                        <p:attrNameLst>
                                          <p:attrName>style.visibility</p:attrName>
                                        </p:attrNameLst>
                                      </p:cBhvr>
                                      <p:to>
                                        <p:strVal val="visible"/>
                                      </p:to>
                                    </p:set>
                                    <p:animEffect transition="in" filter="wipe(down)">
                                      <p:cBhvr>
                                        <p:cTn id="12" dur="2000"/>
                                        <p:tgtEl>
                                          <p:spTgt spid="1054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5477"/>
                                        </p:tgtEl>
                                        <p:attrNameLst>
                                          <p:attrName>style.visibility</p:attrName>
                                        </p:attrNameLst>
                                      </p:cBhvr>
                                      <p:to>
                                        <p:strVal val="visible"/>
                                      </p:to>
                                    </p:set>
                                    <p:animEffect transition="in" filter="wipe(down)">
                                      <p:cBhvr>
                                        <p:cTn id="17" dur="2000"/>
                                        <p:tgtEl>
                                          <p:spTgt spid="105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ldLvl="0"/>
      <p:bldP spid="105476" grpId="0" bldLvl="0"/>
      <p:bldP spid="105477" grpId="0" bldLvl="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文本占位符 106497"/>
          <p:cNvSpPr>
            <a:spLocks noGrp="1"/>
          </p:cNvSpPr>
          <p:nvPr>
            <p:ph type="body" idx="1"/>
          </p:nvPr>
        </p:nvSpPr>
        <p:spPr>
          <a:xfrm>
            <a:off x="1992313" y="1484313"/>
            <a:ext cx="8229600" cy="4681537"/>
          </a:xfrm>
        </p:spPr>
        <p:txBody>
          <a:bodyPr/>
          <a:p>
            <a:pPr>
              <a:lnSpc>
                <a:spcPct val="90000"/>
              </a:lnSpc>
              <a:buNone/>
            </a:pPr>
            <a:r>
              <a:rPr lang="zh-CN" altLang="en-US">
                <a:ea typeface="仿宋_GB2312" pitchFamily="49" charset="-122"/>
              </a:rPr>
              <a:t>　</a:t>
            </a:r>
            <a:r>
              <a:rPr lang="zh-CN" altLang="en-US" dirty="0">
                <a:ea typeface="仿宋_GB2312" pitchFamily="49" charset="-122"/>
              </a:rPr>
              <a:t>　  </a:t>
            </a:r>
            <a:r>
              <a:rPr lang="en-US" altLang="zh-CN" sz="2800">
                <a:solidFill>
                  <a:srgbClr val="CC0000"/>
                </a:solidFill>
                <a:latin typeface="方正小标宋简体" pitchFamily="65" charset="-122"/>
                <a:ea typeface="方正小标宋简体" pitchFamily="65" charset="-122"/>
              </a:rPr>
              <a:t>8</a:t>
            </a:r>
            <a:r>
              <a:rPr lang="zh-CN" altLang="en-US" sz="2800" dirty="0">
                <a:solidFill>
                  <a:srgbClr val="CC0000"/>
                </a:solidFill>
                <a:latin typeface="方正小标宋简体" pitchFamily="65" charset="-122"/>
                <a:ea typeface="方正小标宋简体" pitchFamily="65" charset="-122"/>
              </a:rPr>
              <a:t>、综合字形法 </a:t>
            </a:r>
            <a:endParaRPr lang="zh-CN" altLang="en-US" sz="2800" dirty="0">
              <a:solidFill>
                <a:srgbClr val="CC0000"/>
              </a:solidFill>
              <a:latin typeface="方正小标宋简体" pitchFamily="65" charset="-122"/>
              <a:ea typeface="方正小标宋简体" pitchFamily="65" charset="-122"/>
            </a:endParaRPr>
          </a:p>
          <a:p>
            <a:pPr>
              <a:lnSpc>
                <a:spcPct val="90000"/>
              </a:lnSpc>
              <a:buNone/>
            </a:pPr>
            <a:r>
              <a:rPr lang="zh-CN" altLang="en-US" sz="2800" dirty="0">
                <a:solidFill>
                  <a:srgbClr val="CC0000"/>
                </a:solidFill>
                <a:ea typeface="方正小标宋简体" pitchFamily="65" charset="-122"/>
              </a:rPr>
              <a:t>　　</a:t>
            </a:r>
            <a:r>
              <a:rPr lang="zh-CN" altLang="en-US" sz="2800" dirty="0">
                <a:ea typeface="方正小标宋简体" pitchFamily="65" charset="-122"/>
              </a:rPr>
              <a:t>　</a:t>
            </a:r>
            <a:r>
              <a:rPr lang="zh-CN" altLang="en-US" dirty="0">
                <a:ea typeface="方正小标宋简体" pitchFamily="65" charset="-122"/>
              </a:rPr>
              <a:t>“字形扣合法”灯谜，绝大多数都是综合运用“增损离合”等形扣手法制成，因而猜射时，我们也要“并驾齐驱”以上几法，方能降龙伏虎。</a:t>
            </a:r>
            <a:endParaRPr lang="zh-CN" altLang="en-US" dirty="0">
              <a:ea typeface="方正小标宋简体" pitchFamily="65" charset="-122"/>
            </a:endParaRPr>
          </a:p>
          <a:p>
            <a:pPr>
              <a:lnSpc>
                <a:spcPct val="90000"/>
              </a:lnSpc>
              <a:buNone/>
            </a:pPr>
            <a:r>
              <a:rPr lang="zh-CN" altLang="en-US" dirty="0">
                <a:ea typeface="方正小标宋简体" pitchFamily="65" charset="-122"/>
              </a:rPr>
              <a:t>         他去也，怎把心儿放（字） </a:t>
            </a:r>
            <a:endParaRPr lang="zh-CN" altLang="en-US" dirty="0">
              <a:ea typeface="方正小标宋简体" pitchFamily="65" charset="-122"/>
            </a:endParaRPr>
          </a:p>
          <a:p>
            <a:pPr>
              <a:lnSpc>
                <a:spcPct val="90000"/>
              </a:lnSpc>
              <a:buNone/>
            </a:pPr>
            <a:r>
              <a:rPr lang="zh-CN" altLang="en-US" dirty="0">
                <a:ea typeface="方正小标宋简体" pitchFamily="65" charset="-122"/>
              </a:rPr>
              <a:t>         妇女解放翻了身（字） </a:t>
            </a:r>
            <a:endParaRPr lang="zh-CN" altLang="en-US" dirty="0">
              <a:ea typeface="方正小标宋简体" pitchFamily="65" charset="-122"/>
            </a:endParaRPr>
          </a:p>
          <a:p>
            <a:pPr>
              <a:lnSpc>
                <a:spcPct val="90000"/>
              </a:lnSpc>
              <a:buNone/>
            </a:pPr>
            <a:r>
              <a:rPr lang="zh-CN" altLang="en-US" dirty="0">
                <a:ea typeface="方正小标宋简体" pitchFamily="65" charset="-122"/>
              </a:rPr>
              <a:t>         情急无心垂钓钩（字） </a:t>
            </a:r>
            <a:endParaRPr lang="zh-CN" altLang="en-US" dirty="0">
              <a:ea typeface="方正小标宋简体" pitchFamily="65" charset="-122"/>
            </a:endParaRPr>
          </a:p>
          <a:p>
            <a:pPr>
              <a:lnSpc>
                <a:spcPct val="90000"/>
              </a:lnSpc>
              <a:buNone/>
            </a:pPr>
            <a:r>
              <a:rPr lang="zh-CN" altLang="en-US" sz="2800" dirty="0">
                <a:ea typeface="方正小标宋简体" pitchFamily="65" charset="-122"/>
              </a:rPr>
              <a:t>　</a:t>
            </a:r>
            <a:endParaRPr lang="zh-CN" altLang="en-US" sz="2800">
              <a:ea typeface="方正小标宋简体" pitchFamily="65" charset="-122"/>
            </a:endParaRPr>
          </a:p>
        </p:txBody>
      </p:sp>
      <p:sp>
        <p:nvSpPr>
          <p:cNvPr id="106499" name="文本框 106498"/>
          <p:cNvSpPr txBox="1"/>
          <p:nvPr/>
        </p:nvSpPr>
        <p:spPr>
          <a:xfrm>
            <a:off x="8115935" y="3202940"/>
            <a:ext cx="1795145" cy="521970"/>
          </a:xfrm>
          <a:prstGeom prst="rect">
            <a:avLst/>
          </a:prstGeom>
          <a:noFill/>
          <a:ln w="9525">
            <a:noFill/>
          </a:ln>
        </p:spPr>
        <p:txBody>
          <a:bodyPr wrap="square">
            <a:spAutoFit/>
          </a:bodyPr>
          <a:p>
            <a:r>
              <a:rPr lang="zh-CN" altLang="en-US" sz="2800" dirty="0">
                <a:solidFill>
                  <a:srgbClr val="FF3300"/>
                </a:solidFill>
                <a:latin typeface="Adobe 仿宋 Std R" charset="-122"/>
                <a:ea typeface="方正行楷简体" pitchFamily="2" charset="-122"/>
              </a:rPr>
              <a:t>作</a:t>
            </a:r>
            <a:endParaRPr lang="zh-CN" altLang="en-US" sz="2800" dirty="0">
              <a:solidFill>
                <a:srgbClr val="FF3300"/>
              </a:solidFill>
              <a:latin typeface="Adobe 仿宋 Std R" charset="-122"/>
              <a:ea typeface="方正行楷简体" pitchFamily="2" charset="-122"/>
            </a:endParaRPr>
          </a:p>
        </p:txBody>
      </p:sp>
      <p:sp>
        <p:nvSpPr>
          <p:cNvPr id="106500" name="文本框 106499"/>
          <p:cNvSpPr txBox="1"/>
          <p:nvPr/>
        </p:nvSpPr>
        <p:spPr>
          <a:xfrm>
            <a:off x="7799070" y="3724910"/>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山</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106501" name="文本框 106500"/>
          <p:cNvSpPr txBox="1"/>
          <p:nvPr/>
        </p:nvSpPr>
        <p:spPr>
          <a:xfrm>
            <a:off x="7896225" y="4207828"/>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静</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wipe(down)">
                                      <p:cBhvr>
                                        <p:cTn id="7" dur="2000"/>
                                        <p:tgtEl>
                                          <p:spTgt spid="1064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6500"/>
                                        </p:tgtEl>
                                        <p:attrNameLst>
                                          <p:attrName>style.visibility</p:attrName>
                                        </p:attrNameLst>
                                      </p:cBhvr>
                                      <p:to>
                                        <p:strVal val="visible"/>
                                      </p:to>
                                    </p:set>
                                    <p:animEffect transition="in" filter="wipe(down)">
                                      <p:cBhvr>
                                        <p:cTn id="12" dur="2000"/>
                                        <p:tgtEl>
                                          <p:spTgt spid="1065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6501"/>
                                        </p:tgtEl>
                                        <p:attrNameLst>
                                          <p:attrName>style.visibility</p:attrName>
                                        </p:attrNameLst>
                                      </p:cBhvr>
                                      <p:to>
                                        <p:strVal val="visible"/>
                                      </p:to>
                                    </p:set>
                                    <p:animEffect transition="in" filter="wipe(down)">
                                      <p:cBhvr>
                                        <p:cTn id="17" dur="2000"/>
                                        <p:tgtEl>
                                          <p:spTgt spid="106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ldLvl="0"/>
      <p:bldP spid="106500" grpId="0" bldLvl="0"/>
      <p:bldP spid="106501" grpId="0" bldLvl="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文本占位符 107521"/>
          <p:cNvSpPr>
            <a:spLocks noGrp="1"/>
          </p:cNvSpPr>
          <p:nvPr>
            <p:ph type="body" idx="1"/>
          </p:nvPr>
        </p:nvSpPr>
        <p:spPr>
          <a:xfrm>
            <a:off x="1981200" y="1484313"/>
            <a:ext cx="8229600" cy="4681537"/>
          </a:xfrm>
        </p:spPr>
        <p:txBody>
          <a:bodyPr/>
          <a:p>
            <a:pPr>
              <a:lnSpc>
                <a:spcPct val="90000"/>
              </a:lnSpc>
              <a:buNone/>
            </a:pPr>
            <a:r>
              <a:rPr lang="zh-CN" altLang="en-US">
                <a:ea typeface="仿宋_GB2312" pitchFamily="49" charset="-122"/>
              </a:rPr>
              <a:t>　</a:t>
            </a:r>
            <a:r>
              <a:rPr lang="zh-CN" altLang="en-US" dirty="0">
                <a:ea typeface="仿宋_GB2312" pitchFamily="49" charset="-122"/>
              </a:rPr>
              <a:t>　</a:t>
            </a:r>
            <a:r>
              <a:rPr lang="zh-CN" altLang="en-US" sz="2800" dirty="0">
                <a:latin typeface="方正小标宋简体" pitchFamily="65" charset="-122"/>
                <a:ea typeface="方正小标宋简体" pitchFamily="65" charset="-122"/>
              </a:rPr>
              <a:t>　汉字的字音丰富多彩，谐音、象声、古代的反切、现代的拼音，这些特性也为我们演绎生动有趣的灯谜提供了厚实的平台。</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　</a:t>
            </a:r>
            <a:r>
              <a:rPr lang="en-US" altLang="zh-CN" sz="2800">
                <a:solidFill>
                  <a:srgbClr val="CC0000"/>
                </a:solidFill>
                <a:latin typeface="方正小标宋简体" pitchFamily="65" charset="-122"/>
                <a:ea typeface="方正小标宋简体" pitchFamily="65" charset="-122"/>
              </a:rPr>
              <a:t>1</a:t>
            </a:r>
            <a:r>
              <a:rPr lang="zh-CN" altLang="en-US" sz="2800" dirty="0">
                <a:solidFill>
                  <a:srgbClr val="CC0000"/>
                </a:solidFill>
                <a:latin typeface="方正小标宋简体" pitchFamily="65" charset="-122"/>
                <a:ea typeface="方正小标宋简体" pitchFamily="65" charset="-122"/>
              </a:rPr>
              <a:t>、谐音法</a:t>
            </a:r>
            <a:r>
              <a:rPr lang="zh-CN" altLang="en-US" sz="2800" dirty="0"/>
              <a:t> </a:t>
            </a:r>
            <a:endParaRPr lang="zh-CN" altLang="en-US" sz="2800" dirty="0">
              <a:solidFill>
                <a:srgbClr val="CC0000"/>
              </a:solidFill>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谐音是指字词的音相同或相近。谐音法就是利用谜面与谜底汉字之间的音同（音近）关系来互相扣合。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书声乐声和鼓声（字）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风声瑟声伴雁声（字） </a:t>
            </a:r>
            <a:endParaRPr lang="zh-CN" altLang="en-US" sz="2800" dirty="0">
              <a:latin typeface="方正小标宋简体" pitchFamily="65" charset="-122"/>
              <a:ea typeface="方正小标宋简体" pitchFamily="65" charset="-122"/>
            </a:endParaRPr>
          </a:p>
          <a:p>
            <a:pPr>
              <a:lnSpc>
                <a:spcPct val="90000"/>
              </a:lnSpc>
              <a:buNone/>
            </a:pPr>
            <a:r>
              <a:rPr lang="zh-CN" altLang="en-US" sz="2800" dirty="0">
                <a:latin typeface="方正小标宋简体" pitchFamily="65" charset="-122"/>
                <a:ea typeface="方正小标宋简体" pitchFamily="65" charset="-122"/>
              </a:rPr>
              <a:t>           声声阅历和泪讲（字）</a:t>
            </a:r>
            <a:r>
              <a:rPr lang="zh-CN" altLang="en-US" sz="2800" dirty="0"/>
              <a:t> </a:t>
            </a:r>
            <a:endParaRPr lang="zh-CN" altLang="en-US" sz="2800" dirty="0"/>
          </a:p>
        </p:txBody>
      </p:sp>
      <p:sp>
        <p:nvSpPr>
          <p:cNvPr id="107523" name="文本框 107522"/>
          <p:cNvSpPr txBox="1"/>
          <p:nvPr/>
        </p:nvSpPr>
        <p:spPr>
          <a:xfrm>
            <a:off x="1524000" y="620713"/>
            <a:ext cx="3563938" cy="1168400"/>
          </a:xfrm>
          <a:prstGeom prst="rect">
            <a:avLst/>
          </a:prstGeom>
          <a:noFill/>
          <a:ln w="9525">
            <a:noFill/>
          </a:ln>
        </p:spPr>
        <p:txBody>
          <a:bodyPr>
            <a:spAutoFit/>
          </a:bodyPr>
          <a:p>
            <a:pPr>
              <a:spcBef>
                <a:spcPct val="20000"/>
              </a:spcBef>
            </a:pPr>
            <a:r>
              <a:rPr lang="zh-CN" altLang="zh-CN" sz="2800" dirty="0">
                <a:solidFill>
                  <a:srgbClr val="CC0000"/>
                </a:solidFill>
                <a:latin typeface="方正小标宋简体" pitchFamily="65" charset="-122"/>
                <a:ea typeface="方正小标宋简体" pitchFamily="65" charset="-122"/>
              </a:rPr>
              <a:t>第</a:t>
            </a:r>
            <a:r>
              <a:rPr lang="zh-CN" altLang="en-US" sz="2800" dirty="0">
                <a:solidFill>
                  <a:srgbClr val="CC0000"/>
                </a:solidFill>
                <a:latin typeface="方正小标宋简体" pitchFamily="65" charset="-122"/>
                <a:ea typeface="方正小标宋简体" pitchFamily="65" charset="-122"/>
              </a:rPr>
              <a:t>三</a:t>
            </a:r>
            <a:r>
              <a:rPr lang="zh-CN" altLang="zh-CN" sz="2800" dirty="0">
                <a:solidFill>
                  <a:srgbClr val="CC0000"/>
                </a:solidFill>
                <a:latin typeface="方正小标宋简体" pitchFamily="65" charset="-122"/>
                <a:ea typeface="方正小标宋简体" pitchFamily="65" charset="-122"/>
              </a:rPr>
              <a:t>节　</a:t>
            </a:r>
            <a:r>
              <a:rPr lang="zh-CN" altLang="en-US" sz="2800" dirty="0">
                <a:solidFill>
                  <a:srgbClr val="CC0000"/>
                </a:solidFill>
                <a:latin typeface="方正小标宋简体" pitchFamily="65" charset="-122"/>
                <a:ea typeface="方正小标宋简体" pitchFamily="65" charset="-122"/>
              </a:rPr>
              <a:t>字音扣合法</a:t>
            </a:r>
            <a:endParaRPr lang="en-US" altLang="zh-CN" sz="2800">
              <a:solidFill>
                <a:srgbClr val="CC0000"/>
              </a:solidFill>
              <a:latin typeface="方正小标宋简体" pitchFamily="65" charset="-122"/>
              <a:ea typeface="方正小标宋简体" pitchFamily="65" charset="-122"/>
            </a:endParaRPr>
          </a:p>
          <a:p>
            <a:pPr>
              <a:spcBef>
                <a:spcPct val="50000"/>
              </a:spcBef>
            </a:pPr>
            <a:endParaRPr lang="zh-CN" altLang="en-US" sz="2800" dirty="0">
              <a:solidFill>
                <a:srgbClr val="CC0000"/>
              </a:solidFill>
              <a:latin typeface="方正小标宋简体" pitchFamily="65" charset="-122"/>
              <a:ea typeface="方正小标宋简体" pitchFamily="65" charset="-122"/>
            </a:endParaRPr>
          </a:p>
        </p:txBody>
      </p:sp>
      <p:sp>
        <p:nvSpPr>
          <p:cNvPr id="107524" name="文本框 107523"/>
          <p:cNvSpPr txBox="1"/>
          <p:nvPr/>
        </p:nvSpPr>
        <p:spPr>
          <a:xfrm>
            <a:off x="6699250" y="4451350"/>
            <a:ext cx="2014538"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股</a:t>
            </a:r>
            <a:endParaRPr lang="zh-CN" altLang="en-US" sz="2800" dirty="0">
              <a:solidFill>
                <a:srgbClr val="FF3300"/>
              </a:solidFill>
              <a:latin typeface="Adobe 仿宋 Std R" charset="-122"/>
              <a:ea typeface="方正行楷简体" pitchFamily="2" charset="-122"/>
            </a:endParaRPr>
          </a:p>
        </p:txBody>
      </p:sp>
      <p:sp>
        <p:nvSpPr>
          <p:cNvPr id="107525" name="文本框 107524"/>
          <p:cNvSpPr txBox="1"/>
          <p:nvPr/>
        </p:nvSpPr>
        <p:spPr>
          <a:xfrm>
            <a:off x="6699250" y="4919980"/>
            <a:ext cx="2014538"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艳</a:t>
            </a:r>
            <a:endParaRPr lang="zh-CN" altLang="en-US" sz="2800">
              <a:solidFill>
                <a:srgbClr val="FF3300"/>
              </a:solidFill>
              <a:latin typeface="Adobe 仿宋 Std R" charset="-122"/>
              <a:ea typeface="方正行楷简体" pitchFamily="2" charset="-122"/>
            </a:endParaRPr>
          </a:p>
        </p:txBody>
      </p:sp>
      <p:sp>
        <p:nvSpPr>
          <p:cNvPr id="107526" name="文本框 107525"/>
          <p:cNvSpPr txBox="1"/>
          <p:nvPr/>
        </p:nvSpPr>
        <p:spPr>
          <a:xfrm>
            <a:off x="6699250" y="5503228"/>
            <a:ext cx="2014538"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肋</a:t>
            </a:r>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wipe(down)">
                                      <p:cBhvr>
                                        <p:cTn id="7" dur="2000"/>
                                        <p:tgtEl>
                                          <p:spTgt spid="1075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7525"/>
                                        </p:tgtEl>
                                        <p:attrNameLst>
                                          <p:attrName>style.visibility</p:attrName>
                                        </p:attrNameLst>
                                      </p:cBhvr>
                                      <p:to>
                                        <p:strVal val="visible"/>
                                      </p:to>
                                    </p:set>
                                    <p:animEffect transition="in" filter="wipe(down)">
                                      <p:cBhvr>
                                        <p:cTn id="12" dur="2000"/>
                                        <p:tgtEl>
                                          <p:spTgt spid="1075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7526"/>
                                        </p:tgtEl>
                                        <p:attrNameLst>
                                          <p:attrName>style.visibility</p:attrName>
                                        </p:attrNameLst>
                                      </p:cBhvr>
                                      <p:to>
                                        <p:strVal val="visible"/>
                                      </p:to>
                                    </p:set>
                                    <p:animEffect transition="in" filter="wipe(down)">
                                      <p:cBhvr>
                                        <p:cTn id="17" dur="2000"/>
                                        <p:tgtEl>
                                          <p:spTgt spid="107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bldLvl="0"/>
      <p:bldP spid="107525" grpId="0" bldLvl="0"/>
      <p:bldP spid="107526" grpId="0" bldLvl="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文本占位符 108545"/>
          <p:cNvSpPr>
            <a:spLocks noGrp="1"/>
          </p:cNvSpPr>
          <p:nvPr>
            <p:ph type="body" idx="1"/>
          </p:nvPr>
        </p:nvSpPr>
        <p:spPr>
          <a:xfrm>
            <a:off x="1992313" y="1484313"/>
            <a:ext cx="8229600" cy="4681537"/>
          </a:xfrm>
        </p:spPr>
        <p:txBody>
          <a:bodyPr/>
          <a:p>
            <a:pPr>
              <a:lnSpc>
                <a:spcPct val="80000"/>
              </a:lnSpc>
              <a:buNone/>
            </a:pPr>
            <a:r>
              <a:rPr lang="zh-CN" altLang="en-US" sz="2800">
                <a:ea typeface="仿宋_GB2312" pitchFamily="49" charset="-122"/>
              </a:rPr>
              <a:t>　</a:t>
            </a:r>
            <a:r>
              <a:rPr lang="zh-CN" altLang="en-US" sz="2400" dirty="0">
                <a:solidFill>
                  <a:srgbClr val="CC0000"/>
                </a:solidFill>
                <a:latin typeface="方正小标宋简体" pitchFamily="65" charset="-122"/>
                <a:ea typeface="方正小标宋简体" pitchFamily="65" charset="-122"/>
              </a:rPr>
              <a:t>　     </a:t>
            </a:r>
            <a:r>
              <a:rPr lang="en-US" altLang="zh-CN" sz="2400">
                <a:solidFill>
                  <a:srgbClr val="CC0000"/>
                </a:solidFill>
                <a:latin typeface="方正小标宋简体" pitchFamily="65" charset="-122"/>
                <a:ea typeface="方正小标宋简体" pitchFamily="65" charset="-122"/>
              </a:rPr>
              <a:t>2</a:t>
            </a:r>
            <a:r>
              <a:rPr lang="zh-CN" altLang="en-US" sz="2400" dirty="0">
                <a:solidFill>
                  <a:srgbClr val="CC0000"/>
                </a:solidFill>
                <a:latin typeface="方正小标宋简体" pitchFamily="65" charset="-122"/>
                <a:ea typeface="方正小标宋简体" pitchFamily="65" charset="-122"/>
              </a:rPr>
              <a:t>、象声法</a:t>
            </a:r>
            <a:r>
              <a:rPr lang="zh-CN" altLang="en-US" sz="2800" dirty="0"/>
              <a:t> </a:t>
            </a:r>
            <a:endParaRPr lang="zh-CN" altLang="en-US" sz="2400" dirty="0">
              <a:solidFill>
                <a:srgbClr val="CC0000"/>
              </a:solidFill>
              <a:latin typeface="方正小标宋简体" pitchFamily="65" charset="-122"/>
              <a:ea typeface="方正小标宋简体" pitchFamily="65" charset="-122"/>
            </a:endParaRPr>
          </a:p>
          <a:p>
            <a:pPr>
              <a:lnSpc>
                <a:spcPct val="80000"/>
              </a:lnSpc>
              <a:buNone/>
            </a:pPr>
            <a:r>
              <a:rPr lang="zh-CN" altLang="en-US" sz="2400" dirty="0">
                <a:solidFill>
                  <a:srgbClr val="CC0000"/>
                </a:solidFill>
                <a:ea typeface="方正小标宋简体" pitchFamily="65" charset="-122"/>
              </a:rPr>
              <a:t>　　</a:t>
            </a:r>
            <a:r>
              <a:rPr lang="zh-CN" altLang="en-US" sz="2400" dirty="0">
                <a:ea typeface="方正小标宋简体" pitchFamily="65" charset="-122"/>
              </a:rPr>
              <a:t>　 </a:t>
            </a:r>
            <a:r>
              <a:rPr lang="zh-CN" altLang="en-US" sz="2800" dirty="0">
                <a:ea typeface="方正小标宋简体" pitchFamily="65" charset="-122"/>
              </a:rPr>
              <a:t>象声即摹拟事物的声音。自然界的乌啼狗吠、风呼雷鸣</a:t>
            </a:r>
            <a:r>
              <a:rPr lang="en-US" altLang="zh-CN" sz="2800">
                <a:latin typeface="Arial" panose="020B0604020202020204" pitchFamily="34" charset="0"/>
                <a:ea typeface="方正小标宋简体" pitchFamily="65" charset="-122"/>
              </a:rPr>
              <a:t>……</a:t>
            </a:r>
            <a:r>
              <a:rPr lang="zh-CN" altLang="en-US" sz="2800" dirty="0">
                <a:ea typeface="方正小标宋简体" pitchFamily="65" charset="-122"/>
              </a:rPr>
              <a:t>都有各自形象可感的声音。象声法就是通过谜面准确的示意，在谜底中找到关键（或者全部）的象声词来揭示谜底的猜谜方法。猜射时只要根据发音的对象特点，循声而觅，定能手到擒来。</a:t>
            </a:r>
            <a:r>
              <a:rPr lang="zh-CN" altLang="en-US" sz="2800" dirty="0"/>
              <a:t> </a:t>
            </a:r>
            <a:endParaRPr lang="zh-CN" altLang="en-US" sz="2800" dirty="0">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犬声穿户出（字） </a:t>
            </a:r>
            <a:endParaRPr lang="zh-CN" altLang="en-US" sz="2800" dirty="0">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冬至方听击鼓声（字） </a:t>
            </a:r>
            <a:endParaRPr lang="zh-CN" altLang="en-US" sz="2800" dirty="0">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学鸡叫，学狗叫，逗得宝宝开口笑 （食品品牌名三）</a:t>
            </a:r>
            <a:r>
              <a:rPr lang="zh-CN" altLang="en-US" sz="2800" dirty="0"/>
              <a:t> </a:t>
            </a:r>
            <a:endParaRPr lang="zh-CN" altLang="en-US" sz="2800" dirty="0">
              <a:ea typeface="方正小标宋简体" pitchFamily="65" charset="-122"/>
            </a:endParaRPr>
          </a:p>
          <a:p>
            <a:pPr>
              <a:lnSpc>
                <a:spcPct val="80000"/>
              </a:lnSpc>
              <a:buNone/>
            </a:pPr>
            <a:r>
              <a:rPr lang="zh-CN" altLang="en-US" sz="2400" dirty="0">
                <a:ea typeface="方正小标宋简体" pitchFamily="65" charset="-122"/>
              </a:rPr>
              <a:t>　</a:t>
            </a:r>
            <a:endParaRPr lang="zh-CN" altLang="en-US" sz="2400">
              <a:ea typeface="方正小标宋简体" pitchFamily="65" charset="-122"/>
            </a:endParaRPr>
          </a:p>
        </p:txBody>
      </p:sp>
      <p:sp>
        <p:nvSpPr>
          <p:cNvPr id="108547" name="文本框 108546"/>
          <p:cNvSpPr txBox="1"/>
          <p:nvPr/>
        </p:nvSpPr>
        <p:spPr>
          <a:xfrm>
            <a:off x="7032625" y="3933825"/>
            <a:ext cx="2014538"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润</a:t>
            </a:r>
            <a:endParaRPr lang="zh-CN" altLang="en-US" sz="2800" dirty="0">
              <a:solidFill>
                <a:srgbClr val="FF3300"/>
              </a:solidFill>
              <a:latin typeface="Adobe 仿宋 Std R" charset="-122"/>
              <a:ea typeface="方正行楷简体" pitchFamily="2" charset="-122"/>
            </a:endParaRPr>
          </a:p>
        </p:txBody>
      </p:sp>
      <p:sp>
        <p:nvSpPr>
          <p:cNvPr id="108548" name="文本框 108547"/>
          <p:cNvSpPr txBox="1"/>
          <p:nvPr/>
        </p:nvSpPr>
        <p:spPr>
          <a:xfrm>
            <a:off x="7823200" y="4292600"/>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咚</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108549" name="文本框 108548"/>
          <p:cNvSpPr txBox="1"/>
          <p:nvPr/>
        </p:nvSpPr>
        <p:spPr>
          <a:xfrm>
            <a:off x="4511675" y="5300663"/>
            <a:ext cx="4248150"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喔喔、旺旺、娃哈哈</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8547"/>
                                        </p:tgtEl>
                                        <p:attrNameLst>
                                          <p:attrName>style.visibility</p:attrName>
                                        </p:attrNameLst>
                                      </p:cBhvr>
                                      <p:to>
                                        <p:strVal val="visible"/>
                                      </p:to>
                                    </p:set>
                                    <p:animEffect transition="in" filter="wipe(down)">
                                      <p:cBhvr>
                                        <p:cTn id="7" dur="2000"/>
                                        <p:tgtEl>
                                          <p:spTgt spid="1085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8548"/>
                                        </p:tgtEl>
                                        <p:attrNameLst>
                                          <p:attrName>style.visibility</p:attrName>
                                        </p:attrNameLst>
                                      </p:cBhvr>
                                      <p:to>
                                        <p:strVal val="visible"/>
                                      </p:to>
                                    </p:set>
                                    <p:animEffect transition="in" filter="wipe(down)">
                                      <p:cBhvr>
                                        <p:cTn id="12" dur="2000"/>
                                        <p:tgtEl>
                                          <p:spTgt spid="1085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8549"/>
                                        </p:tgtEl>
                                        <p:attrNameLst>
                                          <p:attrName>style.visibility</p:attrName>
                                        </p:attrNameLst>
                                      </p:cBhvr>
                                      <p:to>
                                        <p:strVal val="visible"/>
                                      </p:to>
                                    </p:set>
                                    <p:animEffect transition="in" filter="wipe(down)">
                                      <p:cBhvr>
                                        <p:cTn id="17" dur="2000"/>
                                        <p:tgtEl>
                                          <p:spTgt spid="108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ldLvl="0"/>
      <p:bldP spid="108548" grpId="0" bldLvl="0"/>
      <p:bldP spid="108549"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3"/>
          <p:cNvGrpSpPr/>
          <p:nvPr/>
        </p:nvGrpSpPr>
        <p:grpSpPr>
          <a:xfrm>
            <a:off x="114300" y="0"/>
            <a:ext cx="5365750" cy="965200"/>
            <a:chOff x="193779" y="40265"/>
            <a:chExt cx="6466453" cy="1163332"/>
          </a:xfrm>
        </p:grpSpPr>
        <p:pic>
          <p:nvPicPr>
            <p:cNvPr id="24593" name="Picture 9" descr="F:\ppt素材\图标\我收集的图标\字体\3.png"/>
            <p:cNvPicPr>
              <a:picLocks noChangeAspect="1"/>
            </p:cNvPicPr>
            <p:nvPr/>
          </p:nvPicPr>
          <p:blipFill>
            <a:blip r:embed="rId1"/>
            <a:stretch>
              <a:fillRect/>
            </a:stretch>
          </p:blipFill>
          <p:spPr>
            <a:xfrm rot="5400000">
              <a:off x="3077989" y="-2378646"/>
              <a:ext cx="899790" cy="6264696"/>
            </a:xfrm>
            <a:prstGeom prst="rect">
              <a:avLst/>
            </a:prstGeom>
            <a:noFill/>
            <a:ln w="9525">
              <a:noFill/>
            </a:ln>
          </p:spPr>
        </p:pic>
        <p:pic>
          <p:nvPicPr>
            <p:cNvPr id="24594" name="Picture 6" descr="F:\超棒ppt模板\中国风\中国风物件\maobi.png"/>
            <p:cNvPicPr>
              <a:picLocks noChangeAspect="1"/>
            </p:cNvPicPr>
            <p:nvPr/>
          </p:nvPicPr>
          <p:blipFill>
            <a:blip r:embed="rId2"/>
            <a:stretch>
              <a:fillRect/>
            </a:stretch>
          </p:blipFill>
          <p:spPr>
            <a:xfrm>
              <a:off x="193779" y="40265"/>
              <a:ext cx="985348" cy="985348"/>
            </a:xfrm>
            <a:prstGeom prst="rect">
              <a:avLst/>
            </a:prstGeom>
            <a:noFill/>
            <a:ln w="9525">
              <a:noFill/>
            </a:ln>
          </p:spPr>
        </p:pic>
        <p:sp>
          <p:nvSpPr>
            <p:cNvPr id="24595" name="TextBox 2"/>
            <p:cNvSpPr txBox="1"/>
            <p:nvPr/>
          </p:nvSpPr>
          <p:spPr>
            <a:xfrm>
              <a:off x="1475591" y="525497"/>
              <a:ext cx="3127621" cy="629118"/>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b="1" dirty="0">
                  <a:solidFill>
                    <a:srgbClr val="FFFFFF"/>
                  </a:solidFill>
                  <a:latin typeface="楷体" panose="02010609060101010101" pitchFamily="49" charset="-122"/>
                  <a:ea typeface="楷体" panose="02010609060101010101" pitchFamily="49" charset="-122"/>
                </a:rPr>
                <a:t>谜目简称</a:t>
              </a:r>
              <a:endParaRPr lang="zh-CN" altLang="en-US" b="1" dirty="0">
                <a:solidFill>
                  <a:srgbClr val="FFFFFF"/>
                </a:solidFill>
                <a:latin typeface="楷体" panose="02010609060101010101" pitchFamily="49" charset="-122"/>
                <a:ea typeface="楷体" panose="02010609060101010101" pitchFamily="49" charset="-122"/>
              </a:endParaRPr>
            </a:p>
          </p:txBody>
        </p:sp>
      </p:grpSp>
      <p:sp>
        <p:nvSpPr>
          <p:cNvPr id="24588" name="矩形 19"/>
          <p:cNvSpPr/>
          <p:nvPr/>
        </p:nvSpPr>
        <p:spPr>
          <a:xfrm>
            <a:off x="1783715" y="4793615"/>
            <a:ext cx="1783080" cy="368300"/>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1800" dirty="0">
                <a:solidFill>
                  <a:srgbClr val="FFFFFF"/>
                </a:solidFill>
                <a:latin typeface="微软雅黑" panose="020B0503020204020204" pitchFamily="34" charset="-122"/>
                <a:ea typeface="微软雅黑" panose="020B0503020204020204" pitchFamily="34" charset="-122"/>
              </a:rPr>
              <a:t>单击此处添标题</a:t>
            </a: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81940" y="1607820"/>
            <a:ext cx="11939905" cy="3415030"/>
          </a:xfrm>
          <a:prstGeom prst="rect">
            <a:avLst/>
          </a:prstGeom>
          <a:noFill/>
        </p:spPr>
        <p:txBody>
          <a:bodyPr wrap="square" rtlCol="0">
            <a:spAutoFit/>
          </a:bodyPr>
          <a:p>
            <a:r>
              <a:rPr lang="zh-CN" altLang="en-US" sz="5400" b="1">
                <a:latin typeface="楷体" panose="02010609060101010101" pitchFamily="49" charset="-122"/>
                <a:ea typeface="楷体" panose="02010609060101010101" pitchFamily="49" charset="-122"/>
              </a:rPr>
              <a:t>聊目（志目）、五（七）唐、古文目、七千、六才句、泊人、泊诨（泊号）、石人（红人）、列人、秦（汉、宋等）人、时人、影人、影目、视目、市招</a:t>
            </a:r>
            <a:endParaRPr lang="zh-CN" altLang="en-US" sz="5400" b="1">
              <a:latin typeface="楷体" panose="02010609060101010101" pitchFamily="49" charset="-122"/>
              <a:ea typeface="楷体" panose="02010609060101010101" pitchFamily="49"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文本占位符 109569"/>
          <p:cNvSpPr>
            <a:spLocks noGrp="1"/>
          </p:cNvSpPr>
          <p:nvPr>
            <p:ph type="body" idx="1"/>
          </p:nvPr>
        </p:nvSpPr>
        <p:spPr>
          <a:xfrm>
            <a:off x="1992313" y="1484313"/>
            <a:ext cx="8229600" cy="4681537"/>
          </a:xfrm>
        </p:spPr>
        <p:txBody>
          <a:bodyPr/>
          <a:p>
            <a:pPr>
              <a:lnSpc>
                <a:spcPct val="90000"/>
              </a:lnSpc>
              <a:buNone/>
            </a:pPr>
            <a:r>
              <a:rPr lang="zh-CN" altLang="en-US">
                <a:ea typeface="仿宋_GB2312" pitchFamily="49" charset="-122"/>
              </a:rPr>
              <a:t>　</a:t>
            </a:r>
            <a:r>
              <a:rPr lang="zh-CN" altLang="en-US" dirty="0">
                <a:ea typeface="仿宋_GB2312" pitchFamily="49" charset="-122"/>
              </a:rPr>
              <a:t>　  </a:t>
            </a:r>
            <a:r>
              <a:rPr lang="en-US" altLang="zh-CN" sz="2800">
                <a:solidFill>
                  <a:srgbClr val="CC0000"/>
                </a:solidFill>
                <a:latin typeface="方正小标宋简体" pitchFamily="65" charset="-122"/>
                <a:ea typeface="方正小标宋简体" pitchFamily="65" charset="-122"/>
              </a:rPr>
              <a:t>3</a:t>
            </a:r>
            <a:r>
              <a:rPr lang="zh-CN" altLang="en-US" sz="2800" dirty="0">
                <a:solidFill>
                  <a:srgbClr val="CC0000"/>
                </a:solidFill>
                <a:latin typeface="方正小标宋简体" pitchFamily="65" charset="-122"/>
                <a:ea typeface="方正小标宋简体" pitchFamily="65" charset="-122"/>
              </a:rPr>
              <a:t>、异读法</a:t>
            </a:r>
            <a:r>
              <a:rPr lang="zh-CN" altLang="en-US" dirty="0"/>
              <a:t> </a:t>
            </a:r>
            <a:endParaRPr lang="zh-CN" altLang="en-US" sz="2800" dirty="0">
              <a:solidFill>
                <a:srgbClr val="CC0000"/>
              </a:solidFill>
              <a:latin typeface="方正小标宋简体" pitchFamily="65" charset="-122"/>
              <a:ea typeface="方正小标宋简体" pitchFamily="65" charset="-122"/>
            </a:endParaRPr>
          </a:p>
          <a:p>
            <a:pPr>
              <a:lnSpc>
                <a:spcPct val="90000"/>
              </a:lnSpc>
              <a:buNone/>
            </a:pPr>
            <a:r>
              <a:rPr lang="zh-CN" altLang="en-US" sz="2800" dirty="0">
                <a:solidFill>
                  <a:srgbClr val="CC0000"/>
                </a:solidFill>
                <a:ea typeface="方正小标宋简体" pitchFamily="65" charset="-122"/>
              </a:rPr>
              <a:t>　　</a:t>
            </a:r>
            <a:r>
              <a:rPr lang="zh-CN" altLang="en-US" sz="2800" dirty="0">
                <a:ea typeface="方正小标宋简体" pitchFamily="65" charset="-122"/>
              </a:rPr>
              <a:t>　异读，是指一个字在习惯上具有的两个或几个不同的读法。异读法就是利用多音字的异读特点，加以别解，使得谜面与谜底相互扣合。</a:t>
            </a:r>
            <a:endParaRPr lang="zh-CN" altLang="en-US" sz="2800" dirty="0">
              <a:ea typeface="方正小标宋简体" pitchFamily="65" charset="-122"/>
            </a:endParaRPr>
          </a:p>
          <a:p>
            <a:pPr>
              <a:lnSpc>
                <a:spcPct val="90000"/>
              </a:lnSpc>
              <a:buNone/>
            </a:pPr>
            <a:r>
              <a:rPr lang="zh-CN" altLang="en-US" sz="2800" dirty="0">
                <a:ea typeface="方正小标宋简体" pitchFamily="65" charset="-122"/>
              </a:rPr>
              <a:t>         阑尾手术第一刀（病症俗称）</a:t>
            </a:r>
            <a:r>
              <a:rPr lang="zh-CN" altLang="en-US" dirty="0">
                <a:ea typeface="方正小标宋简体" pitchFamily="65" charset="-122"/>
              </a:rPr>
              <a:t> </a:t>
            </a:r>
            <a:endParaRPr lang="zh-CN" altLang="en-US" dirty="0">
              <a:ea typeface="方正小标宋简体" pitchFamily="65" charset="-122"/>
            </a:endParaRPr>
          </a:p>
          <a:p>
            <a:pPr>
              <a:lnSpc>
                <a:spcPct val="90000"/>
              </a:lnSpc>
              <a:buNone/>
            </a:pPr>
            <a:r>
              <a:rPr lang="zh-CN" altLang="en-US" sz="1800" dirty="0"/>
              <a:t>                    拉“</a:t>
            </a:r>
            <a:r>
              <a:rPr lang="en-US" altLang="zh-CN" sz="1800" err="1"/>
              <a:t>lā</a:t>
            </a:r>
            <a:r>
              <a:rPr lang="en-US" altLang="zh-CN" sz="1800"/>
              <a:t>”</a:t>
            </a:r>
            <a:r>
              <a:rPr lang="zh-CN" altLang="en-US" sz="1800" dirty="0"/>
              <a:t>异读成“</a:t>
            </a:r>
            <a:r>
              <a:rPr lang="en-US" altLang="zh-CN" sz="1800" err="1"/>
              <a:t>lá</a:t>
            </a:r>
            <a:r>
              <a:rPr lang="en-US" altLang="zh-CN" sz="1800"/>
              <a:t>”</a:t>
            </a:r>
            <a:endParaRPr lang="zh-CN" altLang="en-US" sz="1800" dirty="0">
              <a:ea typeface="方正小标宋简体" pitchFamily="65" charset="-122"/>
            </a:endParaRPr>
          </a:p>
          <a:p>
            <a:pPr>
              <a:lnSpc>
                <a:spcPct val="90000"/>
              </a:lnSpc>
              <a:buNone/>
            </a:pPr>
            <a:r>
              <a:rPr lang="zh-CN" altLang="en-US" dirty="0">
                <a:ea typeface="方正小标宋简体" pitchFamily="65" charset="-122"/>
              </a:rPr>
              <a:t>        </a:t>
            </a:r>
            <a:r>
              <a:rPr lang="zh-CN" altLang="en-US" sz="2800" dirty="0">
                <a:ea typeface="方正小标宋简体" pitchFamily="65" charset="-122"/>
              </a:rPr>
              <a:t>儿童请求发言（</a:t>
            </a:r>
            <a:r>
              <a:rPr lang="en-US" altLang="zh-CN" sz="2800">
                <a:ea typeface="方正小标宋简体" pitchFamily="65" charset="-122"/>
              </a:rPr>
              <a:t>7</a:t>
            </a:r>
            <a:r>
              <a:rPr lang="zh-CN" altLang="en-US" sz="2800" dirty="0">
                <a:ea typeface="方正小标宋简体" pitchFamily="65" charset="-122"/>
              </a:rPr>
              <a:t>字口语）</a:t>
            </a:r>
            <a:r>
              <a:rPr lang="zh-CN" altLang="en-US" dirty="0">
                <a:ea typeface="方正小标宋简体" pitchFamily="65" charset="-122"/>
              </a:rPr>
              <a:t> </a:t>
            </a:r>
            <a:endParaRPr lang="zh-CN" altLang="en-US" dirty="0">
              <a:ea typeface="方正小标宋简体" pitchFamily="65" charset="-122"/>
            </a:endParaRPr>
          </a:p>
          <a:p>
            <a:pPr>
              <a:lnSpc>
                <a:spcPct val="90000"/>
              </a:lnSpc>
              <a:buNone/>
            </a:pPr>
            <a:r>
              <a:rPr lang="zh-CN" altLang="en-US" sz="1800" dirty="0"/>
              <a:t>                    “少（</a:t>
            </a:r>
            <a:r>
              <a:rPr lang="en-US" altLang="zh-CN" sz="1800" err="1"/>
              <a:t>shǎo</a:t>
            </a:r>
            <a:r>
              <a:rPr lang="zh-CN" altLang="en-US" sz="1800" dirty="0"/>
              <a:t>）异读为（</a:t>
            </a:r>
            <a:r>
              <a:rPr lang="en-US" altLang="zh-CN" sz="1800" err="1"/>
              <a:t>sh</a:t>
            </a:r>
            <a:r>
              <a:rPr lang="en-US" altLang="zh-CN" sz="1800" err="1">
                <a:latin typeface="Arial" panose="020B0604020202020204" pitchFamily="34" charset="0"/>
              </a:rPr>
              <a:t>à</a:t>
            </a:r>
            <a:r>
              <a:rPr lang="en-US" altLang="zh-CN" sz="1800" err="1"/>
              <a:t>o</a:t>
            </a:r>
            <a:r>
              <a:rPr lang="zh-CN" altLang="en-US" sz="1800" dirty="0"/>
              <a:t>）”</a:t>
            </a:r>
            <a:endParaRPr lang="zh-CN" altLang="en-US" sz="1800" dirty="0"/>
          </a:p>
          <a:p>
            <a:pPr>
              <a:lnSpc>
                <a:spcPct val="90000"/>
              </a:lnSpc>
              <a:buNone/>
            </a:pPr>
            <a:r>
              <a:rPr lang="zh-CN" altLang="en-US" dirty="0">
                <a:ea typeface="方正小标宋简体" pitchFamily="65" charset="-122"/>
              </a:rPr>
              <a:t>        </a:t>
            </a:r>
            <a:r>
              <a:rPr lang="zh-CN" altLang="en-US" sz="2800" dirty="0">
                <a:ea typeface="方正小标宋简体" pitchFamily="65" charset="-122"/>
              </a:rPr>
              <a:t>群臣多有喜色（食品）</a:t>
            </a:r>
            <a:endParaRPr lang="zh-CN" altLang="en-US" sz="1800" dirty="0"/>
          </a:p>
          <a:p>
            <a:pPr>
              <a:lnSpc>
                <a:spcPct val="90000"/>
              </a:lnSpc>
              <a:buNone/>
            </a:pPr>
            <a:r>
              <a:rPr lang="zh-CN" altLang="en-US" sz="1800" dirty="0"/>
              <a:t>                   鲜“</a:t>
            </a:r>
            <a:r>
              <a:rPr lang="en-US" altLang="zh-CN" sz="1800" err="1"/>
              <a:t>xiān</a:t>
            </a:r>
            <a:r>
              <a:rPr lang="en-US" altLang="zh-CN" sz="1800"/>
              <a:t>”</a:t>
            </a:r>
            <a:r>
              <a:rPr lang="zh-CN" altLang="en-US" sz="1800" dirty="0"/>
              <a:t>别读为“</a:t>
            </a:r>
            <a:r>
              <a:rPr lang="en-US" altLang="zh-CN" sz="1800" err="1"/>
              <a:t>xiǎn</a:t>
            </a:r>
            <a:r>
              <a:rPr lang="en-US" altLang="zh-CN" sz="1800"/>
              <a:t>”</a:t>
            </a:r>
            <a:r>
              <a:rPr lang="zh-CN" altLang="en-US" sz="1800" dirty="0"/>
              <a:t> </a:t>
            </a:r>
            <a:endParaRPr lang="zh-CN" altLang="en-US" sz="1800" dirty="0"/>
          </a:p>
          <a:p>
            <a:pPr>
              <a:lnSpc>
                <a:spcPct val="90000"/>
              </a:lnSpc>
              <a:buNone/>
            </a:pPr>
            <a:r>
              <a:rPr lang="zh-CN" altLang="en-US" sz="2800" dirty="0">
                <a:ea typeface="方正小标宋简体" pitchFamily="65" charset="-122"/>
              </a:rPr>
              <a:t>　</a:t>
            </a:r>
            <a:endParaRPr lang="zh-CN" altLang="en-US" sz="2800">
              <a:ea typeface="方正小标宋简体" pitchFamily="65" charset="-122"/>
            </a:endParaRPr>
          </a:p>
        </p:txBody>
      </p:sp>
      <p:sp>
        <p:nvSpPr>
          <p:cNvPr id="109571" name="文本框 109570"/>
          <p:cNvSpPr txBox="1"/>
          <p:nvPr/>
        </p:nvSpPr>
        <p:spPr>
          <a:xfrm>
            <a:off x="8207693" y="3335020"/>
            <a:ext cx="2014537"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拉肚子</a:t>
            </a:r>
            <a:endParaRPr lang="zh-CN" altLang="en-US" sz="2800" dirty="0">
              <a:solidFill>
                <a:srgbClr val="FF3300"/>
              </a:solidFill>
              <a:latin typeface="Adobe 仿宋 Std R" charset="-122"/>
              <a:ea typeface="方正行楷简体" pitchFamily="2" charset="-122"/>
            </a:endParaRPr>
          </a:p>
        </p:txBody>
      </p:sp>
      <p:sp>
        <p:nvSpPr>
          <p:cNvPr id="109572" name="文本框 109571"/>
          <p:cNvSpPr txBox="1"/>
          <p:nvPr/>
        </p:nvSpPr>
        <p:spPr>
          <a:xfrm>
            <a:off x="7555230" y="4164648"/>
            <a:ext cx="3059113"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少说几句行不行</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109573" name="文本框 109572"/>
          <p:cNvSpPr txBox="1"/>
          <p:nvPr/>
        </p:nvSpPr>
        <p:spPr>
          <a:xfrm>
            <a:off x="7680325" y="4941888"/>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朝鲜冷面</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9571"/>
                                        </p:tgtEl>
                                        <p:attrNameLst>
                                          <p:attrName>style.visibility</p:attrName>
                                        </p:attrNameLst>
                                      </p:cBhvr>
                                      <p:to>
                                        <p:strVal val="visible"/>
                                      </p:to>
                                    </p:set>
                                    <p:animEffect transition="in" filter="wipe(down)">
                                      <p:cBhvr>
                                        <p:cTn id="7" dur="2000"/>
                                        <p:tgtEl>
                                          <p:spTgt spid="1095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9572"/>
                                        </p:tgtEl>
                                        <p:attrNameLst>
                                          <p:attrName>style.visibility</p:attrName>
                                        </p:attrNameLst>
                                      </p:cBhvr>
                                      <p:to>
                                        <p:strVal val="visible"/>
                                      </p:to>
                                    </p:set>
                                    <p:animEffect transition="in" filter="wipe(down)">
                                      <p:cBhvr>
                                        <p:cTn id="12" dur="2000"/>
                                        <p:tgtEl>
                                          <p:spTgt spid="10957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9573"/>
                                        </p:tgtEl>
                                        <p:attrNameLst>
                                          <p:attrName>style.visibility</p:attrName>
                                        </p:attrNameLst>
                                      </p:cBhvr>
                                      <p:to>
                                        <p:strVal val="visible"/>
                                      </p:to>
                                    </p:set>
                                    <p:animEffect transition="in" filter="wipe(down)">
                                      <p:cBhvr>
                                        <p:cTn id="17" dur="2000"/>
                                        <p:tgtEl>
                                          <p:spTgt spid="109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ldLvl="0"/>
      <p:bldP spid="109572" grpId="0" bldLvl="0"/>
      <p:bldP spid="109573" grpId="0" bldLvl="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文本占位符 110593"/>
          <p:cNvSpPr>
            <a:spLocks noGrp="1"/>
          </p:cNvSpPr>
          <p:nvPr>
            <p:ph type="body" idx="1"/>
          </p:nvPr>
        </p:nvSpPr>
        <p:spPr>
          <a:xfrm>
            <a:off x="1992313" y="1484313"/>
            <a:ext cx="8229600" cy="4681537"/>
          </a:xfrm>
        </p:spPr>
        <p:txBody>
          <a:bodyPr/>
          <a:p>
            <a:pPr>
              <a:lnSpc>
                <a:spcPct val="90000"/>
              </a:lnSpc>
              <a:buNone/>
            </a:pPr>
            <a:r>
              <a:rPr lang="zh-CN" altLang="en-US">
                <a:ea typeface="仿宋_GB2312" pitchFamily="49" charset="-122"/>
              </a:rPr>
              <a:t>　</a:t>
            </a:r>
            <a:r>
              <a:rPr lang="zh-CN" altLang="en-US" dirty="0">
                <a:ea typeface="仿宋_GB2312" pitchFamily="49" charset="-122"/>
              </a:rPr>
              <a:t>　  </a:t>
            </a:r>
            <a:r>
              <a:rPr lang="en-US" altLang="zh-CN" sz="2800">
                <a:solidFill>
                  <a:srgbClr val="CC0000"/>
                </a:solidFill>
                <a:latin typeface="方正小标宋简体" pitchFamily="65" charset="-122"/>
                <a:ea typeface="方正小标宋简体" pitchFamily="65" charset="-122"/>
              </a:rPr>
              <a:t>4</a:t>
            </a:r>
            <a:r>
              <a:rPr lang="zh-CN" altLang="en-US" sz="2800" dirty="0">
                <a:solidFill>
                  <a:srgbClr val="CC0000"/>
                </a:solidFill>
                <a:latin typeface="方正小标宋简体" pitchFamily="65" charset="-122"/>
                <a:ea typeface="方正小标宋简体" pitchFamily="65" charset="-122"/>
              </a:rPr>
              <a:t>、拼音法</a:t>
            </a:r>
            <a:r>
              <a:rPr lang="zh-CN" altLang="en-US" dirty="0"/>
              <a:t> </a:t>
            </a:r>
            <a:endParaRPr lang="zh-CN" altLang="en-US" sz="2800" dirty="0">
              <a:solidFill>
                <a:srgbClr val="CC0000"/>
              </a:solidFill>
              <a:latin typeface="方正小标宋简体" pitchFamily="65" charset="-122"/>
              <a:ea typeface="方正小标宋简体" pitchFamily="65" charset="-122"/>
            </a:endParaRPr>
          </a:p>
          <a:p>
            <a:pPr>
              <a:lnSpc>
                <a:spcPct val="90000"/>
              </a:lnSpc>
              <a:buNone/>
            </a:pPr>
            <a:r>
              <a:rPr lang="zh-CN" altLang="en-US" sz="2800" dirty="0">
                <a:solidFill>
                  <a:srgbClr val="CC0000"/>
                </a:solidFill>
                <a:ea typeface="方正小标宋简体" pitchFamily="65" charset="-122"/>
              </a:rPr>
              <a:t>　　</a:t>
            </a:r>
            <a:r>
              <a:rPr lang="zh-CN" altLang="en-US" sz="2800" dirty="0">
                <a:ea typeface="方正小标宋简体" pitchFamily="65" charset="-122"/>
              </a:rPr>
              <a:t>　</a:t>
            </a:r>
            <a:r>
              <a:rPr lang="zh-CN" altLang="en-US" dirty="0">
                <a:ea typeface="方正小标宋简体" pitchFamily="65" charset="-122"/>
              </a:rPr>
              <a:t>拼音法也可称“声韵法”，注音是标示汉字读音的手段，拼音即大家都懂的汉语拼音。拼音法就是依据汉字注音的特点，巧妙演绎，使得谜面与谜底相互扣合。</a:t>
            </a:r>
            <a:endParaRPr lang="zh-CN" altLang="en-US" dirty="0">
              <a:ea typeface="方正小标宋简体" pitchFamily="65" charset="-122"/>
            </a:endParaRPr>
          </a:p>
          <a:p>
            <a:pPr>
              <a:lnSpc>
                <a:spcPct val="90000"/>
              </a:lnSpc>
              <a:buNone/>
            </a:pPr>
            <a:r>
              <a:rPr lang="zh-CN" altLang="en-US" dirty="0">
                <a:ea typeface="方正小标宋简体" pitchFamily="65" charset="-122"/>
              </a:rPr>
              <a:t>         古韵钟声东方来（字） </a:t>
            </a:r>
            <a:endParaRPr lang="zh-CN" altLang="en-US" dirty="0">
              <a:ea typeface="方正小标宋简体" pitchFamily="65" charset="-122"/>
            </a:endParaRPr>
          </a:p>
          <a:p>
            <a:pPr>
              <a:lnSpc>
                <a:spcPct val="90000"/>
              </a:lnSpc>
              <a:buNone/>
            </a:pPr>
            <a:r>
              <a:rPr lang="zh-CN" altLang="en-US" dirty="0">
                <a:ea typeface="方正小标宋简体" pitchFamily="65" charset="-122"/>
              </a:rPr>
              <a:t>         百岁还差一个月，返土归根情急切（字） </a:t>
            </a:r>
            <a:endParaRPr lang="zh-CN" altLang="en-US" dirty="0">
              <a:ea typeface="方正小标宋简体" pitchFamily="65" charset="-122"/>
            </a:endParaRPr>
          </a:p>
          <a:p>
            <a:pPr>
              <a:lnSpc>
                <a:spcPct val="90000"/>
              </a:lnSpc>
              <a:buNone/>
            </a:pPr>
            <a:r>
              <a:rPr lang="zh-CN" altLang="en-US" dirty="0">
                <a:ea typeface="方正小标宋简体" pitchFamily="65" charset="-122"/>
              </a:rPr>
              <a:t>         风声传几音</a:t>
            </a:r>
            <a:r>
              <a:rPr lang="en-US" altLang="zh-CN">
                <a:ea typeface="方正小标宋简体" pitchFamily="65" charset="-122"/>
              </a:rPr>
              <a:t>(</a:t>
            </a:r>
            <a:r>
              <a:rPr lang="zh-CN" altLang="en-US" dirty="0">
                <a:ea typeface="方正小标宋简体" pitchFamily="65" charset="-122"/>
              </a:rPr>
              <a:t>体育项目简称</a:t>
            </a:r>
            <a:r>
              <a:rPr lang="en-US" altLang="zh-CN">
                <a:ea typeface="方正小标宋简体" pitchFamily="65" charset="-122"/>
              </a:rPr>
              <a:t>)</a:t>
            </a:r>
            <a:r>
              <a:rPr lang="en-US" altLang="zh-CN"/>
              <a:t> </a:t>
            </a:r>
            <a:endParaRPr lang="zh-CN" altLang="en-US" dirty="0">
              <a:ea typeface="方正小标宋简体" pitchFamily="65" charset="-122"/>
            </a:endParaRPr>
          </a:p>
          <a:p>
            <a:pPr>
              <a:lnSpc>
                <a:spcPct val="90000"/>
              </a:lnSpc>
              <a:buNone/>
            </a:pPr>
            <a:r>
              <a:rPr lang="zh-CN" altLang="en-US" sz="2800" dirty="0">
                <a:ea typeface="方正小标宋简体" pitchFamily="65" charset="-122"/>
              </a:rPr>
              <a:t>　</a:t>
            </a:r>
            <a:endParaRPr lang="zh-CN" altLang="en-US" sz="2800">
              <a:ea typeface="方正小标宋简体" pitchFamily="65" charset="-122"/>
            </a:endParaRPr>
          </a:p>
        </p:txBody>
      </p:sp>
      <p:sp>
        <p:nvSpPr>
          <p:cNvPr id="110595" name="文本框 110594"/>
          <p:cNvSpPr txBox="1"/>
          <p:nvPr/>
        </p:nvSpPr>
        <p:spPr>
          <a:xfrm>
            <a:off x="8207693" y="3563938"/>
            <a:ext cx="2014537"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主</a:t>
            </a:r>
            <a:endParaRPr lang="zh-CN" altLang="en-US" sz="2800" dirty="0">
              <a:solidFill>
                <a:srgbClr val="FF3300"/>
              </a:solidFill>
              <a:latin typeface="Adobe 仿宋 Std R" charset="-122"/>
              <a:ea typeface="方正行楷简体" pitchFamily="2" charset="-122"/>
            </a:endParaRPr>
          </a:p>
        </p:txBody>
      </p:sp>
      <p:sp>
        <p:nvSpPr>
          <p:cNvPr id="110596" name="文本框 110595"/>
          <p:cNvSpPr txBox="1"/>
          <p:nvPr/>
        </p:nvSpPr>
        <p:spPr>
          <a:xfrm>
            <a:off x="10091420" y="4086225"/>
            <a:ext cx="2014538"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其</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110597" name="文本框 110596"/>
          <p:cNvSpPr txBox="1"/>
          <p:nvPr/>
        </p:nvSpPr>
        <p:spPr>
          <a:xfrm>
            <a:off x="8076565" y="4697413"/>
            <a:ext cx="2014538" cy="1014730"/>
          </a:xfrm>
          <a:prstGeom prst="rect">
            <a:avLst/>
          </a:prstGeom>
          <a:noFill/>
          <a:ln w="9525">
            <a:noFill/>
          </a:ln>
        </p:spPr>
        <p:txBody>
          <a:bodyPr>
            <a:spAutoFit/>
          </a:bodyPr>
          <a:p>
            <a:r>
              <a:rPr lang="en-US" altLang="zh-CN" sz="3200">
                <a:solidFill>
                  <a:srgbClr val="FF3300"/>
                </a:solidFill>
                <a:latin typeface="Adobe 仿宋 Std R" charset="-122"/>
                <a:ea typeface="方正行楷简体" pitchFamily="2" charset="-122"/>
              </a:rPr>
              <a:t>F1</a:t>
            </a:r>
            <a:endParaRPr lang="en-US" altLang="zh-CN" sz="320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0595"/>
                                        </p:tgtEl>
                                        <p:attrNameLst>
                                          <p:attrName>style.visibility</p:attrName>
                                        </p:attrNameLst>
                                      </p:cBhvr>
                                      <p:to>
                                        <p:strVal val="visible"/>
                                      </p:to>
                                    </p:set>
                                    <p:animEffect transition="in" filter="wipe(down)">
                                      <p:cBhvr>
                                        <p:cTn id="7" dur="2000"/>
                                        <p:tgtEl>
                                          <p:spTgt spid="1105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0596"/>
                                        </p:tgtEl>
                                        <p:attrNameLst>
                                          <p:attrName>style.visibility</p:attrName>
                                        </p:attrNameLst>
                                      </p:cBhvr>
                                      <p:to>
                                        <p:strVal val="visible"/>
                                      </p:to>
                                    </p:set>
                                    <p:animEffect transition="in" filter="wipe(down)">
                                      <p:cBhvr>
                                        <p:cTn id="12" dur="2000"/>
                                        <p:tgtEl>
                                          <p:spTgt spid="11059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0597"/>
                                        </p:tgtEl>
                                        <p:attrNameLst>
                                          <p:attrName>style.visibility</p:attrName>
                                        </p:attrNameLst>
                                      </p:cBhvr>
                                      <p:to>
                                        <p:strVal val="visible"/>
                                      </p:to>
                                    </p:set>
                                    <p:animEffect transition="in" filter="wipe(down)">
                                      <p:cBhvr>
                                        <p:cTn id="17" dur="2000"/>
                                        <p:tgtEl>
                                          <p:spTgt spid="110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bldLvl="0"/>
      <p:bldP spid="110596" grpId="0" bldLvl="0"/>
      <p:bldP spid="110597" grpId="0" bldLvl="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文本占位符 111617"/>
          <p:cNvSpPr>
            <a:spLocks noGrp="1"/>
          </p:cNvSpPr>
          <p:nvPr>
            <p:ph type="body" idx="1"/>
          </p:nvPr>
        </p:nvSpPr>
        <p:spPr>
          <a:xfrm>
            <a:off x="1981200" y="1484313"/>
            <a:ext cx="8229600" cy="4681537"/>
          </a:xfrm>
        </p:spPr>
        <p:txBody>
          <a:bodyPr/>
          <a:p>
            <a:pPr>
              <a:lnSpc>
                <a:spcPct val="80000"/>
              </a:lnSpc>
              <a:buNone/>
            </a:pPr>
            <a:r>
              <a:rPr lang="zh-CN" altLang="en-US">
                <a:ea typeface="仿宋_GB2312" pitchFamily="49" charset="-122"/>
              </a:rPr>
              <a:t>　</a:t>
            </a:r>
            <a:r>
              <a:rPr lang="zh-CN" altLang="en-US" dirty="0">
                <a:ea typeface="仿宋_GB2312" pitchFamily="49" charset="-122"/>
              </a:rPr>
              <a:t>　</a:t>
            </a:r>
            <a:r>
              <a:rPr lang="zh-CN" altLang="en-US" sz="2800" dirty="0">
                <a:latin typeface="方正小标宋简体" pitchFamily="65" charset="-122"/>
                <a:ea typeface="方正小标宋简体" pitchFamily="65" charset="-122"/>
              </a:rPr>
              <a:t>　我们见到的谜作，很大一部分在扣合中融汇了上面的两类或三类谜法。猜射时必须双管齐下甚至齐头并进，才能求得谜底。此类谜，按谜底扣合的次数，分为单一混合法和复合混合法介绍。</a:t>
            </a:r>
            <a:endParaRPr lang="zh-CN" altLang="en-US" sz="2800" dirty="0">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　</a:t>
            </a:r>
            <a:r>
              <a:rPr lang="en-US" altLang="zh-CN" sz="2800">
                <a:solidFill>
                  <a:srgbClr val="CC0000"/>
                </a:solidFill>
                <a:latin typeface="方正小标宋简体" pitchFamily="65" charset="-122"/>
                <a:ea typeface="方正小标宋简体" pitchFamily="65" charset="-122"/>
              </a:rPr>
              <a:t>1</a:t>
            </a:r>
            <a:r>
              <a:rPr lang="zh-CN" altLang="en-US" sz="2800" dirty="0">
                <a:solidFill>
                  <a:srgbClr val="CC0000"/>
                </a:solidFill>
                <a:latin typeface="方正小标宋简体" pitchFamily="65" charset="-122"/>
                <a:ea typeface="方正小标宋简体" pitchFamily="65" charset="-122"/>
              </a:rPr>
              <a:t>、单一混合法</a:t>
            </a:r>
            <a:r>
              <a:rPr lang="zh-CN" altLang="en-US" sz="2800" dirty="0"/>
              <a:t> </a:t>
            </a:r>
            <a:endParaRPr lang="zh-CN" altLang="en-US" sz="2800" dirty="0">
              <a:solidFill>
                <a:srgbClr val="CC0000"/>
              </a:solidFill>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根据谜面文字所示，猜射时先从形或义或音方面分段扣合，然后将各段文字扣合的内容相加，组合成一个完整的谜底。 </a:t>
            </a:r>
            <a:endParaRPr lang="zh-CN" altLang="en-US" sz="2800" dirty="0">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空中多云（电视用语）</a:t>
            </a:r>
            <a:endParaRPr lang="zh-CN" altLang="en-US" sz="2800" dirty="0">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红色工人运动（泊人）</a:t>
            </a:r>
            <a:r>
              <a:rPr lang="zh-CN" altLang="en-US" sz="2800" dirty="0"/>
              <a:t> </a:t>
            </a:r>
            <a:endParaRPr lang="zh-CN" altLang="en-US" sz="2800" dirty="0">
              <a:latin typeface="方正小标宋简体" pitchFamily="65" charset="-122"/>
              <a:ea typeface="方正小标宋简体" pitchFamily="65" charset="-122"/>
            </a:endParaRPr>
          </a:p>
          <a:p>
            <a:pPr>
              <a:lnSpc>
                <a:spcPct val="80000"/>
              </a:lnSpc>
              <a:buNone/>
            </a:pPr>
            <a:r>
              <a:rPr lang="zh-CN" altLang="en-US" sz="2800" dirty="0">
                <a:latin typeface="方正小标宋简体" pitchFamily="65" charset="-122"/>
                <a:ea typeface="方正小标宋简体" pitchFamily="65" charset="-122"/>
              </a:rPr>
              <a:t>           </a:t>
            </a:r>
            <a:endParaRPr lang="zh-CN" altLang="en-US" sz="2800" dirty="0"/>
          </a:p>
        </p:txBody>
      </p:sp>
      <p:sp>
        <p:nvSpPr>
          <p:cNvPr id="111619" name="文本框 111618"/>
          <p:cNvSpPr txBox="1"/>
          <p:nvPr/>
        </p:nvSpPr>
        <p:spPr>
          <a:xfrm>
            <a:off x="1524000" y="620713"/>
            <a:ext cx="3563938" cy="1168400"/>
          </a:xfrm>
          <a:prstGeom prst="rect">
            <a:avLst/>
          </a:prstGeom>
          <a:noFill/>
          <a:ln w="9525">
            <a:noFill/>
          </a:ln>
        </p:spPr>
        <p:txBody>
          <a:bodyPr>
            <a:spAutoFit/>
          </a:bodyPr>
          <a:p>
            <a:pPr>
              <a:spcBef>
                <a:spcPct val="20000"/>
              </a:spcBef>
            </a:pPr>
            <a:r>
              <a:rPr lang="zh-CN" altLang="zh-CN" sz="2800" dirty="0">
                <a:solidFill>
                  <a:srgbClr val="CC0000"/>
                </a:solidFill>
                <a:latin typeface="方正小标宋简体" pitchFamily="65" charset="-122"/>
                <a:ea typeface="方正小标宋简体" pitchFamily="65" charset="-122"/>
              </a:rPr>
              <a:t>第</a:t>
            </a:r>
            <a:r>
              <a:rPr lang="zh-CN" altLang="en-US" sz="2800" dirty="0">
                <a:solidFill>
                  <a:srgbClr val="CC0000"/>
                </a:solidFill>
                <a:latin typeface="方正小标宋简体" pitchFamily="65" charset="-122"/>
                <a:ea typeface="方正小标宋简体" pitchFamily="65" charset="-122"/>
              </a:rPr>
              <a:t>四</a:t>
            </a:r>
            <a:r>
              <a:rPr lang="zh-CN" altLang="zh-CN" sz="2800" dirty="0">
                <a:solidFill>
                  <a:srgbClr val="CC0000"/>
                </a:solidFill>
                <a:latin typeface="方正小标宋简体" pitchFamily="65" charset="-122"/>
                <a:ea typeface="方正小标宋简体" pitchFamily="65" charset="-122"/>
              </a:rPr>
              <a:t>节　</a:t>
            </a:r>
            <a:r>
              <a:rPr lang="zh-CN" altLang="en-US" sz="2800" dirty="0">
                <a:solidFill>
                  <a:srgbClr val="CC0000"/>
                </a:solidFill>
                <a:latin typeface="方正小标宋简体" pitchFamily="65" charset="-122"/>
                <a:ea typeface="方正小标宋简体" pitchFamily="65" charset="-122"/>
              </a:rPr>
              <a:t>混合扣合法 </a:t>
            </a:r>
            <a:endParaRPr lang="en-US" altLang="zh-CN" sz="2800">
              <a:solidFill>
                <a:srgbClr val="CC0000"/>
              </a:solidFill>
              <a:latin typeface="方正小标宋简体" pitchFamily="65" charset="-122"/>
              <a:ea typeface="方正小标宋简体" pitchFamily="65" charset="-122"/>
            </a:endParaRPr>
          </a:p>
          <a:p>
            <a:pPr>
              <a:spcBef>
                <a:spcPct val="50000"/>
              </a:spcBef>
            </a:pPr>
            <a:endParaRPr lang="zh-CN" altLang="en-US" sz="2800" dirty="0">
              <a:solidFill>
                <a:srgbClr val="CC0000"/>
              </a:solidFill>
              <a:latin typeface="方正小标宋简体" pitchFamily="65" charset="-122"/>
              <a:ea typeface="方正小标宋简体" pitchFamily="65" charset="-122"/>
            </a:endParaRPr>
          </a:p>
        </p:txBody>
      </p:sp>
      <p:sp>
        <p:nvSpPr>
          <p:cNvPr id="111620" name="文本框 111619"/>
          <p:cNvSpPr txBox="1"/>
          <p:nvPr/>
        </p:nvSpPr>
        <p:spPr>
          <a:xfrm>
            <a:off x="6649720" y="4464050"/>
            <a:ext cx="1965960" cy="583565"/>
          </a:xfrm>
          <a:prstGeom prst="rect">
            <a:avLst/>
          </a:prstGeom>
          <a:noFill/>
          <a:ln w="9525">
            <a:noFill/>
          </a:ln>
        </p:spPr>
        <p:txBody>
          <a:bodyPr wrap="square">
            <a:spAutoFit/>
          </a:bodyPr>
          <a:p>
            <a:r>
              <a:rPr lang="zh-CN" altLang="en-US" sz="3200" dirty="0">
                <a:solidFill>
                  <a:srgbClr val="FF3300"/>
                </a:solidFill>
                <a:latin typeface="Adobe 仿宋 Std R" charset="-122"/>
                <a:ea typeface="方正行楷简体" pitchFamily="2" charset="-122"/>
              </a:rPr>
              <a:t>八频道</a:t>
            </a:r>
            <a:endParaRPr lang="zh-CN" altLang="en-US" sz="2800" dirty="0">
              <a:solidFill>
                <a:srgbClr val="FF3300"/>
              </a:solidFill>
              <a:latin typeface="Adobe 仿宋 Std R" charset="-122"/>
              <a:ea typeface="方正行楷简体" pitchFamily="2" charset="-122"/>
            </a:endParaRPr>
          </a:p>
        </p:txBody>
      </p:sp>
      <p:sp>
        <p:nvSpPr>
          <p:cNvPr id="111621" name="文本框 111620"/>
          <p:cNvSpPr txBox="1"/>
          <p:nvPr/>
        </p:nvSpPr>
        <p:spPr>
          <a:xfrm>
            <a:off x="6894830" y="5042535"/>
            <a:ext cx="2014538" cy="583565"/>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朱仝</a:t>
            </a:r>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Effect transition="in" filter="wipe(down)">
                                      <p:cBhvr>
                                        <p:cTn id="7" dur="2000"/>
                                        <p:tgtEl>
                                          <p:spTgt spid="1116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1621"/>
                                        </p:tgtEl>
                                        <p:attrNameLst>
                                          <p:attrName>style.visibility</p:attrName>
                                        </p:attrNameLst>
                                      </p:cBhvr>
                                      <p:to>
                                        <p:strVal val="visible"/>
                                      </p:to>
                                    </p:set>
                                    <p:animEffect transition="in" filter="wipe(down)">
                                      <p:cBhvr>
                                        <p:cTn id="12" dur="2000"/>
                                        <p:tgtEl>
                                          <p:spTgt spid="1116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bldLvl="0"/>
      <p:bldP spid="111621" grpId="0" bldLvl="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文本占位符 112641"/>
          <p:cNvSpPr>
            <a:spLocks noGrp="1"/>
          </p:cNvSpPr>
          <p:nvPr>
            <p:ph type="body" idx="1"/>
          </p:nvPr>
        </p:nvSpPr>
        <p:spPr>
          <a:xfrm>
            <a:off x="1992313" y="1484313"/>
            <a:ext cx="8229600" cy="4681537"/>
          </a:xfrm>
        </p:spPr>
        <p:txBody>
          <a:bodyPr/>
          <a:p>
            <a:pPr>
              <a:lnSpc>
                <a:spcPct val="90000"/>
              </a:lnSpc>
              <a:buNone/>
            </a:pPr>
            <a:r>
              <a:rPr lang="zh-CN" altLang="en-US">
                <a:ea typeface="仿宋_GB2312" pitchFamily="49" charset="-122"/>
              </a:rPr>
              <a:t>　</a:t>
            </a:r>
            <a:r>
              <a:rPr lang="zh-CN" altLang="en-US" dirty="0">
                <a:ea typeface="仿宋_GB2312" pitchFamily="49" charset="-122"/>
              </a:rPr>
              <a:t>　  </a:t>
            </a:r>
            <a:r>
              <a:rPr lang="en-US" altLang="zh-CN" sz="2800">
                <a:solidFill>
                  <a:srgbClr val="CC0000"/>
                </a:solidFill>
                <a:latin typeface="方正小标宋简体" pitchFamily="65" charset="-122"/>
                <a:ea typeface="方正小标宋简体" pitchFamily="65" charset="-122"/>
              </a:rPr>
              <a:t>2</a:t>
            </a:r>
            <a:r>
              <a:rPr lang="zh-CN" altLang="en-US" sz="2800" dirty="0">
                <a:solidFill>
                  <a:srgbClr val="CC0000"/>
                </a:solidFill>
                <a:latin typeface="方正小标宋简体" pitchFamily="65" charset="-122"/>
                <a:ea typeface="方正小标宋简体" pitchFamily="65" charset="-122"/>
              </a:rPr>
              <a:t>、复合混合法</a:t>
            </a:r>
            <a:r>
              <a:rPr lang="zh-CN" altLang="en-US" dirty="0"/>
              <a:t> </a:t>
            </a:r>
            <a:endParaRPr lang="zh-CN" altLang="en-US" sz="2800" dirty="0">
              <a:solidFill>
                <a:srgbClr val="CC0000"/>
              </a:solidFill>
              <a:latin typeface="方正小标宋简体" pitchFamily="65" charset="-122"/>
              <a:ea typeface="方正小标宋简体" pitchFamily="65" charset="-122"/>
            </a:endParaRPr>
          </a:p>
          <a:p>
            <a:pPr>
              <a:lnSpc>
                <a:spcPct val="90000"/>
              </a:lnSpc>
              <a:buNone/>
            </a:pPr>
            <a:r>
              <a:rPr lang="zh-CN" altLang="en-US" sz="2800" dirty="0">
                <a:solidFill>
                  <a:srgbClr val="CC0000"/>
                </a:solidFill>
                <a:ea typeface="方正小标宋简体" pitchFamily="65" charset="-122"/>
              </a:rPr>
              <a:t>　　</a:t>
            </a:r>
            <a:r>
              <a:rPr lang="zh-CN" altLang="en-US" sz="2800" dirty="0">
                <a:ea typeface="方正小标宋简体" pitchFamily="65" charset="-122"/>
              </a:rPr>
              <a:t>　</a:t>
            </a:r>
            <a:r>
              <a:rPr lang="zh-CN" altLang="en-US" dirty="0">
                <a:ea typeface="方正小标宋简体" pitchFamily="65" charset="-122"/>
              </a:rPr>
              <a:t>根据谜面文字所示，猜射时从“形义”或“形音”或“音义”两个角度或者“音形义”三个方面同时扣合谜底。</a:t>
            </a:r>
            <a:r>
              <a:rPr lang="zh-CN" altLang="en-US" dirty="0"/>
              <a:t> </a:t>
            </a:r>
            <a:endParaRPr lang="zh-CN" altLang="en-US" dirty="0">
              <a:ea typeface="方正小标宋简体" pitchFamily="65" charset="-122"/>
            </a:endParaRPr>
          </a:p>
          <a:p>
            <a:pPr>
              <a:lnSpc>
                <a:spcPct val="90000"/>
              </a:lnSpc>
              <a:buNone/>
            </a:pPr>
            <a:r>
              <a:rPr lang="zh-CN" altLang="en-US" dirty="0">
                <a:ea typeface="方正小标宋简体" pitchFamily="65" charset="-122"/>
              </a:rPr>
              <a:t>          一旦用心，长期坚持（字） </a:t>
            </a:r>
            <a:endParaRPr lang="zh-CN" altLang="en-US" dirty="0">
              <a:ea typeface="方正小标宋简体" pitchFamily="65" charset="-122"/>
            </a:endParaRPr>
          </a:p>
          <a:p>
            <a:pPr>
              <a:lnSpc>
                <a:spcPct val="90000"/>
              </a:lnSpc>
              <a:buNone/>
            </a:pPr>
            <a:r>
              <a:rPr lang="zh-CN" altLang="en-US" dirty="0">
                <a:ea typeface="方正小标宋简体" pitchFamily="65" charset="-122"/>
              </a:rPr>
              <a:t>          听音便是意中人（字） </a:t>
            </a:r>
            <a:endParaRPr lang="zh-CN" altLang="en-US" dirty="0">
              <a:ea typeface="方正小标宋简体" pitchFamily="65" charset="-122"/>
            </a:endParaRPr>
          </a:p>
          <a:p>
            <a:pPr>
              <a:lnSpc>
                <a:spcPct val="90000"/>
              </a:lnSpc>
              <a:buNone/>
            </a:pPr>
            <a:r>
              <a:rPr lang="zh-CN" altLang="en-US" dirty="0">
                <a:ea typeface="方正小标宋简体" pitchFamily="65" charset="-122"/>
              </a:rPr>
              <a:t>          闻乡音，未吐一字泪两行（字）</a:t>
            </a:r>
            <a:r>
              <a:rPr lang="zh-CN" altLang="en-US" dirty="0"/>
              <a:t> </a:t>
            </a:r>
            <a:endParaRPr lang="zh-CN" altLang="en-US" dirty="0">
              <a:ea typeface="方正小标宋简体" pitchFamily="65" charset="-122"/>
            </a:endParaRPr>
          </a:p>
          <a:p>
            <a:pPr>
              <a:lnSpc>
                <a:spcPct val="90000"/>
              </a:lnSpc>
              <a:buNone/>
            </a:pPr>
            <a:r>
              <a:rPr lang="zh-CN" altLang="en-US" sz="2800" dirty="0">
                <a:ea typeface="方正小标宋简体" pitchFamily="65" charset="-122"/>
              </a:rPr>
              <a:t>　</a:t>
            </a:r>
            <a:endParaRPr lang="zh-CN" altLang="en-US" sz="2800">
              <a:ea typeface="方正小标宋简体" pitchFamily="65" charset="-122"/>
            </a:endParaRPr>
          </a:p>
        </p:txBody>
      </p:sp>
      <p:sp>
        <p:nvSpPr>
          <p:cNvPr id="112643" name="文本框 112642"/>
          <p:cNvSpPr txBox="1"/>
          <p:nvPr/>
        </p:nvSpPr>
        <p:spPr>
          <a:xfrm>
            <a:off x="8761413" y="3167698"/>
            <a:ext cx="2014537" cy="521970"/>
          </a:xfrm>
          <a:prstGeom prst="rect">
            <a:avLst/>
          </a:prstGeom>
          <a:noFill/>
          <a:ln w="9525">
            <a:noFill/>
          </a:ln>
        </p:spPr>
        <p:txBody>
          <a:bodyPr>
            <a:spAutoFit/>
          </a:bodyPr>
          <a:p>
            <a:r>
              <a:rPr lang="zh-CN" altLang="en-US" sz="2800" dirty="0">
                <a:solidFill>
                  <a:srgbClr val="FF3300"/>
                </a:solidFill>
                <a:latin typeface="Adobe 仿宋 Std R" charset="-122"/>
                <a:ea typeface="方正行楷简体" pitchFamily="2" charset="-122"/>
              </a:rPr>
              <a:t>恒</a:t>
            </a:r>
            <a:endParaRPr lang="zh-CN" altLang="en-US" sz="2800" dirty="0">
              <a:solidFill>
                <a:srgbClr val="FF3300"/>
              </a:solidFill>
              <a:latin typeface="Adobe 仿宋 Std R" charset="-122"/>
              <a:ea typeface="方正行楷简体" pitchFamily="2" charset="-122"/>
            </a:endParaRPr>
          </a:p>
        </p:txBody>
      </p:sp>
      <p:sp>
        <p:nvSpPr>
          <p:cNvPr id="112644" name="文本框 112643"/>
          <p:cNvSpPr txBox="1"/>
          <p:nvPr/>
        </p:nvSpPr>
        <p:spPr>
          <a:xfrm>
            <a:off x="8639493" y="3775075"/>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因</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
        <p:nvSpPr>
          <p:cNvPr id="112645" name="文本框 112644"/>
          <p:cNvSpPr txBox="1"/>
          <p:nvPr/>
        </p:nvSpPr>
        <p:spPr>
          <a:xfrm>
            <a:off x="8761413" y="4277678"/>
            <a:ext cx="2014537" cy="1014730"/>
          </a:xfrm>
          <a:prstGeom prst="rect">
            <a:avLst/>
          </a:prstGeom>
          <a:noFill/>
          <a:ln w="9525">
            <a:noFill/>
          </a:ln>
        </p:spPr>
        <p:txBody>
          <a:bodyPr>
            <a:spAutoFit/>
          </a:bodyPr>
          <a:p>
            <a:r>
              <a:rPr lang="zh-CN" altLang="en-US" sz="3200" dirty="0">
                <a:solidFill>
                  <a:srgbClr val="FF3300"/>
                </a:solidFill>
                <a:latin typeface="Adobe 仿宋 Std R" charset="-122"/>
                <a:ea typeface="方正行楷简体" pitchFamily="2" charset="-122"/>
              </a:rPr>
              <a:t>湘</a:t>
            </a:r>
            <a:endParaRPr lang="zh-CN" altLang="en-US" sz="3200" dirty="0">
              <a:solidFill>
                <a:srgbClr val="FF3300"/>
              </a:solidFill>
              <a:latin typeface="Adobe 仿宋 Std R" charset="-122"/>
              <a:ea typeface="方正行楷简体" pitchFamily="2" charset="-122"/>
            </a:endParaRPr>
          </a:p>
          <a:p>
            <a:endParaRPr lang="zh-CN" altLang="en-US" sz="2800">
              <a:solidFill>
                <a:srgbClr val="FF3300"/>
              </a:solidFill>
              <a:latin typeface="Adobe 仿宋 Std R" charset="-122"/>
              <a:ea typeface="方正行楷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wipe(down)">
                                      <p:cBhvr>
                                        <p:cTn id="7" dur="2000"/>
                                        <p:tgtEl>
                                          <p:spTgt spid="1126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644"/>
                                        </p:tgtEl>
                                        <p:attrNameLst>
                                          <p:attrName>style.visibility</p:attrName>
                                        </p:attrNameLst>
                                      </p:cBhvr>
                                      <p:to>
                                        <p:strVal val="visible"/>
                                      </p:to>
                                    </p:set>
                                    <p:animEffect transition="in" filter="wipe(down)">
                                      <p:cBhvr>
                                        <p:cTn id="12" dur="2000"/>
                                        <p:tgtEl>
                                          <p:spTgt spid="1126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2645"/>
                                        </p:tgtEl>
                                        <p:attrNameLst>
                                          <p:attrName>style.visibility</p:attrName>
                                        </p:attrNameLst>
                                      </p:cBhvr>
                                      <p:to>
                                        <p:strVal val="visible"/>
                                      </p:to>
                                    </p:set>
                                    <p:animEffect transition="in" filter="wipe(down)">
                                      <p:cBhvr>
                                        <p:cTn id="17" dur="2000"/>
                                        <p:tgtEl>
                                          <p:spTgt spid="112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bldLvl="0"/>
      <p:bldP spid="112644" grpId="0" bldLvl="0"/>
      <p:bldP spid="112645" grpId="0" bldLvl="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标题 113665"/>
          <p:cNvSpPr>
            <a:spLocks noGrp="1"/>
          </p:cNvSpPr>
          <p:nvPr>
            <p:ph type="title"/>
          </p:nvPr>
        </p:nvSpPr>
        <p:spPr>
          <a:xfrm>
            <a:off x="1992313" y="1196975"/>
            <a:ext cx="8229600" cy="1285875"/>
          </a:xfrm>
        </p:spPr>
        <p:txBody>
          <a:bodyPr anchor="ctr"/>
          <a:p>
            <a:r>
              <a:rPr lang="zh-CN" altLang="en-US" sz="4000" dirty="0">
                <a:solidFill>
                  <a:srgbClr val="CC0000"/>
                </a:solidFill>
                <a:latin typeface="方正小标宋简体" pitchFamily="65" charset="-122"/>
                <a:ea typeface="方正小标宋简体" pitchFamily="65" charset="-122"/>
              </a:rPr>
              <a:t>一、熟悉步骤，循序渐进</a:t>
            </a:r>
            <a:endParaRPr lang="zh-CN" altLang="en-US" sz="4000">
              <a:solidFill>
                <a:srgbClr val="CC0000"/>
              </a:solidFill>
              <a:latin typeface="方正小标宋简体" pitchFamily="65" charset="-122"/>
              <a:ea typeface="方正小标宋简体" pitchFamily="65" charset="-122"/>
            </a:endParaRPr>
          </a:p>
        </p:txBody>
      </p:sp>
      <p:sp>
        <p:nvSpPr>
          <p:cNvPr id="113667" name="文本占位符 113666"/>
          <p:cNvSpPr>
            <a:spLocks noGrp="1"/>
          </p:cNvSpPr>
          <p:nvPr>
            <p:ph type="body" idx="1"/>
          </p:nvPr>
        </p:nvSpPr>
        <p:spPr>
          <a:xfrm>
            <a:off x="3719513" y="2205038"/>
            <a:ext cx="5699125" cy="3889375"/>
          </a:xfrm>
        </p:spPr>
        <p:txBody>
          <a:bodyPr/>
          <a:p>
            <a:pPr>
              <a:lnSpc>
                <a:spcPct val="80000"/>
              </a:lnSpc>
            </a:pPr>
            <a:r>
              <a:rPr lang="en-US" altLang="zh-CN" sz="4000">
                <a:ea typeface="方正小标宋简体" pitchFamily="65" charset="-122"/>
              </a:rPr>
              <a:t>(</a:t>
            </a:r>
            <a:r>
              <a:rPr lang="zh-CN" altLang="en-US" sz="4000" dirty="0">
                <a:ea typeface="方正小标宋简体" pitchFamily="65" charset="-122"/>
              </a:rPr>
              <a:t>一</a:t>
            </a:r>
            <a:r>
              <a:rPr lang="en-US" altLang="zh-CN" sz="4000">
                <a:ea typeface="方正小标宋简体" pitchFamily="65" charset="-122"/>
              </a:rPr>
              <a:t>)</a:t>
            </a:r>
            <a:r>
              <a:rPr lang="zh-CN" altLang="en-US" sz="4000" dirty="0">
                <a:ea typeface="方正小标宋简体" pitchFamily="65" charset="-122"/>
              </a:rPr>
              <a:t>索解面句 </a:t>
            </a:r>
            <a:endParaRPr lang="zh-CN" altLang="en-US" sz="4000" dirty="0">
              <a:ea typeface="方正小标宋简体" pitchFamily="65" charset="-122"/>
            </a:endParaRPr>
          </a:p>
          <a:p>
            <a:pPr>
              <a:lnSpc>
                <a:spcPct val="80000"/>
              </a:lnSpc>
            </a:pPr>
            <a:r>
              <a:rPr lang="en-US" altLang="zh-CN" sz="4000">
                <a:ea typeface="方正小标宋简体" pitchFamily="65" charset="-122"/>
              </a:rPr>
              <a:t>(</a:t>
            </a:r>
            <a:r>
              <a:rPr lang="zh-CN" altLang="en-US" sz="4000" dirty="0">
                <a:ea typeface="方正小标宋简体" pitchFamily="65" charset="-122"/>
              </a:rPr>
              <a:t>二</a:t>
            </a:r>
            <a:r>
              <a:rPr lang="en-US" altLang="zh-CN" sz="4000">
                <a:ea typeface="方正小标宋简体" pitchFamily="65" charset="-122"/>
              </a:rPr>
              <a:t>)</a:t>
            </a:r>
            <a:r>
              <a:rPr lang="zh-CN" altLang="en-US" sz="4000" dirty="0">
                <a:ea typeface="方正小标宋简体" pitchFamily="65" charset="-122"/>
              </a:rPr>
              <a:t>判断谜体 </a:t>
            </a:r>
            <a:endParaRPr lang="zh-CN" altLang="en-US" sz="4000" dirty="0">
              <a:ea typeface="方正小标宋简体" pitchFamily="65" charset="-122"/>
            </a:endParaRPr>
          </a:p>
          <a:p>
            <a:pPr>
              <a:lnSpc>
                <a:spcPct val="80000"/>
              </a:lnSpc>
            </a:pPr>
            <a:r>
              <a:rPr lang="en-US" altLang="zh-CN" sz="4000">
                <a:ea typeface="方正小标宋简体" pitchFamily="65" charset="-122"/>
              </a:rPr>
              <a:t>(</a:t>
            </a:r>
            <a:r>
              <a:rPr lang="zh-CN" altLang="en-US" sz="4000" dirty="0">
                <a:ea typeface="方正小标宋简体" pitchFamily="65" charset="-122"/>
              </a:rPr>
              <a:t>三</a:t>
            </a:r>
            <a:r>
              <a:rPr lang="en-US" altLang="zh-CN" sz="4000">
                <a:ea typeface="方正小标宋简体" pitchFamily="65" charset="-122"/>
              </a:rPr>
              <a:t>)</a:t>
            </a:r>
            <a:r>
              <a:rPr lang="zh-CN" altLang="en-US" sz="4000" dirty="0">
                <a:ea typeface="方正小标宋简体" pitchFamily="65" charset="-122"/>
              </a:rPr>
              <a:t>寻找谜眼 </a:t>
            </a:r>
            <a:endParaRPr lang="zh-CN" altLang="en-US" sz="4000" dirty="0">
              <a:ea typeface="方正小标宋简体" pitchFamily="65" charset="-122"/>
            </a:endParaRPr>
          </a:p>
          <a:p>
            <a:pPr>
              <a:lnSpc>
                <a:spcPct val="80000"/>
              </a:lnSpc>
            </a:pPr>
            <a:r>
              <a:rPr lang="en-US" altLang="zh-CN" sz="4000">
                <a:ea typeface="方正小标宋简体" pitchFamily="65" charset="-122"/>
              </a:rPr>
              <a:t>(</a:t>
            </a:r>
            <a:r>
              <a:rPr lang="zh-CN" altLang="en-US" sz="4000" dirty="0">
                <a:ea typeface="方正小标宋简体" pitchFamily="65" charset="-122"/>
              </a:rPr>
              <a:t>四</a:t>
            </a:r>
            <a:r>
              <a:rPr lang="en-US" altLang="zh-CN" sz="4000">
                <a:ea typeface="方正小标宋简体" pitchFamily="65" charset="-122"/>
              </a:rPr>
              <a:t>)</a:t>
            </a:r>
            <a:r>
              <a:rPr lang="zh-CN" altLang="en-US" sz="4000" dirty="0">
                <a:ea typeface="方正小标宋简体" pitchFamily="65" charset="-122"/>
              </a:rPr>
              <a:t>套用谜法</a:t>
            </a:r>
            <a:endParaRPr lang="zh-CN" altLang="en-US" sz="4000" dirty="0">
              <a:ea typeface="方正小标宋简体" pitchFamily="65" charset="-122"/>
            </a:endParaRPr>
          </a:p>
          <a:p>
            <a:pPr>
              <a:lnSpc>
                <a:spcPct val="80000"/>
              </a:lnSpc>
            </a:pPr>
            <a:r>
              <a:rPr lang="en-US" altLang="zh-CN" sz="4000">
                <a:ea typeface="方正小标宋简体" pitchFamily="65" charset="-122"/>
              </a:rPr>
              <a:t>(</a:t>
            </a:r>
            <a:r>
              <a:rPr lang="zh-CN" altLang="en-US" sz="4000" dirty="0">
                <a:ea typeface="方正小标宋简体" pitchFamily="65" charset="-122"/>
              </a:rPr>
              <a:t>五</a:t>
            </a:r>
            <a:r>
              <a:rPr lang="en-US" altLang="zh-CN" sz="4000">
                <a:ea typeface="方正小标宋简体" pitchFamily="65" charset="-122"/>
              </a:rPr>
              <a:t>)</a:t>
            </a:r>
            <a:r>
              <a:rPr lang="zh-CN" altLang="en-US" sz="4000" dirty="0">
                <a:ea typeface="方正小标宋简体" pitchFamily="65" charset="-122"/>
              </a:rPr>
              <a:t>查考谜材</a:t>
            </a:r>
            <a:endParaRPr lang="zh-CN" altLang="en-US" sz="4000" dirty="0">
              <a:ea typeface="方正小标宋简体" pitchFamily="65" charset="-122"/>
            </a:endParaRPr>
          </a:p>
          <a:p>
            <a:pPr>
              <a:lnSpc>
                <a:spcPct val="80000"/>
              </a:lnSpc>
            </a:pPr>
            <a:r>
              <a:rPr lang="en-US" altLang="zh-CN" sz="4000">
                <a:ea typeface="方正小标宋简体" pitchFamily="65" charset="-122"/>
              </a:rPr>
              <a:t>(</a:t>
            </a:r>
            <a:r>
              <a:rPr lang="zh-CN" altLang="en-US" sz="4000" dirty="0">
                <a:ea typeface="方正小标宋简体" pitchFamily="65" charset="-122"/>
              </a:rPr>
              <a:t>六</a:t>
            </a:r>
            <a:r>
              <a:rPr lang="en-US" altLang="zh-CN" sz="4000">
                <a:ea typeface="方正小标宋简体" pitchFamily="65" charset="-122"/>
              </a:rPr>
              <a:t>)</a:t>
            </a:r>
            <a:r>
              <a:rPr lang="zh-CN" altLang="en-US" sz="4000" dirty="0">
                <a:ea typeface="方正小标宋简体" pitchFamily="65" charset="-122"/>
              </a:rPr>
              <a:t>检验谜底</a:t>
            </a:r>
            <a:endParaRPr lang="zh-CN" altLang="en-US" sz="4000">
              <a:ea typeface="方正小标宋简体" pitchFamily="65" charset="-122"/>
            </a:endParaRPr>
          </a:p>
        </p:txBody>
      </p:sp>
      <p:sp>
        <p:nvSpPr>
          <p:cNvPr id="113668" name="文本框 113667"/>
          <p:cNvSpPr txBox="1"/>
          <p:nvPr/>
        </p:nvSpPr>
        <p:spPr>
          <a:xfrm>
            <a:off x="1524000" y="620713"/>
            <a:ext cx="3563938" cy="1168400"/>
          </a:xfrm>
          <a:prstGeom prst="rect">
            <a:avLst/>
          </a:prstGeom>
          <a:noFill/>
          <a:ln w="9525">
            <a:noFill/>
          </a:ln>
        </p:spPr>
        <p:txBody>
          <a:bodyPr>
            <a:spAutoFit/>
          </a:bodyPr>
          <a:p>
            <a:pPr>
              <a:spcBef>
                <a:spcPct val="20000"/>
              </a:spcBef>
            </a:pPr>
            <a:r>
              <a:rPr lang="zh-CN" altLang="en-US" sz="2800" dirty="0">
                <a:solidFill>
                  <a:srgbClr val="CC0000"/>
                </a:solidFill>
                <a:latin typeface="方正小标宋简体" pitchFamily="65" charset="-122"/>
                <a:ea typeface="方正小标宋简体" pitchFamily="65" charset="-122"/>
              </a:rPr>
              <a:t>第五节　</a:t>
            </a:r>
            <a:r>
              <a:rPr lang="zh-CN" altLang="zh-CN" sz="2800" dirty="0">
                <a:solidFill>
                  <a:srgbClr val="CC0000"/>
                </a:solidFill>
                <a:latin typeface="方正小标宋简体" pitchFamily="65" charset="-122"/>
                <a:ea typeface="方正小标宋简体" pitchFamily="65" charset="-122"/>
              </a:rPr>
              <a:t>猜谜技巧 </a:t>
            </a:r>
            <a:endParaRPr lang="en-US" altLang="zh-CN" sz="2800">
              <a:solidFill>
                <a:srgbClr val="CC0000"/>
              </a:solidFill>
              <a:latin typeface="方正小标宋简体" pitchFamily="65" charset="-122"/>
              <a:ea typeface="方正小标宋简体" pitchFamily="65" charset="-122"/>
            </a:endParaRPr>
          </a:p>
          <a:p>
            <a:pPr>
              <a:spcBef>
                <a:spcPct val="50000"/>
              </a:spcBef>
            </a:pPr>
            <a:endParaRPr lang="zh-CN" altLang="en-US" sz="2800" dirty="0">
              <a:solidFill>
                <a:srgbClr val="CC0000"/>
              </a:solidFill>
              <a:latin typeface="方正小标宋简体" pitchFamily="65" charset="-122"/>
              <a:ea typeface="方正小标宋简体" pitchFamily="65" charset="-122"/>
            </a:endParaRPr>
          </a:p>
        </p:txBody>
      </p:sp>
    </p:spTree>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标题 115713"/>
          <p:cNvSpPr>
            <a:spLocks noGrp="1"/>
          </p:cNvSpPr>
          <p:nvPr>
            <p:ph type="title"/>
          </p:nvPr>
        </p:nvSpPr>
        <p:spPr>
          <a:xfrm>
            <a:off x="1992313" y="981075"/>
            <a:ext cx="8229600" cy="1285875"/>
          </a:xfrm>
        </p:spPr>
        <p:txBody>
          <a:bodyPr anchor="ctr"/>
          <a:p>
            <a:r>
              <a:rPr lang="en-US" altLang="zh-CN">
                <a:solidFill>
                  <a:srgbClr val="CC0000"/>
                </a:solidFill>
                <a:latin typeface="方正小标宋简体" pitchFamily="65" charset="-122"/>
                <a:ea typeface="方正小标宋简体" pitchFamily="65" charset="-122"/>
              </a:rPr>
              <a:t>(</a:t>
            </a:r>
            <a:r>
              <a:rPr lang="zh-CN" altLang="en-US" dirty="0">
                <a:solidFill>
                  <a:srgbClr val="CC0000"/>
                </a:solidFill>
                <a:latin typeface="方正小标宋简体" pitchFamily="65" charset="-122"/>
                <a:ea typeface="方正小标宋简体" pitchFamily="65" charset="-122"/>
              </a:rPr>
              <a:t>一</a:t>
            </a:r>
            <a:r>
              <a:rPr lang="en-US" altLang="zh-CN">
                <a:solidFill>
                  <a:srgbClr val="CC0000"/>
                </a:solidFill>
                <a:latin typeface="方正小标宋简体" pitchFamily="65" charset="-122"/>
                <a:ea typeface="方正小标宋简体" pitchFamily="65" charset="-122"/>
              </a:rPr>
              <a:t>)</a:t>
            </a:r>
            <a:r>
              <a:rPr lang="zh-CN" altLang="en-US" dirty="0">
                <a:solidFill>
                  <a:srgbClr val="CC0000"/>
                </a:solidFill>
                <a:latin typeface="方正小标宋简体" pitchFamily="65" charset="-122"/>
                <a:ea typeface="方正小标宋简体" pitchFamily="65" charset="-122"/>
              </a:rPr>
              <a:t>谜眼是谜的关键所在</a:t>
            </a:r>
            <a:endParaRPr lang="zh-CN" altLang="en-US">
              <a:solidFill>
                <a:srgbClr val="CC0000"/>
              </a:solidFill>
            </a:endParaRPr>
          </a:p>
        </p:txBody>
      </p:sp>
      <p:sp>
        <p:nvSpPr>
          <p:cNvPr id="115715" name="文本占位符 115714"/>
          <p:cNvSpPr>
            <a:spLocks noGrp="1"/>
          </p:cNvSpPr>
          <p:nvPr>
            <p:ph type="body" idx="1"/>
          </p:nvPr>
        </p:nvSpPr>
        <p:spPr>
          <a:xfrm>
            <a:off x="1919288" y="2060575"/>
            <a:ext cx="7921625" cy="3889375"/>
          </a:xfrm>
        </p:spPr>
        <p:txBody>
          <a:bodyPr/>
          <a:p>
            <a:pPr>
              <a:lnSpc>
                <a:spcPct val="80000"/>
              </a:lnSpc>
              <a:buNone/>
            </a:pPr>
            <a:r>
              <a:rPr lang="zh-CN" altLang="en-US" sz="2400" dirty="0">
                <a:ea typeface="方正小标宋简体" pitchFamily="65" charset="-122"/>
              </a:rPr>
              <a:t>            所谓谜眼，就是一条灯谜中最精炼传神之处，一般也是谜的机巧所在。通俗地说，谜眼就是破解谜底的关键字眼，犹如蛇之七寸，一旦抓住，往往一下子就找到了猜谜的突破口，并由此以点带面，迅速破译谜底。</a:t>
            </a:r>
            <a:endParaRPr lang="zh-CN" altLang="en-US" sz="2400" dirty="0">
              <a:ea typeface="方正小标宋简体" pitchFamily="65" charset="-122"/>
            </a:endParaRPr>
          </a:p>
          <a:p>
            <a:pPr>
              <a:lnSpc>
                <a:spcPct val="80000"/>
              </a:lnSpc>
              <a:buNone/>
            </a:pPr>
            <a:endParaRPr lang="zh-CN" altLang="en-US" sz="2400" dirty="0">
              <a:ea typeface="方正小标宋简体" pitchFamily="65" charset="-122"/>
            </a:endParaRPr>
          </a:p>
          <a:p>
            <a:pPr>
              <a:lnSpc>
                <a:spcPct val="80000"/>
              </a:lnSpc>
              <a:buNone/>
            </a:pPr>
            <a:r>
              <a:rPr lang="zh-CN" altLang="en-US" sz="2400" dirty="0">
                <a:ea typeface="方正小标宋简体" pitchFamily="65" charset="-122"/>
              </a:rPr>
              <a:t>            例：</a:t>
            </a:r>
            <a:r>
              <a:rPr lang="zh-CN" altLang="en-US" sz="2400" dirty="0">
                <a:solidFill>
                  <a:srgbClr val="CC0000"/>
                </a:solidFill>
                <a:latin typeface="方正小标宋简体" pitchFamily="65" charset="-122"/>
                <a:ea typeface="方正小标宋简体" pitchFamily="65" charset="-122"/>
              </a:rPr>
              <a:t>崔莺莺不爱别人</a:t>
            </a:r>
            <a:r>
              <a:rPr lang="zh-CN" altLang="en-US" sz="2400" dirty="0">
                <a:ea typeface="方正小标宋简体" pitchFamily="65" charset="-122"/>
              </a:rPr>
              <a:t>（计划生育用语）</a:t>
            </a:r>
            <a:r>
              <a:rPr lang="zh-CN" altLang="en-US" sz="2400" dirty="0">
                <a:solidFill>
                  <a:srgbClr val="FF3300"/>
                </a:solidFill>
                <a:latin typeface="Adobe 仿宋 Std R" charset="-122"/>
                <a:ea typeface="方正行楷简体" pitchFamily="2" charset="-122"/>
              </a:rPr>
              <a:t>只生一个好</a:t>
            </a:r>
            <a:endParaRPr lang="zh-CN" altLang="en-US" sz="2400" dirty="0">
              <a:solidFill>
                <a:srgbClr val="FF3300"/>
              </a:solidFill>
              <a:latin typeface="Adobe 仿宋 Std R" charset="-122"/>
              <a:ea typeface="方正行楷简体" pitchFamily="2" charset="-122"/>
            </a:endParaRPr>
          </a:p>
          <a:p>
            <a:pPr>
              <a:lnSpc>
                <a:spcPct val="80000"/>
              </a:lnSpc>
              <a:buNone/>
            </a:pPr>
            <a:r>
              <a:rPr lang="zh-CN" altLang="en-US" sz="2400" dirty="0">
                <a:ea typeface="方正小标宋简体" pitchFamily="65" charset="-122"/>
              </a:rPr>
              <a:t>            此例中谜底的“</a:t>
            </a:r>
            <a:r>
              <a:rPr lang="zh-CN" altLang="en-US" sz="2400" dirty="0">
                <a:solidFill>
                  <a:srgbClr val="CC0000"/>
                </a:solidFill>
                <a:latin typeface="方正小标宋简体" pitchFamily="65" charset="-122"/>
                <a:ea typeface="方正小标宋简体" pitchFamily="65" charset="-122"/>
              </a:rPr>
              <a:t>生</a:t>
            </a:r>
            <a:r>
              <a:rPr lang="zh-CN" altLang="en-US" sz="2400" dirty="0">
                <a:ea typeface="方正小标宋简体" pitchFamily="65" charset="-122"/>
              </a:rPr>
              <a:t>”即为谜眼。</a:t>
            </a:r>
            <a:r>
              <a:rPr lang="en-US" altLang="zh-CN" sz="2400">
                <a:ea typeface="方正小标宋简体" pitchFamily="65" charset="-122"/>
              </a:rPr>
              <a:t>《</a:t>
            </a:r>
            <a:r>
              <a:rPr lang="zh-CN" altLang="en-US" sz="2400" dirty="0">
                <a:ea typeface="方正小标宋简体" pitchFamily="65" charset="-122"/>
              </a:rPr>
              <a:t>西厢记</a:t>
            </a:r>
            <a:r>
              <a:rPr lang="en-US" altLang="zh-CN" sz="2400">
                <a:ea typeface="方正小标宋简体" pitchFamily="65" charset="-122"/>
              </a:rPr>
              <a:t>》</a:t>
            </a:r>
            <a:r>
              <a:rPr lang="zh-CN" altLang="en-US" sz="2400" dirty="0">
                <a:ea typeface="方正小标宋简体" pitchFamily="65" charset="-122"/>
              </a:rPr>
              <a:t>中崔莺莺与张生相爱的故事为大家所熟知，凡有崔莺莺者，十之八九与张生相关。此谜的作者把原字义为“生育”的“生”别解为“张生”的“生”，这正是此谜的关键所在。若从谜面的“崔莺莺”联想到“张生”，从而领悟到谜底可能含有一个“生”，那么猜出整个谜底只生一个好就易如反掌了。</a:t>
            </a:r>
            <a:endParaRPr lang="zh-CN" altLang="en-US" sz="2400">
              <a:ea typeface="方正小标宋简体" pitchFamily="65" charset="-122"/>
            </a:endParaRPr>
          </a:p>
        </p:txBody>
      </p:sp>
      <p:sp>
        <p:nvSpPr>
          <p:cNvPr id="115716" name="文本框 115715"/>
          <p:cNvSpPr txBox="1"/>
          <p:nvPr/>
        </p:nvSpPr>
        <p:spPr>
          <a:xfrm>
            <a:off x="1524000" y="620713"/>
            <a:ext cx="4572000" cy="521970"/>
          </a:xfrm>
          <a:prstGeom prst="rect">
            <a:avLst/>
          </a:prstGeom>
          <a:noFill/>
          <a:ln w="9525">
            <a:noFill/>
          </a:ln>
        </p:spPr>
        <p:txBody>
          <a:bodyPr>
            <a:spAutoFit/>
          </a:bodyPr>
          <a:p>
            <a:r>
              <a:rPr lang="zh-CN" altLang="zh-CN" sz="2800" dirty="0">
                <a:solidFill>
                  <a:srgbClr val="CC0000"/>
                </a:solidFill>
                <a:latin typeface="方正小标宋简体" pitchFamily="65" charset="-122"/>
                <a:ea typeface="方正小标宋简体" pitchFamily="65" charset="-122"/>
              </a:rPr>
              <a:t>二、抓住谜眼，以点带面</a:t>
            </a:r>
            <a:endParaRPr lang="zh-CN" altLang="en-US" sz="2800" dirty="0">
              <a:solidFill>
                <a:srgbClr val="CC0000"/>
              </a:solidFill>
              <a:latin typeface="方正小标宋简体" pitchFamily="65" charset="-122"/>
              <a:ea typeface="方正小标宋简体" pitchFamily="65" charset="-122"/>
            </a:endParaRPr>
          </a:p>
        </p:txBody>
      </p:sp>
    </p:spTree>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标题 114689"/>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二</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如何把握谜眼</a:t>
            </a:r>
            <a:endParaRPr lang="zh-CN" altLang="en-US" sz="4000">
              <a:solidFill>
                <a:srgbClr val="CC0000"/>
              </a:solidFill>
              <a:latin typeface="方正小标宋简体" pitchFamily="65" charset="-122"/>
              <a:ea typeface="方正小标宋简体" pitchFamily="65" charset="-122"/>
            </a:endParaRPr>
          </a:p>
        </p:txBody>
      </p:sp>
      <p:sp>
        <p:nvSpPr>
          <p:cNvPr id="114691" name="文本占位符 114690"/>
          <p:cNvSpPr>
            <a:spLocks noGrp="1"/>
          </p:cNvSpPr>
          <p:nvPr>
            <p:ph type="body" idx="1"/>
          </p:nvPr>
        </p:nvSpPr>
        <p:spPr>
          <a:xfrm>
            <a:off x="1919288" y="2060575"/>
            <a:ext cx="7921625" cy="3889375"/>
          </a:xfrm>
        </p:spPr>
        <p:txBody>
          <a:bodyPr/>
          <a:p>
            <a:pPr>
              <a:lnSpc>
                <a:spcPct val="80000"/>
              </a:lnSpc>
              <a:buNone/>
            </a:pPr>
            <a:r>
              <a:rPr lang="zh-CN" altLang="en-US" sz="1600" dirty="0">
                <a:ea typeface="方正小标宋简体" pitchFamily="65" charset="-122"/>
              </a:rPr>
              <a:t>                </a:t>
            </a:r>
            <a:r>
              <a:rPr lang="en-US" altLang="zh-CN" sz="2400">
                <a:ea typeface="方正小标宋简体" pitchFamily="65" charset="-122"/>
              </a:rPr>
              <a:t>1</a:t>
            </a:r>
            <a:r>
              <a:rPr lang="zh-CN" altLang="en-US" sz="2400" dirty="0">
                <a:ea typeface="方正小标宋简体" pitchFamily="65" charset="-122"/>
              </a:rPr>
              <a:t>．着眼典故中的主要人物，寻找人物和事物的借代字词</a:t>
            </a:r>
            <a:endParaRPr lang="zh-CN" altLang="en-US" sz="2400" dirty="0">
              <a:ea typeface="方正小标宋简体" pitchFamily="65" charset="-122"/>
            </a:endParaRPr>
          </a:p>
          <a:p>
            <a:pPr>
              <a:lnSpc>
                <a:spcPct val="80000"/>
              </a:lnSpc>
              <a:buNone/>
            </a:pPr>
            <a:r>
              <a:rPr lang="zh-CN" altLang="en-US" sz="2400" dirty="0">
                <a:ea typeface="方正小标宋简体" pitchFamily="65" charset="-122"/>
              </a:rPr>
              <a:t>           例：</a:t>
            </a:r>
            <a:r>
              <a:rPr lang="zh-CN" altLang="en-US" sz="2400" dirty="0">
                <a:solidFill>
                  <a:srgbClr val="CC0000"/>
                </a:solidFill>
                <a:latin typeface="方正小标宋简体" pitchFamily="65" charset="-122"/>
                <a:ea typeface="方正小标宋简体" pitchFamily="65" charset="-122"/>
              </a:rPr>
              <a:t>断桥相会</a:t>
            </a:r>
            <a:r>
              <a:rPr lang="zh-CN" altLang="en-US" sz="2400" dirty="0">
                <a:latin typeface="方正小标宋简体" pitchFamily="65" charset="-122"/>
                <a:ea typeface="方正小标宋简体" pitchFamily="65" charset="-122"/>
              </a:rPr>
              <a:t>（泊号）</a:t>
            </a:r>
            <a:r>
              <a:rPr lang="zh-CN" altLang="en-US" sz="2400" dirty="0">
                <a:solidFill>
                  <a:srgbClr val="FF3300"/>
                </a:solidFill>
                <a:latin typeface="Adobe 仿宋 Std R" charset="-122"/>
                <a:ea typeface="方正行楷简体" pitchFamily="2" charset="-122"/>
              </a:rPr>
              <a:t>白面郎君</a:t>
            </a:r>
            <a:r>
              <a:rPr lang="zh-CN" altLang="en-US" sz="2400" dirty="0">
                <a:ea typeface="方正小标宋简体" pitchFamily="65" charset="-122"/>
              </a:rPr>
              <a:t> </a:t>
            </a:r>
            <a:endParaRPr lang="zh-CN" altLang="en-US" sz="2400" dirty="0">
              <a:ea typeface="方正小标宋简体" pitchFamily="65" charset="-122"/>
            </a:endParaRPr>
          </a:p>
          <a:p>
            <a:pPr>
              <a:lnSpc>
                <a:spcPct val="80000"/>
              </a:lnSpc>
              <a:buNone/>
            </a:pPr>
            <a:r>
              <a:rPr lang="zh-CN" altLang="en-US" sz="2000" dirty="0">
                <a:ea typeface="方正小标宋简体" pitchFamily="65" charset="-122"/>
              </a:rPr>
              <a:t>             这条谜取材于京剧</a:t>
            </a:r>
            <a:r>
              <a:rPr lang="en-US" altLang="zh-CN" sz="2000">
                <a:ea typeface="方正小标宋简体" pitchFamily="65" charset="-122"/>
              </a:rPr>
              <a:t>《</a:t>
            </a:r>
            <a:r>
              <a:rPr lang="zh-CN" altLang="en-US" sz="2000" dirty="0">
                <a:ea typeface="方正小标宋简体" pitchFamily="65" charset="-122"/>
              </a:rPr>
              <a:t>白蛇传</a:t>
            </a:r>
            <a:r>
              <a:rPr lang="en-US" altLang="zh-CN" sz="2000">
                <a:ea typeface="方正小标宋简体" pitchFamily="65" charset="-122"/>
              </a:rPr>
              <a:t>》</a:t>
            </a:r>
            <a:r>
              <a:rPr lang="zh-CN" altLang="en-US" sz="2000" dirty="0">
                <a:ea typeface="方正小标宋简体" pitchFamily="65" charset="-122"/>
              </a:rPr>
              <a:t>。</a:t>
            </a:r>
            <a:r>
              <a:rPr lang="zh-CN" altLang="en-US" sz="2400" dirty="0">
                <a:solidFill>
                  <a:srgbClr val="CC0000"/>
                </a:solidFill>
                <a:latin typeface="方正小标宋简体" pitchFamily="65" charset="-122"/>
                <a:ea typeface="方正小标宋简体" pitchFamily="65" charset="-122"/>
              </a:rPr>
              <a:t>白蛇即白娘子</a:t>
            </a:r>
            <a:r>
              <a:rPr lang="zh-CN" altLang="en-US" sz="2000" dirty="0">
                <a:ea typeface="方正小标宋简体" pitchFamily="65" charset="-122"/>
              </a:rPr>
              <a:t>，水淹金山寺之后，与郎君许仙在西湖断桥相会。知其“断桥相会”这典故的人，猜谜时，首先应该想到主人公白娘子，谜眼“白”字一出，谜底就迎刃而解，谜底的意思为：白（娘子）面（见）郎君（许仙）。</a:t>
            </a:r>
            <a:endParaRPr lang="zh-CN" altLang="en-US" sz="2000" dirty="0">
              <a:ea typeface="方正小标宋简体" pitchFamily="65" charset="-122"/>
            </a:endParaRPr>
          </a:p>
          <a:p>
            <a:pPr>
              <a:lnSpc>
                <a:spcPct val="80000"/>
              </a:lnSpc>
              <a:buNone/>
            </a:pPr>
            <a:r>
              <a:rPr lang="zh-CN" altLang="en-US" sz="2000" dirty="0">
                <a:ea typeface="方正小标宋简体" pitchFamily="65" charset="-122"/>
              </a:rPr>
              <a:t>             </a:t>
            </a:r>
            <a:r>
              <a:rPr lang="zh-CN" altLang="en-US" sz="2400" dirty="0">
                <a:solidFill>
                  <a:srgbClr val="CC0000"/>
                </a:solidFill>
                <a:latin typeface="方正小标宋简体" pitchFamily="65" charset="-122"/>
                <a:ea typeface="方正小标宋简体" pitchFamily="65" charset="-122"/>
              </a:rPr>
              <a:t>囚禁张学良</a:t>
            </a:r>
            <a:r>
              <a:rPr lang="zh-CN" altLang="en-US" sz="2400" dirty="0">
                <a:ea typeface="方正小标宋简体" pitchFamily="65" charset="-122"/>
              </a:rPr>
              <a:t>（元代文学家）</a:t>
            </a:r>
            <a:r>
              <a:rPr lang="zh-CN" altLang="en-US" sz="2400" dirty="0">
                <a:solidFill>
                  <a:srgbClr val="FF3300"/>
                </a:solidFill>
                <a:latin typeface="Adobe 仿宋 Std R" charset="-122"/>
                <a:ea typeface="方正行楷简体" pitchFamily="2" charset="-122"/>
              </a:rPr>
              <a:t>关汉卿</a:t>
            </a:r>
            <a:endParaRPr lang="zh-CN" altLang="en-US" sz="2400" dirty="0">
              <a:solidFill>
                <a:srgbClr val="FF3300"/>
              </a:solidFill>
              <a:latin typeface="Adobe 仿宋 Std R" charset="-122"/>
              <a:ea typeface="方正行楷简体" pitchFamily="2" charset="-122"/>
            </a:endParaRPr>
          </a:p>
          <a:p>
            <a:pPr>
              <a:lnSpc>
                <a:spcPct val="80000"/>
              </a:lnSpc>
              <a:buNone/>
            </a:pPr>
            <a:r>
              <a:rPr lang="zh-CN" altLang="en-US" sz="2000" dirty="0">
                <a:ea typeface="方正小标宋简体" pitchFamily="65" charset="-122"/>
              </a:rPr>
              <a:t>            “西安事变”震惊中外，东北少帅张学良迫使蒋介石与中共合作，成就一代丰功伟绩，却也因此遭受软禁几十年。此谜源于这一历史事件。谜面“囚禁”对应谜底“关”字，自然不用多讲，然而关键在于你是否知道：</a:t>
            </a:r>
            <a:r>
              <a:rPr lang="zh-CN" altLang="en-US" sz="2400" dirty="0">
                <a:solidFill>
                  <a:srgbClr val="CC0000"/>
                </a:solidFill>
                <a:latin typeface="方正小标宋简体" pitchFamily="65" charset="-122"/>
                <a:ea typeface="方正小标宋简体" pitchFamily="65" charset="-122"/>
              </a:rPr>
              <a:t>张学良，字汉卿</a:t>
            </a:r>
            <a:r>
              <a:rPr lang="zh-CN" altLang="en-US" sz="2000" dirty="0">
                <a:ea typeface="方正小标宋简体" pitchFamily="65" charset="-122"/>
              </a:rPr>
              <a:t>；只要知之，谜底关汉卿昭然若揭。</a:t>
            </a:r>
            <a:endParaRPr lang="zh-CN" altLang="en-US" sz="2000">
              <a:ea typeface="方正小标宋简体" pitchFamily="65" charset="-122"/>
            </a:endParaRPr>
          </a:p>
        </p:txBody>
      </p:sp>
      <p:sp>
        <p:nvSpPr>
          <p:cNvPr id="114692" name="文本框 114691"/>
          <p:cNvSpPr txBox="1"/>
          <p:nvPr/>
        </p:nvSpPr>
        <p:spPr>
          <a:xfrm>
            <a:off x="1524000" y="620713"/>
            <a:ext cx="4572000" cy="521970"/>
          </a:xfrm>
          <a:prstGeom prst="rect">
            <a:avLst/>
          </a:prstGeom>
          <a:noFill/>
          <a:ln w="9525">
            <a:noFill/>
          </a:ln>
        </p:spPr>
        <p:txBody>
          <a:bodyPr>
            <a:spAutoFit/>
          </a:bodyPr>
          <a:p>
            <a:r>
              <a:rPr lang="zh-CN" altLang="zh-CN" sz="2800" dirty="0">
                <a:solidFill>
                  <a:srgbClr val="CC0000"/>
                </a:solidFill>
                <a:latin typeface="方正小标宋简体" pitchFamily="65" charset="-122"/>
                <a:ea typeface="方正小标宋简体" pitchFamily="65" charset="-122"/>
              </a:rPr>
              <a:t>二、抓住谜眼，以点带面</a:t>
            </a:r>
            <a:endParaRPr lang="zh-CN" altLang="en-US" sz="2800" dirty="0">
              <a:solidFill>
                <a:srgbClr val="CC0000"/>
              </a:solidFill>
              <a:latin typeface="方正小标宋简体" pitchFamily="65" charset="-122"/>
              <a:ea typeface="方正小标宋简体" pitchFamily="65" charset="-122"/>
            </a:endParaRPr>
          </a:p>
        </p:txBody>
      </p:sp>
    </p:spTree>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文本占位符 117761"/>
          <p:cNvSpPr>
            <a:spLocks noGrp="1"/>
          </p:cNvSpPr>
          <p:nvPr>
            <p:ph type="body" idx="1"/>
          </p:nvPr>
        </p:nvSpPr>
        <p:spPr>
          <a:xfrm>
            <a:off x="1919288" y="1412875"/>
            <a:ext cx="7921625" cy="4537075"/>
          </a:xfrm>
        </p:spPr>
        <p:txBody>
          <a:bodyPr/>
          <a:p>
            <a:pPr>
              <a:lnSpc>
                <a:spcPct val="80000"/>
              </a:lnSpc>
              <a:buNone/>
            </a:pPr>
            <a:r>
              <a:rPr lang="zh-CN" altLang="en-US" sz="800" dirty="0">
                <a:ea typeface="方正小标宋简体" pitchFamily="65" charset="-122"/>
              </a:rPr>
              <a:t>                               </a:t>
            </a:r>
            <a:r>
              <a:rPr lang="en-US" altLang="zh-CN" sz="2000">
                <a:ea typeface="方正小标宋简体" pitchFamily="65" charset="-122"/>
              </a:rPr>
              <a:t>2</a:t>
            </a:r>
            <a:r>
              <a:rPr lang="zh-CN" altLang="en-US" sz="2000" dirty="0">
                <a:ea typeface="方正小标宋简体" pitchFamily="65" charset="-122"/>
              </a:rPr>
              <a:t>．注意谜面上的特殊词语</a:t>
            </a:r>
            <a:r>
              <a:rPr lang="en-US" altLang="zh-CN" sz="2000">
                <a:ea typeface="方正小标宋简体" pitchFamily="65" charset="-122"/>
              </a:rPr>
              <a:t>,</a:t>
            </a:r>
            <a:r>
              <a:rPr lang="zh-CN" altLang="en-US" sz="2000" dirty="0">
                <a:ea typeface="方正小标宋简体" pitchFamily="65" charset="-122"/>
              </a:rPr>
              <a:t>抓住着重渲染或故弄玄虚的部位</a:t>
            </a:r>
            <a:endParaRPr lang="zh-CN" altLang="en-US" sz="2000" dirty="0">
              <a:ea typeface="方正小标宋简体" pitchFamily="65" charset="-122"/>
            </a:endParaRPr>
          </a:p>
          <a:p>
            <a:pPr>
              <a:lnSpc>
                <a:spcPct val="80000"/>
              </a:lnSpc>
              <a:buNone/>
            </a:pPr>
            <a:r>
              <a:rPr lang="zh-CN" altLang="en-US" sz="2000" dirty="0">
                <a:ea typeface="方正小标宋简体" pitchFamily="65" charset="-122"/>
              </a:rPr>
              <a:t>            谜面上故意渲染的词语一般都是作者为破解谜底而特意设置的一把钥匙。有心者在意识到它的作用后巧妙地以此为突破口，则谜底手到擒来，若囊中取物。</a:t>
            </a:r>
            <a:r>
              <a:rPr lang="zh-CN" altLang="en-US" sz="2000" dirty="0"/>
              <a:t> </a:t>
            </a:r>
            <a:r>
              <a:rPr lang="zh-CN" altLang="en-US" sz="2000" dirty="0">
                <a:ea typeface="方正小标宋简体" pitchFamily="65" charset="-122"/>
              </a:rPr>
              <a:t>             </a:t>
            </a:r>
            <a:endParaRPr lang="zh-CN" altLang="en-US" sz="2000" dirty="0">
              <a:ea typeface="方正小标宋简体" pitchFamily="65" charset="-122"/>
            </a:endParaRPr>
          </a:p>
          <a:p>
            <a:pPr>
              <a:lnSpc>
                <a:spcPct val="80000"/>
              </a:lnSpc>
              <a:buNone/>
            </a:pPr>
            <a:r>
              <a:rPr lang="zh-CN" altLang="en-US" sz="2000" dirty="0">
                <a:ea typeface="方正小标宋简体" pitchFamily="65" charset="-122"/>
              </a:rPr>
              <a:t>            例：</a:t>
            </a:r>
            <a:r>
              <a:rPr lang="zh-CN" altLang="en-US" sz="2000" dirty="0">
                <a:solidFill>
                  <a:srgbClr val="CC0000"/>
                </a:solidFill>
                <a:latin typeface="方正小标宋简体" pitchFamily="65" charset="-122"/>
                <a:ea typeface="方正小标宋简体" pitchFamily="65" charset="-122"/>
              </a:rPr>
              <a:t>手持面条待水开</a:t>
            </a:r>
            <a:r>
              <a:rPr lang="zh-CN" altLang="en-US" sz="2000" dirty="0">
                <a:latin typeface="方正小标宋简体" pitchFamily="65" charset="-122"/>
                <a:ea typeface="方正小标宋简体" pitchFamily="65" charset="-122"/>
              </a:rPr>
              <a:t>（成语）</a:t>
            </a:r>
            <a:r>
              <a:rPr lang="zh-CN" altLang="en-US" sz="2000" dirty="0">
                <a:solidFill>
                  <a:srgbClr val="FF3300"/>
                </a:solidFill>
                <a:latin typeface="Adobe 仿宋 Std R" charset="-122"/>
                <a:ea typeface="方正行楷简体" pitchFamily="2" charset="-122"/>
              </a:rPr>
              <a:t>等而下之</a:t>
            </a:r>
            <a:r>
              <a:rPr lang="zh-CN" altLang="en-US" sz="2000" dirty="0"/>
              <a:t> </a:t>
            </a:r>
            <a:endParaRPr lang="zh-CN" altLang="en-US" sz="2000" dirty="0">
              <a:ea typeface="方正小标宋简体" pitchFamily="65" charset="-122"/>
            </a:endParaRPr>
          </a:p>
          <a:p>
            <a:pPr>
              <a:lnSpc>
                <a:spcPct val="80000"/>
              </a:lnSpc>
              <a:buNone/>
            </a:pPr>
            <a:r>
              <a:rPr lang="zh-CN" altLang="en-US" sz="2000" dirty="0">
                <a:ea typeface="方正小标宋简体" pitchFamily="65" charset="-122"/>
              </a:rPr>
              <a:t>            初见此谜，“</a:t>
            </a:r>
            <a:r>
              <a:rPr lang="zh-CN" altLang="en-US" sz="2000" dirty="0">
                <a:solidFill>
                  <a:srgbClr val="CC0000"/>
                </a:solidFill>
                <a:latin typeface="方正小标宋简体" pitchFamily="65" charset="-122"/>
                <a:ea typeface="方正小标宋简体" pitchFamily="65" charset="-122"/>
              </a:rPr>
              <a:t>面条</a:t>
            </a:r>
            <a:r>
              <a:rPr lang="zh-CN" altLang="en-US" sz="2000" dirty="0">
                <a:ea typeface="方正小标宋简体" pitchFamily="65" charset="-122"/>
              </a:rPr>
              <a:t>”两字令人生疑：为什么不说手拿“大米”“萝卜”，偏偏说手拿“面条”？原来，老百姓口语中把煮面条这一动作称为“下”面条。因此，针对“水开”二字，判定谜底中必有一“下”字，再推敲一个“待”字，“等而下之”就猜出来了。</a:t>
            </a:r>
            <a:endParaRPr lang="zh-CN" altLang="en-US" sz="2000" dirty="0">
              <a:ea typeface="方正小标宋简体" pitchFamily="65" charset="-122"/>
            </a:endParaRPr>
          </a:p>
          <a:p>
            <a:pPr>
              <a:lnSpc>
                <a:spcPct val="80000"/>
              </a:lnSpc>
              <a:buNone/>
            </a:pPr>
            <a:r>
              <a:rPr lang="zh-CN" altLang="en-US" sz="2000" dirty="0">
                <a:ea typeface="方正小标宋简体" pitchFamily="65" charset="-122"/>
              </a:rPr>
              <a:t>            </a:t>
            </a:r>
            <a:r>
              <a:rPr lang="zh-CN" altLang="en-US" sz="2000" dirty="0">
                <a:solidFill>
                  <a:srgbClr val="CC0000"/>
                </a:solidFill>
                <a:latin typeface="方正小标宋简体" pitchFamily="65" charset="-122"/>
                <a:ea typeface="方正小标宋简体" pitchFamily="65" charset="-122"/>
              </a:rPr>
              <a:t>眼药水使用说明</a:t>
            </a:r>
            <a:r>
              <a:rPr lang="zh-CN" altLang="en-US" sz="2000" dirty="0">
                <a:ea typeface="方正小标宋简体" pitchFamily="65" charset="-122"/>
              </a:rPr>
              <a:t>（成语）</a:t>
            </a:r>
            <a:r>
              <a:rPr lang="zh-CN" altLang="en-US" sz="2000" dirty="0">
                <a:solidFill>
                  <a:srgbClr val="FF3300"/>
                </a:solidFill>
                <a:latin typeface="Adobe 仿宋 Std R" charset="-122"/>
                <a:ea typeface="方正行楷简体" pitchFamily="2" charset="-122"/>
              </a:rPr>
              <a:t>引人注目</a:t>
            </a:r>
            <a:endParaRPr lang="zh-CN" altLang="en-US" sz="2000" dirty="0">
              <a:solidFill>
                <a:srgbClr val="FF3300"/>
              </a:solidFill>
              <a:latin typeface="Adobe 仿宋 Std R" charset="-122"/>
              <a:ea typeface="方正行楷简体" pitchFamily="2" charset="-122"/>
            </a:endParaRPr>
          </a:p>
          <a:p>
            <a:pPr>
              <a:lnSpc>
                <a:spcPct val="80000"/>
              </a:lnSpc>
              <a:buNone/>
            </a:pPr>
            <a:r>
              <a:rPr lang="zh-CN" altLang="en-US" sz="2000" dirty="0">
                <a:ea typeface="方正小标宋简体" pitchFamily="65" charset="-122"/>
              </a:rPr>
              <a:t>            本谜的谜眼是“</a:t>
            </a:r>
            <a:r>
              <a:rPr lang="zh-CN" altLang="en-US" sz="2000" dirty="0">
                <a:solidFill>
                  <a:srgbClr val="CC0000"/>
                </a:solidFill>
                <a:latin typeface="方正小标宋简体" pitchFamily="65" charset="-122"/>
                <a:ea typeface="方正小标宋简体" pitchFamily="65" charset="-122"/>
              </a:rPr>
              <a:t>注目</a:t>
            </a:r>
            <a:r>
              <a:rPr lang="zh-CN" altLang="en-US" sz="2000" dirty="0">
                <a:ea typeface="方正小标宋简体" pitchFamily="65" charset="-122"/>
              </a:rPr>
              <a:t>”二字，破解的关键在于谜面上的“眼药水”。使用眼药水，都是把头仰起，将药水滴入眼中，这一动作，用“注目”来描绘最恰当</a:t>
            </a:r>
            <a:r>
              <a:rPr lang="en-US" altLang="zh-CN" sz="2000">
                <a:ea typeface="方正小标宋简体" pitchFamily="65" charset="-122"/>
              </a:rPr>
              <a:t>,</a:t>
            </a:r>
            <a:r>
              <a:rPr lang="zh-CN" altLang="en-US" sz="2000" dirty="0">
                <a:ea typeface="方正小标宋简体" pitchFamily="65" charset="-122"/>
              </a:rPr>
              <a:t>谜底即为引人注目。</a:t>
            </a:r>
            <a:endParaRPr lang="zh-CN" altLang="en-US" sz="2000">
              <a:ea typeface="方正小标宋简体" pitchFamily="65" charset="-122"/>
            </a:endParaRPr>
          </a:p>
        </p:txBody>
      </p:sp>
    </p:spTree>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9" name="文本占位符 116738"/>
          <p:cNvSpPr>
            <a:spLocks noGrp="1"/>
          </p:cNvSpPr>
          <p:nvPr>
            <p:ph type="body" idx="1"/>
          </p:nvPr>
        </p:nvSpPr>
        <p:spPr>
          <a:xfrm>
            <a:off x="1919288" y="1125538"/>
            <a:ext cx="7993062" cy="5111750"/>
          </a:xfrm>
        </p:spPr>
        <p:txBody>
          <a:bodyPr/>
          <a:p>
            <a:pPr>
              <a:lnSpc>
                <a:spcPct val="80000"/>
              </a:lnSpc>
              <a:buNone/>
            </a:pPr>
            <a:r>
              <a:rPr lang="zh-CN" altLang="en-US" sz="800" dirty="0">
                <a:ea typeface="方正小标宋简体" pitchFamily="65" charset="-122"/>
              </a:rPr>
              <a:t>                              </a:t>
            </a:r>
            <a:r>
              <a:rPr lang="en-US" altLang="zh-CN" sz="2000">
                <a:ea typeface="方正小标宋简体" pitchFamily="65" charset="-122"/>
              </a:rPr>
              <a:t>3</a:t>
            </a:r>
            <a:r>
              <a:rPr lang="zh-CN" altLang="en-US" sz="2000" dirty="0">
                <a:ea typeface="方正小标宋简体" pitchFamily="65" charset="-122"/>
              </a:rPr>
              <a:t>．掌握谜作者欲擒故纵的心理</a:t>
            </a:r>
            <a:r>
              <a:rPr lang="en-US" altLang="zh-CN" sz="2000">
                <a:ea typeface="方正小标宋简体" pitchFamily="65" charset="-122"/>
              </a:rPr>
              <a:t>,</a:t>
            </a:r>
            <a:r>
              <a:rPr lang="zh-CN" altLang="en-US" sz="2000" dirty="0">
                <a:ea typeface="方正小标宋简体" pitchFamily="65" charset="-122"/>
              </a:rPr>
              <a:t>挖掘谜面中故意回避的字眼 </a:t>
            </a:r>
            <a:endParaRPr lang="zh-CN" altLang="en-US" sz="2000" dirty="0">
              <a:ea typeface="方正小标宋简体" pitchFamily="65" charset="-122"/>
            </a:endParaRPr>
          </a:p>
          <a:p>
            <a:pPr>
              <a:lnSpc>
                <a:spcPct val="80000"/>
              </a:lnSpc>
              <a:buNone/>
            </a:pPr>
            <a:r>
              <a:rPr lang="zh-CN" altLang="en-US" sz="2000" dirty="0">
                <a:ea typeface="方正小标宋简体" pitchFamily="65" charset="-122"/>
              </a:rPr>
              <a:t>            有些灯谜令人奇怪，舍弃人们最常用的说法，而另取较为生僻的字眼。如称呼三国里的张飞，偏叫他“张翼德”，管“手”叫“掌”，唤“嘴”为“唇”；本来说的是“马”的意思，绕来绕去总是说“缰”“鞭”“驾”“紫骝”等等。其实，这是作者为了防止“露面”违规，不得已而为之。这也正是该只“灯虎”的命门所在，只要据此穷追猛打，此虎定现原形。猜此灯谜的诀窍很简单：谜面回避什么，就猜什么。</a:t>
            </a:r>
            <a:endParaRPr lang="zh-CN" altLang="en-US" sz="2000" dirty="0">
              <a:ea typeface="方正小标宋简体" pitchFamily="65" charset="-122"/>
            </a:endParaRPr>
          </a:p>
          <a:p>
            <a:pPr>
              <a:lnSpc>
                <a:spcPct val="80000"/>
              </a:lnSpc>
              <a:buNone/>
            </a:pPr>
            <a:r>
              <a:rPr lang="zh-CN" altLang="en-US" sz="2000" dirty="0">
                <a:ea typeface="方正小标宋简体" pitchFamily="65" charset="-122"/>
              </a:rPr>
              <a:t>            例：</a:t>
            </a:r>
            <a:r>
              <a:rPr lang="zh-CN" altLang="en-US" sz="2000" dirty="0">
                <a:solidFill>
                  <a:srgbClr val="CC0000"/>
                </a:solidFill>
                <a:latin typeface="方正小标宋简体" pitchFamily="65" charset="-122"/>
                <a:ea typeface="方正小标宋简体" pitchFamily="65" charset="-122"/>
              </a:rPr>
              <a:t>悬崖勒缰</a:t>
            </a:r>
            <a:r>
              <a:rPr lang="zh-CN" altLang="en-US" sz="2000" dirty="0">
                <a:ea typeface="方正小标宋简体" pitchFamily="65" charset="-122"/>
              </a:rPr>
              <a:t>（国名）</a:t>
            </a:r>
            <a:r>
              <a:rPr lang="zh-CN" altLang="en-US" sz="2000" dirty="0">
                <a:solidFill>
                  <a:srgbClr val="FF3300"/>
                </a:solidFill>
                <a:latin typeface="Adobe 仿宋 Std R" charset="-122"/>
                <a:ea typeface="方正行楷简体" pitchFamily="2" charset="-122"/>
              </a:rPr>
              <a:t>危地马拉</a:t>
            </a:r>
            <a:endParaRPr lang="zh-CN" altLang="en-US" sz="2000" dirty="0">
              <a:solidFill>
                <a:srgbClr val="FF3300"/>
              </a:solidFill>
              <a:latin typeface="Adobe 仿宋 Std R" charset="-122"/>
              <a:ea typeface="方正行楷简体" pitchFamily="2" charset="-122"/>
            </a:endParaRPr>
          </a:p>
          <a:p>
            <a:pPr>
              <a:lnSpc>
                <a:spcPct val="80000"/>
              </a:lnSpc>
              <a:buNone/>
            </a:pPr>
            <a:r>
              <a:rPr lang="zh-CN" altLang="en-US" sz="2000" dirty="0">
                <a:ea typeface="方正小标宋简体" pitchFamily="65" charset="-122"/>
              </a:rPr>
              <a:t>            这是一个较为典型的例子。大家熟知的成语是“</a:t>
            </a:r>
            <a:r>
              <a:rPr lang="zh-CN" altLang="en-US" sz="2000" dirty="0">
                <a:solidFill>
                  <a:srgbClr val="CC0000"/>
                </a:solidFill>
                <a:latin typeface="方正小标宋简体" pitchFamily="65" charset="-122"/>
                <a:ea typeface="方正小标宋简体" pitchFamily="65" charset="-122"/>
              </a:rPr>
              <a:t>悬崖勒马</a:t>
            </a:r>
            <a:r>
              <a:rPr lang="zh-CN" altLang="en-US" sz="2000" dirty="0">
                <a:ea typeface="方正小标宋简体" pitchFamily="65" charset="-122"/>
              </a:rPr>
              <a:t>”，现以“缰”代“马”，读起来别扭，很可能谜底就有“马”字，由此出发，不难得出谜底“危地马拉”。</a:t>
            </a:r>
            <a:endParaRPr lang="zh-CN" altLang="en-US" sz="2000" dirty="0">
              <a:ea typeface="方正小标宋简体" pitchFamily="65" charset="-122"/>
            </a:endParaRPr>
          </a:p>
          <a:p>
            <a:pPr>
              <a:lnSpc>
                <a:spcPct val="80000"/>
              </a:lnSpc>
              <a:buNone/>
            </a:pPr>
            <a:r>
              <a:rPr lang="zh-CN" altLang="en-US" sz="2000" dirty="0">
                <a:solidFill>
                  <a:srgbClr val="CC0000"/>
                </a:solidFill>
                <a:latin typeface="方正小标宋简体" pitchFamily="65" charset="-122"/>
                <a:ea typeface="方正小标宋简体" pitchFamily="65" charset="-122"/>
              </a:rPr>
              <a:t>              楚人求剑</a:t>
            </a:r>
            <a:r>
              <a:rPr lang="zh-CN" altLang="en-US" sz="2000" dirty="0">
                <a:ea typeface="方正小标宋简体" pitchFamily="65" charset="-122"/>
              </a:rPr>
              <a:t>（美术名词）</a:t>
            </a:r>
            <a:r>
              <a:rPr lang="zh-CN" altLang="en-US" sz="2000" dirty="0">
                <a:solidFill>
                  <a:srgbClr val="FF3300"/>
                </a:solidFill>
                <a:latin typeface="Adobe 仿宋 Std R" charset="-122"/>
                <a:ea typeface="方正行楷简体" pitchFamily="2" charset="-122"/>
              </a:rPr>
              <a:t>水印木刻 </a:t>
            </a:r>
            <a:endParaRPr lang="zh-CN" altLang="en-US" sz="2000" dirty="0">
              <a:solidFill>
                <a:srgbClr val="FF3300"/>
              </a:solidFill>
              <a:latin typeface="Adobe 仿宋 Std R" charset="-122"/>
              <a:ea typeface="方正行楷简体" pitchFamily="2" charset="-122"/>
            </a:endParaRPr>
          </a:p>
          <a:p>
            <a:pPr>
              <a:lnSpc>
                <a:spcPct val="80000"/>
              </a:lnSpc>
              <a:buNone/>
            </a:pPr>
            <a:r>
              <a:rPr lang="zh-CN" altLang="en-US" sz="2000" dirty="0">
                <a:ea typeface="方正小标宋简体" pitchFamily="65" charset="-122"/>
              </a:rPr>
              <a:t>             谜面来自寓言故事。有位楚国人渡江，在船上不慎把剑落入江内，他便在船上刻个印记，以示剑落水之处，到岸以后却从船的印记处下水摸剑。这一典故，已有成语“</a:t>
            </a:r>
            <a:r>
              <a:rPr lang="zh-CN" altLang="en-US" sz="2000" dirty="0">
                <a:solidFill>
                  <a:srgbClr val="CC0000"/>
                </a:solidFill>
                <a:latin typeface="方正小标宋简体" pitchFamily="65" charset="-122"/>
                <a:ea typeface="方正小标宋简体" pitchFamily="65" charset="-122"/>
              </a:rPr>
              <a:t>刻舟求剑</a:t>
            </a:r>
            <a:r>
              <a:rPr lang="zh-CN" altLang="en-US" sz="2000" dirty="0">
                <a:ea typeface="方正小标宋简体" pitchFamily="65" charset="-122"/>
              </a:rPr>
              <a:t>”，现改为“楚人求剑”，那么谜底会不会含有“刻”或“舟”字呢？根据我们掌握的知识，以美术名词中“舟、刻”为线索，再结合谜面，就能猜出谜底：“水印木刻”（在船的木头上刻上水的印记）。</a:t>
            </a:r>
            <a:endParaRPr lang="zh-CN" altLang="en-US" sz="2000">
              <a:ea typeface="方正小标宋简体" pitchFamily="65" charset="-122"/>
            </a:endParaRPr>
          </a:p>
        </p:txBody>
      </p:sp>
    </p:spTree>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标题 118785"/>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三</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转换角度，另辟蹊径</a:t>
            </a:r>
            <a:endParaRPr lang="zh-CN" altLang="en-US" sz="4000">
              <a:solidFill>
                <a:srgbClr val="CC0000"/>
              </a:solidFill>
              <a:latin typeface="方正小标宋简体" pitchFamily="65" charset="-122"/>
              <a:ea typeface="方正小标宋简体" pitchFamily="65" charset="-122"/>
            </a:endParaRPr>
          </a:p>
        </p:txBody>
      </p:sp>
      <p:sp>
        <p:nvSpPr>
          <p:cNvPr id="118787" name="文本占位符 118786"/>
          <p:cNvSpPr>
            <a:spLocks noGrp="1"/>
          </p:cNvSpPr>
          <p:nvPr>
            <p:ph type="body" idx="1"/>
          </p:nvPr>
        </p:nvSpPr>
        <p:spPr>
          <a:xfrm>
            <a:off x="1919288" y="2060575"/>
            <a:ext cx="7993062" cy="4248150"/>
          </a:xfrm>
        </p:spPr>
        <p:txBody>
          <a:bodyPr/>
          <a:p>
            <a:pPr>
              <a:lnSpc>
                <a:spcPct val="80000"/>
              </a:lnSpc>
              <a:buNone/>
            </a:pPr>
            <a:r>
              <a:rPr lang="zh-CN" altLang="en-US" sz="1400" dirty="0">
                <a:ea typeface="方正小标宋简体" pitchFamily="65" charset="-122"/>
              </a:rPr>
              <a:t>                </a:t>
            </a:r>
            <a:r>
              <a:rPr lang="en-US" altLang="zh-CN" sz="2000">
                <a:ea typeface="方正小标宋简体" pitchFamily="65" charset="-122"/>
              </a:rPr>
              <a:t>1</a:t>
            </a:r>
            <a:r>
              <a:rPr lang="zh-CN" altLang="en-US" sz="2000" dirty="0">
                <a:ea typeface="方正小标宋简体" pitchFamily="65" charset="-122"/>
              </a:rPr>
              <a:t>．思路变换，别有洞天</a:t>
            </a:r>
            <a:endParaRPr lang="zh-CN" altLang="en-US" sz="2000" dirty="0">
              <a:ea typeface="方正小标宋简体" pitchFamily="65" charset="-122"/>
            </a:endParaRPr>
          </a:p>
          <a:p>
            <a:pPr>
              <a:lnSpc>
                <a:spcPct val="80000"/>
              </a:lnSpc>
              <a:buNone/>
            </a:pPr>
            <a:r>
              <a:rPr lang="zh-CN" altLang="en-US" sz="1800" dirty="0">
                <a:ea typeface="方正小标宋简体" pitchFamily="65" charset="-122"/>
              </a:rPr>
              <a:t>             灯谜犹同巧设伏兵，明明在小路上有埋伏，却偏偏去大路上虚张声势；主力在东方，却在西边放冷枪，逼你踏入陷阱，不能自拔。因此，一旦苦思不得其解，首先要考虑是不是自己的思路和方法出了问题，能不能寻找出新的线索。</a:t>
            </a:r>
            <a:endParaRPr lang="zh-CN" altLang="en-US" sz="1800" dirty="0">
              <a:ea typeface="方正小标宋简体" pitchFamily="65" charset="-122"/>
            </a:endParaRPr>
          </a:p>
          <a:p>
            <a:pPr>
              <a:lnSpc>
                <a:spcPct val="80000"/>
              </a:lnSpc>
              <a:buNone/>
            </a:pPr>
            <a:r>
              <a:rPr lang="zh-CN" altLang="en-US" sz="2000" dirty="0">
                <a:ea typeface="方正小标宋简体" pitchFamily="65" charset="-122"/>
              </a:rPr>
              <a:t>           例：</a:t>
            </a:r>
            <a:r>
              <a:rPr lang="zh-CN" altLang="en-US" sz="2000" dirty="0">
                <a:solidFill>
                  <a:srgbClr val="CC0000"/>
                </a:solidFill>
                <a:latin typeface="方正小标宋简体" pitchFamily="65" charset="-122"/>
                <a:ea typeface="方正小标宋简体" pitchFamily="65" charset="-122"/>
              </a:rPr>
              <a:t>姐妹别后又重逢</a:t>
            </a:r>
            <a:r>
              <a:rPr lang="zh-CN" altLang="en-US" sz="2000" dirty="0">
                <a:ea typeface="方正小标宋简体" pitchFamily="65" charset="-122"/>
              </a:rPr>
              <a:t>（外国电视剧）</a:t>
            </a:r>
            <a:r>
              <a:rPr lang="zh-CN" altLang="en-US" sz="2000" dirty="0">
                <a:solidFill>
                  <a:srgbClr val="FF3300"/>
                </a:solidFill>
                <a:latin typeface="Adobe 仿宋 Std R" charset="-122"/>
                <a:ea typeface="方正行楷简体" pitchFamily="2" charset="-122"/>
              </a:rPr>
              <a:t>女奴</a:t>
            </a:r>
            <a:r>
              <a:rPr lang="en-US" altLang="zh-CN" sz="2000">
                <a:ea typeface="方正小标宋简体" pitchFamily="65" charset="-122"/>
              </a:rPr>
              <a:t> </a:t>
            </a:r>
            <a:endParaRPr lang="en-US" altLang="zh-CN" sz="2000">
              <a:ea typeface="方正小标宋简体" pitchFamily="65" charset="-122"/>
            </a:endParaRPr>
          </a:p>
          <a:p>
            <a:pPr>
              <a:lnSpc>
                <a:spcPct val="80000"/>
              </a:lnSpc>
              <a:buNone/>
            </a:pPr>
            <a:r>
              <a:rPr lang="zh-CN" altLang="en-US" sz="1800" dirty="0">
                <a:ea typeface="方正小标宋简体" pitchFamily="65" charset="-122"/>
              </a:rPr>
              <a:t>             这条谜词义通达、语意连贯，初学者最容易按会意去猜。脑海里总是围绕“姐妹”</a:t>
            </a:r>
            <a:r>
              <a:rPr lang="en-US" altLang="zh-CN" sz="1800">
                <a:latin typeface="Arial" panose="020B0604020202020204" pitchFamily="34" charset="0"/>
                <a:ea typeface="方正小标宋简体" pitchFamily="65" charset="-122"/>
              </a:rPr>
              <a:t>——</a:t>
            </a:r>
            <a:r>
              <a:rPr lang="en-US" altLang="zh-CN" sz="1800">
                <a:ea typeface="方正小标宋简体" pitchFamily="65" charset="-122"/>
              </a:rPr>
              <a:t>“</a:t>
            </a:r>
            <a:r>
              <a:rPr lang="zh-CN" altLang="en-US" sz="1800" dirty="0">
                <a:ea typeface="方正小标宋简体" pitchFamily="65" charset="-122"/>
              </a:rPr>
              <a:t>姑娘”、“重逢”</a:t>
            </a:r>
            <a:r>
              <a:rPr lang="en-US" altLang="zh-CN" sz="1800">
                <a:latin typeface="Arial" panose="020B0604020202020204" pitchFamily="34" charset="0"/>
                <a:ea typeface="方正小标宋简体" pitchFamily="65" charset="-122"/>
              </a:rPr>
              <a:t>——</a:t>
            </a:r>
            <a:r>
              <a:rPr lang="en-US" altLang="zh-CN" sz="1800">
                <a:ea typeface="方正小标宋简体" pitchFamily="65" charset="-122"/>
              </a:rPr>
              <a:t>“</a:t>
            </a:r>
            <a:r>
              <a:rPr lang="zh-CN" altLang="en-US" sz="1800" dirty="0">
                <a:ea typeface="方正小标宋简体" pitchFamily="65" charset="-122"/>
              </a:rPr>
              <a:t>再次见面”等语汇转。殊不知作者用的是离合法：“姐妹”去掉后半部，余两个“女”字，与“又”字重逢组合出“女奴”的谜底。</a:t>
            </a:r>
            <a:endParaRPr lang="zh-CN" altLang="en-US" sz="1800" dirty="0">
              <a:ea typeface="方正小标宋简体" pitchFamily="65" charset="-122"/>
            </a:endParaRPr>
          </a:p>
          <a:p>
            <a:pPr>
              <a:lnSpc>
                <a:spcPct val="80000"/>
              </a:lnSpc>
              <a:buNone/>
            </a:pPr>
            <a:r>
              <a:rPr lang="zh-CN" altLang="en-US" sz="2000" dirty="0">
                <a:solidFill>
                  <a:srgbClr val="CC0000"/>
                </a:solidFill>
                <a:latin typeface="方正小标宋简体" pitchFamily="65" charset="-122"/>
                <a:ea typeface="方正小标宋简体" pitchFamily="65" charset="-122"/>
              </a:rPr>
              <a:t>             不同意放在最后</a:t>
            </a:r>
            <a:r>
              <a:rPr lang="zh-CN" altLang="en-US" sz="2000" dirty="0">
                <a:latin typeface="方正小标宋简体" pitchFamily="65" charset="-122"/>
                <a:ea typeface="方正小标宋简体" pitchFamily="65" charset="-122"/>
              </a:rPr>
              <a:t>（成语）</a:t>
            </a:r>
            <a:r>
              <a:rPr lang="zh-CN" altLang="en-US" sz="2000" dirty="0">
                <a:solidFill>
                  <a:srgbClr val="FF3300"/>
                </a:solidFill>
                <a:latin typeface="Adobe 仿宋 Std R" charset="-122"/>
                <a:ea typeface="方正行楷简体" pitchFamily="2" charset="-122"/>
              </a:rPr>
              <a:t>摇头摆尾</a:t>
            </a:r>
            <a:r>
              <a:rPr lang="zh-CN" altLang="en-US" sz="1800" dirty="0"/>
              <a:t> </a:t>
            </a:r>
            <a:endParaRPr lang="zh-CN" altLang="en-US" sz="2000" dirty="0">
              <a:solidFill>
                <a:srgbClr val="FF3300"/>
              </a:solidFill>
              <a:latin typeface="Adobe 仿宋 Std R" charset="-122"/>
              <a:ea typeface="方正行楷简体" pitchFamily="2" charset="-122"/>
            </a:endParaRPr>
          </a:p>
          <a:p>
            <a:pPr>
              <a:lnSpc>
                <a:spcPct val="80000"/>
              </a:lnSpc>
              <a:buNone/>
            </a:pPr>
            <a:r>
              <a:rPr lang="zh-CN" altLang="en-US" sz="1800" dirty="0">
                <a:ea typeface="方正小标宋简体" pitchFamily="65" charset="-122"/>
              </a:rPr>
              <a:t>             粗看谜面，意思浅白易懂，首先想到反扣法：不同意放在最后，就那应当放在前边。最易想出的成语是“名列前茅”，然而“名”字没有着落。再按正面会意，也难以找到对应成语。原来，这条谜的奥妙在于“不同意”三个字，谜底用表动作的词语来代替，点头答应，摇头为否，“摇头”当然是“不同意”了，谜底“摇头摆尾”，也就是“不同意放在后面”的意思。</a:t>
            </a:r>
            <a:endParaRPr lang="zh-CN" altLang="en-US" sz="1800">
              <a:ea typeface="方正小标宋简体" pitchFamily="65" charset="-122"/>
            </a:endParaRPr>
          </a:p>
        </p:txBody>
      </p:sp>
      <p:sp>
        <p:nvSpPr>
          <p:cNvPr id="118788" name="文本框 118787"/>
          <p:cNvSpPr txBox="1"/>
          <p:nvPr/>
        </p:nvSpPr>
        <p:spPr>
          <a:xfrm>
            <a:off x="1524000" y="620713"/>
            <a:ext cx="4572000" cy="521970"/>
          </a:xfrm>
          <a:prstGeom prst="rect">
            <a:avLst/>
          </a:prstGeom>
          <a:noFill/>
          <a:ln w="9525">
            <a:noFill/>
          </a:ln>
        </p:spPr>
        <p:txBody>
          <a:bodyPr>
            <a:spAutoFit/>
          </a:bodyPr>
          <a:p>
            <a:r>
              <a:rPr lang="zh-CN" altLang="zh-CN" sz="2800" dirty="0">
                <a:solidFill>
                  <a:srgbClr val="CC0000"/>
                </a:solidFill>
                <a:latin typeface="方正小标宋简体" pitchFamily="65" charset="-122"/>
                <a:ea typeface="方正小标宋简体" pitchFamily="65" charset="-122"/>
              </a:rPr>
              <a:t>二、抓住谜眼，以点带面</a:t>
            </a:r>
            <a:endParaRPr lang="zh-CN" altLang="en-US" sz="2800" dirty="0">
              <a:solidFill>
                <a:srgbClr val="CC0000"/>
              </a:solidFill>
              <a:latin typeface="方正小标宋简体" pitchFamily="65" charset="-122"/>
              <a:ea typeface="方正小标宋简体" pitchFamily="65" charset="-122"/>
            </a:endParaRPr>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2" name="组合 3"/>
          <p:cNvGrpSpPr/>
          <p:nvPr/>
        </p:nvGrpSpPr>
        <p:grpSpPr>
          <a:xfrm>
            <a:off x="114300" y="-167640"/>
            <a:ext cx="5548630" cy="1315720"/>
            <a:chOff x="193779" y="40265"/>
            <a:chExt cx="6466453" cy="1163332"/>
          </a:xfrm>
        </p:grpSpPr>
        <p:pic>
          <p:nvPicPr>
            <p:cNvPr id="25606" name="Picture 9" descr="F:\ppt素材\图标\我收集的图标\字体\3.png"/>
            <p:cNvPicPr>
              <a:picLocks noChangeAspect="1"/>
            </p:cNvPicPr>
            <p:nvPr/>
          </p:nvPicPr>
          <p:blipFill>
            <a:blip r:embed="rId1"/>
            <a:stretch>
              <a:fillRect/>
            </a:stretch>
          </p:blipFill>
          <p:spPr>
            <a:xfrm rot="5400000">
              <a:off x="3077989" y="-2378646"/>
              <a:ext cx="899790" cy="6264696"/>
            </a:xfrm>
            <a:prstGeom prst="rect">
              <a:avLst/>
            </a:prstGeom>
            <a:noFill/>
            <a:ln w="9525">
              <a:noFill/>
            </a:ln>
          </p:spPr>
        </p:pic>
        <p:pic>
          <p:nvPicPr>
            <p:cNvPr id="25607" name="Picture 6" descr="F:\超棒ppt模板\中国风\中国风物件\maobi.png"/>
            <p:cNvPicPr>
              <a:picLocks noChangeAspect="1"/>
            </p:cNvPicPr>
            <p:nvPr/>
          </p:nvPicPr>
          <p:blipFill>
            <a:blip r:embed="rId2"/>
            <a:stretch>
              <a:fillRect/>
            </a:stretch>
          </p:blipFill>
          <p:spPr>
            <a:xfrm>
              <a:off x="193779" y="40265"/>
              <a:ext cx="985348" cy="985348"/>
            </a:xfrm>
            <a:prstGeom prst="rect">
              <a:avLst/>
            </a:prstGeom>
            <a:noFill/>
            <a:ln w="9525">
              <a:noFill/>
            </a:ln>
          </p:spPr>
        </p:pic>
        <p:sp>
          <p:nvSpPr>
            <p:cNvPr id="25608" name="TextBox 2"/>
            <p:cNvSpPr txBox="1"/>
            <p:nvPr/>
          </p:nvSpPr>
          <p:spPr>
            <a:xfrm>
              <a:off x="1178770" y="618562"/>
              <a:ext cx="3080779" cy="407054"/>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2400" b="1" dirty="0">
                  <a:solidFill>
                    <a:srgbClr val="FFFFFF"/>
                  </a:solidFill>
                  <a:latin typeface="楷体" panose="02010609060101010101" pitchFamily="49" charset="-122"/>
                  <a:ea typeface="楷体" panose="02010609060101010101" pitchFamily="49" charset="-122"/>
                </a:rPr>
                <a:t>灯谜欣赏</a:t>
              </a:r>
              <a:endParaRPr lang="zh-CN" altLang="en-US" sz="2400" b="1" dirty="0">
                <a:solidFill>
                  <a:srgbClr val="FFFFFF"/>
                </a:solidFill>
                <a:latin typeface="楷体" panose="02010609060101010101" pitchFamily="49" charset="-122"/>
                <a:ea typeface="楷体" panose="02010609060101010101" pitchFamily="49" charset="-122"/>
              </a:endParaRPr>
            </a:p>
          </p:txBody>
        </p:sp>
      </p:grpSp>
      <p:sp>
        <p:nvSpPr>
          <p:cNvPr id="2" name="文本框 1"/>
          <p:cNvSpPr txBox="1"/>
          <p:nvPr/>
        </p:nvSpPr>
        <p:spPr>
          <a:xfrm>
            <a:off x="958850" y="1623060"/>
            <a:ext cx="11231245" cy="4399915"/>
          </a:xfrm>
          <a:prstGeom prst="rect">
            <a:avLst/>
          </a:prstGeom>
          <a:noFill/>
        </p:spPr>
        <p:txBody>
          <a:bodyPr wrap="square" rtlCol="0">
            <a:spAutoFit/>
          </a:bodyPr>
          <a:p>
            <a:r>
              <a:rPr lang="zh-CN" altLang="en-US" sz="4000"/>
              <a:t>观世音（字）</a:t>
            </a:r>
            <a:endParaRPr lang="zh-CN" altLang="en-US" sz="4000"/>
          </a:p>
          <a:p>
            <a:endParaRPr lang="zh-CN" altLang="en-US" sz="4000"/>
          </a:p>
          <a:p>
            <a:endParaRPr lang="zh-CN" altLang="en-US" sz="4000"/>
          </a:p>
          <a:p>
            <a:r>
              <a:rPr lang="zh-CN" altLang="en-US" sz="4000"/>
              <a:t>楚辞（三字口语）</a:t>
            </a:r>
            <a:endParaRPr lang="zh-CN" altLang="en-US" sz="4000"/>
          </a:p>
          <a:p>
            <a:endParaRPr lang="zh-CN" altLang="en-US" sz="4000"/>
          </a:p>
          <a:p>
            <a:endParaRPr lang="zh-CN" altLang="en-US" sz="4000"/>
          </a:p>
          <a:p>
            <a:r>
              <a:rPr lang="zh-CN" altLang="en-US" sz="4000"/>
              <a:t>众皆出手，悉败于布（建筑材料冠量）</a:t>
            </a:r>
            <a:endParaRPr lang="zh-CN" altLang="en-US" sz="40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文本占位符 119809"/>
          <p:cNvSpPr>
            <a:spLocks noGrp="1"/>
          </p:cNvSpPr>
          <p:nvPr>
            <p:ph type="body" idx="1"/>
          </p:nvPr>
        </p:nvSpPr>
        <p:spPr>
          <a:xfrm>
            <a:off x="1919288" y="1052513"/>
            <a:ext cx="7993062" cy="5111750"/>
          </a:xfrm>
        </p:spPr>
        <p:txBody>
          <a:bodyPr/>
          <a:p>
            <a:pPr>
              <a:lnSpc>
                <a:spcPct val="80000"/>
              </a:lnSpc>
              <a:buClr>
                <a:schemeClr val="tx1"/>
              </a:buClr>
              <a:buNone/>
            </a:pPr>
            <a:r>
              <a:rPr lang="zh-CN" altLang="en-US" sz="700" dirty="0">
                <a:ea typeface="方正小标宋简体" pitchFamily="65" charset="-122"/>
              </a:rPr>
              <a:t>                              </a:t>
            </a:r>
            <a:r>
              <a:rPr lang="zh-CN" altLang="en-US" sz="1800" dirty="0">
                <a:ea typeface="方正小标宋简体" pitchFamily="65" charset="-122"/>
              </a:rPr>
              <a:t>２．词义切换，快速搜索</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a:t>
            </a:r>
            <a:r>
              <a:rPr lang="en-US" altLang="zh-CN" sz="1800">
                <a:ea typeface="方正小标宋简体" pitchFamily="65" charset="-122"/>
              </a:rPr>
              <a:t>1</a:t>
            </a:r>
            <a:r>
              <a:rPr lang="zh-CN" altLang="en-US" sz="1800" dirty="0">
                <a:ea typeface="方正小标宋简体" pitchFamily="65" charset="-122"/>
              </a:rPr>
              <a:t>）多义字转义，贵在视野开阔</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运用汉字的一字多义，别解成谜，这是作谜的基本思路。有许多字的义项多达几十种；有的字不仅有今义，还有古义；这些字义都存在入谜的可能性。因此，猜谜时，一定要注意字的各种含义，不要一见到“打”字，就仅仅想到“打架”的意思。</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例：①</a:t>
            </a:r>
            <a:r>
              <a:rPr lang="zh-CN" altLang="en-US" sz="2000" dirty="0">
                <a:solidFill>
                  <a:srgbClr val="CC0000"/>
                </a:solidFill>
                <a:latin typeface="方正小标宋简体" pitchFamily="65" charset="-122"/>
                <a:ea typeface="方正小标宋简体" pitchFamily="65" charset="-122"/>
              </a:rPr>
              <a:t>万户捣衣声</a:t>
            </a:r>
            <a:r>
              <a:rPr lang="zh-CN" altLang="en-US" sz="2000" dirty="0">
                <a:latin typeface="方正小标宋简体" pitchFamily="65" charset="-122"/>
                <a:ea typeface="方正小标宋简体" pitchFamily="65" charset="-122"/>
              </a:rPr>
              <a:t>（</a:t>
            </a:r>
            <a:r>
              <a:rPr lang="zh-CN" altLang="en-US" sz="1800" dirty="0">
                <a:ea typeface="方正小标宋简体" pitchFamily="65" charset="-122"/>
              </a:rPr>
              <a:t>成语）</a:t>
            </a:r>
            <a:r>
              <a:rPr lang="zh-CN" altLang="en-US" sz="2000" dirty="0">
                <a:solidFill>
                  <a:srgbClr val="FF3300"/>
                </a:solidFill>
                <a:latin typeface="Adobe 仿宋 Std R" charset="-122"/>
                <a:ea typeface="方正行楷简体" pitchFamily="2" charset="-122"/>
              </a:rPr>
              <a:t>打成一片</a:t>
            </a:r>
            <a:endParaRPr lang="zh-CN" altLang="en-US" sz="20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②</a:t>
            </a:r>
            <a:r>
              <a:rPr lang="zh-CN" altLang="en-US" sz="2000" dirty="0">
                <a:solidFill>
                  <a:srgbClr val="CC0000"/>
                </a:solidFill>
                <a:latin typeface="方正小标宋简体" pitchFamily="65" charset="-122"/>
                <a:ea typeface="方正小标宋简体" pitchFamily="65" charset="-122"/>
              </a:rPr>
              <a:t>雨中激战</a:t>
            </a:r>
            <a:r>
              <a:rPr lang="zh-CN" altLang="en-US" sz="1800" dirty="0">
                <a:ea typeface="方正小标宋简体" pitchFamily="65" charset="-122"/>
              </a:rPr>
              <a:t>（俗语）</a:t>
            </a:r>
            <a:r>
              <a:rPr lang="zh-CN" altLang="en-US" sz="2000" dirty="0">
                <a:solidFill>
                  <a:srgbClr val="FF3300"/>
                </a:solidFill>
                <a:latin typeface="Adobe 仿宋 Std R" charset="-122"/>
                <a:ea typeface="方正行楷简体" pitchFamily="2" charset="-122"/>
              </a:rPr>
              <a:t>打天下</a:t>
            </a:r>
            <a:endParaRPr lang="zh-CN" altLang="en-US" sz="20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③</a:t>
            </a:r>
            <a:r>
              <a:rPr lang="zh-CN" altLang="en-US" sz="2000" dirty="0">
                <a:solidFill>
                  <a:srgbClr val="CC0000"/>
                </a:solidFill>
                <a:latin typeface="方正小标宋简体" pitchFamily="65" charset="-122"/>
                <a:ea typeface="方正小标宋简体" pitchFamily="65" charset="-122"/>
              </a:rPr>
              <a:t>只是围着猜，就是没揭底</a:t>
            </a:r>
            <a:r>
              <a:rPr lang="zh-CN" altLang="en-US" sz="1800" dirty="0">
                <a:ea typeface="方正小标宋简体" pitchFamily="65" charset="-122"/>
              </a:rPr>
              <a:t>（电脑用语）</a:t>
            </a:r>
            <a:r>
              <a:rPr lang="zh-CN" altLang="en-US" sz="2000" dirty="0">
                <a:solidFill>
                  <a:srgbClr val="FF3300"/>
                </a:solidFill>
                <a:latin typeface="Adobe 仿宋 Std R" charset="-122"/>
                <a:ea typeface="方正行楷简体" pitchFamily="2" charset="-122"/>
              </a:rPr>
              <a:t>光盘打不开</a:t>
            </a:r>
            <a:endParaRPr lang="zh-CN" altLang="en-US" sz="20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例①“打”在谜中是“击打”的意思；例②中的“打”作“打仗”解；例③的“打”作“猜射”义。</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例④：</a:t>
            </a:r>
            <a:r>
              <a:rPr lang="zh-CN" altLang="en-US" sz="2000" dirty="0">
                <a:solidFill>
                  <a:srgbClr val="CC0000"/>
                </a:solidFill>
                <a:latin typeface="方正小标宋简体" pitchFamily="65" charset="-122"/>
                <a:ea typeface="方正小标宋简体" pitchFamily="65" charset="-122"/>
              </a:rPr>
              <a:t>匹诺曹迷途知返</a:t>
            </a:r>
            <a:r>
              <a:rPr lang="zh-CN" altLang="en-US" sz="1800" dirty="0">
                <a:ea typeface="方正小标宋简体" pitchFamily="65" charset="-122"/>
              </a:rPr>
              <a:t>（世界名著）</a:t>
            </a:r>
            <a:r>
              <a:rPr lang="zh-CN" altLang="en-US" sz="2000" dirty="0">
                <a:solidFill>
                  <a:srgbClr val="FF3300"/>
                </a:solidFill>
                <a:latin typeface="Adobe 仿宋 Std R" charset="-122"/>
                <a:ea typeface="方正行楷简体" pitchFamily="2" charset="-122"/>
              </a:rPr>
              <a:t>玩偶之家</a:t>
            </a:r>
            <a:endParaRPr lang="zh-CN" altLang="en-US" sz="20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匹诺曹是一只木偶，为</a:t>
            </a:r>
            <a:r>
              <a:rPr lang="en-US" altLang="zh-CN" sz="1800">
                <a:ea typeface="方正小标宋简体" pitchFamily="65" charset="-122"/>
              </a:rPr>
              <a:t>《</a:t>
            </a:r>
            <a:r>
              <a:rPr lang="zh-CN" altLang="en-US" sz="1800" dirty="0">
                <a:ea typeface="方正小标宋简体" pitchFamily="65" charset="-122"/>
              </a:rPr>
              <a:t>木偶奇遇记</a:t>
            </a:r>
            <a:r>
              <a:rPr lang="en-US" altLang="zh-CN" sz="1800">
                <a:ea typeface="方正小标宋简体" pitchFamily="65" charset="-122"/>
              </a:rPr>
              <a:t>》</a:t>
            </a:r>
            <a:r>
              <a:rPr lang="zh-CN" altLang="en-US" sz="1800" dirty="0">
                <a:ea typeface="方正小标宋简体" pitchFamily="65" charset="-122"/>
              </a:rPr>
              <a:t>里主人公。他耐不住寂寞，离家游玩，受尽磨难，终于回到家中。“之”古义有“返回”的意思。谜底“玩偶之家”可解释为：出去玩的木偶回到家里了。此谜运用了古义。</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例⑤：</a:t>
            </a:r>
            <a:r>
              <a:rPr lang="zh-CN" altLang="en-US" sz="2000" dirty="0">
                <a:solidFill>
                  <a:srgbClr val="CC0000"/>
                </a:solidFill>
                <a:latin typeface="方正小标宋简体" pitchFamily="65" charset="-122"/>
                <a:ea typeface="方正小标宋简体" pitchFamily="65" charset="-122"/>
              </a:rPr>
              <a:t>重点支援大西北</a:t>
            </a:r>
            <a:r>
              <a:rPr lang="zh-CN" altLang="en-US" sz="1800" dirty="0">
                <a:ea typeface="方正小标宋简体" pitchFamily="65" charset="-122"/>
              </a:rPr>
              <a:t>（字）</a:t>
            </a:r>
            <a:r>
              <a:rPr lang="zh-CN" altLang="en-US" sz="2000" dirty="0">
                <a:solidFill>
                  <a:srgbClr val="FF3300"/>
                </a:solidFill>
                <a:latin typeface="Adobe 仿宋 Std R" charset="-122"/>
                <a:ea typeface="方正行楷简体" pitchFamily="2" charset="-122"/>
              </a:rPr>
              <a:t>头</a:t>
            </a:r>
            <a:endParaRPr lang="zh-CN" altLang="en-US" sz="20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这条谜在谜面上作了别解，将“重要”的“重（第四声）”别读成第二声，作“重复”解；“点”重复，变成两个“点”，放在“大”字的西北，便是谜底“头”字。记住一字多义，还别忘了多音字。</a:t>
            </a:r>
            <a:endParaRPr lang="zh-CN" altLang="en-US" sz="1800">
              <a:ea typeface="方正小标宋简体" pitchFamily="65" charset="-122"/>
            </a:endParaRPr>
          </a:p>
        </p:txBody>
      </p:sp>
    </p:spTree>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文本占位符 120833"/>
          <p:cNvSpPr>
            <a:spLocks noGrp="1"/>
          </p:cNvSpPr>
          <p:nvPr>
            <p:ph type="body" idx="1"/>
          </p:nvPr>
        </p:nvSpPr>
        <p:spPr>
          <a:xfrm>
            <a:off x="1847850" y="908050"/>
            <a:ext cx="7993063" cy="5111750"/>
          </a:xfrm>
        </p:spPr>
        <p:txBody>
          <a:bodyPr/>
          <a:p>
            <a:pPr>
              <a:lnSpc>
                <a:spcPct val="80000"/>
              </a:lnSpc>
              <a:buClr>
                <a:schemeClr val="tx1"/>
              </a:buClr>
              <a:buNone/>
            </a:pPr>
            <a:r>
              <a:rPr lang="zh-CN" altLang="en-US" sz="1800" dirty="0">
                <a:ea typeface="方正小标宋简体" pitchFamily="65" charset="-122"/>
              </a:rPr>
              <a:t>           （</a:t>
            </a:r>
            <a:r>
              <a:rPr lang="en-US" altLang="zh-CN" sz="1800" dirty="0">
                <a:ea typeface="方正小标宋简体" pitchFamily="65" charset="-122"/>
              </a:rPr>
              <a:t>3</a:t>
            </a:r>
            <a:r>
              <a:rPr lang="zh-CN" altLang="en-US" sz="1800" dirty="0">
                <a:ea typeface="方正小标宋简体" pitchFamily="65" charset="-122"/>
              </a:rPr>
              <a:t>）同义词切换，贵在敏捷多变</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猜谜时，常常会出现这种情况：你已知道该谜的猜法，并似乎也抓住了谜底中的某个字词，却屡试不中。这很可能是你把握的字词只是相近，但并不准确。要知道，有些字词的同义词很多，如“说话”同义词有“陈、表、道、白、云、谈、述、曰”等等。因此猜谜时，应根据谜意，作敏捷多变的同义词切换，切不可抱一而终。有时还要特别注意口语中的同义词。</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例①</a:t>
            </a:r>
            <a:r>
              <a:rPr lang="zh-CN" altLang="en-US" sz="1800" dirty="0">
                <a:solidFill>
                  <a:srgbClr val="CC0000"/>
                </a:solidFill>
                <a:latin typeface="方正小标宋简体" pitchFamily="65" charset="-122"/>
                <a:ea typeface="方正小标宋简体" pitchFamily="65" charset="-122"/>
              </a:rPr>
              <a:t>喃喃细语</a:t>
            </a:r>
            <a:r>
              <a:rPr lang="zh-CN" altLang="en-US" sz="1800" dirty="0">
                <a:ea typeface="方正小标宋简体" pitchFamily="65" charset="-122"/>
              </a:rPr>
              <a:t>（春秋战国人名）</a:t>
            </a:r>
            <a:r>
              <a:rPr lang="zh-CN" altLang="en-US" sz="1800" dirty="0">
                <a:solidFill>
                  <a:srgbClr val="FF3300"/>
                </a:solidFill>
                <a:latin typeface="Adobe 仿宋 Std R" charset="-122"/>
                <a:ea typeface="方正行楷简体" pitchFamily="2" charset="-122"/>
              </a:rPr>
              <a:t>小白</a:t>
            </a:r>
            <a:endParaRPr lang="zh-CN" altLang="en-US" sz="1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②</a:t>
            </a:r>
            <a:r>
              <a:rPr lang="zh-CN" altLang="en-US" sz="1800" dirty="0">
                <a:solidFill>
                  <a:srgbClr val="CC0000"/>
                </a:solidFill>
                <a:latin typeface="方正小标宋简体" pitchFamily="65" charset="-122"/>
                <a:ea typeface="方正小标宋简体" pitchFamily="65" charset="-122"/>
              </a:rPr>
              <a:t>喃喃细语</a:t>
            </a:r>
            <a:r>
              <a:rPr lang="zh-CN" altLang="en-US" sz="1800" dirty="0">
                <a:ea typeface="方正小标宋简体" pitchFamily="65" charset="-122"/>
              </a:rPr>
              <a:t>（体育项目）</a:t>
            </a:r>
            <a:r>
              <a:rPr lang="zh-CN" altLang="en-US" sz="1800" dirty="0">
                <a:solidFill>
                  <a:srgbClr val="FF3300"/>
                </a:solidFill>
                <a:latin typeface="Adobe 仿宋 Std R" charset="-122"/>
                <a:ea typeface="方正行楷简体" pitchFamily="2" charset="-122"/>
              </a:rPr>
              <a:t>柔道</a:t>
            </a:r>
            <a:endParaRPr lang="zh-CN" altLang="en-US" sz="1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③</a:t>
            </a:r>
            <a:r>
              <a:rPr lang="zh-CN" altLang="en-US" sz="1800" dirty="0">
                <a:solidFill>
                  <a:srgbClr val="CC0000"/>
                </a:solidFill>
                <a:latin typeface="方正小标宋简体" pitchFamily="65" charset="-122"/>
                <a:ea typeface="方正小标宋简体" pitchFamily="65" charset="-122"/>
              </a:rPr>
              <a:t>喃喃细语</a:t>
            </a:r>
            <a:r>
              <a:rPr lang="zh-CN" altLang="en-US" sz="1800" dirty="0">
                <a:ea typeface="方正小标宋简体" pitchFamily="65" charset="-122"/>
              </a:rPr>
              <a:t>（文学名词）</a:t>
            </a:r>
            <a:r>
              <a:rPr lang="zh-CN" altLang="en-US" sz="1800" dirty="0">
                <a:solidFill>
                  <a:srgbClr val="FF3300"/>
                </a:solidFill>
                <a:latin typeface="Adobe 仿宋 Std R" charset="-122"/>
                <a:ea typeface="方正行楷简体" pitchFamily="2" charset="-122"/>
              </a:rPr>
              <a:t>小说</a:t>
            </a:r>
            <a:endParaRPr lang="zh-CN" altLang="en-US" sz="1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对此谜面猜人名，最容易想到的是“陈”“云”，这时最好不要立即顺着“陈”字筛选人名，而应把“说话”的同义词在脑中迅速扫描一遍，说不上触动哪根神经，整个谜底就会脱口而出。以上这些谜都不难猜，主要考核头脑反应速度、同义词切换能力。切换小技巧：首先是选与目相关的词，比如上两题中，和“说话”有关的体育类词语，很容易想到“道”字，筛选一下，就猜出“柔道”了。同理，文学名词中，常见的是“表、说”，筛选一下就猜出“小说”了。</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例④</a:t>
            </a:r>
            <a:r>
              <a:rPr lang="zh-CN" altLang="en-US" sz="1800" dirty="0">
                <a:solidFill>
                  <a:srgbClr val="CC0000"/>
                </a:solidFill>
                <a:latin typeface="方正小标宋简体" pitchFamily="65" charset="-122"/>
                <a:ea typeface="方正小标宋简体" pitchFamily="65" charset="-122"/>
              </a:rPr>
              <a:t>屡败心寒，闻风丧胆</a:t>
            </a:r>
            <a:r>
              <a:rPr lang="zh-CN" altLang="en-US" sz="1800" dirty="0">
                <a:ea typeface="方正小标宋简体" pitchFamily="65" charset="-122"/>
              </a:rPr>
              <a:t>（动物）</a:t>
            </a:r>
            <a:r>
              <a:rPr lang="zh-CN" altLang="en-US" sz="1800" dirty="0">
                <a:solidFill>
                  <a:srgbClr val="FF3300"/>
                </a:solidFill>
                <a:latin typeface="Adobe 仿宋 Std R" charset="-122"/>
                <a:ea typeface="方正行楷简体" pitchFamily="2" charset="-122"/>
              </a:rPr>
              <a:t>北极熊</a:t>
            </a:r>
            <a:endParaRPr lang="zh-CN" altLang="en-US" sz="1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谜底别解为：“（总）打败仗，变得非常胆小”。形容“害怕”的词很多，如“恐、怯、怕、惧、惊恐、惊骇”等等，但在此谜中，却以“熊”字的口语义“害怕”入谜，很出人意料。这说明猜谜时思维要尽可能辐射到一定的广度，避免“盲点”。</a:t>
            </a:r>
            <a:endParaRPr lang="zh-CN" altLang="en-US" sz="1800">
              <a:ea typeface="方正小标宋简体" pitchFamily="65" charset="-122"/>
            </a:endParaRPr>
          </a:p>
        </p:txBody>
      </p:sp>
    </p:spTree>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标题 121857"/>
          <p:cNvSpPr>
            <a:spLocks noGrp="1"/>
          </p:cNvSpPr>
          <p:nvPr>
            <p:ph type="title"/>
          </p:nvPr>
        </p:nvSpPr>
        <p:spPr>
          <a:xfrm>
            <a:off x="2063750" y="836613"/>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四</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顺藤摸瓜，字字推敲</a:t>
            </a:r>
            <a:endParaRPr lang="zh-CN" altLang="en-US" sz="4000">
              <a:solidFill>
                <a:srgbClr val="CC0000"/>
              </a:solidFill>
              <a:latin typeface="方正小标宋简体" pitchFamily="65" charset="-122"/>
              <a:ea typeface="方正小标宋简体" pitchFamily="65" charset="-122"/>
            </a:endParaRPr>
          </a:p>
        </p:txBody>
      </p:sp>
      <p:sp>
        <p:nvSpPr>
          <p:cNvPr id="121859" name="文本占位符 121858"/>
          <p:cNvSpPr>
            <a:spLocks noGrp="1"/>
          </p:cNvSpPr>
          <p:nvPr>
            <p:ph type="body" idx="1"/>
          </p:nvPr>
        </p:nvSpPr>
        <p:spPr>
          <a:xfrm>
            <a:off x="1919288" y="2060575"/>
            <a:ext cx="7993062" cy="4248150"/>
          </a:xfrm>
        </p:spPr>
        <p:txBody>
          <a:bodyPr/>
          <a:p>
            <a:pPr>
              <a:lnSpc>
                <a:spcPct val="80000"/>
              </a:lnSpc>
              <a:buClr>
                <a:schemeClr val="tx1"/>
              </a:buClr>
              <a:buNone/>
            </a:pPr>
            <a:r>
              <a:rPr lang="zh-CN" altLang="en-US" sz="1800" dirty="0">
                <a:ea typeface="方正小标宋简体" pitchFamily="65" charset="-122"/>
              </a:rPr>
              <a:t>             所谓顺藤摸瓜，就是根据已经掌握的线索，一步一步向前走，顺着瓜藤，牵引出整个谜底。要做到这一点，就必须仔细研究谜面，认真推敲每个字，将已知条件利用得非常充分。</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１．顺藤摸瓜，推演谜底</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谜底线索来源于谜面。根据谜面露出的蛛丝马迹，很可能就抓住谜底中的一两个字，再以此为突破口，继续推进，从而得出完整的谜底。</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例：</a:t>
            </a:r>
            <a:r>
              <a:rPr lang="zh-CN" altLang="en-US" sz="1800" dirty="0">
                <a:latin typeface="方正小标宋简体" pitchFamily="65" charset="-122"/>
                <a:ea typeface="方正小标宋简体" pitchFamily="65" charset="-122"/>
              </a:rPr>
              <a:t>①</a:t>
            </a:r>
            <a:r>
              <a:rPr lang="zh-CN" altLang="en-US" sz="1800" dirty="0">
                <a:solidFill>
                  <a:srgbClr val="CC0000"/>
                </a:solidFill>
                <a:latin typeface="方正小标宋简体" pitchFamily="65" charset="-122"/>
                <a:ea typeface="方正小标宋简体" pitchFamily="65" charset="-122"/>
              </a:rPr>
              <a:t>破墙而入，盗窃一空</a:t>
            </a:r>
            <a:r>
              <a:rPr lang="zh-CN" altLang="en-US" sz="1800" dirty="0">
                <a:ea typeface="方正小标宋简体" pitchFamily="65" charset="-122"/>
              </a:rPr>
              <a:t>（成语）</a:t>
            </a:r>
            <a:r>
              <a:rPr lang="zh-CN" altLang="en-US" sz="1800" dirty="0">
                <a:solidFill>
                  <a:srgbClr val="FF3300"/>
                </a:solidFill>
                <a:latin typeface="Adobe 仿宋 Std R" charset="-122"/>
                <a:ea typeface="方正行楷简体" pitchFamily="2" charset="-122"/>
              </a:rPr>
              <a:t>凿壁偷光</a:t>
            </a:r>
            <a:endParaRPr lang="zh-CN" altLang="en-US" sz="1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因“盗窃”的对等词很少，很容易先猜出“偷”字，由“盗窃一空”连带出“偷光”这一词组；回头再看看谜面的前句，由“墙”不难想到“壁”，到这时，大脑中恐怕已经闪现出“凿壁偷光”这句成语了，与谜面对应一下，正合谜意。</a:t>
            </a:r>
            <a:endParaRPr lang="zh-CN" altLang="en-US" sz="1800" dirty="0">
              <a:ea typeface="方正小标宋简体" pitchFamily="65" charset="-122"/>
            </a:endParaRPr>
          </a:p>
          <a:p>
            <a:pPr>
              <a:lnSpc>
                <a:spcPct val="80000"/>
              </a:lnSpc>
              <a:buClr>
                <a:schemeClr val="tx1"/>
              </a:buClr>
              <a:buNone/>
            </a:pPr>
            <a:r>
              <a:rPr lang="zh-CN" altLang="en-US" sz="1800" dirty="0">
                <a:ea typeface="方正小标宋简体" pitchFamily="65" charset="-122"/>
              </a:rPr>
              <a:t>              </a:t>
            </a:r>
            <a:r>
              <a:rPr lang="zh-CN" altLang="en-US" sz="1800" dirty="0">
                <a:latin typeface="方正小标宋简体" pitchFamily="65" charset="-122"/>
                <a:ea typeface="方正小标宋简体" pitchFamily="65" charset="-122"/>
              </a:rPr>
              <a:t>②</a:t>
            </a:r>
            <a:r>
              <a:rPr lang="zh-CN" altLang="en-US" sz="1800" dirty="0">
                <a:solidFill>
                  <a:srgbClr val="CC0000"/>
                </a:solidFill>
                <a:latin typeface="方正小标宋简体" pitchFamily="65" charset="-122"/>
                <a:ea typeface="方正小标宋简体" pitchFamily="65" charset="-122"/>
              </a:rPr>
              <a:t>问诊</a:t>
            </a:r>
            <a:r>
              <a:rPr lang="zh-CN" altLang="en-US" sz="1800" dirty="0">
                <a:ea typeface="方正小标宋简体" pitchFamily="65" charset="-122"/>
              </a:rPr>
              <a:t>（多字成语）</a:t>
            </a:r>
            <a:r>
              <a:rPr lang="zh-CN" altLang="en-US" sz="1800" dirty="0">
                <a:solidFill>
                  <a:srgbClr val="FF3300"/>
                </a:solidFill>
                <a:latin typeface="Adobe 仿宋 Std R" charset="-122"/>
                <a:ea typeface="方正行楷简体" pitchFamily="2" charset="-122"/>
              </a:rPr>
              <a:t>以其人之道，还治其人之身</a:t>
            </a:r>
            <a:endParaRPr lang="zh-CN" altLang="en-US" sz="1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1800" dirty="0">
                <a:ea typeface="方正小标宋简体" pitchFamily="65" charset="-122"/>
              </a:rPr>
              <a:t>              这条谜看起来有些难度，因为谜面上只有两个字。现在我们一起来猜：“诊”，看病，谜底中可能含有“治”字；“问诊”，询问病症，一问一答，因而谜底中还应有表述“说话”的字词，考虑成语中常用的，应是“道”“表”“白”“陈”等字。医生看病，讲究对症下药，谁来看病，给谁开处方。综合以上分析，猜出“以其人之道，还治其人之身”的谜底也就十有八九了。</a:t>
            </a:r>
            <a:endParaRPr lang="zh-CN" altLang="en-US" sz="1800">
              <a:ea typeface="方正小标宋简体" pitchFamily="65" charset="-122"/>
            </a:endParaRPr>
          </a:p>
        </p:txBody>
      </p:sp>
      <p:sp>
        <p:nvSpPr>
          <p:cNvPr id="121860" name="文本框 121859"/>
          <p:cNvSpPr txBox="1"/>
          <p:nvPr/>
        </p:nvSpPr>
        <p:spPr>
          <a:xfrm>
            <a:off x="1524000" y="620713"/>
            <a:ext cx="4572000" cy="521970"/>
          </a:xfrm>
          <a:prstGeom prst="rect">
            <a:avLst/>
          </a:prstGeom>
          <a:noFill/>
          <a:ln w="9525">
            <a:noFill/>
          </a:ln>
        </p:spPr>
        <p:txBody>
          <a:bodyPr>
            <a:spAutoFit/>
          </a:bodyPr>
          <a:p>
            <a:r>
              <a:rPr lang="zh-CN" altLang="zh-CN" sz="2800" dirty="0">
                <a:solidFill>
                  <a:srgbClr val="CC0000"/>
                </a:solidFill>
                <a:latin typeface="方正小标宋简体" pitchFamily="65" charset="-122"/>
                <a:ea typeface="方正小标宋简体" pitchFamily="65" charset="-122"/>
              </a:rPr>
              <a:t>二、抓住谜眼，以点带面</a:t>
            </a:r>
            <a:endParaRPr lang="zh-CN" altLang="en-US" sz="2800" dirty="0">
              <a:solidFill>
                <a:srgbClr val="CC0000"/>
              </a:solidFill>
              <a:latin typeface="方正小标宋简体" pitchFamily="65" charset="-122"/>
              <a:ea typeface="方正小标宋简体" pitchFamily="65" charset="-122"/>
            </a:endParaRPr>
          </a:p>
        </p:txBody>
      </p:sp>
    </p:spTree>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文本占位符 122881"/>
          <p:cNvSpPr>
            <a:spLocks noGrp="1"/>
          </p:cNvSpPr>
          <p:nvPr>
            <p:ph type="body" idx="1"/>
          </p:nvPr>
        </p:nvSpPr>
        <p:spPr>
          <a:xfrm>
            <a:off x="1919288" y="1125538"/>
            <a:ext cx="7993062" cy="5111750"/>
          </a:xfrm>
        </p:spPr>
        <p:txBody>
          <a:bodyPr/>
          <a:p>
            <a:pPr>
              <a:lnSpc>
                <a:spcPct val="90000"/>
              </a:lnSpc>
              <a:buClr>
                <a:schemeClr val="tx1"/>
              </a:buClr>
              <a:buNone/>
            </a:pPr>
            <a:r>
              <a:rPr lang="zh-CN" altLang="en-US" sz="2400" dirty="0">
                <a:ea typeface="方正小标宋简体" pitchFamily="65" charset="-122"/>
              </a:rPr>
              <a:t>          </a:t>
            </a:r>
            <a:r>
              <a:rPr lang="zh-CN" altLang="en-US" sz="2000" dirty="0">
                <a:ea typeface="方正小标宋简体" pitchFamily="65" charset="-122"/>
              </a:rPr>
              <a:t>２．字字推敲，滴水不漏</a:t>
            </a:r>
            <a:endParaRPr lang="zh-CN" altLang="en-US" sz="2000" dirty="0">
              <a:ea typeface="方正小标宋简体" pitchFamily="65" charset="-122"/>
            </a:endParaRPr>
          </a:p>
          <a:p>
            <a:pPr>
              <a:lnSpc>
                <a:spcPct val="90000"/>
              </a:lnSpc>
              <a:buClr>
                <a:schemeClr val="tx1"/>
              </a:buClr>
              <a:buNone/>
            </a:pPr>
            <a:r>
              <a:rPr lang="zh-CN" altLang="en-US" sz="2000" dirty="0">
                <a:ea typeface="方正小标宋简体" pitchFamily="65" charset="-122"/>
              </a:rPr>
              <a:t>            灯谜是一门“弄虚作假”的艺术，不少谜面，多采取“虚而实之，实则虚之”的策略。猜谜时，要对谜面上的字细细推敲，对每个字都切不可轻易放过。</a:t>
            </a:r>
            <a:endParaRPr lang="zh-CN" altLang="en-US" sz="2000" dirty="0">
              <a:ea typeface="方正小标宋简体" pitchFamily="65" charset="-122"/>
            </a:endParaRPr>
          </a:p>
          <a:p>
            <a:pPr>
              <a:lnSpc>
                <a:spcPct val="90000"/>
              </a:lnSpc>
              <a:buClr>
                <a:schemeClr val="tx1"/>
              </a:buClr>
              <a:buNone/>
            </a:pPr>
            <a:r>
              <a:rPr lang="zh-CN" altLang="en-US" sz="2000" dirty="0">
                <a:ea typeface="方正小标宋简体" pitchFamily="65" charset="-122"/>
              </a:rPr>
              <a:t>            例：</a:t>
            </a:r>
            <a:r>
              <a:rPr lang="zh-CN" altLang="en-US" sz="2000" dirty="0">
                <a:solidFill>
                  <a:srgbClr val="CC0000"/>
                </a:solidFill>
                <a:latin typeface="方正小标宋简体" pitchFamily="65" charset="-122"/>
                <a:ea typeface="方正小标宋简体" pitchFamily="65" charset="-122"/>
              </a:rPr>
              <a:t>宋字去掉盖，不作木字猜</a:t>
            </a:r>
            <a:r>
              <a:rPr lang="zh-CN" altLang="en-US" sz="2000" dirty="0">
                <a:ea typeface="方正小标宋简体" pitchFamily="65" charset="-122"/>
              </a:rPr>
              <a:t>（字）</a:t>
            </a:r>
            <a:r>
              <a:rPr lang="zh-CN" altLang="en-US" sz="2000" dirty="0">
                <a:solidFill>
                  <a:srgbClr val="FF3300"/>
                </a:solidFill>
                <a:latin typeface="Adobe 仿宋 Std R" charset="-122"/>
                <a:ea typeface="方正行楷简体" pitchFamily="2" charset="-122"/>
              </a:rPr>
              <a:t>李</a:t>
            </a:r>
            <a:endParaRPr lang="zh-CN" altLang="en-US" sz="2000" dirty="0">
              <a:solidFill>
                <a:srgbClr val="FF3300"/>
              </a:solidFill>
              <a:latin typeface="Adobe 仿宋 Std R" charset="-122"/>
              <a:ea typeface="方正行楷简体" pitchFamily="2" charset="-122"/>
            </a:endParaRPr>
          </a:p>
          <a:p>
            <a:pPr>
              <a:lnSpc>
                <a:spcPct val="90000"/>
              </a:lnSpc>
              <a:buClr>
                <a:schemeClr val="tx1"/>
              </a:buClr>
              <a:buNone/>
            </a:pPr>
            <a:r>
              <a:rPr lang="zh-CN" altLang="en-US" sz="2000" dirty="0">
                <a:ea typeface="方正小标宋简体" pitchFamily="65" charset="-122"/>
              </a:rPr>
              <a:t>            乍一看，“宋”字去了宝盖头，不就是个“木”字吗？可第二句又不让作“木”字猜。原来作者利用人们对习惯用语熟视无睹的心理，不露痕迹地将“字”巧妙地嵌在谜面中实用，“宋”与“字”都去掉宝盖，余“木”和“子”，拼起来得出谜底“李”</a:t>
            </a:r>
            <a:endParaRPr lang="zh-CN" altLang="en-US" sz="2000" dirty="0">
              <a:ea typeface="方正小标宋简体" pitchFamily="65" charset="-122"/>
            </a:endParaRPr>
          </a:p>
          <a:p>
            <a:pPr>
              <a:lnSpc>
                <a:spcPct val="90000"/>
              </a:lnSpc>
              <a:buClr>
                <a:schemeClr val="tx1"/>
              </a:buClr>
              <a:buNone/>
            </a:pPr>
            <a:r>
              <a:rPr lang="zh-CN" altLang="en-US" sz="2000" dirty="0">
                <a:ea typeface="方正小标宋简体" pitchFamily="65" charset="-122"/>
              </a:rPr>
              <a:t>            </a:t>
            </a:r>
            <a:r>
              <a:rPr lang="zh-CN" altLang="en-US" sz="2000" dirty="0">
                <a:solidFill>
                  <a:srgbClr val="CC0000"/>
                </a:solidFill>
                <a:latin typeface="方正小标宋简体" pitchFamily="65" charset="-122"/>
                <a:ea typeface="方正小标宋简体" pitchFamily="65" charset="-122"/>
              </a:rPr>
              <a:t>上北京，下南京，回来一一向上报</a:t>
            </a:r>
            <a:r>
              <a:rPr lang="zh-CN" altLang="en-US" sz="2000" dirty="0">
                <a:ea typeface="方正小标宋简体" pitchFamily="65" charset="-122"/>
              </a:rPr>
              <a:t>（字）</a:t>
            </a:r>
            <a:r>
              <a:rPr lang="zh-CN" altLang="en-US" sz="2000" dirty="0">
                <a:solidFill>
                  <a:srgbClr val="FF3300"/>
                </a:solidFill>
                <a:latin typeface="Adobe 仿宋 Std R" charset="-122"/>
                <a:ea typeface="方正行楷简体" pitchFamily="2" charset="-122"/>
              </a:rPr>
              <a:t>禀</a:t>
            </a:r>
            <a:endParaRPr lang="zh-CN" altLang="en-US" sz="2000" dirty="0">
              <a:solidFill>
                <a:srgbClr val="FF3300"/>
              </a:solidFill>
              <a:latin typeface="Adobe 仿宋 Std R" charset="-122"/>
              <a:ea typeface="方正行楷简体" pitchFamily="2" charset="-122"/>
            </a:endParaRPr>
          </a:p>
          <a:p>
            <a:pPr>
              <a:lnSpc>
                <a:spcPct val="90000"/>
              </a:lnSpc>
              <a:buClr>
                <a:schemeClr val="tx1"/>
              </a:buClr>
              <a:buNone/>
            </a:pPr>
            <a:r>
              <a:rPr lang="zh-CN" altLang="en-US" sz="2000" dirty="0">
                <a:ea typeface="方正小标宋简体" pitchFamily="65" charset="-122"/>
              </a:rPr>
              <a:t>            这条谜机关设得更加巧妙，每个字都有特定的用处，一点疏忽不得。“上北京”，“京”字北为“亠”，应是谜底所猜之字的上部分；“下南京”，“京”字南为“小”，应是谜底的下部分，迷惑人之处在谜面的后一句：“回来”，习惯用语被分成两部分，“回”实用，“来”虚用，作增损法的连接词；“一一”实用，“向上报”，两字暗示谜底的字义；组合一起便为谜底“禀”字。</a:t>
            </a:r>
            <a:endParaRPr lang="zh-CN" altLang="en-US" sz="2000">
              <a:ea typeface="方正小标宋简体" pitchFamily="65" charset="-122"/>
            </a:endParaRPr>
          </a:p>
        </p:txBody>
      </p:sp>
    </p:spTree>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3906" name="内容占位符 123905"/>
          <p:cNvPicPr>
            <a:picLocks noChangeAspect="1"/>
          </p:cNvPicPr>
          <p:nvPr>
            <p:ph idx="1"/>
          </p:nvPr>
        </p:nvPicPr>
        <p:blipFill>
          <a:blip r:embed="rId1"/>
          <a:stretch>
            <a:fillRect/>
          </a:stretch>
        </p:blipFill>
        <p:spPr>
          <a:xfrm>
            <a:off x="1774825" y="5086350"/>
            <a:ext cx="8229600" cy="942975"/>
          </a:xfrm>
        </p:spPr>
      </p:pic>
      <p:pic>
        <p:nvPicPr>
          <p:cNvPr id="123907" name="图片 123906"/>
          <p:cNvPicPr>
            <a:picLocks noChangeAspect="1"/>
          </p:cNvPicPr>
          <p:nvPr/>
        </p:nvPicPr>
        <p:blipFill>
          <a:blip r:embed="rId2"/>
          <a:stretch>
            <a:fillRect/>
          </a:stretch>
        </p:blipFill>
        <p:spPr>
          <a:xfrm>
            <a:off x="2422525" y="692150"/>
            <a:ext cx="7273925" cy="1220788"/>
          </a:xfrm>
          <a:prstGeom prst="rect">
            <a:avLst/>
          </a:prstGeom>
          <a:noFill/>
          <a:ln w="9525">
            <a:noFill/>
          </a:ln>
          <a:effectLst>
            <a:outerShdw dist="17961" dir="2699999" algn="ctr" rotWithShape="0">
              <a:srgbClr val="808080">
                <a:alpha val="50000"/>
              </a:srgbClr>
            </a:outerShdw>
          </a:effectLst>
        </p:spPr>
      </p:pic>
      <p:sp>
        <p:nvSpPr>
          <p:cNvPr id="123908" name="文本框 123907"/>
          <p:cNvSpPr txBox="1"/>
          <p:nvPr/>
        </p:nvSpPr>
        <p:spPr>
          <a:xfrm>
            <a:off x="4440238" y="981075"/>
            <a:ext cx="3497580" cy="583565"/>
          </a:xfrm>
          <a:prstGeom prst="rect">
            <a:avLst/>
          </a:prstGeom>
          <a:noFill/>
          <a:ln w="9525">
            <a:noFill/>
          </a:ln>
          <a:effectLst>
            <a:outerShdw dist="35921" dir="2699999" algn="ctr" rotWithShape="0">
              <a:srgbClr val="808080">
                <a:alpha val="50000"/>
              </a:srgbClr>
            </a:outerShdw>
          </a:effectLst>
        </p:spPr>
        <p:txBody>
          <a:bodyPr wrap="none">
            <a:spAutoFit/>
          </a:bodyPr>
          <a:p>
            <a:r>
              <a:rPr lang="zh-CN" altLang="en-US" sz="3200" dirty="0">
                <a:solidFill>
                  <a:srgbClr val="FFFF00"/>
                </a:solidFill>
                <a:latin typeface="黑体" panose="02010609060101010101" pitchFamily="2" charset="-122"/>
                <a:ea typeface="黑体" panose="02010609060101010101" pitchFamily="2" charset="-122"/>
              </a:rPr>
              <a:t>第四章　灯谜谜格</a:t>
            </a:r>
            <a:r>
              <a:rPr lang="zh-CN" altLang="en-US" dirty="0">
                <a:latin typeface="Arial" panose="020B0604020202020204" pitchFamily="34" charset="0"/>
              </a:rPr>
              <a:t> </a:t>
            </a:r>
            <a:endParaRPr lang="zh-CN" altLang="en-US" dirty="0">
              <a:latin typeface="Arial" panose="020B0604020202020204" pitchFamily="34" charset="0"/>
            </a:endParaRPr>
          </a:p>
        </p:txBody>
      </p:sp>
      <p:pic>
        <p:nvPicPr>
          <p:cNvPr id="123909" name="图片 123908"/>
          <p:cNvPicPr>
            <a:picLocks noChangeAspect="1"/>
          </p:cNvPicPr>
          <p:nvPr/>
        </p:nvPicPr>
        <p:blipFill>
          <a:blip r:embed="rId1"/>
          <a:stretch>
            <a:fillRect/>
          </a:stretch>
        </p:blipFill>
        <p:spPr>
          <a:xfrm>
            <a:off x="3359150" y="1916113"/>
            <a:ext cx="5400675" cy="720725"/>
          </a:xfrm>
          <a:prstGeom prst="rect">
            <a:avLst/>
          </a:prstGeom>
          <a:noFill/>
          <a:ln w="9525">
            <a:noFill/>
          </a:ln>
        </p:spPr>
      </p:pic>
      <p:pic>
        <p:nvPicPr>
          <p:cNvPr id="123910" name="图片 123909"/>
          <p:cNvPicPr>
            <a:picLocks noChangeAspect="1"/>
          </p:cNvPicPr>
          <p:nvPr/>
        </p:nvPicPr>
        <p:blipFill>
          <a:blip r:embed="rId1"/>
          <a:stretch>
            <a:fillRect/>
          </a:stretch>
        </p:blipFill>
        <p:spPr>
          <a:xfrm>
            <a:off x="3432175" y="2924175"/>
            <a:ext cx="5327650" cy="720725"/>
          </a:xfrm>
          <a:prstGeom prst="rect">
            <a:avLst/>
          </a:prstGeom>
          <a:noFill/>
          <a:ln w="9525">
            <a:noFill/>
          </a:ln>
        </p:spPr>
      </p:pic>
      <p:sp>
        <p:nvSpPr>
          <p:cNvPr id="123911" name="文本框 123910">
            <a:hlinkClick r:id="rId3" action="ppaction://hlinksldjump"/>
          </p:cNvPr>
          <p:cNvSpPr txBox="1"/>
          <p:nvPr/>
        </p:nvSpPr>
        <p:spPr>
          <a:xfrm>
            <a:off x="5448300" y="2060575"/>
            <a:ext cx="2870200" cy="521970"/>
          </a:xfrm>
          <a:prstGeom prst="rect">
            <a:avLst/>
          </a:prstGeom>
          <a:noFill/>
          <a:ln w="9525">
            <a:noFill/>
          </a:ln>
        </p:spPr>
        <p:txBody>
          <a:bodyPr wrap="none">
            <a:spAutoFit/>
          </a:bodyPr>
          <a:p>
            <a:r>
              <a:rPr lang="zh-CN" altLang="en-US" sz="2800" dirty="0">
                <a:solidFill>
                  <a:schemeClr val="bg1"/>
                </a:solidFill>
                <a:latin typeface="Arial" panose="020B0604020202020204" pitchFamily="34" charset="0"/>
                <a:ea typeface="方正行楷简体" pitchFamily="2" charset="-122"/>
              </a:rPr>
              <a:t>第一节  谜格概述</a:t>
            </a:r>
            <a:endParaRPr lang="zh-CN" altLang="en-US" sz="2800" dirty="0">
              <a:solidFill>
                <a:schemeClr val="bg1"/>
              </a:solidFill>
              <a:latin typeface="Arial" panose="020B0604020202020204" pitchFamily="34" charset="0"/>
              <a:ea typeface="方正行楷简体" pitchFamily="2" charset="-122"/>
            </a:endParaRPr>
          </a:p>
        </p:txBody>
      </p:sp>
      <p:sp>
        <p:nvSpPr>
          <p:cNvPr id="123912" name="文本框 123911"/>
          <p:cNvSpPr txBox="1"/>
          <p:nvPr/>
        </p:nvSpPr>
        <p:spPr>
          <a:xfrm>
            <a:off x="4584700" y="1989138"/>
            <a:ext cx="386080" cy="583565"/>
          </a:xfrm>
          <a:prstGeom prst="rect">
            <a:avLst/>
          </a:prstGeom>
          <a:noFill/>
          <a:ln w="9525">
            <a:noFill/>
          </a:ln>
        </p:spPr>
        <p:txBody>
          <a:bodyPr wrap="none">
            <a:spAutoFit/>
          </a:bodyPr>
          <a:p>
            <a:r>
              <a:rPr lang="en-US" altLang="zh-CN" sz="3200">
                <a:latin typeface="方正大黑简体" charset="-122"/>
                <a:ea typeface="方正大黑简体" charset="-122"/>
              </a:rPr>
              <a:t>1</a:t>
            </a:r>
            <a:endParaRPr lang="en-US" altLang="zh-CN" sz="3200">
              <a:latin typeface="方正大黑简体" charset="-122"/>
              <a:ea typeface="方正大黑简体" charset="-122"/>
            </a:endParaRPr>
          </a:p>
        </p:txBody>
      </p:sp>
      <p:sp>
        <p:nvSpPr>
          <p:cNvPr id="123913" name="文本框 123912">
            <a:hlinkClick r:id="rId4" action="ppaction://hlinksldjump"/>
          </p:cNvPr>
          <p:cNvSpPr txBox="1"/>
          <p:nvPr/>
        </p:nvSpPr>
        <p:spPr>
          <a:xfrm>
            <a:off x="5448300" y="3068638"/>
            <a:ext cx="2870200" cy="521970"/>
          </a:xfrm>
          <a:prstGeom prst="rect">
            <a:avLst/>
          </a:prstGeom>
          <a:noFill/>
          <a:ln w="9525">
            <a:noFill/>
          </a:ln>
        </p:spPr>
        <p:txBody>
          <a:bodyPr wrap="none">
            <a:spAutoFit/>
          </a:bodyPr>
          <a:p>
            <a:r>
              <a:rPr lang="zh-CN" altLang="en-US" sz="2800" dirty="0">
                <a:solidFill>
                  <a:schemeClr val="bg1"/>
                </a:solidFill>
                <a:latin typeface="Arial" panose="020B0604020202020204" pitchFamily="34" charset="0"/>
                <a:ea typeface="方正行楷简体" pitchFamily="2" charset="-122"/>
              </a:rPr>
              <a:t>第二节  常见谜格</a:t>
            </a:r>
            <a:endParaRPr lang="zh-CN" altLang="en-US" sz="2800" dirty="0">
              <a:solidFill>
                <a:schemeClr val="bg1"/>
              </a:solidFill>
              <a:latin typeface="Arial" panose="020B0604020202020204" pitchFamily="34" charset="0"/>
              <a:ea typeface="方正行楷简体" pitchFamily="2" charset="-122"/>
            </a:endParaRPr>
          </a:p>
        </p:txBody>
      </p:sp>
      <p:sp>
        <p:nvSpPr>
          <p:cNvPr id="123914" name="文本框 123913"/>
          <p:cNvSpPr txBox="1"/>
          <p:nvPr/>
        </p:nvSpPr>
        <p:spPr>
          <a:xfrm>
            <a:off x="4584700" y="2997200"/>
            <a:ext cx="386080" cy="583565"/>
          </a:xfrm>
          <a:prstGeom prst="rect">
            <a:avLst/>
          </a:prstGeom>
          <a:noFill/>
          <a:ln w="9525">
            <a:noFill/>
          </a:ln>
        </p:spPr>
        <p:txBody>
          <a:bodyPr wrap="none">
            <a:spAutoFit/>
          </a:bodyPr>
          <a:p>
            <a:r>
              <a:rPr lang="en-US" altLang="zh-CN" sz="3200">
                <a:latin typeface="方正大黑简体" charset="-122"/>
                <a:ea typeface="方正大黑简体" charset="-122"/>
              </a:rPr>
              <a:t>2</a:t>
            </a:r>
            <a:endParaRPr lang="en-US" altLang="zh-CN" sz="3200">
              <a:latin typeface="方正大黑简体" charset="-122"/>
              <a:ea typeface="方正大黑简体" charset="-122"/>
            </a:endParaRPr>
          </a:p>
        </p:txBody>
      </p:sp>
      <p:pic>
        <p:nvPicPr>
          <p:cNvPr id="123915" name="图片 123914"/>
          <p:cNvPicPr>
            <a:picLocks noChangeAspect="1"/>
          </p:cNvPicPr>
          <p:nvPr/>
        </p:nvPicPr>
        <p:blipFill>
          <a:blip r:embed="rId1"/>
          <a:stretch>
            <a:fillRect/>
          </a:stretch>
        </p:blipFill>
        <p:spPr>
          <a:xfrm>
            <a:off x="3432175" y="3932238"/>
            <a:ext cx="5327650" cy="720725"/>
          </a:xfrm>
          <a:prstGeom prst="rect">
            <a:avLst/>
          </a:prstGeom>
          <a:noFill/>
          <a:ln w="9525">
            <a:noFill/>
          </a:ln>
        </p:spPr>
      </p:pic>
      <p:sp>
        <p:nvSpPr>
          <p:cNvPr id="123916" name="文本框 123915">
            <a:hlinkClick r:id="rId5" action="ppaction://hlinksldjump"/>
          </p:cNvPr>
          <p:cNvSpPr txBox="1"/>
          <p:nvPr/>
        </p:nvSpPr>
        <p:spPr>
          <a:xfrm>
            <a:off x="5462588" y="4005263"/>
            <a:ext cx="2969260" cy="521970"/>
          </a:xfrm>
          <a:prstGeom prst="rect">
            <a:avLst/>
          </a:prstGeom>
          <a:noFill/>
          <a:ln w="9525">
            <a:noFill/>
          </a:ln>
        </p:spPr>
        <p:txBody>
          <a:bodyPr wrap="none">
            <a:spAutoFit/>
          </a:bodyPr>
          <a:p>
            <a:r>
              <a:rPr lang="zh-CN" altLang="en-US" sz="2800" dirty="0">
                <a:solidFill>
                  <a:schemeClr val="bg1"/>
                </a:solidFill>
                <a:latin typeface="Arial" panose="020B0604020202020204" pitchFamily="34" charset="0"/>
                <a:ea typeface="方正行楷简体" pitchFamily="2" charset="-122"/>
              </a:rPr>
              <a:t>第三节   特殊类谜</a:t>
            </a:r>
            <a:endParaRPr lang="zh-CN" altLang="en-US" dirty="0">
              <a:latin typeface="Arial" panose="020B0604020202020204" pitchFamily="34" charset="0"/>
            </a:endParaRPr>
          </a:p>
        </p:txBody>
      </p:sp>
      <p:sp>
        <p:nvSpPr>
          <p:cNvPr id="123917" name="文本框 123916"/>
          <p:cNvSpPr txBox="1"/>
          <p:nvPr/>
        </p:nvSpPr>
        <p:spPr>
          <a:xfrm>
            <a:off x="4598988" y="3933825"/>
            <a:ext cx="386080" cy="583565"/>
          </a:xfrm>
          <a:prstGeom prst="rect">
            <a:avLst/>
          </a:prstGeom>
          <a:noFill/>
          <a:ln w="9525">
            <a:noFill/>
          </a:ln>
        </p:spPr>
        <p:txBody>
          <a:bodyPr wrap="none">
            <a:spAutoFit/>
          </a:bodyPr>
          <a:p>
            <a:r>
              <a:rPr lang="en-US" altLang="zh-CN" sz="3200">
                <a:latin typeface="方正大黑简体" charset="-122"/>
                <a:ea typeface="方正大黑简体" charset="-122"/>
              </a:rPr>
              <a:t>3</a:t>
            </a:r>
            <a:endParaRPr lang="en-US" altLang="zh-CN" sz="3200">
              <a:latin typeface="方正大黑简体" charset="-122"/>
              <a:ea typeface="方正大黑简体" charset="-122"/>
            </a:endParaRPr>
          </a:p>
        </p:txBody>
      </p:sp>
    </p:spTree>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文本占位符 124929"/>
          <p:cNvSpPr>
            <a:spLocks noGrp="1"/>
          </p:cNvSpPr>
          <p:nvPr>
            <p:ph type="body" idx="1"/>
          </p:nvPr>
        </p:nvSpPr>
        <p:spPr>
          <a:xfrm>
            <a:off x="1981200" y="1484313"/>
            <a:ext cx="8229600" cy="4681537"/>
          </a:xfrm>
        </p:spPr>
        <p:txBody>
          <a:bodyPr/>
          <a:p>
            <a:pPr>
              <a:lnSpc>
                <a:spcPct val="90000"/>
              </a:lnSpc>
              <a:buClr>
                <a:schemeClr val="tx1"/>
              </a:buClr>
              <a:buNone/>
            </a:pPr>
            <a:r>
              <a:rPr lang="zh-CN" altLang="en-US" sz="2800">
                <a:ea typeface="仿宋_GB2312" pitchFamily="49" charset="-122"/>
              </a:rPr>
              <a:t>　</a:t>
            </a:r>
            <a:r>
              <a:rPr lang="zh-CN" altLang="en-US" sz="2800" dirty="0">
                <a:ea typeface="仿宋_GB2312" pitchFamily="49" charset="-122"/>
              </a:rPr>
              <a:t>   </a:t>
            </a:r>
            <a:r>
              <a:rPr lang="zh-CN" altLang="en-US" sz="2400" dirty="0">
                <a:ea typeface="方正小标宋简体" pitchFamily="65" charset="-122"/>
              </a:rPr>
              <a:t>谜格，就是灯谜的格式，或称格律。它是指谜面和谜底扣合谜底变化必须遵循的规律。灯谜设格，始于明代，最初曾有扬州马苍山“广陵十八格”之说。经过清代三百余年的演变和发展，谜格种类不断增多，花样不断翻新，名称竟达数百种之多，但真正有实用价值的不过五十多种而已。目前在各地谜事活动中普遍使用的谜格仅二十余格。</a:t>
            </a:r>
            <a:endParaRPr lang="zh-CN" altLang="en-US" sz="2400" dirty="0">
              <a:ea typeface="方正小标宋简体" pitchFamily="65" charset="-122"/>
            </a:endParaRPr>
          </a:p>
          <a:p>
            <a:pPr>
              <a:lnSpc>
                <a:spcPct val="90000"/>
              </a:lnSpc>
              <a:buClr>
                <a:schemeClr val="tx1"/>
              </a:buClr>
              <a:buNone/>
            </a:pPr>
            <a:r>
              <a:rPr lang="zh-CN" altLang="en-US" sz="2400" dirty="0">
                <a:ea typeface="方正小标宋简体" pitchFamily="65" charset="-122"/>
              </a:rPr>
              <a:t>      关于设不设谜格，谜界历来看法不一。有人认为“格助谜活”，也就是说，有些本来不成谜的素材，通过“用格”，进行补救，使谜成立，有的谜甚至成了佳作；也有人认为“无格胜有格”，制谜尽量做到不用格。其实，两种看法都有一定道理。至于用不用格，我们认为应该看实际需要，尽量做到慎用、活用。　　</a:t>
            </a:r>
            <a:endParaRPr lang="zh-CN" altLang="en-US" sz="2400">
              <a:ea typeface="方正小标宋简体" pitchFamily="65" charset="-122"/>
            </a:endParaRPr>
          </a:p>
        </p:txBody>
      </p:sp>
      <p:sp>
        <p:nvSpPr>
          <p:cNvPr id="124931" name="文本框 124930"/>
          <p:cNvSpPr txBox="1"/>
          <p:nvPr/>
        </p:nvSpPr>
        <p:spPr>
          <a:xfrm>
            <a:off x="1524000" y="620713"/>
            <a:ext cx="3563938" cy="983615"/>
          </a:xfrm>
          <a:prstGeom prst="rect">
            <a:avLst/>
          </a:prstGeom>
          <a:noFill/>
          <a:ln w="9525">
            <a:noFill/>
          </a:ln>
        </p:spPr>
        <p:txBody>
          <a:bodyPr>
            <a:spAutoFit/>
          </a:bodyPr>
          <a:p>
            <a:pPr>
              <a:spcBef>
                <a:spcPct val="20000"/>
              </a:spcBef>
            </a:pPr>
            <a:r>
              <a:rPr lang="zh-CN" altLang="zh-CN" sz="2800" dirty="0">
                <a:solidFill>
                  <a:srgbClr val="CC0000"/>
                </a:solidFill>
                <a:latin typeface="方正小标宋简体" pitchFamily="65" charset="-122"/>
                <a:ea typeface="方正小标宋简体" pitchFamily="65" charset="-122"/>
              </a:rPr>
              <a:t>第一节　</a:t>
            </a:r>
            <a:r>
              <a:rPr lang="zh-CN" altLang="en-US" sz="2800" dirty="0">
                <a:solidFill>
                  <a:srgbClr val="CC0000"/>
                </a:solidFill>
                <a:latin typeface="方正小标宋简体" pitchFamily="65" charset="-122"/>
                <a:ea typeface="方正小标宋简体" pitchFamily="65" charset="-122"/>
              </a:rPr>
              <a:t>谜格概述 </a:t>
            </a:r>
            <a:endParaRPr lang="en-US" altLang="zh-CN" sz="2800">
              <a:solidFill>
                <a:srgbClr val="CC0000"/>
              </a:solidFill>
              <a:latin typeface="方正小标宋简体" pitchFamily="65" charset="-122"/>
              <a:ea typeface="方正小标宋简体" pitchFamily="65" charset="-122"/>
            </a:endParaRPr>
          </a:p>
          <a:p>
            <a:pPr>
              <a:spcBef>
                <a:spcPct val="50000"/>
              </a:spcBef>
            </a:pPr>
            <a:endParaRPr lang="zh-CN" altLang="en-US" sz="2000" dirty="0">
              <a:latin typeface="Arial" panose="020B0604020202020204" pitchFamily="34" charset="0"/>
              <a:ea typeface="方正小标宋简体" pitchFamily="65" charset="-122"/>
            </a:endParaRPr>
          </a:p>
        </p:txBody>
      </p:sp>
    </p:spTree>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5" name="文本占位符 125954"/>
          <p:cNvSpPr>
            <a:spLocks noGrp="1"/>
          </p:cNvSpPr>
          <p:nvPr>
            <p:ph type="body" idx="1"/>
          </p:nvPr>
        </p:nvSpPr>
        <p:spPr>
          <a:xfrm>
            <a:off x="1981200" y="1628775"/>
            <a:ext cx="8229600" cy="4537075"/>
          </a:xfrm>
        </p:spPr>
        <p:txBody>
          <a:bodyPr/>
          <a:p>
            <a:pPr>
              <a:buNone/>
            </a:pPr>
            <a:r>
              <a:rPr lang="zh-CN" altLang="en-US" sz="4000">
                <a:ea typeface="仿宋_GB2312" pitchFamily="49" charset="-122"/>
              </a:rPr>
              <a:t>　</a:t>
            </a:r>
            <a:r>
              <a:rPr lang="zh-CN" altLang="en-US" sz="4000" dirty="0">
                <a:ea typeface="仿宋_GB2312" pitchFamily="49" charset="-122"/>
              </a:rPr>
              <a:t>  </a:t>
            </a:r>
            <a:r>
              <a:rPr lang="zh-CN" altLang="en-US" dirty="0">
                <a:ea typeface="方正小标宋简体" pitchFamily="65" charset="-122"/>
              </a:rPr>
              <a:t>历代文人流传下来的谜格虽然名目繁多，很不容易掌握。但归纳起来大致可分为移位、对偶、半读、分读、并读、别读、变音、谐音、加字、减字、抵消、附谜目等十几大类型。为了便于同学们正确使用谜格，我们在对各种谜格进行归纳和筛选的基础上，择其常见的几种谜格加以简要介绍。</a:t>
            </a:r>
            <a:endParaRPr lang="zh-CN" altLang="en-US">
              <a:ea typeface="方正小标宋简体" pitchFamily="65" charset="-122"/>
            </a:endParaRPr>
          </a:p>
        </p:txBody>
      </p:sp>
      <p:sp>
        <p:nvSpPr>
          <p:cNvPr id="125956" name="文本框 125955"/>
          <p:cNvSpPr txBox="1"/>
          <p:nvPr/>
        </p:nvSpPr>
        <p:spPr>
          <a:xfrm>
            <a:off x="1524000" y="620713"/>
            <a:ext cx="3563938" cy="1168400"/>
          </a:xfrm>
          <a:prstGeom prst="rect">
            <a:avLst/>
          </a:prstGeom>
          <a:noFill/>
          <a:ln w="9525">
            <a:noFill/>
          </a:ln>
        </p:spPr>
        <p:txBody>
          <a:bodyPr>
            <a:spAutoFit/>
          </a:bodyPr>
          <a:p>
            <a:pPr>
              <a:spcBef>
                <a:spcPct val="20000"/>
              </a:spcBef>
            </a:pPr>
            <a:r>
              <a:rPr lang="zh-CN" altLang="en-US" sz="2800" dirty="0">
                <a:solidFill>
                  <a:srgbClr val="CC0000"/>
                </a:solidFill>
                <a:latin typeface="方正小标宋简体" pitchFamily="65" charset="-122"/>
                <a:ea typeface="方正小标宋简体" pitchFamily="65" charset="-122"/>
              </a:rPr>
              <a:t>第二节　常见的谜格 </a:t>
            </a:r>
            <a:endParaRPr lang="en-US" altLang="zh-CN" sz="2800">
              <a:solidFill>
                <a:srgbClr val="CC0000"/>
              </a:solidFill>
              <a:latin typeface="方正小标宋简体" pitchFamily="65" charset="-122"/>
              <a:ea typeface="方正小标宋简体" pitchFamily="65" charset="-122"/>
            </a:endParaRPr>
          </a:p>
          <a:p>
            <a:pPr>
              <a:spcBef>
                <a:spcPct val="50000"/>
              </a:spcBef>
            </a:pPr>
            <a:endParaRPr lang="zh-CN" altLang="en-US" sz="2800" dirty="0">
              <a:solidFill>
                <a:srgbClr val="CC0000"/>
              </a:solidFill>
              <a:latin typeface="方正小标宋简体" pitchFamily="65" charset="-122"/>
              <a:ea typeface="方正小标宋简体" pitchFamily="65" charset="-122"/>
            </a:endParaRPr>
          </a:p>
        </p:txBody>
      </p:sp>
    </p:spTree>
  </p:cSld>
  <p:clrMapOvr>
    <a:masterClrMapping/>
  </p:clrMapOvr>
  <p:transition>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标题 126977"/>
          <p:cNvSpPr>
            <a:spLocks noGrp="1"/>
          </p:cNvSpPr>
          <p:nvPr>
            <p:ph type="title"/>
          </p:nvPr>
        </p:nvSpPr>
        <p:spPr>
          <a:xfrm>
            <a:off x="1992630" y="567055"/>
            <a:ext cx="8229600" cy="169989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一</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秋千格</a:t>
            </a:r>
            <a:r>
              <a:rPr lang="zh-CN" altLang="en-US" dirty="0"/>
              <a:t> </a:t>
            </a:r>
            <a:endParaRPr lang="zh-CN" altLang="en-US"/>
          </a:p>
        </p:txBody>
      </p:sp>
      <p:sp>
        <p:nvSpPr>
          <p:cNvPr id="126979" name="文本占位符 126978"/>
          <p:cNvSpPr>
            <a:spLocks noGrp="1"/>
          </p:cNvSpPr>
          <p:nvPr>
            <p:ph type="body" idx="1"/>
          </p:nvPr>
        </p:nvSpPr>
        <p:spPr>
          <a:xfrm>
            <a:off x="1276350" y="1716405"/>
            <a:ext cx="10279380" cy="4592320"/>
          </a:xfrm>
        </p:spPr>
        <p:txBody>
          <a:bodyPr/>
          <a:p>
            <a:pPr>
              <a:buClr>
                <a:schemeClr val="tx1"/>
              </a:buClr>
              <a:buNone/>
            </a:pPr>
            <a:r>
              <a:rPr lang="zh-CN" altLang="en-US" sz="2800" dirty="0">
                <a:ea typeface="方正小标宋简体" pitchFamily="65" charset="-122"/>
              </a:rPr>
              <a:t>     此格属“移位”类谜格，谜底规定</a:t>
            </a:r>
            <a:r>
              <a:rPr lang="zh-CN" altLang="en-US" sz="2800" dirty="0">
                <a:solidFill>
                  <a:srgbClr val="FF3300"/>
                </a:solidFill>
                <a:ea typeface="方正小标宋简体" pitchFamily="65" charset="-122"/>
              </a:rPr>
              <a:t>二字</a:t>
            </a:r>
            <a:r>
              <a:rPr lang="zh-CN" altLang="en-US" sz="2800" dirty="0">
                <a:ea typeface="方正小标宋简体" pitchFamily="65" charset="-122"/>
              </a:rPr>
              <a:t>。格法是象荡秋千一样，从下往上倒过来读，即按谜面猜得的二字颠倒读之作为谜底。</a:t>
            </a:r>
            <a:endParaRPr lang="zh-CN" altLang="en-US" sz="2800" dirty="0">
              <a:ea typeface="方正小标宋简体" pitchFamily="65" charset="-122"/>
            </a:endParaRPr>
          </a:p>
          <a:p>
            <a:pPr>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中国土地</a:t>
            </a:r>
            <a:r>
              <a:rPr lang="zh-CN" altLang="en-US" sz="2800" dirty="0">
                <a:ea typeface="方正小标宋简体" pitchFamily="65" charset="-122"/>
              </a:rPr>
              <a:t>（秋千格，电影演员一）</a:t>
            </a:r>
            <a:r>
              <a:rPr lang="zh-CN" altLang="en-US" sz="2800" dirty="0">
                <a:solidFill>
                  <a:srgbClr val="FF3300"/>
                </a:solidFill>
                <a:latin typeface="Adobe 仿宋 Std R" charset="-122"/>
                <a:ea typeface="方正行楷简体" pitchFamily="2" charset="-122"/>
              </a:rPr>
              <a:t>田华</a:t>
            </a:r>
            <a:endParaRPr lang="zh-CN" altLang="en-US" sz="2800" dirty="0">
              <a:solidFill>
                <a:srgbClr val="FF3300"/>
              </a:solidFill>
              <a:latin typeface="Adobe 仿宋 Std R" charset="-122"/>
              <a:ea typeface="方正行楷简体" pitchFamily="2" charset="-122"/>
            </a:endParaRPr>
          </a:p>
          <a:p>
            <a:pPr>
              <a:buClr>
                <a:schemeClr val="tx1"/>
              </a:buClr>
              <a:buNone/>
            </a:pPr>
            <a:r>
              <a:rPr lang="zh-CN" altLang="en-US" sz="2800" dirty="0">
                <a:ea typeface="方正小标宋简体" pitchFamily="65" charset="-122"/>
              </a:rPr>
              <a:t>     谜底“田华”按格移位为“华田”扣合谜面。</a:t>
            </a:r>
            <a:endParaRPr lang="zh-CN" altLang="en-US" sz="2800" dirty="0">
              <a:ea typeface="方正小标宋简体" pitchFamily="65" charset="-122"/>
            </a:endParaRPr>
          </a:p>
          <a:p>
            <a:pPr>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问女何所思，问女何所忆</a:t>
            </a:r>
            <a:r>
              <a:rPr lang="zh-CN" altLang="en-US" sz="2800" dirty="0">
                <a:ea typeface="方正小标宋简体" pitchFamily="65" charset="-122"/>
              </a:rPr>
              <a:t>（秋千格，生物学名词一）</a:t>
            </a:r>
            <a:r>
              <a:rPr lang="zh-CN" altLang="en-US" sz="2800" dirty="0">
                <a:solidFill>
                  <a:srgbClr val="FF3300"/>
                </a:solidFill>
                <a:latin typeface="Adobe 仿宋 Std R" charset="-122"/>
                <a:ea typeface="方正行楷简体" pitchFamily="2" charset="-122"/>
              </a:rPr>
              <a:t>花盘</a:t>
            </a:r>
            <a:endParaRPr lang="zh-CN" altLang="en-US" sz="2800" dirty="0">
              <a:solidFill>
                <a:srgbClr val="FF3300"/>
              </a:solidFill>
              <a:latin typeface="Adobe 仿宋 Std R" charset="-122"/>
              <a:ea typeface="方正行楷简体" pitchFamily="2" charset="-122"/>
            </a:endParaRPr>
          </a:p>
          <a:p>
            <a:pPr>
              <a:buClr>
                <a:schemeClr val="tx1"/>
              </a:buClr>
              <a:buNone/>
            </a:pPr>
            <a:r>
              <a:rPr lang="zh-CN" altLang="en-US" sz="2800" dirty="0">
                <a:ea typeface="方正小标宋简体" pitchFamily="65" charset="-122"/>
              </a:rPr>
              <a:t>     谜底“花盘”按格移位为“盘花”扣合谜面。</a:t>
            </a:r>
            <a:endParaRPr lang="zh-CN" altLang="en-US" sz="2800">
              <a:ea typeface="方正小标宋简体" pitchFamily="65" charset="-122"/>
            </a:endParaRPr>
          </a:p>
        </p:txBody>
      </p:sp>
    </p:spTree>
  </p:cSld>
  <p:clrMapOvr>
    <a:masterClrMapping/>
  </p:clrMapOvr>
  <p:transition>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标题 128001"/>
          <p:cNvSpPr>
            <a:spLocks noGrp="1"/>
          </p:cNvSpPr>
          <p:nvPr>
            <p:ph type="title"/>
          </p:nvPr>
        </p:nvSpPr>
        <p:spPr>
          <a:xfrm>
            <a:off x="1981200" y="429260"/>
            <a:ext cx="8229600" cy="122618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二</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卷帘格</a:t>
            </a:r>
            <a:endParaRPr lang="zh-CN" altLang="en-US" sz="4000">
              <a:solidFill>
                <a:srgbClr val="CC0000"/>
              </a:solidFill>
              <a:latin typeface="方正小标宋简体" pitchFamily="65" charset="-122"/>
              <a:ea typeface="方正小标宋简体" pitchFamily="65" charset="-122"/>
            </a:endParaRPr>
          </a:p>
        </p:txBody>
      </p:sp>
      <p:sp>
        <p:nvSpPr>
          <p:cNvPr id="128003" name="文本占位符 128002"/>
          <p:cNvSpPr>
            <a:spLocks noGrp="1"/>
          </p:cNvSpPr>
          <p:nvPr>
            <p:ph type="body" idx="1"/>
          </p:nvPr>
        </p:nvSpPr>
        <p:spPr>
          <a:xfrm>
            <a:off x="1199515" y="1655445"/>
            <a:ext cx="9763760" cy="4248150"/>
          </a:xfrm>
        </p:spPr>
        <p:txBody>
          <a:bodyPr/>
          <a:p>
            <a:pPr>
              <a:lnSpc>
                <a:spcPct val="90000"/>
              </a:lnSpc>
              <a:buClr>
                <a:schemeClr val="tx1"/>
              </a:buClr>
              <a:buNone/>
            </a:pPr>
            <a:r>
              <a:rPr lang="zh-CN" altLang="en-US" sz="2800" dirty="0"/>
              <a:t>     </a:t>
            </a:r>
            <a:r>
              <a:rPr lang="zh-CN" altLang="en-US" sz="2800" dirty="0">
                <a:ea typeface="方正小标宋简体" pitchFamily="65" charset="-122"/>
              </a:rPr>
              <a:t>此格属“移位”类谜格，格法与“秋千格”大致相同，区别是谜底必须</a:t>
            </a:r>
            <a:r>
              <a:rPr lang="zh-CN" altLang="en-US" sz="2800" dirty="0">
                <a:solidFill>
                  <a:srgbClr val="FF3300"/>
                </a:solidFill>
                <a:ea typeface="方正小标宋简体" pitchFamily="65" charset="-122"/>
              </a:rPr>
              <a:t>三字</a:t>
            </a:r>
            <a:r>
              <a:rPr lang="zh-CN" altLang="en-US" sz="2800" dirty="0">
                <a:ea typeface="方正小标宋简体" pitchFamily="65" charset="-122"/>
              </a:rPr>
              <a:t>以上，倒读扣合谜面。</a:t>
            </a:r>
            <a:endParaRPr lang="zh-CN" altLang="en-US" sz="2800" dirty="0">
              <a:ea typeface="方正小标宋简体" pitchFamily="65" charset="-122"/>
            </a:endParaRPr>
          </a:p>
          <a:p>
            <a:pPr>
              <a:lnSpc>
                <a:spcPct val="90000"/>
              </a:lnSpc>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笔笔中锋，字字正楷</a:t>
            </a:r>
            <a:r>
              <a:rPr lang="zh-CN" altLang="en-US" sz="2800" dirty="0">
                <a:ea typeface="方正小标宋简体" pitchFamily="65" charset="-122"/>
              </a:rPr>
              <a:t>（卷帘格，文化用品一）</a:t>
            </a:r>
            <a:r>
              <a:rPr lang="zh-CN" altLang="en-US" sz="2800" dirty="0">
                <a:solidFill>
                  <a:srgbClr val="FF3300"/>
                </a:solidFill>
                <a:latin typeface="Adobe 仿宋 Std R" charset="-122"/>
                <a:ea typeface="方正行楷简体" pitchFamily="2" charset="-122"/>
              </a:rPr>
              <a:t>工具书</a:t>
            </a:r>
            <a:endParaRPr lang="zh-CN" altLang="en-US" sz="2800" dirty="0">
              <a:solidFill>
                <a:srgbClr val="FF3300"/>
              </a:solidFill>
              <a:latin typeface="Adobe 仿宋 Std R" charset="-122"/>
              <a:ea typeface="方正行楷简体" pitchFamily="2" charset="-122"/>
            </a:endParaRPr>
          </a:p>
          <a:p>
            <a:pPr>
              <a:lnSpc>
                <a:spcPct val="90000"/>
              </a:lnSpc>
              <a:buClr>
                <a:schemeClr val="tx1"/>
              </a:buClr>
              <a:buNone/>
            </a:pPr>
            <a:r>
              <a:rPr lang="zh-CN" altLang="en-US" sz="2800" dirty="0">
                <a:ea typeface="方正小标宋简体" pitchFamily="65" charset="-122"/>
              </a:rPr>
              <a:t>     谜底“工具书”按格移位为“书具工”扣合谜面。</a:t>
            </a:r>
            <a:endParaRPr lang="zh-CN" altLang="en-US" sz="2800" dirty="0">
              <a:ea typeface="方正小标宋简体" pitchFamily="65" charset="-122"/>
            </a:endParaRPr>
          </a:p>
          <a:p>
            <a:pPr>
              <a:lnSpc>
                <a:spcPct val="90000"/>
              </a:lnSpc>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青出于蓝而胜于蓝</a:t>
            </a:r>
            <a:r>
              <a:rPr lang="zh-CN" altLang="en-US" sz="2800" dirty="0">
                <a:ea typeface="方正小标宋简体" pitchFamily="65" charset="-122"/>
              </a:rPr>
              <a:t>（卷帘格，学科一）</a:t>
            </a:r>
            <a:r>
              <a:rPr lang="zh-CN" altLang="en-US" sz="2800" dirty="0">
                <a:solidFill>
                  <a:srgbClr val="FF3300"/>
                </a:solidFill>
                <a:latin typeface="Adobe 仿宋 Std R" charset="-122"/>
                <a:ea typeface="方正行楷简体" pitchFamily="2" charset="-122"/>
              </a:rPr>
              <a:t>优生学</a:t>
            </a:r>
            <a:endParaRPr lang="zh-CN" altLang="en-US" sz="2800" dirty="0">
              <a:solidFill>
                <a:srgbClr val="FF3300"/>
              </a:solidFill>
              <a:latin typeface="Adobe 仿宋 Std R" charset="-122"/>
              <a:ea typeface="方正行楷简体" pitchFamily="2" charset="-122"/>
            </a:endParaRPr>
          </a:p>
          <a:p>
            <a:pPr>
              <a:lnSpc>
                <a:spcPct val="90000"/>
              </a:lnSpc>
              <a:buClr>
                <a:schemeClr val="tx1"/>
              </a:buClr>
              <a:buNone/>
            </a:pPr>
            <a:r>
              <a:rPr lang="zh-CN" altLang="en-US" sz="2800" dirty="0">
                <a:ea typeface="方正小标宋简体" pitchFamily="65" charset="-122"/>
              </a:rPr>
              <a:t>     谜底“优生学”按格移位为“学生优”扣合谜面。</a:t>
            </a:r>
            <a:endParaRPr lang="zh-CN" altLang="en-US" sz="2800">
              <a:ea typeface="方正小标宋简体" pitchFamily="65" charset="-122"/>
            </a:endParaRPr>
          </a:p>
        </p:txBody>
      </p:sp>
    </p:spTree>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标题 129025"/>
          <p:cNvSpPr>
            <a:spLocks noGrp="1"/>
          </p:cNvSpPr>
          <p:nvPr>
            <p:ph type="title"/>
          </p:nvPr>
        </p:nvSpPr>
        <p:spPr>
          <a:xfrm>
            <a:off x="1980883" y="50990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三</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骊珠格</a:t>
            </a:r>
            <a:endParaRPr lang="zh-CN" altLang="en-US" sz="4000">
              <a:solidFill>
                <a:srgbClr val="CC0000"/>
              </a:solidFill>
              <a:latin typeface="方正小标宋简体" pitchFamily="65" charset="-122"/>
              <a:ea typeface="方正小标宋简体" pitchFamily="65" charset="-122"/>
            </a:endParaRPr>
          </a:p>
        </p:txBody>
      </p:sp>
      <p:sp>
        <p:nvSpPr>
          <p:cNvPr id="129027" name="文本占位符 129026"/>
          <p:cNvSpPr>
            <a:spLocks noGrp="1"/>
          </p:cNvSpPr>
          <p:nvPr>
            <p:ph type="body" idx="1"/>
          </p:nvPr>
        </p:nvSpPr>
        <p:spPr>
          <a:xfrm>
            <a:off x="807720" y="1727200"/>
            <a:ext cx="10511155" cy="4248150"/>
          </a:xfrm>
        </p:spPr>
        <p:txBody>
          <a:bodyPr/>
          <a:p>
            <a:pPr>
              <a:lnSpc>
                <a:spcPct val="80000"/>
              </a:lnSpc>
              <a:buClr>
                <a:schemeClr val="tx1"/>
              </a:buClr>
              <a:buNone/>
            </a:pPr>
            <a:r>
              <a:rPr lang="zh-CN" altLang="en-US" sz="2800" dirty="0">
                <a:ea typeface="方正小标宋简体" pitchFamily="65" charset="-122"/>
              </a:rPr>
              <a:t>     此格属“加字”类谜格，又名“探骊格”，谜条上只写谜面和谜格，不标谜目，让猜者射出谜底时带出谜目，谜目与谜底作为一个不可分割的整体共同扣合谜面。</a:t>
            </a:r>
            <a:endParaRPr lang="zh-CN" altLang="en-US" sz="2800" dirty="0">
              <a:ea typeface="方正小标宋简体" pitchFamily="65" charset="-122"/>
            </a:endParaRPr>
          </a:p>
          <a:p>
            <a:pPr>
              <a:lnSpc>
                <a:spcPct val="80000"/>
              </a:lnSpc>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历史无禁区</a:t>
            </a:r>
            <a:r>
              <a:rPr lang="zh-CN" altLang="en-US" sz="2800" dirty="0">
                <a:ea typeface="方正小标宋简体" pitchFamily="65" charset="-122"/>
              </a:rPr>
              <a:t>（骊珠格）</a:t>
            </a:r>
            <a:r>
              <a:rPr lang="zh-CN" altLang="en-US" sz="2800" dirty="0">
                <a:solidFill>
                  <a:srgbClr val="FF3300"/>
                </a:solidFill>
                <a:latin typeface="Adobe 仿宋 Std R" charset="-122"/>
                <a:ea typeface="方正行楷简体" pitchFamily="2" charset="-122"/>
              </a:rPr>
              <a:t>古都开封</a:t>
            </a:r>
            <a:endParaRPr lang="zh-CN" altLang="en-US" sz="2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800" dirty="0">
                <a:ea typeface="方正小标宋简体" pitchFamily="65" charset="-122"/>
              </a:rPr>
              <a:t> 谜底中，“古都”实际上为谜目，与“开封”连成谜底扣合谜面。</a:t>
            </a:r>
            <a:endParaRPr lang="zh-CN" altLang="en-US" sz="2800" dirty="0">
              <a:ea typeface="方正小标宋简体" pitchFamily="65" charset="-122"/>
            </a:endParaRPr>
          </a:p>
          <a:p>
            <a:pPr>
              <a:lnSpc>
                <a:spcPct val="80000"/>
              </a:lnSpc>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不知何处是他乡</a:t>
            </a:r>
            <a:r>
              <a:rPr lang="zh-CN" altLang="en-US" sz="2800" dirty="0">
                <a:ea typeface="方正小标宋简体" pitchFamily="65" charset="-122"/>
              </a:rPr>
              <a:t>（骊珠格）</a:t>
            </a:r>
            <a:r>
              <a:rPr lang="zh-CN" altLang="en-US" sz="2800" dirty="0">
                <a:solidFill>
                  <a:srgbClr val="FF3300"/>
                </a:solidFill>
                <a:latin typeface="Adobe 仿宋 Std R" charset="-122"/>
                <a:ea typeface="方正行楷简体" pitchFamily="2" charset="-122"/>
              </a:rPr>
              <a:t>泊人时迁</a:t>
            </a:r>
            <a:endParaRPr lang="zh-CN" altLang="en-US" sz="2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800" dirty="0">
                <a:ea typeface="方正小标宋简体" pitchFamily="65" charset="-122"/>
              </a:rPr>
              <a:t> 谜底中，“泊人”实际上为谜目，与“时迁”连成谜底扣合谜面。</a:t>
            </a:r>
            <a:endParaRPr lang="zh-CN" altLang="en-US" sz="2800">
              <a:ea typeface="方正小标宋简体" pitchFamily="65" charset="-122"/>
            </a:endParaRPr>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图片 3"/>
          <p:cNvPicPr>
            <a:picLocks noChangeAspect="1"/>
          </p:cNvPicPr>
          <p:nvPr/>
        </p:nvPicPr>
        <p:blipFill>
          <a:blip r:embed="rId1"/>
          <a:stretch>
            <a:fillRect/>
          </a:stretch>
        </p:blipFill>
        <p:spPr>
          <a:xfrm>
            <a:off x="1652588" y="1800225"/>
            <a:ext cx="2600325" cy="2781300"/>
          </a:xfrm>
          <a:prstGeom prst="rect">
            <a:avLst/>
          </a:prstGeom>
          <a:noFill/>
          <a:ln w="9525">
            <a:noFill/>
          </a:ln>
        </p:spPr>
      </p:pic>
      <p:sp>
        <p:nvSpPr>
          <p:cNvPr id="27651" name="文本框 4"/>
          <p:cNvSpPr txBox="1"/>
          <p:nvPr/>
        </p:nvSpPr>
        <p:spPr>
          <a:xfrm>
            <a:off x="2643188" y="2528888"/>
            <a:ext cx="1019175" cy="132397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8000" dirty="0">
                <a:solidFill>
                  <a:srgbClr val="C00000"/>
                </a:solidFill>
                <a:latin typeface="华文行楷" panose="02010800040101010101" pitchFamily="2" charset="-122"/>
                <a:ea typeface="华文行楷" panose="02010800040101010101" pitchFamily="2" charset="-122"/>
              </a:rPr>
              <a:t>贰</a:t>
            </a:r>
            <a:endParaRPr lang="zh-CN" altLang="en-US" sz="8000" dirty="0">
              <a:solidFill>
                <a:srgbClr val="C00000"/>
              </a:solidFill>
              <a:latin typeface="华文行楷" panose="02010800040101010101" pitchFamily="2" charset="-122"/>
              <a:ea typeface="华文行楷" panose="02010800040101010101" pitchFamily="2" charset="-122"/>
            </a:endParaRPr>
          </a:p>
        </p:txBody>
      </p:sp>
      <p:sp>
        <p:nvSpPr>
          <p:cNvPr id="27652" name="文本框 5"/>
          <p:cNvSpPr txBox="1"/>
          <p:nvPr/>
        </p:nvSpPr>
        <p:spPr>
          <a:xfrm>
            <a:off x="3381375" y="2590800"/>
            <a:ext cx="1019175" cy="1200150"/>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7200" b="1" dirty="0">
                <a:solidFill>
                  <a:srgbClr val="C00000"/>
                </a:solidFill>
                <a:latin typeface="楷体" panose="02010609060101010101" pitchFamily="49" charset="-122"/>
                <a:ea typeface="楷体" panose="02010609060101010101" pitchFamily="49" charset="-122"/>
              </a:rPr>
              <a:t>·</a:t>
            </a:r>
            <a:endParaRPr lang="zh-CN" altLang="en-US" sz="7200" b="1" dirty="0">
              <a:solidFill>
                <a:srgbClr val="C00000"/>
              </a:solidFill>
              <a:latin typeface="楷体" panose="02010609060101010101" pitchFamily="49" charset="-122"/>
              <a:ea typeface="楷体" panose="02010609060101010101" pitchFamily="49" charset="-122"/>
            </a:endParaRPr>
          </a:p>
        </p:txBody>
      </p:sp>
      <p:sp>
        <p:nvSpPr>
          <p:cNvPr id="7" name="文本框 6"/>
          <p:cNvSpPr txBox="1"/>
          <p:nvPr/>
        </p:nvSpPr>
        <p:spPr>
          <a:xfrm>
            <a:off x="4148138" y="2533650"/>
            <a:ext cx="6367463" cy="1322070"/>
          </a:xfrm>
          <a:prstGeom prst="rect">
            <a:avLst/>
          </a:prstGeom>
          <a:noFill/>
        </p:spPr>
        <p:txBody>
          <a:bodyPr>
            <a:spAutoFit/>
          </a:bodyPr>
          <a:lstStyle/>
          <a:p>
            <a:pPr marR="0" defTabSz="914400" eaLnBrk="1" hangingPunct="1">
              <a:buClrTx/>
              <a:buSzTx/>
              <a:buFontTx/>
              <a:buNone/>
              <a:defRPr/>
            </a:pPr>
            <a:r>
              <a:rPr kumimoji="0" lang="zh-CN" altLang="en-US" sz="80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灯谜的谜体</a:t>
            </a:r>
            <a:endParaRPr kumimoji="0" lang="zh-CN" altLang="en-US" sz="80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标题 130049"/>
          <p:cNvSpPr>
            <a:spLocks noGrp="1"/>
          </p:cNvSpPr>
          <p:nvPr>
            <p:ph type="title"/>
          </p:nvPr>
        </p:nvSpPr>
        <p:spPr>
          <a:xfrm>
            <a:off x="1919288" y="54419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四</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梨花格</a:t>
            </a:r>
            <a:endParaRPr lang="zh-CN" altLang="en-US" sz="4000">
              <a:solidFill>
                <a:srgbClr val="CC0000"/>
              </a:solidFill>
              <a:latin typeface="方正小标宋简体" pitchFamily="65" charset="-122"/>
              <a:ea typeface="方正小标宋简体" pitchFamily="65" charset="-122"/>
            </a:endParaRPr>
          </a:p>
        </p:txBody>
      </p:sp>
      <p:sp>
        <p:nvSpPr>
          <p:cNvPr id="130051" name="文本占位符 130050"/>
          <p:cNvSpPr>
            <a:spLocks noGrp="1"/>
          </p:cNvSpPr>
          <p:nvPr>
            <p:ph type="body" idx="1"/>
          </p:nvPr>
        </p:nvSpPr>
        <p:spPr>
          <a:xfrm>
            <a:off x="1310640" y="1657350"/>
            <a:ext cx="9222740" cy="4478655"/>
          </a:xfrm>
        </p:spPr>
        <p:txBody>
          <a:bodyPr/>
          <a:p>
            <a:pPr>
              <a:lnSpc>
                <a:spcPct val="80000"/>
              </a:lnSpc>
              <a:buClr>
                <a:schemeClr val="tx1"/>
              </a:buClr>
              <a:buNone/>
            </a:pPr>
            <a:r>
              <a:rPr lang="zh-CN" altLang="en-US" sz="2800" dirty="0">
                <a:ea typeface="方正小标宋简体" pitchFamily="65" charset="-122"/>
              </a:rPr>
              <a:t>     此格属“谐音”类谜格，又名“谐音格”、“飞白格”。谜底须二字以上，格名取自唐代岑参诗“忽如一夜春风来，千树万树梨花开”，寓意为通体皆“白”，格法是谜底中有的字都用同音代替，以扣合谜面。</a:t>
            </a:r>
            <a:endParaRPr lang="zh-CN" altLang="en-US" sz="2800" dirty="0">
              <a:ea typeface="方正小标宋简体" pitchFamily="65" charset="-122"/>
            </a:endParaRPr>
          </a:p>
          <a:p>
            <a:pPr>
              <a:lnSpc>
                <a:spcPct val="80000"/>
              </a:lnSpc>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心有灵犀一点通</a:t>
            </a:r>
            <a:r>
              <a:rPr lang="zh-CN" altLang="en-US" sz="2800" dirty="0">
                <a:ea typeface="方正小标宋简体" pitchFamily="65" charset="-122"/>
              </a:rPr>
              <a:t>（梨花格，京剧目一）</a:t>
            </a:r>
            <a:r>
              <a:rPr lang="zh-CN" altLang="en-US" sz="2800" dirty="0">
                <a:solidFill>
                  <a:srgbClr val="FF3300"/>
                </a:solidFill>
                <a:latin typeface="Adobe 仿宋 Std R" charset="-122"/>
                <a:ea typeface="方正行楷简体" pitchFamily="2" charset="-122"/>
              </a:rPr>
              <a:t>秦香莲</a:t>
            </a:r>
            <a:endParaRPr lang="zh-CN" altLang="en-US" sz="2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800" dirty="0">
                <a:ea typeface="方正小标宋简体" pitchFamily="65" charset="-122"/>
              </a:rPr>
              <a:t>       谜底“秦香莲”按格读为“情相连”扣合谜面。</a:t>
            </a:r>
            <a:endParaRPr lang="zh-CN" altLang="en-US" sz="2800" dirty="0">
              <a:ea typeface="方正小标宋简体" pitchFamily="65" charset="-122"/>
            </a:endParaRPr>
          </a:p>
          <a:p>
            <a:pPr>
              <a:lnSpc>
                <a:spcPct val="80000"/>
              </a:lnSpc>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高射炮一再命中</a:t>
            </a:r>
            <a:r>
              <a:rPr lang="zh-CN" altLang="en-US" sz="2800" dirty="0">
                <a:ea typeface="方正小标宋简体" pitchFamily="65" charset="-122"/>
              </a:rPr>
              <a:t>（梨花格，外国地名一）</a:t>
            </a:r>
            <a:r>
              <a:rPr lang="zh-CN" altLang="en-US" sz="2800" dirty="0">
                <a:solidFill>
                  <a:srgbClr val="FF3300"/>
                </a:solidFill>
                <a:latin typeface="Adobe 仿宋 Std R" charset="-122"/>
                <a:ea typeface="方正行楷简体" pitchFamily="2" charset="-122"/>
              </a:rPr>
              <a:t>洛杉矶</a:t>
            </a:r>
            <a:endParaRPr lang="zh-CN" altLang="en-US" sz="2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800" dirty="0">
                <a:ea typeface="方正小标宋简体" pitchFamily="65" charset="-122"/>
              </a:rPr>
              <a:t>       谜底“洛杉矶”按格读为“落三机”扣合谜面。</a:t>
            </a:r>
            <a:endParaRPr lang="zh-CN" altLang="en-US" sz="2800">
              <a:ea typeface="方正小标宋简体" pitchFamily="65" charset="-122"/>
            </a:endParaRPr>
          </a:p>
        </p:txBody>
      </p:sp>
    </p:spTree>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标题 131073"/>
          <p:cNvSpPr>
            <a:spLocks noGrp="1"/>
          </p:cNvSpPr>
          <p:nvPr>
            <p:ph type="title"/>
          </p:nvPr>
        </p:nvSpPr>
        <p:spPr>
          <a:xfrm>
            <a:off x="1980883" y="474980"/>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五</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徐妃格</a:t>
            </a:r>
            <a:endParaRPr lang="zh-CN" altLang="en-US" sz="4000">
              <a:solidFill>
                <a:srgbClr val="CC0000"/>
              </a:solidFill>
              <a:latin typeface="方正小标宋简体" pitchFamily="65" charset="-122"/>
              <a:ea typeface="方正小标宋简体" pitchFamily="65" charset="-122"/>
            </a:endParaRPr>
          </a:p>
        </p:txBody>
      </p:sp>
      <p:sp>
        <p:nvSpPr>
          <p:cNvPr id="131075" name="文本占位符 131074"/>
          <p:cNvSpPr>
            <a:spLocks noGrp="1"/>
          </p:cNvSpPr>
          <p:nvPr>
            <p:ph type="body" idx="1"/>
          </p:nvPr>
        </p:nvSpPr>
        <p:spPr>
          <a:xfrm>
            <a:off x="1037590" y="1692275"/>
            <a:ext cx="9832975" cy="4248150"/>
          </a:xfrm>
        </p:spPr>
        <p:txBody>
          <a:bodyPr/>
          <a:p>
            <a:pPr>
              <a:lnSpc>
                <a:spcPct val="80000"/>
              </a:lnSpc>
              <a:buClr>
                <a:schemeClr val="tx1"/>
              </a:buClr>
              <a:buNone/>
            </a:pPr>
            <a:r>
              <a:rPr lang="zh-CN" altLang="en-US" sz="2400" dirty="0">
                <a:ea typeface="方正小标宋简体" pitchFamily="65" charset="-122"/>
              </a:rPr>
              <a:t>      此格属 “半读类”谜格。又名半妆格。据</a:t>
            </a:r>
            <a:r>
              <a:rPr lang="en-US" altLang="zh-CN" sz="2400">
                <a:ea typeface="方正小标宋简体" pitchFamily="65" charset="-122"/>
              </a:rPr>
              <a:t>《</a:t>
            </a:r>
            <a:r>
              <a:rPr lang="zh-CN" altLang="en-US" sz="2400" dirty="0">
                <a:ea typeface="方正小标宋简体" pitchFamily="65" charset="-122"/>
              </a:rPr>
              <a:t>南史</a:t>
            </a:r>
            <a:r>
              <a:rPr lang="en-US" altLang="zh-CN" sz="2400">
                <a:latin typeface="Arial" panose="020B0604020202020204" pitchFamily="34" charset="0"/>
                <a:ea typeface="方正小标宋简体" pitchFamily="65" charset="-122"/>
              </a:rPr>
              <a:t>•</a:t>
            </a:r>
            <a:r>
              <a:rPr lang="zh-CN" altLang="en-US" sz="2400" dirty="0">
                <a:ea typeface="方正小标宋简体" pitchFamily="65" charset="-122"/>
              </a:rPr>
              <a:t>后妃传</a:t>
            </a:r>
            <a:r>
              <a:rPr lang="en-US" altLang="zh-CN" sz="2400">
                <a:ea typeface="方正小标宋简体" pitchFamily="65" charset="-122"/>
              </a:rPr>
              <a:t>》</a:t>
            </a:r>
            <a:r>
              <a:rPr lang="zh-CN" altLang="en-US" sz="2400" dirty="0">
                <a:ea typeface="方正小标宋简体" pitchFamily="65" charset="-122"/>
              </a:rPr>
              <a:t>载：“妃</a:t>
            </a:r>
            <a:r>
              <a:rPr lang="en-US" altLang="zh-CN" sz="2400">
                <a:ea typeface="方正小标宋简体" pitchFamily="65" charset="-122"/>
              </a:rPr>
              <a:t>(</a:t>
            </a:r>
            <a:r>
              <a:rPr lang="zh-CN" altLang="en-US" sz="2400" dirty="0">
                <a:ea typeface="方正小标宋简体" pitchFamily="65" charset="-122"/>
              </a:rPr>
              <a:t>徐昭佩</a:t>
            </a:r>
            <a:r>
              <a:rPr lang="en-US" altLang="zh-CN" sz="2400">
                <a:ea typeface="方正小标宋简体" pitchFamily="65" charset="-122"/>
              </a:rPr>
              <a:t>)</a:t>
            </a:r>
            <a:r>
              <a:rPr lang="zh-CN" altLang="en-US" sz="2400" dirty="0">
                <a:ea typeface="方正小标宋简体" pitchFamily="65" charset="-122"/>
              </a:rPr>
              <a:t>以帝</a:t>
            </a:r>
            <a:r>
              <a:rPr lang="en-US" altLang="zh-CN" sz="2400">
                <a:ea typeface="方正小标宋简体" pitchFamily="65" charset="-122"/>
              </a:rPr>
              <a:t>(</a:t>
            </a:r>
            <a:r>
              <a:rPr lang="zh-CN" altLang="en-US" sz="2400" dirty="0">
                <a:ea typeface="方正小标宋简体" pitchFamily="65" charset="-122"/>
              </a:rPr>
              <a:t>梁元帝萧绎</a:t>
            </a:r>
            <a:r>
              <a:rPr lang="en-US" altLang="zh-CN" sz="2400">
                <a:ea typeface="方正小标宋简体" pitchFamily="65" charset="-122"/>
              </a:rPr>
              <a:t>)</a:t>
            </a:r>
            <a:r>
              <a:rPr lang="zh-CN" altLang="en-US" sz="2400" dirty="0">
                <a:ea typeface="方正小标宋简体" pitchFamily="65" charset="-122"/>
              </a:rPr>
              <a:t>眇一目，每知帝将至，必为半妆以候。”唐代李商隐曾有“只得徐妃半面妆”诗句。以此典故取作格名。徐妃格的谜面字数不限，谜底为两字或两字以上，但须偏旁</a:t>
            </a:r>
            <a:r>
              <a:rPr lang="en-US" altLang="zh-CN" sz="2400">
                <a:ea typeface="方正小标宋简体" pitchFamily="65" charset="-122"/>
              </a:rPr>
              <a:t>(</a:t>
            </a:r>
            <a:r>
              <a:rPr lang="zh-CN" altLang="en-US" sz="2400" dirty="0">
                <a:ea typeface="方正小标宋简体" pitchFamily="65" charset="-122"/>
              </a:rPr>
              <a:t>可以在左、也可以在右</a:t>
            </a:r>
            <a:r>
              <a:rPr lang="en-US" altLang="zh-CN" sz="2400">
                <a:ea typeface="方正小标宋简体" pitchFamily="65" charset="-122"/>
              </a:rPr>
              <a:t>)</a:t>
            </a:r>
            <a:r>
              <a:rPr lang="zh-CN" altLang="en-US" sz="2400" dirty="0">
                <a:ea typeface="方正小标宋简体" pitchFamily="65" charset="-122"/>
              </a:rPr>
              <a:t>相同。猜谜时，将其相同的偏旁摒弃，以此扣合谜面。</a:t>
            </a:r>
            <a:endParaRPr lang="zh-CN" altLang="en-US" sz="2400" dirty="0">
              <a:ea typeface="方正小标宋简体" pitchFamily="65" charset="-122"/>
            </a:endParaRPr>
          </a:p>
          <a:p>
            <a:pPr>
              <a:lnSpc>
                <a:spcPct val="80000"/>
              </a:lnSpc>
              <a:buClr>
                <a:schemeClr val="tx1"/>
              </a:buClr>
              <a:buNone/>
            </a:pPr>
            <a:r>
              <a:rPr lang="zh-CN" altLang="en-US" sz="24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孔子带路</a:t>
            </a:r>
            <a:r>
              <a:rPr lang="en-US" altLang="zh-CN" sz="2400">
                <a:ea typeface="方正小标宋简体" pitchFamily="65" charset="-122"/>
              </a:rPr>
              <a:t>(</a:t>
            </a:r>
            <a:r>
              <a:rPr lang="zh-CN" altLang="en-US" sz="2400" dirty="0">
                <a:ea typeface="方正小标宋简体" pitchFamily="65" charset="-122"/>
              </a:rPr>
              <a:t>徐妃，动物名</a:t>
            </a:r>
            <a:r>
              <a:rPr lang="en-US" altLang="zh-CN" sz="2400">
                <a:ea typeface="方正小标宋简体" pitchFamily="65" charset="-122"/>
              </a:rPr>
              <a:t>)</a:t>
            </a:r>
            <a:r>
              <a:rPr lang="zh-CN" altLang="en-US" sz="2800" dirty="0">
                <a:solidFill>
                  <a:srgbClr val="FF3300"/>
                </a:solidFill>
                <a:latin typeface="Adobe 仿宋 Std R" charset="-122"/>
                <a:ea typeface="方正行楷简体" pitchFamily="2" charset="-122"/>
              </a:rPr>
              <a:t>蚯蚓</a:t>
            </a:r>
            <a:endParaRPr lang="zh-CN" altLang="en-US" sz="2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400" dirty="0">
                <a:ea typeface="方正小标宋简体" pitchFamily="65" charset="-122"/>
              </a:rPr>
              <a:t>      谜底按面猜出，孔子名孔丘，得“丘引”，加上同样偏旁“虫”。</a:t>
            </a:r>
            <a:endParaRPr lang="zh-CN" altLang="en-US" sz="2400" dirty="0">
              <a:ea typeface="方正小标宋简体" pitchFamily="65" charset="-122"/>
            </a:endParaRPr>
          </a:p>
          <a:p>
            <a:pPr>
              <a:lnSpc>
                <a:spcPct val="80000"/>
              </a:lnSpc>
              <a:buClr>
                <a:schemeClr val="tx1"/>
              </a:buClr>
              <a:buNone/>
            </a:pPr>
            <a:r>
              <a:rPr lang="zh-CN" altLang="en-US" sz="24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情愿独身</a:t>
            </a:r>
            <a:r>
              <a:rPr lang="zh-CN" altLang="en-US" sz="2400" dirty="0">
                <a:ea typeface="方正小标宋简体" pitchFamily="65" charset="-122"/>
              </a:rPr>
              <a:t>（徐妃，河北地名）</a:t>
            </a:r>
            <a:r>
              <a:rPr lang="zh-CN" altLang="en-US" sz="2800" dirty="0">
                <a:solidFill>
                  <a:srgbClr val="FF3300"/>
                </a:solidFill>
                <a:latin typeface="Adobe 仿宋 Std R" charset="-122"/>
                <a:ea typeface="方正行楷简体" pitchFamily="2" charset="-122"/>
              </a:rPr>
              <a:t>邯郸</a:t>
            </a:r>
            <a:endParaRPr lang="zh-CN" altLang="en-US" sz="2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400" dirty="0">
                <a:ea typeface="方正小标宋简体" pitchFamily="65" charset="-122"/>
              </a:rPr>
              <a:t>      谜底按面猜出，甘愿单身，得“甘单”，加上同样偏旁“阝”。</a:t>
            </a:r>
            <a:endParaRPr lang="zh-CN" altLang="en-US" sz="2400">
              <a:ea typeface="方正小标宋简体" pitchFamily="65" charset="-122"/>
            </a:endParaRPr>
          </a:p>
        </p:txBody>
      </p:sp>
    </p:spTree>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2" name="文本占位符 133121"/>
          <p:cNvSpPr>
            <a:spLocks noGrp="1"/>
          </p:cNvSpPr>
          <p:nvPr>
            <p:ph type="body" idx="1"/>
          </p:nvPr>
        </p:nvSpPr>
        <p:spPr>
          <a:xfrm>
            <a:off x="1981200" y="1628775"/>
            <a:ext cx="8229600" cy="4537075"/>
          </a:xfrm>
        </p:spPr>
        <p:txBody>
          <a:bodyPr/>
          <a:p>
            <a:pPr>
              <a:buNone/>
            </a:pPr>
            <a:r>
              <a:rPr lang="zh-CN" altLang="en-US" sz="4000">
                <a:ea typeface="仿宋_GB2312" pitchFamily="49" charset="-122"/>
              </a:rPr>
              <a:t>　</a:t>
            </a:r>
            <a:r>
              <a:rPr lang="zh-CN" altLang="en-US" sz="4000" dirty="0">
                <a:ea typeface="仿宋_GB2312" pitchFamily="49" charset="-122"/>
              </a:rPr>
              <a:t>  </a:t>
            </a:r>
            <a:r>
              <a:rPr lang="zh-CN" altLang="en-US" dirty="0">
                <a:ea typeface="方正小标宋简体" pitchFamily="65" charset="-122"/>
              </a:rPr>
              <a:t>有一类灯谜，不是严格意义上的用格谜，但它或在标目上别具一格，或在谜面中巧设注解，使得它具有了一种谜格的意味，我们不妨称之为“类格谜”。</a:t>
            </a:r>
            <a:endParaRPr lang="zh-CN" altLang="en-US">
              <a:ea typeface="方正小标宋简体" pitchFamily="65" charset="-122"/>
            </a:endParaRPr>
          </a:p>
        </p:txBody>
      </p:sp>
      <p:sp>
        <p:nvSpPr>
          <p:cNvPr id="133123" name="文本框 133122"/>
          <p:cNvSpPr txBox="1"/>
          <p:nvPr/>
        </p:nvSpPr>
        <p:spPr>
          <a:xfrm>
            <a:off x="1524000" y="620713"/>
            <a:ext cx="5219700" cy="1168400"/>
          </a:xfrm>
          <a:prstGeom prst="rect">
            <a:avLst/>
          </a:prstGeom>
          <a:noFill/>
          <a:ln w="9525">
            <a:noFill/>
          </a:ln>
        </p:spPr>
        <p:txBody>
          <a:bodyPr>
            <a:spAutoFit/>
          </a:bodyPr>
          <a:p>
            <a:pPr>
              <a:spcBef>
                <a:spcPct val="20000"/>
              </a:spcBef>
            </a:pPr>
            <a:r>
              <a:rPr lang="zh-CN" altLang="en-US" sz="2800" dirty="0">
                <a:solidFill>
                  <a:srgbClr val="CC0000"/>
                </a:solidFill>
                <a:latin typeface="方正小标宋简体" pitchFamily="65" charset="-122"/>
                <a:ea typeface="方正小标宋简体" pitchFamily="65" charset="-122"/>
              </a:rPr>
              <a:t>第三节　特殊类谜（类格谜） </a:t>
            </a:r>
            <a:endParaRPr lang="en-US" altLang="zh-CN" sz="2800">
              <a:solidFill>
                <a:srgbClr val="CC0000"/>
              </a:solidFill>
              <a:latin typeface="方正小标宋简体" pitchFamily="65" charset="-122"/>
              <a:ea typeface="方正小标宋简体" pitchFamily="65" charset="-122"/>
            </a:endParaRPr>
          </a:p>
          <a:p>
            <a:pPr>
              <a:spcBef>
                <a:spcPct val="50000"/>
              </a:spcBef>
            </a:pPr>
            <a:endParaRPr lang="zh-CN" altLang="en-US" sz="2800" dirty="0">
              <a:solidFill>
                <a:srgbClr val="CC0000"/>
              </a:solidFill>
              <a:latin typeface="方正小标宋简体" pitchFamily="65" charset="-122"/>
              <a:ea typeface="方正小标宋简体" pitchFamily="65" charset="-122"/>
            </a:endParaRPr>
          </a:p>
        </p:txBody>
      </p:sp>
    </p:spTree>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标题 134145"/>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一</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游目谜</a:t>
            </a:r>
            <a:r>
              <a:rPr lang="zh-CN" altLang="en-US" dirty="0"/>
              <a:t> </a:t>
            </a:r>
            <a:endParaRPr lang="zh-CN" altLang="en-US"/>
          </a:p>
        </p:txBody>
      </p:sp>
      <p:sp>
        <p:nvSpPr>
          <p:cNvPr id="134147" name="文本占位符 134146"/>
          <p:cNvSpPr>
            <a:spLocks noGrp="1"/>
          </p:cNvSpPr>
          <p:nvPr>
            <p:ph type="body" idx="1"/>
          </p:nvPr>
        </p:nvSpPr>
        <p:spPr>
          <a:xfrm>
            <a:off x="1919288" y="2060575"/>
            <a:ext cx="7993062" cy="4248150"/>
          </a:xfrm>
        </p:spPr>
        <p:txBody>
          <a:bodyPr/>
          <a:p>
            <a:pPr>
              <a:buClr>
                <a:schemeClr val="tx1"/>
              </a:buClr>
              <a:buNone/>
            </a:pPr>
            <a:r>
              <a:rPr lang="zh-CN" altLang="en-US" sz="2800" dirty="0">
                <a:ea typeface="方正小标宋简体" pitchFamily="65" charset="-122"/>
              </a:rPr>
              <a:t>     游目谜是一种将谜目糅合在谜面中而谜面必须根据其所糅合的谜目去扣合谜底的特殊的类格谜。</a:t>
            </a:r>
            <a:endParaRPr lang="zh-CN" altLang="en-US" sz="2800" dirty="0">
              <a:ea typeface="方正小标宋简体" pitchFamily="65" charset="-122"/>
            </a:endParaRPr>
          </a:p>
          <a:p>
            <a:pPr>
              <a:buClr>
                <a:schemeClr val="tx1"/>
              </a:buClr>
              <a:buNone/>
            </a:pPr>
            <a:r>
              <a:rPr lang="zh-CN" altLang="en-US" dirty="0"/>
              <a:t>          </a:t>
            </a:r>
            <a:r>
              <a:rPr lang="zh-CN" altLang="en-US" sz="2800" dirty="0">
                <a:solidFill>
                  <a:srgbClr val="CC0000"/>
                </a:solidFill>
                <a:latin typeface="方正小标宋简体" pitchFamily="65" charset="-122"/>
                <a:ea typeface="方正小标宋简体" pitchFamily="65" charset="-122"/>
              </a:rPr>
              <a:t>名古屋作家</a:t>
            </a:r>
            <a:r>
              <a:rPr lang="zh-CN" altLang="en-US" sz="2800" dirty="0">
                <a:ea typeface="方正小标宋简体" pitchFamily="65" charset="-122"/>
              </a:rPr>
              <a:t> （游目）</a:t>
            </a:r>
            <a:r>
              <a:rPr lang="zh-CN" altLang="en-US" sz="2800" dirty="0">
                <a:solidFill>
                  <a:srgbClr val="FF3300"/>
                </a:solidFill>
                <a:latin typeface="Adobe 仿宋 Std R" charset="-122"/>
                <a:ea typeface="方正行楷简体" pitchFamily="2" charset="-122"/>
              </a:rPr>
              <a:t>老舍</a:t>
            </a:r>
            <a:endParaRPr lang="zh-CN" altLang="en-US" sz="2800" dirty="0">
              <a:solidFill>
                <a:srgbClr val="FF3300"/>
              </a:solidFill>
              <a:latin typeface="Adobe 仿宋 Std R" charset="-122"/>
              <a:ea typeface="方正行楷简体" pitchFamily="2" charset="-122"/>
            </a:endParaRPr>
          </a:p>
          <a:p>
            <a:pPr>
              <a:buClr>
                <a:schemeClr val="tx1"/>
              </a:buClr>
              <a:buNone/>
            </a:pPr>
            <a:r>
              <a:rPr lang="zh-CN" altLang="en-US" sz="2800" dirty="0">
                <a:ea typeface="方正小标宋简体" pitchFamily="65" charset="-122"/>
              </a:rPr>
              <a:t>   谜目在面中，要求猜作家，通过名古屋扣底。</a:t>
            </a:r>
            <a:endParaRPr lang="zh-CN" altLang="en-US" sz="2800" dirty="0">
              <a:ea typeface="方正小标宋简体" pitchFamily="65" charset="-122"/>
            </a:endParaRPr>
          </a:p>
          <a:p>
            <a:pPr>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字谜无人猜中</a:t>
            </a:r>
            <a:r>
              <a:rPr lang="zh-CN" altLang="en-US" sz="2800" dirty="0">
                <a:ea typeface="方正小标宋简体" pitchFamily="65" charset="-122"/>
              </a:rPr>
              <a:t>（游目）</a:t>
            </a:r>
            <a:r>
              <a:rPr lang="zh-CN" altLang="en-US" sz="2800" dirty="0">
                <a:solidFill>
                  <a:srgbClr val="FF3300"/>
                </a:solidFill>
                <a:latin typeface="Adobe 仿宋 Std R" charset="-122"/>
                <a:ea typeface="方正行楷简体" pitchFamily="2" charset="-122"/>
              </a:rPr>
              <a:t>仲</a:t>
            </a:r>
            <a:endParaRPr lang="zh-CN" altLang="en-US" sz="2800" dirty="0">
              <a:solidFill>
                <a:srgbClr val="FF3300"/>
              </a:solidFill>
              <a:latin typeface="Adobe 仿宋 Std R" charset="-122"/>
              <a:ea typeface="方正行楷简体" pitchFamily="2" charset="-122"/>
            </a:endParaRPr>
          </a:p>
          <a:p>
            <a:pPr>
              <a:buClr>
                <a:schemeClr val="tx1"/>
              </a:buClr>
              <a:buNone/>
            </a:pPr>
            <a:r>
              <a:rPr lang="zh-CN" altLang="en-US" sz="2800" dirty="0">
                <a:ea typeface="方正小标宋简体" pitchFamily="65" charset="-122"/>
              </a:rPr>
              <a:t>   谜目在面中，要求猜字，通过无人猜中扣底。</a:t>
            </a:r>
            <a:endParaRPr lang="zh-CN" altLang="en-US" sz="2800">
              <a:ea typeface="方正小标宋简体" pitchFamily="65" charset="-122"/>
            </a:endParaRPr>
          </a:p>
        </p:txBody>
      </p:sp>
    </p:spTree>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标题 135169"/>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二</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离合字谜</a:t>
            </a:r>
            <a:r>
              <a:rPr lang="zh-CN" altLang="en-US" dirty="0"/>
              <a:t> </a:t>
            </a:r>
            <a:endParaRPr lang="zh-CN" altLang="en-US"/>
          </a:p>
        </p:txBody>
      </p:sp>
      <p:sp>
        <p:nvSpPr>
          <p:cNvPr id="135171" name="文本占位符 135170"/>
          <p:cNvSpPr>
            <a:spLocks noGrp="1"/>
          </p:cNvSpPr>
          <p:nvPr>
            <p:ph type="body" idx="1"/>
          </p:nvPr>
        </p:nvSpPr>
        <p:spPr>
          <a:xfrm>
            <a:off x="1919288" y="2060575"/>
            <a:ext cx="7993062" cy="4248150"/>
          </a:xfrm>
        </p:spPr>
        <p:txBody>
          <a:bodyPr/>
          <a:p>
            <a:pPr>
              <a:lnSpc>
                <a:spcPct val="80000"/>
              </a:lnSpc>
              <a:buClr>
                <a:schemeClr val="tx1"/>
              </a:buClr>
              <a:buNone/>
            </a:pPr>
            <a:r>
              <a:rPr lang="zh-CN" altLang="en-US" sz="2800" dirty="0">
                <a:ea typeface="方正小标宋简体" pitchFamily="65" charset="-122"/>
              </a:rPr>
              <a:t>     它的成谜规则是，谜底先确定一个“母字”，这个“母字”必须可以拆分成两个或两个以上的“子字”，然后子字与母字相联而读，连缀成语义明确的词或短语，与谜面相扣合。一般有 “子子母”“母子子”“子母子”三种组合形式。</a:t>
            </a:r>
            <a:endParaRPr lang="zh-CN" altLang="en-US" sz="2800" dirty="0">
              <a:ea typeface="方正小标宋简体" pitchFamily="65" charset="-122"/>
            </a:endParaRPr>
          </a:p>
          <a:p>
            <a:pPr>
              <a:lnSpc>
                <a:spcPct val="80000"/>
              </a:lnSpc>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请贝利相帮</a:t>
            </a:r>
            <a:r>
              <a:rPr lang="zh-CN" altLang="en-US" sz="2800" dirty="0">
                <a:ea typeface="方正小标宋简体" pitchFamily="65" charset="-122"/>
              </a:rPr>
              <a:t> （离合字）</a:t>
            </a:r>
            <a:r>
              <a:rPr lang="zh-CN" altLang="en-US" sz="2800" dirty="0">
                <a:solidFill>
                  <a:srgbClr val="FF3300"/>
                </a:solidFill>
                <a:latin typeface="Adobe 仿宋 Std R" charset="-122"/>
                <a:ea typeface="方正行楷简体" pitchFamily="2" charset="-122"/>
              </a:rPr>
              <a:t>求球王</a:t>
            </a:r>
            <a:endParaRPr lang="zh-CN" altLang="en-US" sz="2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800" dirty="0">
                <a:ea typeface="方正小标宋简体" pitchFamily="65" charset="-122"/>
              </a:rPr>
              <a:t>     按会意扣面，贝利扣“球王”，底为““子母子”，“求”</a:t>
            </a:r>
            <a:r>
              <a:rPr lang="en-US" altLang="zh-CN" sz="2800">
                <a:ea typeface="方正小标宋简体" pitchFamily="65" charset="-122"/>
              </a:rPr>
              <a:t>+“</a:t>
            </a:r>
            <a:r>
              <a:rPr lang="zh-CN" altLang="en-US" sz="2800" dirty="0">
                <a:ea typeface="方正小标宋简体" pitchFamily="65" charset="-122"/>
              </a:rPr>
              <a:t>王”＝“球”。</a:t>
            </a:r>
            <a:endParaRPr lang="zh-CN" altLang="en-US" sz="2800" dirty="0">
              <a:ea typeface="方正小标宋简体" pitchFamily="65" charset="-122"/>
            </a:endParaRPr>
          </a:p>
          <a:p>
            <a:pPr>
              <a:lnSpc>
                <a:spcPct val="80000"/>
              </a:lnSpc>
              <a:buClr>
                <a:schemeClr val="tx1"/>
              </a:buClr>
              <a:buNone/>
            </a:pPr>
            <a:r>
              <a:rPr lang="zh-CN" altLang="en-US" sz="28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少林圣地耸入云端</a:t>
            </a:r>
            <a:r>
              <a:rPr lang="zh-CN" altLang="en-US" sz="2800" dirty="0">
                <a:ea typeface="方正小标宋简体" pitchFamily="65" charset="-122"/>
              </a:rPr>
              <a:t> （离合字）</a:t>
            </a:r>
            <a:r>
              <a:rPr lang="zh-CN" altLang="en-US" sz="2800" dirty="0">
                <a:solidFill>
                  <a:srgbClr val="FF3300"/>
                </a:solidFill>
                <a:latin typeface="Adobe 仿宋 Std R" charset="-122"/>
                <a:ea typeface="方正行楷简体" pitchFamily="2" charset="-122"/>
              </a:rPr>
              <a:t>嵩山高</a:t>
            </a:r>
            <a:endParaRPr lang="zh-CN" altLang="en-US" sz="28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800" dirty="0">
                <a:ea typeface="方正小标宋简体" pitchFamily="65" charset="-122"/>
              </a:rPr>
              <a:t>     按会意扣面，少林寺位于嵩山，耸入云端说明山高，底为“母子子”，“嵩”＝“山”</a:t>
            </a:r>
            <a:r>
              <a:rPr lang="en-US" altLang="zh-CN" sz="2800">
                <a:ea typeface="方正小标宋简体" pitchFamily="65" charset="-122"/>
              </a:rPr>
              <a:t>+“</a:t>
            </a:r>
            <a:r>
              <a:rPr lang="zh-CN" altLang="en-US" sz="2800" dirty="0">
                <a:ea typeface="方正小标宋简体" pitchFamily="65" charset="-122"/>
              </a:rPr>
              <a:t>高”。</a:t>
            </a:r>
            <a:endParaRPr lang="zh-CN" altLang="en-US" sz="2800">
              <a:ea typeface="方正小标宋简体" pitchFamily="65" charset="-122"/>
            </a:endParaRPr>
          </a:p>
        </p:txBody>
      </p:sp>
    </p:spTree>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标题 136193"/>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三</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离合音字谜</a:t>
            </a:r>
            <a:r>
              <a:rPr lang="zh-CN" altLang="en-US" dirty="0"/>
              <a:t> </a:t>
            </a:r>
            <a:endParaRPr lang="zh-CN" altLang="en-US"/>
          </a:p>
        </p:txBody>
      </p:sp>
      <p:sp>
        <p:nvSpPr>
          <p:cNvPr id="136195" name="文本占位符 136194"/>
          <p:cNvSpPr>
            <a:spLocks noGrp="1"/>
          </p:cNvSpPr>
          <p:nvPr>
            <p:ph type="body" idx="1"/>
          </p:nvPr>
        </p:nvSpPr>
        <p:spPr>
          <a:xfrm>
            <a:off x="1919288" y="2060575"/>
            <a:ext cx="7993062" cy="4248150"/>
          </a:xfrm>
        </p:spPr>
        <p:txBody>
          <a:bodyPr/>
          <a:p>
            <a:pPr>
              <a:lnSpc>
                <a:spcPct val="80000"/>
              </a:lnSpc>
              <a:buClr>
                <a:schemeClr val="tx1"/>
              </a:buClr>
              <a:buNone/>
            </a:pPr>
            <a:r>
              <a:rPr lang="zh-CN" altLang="en-US" sz="1800" dirty="0">
                <a:ea typeface="方正小标宋简体" pitchFamily="65" charset="-122"/>
              </a:rPr>
              <a:t>            </a:t>
            </a:r>
            <a:r>
              <a:rPr lang="zh-CN" altLang="en-US" sz="2000" dirty="0">
                <a:ea typeface="方正小标宋简体" pitchFamily="65" charset="-122"/>
              </a:rPr>
              <a:t>依据汉语拼音的特点，谜底先确定一个（以最终拼成的字的音为）母音字，再将其声母与韵母相对应的同音字作为子音字，然后将子音与母音相联而读，子母音的同音字连缀成词或短语，与谜面相扣合。它听上去是一个字的完整拼读过程，看上去各单字之间似乎是风马牛不相及，但别解后却发现整个词组表达了一个很清楚的意思。</a:t>
            </a:r>
            <a:endParaRPr lang="zh-CN" altLang="en-US" sz="2000" dirty="0">
              <a:ea typeface="方正小标宋简体" pitchFamily="65" charset="-122"/>
            </a:endParaRPr>
          </a:p>
          <a:p>
            <a:pPr>
              <a:lnSpc>
                <a:spcPct val="80000"/>
              </a:lnSpc>
              <a:buClr>
                <a:schemeClr val="tx1"/>
              </a:buClr>
              <a:buNone/>
            </a:pPr>
            <a:r>
              <a:rPr lang="zh-CN" altLang="en-US" sz="2000" dirty="0">
                <a:ea typeface="方正小标宋简体" pitchFamily="65" charset="-122"/>
              </a:rPr>
              <a:t>            </a:t>
            </a:r>
            <a:r>
              <a:rPr lang="zh-CN" altLang="en-US" sz="2000" dirty="0">
                <a:solidFill>
                  <a:srgbClr val="CC0000"/>
                </a:solidFill>
                <a:latin typeface="方正小标宋简体" pitchFamily="65" charset="-122"/>
                <a:ea typeface="方正小标宋简体" pitchFamily="65" charset="-122"/>
              </a:rPr>
              <a:t>安置房由我负责</a:t>
            </a:r>
            <a:r>
              <a:rPr lang="zh-CN" altLang="en-US" sz="2000" dirty="0">
                <a:ea typeface="方正小标宋简体" pitchFamily="65" charset="-122"/>
              </a:rPr>
              <a:t>（离合音字）</a:t>
            </a:r>
            <a:r>
              <a:rPr lang="zh-CN" altLang="en-US" sz="2000" dirty="0">
                <a:solidFill>
                  <a:srgbClr val="FF3300"/>
                </a:solidFill>
                <a:latin typeface="Adobe 仿宋 Std R" charset="-122"/>
                <a:ea typeface="方正行楷简体" pitchFamily="2" charset="-122"/>
              </a:rPr>
              <a:t>搁屋俺管</a:t>
            </a:r>
            <a:endParaRPr lang="zh-CN" altLang="en-US" sz="20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000" dirty="0">
                <a:ea typeface="方正小标宋简体" pitchFamily="65" charset="-122"/>
              </a:rPr>
              <a:t>            按会意扣面，“搁”（</a:t>
            </a:r>
            <a:r>
              <a:rPr lang="en-US" altLang="zh-CN" sz="2000" err="1">
                <a:ea typeface="方正小标宋简体" pitchFamily="65" charset="-122"/>
              </a:rPr>
              <a:t>ge</a:t>
            </a:r>
            <a:r>
              <a:rPr lang="zh-CN" altLang="en-US" sz="2000" dirty="0">
                <a:ea typeface="方正小标宋简体" pitchFamily="65" charset="-122"/>
              </a:rPr>
              <a:t>），“屋”（</a:t>
            </a:r>
            <a:r>
              <a:rPr lang="en-US" altLang="zh-CN" sz="2000" err="1">
                <a:ea typeface="方正小标宋简体" pitchFamily="65" charset="-122"/>
              </a:rPr>
              <a:t>wu</a:t>
            </a:r>
            <a:r>
              <a:rPr lang="zh-CN" altLang="en-US" sz="2000" dirty="0">
                <a:ea typeface="方正小标宋简体" pitchFamily="65" charset="-122"/>
              </a:rPr>
              <a:t>），“俺”（</a:t>
            </a:r>
            <a:r>
              <a:rPr lang="en-US" altLang="zh-CN" sz="2000">
                <a:ea typeface="方正小标宋简体" pitchFamily="65" charset="-122"/>
              </a:rPr>
              <a:t>an</a:t>
            </a:r>
            <a:r>
              <a:rPr lang="zh-CN" altLang="en-US" sz="2000" dirty="0">
                <a:ea typeface="方正小标宋简体" pitchFamily="65" charset="-122"/>
              </a:rPr>
              <a:t>），“管”（</a:t>
            </a:r>
            <a:r>
              <a:rPr lang="en-US" altLang="zh-CN" sz="2000">
                <a:ea typeface="方正小标宋简体" pitchFamily="65" charset="-122"/>
              </a:rPr>
              <a:t>guan</a:t>
            </a:r>
            <a:r>
              <a:rPr lang="zh-CN" altLang="en-US" sz="2000" dirty="0">
                <a:ea typeface="方正小标宋简体" pitchFamily="65" charset="-122"/>
              </a:rPr>
              <a:t>），按照前三个字拼音连读，刚好是最后一字的拼音。</a:t>
            </a:r>
            <a:endParaRPr lang="zh-CN" altLang="en-US" sz="2000" dirty="0">
              <a:ea typeface="方正小标宋简体" pitchFamily="65" charset="-122"/>
            </a:endParaRPr>
          </a:p>
          <a:p>
            <a:pPr>
              <a:lnSpc>
                <a:spcPct val="80000"/>
              </a:lnSpc>
              <a:buClr>
                <a:schemeClr val="tx1"/>
              </a:buClr>
              <a:buNone/>
            </a:pPr>
            <a:r>
              <a:rPr lang="zh-CN" altLang="en-US" sz="2000" dirty="0">
                <a:ea typeface="方正小标宋简体" pitchFamily="65" charset="-122"/>
              </a:rPr>
              <a:t>             </a:t>
            </a:r>
            <a:r>
              <a:rPr lang="zh-CN" altLang="en-US" sz="2000" dirty="0">
                <a:solidFill>
                  <a:srgbClr val="CC0000"/>
                </a:solidFill>
                <a:latin typeface="方正小标宋简体" pitchFamily="65" charset="-122"/>
                <a:ea typeface="方正小标宋简体" pitchFamily="65" charset="-122"/>
              </a:rPr>
              <a:t>屯兵梅岭</a:t>
            </a:r>
            <a:r>
              <a:rPr lang="zh-CN" altLang="en-US" sz="2000" dirty="0">
                <a:ea typeface="方正小标宋简体" pitchFamily="65" charset="-122"/>
              </a:rPr>
              <a:t>（离合音）</a:t>
            </a:r>
            <a:r>
              <a:rPr lang="zh-CN" altLang="en-US" sz="2000" dirty="0">
                <a:solidFill>
                  <a:srgbClr val="FF3300"/>
                </a:solidFill>
                <a:latin typeface="Adobe 仿宋 Std R" charset="-122"/>
                <a:ea typeface="方正行楷简体" pitchFamily="2" charset="-122"/>
              </a:rPr>
              <a:t>师安山</a:t>
            </a:r>
            <a:endParaRPr lang="zh-CN" altLang="en-US" sz="2000" dirty="0">
              <a:solidFill>
                <a:srgbClr val="FF3300"/>
              </a:solidFill>
              <a:latin typeface="Adobe 仿宋 Std R" charset="-122"/>
              <a:ea typeface="方正行楷简体" pitchFamily="2" charset="-122"/>
            </a:endParaRPr>
          </a:p>
          <a:p>
            <a:pPr>
              <a:lnSpc>
                <a:spcPct val="80000"/>
              </a:lnSpc>
              <a:buClr>
                <a:schemeClr val="tx1"/>
              </a:buClr>
              <a:buNone/>
            </a:pPr>
            <a:r>
              <a:rPr lang="zh-CN" altLang="en-US" sz="2000" dirty="0">
                <a:ea typeface="方正小标宋简体" pitchFamily="65" charset="-122"/>
              </a:rPr>
              <a:t>             按会意扣面，“师”（</a:t>
            </a:r>
            <a:r>
              <a:rPr lang="en-US" altLang="zh-CN" sz="2000" err="1">
                <a:ea typeface="方正小标宋简体" pitchFamily="65" charset="-122"/>
              </a:rPr>
              <a:t>shi</a:t>
            </a:r>
            <a:r>
              <a:rPr lang="zh-CN" altLang="en-US" sz="2000" dirty="0">
                <a:ea typeface="方正小标宋简体" pitchFamily="65" charset="-122"/>
              </a:rPr>
              <a:t>），“安”（</a:t>
            </a:r>
            <a:r>
              <a:rPr lang="en-US" altLang="zh-CN" sz="2000">
                <a:ea typeface="方正小标宋简体" pitchFamily="65" charset="-122"/>
              </a:rPr>
              <a:t>an</a:t>
            </a:r>
            <a:r>
              <a:rPr lang="zh-CN" altLang="en-US" sz="2000" dirty="0">
                <a:ea typeface="方正小标宋简体" pitchFamily="65" charset="-122"/>
              </a:rPr>
              <a:t>），“山”（</a:t>
            </a:r>
            <a:r>
              <a:rPr lang="en-US" altLang="zh-CN" sz="2000" err="1">
                <a:ea typeface="方正小标宋简体" pitchFamily="65" charset="-122"/>
              </a:rPr>
              <a:t>shan</a:t>
            </a:r>
            <a:r>
              <a:rPr lang="zh-CN" altLang="en-US" sz="2000" dirty="0">
                <a:ea typeface="方正小标宋简体" pitchFamily="65" charset="-122"/>
              </a:rPr>
              <a:t>）， 按照前两个字拼音连读，刚好是最后一字的拼音。</a:t>
            </a:r>
            <a:endParaRPr lang="zh-CN" altLang="en-US" sz="2000">
              <a:ea typeface="方正小标宋简体" pitchFamily="65" charset="-122"/>
            </a:endParaRPr>
          </a:p>
        </p:txBody>
      </p:sp>
    </p:spTree>
  </p:cSld>
  <p:clrMapOvr>
    <a:masterClrMapping/>
  </p:clrMapOvr>
  <p:transition>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标题 137217"/>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四</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方位字谜</a:t>
            </a:r>
            <a:r>
              <a:rPr lang="zh-CN" altLang="en-US" dirty="0"/>
              <a:t> </a:t>
            </a:r>
            <a:endParaRPr lang="zh-CN" altLang="en-US"/>
          </a:p>
        </p:txBody>
      </p:sp>
      <p:sp>
        <p:nvSpPr>
          <p:cNvPr id="137219" name="文本占位符 137218"/>
          <p:cNvSpPr>
            <a:spLocks noGrp="1"/>
          </p:cNvSpPr>
          <p:nvPr>
            <p:ph type="body" idx="1"/>
          </p:nvPr>
        </p:nvSpPr>
        <p:spPr>
          <a:xfrm>
            <a:off x="1919288" y="2060575"/>
            <a:ext cx="7993062" cy="4248150"/>
          </a:xfrm>
        </p:spPr>
        <p:txBody>
          <a:bodyPr/>
          <a:p>
            <a:pPr fontAlgn="ctr">
              <a:buClr>
                <a:schemeClr val="tx1"/>
              </a:buClr>
              <a:buNone/>
            </a:pPr>
            <a:r>
              <a:rPr lang="zh-CN" altLang="en-US" sz="2400" dirty="0">
                <a:ea typeface="方正小标宋简体" pitchFamily="65" charset="-122"/>
              </a:rPr>
              <a:t>           方位字谜与离合字谜有些相似，都是在谜底中拆字，同时会意扣合谜面。不同的是，方位字谜的谜底一般由三部分构成：一、母字；二、方位字：主要有 “上下左右前后、东西南北、内外中里”等字眼；三、方位字指向母字的构成部分。此三部分相合，会意扣面。</a:t>
            </a:r>
            <a:endParaRPr lang="zh-CN" altLang="en-US" sz="2400" dirty="0">
              <a:ea typeface="方正小标宋简体" pitchFamily="65" charset="-122"/>
            </a:endParaRPr>
          </a:p>
          <a:p>
            <a:pPr fontAlgn="ctr">
              <a:buClr>
                <a:schemeClr val="tx1"/>
              </a:buClr>
              <a:buNone/>
            </a:pPr>
            <a:r>
              <a:rPr lang="zh-CN" altLang="en-US" sz="24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丢了官职到基层</a:t>
            </a:r>
            <a:r>
              <a:rPr lang="zh-CN" altLang="en-US" sz="2400" dirty="0">
                <a:ea typeface="方正小标宋简体" pitchFamily="65" charset="-122"/>
              </a:rPr>
              <a:t>（方位字）</a:t>
            </a:r>
            <a:r>
              <a:rPr lang="zh-CN" altLang="en-US" sz="2800" dirty="0">
                <a:solidFill>
                  <a:srgbClr val="FF3300"/>
                </a:solidFill>
                <a:latin typeface="Adobe 仿宋 Std R" charset="-122"/>
                <a:ea typeface="方正行楷简体" pitchFamily="2" charset="-122"/>
              </a:rPr>
              <a:t>罢下去</a:t>
            </a:r>
            <a:endParaRPr lang="zh-CN" altLang="en-US" sz="2800" dirty="0">
              <a:solidFill>
                <a:srgbClr val="FF3300"/>
              </a:solidFill>
              <a:latin typeface="Adobe 仿宋 Std R" charset="-122"/>
              <a:ea typeface="方正行楷简体" pitchFamily="2" charset="-122"/>
            </a:endParaRPr>
          </a:p>
          <a:p>
            <a:pPr fontAlgn="ctr">
              <a:buClr>
                <a:schemeClr val="tx1"/>
              </a:buClr>
              <a:buNone/>
            </a:pPr>
            <a:r>
              <a:rPr lang="zh-CN" altLang="en-US" sz="2400" dirty="0">
                <a:ea typeface="方正小标宋简体" pitchFamily="65" charset="-122"/>
              </a:rPr>
              <a:t>           按会意扣面，丢了官职就是“罢官”，到基层就是“下去”，刚好“罢”的下面是“去”。</a:t>
            </a:r>
            <a:endParaRPr lang="zh-CN" altLang="en-US" sz="2400" dirty="0">
              <a:ea typeface="方正小标宋简体" pitchFamily="65" charset="-122"/>
            </a:endParaRPr>
          </a:p>
          <a:p>
            <a:pPr fontAlgn="ctr">
              <a:buClr>
                <a:schemeClr val="tx1"/>
              </a:buClr>
              <a:buNone/>
            </a:pPr>
            <a:r>
              <a:rPr lang="zh-CN" altLang="en-US" sz="24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“出师未捷身先死”</a:t>
            </a:r>
            <a:r>
              <a:rPr lang="zh-CN" altLang="en-US" sz="2400" dirty="0">
                <a:ea typeface="方正小标宋简体" pitchFamily="65" charset="-122"/>
              </a:rPr>
              <a:t> （方位字）</a:t>
            </a:r>
            <a:r>
              <a:rPr lang="zh-CN" altLang="en-US" sz="2800" dirty="0">
                <a:solidFill>
                  <a:srgbClr val="FF3300"/>
                </a:solidFill>
                <a:latin typeface="Adobe 仿宋 Std R" charset="-122"/>
                <a:ea typeface="方正行楷简体" pitchFamily="2" charset="-122"/>
              </a:rPr>
              <a:t>赢前亡</a:t>
            </a:r>
            <a:endParaRPr lang="zh-CN" altLang="en-US" sz="2800" dirty="0">
              <a:solidFill>
                <a:srgbClr val="FF3300"/>
              </a:solidFill>
              <a:latin typeface="Adobe 仿宋 Std R" charset="-122"/>
              <a:ea typeface="方正行楷简体" pitchFamily="2" charset="-122"/>
            </a:endParaRPr>
          </a:p>
          <a:p>
            <a:pPr fontAlgn="ctr">
              <a:buClr>
                <a:schemeClr val="tx1"/>
              </a:buClr>
              <a:buNone/>
            </a:pPr>
            <a:r>
              <a:rPr lang="zh-CN" altLang="en-US" sz="2400" dirty="0">
                <a:ea typeface="方正小标宋简体" pitchFamily="65" charset="-122"/>
              </a:rPr>
              <a:t>按会意扣面，胜利之前死了，“赢”的前端是“亡”字。</a:t>
            </a:r>
            <a:endParaRPr lang="zh-CN" altLang="en-US" sz="2400">
              <a:ea typeface="方正小标宋简体" pitchFamily="65" charset="-122"/>
            </a:endParaRPr>
          </a:p>
        </p:txBody>
      </p:sp>
    </p:spTree>
  </p:cSld>
  <p:clrMapOvr>
    <a:masterClrMapping/>
  </p:clrMapOvr>
  <p:transition>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8242" name="内容占位符 138241"/>
          <p:cNvPicPr>
            <a:picLocks noChangeAspect="1"/>
          </p:cNvPicPr>
          <p:nvPr>
            <p:ph idx="1"/>
          </p:nvPr>
        </p:nvPicPr>
        <p:blipFill>
          <a:blip r:embed="rId1"/>
          <a:stretch>
            <a:fillRect/>
          </a:stretch>
        </p:blipFill>
        <p:spPr>
          <a:xfrm>
            <a:off x="1774825" y="5086350"/>
            <a:ext cx="8229600" cy="942975"/>
          </a:xfrm>
        </p:spPr>
      </p:pic>
      <p:pic>
        <p:nvPicPr>
          <p:cNvPr id="138243" name="图片 138242"/>
          <p:cNvPicPr>
            <a:picLocks noChangeAspect="1"/>
          </p:cNvPicPr>
          <p:nvPr/>
        </p:nvPicPr>
        <p:blipFill>
          <a:blip r:embed="rId2"/>
          <a:stretch>
            <a:fillRect/>
          </a:stretch>
        </p:blipFill>
        <p:spPr>
          <a:xfrm>
            <a:off x="2422525" y="692150"/>
            <a:ext cx="7273925" cy="1220788"/>
          </a:xfrm>
          <a:prstGeom prst="rect">
            <a:avLst/>
          </a:prstGeom>
          <a:noFill/>
          <a:ln w="9525">
            <a:noFill/>
          </a:ln>
          <a:effectLst>
            <a:outerShdw dist="17961" dir="2699999" algn="ctr" rotWithShape="0">
              <a:srgbClr val="808080">
                <a:alpha val="50000"/>
              </a:srgbClr>
            </a:outerShdw>
          </a:effectLst>
        </p:spPr>
      </p:pic>
      <p:sp>
        <p:nvSpPr>
          <p:cNvPr id="138244" name="文本框 138243"/>
          <p:cNvSpPr txBox="1"/>
          <p:nvPr/>
        </p:nvSpPr>
        <p:spPr>
          <a:xfrm>
            <a:off x="4440238" y="981075"/>
            <a:ext cx="3637280" cy="583565"/>
          </a:xfrm>
          <a:prstGeom prst="rect">
            <a:avLst/>
          </a:prstGeom>
          <a:noFill/>
          <a:ln w="9525">
            <a:noFill/>
          </a:ln>
          <a:effectLst>
            <a:outerShdw dist="35921" dir="2699999" algn="ctr" rotWithShape="0">
              <a:srgbClr val="808080">
                <a:alpha val="50000"/>
              </a:srgbClr>
            </a:outerShdw>
          </a:effectLst>
        </p:spPr>
        <p:txBody>
          <a:bodyPr wrap="none">
            <a:spAutoFit/>
          </a:bodyPr>
          <a:p>
            <a:r>
              <a:rPr lang="zh-CN" altLang="en-US" sz="3200" dirty="0">
                <a:solidFill>
                  <a:srgbClr val="FFFF00"/>
                </a:solidFill>
                <a:latin typeface="黑体" panose="02010609060101010101" pitchFamily="2" charset="-122"/>
                <a:ea typeface="黑体" panose="02010609060101010101" pitchFamily="2" charset="-122"/>
              </a:rPr>
              <a:t>第六章　花色灯谜 </a:t>
            </a:r>
            <a:endParaRPr lang="zh-CN" altLang="en-US" sz="3200" dirty="0">
              <a:solidFill>
                <a:srgbClr val="FFFF00"/>
              </a:solidFill>
              <a:latin typeface="黑体" panose="02010609060101010101" pitchFamily="2" charset="-122"/>
              <a:ea typeface="黑体" panose="02010609060101010101" pitchFamily="2" charset="-122"/>
            </a:endParaRPr>
          </a:p>
        </p:txBody>
      </p:sp>
      <p:sp>
        <p:nvSpPr>
          <p:cNvPr id="138254" name="矩形 138253"/>
          <p:cNvSpPr/>
          <p:nvPr/>
        </p:nvSpPr>
        <p:spPr>
          <a:xfrm>
            <a:off x="1774825" y="1628775"/>
            <a:ext cx="8229600" cy="45370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4000">
                <a:ea typeface="仿宋_GB2312" pitchFamily="49" charset="-122"/>
              </a:rPr>
              <a:t>　</a:t>
            </a:r>
            <a:r>
              <a:rPr lang="zh-CN" altLang="en-US" sz="4000" dirty="0">
                <a:ea typeface="仿宋_GB2312" pitchFamily="49" charset="-122"/>
              </a:rPr>
              <a:t>    </a:t>
            </a:r>
            <a:r>
              <a:rPr lang="zh-CN" altLang="en-US" sz="2800" dirty="0">
                <a:ea typeface="方正小标宋简体" pitchFamily="65" charset="-122"/>
              </a:rPr>
              <a:t>花色谜是花色品种谜的简称。它是指除文义谜以外的各类灯谜。这类灯谜品种繁多，可说是五彩缤纷、绚丽多姿。常见的花色谜有：画谜、印章谜、射覆谜、圆圈谜、方格谜、漏字谜、故事谜、扑克谜、邮票谜、书法谜、符号谜、拼音谜、外文谜、书信谜、颜色谜、改错谜、哑谜、即物赠谜、实物谜、音像谜等数十种。 </a:t>
            </a:r>
            <a:endParaRPr lang="zh-CN" altLang="en-US" sz="2800">
              <a:ea typeface="方正小标宋简体" pitchFamily="65" charset="-122"/>
            </a:endParaRPr>
          </a:p>
        </p:txBody>
      </p:sp>
    </p:spTree>
  </p:cSld>
  <p:clrMapOvr>
    <a:masterClrMapping/>
  </p:clrMapOvr>
  <p:transition>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标题 139265"/>
          <p:cNvSpPr>
            <a:spLocks noGrp="1"/>
          </p:cNvSpPr>
          <p:nvPr>
            <p:ph type="title"/>
          </p:nvPr>
        </p:nvSpPr>
        <p:spPr>
          <a:xfrm>
            <a:off x="1332230" y="135890"/>
            <a:ext cx="8229600" cy="159194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一</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画谜</a:t>
            </a:r>
            <a:endParaRPr lang="zh-CN" altLang="en-US" sz="4000">
              <a:solidFill>
                <a:srgbClr val="CC0000"/>
              </a:solidFill>
              <a:latin typeface="方正小标宋简体" pitchFamily="65" charset="-122"/>
              <a:ea typeface="方正小标宋简体" pitchFamily="65" charset="-122"/>
            </a:endParaRPr>
          </a:p>
        </p:txBody>
      </p:sp>
      <p:sp>
        <p:nvSpPr>
          <p:cNvPr id="139267" name="文本占位符 139266"/>
          <p:cNvSpPr>
            <a:spLocks noGrp="1"/>
          </p:cNvSpPr>
          <p:nvPr>
            <p:ph type="body" idx="1"/>
          </p:nvPr>
        </p:nvSpPr>
        <p:spPr>
          <a:xfrm>
            <a:off x="1450658" y="1191260"/>
            <a:ext cx="7993062" cy="4248150"/>
          </a:xfrm>
        </p:spPr>
        <p:txBody>
          <a:bodyPr/>
          <a:p>
            <a:pPr>
              <a:buClr>
                <a:schemeClr val="tx1"/>
              </a:buClr>
              <a:buNone/>
            </a:pPr>
            <a:r>
              <a:rPr lang="zh-CN" altLang="en-US" sz="2800" dirty="0">
                <a:ea typeface="方正小标宋简体" pitchFamily="65" charset="-122"/>
              </a:rPr>
              <a:t>     </a:t>
            </a:r>
            <a:r>
              <a:rPr lang="zh-CN" altLang="en-US" sz="2400" dirty="0">
                <a:ea typeface="方正小标宋简体" pitchFamily="65" charset="-122"/>
              </a:rPr>
              <a:t>画谜是以图画作为谜面，它是绘画艺术和灯谜艺术相结合的产物。画谜不同于看图识字，也不是画画解释，它需要“别解”。猜画谜的关键是要充分理解谜面所画事物的特征、特性，以及画面的结构等，再根据谜目的要求，去联想与之相符的字或物等。 </a:t>
            </a:r>
            <a:endParaRPr lang="zh-CN" altLang="en-US" sz="2400">
              <a:ea typeface="方正小标宋简体" pitchFamily="65" charset="-122"/>
            </a:endParaRPr>
          </a:p>
        </p:txBody>
      </p:sp>
      <p:pic>
        <p:nvPicPr>
          <p:cNvPr id="139270" name="图片 139269" descr="画-5"/>
          <p:cNvPicPr>
            <a:picLocks noChangeAspect="1"/>
          </p:cNvPicPr>
          <p:nvPr/>
        </p:nvPicPr>
        <p:blipFill>
          <a:blip r:embed="rId1"/>
          <a:srcRect l="10529" t="28995" r="11487" b="17584"/>
          <a:stretch>
            <a:fillRect/>
          </a:stretch>
        </p:blipFill>
        <p:spPr>
          <a:xfrm>
            <a:off x="1104265" y="2951480"/>
            <a:ext cx="6542405" cy="3670935"/>
          </a:xfrm>
          <a:prstGeom prst="rect">
            <a:avLst/>
          </a:prstGeom>
          <a:noFill/>
          <a:ln w="9525">
            <a:noFill/>
          </a:ln>
        </p:spPr>
      </p:pic>
      <p:sp>
        <p:nvSpPr>
          <p:cNvPr id="139271" name="矩形 139270"/>
          <p:cNvSpPr/>
          <p:nvPr/>
        </p:nvSpPr>
        <p:spPr>
          <a:xfrm>
            <a:off x="7853363" y="5172551"/>
            <a:ext cx="3024187" cy="829945"/>
          </a:xfrm>
          <a:prstGeom prst="rect">
            <a:avLst/>
          </a:prstGeom>
          <a:noFill/>
          <a:ln w="9525">
            <a:noFill/>
          </a:ln>
        </p:spPr>
        <p:txBody>
          <a:bodyPr anchor="ctr">
            <a:spAutoFit/>
          </a:bodyPr>
          <a:p>
            <a:r>
              <a:rPr lang="zh-CN" altLang="en-US" sz="2000" dirty="0">
                <a:latin typeface="Arial" panose="020B0604020202020204" pitchFamily="34" charset="0"/>
                <a:ea typeface="方正小标宋简体" pitchFamily="65" charset="-122"/>
              </a:rPr>
              <a:t>四字毛泽东词句</a:t>
            </a:r>
            <a:endParaRPr lang="zh-CN" altLang="en-US" sz="2000" dirty="0">
              <a:latin typeface="Arial" panose="020B0604020202020204" pitchFamily="34" charset="0"/>
              <a:ea typeface="方正小标宋简体" pitchFamily="65" charset="-122"/>
            </a:endParaRPr>
          </a:p>
          <a:p>
            <a:r>
              <a:rPr lang="zh-CN" altLang="en-US" sz="2800" dirty="0">
                <a:solidFill>
                  <a:srgbClr val="FF3300"/>
                </a:solidFill>
                <a:latin typeface="Adobe 仿宋 Std R" charset="-122"/>
                <a:ea typeface="方正行楷简体" pitchFamily="2" charset="-122"/>
              </a:rPr>
              <a:t>还有吃的</a:t>
            </a:r>
            <a:endParaRPr lang="zh-CN" altLang="en-US" sz="2800" dirty="0">
              <a:solidFill>
                <a:srgbClr val="FF3300"/>
              </a:solidFill>
              <a:latin typeface="Adobe 仿宋 Std R" charset="-122"/>
              <a:ea typeface="方正行楷简体" pitchFamily="2" charset="-122"/>
            </a:endParaRPr>
          </a:p>
        </p:txBody>
      </p:sp>
    </p:spTree>
  </p:cSld>
  <p:clrMapOvr>
    <a:masterClrMapping/>
  </p:clrMapOvr>
  <p:transition>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标题 140289"/>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二</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印章谜</a:t>
            </a:r>
            <a:r>
              <a:rPr lang="zh-CN" altLang="en-US" dirty="0"/>
              <a:t> </a:t>
            </a:r>
            <a:endParaRPr lang="zh-CN" altLang="en-US"/>
          </a:p>
        </p:txBody>
      </p:sp>
      <p:sp>
        <p:nvSpPr>
          <p:cNvPr id="140291" name="文本占位符 140290"/>
          <p:cNvSpPr>
            <a:spLocks noGrp="1"/>
          </p:cNvSpPr>
          <p:nvPr>
            <p:ph type="body" idx="1"/>
          </p:nvPr>
        </p:nvSpPr>
        <p:spPr>
          <a:xfrm>
            <a:off x="1919288" y="2060575"/>
            <a:ext cx="7993062" cy="4248150"/>
          </a:xfrm>
        </p:spPr>
        <p:txBody>
          <a:bodyPr/>
          <a:p>
            <a:pPr>
              <a:buClr>
                <a:schemeClr val="tx1"/>
              </a:buClr>
              <a:buNone/>
            </a:pPr>
            <a:r>
              <a:rPr lang="zh-CN" altLang="en-US" sz="2400" dirty="0">
                <a:ea typeface="方正小标宋简体" pitchFamily="65" charset="-122"/>
              </a:rPr>
              <a:t>            </a:t>
            </a:r>
            <a:r>
              <a:rPr lang="zh-CN" altLang="en-US" sz="2000" dirty="0">
                <a:ea typeface="方正小标宋简体" pitchFamily="65" charset="-122"/>
              </a:rPr>
              <a:t>印章谜，又名金石谜、篆刻谜。它是用印章做谜面制成的灯谜。印文部分的猜射和文义谜一样，其主要特征是除了印文部分的猜射外，还要将印章的形式或性质、材质、治印手段、章法、刀工等结合起来，谜底一般带有“印、章、玉、玺、雕、刻、镂、铭、切、冲、金、石、篆、鉴、朱、白、阴、阳、盖等体现印章谜特征的附加字。</a:t>
            </a:r>
            <a:endParaRPr lang="zh-CN" altLang="en-US" sz="2000">
              <a:ea typeface="方正小标宋简体" pitchFamily="65" charset="-122"/>
            </a:endParaRPr>
          </a:p>
        </p:txBody>
      </p:sp>
      <p:sp>
        <p:nvSpPr>
          <p:cNvPr id="140293" name="矩形 140292"/>
          <p:cNvSpPr/>
          <p:nvPr/>
        </p:nvSpPr>
        <p:spPr>
          <a:xfrm>
            <a:off x="5735638" y="3902076"/>
            <a:ext cx="3529012" cy="1260475"/>
          </a:xfrm>
          <a:prstGeom prst="rect">
            <a:avLst/>
          </a:prstGeom>
          <a:noFill/>
          <a:ln w="9525">
            <a:noFill/>
          </a:ln>
        </p:spPr>
        <p:txBody>
          <a:bodyPr anchor="ctr">
            <a:spAutoFit/>
          </a:bodyPr>
          <a:p>
            <a:r>
              <a:rPr lang="zh-CN" altLang="en-US" sz="2800" dirty="0">
                <a:solidFill>
                  <a:srgbClr val="CC0000"/>
                </a:solidFill>
                <a:latin typeface="方正小标宋简体" pitchFamily="65" charset="-122"/>
                <a:ea typeface="方正小标宋简体" pitchFamily="65" charset="-122"/>
              </a:rPr>
              <a:t>印文：换了人间</a:t>
            </a:r>
            <a:endParaRPr lang="zh-CN" altLang="en-US" sz="2800" dirty="0">
              <a:solidFill>
                <a:srgbClr val="CC0000"/>
              </a:solidFill>
              <a:latin typeface="方正小标宋简体" pitchFamily="65" charset="-122"/>
              <a:ea typeface="方正小标宋简体" pitchFamily="65" charset="-122"/>
            </a:endParaRPr>
          </a:p>
          <a:p>
            <a:r>
              <a:rPr lang="zh-CN" altLang="en-US" sz="2000" dirty="0">
                <a:latin typeface="Arial" panose="020B0604020202020204" pitchFamily="34" charset="0"/>
                <a:ea typeface="方正小标宋简体" pitchFamily="65" charset="-122"/>
              </a:rPr>
              <a:t>唐朝人一 </a:t>
            </a:r>
            <a:endParaRPr lang="zh-CN" altLang="en-US" sz="2000" dirty="0">
              <a:latin typeface="Arial" panose="020B0604020202020204" pitchFamily="34" charset="0"/>
              <a:ea typeface="方正小标宋简体" pitchFamily="65" charset="-122"/>
            </a:endParaRPr>
          </a:p>
          <a:p>
            <a:r>
              <a:rPr lang="zh-CN" altLang="en-US" sz="2800" dirty="0">
                <a:solidFill>
                  <a:srgbClr val="FF3300"/>
                </a:solidFill>
                <a:latin typeface="Adobe 仿宋 Std R" charset="-122"/>
                <a:ea typeface="方正行楷简体" pitchFamily="2" charset="-122"/>
              </a:rPr>
              <a:t>白居易 </a:t>
            </a:r>
            <a:endParaRPr lang="zh-CN" altLang="en-US" sz="2800" dirty="0">
              <a:solidFill>
                <a:srgbClr val="FF3300"/>
              </a:solidFill>
              <a:latin typeface="Adobe 仿宋 Std R" charset="-122"/>
              <a:ea typeface="方正行楷简体" pitchFamily="2" charset="-122"/>
            </a:endParaRPr>
          </a:p>
        </p:txBody>
      </p:sp>
      <p:pic>
        <p:nvPicPr>
          <p:cNvPr id="140294" name="图片 140293" descr="印-1"/>
          <p:cNvPicPr>
            <a:picLocks noChangeAspect="1"/>
          </p:cNvPicPr>
          <p:nvPr/>
        </p:nvPicPr>
        <p:blipFill>
          <a:blip r:embed="rId1"/>
          <a:srcRect l="18677" t="7619" r="16138" b="33122"/>
          <a:stretch>
            <a:fillRect/>
          </a:stretch>
        </p:blipFill>
        <p:spPr>
          <a:xfrm>
            <a:off x="3143250" y="3860800"/>
            <a:ext cx="2432050" cy="2209800"/>
          </a:xfrm>
          <a:prstGeom prst="rect">
            <a:avLst/>
          </a:prstGeom>
          <a:noFill/>
          <a:ln w="9525">
            <a:noFill/>
          </a:ln>
        </p:spPr>
      </p:pic>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组合 3"/>
          <p:cNvGrpSpPr/>
          <p:nvPr/>
        </p:nvGrpSpPr>
        <p:grpSpPr>
          <a:xfrm>
            <a:off x="99060" y="45720"/>
            <a:ext cx="6528436" cy="1250316"/>
            <a:chOff x="193779" y="40265"/>
            <a:chExt cx="7867646" cy="1506975"/>
          </a:xfrm>
        </p:grpSpPr>
        <p:pic>
          <p:nvPicPr>
            <p:cNvPr id="28690" name="Picture 9" descr="F:\ppt素材\图标\我收集的图标\字体\3.png"/>
            <p:cNvPicPr>
              <a:picLocks noChangeAspect="1"/>
            </p:cNvPicPr>
            <p:nvPr/>
          </p:nvPicPr>
          <p:blipFill>
            <a:blip r:embed="rId1"/>
            <a:stretch>
              <a:fillRect/>
            </a:stretch>
          </p:blipFill>
          <p:spPr>
            <a:xfrm rot="5400000">
              <a:off x="3475129" y="-3039056"/>
              <a:ext cx="1506974" cy="7665617"/>
            </a:xfrm>
            <a:prstGeom prst="rect">
              <a:avLst/>
            </a:prstGeom>
            <a:noFill/>
            <a:ln w="9525">
              <a:noFill/>
            </a:ln>
          </p:spPr>
        </p:pic>
        <p:pic>
          <p:nvPicPr>
            <p:cNvPr id="28691" name="Picture 6" descr="F:\超棒ppt模板\中国风\中国风物件\maobi.png"/>
            <p:cNvPicPr>
              <a:picLocks noChangeAspect="1"/>
            </p:cNvPicPr>
            <p:nvPr/>
          </p:nvPicPr>
          <p:blipFill>
            <a:blip r:embed="rId2"/>
            <a:stretch>
              <a:fillRect/>
            </a:stretch>
          </p:blipFill>
          <p:spPr>
            <a:xfrm>
              <a:off x="193779" y="40265"/>
              <a:ext cx="985348" cy="985348"/>
            </a:xfrm>
            <a:prstGeom prst="rect">
              <a:avLst/>
            </a:prstGeom>
            <a:noFill/>
            <a:ln w="9525">
              <a:noFill/>
            </a:ln>
          </p:spPr>
        </p:pic>
        <p:sp>
          <p:nvSpPr>
            <p:cNvPr id="28692" name="TextBox 2"/>
            <p:cNvSpPr txBox="1"/>
            <p:nvPr/>
          </p:nvSpPr>
          <p:spPr>
            <a:xfrm>
              <a:off x="1015829" y="648417"/>
              <a:ext cx="2674359" cy="554879"/>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sz="2400" b="1" dirty="0">
                  <a:solidFill>
                    <a:srgbClr val="FFFFFF"/>
                  </a:solidFill>
                  <a:latin typeface="楷体" panose="02010609060101010101" pitchFamily="49" charset="-122"/>
                  <a:ea typeface="楷体" panose="02010609060101010101" pitchFamily="49" charset="-122"/>
                </a:rPr>
                <a:t>  </a:t>
              </a:r>
              <a:r>
                <a:rPr lang="zh-CN" altLang="en-US" sz="2400" b="1" dirty="0">
                  <a:solidFill>
                    <a:srgbClr val="FFFFFF"/>
                  </a:solidFill>
                  <a:latin typeface="楷体" panose="02010609060101010101" pitchFamily="49" charset="-122"/>
                  <a:ea typeface="楷体" panose="02010609060101010101" pitchFamily="49" charset="-122"/>
                </a:rPr>
                <a:t>灯谜的体裁</a:t>
              </a:r>
              <a:endParaRPr lang="zh-CN" altLang="en-US" sz="2400" b="1" dirty="0">
                <a:solidFill>
                  <a:srgbClr val="FFFFFF"/>
                </a:solidFill>
                <a:latin typeface="楷体" panose="02010609060101010101" pitchFamily="49" charset="-122"/>
                <a:ea typeface="楷体" panose="02010609060101010101" pitchFamily="49" charset="-122"/>
              </a:endParaRPr>
            </a:p>
          </p:txBody>
        </p:sp>
      </p:grpSp>
      <p:pic>
        <p:nvPicPr>
          <p:cNvPr id="28675" name="图片 7"/>
          <p:cNvPicPr>
            <a:picLocks noChangeAspect="1"/>
          </p:cNvPicPr>
          <p:nvPr/>
        </p:nvPicPr>
        <p:blipFill>
          <a:blip r:embed="rId3"/>
          <a:stretch>
            <a:fillRect/>
          </a:stretch>
        </p:blipFill>
        <p:spPr>
          <a:xfrm>
            <a:off x="8328025" y="5419725"/>
            <a:ext cx="3863975" cy="1479550"/>
          </a:xfrm>
          <a:prstGeom prst="rect">
            <a:avLst/>
          </a:prstGeom>
          <a:noFill/>
          <a:ln w="9525">
            <a:noFill/>
          </a:ln>
        </p:spPr>
      </p:pic>
      <p:pic>
        <p:nvPicPr>
          <p:cNvPr id="28676" name="图片 8"/>
          <p:cNvPicPr>
            <a:picLocks noChangeAspect="1"/>
          </p:cNvPicPr>
          <p:nvPr/>
        </p:nvPicPr>
        <p:blipFill>
          <a:blip r:embed="rId4"/>
          <a:stretch>
            <a:fillRect/>
          </a:stretch>
        </p:blipFill>
        <p:spPr>
          <a:xfrm>
            <a:off x="1524000" y="2432685"/>
            <a:ext cx="1746250" cy="661988"/>
          </a:xfrm>
          <a:prstGeom prst="rect">
            <a:avLst/>
          </a:prstGeom>
          <a:noFill/>
          <a:ln w="9525">
            <a:noFill/>
          </a:ln>
        </p:spPr>
      </p:pic>
      <p:pic>
        <p:nvPicPr>
          <p:cNvPr id="28677" name="图片 9"/>
          <p:cNvPicPr>
            <a:picLocks noChangeAspect="1"/>
          </p:cNvPicPr>
          <p:nvPr/>
        </p:nvPicPr>
        <p:blipFill>
          <a:blip r:embed="rId4"/>
          <a:stretch>
            <a:fillRect/>
          </a:stretch>
        </p:blipFill>
        <p:spPr>
          <a:xfrm>
            <a:off x="5036185" y="2464435"/>
            <a:ext cx="1746250" cy="661988"/>
          </a:xfrm>
          <a:prstGeom prst="rect">
            <a:avLst/>
          </a:prstGeom>
          <a:noFill/>
          <a:ln w="9525">
            <a:noFill/>
          </a:ln>
        </p:spPr>
      </p:pic>
      <p:grpSp>
        <p:nvGrpSpPr>
          <p:cNvPr id="28681" name="组合 13"/>
          <p:cNvGrpSpPr/>
          <p:nvPr/>
        </p:nvGrpSpPr>
        <p:grpSpPr>
          <a:xfrm>
            <a:off x="-635" y="1735138"/>
            <a:ext cx="1901825" cy="1951037"/>
            <a:chOff x="1199456" y="1668522"/>
            <a:chExt cx="1902604" cy="1951687"/>
          </a:xfrm>
        </p:grpSpPr>
        <p:pic>
          <p:nvPicPr>
            <p:cNvPr id="28688" name="图片 14"/>
            <p:cNvPicPr>
              <a:picLocks noChangeAspect="1"/>
            </p:cNvPicPr>
            <p:nvPr/>
          </p:nvPicPr>
          <p:blipFill>
            <a:blip r:embed="rId5"/>
            <a:stretch>
              <a:fillRect/>
            </a:stretch>
          </p:blipFill>
          <p:spPr>
            <a:xfrm>
              <a:off x="1199456" y="1668522"/>
              <a:ext cx="1902604" cy="1951687"/>
            </a:xfrm>
            <a:prstGeom prst="rect">
              <a:avLst/>
            </a:prstGeom>
            <a:noFill/>
            <a:ln w="9525">
              <a:noFill/>
            </a:ln>
          </p:spPr>
        </p:pic>
        <p:sp>
          <p:nvSpPr>
            <p:cNvPr id="28689" name="文本框 15"/>
            <p:cNvSpPr txBox="1"/>
            <p:nvPr/>
          </p:nvSpPr>
          <p:spPr>
            <a:xfrm>
              <a:off x="1466682" y="2469018"/>
              <a:ext cx="1368152" cy="522144"/>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会意体</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8682" name="组合 16"/>
          <p:cNvGrpSpPr/>
          <p:nvPr/>
        </p:nvGrpSpPr>
        <p:grpSpPr>
          <a:xfrm>
            <a:off x="3270250" y="1768158"/>
            <a:ext cx="1901825" cy="1952625"/>
            <a:chOff x="5231904" y="1665934"/>
            <a:chExt cx="1902604" cy="1951687"/>
          </a:xfrm>
        </p:grpSpPr>
        <p:pic>
          <p:nvPicPr>
            <p:cNvPr id="28686" name="图片 17"/>
            <p:cNvPicPr>
              <a:picLocks noChangeAspect="1"/>
            </p:cNvPicPr>
            <p:nvPr/>
          </p:nvPicPr>
          <p:blipFill>
            <a:blip r:embed="rId5"/>
            <a:stretch>
              <a:fillRect/>
            </a:stretch>
          </p:blipFill>
          <p:spPr>
            <a:xfrm>
              <a:off x="5231904" y="1665934"/>
              <a:ext cx="1902604" cy="1951687"/>
            </a:xfrm>
            <a:prstGeom prst="rect">
              <a:avLst/>
            </a:prstGeom>
            <a:noFill/>
            <a:ln w="9525">
              <a:noFill/>
            </a:ln>
          </p:spPr>
        </p:pic>
        <p:sp>
          <p:nvSpPr>
            <p:cNvPr id="28687" name="文本框 18"/>
            <p:cNvSpPr txBox="1"/>
            <p:nvPr/>
          </p:nvSpPr>
          <p:spPr>
            <a:xfrm>
              <a:off x="5499130" y="2469018"/>
              <a:ext cx="1368152" cy="521719"/>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增损体</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8683" name="组合 19"/>
          <p:cNvGrpSpPr/>
          <p:nvPr/>
        </p:nvGrpSpPr>
        <p:grpSpPr>
          <a:xfrm>
            <a:off x="6782435" y="1819593"/>
            <a:ext cx="1901825" cy="1952625"/>
            <a:chOff x="9576265" y="1735116"/>
            <a:chExt cx="1902604" cy="1951687"/>
          </a:xfrm>
        </p:grpSpPr>
        <p:pic>
          <p:nvPicPr>
            <p:cNvPr id="28684" name="图片 20"/>
            <p:cNvPicPr>
              <a:picLocks noChangeAspect="1"/>
            </p:cNvPicPr>
            <p:nvPr/>
          </p:nvPicPr>
          <p:blipFill>
            <a:blip r:embed="rId5"/>
            <a:stretch>
              <a:fillRect/>
            </a:stretch>
          </p:blipFill>
          <p:spPr>
            <a:xfrm>
              <a:off x="9576265" y="1735116"/>
              <a:ext cx="1902604" cy="1951687"/>
            </a:xfrm>
            <a:prstGeom prst="rect">
              <a:avLst/>
            </a:prstGeom>
            <a:noFill/>
            <a:ln w="9525">
              <a:noFill/>
            </a:ln>
          </p:spPr>
        </p:pic>
        <p:sp>
          <p:nvSpPr>
            <p:cNvPr id="28685" name="文本框 21"/>
            <p:cNvSpPr txBox="1"/>
            <p:nvPr/>
          </p:nvSpPr>
          <p:spPr>
            <a:xfrm>
              <a:off x="9828246" y="2449977"/>
              <a:ext cx="1368152" cy="521719"/>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象形体</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pic>
        <p:nvPicPr>
          <p:cNvPr id="2" name="图片 9"/>
          <p:cNvPicPr>
            <a:picLocks noChangeAspect="1"/>
          </p:cNvPicPr>
          <p:nvPr/>
        </p:nvPicPr>
        <p:blipFill>
          <a:blip r:embed="rId4"/>
          <a:stretch>
            <a:fillRect/>
          </a:stretch>
        </p:blipFill>
        <p:spPr>
          <a:xfrm>
            <a:off x="8547735" y="2482850"/>
            <a:ext cx="1746250" cy="661988"/>
          </a:xfrm>
          <a:prstGeom prst="rect">
            <a:avLst/>
          </a:prstGeom>
          <a:noFill/>
          <a:ln w="9525">
            <a:noFill/>
          </a:ln>
        </p:spPr>
      </p:pic>
      <p:grpSp>
        <p:nvGrpSpPr>
          <p:cNvPr id="3" name="组合 16"/>
          <p:cNvGrpSpPr/>
          <p:nvPr/>
        </p:nvGrpSpPr>
        <p:grpSpPr>
          <a:xfrm>
            <a:off x="10293985" y="1735138"/>
            <a:ext cx="1901825" cy="1952625"/>
            <a:chOff x="5231904" y="1665934"/>
            <a:chExt cx="1902604" cy="1951687"/>
          </a:xfrm>
        </p:grpSpPr>
        <p:pic>
          <p:nvPicPr>
            <p:cNvPr id="4" name="图片 17"/>
            <p:cNvPicPr>
              <a:picLocks noChangeAspect="1"/>
            </p:cNvPicPr>
            <p:nvPr/>
          </p:nvPicPr>
          <p:blipFill>
            <a:blip r:embed="rId5"/>
            <a:stretch>
              <a:fillRect/>
            </a:stretch>
          </p:blipFill>
          <p:spPr>
            <a:xfrm>
              <a:off x="5231904" y="1665934"/>
              <a:ext cx="1902604" cy="1951687"/>
            </a:xfrm>
            <a:prstGeom prst="rect">
              <a:avLst/>
            </a:prstGeom>
            <a:noFill/>
            <a:ln w="9525">
              <a:noFill/>
            </a:ln>
          </p:spPr>
        </p:pic>
        <p:sp>
          <p:nvSpPr>
            <p:cNvPr id="5" name="文本框 18"/>
            <p:cNvSpPr txBox="1"/>
            <p:nvPr/>
          </p:nvSpPr>
          <p:spPr>
            <a:xfrm>
              <a:off x="5499130" y="2469018"/>
              <a:ext cx="1368152" cy="521719"/>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r>
                <a:rPr lang="en-US" altLang="zh-CN" b="1"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拟声体</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8" name="标题 142337"/>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三</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漏字谜</a:t>
            </a:r>
            <a:r>
              <a:rPr lang="zh-CN" altLang="en-US" dirty="0"/>
              <a:t> </a:t>
            </a:r>
            <a:endParaRPr lang="zh-CN" altLang="en-US"/>
          </a:p>
        </p:txBody>
      </p:sp>
      <p:sp>
        <p:nvSpPr>
          <p:cNvPr id="142339" name="文本占位符 142338"/>
          <p:cNvSpPr>
            <a:spLocks noGrp="1"/>
          </p:cNvSpPr>
          <p:nvPr>
            <p:ph type="body" idx="1"/>
          </p:nvPr>
        </p:nvSpPr>
        <p:spPr>
          <a:xfrm>
            <a:off x="1919288" y="2060575"/>
            <a:ext cx="7993062" cy="4248150"/>
          </a:xfrm>
        </p:spPr>
        <p:txBody>
          <a:bodyPr/>
          <a:p>
            <a:pPr>
              <a:lnSpc>
                <a:spcPct val="90000"/>
              </a:lnSpc>
              <a:buClr>
                <a:schemeClr val="tx1"/>
              </a:buClr>
              <a:buNone/>
            </a:pPr>
            <a:r>
              <a:rPr lang="zh-CN" altLang="en-US" sz="2400" dirty="0">
                <a:ea typeface="方正小标宋简体" pitchFamily="65" charset="-122"/>
              </a:rPr>
              <a:t>            漏字谜不是填字游戏。填字游戏是在漏掉字的文句中填进一个贴切的字即算正确。而漏字谜是将谜面上漏掉的那个字，以各种不同的方式补进去，犹如“遗珠入蚌”。</a:t>
            </a:r>
            <a:endParaRPr lang="zh-CN" altLang="en-US" sz="2400" dirty="0">
              <a:ea typeface="方正小标宋简体" pitchFamily="65" charset="-122"/>
            </a:endParaRPr>
          </a:p>
          <a:p>
            <a:pPr>
              <a:lnSpc>
                <a:spcPct val="90000"/>
              </a:lnSpc>
              <a:buClr>
                <a:schemeClr val="tx1"/>
              </a:buClr>
              <a:buNone/>
            </a:pPr>
            <a:r>
              <a:rPr lang="zh-CN" altLang="en-US" sz="24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□鸡起舞</a:t>
            </a:r>
            <a:r>
              <a:rPr lang="zh-CN" altLang="en-US" sz="2400" dirty="0">
                <a:ea typeface="方正小标宋简体" pitchFamily="65" charset="-122"/>
              </a:rPr>
              <a:t>（成语）</a:t>
            </a:r>
            <a:r>
              <a:rPr lang="zh-CN" altLang="en-US" sz="2800" dirty="0">
                <a:solidFill>
                  <a:srgbClr val="FF3300"/>
                </a:solidFill>
                <a:latin typeface="Adobe 仿宋 Std R" charset="-122"/>
                <a:ea typeface="方正行楷简体" pitchFamily="2" charset="-122"/>
              </a:rPr>
              <a:t>前所未闻</a:t>
            </a:r>
            <a:endParaRPr lang="zh-CN" altLang="en-US" sz="2800" dirty="0">
              <a:solidFill>
                <a:srgbClr val="FF3300"/>
              </a:solidFill>
              <a:latin typeface="Adobe 仿宋 Std R" charset="-122"/>
              <a:ea typeface="方正行楷简体" pitchFamily="2" charset="-122"/>
            </a:endParaRPr>
          </a:p>
          <a:p>
            <a:pPr>
              <a:lnSpc>
                <a:spcPct val="90000"/>
              </a:lnSpc>
              <a:buClr>
                <a:schemeClr val="tx1"/>
              </a:buClr>
              <a:buNone/>
            </a:pPr>
            <a:r>
              <a:rPr lang="zh-CN" altLang="en-US" sz="2400" dirty="0">
                <a:ea typeface="方正小标宋简体" pitchFamily="65" charset="-122"/>
              </a:rPr>
              <a:t>            成语“闻鸡起舞”的“前面”少了一个“闻”字，故谜底为“前所未闻”。</a:t>
            </a:r>
            <a:endParaRPr lang="zh-CN" altLang="en-US" sz="2400" dirty="0">
              <a:ea typeface="方正小标宋简体" pitchFamily="65" charset="-122"/>
            </a:endParaRPr>
          </a:p>
          <a:p>
            <a:pPr>
              <a:lnSpc>
                <a:spcPct val="90000"/>
              </a:lnSpc>
              <a:buClr>
                <a:schemeClr val="tx1"/>
              </a:buClr>
              <a:buNone/>
            </a:pPr>
            <a:r>
              <a:rPr lang="zh-CN" altLang="en-US" sz="2400" dirty="0">
                <a:ea typeface="方正小标宋简体" pitchFamily="65" charset="-122"/>
              </a:rPr>
              <a:t>            </a:t>
            </a:r>
            <a:r>
              <a:rPr lang="zh-CN" altLang="en-US" sz="2800" dirty="0">
                <a:solidFill>
                  <a:srgbClr val="CC0000"/>
                </a:solidFill>
                <a:latin typeface="方正小标宋简体" pitchFamily="65" charset="-122"/>
                <a:ea typeface="方正小标宋简体" pitchFamily="65" charset="-122"/>
              </a:rPr>
              <a:t>□□相见不相识</a:t>
            </a:r>
            <a:r>
              <a:rPr lang="zh-CN" altLang="en-US" sz="2400" dirty="0">
                <a:ea typeface="方正小标宋简体" pitchFamily="65" charset="-122"/>
              </a:rPr>
              <a:t>（节日名）</a:t>
            </a:r>
            <a:r>
              <a:rPr lang="zh-CN" altLang="en-US" sz="2800" dirty="0">
                <a:solidFill>
                  <a:srgbClr val="FF3300"/>
                </a:solidFill>
                <a:latin typeface="Adobe 仿宋 Std R" charset="-122"/>
                <a:ea typeface="方正行楷简体" pitchFamily="2" charset="-122"/>
              </a:rPr>
              <a:t>儿童节</a:t>
            </a:r>
            <a:endParaRPr lang="zh-CN" altLang="en-US" sz="2800" dirty="0">
              <a:solidFill>
                <a:srgbClr val="FF3300"/>
              </a:solidFill>
              <a:latin typeface="Adobe 仿宋 Std R" charset="-122"/>
              <a:ea typeface="方正行楷简体" pitchFamily="2" charset="-122"/>
            </a:endParaRPr>
          </a:p>
          <a:p>
            <a:pPr>
              <a:lnSpc>
                <a:spcPct val="90000"/>
              </a:lnSpc>
              <a:buClr>
                <a:schemeClr val="tx1"/>
              </a:buClr>
              <a:buNone/>
            </a:pPr>
            <a:r>
              <a:rPr lang="zh-CN" altLang="en-US" sz="2400" dirty="0">
                <a:ea typeface="方正小标宋简体" pitchFamily="65" charset="-122"/>
              </a:rPr>
              <a:t>            唐代诗人贺知章的</a:t>
            </a:r>
            <a:r>
              <a:rPr lang="en-US" altLang="zh-CN" sz="2400">
                <a:ea typeface="方正小标宋简体" pitchFamily="65" charset="-122"/>
              </a:rPr>
              <a:t>《</a:t>
            </a:r>
            <a:r>
              <a:rPr lang="zh-CN" altLang="en-US" sz="2400" dirty="0">
                <a:ea typeface="方正小标宋简体" pitchFamily="65" charset="-122"/>
              </a:rPr>
              <a:t>回乡偶书</a:t>
            </a:r>
            <a:r>
              <a:rPr lang="en-US" altLang="zh-CN" sz="2400">
                <a:ea typeface="方正小标宋简体" pitchFamily="65" charset="-122"/>
              </a:rPr>
              <a:t>》</a:t>
            </a:r>
            <a:r>
              <a:rPr lang="zh-CN" altLang="en-US" sz="2400" dirty="0">
                <a:ea typeface="方正小标宋简体" pitchFamily="65" charset="-122"/>
              </a:rPr>
              <a:t>第三句是“儿童相见不相识”。现在谜面上少了“儿童”二字，意为“儿童”被节省了。</a:t>
            </a:r>
            <a:endParaRPr lang="zh-CN" altLang="en-US" sz="2400">
              <a:ea typeface="方正小标宋简体" pitchFamily="65" charset="-122"/>
            </a:endParaRPr>
          </a:p>
        </p:txBody>
      </p:sp>
    </p:spTree>
  </p:cSld>
  <p:clrMapOvr>
    <a:masterClrMapping/>
  </p:clrMapOvr>
  <p:transition>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标题 141313"/>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四</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书法谜</a:t>
            </a:r>
            <a:r>
              <a:rPr lang="zh-CN" altLang="en-US" dirty="0"/>
              <a:t> </a:t>
            </a:r>
            <a:endParaRPr lang="zh-CN" altLang="en-US"/>
          </a:p>
        </p:txBody>
      </p:sp>
      <p:sp>
        <p:nvSpPr>
          <p:cNvPr id="141315" name="文本占位符 141314"/>
          <p:cNvSpPr>
            <a:spLocks noGrp="1"/>
          </p:cNvSpPr>
          <p:nvPr>
            <p:ph type="body" idx="1"/>
          </p:nvPr>
        </p:nvSpPr>
        <p:spPr>
          <a:xfrm>
            <a:off x="1919288" y="2060575"/>
            <a:ext cx="7993062" cy="4248150"/>
          </a:xfrm>
        </p:spPr>
        <p:txBody>
          <a:bodyPr/>
          <a:p>
            <a:pPr>
              <a:buClr>
                <a:schemeClr val="tx1"/>
              </a:buClr>
              <a:buNone/>
            </a:pPr>
            <a:r>
              <a:rPr lang="zh-CN" altLang="en-US" sz="2000" dirty="0">
                <a:ea typeface="方正小标宋简体" pitchFamily="65" charset="-122"/>
              </a:rPr>
              <a:t>            </a:t>
            </a:r>
            <a:r>
              <a:rPr lang="zh-CN" altLang="en-US" sz="2400" dirty="0">
                <a:ea typeface="方正小标宋简体" pitchFamily="65" charset="-122"/>
              </a:rPr>
              <a:t>书法谜是灯谜艺术与书法艺术相结合的产物，一般有飞白式、正书式、篆书式和草书式等。谜底应具有书、写、正、篆、行、楷、草、白、古、昔等表性词。</a:t>
            </a:r>
            <a:endParaRPr lang="zh-CN" altLang="en-US" sz="2400">
              <a:ea typeface="方正小标宋简体" pitchFamily="65" charset="-122"/>
            </a:endParaRPr>
          </a:p>
        </p:txBody>
      </p:sp>
      <p:sp>
        <p:nvSpPr>
          <p:cNvPr id="141317" name="矩形 141316"/>
          <p:cNvSpPr/>
          <p:nvPr/>
        </p:nvSpPr>
        <p:spPr>
          <a:xfrm>
            <a:off x="5735638" y="4119721"/>
            <a:ext cx="3024187" cy="829945"/>
          </a:xfrm>
          <a:prstGeom prst="rect">
            <a:avLst/>
          </a:prstGeom>
          <a:noFill/>
          <a:ln w="9525">
            <a:noFill/>
          </a:ln>
        </p:spPr>
        <p:txBody>
          <a:bodyPr anchor="ctr">
            <a:spAutoFit/>
          </a:bodyPr>
          <a:p>
            <a:r>
              <a:rPr lang="zh-CN" altLang="en-US" sz="2000" dirty="0">
                <a:latin typeface="Arial" panose="020B0604020202020204" pitchFamily="34" charset="0"/>
                <a:ea typeface="方正小标宋简体" pitchFamily="65" charset="-122"/>
              </a:rPr>
              <a:t>曲艺名 </a:t>
            </a:r>
            <a:endParaRPr lang="zh-CN" altLang="en-US" sz="2000" dirty="0">
              <a:latin typeface="Arial" panose="020B0604020202020204" pitchFamily="34" charset="0"/>
              <a:ea typeface="方正小标宋简体" pitchFamily="65" charset="-122"/>
            </a:endParaRPr>
          </a:p>
          <a:p>
            <a:r>
              <a:rPr lang="zh-CN" altLang="en-US" sz="2800" dirty="0">
                <a:solidFill>
                  <a:srgbClr val="FF3300"/>
                </a:solidFill>
                <a:latin typeface="Adobe 仿宋 Std R" charset="-122"/>
                <a:ea typeface="方正行楷简体" pitchFamily="2" charset="-122"/>
              </a:rPr>
              <a:t>山东快书 </a:t>
            </a:r>
            <a:endParaRPr lang="zh-CN" altLang="en-US" sz="2800" dirty="0">
              <a:solidFill>
                <a:srgbClr val="FF3300"/>
              </a:solidFill>
              <a:latin typeface="Adobe 仿宋 Std R" charset="-122"/>
              <a:ea typeface="方正行楷简体" pitchFamily="2" charset="-122"/>
            </a:endParaRPr>
          </a:p>
        </p:txBody>
      </p:sp>
      <p:pic>
        <p:nvPicPr>
          <p:cNvPr id="141318" name="图片 141317" descr="鲁迅"/>
          <p:cNvPicPr>
            <a:picLocks noChangeAspect="1"/>
          </p:cNvPicPr>
          <p:nvPr/>
        </p:nvPicPr>
        <p:blipFill>
          <a:blip r:embed="rId1"/>
          <a:srcRect l="8064" t="22917" r="17741"/>
          <a:stretch>
            <a:fillRect/>
          </a:stretch>
        </p:blipFill>
        <p:spPr>
          <a:xfrm>
            <a:off x="3071813" y="3213100"/>
            <a:ext cx="1254125" cy="2863850"/>
          </a:xfrm>
          <a:prstGeom prst="rect">
            <a:avLst/>
          </a:prstGeom>
          <a:noFill/>
          <a:ln w="9525">
            <a:noFill/>
          </a:ln>
        </p:spPr>
      </p:pic>
    </p:spTree>
  </p:cSld>
  <p:clrMapOvr>
    <a:masterClrMapping/>
  </p:clrMapOvr>
  <p:transition>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标题 143361"/>
          <p:cNvSpPr>
            <a:spLocks noGrp="1"/>
          </p:cNvSpPr>
          <p:nvPr>
            <p:ph type="title"/>
          </p:nvPr>
        </p:nvSpPr>
        <p:spPr>
          <a:xfrm>
            <a:off x="1992313" y="981075"/>
            <a:ext cx="8229600" cy="1285875"/>
          </a:xfrm>
        </p:spPr>
        <p:txBody>
          <a:bodyPr anchor="ctr"/>
          <a:p>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五</a:t>
            </a:r>
            <a:r>
              <a:rPr lang="en-US" altLang="zh-CN" sz="4000">
                <a:solidFill>
                  <a:srgbClr val="CC0000"/>
                </a:solidFill>
                <a:latin typeface="方正小标宋简体" pitchFamily="65" charset="-122"/>
                <a:ea typeface="方正小标宋简体" pitchFamily="65" charset="-122"/>
              </a:rPr>
              <a:t>)</a:t>
            </a:r>
            <a:r>
              <a:rPr lang="zh-CN" altLang="en-US" sz="4000" dirty="0">
                <a:solidFill>
                  <a:srgbClr val="CC0000"/>
                </a:solidFill>
                <a:latin typeface="方正小标宋简体" pitchFamily="65" charset="-122"/>
                <a:ea typeface="方正小标宋简体" pitchFamily="65" charset="-122"/>
              </a:rPr>
              <a:t>即物赠谜</a:t>
            </a:r>
            <a:r>
              <a:rPr lang="zh-CN" altLang="en-US" dirty="0"/>
              <a:t> </a:t>
            </a:r>
            <a:endParaRPr lang="zh-CN" altLang="en-US"/>
          </a:p>
        </p:txBody>
      </p:sp>
      <p:sp>
        <p:nvSpPr>
          <p:cNvPr id="143363" name="文本占位符 143362"/>
          <p:cNvSpPr>
            <a:spLocks noGrp="1"/>
          </p:cNvSpPr>
          <p:nvPr>
            <p:ph type="body" idx="1"/>
          </p:nvPr>
        </p:nvSpPr>
        <p:spPr>
          <a:xfrm>
            <a:off x="1919288" y="2060575"/>
            <a:ext cx="7993062" cy="4248150"/>
          </a:xfrm>
        </p:spPr>
        <p:txBody>
          <a:bodyPr/>
          <a:p>
            <a:pPr>
              <a:buClr>
                <a:schemeClr val="tx1"/>
              </a:buClr>
              <a:buNone/>
            </a:pPr>
            <a:r>
              <a:rPr lang="zh-CN" altLang="en-US" sz="2400" dirty="0">
                <a:ea typeface="方正小标宋简体" pitchFamily="65" charset="-122"/>
              </a:rPr>
              <a:t>            </a:t>
            </a:r>
            <a:r>
              <a:rPr lang="zh-CN" altLang="en-US" dirty="0">
                <a:ea typeface="方正小标宋简体" pitchFamily="65" charset="-122"/>
              </a:rPr>
              <a:t>即物赠谜是专门猜射物品名称的，它的特点是谜目不标明哪些物品，由猜者自己从谜面中悟出，而且猜中什么谜底，就赠给你什么物品。这种花色谜新颖别致，趣味很浓。</a:t>
            </a:r>
            <a:endParaRPr lang="zh-CN" altLang="en-US" dirty="0">
              <a:ea typeface="方正小标宋简体" pitchFamily="65" charset="-122"/>
            </a:endParaRPr>
          </a:p>
          <a:p>
            <a:pPr>
              <a:buClr>
                <a:schemeClr val="tx1"/>
              </a:buClr>
              <a:buNone/>
            </a:pPr>
            <a:r>
              <a:rPr lang="zh-CN" altLang="en-US" dirty="0">
                <a:ea typeface="方正小标宋简体" pitchFamily="65" charset="-122"/>
              </a:rPr>
              <a:t>         </a:t>
            </a:r>
            <a:r>
              <a:rPr lang="zh-CN" altLang="en-US" dirty="0">
                <a:solidFill>
                  <a:srgbClr val="FF0000"/>
                </a:solidFill>
                <a:ea typeface="方正小标宋简体" pitchFamily="65" charset="-122"/>
              </a:rPr>
              <a:t> 哑人座谈会</a:t>
            </a:r>
            <a:r>
              <a:rPr lang="en-US" altLang="zh-CN">
                <a:ea typeface="方正小标宋简体" pitchFamily="65" charset="-122"/>
              </a:rPr>
              <a:t>(</a:t>
            </a:r>
            <a:r>
              <a:rPr lang="zh-CN" altLang="en-US" dirty="0">
                <a:ea typeface="方正小标宋简体" pitchFamily="65" charset="-122"/>
              </a:rPr>
              <a:t>即物赠</a:t>
            </a:r>
            <a:r>
              <a:rPr lang="en-US" altLang="zh-CN">
                <a:ea typeface="方正小标宋简体" pitchFamily="65" charset="-122"/>
              </a:rPr>
              <a:t>)</a:t>
            </a:r>
            <a:r>
              <a:rPr lang="zh-CN" altLang="en-US" dirty="0">
                <a:solidFill>
                  <a:srgbClr val="FF3300"/>
                </a:solidFill>
                <a:latin typeface="Adobe 仿宋 Std R" charset="-122"/>
                <a:ea typeface="方正行楷简体" pitchFamily="2" charset="-122"/>
              </a:rPr>
              <a:t>一块手表</a:t>
            </a:r>
            <a:endParaRPr lang="zh-CN" altLang="en-US" dirty="0">
              <a:solidFill>
                <a:srgbClr val="FF3300"/>
              </a:solidFill>
              <a:latin typeface="Adobe 仿宋 Std R" charset="-122"/>
              <a:ea typeface="方正行楷简体" pitchFamily="2" charset="-122"/>
            </a:endParaRPr>
          </a:p>
          <a:p>
            <a:pPr>
              <a:buClr>
                <a:schemeClr val="tx1"/>
              </a:buClr>
              <a:buNone/>
            </a:pPr>
            <a:r>
              <a:rPr lang="zh-CN" altLang="en-US" dirty="0">
                <a:ea typeface="方正小标宋简体" pitchFamily="65" charset="-122"/>
              </a:rPr>
              <a:t>          </a:t>
            </a:r>
            <a:r>
              <a:rPr lang="zh-CN" altLang="en-US" dirty="0">
                <a:solidFill>
                  <a:srgbClr val="CC0000"/>
                </a:solidFill>
                <a:latin typeface="方正小标宋简体" pitchFamily="65" charset="-122"/>
                <a:ea typeface="方正小标宋简体" pitchFamily="65" charset="-122"/>
              </a:rPr>
              <a:t>相互怀疑</a:t>
            </a:r>
            <a:r>
              <a:rPr lang="en-US" altLang="zh-CN">
                <a:ea typeface="方正小标宋简体" pitchFamily="65" charset="-122"/>
              </a:rPr>
              <a:t>(</a:t>
            </a:r>
            <a:r>
              <a:rPr lang="zh-CN" altLang="en-US" dirty="0">
                <a:ea typeface="方正小标宋简体" pitchFamily="65" charset="-122"/>
              </a:rPr>
              <a:t>即物赠</a:t>
            </a:r>
            <a:r>
              <a:rPr lang="en-US" altLang="zh-CN">
                <a:ea typeface="方正小标宋简体" pitchFamily="65" charset="-122"/>
              </a:rPr>
              <a:t>)</a:t>
            </a:r>
            <a:r>
              <a:rPr lang="zh-CN" altLang="en-US" dirty="0">
                <a:solidFill>
                  <a:srgbClr val="FF3300"/>
                </a:solidFill>
                <a:latin typeface="Adobe 仿宋 Std R" charset="-122"/>
                <a:ea typeface="方正行楷简体" pitchFamily="2" charset="-122"/>
              </a:rPr>
              <a:t>两个信封</a:t>
            </a:r>
            <a:endParaRPr lang="zh-CN" altLang="en-US">
              <a:solidFill>
                <a:srgbClr val="FF3300"/>
              </a:solidFill>
              <a:latin typeface="Adobe 仿宋 Std R" charset="-122"/>
              <a:ea typeface="方正行楷简体" pitchFamily="2" charset="-122"/>
            </a:endParaRPr>
          </a:p>
        </p:txBody>
      </p:sp>
    </p:spTree>
  </p:cSld>
  <p:clrMapOvr>
    <a:masterClrMapping/>
  </p:clrMapOvr>
  <p:transition>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p:nvPr>
            <p:ph type="body" idx="1"/>
          </p:nvPr>
        </p:nvSpPr>
        <p:spPr>
          <a:xfrm>
            <a:off x="838200" y="963295"/>
            <a:ext cx="10515600" cy="5213985"/>
          </a:xfrm>
        </p:spPr>
        <p:txBody>
          <a:bodyPr/>
          <a:p>
            <a:pPr marL="0" indent="0">
              <a:buNone/>
            </a:pPr>
            <a:r>
              <a:rPr lang="zh-CN" altLang="en-US"/>
              <a:t>笑话（即物赠）</a:t>
            </a:r>
            <a:endParaRPr lang="zh-CN" altLang="en-US"/>
          </a:p>
          <a:p>
            <a:pPr marL="0" indent="0">
              <a:buNone/>
            </a:pPr>
            <a:r>
              <a:rPr lang="zh-CN" altLang="en-US"/>
              <a:t>善变</a:t>
            </a:r>
            <a:r>
              <a:rPr lang="zh-CN" altLang="en-US">
                <a:sym typeface="+mn-ea"/>
              </a:rPr>
              <a:t>（即物赠）</a:t>
            </a:r>
            <a:endParaRPr lang="zh-CN" altLang="en-US"/>
          </a:p>
          <a:p>
            <a:pPr marL="0" indent="0">
              <a:buNone/>
            </a:pPr>
            <a:r>
              <a:rPr lang="zh-CN" altLang="en-US"/>
              <a:t>吕蒙（即物赠）</a:t>
            </a:r>
            <a:endParaRPr lang="zh-CN" altLang="en-US"/>
          </a:p>
          <a:p>
            <a:pPr marL="0" indent="0">
              <a:buNone/>
            </a:pPr>
            <a:r>
              <a:rPr lang="zh-CN" altLang="en-US"/>
              <a:t>双亲</a:t>
            </a:r>
            <a:r>
              <a:rPr lang="zh-CN" altLang="en-US">
                <a:sym typeface="+mn-ea"/>
              </a:rPr>
              <a:t>（即物赠）</a:t>
            </a:r>
            <a:endParaRPr lang="zh-CN" altLang="en-US">
              <a:sym typeface="+mn-ea"/>
            </a:endParaRPr>
          </a:p>
          <a:p>
            <a:pPr marL="0" indent="0">
              <a:buNone/>
            </a:pPr>
            <a:r>
              <a:rPr lang="zh-CN" altLang="en-US"/>
              <a:t>孤竹</a:t>
            </a:r>
            <a:r>
              <a:rPr lang="zh-CN" altLang="en-US">
                <a:sym typeface="+mn-ea"/>
              </a:rPr>
              <a:t>（即物赠）</a:t>
            </a:r>
            <a:endParaRPr lang="zh-CN" altLang="en-US">
              <a:sym typeface="+mn-ea"/>
            </a:endParaRPr>
          </a:p>
          <a:p>
            <a:pPr marL="0" indent="0">
              <a:buNone/>
            </a:pPr>
            <a:r>
              <a:rPr lang="zh-CN" altLang="en-US"/>
              <a:t>一对官迷（即物赠）</a:t>
            </a:r>
            <a:endParaRPr lang="zh-CN" altLang="en-US"/>
          </a:p>
          <a:p>
            <a:pPr marL="0" indent="0">
              <a:buNone/>
            </a:pPr>
            <a:endParaRPr lang="zh-CN" altLang="en-US"/>
          </a:p>
        </p:txBody>
      </p:sp>
    </p:spTree>
  </p:cSld>
  <p:clrMapOvr>
    <a:masterClrMapping/>
  </p:clrMapOvr>
  <p:transition>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图片 6"/>
          <p:cNvPicPr>
            <a:picLocks noChangeAspect="1"/>
          </p:cNvPicPr>
          <p:nvPr/>
        </p:nvPicPr>
        <p:blipFill>
          <a:blip r:embed="rId1"/>
          <a:srcRect t="3796"/>
          <a:stretch>
            <a:fillRect/>
          </a:stretch>
        </p:blipFill>
        <p:spPr>
          <a:xfrm>
            <a:off x="0" y="0"/>
            <a:ext cx="12192000" cy="6858000"/>
          </a:xfrm>
          <a:prstGeom prst="rect">
            <a:avLst/>
          </a:prstGeom>
          <a:noFill/>
          <a:ln w="9525">
            <a:noFill/>
          </a:ln>
        </p:spPr>
      </p:pic>
      <p:pic>
        <p:nvPicPr>
          <p:cNvPr id="48131" name="图片 7"/>
          <p:cNvPicPr>
            <a:picLocks noChangeAspect="1"/>
          </p:cNvPicPr>
          <p:nvPr/>
        </p:nvPicPr>
        <p:blipFill>
          <a:blip r:embed="rId2"/>
          <a:stretch>
            <a:fillRect/>
          </a:stretch>
        </p:blipFill>
        <p:spPr>
          <a:xfrm>
            <a:off x="0" y="3086100"/>
            <a:ext cx="3067050" cy="3771900"/>
          </a:xfrm>
          <a:prstGeom prst="rect">
            <a:avLst/>
          </a:prstGeom>
          <a:noFill/>
          <a:ln w="9525">
            <a:noFill/>
          </a:ln>
        </p:spPr>
      </p:pic>
      <p:sp>
        <p:nvSpPr>
          <p:cNvPr id="2" name="文本框 1"/>
          <p:cNvSpPr txBox="1"/>
          <p:nvPr/>
        </p:nvSpPr>
        <p:spPr>
          <a:xfrm>
            <a:off x="1395730" y="1714500"/>
            <a:ext cx="9400540" cy="1383665"/>
          </a:xfrm>
          <a:prstGeom prst="rect">
            <a:avLst/>
          </a:prstGeom>
          <a:noFill/>
        </p:spPr>
        <p:txBody>
          <a:bodyPr wrap="square" rtlCol="0">
            <a:spAutoFit/>
          </a:bodyPr>
          <a:p>
            <a:r>
              <a:rPr lang="zh-CN" altLang="en-US" sz="2800"/>
              <a:t>作业：</a:t>
            </a:r>
            <a:r>
              <a:rPr lang="en-US" altLang="zh-CN" sz="2800"/>
              <a:t>1.</a:t>
            </a:r>
            <a:r>
              <a:rPr lang="zh-CN" altLang="en-US" sz="2800"/>
              <a:t>熟悉灯谜常见谜格，搜集带格谜</a:t>
            </a:r>
            <a:r>
              <a:rPr lang="en-US" altLang="zh-CN" sz="2800"/>
              <a:t>3--5</a:t>
            </a:r>
            <a:r>
              <a:rPr lang="zh-CN" altLang="en-US" sz="2800"/>
              <a:t>条。</a:t>
            </a:r>
            <a:endParaRPr lang="zh-CN" altLang="en-US" sz="2800"/>
          </a:p>
          <a:p>
            <a:r>
              <a:rPr lang="zh-CN" altLang="en-US" sz="2800"/>
              <a:t>      </a:t>
            </a:r>
            <a:r>
              <a:rPr lang="en-US" altLang="zh-CN" sz="2800"/>
              <a:t>2.</a:t>
            </a:r>
            <a:r>
              <a:rPr lang="zh-CN" altLang="en-US" sz="2800"/>
              <a:t>试着自己创作灯谜</a:t>
            </a:r>
            <a:r>
              <a:rPr lang="en-US" altLang="zh-CN" sz="2800"/>
              <a:t>2</a:t>
            </a:r>
            <a:r>
              <a:rPr lang="zh-CN" altLang="en-US" sz="2800"/>
              <a:t>条。（要求原创）</a:t>
            </a:r>
            <a:endParaRPr lang="zh-CN" altLang="en-US" sz="2800"/>
          </a:p>
          <a:p>
            <a:r>
              <a:rPr lang="zh-CN" altLang="en-US" sz="2800"/>
              <a:t>     </a:t>
            </a:r>
            <a:endParaRPr lang="zh-CN" altLang="en-US" sz="280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18648</Words>
  <Application>WPS 演示</Application>
  <PresentationFormat/>
  <Paragraphs>948</Paragraphs>
  <Slides>94</Slides>
  <Notes>5</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94</vt:i4>
      </vt:variant>
    </vt:vector>
  </HeadingPairs>
  <TitlesOfParts>
    <vt:vector size="119" baseType="lpstr">
      <vt:lpstr>Arial</vt:lpstr>
      <vt:lpstr>宋体</vt:lpstr>
      <vt:lpstr>Wingdings</vt:lpstr>
      <vt:lpstr>等线</vt:lpstr>
      <vt:lpstr>等线 Light</vt:lpstr>
      <vt:lpstr>Calibri</vt:lpstr>
      <vt:lpstr>Calibri Light</vt:lpstr>
      <vt:lpstr>Calibri</vt:lpstr>
      <vt:lpstr>楷体</vt:lpstr>
      <vt:lpstr>华文行楷</vt:lpstr>
      <vt:lpstr>微软雅黑</vt:lpstr>
      <vt:lpstr>Arial Unicode MS</vt:lpstr>
      <vt:lpstr>方正小标宋简体</vt:lpstr>
      <vt:lpstr>楷体_GB2312</vt:lpstr>
      <vt:lpstr>华文楷体</vt:lpstr>
      <vt:lpstr>仿宋_GB2312</vt:lpstr>
      <vt:lpstr>仿宋</vt:lpstr>
      <vt:lpstr>Adobe 仿宋 Std R</vt:lpstr>
      <vt:lpstr>方正行楷简体</vt:lpstr>
      <vt:lpstr>黑体</vt:lpstr>
      <vt:lpstr>方正大黑简体</vt:lpstr>
      <vt:lpstr>新宋体</vt:lpstr>
      <vt:lpstr>Office 主题​​</vt:lpstr>
      <vt:lpstr>Office 主题</vt:lpstr>
      <vt:lpstr>3_Office 主题</vt:lpstr>
      <vt:lpstr> 语文之谜（二） ——灯谜法门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一、熟悉步骤，循序渐进</vt:lpstr>
      <vt:lpstr>(一)谜眼是谜的关键所在</vt:lpstr>
      <vt:lpstr>(二)如何把握谜眼</vt:lpstr>
      <vt:lpstr>PowerPoint 演示文稿</vt:lpstr>
      <vt:lpstr>PowerPoint 演示文稿</vt:lpstr>
      <vt:lpstr>(三)转换角度，另辟蹊径</vt:lpstr>
      <vt:lpstr>PowerPoint 演示文稿</vt:lpstr>
      <vt:lpstr>PowerPoint 演示文稿</vt:lpstr>
      <vt:lpstr>(四)顺藤摸瓜，字字推敲</vt:lpstr>
      <vt:lpstr>PowerPoint 演示文稿</vt:lpstr>
      <vt:lpstr>PowerPoint 演示文稿</vt:lpstr>
      <vt:lpstr>PowerPoint 演示文稿</vt:lpstr>
      <vt:lpstr>PowerPoint 演示文稿</vt:lpstr>
      <vt:lpstr>(一)秋千格 </vt:lpstr>
      <vt:lpstr>(二)卷帘格</vt:lpstr>
      <vt:lpstr>(三)骊珠格</vt:lpstr>
      <vt:lpstr>(四)梨花格</vt:lpstr>
      <vt:lpstr>(五)徐妃格</vt:lpstr>
      <vt:lpstr>PowerPoint 演示文稿</vt:lpstr>
      <vt:lpstr>(一)游目谜 </vt:lpstr>
      <vt:lpstr>(二)离合字谜 </vt:lpstr>
      <vt:lpstr>(三)离合音字谜 </vt:lpstr>
      <vt:lpstr>(四)方位字谜 </vt:lpstr>
      <vt:lpstr>PowerPoint 演示文稿</vt:lpstr>
      <vt:lpstr>(一)画谜</vt:lpstr>
      <vt:lpstr>(二)印章谜 </vt:lpstr>
      <vt:lpstr>(三)漏字谜 </vt:lpstr>
      <vt:lpstr>(四)书法谜 </vt:lpstr>
      <vt:lpstr>(五)即物赠谜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阳光</cp:lastModifiedBy>
  <cp:revision>44</cp:revision>
  <dcterms:created xsi:type="dcterms:W3CDTF">2015-10-18T07:27:00Z</dcterms:created>
  <dcterms:modified xsi:type="dcterms:W3CDTF">2020-05-29T01:05:33Z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