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notesMaster" Target="notesMasters/notesMaster1.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81138" y="2569127"/>
            <a:ext cx="5143501" cy="1337945"/>
          </a:xfrm>
          <a:prstGeom prst="rect">
            <a:avLst/>
          </a:prstGeom>
        </p:spPr>
        <p:txBody>
          <a:bodyPr wrap="square">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课时</a:t>
            </a:r>
            <a:r>
              <a:rPr lang="zh-CN" altLang="en-US" sz="4050" b="1" dirty="0" smtClean="0">
                <a:solidFill>
                  <a:srgbClr val="ED7D31"/>
                </a:solidFill>
                <a:latin typeface="Times New Roman" panose="02020603050405020304" pitchFamily="18" charset="0"/>
                <a:ea typeface="微软雅黑" panose="020B0503020204020204" pitchFamily="34" charset="-122"/>
              </a:rPr>
              <a:t>三 部</a:t>
            </a:r>
            <a:r>
              <a:rPr lang="zh-CN" altLang="en-US" sz="4050" b="1" dirty="0">
                <a:solidFill>
                  <a:srgbClr val="ED7D31"/>
                </a:solidFill>
                <a:latin typeface="Times New Roman" panose="02020603050405020304" pitchFamily="18" charset="0"/>
                <a:ea typeface="微软雅黑" panose="020B0503020204020204" pitchFamily="34" charset="-122"/>
              </a:rPr>
              <a:t>编版</a:t>
            </a:r>
            <a:r>
              <a:rPr lang="zh-CN" altLang="en-US" sz="4050" b="1" dirty="0" smtClean="0">
                <a:solidFill>
                  <a:srgbClr val="ED7D31"/>
                </a:solidFill>
                <a:latin typeface="Times New Roman" panose="02020603050405020304" pitchFamily="18" charset="0"/>
                <a:ea typeface="微软雅黑" panose="020B0503020204020204" pitchFamily="34" charset="-122"/>
              </a:rPr>
              <a:t>教材</a:t>
            </a:r>
            <a:endParaRPr lang="en-US" altLang="zh-CN" sz="4050" b="1" dirty="0" smtClean="0">
              <a:solidFill>
                <a:srgbClr val="ED7D31"/>
              </a:solidFill>
              <a:latin typeface="Times New Roman" panose="02020603050405020304" pitchFamily="18" charset="0"/>
              <a:ea typeface="微软雅黑" panose="020B0503020204020204" pitchFamily="34" charset="-122"/>
            </a:endParaRPr>
          </a:p>
          <a:p>
            <a:pPr algn="ctr"/>
            <a:r>
              <a:rPr lang="zh-CN" altLang="en-US" sz="4050" b="1" dirty="0" smtClean="0">
                <a:solidFill>
                  <a:srgbClr val="ED7D31"/>
                </a:solidFill>
                <a:latin typeface="Times New Roman" panose="02020603050405020304" pitchFamily="18" charset="0"/>
                <a:ea typeface="微软雅黑" panose="020B0503020204020204" pitchFamily="34" charset="-122"/>
              </a:rPr>
              <a:t>九</a:t>
            </a:r>
            <a:r>
              <a:rPr lang="zh-CN" altLang="en-US" sz="4050" b="1" dirty="0">
                <a:solidFill>
                  <a:srgbClr val="ED7D31"/>
                </a:solidFill>
                <a:latin typeface="Times New Roman" panose="02020603050405020304" pitchFamily="18" charset="0"/>
                <a:ea typeface="微软雅黑" panose="020B0503020204020204" pitchFamily="34" charset="-122"/>
              </a:rPr>
              <a:t>年级古诗词</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457" y="1946356"/>
            <a:ext cx="8417066"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修辞、情感：</a:t>
            </a:r>
            <a:r>
              <a:rPr lang="zh-CN" altLang="en-US" sz="2100" dirty="0">
                <a:latin typeface="Times New Roman" panose="02020603050405020304" pitchFamily="18" charset="0"/>
                <a:ea typeface="微软雅黑" panose="020B0503020204020204" pitchFamily="34" charset="-122"/>
              </a:rPr>
              <a:t>用设问的修辞手法开篇，把词人对宇宙和人生的疑惑展现了出来，也表现了词人因思亲情切而产生的寂寞之感。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作者自比为神仙，一个“欲”字和一个“恐”字，表示词人想去月中宫殿，但又害怕那儿寒冷，一进一退，显示了词人感情的波澜起伏，十分含蓄地写出了词人既向往天上又留恋人间的矛盾心理。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月下起舞，清影随人，写出了词人只能对着自己的影子起舞，说明当时没有别人，体现出词人孤独的心情，“何似在人间”说明词人留恋人世、热爱生活的思想感情</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380458" y="1508321"/>
            <a:ext cx="438258"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828386" y="1508321"/>
            <a:ext cx="1473959"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0689"/>
            <a:ext cx="8111728"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炼字、写法、情感：</a:t>
            </a:r>
            <a:r>
              <a:rPr lang="zh-CN" altLang="en-US" sz="2100" dirty="0">
                <a:latin typeface="Times New Roman" panose="02020603050405020304" pitchFamily="18" charset="0"/>
                <a:ea typeface="微软雅黑" panose="020B0503020204020204" pitchFamily="34" charset="-122"/>
              </a:rPr>
              <a:t>“转”和“低”准确生动地描绘了月光的移动，表明夜已深；“无眠”准确地表现了离别之人因不能团圆而难以入眠的情状，暗示了词人的忧伤。词人借景抒情，体现了离愁别苦，表达了对亲人的思念以及被贬的失意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表面写对月有恨，实际表达了词人与亲人不能团圆的惆怅之情。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哲理：</a:t>
            </a:r>
            <a:r>
              <a:rPr lang="zh-CN" altLang="en-US" sz="2100" dirty="0">
                <a:latin typeface="Times New Roman" panose="02020603050405020304" pitchFamily="18" charset="0"/>
                <a:ea typeface="微软雅黑" panose="020B0503020204020204" pitchFamily="34" charset="-122"/>
              </a:rPr>
              <a:t>人生并不都是一帆风顺的，我们应该怀有豁达的胸襟，学会坦然面对生活中的挫折与不幸，积极乐观，努力向上</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0689"/>
            <a:ext cx="8068865"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⑦情感：</a:t>
            </a:r>
            <a:r>
              <a:rPr lang="zh-CN" altLang="en-US" sz="2100" dirty="0">
                <a:latin typeface="Times New Roman" panose="02020603050405020304" pitchFamily="18" charset="0"/>
                <a:ea typeface="微软雅黑" panose="020B0503020204020204" pitchFamily="34" charset="-122"/>
              </a:rPr>
              <a:t>表达了词人对亲人的美好祝愿和乐观旷达的情怀。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此词运用形象的描绘和浪漫主义的想象，是中秋望月怀人的绝唱之作，真挚感人，表达了词人对胞弟苏辙的无限怀念之情。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60 </a:t>
            </a:r>
            <a:r>
              <a:rPr lang="zh-CN" altLang="en-US" sz="2100" b="1" dirty="0" smtClean="0">
                <a:latin typeface="Times New Roman" panose="02020603050405020304" pitchFamily="18" charset="0"/>
                <a:ea typeface="微软雅黑" panose="020B0503020204020204" pitchFamily="34" charset="-122"/>
              </a:rPr>
              <a:t>月夜</a:t>
            </a:r>
            <a:r>
              <a:rPr lang="zh-CN" altLang="en-US" sz="2100" b="1" dirty="0">
                <a:latin typeface="Times New Roman" panose="02020603050405020304" pitchFamily="18" charset="0"/>
                <a:ea typeface="微软雅黑" panose="020B0503020204020204" pitchFamily="34" charset="-122"/>
              </a:rPr>
              <a:t>忆舍弟</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戍鼓断人行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边秋一雁声</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露从今夜白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月是故乡明</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有弟皆分散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无家问死生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寄书长不达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况乃未休兵</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159891"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舍弟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对人谦称自己的弟弟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杜甫兄弟五人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他是长兄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这首诗写于唐肃宗乾元二年</a:t>
            </a:r>
            <a:r>
              <a:rPr lang="en-US" altLang="zh-CN" sz="2100" dirty="0">
                <a:latin typeface="Times New Roman" panose="02020603050405020304" pitchFamily="18" charset="0"/>
                <a:ea typeface="微软雅黑" panose="020B0503020204020204" pitchFamily="34" charset="-122"/>
              </a:rPr>
              <a:t>(759)</a:t>
            </a:r>
            <a:r>
              <a:rPr lang="zh-CN" altLang="en-US" sz="2100" dirty="0">
                <a:latin typeface="Times New Roman" panose="02020603050405020304" pitchFamily="18" charset="0"/>
                <a:ea typeface="微软雅黑" panose="020B0503020204020204" pitchFamily="34" charset="-122"/>
              </a:rPr>
              <a:t>秋天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当时仍处在安史之乱中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诗人客居秦州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今甘肃天水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只有最小的弟弟在他身边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其余三人散处河南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山东等地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这两句描绘了一幅边塞秋天的图景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耳目所及皆是一片凄凉景色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断人行”点明社会环境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说明战事仍然频繁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激烈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道路为之阻隔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渲染了浓重悲凉的气氛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点明“月夜”的背景</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颔联借景抒情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写景的同时点明时令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并在景中融入诗人更多的主观感受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是诗人思亲思乡情感的真实体现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抒发了诗人对故乡的感怀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上句写弟兄离散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天各一方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下句写家已不存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生死未卜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写得伤心断肠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感人至深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这两句诗也概括了安史之乱中人民饱经忧患丧乱的普遍遭遇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尾联进一步抒发自己内心的忧虑和惆怅之情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同时含蓄地表达了安史之乱给人民带来的痛苦和灾难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诗人从听觉和视觉两个方面写边地秋夜之景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诗句流利婉转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特别是在“有”“无”的对比中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抒发了深沉的思念之情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也寄予了无限的人生感慨</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61 </a:t>
            </a:r>
            <a:r>
              <a:rPr lang="zh-CN" altLang="en-US" sz="2100" b="1" dirty="0" smtClean="0">
                <a:latin typeface="Times New Roman" panose="02020603050405020304" pitchFamily="18" charset="0"/>
                <a:ea typeface="微软雅黑" panose="020B0503020204020204" pitchFamily="34" charset="-122"/>
              </a:rPr>
              <a:t>长沙</a:t>
            </a:r>
            <a:r>
              <a:rPr lang="zh-CN" altLang="en-US" sz="2100" b="1" dirty="0">
                <a:latin typeface="Times New Roman" panose="02020603050405020304" pitchFamily="18" charset="0"/>
                <a:ea typeface="微软雅黑" panose="020B0503020204020204" pitchFamily="34" charset="-122"/>
              </a:rPr>
              <a:t>过贾谊</a:t>
            </a:r>
            <a:r>
              <a:rPr lang="zh-CN" altLang="en-US" sz="2100" b="1" dirty="0" smtClean="0">
                <a:latin typeface="Times New Roman" panose="02020603050405020304" pitchFamily="18" charset="0"/>
                <a:ea typeface="微软雅黑" panose="020B0503020204020204" pitchFamily="34" charset="-122"/>
              </a:rPr>
              <a:t>宅</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刘长卿</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三年谪宦此栖迟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万古惟留楚客悲</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秋草独寻人去后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寒林空见日斜时</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汉文有道恩犹薄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湘水无情吊岂知</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寂寂江山摇落处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怜君何事到天涯</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一个“悲”字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直贯篇末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奠定了全诗凄怆忧愤的基调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不仅切合贾谊的一生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也暗寓刘长卿自己迁谪的悲苦命运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秋草”“人去”“寒林”“日斜”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渲染出故宅周围一片萧条冷落的气氛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而在这样的氛围中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诗人还要去“独寻”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一种景仰羡慕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寂寞兴叹的心情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油然而生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以“汉文有道”反衬贾谊被贬的凄凉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以“湘水无情”烘托贾谊的痴心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道出了千古文人的悲惨命运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诗人借古讽今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把自己的遭遇同贾谊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屈原两位先哲的遭遇联系在一起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从而深化了咏叹的主题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尾联写宅前徘徊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暮色更浓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秋色更深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抒发了诗人被放逐天涯的哀婉喟叹之情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此诗通过对汉代文学家贾谊不幸遭遇的凭吊和痛惜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抒发了诗人自己被贬的悲愤和对当时社会现实的不满情绪</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565162"/>
            <a:ext cx="8101013"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57 </a:t>
            </a:r>
            <a:r>
              <a:rPr lang="zh-CN" altLang="en-US" sz="2100" b="1" dirty="0" smtClean="0">
                <a:latin typeface="Times New Roman" panose="02020603050405020304" pitchFamily="18" charset="0"/>
                <a:ea typeface="微软雅黑" panose="020B0503020204020204" pitchFamily="34" charset="-122"/>
              </a:rPr>
              <a:t>行路</a:t>
            </a:r>
            <a:r>
              <a:rPr lang="zh-CN" altLang="en-US" sz="2100" b="1" dirty="0">
                <a:latin typeface="Times New Roman" panose="02020603050405020304" pitchFamily="18" charset="0"/>
                <a:ea typeface="微软雅黑" panose="020B0503020204020204" pitchFamily="34" charset="-122"/>
              </a:rPr>
              <a:t>难（其一</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金樽清酒斗十千，玉盘珍羞直万钱</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停杯投箸不能食，拔剑四顾心茫然</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欲渡黄河冰塞川，将登太行雪满山</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闲来垂钓碧溪上，忽复乘舟梦日边</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行路难，行路难，多歧路，今安在</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长风破浪会有时，直挂云帆济沧海</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62 </a:t>
            </a:r>
            <a:r>
              <a:rPr lang="zh-CN" altLang="en-US" sz="2100" b="1" dirty="0" smtClean="0">
                <a:latin typeface="Times New Roman" panose="02020603050405020304" pitchFamily="18" charset="0"/>
                <a:ea typeface="微软雅黑" panose="020B0503020204020204" pitchFamily="34" charset="-122"/>
              </a:rPr>
              <a:t>左迁</a:t>
            </a:r>
            <a:r>
              <a:rPr lang="zh-CN" altLang="en-US" sz="2100" b="1" dirty="0">
                <a:latin typeface="Times New Roman" panose="02020603050405020304" pitchFamily="18" charset="0"/>
                <a:ea typeface="微软雅黑" panose="020B0503020204020204" pitchFamily="34" charset="-122"/>
              </a:rPr>
              <a:t>至蓝关示侄孙</a:t>
            </a:r>
            <a:r>
              <a:rPr lang="zh-CN" altLang="en-US" sz="2100" b="1" dirty="0" smtClean="0">
                <a:latin typeface="Times New Roman" panose="02020603050405020304" pitchFamily="18" charset="0"/>
                <a:ea typeface="微软雅黑" panose="020B0503020204020204" pitchFamily="34" charset="-122"/>
              </a:rPr>
              <a:t>湘</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韩愈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一封朝奏九重天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夕贬潮州路八千</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欲为圣明除弊事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肯将衰朽惜残年</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云横秦岭家何在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雪拥蓝关马不前</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知汝远来应有意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好收吾骨瘴江边</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首联直抒自己获罪被贬的原因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朝奏”与“夕贬”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九重天”与“路八千”形成鲜明的对比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让我们深切地感受到诗人命运的急剧变化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蕴含着诗人对自己无罪遭贬的怨愤之情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颔联直书“除弊事”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作者认为自己是正确的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申述了自己忠而获罪和非罪远谪的愤慨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富有胆识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尽管招来一场弥天大祸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他仍旧忠心耿耿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且老而弥坚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使人读后如见到了他的刚直不阿之态</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颈联借景抒情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云横秦岭”“雪拥蓝关”语意双关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明写天气寒冷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暗写政治气候恶劣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此情此景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道尽英雄失路的悲慨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尾联抒发英雄之志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表达骨肉之情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悲痛凄楚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溢于言表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全诗熔叙事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抒情于一炉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诗味浓郁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感情真切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抒发了作者内心郁愤以及对前途未卜的感伤情绪</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63 </a:t>
            </a:r>
            <a:r>
              <a:rPr lang="zh-CN" altLang="en-US" sz="2100" b="1" dirty="0" smtClean="0">
                <a:latin typeface="Times New Roman" panose="02020603050405020304" pitchFamily="18" charset="0"/>
                <a:ea typeface="微软雅黑" panose="020B0503020204020204" pitchFamily="34" charset="-122"/>
              </a:rPr>
              <a:t>商</a:t>
            </a:r>
            <a:r>
              <a:rPr lang="zh-CN" altLang="en-US" sz="2100" b="1" dirty="0">
                <a:latin typeface="Times New Roman" panose="02020603050405020304" pitchFamily="18" charset="0"/>
                <a:ea typeface="微软雅黑" panose="020B0503020204020204" pitchFamily="34" charset="-122"/>
              </a:rPr>
              <a:t>山早</a:t>
            </a:r>
            <a:r>
              <a:rPr lang="zh-CN" altLang="en-US" sz="2100" b="1" dirty="0" smtClean="0">
                <a:latin typeface="Times New Roman" panose="02020603050405020304" pitchFamily="18" charset="0"/>
                <a:ea typeface="微软雅黑" panose="020B0503020204020204" pitchFamily="34" charset="-122"/>
              </a:rPr>
              <a:t>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温庭筠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晨起动征铎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客行悲故乡</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鸡声茅店月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人迹板桥霜</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槲叶落山路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枳花明驿墙</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因思杜陵梦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凫雁满回塘</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首句表现“早行”的典型情景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概括性很强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清晨起床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旅店里外已经响起了车马的铃铎声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旅客们套马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驾车之类的许多活动已暗含其中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第二句固然是作者讲自己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但也适用于一般旅客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很能引起读者情感上的共鸣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颔联选取了鸡鸣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茅店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板桥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寒霜等富有特征的意象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极其生动鲜明地描绘出了一幅立体的荒山早行图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凄清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寂寞的环境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有力地烘托出了出行的艰辛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衬托出作者思乡的深切</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颈联写的是刚上路的景色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明”原为形容词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这里用作动词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为“照亮”之意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枳树白花照亮驿墙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衬托出拂晓前天色的昏暗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突出了行之“早”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此联对仗工整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进一步充实了上联所描绘的典型环境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使气氛更显寂静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尾联所写乃是清晨在征途中回忆昨晚的梦境的情景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衬托出诗人对长安的留恋和对人生之路的无奈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此联的梦境与前面所写的现实相映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以乐景反衬哀情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同时“思杜陵”又巧妙地同首联的“悲故乡”相照应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首尾圆合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此诗描写了旅途中寒冷凄清的早行景色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字里行间抒发了诗人旅途在外的孤寂之情和浓浓的思乡之意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64 </a:t>
            </a:r>
            <a:r>
              <a:rPr lang="zh-CN" altLang="en-US" sz="2100" b="1" dirty="0" smtClean="0">
                <a:latin typeface="Times New Roman" panose="02020603050405020304" pitchFamily="18" charset="0"/>
                <a:ea typeface="微软雅黑" panose="020B0503020204020204" pitchFamily="34" charset="-122"/>
              </a:rPr>
              <a:t>咸阳</a:t>
            </a:r>
            <a:r>
              <a:rPr lang="zh-CN" altLang="en-US" sz="2100" b="1" dirty="0">
                <a:latin typeface="Times New Roman" panose="02020603050405020304" pitchFamily="18" charset="0"/>
                <a:ea typeface="微软雅黑" panose="020B0503020204020204" pitchFamily="34" charset="-122"/>
              </a:rPr>
              <a:t>城东</a:t>
            </a:r>
            <a:r>
              <a:rPr lang="zh-CN" altLang="en-US" sz="2100" b="1" dirty="0" smtClean="0">
                <a:latin typeface="Times New Roman" panose="02020603050405020304" pitchFamily="18" charset="0"/>
                <a:ea typeface="微软雅黑" panose="020B0503020204020204" pitchFamily="34" charset="-122"/>
              </a:rPr>
              <a:t>楼</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许浑</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一上高城万里愁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蒹葭杨柳似汀洲</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溪云初起日沉阁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山雨欲来风满楼</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鸟下绿芜秦苑夕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蝉鸣黄叶汉宫秋</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行人莫问当年事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故国东来渭水流</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3707765"/>
          </a:xfrm>
          <a:prstGeom prst="rect">
            <a:avLst/>
          </a:prstGeom>
        </p:spPr>
        <p:txBody>
          <a:bodyPr wrap="square">
            <a:spAutoFit/>
          </a:bodyPr>
          <a:lstStyle/>
          <a:p>
            <a:pPr algn="just">
              <a:lnSpc>
                <a:spcPct val="14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首联扣题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抒情写景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诗人一登上咸阳高高的城楼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向南望去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远处烟笼蒹葭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雾罩杨柳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很像长江中的汀洲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一上”表明触发诗人情感时间之短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万里”则极言愁思空间之迢遥广大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一个“愁”字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奠定了全诗的感情基调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颔联写晚眺远景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寓意深远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两句是对自然景物的临摹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也是对唐王朝日薄西山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危机四伏的没落局势的形象化勾画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淋漓尽致而又形象入神地传达出了诗人“万里愁”的真实原因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后句常用来比喻重大事件发生前的紧张气氛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是千古传咏的名句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颈联写晚眺近景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虚实结合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将眼前所见的“绿芜”“蝉鸣”等实景与联想到的“秦苑”“汉宫”相结合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把诗人的愁怨从“万里”推向“千古”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以实景叠合虚景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吊古之情油然而生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尾联作结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融情于景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莫问”二字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并非劝诫之辞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实乃令人思索之语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它让读者从悲凉颓败的自然景物中吸取历史的教训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一个“流”字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暗示出颓势难救的痛惜之情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渭水无语东流的景象中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融合着诗人相思的忧愁和感古伤今的悲凉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委婉含蓄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令人伤感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全诗情景交融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寓情于景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诗人通过对景物的描写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赋予抽象的感情以形体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抒发了对国家衰败的无限感慨</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65 </a:t>
            </a:r>
            <a:r>
              <a:rPr lang="zh-CN" altLang="en-US" sz="2100" b="1" dirty="0" smtClean="0">
                <a:latin typeface="Times New Roman" panose="02020603050405020304" pitchFamily="18" charset="0"/>
                <a:ea typeface="微软雅黑" panose="020B0503020204020204" pitchFamily="34" charset="-122"/>
              </a:rPr>
              <a:t>无题</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李商隐）</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相见时难别亦难，东风无力百花残</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春蚕到死丝方尽，蜡炬成灰泪始干</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晓镜但愁云鬓改，夜吟应觉月光寒</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蓬山此去无多路，青鸟殷勤为探看</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98421"/>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前两句写朋友出于对李白的深厚友情，出于对这样一位天才被弃置的惋惜，不惜金钱设下盛宴为之饯行。</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“停、投、拔、顾”四个连续的动作，形象地表露了诗人内心的苦闷抑郁和感情的激荡变化，反衬出诗人内心的悲苦。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内容、象征：</a:t>
            </a:r>
            <a:r>
              <a:rPr lang="zh-CN" altLang="en-US" sz="2100" dirty="0">
                <a:latin typeface="Times New Roman" panose="02020603050405020304" pitchFamily="18" charset="0"/>
                <a:ea typeface="微软雅黑" panose="020B0503020204020204" pitchFamily="34" charset="-122"/>
              </a:rPr>
              <a:t>接着两句紧承“心茫然”，正面写“行路难”。诗人用“冰塞川”“雪满山”象征人生道路上的艰难险阻，具有比兴的意味</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4"/>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83664"/>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192038"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两个“难”字，第一个指相会困难，第二个是痛苦难堪的意思；“残”字渲染了别离的悲凉气氛。情景交融，以春光将尽来表现诗人痛苦的心境。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颔联运用比喻和双关的修辞手法，“丝”和“思”，作者用“蚕丝”比作情思，以“蜡泪”比作相思的热泪，极富形象性和感染力，写出对爱情的至死不渝，成为表示坚贞爱情的千古绝唱。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画面、情感：</a:t>
            </a:r>
            <a:r>
              <a:rPr lang="zh-CN" altLang="en-US" sz="2100" dirty="0">
                <a:latin typeface="Times New Roman" panose="02020603050405020304" pitchFamily="18" charset="0"/>
                <a:ea typeface="微软雅黑" panose="020B0503020204020204" pitchFamily="34" charset="-122"/>
              </a:rPr>
              <a:t>清晨照镜自怜，唯恐如云双鬓改色，夜阑对月自吟，觉得太过凄惨。通过肖像描写和心理描写，表达出缠绵的相思之苦。</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4" y="1633718"/>
            <a:ext cx="42654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3" y="1633718"/>
            <a:ext cx="143455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这两句诗强作宽慰之语，借神话故事进一步表达相互关切之情。诗人运用“蓬山”“青鸟”的神话传说，寄托了缠绵执着的相思之情，以及对相聚的美好愿望的追求。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别”字为全诗的诗眼，描写了一对情人离别的痛苦和别后的思念，抒发了无比真挚的相思离别之情，但其中也流露出诗人政治上失意和精神上的苦闷，具有浓郁的伤感色彩，极写凄怨之深、哀婉之痛，并借神话传说表达了对心中恋人的无比挚爱、深切思念。</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4349" y="1596119"/>
            <a:ext cx="810101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66 </a:t>
            </a:r>
            <a:r>
              <a:rPr lang="zh-CN" altLang="en-US" sz="2100" b="1" dirty="0" smtClean="0">
                <a:latin typeface="Times New Roman" panose="02020603050405020304" pitchFamily="18" charset="0"/>
                <a:ea typeface="微软雅黑" panose="020B0503020204020204" pitchFamily="34" charset="-122"/>
              </a:rPr>
              <a:t>行</a:t>
            </a:r>
            <a:r>
              <a:rPr lang="zh-CN" altLang="en-US" sz="2100" b="1" dirty="0">
                <a:latin typeface="Times New Roman" panose="02020603050405020304" pitchFamily="18" charset="0"/>
                <a:ea typeface="微软雅黑" panose="020B0503020204020204" pitchFamily="34" charset="-122"/>
              </a:rPr>
              <a:t>香</a:t>
            </a:r>
            <a:r>
              <a:rPr lang="zh-CN" altLang="en-US" sz="2100" b="1" dirty="0" smtClean="0">
                <a:latin typeface="Times New Roman" panose="02020603050405020304" pitchFamily="18" charset="0"/>
                <a:ea typeface="微软雅黑" panose="020B0503020204020204" pitchFamily="34" charset="-122"/>
              </a:rPr>
              <a:t>子</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秦观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树</a:t>
            </a:r>
            <a:r>
              <a:rPr lang="zh-CN" altLang="en-US" sz="2100" dirty="0">
                <a:latin typeface="Times New Roman" panose="02020603050405020304" pitchFamily="18" charset="0"/>
                <a:ea typeface="微软雅黑" panose="020B0503020204020204" pitchFamily="34" charset="-122"/>
              </a:rPr>
              <a:t>绕村庄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水满陂塘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倚东风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豪兴徜徉</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小园几许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收尽春光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有桃花红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李花白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菜花黄</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远远</a:t>
            </a:r>
            <a:r>
              <a:rPr lang="zh-CN" altLang="en-US" sz="2100" dirty="0">
                <a:latin typeface="Times New Roman" panose="02020603050405020304" pitchFamily="18" charset="0"/>
                <a:ea typeface="微软雅黑" panose="020B0503020204020204" pitchFamily="34" charset="-122"/>
              </a:rPr>
              <a:t>围墙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隐隐茅堂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飏青旗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流水桥旁</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偶然乘兴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步过东冈</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正莺儿啼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燕儿舞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蝶儿忙</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192038"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绕”字与“满”字显示春意之浓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是春到农村的标志景象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也为下面抒写烂漫春光作了铺垫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倚东风”二句承上而来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东风”言明时令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豪兴”点明心情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徜徉”则写其怡然自得的神态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也表现了词人对农村景色的喜爱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这五句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集中笔墨特写春之一隅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色彩鲜明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暗含香气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绚烂多彩而又充满生机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达到了以点带面的艺术效果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4" y="1633718"/>
            <a:ext cx="42654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3" y="1633718"/>
            <a:ext cx="143455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作者的视野由近放远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围墙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茅堂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动静相生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风光如画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富含诗情画意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引人遐想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两句照应上文的“豪兴徜徉”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进一步写其怡然自得的情状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这三句仍是特写春之一隅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地点却已经转到田野之中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与上片对应部分描写静静绽放的开花植物不同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这里集中笔力写了动感极强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极为活跃的虫鸟等动物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啼”“舞”“忙”三字概括准确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写春的生命活力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更加淋漓尽致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比起小园来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是另一种春光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全词以白描的手法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浅近的语言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勾勒出了一幅春光明媚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万物竞发的田园风光图</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67 </a:t>
            </a:r>
            <a:r>
              <a:rPr lang="zh-CN" altLang="en-US" sz="2100" b="1" dirty="0" smtClean="0">
                <a:latin typeface="Times New Roman" panose="02020603050405020304" pitchFamily="18" charset="0"/>
                <a:ea typeface="微软雅黑" panose="020B0503020204020204" pitchFamily="34" charset="-122"/>
              </a:rPr>
              <a:t>丑</a:t>
            </a:r>
            <a:r>
              <a:rPr lang="zh-CN" altLang="en-US" sz="2100" b="1" dirty="0">
                <a:latin typeface="Times New Roman" panose="02020603050405020304" pitchFamily="18" charset="0"/>
                <a:ea typeface="微软雅黑" panose="020B0503020204020204" pitchFamily="34" charset="-122"/>
              </a:rPr>
              <a:t>奴儿</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书博山道</a:t>
            </a:r>
            <a:r>
              <a:rPr lang="zh-CN" altLang="en-US" sz="2100" b="1" dirty="0" smtClean="0">
                <a:latin typeface="Times New Roman" panose="02020603050405020304" pitchFamily="18" charset="0"/>
                <a:ea typeface="微软雅黑" panose="020B0503020204020204" pitchFamily="34" charset="-122"/>
              </a:rPr>
              <a:t>中壁</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少年</a:t>
            </a:r>
            <a:r>
              <a:rPr lang="zh-CN" altLang="en-US" sz="2100" dirty="0">
                <a:latin typeface="Times New Roman" panose="02020603050405020304" pitchFamily="18" charset="0"/>
                <a:ea typeface="微软雅黑" panose="020B0503020204020204" pitchFamily="34" charset="-122"/>
              </a:rPr>
              <a:t>不识愁滋味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爱上层楼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爱上层楼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为赋新词强说愁</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而今</a:t>
            </a:r>
            <a:r>
              <a:rPr lang="zh-CN" altLang="en-US" sz="2100" dirty="0">
                <a:latin typeface="Times New Roman" panose="02020603050405020304" pitchFamily="18" charset="0"/>
                <a:ea typeface="微软雅黑" panose="020B0503020204020204" pitchFamily="34" charset="-122"/>
              </a:rPr>
              <a:t>识尽愁滋味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欲说还休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欲说还休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却道“天凉好个秋”</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8" y="2053516"/>
            <a:ext cx="8084882"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上片回忆自己少年时代不谙世事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不知愁苦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喜欢登上高楼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凭栏远眺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勉强说“愁”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爱上层楼”这一叠句的运用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把两个不同的层次联系起来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将上片“不知愁”的这一思想表达得十分完整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下片写成年以后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历尽世事艰难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满腔愁苦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却无从诉说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却道‘天凉好个秋’”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生动地表现了遍尝辛酸之后无可言说的复杂况味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作者反复品位着“愁滋味”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在自嘲自讽之中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写尽了人生的无奈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43084" y="1633718"/>
            <a:ext cx="42654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3" y="1633718"/>
            <a:ext cx="143455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全词突出地渲染了一个“愁”字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通过“少年”时与“而今”的对比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表达了作者受压抑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遭排挤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报国无门的痛苦之情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对南宋统治集团的讽刺和不满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350" y="1494401"/>
            <a:ext cx="8122444"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九年级下册</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68 </a:t>
            </a:r>
            <a:r>
              <a:rPr lang="zh-CN" altLang="en-US" sz="2100" b="1" dirty="0" smtClean="0">
                <a:latin typeface="Times New Roman" panose="02020603050405020304" pitchFamily="18" charset="0"/>
                <a:ea typeface="微软雅黑" panose="020B0503020204020204" pitchFamily="34" charset="-122"/>
              </a:rPr>
              <a:t>渔家</a:t>
            </a:r>
            <a:r>
              <a:rPr lang="zh-CN" altLang="en-US" sz="2100" b="1" dirty="0">
                <a:latin typeface="Times New Roman" panose="02020603050405020304" pitchFamily="18" charset="0"/>
                <a:ea typeface="微软雅黑" panose="020B0503020204020204" pitchFamily="34" charset="-122"/>
              </a:rPr>
              <a:t>傲</a:t>
            </a:r>
            <a:r>
              <a:rPr lang="en-US" altLang="zh-CN" sz="2100" b="1" dirty="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秋思</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范仲淹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塞</a:t>
            </a:r>
            <a:r>
              <a:rPr lang="zh-CN" altLang="en-US" sz="2100" dirty="0">
                <a:latin typeface="Times New Roman" panose="02020603050405020304" pitchFamily="18" charset="0"/>
                <a:ea typeface="微软雅黑" panose="020B0503020204020204" pitchFamily="34" charset="-122"/>
              </a:rPr>
              <a:t>下秋来风景异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衡阳雁去无留意</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四面边声连角起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千嶂里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长烟落日孤城闭</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浊酒</a:t>
            </a:r>
            <a:r>
              <a:rPr lang="zh-CN" altLang="en-US" sz="2100" dirty="0">
                <a:latin typeface="Times New Roman" panose="02020603050405020304" pitchFamily="18" charset="0"/>
                <a:ea typeface="微软雅黑" panose="020B0503020204020204" pitchFamily="34" charset="-122"/>
              </a:rPr>
              <a:t>一杯家万里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燕然未勒归无计</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羌管悠悠霜满地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人不寐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将军白发征夫泪</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8358" y="1583992"/>
            <a:ext cx="1830027" cy="575945"/>
            <a:chOff x="349245" y="982839"/>
            <a:chExt cx="2605885" cy="767927"/>
          </a:xfrm>
        </p:grpSpPr>
        <p:sp>
          <p:nvSpPr>
            <p:cNvPr id="2" name="Shape 4116"/>
            <p:cNvSpPr/>
            <p:nvPr/>
          </p:nvSpPr>
          <p:spPr>
            <a:xfrm>
              <a:off x="349245" y="1023555"/>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3" name="矩形 2"/>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
        <p:nvSpPr>
          <p:cNvPr id="5" name="矩形 4"/>
          <p:cNvSpPr/>
          <p:nvPr/>
        </p:nvSpPr>
        <p:spPr>
          <a:xfrm>
            <a:off x="543949" y="2141934"/>
            <a:ext cx="8092844"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异”字统领全篇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突出塞下秋景与中原不同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异”于南方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也“异”于内地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为下文西北边境肃杀凄凉的秋景作铺垫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衡阳雁去”表明大雁此时已展翅南飞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以鸟之离去来强调秋天早有寒意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傍晚时分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四面朔风狂吹呼啸和军营号角的凄厉声此起彼伏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在重峦叠嶂的群山之中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只见荒漠上的长烟与夕阳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一座孤城的城门早已紧闭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采用动静结合的手法描写景色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表现了守军力量薄弱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周围悲壮的景色也渲染了戍边将士的艰苦</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87726"/>
            <a:ext cx="8143875" cy="493903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④典故、修辞、情感：</a:t>
            </a:r>
            <a:r>
              <a:rPr lang="zh-CN" altLang="en-US" sz="2100" dirty="0">
                <a:latin typeface="Times New Roman" panose="02020603050405020304" pitchFamily="18" charset="0"/>
                <a:ea typeface="微软雅黑" panose="020B0503020204020204" pitchFamily="34" charset="-122"/>
              </a:rPr>
              <a:t>这两句运用了两个典故，即姜尚在碧溪垂钓、伊尹梦舟过日边。诗人自比为“姜尚”“伊尹”，寄寓了诗人梦想有朝一日也能像古人那样得到明君的赏识，实现建功立业的理想和抱负。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修辞、内容：</a:t>
            </a:r>
            <a:r>
              <a:rPr lang="zh-CN" altLang="en-US" sz="2100" dirty="0">
                <a:latin typeface="Times New Roman" panose="02020603050405020304" pitchFamily="18" charset="0"/>
                <a:ea typeface="微软雅黑" panose="020B0503020204020204" pitchFamily="34" charset="-122"/>
              </a:rPr>
              <a:t>运用反复的修辞手法，形象地写出了诗人急切不安状态下的内心独白，表现了诗人进退两难而又要继续探索的复杂心理。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“破”“挂”富有动感且充满气势，表明诗人自信必有远大的前程，充分表现了诗人的乐观、自信和对理想的执着追求</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1487" y="1487621"/>
            <a:ext cx="8304609" cy="493903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借用“燕然勒石”的典故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表明战争未胜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军事不利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归乡无从谈起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抒发了戍边将士建功立业的报国之志和思念家乡的复杂感情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羌管悠悠霜满地”从听觉和视觉两方面加以描写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突出了征人的愁思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进一步渲染了边塞萧瑟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荒凉的氛围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最后一句运用互文的修辞手法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含蓄地表达了戍边将士壮志难酬的感慨和思乡忧国的情怀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这首词通过对边塞肃杀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荒凉战地风光的描绘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委婉地传达出戍边将士的爱国热情与浓重思乡的矛盾情绪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抒发了词人沉郁的爱国之情和忧患意识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4"/>
            <a:ext cx="8111728"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69 </a:t>
            </a:r>
            <a:r>
              <a:rPr lang="zh-CN" altLang="en-US" sz="2100" b="1" dirty="0" smtClean="0">
                <a:latin typeface="Times New Roman" panose="02020603050405020304" pitchFamily="18" charset="0"/>
                <a:ea typeface="微软雅黑" panose="020B0503020204020204" pitchFamily="34" charset="-122"/>
              </a:rPr>
              <a:t>江</a:t>
            </a:r>
            <a:r>
              <a:rPr lang="zh-CN" altLang="en-US" sz="2100" b="1" dirty="0">
                <a:latin typeface="Times New Roman" panose="02020603050405020304" pitchFamily="18" charset="0"/>
                <a:ea typeface="微软雅黑" panose="020B0503020204020204" pitchFamily="34" charset="-122"/>
              </a:rPr>
              <a:t>城子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密州</a:t>
            </a:r>
            <a:r>
              <a:rPr lang="zh-CN" altLang="en-US" sz="2100" b="1" dirty="0" smtClean="0">
                <a:latin typeface="Times New Roman" panose="02020603050405020304" pitchFamily="18" charset="0"/>
                <a:ea typeface="微软雅黑" panose="020B0503020204020204" pitchFamily="34" charset="-122"/>
              </a:rPr>
              <a:t>出猎</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老夫</a:t>
            </a:r>
            <a:r>
              <a:rPr lang="zh-CN" altLang="en-US" sz="2100" dirty="0">
                <a:latin typeface="Times New Roman" panose="02020603050405020304" pitchFamily="18" charset="0"/>
                <a:ea typeface="微软雅黑" panose="020B0503020204020204" pitchFamily="34" charset="-122"/>
              </a:rPr>
              <a:t>聊发少年狂</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，左牵黄，右擎苍，锦帽貂裘，千骑卷</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平冈。为报倾城随太守，亲射虎，看孙郎</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酒</a:t>
            </a:r>
            <a:r>
              <a:rPr lang="zh-CN" altLang="en-US" sz="2100" dirty="0">
                <a:latin typeface="Times New Roman" panose="02020603050405020304" pitchFamily="18" charset="0"/>
                <a:ea typeface="微软雅黑" panose="020B0503020204020204" pitchFamily="34" charset="-122"/>
              </a:rPr>
              <a:t>酣胸胆尚开张。鬓微霜，又何妨</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！持节云中，何日遣冯唐</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？会挽雕弓如满月，西北望，射天狼</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492" y="2141284"/>
            <a:ext cx="8055440"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“狂”字激情奔放，统领全词，无不展现出粗犷豪迈的风格，为全词奠定了豪情壮志的感情基调。抒发词人心怀壮志但仕途坎坷、壮志难酬的郁闷，深感岁月易逝。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“卷”字体现了打猎场景宏大，人员众多，气势壮阔，凸显了出猎人员情绪高涨的豪迈气概。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典故：</a:t>
            </a:r>
            <a:r>
              <a:rPr lang="zh-CN" altLang="en-US" sz="2100" dirty="0">
                <a:latin typeface="Times New Roman" panose="02020603050405020304" pitchFamily="18" charset="0"/>
                <a:ea typeface="微软雅黑" panose="020B0503020204020204" pitchFamily="34" charset="-122"/>
              </a:rPr>
              <a:t>借用“孙权射虎”的典故，以孙权自比，表现出词人打猎时的英勇形象</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6" name="组合 5"/>
          <p:cNvGrpSpPr/>
          <p:nvPr/>
        </p:nvGrpSpPr>
        <p:grpSpPr>
          <a:xfrm>
            <a:off x="614236" y="1605425"/>
            <a:ext cx="1830062" cy="575945"/>
            <a:chOff x="349245" y="982839"/>
            <a:chExt cx="2605885" cy="767927"/>
          </a:xfrm>
        </p:grpSpPr>
        <p:sp>
          <p:nvSpPr>
            <p:cNvPr id="7" name="Shape 4116"/>
            <p:cNvSpPr/>
            <p:nvPr/>
          </p:nvSpPr>
          <p:spPr>
            <a:xfrm>
              <a:off x="349245" y="1023555"/>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8" name="矩形 7"/>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68865"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词人虽然已经有了白发，但是仍充满报国的雄心壮志。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借用“冯唐出使”的典故，以魏尚自比，希望得到朝廷的重用，让自己有机会去杀敌报国、建功立业。</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“天狼”喻指西夏，“射天狼”表达了词人要竭尽全力抵御入侵者，从而为国立功的决心与抱负，读来让人充满激情，热血沸腾。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此词通过描写一次出猎的壮观场面，借历史典故表达了作者强国抗敌的政治主张，抒写了作者渴望报效朝廷的壮志豪情。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70 </a:t>
            </a:r>
            <a:r>
              <a:rPr lang="zh-CN" altLang="en-US" sz="2100" b="1" dirty="0" smtClean="0">
                <a:latin typeface="Times New Roman" panose="02020603050405020304" pitchFamily="18" charset="0"/>
                <a:ea typeface="微软雅黑" panose="020B0503020204020204" pitchFamily="34" charset="-122"/>
              </a:rPr>
              <a:t>破</a:t>
            </a:r>
            <a:r>
              <a:rPr lang="zh-CN" altLang="en-US" sz="2100" b="1" dirty="0">
                <a:latin typeface="Times New Roman" panose="02020603050405020304" pitchFamily="18" charset="0"/>
                <a:ea typeface="微软雅黑" panose="020B0503020204020204" pitchFamily="34" charset="-122"/>
              </a:rPr>
              <a:t>阵子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为陈同甫赋壮词以寄之</a:t>
            </a:r>
            <a:r>
              <a:rPr lang="zh-CN" altLang="en-US" sz="2100" baseline="30000" dirty="0">
                <a:latin typeface="Times New Roman" panose="02020603050405020304" pitchFamily="18" charset="0"/>
                <a:ea typeface="微软雅黑" panose="020B0503020204020204" pitchFamily="34" charset="-122"/>
              </a:rPr>
              <a:t>①</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醉</a:t>
            </a:r>
            <a:r>
              <a:rPr lang="zh-CN" altLang="en-US" sz="2100" dirty="0">
                <a:latin typeface="Times New Roman" panose="02020603050405020304" pitchFamily="18" charset="0"/>
                <a:ea typeface="微软雅黑" panose="020B0503020204020204" pitchFamily="34" charset="-122"/>
              </a:rPr>
              <a:t>里挑灯看剑，梦回吹角连营</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。八百里分麾下炙，五十弦翻塞外声，沙场秋点兵</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马</a:t>
            </a:r>
            <a:r>
              <a:rPr lang="zh-CN" altLang="en-US" sz="2100" dirty="0">
                <a:latin typeface="Times New Roman" panose="02020603050405020304" pitchFamily="18" charset="0"/>
                <a:ea typeface="微软雅黑" panose="020B0503020204020204" pitchFamily="34" charset="-122"/>
              </a:rPr>
              <a:t>作的卢飞快，弓如霹雳弦惊</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。了却君王天下事，赢得生前身后名</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。可怜白发生</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30568"/>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破阵子，词牌名。陈同甫，名亮，南宋思想家、文学家。赋，写作。壮词，雄壮的词。</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内容、炼字：</a:t>
            </a:r>
            <a:r>
              <a:rPr lang="zh-CN" altLang="en-US" sz="2100" dirty="0">
                <a:latin typeface="Times New Roman" panose="02020603050405020304" pitchFamily="18" charset="0"/>
                <a:ea typeface="微软雅黑" panose="020B0503020204020204" pitchFamily="34" charset="-122"/>
              </a:rPr>
              <a:t>一开篇，词人悲愤焦灼的心态、渴望早日奔赴前线杀敌的形象跃然纸上。两个动作“挑”“看”，两个物体“灯”“剑”，总起于“醉里”二字，使笔触由外在的形象刻画深入到主人公的内心世界。“吹角连营”表现士气的高涨、军心的振奋。</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32532" y="1615811"/>
            <a:ext cx="1836751"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7928" y="1491984"/>
            <a:ext cx="8068866"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前两句运用对偶的修辞手法，“八百里”“五十弦”照应“吹角连营”，描写了士兵们欢欣鼓舞、军中奏起战斗乐曲的场面，突出表现了雄壮的军容和士兵们的战斗情绪。“沙场秋点兵”渲染出战争的浓烈氛围。“秋”字点明了季节，烘托出征前肃杀的气氛，将沙场点兵的场景渲染得肃穆威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既描写了战争的惊险场面，也表达了词人希望自己能够驰骋沙场、冲锋陷阵的愿望。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含义：</a:t>
            </a:r>
            <a:r>
              <a:rPr lang="zh-CN" altLang="en-US" sz="2100" dirty="0">
                <a:latin typeface="Times New Roman" panose="02020603050405020304" pitchFamily="18" charset="0"/>
                <a:ea typeface="微软雅黑" panose="020B0503020204020204" pitchFamily="34" charset="-122"/>
              </a:rPr>
              <a:t>这两句是和陈同甫的互勉之语，也是词人的壮志，“天下事”即收复失地，统一中原。</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0101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可怜”指可惜，表现词人壮志难酬的无限感慨，与前面的梦境形成鲜明对比，一方面表明了前面所描述的年轻时的经历现在只是一种追忆，另一方面说明了词人已年近半百、两鬓染霜，理想难以实现，充满了壮志难遂的抑郁、愤慨之情，令人不忍卒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对作者早年抗金部队豪壮的阵容和气概以及自己沙场生涯的追忆，表达了作者杀敌报国、收复失地的理想，抒发了壮志难酬、英雄迟暮的悲愤心情；通过创造雄奇的意境，生动地刻画了一位披肝沥胆、矢忠不二、勇往直前的将军形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71 </a:t>
            </a:r>
            <a:r>
              <a:rPr lang="zh-CN" altLang="en-US" sz="2100" b="1" dirty="0" smtClean="0">
                <a:latin typeface="Times New Roman" panose="02020603050405020304" pitchFamily="18" charset="0"/>
                <a:ea typeface="微软雅黑" panose="020B0503020204020204" pitchFamily="34" charset="-122"/>
              </a:rPr>
              <a:t>满江红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小住</a:t>
            </a:r>
            <a:r>
              <a:rPr lang="zh-CN" altLang="en-US" sz="2100" dirty="0">
                <a:latin typeface="Times New Roman" panose="02020603050405020304" pitchFamily="18" charset="0"/>
                <a:ea typeface="微软雅黑" panose="020B0503020204020204" pitchFamily="34" charset="-122"/>
              </a:rPr>
              <a:t>京华，早又是中秋佳节。为篱下黄花开遍，秋容如拭</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。四面歌残终破楚，八年风味徒思浙</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。苦将侬强派作蛾眉，殊未屑</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身</a:t>
            </a:r>
            <a:r>
              <a:rPr lang="zh-CN" altLang="en-US" sz="2100" dirty="0">
                <a:latin typeface="Times New Roman" panose="02020603050405020304" pitchFamily="18" charset="0"/>
                <a:ea typeface="微软雅黑" panose="020B0503020204020204" pitchFamily="34" charset="-122"/>
              </a:rPr>
              <a:t>不得，男儿列，心却比，男儿烈</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。算平生肝胆，因人常热。俗子胸襟谁识我？英雄末路当磨折。莽红尘何处觅知音？青衫湿</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“又”字体现出词人对时光流逝的感慨。“为篱下黄花开遍”化用陶渊明“采菊东篱下”和李清照“人比黄花瘦”的诗词，表达自己初离家庭时矛盾的心情。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典故、内容、含义：</a:t>
            </a:r>
            <a:r>
              <a:rPr lang="zh-CN" altLang="en-US" sz="2100" dirty="0">
                <a:latin typeface="Times New Roman" panose="02020603050405020304" pitchFamily="18" charset="0"/>
                <a:ea typeface="微软雅黑" panose="020B0503020204020204" pitchFamily="34" charset="-122"/>
              </a:rPr>
              <a:t>用“汉军破楚”的典故，来比喻自己终于冲破封建家庭牢笼。“八年风味徒思浙”意思是如今一个人思量着在浙江时那八年的生活风味。作者在湖南结婚到写此词时共八年时间。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写词人虽然过着贵妇生活，但对这样的生活并不留恋，反而十分蔑视。</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87727"/>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诗中抒写了诗人在政治道路上遭遇艰难时，产生的不可抑制的愤激情绪，但仍盼望有一天会施展自己的抱负，表现了他对人生前途的乐观豪迈气概，充满了积极浪漫的情调。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“身”与“心”，“列”与“烈”等词的谐音和意义的不同变化，来表明词人的抱负、志向和思想感情的转变。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“青衫湿”借用白居易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琵琶行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中的“江州司马青衫湿”，指眼泪打湿了衣服，反映了一个革命者刚踏上革命征途的思想状况。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满江红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是秋瑾在</a:t>
            </a:r>
            <a:r>
              <a:rPr lang="en-US" altLang="zh-CN" sz="2100" dirty="0">
                <a:latin typeface="Times New Roman" panose="02020603050405020304" pitchFamily="18" charset="0"/>
                <a:ea typeface="微软雅黑" panose="020B0503020204020204" pitchFamily="34" charset="-122"/>
              </a:rPr>
              <a:t>1903</a:t>
            </a:r>
            <a:r>
              <a:rPr lang="zh-CN" altLang="en-US" sz="2100" dirty="0">
                <a:latin typeface="Times New Roman" panose="02020603050405020304" pitchFamily="18" charset="0"/>
                <a:ea typeface="微软雅黑" panose="020B0503020204020204" pitchFamily="34" charset="-122"/>
              </a:rPr>
              <a:t>年中秋节的述怀之作，反映了她在封建婚姻家庭和旧礼教的束缚中，走向革命道路前夕的苦闷彷徨和满怀雄心壮志的开阔胸怀。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72 </a:t>
            </a:r>
            <a:r>
              <a:rPr lang="zh-CN" altLang="en-US" sz="2100" b="1" dirty="0" smtClean="0">
                <a:latin typeface="Times New Roman" panose="02020603050405020304" pitchFamily="18" charset="0"/>
                <a:ea typeface="微软雅黑" panose="020B0503020204020204" pitchFamily="34" charset="-122"/>
              </a:rPr>
              <a:t>定风波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三月七日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沙湖道中遇雨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雨具先去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同行皆狼狈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余独不觉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已而遂晴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故作此词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莫</a:t>
            </a:r>
            <a:r>
              <a:rPr lang="zh-CN" altLang="en-US" sz="2100" dirty="0">
                <a:latin typeface="Times New Roman" panose="02020603050405020304" pitchFamily="18" charset="0"/>
                <a:ea typeface="微软雅黑" panose="020B0503020204020204" pitchFamily="34" charset="-122"/>
              </a:rPr>
              <a:t>听穿林打叶声</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何妨吟啸且徐行</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竹杖芒鞋轻胜马</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一蓑烟雨任平生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料峭</a:t>
            </a:r>
            <a:r>
              <a:rPr lang="zh-CN" altLang="en-US" sz="2100" dirty="0">
                <a:latin typeface="Times New Roman" panose="02020603050405020304" pitchFamily="18" charset="0"/>
                <a:ea typeface="微软雅黑" panose="020B0503020204020204" pitchFamily="34" charset="-122"/>
              </a:rPr>
              <a:t>春风吹酒醒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山头斜照却相迎</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回首向来萧瑟处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也无风雨也无晴</a:t>
            </a:r>
            <a:r>
              <a:rPr lang="zh-CN" altLang="en-US" sz="2100" baseline="30000" dirty="0">
                <a:latin typeface="Times New Roman" panose="02020603050405020304" pitchFamily="18" charset="0"/>
                <a:ea typeface="微软雅黑" panose="020B0503020204020204" pitchFamily="34" charset="-122"/>
              </a:rPr>
              <a:t>⑥</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507" y="1975643"/>
            <a:ext cx="809757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首句一方面渲染出雨骤风狂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另一方面又以“莫听”二字点明外物不足萦怀之意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此句是前一句的延伸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词人在雨中照常徐徐行步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呼应小序“同行皆狼狈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余独不觉”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又引出下文“谁怕”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即不怕风吹雨打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徐行”而又“吟啸”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是加倍写词人淡定从容的心态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何妨”二字透出一点俏皮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更增加挑战色彩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写词人竹杖芒鞋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顶风冲雨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从容前行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以“轻胜马”的自我感受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传达出一种搏击风雨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笑傲人生的轻松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喜悦和豪迈之情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此句更进一步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由眼前风雨推及整个人生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有力地强化了作者面对人生的风风雨雨而我行我素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不畏困难的超然情怀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此三句是写雨过天晴的景象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既与上片所写风雨对应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又为下文所发出的人生感慨作铺垫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哲理</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自然界的雨晴既属寻常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毫无差别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社会人生中的政治风云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荣辱得失又何足挂齿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句中“萧瑟”二字意谓风雨之声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与上片“穿林打叶声”相应和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风雨”二字一语双关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既指野外途中所遇风雨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又暗指几乎致他于死地的政治“风雨”和人生险途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此词通过野外途中偶遇风雨这一生活中的小事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于简朴中见深意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于寻常处生奇景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表现出词人旷达超脱的胸襟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寄寓着超凡脱俗的人生理想</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73 </a:t>
            </a:r>
            <a:r>
              <a:rPr lang="zh-CN" altLang="en-US" sz="2100" b="1" dirty="0" smtClean="0">
                <a:latin typeface="Times New Roman" panose="02020603050405020304" pitchFamily="18" charset="0"/>
                <a:ea typeface="微软雅黑" panose="020B0503020204020204" pitchFamily="34" charset="-122"/>
              </a:rPr>
              <a:t>临</a:t>
            </a:r>
            <a:r>
              <a:rPr lang="zh-CN" altLang="en-US" sz="2100" b="1" dirty="0">
                <a:latin typeface="Times New Roman" panose="02020603050405020304" pitchFamily="18" charset="0"/>
                <a:ea typeface="微软雅黑" panose="020B0503020204020204" pitchFamily="34" charset="-122"/>
              </a:rPr>
              <a:t>江仙</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夜登小阁</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忆洛中旧游</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陈与义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忆</a:t>
            </a:r>
            <a:r>
              <a:rPr lang="zh-CN" altLang="en-US" sz="2100" dirty="0">
                <a:latin typeface="Times New Roman" panose="02020603050405020304" pitchFamily="18" charset="0"/>
                <a:ea typeface="微软雅黑" panose="020B0503020204020204" pitchFamily="34" charset="-122"/>
              </a:rPr>
              <a:t>昔午桥桥上饮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坐中多是豪英</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长沟流月去无声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杏花疏影里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吹笛到天明</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二十余年</a:t>
            </a:r>
            <a:r>
              <a:rPr lang="zh-CN" altLang="en-US" sz="2100" dirty="0">
                <a:latin typeface="Times New Roman" panose="02020603050405020304" pitchFamily="18" charset="0"/>
                <a:ea typeface="微软雅黑" panose="020B0503020204020204" pitchFamily="34" charset="-122"/>
              </a:rPr>
              <a:t>如一梦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此身虽在堪惊</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闲登小阁看新晴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古今多少事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渔唱起三更</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开头两句写回想往昔在午桥桥上宴饮的场景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在一起喝酒的人大多是英雄豪杰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用“忆”字开篇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直截了当把往事展开来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这三句写景叙事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优美自然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它如同明净澄澈的清水一样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作者以初春的树林为背景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利用明月的清辉照射在杏花枝上所撒落下来的稀疏花影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与花影下吹奏出来的悠扬笛声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组成一幅富有空间感的恬静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奇丽的画面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将充满闲情雅兴的生活情景真实地反映了出来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这两句概括了这段时间里国家和个人的处境急剧变化的情况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作者以饱蘸久历艰难和劫后余生的血泪的笔触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写下这首感慨深沉的词作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发人深思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启人遐想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经历了国破家亡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战事连连之后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曾在一起吟诗饮酒的豪杰们如今散落各方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九死一生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身世浮沉之感和国破家亡之痛油然而生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首句写明作此词的时间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地点和心境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巧妙地将忆中之事与目前的处境联系起来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作者今昔不同的精神状况从中得以再现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尾句将古今悲慨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国恨家愁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都融入“渔唱”之中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将沉挚的悲感化为旷达的襟怀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从侧面显示了词人对现实的极度不满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这是乱世怀古伤今的主题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06045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此词直抒胸臆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表情达意真切感人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通过上下两片的今昔对比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萌生对家国和人生的惊叹与感慨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韵味深远绵长</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74 </a:t>
            </a:r>
            <a:r>
              <a:rPr lang="zh-CN" altLang="en-US" sz="2100" b="1" dirty="0" smtClean="0">
                <a:latin typeface="Times New Roman" panose="02020603050405020304" pitchFamily="18" charset="0"/>
                <a:ea typeface="微软雅黑" panose="020B0503020204020204" pitchFamily="34" charset="-122"/>
              </a:rPr>
              <a:t>太</a:t>
            </a:r>
            <a:r>
              <a:rPr lang="zh-CN" altLang="en-US" sz="2100" b="1" dirty="0">
                <a:latin typeface="Times New Roman" panose="02020603050405020304" pitchFamily="18" charset="0"/>
                <a:ea typeface="微软雅黑" panose="020B0503020204020204" pitchFamily="34" charset="-122"/>
              </a:rPr>
              <a:t>常引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建康中秋夜为吕叔潜赋</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轮秋影转金波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飞镜又重磨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把酒问姮娥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被白发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欺人奈何</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乘</a:t>
            </a:r>
            <a:r>
              <a:rPr lang="zh-CN" altLang="en-US" sz="2100" dirty="0">
                <a:latin typeface="Times New Roman" panose="02020603050405020304" pitchFamily="18" charset="0"/>
                <a:ea typeface="微软雅黑" panose="020B0503020204020204" pitchFamily="34" charset="-122"/>
              </a:rPr>
              <a:t>风好去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长空万里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直下看山河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斫去桂婆娑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人道是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清光更多</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58 </a:t>
            </a:r>
            <a:r>
              <a:rPr lang="zh-CN" altLang="en-US" sz="2100" b="1" dirty="0">
                <a:latin typeface="Times New Roman" panose="02020603050405020304" pitchFamily="18" charset="0"/>
                <a:ea typeface="微软雅黑" panose="020B0503020204020204" pitchFamily="34" charset="-122"/>
              </a:rPr>
              <a:t>酬乐天扬州初逢席上见</a:t>
            </a:r>
            <a:r>
              <a:rPr lang="zh-CN" altLang="en-US" sz="2100" b="1" dirty="0" smtClean="0">
                <a:latin typeface="Times New Roman" panose="02020603050405020304" pitchFamily="18" charset="0"/>
                <a:ea typeface="微软雅黑" panose="020B0503020204020204" pitchFamily="34" charset="-122"/>
              </a:rPr>
              <a:t>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刘禹锡）</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巴山楚水凄凉地，二十三年弃置身</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怀旧空吟闻笛赋，到乡翻似烂柯人</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沉舟侧畔千帆过，病树前头万木春</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今日听君歌一曲，暂凭杯酒长精神</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词的上片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词人巧妙地运用神话传说构成一种超现实的艺术境界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以寄托自己的理想与情怀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词人运用这则有关月亮的神话传说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借以表明自己的政治理想与阴暗的政治现实间的矛盾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被白发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欺人奈何”这一句有力地展示了英雄怀才不遇的内心矛盾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②写法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词的下片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作者运用想象的翅膀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直入月宫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并幻想砍去遮住月光的桂树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想象更加离奇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却更直接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强烈地表现了词人的理想和为实现理想而展现的坚强意志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更鲜明地揭示了词的主旨</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此词借助古代神话传说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强烈地表达了词人反对妥协投降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立志收复中原失土的政治理想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全词想象丰富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把超现实的奇思妙想与现实中的思想矛盾结合起来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体现了浓厚的浪漫主义色彩</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75 </a:t>
            </a:r>
            <a:r>
              <a:rPr lang="zh-CN" altLang="en-US" sz="2100" b="1" dirty="0" smtClean="0">
                <a:latin typeface="Times New Roman" panose="02020603050405020304" pitchFamily="18" charset="0"/>
                <a:ea typeface="微软雅黑" panose="020B0503020204020204" pitchFamily="34" charset="-122"/>
              </a:rPr>
              <a:t>浣</a:t>
            </a:r>
            <a:r>
              <a:rPr lang="zh-CN" altLang="en-US" sz="2100" b="1" dirty="0">
                <a:latin typeface="Times New Roman" panose="02020603050405020304" pitchFamily="18" charset="0"/>
                <a:ea typeface="微软雅黑" panose="020B0503020204020204" pitchFamily="34" charset="-122"/>
              </a:rPr>
              <a:t>溪</a:t>
            </a:r>
            <a:r>
              <a:rPr lang="zh-CN" altLang="en-US" sz="2100" b="1" dirty="0" smtClean="0">
                <a:latin typeface="Times New Roman" panose="02020603050405020304" pitchFamily="18" charset="0"/>
                <a:ea typeface="微软雅黑" panose="020B0503020204020204" pitchFamily="34" charset="-122"/>
              </a:rPr>
              <a:t>沙</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纳兰性德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身</a:t>
            </a:r>
            <a:r>
              <a:rPr lang="zh-CN" altLang="en-US" sz="2100" dirty="0">
                <a:latin typeface="Times New Roman" panose="02020603050405020304" pitchFamily="18" charset="0"/>
                <a:ea typeface="微软雅黑" panose="020B0503020204020204" pitchFamily="34" charset="-122"/>
              </a:rPr>
              <a:t>向云山那畔行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北风吹断马嘶声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深秋远塞若为情</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一抹</a:t>
            </a:r>
            <a:r>
              <a:rPr lang="zh-CN" altLang="en-US" sz="2100" dirty="0">
                <a:latin typeface="Times New Roman" panose="02020603050405020304" pitchFamily="18" charset="0"/>
                <a:ea typeface="微软雅黑" panose="020B0503020204020204" pitchFamily="34" charset="-122"/>
              </a:rPr>
              <a:t>晚烟荒戍垒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半竿斜日旧关城</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古今幽恨几时平</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上片“身向”句说明行程辽远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北风”一句谓寒风吹来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满耳尽是马嘶之声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如此凛冽的北风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作者心境若何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可想而知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难怪他会感慨“深秋远塞若为情”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以简古疏墨之笔勾勒了一幅充满萧索之气的战地风光画面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晚烟一抹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袅然升起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飘荡于天际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营垒荒凉而萧瑟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时至黄昏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落日半斜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没于旗杆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而关城依旧</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末句极写出塞远行的清苦和古今幽恨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天高地远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古今浑茫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个体生命有限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浩浩宇宙无穷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这样的“幽恨”悄然而生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来去无端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何时能平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这是作者对浩渺的宇宙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纷繁的人生以及无常的世事的独特感悟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全词情景交融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结尾处“古今幽恨几时平”写出词人对浩渺的宇宙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纷繁的人生以及无常的世事的独特感悟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虽可能囿于一己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然而其情不胜真诚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其感不胜拳挚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更是点明主旨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加强语意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抒发情感</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17551"/>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76 </a:t>
            </a:r>
            <a:r>
              <a:rPr lang="zh-CN" altLang="en-US" sz="2100" b="1" dirty="0" smtClean="0">
                <a:latin typeface="Times New Roman" panose="02020603050405020304" pitchFamily="18" charset="0"/>
                <a:ea typeface="微软雅黑" panose="020B0503020204020204" pitchFamily="34" charset="-122"/>
              </a:rPr>
              <a:t>十五</a:t>
            </a:r>
            <a:r>
              <a:rPr lang="zh-CN" altLang="en-US" sz="2100" b="1" dirty="0">
                <a:latin typeface="Times New Roman" panose="02020603050405020304" pitchFamily="18" charset="0"/>
                <a:ea typeface="微软雅黑" panose="020B0503020204020204" pitchFamily="34" charset="-122"/>
              </a:rPr>
              <a:t>从军</a:t>
            </a:r>
            <a:r>
              <a:rPr lang="zh-CN" altLang="en-US" sz="2100" b="1" dirty="0" smtClean="0">
                <a:latin typeface="Times New Roman" panose="02020603050405020304" pitchFamily="18" charset="0"/>
                <a:ea typeface="微软雅黑" panose="020B0503020204020204" pitchFamily="34" charset="-122"/>
              </a:rPr>
              <a:t>征</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乐府诗集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十五从军征，八十始得归</a:t>
            </a:r>
            <a:r>
              <a:rPr lang="zh-CN" altLang="en-US" sz="2100" dirty="0" smtClean="0">
                <a:latin typeface="Times New Roman" panose="02020603050405020304" pitchFamily="18" charset="0"/>
                <a:ea typeface="微软雅黑" panose="020B0503020204020204" pitchFamily="34" charset="-122"/>
              </a:rPr>
              <a:t>。道</a:t>
            </a:r>
            <a:r>
              <a:rPr lang="zh-CN" altLang="en-US" sz="2100" dirty="0">
                <a:latin typeface="Times New Roman" panose="02020603050405020304" pitchFamily="18" charset="0"/>
                <a:ea typeface="微软雅黑" panose="020B0503020204020204" pitchFamily="34" charset="-122"/>
              </a:rPr>
              <a:t>逢乡里人：“家中有阿谁？”</a:t>
            </a:r>
            <a:r>
              <a:rPr lang="zh-CN" altLang="en-US" sz="2100" baseline="30000" dirty="0" smtClean="0">
                <a:latin typeface="Times New Roman" panose="02020603050405020304" pitchFamily="18" charset="0"/>
                <a:ea typeface="微软雅黑" panose="020B0503020204020204" pitchFamily="34" charset="-122"/>
              </a:rPr>
              <a:t>①</a:t>
            </a:r>
            <a:endParaRPr lang="zh-CN" altLang="en-US"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“遥看是君家，松柏冢累累</a:t>
            </a:r>
            <a:r>
              <a:rPr lang="zh-CN" altLang="en-US" sz="2100" baseline="30000" dirty="0" smtClean="0">
                <a:latin typeface="Times New Roman" panose="02020603050405020304" pitchFamily="18" charset="0"/>
                <a:ea typeface="微软雅黑" panose="020B0503020204020204" pitchFamily="34" charset="-122"/>
              </a:rPr>
              <a:t>②</a:t>
            </a:r>
            <a:r>
              <a:rPr lang="zh-CN" altLang="en-US" sz="2100" dirty="0" smtClean="0">
                <a:latin typeface="Times New Roman" panose="02020603050405020304" pitchFamily="18" charset="0"/>
                <a:ea typeface="微软雅黑" panose="020B0503020204020204" pitchFamily="34" charset="-122"/>
              </a:rPr>
              <a:t>。”兔</a:t>
            </a:r>
            <a:r>
              <a:rPr lang="zh-CN" altLang="en-US" sz="2100" dirty="0">
                <a:latin typeface="Times New Roman" panose="02020603050405020304" pitchFamily="18" charset="0"/>
                <a:ea typeface="微软雅黑" panose="020B0503020204020204" pitchFamily="34" charset="-122"/>
              </a:rPr>
              <a:t>从狗窦入，雉从梁上飞</a:t>
            </a:r>
            <a:r>
              <a:rPr lang="zh-CN" altLang="en-US" sz="2100" dirty="0" smtClean="0">
                <a:latin typeface="Times New Roman" panose="02020603050405020304" pitchFamily="18" charset="0"/>
                <a:ea typeface="微软雅黑" panose="020B0503020204020204" pitchFamily="34" charset="-122"/>
              </a:rPr>
              <a:t>。</a:t>
            </a:r>
            <a:endParaRPr lang="zh-CN" altLang="en-US"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中庭生旅谷，井上生旅葵</a:t>
            </a:r>
            <a:r>
              <a:rPr lang="zh-CN" altLang="en-US" sz="2100" baseline="30000" dirty="0" smtClean="0">
                <a:latin typeface="Times New Roman" panose="02020603050405020304" pitchFamily="18" charset="0"/>
                <a:ea typeface="微软雅黑" panose="020B0503020204020204" pitchFamily="34" charset="-122"/>
              </a:rPr>
              <a:t>③</a:t>
            </a:r>
            <a:r>
              <a:rPr lang="zh-CN" altLang="en-US" sz="2100" dirty="0" smtClean="0">
                <a:latin typeface="Times New Roman" panose="02020603050405020304" pitchFamily="18" charset="0"/>
                <a:ea typeface="微软雅黑" panose="020B0503020204020204" pitchFamily="34" charset="-122"/>
              </a:rPr>
              <a:t>。舂</a:t>
            </a:r>
            <a:r>
              <a:rPr lang="zh-CN" altLang="en-US" sz="2100" dirty="0">
                <a:latin typeface="Times New Roman" panose="02020603050405020304" pitchFamily="18" charset="0"/>
                <a:ea typeface="微软雅黑" panose="020B0503020204020204" pitchFamily="34" charset="-122"/>
              </a:rPr>
              <a:t>谷持作饭，采葵持作羹。</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羹饭一时熟，不知饴阿谁</a:t>
            </a:r>
            <a:r>
              <a:rPr lang="zh-CN" altLang="en-US" sz="2100" dirty="0" smtClean="0">
                <a:latin typeface="Times New Roman" panose="02020603050405020304" pitchFamily="18" charset="0"/>
                <a:ea typeface="微软雅黑" panose="020B0503020204020204" pitchFamily="34" charset="-122"/>
              </a:rPr>
              <a:t>。出门</a:t>
            </a:r>
            <a:r>
              <a:rPr lang="zh-CN" altLang="en-US" sz="2100" dirty="0">
                <a:latin typeface="Times New Roman" panose="02020603050405020304" pitchFamily="18" charset="0"/>
                <a:ea typeface="微软雅黑" panose="020B0503020204020204" pitchFamily="34" charset="-122"/>
              </a:rPr>
              <a:t>东向看，泪落沾我衣</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2764" y="2109136"/>
            <a:ext cx="8194746"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十五”“八十”可理解为实数，也可理解为虚数，是一种夸张的手法，目的是表达出从军之久，揭露封建兵役制的不合理。“始”字巧妙地传达出主人公多年来思念家乡，盼望与亲人团聚的迫切心情，给全诗笼罩了一层凄凉悲惨的感情色彩。这几句运用远景描写、近景描写和白描手法，侧面表现出征人从军时间之长，物是人非，也揭露了兵役制度给人民带来的深重灾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在那边远处，松树柏树中的一片坟墓，那就是你的家</a:t>
            </a: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endParaRPr lang="zh-CN" altLang="en-US"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73277"/>
            <a:ext cx="1861710" cy="575945"/>
            <a:chOff x="349245" y="954703"/>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54703"/>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0795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作者没有直接说室空无人，而是抓住野兔钻进家畜窝中、野鸡惊飞落在屋内梁上的情景侧面衬托出来的。作者没有直书庭院荒芜杂乱，而只是摄取了中庭、井边随意生长的谷物和葵菜两个画面，说明人去楼空，田园荒芜，倍感荒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最后两句运用细节描写，将举目无亲、孤身一人的老兵形象刻画得栩栩如生，将其悲痛欲绝的茫然之情抒发得淋漓尽致</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079582"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全诗叙述了一位老兵还乡后才知道家人均已逝去，田园故宅成了废墟，自己无家可归的情状，反映了长期战乱给百姓带来的深重灾难，表达了作者对当时兵役制度的抨击、憎恶和对和平、美好生活的向往。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385120"/>
            <a:ext cx="8620133" cy="4592320"/>
          </a:xfrm>
          <a:prstGeom prst="rect">
            <a:avLst/>
          </a:prstGeom>
        </p:spPr>
        <p:txBody>
          <a:bodyPr wrap="square">
            <a:spAutoFit/>
          </a:bodyPr>
          <a:lstStyle/>
          <a:p>
            <a:pPr algn="ctr">
              <a:lnSpc>
                <a:spcPct val="150000"/>
              </a:lnSpc>
            </a:pPr>
            <a:r>
              <a:rPr lang="en-US" altLang="zh-CN" sz="1950" b="1" dirty="0" smtClean="0">
                <a:latin typeface="Times New Roman" panose="02020603050405020304" pitchFamily="18" charset="0"/>
                <a:ea typeface="微软雅黑" panose="020B0503020204020204" pitchFamily="34" charset="-122"/>
              </a:rPr>
              <a:t>77 </a:t>
            </a:r>
            <a:r>
              <a:rPr lang="zh-CN" altLang="en-US" sz="1950" b="1" dirty="0" smtClean="0">
                <a:latin typeface="Times New Roman" panose="02020603050405020304" pitchFamily="18" charset="0"/>
                <a:ea typeface="微软雅黑" panose="020B0503020204020204" pitchFamily="34" charset="-122"/>
              </a:rPr>
              <a:t>白雪</a:t>
            </a:r>
            <a:r>
              <a:rPr lang="zh-CN" altLang="en-US" sz="1950" b="1" dirty="0">
                <a:latin typeface="Times New Roman" panose="02020603050405020304" pitchFamily="18" charset="0"/>
                <a:ea typeface="微软雅黑" panose="020B0503020204020204" pitchFamily="34" charset="-122"/>
              </a:rPr>
              <a:t>歌送武判官归京</a:t>
            </a:r>
            <a:r>
              <a:rPr lang="zh-CN" altLang="en-US" sz="1950" dirty="0">
                <a:latin typeface="Times New Roman" panose="02020603050405020304" pitchFamily="18" charset="0"/>
                <a:ea typeface="微软雅黑" panose="020B0503020204020204" pitchFamily="34" charset="-122"/>
              </a:rPr>
              <a:t>（唐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岑参）</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北风卷地白草折，胡天八月即飞雪</a:t>
            </a:r>
            <a:r>
              <a:rPr lang="zh-CN" altLang="en-US" sz="1950" baseline="30000" dirty="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忽如</a:t>
            </a:r>
            <a:r>
              <a:rPr lang="zh-CN" altLang="en-US" sz="1950" baseline="30000" dirty="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一夜春风来，千树万树梨花开</a:t>
            </a:r>
            <a:r>
              <a:rPr lang="zh-CN" altLang="en-US" sz="1950" baseline="30000" dirty="0">
                <a:latin typeface="Times New Roman" panose="02020603050405020304" pitchFamily="18" charset="0"/>
                <a:ea typeface="微软雅黑" panose="020B0503020204020204" pitchFamily="34" charset="-122"/>
              </a:rPr>
              <a:t>③</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散入珠帘湿罗幕，狐裘不暖锦衾薄。</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将军角弓不得控，都护铁衣冷难着</a:t>
            </a:r>
            <a:r>
              <a:rPr lang="zh-CN" altLang="en-US" sz="1950" baseline="30000" dirty="0">
                <a:latin typeface="Times New Roman" panose="02020603050405020304" pitchFamily="18" charset="0"/>
                <a:ea typeface="微软雅黑" panose="020B0503020204020204" pitchFamily="34" charset="-122"/>
              </a:rPr>
              <a:t>④</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瀚海阑干百丈冰，愁云惨淡万里凝</a:t>
            </a:r>
            <a:r>
              <a:rPr lang="zh-CN" altLang="en-US" sz="1950" baseline="30000" dirty="0">
                <a:latin typeface="Times New Roman" panose="02020603050405020304" pitchFamily="18" charset="0"/>
                <a:ea typeface="微软雅黑" panose="020B0503020204020204" pitchFamily="34" charset="-122"/>
              </a:rPr>
              <a:t>⑤</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中军置酒饮归客，胡琴琵琶与羌笛。</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纷纷暮雪下辕门，风掣红旗冻不翻</a:t>
            </a:r>
            <a:r>
              <a:rPr lang="zh-CN" altLang="en-US" sz="1950" baseline="30000" dirty="0">
                <a:latin typeface="Times New Roman" panose="02020603050405020304" pitchFamily="18" charset="0"/>
                <a:ea typeface="微软雅黑" panose="020B0503020204020204" pitchFamily="34" charset="-122"/>
              </a:rPr>
              <a:t>⑥</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轮台东门送君去，去时雪满天山路</a:t>
            </a:r>
            <a:r>
              <a:rPr lang="zh-CN" altLang="en-US" sz="1950" baseline="30000" dirty="0">
                <a:latin typeface="Times New Roman" panose="02020603050405020304" pitchFamily="18" charset="0"/>
                <a:ea typeface="微软雅黑" panose="020B0503020204020204" pitchFamily="34" charset="-122"/>
              </a:rPr>
              <a:t>⑦</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山回路转不见君，雪上空留马行处</a:t>
            </a:r>
            <a:r>
              <a:rPr lang="zh-CN" altLang="en-US" sz="1950" baseline="30000" dirty="0">
                <a:latin typeface="Times New Roman" panose="02020603050405020304" pitchFamily="18" charset="0"/>
                <a:ea typeface="微软雅黑" panose="020B0503020204020204" pitchFamily="34" charset="-122"/>
              </a:rPr>
              <a:t>⑧</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“凄凉”和“弃”把诗人长年被贬偏远之地、寂寞地虚度年华的心情委婉地倾诉出来，表达了诗人的无限心酸和愤懑不平之情，为全诗定下了感情基调。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典故：</a:t>
            </a:r>
            <a:r>
              <a:rPr lang="zh-CN" altLang="en-US" sz="2100" dirty="0">
                <a:latin typeface="Times New Roman" panose="02020603050405020304" pitchFamily="18" charset="0"/>
                <a:ea typeface="微软雅黑" panose="020B0503020204020204" pitchFamily="34" charset="-122"/>
              </a:rPr>
              <a:t>运用“闻笛赋”和“烂柯人”的典故，表达了对旧友的怀念，用王质烂柯的典故，既暗示了自己贬谪时间的长久，又表现了世态的变迁，以及回来之后生疏而怅惘的心情，含义十分丰富。</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953" y="2032529"/>
            <a:ext cx="8087585"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“北风卷地”四字，妙在由风而见雪，“折”字通过写百草衬托北风狂劲有力。一个“即”字惟妙惟肖地写出了诗人的惊异之情。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“忽如”二字用得甚妙，不仅写出了“胡天”变幻无常，大雪来得急骤，而且再次写出了诗人的惊喜与好奇之情。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运用比喻和夸张的修辞手法，将北风比作春风，将雪花比作梨花，把边塞雪景描绘成春景，“千树万树”极尽夸张地描绘出一幅情趣盎然、壮美浪漫的景象，颇富浪漫色彩。</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624953" y="1573277"/>
            <a:ext cx="1837365"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122444"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写法、画面：</a:t>
            </a:r>
            <a:r>
              <a:rPr lang="zh-CN" altLang="en-US" sz="2100" dirty="0">
                <a:latin typeface="Times New Roman" panose="02020603050405020304" pitchFamily="18" charset="0"/>
                <a:ea typeface="微软雅黑" panose="020B0503020204020204" pitchFamily="34" charset="-122"/>
              </a:rPr>
              <a:t>以写野外雪景作了唯美的开端后，诗人将笔端从帐外转到帐内。那片片雪花飘飘而来，穿帘入户，沾在罗幕上慢慢消融。通过对将士们的军旅生活的侧面描写，烘托出大雪的寒威，极写边塞的苦寒。</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炼字、写法、修辞：</a:t>
            </a:r>
            <a:r>
              <a:rPr lang="zh-CN" altLang="en-US" sz="2100" dirty="0">
                <a:latin typeface="Times New Roman" panose="02020603050405020304" pitchFamily="18" charset="0"/>
                <a:ea typeface="微软雅黑" panose="020B0503020204020204" pitchFamily="34" charset="-122"/>
              </a:rPr>
              <a:t>“愁”“惨”二字，写出了诗人为友人将要长途跋涉而产生担忧之情。运用夸张的修辞手法，展现磅礴的气势，突出边塞天寒地冻、愁云满天的景象，为下文的欢乐场面作铺垫。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“掣”字运用夸张和反衬的手法，突出边塞的奇寒。“胡琴”“琵琶”“羌笛”这些西域的器乐渲染出送别的悲凉</a:t>
            </a:r>
            <a:r>
              <a:rPr lang="zh-CN" altLang="en-US" sz="2100" dirty="0" smtClean="0">
                <a:latin typeface="Times New Roman" panose="02020603050405020304" pitchFamily="18" charset="0"/>
                <a:ea typeface="微软雅黑" panose="020B0503020204020204" pitchFamily="34" charset="-122"/>
              </a:rPr>
              <a:t>气氛。</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89665"/>
            <a:ext cx="8101013" cy="4453890"/>
          </a:xfrm>
          <a:prstGeom prst="rect">
            <a:avLst/>
          </a:prstGeom>
        </p:spPr>
        <p:txBody>
          <a:bodyPr wrap="square">
            <a:spAutoFit/>
          </a:bodyPr>
          <a:lstStyle/>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⑦</a:t>
            </a:r>
            <a:r>
              <a:rPr lang="zh-CN" altLang="en-US" sz="2100" b="1" dirty="0">
                <a:solidFill>
                  <a:prstClr val="black"/>
                </a:solidFill>
                <a:latin typeface="Times New Roman" panose="02020603050405020304" pitchFamily="18" charset="0"/>
                <a:ea typeface="微软雅黑" panose="020B0503020204020204" pitchFamily="34" charset="-122"/>
              </a:rPr>
              <a:t>内容：</a:t>
            </a:r>
            <a:r>
              <a:rPr lang="zh-CN" altLang="en-US" sz="2100" dirty="0">
                <a:solidFill>
                  <a:prstClr val="black"/>
                </a:solidFill>
                <a:latin typeface="Times New Roman" panose="02020603050405020304" pitchFamily="18" charset="0"/>
                <a:ea typeface="微软雅黑" panose="020B0503020204020204" pitchFamily="34" charset="-122"/>
              </a:rPr>
              <a:t>写轮台东门送别的场景。雪大风狂，归途遥远，诗人送友人直到轮台东门，惜别之情与担忧之意并存。</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⑧</a:t>
            </a:r>
            <a:r>
              <a:rPr lang="zh-CN" altLang="en-US" sz="2100" b="1" dirty="0">
                <a:solidFill>
                  <a:prstClr val="black"/>
                </a:solidFill>
                <a:latin typeface="Times New Roman" panose="02020603050405020304" pitchFamily="18" charset="0"/>
                <a:ea typeface="微软雅黑" panose="020B0503020204020204" pitchFamily="34" charset="-122"/>
              </a:rPr>
              <a:t>内容、炼字、情感：</a:t>
            </a:r>
            <a:r>
              <a:rPr lang="zh-CN" altLang="en-US" sz="2100" dirty="0">
                <a:solidFill>
                  <a:prstClr val="black"/>
                </a:solidFill>
                <a:latin typeface="Times New Roman" panose="02020603050405020304" pitchFamily="18" charset="0"/>
                <a:ea typeface="微软雅黑" panose="020B0503020204020204" pitchFamily="34" charset="-122"/>
              </a:rPr>
              <a:t>遥望朋友远去的身影，在山回路转中渐渐不见，只看见雪地上留下的一行人马走过的脚印。“空”字写出了边塞空旷苍凉之景，表明了环境的恶劣，表现了诗人依依惜别和无限惆怅的心情。</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本诗是一首不可多得的边塞佳作，全诗不断变换着白雪画面，化景为情，慷慨悲壮，浑然雄劲。抒发了诗人对友人的依依惜别之情和因友人即将返京而产生的惆怅之情。</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17549"/>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78 </a:t>
            </a:r>
            <a:r>
              <a:rPr lang="zh-CN" altLang="en-US" sz="2100" b="1" dirty="0" smtClean="0">
                <a:latin typeface="Times New Roman" panose="02020603050405020304" pitchFamily="18" charset="0"/>
                <a:ea typeface="微软雅黑" panose="020B0503020204020204" pitchFamily="34" charset="-122"/>
              </a:rPr>
              <a:t>南</a:t>
            </a:r>
            <a:r>
              <a:rPr lang="zh-CN" altLang="en-US" sz="2100" b="1" dirty="0">
                <a:latin typeface="Times New Roman" panose="02020603050405020304" pitchFamily="18" charset="0"/>
                <a:ea typeface="微软雅黑" panose="020B0503020204020204" pitchFamily="34" charset="-122"/>
              </a:rPr>
              <a:t>乡子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登京口北固亭有怀</a:t>
            </a:r>
            <a:r>
              <a:rPr lang="zh-CN" altLang="en-US" sz="2100" baseline="30000" dirty="0">
                <a:latin typeface="Times New Roman" panose="02020603050405020304" pitchFamily="18" charset="0"/>
                <a:ea typeface="微软雅黑" panose="020B0503020204020204" pitchFamily="34" charset="-122"/>
              </a:rPr>
              <a:t>①</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何处</a:t>
            </a:r>
            <a:r>
              <a:rPr lang="zh-CN" altLang="en-US" sz="2100" dirty="0">
                <a:latin typeface="Times New Roman" panose="02020603050405020304" pitchFamily="18" charset="0"/>
                <a:ea typeface="微软雅黑" panose="020B0503020204020204" pitchFamily="34" charset="-122"/>
              </a:rPr>
              <a:t>望神州？满眼风光北固楼</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。千古兴亡多少事？悠悠</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。不尽长江滚滚流</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年少</a:t>
            </a:r>
            <a:r>
              <a:rPr lang="zh-CN" altLang="en-US" sz="2100" dirty="0">
                <a:latin typeface="Times New Roman" panose="02020603050405020304" pitchFamily="18" charset="0"/>
                <a:ea typeface="微软雅黑" panose="020B0503020204020204" pitchFamily="34" charset="-122"/>
              </a:rPr>
              <a:t>万兜鍪，坐断东南战未休</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。天下英雄谁敌手？曹刘。生子当如孙仲谋</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64927"/>
            <a:ext cx="8074166"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南乡子，词牌名。京口，今江苏镇江。北固亭，在镇江东北的北固山上，下临长江。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以设问开头，自问自答。词人站在北固楼上，极目远眺，不禁激起千古兴亡之感，自然引出下文。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“悠悠”一词兼指时间之漫长久远和词人思绪之无穷。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该句化用杜甫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中的“无边落木萧萧下，不尽长江滚滚来”，将词人的愁思和感慨比作长流不息的江水，委婉地表达了词人的无穷愁绪。</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627491" y="1519699"/>
            <a:ext cx="1834316"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331" y="1491984"/>
            <a:ext cx="8422481" cy="493903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孙权在年轻的时候，就做了三军的统帅。他能占据东南，坚持抗战，从未向敌人低头屈服。通过歌颂孙权不畏强敌、坚决抵抗并战而胜之的精神，反衬出南宋文武之辈的庸碌无能、怯懦苟安。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修辞、典故、情感：</a:t>
            </a:r>
            <a:r>
              <a:rPr lang="zh-CN" altLang="en-US" sz="2100" dirty="0">
                <a:latin typeface="Times New Roman" panose="02020603050405020304" pitchFamily="18" charset="0"/>
                <a:ea typeface="微软雅黑" panose="020B0503020204020204" pitchFamily="34" charset="-122"/>
              </a:rPr>
              <a:t>运用设问的修辞手法，借用曹操感叹的典故，强调孙权的雄才大略，流露出对南宋朝廷苟且偷安、毫不振作的愤懑之情。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对古代英雄人物的歌颂，表达了作者渴望像古代英雄人物那样金戈铁马、收拾旧山河、为国效力的壮烈情怀，饱含着浓浓的爱国热情，但也流露出作者报国无门的无限感慨，蕴含着对苟且偷安、毫不振作的南宋朝廷的愤懑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50" y="1606835"/>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79 </a:t>
            </a:r>
            <a:r>
              <a:rPr lang="zh-CN" altLang="en-US" sz="2100" b="1" dirty="0" smtClean="0">
                <a:latin typeface="Times New Roman" panose="02020603050405020304" pitchFamily="18" charset="0"/>
                <a:ea typeface="微软雅黑" panose="020B0503020204020204" pitchFamily="34" charset="-122"/>
              </a:rPr>
              <a:t>过</a:t>
            </a:r>
            <a:r>
              <a:rPr lang="zh-CN" altLang="en-US" sz="2100" b="1" dirty="0">
                <a:latin typeface="Times New Roman" panose="02020603050405020304" pitchFamily="18" charset="0"/>
                <a:ea typeface="微软雅黑" panose="020B0503020204020204" pitchFamily="34" charset="-122"/>
              </a:rPr>
              <a:t>零丁</a:t>
            </a:r>
            <a:r>
              <a:rPr lang="zh-CN" altLang="en-US" sz="2100" b="1" dirty="0" smtClean="0">
                <a:latin typeface="Times New Roman" panose="02020603050405020304" pitchFamily="18" charset="0"/>
                <a:ea typeface="微软雅黑" panose="020B0503020204020204" pitchFamily="34" charset="-122"/>
              </a:rPr>
              <a:t>洋</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文天祥）</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辛苦遭逢起一经，干戈寥落四周星</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山河破碎风飘絮，身世浮沉雨打萍</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惶恐滩头说惶恐，零丁洋里叹零丁</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人生自古谁无死？留取丹心照汗青</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5791" y="2053516"/>
            <a:ext cx="814100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首联纵向回忆，回顾身世，意在暗示自己久经磨炼，无论面对什么艰难困苦都无所畏惧。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比喻的修辞手法，将支离破碎的南宋王朝比作“飘絮”，将自己的坎坷身世比作“浮萍”，形象地表达了国破家亡的悲哀和对自己坎坷命运的悲叹。运用对偶的修辞手法，“山河破碎”对“身世浮沉”，“风飘絮”对“雨打萍”，对仗工整，增强了诗歌的韵律美</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82086" y="1597737"/>
            <a:ext cx="1849500"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122444"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③修辞、情感：</a:t>
            </a:r>
            <a:r>
              <a:rPr lang="zh-CN" altLang="en-US" sz="2100" dirty="0">
                <a:latin typeface="Times New Roman" panose="02020603050405020304" pitchFamily="18" charset="0"/>
                <a:ea typeface="微软雅黑" panose="020B0503020204020204" pitchFamily="34" charset="-122"/>
              </a:rPr>
              <a:t>颈联巧妙运用双关和对偶的修辞手法，表达诗人特殊的心境，表现了诗人抗元失败后惶恐不安的心态和孤苦无依的感叹。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凡人终有一死，为拯救国家而死，一片丹心永载史册，诗句表明诗人以死明志的决心，体现诗人的民族气节。以磅礴的气势、高亢的基调收束全篇，充满了满腔的爱国情怀，千古流传。</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全诗表现了诗人慷慨激昂的爱国热情和视死如归的高尚情怀，以及舍生取义的人生观，是中华民族传统美德的崇高表现。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80 </a:t>
            </a:r>
            <a:r>
              <a:rPr lang="zh-CN" altLang="en-US" sz="2100" b="1" dirty="0" smtClean="0">
                <a:latin typeface="Times New Roman" panose="02020603050405020304" pitchFamily="18" charset="0"/>
                <a:ea typeface="微软雅黑" panose="020B0503020204020204" pitchFamily="34" charset="-122"/>
              </a:rPr>
              <a:t>山坡</a:t>
            </a:r>
            <a:r>
              <a:rPr lang="zh-CN" altLang="en-US" sz="2100" b="1" dirty="0">
                <a:latin typeface="Times New Roman" panose="02020603050405020304" pitchFamily="18" charset="0"/>
                <a:ea typeface="微软雅黑" panose="020B0503020204020204" pitchFamily="34" charset="-122"/>
              </a:rPr>
              <a:t>羊</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潼关怀古</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张养</a:t>
            </a:r>
            <a:r>
              <a:rPr lang="zh-CN" altLang="en-US" sz="2100" dirty="0" smtClean="0">
                <a:latin typeface="Times New Roman" panose="02020603050405020304" pitchFamily="18" charset="0"/>
                <a:ea typeface="微软雅黑" panose="020B0503020204020204" pitchFamily="34" charset="-122"/>
              </a:rPr>
              <a:t>浩）</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峰峦如聚，波涛如怒</a:t>
            </a:r>
            <a:r>
              <a:rPr lang="zh-CN" altLang="en-US" sz="2100" baseline="30000" dirty="0" smtClean="0">
                <a:latin typeface="Times New Roman" panose="02020603050405020304" pitchFamily="18" charset="0"/>
                <a:ea typeface="微软雅黑" panose="020B0503020204020204" pitchFamily="34" charset="-122"/>
              </a:rPr>
              <a:t>②</a:t>
            </a:r>
            <a:r>
              <a:rPr lang="zh-CN" altLang="en-US" sz="2100" dirty="0" smtClean="0">
                <a:latin typeface="Times New Roman" panose="02020603050405020304" pitchFamily="18" charset="0"/>
                <a:ea typeface="微软雅黑" panose="020B0503020204020204" pitchFamily="34" charset="-122"/>
              </a:rPr>
              <a:t>，山河表里</a:t>
            </a:r>
            <a:r>
              <a:rPr lang="zh-CN" altLang="en-US" sz="2100" baseline="30000" dirty="0" smtClean="0">
                <a:latin typeface="Times New Roman" panose="02020603050405020304" pitchFamily="18" charset="0"/>
                <a:ea typeface="微软雅黑" panose="020B0503020204020204" pitchFamily="34" charset="-122"/>
              </a:rPr>
              <a:t>③</a:t>
            </a:r>
            <a:r>
              <a:rPr lang="zh-CN" altLang="en-US" sz="2100" dirty="0" smtClean="0">
                <a:latin typeface="Times New Roman" panose="02020603050405020304" pitchFamily="18" charset="0"/>
                <a:ea typeface="微软雅黑" panose="020B0503020204020204" pitchFamily="34" charset="-122"/>
              </a:rPr>
              <a:t>潼关路。望西都，意踌躇</a:t>
            </a:r>
            <a:r>
              <a:rPr lang="zh-CN" altLang="en-US" sz="2100" baseline="30000" dirty="0" smtClean="0">
                <a:latin typeface="Times New Roman" panose="02020603050405020304" pitchFamily="18" charset="0"/>
                <a:ea typeface="微软雅黑" panose="020B0503020204020204" pitchFamily="34" charset="-122"/>
              </a:rPr>
              <a:t>④</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伤心</a:t>
            </a:r>
            <a:r>
              <a:rPr lang="zh-CN" altLang="en-US" sz="2100" dirty="0">
                <a:latin typeface="Times New Roman" panose="02020603050405020304" pitchFamily="18" charset="0"/>
                <a:ea typeface="微软雅黑" panose="020B0503020204020204" pitchFamily="34" charset="-122"/>
              </a:rPr>
              <a:t>秦汉经行处，宫阙万间都做了土</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。兴，百姓苦；亡，百姓苦</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修辞、哲理：</a:t>
            </a:r>
            <a:r>
              <a:rPr lang="zh-CN" altLang="en-US" sz="2100" dirty="0">
                <a:latin typeface="Times New Roman" panose="02020603050405020304" pitchFamily="18" charset="0"/>
                <a:ea typeface="微软雅黑" panose="020B0503020204020204" pitchFamily="34" charset="-122"/>
              </a:rPr>
              <a:t>作者用“沉舟”和“病树”自喻，“千帆”和“万木”比喻仕途得意的人，意思是自己虽屡遭贬谪，新人辈出，却也令人欣慰，表现出他豁达的胸襟。蕴含着新事物必将取代旧事物的哲理。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表明酬谢之意，表现诗人将在朋友的关怀下，振作精神，重新投入生活的意愿和坚韧不拔的意志。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本诗显示了诗人对世事变迁和仕宦升沉的豁达襟怀，表现了诗人的坚定信念和乐观精神，同时又暗含哲理，表明新事物必将取代旧事物。</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山坡羊，曲牌名。潼关，地名，古代军事要地，在今陕西省潼关县。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修辞、炼字、写法：</a:t>
            </a:r>
            <a:r>
              <a:rPr lang="zh-CN" altLang="en-US" sz="2100" dirty="0">
                <a:latin typeface="Times New Roman" panose="02020603050405020304" pitchFamily="18" charset="0"/>
                <a:ea typeface="微软雅黑" panose="020B0503020204020204" pitchFamily="34" charset="-122"/>
              </a:rPr>
              <a:t>“聚”和“怒”二字运用拟人的修辞手法，用“聚”字形容潼关的雄伟，用“怒”字形容黄河之水的奔腾澎湃，饱含了作者吊古伤今而产生的满腔悲愤之情，情景交融。从视觉和听觉两个方面说明潼关的险要。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“山河表里”一词暗示潼关历来是兵家的必争之地。</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“踌躇”二字生动地表现了作者驻足远望、思绪万千、徘徊不前的情态，从眼前衰败之象，追忆当年长安繁华之景，对世事沧桑感慨无限。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因关中长安万间宫阙化为废墟而产生的深沉的感慨。“伤心”二字不仅是对古都长安今非昔比的感慨，也是对人民的深切同情和对封建统治阶级的无比愤慨</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3" y="1493914"/>
            <a:ext cx="8090298"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⑥内容、情感：</a:t>
            </a:r>
            <a:r>
              <a:rPr lang="zh-CN" altLang="en-US" sz="2100" dirty="0">
                <a:latin typeface="Times New Roman" panose="02020603050405020304" pitchFamily="18" charset="0"/>
                <a:ea typeface="微软雅黑" panose="020B0503020204020204" pitchFamily="34" charset="-122"/>
              </a:rPr>
              <a:t>最后两句为全曲之眼，是主题的开拓和深化。写作者抒发的沉痛感慨：历史上无论哪一个朝代，它们兴盛也好，灭亡也罢，遭殃受苦的始终是老百姓。表现了作者忧虑国计民生和同情百姓的思想感情。</a:t>
            </a:r>
            <a:endParaRPr lang="en-US" altLang="zh-CN" sz="2100" dirty="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此曲抚今追昔，由历代王朝的兴衰引到人民百姓的苦难，一针见血地点出了封建统治阶级与人民的对立，表现了作者对历史的思索和对人民的同情。</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81 </a:t>
            </a:r>
            <a:r>
              <a:rPr lang="zh-CN" altLang="en-US" sz="2100" b="1" dirty="0" smtClean="0">
                <a:latin typeface="Times New Roman" panose="02020603050405020304" pitchFamily="18" charset="0"/>
                <a:ea typeface="微软雅黑" panose="020B0503020204020204" pitchFamily="34" charset="-122"/>
              </a:rPr>
              <a:t>南</a:t>
            </a:r>
            <a:r>
              <a:rPr lang="zh-CN" altLang="en-US" sz="2100" b="1" dirty="0">
                <a:latin typeface="Times New Roman" panose="02020603050405020304" pitchFamily="18" charset="0"/>
                <a:ea typeface="微软雅黑" panose="020B0503020204020204" pitchFamily="34" charset="-122"/>
              </a:rPr>
              <a:t>安</a:t>
            </a:r>
            <a:r>
              <a:rPr lang="zh-CN" altLang="en-US" sz="2100" b="1" dirty="0" smtClean="0">
                <a:latin typeface="Times New Roman" panose="02020603050405020304" pitchFamily="18" charset="0"/>
                <a:ea typeface="微软雅黑" panose="020B0503020204020204" pitchFamily="34" charset="-122"/>
              </a:rPr>
              <a:t>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文天祥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梅花南北路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风雨湿征衣</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出岭同谁出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归乡如此归</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山河千古在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城郭一时非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饿死真吾志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梦中行采薇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首联两句略点行程中的地点和景色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此处提到的梅花不是实景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而是因梅岭而说到梅花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借以和“风雨”对照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初步显示了行程中心情的沉重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前句是说行程的孤单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而用问话的语气写出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显得分外沉痛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后句是说这次的北行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本来可以回到故乡庐陵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但身系拘囚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不能自由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虽经故乡而犹如不归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这两句抒写了这次行程中的悲苦心情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而两个“出”字和两个“归”字的重复对照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更使得心情激荡起来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写出了宋朝的山河和城郭不会永远被元朝占领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宋朝人民还会继续反抗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继续斗争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宋朝也会因此而复兴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这两句饱含了作者极深厚的爱国感情和自信心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第一句表明自己的人生态度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决心饿死殉国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说得斩钉截铁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大义凛然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而且有实际行动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不是徒托空言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感人肺腑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末句借用伯夷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叔齐不食周粟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逃到首阳山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采薇而食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最终饿死这一典故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表示自己宁死不降的气节和决心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两句感情真挚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可歌可泣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这首诗逐层递进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声情激荡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不假雕饰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可以说是用血和泪写成的作品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表现出作者强烈的爱国情怀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显示出满腔的民族正气</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82 </a:t>
            </a:r>
            <a:r>
              <a:rPr lang="zh-CN" altLang="en-US" sz="2100" b="1" dirty="0" smtClean="0">
                <a:latin typeface="Times New Roman" panose="02020603050405020304" pitchFamily="18" charset="0"/>
                <a:ea typeface="微软雅黑" panose="020B0503020204020204" pitchFamily="34" charset="-122"/>
              </a:rPr>
              <a:t>别</a:t>
            </a:r>
            <a:r>
              <a:rPr lang="zh-CN" altLang="en-US" sz="2100" b="1" dirty="0">
                <a:latin typeface="Times New Roman" panose="02020603050405020304" pitchFamily="18" charset="0"/>
                <a:ea typeface="微软雅黑" panose="020B0503020204020204" pitchFamily="34" charset="-122"/>
              </a:rPr>
              <a:t>云间</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夏完淳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三年羁旅客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今日又南冠</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无限山河泪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谁言天地宽</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已知泉路近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欲别故乡难</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毅魄归来日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灵旗空际看</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6" y="2119853"/>
            <a:ext cx="8149175"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云间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松江的古称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诗人起笔自叙抗清斗争经历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似乎文辞平静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然而细细咀嚼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自可读出诗人激越翻滚的情感波澜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自可读出平静的叙事之中饱含着诗人满腔辛酸与无限沉痛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颔联叙写诗人按捺不住的满腔悲愤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身落敌手被囚禁的结局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使诗人壮志难酬和复国理想终成泡影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诗人内心的悲愤可想而知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54591"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无论怎样失望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悲愤与哀恸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诗人终究对自己的人生结局非常清醒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他的生命即将终结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内心自然涌起对家人深深的愧疚与无限依恋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尾联诗人抱定誓死不屈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坚决复明的决心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生前未能完成大业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死后也要亲自看到后继者率部起义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恢复大明江山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鲜明地昭示出诗人坚贞不屈的战斗精神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精忠报国的赤子情怀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此诗是作者诀别故乡之作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表达的不是对生命苦短的感慨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而是对山河沦丧的极度悲愤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对家乡亲人的无限依恋和对抗清斗争的坚定信念</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83 </a:t>
            </a:r>
            <a:r>
              <a:rPr lang="zh-CN" altLang="en-US" sz="2100" b="1" dirty="0" smtClean="0">
                <a:latin typeface="Times New Roman" panose="02020603050405020304" pitchFamily="18" charset="0"/>
                <a:ea typeface="微软雅黑" panose="020B0503020204020204" pitchFamily="34" charset="-122"/>
              </a:rPr>
              <a:t>山坡</a:t>
            </a:r>
            <a:r>
              <a:rPr lang="zh-CN" altLang="en-US" sz="2100" b="1" dirty="0">
                <a:latin typeface="Times New Roman" panose="02020603050405020304" pitchFamily="18" charset="0"/>
                <a:ea typeface="微软雅黑" panose="020B0503020204020204" pitchFamily="34" charset="-122"/>
              </a:rPr>
              <a:t>羊</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骊山</a:t>
            </a:r>
            <a:r>
              <a:rPr lang="zh-CN" altLang="en-US" sz="2100" b="1" dirty="0" smtClean="0">
                <a:latin typeface="Times New Roman" panose="02020603050405020304" pitchFamily="18" charset="0"/>
                <a:ea typeface="微软雅黑" panose="020B0503020204020204" pitchFamily="34" charset="-122"/>
              </a:rPr>
              <a:t>怀古</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张养浩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骊</a:t>
            </a:r>
            <a:r>
              <a:rPr lang="zh-CN" altLang="en-US" sz="2100" dirty="0">
                <a:latin typeface="Times New Roman" panose="02020603050405020304" pitchFamily="18" charset="0"/>
                <a:ea typeface="微软雅黑" panose="020B0503020204020204" pitchFamily="34" charset="-122"/>
              </a:rPr>
              <a:t>山四顾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阿房一炬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当时奢侈今何处</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只见草萧疏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水萦纡</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至今</a:t>
            </a:r>
            <a:r>
              <a:rPr lang="zh-CN" altLang="en-US" sz="2100" dirty="0">
                <a:latin typeface="Times New Roman" panose="02020603050405020304" pitchFamily="18" charset="0"/>
                <a:ea typeface="微软雅黑" panose="020B0503020204020204" pitchFamily="34" charset="-122"/>
              </a:rPr>
              <a:t>遗恨迷烟树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列国周齐秦汉楚</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都变做了土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都变做了土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46497" y="1457310"/>
            <a:ext cx="8079581"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59 </a:t>
            </a:r>
            <a:r>
              <a:rPr lang="zh-CN" altLang="en-US" sz="2100" b="1" dirty="0" smtClean="0">
                <a:latin typeface="Times New Roman" panose="02020603050405020304" pitchFamily="18" charset="0"/>
                <a:ea typeface="微软雅黑" panose="020B0503020204020204" pitchFamily="34" charset="-122"/>
              </a:rPr>
              <a:t>水</a:t>
            </a:r>
            <a:r>
              <a:rPr lang="zh-CN" altLang="en-US" sz="2100" b="1" dirty="0">
                <a:latin typeface="Times New Roman" panose="02020603050405020304" pitchFamily="18" charset="0"/>
                <a:ea typeface="微软雅黑" panose="020B0503020204020204" pitchFamily="34" charset="-122"/>
              </a:rPr>
              <a:t>调歌</a:t>
            </a:r>
            <a:r>
              <a:rPr lang="zh-CN" altLang="en-US" sz="2100" b="1" dirty="0" smtClean="0">
                <a:latin typeface="Times New Roman" panose="02020603050405020304" pitchFamily="18" charset="0"/>
                <a:ea typeface="微软雅黑" panose="020B0503020204020204" pitchFamily="34" charset="-122"/>
              </a:rPr>
              <a:t>头</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丙辰</a:t>
            </a:r>
            <a:r>
              <a:rPr lang="zh-CN" altLang="en-US" sz="2100" dirty="0">
                <a:latin typeface="Times New Roman" panose="02020603050405020304" pitchFamily="18" charset="0"/>
                <a:ea typeface="微软雅黑" panose="020B0503020204020204" pitchFamily="34" charset="-122"/>
              </a:rPr>
              <a:t>中秋，欢饮达旦，大醉，作此篇，兼怀子由。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明月</a:t>
            </a:r>
            <a:r>
              <a:rPr lang="zh-CN" altLang="en-US" sz="2100" dirty="0">
                <a:latin typeface="Times New Roman" panose="02020603050405020304" pitchFamily="18" charset="0"/>
                <a:ea typeface="微软雅黑" panose="020B0503020204020204" pitchFamily="34" charset="-122"/>
              </a:rPr>
              <a:t>几时有？把酒问青天</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。不知天上宫阙，今夕是何年。我欲乘风归去，又恐琼楼玉宇，高处不胜寒</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。起舞弄清影，何似在人间</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转</a:t>
            </a:r>
            <a:r>
              <a:rPr lang="zh-CN" altLang="en-US" sz="2100" dirty="0">
                <a:latin typeface="Times New Roman" panose="02020603050405020304" pitchFamily="18" charset="0"/>
                <a:ea typeface="微软雅黑" panose="020B0503020204020204" pitchFamily="34" charset="-122"/>
              </a:rPr>
              <a:t>朱阁，低绮户，照无眠</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。不应有恨，何事长向别时圆</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？人有悲欢离合，月有阴晴圆缺，此事古难全</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。但愿人长久，千里共婵娟</a:t>
            </a:r>
            <a:r>
              <a:rPr lang="zh-CN" altLang="en-US" sz="2100" baseline="30000" dirty="0">
                <a:latin typeface="Times New Roman" panose="02020603050405020304" pitchFamily="18" charset="0"/>
                <a:ea typeface="微软雅黑" panose="020B0503020204020204" pitchFamily="34" charset="-122"/>
              </a:rPr>
              <a:t>⑦</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回顾骊山的历史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曾是秦朝宫殿的所在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被项羽大火焚烧之后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当时的舞榭歌台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金块珠砾都已不复存在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作者用“今何处”一个问句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强调了对从古到今历史所发生的巨大变化的感慨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并自然而然地引出了下文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再不见昔日豪华的宫殿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只有野草稀疏地铺在地上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河水在那里迂回地流淌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草的萧索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水的萦纡更加重了作者怀古伤今的情感分量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smtClean="0">
                <a:latin typeface="Times New Roman" panose="02020603050405020304" pitchFamily="18" charset="0"/>
                <a:ea typeface="微软雅黑" panose="020B0503020204020204" pitchFamily="34" charset="-122"/>
              </a:rPr>
              <a:t>内容</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这两句作者寄托了一种讽刺</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是说后人都已遗忘了前朝败亡的教训</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元朝统治者在夺得政权之后更昏庸奢侈</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挥霍无度</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全然不顾国库空虚</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社会经济亟待调整的状况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从王朝的统治者的角度来谈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说明封建统治者无论输赢成败最终都逃脱不了灭亡的命运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这是作者对封建王朝社会历史的规律性的概括</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这是张养浩途经骊山有所感受而创作的一首散曲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此曲揭示封建统治者因荒淫奢侈和争权夺位而导致灭亡的历史教训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抒发了世事无常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徒增悲叹的感叹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51523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84 </a:t>
            </a:r>
            <a:r>
              <a:rPr lang="zh-CN" altLang="en-US" sz="2100" b="1" dirty="0" smtClean="0">
                <a:latin typeface="Times New Roman" panose="02020603050405020304" pitchFamily="18" charset="0"/>
                <a:ea typeface="微软雅黑" panose="020B0503020204020204" pitchFamily="34" charset="-122"/>
              </a:rPr>
              <a:t>朝</a:t>
            </a:r>
            <a:r>
              <a:rPr lang="zh-CN" altLang="en-US" sz="2100" b="1" dirty="0">
                <a:latin typeface="Times New Roman" panose="02020603050405020304" pitchFamily="18" charset="0"/>
                <a:ea typeface="微软雅黑" panose="020B0503020204020204" pitchFamily="34" charset="-122"/>
              </a:rPr>
              <a:t>天子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咏</a:t>
            </a:r>
            <a:r>
              <a:rPr lang="zh-CN" altLang="en-US" sz="2100" b="1" dirty="0" smtClean="0">
                <a:latin typeface="Times New Roman" panose="02020603050405020304" pitchFamily="18" charset="0"/>
                <a:ea typeface="微软雅黑" panose="020B0503020204020204" pitchFamily="34" charset="-122"/>
              </a:rPr>
              <a:t>喇叭</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喇叭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唢呐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曲儿小腔儿大</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官船来往乱如麻</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全仗你抬声价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军听了军愁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民听了民怕</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哪里去辨甚么真共假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眼见的吹翻了这家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吹伤了那家</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只吹的水尽鹅飞罢</a:t>
            </a:r>
            <a:r>
              <a:rPr lang="zh-CN" altLang="en-US" sz="2100" baseline="30000" dirty="0">
                <a:latin typeface="Times New Roman" panose="02020603050405020304" pitchFamily="18" charset="0"/>
                <a:ea typeface="微软雅黑" panose="020B0503020204020204" pitchFamily="34" charset="-122"/>
              </a:rPr>
              <a:t>⑥</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87096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曲小”比喻宦官的地位低下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腔大”比喻宦官仗势欺人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曲儿小腔儿大”是喇叭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唢呐的特征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本事很小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官腔十足是宦官的特征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句中的“小”和“大”互为反村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给人的印象极其鲜明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是对宦官的嘲讽和蔑视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表达效果十分突出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表面写的是官船来往之频繁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也侧面表现官场的混乱和黑暗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表达人民对他们的憎恨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抬”有抬高之意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与喇叭特点相对应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暗含讽刺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讽刺了宦官装腔作势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狐假虎威的嘴脸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军愁”“民怕”两句互文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说明他们走到哪里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就给哪里带来灾难</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讽刺了宦官在运河沿岸装腔作势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鱼肉百姓的罪恶行径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写劳动人民在宦官的喇叭声中纷纷家破人亡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这家”“那家”不是十家八家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而是千家万家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这也解释了军民为什么“愁”“怕”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末句运用了夸张和比喻的修辞手法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水尽鹅飞”比喻宦官把百姓们剥削得家破人亡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非常形象地预示了剥削将愈来愈重的发展趋势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揭露了腐朽的统治阶级贪婪残忍的本质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同时也暗示了明王朝将因此而灭亡的必然命运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全曲借物抒怀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虽然没有正面提到宦官的字样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却活画出了他们的丑态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讽刺和揭露了明代宦官狐假虎威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残害百姓的罪恶行径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表达了人民对他们的痛恨情绪</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3964" y="2589264"/>
            <a:ext cx="8101013" cy="1650365"/>
          </a:xfrm>
          <a:prstGeom prst="rect">
            <a:avLst/>
          </a:prstGeom>
        </p:spPr>
        <p:txBody>
          <a:bodyPr wrap="square">
            <a:spAutoFit/>
          </a:bodyPr>
          <a:lstStyle/>
          <a:p>
            <a:pPr algn="ctr">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请完成</a:t>
            </a:r>
            <a:r>
              <a:rPr lang="en-US" altLang="zh-CN" sz="3375" b="1" dirty="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练测本</a:t>
            </a:r>
            <a:r>
              <a:rPr lang="en-US" altLang="zh-CN" sz="3375" b="1" dirty="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中</a:t>
            </a:r>
            <a:r>
              <a:rPr lang="zh-CN" altLang="en-US" sz="3375" b="1" dirty="0" smtClean="0">
                <a:solidFill>
                  <a:srgbClr val="ED7D31"/>
                </a:solidFill>
                <a:latin typeface="Times New Roman" panose="02020603050405020304" pitchFamily="18" charset="0"/>
                <a:ea typeface="微软雅黑" panose="020B0503020204020204" pitchFamily="34" charset="-122"/>
              </a:rPr>
              <a:t>的</a:t>
            </a:r>
            <a:endParaRPr lang="en-US" altLang="zh-CN" sz="3375" b="1" smtClean="0">
              <a:solidFill>
                <a:srgbClr val="ED7D31"/>
              </a:solidFill>
              <a:latin typeface="Times New Roman" panose="02020603050405020304" pitchFamily="18" charset="0"/>
              <a:ea typeface="微软雅黑" panose="020B0503020204020204" pitchFamily="34" charset="-122"/>
            </a:endParaRPr>
          </a:p>
          <a:p>
            <a:pPr algn="ctr">
              <a:lnSpc>
                <a:spcPct val="150000"/>
              </a:lnSpc>
            </a:pPr>
            <a:r>
              <a:rPr lang="zh-CN" altLang="en-US" sz="3375" b="1" smtClean="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考点过关训练十九”</a:t>
            </a:r>
            <a:endParaRPr lang="zh-CN" altLang="en-US" sz="3375"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14967</Words>
  <Application>WPS 演示</Application>
  <PresentationFormat>在屏幕上显示</PresentationFormat>
  <Paragraphs>462</Paragraphs>
  <Slides>96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96</vt:i4>
      </vt:variant>
    </vt:vector>
  </HeadingPairs>
  <TitlesOfParts>
    <vt:vector size="10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