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62" r:id="rId2"/>
    <p:sldId id="263" r:id="rId3"/>
    <p:sldId id="264" r:id="rId4"/>
    <p:sldId id="265" r:id="rId5"/>
    <p:sldId id="287" r:id="rId6"/>
    <p:sldId id="266" r:id="rId7"/>
    <p:sldId id="267" r:id="rId8"/>
    <p:sldId id="268" r:id="rId9"/>
    <p:sldId id="269" r:id="rId10"/>
    <p:sldId id="272" r:id="rId11"/>
    <p:sldId id="273" r:id="rId12"/>
    <p:sldId id="276" r:id="rId13"/>
    <p:sldId id="286" r:id="rId14"/>
    <p:sldId id="298" r:id="rId15"/>
    <p:sldId id="299" r:id="rId16"/>
    <p:sldId id="300" r:id="rId17"/>
    <p:sldId id="301" r:id="rId18"/>
    <p:sldId id="284" r:id="rId19"/>
    <p:sldId id="283" r:id="rId20"/>
    <p:sldId id="310" r:id="rId21"/>
    <p:sldId id="302" r:id="rId22"/>
    <p:sldId id="305" r:id="rId23"/>
    <p:sldId id="288" r:id="rId24"/>
    <p:sldId id="282" r:id="rId25"/>
    <p:sldId id="306" r:id="rId26"/>
    <p:sldId id="307" r:id="rId27"/>
    <p:sldId id="291" r:id="rId28"/>
    <p:sldId id="292" r:id="rId29"/>
    <p:sldId id="294" r:id="rId30"/>
    <p:sldId id="295" r:id="rId31"/>
    <p:sldId id="30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3300"/>
    <a:srgbClr val="FF00FF"/>
    <a:srgbClr val="66FF33"/>
    <a:srgbClr val="00FF00"/>
    <a:srgbClr val="990033"/>
    <a:srgbClr val="0080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D4452A-16FD-4F08-87B5-9D12B218DF83}" type="doc">
      <dgm:prSet loTypeId="urn:microsoft.com/office/officeart/2005/8/layout/radial4" loCatId="relationship" qsTypeId="urn:microsoft.com/office/officeart/2005/8/quickstyle/3d2" qsCatId="3D" csTypeId="urn:microsoft.com/office/officeart/2005/8/colors/colorful5" csCatId="colorful" phldr="1"/>
      <dgm:spPr/>
      <dgm:t>
        <a:bodyPr/>
        <a:lstStyle/>
        <a:p>
          <a:endParaRPr lang="zh-CN" altLang="en-US"/>
        </a:p>
      </dgm:t>
    </dgm:pt>
    <dgm:pt modelId="{6B736F40-9931-4966-A85D-A683A0CC2F6D}">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57150"/>
      </dgm:spPr>
      <dgm:t>
        <a:bodyPr/>
        <a:lstStyle/>
        <a:p>
          <a:r>
            <a:rPr lang="zh-CN" altLang="en-US" sz="11500" b="1" dirty="0" smtClean="0">
              <a:solidFill>
                <a:srgbClr val="FF0000"/>
              </a:solidFill>
              <a:latin typeface="华文隶书" pitchFamily="2" charset="-122"/>
              <a:ea typeface="华文隶书" pitchFamily="2" charset="-122"/>
            </a:rPr>
            <a:t>谜</a:t>
          </a:r>
          <a:endParaRPr lang="zh-CN" altLang="en-US" sz="11500" b="1" dirty="0">
            <a:solidFill>
              <a:srgbClr val="FF0000"/>
            </a:solidFill>
            <a:latin typeface="华文隶书" pitchFamily="2" charset="-122"/>
            <a:ea typeface="华文隶书" pitchFamily="2" charset="-122"/>
          </a:endParaRPr>
        </a:p>
      </dgm:t>
    </dgm:pt>
    <dgm:pt modelId="{0F6A427D-1E80-4519-B54F-1D7D4C5CE9E1}" type="parTrans" cxnId="{9E27E684-268C-4B43-962D-C13BAD4A22A6}">
      <dgm:prSet/>
      <dgm:spPr/>
      <dgm:t>
        <a:bodyPr/>
        <a:lstStyle/>
        <a:p>
          <a:endParaRPr lang="zh-CN" altLang="en-US"/>
        </a:p>
      </dgm:t>
    </dgm:pt>
    <dgm:pt modelId="{14FAAC70-EAB8-40E2-84DF-85039D3B23B2}" type="sibTrans" cxnId="{9E27E684-268C-4B43-962D-C13BAD4A22A6}">
      <dgm:prSet/>
      <dgm:spPr/>
      <dgm:t>
        <a:bodyPr/>
        <a:lstStyle/>
        <a:p>
          <a:endParaRPr lang="zh-CN" altLang="en-US"/>
        </a:p>
      </dgm:t>
    </dgm:pt>
    <dgm:pt modelId="{2402C189-13A9-4A63-A566-38179F32293E}">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红军？</a:t>
          </a:r>
          <a:endParaRPr lang="zh-CN" altLang="en-US" sz="4000" b="1" dirty="0">
            <a:solidFill>
              <a:srgbClr val="FFFF00"/>
            </a:solidFill>
            <a:latin typeface="华文隶书" pitchFamily="2" charset="-122"/>
            <a:ea typeface="华文隶书" pitchFamily="2" charset="-122"/>
          </a:endParaRPr>
        </a:p>
      </dgm:t>
    </dgm:pt>
    <dgm:pt modelId="{05B90C30-F4DE-443F-9200-ABE2D589EFD3}" type="parTrans" cxnId="{4A5C235C-8DF6-47FE-A5B6-426C4BD0FBE1}">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4C773BDF-1449-49FC-AFE4-82D07209C029}" type="sibTrans" cxnId="{4A5C235C-8DF6-47FE-A5B6-426C4BD0FBE1}">
      <dgm:prSet/>
      <dgm:spPr/>
      <dgm:t>
        <a:bodyPr/>
        <a:lstStyle/>
        <a:p>
          <a:endParaRPr lang="zh-CN" altLang="en-US"/>
        </a:p>
      </dgm:t>
    </dgm:pt>
    <dgm:pt modelId="{99C526B6-E685-4B9F-A79B-6A844C509643}">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苏维埃？</a:t>
          </a:r>
          <a:endParaRPr lang="zh-CN" altLang="en-US" sz="4000" b="1" dirty="0">
            <a:solidFill>
              <a:srgbClr val="FFFF00"/>
            </a:solidFill>
            <a:latin typeface="华文隶书" pitchFamily="2" charset="-122"/>
            <a:ea typeface="华文隶书" pitchFamily="2" charset="-122"/>
          </a:endParaRPr>
        </a:p>
      </dgm:t>
    </dgm:pt>
    <dgm:pt modelId="{2B1FAAEF-356C-49EE-B4FC-E643B8DA702D}" type="parTrans" cxnId="{2B5F3200-C64F-4A3B-8998-F9D39F4B6DE3}">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2EC7D2BA-30EE-420F-B6A5-52EDD212EE85}" type="sibTrans" cxnId="{2B5F3200-C64F-4A3B-8998-F9D39F4B6DE3}">
      <dgm:prSet/>
      <dgm:spPr/>
      <dgm:t>
        <a:bodyPr/>
        <a:lstStyle/>
        <a:p>
          <a:endParaRPr lang="zh-CN" altLang="en-US"/>
        </a:p>
      </dgm:t>
    </dgm:pt>
    <dgm:pt modelId="{EA523C9C-DE03-4971-AA23-16E3B138A601}">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共产党？</a:t>
          </a:r>
          <a:endParaRPr lang="zh-CN" altLang="en-US" sz="4000" b="1" dirty="0">
            <a:solidFill>
              <a:srgbClr val="FFFF00"/>
            </a:solidFill>
            <a:latin typeface="华文隶书" pitchFamily="2" charset="-122"/>
            <a:ea typeface="华文隶书" pitchFamily="2" charset="-122"/>
          </a:endParaRPr>
        </a:p>
      </dgm:t>
    </dgm:pt>
    <dgm:pt modelId="{97B5F8DC-F64E-4F26-B9E6-7163C3415F66}" type="parTrans" cxnId="{FF0C8388-4B6E-4B52-9D62-5E8CAE403F56}">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374FA0F3-3FB0-4414-A936-FA819AF3B104}" type="sibTrans" cxnId="{FF0C8388-4B6E-4B52-9D62-5E8CAE403F56}">
      <dgm:prSet/>
      <dgm:spPr/>
      <dgm:t>
        <a:bodyPr/>
        <a:lstStyle/>
        <a:p>
          <a:endParaRPr lang="zh-CN" altLang="en-US"/>
        </a:p>
      </dgm:t>
    </dgm:pt>
    <dgm:pt modelId="{100B16B6-DEBD-4EFD-B61D-DF979395F5B7}" type="pres">
      <dgm:prSet presAssocID="{B4D4452A-16FD-4F08-87B5-9D12B218DF83}" presName="cycle" presStyleCnt="0">
        <dgm:presLayoutVars>
          <dgm:chMax val="1"/>
          <dgm:dir/>
          <dgm:animLvl val="ctr"/>
          <dgm:resizeHandles val="exact"/>
        </dgm:presLayoutVars>
      </dgm:prSet>
      <dgm:spPr/>
      <dgm:t>
        <a:bodyPr/>
        <a:lstStyle/>
        <a:p>
          <a:endParaRPr lang="zh-CN" altLang="en-US"/>
        </a:p>
      </dgm:t>
    </dgm:pt>
    <dgm:pt modelId="{7991770C-6E9B-43D0-862A-18D9908D3DCE}" type="pres">
      <dgm:prSet presAssocID="{6B736F40-9931-4966-A85D-A683A0CC2F6D}" presName="centerShape" presStyleLbl="node0" presStyleIdx="0" presStyleCnt="1" custLinFactNeighborX="2379" custLinFactNeighborY="-30673"/>
      <dgm:spPr/>
      <dgm:t>
        <a:bodyPr/>
        <a:lstStyle/>
        <a:p>
          <a:endParaRPr lang="zh-CN" altLang="en-US"/>
        </a:p>
      </dgm:t>
    </dgm:pt>
    <dgm:pt modelId="{59F59F4D-101F-4A7E-A05E-3AEC1273CE77}" type="pres">
      <dgm:prSet presAssocID="{05B90C30-F4DE-443F-9200-ABE2D589EFD3}" presName="parTrans" presStyleLbl="bgSibTrans2D1" presStyleIdx="0" presStyleCnt="3" custAng="11126695" custScaleX="47441" custScaleY="58294" custLinFactNeighborX="22722" custLinFactNeighborY="7296"/>
      <dgm:spPr/>
      <dgm:t>
        <a:bodyPr/>
        <a:lstStyle/>
        <a:p>
          <a:endParaRPr lang="zh-CN" altLang="en-US"/>
        </a:p>
      </dgm:t>
    </dgm:pt>
    <dgm:pt modelId="{A5BA6E9A-6584-4046-81DC-D7ED548C6F5F}" type="pres">
      <dgm:prSet presAssocID="{2402C189-13A9-4A63-A566-38179F32293E}" presName="node" presStyleLbl="node1" presStyleIdx="0" presStyleCnt="3" custScaleX="83572" custScaleY="49373" custRadScaleRad="109196" custRadScaleInc="-11443">
        <dgm:presLayoutVars>
          <dgm:bulletEnabled val="1"/>
        </dgm:presLayoutVars>
      </dgm:prSet>
      <dgm:spPr/>
      <dgm:t>
        <a:bodyPr/>
        <a:lstStyle/>
        <a:p>
          <a:endParaRPr lang="zh-CN" altLang="en-US"/>
        </a:p>
      </dgm:t>
    </dgm:pt>
    <dgm:pt modelId="{406F1C15-F04A-415E-8D53-652311A34068}" type="pres">
      <dgm:prSet presAssocID="{2B1FAAEF-356C-49EE-B4FC-E643B8DA702D}" presName="parTrans" presStyleLbl="bgSibTrans2D1" presStyleIdx="1" presStyleCnt="3" custAng="10627234" custScaleX="59856" custScaleY="64503" custLinFactNeighborX="12836" custLinFactNeighborY="-33744"/>
      <dgm:spPr/>
      <dgm:t>
        <a:bodyPr/>
        <a:lstStyle/>
        <a:p>
          <a:endParaRPr lang="zh-CN" altLang="en-US"/>
        </a:p>
      </dgm:t>
    </dgm:pt>
    <dgm:pt modelId="{3447D5D1-6A5A-45B6-92ED-D59C3B4039E3}" type="pres">
      <dgm:prSet presAssocID="{99C526B6-E685-4B9F-A79B-6A844C509643}" presName="node" presStyleLbl="node1" presStyleIdx="1" presStyleCnt="3" custAng="0" custScaleX="106264" custScaleY="52843" custRadScaleRad="30725" custRadScaleInc="299570">
        <dgm:presLayoutVars>
          <dgm:bulletEnabled val="1"/>
        </dgm:presLayoutVars>
      </dgm:prSet>
      <dgm:spPr/>
      <dgm:t>
        <a:bodyPr/>
        <a:lstStyle/>
        <a:p>
          <a:endParaRPr lang="zh-CN" altLang="en-US"/>
        </a:p>
      </dgm:t>
    </dgm:pt>
    <dgm:pt modelId="{062B8F9D-C895-48C7-8F0A-E24FE5B1153C}" type="pres">
      <dgm:prSet presAssocID="{97B5F8DC-F64E-4F26-B9E6-7163C3415F66}" presName="parTrans" presStyleLbl="bgSibTrans2D1" presStyleIdx="2" presStyleCnt="3" custAng="10301700" custScaleX="48114" custScaleY="67661" custLinFactNeighborX="-26751" custLinFactNeighborY="-3142"/>
      <dgm:spPr/>
      <dgm:t>
        <a:bodyPr/>
        <a:lstStyle/>
        <a:p>
          <a:endParaRPr lang="zh-CN" altLang="en-US"/>
        </a:p>
      </dgm:t>
    </dgm:pt>
    <dgm:pt modelId="{9216F10F-CAFA-4099-BD70-5007B59C63F2}" type="pres">
      <dgm:prSet presAssocID="{EA523C9C-DE03-4971-AA23-16E3B138A601}" presName="node" presStyleLbl="node1" presStyleIdx="2" presStyleCnt="3" custScaleX="99589" custScaleY="51304" custRadScaleRad="118273" custRadScaleInc="19944">
        <dgm:presLayoutVars>
          <dgm:bulletEnabled val="1"/>
        </dgm:presLayoutVars>
      </dgm:prSet>
      <dgm:spPr/>
      <dgm:t>
        <a:bodyPr/>
        <a:lstStyle/>
        <a:p>
          <a:endParaRPr lang="zh-CN" altLang="en-US"/>
        </a:p>
      </dgm:t>
    </dgm:pt>
  </dgm:ptLst>
  <dgm:cxnLst>
    <dgm:cxn modelId="{7D050441-F657-46CF-B566-AB9BD917980C}" type="presOf" srcId="{97B5F8DC-F64E-4F26-B9E6-7163C3415F66}" destId="{062B8F9D-C895-48C7-8F0A-E24FE5B1153C}" srcOrd="0" destOrd="0" presId="urn:microsoft.com/office/officeart/2005/8/layout/radial4"/>
    <dgm:cxn modelId="{273B7BDB-4559-4FF2-BB21-20D289ACF790}" type="presOf" srcId="{2B1FAAEF-356C-49EE-B4FC-E643B8DA702D}" destId="{406F1C15-F04A-415E-8D53-652311A34068}" srcOrd="0" destOrd="0" presId="urn:microsoft.com/office/officeart/2005/8/layout/radial4"/>
    <dgm:cxn modelId="{0F3FF5E2-31FB-47B7-86A7-C09EE057246D}" type="presOf" srcId="{05B90C30-F4DE-443F-9200-ABE2D589EFD3}" destId="{59F59F4D-101F-4A7E-A05E-3AEC1273CE77}" srcOrd="0" destOrd="0" presId="urn:microsoft.com/office/officeart/2005/8/layout/radial4"/>
    <dgm:cxn modelId="{FF0C8388-4B6E-4B52-9D62-5E8CAE403F56}" srcId="{6B736F40-9931-4966-A85D-A683A0CC2F6D}" destId="{EA523C9C-DE03-4971-AA23-16E3B138A601}" srcOrd="2" destOrd="0" parTransId="{97B5F8DC-F64E-4F26-B9E6-7163C3415F66}" sibTransId="{374FA0F3-3FB0-4414-A936-FA819AF3B104}"/>
    <dgm:cxn modelId="{47C7E527-B524-43D8-8C84-CA437D01C46F}" type="presOf" srcId="{6B736F40-9931-4966-A85D-A683A0CC2F6D}" destId="{7991770C-6E9B-43D0-862A-18D9908D3DCE}" srcOrd="0" destOrd="0" presId="urn:microsoft.com/office/officeart/2005/8/layout/radial4"/>
    <dgm:cxn modelId="{B589F40F-9649-4922-B7E0-7641FD9C0CC7}" type="presOf" srcId="{B4D4452A-16FD-4F08-87B5-9D12B218DF83}" destId="{100B16B6-DEBD-4EFD-B61D-DF979395F5B7}" srcOrd="0" destOrd="0" presId="urn:microsoft.com/office/officeart/2005/8/layout/radial4"/>
    <dgm:cxn modelId="{29341C78-987D-4649-A6E1-3A9AFED8164A}" type="presOf" srcId="{99C526B6-E685-4B9F-A79B-6A844C509643}" destId="{3447D5D1-6A5A-45B6-92ED-D59C3B4039E3}" srcOrd="0" destOrd="0" presId="urn:microsoft.com/office/officeart/2005/8/layout/radial4"/>
    <dgm:cxn modelId="{9E27E684-268C-4B43-962D-C13BAD4A22A6}" srcId="{B4D4452A-16FD-4F08-87B5-9D12B218DF83}" destId="{6B736F40-9931-4966-A85D-A683A0CC2F6D}" srcOrd="0" destOrd="0" parTransId="{0F6A427D-1E80-4519-B54F-1D7D4C5CE9E1}" sibTransId="{14FAAC70-EAB8-40E2-84DF-85039D3B23B2}"/>
    <dgm:cxn modelId="{A54CEE97-257B-4D7F-A536-D56F29AF6406}" type="presOf" srcId="{2402C189-13A9-4A63-A566-38179F32293E}" destId="{A5BA6E9A-6584-4046-81DC-D7ED548C6F5F}" srcOrd="0" destOrd="0" presId="urn:microsoft.com/office/officeart/2005/8/layout/radial4"/>
    <dgm:cxn modelId="{4A5C235C-8DF6-47FE-A5B6-426C4BD0FBE1}" srcId="{6B736F40-9931-4966-A85D-A683A0CC2F6D}" destId="{2402C189-13A9-4A63-A566-38179F32293E}" srcOrd="0" destOrd="0" parTransId="{05B90C30-F4DE-443F-9200-ABE2D589EFD3}" sibTransId="{4C773BDF-1449-49FC-AFE4-82D07209C029}"/>
    <dgm:cxn modelId="{4C2A55E2-138C-42DD-9C8C-740964A9FBBC}" type="presOf" srcId="{EA523C9C-DE03-4971-AA23-16E3B138A601}" destId="{9216F10F-CAFA-4099-BD70-5007B59C63F2}" srcOrd="0" destOrd="0" presId="urn:microsoft.com/office/officeart/2005/8/layout/radial4"/>
    <dgm:cxn modelId="{2B5F3200-C64F-4A3B-8998-F9D39F4B6DE3}" srcId="{6B736F40-9931-4966-A85D-A683A0CC2F6D}" destId="{99C526B6-E685-4B9F-A79B-6A844C509643}" srcOrd="1" destOrd="0" parTransId="{2B1FAAEF-356C-49EE-B4FC-E643B8DA702D}" sibTransId="{2EC7D2BA-30EE-420F-B6A5-52EDD212EE85}"/>
    <dgm:cxn modelId="{A9592363-E4C0-41DC-8081-D96AA4706C51}" type="presParOf" srcId="{100B16B6-DEBD-4EFD-B61D-DF979395F5B7}" destId="{7991770C-6E9B-43D0-862A-18D9908D3DCE}" srcOrd="0" destOrd="0" presId="urn:microsoft.com/office/officeart/2005/8/layout/radial4"/>
    <dgm:cxn modelId="{33012499-FBB4-4177-8EF0-F778688E9813}" type="presParOf" srcId="{100B16B6-DEBD-4EFD-B61D-DF979395F5B7}" destId="{59F59F4D-101F-4A7E-A05E-3AEC1273CE77}" srcOrd="1" destOrd="0" presId="urn:microsoft.com/office/officeart/2005/8/layout/radial4"/>
    <dgm:cxn modelId="{3ABE537C-FC5A-484B-A378-6B68A520C4AF}" type="presParOf" srcId="{100B16B6-DEBD-4EFD-B61D-DF979395F5B7}" destId="{A5BA6E9A-6584-4046-81DC-D7ED548C6F5F}" srcOrd="2" destOrd="0" presId="urn:microsoft.com/office/officeart/2005/8/layout/radial4"/>
    <dgm:cxn modelId="{0B0E4867-B094-4B3E-B4F1-4F698A133819}" type="presParOf" srcId="{100B16B6-DEBD-4EFD-B61D-DF979395F5B7}" destId="{406F1C15-F04A-415E-8D53-652311A34068}" srcOrd="3" destOrd="0" presId="urn:microsoft.com/office/officeart/2005/8/layout/radial4"/>
    <dgm:cxn modelId="{04F86F2E-3072-4F71-AFBA-4E72F1833D97}" type="presParOf" srcId="{100B16B6-DEBD-4EFD-B61D-DF979395F5B7}" destId="{3447D5D1-6A5A-45B6-92ED-D59C3B4039E3}" srcOrd="4" destOrd="0" presId="urn:microsoft.com/office/officeart/2005/8/layout/radial4"/>
    <dgm:cxn modelId="{5DB349FB-3C6A-4DB5-A0AD-F87247BD537E}" type="presParOf" srcId="{100B16B6-DEBD-4EFD-B61D-DF979395F5B7}" destId="{062B8F9D-C895-48C7-8F0A-E24FE5B1153C}" srcOrd="5" destOrd="0" presId="urn:microsoft.com/office/officeart/2005/8/layout/radial4"/>
    <dgm:cxn modelId="{77B535EB-604A-4B6D-A14B-FEE65D821944}" type="presParOf" srcId="{100B16B6-DEBD-4EFD-B61D-DF979395F5B7}" destId="{9216F10F-CAFA-4099-BD70-5007B59C63F2}"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91770C-6E9B-43D0-862A-18D9908D3DCE}">
      <dsp:nvSpPr>
        <dsp:cNvPr id="0" name=""/>
        <dsp:cNvSpPr/>
      </dsp:nvSpPr>
      <dsp:spPr>
        <a:xfrm>
          <a:off x="3109585" y="720076"/>
          <a:ext cx="2255290" cy="2255290"/>
        </a:xfrm>
        <a:prstGeom prst="ellipse">
          <a:avLst/>
        </a:prstGeom>
        <a:solidFill>
          <a:srgbClr val="002060"/>
        </a:solidFill>
        <a:ln w="5715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3025" tIns="73025" rIns="73025" bIns="73025" numCol="1" spcCol="1270" anchor="ctr" anchorCtr="0">
          <a:noAutofit/>
        </a:bodyPr>
        <a:lstStyle/>
        <a:p>
          <a:pPr lvl="0" algn="ctr" defTabSz="5111750">
            <a:lnSpc>
              <a:spcPct val="90000"/>
            </a:lnSpc>
            <a:spcBef>
              <a:spcPct val="0"/>
            </a:spcBef>
            <a:spcAft>
              <a:spcPct val="35000"/>
            </a:spcAft>
          </a:pPr>
          <a:r>
            <a:rPr lang="zh-CN" altLang="en-US" sz="11500" b="1" kern="1200" dirty="0" smtClean="0">
              <a:solidFill>
                <a:srgbClr val="FF0000"/>
              </a:solidFill>
              <a:latin typeface="华文隶书" pitchFamily="2" charset="-122"/>
              <a:ea typeface="华文隶书" pitchFamily="2" charset="-122"/>
            </a:rPr>
            <a:t>谜</a:t>
          </a:r>
          <a:endParaRPr lang="zh-CN" altLang="en-US" sz="11500" b="1" kern="1200" dirty="0">
            <a:solidFill>
              <a:srgbClr val="FF0000"/>
            </a:solidFill>
            <a:latin typeface="华文隶书" pitchFamily="2" charset="-122"/>
            <a:ea typeface="华文隶书" pitchFamily="2" charset="-122"/>
          </a:endParaRPr>
        </a:p>
      </dsp:txBody>
      <dsp:txXfrm>
        <a:off x="3439865" y="1050356"/>
        <a:ext cx="1594730" cy="1594730"/>
      </dsp:txXfrm>
    </dsp:sp>
    <dsp:sp modelId="{59F59F4D-101F-4A7E-A05E-3AEC1273CE77}">
      <dsp:nvSpPr>
        <dsp:cNvPr id="0" name=""/>
        <dsp:cNvSpPr/>
      </dsp:nvSpPr>
      <dsp:spPr>
        <a:xfrm rot="21592459">
          <a:off x="2046128" y="1919137"/>
          <a:ext cx="896545" cy="374689"/>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A5BA6E9A-6584-4046-81DC-D7ED548C6F5F}">
      <dsp:nvSpPr>
        <dsp:cNvPr id="0" name=""/>
        <dsp:cNvSpPr/>
      </dsp:nvSpPr>
      <dsp:spPr>
        <a:xfrm>
          <a:off x="229278" y="1728178"/>
          <a:ext cx="1790551" cy="846263"/>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红军？</a:t>
          </a:r>
          <a:endParaRPr lang="zh-CN" altLang="en-US" sz="4000" b="1" kern="1200" dirty="0">
            <a:solidFill>
              <a:srgbClr val="FFFF00"/>
            </a:solidFill>
            <a:latin typeface="华文隶书" pitchFamily="2" charset="-122"/>
            <a:ea typeface="华文隶书" pitchFamily="2" charset="-122"/>
          </a:endParaRPr>
        </a:p>
      </dsp:txBody>
      <dsp:txXfrm>
        <a:off x="254064" y="1752964"/>
        <a:ext cx="1740979" cy="796691"/>
      </dsp:txXfrm>
    </dsp:sp>
    <dsp:sp modelId="{406F1C15-F04A-415E-8D53-652311A34068}">
      <dsp:nvSpPr>
        <dsp:cNvPr id="0" name=""/>
        <dsp:cNvSpPr/>
      </dsp:nvSpPr>
      <dsp:spPr>
        <a:xfrm rot="16203768">
          <a:off x="3869183" y="3416078"/>
          <a:ext cx="930256" cy="414598"/>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3447D5D1-6A5A-45B6-92ED-D59C3B4039E3}">
      <dsp:nvSpPr>
        <dsp:cNvPr id="0" name=""/>
        <dsp:cNvSpPr/>
      </dsp:nvSpPr>
      <dsp:spPr>
        <a:xfrm>
          <a:off x="2956566" y="4163454"/>
          <a:ext cx="2276733" cy="905740"/>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苏维埃？</a:t>
          </a:r>
          <a:endParaRPr lang="zh-CN" altLang="en-US" sz="4000" b="1" kern="1200" dirty="0">
            <a:solidFill>
              <a:srgbClr val="FFFF00"/>
            </a:solidFill>
            <a:latin typeface="华文隶书" pitchFamily="2" charset="-122"/>
            <a:ea typeface="华文隶书" pitchFamily="2" charset="-122"/>
          </a:endParaRPr>
        </a:p>
      </dsp:txBody>
      <dsp:txXfrm>
        <a:off x="2983094" y="4189982"/>
        <a:ext cx="2223677" cy="852684"/>
      </dsp:txXfrm>
    </dsp:sp>
    <dsp:sp modelId="{062B8F9D-C895-48C7-8F0A-E24FE5B1153C}">
      <dsp:nvSpPr>
        <dsp:cNvPr id="0" name=""/>
        <dsp:cNvSpPr/>
      </dsp:nvSpPr>
      <dsp:spPr>
        <a:xfrm rot="10821095">
          <a:off x="5432934" y="1935124"/>
          <a:ext cx="889495" cy="434896"/>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9216F10F-CAFA-4099-BD70-5007B59C63F2}">
      <dsp:nvSpPr>
        <dsp:cNvPr id="0" name=""/>
        <dsp:cNvSpPr/>
      </dsp:nvSpPr>
      <dsp:spPr>
        <a:xfrm>
          <a:off x="6219207" y="1872214"/>
          <a:ext cx="2133720" cy="879361"/>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共产党？</a:t>
          </a:r>
          <a:endParaRPr lang="zh-CN" altLang="en-US" sz="4000" b="1" kern="1200" dirty="0">
            <a:solidFill>
              <a:srgbClr val="FFFF00"/>
            </a:solidFill>
            <a:latin typeface="华文隶书" pitchFamily="2" charset="-122"/>
            <a:ea typeface="华文隶书" pitchFamily="2" charset="-122"/>
          </a:endParaRPr>
        </a:p>
      </dsp:txBody>
      <dsp:txXfrm>
        <a:off x="6244963" y="1897970"/>
        <a:ext cx="2082208" cy="827849"/>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5CBFB-6226-4589-BB3D-46B04188FE84}" type="datetimeFigureOut">
              <a:rPr lang="zh-CN" altLang="en-US" smtClean="0"/>
              <a:t>2017-11-2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98B97F-3C31-4903-96F0-0DFB2669F284}" type="slidenum">
              <a:rPr lang="zh-CN" altLang="en-US" smtClean="0"/>
              <a:t>‹#›</a:t>
            </a:fld>
            <a:endParaRPr lang="zh-CN" altLang="en-US"/>
          </a:p>
        </p:txBody>
      </p:sp>
    </p:spTree>
    <p:extLst>
      <p:ext uri="{BB962C8B-B14F-4D97-AF65-F5344CB8AC3E}">
        <p14:creationId xmlns:p14="http://schemas.microsoft.com/office/powerpoint/2010/main" val="3260255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4" y="-33710"/>
            <a:ext cx="9236476" cy="689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a:solidFill>
                  <a:srgbClr val="FF0000"/>
                </a:solidFill>
                <a:latin typeface="华文隶书" pitchFamily="2" charset="-122"/>
                <a:ea typeface="华文隶书" pitchFamily="2" charset="-122"/>
              </a:rPr>
              <a:t>一个特殊的年代</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grpSp>
        <p:nvGrpSpPr>
          <p:cNvPr id="6" name="组合 5"/>
          <p:cNvGrpSpPr/>
          <p:nvPr/>
        </p:nvGrpSpPr>
        <p:grpSpPr>
          <a:xfrm>
            <a:off x="1691680" y="1538836"/>
            <a:ext cx="7187701" cy="3935854"/>
            <a:chOff x="1691680" y="1538836"/>
            <a:chExt cx="7187701" cy="3935854"/>
          </a:xfrm>
        </p:grpSpPr>
        <p:sp>
          <p:nvSpPr>
            <p:cNvPr id="5" name="矩形 4"/>
            <p:cNvSpPr/>
            <p:nvPr/>
          </p:nvSpPr>
          <p:spPr>
            <a:xfrm>
              <a:off x="1691680" y="1541561"/>
              <a:ext cx="1292662" cy="3933129"/>
            </a:xfrm>
            <a:prstGeom prst="rect">
              <a:avLst/>
            </a:prstGeom>
            <a:noFill/>
          </p:spPr>
          <p:txBody>
            <a:bodyPr vert="eaVert"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7200" b="1" dirty="0">
                  <a:solidFill>
                    <a:srgbClr val="0000FF"/>
                  </a:solidFill>
                  <a:latin typeface="华文隶书" pitchFamily="2" charset="-122"/>
                  <a:ea typeface="华文隶书" pitchFamily="2" charset="-122"/>
                  <a:sym typeface="Arial" panose="020B0604020202020204" pitchFamily="34" charset="0"/>
                </a:rPr>
                <a:t>铜墙铁壁</a:t>
              </a:r>
              <a:endParaRPr lang="zh-CN" altLang="en-US" sz="7200" b="1" cap="all" spc="0" dirty="0">
                <a:ln/>
                <a:solidFill>
                  <a:srgbClr val="0000FF"/>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隶书" pitchFamily="2" charset="-122"/>
                <a:ea typeface="华文隶书" pitchFamily="2" charset="-122"/>
              </a:endParaRPr>
            </a:p>
          </p:txBody>
        </p:sp>
        <p:sp>
          <p:nvSpPr>
            <p:cNvPr id="9" name="矩形 8"/>
            <p:cNvSpPr/>
            <p:nvPr/>
          </p:nvSpPr>
          <p:spPr>
            <a:xfrm>
              <a:off x="7143521" y="1538836"/>
              <a:ext cx="1735860" cy="3933129"/>
            </a:xfrm>
            <a:prstGeom prst="rect">
              <a:avLst/>
            </a:prstGeom>
            <a:noFill/>
          </p:spPr>
          <p:txBody>
            <a:bodyPr vert="eaVert"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342900" lvl="0" indent="-342900" algn="ctr">
                <a:lnSpc>
                  <a:spcPct val="140000"/>
                </a:lnSpc>
                <a:buNone/>
              </a:pPr>
              <a:r>
                <a:rPr lang="zh-CN" altLang="en-US" sz="7200" b="1" dirty="0">
                  <a:solidFill>
                    <a:srgbClr val="0000FF"/>
                  </a:solidFill>
                  <a:latin typeface="华文隶书" pitchFamily="2" charset="-122"/>
                  <a:ea typeface="华文隶书" pitchFamily="2" charset="-122"/>
                  <a:sym typeface="Arial" panose="020B0604020202020204" pitchFamily="34" charset="0"/>
                </a:rPr>
                <a:t>新闻封锁</a:t>
              </a:r>
              <a:endParaRPr lang="zh-CN" altLang="en-US" sz="7200" dirty="0">
                <a:solidFill>
                  <a:srgbClr val="0000FF"/>
                </a:solidFill>
                <a:latin typeface="华文隶书" pitchFamily="2" charset="-122"/>
                <a:ea typeface="华文隶书" pitchFamily="2" charset="-122"/>
                <a:sym typeface="Arial" panose="020B0604020202020204"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4343" y="1869167"/>
              <a:ext cx="4107938" cy="3277915"/>
            </a:xfrm>
            <a:prstGeom prst="rect">
              <a:avLst/>
            </a:prstGeom>
            <a:noFill/>
            <a:ln>
              <a:noFill/>
            </a:ln>
            <a:effectLst/>
            <a:scene3d>
              <a:camera prst="orthographicFront"/>
              <a:lightRig rig="threePt" dir="t"/>
            </a:scene3d>
            <a:sp3d>
              <a:bevelT w="139700" prst="cross"/>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1492021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60" y="-9725"/>
            <a:ext cx="9166157" cy="6877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4" name="标题 8"/>
          <p:cNvSpPr>
            <a:spLocks noGrp="1"/>
          </p:cNvSpPr>
          <p:nvPr>
            <p:ph type="title"/>
          </p:nvPr>
        </p:nvSpPr>
        <p:spPr>
          <a:xfrm>
            <a:off x="1331640" y="188640"/>
            <a:ext cx="6446838" cy="665163"/>
          </a:xfrm>
        </p:spPr>
        <p:txBody>
          <a:bodyPr vert="horz" wrap="square" anchor="ctr">
            <a:noAutofit/>
          </a:bodyPr>
          <a:lstStyle/>
          <a:p>
            <a:pPr lvl="0" algn="ctr"/>
            <a:r>
              <a:rPr lang="zh-CN" altLang="en-US" sz="7200" dirty="0" smtClean="0">
                <a:latin typeface="华文隶书" pitchFamily="2" charset="-122"/>
                <a:ea typeface="华文隶书" pitchFamily="2" charset="-122"/>
              </a:rPr>
              <a:t>目录</a:t>
            </a:r>
            <a:endParaRPr lang="zh-CN" altLang="en-US" sz="7200" dirty="0">
              <a:solidFill>
                <a:srgbClr val="FF0000"/>
              </a:solidFill>
              <a:latin typeface="华文隶书" pitchFamily="2" charset="-122"/>
              <a:ea typeface="华文隶书" pitchFamily="2" charset="-122"/>
            </a:endParaRPr>
          </a:p>
        </p:txBody>
      </p:sp>
      <p:cxnSp>
        <p:nvCxnSpPr>
          <p:cNvPr id="3" name="直接连接符 2"/>
          <p:cNvCxnSpPr/>
          <p:nvPr/>
        </p:nvCxnSpPr>
        <p:spPr>
          <a:xfrm>
            <a:off x="4569298" y="1196752"/>
            <a:ext cx="0" cy="43924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123728" y="5589240"/>
            <a:ext cx="5567398" cy="1384995"/>
          </a:xfrm>
          <a:prstGeom prst="rect">
            <a:avLst/>
          </a:prstGeom>
        </p:spPr>
        <p:txBody>
          <a:bodyPr wrap="square">
            <a:spAutoFit/>
          </a:bodyPr>
          <a:lstStyle/>
          <a:p>
            <a:pPr marL="342900" lvl="0" indent="-342900">
              <a:lnSpc>
                <a:spcPct val="140000"/>
              </a:lnSpc>
              <a:buNone/>
            </a:pPr>
            <a:r>
              <a:rPr lang="zh-CN" altLang="en-US" sz="6000" b="1" dirty="0">
                <a:solidFill>
                  <a:srgbClr val="FF0000"/>
                </a:solidFill>
                <a:latin typeface="华文楷体" pitchFamily="2" charset="-122"/>
                <a:ea typeface="华文楷体" pitchFamily="2" charset="-122"/>
                <a:sym typeface="Arial" panose="020B0604020202020204" pitchFamily="34" charset="0"/>
              </a:rPr>
              <a:t>内容</a:t>
            </a:r>
            <a:r>
              <a:rPr lang="zh-CN" altLang="en-US" sz="6000" b="1" dirty="0" smtClean="0">
                <a:solidFill>
                  <a:srgbClr val="FF0000"/>
                </a:solidFill>
                <a:latin typeface="华文楷体" pitchFamily="2" charset="-122"/>
                <a:ea typeface="华文楷体" pitchFamily="2" charset="-122"/>
                <a:sym typeface="Arial" panose="020B0604020202020204" pitchFamily="34" charset="0"/>
              </a:rPr>
              <a:t>？顺序</a:t>
            </a:r>
            <a:r>
              <a:rPr lang="zh-CN" altLang="en-US" sz="6000" b="1" dirty="0">
                <a:solidFill>
                  <a:srgbClr val="FF0000"/>
                </a:solidFill>
                <a:latin typeface="华文楷体" pitchFamily="2" charset="-122"/>
                <a:ea typeface="华文楷体" pitchFamily="2" charset="-122"/>
                <a:sym typeface="Arial" panose="020B0604020202020204" pitchFamily="34" charset="0"/>
              </a:rPr>
              <a:t>？</a:t>
            </a:r>
          </a:p>
        </p:txBody>
      </p:sp>
      <p:sp>
        <p:nvSpPr>
          <p:cNvPr id="6" name="矩形 5"/>
          <p:cNvSpPr/>
          <p:nvPr/>
        </p:nvSpPr>
        <p:spPr>
          <a:xfrm>
            <a:off x="4760283" y="1215674"/>
            <a:ext cx="4572000" cy="3970318"/>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第七篇 去前线的路上</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第八篇 同红军在一起</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第九篇 同红军在一起（续）</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第十篇 战争与和平 </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第十一篇 回到保安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第十二篇 又是白色世界 </a:t>
            </a:r>
            <a:endParaRPr lang="zh-CN" altLang="en-US" sz="2800" b="1" dirty="0">
              <a:solidFill>
                <a:srgbClr val="0000FF"/>
              </a:solidFill>
              <a:latin typeface="华文隶书" pitchFamily="2" charset="-122"/>
              <a:ea typeface="华文隶书" pitchFamily="2" charset="-122"/>
            </a:endParaRPr>
          </a:p>
        </p:txBody>
      </p:sp>
      <p:sp>
        <p:nvSpPr>
          <p:cNvPr id="10" name="矩形 9"/>
          <p:cNvSpPr/>
          <p:nvPr/>
        </p:nvSpPr>
        <p:spPr>
          <a:xfrm>
            <a:off x="-19113" y="1218013"/>
            <a:ext cx="4572000" cy="3916457"/>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第一篇 探寻红色中国</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第二篇 去红都的道路</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第三篇 在保安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第四篇 一个共产党员的由来</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第五篇 长征</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第六篇 红星在西北</a:t>
            </a:r>
          </a:p>
        </p:txBody>
      </p:sp>
    </p:spTree>
    <p:extLst>
      <p:ext uri="{BB962C8B-B14F-4D97-AF65-F5344CB8AC3E}">
        <p14:creationId xmlns:p14="http://schemas.microsoft.com/office/powerpoint/2010/main" val="23022982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by="(-#ppt_w*2)" calcmode="lin" valueType="num">
                                      <p:cBhvr rctx="PPT">
                                        <p:cTn id="29" dur="500" autoRev="1" fill="hold">
                                          <p:stCondLst>
                                            <p:cond delay="0"/>
                                          </p:stCondLst>
                                        </p:cTn>
                                        <p:tgtEl>
                                          <p:spTgt spid="9"/>
                                        </p:tgtEl>
                                        <p:attrNameLst>
                                          <p:attrName>ppt_w</p:attrName>
                                        </p:attrNameLst>
                                      </p:cBhvr>
                                    </p:anim>
                                    <p:anim by="(#ppt_w*0.50)" calcmode="lin" valueType="num">
                                      <p:cBhvr>
                                        <p:cTn id="30" dur="500" decel="50000" autoRev="1" fill="hold">
                                          <p:stCondLst>
                                            <p:cond delay="0"/>
                                          </p:stCondLst>
                                        </p:cTn>
                                        <p:tgtEl>
                                          <p:spTgt spid="9"/>
                                        </p:tgtEl>
                                        <p:attrNameLst>
                                          <p:attrName>ppt_x</p:attrName>
                                        </p:attrNameLst>
                                      </p:cBhvr>
                                    </p:anim>
                                    <p:anim from="(-#ppt_h/2)" to="(#ppt_y)" calcmode="lin" valueType="num">
                                      <p:cBhvr>
                                        <p:cTn id="31" dur="1000" fill="hold">
                                          <p:stCondLst>
                                            <p:cond delay="0"/>
                                          </p:stCondLst>
                                        </p:cTn>
                                        <p:tgtEl>
                                          <p:spTgt spid="9"/>
                                        </p:tgtEl>
                                        <p:attrNameLst>
                                          <p:attrName>ppt_y</p:attrName>
                                        </p:attrNameLst>
                                      </p:cBhvr>
                                    </p:anim>
                                    <p:animRot by="21600000">
                                      <p:cBhvr>
                                        <p:cTn id="32"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9" grpId="0"/>
      <p:bldP spid="6"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1819" y="2132856"/>
            <a:ext cx="9086777" cy="1384995"/>
          </a:xfrm>
          <a:prstGeom prst="rect">
            <a:avLst/>
          </a:prstGeom>
          <a:noFill/>
        </p:spPr>
        <p:txBody>
          <a:bodyPr wrap="square" rtlCol="0">
            <a:spAutoFit/>
          </a:bodyPr>
          <a:lstStyle/>
          <a:p>
            <a:r>
              <a:rPr lang="en-US" altLang="zh-CN" sz="2800" b="1" dirty="0" smtClean="0">
                <a:solidFill>
                  <a:srgbClr val="008000"/>
                </a:solidFill>
                <a:latin typeface="华文楷体" pitchFamily="2" charset="-122"/>
                <a:ea typeface="华文楷体" pitchFamily="2" charset="-122"/>
              </a:rPr>
              <a:t>1</a:t>
            </a:r>
            <a:r>
              <a:rPr lang="zh-CN" altLang="en-US" sz="2800" b="1" dirty="0" smtClean="0">
                <a:solidFill>
                  <a:srgbClr val="008000"/>
                </a:solidFill>
                <a:latin typeface="华文楷体" pitchFamily="2" charset="-122"/>
                <a:ea typeface="华文楷体" pitchFamily="2" charset="-122"/>
              </a:rPr>
              <a:t>、通过自己的见闻，客观地向全世界报到了共产党和统军的真实情况，使西方人第一次了解了中国共产党人的真实生活。</a:t>
            </a:r>
            <a:endParaRPr lang="zh-CN" altLang="en-US" sz="2800" b="1" dirty="0">
              <a:solidFill>
                <a:srgbClr val="008000"/>
              </a:solidFill>
              <a:latin typeface="华文楷体" pitchFamily="2" charset="-122"/>
              <a:ea typeface="华文楷体" pitchFamily="2" charset="-122"/>
            </a:endParaRPr>
          </a:p>
        </p:txBody>
      </p:sp>
      <p:sp>
        <p:nvSpPr>
          <p:cNvPr id="7" name="TextBox 6"/>
          <p:cNvSpPr txBox="1"/>
          <p:nvPr/>
        </p:nvSpPr>
        <p:spPr>
          <a:xfrm>
            <a:off x="2411760" y="3755579"/>
            <a:ext cx="6716836" cy="2246769"/>
          </a:xfrm>
          <a:prstGeom prst="rect">
            <a:avLst/>
          </a:prstGeom>
          <a:noFill/>
        </p:spPr>
        <p:txBody>
          <a:bodyPr wrap="square" rtlCol="0">
            <a:spAutoFit/>
          </a:bodyPr>
          <a:lstStyle/>
          <a:p>
            <a:r>
              <a:rPr lang="zh-CN" altLang="en-US" sz="2800" b="1" dirty="0" smtClean="0">
                <a:solidFill>
                  <a:srgbClr val="0000FF"/>
                </a:solidFill>
                <a:latin typeface="华文楷体" pitchFamily="2" charset="-122"/>
                <a:ea typeface="华文楷体" pitchFamily="2" charset="-122"/>
              </a:rPr>
              <a:t>采访了共产党领袖和红军将领，如毛泽东、朱德、周恩来、彭德怀、贺龙、徐海东等。描述他们的言谈举止；追溯他们的家庭环境和青少年时代，寻找他们成为共产党人的原因。</a:t>
            </a:r>
            <a:endParaRPr lang="zh-CN" altLang="en-US" sz="2800" b="1" dirty="0">
              <a:solidFill>
                <a:srgbClr val="0000FF"/>
              </a:solidFill>
              <a:latin typeface="华文楷体" pitchFamily="2" charset="-122"/>
              <a:ea typeface="华文楷体" pitchFamily="2" charset="-122"/>
            </a:endParaRPr>
          </a:p>
        </p:txBody>
      </p:sp>
      <p:sp>
        <p:nvSpPr>
          <p:cNvPr id="8" name="矩形 7"/>
          <p:cNvSpPr/>
          <p:nvPr/>
        </p:nvSpPr>
        <p:spPr>
          <a:xfrm>
            <a:off x="0" y="0"/>
            <a:ext cx="6340197"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6000" b="1" dirty="0">
                <a:solidFill>
                  <a:srgbClr val="FF00FF"/>
                </a:solidFill>
                <a:latin typeface="华文隶书" pitchFamily="2" charset="-122"/>
                <a:ea typeface="华文隶书" pitchFamily="2" charset="-122"/>
              </a:rPr>
              <a:t>《</a:t>
            </a:r>
            <a:r>
              <a:rPr lang="zh-CN" altLang="en-US" sz="6000" b="1" dirty="0">
                <a:solidFill>
                  <a:srgbClr val="FF00FF"/>
                </a:solidFill>
                <a:latin typeface="华文隶书" pitchFamily="2" charset="-122"/>
                <a:ea typeface="华文隶书" pitchFamily="2" charset="-122"/>
              </a:rPr>
              <a:t>红星照耀中国</a:t>
            </a:r>
            <a:r>
              <a:rPr lang="en-US" altLang="zh-CN" sz="6000" b="1" dirty="0" smtClean="0">
                <a:solidFill>
                  <a:srgbClr val="FF00FF"/>
                </a:solidFill>
                <a:latin typeface="华文隶书" pitchFamily="2" charset="-122"/>
                <a:ea typeface="华文隶书" pitchFamily="2" charset="-122"/>
              </a:rPr>
              <a:t>》</a:t>
            </a:r>
          </a:p>
          <a:p>
            <a:r>
              <a:rPr lang="zh-CN" altLang="en-US" sz="6000" b="1" dirty="0" smtClean="0">
                <a:solidFill>
                  <a:srgbClr val="FF00FF"/>
                </a:solidFill>
                <a:latin typeface="华文隶书" pitchFamily="2" charset="-122"/>
                <a:ea typeface="华文隶书" pitchFamily="2" charset="-122"/>
              </a:rPr>
              <a:t>主要</a:t>
            </a:r>
            <a:r>
              <a:rPr lang="zh-CN" altLang="en-US" sz="6000" b="1" dirty="0">
                <a:solidFill>
                  <a:srgbClr val="FF00FF"/>
                </a:solidFill>
                <a:latin typeface="华文隶书" pitchFamily="2" charset="-122"/>
                <a:ea typeface="华文隶书" pitchFamily="2" charset="-122"/>
              </a:rPr>
              <a:t>内容及其意义</a:t>
            </a:r>
          </a:p>
        </p:txBody>
      </p:sp>
    </p:spTree>
    <p:extLst>
      <p:ext uri="{BB962C8B-B14F-4D97-AF65-F5344CB8AC3E}">
        <p14:creationId xmlns:p14="http://schemas.microsoft.com/office/powerpoint/2010/main" val="34125238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94" y="0"/>
            <a:ext cx="916333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58161" y="189086"/>
            <a:ext cx="864691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埃德加</a:t>
            </a:r>
            <a:r>
              <a:rPr lang="en-US" altLang="zh-CN"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a:t>
            </a:r>
            <a:r>
              <a:rPr lang="zh-CN" altLang="en-US"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斯诺笔下的共产党人</a:t>
            </a:r>
            <a:endParaRPr lang="zh-CN" altLang="en-US" sz="54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sp>
        <p:nvSpPr>
          <p:cNvPr id="10" name="文本框 1"/>
          <p:cNvSpPr txBox="1"/>
          <p:nvPr/>
        </p:nvSpPr>
        <p:spPr>
          <a:xfrm>
            <a:off x="35266" y="1124744"/>
            <a:ext cx="9001230" cy="1815882"/>
          </a:xfrm>
          <a:prstGeom prst="rect">
            <a:avLst/>
          </a:prstGeom>
          <a:noFill/>
        </p:spPr>
        <p:txBody>
          <a:bodyPr wrap="square" rtlCol="0">
            <a:spAutoFit/>
          </a:bodyPr>
          <a:lstStyle/>
          <a:p>
            <a:r>
              <a:rPr lang="zh-CN" altLang="en-US" sz="2800" b="1" dirty="0">
                <a:solidFill>
                  <a:srgbClr val="0000FF"/>
                </a:solidFill>
                <a:latin typeface="华文楷体" pitchFamily="2" charset="-122"/>
                <a:ea typeface="华文楷体" pitchFamily="2" charset="-122"/>
                <a:sym typeface="+mn-ea"/>
              </a:rPr>
              <a:t>人物：</a:t>
            </a:r>
            <a:r>
              <a:rPr lang="zh-CN" altLang="en-US" sz="2800" b="1" dirty="0">
                <a:solidFill>
                  <a:srgbClr val="FF00FF"/>
                </a:solidFill>
                <a:latin typeface="华文楷体" pitchFamily="2" charset="-122"/>
                <a:ea typeface="华文楷体" pitchFamily="2" charset="-122"/>
                <a:sym typeface="+mn-ea"/>
              </a:rPr>
              <a:t>周恩来</a:t>
            </a:r>
            <a:endParaRPr lang="zh-CN" altLang="en-US" sz="2800" b="1" dirty="0">
              <a:solidFill>
                <a:srgbClr val="FF00FF"/>
              </a:solidFill>
              <a:latin typeface="华文楷体" pitchFamily="2" charset="-122"/>
              <a:ea typeface="华文楷体" pitchFamily="2" charset="-122"/>
            </a:endParaRPr>
          </a:p>
          <a:p>
            <a:r>
              <a:rPr lang="zh-CN" altLang="en-US" sz="2800" b="1" dirty="0">
                <a:solidFill>
                  <a:srgbClr val="0000FF"/>
                </a:solidFill>
                <a:latin typeface="华文楷体" pitchFamily="2" charset="-122"/>
                <a:ea typeface="华文楷体" pitchFamily="2" charset="-122"/>
              </a:rPr>
              <a:t>主要经历：</a:t>
            </a:r>
            <a:r>
              <a:rPr lang="zh-CN" altLang="en-US" sz="2800" b="1" dirty="0">
                <a:solidFill>
                  <a:srgbClr val="006600"/>
                </a:solidFill>
                <a:latin typeface="华文楷体" pitchFamily="2" charset="-122"/>
                <a:ea typeface="华文楷体" pitchFamily="2" charset="-122"/>
              </a:rPr>
              <a:t>出身官僚家庭</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就读南开中学、大学</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领导学生运动</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帮助创建共产党</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任职黄埔军校</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组织大罢工</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组织</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八一</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起义</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在南方艰苦斗争</a:t>
            </a:r>
            <a:r>
              <a:rPr lang="en-US" altLang="zh-CN" sz="2800" b="1" dirty="0">
                <a:solidFill>
                  <a:srgbClr val="006600"/>
                </a:solidFill>
                <a:latin typeface="华文楷体" pitchFamily="2" charset="-122"/>
                <a:ea typeface="华文楷体" pitchFamily="2" charset="-122"/>
              </a:rPr>
              <a:t>—</a:t>
            </a:r>
            <a:r>
              <a:rPr lang="zh-CN" altLang="en-US" sz="2800" b="1" dirty="0">
                <a:solidFill>
                  <a:srgbClr val="006600"/>
                </a:solidFill>
                <a:latin typeface="华文楷体" pitchFamily="2" charset="-122"/>
                <a:ea typeface="华文楷体" pitchFamily="2" charset="-122"/>
              </a:rPr>
              <a:t>长征。</a:t>
            </a:r>
            <a:endParaRPr lang="en-US" altLang="zh-CN" sz="2800" b="1" dirty="0">
              <a:solidFill>
                <a:srgbClr val="006600"/>
              </a:solidFill>
              <a:latin typeface="华文楷体" pitchFamily="2" charset="-122"/>
              <a:ea typeface="华文楷体" pitchFamily="2" charset="-122"/>
            </a:endParaRPr>
          </a:p>
        </p:txBody>
      </p:sp>
      <p:sp>
        <p:nvSpPr>
          <p:cNvPr id="6" name="矩形 5"/>
          <p:cNvSpPr/>
          <p:nvPr/>
        </p:nvSpPr>
        <p:spPr>
          <a:xfrm>
            <a:off x="-32594" y="2867119"/>
            <a:ext cx="9176594" cy="3970318"/>
          </a:xfrm>
          <a:prstGeom prst="rect">
            <a:avLst/>
          </a:prstGeom>
          <a:solidFill>
            <a:srgbClr val="FFC000"/>
          </a:solidFill>
          <a:scene3d>
            <a:camera prst="orthographicFront"/>
            <a:lightRig rig="threePt" dir="t"/>
          </a:scene3d>
          <a:sp3d>
            <a:bevelT prst="relaxedInset"/>
          </a:sp3d>
        </p:spPr>
        <p:txBody>
          <a:bodyPr wrap="square">
            <a:spAutoFit/>
          </a:bodyPr>
          <a:lstStyle/>
          <a:p>
            <a:r>
              <a:rPr lang="zh-CN" altLang="en-US" sz="2800" b="1" dirty="0" smtClean="0">
                <a:solidFill>
                  <a:srgbClr val="000000"/>
                </a:solidFill>
                <a:latin typeface="华文楷体" pitchFamily="2" charset="-122"/>
                <a:ea typeface="华文楷体" pitchFamily="2" charset="-122"/>
              </a:rPr>
              <a:t>        为了</a:t>
            </a:r>
            <a:r>
              <a:rPr lang="zh-CN" altLang="en-US" sz="2800" b="1" dirty="0">
                <a:solidFill>
                  <a:srgbClr val="000000"/>
                </a:solidFill>
                <a:latin typeface="华文楷体" pitchFamily="2" charset="-122"/>
                <a:ea typeface="华文楷体" pitchFamily="2" charset="-122"/>
              </a:rPr>
              <a:t>共产主义的理想，他毫不犹豫地背弃了大官僚家庭，投身火热的学生运动，身陷牢狱；他怀着坚定的革命决心，走到素无接触的工人阶级当中，成功组织了大罢工！他在南方苏区，进行了艰苦卓绝的斗争，用步枪、机枪、铁锹对抗国民党的轰炸机、坦克装甲车！他身患重病，九死一生，却从不承认失败，始终不屈不挠！始终满怀信心！始终冷静谨慎！始终亲切温和！始终愉快乐观！</a:t>
            </a:r>
            <a:endParaRPr lang="en-US" altLang="zh-CN" sz="2800" b="1" dirty="0">
              <a:solidFill>
                <a:srgbClr val="000000"/>
              </a:solidFill>
              <a:latin typeface="华文楷体" pitchFamily="2" charset="-122"/>
              <a:ea typeface="华文楷体" pitchFamily="2" charset="-122"/>
            </a:endParaRPr>
          </a:p>
          <a:p>
            <a:r>
              <a:rPr lang="en-US" altLang="zh-CN" sz="2800" b="1" dirty="0">
                <a:solidFill>
                  <a:srgbClr val="000000"/>
                </a:solidFill>
                <a:latin typeface="华文楷体" pitchFamily="2" charset="-122"/>
                <a:ea typeface="华文楷体" pitchFamily="2" charset="-122"/>
              </a:rPr>
              <a:t>   </a:t>
            </a:r>
            <a:r>
              <a:rPr lang="en-US" altLang="zh-CN" sz="2800" b="1" dirty="0" smtClean="0">
                <a:solidFill>
                  <a:srgbClr val="000000"/>
                </a:solidFill>
                <a:latin typeface="华文楷体" pitchFamily="2" charset="-122"/>
                <a:ea typeface="华文楷体" pitchFamily="2" charset="-122"/>
              </a:rPr>
              <a:t>     </a:t>
            </a:r>
            <a:r>
              <a:rPr lang="zh-CN" altLang="en-US" sz="2800" b="1" dirty="0">
                <a:solidFill>
                  <a:srgbClr val="000000"/>
                </a:solidFill>
                <a:latin typeface="华文楷体" pitchFamily="2" charset="-122"/>
                <a:ea typeface="华文楷体" pitchFamily="2" charset="-122"/>
              </a:rPr>
              <a:t>他，既是共产党的主要领导，又是红军普通的一员！他的身上，闪烁着红军特有的精神！</a:t>
            </a:r>
            <a:endParaRPr lang="en-US" altLang="zh-CN" sz="2800" b="1" dirty="0">
              <a:solidFill>
                <a:srgbClr val="000000"/>
              </a:solidFill>
              <a:latin typeface="华文楷体" pitchFamily="2" charset="-122"/>
              <a:ea typeface="华文楷体" pitchFamily="2" charset="-122"/>
            </a:endParaRPr>
          </a:p>
        </p:txBody>
      </p:sp>
    </p:spTree>
    <p:extLst>
      <p:ext uri="{BB962C8B-B14F-4D97-AF65-F5344CB8AC3E}">
        <p14:creationId xmlns:p14="http://schemas.microsoft.com/office/powerpoint/2010/main" val="373483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3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out)">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6" y="-43435"/>
            <a:ext cx="9135208" cy="689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09" name="Picture 3" descr="http://pic.92to.com/wx/201610/24/b984a9895acb4a28a8c61a7d52bc963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6" y="2037482"/>
            <a:ext cx="2464682" cy="304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内容占位符 2"/>
          <p:cNvSpPr>
            <a:spLocks noGrp="1" noChangeArrowheads="1"/>
          </p:cNvSpPr>
          <p:nvPr>
            <p:ph idx="1"/>
          </p:nvPr>
        </p:nvSpPr>
        <p:spPr>
          <a:xfrm>
            <a:off x="2508491" y="2240705"/>
            <a:ext cx="6337300" cy="2323455"/>
          </a:xfrm>
        </p:spPr>
        <p:txBody>
          <a:bodyPr/>
          <a:lstStyle/>
          <a:p>
            <a:pPr marL="0" indent="0">
              <a:buNone/>
            </a:pPr>
            <a:r>
              <a:rPr lang="zh-CN" altLang="zh-CN" sz="3200" b="1" dirty="0" smtClean="0">
                <a:solidFill>
                  <a:srgbClr val="663300"/>
                </a:solidFill>
                <a:latin typeface="华文楷体" pitchFamily="2" charset="-122"/>
                <a:ea typeface="华文楷体" pitchFamily="2" charset="-122"/>
              </a:rPr>
              <a:t>朱总司令大胆无畏、大公无私、无比勇敢、经历很多苦难但仍然忠于民族，甚至放弃了个人享受，财富和地位，他是一个伟大的人</a:t>
            </a:r>
            <a:r>
              <a:rPr lang="zh-CN" altLang="zh-CN" sz="3200" dirty="0" smtClean="0">
                <a:solidFill>
                  <a:srgbClr val="663300"/>
                </a:solidFill>
                <a:latin typeface="华文楷体" pitchFamily="2" charset="-122"/>
                <a:ea typeface="华文楷体" pitchFamily="2" charset="-122"/>
              </a:rPr>
              <a:t> </a:t>
            </a:r>
            <a:r>
              <a:rPr lang="zh-CN" altLang="en-US" sz="3200" dirty="0" smtClean="0">
                <a:solidFill>
                  <a:srgbClr val="663300"/>
                </a:solidFill>
                <a:latin typeface="华文楷体" pitchFamily="2" charset="-122"/>
                <a:ea typeface="华文楷体" pitchFamily="2" charset="-122"/>
              </a:rPr>
              <a:t>。</a:t>
            </a:r>
          </a:p>
        </p:txBody>
      </p:sp>
      <p:sp>
        <p:nvSpPr>
          <p:cNvPr id="6" name="矩形 5"/>
          <p:cNvSpPr/>
          <p:nvPr/>
        </p:nvSpPr>
        <p:spPr>
          <a:xfrm>
            <a:off x="463087" y="1101477"/>
            <a:ext cx="8646919"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埃德加</a:t>
            </a:r>
            <a:r>
              <a:rPr lang="en-US" altLang="zh-CN"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a:t>
            </a:r>
            <a:r>
              <a:rPr lang="zh-CN" altLang="en-US" sz="5400" b="1" dirty="0" smtClean="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rPr>
              <a:t>斯诺笔下的共产党人</a:t>
            </a:r>
            <a:endParaRPr lang="zh-CN" altLang="en-US" sz="54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7432357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barn(inVertical)">
                                      <p:cBhvr>
                                        <p:cTn id="7" dur="500"/>
                                        <p:tgtEl>
                                          <p:spTgt spid="174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1819" y="2132856"/>
            <a:ext cx="9086777" cy="523220"/>
          </a:xfrm>
          <a:prstGeom prst="rect">
            <a:avLst/>
          </a:prstGeom>
          <a:noFill/>
        </p:spPr>
        <p:txBody>
          <a:bodyPr wrap="square" rtlCol="0">
            <a:spAutoFit/>
          </a:bodyPr>
          <a:lstStyle/>
          <a:p>
            <a:r>
              <a:rPr lang="en-US" altLang="zh-CN" sz="2800" b="1" dirty="0">
                <a:solidFill>
                  <a:srgbClr val="006600"/>
                </a:solidFill>
                <a:latin typeface="华文楷体" pitchFamily="2" charset="-122"/>
                <a:ea typeface="华文楷体" pitchFamily="2" charset="-122"/>
              </a:rPr>
              <a:t>2</a:t>
            </a:r>
            <a:r>
              <a:rPr lang="zh-CN" altLang="en-US" sz="2800" b="1" dirty="0">
                <a:solidFill>
                  <a:srgbClr val="006600"/>
                </a:solidFill>
                <a:latin typeface="华文楷体" pitchFamily="2" charset="-122"/>
                <a:ea typeface="华文楷体" pitchFamily="2" charset="-122"/>
              </a:rPr>
              <a:t>、向全世界报道了这一举世无双的“军事壮举”</a:t>
            </a:r>
          </a:p>
        </p:txBody>
      </p:sp>
      <p:sp>
        <p:nvSpPr>
          <p:cNvPr id="7" name="TextBox 6"/>
          <p:cNvSpPr txBox="1"/>
          <p:nvPr/>
        </p:nvSpPr>
        <p:spPr>
          <a:xfrm>
            <a:off x="117798" y="2736502"/>
            <a:ext cx="8704956" cy="1384995"/>
          </a:xfrm>
          <a:prstGeom prst="rect">
            <a:avLst/>
          </a:prstGeom>
          <a:noFill/>
        </p:spPr>
        <p:txBody>
          <a:bodyPr wrap="square" rtlCol="0">
            <a:spAutoFit/>
          </a:bodyPr>
          <a:lstStyle/>
          <a:p>
            <a:r>
              <a:rPr lang="zh-CN" altLang="en-US" sz="2800" b="1" dirty="0" smtClean="0">
                <a:solidFill>
                  <a:srgbClr val="0000FF"/>
                </a:solidFill>
                <a:latin typeface="华文楷体" pitchFamily="2" charset="-122"/>
                <a:ea typeface="华文楷体" pitchFamily="2" charset="-122"/>
              </a:rPr>
              <a:t>深入</a:t>
            </a:r>
            <a:r>
              <a:rPr lang="zh-CN" altLang="en-US" sz="2800" b="1" dirty="0">
                <a:solidFill>
                  <a:srgbClr val="0000FF"/>
                </a:solidFill>
                <a:latin typeface="华文楷体" pitchFamily="2" charset="-122"/>
                <a:ea typeface="华文楷体" pitchFamily="2" charset="-122"/>
              </a:rPr>
              <a:t>红军战士和根据地</a:t>
            </a:r>
            <a:r>
              <a:rPr lang="zh-CN" altLang="en-US" sz="2800" b="1" dirty="0" smtClean="0">
                <a:solidFill>
                  <a:srgbClr val="0000FF"/>
                </a:solidFill>
                <a:latin typeface="华文楷体" pitchFamily="2" charset="-122"/>
                <a:ea typeface="华文楷体" pitchFamily="2" charset="-122"/>
              </a:rPr>
              <a:t>老百姓之中</a:t>
            </a:r>
            <a:r>
              <a:rPr lang="zh-CN" altLang="en-US" sz="2800" b="1" dirty="0">
                <a:solidFill>
                  <a:srgbClr val="0000FF"/>
                </a:solidFill>
                <a:latin typeface="华文楷体" pitchFamily="2" charset="-122"/>
                <a:ea typeface="华文楷体" pitchFamily="2" charset="-122"/>
              </a:rPr>
              <a:t>，调查共产党的基本政策、军事策略、红军战士的生活、根据地的社会制度、货币政策、工业和教育等</a:t>
            </a:r>
            <a:r>
              <a:rPr lang="zh-CN" altLang="en-US" sz="2800" b="1" dirty="0" smtClean="0">
                <a:solidFill>
                  <a:srgbClr val="0000FF"/>
                </a:solidFill>
                <a:latin typeface="华文楷体" pitchFamily="2" charset="-122"/>
                <a:ea typeface="华文楷体" pitchFamily="2" charset="-122"/>
              </a:rPr>
              <a:t>。</a:t>
            </a:r>
            <a:endParaRPr lang="zh-CN" altLang="en-US" sz="2800" b="1" dirty="0">
              <a:solidFill>
                <a:srgbClr val="0000FF"/>
              </a:solidFill>
              <a:latin typeface="华文楷体" pitchFamily="2" charset="-122"/>
              <a:ea typeface="华文楷体" pitchFamily="2" charset="-122"/>
            </a:endParaRPr>
          </a:p>
        </p:txBody>
      </p:sp>
      <p:sp>
        <p:nvSpPr>
          <p:cNvPr id="8" name="矩形 7"/>
          <p:cNvSpPr/>
          <p:nvPr/>
        </p:nvSpPr>
        <p:spPr>
          <a:xfrm>
            <a:off x="0" y="0"/>
            <a:ext cx="6340197"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6000" b="1" dirty="0">
                <a:solidFill>
                  <a:srgbClr val="FF00FF"/>
                </a:solidFill>
                <a:latin typeface="华文隶书" pitchFamily="2" charset="-122"/>
                <a:ea typeface="华文隶书" pitchFamily="2" charset="-122"/>
              </a:rPr>
              <a:t>《</a:t>
            </a:r>
            <a:r>
              <a:rPr lang="zh-CN" altLang="en-US" sz="6000" b="1" dirty="0">
                <a:solidFill>
                  <a:srgbClr val="FF00FF"/>
                </a:solidFill>
                <a:latin typeface="华文隶书" pitchFamily="2" charset="-122"/>
                <a:ea typeface="华文隶书" pitchFamily="2" charset="-122"/>
              </a:rPr>
              <a:t>红星照耀中国</a:t>
            </a:r>
            <a:r>
              <a:rPr lang="en-US" altLang="zh-CN" sz="6000" b="1" dirty="0" smtClean="0">
                <a:solidFill>
                  <a:srgbClr val="FF00FF"/>
                </a:solidFill>
                <a:latin typeface="华文隶书" pitchFamily="2" charset="-122"/>
                <a:ea typeface="华文隶书" pitchFamily="2" charset="-122"/>
              </a:rPr>
              <a:t>》</a:t>
            </a:r>
          </a:p>
          <a:p>
            <a:r>
              <a:rPr lang="zh-CN" altLang="en-US" sz="6000" b="1" dirty="0" smtClean="0">
                <a:solidFill>
                  <a:srgbClr val="FF00FF"/>
                </a:solidFill>
                <a:latin typeface="华文隶书" pitchFamily="2" charset="-122"/>
                <a:ea typeface="华文隶书" pitchFamily="2" charset="-122"/>
              </a:rPr>
              <a:t>主要</a:t>
            </a:r>
            <a:r>
              <a:rPr lang="zh-CN" altLang="en-US" sz="6000" b="1" dirty="0">
                <a:solidFill>
                  <a:srgbClr val="FF00FF"/>
                </a:solidFill>
                <a:latin typeface="华文隶书" pitchFamily="2" charset="-122"/>
                <a:ea typeface="华文隶书" pitchFamily="2" charset="-122"/>
              </a:rPr>
              <a:t>内容及其意义</a:t>
            </a:r>
          </a:p>
        </p:txBody>
      </p:sp>
      <p:sp>
        <p:nvSpPr>
          <p:cNvPr id="9" name="TextBox 8"/>
          <p:cNvSpPr txBox="1"/>
          <p:nvPr/>
        </p:nvSpPr>
        <p:spPr>
          <a:xfrm>
            <a:off x="2414042" y="4365104"/>
            <a:ext cx="6408712" cy="1815882"/>
          </a:xfrm>
          <a:prstGeom prst="rect">
            <a:avLst/>
          </a:prstGeom>
          <a:noFill/>
        </p:spPr>
        <p:txBody>
          <a:bodyPr wrap="square" rtlCol="0">
            <a:spAutoFit/>
          </a:bodyPr>
          <a:lstStyle/>
          <a:p>
            <a:r>
              <a:rPr lang="zh-CN" altLang="en-US" sz="2800" b="1" dirty="0" smtClean="0">
                <a:solidFill>
                  <a:srgbClr val="663300"/>
                </a:solidFill>
                <a:latin typeface="华文楷体" pitchFamily="2" charset="-122"/>
                <a:ea typeface="华文楷体" pitchFamily="2" charset="-122"/>
              </a:rPr>
              <a:t>解谜“红军，没有任何大工业基地，没有大炮，没有毒气，没有飞机，没有金钱，也没有现在技术，他们是怎样生存下来并</a:t>
            </a:r>
            <a:r>
              <a:rPr lang="zh-CN" altLang="en-US" sz="2800" b="1" dirty="0">
                <a:solidFill>
                  <a:srgbClr val="663300"/>
                </a:solidFill>
                <a:latin typeface="华文楷体" pitchFamily="2" charset="-122"/>
                <a:ea typeface="华文楷体" pitchFamily="2" charset="-122"/>
              </a:rPr>
              <a:t>扩</a:t>
            </a:r>
            <a:r>
              <a:rPr lang="zh-CN" altLang="en-US" sz="2800" b="1" dirty="0" smtClean="0">
                <a:solidFill>
                  <a:srgbClr val="663300"/>
                </a:solidFill>
                <a:latin typeface="华文楷体" pitchFamily="2" charset="-122"/>
                <a:ea typeface="华文楷体" pitchFamily="2" charset="-122"/>
              </a:rPr>
              <a:t>大</a:t>
            </a:r>
            <a:r>
              <a:rPr lang="zh-CN" altLang="en-US" sz="2800" b="1" dirty="0">
                <a:solidFill>
                  <a:srgbClr val="663300"/>
                </a:solidFill>
                <a:latin typeface="华文楷体" pitchFamily="2" charset="-122"/>
                <a:ea typeface="华文楷体" pitchFamily="2" charset="-122"/>
              </a:rPr>
              <a:t>自己的</a:t>
            </a:r>
            <a:r>
              <a:rPr lang="zh-CN" altLang="en-US" sz="2800" b="1" dirty="0" smtClean="0">
                <a:solidFill>
                  <a:srgbClr val="663300"/>
                </a:solidFill>
                <a:latin typeface="华文楷体" pitchFamily="2" charset="-122"/>
                <a:ea typeface="华文楷体" pitchFamily="2" charset="-122"/>
              </a:rPr>
              <a:t>队伍”</a:t>
            </a:r>
            <a:endParaRPr lang="zh-CN" altLang="en-US" sz="2800" b="1" dirty="0">
              <a:solidFill>
                <a:srgbClr val="663300"/>
              </a:solidFill>
              <a:latin typeface="华文楷体" pitchFamily="2" charset="-122"/>
              <a:ea typeface="华文楷体" pitchFamily="2" charset="-122"/>
            </a:endParaRPr>
          </a:p>
        </p:txBody>
      </p:sp>
    </p:spTree>
    <p:extLst>
      <p:ext uri="{BB962C8B-B14F-4D97-AF65-F5344CB8AC3E}">
        <p14:creationId xmlns:p14="http://schemas.microsoft.com/office/powerpoint/2010/main" val="20962915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1819" y="2054481"/>
            <a:ext cx="9086777" cy="1384995"/>
          </a:xfrm>
          <a:prstGeom prst="rect">
            <a:avLst/>
          </a:prstGeom>
          <a:noFill/>
        </p:spPr>
        <p:txBody>
          <a:bodyPr wrap="square" rtlCol="0">
            <a:spAutoFit/>
          </a:bodyPr>
          <a:lstStyle/>
          <a:p>
            <a:r>
              <a:rPr lang="en-US" altLang="zh-CN" sz="2800" b="1" dirty="0" smtClean="0">
                <a:solidFill>
                  <a:srgbClr val="006600"/>
                </a:solidFill>
                <a:latin typeface="华文楷体" pitchFamily="2" charset="-122"/>
                <a:ea typeface="华文楷体" pitchFamily="2" charset="-122"/>
              </a:rPr>
              <a:t>3</a:t>
            </a:r>
            <a:r>
              <a:rPr lang="zh-CN" altLang="en-US" sz="2800" b="1" dirty="0">
                <a:solidFill>
                  <a:srgbClr val="006600"/>
                </a:solidFill>
                <a:latin typeface="华文楷体" pitchFamily="2" charset="-122"/>
                <a:ea typeface="华文楷体" pitchFamily="2" charset="-122"/>
              </a:rPr>
              <a:t>、不仅记录和考察得到了第一手资料，而且深入分析和探究了“红色中国”产生、发展的</a:t>
            </a:r>
            <a:r>
              <a:rPr lang="zh-CN" altLang="en-US" sz="2800" b="1" dirty="0" smtClean="0">
                <a:solidFill>
                  <a:srgbClr val="006600"/>
                </a:solidFill>
                <a:latin typeface="华文楷体" pitchFamily="2" charset="-122"/>
                <a:ea typeface="华文楷体" pitchFamily="2" charset="-122"/>
              </a:rPr>
              <a:t>原因对中国共产党</a:t>
            </a:r>
            <a:r>
              <a:rPr lang="zh-CN" altLang="en-US" sz="2800" b="1" dirty="0">
                <a:solidFill>
                  <a:srgbClr val="006600"/>
                </a:solidFill>
                <a:latin typeface="华文楷体" pitchFamily="2" charset="-122"/>
                <a:ea typeface="华文楷体" pitchFamily="2" charset="-122"/>
              </a:rPr>
              <a:t>和中国革命做了客观评价</a:t>
            </a:r>
            <a:r>
              <a:rPr lang="zh-CN" altLang="en-US" sz="2800" b="1" dirty="0" smtClean="0">
                <a:solidFill>
                  <a:srgbClr val="006600"/>
                </a:solidFill>
                <a:latin typeface="华文楷体" pitchFamily="2" charset="-122"/>
                <a:ea typeface="华文楷体" pitchFamily="2" charset="-122"/>
              </a:rPr>
              <a:t>。</a:t>
            </a:r>
            <a:endParaRPr lang="zh-CN" altLang="en-US" sz="2800" b="1" dirty="0">
              <a:solidFill>
                <a:srgbClr val="006600"/>
              </a:solidFill>
              <a:latin typeface="华文楷体" pitchFamily="2" charset="-122"/>
              <a:ea typeface="华文楷体" pitchFamily="2" charset="-122"/>
            </a:endParaRPr>
          </a:p>
        </p:txBody>
      </p:sp>
      <p:sp>
        <p:nvSpPr>
          <p:cNvPr id="7" name="TextBox 6"/>
          <p:cNvSpPr txBox="1"/>
          <p:nvPr/>
        </p:nvSpPr>
        <p:spPr>
          <a:xfrm>
            <a:off x="2742084" y="3861047"/>
            <a:ext cx="6152678" cy="1384995"/>
          </a:xfrm>
          <a:prstGeom prst="rect">
            <a:avLst/>
          </a:prstGeom>
          <a:noFill/>
        </p:spPr>
        <p:txBody>
          <a:bodyPr wrap="square" rtlCol="0">
            <a:spAutoFit/>
          </a:bodyPr>
          <a:lstStyle/>
          <a:p>
            <a:r>
              <a:rPr lang="zh-CN" altLang="en-US" sz="2800" b="1" dirty="0" smtClean="0">
                <a:solidFill>
                  <a:srgbClr val="0000FF"/>
                </a:solidFill>
                <a:latin typeface="华文楷体" pitchFamily="2" charset="-122"/>
                <a:ea typeface="华文楷体" pitchFamily="2" charset="-122"/>
              </a:rPr>
              <a:t>多</a:t>
            </a:r>
            <a:r>
              <a:rPr lang="zh-CN" altLang="en-US" sz="2800" b="1" dirty="0">
                <a:solidFill>
                  <a:srgbClr val="0000FF"/>
                </a:solidFill>
                <a:latin typeface="华文楷体" pitchFamily="2" charset="-122"/>
                <a:ea typeface="华文楷体" pitchFamily="2" charset="-122"/>
              </a:rPr>
              <a:t>方面展示中国共产党为民族解放而艰苦奋斗和牺牲奉献的崇高精神，瓦解了种种歪曲、丑化共产党的谣言。</a:t>
            </a:r>
          </a:p>
        </p:txBody>
      </p:sp>
      <p:sp>
        <p:nvSpPr>
          <p:cNvPr id="8" name="矩形 7"/>
          <p:cNvSpPr/>
          <p:nvPr/>
        </p:nvSpPr>
        <p:spPr>
          <a:xfrm>
            <a:off x="0" y="0"/>
            <a:ext cx="6340197"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6000" b="1" dirty="0">
                <a:solidFill>
                  <a:srgbClr val="FF00FF"/>
                </a:solidFill>
                <a:latin typeface="华文隶书" pitchFamily="2" charset="-122"/>
                <a:ea typeface="华文隶书" pitchFamily="2" charset="-122"/>
              </a:rPr>
              <a:t>《</a:t>
            </a:r>
            <a:r>
              <a:rPr lang="zh-CN" altLang="en-US" sz="6000" b="1" dirty="0">
                <a:solidFill>
                  <a:srgbClr val="FF00FF"/>
                </a:solidFill>
                <a:latin typeface="华文隶书" pitchFamily="2" charset="-122"/>
                <a:ea typeface="华文隶书" pitchFamily="2" charset="-122"/>
              </a:rPr>
              <a:t>红星照耀中国</a:t>
            </a:r>
            <a:r>
              <a:rPr lang="en-US" altLang="zh-CN" sz="6000" b="1" dirty="0" smtClean="0">
                <a:solidFill>
                  <a:srgbClr val="FF00FF"/>
                </a:solidFill>
                <a:latin typeface="华文隶书" pitchFamily="2" charset="-122"/>
                <a:ea typeface="华文隶书" pitchFamily="2" charset="-122"/>
              </a:rPr>
              <a:t>》</a:t>
            </a:r>
          </a:p>
          <a:p>
            <a:r>
              <a:rPr lang="zh-CN" altLang="en-US" sz="6000" b="1" dirty="0" smtClean="0">
                <a:solidFill>
                  <a:srgbClr val="FF00FF"/>
                </a:solidFill>
                <a:latin typeface="华文隶书" pitchFamily="2" charset="-122"/>
                <a:ea typeface="华文隶书" pitchFamily="2" charset="-122"/>
              </a:rPr>
              <a:t>主要</a:t>
            </a:r>
            <a:r>
              <a:rPr lang="zh-CN" altLang="en-US" sz="6000" b="1" dirty="0">
                <a:solidFill>
                  <a:srgbClr val="FF00FF"/>
                </a:solidFill>
                <a:latin typeface="华文隶书" pitchFamily="2" charset="-122"/>
                <a:ea typeface="华文隶书" pitchFamily="2" charset="-122"/>
              </a:rPr>
              <a:t>内容及其意义</a:t>
            </a:r>
          </a:p>
        </p:txBody>
      </p:sp>
    </p:spTree>
    <p:extLst>
      <p:ext uri="{BB962C8B-B14F-4D97-AF65-F5344CB8AC3E}">
        <p14:creationId xmlns:p14="http://schemas.microsoft.com/office/powerpoint/2010/main" val="319391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3817" y="200472"/>
            <a:ext cx="913249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altLang="zh-CN" sz="5400" b="1" dirty="0">
                <a:solidFill>
                  <a:srgbClr val="663300"/>
                </a:solidFill>
                <a:latin typeface="华文隶书" pitchFamily="2" charset="-122"/>
                <a:ea typeface="华文隶书" pitchFamily="2" charset="-122"/>
              </a:rPr>
              <a:t>《</a:t>
            </a:r>
            <a:r>
              <a:rPr lang="zh-CN" altLang="en-US" sz="5400" b="1" dirty="0">
                <a:solidFill>
                  <a:srgbClr val="663300"/>
                </a:solidFill>
                <a:latin typeface="华文隶书" pitchFamily="2" charset="-122"/>
                <a:ea typeface="华文隶书" pitchFamily="2" charset="-122"/>
              </a:rPr>
              <a:t>红星照耀中国</a:t>
            </a:r>
            <a:r>
              <a:rPr lang="en-US" altLang="zh-CN" sz="5400" b="1" dirty="0" smtClean="0">
                <a:solidFill>
                  <a:srgbClr val="663300"/>
                </a:solidFill>
                <a:latin typeface="华文隶书" pitchFamily="2" charset="-122"/>
                <a:ea typeface="华文隶书" pitchFamily="2" charset="-122"/>
              </a:rPr>
              <a:t>》</a:t>
            </a:r>
            <a:r>
              <a:rPr lang="zh-CN" altLang="en-US" sz="5400" b="1" dirty="0" smtClean="0">
                <a:solidFill>
                  <a:srgbClr val="663300"/>
                </a:solidFill>
                <a:latin typeface="华文隶书" pitchFamily="2" charset="-122"/>
                <a:ea typeface="华文隶书" pitchFamily="2" charset="-122"/>
              </a:rPr>
              <a:t>主要内容</a:t>
            </a:r>
            <a:endParaRPr lang="zh-CN" altLang="en-US" sz="5400" b="1" dirty="0">
              <a:solidFill>
                <a:srgbClr val="663300"/>
              </a:solidFill>
              <a:latin typeface="华文隶书" pitchFamily="2" charset="-122"/>
              <a:ea typeface="华文隶书" pitchFamily="2" charset="-122"/>
            </a:endParaRPr>
          </a:p>
        </p:txBody>
      </p:sp>
      <p:sp>
        <p:nvSpPr>
          <p:cNvPr id="7" name="TextBox 6"/>
          <p:cNvSpPr txBox="1"/>
          <p:nvPr/>
        </p:nvSpPr>
        <p:spPr>
          <a:xfrm>
            <a:off x="-688" y="3472060"/>
            <a:ext cx="1824187" cy="1077218"/>
          </a:xfrm>
          <a:prstGeom prst="rect">
            <a:avLst/>
          </a:prstGeom>
          <a:noFill/>
        </p:spPr>
        <p:txBody>
          <a:bodyPr wrap="square" rtlCol="0">
            <a:spAutoFit/>
          </a:bodyPr>
          <a:lstStyle/>
          <a:p>
            <a:pPr algn="ctr"/>
            <a:r>
              <a:rPr lang="zh-CN" altLang="en-US" sz="3200" b="1" dirty="0" smtClean="0">
                <a:solidFill>
                  <a:srgbClr val="0000FF"/>
                </a:solidFill>
                <a:latin typeface="华文隶书" pitchFamily="2" charset="-122"/>
                <a:ea typeface="华文隶书" pitchFamily="2" charset="-122"/>
              </a:rPr>
              <a:t>两个层面的事实</a:t>
            </a:r>
            <a:endParaRPr lang="zh-CN" altLang="en-US" sz="3200" b="1" dirty="0">
              <a:solidFill>
                <a:srgbClr val="0000FF"/>
              </a:solidFill>
              <a:latin typeface="华文隶书" pitchFamily="2" charset="-122"/>
              <a:ea typeface="华文隶书" pitchFamily="2" charset="-122"/>
            </a:endParaRPr>
          </a:p>
        </p:txBody>
      </p:sp>
      <p:sp>
        <p:nvSpPr>
          <p:cNvPr id="5" name="左大括号 4"/>
          <p:cNvSpPr/>
          <p:nvPr/>
        </p:nvSpPr>
        <p:spPr>
          <a:xfrm>
            <a:off x="1835696" y="1264087"/>
            <a:ext cx="304336" cy="5329534"/>
          </a:xfrm>
          <a:prstGeom prst="leftBrace">
            <a:avLst>
              <a:gd name="adj1" fmla="val 43607"/>
              <a:gd name="adj2" fmla="val 50000"/>
            </a:avLst>
          </a:prstGeom>
          <a:ln w="57150"/>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
        <p:nvSpPr>
          <p:cNvPr id="9" name="TextBox 8"/>
          <p:cNvSpPr txBox="1"/>
          <p:nvPr/>
        </p:nvSpPr>
        <p:spPr>
          <a:xfrm>
            <a:off x="2053606" y="1281822"/>
            <a:ext cx="6690444" cy="1200329"/>
          </a:xfrm>
          <a:prstGeom prst="rect">
            <a:avLst/>
          </a:prstGeom>
          <a:noFill/>
        </p:spPr>
        <p:txBody>
          <a:bodyPr wrap="square" rtlCol="0">
            <a:spAutoFit/>
          </a:bodyPr>
          <a:lstStyle/>
          <a:p>
            <a:r>
              <a:rPr lang="zh-CN" altLang="en-US" sz="3600" b="1" dirty="0" smtClean="0">
                <a:solidFill>
                  <a:srgbClr val="006600"/>
                </a:solidFill>
                <a:latin typeface="华文楷体" pitchFamily="2" charset="-122"/>
                <a:ea typeface="华文楷体" pitchFamily="2" charset="-122"/>
              </a:rPr>
              <a:t>作者</a:t>
            </a:r>
            <a:r>
              <a:rPr lang="en-US" altLang="zh-CN" sz="3600" b="1" dirty="0" smtClean="0">
                <a:solidFill>
                  <a:srgbClr val="006600"/>
                </a:solidFill>
                <a:latin typeface="华文楷体" pitchFamily="2" charset="-122"/>
                <a:ea typeface="华文楷体" pitchFamily="2" charset="-122"/>
              </a:rPr>
              <a:t>1936</a:t>
            </a:r>
            <a:r>
              <a:rPr lang="zh-CN" altLang="en-US" sz="3600" b="1" dirty="0" smtClean="0">
                <a:solidFill>
                  <a:srgbClr val="006600"/>
                </a:solidFill>
                <a:latin typeface="华文楷体" pitchFamily="2" charset="-122"/>
                <a:ea typeface="华文楷体" pitchFamily="2" charset="-122"/>
              </a:rPr>
              <a:t>年</a:t>
            </a:r>
            <a:r>
              <a:rPr lang="en-US" altLang="zh-CN" sz="3600" b="1" dirty="0" smtClean="0">
                <a:solidFill>
                  <a:srgbClr val="006600"/>
                </a:solidFill>
                <a:latin typeface="华文楷体" pitchFamily="2" charset="-122"/>
                <a:ea typeface="华文楷体" pitchFamily="2" charset="-122"/>
              </a:rPr>
              <a:t>6</a:t>
            </a:r>
            <a:r>
              <a:rPr lang="zh-CN" altLang="en-US" sz="3600" b="1" dirty="0" smtClean="0">
                <a:solidFill>
                  <a:srgbClr val="006600"/>
                </a:solidFill>
                <a:latin typeface="华文楷体" pitchFamily="2" charset="-122"/>
                <a:ea typeface="华文楷体" pitchFamily="2" charset="-122"/>
              </a:rPr>
              <a:t>月至</a:t>
            </a:r>
            <a:r>
              <a:rPr lang="en-US" altLang="zh-CN" sz="3600" b="1" dirty="0" smtClean="0">
                <a:solidFill>
                  <a:srgbClr val="006600"/>
                </a:solidFill>
                <a:latin typeface="华文楷体" pitchFamily="2" charset="-122"/>
                <a:ea typeface="华文楷体" pitchFamily="2" charset="-122"/>
              </a:rPr>
              <a:t>10</a:t>
            </a:r>
            <a:r>
              <a:rPr lang="zh-CN" altLang="en-US" sz="3600" b="1" dirty="0" smtClean="0">
                <a:solidFill>
                  <a:srgbClr val="006600"/>
                </a:solidFill>
                <a:latin typeface="华文楷体" pitchFamily="2" charset="-122"/>
                <a:ea typeface="华文楷体" pitchFamily="2" charset="-122"/>
              </a:rPr>
              <a:t>月采访“红色中国”的过程。</a:t>
            </a:r>
            <a:endParaRPr lang="zh-CN" altLang="en-US" sz="3600" b="1" dirty="0">
              <a:solidFill>
                <a:srgbClr val="006600"/>
              </a:solidFill>
              <a:latin typeface="华文楷体" pitchFamily="2" charset="-122"/>
              <a:ea typeface="华文楷体" pitchFamily="2" charset="-122"/>
            </a:endParaRPr>
          </a:p>
        </p:txBody>
      </p:sp>
      <p:sp>
        <p:nvSpPr>
          <p:cNvPr id="8" name="矩形 7"/>
          <p:cNvSpPr/>
          <p:nvPr/>
        </p:nvSpPr>
        <p:spPr>
          <a:xfrm>
            <a:off x="2053606" y="2487860"/>
            <a:ext cx="6690444" cy="1077218"/>
          </a:xfrm>
          <a:prstGeom prst="rect">
            <a:avLst/>
          </a:prstGeom>
        </p:spPr>
        <p:txBody>
          <a:bodyPr wrap="square">
            <a:spAutoFit/>
          </a:bodyPr>
          <a:lstStyle/>
          <a:p>
            <a:r>
              <a:rPr lang="zh-CN" altLang="en-US" sz="3200" b="1" dirty="0" smtClean="0">
                <a:solidFill>
                  <a:srgbClr val="FF0000"/>
                </a:solidFill>
                <a:latin typeface="华文隶书" pitchFamily="2" charset="-122"/>
                <a:ea typeface="华文隶书" pitchFamily="2" charset="-122"/>
              </a:rPr>
              <a:t>重点：（</a:t>
            </a:r>
            <a:r>
              <a:rPr lang="zh-CN" altLang="en-US" sz="3200" b="1" dirty="0">
                <a:solidFill>
                  <a:srgbClr val="FF0000"/>
                </a:solidFill>
                <a:latin typeface="华文隶书" pitchFamily="2" charset="-122"/>
                <a:ea typeface="华文隶书" pitchFamily="2" charset="-122"/>
              </a:rPr>
              <a:t>共产党及红军是如何绝处求生的，其生存、发展靠的是什么）</a:t>
            </a:r>
          </a:p>
        </p:txBody>
      </p:sp>
      <p:sp>
        <p:nvSpPr>
          <p:cNvPr id="11" name="TextBox 10"/>
          <p:cNvSpPr txBox="1"/>
          <p:nvPr/>
        </p:nvSpPr>
        <p:spPr>
          <a:xfrm>
            <a:off x="2053606" y="4866258"/>
            <a:ext cx="6690444" cy="1569660"/>
          </a:xfrm>
          <a:prstGeom prst="rect">
            <a:avLst/>
          </a:prstGeom>
          <a:noFill/>
        </p:spPr>
        <p:txBody>
          <a:bodyPr wrap="square" rtlCol="0">
            <a:spAutoFit/>
          </a:bodyPr>
          <a:lstStyle/>
          <a:p>
            <a:r>
              <a:rPr lang="zh-CN" altLang="en-US" sz="3200" b="1" dirty="0">
                <a:solidFill>
                  <a:srgbClr val="FF0000"/>
                </a:solidFill>
                <a:latin typeface="华文隶书" pitchFamily="2" charset="-122"/>
                <a:ea typeface="华文隶书" pitchFamily="2" charset="-122"/>
              </a:rPr>
              <a:t>重点：（共产党领袖人物的成长过程，他们的信仰和他们对于中国命运的思考）。</a:t>
            </a:r>
          </a:p>
        </p:txBody>
      </p:sp>
      <p:sp>
        <p:nvSpPr>
          <p:cNvPr id="10" name="矩形 9"/>
          <p:cNvSpPr/>
          <p:nvPr/>
        </p:nvSpPr>
        <p:spPr>
          <a:xfrm>
            <a:off x="1987864" y="4226113"/>
            <a:ext cx="7109639" cy="646331"/>
          </a:xfrm>
          <a:prstGeom prst="rect">
            <a:avLst/>
          </a:prstGeom>
        </p:spPr>
        <p:txBody>
          <a:bodyPr wrap="none">
            <a:spAutoFit/>
          </a:bodyPr>
          <a:lstStyle/>
          <a:p>
            <a:r>
              <a:rPr lang="zh-CN" altLang="en-US" sz="3600" b="1" dirty="0">
                <a:solidFill>
                  <a:srgbClr val="006600"/>
                </a:solidFill>
                <a:latin typeface="华文楷体" pitchFamily="2" charset="-122"/>
                <a:ea typeface="华文楷体" pitchFamily="2" charset="-122"/>
              </a:rPr>
              <a:t>“红色中国”的历史、现状和未来</a:t>
            </a:r>
          </a:p>
        </p:txBody>
      </p:sp>
    </p:spTree>
    <p:extLst>
      <p:ext uri="{BB962C8B-B14F-4D97-AF65-F5344CB8AC3E}">
        <p14:creationId xmlns:p14="http://schemas.microsoft.com/office/powerpoint/2010/main" val="14613501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animBg="1"/>
      <p:bldP spid="9" grpId="0"/>
      <p:bldP spid="8" grpId="0"/>
      <p:bldP spid="11"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2" y="18850"/>
            <a:ext cx="9161711" cy="6839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899592" y="5478458"/>
            <a:ext cx="2425490" cy="1384995"/>
          </a:xfrm>
          <a:prstGeom prst="rect">
            <a:avLst/>
          </a:prstGeom>
          <a:solidFill>
            <a:schemeClr val="bg1"/>
          </a:solidFill>
        </p:spPr>
        <p:txBody>
          <a:bodyPr wrap="square">
            <a:spAutoFit/>
          </a:bodyPr>
          <a:lstStyle/>
          <a:p>
            <a:pPr marL="342900" lvl="0" indent="-342900">
              <a:lnSpc>
                <a:spcPct val="140000"/>
              </a:lnSpc>
              <a:buNone/>
            </a:pPr>
            <a:r>
              <a:rPr lang="zh-CN" altLang="en-US" sz="6000" b="1" dirty="0" smtClean="0">
                <a:solidFill>
                  <a:srgbClr val="FF0000"/>
                </a:solidFill>
                <a:latin typeface="华文楷体" pitchFamily="2" charset="-122"/>
                <a:ea typeface="华文楷体" pitchFamily="2" charset="-122"/>
                <a:sym typeface="Arial" panose="020B0604020202020204" pitchFamily="34" charset="0"/>
              </a:rPr>
              <a:t>顺序</a:t>
            </a:r>
            <a:r>
              <a:rPr lang="zh-CN" altLang="en-US" sz="6000" b="1" dirty="0">
                <a:solidFill>
                  <a:srgbClr val="FF0000"/>
                </a:solidFill>
                <a:latin typeface="华文楷体" pitchFamily="2" charset="-122"/>
                <a:ea typeface="华文楷体" pitchFamily="2" charset="-122"/>
                <a:sym typeface="Arial" panose="020B0604020202020204" pitchFamily="34" charset="0"/>
              </a:rPr>
              <a:t>？</a:t>
            </a:r>
          </a:p>
        </p:txBody>
      </p:sp>
      <p:sp>
        <p:nvSpPr>
          <p:cNvPr id="10" name="TextBox 9"/>
          <p:cNvSpPr txBox="1"/>
          <p:nvPr/>
        </p:nvSpPr>
        <p:spPr>
          <a:xfrm>
            <a:off x="3563888" y="5524835"/>
            <a:ext cx="4979962" cy="1323439"/>
          </a:xfrm>
          <a:prstGeom prst="rect">
            <a:avLst/>
          </a:prstGeom>
          <a:solidFill>
            <a:srgbClr val="002060"/>
          </a:solidFill>
          <a:scene3d>
            <a:camera prst="orthographicFront"/>
            <a:lightRig rig="threePt" dir="t"/>
          </a:scene3d>
          <a:sp3d>
            <a:bevelT w="152400" h="50800" prst="softRound"/>
          </a:sp3d>
        </p:spPr>
        <p:txBody>
          <a:bodyPr wrap="square" rtlCol="0">
            <a:spAutoFit/>
          </a:bodyPr>
          <a:lstStyle/>
          <a:p>
            <a:r>
              <a:rPr lang="zh-CN" altLang="en-US" sz="4000" b="1" dirty="0" smtClean="0">
                <a:solidFill>
                  <a:srgbClr val="00FF00"/>
                </a:solidFill>
                <a:latin typeface="华文楷体" pitchFamily="2" charset="-122"/>
                <a:ea typeface="华文楷体" pitchFamily="2" charset="-122"/>
              </a:rPr>
              <a:t>按照</a:t>
            </a:r>
            <a:r>
              <a:rPr lang="zh-CN" altLang="en-US" sz="4000" b="1" dirty="0" smtClean="0">
                <a:solidFill>
                  <a:srgbClr val="FF0000"/>
                </a:solidFill>
                <a:latin typeface="华文楷体" pitchFamily="2" charset="-122"/>
                <a:ea typeface="华文楷体" pitchFamily="2" charset="-122"/>
              </a:rPr>
              <a:t>“探寻红色中国”的时间顺序</a:t>
            </a:r>
            <a:r>
              <a:rPr lang="zh-CN" altLang="en-US" sz="4000" b="1" dirty="0" smtClean="0">
                <a:solidFill>
                  <a:srgbClr val="00FF00"/>
                </a:solidFill>
                <a:latin typeface="华文楷体" pitchFamily="2" charset="-122"/>
                <a:ea typeface="华文楷体" pitchFamily="2" charset="-122"/>
              </a:rPr>
              <a:t>记录见闻</a:t>
            </a:r>
            <a:endParaRPr lang="zh-CN" altLang="en-US" sz="4000" b="1" dirty="0">
              <a:solidFill>
                <a:srgbClr val="00FF00"/>
              </a:solidFill>
              <a:latin typeface="华文楷体" pitchFamily="2" charset="-122"/>
              <a:ea typeface="华文楷体" pitchFamily="2" charset="-122"/>
            </a:endParaRPr>
          </a:p>
        </p:txBody>
      </p:sp>
      <p:sp>
        <p:nvSpPr>
          <p:cNvPr id="12" name="标题 8"/>
          <p:cNvSpPr>
            <a:spLocks noGrp="1"/>
          </p:cNvSpPr>
          <p:nvPr>
            <p:ph type="title"/>
          </p:nvPr>
        </p:nvSpPr>
        <p:spPr>
          <a:xfrm>
            <a:off x="1331640" y="188640"/>
            <a:ext cx="6446838" cy="665163"/>
          </a:xfrm>
        </p:spPr>
        <p:txBody>
          <a:bodyPr vert="horz" wrap="square" anchor="ctr">
            <a:noAutofit/>
          </a:bodyPr>
          <a:lstStyle/>
          <a:p>
            <a:pPr lvl="0" algn="ctr"/>
            <a:r>
              <a:rPr lang="zh-CN" altLang="en-US" sz="7200" dirty="0" smtClean="0">
                <a:latin typeface="华文隶书" pitchFamily="2" charset="-122"/>
                <a:ea typeface="华文隶书" pitchFamily="2" charset="-122"/>
              </a:rPr>
              <a:t>目录</a:t>
            </a:r>
            <a:endParaRPr lang="zh-CN" altLang="en-US" sz="7200" dirty="0">
              <a:solidFill>
                <a:srgbClr val="FF0000"/>
              </a:solidFill>
              <a:latin typeface="华文隶书" pitchFamily="2" charset="-122"/>
              <a:ea typeface="华文隶书" pitchFamily="2" charset="-122"/>
            </a:endParaRPr>
          </a:p>
        </p:txBody>
      </p:sp>
      <p:cxnSp>
        <p:nvCxnSpPr>
          <p:cNvPr id="13" name="直接连接符 12"/>
          <p:cNvCxnSpPr/>
          <p:nvPr/>
        </p:nvCxnSpPr>
        <p:spPr>
          <a:xfrm>
            <a:off x="4569298" y="1196752"/>
            <a:ext cx="0" cy="43924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760283" y="1215674"/>
            <a:ext cx="4572000" cy="3970318"/>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第七篇 去前线的路上</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第八篇 同红军在一起</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第九篇 同红军在一起（续）</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第十篇 战争与和平 </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第十一篇 回到保安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第十二篇 又是白色世界 </a:t>
            </a:r>
            <a:endParaRPr lang="zh-CN" altLang="en-US" sz="2800" b="1" dirty="0">
              <a:solidFill>
                <a:srgbClr val="0000FF"/>
              </a:solidFill>
              <a:latin typeface="华文隶书" pitchFamily="2" charset="-122"/>
              <a:ea typeface="华文隶书" pitchFamily="2" charset="-122"/>
            </a:endParaRPr>
          </a:p>
        </p:txBody>
      </p:sp>
      <p:sp>
        <p:nvSpPr>
          <p:cNvPr id="15" name="矩形 14"/>
          <p:cNvSpPr/>
          <p:nvPr/>
        </p:nvSpPr>
        <p:spPr>
          <a:xfrm>
            <a:off x="-19113" y="1218013"/>
            <a:ext cx="4572000" cy="3916457"/>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第一篇 探寻红色中国</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第二篇 去红都的道路</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第三篇 在保安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第四篇 一个共产党员的由来</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第五篇 长征</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第六篇 红星在西北</a:t>
            </a:r>
          </a:p>
        </p:txBody>
      </p:sp>
    </p:spTree>
    <p:extLst>
      <p:ext uri="{BB962C8B-B14F-4D97-AF65-F5344CB8AC3E}">
        <p14:creationId xmlns:p14="http://schemas.microsoft.com/office/powerpoint/2010/main" val="18485085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4" y="0"/>
            <a:ext cx="916784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矩形 8195"/>
          <p:cNvSpPr>
            <a:spLocks noGrp="1"/>
          </p:cNvSpPr>
          <p:nvPr/>
        </p:nvSpPr>
        <p:spPr>
          <a:xfrm>
            <a:off x="903359" y="1700808"/>
            <a:ext cx="7092280" cy="4248472"/>
          </a:xfrm>
          <a:prstGeom prst="rect">
            <a:avLst/>
          </a:prstGeom>
          <a:solidFill>
            <a:srgbClr val="FFC000"/>
          </a:solidFill>
          <a:ln w="9525" cap="flat" cmpd="sng">
            <a:noFill/>
            <a:prstDash val="solid"/>
            <a:miter/>
            <a:headEnd type="none" w="med" len="med"/>
            <a:tailEnd type="none" w="med" len="med"/>
          </a:ln>
          <a:scene3d>
            <a:camera prst="orthographicFront"/>
            <a:lightRig rig="threePt" dir="t"/>
          </a:scene3d>
          <a:sp3d>
            <a:bevelT prst="relaxedInset"/>
          </a:sp3d>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4"/>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0" indent="-342900">
              <a:lnSpc>
                <a:spcPts val="4700"/>
              </a:lnSpc>
              <a:spcBef>
                <a:spcPts val="0"/>
              </a:spcBef>
              <a:buNone/>
            </a:pPr>
            <a:r>
              <a:rPr lang="zh-CN" altLang="en-US" sz="3200" b="1" dirty="0" smtClean="0">
                <a:solidFill>
                  <a:srgbClr val="0000FF"/>
                </a:solidFill>
                <a:latin typeface="华文楷体" pitchFamily="2" charset="-122"/>
                <a:ea typeface="华文楷体" pitchFamily="2" charset="-122"/>
                <a:sym typeface="Arial" panose="020B0604020202020204" pitchFamily="34" charset="0"/>
              </a:rPr>
              <a:t>这</a:t>
            </a:r>
            <a:r>
              <a:rPr lang="zh-CN" altLang="en-US" sz="3200" b="1" dirty="0">
                <a:solidFill>
                  <a:srgbClr val="0000FF"/>
                </a:solidFill>
                <a:latin typeface="华文楷体" pitchFamily="2" charset="-122"/>
                <a:ea typeface="华文楷体" pitchFamily="2" charset="-122"/>
                <a:sym typeface="Arial" panose="020B0604020202020204" pitchFamily="34" charset="0"/>
              </a:rPr>
              <a:t>一本书的一大部分也不是我写的，而是毛泽东、彭德怀、周恩来、林伯渠、徐海东、徐特立、林彪这些人</a:t>
            </a:r>
            <a:r>
              <a:rPr lang="en-US" altLang="zh-CN" sz="3200" b="1" dirty="0" smtClean="0">
                <a:solidFill>
                  <a:srgbClr val="0000FF"/>
                </a:solidFill>
                <a:latin typeface="华文楷体" pitchFamily="2" charset="-122"/>
                <a:ea typeface="华文楷体" pitchFamily="2" charset="-122"/>
                <a:sym typeface="Arial" panose="020B0604020202020204" pitchFamily="34" charset="0"/>
              </a:rPr>
              <a:t>——</a:t>
            </a:r>
            <a:r>
              <a:rPr lang="zh-CN" altLang="en-US" sz="3200" b="1" dirty="0" smtClean="0">
                <a:solidFill>
                  <a:srgbClr val="0000FF"/>
                </a:solidFill>
                <a:latin typeface="华文楷体" pitchFamily="2" charset="-122"/>
                <a:ea typeface="华文楷体" pitchFamily="2" charset="-122"/>
                <a:sym typeface="Arial" panose="020B0604020202020204" pitchFamily="34" charset="0"/>
              </a:rPr>
              <a:t>他们</a:t>
            </a:r>
            <a:r>
              <a:rPr lang="zh-CN" altLang="en-US" sz="3200" b="1" dirty="0">
                <a:solidFill>
                  <a:srgbClr val="0000FF"/>
                </a:solidFill>
                <a:latin typeface="华文楷体" pitchFamily="2" charset="-122"/>
                <a:ea typeface="华文楷体" pitchFamily="2" charset="-122"/>
                <a:sym typeface="Arial" panose="020B0604020202020204" pitchFamily="34" charset="0"/>
              </a:rPr>
              <a:t>的斗争生活就是本书描写的对象</a:t>
            </a:r>
            <a:r>
              <a:rPr lang="en-US" altLang="zh-CN" sz="3200" b="1" dirty="0">
                <a:solidFill>
                  <a:srgbClr val="0000FF"/>
                </a:solidFill>
                <a:latin typeface="华文楷体" pitchFamily="2" charset="-122"/>
                <a:ea typeface="华文楷体" pitchFamily="2" charset="-122"/>
                <a:sym typeface="Arial" panose="020B0604020202020204" pitchFamily="34" charset="0"/>
              </a:rPr>
              <a:t>——</a:t>
            </a:r>
            <a:r>
              <a:rPr lang="zh-CN" altLang="en-US" sz="3200" b="1" dirty="0">
                <a:solidFill>
                  <a:srgbClr val="0000FF"/>
                </a:solidFill>
                <a:latin typeface="华文楷体" pitchFamily="2" charset="-122"/>
                <a:ea typeface="华文楷体" pitchFamily="2" charset="-122"/>
                <a:sym typeface="Arial" panose="020B0604020202020204" pitchFamily="34" charset="0"/>
              </a:rPr>
              <a:t>所口述的。此外还有毛泽东、彭德怀等人所作的长篇谈话，用春水一般清澈的言辞，解释中国革命的原因和目的。            </a:t>
            </a:r>
            <a:r>
              <a:rPr lang="zh-CN" altLang="en-US" sz="3200" dirty="0" smtClean="0">
                <a:solidFill>
                  <a:srgbClr val="0000FF"/>
                </a:solidFill>
                <a:latin typeface="华文楷体" pitchFamily="2" charset="-122"/>
                <a:ea typeface="华文楷体" pitchFamily="2" charset="-122"/>
                <a:sym typeface="Arial" panose="020B0604020202020204" pitchFamily="34" charset="0"/>
              </a:rPr>
              <a:t>                                        </a:t>
            </a:r>
            <a:endParaRPr lang="zh-CN" altLang="en-US" sz="3200" dirty="0">
              <a:solidFill>
                <a:srgbClr val="0000FF"/>
              </a:solidFill>
              <a:latin typeface="华文楷体" pitchFamily="2" charset="-122"/>
              <a:ea typeface="华文楷体" pitchFamily="2" charset="-122"/>
              <a:sym typeface="Arial" panose="020B0604020202020204" pitchFamily="34" charset="0"/>
            </a:endParaRPr>
          </a:p>
          <a:p>
            <a:pPr marL="342900" lvl="0" indent="-342900">
              <a:lnSpc>
                <a:spcPts val="4700"/>
              </a:lnSpc>
              <a:buNone/>
            </a:pPr>
            <a:r>
              <a:rPr lang="zh-CN" altLang="en-US" sz="3200" dirty="0">
                <a:solidFill>
                  <a:srgbClr val="0000FF"/>
                </a:solidFill>
                <a:latin typeface="华文楷体" pitchFamily="2" charset="-122"/>
                <a:ea typeface="华文楷体" pitchFamily="2" charset="-122"/>
                <a:sym typeface="Arial" panose="020B0604020202020204" pitchFamily="34" charset="0"/>
              </a:rPr>
              <a:t>    </a:t>
            </a:r>
          </a:p>
        </p:txBody>
      </p:sp>
      <p:sp>
        <p:nvSpPr>
          <p:cNvPr id="2" name="矩形 1"/>
          <p:cNvSpPr/>
          <p:nvPr/>
        </p:nvSpPr>
        <p:spPr>
          <a:xfrm>
            <a:off x="766439" y="404663"/>
            <a:ext cx="7366119" cy="1015663"/>
          </a:xfrm>
          <a:prstGeom prst="rect">
            <a:avLst/>
          </a:prstGeom>
        </p:spPr>
        <p:txBody>
          <a:bodyPr wrap="none">
            <a:spAutoFit/>
          </a:bodyPr>
          <a:lstStyle/>
          <a:p>
            <a:pPr marL="342900" indent="-342900" algn="r">
              <a:lnSpc>
                <a:spcPct val="150000"/>
              </a:lnSpc>
              <a:spcBef>
                <a:spcPts val="1800"/>
              </a:spcBef>
              <a:buClr>
                <a:schemeClr val="accent1"/>
              </a:buClr>
              <a:buSzPct val="90000"/>
            </a:pPr>
            <a:r>
              <a:rPr lang="en-US" altLang="zh-CN" sz="4000" b="1" dirty="0" smtClean="0">
                <a:solidFill>
                  <a:srgbClr val="C00000"/>
                </a:solidFill>
                <a:latin typeface="华文隶书" pitchFamily="2" charset="-122"/>
                <a:ea typeface="华文隶书" pitchFamily="2" charset="-122"/>
                <a:sym typeface="+mn-ea"/>
              </a:rPr>
              <a:t>《</a:t>
            </a:r>
            <a:r>
              <a:rPr lang="zh-CN" altLang="en-US" sz="4000" b="1" dirty="0">
                <a:solidFill>
                  <a:srgbClr val="C00000"/>
                </a:solidFill>
                <a:latin typeface="华文隶书" pitchFamily="2" charset="-122"/>
                <a:ea typeface="华文隶书" pitchFamily="2" charset="-122"/>
                <a:sym typeface="+mn-ea"/>
              </a:rPr>
              <a:t>一九三八年年中译本作者序</a:t>
            </a:r>
            <a:r>
              <a:rPr lang="en-US" altLang="zh-CN" sz="4000" b="1" dirty="0">
                <a:solidFill>
                  <a:srgbClr val="C00000"/>
                </a:solidFill>
                <a:latin typeface="华文隶书" pitchFamily="2" charset="-122"/>
                <a:ea typeface="华文隶书" pitchFamily="2" charset="-122"/>
                <a:sym typeface="+mn-ea"/>
              </a:rPr>
              <a:t>》</a:t>
            </a:r>
            <a:endParaRPr lang="zh-CN" altLang="en-US" sz="4000" b="1" dirty="0">
              <a:solidFill>
                <a:srgbClr val="C00000"/>
              </a:solidFill>
              <a:latin typeface="华文隶书" pitchFamily="2" charset="-122"/>
              <a:ea typeface="华文隶书" pitchFamily="2" charset="-122"/>
            </a:endParaRPr>
          </a:p>
        </p:txBody>
      </p:sp>
      <p:sp>
        <p:nvSpPr>
          <p:cNvPr id="6" name="文本框 1"/>
          <p:cNvSpPr txBox="1"/>
          <p:nvPr/>
        </p:nvSpPr>
        <p:spPr>
          <a:xfrm>
            <a:off x="903358" y="1711907"/>
            <a:ext cx="7092280" cy="4267194"/>
          </a:xfrm>
          <a:prstGeom prst="rect">
            <a:avLst/>
          </a:prstGeom>
          <a:solidFill>
            <a:srgbClr val="002060"/>
          </a:solidFill>
        </p:spPr>
        <p:txBody>
          <a:bodyPr wrap="square" rtlCol="0" anchor="t">
            <a:spAutoFit/>
          </a:bodyPr>
          <a:lstStyle/>
          <a:p>
            <a:pPr indent="-342900" algn="just">
              <a:lnSpc>
                <a:spcPts val="4100"/>
              </a:lnSpc>
              <a:buClr>
                <a:schemeClr val="accent1"/>
              </a:buClr>
              <a:buSzPct val="90000"/>
            </a:pPr>
            <a:r>
              <a:rPr lang="zh-CN" altLang="en-US" sz="2800" b="1" dirty="0" smtClean="0">
                <a:solidFill>
                  <a:srgbClr val="00FF00"/>
                </a:solidFill>
                <a:latin typeface="华文楷体" pitchFamily="2" charset="-122"/>
                <a:ea typeface="华文楷体" pitchFamily="2" charset="-122"/>
                <a:sym typeface="Arial" panose="020B0604020202020204" pitchFamily="34" charset="0"/>
              </a:rPr>
              <a:t>还有</a:t>
            </a:r>
            <a:r>
              <a:rPr lang="zh-CN" altLang="en-US" sz="2800" b="1" dirty="0">
                <a:solidFill>
                  <a:srgbClr val="00FF00"/>
                </a:solidFill>
                <a:latin typeface="华文楷体" pitchFamily="2" charset="-122"/>
                <a:ea typeface="华文楷体" pitchFamily="2" charset="-122"/>
                <a:sym typeface="Arial" panose="020B0604020202020204" pitchFamily="34" charset="0"/>
              </a:rPr>
              <a:t>几十篇和无名的红色战士、农民</a:t>
            </a:r>
            <a:r>
              <a:rPr lang="zh-CN" altLang="en-US" sz="2800" b="1" dirty="0" smtClean="0">
                <a:solidFill>
                  <a:srgbClr val="00FF00"/>
                </a:solidFill>
                <a:latin typeface="华文楷体" pitchFamily="2" charset="-122"/>
                <a:ea typeface="华文楷体" pitchFamily="2" charset="-122"/>
                <a:sym typeface="Arial" panose="020B0604020202020204" pitchFamily="34" charset="0"/>
              </a:rPr>
              <a:t>、工人</a:t>
            </a:r>
            <a:r>
              <a:rPr lang="zh-CN" altLang="en-US" sz="2800" b="1" dirty="0">
                <a:solidFill>
                  <a:srgbClr val="00FF00"/>
                </a:solidFill>
                <a:latin typeface="华文楷体" pitchFamily="2" charset="-122"/>
                <a:ea typeface="华文楷体" pitchFamily="2" charset="-122"/>
                <a:sym typeface="Arial" panose="020B0604020202020204" pitchFamily="34" charset="0"/>
              </a:rPr>
              <a:t>、知识分子所作的对话，从这些对话里面，读者可以约略窥知使他们成为不可征服的那种精神，那种力量，那种欲望，那种热情</a:t>
            </a:r>
            <a:r>
              <a:rPr lang="zh-CN" altLang="en-US" sz="2800" b="1" dirty="0" smtClean="0">
                <a:solidFill>
                  <a:srgbClr val="00FF00"/>
                </a:solidFill>
                <a:latin typeface="华文楷体" pitchFamily="2" charset="-122"/>
                <a:ea typeface="华文楷体" pitchFamily="2" charset="-122"/>
                <a:sym typeface="Arial" panose="020B0604020202020204" pitchFamily="34" charset="0"/>
              </a:rPr>
              <a:t>。</a:t>
            </a:r>
            <a:r>
              <a:rPr lang="en-US" altLang="zh-CN" sz="2800" b="1" dirty="0" smtClean="0">
                <a:solidFill>
                  <a:srgbClr val="00FF00"/>
                </a:solidFill>
                <a:latin typeface="华文楷体" pitchFamily="2" charset="-122"/>
                <a:ea typeface="华文楷体" pitchFamily="2" charset="-122"/>
                <a:sym typeface="Arial" panose="020B0604020202020204" pitchFamily="34" charset="0"/>
              </a:rPr>
              <a:t>——</a:t>
            </a:r>
            <a:r>
              <a:rPr lang="zh-CN" altLang="en-US" sz="2800" b="1" dirty="0">
                <a:solidFill>
                  <a:srgbClr val="00FF00"/>
                </a:solidFill>
                <a:latin typeface="华文楷体" pitchFamily="2" charset="-122"/>
                <a:ea typeface="华文楷体" pitchFamily="2" charset="-122"/>
                <a:sym typeface="Arial" panose="020B0604020202020204" pitchFamily="34" charset="0"/>
              </a:rPr>
              <a:t>凡是这些，断不是一个作家所能创造出来的。这些是人类历史本身的丰富而灿烂的精华</a:t>
            </a:r>
            <a:r>
              <a:rPr lang="zh-CN" altLang="en-US" sz="2800" b="1" dirty="0" smtClean="0">
                <a:solidFill>
                  <a:srgbClr val="00FF00"/>
                </a:solidFill>
                <a:latin typeface="华文楷体" pitchFamily="2" charset="-122"/>
                <a:ea typeface="华文楷体" pitchFamily="2" charset="-122"/>
                <a:sym typeface="Arial" panose="020B0604020202020204" pitchFamily="34" charset="0"/>
              </a:rPr>
              <a:t>。</a:t>
            </a:r>
            <a:r>
              <a:rPr lang="en-US" altLang="zh-CN" sz="2800" b="1" dirty="0" smtClean="0">
                <a:solidFill>
                  <a:srgbClr val="00FF00"/>
                </a:solidFill>
                <a:latin typeface="华文楷体" pitchFamily="2" charset="-122"/>
                <a:ea typeface="华文楷体" pitchFamily="2" charset="-122"/>
                <a:sym typeface="+mn-ea"/>
              </a:rPr>
              <a:t>   </a:t>
            </a:r>
          </a:p>
          <a:p>
            <a:pPr indent="-342900" algn="r">
              <a:lnSpc>
                <a:spcPts val="4100"/>
              </a:lnSpc>
              <a:buClr>
                <a:schemeClr val="accent1"/>
              </a:buClr>
              <a:buSzPct val="90000"/>
            </a:pPr>
            <a:r>
              <a:rPr lang="en-US" altLang="zh-CN" sz="2800" b="1" dirty="0" smtClean="0">
                <a:solidFill>
                  <a:srgbClr val="FF0000"/>
                </a:solidFill>
                <a:latin typeface="华文楷体" pitchFamily="2" charset="-122"/>
                <a:ea typeface="华文楷体" pitchFamily="2" charset="-122"/>
                <a:sym typeface="+mn-ea"/>
              </a:rPr>
              <a:t>——《</a:t>
            </a:r>
            <a:r>
              <a:rPr lang="zh-CN" altLang="en-US" sz="2800" b="1" dirty="0">
                <a:solidFill>
                  <a:srgbClr val="FF0000"/>
                </a:solidFill>
                <a:latin typeface="华文楷体" pitchFamily="2" charset="-122"/>
                <a:ea typeface="华文楷体" pitchFamily="2" charset="-122"/>
                <a:sym typeface="+mn-ea"/>
              </a:rPr>
              <a:t>一九三八年年中译本作者序</a:t>
            </a:r>
            <a:r>
              <a:rPr lang="en-US" altLang="zh-CN" sz="2800" b="1" dirty="0">
                <a:solidFill>
                  <a:srgbClr val="FF0000"/>
                </a:solidFill>
                <a:latin typeface="华文楷体" pitchFamily="2" charset="-122"/>
                <a:ea typeface="华文楷体" pitchFamily="2" charset="-122"/>
                <a:sym typeface="+mn-ea"/>
              </a:rPr>
              <a:t>》</a:t>
            </a:r>
            <a:endParaRPr lang="zh-CN" altLang="en-US" sz="2800" b="1" dirty="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val="46258048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Effect transition="in" filter="circle(in)">
                                      <p:cBhvr>
                                        <p:cTn id="13" dur="2000"/>
                                        <p:tgtEl>
                                          <p:spTgt spid="819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out)">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2"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8" name="内容占位符 2"/>
          <p:cNvSpPr>
            <a:spLocks noGrp="1" noChangeArrowheads="1"/>
          </p:cNvSpPr>
          <p:nvPr>
            <p:ph idx="1"/>
          </p:nvPr>
        </p:nvSpPr>
        <p:spPr>
          <a:xfrm>
            <a:off x="410368" y="1285329"/>
            <a:ext cx="8323263" cy="2160240"/>
          </a:xfrm>
        </p:spPr>
        <p:txBody>
          <a:bodyPr/>
          <a:lstStyle/>
          <a:p>
            <a:r>
              <a:rPr lang="zh-CN" altLang="zh-CN" sz="4000" b="1" dirty="0" smtClean="0">
                <a:latin typeface="华文楷体" pitchFamily="2" charset="-122"/>
                <a:ea typeface="华文楷体" pitchFamily="2" charset="-122"/>
              </a:rPr>
              <a:t>他在序言的最后一句写到；</a:t>
            </a:r>
            <a:endParaRPr lang="zh-CN" altLang="zh-CN" sz="4000" dirty="0" smtClean="0">
              <a:latin typeface="华文楷体" pitchFamily="2" charset="-122"/>
              <a:ea typeface="华文楷体" pitchFamily="2" charset="-122"/>
            </a:endParaRPr>
          </a:p>
          <a:p>
            <a:r>
              <a:rPr lang="zh-CN" altLang="zh-CN" sz="4000" b="1" dirty="0" smtClean="0">
                <a:latin typeface="华文楷体" pitchFamily="2" charset="-122"/>
                <a:ea typeface="华文楷体" pitchFamily="2" charset="-122"/>
              </a:rPr>
              <a:t>——</a:t>
            </a:r>
            <a:r>
              <a:rPr lang="zh-CN" altLang="zh-CN" sz="4000" b="1" i="1" dirty="0" smtClean="0">
                <a:solidFill>
                  <a:srgbClr val="FF0000"/>
                </a:solidFill>
                <a:latin typeface="华文楷体" pitchFamily="2" charset="-122"/>
                <a:ea typeface="华文楷体" pitchFamily="2" charset="-122"/>
              </a:rPr>
              <a:t>谨向英勇的中国致敬，并遥祝最后的胜利</a:t>
            </a:r>
            <a:r>
              <a:rPr lang="zh-CN" altLang="en-US" sz="4000" b="1" i="1" dirty="0" smtClean="0">
                <a:solidFill>
                  <a:srgbClr val="FF0000"/>
                </a:solidFill>
                <a:latin typeface="华文楷体" pitchFamily="2" charset="-122"/>
                <a:ea typeface="华文楷体" pitchFamily="2" charset="-122"/>
              </a:rPr>
              <a:t>！</a:t>
            </a:r>
            <a:endParaRPr lang="en-US" altLang="zh-CN" sz="4000" b="1" i="1" dirty="0" smtClean="0">
              <a:solidFill>
                <a:srgbClr val="FF0000"/>
              </a:solidFill>
              <a:latin typeface="华文楷体" pitchFamily="2" charset="-122"/>
              <a:ea typeface="华文楷体" pitchFamily="2" charset="-122"/>
            </a:endParaRPr>
          </a:p>
        </p:txBody>
      </p:sp>
      <p:sp>
        <p:nvSpPr>
          <p:cNvPr id="4" name="TextBox 3"/>
          <p:cNvSpPr txBox="1"/>
          <p:nvPr/>
        </p:nvSpPr>
        <p:spPr>
          <a:xfrm>
            <a:off x="683567" y="327024"/>
            <a:ext cx="3246437" cy="7080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indent="0">
              <a:lnSpc>
                <a:spcPct val="100000"/>
              </a:lnSpc>
              <a:spcBef>
                <a:spcPct val="0"/>
              </a:spcBef>
              <a:buFont typeface="Arial" panose="020B0604020202020204" pitchFamily="34" charset="0"/>
              <a:buNone/>
            </a:pPr>
            <a:r>
              <a:rPr lang="zh-CN" altLang="en-US" sz="4000" b="1" noProof="1">
                <a:solidFill>
                  <a:srgbClr val="0000FF"/>
                </a:solidFill>
                <a:latin typeface="华文楷体" pitchFamily="2" charset="-122"/>
                <a:ea typeface="华文楷体" pitchFamily="2" charset="-122"/>
                <a:sym typeface="+mn-ea"/>
              </a:rPr>
              <a:t>红星照耀中国</a:t>
            </a:r>
          </a:p>
        </p:txBody>
      </p:sp>
      <p:sp>
        <p:nvSpPr>
          <p:cNvPr id="6" name="内容占位符 2"/>
          <p:cNvSpPr txBox="1">
            <a:spLocks noChangeArrowheads="1"/>
          </p:cNvSpPr>
          <p:nvPr/>
        </p:nvSpPr>
        <p:spPr>
          <a:xfrm>
            <a:off x="3275856" y="3445569"/>
            <a:ext cx="5396972" cy="14881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zh-CN" sz="4000" b="1" dirty="0" smtClean="0">
                <a:latin typeface="华文楷体" pitchFamily="2" charset="-122"/>
                <a:ea typeface="华文楷体" pitchFamily="2" charset="-122"/>
              </a:rPr>
              <a:t>他临终的遗言是什么？</a:t>
            </a:r>
            <a:endParaRPr lang="en-US" altLang="zh-CN" sz="4000" dirty="0" smtClean="0">
              <a:latin typeface="华文楷体" pitchFamily="2" charset="-122"/>
              <a:ea typeface="华文楷体" pitchFamily="2" charset="-122"/>
            </a:endParaRPr>
          </a:p>
          <a:p>
            <a:r>
              <a:rPr lang="zh-CN" altLang="zh-CN" sz="4000" b="1" i="1" dirty="0" smtClean="0">
                <a:latin typeface="华文楷体" pitchFamily="2" charset="-122"/>
                <a:ea typeface="华文楷体" pitchFamily="2" charset="-122"/>
              </a:rPr>
              <a:t>——</a:t>
            </a:r>
            <a:r>
              <a:rPr lang="zh-CN" altLang="zh-CN" sz="4000" b="1" i="1" dirty="0" smtClean="0">
                <a:solidFill>
                  <a:srgbClr val="FF0000"/>
                </a:solidFill>
                <a:latin typeface="华文楷体" pitchFamily="2" charset="-122"/>
                <a:ea typeface="华文楷体" pitchFamily="2" charset="-122"/>
              </a:rPr>
              <a:t>我热爱中国</a:t>
            </a:r>
            <a:endParaRPr lang="zh-CN" altLang="zh-CN" sz="4000" i="1" dirty="0" smtClean="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val="27328062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338">
                                            <p:txEl>
                                              <p:pRg st="0" end="0"/>
                                            </p:txEl>
                                          </p:spTgt>
                                        </p:tgtEl>
                                        <p:attrNameLst>
                                          <p:attrName>style.visibility</p:attrName>
                                        </p:attrNameLst>
                                      </p:cBhvr>
                                      <p:to>
                                        <p:strVal val="visible"/>
                                      </p:to>
                                    </p:set>
                                    <p:animEffect transition="in" filter="barn(inVertical)">
                                      <p:cBhvr>
                                        <p:cTn id="13" dur="500"/>
                                        <p:tgtEl>
                                          <p:spTgt spid="1433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338">
                                            <p:txEl>
                                              <p:pRg st="1" end="1"/>
                                            </p:txEl>
                                          </p:spTgt>
                                        </p:tgtEl>
                                        <p:attrNameLst>
                                          <p:attrName>style.visibility</p:attrName>
                                        </p:attrNameLst>
                                      </p:cBhvr>
                                      <p:to>
                                        <p:strVal val="visible"/>
                                      </p:to>
                                    </p:set>
                                    <p:animEffect transition="in" filter="barn(inVertical)">
                                      <p:cBhvr>
                                        <p:cTn id="18" dur="500"/>
                                        <p:tgtEl>
                                          <p:spTgt spid="1433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arn(inVertic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barn(outVertical)">
                                      <p:cBhvr>
                                        <p:cTn id="28"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smtClean="0">
                <a:solidFill>
                  <a:srgbClr val="FF0000"/>
                </a:solidFill>
                <a:latin typeface="华文隶书" pitchFamily="2" charset="-122"/>
                <a:ea typeface="华文隶书" pitchFamily="2" charset="-122"/>
              </a:rPr>
              <a:t>许多未解之谜</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2540" y="1611945"/>
            <a:ext cx="2279784"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058433" y="5258344"/>
            <a:ext cx="110799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红军</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1596" y="1611945"/>
            <a:ext cx="2160240"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4192143" y="5258344"/>
            <a:ext cx="156966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苏维埃</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2975" y="1611945"/>
            <a:ext cx="2088232"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6130594" y="5269784"/>
            <a:ext cx="249299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共产党政策</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4026206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1000"/>
                                        <p:tgtEl>
                                          <p:spTgt spid="3075"/>
                                        </p:tgtEl>
                                      </p:cBhvr>
                                    </p:animEffect>
                                    <p:anim calcmode="lin" valueType="num">
                                      <p:cBhvr>
                                        <p:cTn id="14" dur="1000" fill="hold"/>
                                        <p:tgtEl>
                                          <p:spTgt spid="3075"/>
                                        </p:tgtEl>
                                        <p:attrNameLst>
                                          <p:attrName>ppt_x</p:attrName>
                                        </p:attrNameLst>
                                      </p:cBhvr>
                                      <p:tavLst>
                                        <p:tav tm="0">
                                          <p:val>
                                            <p:strVal val="#ppt_x"/>
                                          </p:val>
                                        </p:tav>
                                        <p:tav tm="100000">
                                          <p:val>
                                            <p:strVal val="#ppt_x"/>
                                          </p:val>
                                        </p:tav>
                                      </p:tavLst>
                                    </p:anim>
                                    <p:anim calcmode="lin" valueType="num">
                                      <p:cBhvr>
                                        <p:cTn id="15" dur="1000" fill="hold"/>
                                        <p:tgtEl>
                                          <p:spTgt spid="307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076"/>
                                        </p:tgtEl>
                                        <p:attrNameLst>
                                          <p:attrName>style.visibility</p:attrName>
                                        </p:attrNameLst>
                                      </p:cBhvr>
                                      <p:to>
                                        <p:strVal val="visible"/>
                                      </p:to>
                                    </p:set>
                                    <p:animEffect transition="in" filter="fade">
                                      <p:cBhvr>
                                        <p:cTn id="25" dur="1000"/>
                                        <p:tgtEl>
                                          <p:spTgt spid="3076"/>
                                        </p:tgtEl>
                                      </p:cBhvr>
                                    </p:animEffect>
                                    <p:anim calcmode="lin" valueType="num">
                                      <p:cBhvr>
                                        <p:cTn id="26" dur="1000" fill="hold"/>
                                        <p:tgtEl>
                                          <p:spTgt spid="3076"/>
                                        </p:tgtEl>
                                        <p:attrNameLst>
                                          <p:attrName>ppt_x</p:attrName>
                                        </p:attrNameLst>
                                      </p:cBhvr>
                                      <p:tavLst>
                                        <p:tav tm="0">
                                          <p:val>
                                            <p:strVal val="#ppt_x"/>
                                          </p:val>
                                        </p:tav>
                                        <p:tav tm="100000">
                                          <p:val>
                                            <p:strVal val="#ppt_x"/>
                                          </p:val>
                                        </p:tav>
                                      </p:tavLst>
                                    </p:anim>
                                    <p:anim calcmode="lin" valueType="num">
                                      <p:cBhvr>
                                        <p:cTn id="27" dur="1000" fill="hold"/>
                                        <p:tgtEl>
                                          <p:spTgt spid="307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077"/>
                                        </p:tgtEl>
                                        <p:attrNameLst>
                                          <p:attrName>style.visibility</p:attrName>
                                        </p:attrNameLst>
                                      </p:cBhvr>
                                      <p:to>
                                        <p:strVal val="visible"/>
                                      </p:to>
                                    </p:set>
                                    <p:animEffect transition="in" filter="fade">
                                      <p:cBhvr>
                                        <p:cTn id="37" dur="1000"/>
                                        <p:tgtEl>
                                          <p:spTgt spid="3077"/>
                                        </p:tgtEl>
                                      </p:cBhvr>
                                    </p:animEffect>
                                    <p:anim calcmode="lin" valueType="num">
                                      <p:cBhvr>
                                        <p:cTn id="38" dur="1000" fill="hold"/>
                                        <p:tgtEl>
                                          <p:spTgt spid="3077"/>
                                        </p:tgtEl>
                                        <p:attrNameLst>
                                          <p:attrName>ppt_x</p:attrName>
                                        </p:attrNameLst>
                                      </p:cBhvr>
                                      <p:tavLst>
                                        <p:tav tm="0">
                                          <p:val>
                                            <p:strVal val="#ppt_x"/>
                                          </p:val>
                                        </p:tav>
                                        <p:tav tm="100000">
                                          <p:val>
                                            <p:strVal val="#ppt_x"/>
                                          </p:val>
                                        </p:tav>
                                      </p:tavLst>
                                    </p:anim>
                                    <p:anim calcmode="lin" valueType="num">
                                      <p:cBhvr>
                                        <p:cTn id="39" dur="1000" fill="hold"/>
                                        <p:tgtEl>
                                          <p:spTgt spid="307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矩形 17"/>
          <p:cNvSpPr/>
          <p:nvPr/>
        </p:nvSpPr>
        <p:spPr>
          <a:xfrm>
            <a:off x="36260" y="4582665"/>
            <a:ext cx="9120046" cy="1815882"/>
          </a:xfrm>
          <a:prstGeom prst="rect">
            <a:avLst/>
          </a:prstGeom>
        </p:spPr>
        <p:txBody>
          <a:bodyPr wrap="square">
            <a:spAutoFit/>
          </a:bodyPr>
          <a:lstStyle/>
          <a:p>
            <a:r>
              <a:rPr lang="zh-CN" altLang="en-US" sz="2800" b="1" dirty="0">
                <a:solidFill>
                  <a:srgbClr val="0000FF"/>
                </a:solidFill>
                <a:latin typeface="华文楷体" panose="02010600040101010101" pitchFamily="2" charset="-122"/>
                <a:ea typeface="华文楷体" panose="02010600040101010101" pitchFamily="2" charset="-122"/>
              </a:rPr>
              <a:t>３．作者真实记录</a:t>
            </a:r>
            <a:r>
              <a:rPr lang="zh-CN" altLang="en-US" sz="2800" b="1" dirty="0" smtClean="0">
                <a:solidFill>
                  <a:srgbClr val="0000FF"/>
                </a:solidFill>
                <a:latin typeface="华文楷体" panose="02010600040101010101" pitchFamily="2" charset="-122"/>
                <a:ea typeface="华文楷体" panose="02010600040101010101" pitchFamily="2" charset="-122"/>
              </a:rPr>
              <a:t>了（                                                         ）</a:t>
            </a:r>
            <a:endParaRPr lang="en-US" altLang="zh-CN" sz="2800" b="1" dirty="0" smtClean="0">
              <a:solidFill>
                <a:srgbClr val="0000FF"/>
              </a:solidFill>
              <a:latin typeface="华文楷体" panose="02010600040101010101" pitchFamily="2" charset="-122"/>
              <a:ea typeface="华文楷体" panose="02010600040101010101" pitchFamily="2" charset="-122"/>
            </a:endParaRPr>
          </a:p>
          <a:p>
            <a:r>
              <a:rPr lang="zh-CN" altLang="en-US" sz="2800" b="1" dirty="0" smtClean="0">
                <a:solidFill>
                  <a:srgbClr val="0000FF"/>
                </a:solidFill>
                <a:latin typeface="华文楷体" panose="02010600040101010101" pitchFamily="2" charset="-122"/>
                <a:ea typeface="华文楷体" panose="02010600040101010101" pitchFamily="2" charset="-122"/>
              </a:rPr>
              <a:t>（                                                     ）</a:t>
            </a:r>
            <a:r>
              <a:rPr lang="zh-CN" altLang="en-US" sz="2800" b="1" dirty="0">
                <a:solidFill>
                  <a:srgbClr val="0000FF"/>
                </a:solidFill>
                <a:latin typeface="华文楷体" panose="02010600040101010101" pitchFamily="2" charset="-122"/>
                <a:ea typeface="华文楷体" panose="02010600040101010101" pitchFamily="2" charset="-122"/>
              </a:rPr>
              <a:t>的</a:t>
            </a:r>
            <a:r>
              <a:rPr lang="zh-CN" altLang="en-US" sz="2800" b="1" dirty="0" smtClean="0">
                <a:solidFill>
                  <a:srgbClr val="0000FF"/>
                </a:solidFill>
                <a:latin typeface="华文楷体" panose="02010600040101010101" pitchFamily="2" charset="-122"/>
                <a:ea typeface="华文楷体" panose="02010600040101010101" pitchFamily="2" charset="-122"/>
              </a:rPr>
              <a:t>所见所闻</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向</a:t>
            </a:r>
            <a:r>
              <a:rPr lang="zh-CN" altLang="en-US" sz="2800" b="1" dirty="0" smtClean="0">
                <a:solidFill>
                  <a:srgbClr val="0000FF"/>
                </a:solidFill>
                <a:latin typeface="华文楷体" panose="02010600040101010101" pitchFamily="2" charset="-122"/>
                <a:ea typeface="华文楷体" panose="02010600040101010101" pitchFamily="2" charset="-122"/>
              </a:rPr>
              <a:t>全世界真实了</a:t>
            </a: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en-US" sz="2800" b="1" dirty="0">
                <a:solidFill>
                  <a:srgbClr val="0000FF"/>
                </a:solidFill>
                <a:latin typeface="华文楷体" panose="02010600040101010101" pitchFamily="2" charset="-122"/>
                <a:ea typeface="华文楷体" panose="02010600040101010101" pitchFamily="2" charset="-122"/>
              </a:rPr>
              <a:t>的情况</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毛泽东和周恩来是作者笔下最具代表性的形象</a:t>
            </a:r>
            <a:r>
              <a:rPr lang="en-US" altLang="zh-CN" sz="2800" b="1" dirty="0">
                <a:solidFill>
                  <a:srgbClr val="0000FF"/>
                </a:solidFill>
                <a:latin typeface="华文楷体" panose="02010600040101010101" pitchFamily="2" charset="-122"/>
                <a:ea typeface="华文楷体" panose="02010600040101010101" pitchFamily="2" charset="-122"/>
              </a:rPr>
              <a:t>.</a:t>
            </a:r>
            <a:endParaRPr lang="zh-CN" altLang="en-US" sz="2800" b="1" dirty="0">
              <a:solidFill>
                <a:srgbClr val="0000FF"/>
              </a:solidFill>
              <a:latin typeface="华文楷体" panose="02010600040101010101" pitchFamily="2" charset="-122"/>
              <a:ea typeface="华文楷体" panose="02010600040101010101" pitchFamily="2" charset="-122"/>
            </a:endParaRPr>
          </a:p>
        </p:txBody>
      </p:sp>
      <p:sp>
        <p:nvSpPr>
          <p:cNvPr id="5" name="矩形 4"/>
          <p:cNvSpPr/>
          <p:nvPr/>
        </p:nvSpPr>
        <p:spPr>
          <a:xfrm>
            <a:off x="2587023" y="160764"/>
            <a:ext cx="3576620"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dirty="0" smtClean="0">
                <a:ln w="11430"/>
                <a:solidFill>
                  <a:srgbClr val="FF0000"/>
                </a:solidFill>
                <a:effectLst>
                  <a:outerShdw blurRad="50800" dist="39000" dir="5460000" algn="tl">
                    <a:srgbClr val="000000">
                      <a:alpha val="38000"/>
                    </a:srgbClr>
                  </a:outerShdw>
                </a:effectLst>
                <a:latin typeface="华文隶书" panose="02010800040101010101" pitchFamily="2" charset="-122"/>
                <a:ea typeface="华文隶书" panose="02010800040101010101" pitchFamily="2" charset="-122"/>
              </a:rPr>
              <a:t>相关问题</a:t>
            </a:r>
            <a:endParaRPr lang="zh-CN" altLang="en-US" sz="6600" b="1" cap="none" spc="0" dirty="0">
              <a:ln w="11430"/>
              <a:solidFill>
                <a:srgbClr val="FF0000"/>
              </a:solidFill>
              <a:effectLst>
                <a:outerShdw blurRad="50800" dist="39000" dir="5460000" algn="tl">
                  <a:srgbClr val="000000">
                    <a:alpha val="38000"/>
                  </a:srgbClr>
                </a:outerShdw>
              </a:effectLst>
              <a:latin typeface="华文隶书" panose="02010800040101010101" pitchFamily="2" charset="-122"/>
              <a:ea typeface="华文隶书" panose="02010800040101010101" pitchFamily="2" charset="-122"/>
            </a:endParaRPr>
          </a:p>
        </p:txBody>
      </p:sp>
      <p:sp>
        <p:nvSpPr>
          <p:cNvPr id="6" name="矩形 5"/>
          <p:cNvSpPr/>
          <p:nvPr/>
        </p:nvSpPr>
        <p:spPr>
          <a:xfrm>
            <a:off x="3384" y="980728"/>
            <a:ext cx="9144000" cy="2215991"/>
          </a:xfrm>
          <a:prstGeom prst="rect">
            <a:avLst/>
          </a:prstGeom>
        </p:spPr>
        <p:txBody>
          <a:bodyPr wrap="square">
            <a:spAutoFit/>
          </a:bodyPr>
          <a:lstStyle/>
          <a:p>
            <a:r>
              <a:rPr lang="zh-CN" altLang="en-US" sz="2800" b="1" dirty="0">
                <a:solidFill>
                  <a:srgbClr val="0000FF"/>
                </a:solidFill>
                <a:latin typeface="华文楷体" panose="02010600040101010101" pitchFamily="2" charset="-122"/>
                <a:ea typeface="华文楷体" panose="02010600040101010101" pitchFamily="2" charset="-122"/>
              </a:rPr>
              <a:t>１．</a:t>
            </a:r>
            <a:r>
              <a:rPr lang="en-US" altLang="zh-CN" sz="54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红星照耀中国</a:t>
            </a:r>
            <a:r>
              <a:rPr lang="en-US" altLang="zh-CN" sz="5400" b="1" dirty="0">
                <a:solidFill>
                  <a:srgbClr val="0000FF"/>
                </a:solidFill>
                <a:latin typeface="华文楷体" panose="02010600040101010101" pitchFamily="2" charset="-122"/>
                <a:ea typeface="华文楷体" panose="02010600040101010101" pitchFamily="2" charset="-122"/>
              </a:rPr>
              <a:t>»</a:t>
            </a:r>
            <a:r>
              <a:rPr lang="zh-CN" altLang="en-US" sz="2800" b="1" dirty="0" smtClean="0">
                <a:solidFill>
                  <a:srgbClr val="0000FF"/>
                </a:solidFill>
                <a:latin typeface="华文楷体" panose="02010600040101010101" pitchFamily="2" charset="-122"/>
                <a:ea typeface="华文楷体" panose="02010600040101010101" pitchFamily="2" charset="-122"/>
              </a:rPr>
              <a:t>是</a:t>
            </a:r>
            <a:r>
              <a:rPr lang="en-US" altLang="zh-CN" sz="3600" b="1" dirty="0" smtClean="0">
                <a:solidFill>
                  <a:srgbClr val="0000FF"/>
                </a:solidFill>
                <a:latin typeface="华文楷体" panose="02010600040101010101" pitchFamily="2" charset="-122"/>
                <a:ea typeface="华文楷体" panose="02010600040101010101" pitchFamily="2" charset="-122"/>
              </a:rPr>
              <a:t>(         )</a:t>
            </a:r>
            <a:r>
              <a:rPr lang="zh-CN" altLang="en-US" sz="3600" b="1" dirty="0" smtClean="0">
                <a:solidFill>
                  <a:srgbClr val="0000FF"/>
                </a:solidFill>
                <a:latin typeface="华文楷体" panose="02010600040101010101" pitchFamily="2" charset="-122"/>
                <a:ea typeface="华文楷体" panose="02010600040101010101" pitchFamily="2" charset="-122"/>
              </a:rPr>
              <a:t> </a:t>
            </a:r>
            <a:r>
              <a:rPr lang="zh-CN" altLang="en-US" sz="2800" b="1" dirty="0" smtClean="0">
                <a:solidFill>
                  <a:srgbClr val="0000FF"/>
                </a:solidFill>
                <a:latin typeface="华文楷体" panose="02010600040101010101" pitchFamily="2" charset="-122"/>
                <a:ea typeface="华文楷体" panose="02010600040101010101" pitchFamily="2" charset="-122"/>
              </a:rPr>
              <a:t>记者</a:t>
            </a:r>
            <a:r>
              <a:rPr lang="en-US" altLang="zh-CN" sz="3200" b="1" dirty="0" smtClean="0">
                <a:solidFill>
                  <a:srgbClr val="0000FF"/>
                </a:solidFill>
                <a:latin typeface="华文楷体" panose="02010600040101010101" pitchFamily="2" charset="-122"/>
                <a:ea typeface="华文楷体" panose="02010600040101010101" pitchFamily="2" charset="-122"/>
              </a:rPr>
              <a:t>(     </a:t>
            </a:r>
            <a:r>
              <a:rPr lang="en-US" altLang="zh-CN" sz="3200" b="1" dirty="0" smtClean="0">
                <a:solidFill>
                  <a:srgbClr val="FF0000"/>
                </a:solidFill>
                <a:latin typeface="华文楷体" panose="02010600040101010101" pitchFamily="2" charset="-122"/>
                <a:ea typeface="华文楷体" panose="02010600040101010101" pitchFamily="2" charset="-122"/>
              </a:rPr>
              <a:t>               </a:t>
            </a:r>
            <a:r>
              <a:rPr lang="en-US" altLang="zh-CN" sz="3200" b="1" dirty="0" smtClean="0">
                <a:solidFill>
                  <a:srgbClr val="0000FF"/>
                </a:solidFill>
                <a:latin typeface="华文楷体" panose="02010600040101010101" pitchFamily="2" charset="-122"/>
                <a:ea typeface="华文楷体" panose="02010600040101010101" pitchFamily="2" charset="-122"/>
              </a:rPr>
              <a:t>      </a:t>
            </a:r>
            <a:r>
              <a:rPr lang="en-US" altLang="zh-CN" sz="3200" b="1" dirty="0">
                <a:solidFill>
                  <a:srgbClr val="0000FF"/>
                </a:solidFill>
                <a:latin typeface="华文楷体" panose="02010600040101010101" pitchFamily="2" charset="-122"/>
                <a:ea typeface="华文楷体" panose="02010600040101010101" pitchFamily="2" charset="-122"/>
              </a:rPr>
              <a:t>)</a:t>
            </a:r>
            <a:r>
              <a:rPr lang="en-US" altLang="zh-CN" sz="3200" b="1" u="sng" dirty="0" smtClean="0">
                <a:solidFill>
                  <a:srgbClr val="0000FF"/>
                </a:solidFill>
                <a:latin typeface="华文楷体" panose="02010600040101010101" pitchFamily="2" charset="-122"/>
                <a:ea typeface="华文楷体" panose="02010600040101010101" pitchFamily="2" charset="-122"/>
              </a:rPr>
              <a:t>                        </a:t>
            </a:r>
            <a:r>
              <a:rPr lang="zh-CN" altLang="en-US" sz="2800" b="1" dirty="0" smtClean="0">
                <a:solidFill>
                  <a:srgbClr val="0000FF"/>
                </a:solidFill>
                <a:latin typeface="华文楷体" panose="02010600040101010101" pitchFamily="2" charset="-122"/>
                <a:ea typeface="华文楷体" panose="02010600040101010101" pitchFamily="2" charset="-122"/>
              </a:rPr>
              <a:t>的纪实</a:t>
            </a:r>
            <a:r>
              <a:rPr lang="zh-CN" altLang="en-US" sz="2800" b="1" dirty="0">
                <a:solidFill>
                  <a:srgbClr val="0000FF"/>
                </a:solidFill>
                <a:latin typeface="华文楷体" panose="02010600040101010101" pitchFamily="2" charset="-122"/>
                <a:ea typeface="华文楷体" panose="02010600040101010101" pitchFamily="2" charset="-122"/>
              </a:rPr>
              <a:t>作品</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是西方人了解中国工农红军长征的一部</a:t>
            </a:r>
            <a:r>
              <a:rPr lang="zh-CN" altLang="en-US" sz="2800" b="1" dirty="0" smtClean="0">
                <a:solidFill>
                  <a:srgbClr val="0000FF"/>
                </a:solidFill>
                <a:latin typeface="华文楷体" panose="02010600040101010101" pitchFamily="2" charset="-122"/>
                <a:ea typeface="华文楷体" panose="02010600040101010101" pitchFamily="2" charset="-122"/>
              </a:rPr>
              <a:t>传世</a:t>
            </a:r>
            <a:r>
              <a:rPr lang="zh-CN" altLang="en-US" sz="2800" b="1" dirty="0">
                <a:solidFill>
                  <a:srgbClr val="0000FF"/>
                </a:solidFill>
                <a:latin typeface="华文楷体" panose="02010600040101010101" pitchFamily="2" charset="-122"/>
                <a:ea typeface="华文楷体" panose="02010600040101010101" pitchFamily="2" charset="-122"/>
              </a:rPr>
              <a:t>佳作</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由于当时抗日战争已经开始</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考虑到联合</a:t>
            </a:r>
            <a:r>
              <a:rPr lang="zh-CN" altLang="en-US" sz="2800" b="1" dirty="0" smtClean="0">
                <a:solidFill>
                  <a:srgbClr val="0000FF"/>
                </a:solidFill>
                <a:latin typeface="华文楷体" panose="02010600040101010101" pitchFamily="2" charset="-122"/>
                <a:ea typeface="华文楷体" panose="02010600040101010101" pitchFamily="2" charset="-122"/>
              </a:rPr>
              <a:t>统一战线</a:t>
            </a:r>
            <a:r>
              <a:rPr lang="zh-CN" altLang="en-US" sz="2800" b="1" dirty="0">
                <a:solidFill>
                  <a:srgbClr val="0000FF"/>
                </a:solidFill>
                <a:latin typeface="华文楷体" panose="02010600040101010101" pitchFamily="2" charset="-122"/>
                <a:ea typeface="华文楷体" panose="02010600040101010101" pitchFamily="2" charset="-122"/>
              </a:rPr>
              <a:t>等情况</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smtClean="0">
                <a:solidFill>
                  <a:srgbClr val="0000FF"/>
                </a:solidFill>
                <a:latin typeface="华文楷体" panose="02010600040101010101" pitchFamily="2" charset="-122"/>
                <a:ea typeface="华文楷体" panose="02010600040101010101" pitchFamily="2" charset="-122"/>
              </a:rPr>
              <a:t>书名改为</a:t>
            </a: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en-US" altLang="zh-CN" sz="2800" b="1" dirty="0">
                <a:solidFill>
                  <a:srgbClr val="0000FF"/>
                </a:solidFill>
                <a:latin typeface="华文楷体" panose="02010600040101010101" pitchFamily="2" charset="-122"/>
                <a:ea typeface="华文楷体" panose="02010600040101010101" pitchFamily="2" charset="-122"/>
              </a:rPr>
              <a:t>(        </a:t>
            </a: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en-US" altLang="zh-CN" sz="2800" b="1" dirty="0">
                <a:solidFill>
                  <a:srgbClr val="0000FF"/>
                </a:solidFill>
                <a:latin typeface="华文楷体" panose="02010600040101010101" pitchFamily="2" charset="-122"/>
                <a:ea typeface="华文楷体" panose="02010600040101010101" pitchFamily="2" charset="-122"/>
              </a:rPr>
              <a:t>)</a:t>
            </a:r>
            <a:r>
              <a:rPr lang="en-US" altLang="zh-CN" sz="2800" b="1" u="sng" dirty="0" smtClean="0">
                <a:solidFill>
                  <a:srgbClr val="0000FF"/>
                </a:solidFill>
                <a:latin typeface="华文楷体" panose="02010600040101010101" pitchFamily="2" charset="-122"/>
                <a:ea typeface="华文楷体" panose="02010600040101010101" pitchFamily="2" charset="-122"/>
              </a:rPr>
              <a:t>    </a:t>
            </a:r>
            <a:r>
              <a:rPr lang="en-US" altLang="zh-CN" sz="2800" b="1" dirty="0" smtClean="0">
                <a:solidFill>
                  <a:srgbClr val="0000FF"/>
                </a:solidFill>
                <a:latin typeface="华文楷体" panose="02010600040101010101" pitchFamily="2" charset="-122"/>
                <a:ea typeface="华文楷体" panose="02010600040101010101" pitchFamily="2" charset="-122"/>
              </a:rPr>
              <a:t>                         </a:t>
            </a:r>
            <a:endParaRPr lang="en-US" altLang="zh-CN" sz="2800" b="1" dirty="0">
              <a:solidFill>
                <a:srgbClr val="0000FF"/>
              </a:solidFill>
              <a:latin typeface="华文楷体" panose="02010600040101010101" pitchFamily="2" charset="-122"/>
              <a:ea typeface="华文楷体" panose="02010600040101010101" pitchFamily="2" charset="-122"/>
            </a:endParaRPr>
          </a:p>
        </p:txBody>
      </p:sp>
      <p:sp>
        <p:nvSpPr>
          <p:cNvPr id="7" name="矩形 6"/>
          <p:cNvSpPr/>
          <p:nvPr/>
        </p:nvSpPr>
        <p:spPr>
          <a:xfrm>
            <a:off x="-23954" y="3197670"/>
            <a:ext cx="9144000" cy="1384995"/>
          </a:xfrm>
          <a:prstGeom prst="rect">
            <a:avLst/>
          </a:prstGeom>
        </p:spPr>
        <p:txBody>
          <a:bodyPr wrap="square">
            <a:spAutoFit/>
          </a:bodyPr>
          <a:lstStyle/>
          <a:p>
            <a:r>
              <a:rPr lang="zh-CN" altLang="en-US" sz="2800" b="1" dirty="0">
                <a:solidFill>
                  <a:srgbClr val="0000FF"/>
                </a:solidFill>
                <a:latin typeface="华文楷体" panose="02010600040101010101" pitchFamily="2" charset="-122"/>
                <a:ea typeface="华文楷体" panose="02010600040101010101" pitchFamily="2" charset="-122"/>
              </a:rPr>
              <a:t>２．</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红星照耀中国</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是一部文笔优美的纪实性很强</a:t>
            </a:r>
            <a:r>
              <a:rPr lang="zh-CN" altLang="en-US" sz="2800" b="1" dirty="0" smtClean="0">
                <a:solidFill>
                  <a:srgbClr val="0000FF"/>
                </a:solidFill>
                <a:latin typeface="华文楷体" panose="02010600040101010101" pitchFamily="2" charset="-122"/>
                <a:ea typeface="华文楷体" panose="02010600040101010101" pitchFamily="2" charset="-122"/>
              </a:rPr>
              <a:t>的报道</a:t>
            </a:r>
            <a:r>
              <a:rPr lang="zh-CN" altLang="en-US" sz="2800" b="1" dirty="0">
                <a:solidFill>
                  <a:srgbClr val="0000FF"/>
                </a:solidFill>
                <a:latin typeface="华文楷体" panose="02010600040101010101" pitchFamily="2" charset="-122"/>
                <a:ea typeface="华文楷体" panose="02010600040101010101" pitchFamily="2" charset="-122"/>
              </a:rPr>
              <a:t>性作品</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被誉为研究中国革命</a:t>
            </a:r>
            <a:r>
              <a:rPr lang="zh-CN" altLang="en-US" sz="2800" b="1" dirty="0" smtClean="0">
                <a:solidFill>
                  <a:srgbClr val="0000FF"/>
                </a:solidFill>
                <a:latin typeface="华文楷体" panose="02010600040101010101" pitchFamily="2" charset="-122"/>
                <a:ea typeface="华文楷体" panose="02010600040101010101" pitchFamily="2" charset="-122"/>
              </a:rPr>
              <a:t>的</a:t>
            </a: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en-US" sz="2800" b="1" dirty="0" smtClean="0">
                <a:solidFill>
                  <a:srgbClr val="0000FF"/>
                </a:solidFill>
                <a:latin typeface="华文楷体" panose="02010600040101010101" pitchFamily="2" charset="-122"/>
                <a:ea typeface="华文楷体" panose="02010600040101010101" pitchFamily="2" charset="-122"/>
              </a:rPr>
              <a:t>堪称</a:t>
            </a: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en-US" sz="2800" b="1" dirty="0" smtClean="0">
                <a:solidFill>
                  <a:srgbClr val="0000FF"/>
                </a:solidFill>
                <a:latin typeface="华文楷体" panose="02010600040101010101" pitchFamily="2" charset="-122"/>
                <a:ea typeface="华文楷体" panose="02010600040101010101" pitchFamily="2" charset="-122"/>
              </a:rPr>
              <a:t>中</a:t>
            </a:r>
            <a:r>
              <a:rPr lang="zh-CN" altLang="en-US" sz="2800" b="1" dirty="0">
                <a:solidFill>
                  <a:srgbClr val="0000FF"/>
                </a:solidFill>
                <a:latin typeface="华文楷体" panose="02010600040101010101" pitchFamily="2" charset="-122"/>
                <a:ea typeface="华文楷体" panose="02010600040101010101" pitchFamily="2" charset="-122"/>
              </a:rPr>
              <a:t>的经典</a:t>
            </a:r>
            <a:r>
              <a:rPr lang="en-US" altLang="zh-CN" sz="2800" b="1" dirty="0">
                <a:solidFill>
                  <a:srgbClr val="0000FF"/>
                </a:solidFill>
                <a:latin typeface="华文楷体" panose="02010600040101010101" pitchFamily="2" charset="-122"/>
                <a:ea typeface="华文楷体" panose="02010600040101010101" pitchFamily="2" charset="-122"/>
              </a:rPr>
              <a:t>.</a:t>
            </a:r>
          </a:p>
        </p:txBody>
      </p:sp>
      <p:sp>
        <p:nvSpPr>
          <p:cNvPr id="9" name="矩形 8"/>
          <p:cNvSpPr/>
          <p:nvPr/>
        </p:nvSpPr>
        <p:spPr>
          <a:xfrm>
            <a:off x="3923928" y="1268760"/>
            <a:ext cx="902811" cy="523220"/>
          </a:xfrm>
          <a:prstGeom prst="rect">
            <a:avLst/>
          </a:prstGeom>
        </p:spPr>
        <p:txBody>
          <a:bodyPr wrap="none">
            <a:spAutoFit/>
          </a:bodyPr>
          <a:lstStyle/>
          <a:p>
            <a:r>
              <a:rPr lang="zh-CN" altLang="en-US" sz="2800" b="1" dirty="0">
                <a:solidFill>
                  <a:srgbClr val="FF0000"/>
                </a:solidFill>
                <a:latin typeface="华文楷体" panose="02010600040101010101" pitchFamily="2" charset="-122"/>
                <a:ea typeface="华文楷体" panose="02010600040101010101" pitchFamily="2" charset="-122"/>
              </a:rPr>
              <a:t>美国</a:t>
            </a:r>
            <a:endParaRPr lang="zh-CN" altLang="en-US" sz="2800" dirty="0">
              <a:solidFill>
                <a:srgbClr val="FF0000"/>
              </a:solidFill>
            </a:endParaRPr>
          </a:p>
        </p:txBody>
      </p:sp>
      <p:sp>
        <p:nvSpPr>
          <p:cNvPr id="11" name="矩形 10"/>
          <p:cNvSpPr/>
          <p:nvPr/>
        </p:nvSpPr>
        <p:spPr>
          <a:xfrm>
            <a:off x="6163643" y="1293336"/>
            <a:ext cx="2339102" cy="523220"/>
          </a:xfrm>
          <a:prstGeom prst="rect">
            <a:avLst/>
          </a:prstGeom>
        </p:spPr>
        <p:txBody>
          <a:bodyPr wrap="none">
            <a:spAutoFit/>
          </a:bodyPr>
          <a:lstStyle/>
          <a:p>
            <a:r>
              <a:rPr lang="zh-CN" altLang="en-US" sz="2800" b="1" dirty="0">
                <a:solidFill>
                  <a:srgbClr val="FF0000"/>
                </a:solidFill>
                <a:latin typeface="华文楷体" panose="02010600040101010101" pitchFamily="2" charset="-122"/>
                <a:ea typeface="华文楷体" panose="02010600040101010101" pitchFamily="2" charset="-122"/>
              </a:rPr>
              <a:t>埃德加</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斯诺</a:t>
            </a:r>
          </a:p>
        </p:txBody>
      </p:sp>
      <p:sp>
        <p:nvSpPr>
          <p:cNvPr id="13" name="矩形 12"/>
          <p:cNvSpPr/>
          <p:nvPr/>
        </p:nvSpPr>
        <p:spPr>
          <a:xfrm>
            <a:off x="2353914" y="2674450"/>
            <a:ext cx="2698175" cy="523220"/>
          </a:xfrm>
          <a:prstGeom prst="rect">
            <a:avLst/>
          </a:prstGeom>
        </p:spPr>
        <p:txBody>
          <a:bodyPr wrap="none">
            <a:spAutoFit/>
          </a:bodyPr>
          <a:lstStyle/>
          <a:p>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西行漫记</a:t>
            </a:r>
            <a:r>
              <a:rPr lang="en-US" altLang="zh-CN" sz="28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　</a:t>
            </a:r>
          </a:p>
        </p:txBody>
      </p:sp>
      <p:sp>
        <p:nvSpPr>
          <p:cNvPr id="15" name="矩形 14"/>
          <p:cNvSpPr/>
          <p:nvPr/>
        </p:nvSpPr>
        <p:spPr>
          <a:xfrm>
            <a:off x="5000648" y="3628557"/>
            <a:ext cx="3416320" cy="523220"/>
          </a:xfrm>
          <a:prstGeom prst="rect">
            <a:avLst/>
          </a:prstGeom>
        </p:spPr>
        <p:txBody>
          <a:bodyPr wrap="none">
            <a:spAutoFit/>
          </a:bodyPr>
          <a:lstStyle/>
          <a:p>
            <a:r>
              <a:rPr lang="zh-CN" altLang="en-US" sz="2800" b="1" dirty="0">
                <a:solidFill>
                  <a:srgbClr val="FF0000"/>
                </a:solidFill>
                <a:latin typeface="华文楷体" panose="02010600040101010101" pitchFamily="2" charset="-122"/>
                <a:ea typeface="华文楷体" panose="02010600040101010101" pitchFamily="2" charset="-122"/>
              </a:rPr>
              <a:t>“经典的百科全书”</a:t>
            </a:r>
          </a:p>
        </p:txBody>
      </p:sp>
      <p:sp>
        <p:nvSpPr>
          <p:cNvPr id="16" name="矩形 15"/>
          <p:cNvSpPr/>
          <p:nvPr/>
        </p:nvSpPr>
        <p:spPr>
          <a:xfrm>
            <a:off x="899592" y="4067126"/>
            <a:ext cx="2287806" cy="523220"/>
          </a:xfrm>
          <a:prstGeom prst="rect">
            <a:avLst/>
          </a:prstGeom>
        </p:spPr>
        <p:txBody>
          <a:bodyPr wrap="none">
            <a:spAutoFit/>
          </a:bodyPr>
          <a:lstStyle/>
          <a:p>
            <a:r>
              <a:rPr lang="zh-CN" altLang="en-US" sz="2400" b="1" dirty="0">
                <a:solidFill>
                  <a:srgbClr val="FF0000"/>
                </a:solidFill>
                <a:latin typeface="华文楷体" panose="02010600040101010101" pitchFamily="2" charset="-122"/>
                <a:ea typeface="华文楷体" panose="02010600040101010101" pitchFamily="2" charset="-122"/>
              </a:rPr>
              <a:t>“</a:t>
            </a:r>
            <a:r>
              <a:rPr lang="zh-CN" altLang="en-US" sz="2800" b="1" dirty="0">
                <a:solidFill>
                  <a:srgbClr val="FF0000"/>
                </a:solidFill>
                <a:latin typeface="华文楷体" panose="02010600040101010101" pitchFamily="2" charset="-122"/>
                <a:ea typeface="华文楷体" panose="02010600040101010101" pitchFamily="2" charset="-122"/>
              </a:rPr>
              <a:t>红色经典</a:t>
            </a:r>
            <a:r>
              <a:rPr lang="zh-CN" altLang="en-US" sz="2400" b="1" dirty="0">
                <a:solidFill>
                  <a:srgbClr val="FF0000"/>
                </a:solidFill>
                <a:latin typeface="华文楷体" panose="02010600040101010101" pitchFamily="2" charset="-122"/>
                <a:ea typeface="华文楷体" panose="02010600040101010101" pitchFamily="2" charset="-122"/>
              </a:rPr>
              <a:t>”</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1135" y="4658697"/>
            <a:ext cx="223352" cy="423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49" y="5075100"/>
            <a:ext cx="223352" cy="423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3" name="组合 22"/>
          <p:cNvGrpSpPr/>
          <p:nvPr/>
        </p:nvGrpSpPr>
        <p:grpSpPr>
          <a:xfrm>
            <a:off x="228936" y="4543593"/>
            <a:ext cx="8559273" cy="989149"/>
            <a:chOff x="228936" y="4543593"/>
            <a:chExt cx="8559273" cy="989149"/>
          </a:xfrm>
        </p:grpSpPr>
        <p:sp>
          <p:nvSpPr>
            <p:cNvPr id="20" name="矩形 19"/>
            <p:cNvSpPr/>
            <p:nvPr/>
          </p:nvSpPr>
          <p:spPr>
            <a:xfrm>
              <a:off x="3974776" y="4543593"/>
              <a:ext cx="4813433" cy="523220"/>
            </a:xfrm>
            <a:prstGeom prst="rect">
              <a:avLst/>
            </a:prstGeom>
          </p:spPr>
          <p:txBody>
            <a:bodyPr wrap="square">
              <a:spAutoFit/>
            </a:bodyPr>
            <a:lstStyle/>
            <a:p>
              <a:r>
                <a:rPr lang="zh-CN" altLang="en-US" sz="2800" b="1" dirty="0" smtClean="0">
                  <a:solidFill>
                    <a:srgbClr val="FF0000"/>
                  </a:solidFill>
                  <a:latin typeface="华文楷体" panose="02010600040101010101" pitchFamily="2" charset="-122"/>
                  <a:ea typeface="华文楷体" panose="02010600040101010101" pitchFamily="2" charset="-122"/>
                </a:rPr>
                <a:t>自</a:t>
              </a:r>
              <a:r>
                <a:rPr lang="en-US" altLang="zh-CN" sz="2800" b="1" dirty="0" smtClean="0">
                  <a:solidFill>
                    <a:srgbClr val="FF0000"/>
                  </a:solidFill>
                  <a:latin typeface="华文楷体" panose="02010600040101010101" pitchFamily="2" charset="-122"/>
                  <a:ea typeface="华文楷体" panose="02010600040101010101" pitchFamily="2" charset="-122"/>
                </a:rPr>
                <a:t>1936</a:t>
              </a:r>
              <a:r>
                <a:rPr lang="zh-CN" altLang="en-US" sz="2800" b="1" dirty="0" smtClean="0">
                  <a:solidFill>
                    <a:srgbClr val="FF0000"/>
                  </a:solidFill>
                  <a:latin typeface="华文楷体" panose="02010600040101010101" pitchFamily="2" charset="-122"/>
                  <a:ea typeface="华文楷体" panose="02010600040101010101" pitchFamily="2" charset="-122"/>
                </a:rPr>
                <a:t>年</a:t>
              </a:r>
              <a:r>
                <a:rPr lang="en-US" altLang="zh-CN" sz="2800" b="1" dirty="0" smtClean="0">
                  <a:solidFill>
                    <a:srgbClr val="FF0000"/>
                  </a:solidFill>
                  <a:latin typeface="华文楷体" panose="02010600040101010101" pitchFamily="2" charset="-122"/>
                  <a:ea typeface="华文楷体" panose="02010600040101010101" pitchFamily="2" charset="-122"/>
                </a:rPr>
                <a:t>6</a:t>
              </a:r>
              <a:r>
                <a:rPr lang="zh-CN" altLang="en-US" sz="2800" b="1" dirty="0" smtClean="0">
                  <a:solidFill>
                    <a:srgbClr val="FF0000"/>
                  </a:solidFill>
                  <a:latin typeface="华文楷体" panose="02010600040101010101" pitchFamily="2" charset="-122"/>
                  <a:ea typeface="华文楷体" panose="02010600040101010101" pitchFamily="2" charset="-122"/>
                </a:rPr>
                <a:t>月至</a:t>
              </a:r>
              <a:r>
                <a:rPr lang="en-US" altLang="zh-CN" sz="2800" b="1" dirty="0" smtClean="0">
                  <a:solidFill>
                    <a:srgbClr val="FF0000"/>
                  </a:solidFill>
                  <a:latin typeface="华文楷体" panose="02010600040101010101" pitchFamily="2" charset="-122"/>
                  <a:ea typeface="华文楷体" panose="02010600040101010101" pitchFamily="2" charset="-122"/>
                </a:rPr>
                <a:t>10</a:t>
              </a:r>
              <a:r>
                <a:rPr lang="zh-CN" altLang="en-US" sz="2800" b="1" dirty="0" smtClean="0">
                  <a:solidFill>
                    <a:srgbClr val="FF0000"/>
                  </a:solidFill>
                  <a:latin typeface="华文楷体" panose="02010600040101010101" pitchFamily="2" charset="-122"/>
                  <a:ea typeface="华文楷体" panose="02010600040101010101" pitchFamily="2" charset="-122"/>
                </a:rPr>
                <a:t>月在我国</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sp>
          <p:nvSpPr>
            <p:cNvPr id="17" name="矩形 16"/>
            <p:cNvSpPr/>
            <p:nvPr/>
          </p:nvSpPr>
          <p:spPr>
            <a:xfrm>
              <a:off x="228936" y="5009522"/>
              <a:ext cx="6165393" cy="523220"/>
            </a:xfrm>
            <a:prstGeom prst="rect">
              <a:avLst/>
            </a:prstGeom>
          </p:spPr>
          <p:txBody>
            <a:bodyPr wrap="square">
              <a:spAutoFit/>
            </a:bodyPr>
            <a:lstStyle/>
            <a:p>
              <a:r>
                <a:rPr lang="zh-CN" altLang="en-US" sz="2800" b="1" dirty="0" smtClean="0">
                  <a:solidFill>
                    <a:srgbClr val="FF0000"/>
                  </a:solidFill>
                  <a:latin typeface="华文楷体" panose="02010600040101010101" pitchFamily="2" charset="-122"/>
                  <a:ea typeface="华文楷体" panose="02010600040101010101" pitchFamily="2" charset="-122"/>
                </a:rPr>
                <a:t>西北</a:t>
              </a:r>
              <a:r>
                <a:rPr lang="zh-CN" altLang="en-US" sz="2800" b="1" dirty="0">
                  <a:solidFill>
                    <a:srgbClr val="FF0000"/>
                  </a:solidFill>
                  <a:latin typeface="华文楷体" panose="02010600040101010101" pitchFamily="2" charset="-122"/>
                  <a:ea typeface="华文楷体" panose="02010600040101010101" pitchFamily="2" charset="-122"/>
                </a:rPr>
                <a:t>革命</a:t>
              </a:r>
              <a:r>
                <a:rPr lang="zh-CN" altLang="en-US" sz="2800" b="1" dirty="0" smtClean="0">
                  <a:solidFill>
                    <a:srgbClr val="FF0000"/>
                  </a:solidFill>
                  <a:latin typeface="华文楷体" panose="02010600040101010101" pitchFamily="2" charset="-122"/>
                  <a:ea typeface="华文楷体" panose="02010600040101010101" pitchFamily="2" charset="-122"/>
                </a:rPr>
                <a:t>根据地进行</a:t>
              </a:r>
              <a:r>
                <a:rPr lang="zh-CN" altLang="en-US" sz="2800" b="1" dirty="0">
                  <a:solidFill>
                    <a:srgbClr val="FF0000"/>
                  </a:solidFill>
                  <a:latin typeface="华文楷体" panose="02010600040101010101" pitchFamily="2" charset="-122"/>
                  <a:ea typeface="华文楷体" panose="02010600040101010101" pitchFamily="2" charset="-122"/>
                </a:rPr>
                <a:t>实地</a:t>
              </a:r>
              <a:r>
                <a:rPr lang="zh-CN" altLang="en-US" sz="2800" b="1" dirty="0" smtClean="0">
                  <a:solidFill>
                    <a:srgbClr val="FF0000"/>
                  </a:solidFill>
                  <a:latin typeface="华文楷体" panose="02010600040101010101" pitchFamily="2" charset="-122"/>
                  <a:ea typeface="华文楷体" panose="02010600040101010101" pitchFamily="2" charset="-122"/>
                </a:rPr>
                <a:t>采访</a:t>
              </a:r>
              <a:endParaRPr lang="zh-CN" altLang="en-US" sz="2800" b="1" dirty="0">
                <a:solidFill>
                  <a:srgbClr val="FF0000"/>
                </a:solidFill>
                <a:latin typeface="华文楷体" panose="02010600040101010101" pitchFamily="2" charset="-122"/>
                <a:ea typeface="华文楷体" panose="02010600040101010101" pitchFamily="2" charset="-122"/>
              </a:endParaRPr>
            </a:p>
          </p:txBody>
        </p:sp>
      </p:grpSp>
      <p:sp>
        <p:nvSpPr>
          <p:cNvPr id="22" name="矩形 21"/>
          <p:cNvSpPr/>
          <p:nvPr/>
        </p:nvSpPr>
        <p:spPr>
          <a:xfrm>
            <a:off x="1409922" y="5490606"/>
            <a:ext cx="7007046" cy="523220"/>
          </a:xfrm>
          <a:prstGeom prst="rect">
            <a:avLst/>
          </a:prstGeom>
        </p:spPr>
        <p:txBody>
          <a:bodyPr wrap="none">
            <a:spAutoFit/>
          </a:bodyPr>
          <a:lstStyle/>
          <a:p>
            <a:r>
              <a:rPr lang="zh-CN" altLang="en-US" sz="2800" b="1" dirty="0">
                <a:solidFill>
                  <a:srgbClr val="FF0000"/>
                </a:solidFill>
                <a:latin typeface="华文楷体" panose="02010600040101010101" pitchFamily="2" charset="-122"/>
                <a:ea typeface="华文楷体" panose="02010600040101010101" pitchFamily="2" charset="-122"/>
              </a:rPr>
              <a:t>中国工农红军以及许多红军领袖、红军将领</a:t>
            </a:r>
          </a:p>
        </p:txBody>
      </p:sp>
    </p:spTree>
    <p:extLst>
      <p:ext uri="{BB962C8B-B14F-4D97-AF65-F5344CB8AC3E}">
        <p14:creationId xmlns:p14="http://schemas.microsoft.com/office/powerpoint/2010/main" val="21899582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style.rotation</p:attrName>
                                        </p:attrNameLst>
                                      </p:cBhvr>
                                      <p:tavLst>
                                        <p:tav tm="0">
                                          <p:val>
                                            <p:fltVal val="90"/>
                                          </p:val>
                                        </p:tav>
                                        <p:tav tm="100000">
                                          <p:val>
                                            <p:fltVal val="0"/>
                                          </p:val>
                                        </p:tav>
                                      </p:tavLst>
                                    </p:anim>
                                    <p:animEffect transition="in" filter="fade">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ppt_w</p:attrName>
                                        </p:attrNameLst>
                                      </p:cBhvr>
                                      <p:tavLst>
                                        <p:tav tm="0">
                                          <p:val>
                                            <p:fltVal val="0"/>
                                          </p:val>
                                        </p:tav>
                                        <p:tav tm="100000">
                                          <p:val>
                                            <p:strVal val="#ppt_w"/>
                                          </p:val>
                                        </p:tav>
                                      </p:tavLst>
                                    </p:anim>
                                    <p:anim calcmode="lin" valueType="num">
                                      <p:cBhvr>
                                        <p:cTn id="52" dur="1000" fill="hold"/>
                                        <p:tgtEl>
                                          <p:spTgt spid="15"/>
                                        </p:tgtEl>
                                        <p:attrNameLst>
                                          <p:attrName>ppt_h</p:attrName>
                                        </p:attrNameLst>
                                      </p:cBhvr>
                                      <p:tavLst>
                                        <p:tav tm="0">
                                          <p:val>
                                            <p:fltVal val="0"/>
                                          </p:val>
                                        </p:tav>
                                        <p:tav tm="100000">
                                          <p:val>
                                            <p:strVal val="#ppt_h"/>
                                          </p:val>
                                        </p:tav>
                                      </p:tavLst>
                                    </p:anim>
                                    <p:anim calcmode="lin" valueType="num">
                                      <p:cBhvr>
                                        <p:cTn id="53" dur="1000" fill="hold"/>
                                        <p:tgtEl>
                                          <p:spTgt spid="15"/>
                                        </p:tgtEl>
                                        <p:attrNameLst>
                                          <p:attrName>style.rotation</p:attrName>
                                        </p:attrNameLst>
                                      </p:cBhvr>
                                      <p:tavLst>
                                        <p:tav tm="0">
                                          <p:val>
                                            <p:fltVal val="90"/>
                                          </p:val>
                                        </p:tav>
                                        <p:tav tm="100000">
                                          <p:val>
                                            <p:fltVal val="0"/>
                                          </p:val>
                                        </p:tav>
                                      </p:tavLst>
                                    </p:anim>
                                    <p:animEffect transition="in" filter="fade">
                                      <p:cBhvr>
                                        <p:cTn id="54" dur="1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1000" fill="hold"/>
                                        <p:tgtEl>
                                          <p:spTgt spid="16"/>
                                        </p:tgtEl>
                                        <p:attrNameLst>
                                          <p:attrName>ppt_w</p:attrName>
                                        </p:attrNameLst>
                                      </p:cBhvr>
                                      <p:tavLst>
                                        <p:tav tm="0">
                                          <p:val>
                                            <p:fltVal val="0"/>
                                          </p:val>
                                        </p:tav>
                                        <p:tav tm="100000">
                                          <p:val>
                                            <p:strVal val="#ppt_w"/>
                                          </p:val>
                                        </p:tav>
                                      </p:tavLst>
                                    </p:anim>
                                    <p:anim calcmode="lin" valueType="num">
                                      <p:cBhvr>
                                        <p:cTn id="60" dur="1000" fill="hold"/>
                                        <p:tgtEl>
                                          <p:spTgt spid="16"/>
                                        </p:tgtEl>
                                        <p:attrNameLst>
                                          <p:attrName>ppt_h</p:attrName>
                                        </p:attrNameLst>
                                      </p:cBhvr>
                                      <p:tavLst>
                                        <p:tav tm="0">
                                          <p:val>
                                            <p:fltVal val="0"/>
                                          </p:val>
                                        </p:tav>
                                        <p:tav tm="100000">
                                          <p:val>
                                            <p:strVal val="#ppt_h"/>
                                          </p:val>
                                        </p:tav>
                                      </p:tavLst>
                                    </p:anim>
                                    <p:anim calcmode="lin" valueType="num">
                                      <p:cBhvr>
                                        <p:cTn id="61" dur="1000" fill="hold"/>
                                        <p:tgtEl>
                                          <p:spTgt spid="16"/>
                                        </p:tgtEl>
                                        <p:attrNameLst>
                                          <p:attrName>style.rotation</p:attrName>
                                        </p:attrNameLst>
                                      </p:cBhvr>
                                      <p:tavLst>
                                        <p:tav tm="0">
                                          <p:val>
                                            <p:fltVal val="90"/>
                                          </p:val>
                                        </p:tav>
                                        <p:tav tm="100000">
                                          <p:val>
                                            <p:fltVal val="0"/>
                                          </p:val>
                                        </p:tav>
                                      </p:tavLst>
                                    </p:anim>
                                    <p:animEffect transition="in" filter="fade">
                                      <p:cBhvr>
                                        <p:cTn id="62" dur="1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31" presetClass="entr" presetSubtype="0" fill="hold" nodeType="click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1000" fill="hold"/>
                                        <p:tgtEl>
                                          <p:spTgt spid="23"/>
                                        </p:tgtEl>
                                        <p:attrNameLst>
                                          <p:attrName>ppt_w</p:attrName>
                                        </p:attrNameLst>
                                      </p:cBhvr>
                                      <p:tavLst>
                                        <p:tav tm="0">
                                          <p:val>
                                            <p:fltVal val="0"/>
                                          </p:val>
                                        </p:tav>
                                        <p:tav tm="100000">
                                          <p:val>
                                            <p:strVal val="#ppt_w"/>
                                          </p:val>
                                        </p:tav>
                                      </p:tavLst>
                                    </p:anim>
                                    <p:anim calcmode="lin" valueType="num">
                                      <p:cBhvr>
                                        <p:cTn id="75" dur="1000" fill="hold"/>
                                        <p:tgtEl>
                                          <p:spTgt spid="23"/>
                                        </p:tgtEl>
                                        <p:attrNameLst>
                                          <p:attrName>ppt_h</p:attrName>
                                        </p:attrNameLst>
                                      </p:cBhvr>
                                      <p:tavLst>
                                        <p:tav tm="0">
                                          <p:val>
                                            <p:fltVal val="0"/>
                                          </p:val>
                                        </p:tav>
                                        <p:tav tm="100000">
                                          <p:val>
                                            <p:strVal val="#ppt_h"/>
                                          </p:val>
                                        </p:tav>
                                      </p:tavLst>
                                    </p:anim>
                                    <p:anim calcmode="lin" valueType="num">
                                      <p:cBhvr>
                                        <p:cTn id="76" dur="1000" fill="hold"/>
                                        <p:tgtEl>
                                          <p:spTgt spid="23"/>
                                        </p:tgtEl>
                                        <p:attrNameLst>
                                          <p:attrName>style.rotation</p:attrName>
                                        </p:attrNameLst>
                                      </p:cBhvr>
                                      <p:tavLst>
                                        <p:tav tm="0">
                                          <p:val>
                                            <p:fltVal val="90"/>
                                          </p:val>
                                        </p:tav>
                                        <p:tav tm="100000">
                                          <p:val>
                                            <p:fltVal val="0"/>
                                          </p:val>
                                        </p:tav>
                                      </p:tavLst>
                                    </p:anim>
                                    <p:animEffect transition="in" filter="fade">
                                      <p:cBhvr>
                                        <p:cTn id="77" dur="10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31"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0" fill="hold"/>
                                        <p:tgtEl>
                                          <p:spTgt spid="22"/>
                                        </p:tgtEl>
                                        <p:attrNameLst>
                                          <p:attrName>ppt_w</p:attrName>
                                        </p:attrNameLst>
                                      </p:cBhvr>
                                      <p:tavLst>
                                        <p:tav tm="0">
                                          <p:val>
                                            <p:fltVal val="0"/>
                                          </p:val>
                                        </p:tav>
                                        <p:tav tm="100000">
                                          <p:val>
                                            <p:strVal val="#ppt_w"/>
                                          </p:val>
                                        </p:tav>
                                      </p:tavLst>
                                    </p:anim>
                                    <p:anim calcmode="lin" valueType="num">
                                      <p:cBhvr>
                                        <p:cTn id="83" dur="1000" fill="hold"/>
                                        <p:tgtEl>
                                          <p:spTgt spid="22"/>
                                        </p:tgtEl>
                                        <p:attrNameLst>
                                          <p:attrName>ppt_h</p:attrName>
                                        </p:attrNameLst>
                                      </p:cBhvr>
                                      <p:tavLst>
                                        <p:tav tm="0">
                                          <p:val>
                                            <p:fltVal val="0"/>
                                          </p:val>
                                        </p:tav>
                                        <p:tav tm="100000">
                                          <p:val>
                                            <p:strVal val="#ppt_h"/>
                                          </p:val>
                                        </p:tav>
                                      </p:tavLst>
                                    </p:anim>
                                    <p:anim calcmode="lin" valueType="num">
                                      <p:cBhvr>
                                        <p:cTn id="84" dur="1000" fill="hold"/>
                                        <p:tgtEl>
                                          <p:spTgt spid="22"/>
                                        </p:tgtEl>
                                        <p:attrNameLst>
                                          <p:attrName>style.rotation</p:attrName>
                                        </p:attrNameLst>
                                      </p:cBhvr>
                                      <p:tavLst>
                                        <p:tav tm="0">
                                          <p:val>
                                            <p:fltVal val="90"/>
                                          </p:val>
                                        </p:tav>
                                        <p:tav tm="100000">
                                          <p:val>
                                            <p:fltVal val="0"/>
                                          </p:val>
                                        </p:tav>
                                      </p:tavLst>
                                    </p:anim>
                                    <p:animEffect transition="in" filter="fade">
                                      <p:cBhvr>
                                        <p:cTn id="85"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P spid="6" grpId="0"/>
      <p:bldP spid="7" grpId="0"/>
      <p:bldP spid="9" grpId="0"/>
      <p:bldP spid="11" grpId="0"/>
      <p:bldP spid="13" grpId="0"/>
      <p:bldP spid="15" grpId="0"/>
      <p:bldP spid="16"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65" y="0"/>
            <a:ext cx="9179365" cy="6831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65" y="-13146"/>
            <a:ext cx="913712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88174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circle(in)">
                                      <p:cBhvr>
                                        <p:cTn id="7" dur="20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out)">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5698"/>
            <a:ext cx="9144000" cy="6883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5" name="标题 1"/>
          <p:cNvSpPr>
            <a:spLocks noGrp="1" noChangeArrowheads="1"/>
          </p:cNvSpPr>
          <p:nvPr>
            <p:ph type="title"/>
          </p:nvPr>
        </p:nvSpPr>
        <p:spPr>
          <a:xfrm>
            <a:off x="-21109" y="0"/>
            <a:ext cx="7886700" cy="1325563"/>
          </a:xfrm>
        </p:spPr>
        <p:txBody>
          <a:bodyPr/>
          <a:lstStyle/>
          <a:p>
            <a:pPr algn="l"/>
            <a:r>
              <a:rPr lang="en-US" altLang="zh-CN" sz="4000" b="1" dirty="0" smtClean="0">
                <a:solidFill>
                  <a:srgbClr val="0000FF"/>
                </a:solidFill>
                <a:latin typeface="华文楷体" pitchFamily="2" charset="-122"/>
                <a:ea typeface="华文楷体" pitchFamily="2" charset="-122"/>
              </a:rPr>
              <a:t>《</a:t>
            </a:r>
            <a:r>
              <a:rPr lang="zh-CN" altLang="en-US" sz="4000" b="1" dirty="0" smtClean="0">
                <a:solidFill>
                  <a:srgbClr val="0000FF"/>
                </a:solidFill>
                <a:latin typeface="华文楷体" pitchFamily="2" charset="-122"/>
                <a:ea typeface="华文楷体" pitchFamily="2" charset="-122"/>
              </a:rPr>
              <a:t>红星照耀中国</a:t>
            </a:r>
            <a:r>
              <a:rPr lang="en-US" altLang="zh-CN" sz="4000" b="1" dirty="0" smtClean="0">
                <a:solidFill>
                  <a:srgbClr val="0000FF"/>
                </a:solidFill>
                <a:latin typeface="华文楷体" pitchFamily="2" charset="-122"/>
                <a:ea typeface="华文楷体" pitchFamily="2" charset="-122"/>
              </a:rPr>
              <a:t>》</a:t>
            </a:r>
            <a:r>
              <a:rPr lang="zh-CN" altLang="en-US" sz="4000" b="1" dirty="0" smtClean="0">
                <a:solidFill>
                  <a:srgbClr val="0000FF"/>
                </a:solidFill>
                <a:latin typeface="华文楷体" pitchFamily="2" charset="-122"/>
                <a:ea typeface="华文楷体" pitchFamily="2" charset="-122"/>
              </a:rPr>
              <a:t>阅读兴趣调查</a:t>
            </a:r>
          </a:p>
        </p:txBody>
      </p:sp>
      <p:sp>
        <p:nvSpPr>
          <p:cNvPr id="3" name="矩形 2"/>
          <p:cNvSpPr/>
          <p:nvPr/>
        </p:nvSpPr>
        <p:spPr>
          <a:xfrm>
            <a:off x="683568" y="1037927"/>
            <a:ext cx="5808000" cy="461665"/>
          </a:xfrm>
          <a:prstGeom prst="rect">
            <a:avLst/>
          </a:prstGeom>
        </p:spPr>
        <p:txBody>
          <a:bodyPr wrap="none">
            <a:spAutoFit/>
          </a:bodyPr>
          <a:lstStyle/>
          <a:p>
            <a:r>
              <a:rPr lang="zh-CN" altLang="en-US" sz="2400" b="1" dirty="0">
                <a:solidFill>
                  <a:srgbClr val="FF0000"/>
                </a:solidFill>
                <a:latin typeface="华文琥珀" pitchFamily="2" charset="-122"/>
                <a:ea typeface="华文琥珀" pitchFamily="2" charset="-122"/>
              </a:rPr>
              <a:t>喜欢的人数：</a:t>
            </a:r>
            <a:r>
              <a:rPr lang="en-US" altLang="zh-CN" sz="2400" b="1" dirty="0">
                <a:solidFill>
                  <a:srgbClr val="FF0000"/>
                </a:solidFill>
                <a:latin typeface="华文琥珀" pitchFamily="2" charset="-122"/>
                <a:ea typeface="华文琥珀" pitchFamily="2" charset="-122"/>
              </a:rPr>
              <a:t>12</a:t>
            </a:r>
            <a:r>
              <a:rPr lang="zh-CN" altLang="en-US" sz="2400" b="1" dirty="0" smtClean="0">
                <a:solidFill>
                  <a:srgbClr val="FF0000"/>
                </a:solidFill>
                <a:latin typeface="华文琥珀" pitchFamily="2" charset="-122"/>
                <a:ea typeface="华文琥珀" pitchFamily="2" charset="-122"/>
              </a:rPr>
              <a:t>人。</a:t>
            </a:r>
            <a:r>
              <a:rPr lang="zh-CN" altLang="en-US" sz="2400" b="1" dirty="0">
                <a:solidFill>
                  <a:srgbClr val="FF0000"/>
                </a:solidFill>
                <a:latin typeface="华文琥珀" pitchFamily="2" charset="-122"/>
                <a:ea typeface="华文琥珀" pitchFamily="2" charset="-122"/>
              </a:rPr>
              <a:t>不喜欢的人数：</a:t>
            </a:r>
            <a:r>
              <a:rPr lang="en-US" altLang="zh-CN" sz="2400" b="1" dirty="0">
                <a:solidFill>
                  <a:srgbClr val="FF0000"/>
                </a:solidFill>
                <a:latin typeface="华文琥珀" pitchFamily="2" charset="-122"/>
                <a:ea typeface="华文琥珀" pitchFamily="2" charset="-122"/>
              </a:rPr>
              <a:t>41</a:t>
            </a:r>
            <a:r>
              <a:rPr lang="zh-CN" altLang="en-US" sz="2400" b="1" dirty="0" smtClean="0">
                <a:solidFill>
                  <a:srgbClr val="FF0000"/>
                </a:solidFill>
                <a:latin typeface="华文琥珀" pitchFamily="2" charset="-122"/>
                <a:ea typeface="华文琥珀" pitchFamily="2" charset="-122"/>
              </a:rPr>
              <a:t>人</a:t>
            </a:r>
            <a:endParaRPr lang="en-US" altLang="zh-CN" sz="2400" b="1" dirty="0">
              <a:solidFill>
                <a:srgbClr val="FF0000"/>
              </a:solidFill>
              <a:latin typeface="华文琥珀" pitchFamily="2" charset="-122"/>
              <a:ea typeface="华文琥珀" pitchFamily="2" charset="-122"/>
            </a:endParaRPr>
          </a:p>
        </p:txBody>
      </p:sp>
      <p:sp>
        <p:nvSpPr>
          <p:cNvPr id="5" name="矩形 4"/>
          <p:cNvSpPr/>
          <p:nvPr/>
        </p:nvSpPr>
        <p:spPr>
          <a:xfrm>
            <a:off x="132662" y="2339309"/>
            <a:ext cx="2243719" cy="523220"/>
          </a:xfrm>
          <a:prstGeom prst="rect">
            <a:avLst/>
          </a:prstGeom>
          <a:solidFill>
            <a:srgbClr val="FFC000"/>
          </a:solidFill>
          <a:scene3d>
            <a:camera prst="orthographicFront"/>
            <a:lightRig rig="threePt" dir="t"/>
          </a:scene3d>
          <a:sp3d>
            <a:bevelT w="139700" prst="cross"/>
          </a:sp3d>
        </p:spPr>
        <p:txBody>
          <a:bodyPr wrap="square">
            <a:spAutoFit/>
          </a:bodyPr>
          <a:lstStyle/>
          <a:p>
            <a:r>
              <a:rPr lang="zh-CN" altLang="en-US" sz="2800" b="1" dirty="0">
                <a:solidFill>
                  <a:srgbClr val="663300"/>
                </a:solidFill>
                <a:latin typeface="华文隶书" pitchFamily="2" charset="-122"/>
                <a:ea typeface="华文隶书" pitchFamily="2" charset="-122"/>
              </a:rPr>
              <a:t>喜欢的理由：</a:t>
            </a:r>
            <a:endParaRPr lang="en-US" altLang="zh-CN" sz="2800" b="1" dirty="0">
              <a:solidFill>
                <a:srgbClr val="663300"/>
              </a:solidFill>
              <a:latin typeface="华文隶书" pitchFamily="2" charset="-122"/>
              <a:ea typeface="华文隶书" pitchFamily="2" charset="-122"/>
            </a:endParaRPr>
          </a:p>
        </p:txBody>
      </p:sp>
      <p:sp>
        <p:nvSpPr>
          <p:cNvPr id="7" name="矩形 6"/>
          <p:cNvSpPr/>
          <p:nvPr/>
        </p:nvSpPr>
        <p:spPr>
          <a:xfrm>
            <a:off x="2399797" y="1908422"/>
            <a:ext cx="5052523" cy="1384995"/>
          </a:xfrm>
          <a:prstGeom prst="rect">
            <a:avLst/>
          </a:prstGeom>
        </p:spPr>
        <p:txBody>
          <a:bodyPr wrap="square">
            <a:spAutoFit/>
          </a:bodyPr>
          <a:lstStyle/>
          <a:p>
            <a:r>
              <a:rPr lang="zh-CN" altLang="en-US" sz="2800" b="1" dirty="0">
                <a:solidFill>
                  <a:srgbClr val="006600"/>
                </a:solidFill>
                <a:latin typeface="华文楷体" pitchFamily="2" charset="-122"/>
                <a:ea typeface="华文楷体" pitchFamily="2" charset="-122"/>
              </a:rPr>
              <a:t>人物真实</a:t>
            </a:r>
            <a:endParaRPr lang="en-US" altLang="zh-CN" sz="2800" b="1" dirty="0">
              <a:solidFill>
                <a:srgbClr val="006600"/>
              </a:solidFill>
              <a:latin typeface="华文楷体" pitchFamily="2" charset="-122"/>
              <a:ea typeface="华文楷体" pitchFamily="2" charset="-122"/>
            </a:endParaRPr>
          </a:p>
          <a:p>
            <a:r>
              <a:rPr lang="zh-CN" altLang="en-US" sz="2800" b="1" dirty="0">
                <a:solidFill>
                  <a:srgbClr val="006600"/>
                </a:solidFill>
                <a:latin typeface="华文楷体" pitchFamily="2" charset="-122"/>
                <a:ea typeface="华文楷体" pitchFamily="2" charset="-122"/>
              </a:rPr>
              <a:t>可以帮助我们更好的了解历史</a:t>
            </a:r>
            <a:endParaRPr lang="en-US" altLang="zh-CN" sz="2800" b="1" dirty="0">
              <a:solidFill>
                <a:srgbClr val="006600"/>
              </a:solidFill>
              <a:latin typeface="华文楷体" pitchFamily="2" charset="-122"/>
              <a:ea typeface="华文楷体" pitchFamily="2" charset="-122"/>
            </a:endParaRPr>
          </a:p>
          <a:p>
            <a:r>
              <a:rPr lang="zh-CN" altLang="en-US" sz="2800" b="1" dirty="0">
                <a:solidFill>
                  <a:srgbClr val="006600"/>
                </a:solidFill>
                <a:latin typeface="华文楷体" pitchFamily="2" charset="-122"/>
                <a:ea typeface="华文楷体" pitchFamily="2" charset="-122"/>
              </a:rPr>
              <a:t>长征写得比较感人</a:t>
            </a:r>
            <a:endParaRPr lang="en-US" altLang="zh-CN" sz="2800" b="1" dirty="0">
              <a:solidFill>
                <a:srgbClr val="006600"/>
              </a:solidFill>
              <a:latin typeface="华文楷体" pitchFamily="2" charset="-122"/>
              <a:ea typeface="华文楷体" pitchFamily="2" charset="-122"/>
            </a:endParaRPr>
          </a:p>
        </p:txBody>
      </p:sp>
      <p:sp>
        <p:nvSpPr>
          <p:cNvPr id="8" name="矩形 7"/>
          <p:cNvSpPr/>
          <p:nvPr/>
        </p:nvSpPr>
        <p:spPr>
          <a:xfrm>
            <a:off x="2904518" y="4938846"/>
            <a:ext cx="2586739" cy="523220"/>
          </a:xfrm>
          <a:prstGeom prst="rect">
            <a:avLst/>
          </a:prstGeom>
          <a:solidFill>
            <a:srgbClr val="FFC000"/>
          </a:solidFill>
          <a:scene3d>
            <a:camera prst="orthographicFront"/>
            <a:lightRig rig="threePt" dir="t"/>
          </a:scene3d>
          <a:sp3d>
            <a:bevelT w="139700" prst="cross"/>
          </a:sp3d>
        </p:spPr>
        <p:txBody>
          <a:bodyPr wrap="square">
            <a:spAutoFit/>
          </a:bodyPr>
          <a:lstStyle/>
          <a:p>
            <a:r>
              <a:rPr lang="zh-CN" altLang="en-US" sz="2800" b="1" dirty="0">
                <a:solidFill>
                  <a:srgbClr val="663300"/>
                </a:solidFill>
                <a:latin typeface="华文隶书" pitchFamily="2" charset="-122"/>
                <a:ea typeface="华文隶书" pitchFamily="2" charset="-122"/>
              </a:rPr>
              <a:t>不喜欢的理由：</a:t>
            </a:r>
          </a:p>
        </p:txBody>
      </p:sp>
      <p:sp>
        <p:nvSpPr>
          <p:cNvPr id="10" name="矩形 9"/>
          <p:cNvSpPr/>
          <p:nvPr/>
        </p:nvSpPr>
        <p:spPr>
          <a:xfrm>
            <a:off x="5580112" y="4077072"/>
            <a:ext cx="2850448" cy="2246769"/>
          </a:xfrm>
          <a:prstGeom prst="rect">
            <a:avLst/>
          </a:prstGeom>
        </p:spPr>
        <p:txBody>
          <a:bodyPr wrap="square">
            <a:spAutoFit/>
          </a:bodyPr>
          <a:lstStyle/>
          <a:p>
            <a:r>
              <a:rPr lang="zh-CN" altLang="zh-CN" sz="2800" b="1" dirty="0">
                <a:solidFill>
                  <a:srgbClr val="002060"/>
                </a:solidFill>
                <a:latin typeface="华文楷体" pitchFamily="2" charset="-122"/>
                <a:ea typeface="华文楷体" pitchFamily="2" charset="-122"/>
              </a:rPr>
              <a:t>书名缺乏吸引力</a:t>
            </a:r>
          </a:p>
          <a:p>
            <a:r>
              <a:rPr lang="zh-CN" altLang="zh-CN" sz="2800" b="1" dirty="0">
                <a:solidFill>
                  <a:srgbClr val="002060"/>
                </a:solidFill>
                <a:latin typeface="华文楷体" pitchFamily="2" charset="-122"/>
                <a:ea typeface="华文楷体" pitchFamily="2" charset="-122"/>
              </a:rPr>
              <a:t>人物众多</a:t>
            </a:r>
          </a:p>
          <a:p>
            <a:r>
              <a:rPr lang="zh-CN" altLang="zh-CN" sz="2800" b="1" dirty="0">
                <a:solidFill>
                  <a:srgbClr val="002060"/>
                </a:solidFill>
                <a:latin typeface="华文楷体" pitchFamily="2" charset="-122"/>
                <a:ea typeface="华文楷体" pitchFamily="2" charset="-122"/>
              </a:rPr>
              <a:t>语言枯燥乏味</a:t>
            </a:r>
          </a:p>
          <a:p>
            <a:r>
              <a:rPr lang="zh-CN" altLang="zh-CN" sz="2800" b="1" dirty="0">
                <a:solidFill>
                  <a:srgbClr val="002060"/>
                </a:solidFill>
                <a:latin typeface="华文楷体" pitchFamily="2" charset="-122"/>
                <a:ea typeface="华文楷体" pitchFamily="2" charset="-122"/>
              </a:rPr>
              <a:t>叙述不够生动</a:t>
            </a:r>
          </a:p>
          <a:p>
            <a:r>
              <a:rPr lang="zh-CN" altLang="zh-CN" sz="2800" b="1" dirty="0">
                <a:solidFill>
                  <a:srgbClr val="002060"/>
                </a:solidFill>
                <a:latin typeface="华文楷体" pitchFamily="2" charset="-122"/>
                <a:ea typeface="华文楷体" pitchFamily="2" charset="-122"/>
              </a:rPr>
              <a:t>情感难以理解</a:t>
            </a:r>
            <a:endParaRPr lang="zh-CN" altLang="en-US" sz="2800" b="1" dirty="0">
              <a:solidFill>
                <a:srgbClr val="002060"/>
              </a:solidFill>
              <a:latin typeface="华文楷体" pitchFamily="2" charset="-122"/>
              <a:ea typeface="华文楷体" pitchFamily="2" charset="-122"/>
            </a:endParaRPr>
          </a:p>
        </p:txBody>
      </p:sp>
    </p:spTree>
    <p:extLst>
      <p:ext uri="{BB962C8B-B14F-4D97-AF65-F5344CB8AC3E}">
        <p14:creationId xmlns:p14="http://schemas.microsoft.com/office/powerpoint/2010/main" val="27492553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additive="base">
                                        <p:cTn id="7" dur="500" fill="hold"/>
                                        <p:tgtEl>
                                          <p:spTgt spid="6145"/>
                                        </p:tgtEl>
                                        <p:attrNameLst>
                                          <p:attrName>ppt_x</p:attrName>
                                        </p:attrNameLst>
                                      </p:cBhvr>
                                      <p:tavLst>
                                        <p:tav tm="0">
                                          <p:val>
                                            <p:strVal val="0-#ppt_w/2"/>
                                          </p:val>
                                        </p:tav>
                                        <p:tav tm="100000">
                                          <p:val>
                                            <p:strVal val="#ppt_x"/>
                                          </p:val>
                                        </p:tav>
                                      </p:tavLst>
                                    </p:anim>
                                    <p:anim calcmode="lin" valueType="num">
                                      <p:cBhvr additive="base">
                                        <p:cTn id="8" dur="500" fill="hold"/>
                                        <p:tgtEl>
                                          <p:spTgt spid="61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P spid="3" grpId="0"/>
      <p:bldP spid="5" grpId="0" animBg="1"/>
      <p:bldP spid="7" grpId="0"/>
      <p:bldP spid="8"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381"/>
            <a:ext cx="9147175" cy="6860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29" name="云形标注 17"/>
          <p:cNvSpPr>
            <a:spLocks noChangeArrowheads="1"/>
          </p:cNvSpPr>
          <p:nvPr/>
        </p:nvSpPr>
        <p:spPr bwMode="auto">
          <a:xfrm>
            <a:off x="493713" y="4233863"/>
            <a:ext cx="1646237" cy="661987"/>
          </a:xfrm>
          <a:prstGeom prst="cloudCallout">
            <a:avLst>
              <a:gd name="adj1" fmla="val 78255"/>
              <a:gd name="adj2" fmla="val -43764"/>
            </a:avLst>
          </a:prstGeom>
          <a:solidFill>
            <a:schemeClr val="bg1"/>
          </a:solidFill>
          <a:ln w="12700">
            <a:solidFill>
              <a:schemeClr val="bg1"/>
            </a:solidFill>
            <a:miter lim="800000"/>
            <a:headEnd/>
            <a:tailEnd/>
          </a:ln>
        </p:spPr>
        <p:txBody>
          <a:bodyPr anchor="ctr"/>
          <a:lstStyle/>
          <a:p>
            <a:pPr algn="ctr"/>
            <a:endParaRPr lang="zh-CN" altLang="en-US" sz="2800">
              <a:latin typeface="黑体" pitchFamily="2" charset="-122"/>
              <a:ea typeface="黑体" pitchFamily="2" charset="-122"/>
            </a:endParaRPr>
          </a:p>
        </p:txBody>
      </p:sp>
      <p:sp>
        <p:nvSpPr>
          <p:cNvPr id="22530" name="云形标注 19"/>
          <p:cNvSpPr>
            <a:spLocks noChangeArrowheads="1"/>
          </p:cNvSpPr>
          <p:nvPr/>
        </p:nvSpPr>
        <p:spPr bwMode="auto">
          <a:xfrm>
            <a:off x="7264400" y="3902075"/>
            <a:ext cx="1647825" cy="663575"/>
          </a:xfrm>
          <a:prstGeom prst="cloudCallout">
            <a:avLst>
              <a:gd name="adj1" fmla="val 29866"/>
              <a:gd name="adj2" fmla="val -280620"/>
            </a:avLst>
          </a:prstGeom>
          <a:solidFill>
            <a:schemeClr val="bg1"/>
          </a:solidFill>
          <a:ln w="12700">
            <a:solidFill>
              <a:schemeClr val="bg1"/>
            </a:solidFill>
            <a:miter lim="800000"/>
            <a:headEnd/>
            <a:tailEnd/>
          </a:ln>
        </p:spPr>
        <p:txBody>
          <a:bodyPr anchor="ctr"/>
          <a:lstStyle/>
          <a:p>
            <a:pPr algn="ctr"/>
            <a:endParaRPr lang="zh-CN" altLang="en-US" sz="2800">
              <a:latin typeface="黑体" pitchFamily="2" charset="-122"/>
              <a:ea typeface="黑体" pitchFamily="2" charset="-122"/>
            </a:endParaRPr>
          </a:p>
        </p:txBody>
      </p:sp>
      <p:sp>
        <p:nvSpPr>
          <p:cNvPr id="22531" name="云形标注 20"/>
          <p:cNvSpPr>
            <a:spLocks noChangeArrowheads="1"/>
          </p:cNvSpPr>
          <p:nvPr/>
        </p:nvSpPr>
        <p:spPr bwMode="auto">
          <a:xfrm>
            <a:off x="4275138" y="3503613"/>
            <a:ext cx="2452687" cy="989012"/>
          </a:xfrm>
          <a:prstGeom prst="cloudCallout">
            <a:avLst>
              <a:gd name="adj1" fmla="val 94144"/>
              <a:gd name="adj2" fmla="val -108106"/>
            </a:avLst>
          </a:prstGeom>
          <a:solidFill>
            <a:schemeClr val="bg1"/>
          </a:solidFill>
          <a:ln w="12700">
            <a:solidFill>
              <a:schemeClr val="bg1"/>
            </a:solidFill>
            <a:miter lim="800000"/>
            <a:headEnd/>
            <a:tailEnd/>
          </a:ln>
        </p:spPr>
        <p:txBody>
          <a:bodyPr anchor="ctr"/>
          <a:lstStyle/>
          <a:p>
            <a:pPr algn="ctr"/>
            <a:endParaRPr lang="zh-CN" altLang="en-US" sz="2800">
              <a:latin typeface="黑体" pitchFamily="2" charset="-122"/>
              <a:ea typeface="黑体" pitchFamily="2" charset="-122"/>
            </a:endParaRPr>
          </a:p>
        </p:txBody>
      </p:sp>
      <p:sp>
        <p:nvSpPr>
          <p:cNvPr id="22532" name="云形标注 17"/>
          <p:cNvSpPr>
            <a:spLocks noChangeArrowheads="1"/>
          </p:cNvSpPr>
          <p:nvPr/>
        </p:nvSpPr>
        <p:spPr bwMode="auto">
          <a:xfrm>
            <a:off x="2538413" y="4959350"/>
            <a:ext cx="1646237" cy="661988"/>
          </a:xfrm>
          <a:prstGeom prst="cloudCallout">
            <a:avLst>
              <a:gd name="adj1" fmla="val 53667"/>
              <a:gd name="adj2" fmla="val -154556"/>
            </a:avLst>
          </a:prstGeom>
          <a:solidFill>
            <a:schemeClr val="bg1"/>
          </a:solidFill>
          <a:ln w="12700">
            <a:solidFill>
              <a:schemeClr val="bg1"/>
            </a:solidFill>
            <a:miter lim="800000"/>
            <a:headEnd/>
            <a:tailEnd/>
          </a:ln>
        </p:spPr>
        <p:txBody>
          <a:bodyPr anchor="ctr"/>
          <a:lstStyle/>
          <a:p>
            <a:pPr algn="ctr"/>
            <a:endParaRPr lang="zh-CN" altLang="en-US" sz="2800">
              <a:latin typeface="黑体" pitchFamily="2" charset="-122"/>
              <a:ea typeface="黑体" pitchFamily="2" charset="-122"/>
            </a:endParaRPr>
          </a:p>
        </p:txBody>
      </p:sp>
      <p:sp>
        <p:nvSpPr>
          <p:cNvPr id="22533" name="云形标注 19"/>
          <p:cNvSpPr>
            <a:spLocks noChangeArrowheads="1"/>
          </p:cNvSpPr>
          <p:nvPr/>
        </p:nvSpPr>
        <p:spPr bwMode="auto">
          <a:xfrm>
            <a:off x="7169150" y="1154113"/>
            <a:ext cx="1974850" cy="663575"/>
          </a:xfrm>
          <a:prstGeom prst="cloudCallout">
            <a:avLst>
              <a:gd name="adj1" fmla="val 11815"/>
              <a:gd name="adj2" fmla="val 34926"/>
            </a:avLst>
          </a:prstGeom>
          <a:solidFill>
            <a:schemeClr val="bg1"/>
          </a:solidFill>
          <a:ln w="12700">
            <a:solidFill>
              <a:schemeClr val="bg1"/>
            </a:solidFill>
            <a:miter lim="800000"/>
            <a:headEnd/>
            <a:tailEnd/>
          </a:ln>
        </p:spPr>
        <p:txBody>
          <a:bodyPr anchor="ctr"/>
          <a:lstStyle/>
          <a:p>
            <a:pPr algn="ctr"/>
            <a:endParaRPr lang="zh-CN" altLang="en-US" sz="2800">
              <a:latin typeface="黑体" pitchFamily="2" charset="-122"/>
              <a:ea typeface="黑体" pitchFamily="2" charset="-122"/>
            </a:endParaRPr>
          </a:p>
        </p:txBody>
      </p:sp>
      <p:sp>
        <p:nvSpPr>
          <p:cNvPr id="15" name="矩形 14"/>
          <p:cNvSpPr/>
          <p:nvPr/>
        </p:nvSpPr>
        <p:spPr>
          <a:xfrm>
            <a:off x="493713" y="1579563"/>
            <a:ext cx="7880350" cy="338137"/>
          </a:xfrm>
          <a:prstGeom prst="rect">
            <a:avLst/>
          </a:prstGeom>
        </p:spPr>
        <p:txBody>
          <a:bodyPr>
            <a:spAutoFit/>
          </a:bodyPr>
          <a:lstStyle/>
          <a:p>
            <a:pPr eaLnBrk="0" hangingPunct="0">
              <a:buFontTx/>
              <a:buNone/>
              <a:defRPr/>
            </a:pPr>
            <a:r>
              <a:rPr lang="en-US" altLang="zh-CN" sz="1600" b="1" kern="0" dirty="0">
                <a:latin typeface="宋体" panose="02010600030101010101" pitchFamily="2" charset="-122"/>
                <a:cs typeface="宋体" panose="02010600030101010101" pitchFamily="2" charset="-122"/>
                <a:sym typeface="+mn-ea"/>
              </a:rPr>
              <a:t> </a:t>
            </a:r>
            <a:endParaRPr lang="zh-CN" altLang="en-US" sz="3600" dirty="0">
              <a:solidFill>
                <a:srgbClr val="FF0000"/>
              </a:solidFill>
              <a:sym typeface="+mn-ea"/>
            </a:endParaRPr>
          </a:p>
        </p:txBody>
      </p:sp>
      <p:sp>
        <p:nvSpPr>
          <p:cNvPr id="2" name="矩形 1"/>
          <p:cNvSpPr/>
          <p:nvPr/>
        </p:nvSpPr>
        <p:spPr>
          <a:xfrm>
            <a:off x="1868082" y="1363702"/>
            <a:ext cx="5282216"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cap="none" spc="0" dirty="0" smtClean="0">
                <a:ln w="11430"/>
                <a:solidFill>
                  <a:srgbClr val="0000FF"/>
                </a:solidFill>
                <a:effectLst>
                  <a:outerShdw blurRad="50800" dist="39000" dir="5460000" algn="tl">
                    <a:srgbClr val="000000">
                      <a:alpha val="38000"/>
                    </a:srgbClr>
                  </a:outerShdw>
                </a:effectLst>
                <a:latin typeface="华文琥珀" pitchFamily="2" charset="-122"/>
                <a:ea typeface="华文琥珀" pitchFamily="2" charset="-122"/>
              </a:rPr>
              <a:t>读书方法指导</a:t>
            </a:r>
            <a:endParaRPr lang="zh-CN" altLang="en-US" sz="6600" b="1" cap="none" spc="0" dirty="0">
              <a:ln w="11430"/>
              <a:solidFill>
                <a:srgbClr val="0000FF"/>
              </a:solidFill>
              <a:effectLst>
                <a:outerShdw blurRad="50800" dist="39000" dir="5460000" algn="tl">
                  <a:srgbClr val="000000">
                    <a:alpha val="38000"/>
                  </a:srgbClr>
                </a:outerShdw>
              </a:effectLst>
              <a:latin typeface="华文琥珀" pitchFamily="2" charset="-122"/>
              <a:ea typeface="华文琥珀" pitchFamily="2" charset="-122"/>
            </a:endParaRPr>
          </a:p>
        </p:txBody>
      </p:sp>
      <p:sp>
        <p:nvSpPr>
          <p:cNvPr id="3" name="矩形 2"/>
          <p:cNvSpPr/>
          <p:nvPr/>
        </p:nvSpPr>
        <p:spPr>
          <a:xfrm>
            <a:off x="1433798" y="3140968"/>
            <a:ext cx="6340197" cy="1015663"/>
          </a:xfrm>
          <a:prstGeom prst="rect">
            <a:avLst/>
          </a:prstGeom>
          <a:solidFill>
            <a:srgbClr val="008000"/>
          </a:solidFill>
          <a:scene3d>
            <a:camera prst="orthographicFront"/>
            <a:lightRig rig="threePt" dir="t"/>
          </a:scene3d>
          <a:sp3d>
            <a:bevelT prst="relaxedInset"/>
          </a:sp3d>
        </p:spPr>
        <p:txBody>
          <a:bodyPr wrap="none" lIns="91440" tIns="45720" rIns="91440" bIns="45720">
            <a:spAutoFit/>
          </a:bodyPr>
          <a:lstStyle/>
          <a:p>
            <a:pPr algn="ctr"/>
            <a:r>
              <a:rPr lang="zh-CN" altLang="en-US" sz="6000" b="1" cap="none" spc="0" dirty="0" smtClean="0">
                <a:ln w="17780" cmpd="sng">
                  <a:solidFill>
                    <a:srgbClr val="FFFFFF"/>
                  </a:solidFill>
                  <a:prstDash val="solid"/>
                  <a:miter lim="800000"/>
                </a:ln>
                <a:solidFill>
                  <a:srgbClr val="FF00FF"/>
                </a:solidFill>
                <a:effectLst>
                  <a:outerShdw blurRad="50800" algn="tl" rotWithShape="0">
                    <a:srgbClr val="000000"/>
                  </a:outerShdw>
                </a:effectLst>
                <a:latin typeface="华文隶书" pitchFamily="2" charset="-122"/>
                <a:ea typeface="华文隶书" pitchFamily="2" charset="-122"/>
              </a:rPr>
              <a:t>如何阅读纪实作品</a:t>
            </a:r>
            <a:endParaRPr lang="zh-CN" altLang="en-US" sz="6000" b="1" cap="none" spc="0" dirty="0">
              <a:ln w="17780" cmpd="sng">
                <a:solidFill>
                  <a:srgbClr val="FFFFFF"/>
                </a:solidFill>
                <a:prstDash val="solid"/>
                <a:miter lim="800000"/>
              </a:ln>
              <a:solidFill>
                <a:srgbClr val="FF00FF"/>
              </a:solidFill>
              <a:effectLst>
                <a:outerShdw blurRad="50800" algn="tl" rotWithShape="0">
                  <a:srgbClr val="000000"/>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032570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8" y="-9525"/>
            <a:ext cx="9169382" cy="686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4882" y="2420888"/>
            <a:ext cx="8445549" cy="646331"/>
          </a:xfrm>
          <a:prstGeom prst="rect">
            <a:avLst/>
          </a:prstGeom>
          <a:noFill/>
        </p:spPr>
        <p:txBody>
          <a:bodyPr wrap="square" rtlCol="0">
            <a:spAutoFit/>
          </a:bodyPr>
          <a:lstStyle/>
          <a:p>
            <a:r>
              <a:rPr lang="zh-CN" altLang="en-US" sz="3600" b="1" dirty="0" smtClean="0">
                <a:solidFill>
                  <a:srgbClr val="0000FF"/>
                </a:solidFill>
                <a:latin typeface="华文隶书" pitchFamily="2" charset="-122"/>
                <a:ea typeface="华文隶书" pitchFamily="2" charset="-122"/>
              </a:rPr>
              <a:t>纪实作品：记录人与事真实情况的作品。</a:t>
            </a:r>
            <a:endParaRPr lang="zh-CN" altLang="en-US" sz="3600" b="1" dirty="0">
              <a:solidFill>
                <a:srgbClr val="0000FF"/>
              </a:solidFill>
              <a:latin typeface="华文隶书" pitchFamily="2" charset="-122"/>
              <a:ea typeface="华文隶书" pitchFamily="2" charset="-122"/>
            </a:endParaRPr>
          </a:p>
        </p:txBody>
      </p:sp>
      <p:sp>
        <p:nvSpPr>
          <p:cNvPr id="7" name="TextBox 6"/>
          <p:cNvSpPr txBox="1"/>
          <p:nvPr/>
        </p:nvSpPr>
        <p:spPr>
          <a:xfrm>
            <a:off x="967036" y="3284984"/>
            <a:ext cx="7056784" cy="646331"/>
          </a:xfrm>
          <a:prstGeom prst="rect">
            <a:avLst/>
          </a:prstGeom>
          <a:noFill/>
        </p:spPr>
        <p:txBody>
          <a:bodyPr wrap="square" rtlCol="0">
            <a:spAutoFit/>
          </a:bodyPr>
          <a:lstStyle/>
          <a:p>
            <a:r>
              <a:rPr lang="zh-CN" altLang="en-US" sz="3600" b="1" dirty="0" smtClean="0">
                <a:solidFill>
                  <a:srgbClr val="0000FF"/>
                </a:solidFill>
                <a:latin typeface="华文隶书" pitchFamily="2" charset="-122"/>
                <a:ea typeface="华文隶书" pitchFamily="2" charset="-122"/>
              </a:rPr>
              <a:t>特点：用事实说话</a:t>
            </a:r>
            <a:endParaRPr lang="zh-CN" altLang="en-US" sz="3600" b="1" dirty="0">
              <a:solidFill>
                <a:srgbClr val="0000FF"/>
              </a:solidFill>
              <a:latin typeface="华文隶书" pitchFamily="2" charset="-122"/>
              <a:ea typeface="华文隶书" pitchFamily="2" charset="-122"/>
            </a:endParaRPr>
          </a:p>
        </p:txBody>
      </p:sp>
      <p:sp>
        <p:nvSpPr>
          <p:cNvPr id="8" name="TextBox 7"/>
          <p:cNvSpPr txBox="1"/>
          <p:nvPr/>
        </p:nvSpPr>
        <p:spPr>
          <a:xfrm>
            <a:off x="2462277" y="4221088"/>
            <a:ext cx="4174778" cy="1569660"/>
          </a:xfrm>
          <a:prstGeom prst="rect">
            <a:avLst/>
          </a:prstGeom>
          <a:noFill/>
        </p:spPr>
        <p:txBody>
          <a:bodyPr wrap="square" rtlCol="0">
            <a:spAutoFit/>
          </a:bodyPr>
          <a:lstStyle/>
          <a:p>
            <a:r>
              <a:rPr lang="zh-CN" altLang="en-US" sz="4800" b="1" dirty="0" smtClean="0">
                <a:solidFill>
                  <a:srgbClr val="C00000"/>
                </a:solidFill>
                <a:latin typeface="华文隶书" pitchFamily="2" charset="-122"/>
                <a:ea typeface="华文隶书" pitchFamily="2" charset="-122"/>
              </a:rPr>
              <a:t>清楚地把握作品所写的事实</a:t>
            </a:r>
            <a:endParaRPr lang="zh-CN" altLang="en-US" sz="4800" b="1" dirty="0">
              <a:solidFill>
                <a:srgbClr val="C00000"/>
              </a:solidFill>
              <a:latin typeface="华文隶书" pitchFamily="2" charset="-122"/>
              <a:ea typeface="华文隶书" pitchFamily="2" charset="-122"/>
            </a:endParaRPr>
          </a:p>
        </p:txBody>
      </p:sp>
      <p:sp>
        <p:nvSpPr>
          <p:cNvPr id="11" name="矩形 10"/>
          <p:cNvSpPr/>
          <p:nvPr/>
        </p:nvSpPr>
        <p:spPr>
          <a:xfrm>
            <a:off x="2987823" y="980728"/>
            <a:ext cx="2967479"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rgbClr val="008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纪实作品</a:t>
            </a:r>
            <a:endParaRPr lang="zh-CN" altLang="en-US" sz="5400" b="1" cap="all" spc="0" dirty="0">
              <a:ln/>
              <a:solidFill>
                <a:srgbClr val="008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extLst>
      <p:ext uri="{BB962C8B-B14F-4D97-AF65-F5344CB8AC3E}">
        <p14:creationId xmlns:p14="http://schemas.microsoft.com/office/powerpoint/2010/main" val="28821193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02"/>
            <a:ext cx="9160301" cy="683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712" y="2326035"/>
            <a:ext cx="9145712" cy="1077218"/>
          </a:xfrm>
          <a:prstGeom prst="rect">
            <a:avLst/>
          </a:prstGeom>
          <a:noFill/>
        </p:spPr>
        <p:txBody>
          <a:bodyPr wrap="square" rtlCol="0">
            <a:spAutoFit/>
          </a:bodyPr>
          <a:lstStyle/>
          <a:p>
            <a:r>
              <a:rPr lang="zh-CN" altLang="en-US" sz="3200" b="1" dirty="0" smtClean="0">
                <a:solidFill>
                  <a:srgbClr val="002060"/>
                </a:solidFill>
                <a:latin typeface="华文楷体" pitchFamily="2" charset="-122"/>
                <a:ea typeface="华文楷体" pitchFamily="2" charset="-122"/>
              </a:rPr>
              <a:t>首先，利用序言、目录等，迅速获得对作品的整体印象。</a:t>
            </a:r>
            <a:endParaRPr lang="zh-CN" altLang="en-US" sz="3200" b="1" dirty="0">
              <a:solidFill>
                <a:srgbClr val="002060"/>
              </a:solidFill>
              <a:latin typeface="华文楷体" pitchFamily="2" charset="-122"/>
              <a:ea typeface="华文楷体" pitchFamily="2" charset="-122"/>
            </a:endParaRPr>
          </a:p>
        </p:txBody>
      </p:sp>
      <p:sp>
        <p:nvSpPr>
          <p:cNvPr id="10" name="TextBox 9"/>
          <p:cNvSpPr txBox="1"/>
          <p:nvPr/>
        </p:nvSpPr>
        <p:spPr>
          <a:xfrm>
            <a:off x="255138" y="3450102"/>
            <a:ext cx="4873504" cy="3046988"/>
          </a:xfrm>
          <a:prstGeom prst="rect">
            <a:avLst/>
          </a:prstGeom>
          <a:solidFill>
            <a:srgbClr val="FFC000"/>
          </a:solidFill>
          <a:scene3d>
            <a:camera prst="orthographicFront"/>
            <a:lightRig rig="threePt" dir="t"/>
          </a:scene3d>
          <a:sp3d>
            <a:bevelT w="139700" prst="cross"/>
          </a:sp3d>
        </p:spPr>
        <p:txBody>
          <a:bodyPr wrap="square" rtlCol="0">
            <a:spAutoFit/>
          </a:bodyPr>
          <a:lstStyle/>
          <a:p>
            <a:r>
              <a:rPr lang="en-US" altLang="zh-CN" sz="3200" b="1" dirty="0" smtClean="0">
                <a:solidFill>
                  <a:srgbClr val="663300"/>
                </a:solidFill>
                <a:latin typeface="华文楷体" pitchFamily="2" charset="-122"/>
                <a:ea typeface="华文楷体" pitchFamily="2" charset="-122"/>
              </a:rPr>
              <a:t>《</a:t>
            </a:r>
            <a:r>
              <a:rPr lang="zh-CN" altLang="en-US" sz="3200" b="1" dirty="0" smtClean="0">
                <a:solidFill>
                  <a:srgbClr val="663300"/>
                </a:solidFill>
                <a:latin typeface="华文楷体" pitchFamily="2" charset="-122"/>
                <a:ea typeface="华文楷体" pitchFamily="2" charset="-122"/>
              </a:rPr>
              <a:t>红星照耀中国</a:t>
            </a:r>
            <a:r>
              <a:rPr lang="en-US" altLang="zh-CN" sz="3200" b="1" dirty="0" smtClean="0">
                <a:solidFill>
                  <a:srgbClr val="663300"/>
                </a:solidFill>
                <a:latin typeface="华文楷体" pitchFamily="2" charset="-122"/>
                <a:ea typeface="华文楷体" pitchFamily="2" charset="-122"/>
              </a:rPr>
              <a:t>》</a:t>
            </a:r>
            <a:r>
              <a:rPr lang="zh-CN" altLang="en-US" sz="3200" b="1" dirty="0" smtClean="0">
                <a:solidFill>
                  <a:srgbClr val="663300"/>
                </a:solidFill>
                <a:latin typeface="华文楷体" pitchFamily="2" charset="-122"/>
                <a:ea typeface="华文楷体" pitchFamily="2" charset="-122"/>
              </a:rPr>
              <a:t>就是按照“探寻红色中国”的时间顺序记录见闻的，作者耳闻目睹共产党人及红军、苏区的真实情况，力求解开“红色中国”这个谜。</a:t>
            </a:r>
            <a:endParaRPr lang="zh-CN" altLang="en-US" sz="3200" b="1" dirty="0">
              <a:solidFill>
                <a:srgbClr val="663300"/>
              </a:solidFill>
              <a:latin typeface="华文楷体" pitchFamily="2" charset="-122"/>
              <a:ea typeface="华文楷体" pitchFamily="2" charset="-122"/>
            </a:endParaRPr>
          </a:p>
        </p:txBody>
      </p:sp>
      <p:sp>
        <p:nvSpPr>
          <p:cNvPr id="11" name="矩形 10"/>
          <p:cNvSpPr/>
          <p:nvPr/>
        </p:nvSpPr>
        <p:spPr>
          <a:xfrm>
            <a:off x="916744" y="1130975"/>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extLst>
      <p:ext uri="{BB962C8B-B14F-4D97-AF65-F5344CB8AC3E}">
        <p14:creationId xmlns:p14="http://schemas.microsoft.com/office/powerpoint/2010/main" val="32053073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80">
                                          <p:stCondLst>
                                            <p:cond delay="0"/>
                                          </p:stCondLst>
                                        </p:cTn>
                                        <p:tgtEl>
                                          <p:spTgt spid="9"/>
                                        </p:tgtEl>
                                      </p:cBhvr>
                                    </p:animEffect>
                                    <p:anim calcmode="lin" valueType="num">
                                      <p:cBhvr>
                                        <p:cTn id="1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 dur="26">
                                          <p:stCondLst>
                                            <p:cond delay="650"/>
                                          </p:stCondLst>
                                        </p:cTn>
                                        <p:tgtEl>
                                          <p:spTgt spid="9"/>
                                        </p:tgtEl>
                                      </p:cBhvr>
                                      <p:to x="100000" y="60000"/>
                                    </p:animScale>
                                    <p:animScale>
                                      <p:cBhvr>
                                        <p:cTn id="21" dur="166" decel="50000">
                                          <p:stCondLst>
                                            <p:cond delay="676"/>
                                          </p:stCondLst>
                                        </p:cTn>
                                        <p:tgtEl>
                                          <p:spTgt spid="9"/>
                                        </p:tgtEl>
                                      </p:cBhvr>
                                      <p:to x="100000" y="100000"/>
                                    </p:animScale>
                                    <p:animScale>
                                      <p:cBhvr>
                                        <p:cTn id="22" dur="26">
                                          <p:stCondLst>
                                            <p:cond delay="1312"/>
                                          </p:stCondLst>
                                        </p:cTn>
                                        <p:tgtEl>
                                          <p:spTgt spid="9"/>
                                        </p:tgtEl>
                                      </p:cBhvr>
                                      <p:to x="100000" y="80000"/>
                                    </p:animScale>
                                    <p:animScale>
                                      <p:cBhvr>
                                        <p:cTn id="23" dur="166" decel="50000">
                                          <p:stCondLst>
                                            <p:cond delay="1338"/>
                                          </p:stCondLst>
                                        </p:cTn>
                                        <p:tgtEl>
                                          <p:spTgt spid="9"/>
                                        </p:tgtEl>
                                      </p:cBhvr>
                                      <p:to x="100000" y="100000"/>
                                    </p:animScale>
                                    <p:animScale>
                                      <p:cBhvr>
                                        <p:cTn id="24" dur="26">
                                          <p:stCondLst>
                                            <p:cond delay="1642"/>
                                          </p:stCondLst>
                                        </p:cTn>
                                        <p:tgtEl>
                                          <p:spTgt spid="9"/>
                                        </p:tgtEl>
                                      </p:cBhvr>
                                      <p:to x="100000" y="90000"/>
                                    </p:animScale>
                                    <p:animScale>
                                      <p:cBhvr>
                                        <p:cTn id="25" dur="166" decel="50000">
                                          <p:stCondLst>
                                            <p:cond delay="1668"/>
                                          </p:stCondLst>
                                        </p:cTn>
                                        <p:tgtEl>
                                          <p:spTgt spid="9"/>
                                        </p:tgtEl>
                                      </p:cBhvr>
                                      <p:to x="100000" y="100000"/>
                                    </p:animScale>
                                    <p:animScale>
                                      <p:cBhvr>
                                        <p:cTn id="26" dur="26">
                                          <p:stCondLst>
                                            <p:cond delay="1808"/>
                                          </p:stCondLst>
                                        </p:cTn>
                                        <p:tgtEl>
                                          <p:spTgt spid="9"/>
                                        </p:tgtEl>
                                      </p:cBhvr>
                                      <p:to x="100000" y="95000"/>
                                    </p:animScale>
                                    <p:animScale>
                                      <p:cBhvr>
                                        <p:cTn id="27" dur="166" decel="50000">
                                          <p:stCondLst>
                                            <p:cond delay="1834"/>
                                          </p:stCondLst>
                                        </p:cTn>
                                        <p:tgtEl>
                                          <p:spTgt spid="9"/>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out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32" y="0"/>
            <a:ext cx="912286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713" y="1628800"/>
            <a:ext cx="9145712" cy="1077218"/>
          </a:xfrm>
          <a:prstGeom prst="rect">
            <a:avLst/>
          </a:prstGeom>
          <a:noFill/>
        </p:spPr>
        <p:txBody>
          <a:bodyPr wrap="square" rtlCol="0">
            <a:spAutoFit/>
          </a:bodyPr>
          <a:lstStyle/>
          <a:p>
            <a:r>
              <a:rPr lang="zh-CN" altLang="en-US" sz="3200" b="1" dirty="0" smtClean="0">
                <a:solidFill>
                  <a:srgbClr val="663300"/>
                </a:solidFill>
                <a:latin typeface="华文楷体" pitchFamily="2" charset="-122"/>
                <a:ea typeface="华文楷体" pitchFamily="2" charset="-122"/>
              </a:rPr>
              <a:t>其次</a:t>
            </a:r>
            <a:r>
              <a:rPr lang="zh-CN" altLang="en-US" sz="3200" b="1" dirty="0">
                <a:solidFill>
                  <a:srgbClr val="663300"/>
                </a:solidFill>
                <a:latin typeface="华文楷体" pitchFamily="2" charset="-122"/>
                <a:ea typeface="华文楷体" pitchFamily="2" charset="-122"/>
              </a:rPr>
              <a:t>，边读边梳理作品中事实的前因后果、发展线索。</a:t>
            </a:r>
          </a:p>
        </p:txBody>
      </p:sp>
      <p:sp>
        <p:nvSpPr>
          <p:cNvPr id="10" name="TextBox 9"/>
          <p:cNvSpPr txBox="1"/>
          <p:nvPr/>
        </p:nvSpPr>
        <p:spPr>
          <a:xfrm>
            <a:off x="-2879" y="2887682"/>
            <a:ext cx="6852272" cy="3970318"/>
          </a:xfrm>
          <a:prstGeom prst="rect">
            <a:avLst/>
          </a:prstGeom>
          <a:solidFill>
            <a:srgbClr val="002060"/>
          </a:solidFill>
          <a:scene3d>
            <a:camera prst="orthographicFront"/>
            <a:lightRig rig="threePt" dir="t"/>
          </a:scene3d>
          <a:sp3d>
            <a:bevelT w="139700" prst="cross"/>
          </a:sp3d>
        </p:spPr>
        <p:txBody>
          <a:bodyPr wrap="square" rtlCol="0">
            <a:spAutoFit/>
          </a:bodyPr>
          <a:lstStyle/>
          <a:p>
            <a:r>
              <a:rPr lang="zh-CN" altLang="en-US" sz="2800" b="1" dirty="0">
                <a:solidFill>
                  <a:srgbClr val="FFFF00"/>
                </a:solidFill>
                <a:latin typeface="华文楷体" pitchFamily="2" charset="-122"/>
                <a:ea typeface="华文楷体" pitchFamily="2" charset="-122"/>
              </a:rPr>
              <a:t>不妨追问：作品写了什么人？他们在什么时间、什么地域做些什么？中线突出了什么内容？</a:t>
            </a:r>
            <a:r>
              <a:rPr lang="en-US" altLang="zh-CN" sz="2800" b="1" dirty="0">
                <a:solidFill>
                  <a:schemeClr val="bg1"/>
                </a:solidFill>
                <a:latin typeface="华文楷体" pitchFamily="2" charset="-122"/>
                <a:ea typeface="华文楷体" pitchFamily="2" charset="-122"/>
              </a:rPr>
              <a:t>《</a:t>
            </a:r>
            <a:r>
              <a:rPr lang="zh-CN" altLang="en-US" sz="2800" b="1" dirty="0">
                <a:solidFill>
                  <a:schemeClr val="bg1"/>
                </a:solidFill>
                <a:latin typeface="华文楷体" pitchFamily="2" charset="-122"/>
                <a:ea typeface="华文楷体" pitchFamily="2" charset="-122"/>
              </a:rPr>
              <a:t>红星照耀中国</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实际写</a:t>
            </a:r>
            <a:r>
              <a:rPr lang="zh-CN" altLang="en-US" sz="2800" b="1" dirty="0">
                <a:solidFill>
                  <a:schemeClr val="bg1"/>
                </a:solidFill>
                <a:latin typeface="华文楷体" pitchFamily="2" charset="-122"/>
                <a:ea typeface="华文楷体" pitchFamily="2" charset="-122"/>
              </a:rPr>
              <a:t>了两方面的内容：</a:t>
            </a:r>
            <a:r>
              <a:rPr lang="en-US" altLang="zh-CN" sz="2800" b="1" dirty="0">
                <a:solidFill>
                  <a:schemeClr val="bg1"/>
                </a:solidFill>
                <a:latin typeface="华文楷体" pitchFamily="2" charset="-122"/>
                <a:ea typeface="华文楷体" pitchFamily="2" charset="-122"/>
              </a:rPr>
              <a:t>1</a:t>
            </a:r>
            <a:r>
              <a:rPr lang="zh-CN" altLang="en-US" sz="2800" b="1" dirty="0">
                <a:solidFill>
                  <a:schemeClr val="bg1"/>
                </a:solidFill>
                <a:latin typeface="华文楷体" pitchFamily="2" charset="-122"/>
                <a:ea typeface="华文楷体" pitchFamily="2" charset="-122"/>
              </a:rPr>
              <a:t>、作者</a:t>
            </a:r>
            <a:r>
              <a:rPr lang="en-US" altLang="zh-CN" sz="2800" b="1" dirty="0">
                <a:solidFill>
                  <a:schemeClr val="bg1"/>
                </a:solidFill>
                <a:latin typeface="华文楷体" pitchFamily="2" charset="-122"/>
                <a:ea typeface="华文楷体" pitchFamily="2" charset="-122"/>
              </a:rPr>
              <a:t>1936</a:t>
            </a:r>
            <a:r>
              <a:rPr lang="zh-CN" altLang="en-US" sz="2800" b="1" dirty="0">
                <a:solidFill>
                  <a:schemeClr val="bg1"/>
                </a:solidFill>
                <a:latin typeface="华文楷体" pitchFamily="2" charset="-122"/>
                <a:ea typeface="华文楷体" pitchFamily="2" charset="-122"/>
              </a:rPr>
              <a:t>年</a:t>
            </a:r>
            <a:r>
              <a:rPr lang="en-US" altLang="zh-CN" sz="2800" b="1" dirty="0">
                <a:solidFill>
                  <a:schemeClr val="bg1"/>
                </a:solidFill>
                <a:latin typeface="华文楷体" pitchFamily="2" charset="-122"/>
                <a:ea typeface="华文楷体" pitchFamily="2" charset="-122"/>
              </a:rPr>
              <a:t>6</a:t>
            </a:r>
            <a:r>
              <a:rPr lang="zh-CN" altLang="en-US" sz="2800" b="1" dirty="0">
                <a:solidFill>
                  <a:schemeClr val="bg1"/>
                </a:solidFill>
                <a:latin typeface="华文楷体" pitchFamily="2" charset="-122"/>
                <a:ea typeface="华文楷体" pitchFamily="2" charset="-122"/>
              </a:rPr>
              <a:t>月至</a:t>
            </a:r>
            <a:r>
              <a:rPr lang="en-US" altLang="zh-CN" sz="2800" b="1" dirty="0">
                <a:solidFill>
                  <a:schemeClr val="bg1"/>
                </a:solidFill>
                <a:latin typeface="华文楷体" pitchFamily="2" charset="-122"/>
                <a:ea typeface="华文楷体" pitchFamily="2" charset="-122"/>
              </a:rPr>
              <a:t>10</a:t>
            </a:r>
            <a:r>
              <a:rPr lang="zh-CN" altLang="en-US" sz="2800" b="1" dirty="0">
                <a:solidFill>
                  <a:schemeClr val="bg1"/>
                </a:solidFill>
                <a:latin typeface="华文楷体" pitchFamily="2" charset="-122"/>
                <a:ea typeface="华文楷体" pitchFamily="2" charset="-122"/>
              </a:rPr>
              <a:t>月采访“红色中国”的过程。（共产党及红军是如何绝处求生的），其生存、发展靠的是什么。</a:t>
            </a:r>
            <a:r>
              <a:rPr lang="en-US" altLang="zh-CN" sz="2800" b="1" dirty="0">
                <a:solidFill>
                  <a:schemeClr val="bg1"/>
                </a:solidFill>
                <a:latin typeface="华文楷体" pitchFamily="2" charset="-122"/>
                <a:ea typeface="华文楷体" pitchFamily="2" charset="-122"/>
              </a:rPr>
              <a:t>2</a:t>
            </a:r>
            <a:r>
              <a:rPr lang="zh-CN" altLang="en-US" sz="2800" b="1" dirty="0">
                <a:solidFill>
                  <a:schemeClr val="bg1"/>
                </a:solidFill>
                <a:latin typeface="华文楷体" pitchFamily="2" charset="-122"/>
                <a:ea typeface="华文楷体" pitchFamily="2" charset="-122"/>
              </a:rPr>
              <a:t>、 “红色中国”的历史、现状和未来（共产党领袖人物的成长过程，他们的信仰和他们对于中国命运的思考）</a:t>
            </a:r>
          </a:p>
        </p:txBody>
      </p:sp>
      <p:sp>
        <p:nvSpPr>
          <p:cNvPr id="11" name="矩形 10"/>
          <p:cNvSpPr/>
          <p:nvPr/>
        </p:nvSpPr>
        <p:spPr>
          <a:xfrm>
            <a:off x="933140" y="476672"/>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extLst>
      <p:ext uri="{BB962C8B-B14F-4D97-AF65-F5344CB8AC3E}">
        <p14:creationId xmlns:p14="http://schemas.microsoft.com/office/powerpoint/2010/main" val="155171379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953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0444" y="1541959"/>
            <a:ext cx="6768752" cy="1077218"/>
          </a:xfrm>
          <a:prstGeom prst="rect">
            <a:avLst/>
          </a:prstGeom>
          <a:noFill/>
        </p:spPr>
        <p:txBody>
          <a:bodyPr wrap="square" rtlCol="0">
            <a:spAutoFit/>
          </a:bodyPr>
          <a:lstStyle/>
          <a:p>
            <a:r>
              <a:rPr lang="zh-CN" altLang="en-US" sz="3200" b="1" dirty="0">
                <a:solidFill>
                  <a:srgbClr val="008000"/>
                </a:solidFill>
                <a:latin typeface="华文楷体" pitchFamily="2" charset="-122"/>
                <a:ea typeface="华文楷体" pitchFamily="2" charset="-122"/>
              </a:rPr>
              <a:t>再次，把握作品“事实”之后，还要读明白作者想用事实说什么“话”。</a:t>
            </a:r>
          </a:p>
        </p:txBody>
      </p:sp>
      <p:sp>
        <p:nvSpPr>
          <p:cNvPr id="6" name="TextBox 5"/>
          <p:cNvSpPr txBox="1"/>
          <p:nvPr/>
        </p:nvSpPr>
        <p:spPr>
          <a:xfrm>
            <a:off x="3347864" y="2924944"/>
            <a:ext cx="4733482" cy="3108543"/>
          </a:xfrm>
          <a:prstGeom prst="rect">
            <a:avLst/>
          </a:prstGeom>
          <a:solidFill>
            <a:srgbClr val="00B0F0"/>
          </a:solidFill>
          <a:scene3d>
            <a:camera prst="orthographicFront"/>
            <a:lightRig rig="threePt" dir="t"/>
          </a:scene3d>
          <a:sp3d>
            <a:bevelT w="139700" prst="cross"/>
          </a:sp3d>
        </p:spPr>
        <p:txBody>
          <a:bodyPr wrap="square" rtlCol="0">
            <a:spAutoFit/>
          </a:bodyPr>
          <a:lstStyle/>
          <a:p>
            <a:r>
              <a:rPr lang="en-US" altLang="zh-CN" sz="2800" b="1" dirty="0">
                <a:solidFill>
                  <a:srgbClr val="002060"/>
                </a:solidFill>
                <a:latin typeface="华文楷体" pitchFamily="2" charset="-122"/>
                <a:ea typeface="华文楷体" pitchFamily="2" charset="-122"/>
              </a:rPr>
              <a:t>《</a:t>
            </a:r>
            <a:r>
              <a:rPr lang="zh-CN" altLang="en-US" sz="2800" b="1" dirty="0">
                <a:solidFill>
                  <a:srgbClr val="002060"/>
                </a:solidFill>
                <a:latin typeface="华文楷体" pitchFamily="2" charset="-122"/>
                <a:ea typeface="华文楷体" pitchFamily="2" charset="-122"/>
              </a:rPr>
              <a:t>红星照耀中国</a:t>
            </a:r>
            <a:r>
              <a:rPr lang="en-US" altLang="zh-CN" sz="2800" b="1" dirty="0">
                <a:solidFill>
                  <a:srgbClr val="002060"/>
                </a:solidFill>
                <a:latin typeface="华文楷体" pitchFamily="2" charset="-122"/>
                <a:ea typeface="华文楷体" pitchFamily="2" charset="-122"/>
              </a:rPr>
              <a:t>》</a:t>
            </a:r>
            <a:r>
              <a:rPr lang="zh-CN" altLang="en-US" sz="2800" b="1" dirty="0">
                <a:solidFill>
                  <a:srgbClr val="002060"/>
                </a:solidFill>
                <a:latin typeface="华文楷体" pitchFamily="2" charset="-122"/>
                <a:ea typeface="华文楷体" pitchFamily="2" charset="-122"/>
              </a:rPr>
              <a:t>中作者带着疑虑出发采访，采访结束后形成自己的观点，预言“红色中国”最后一定获得胜利。我们要善于把握文中作者议论性的语句，了解作者的感情倾向。</a:t>
            </a:r>
          </a:p>
        </p:txBody>
      </p:sp>
      <p:sp>
        <p:nvSpPr>
          <p:cNvPr id="8" name="矩形 7"/>
          <p:cNvSpPr/>
          <p:nvPr/>
        </p:nvSpPr>
        <p:spPr>
          <a:xfrm>
            <a:off x="0" y="332656"/>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extLst>
      <p:ext uri="{BB962C8B-B14F-4D97-AF65-F5344CB8AC3E}">
        <p14:creationId xmlns:p14="http://schemas.microsoft.com/office/powerpoint/2010/main" val="24573691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5"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 y="1366351"/>
            <a:ext cx="9144001" cy="1569660"/>
          </a:xfrm>
          <a:prstGeom prst="rect">
            <a:avLst/>
          </a:prstGeom>
          <a:noFill/>
        </p:spPr>
        <p:txBody>
          <a:bodyPr wrap="square" rtlCol="0">
            <a:spAutoFit/>
          </a:bodyPr>
          <a:lstStyle/>
          <a:p>
            <a:r>
              <a:rPr lang="zh-CN" altLang="en-US" sz="3200" b="1" dirty="0">
                <a:solidFill>
                  <a:srgbClr val="0000FF"/>
                </a:solidFill>
                <a:latin typeface="华文楷体" pitchFamily="2" charset="-122"/>
                <a:ea typeface="华文楷体" pitchFamily="2" charset="-122"/>
              </a:rPr>
              <a:t>最后，阅读纪实作品，最终要从中获得启迪，用来指导自己的生活和学习。即</a:t>
            </a:r>
            <a:r>
              <a:rPr lang="zh-CN" altLang="en-US" sz="3200" b="1" dirty="0" smtClean="0">
                <a:solidFill>
                  <a:srgbClr val="0000FF"/>
                </a:solidFill>
                <a:latin typeface="华文楷体" pitchFamily="2" charset="-122"/>
                <a:ea typeface="华文楷体" pitchFamily="2" charset="-122"/>
              </a:rPr>
              <a:t>要从那个</a:t>
            </a:r>
            <a:r>
              <a:rPr lang="zh-CN" altLang="en-US" sz="3200" b="1" dirty="0">
                <a:solidFill>
                  <a:srgbClr val="0000FF"/>
                </a:solidFill>
                <a:latin typeface="华文楷体" pitchFamily="2" charset="-122"/>
                <a:ea typeface="华文楷体" pitchFamily="2" charset="-122"/>
              </a:rPr>
              <a:t>事实中汲取营养；向作者“取经”；善于联系、比较和分析。</a:t>
            </a:r>
          </a:p>
        </p:txBody>
      </p:sp>
      <p:sp>
        <p:nvSpPr>
          <p:cNvPr id="6" name="TextBox 5"/>
          <p:cNvSpPr txBox="1"/>
          <p:nvPr/>
        </p:nvSpPr>
        <p:spPr>
          <a:xfrm>
            <a:off x="0" y="2957144"/>
            <a:ext cx="9143998" cy="2677656"/>
          </a:xfrm>
          <a:prstGeom prst="rect">
            <a:avLst/>
          </a:prstGeom>
          <a:solidFill>
            <a:srgbClr val="663300"/>
          </a:solidFill>
          <a:scene3d>
            <a:camera prst="orthographicFront"/>
            <a:lightRig rig="threePt" dir="t"/>
          </a:scene3d>
          <a:sp3d>
            <a:bevelT w="139700" prst="cross"/>
          </a:sp3d>
        </p:spPr>
        <p:txBody>
          <a:bodyPr wrap="square" rtlCol="0">
            <a:spAutoFit/>
          </a:bodyPr>
          <a:lstStyle/>
          <a:p>
            <a:r>
              <a:rPr lang="zh-CN" altLang="en-US" sz="2800" b="1" dirty="0">
                <a:solidFill>
                  <a:srgbClr val="00FF00"/>
                </a:solidFill>
                <a:latin typeface="华文楷体" pitchFamily="2" charset="-122"/>
                <a:ea typeface="华文楷体" pitchFamily="2" charset="-122"/>
              </a:rPr>
              <a:t>阅读</a:t>
            </a:r>
            <a:r>
              <a:rPr lang="en-US" altLang="zh-CN" sz="2800" b="1" dirty="0">
                <a:solidFill>
                  <a:srgbClr val="00FF00"/>
                </a:solidFill>
                <a:latin typeface="华文楷体" pitchFamily="2" charset="-122"/>
                <a:ea typeface="华文楷体" pitchFamily="2" charset="-122"/>
              </a:rPr>
              <a:t>《</a:t>
            </a:r>
            <a:r>
              <a:rPr lang="zh-CN" altLang="en-US" sz="2800" b="1" dirty="0">
                <a:solidFill>
                  <a:srgbClr val="00FF00"/>
                </a:solidFill>
                <a:latin typeface="华文楷体" pitchFamily="2" charset="-122"/>
                <a:ea typeface="华文楷体" pitchFamily="2" charset="-122"/>
              </a:rPr>
              <a:t>红星照耀中国</a:t>
            </a:r>
            <a:r>
              <a:rPr lang="en-US" altLang="zh-CN" sz="2800" b="1" dirty="0">
                <a:solidFill>
                  <a:srgbClr val="00FF00"/>
                </a:solidFill>
                <a:latin typeface="华文楷体" pitchFamily="2" charset="-122"/>
                <a:ea typeface="华文楷体" pitchFamily="2" charset="-122"/>
              </a:rPr>
              <a:t>》</a:t>
            </a:r>
            <a:r>
              <a:rPr lang="zh-CN" altLang="en-US" sz="2800" b="1" dirty="0">
                <a:solidFill>
                  <a:srgbClr val="00FF00"/>
                </a:solidFill>
                <a:latin typeface="华文楷体" pitchFamily="2" charset="-122"/>
                <a:ea typeface="华文楷体" pitchFamily="2" charset="-122"/>
              </a:rPr>
              <a:t>，首先要从中国共产党人和红军为国家和民族的命运浴血奋战的历史中汲取精神营养；其次要学习作者斯诺作为记者的敬业精神和探求真理的勇气；再次要善于参考相关资料（如历史课本及其他记录共产党、中国工农红军历史的纪实作品），并联系当今社会进行分析和思考。</a:t>
            </a:r>
          </a:p>
        </p:txBody>
      </p:sp>
      <p:sp>
        <p:nvSpPr>
          <p:cNvPr id="8" name="矩形 7"/>
          <p:cNvSpPr/>
          <p:nvPr/>
        </p:nvSpPr>
        <p:spPr>
          <a:xfrm>
            <a:off x="1017179" y="317054"/>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extLst>
      <p:ext uri="{BB962C8B-B14F-4D97-AF65-F5344CB8AC3E}">
        <p14:creationId xmlns:p14="http://schemas.microsoft.com/office/powerpoint/2010/main" val="18074886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1" y="-8012"/>
            <a:ext cx="9163051" cy="686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图示 1"/>
          <p:cNvGraphicFramePr/>
          <p:nvPr>
            <p:extLst>
              <p:ext uri="{D42A27DB-BD31-4B8C-83A1-F6EECF244321}">
                <p14:modId xmlns:p14="http://schemas.microsoft.com/office/powerpoint/2010/main" val="1276313892"/>
              </p:ext>
            </p:extLst>
          </p:nvPr>
        </p:nvGraphicFramePr>
        <p:xfrm>
          <a:off x="386010" y="917902"/>
          <a:ext cx="8352928" cy="5069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p:nvPr/>
        </p:nvSpPr>
        <p:spPr>
          <a:xfrm>
            <a:off x="2036666" y="332656"/>
            <a:ext cx="5282215"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600" b="1" dirty="0">
                <a:solidFill>
                  <a:srgbClr val="FF0000"/>
                </a:solidFill>
                <a:latin typeface="华文隶书" pitchFamily="2" charset="-122"/>
                <a:ea typeface="华文隶书" pitchFamily="2" charset="-122"/>
              </a:rPr>
              <a:t>红星照耀中国</a:t>
            </a:r>
          </a:p>
        </p:txBody>
      </p:sp>
    </p:spTree>
    <p:extLst>
      <p:ext uri="{BB962C8B-B14F-4D97-AF65-F5344CB8AC3E}">
        <p14:creationId xmlns:p14="http://schemas.microsoft.com/office/powerpoint/2010/main" val="26898277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矩形 8195"/>
          <p:cNvSpPr>
            <a:spLocks noGrp="1"/>
          </p:cNvSpPr>
          <p:nvPr/>
        </p:nvSpPr>
        <p:spPr>
          <a:xfrm>
            <a:off x="1403646" y="1700808"/>
            <a:ext cx="7544619" cy="3888432"/>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4"/>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冲破国民党严密的封锁线</a:t>
            </a: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四个多月</a:t>
            </a:r>
            <a:r>
              <a:rPr lang="zh-CN" altLang="en-US" sz="3600" b="1" dirty="0">
                <a:solidFill>
                  <a:srgbClr val="0000FF"/>
                </a:solidFill>
                <a:latin typeface="华文隶书" pitchFamily="2" charset="-122"/>
                <a:ea typeface="华文隶书" pitchFamily="2" charset="-122"/>
                <a:sym typeface="Arial" panose="020B0604020202020204" pitchFamily="34" charset="0"/>
              </a:rPr>
              <a:t>的实地考察</a:t>
            </a: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14</a:t>
            </a:r>
            <a:r>
              <a:rPr lang="zh-CN" altLang="en-US" sz="3600" b="1" dirty="0">
                <a:solidFill>
                  <a:srgbClr val="0000FF"/>
                </a:solidFill>
                <a:latin typeface="华文隶书" pitchFamily="2" charset="-122"/>
                <a:ea typeface="华文隶书" pitchFamily="2" charset="-122"/>
                <a:sym typeface="Arial" panose="020B0604020202020204" pitchFamily="34" charset="0"/>
              </a:rPr>
              <a:t>本密密麻麻的笔记本</a:t>
            </a: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30</a:t>
            </a:r>
            <a:r>
              <a:rPr lang="zh-CN" altLang="en-US" sz="3600" b="1" dirty="0" smtClean="0">
                <a:solidFill>
                  <a:srgbClr val="0000FF"/>
                </a:solidFill>
                <a:latin typeface="华文隶书" pitchFamily="2" charset="-122"/>
                <a:ea typeface="华文隶书" pitchFamily="2" charset="-122"/>
                <a:sym typeface="Arial" panose="020B0604020202020204" pitchFamily="34" charset="0"/>
              </a:rPr>
              <a:t>卷</a:t>
            </a:r>
            <a:r>
              <a:rPr lang="zh-CN" altLang="en-US" sz="3600" b="1" dirty="0">
                <a:solidFill>
                  <a:srgbClr val="0000FF"/>
                </a:solidFill>
                <a:latin typeface="华文隶书" pitchFamily="2" charset="-122"/>
                <a:ea typeface="华文隶书" pitchFamily="2" charset="-122"/>
                <a:sym typeface="Arial" panose="020B0604020202020204" pitchFamily="34" charset="0"/>
              </a:rPr>
              <a:t>胶卷</a:t>
            </a:r>
          </a:p>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第一</a:t>
            </a:r>
            <a:r>
              <a:rPr lang="zh-CN" altLang="en-US" sz="3600" b="1" dirty="0">
                <a:solidFill>
                  <a:srgbClr val="0000FF"/>
                </a:solidFill>
                <a:latin typeface="华文隶书" pitchFamily="2" charset="-122"/>
                <a:ea typeface="华文隶书" pitchFamily="2" charset="-122"/>
                <a:sym typeface="Arial" panose="020B0604020202020204" pitchFamily="34" charset="0"/>
              </a:rPr>
              <a:t>个向世界报道了红军长征的消息</a:t>
            </a:r>
          </a:p>
        </p:txBody>
      </p:sp>
      <p:sp>
        <p:nvSpPr>
          <p:cNvPr id="5" name="矩形 4"/>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a:solidFill>
                  <a:srgbClr val="FF0000"/>
                </a:solidFill>
                <a:latin typeface="华文隶书" pitchFamily="2" charset="-122"/>
                <a:ea typeface="华文隶书" pitchFamily="2" charset="-122"/>
              </a:rPr>
              <a:t>有这样一个人</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7859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p:cTn id="13" dur="1000" fill="hold"/>
                                        <p:tgtEl>
                                          <p:spTgt spid="8196"/>
                                        </p:tgtEl>
                                        <p:attrNameLst>
                                          <p:attrName>ppt_w</p:attrName>
                                        </p:attrNameLst>
                                      </p:cBhvr>
                                      <p:tavLst>
                                        <p:tav tm="0">
                                          <p:val>
                                            <p:fltVal val="0"/>
                                          </p:val>
                                        </p:tav>
                                        <p:tav tm="100000">
                                          <p:val>
                                            <p:strVal val="#ppt_w"/>
                                          </p:val>
                                        </p:tav>
                                      </p:tavLst>
                                    </p:anim>
                                    <p:anim calcmode="lin" valueType="num">
                                      <p:cBhvr>
                                        <p:cTn id="14" dur="1000" fill="hold"/>
                                        <p:tgtEl>
                                          <p:spTgt spid="8196"/>
                                        </p:tgtEl>
                                        <p:attrNameLst>
                                          <p:attrName>ppt_h</p:attrName>
                                        </p:attrNameLst>
                                      </p:cBhvr>
                                      <p:tavLst>
                                        <p:tav tm="0">
                                          <p:val>
                                            <p:fltVal val="0"/>
                                          </p:val>
                                        </p:tav>
                                        <p:tav tm="100000">
                                          <p:val>
                                            <p:strVal val="#ppt_h"/>
                                          </p:val>
                                        </p:tav>
                                      </p:tavLst>
                                    </p:anim>
                                    <p:anim calcmode="lin" valueType="num">
                                      <p:cBhvr>
                                        <p:cTn id="15" dur="1000" fill="hold"/>
                                        <p:tgtEl>
                                          <p:spTgt spid="819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19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8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表格 2"/>
          <p:cNvGraphicFramePr>
            <a:graphicFrameLocks noGrp="1"/>
          </p:cNvGraphicFramePr>
          <p:nvPr>
            <p:extLst>
              <p:ext uri="{D42A27DB-BD31-4B8C-83A1-F6EECF244321}">
                <p14:modId xmlns:p14="http://schemas.microsoft.com/office/powerpoint/2010/main" val="1537466489"/>
              </p:ext>
            </p:extLst>
          </p:nvPr>
        </p:nvGraphicFramePr>
        <p:xfrm>
          <a:off x="166495" y="1296636"/>
          <a:ext cx="8811010" cy="5124709"/>
        </p:xfrm>
        <a:graphic>
          <a:graphicData uri="http://schemas.openxmlformats.org/drawingml/2006/table">
            <a:tbl>
              <a:tblPr firstRow="1" bandRow="1"/>
              <a:tblGrid>
                <a:gridCol w="2186274"/>
                <a:gridCol w="2333160"/>
                <a:gridCol w="4291576"/>
              </a:tblGrid>
              <a:tr h="447286">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阶段</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任务</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要求</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1712955">
                <a:tc>
                  <a:txBody>
                    <a:bodyPr/>
                    <a:lstStyle/>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a:rPr>
                        <a:t>第一阶段（</a:t>
                      </a:r>
                      <a:r>
                        <a:rPr lang="en-US" sz="2800" b="1" kern="100" dirty="0" smtClean="0">
                          <a:solidFill>
                            <a:srgbClr val="000000"/>
                          </a:solidFill>
                          <a:effectLst/>
                          <a:latin typeface="华文楷体" pitchFamily="2" charset="-122"/>
                          <a:ea typeface="华文楷体" pitchFamily="2" charset="-122"/>
                          <a:cs typeface="Times New Roman"/>
                        </a:rPr>
                        <a:t>11</a:t>
                      </a:r>
                      <a:r>
                        <a:rPr lang="zh-CN" sz="2800" b="1" kern="100" dirty="0" smtClean="0">
                          <a:solidFill>
                            <a:srgbClr val="000000"/>
                          </a:solidFill>
                          <a:effectLst/>
                          <a:latin typeface="华文楷体" pitchFamily="2" charset="-122"/>
                          <a:ea typeface="华文楷体" pitchFamily="2" charset="-122"/>
                          <a:cs typeface="Times New Roman"/>
                        </a:rPr>
                        <a:t>月</a:t>
                      </a:r>
                      <a:r>
                        <a:rPr lang="en-US" sz="2800" b="1" kern="100" dirty="0" smtClean="0">
                          <a:solidFill>
                            <a:srgbClr val="000000"/>
                          </a:solidFill>
                          <a:effectLst/>
                          <a:latin typeface="华文楷体" pitchFamily="2" charset="-122"/>
                          <a:ea typeface="华文楷体" pitchFamily="2" charset="-122"/>
                          <a:cs typeface="Times New Roman"/>
                        </a:rPr>
                        <a:t>10</a:t>
                      </a:r>
                      <a:r>
                        <a:rPr lang="zh-CN" sz="2800" b="1" kern="100" dirty="0" smtClean="0">
                          <a:solidFill>
                            <a:srgbClr val="000000"/>
                          </a:solidFill>
                          <a:effectLst/>
                          <a:latin typeface="华文楷体" pitchFamily="2" charset="-122"/>
                          <a:ea typeface="华文楷体" pitchFamily="2" charset="-122"/>
                          <a:cs typeface="Times New Roman"/>
                        </a:rPr>
                        <a:t>日</a:t>
                      </a:r>
                      <a:r>
                        <a:rPr lang="en-US" sz="2800" b="1" kern="100" dirty="0" smtClean="0">
                          <a:solidFill>
                            <a:srgbClr val="000000"/>
                          </a:solidFill>
                          <a:effectLst/>
                          <a:latin typeface="华文楷体" pitchFamily="2" charset="-122"/>
                          <a:ea typeface="华文楷体" pitchFamily="2" charset="-122"/>
                          <a:cs typeface="Times New Roman"/>
                        </a:rPr>
                        <a:t>-20</a:t>
                      </a:r>
                      <a:r>
                        <a:rPr lang="zh-CN" sz="2800" b="1" kern="100" dirty="0" smtClean="0">
                          <a:solidFill>
                            <a:srgbClr val="000000"/>
                          </a:solidFill>
                          <a:effectLst/>
                          <a:latin typeface="华文楷体" pitchFamily="2" charset="-122"/>
                          <a:ea typeface="华文楷体" pitchFamily="2" charset="-122"/>
                          <a:cs typeface="Times New Roman"/>
                        </a:rPr>
                        <a:t>日）</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a:rPr>
                        <a:t>阅读全书</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zh-CN" altLang="zh-CN" sz="2800" b="1" kern="100" dirty="0" smtClean="0">
                          <a:solidFill>
                            <a:srgbClr val="000000"/>
                          </a:solidFill>
                          <a:effectLst/>
                          <a:latin typeface="华文楷体" pitchFamily="2" charset="-122"/>
                          <a:ea typeface="华文楷体" pitchFamily="2" charset="-122"/>
                          <a:cs typeface="Times New Roman"/>
                        </a:rPr>
                        <a:t>边读边画，寻找谜底</a:t>
                      </a:r>
                      <a:r>
                        <a:rPr lang="zh-CN" altLang="en-US" sz="2800" b="1" kern="100" dirty="0" smtClean="0">
                          <a:solidFill>
                            <a:srgbClr val="000000"/>
                          </a:solidFill>
                          <a:effectLst/>
                          <a:latin typeface="华文楷体" pitchFamily="2" charset="-122"/>
                          <a:ea typeface="华文楷体" pitchFamily="2" charset="-122"/>
                          <a:cs typeface="Times New Roman"/>
                        </a:rPr>
                        <a:t>。</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r h="2771674">
                <a:tc>
                  <a:txBody>
                    <a:bodyPr/>
                    <a:lstStyle/>
                    <a:p>
                      <a:pPr algn="just">
                        <a:spcAft>
                          <a:spcPts val="0"/>
                        </a:spcAft>
                      </a:pPr>
                      <a:r>
                        <a:rPr lang="zh-CN" sz="2800" b="1" kern="100" dirty="0">
                          <a:solidFill>
                            <a:srgbClr val="000000"/>
                          </a:solidFill>
                          <a:effectLst/>
                          <a:latin typeface="华文楷体" pitchFamily="2" charset="-122"/>
                          <a:ea typeface="华文楷体" pitchFamily="2" charset="-122"/>
                          <a:cs typeface="Times New Roman"/>
                        </a:rPr>
                        <a:t>第二阶段（</a:t>
                      </a:r>
                      <a:r>
                        <a:rPr lang="en-US" sz="2800" b="1" kern="100" dirty="0">
                          <a:solidFill>
                            <a:srgbClr val="000000"/>
                          </a:solidFill>
                          <a:effectLst/>
                          <a:latin typeface="华文楷体" pitchFamily="2" charset="-122"/>
                          <a:ea typeface="华文楷体" pitchFamily="2" charset="-122"/>
                          <a:cs typeface="Times New Roman"/>
                        </a:rPr>
                        <a:t>12</a:t>
                      </a:r>
                      <a:r>
                        <a:rPr lang="zh-CN" sz="2800" b="1" kern="100" dirty="0">
                          <a:solidFill>
                            <a:srgbClr val="000000"/>
                          </a:solidFill>
                          <a:effectLst/>
                          <a:latin typeface="华文楷体" pitchFamily="2" charset="-122"/>
                          <a:ea typeface="华文楷体" pitchFamily="2" charset="-122"/>
                          <a:cs typeface="Times New Roman"/>
                        </a:rPr>
                        <a:t>月</a:t>
                      </a:r>
                      <a:r>
                        <a:rPr lang="en-US" sz="2800" b="1" kern="100" dirty="0" smtClean="0">
                          <a:solidFill>
                            <a:srgbClr val="000000"/>
                          </a:solidFill>
                          <a:effectLst/>
                          <a:latin typeface="华文楷体" pitchFamily="2" charset="-122"/>
                          <a:ea typeface="华文楷体" pitchFamily="2" charset="-122"/>
                          <a:cs typeface="Times New Roman"/>
                        </a:rPr>
                        <a:t>21</a:t>
                      </a:r>
                      <a:r>
                        <a:rPr lang="zh-CN" sz="2800" b="1" kern="100" dirty="0" smtClean="0">
                          <a:solidFill>
                            <a:srgbClr val="000000"/>
                          </a:solidFill>
                          <a:effectLst/>
                          <a:latin typeface="华文楷体" pitchFamily="2" charset="-122"/>
                          <a:ea typeface="华文楷体" pitchFamily="2" charset="-122"/>
                          <a:cs typeface="Times New Roman"/>
                        </a:rPr>
                        <a:t>日</a:t>
                      </a:r>
                      <a:r>
                        <a:rPr lang="en-US" sz="2800" b="1" kern="100" dirty="0">
                          <a:solidFill>
                            <a:srgbClr val="000000"/>
                          </a:solidFill>
                          <a:effectLst/>
                          <a:latin typeface="华文楷体" pitchFamily="2" charset="-122"/>
                          <a:ea typeface="华文楷体" pitchFamily="2" charset="-122"/>
                          <a:cs typeface="Times New Roman"/>
                        </a:rPr>
                        <a:t>-1</a:t>
                      </a:r>
                      <a:r>
                        <a:rPr lang="zh-CN" sz="2800" b="1" kern="100" dirty="0">
                          <a:solidFill>
                            <a:srgbClr val="000000"/>
                          </a:solidFill>
                          <a:effectLst/>
                          <a:latin typeface="华文楷体" pitchFamily="2" charset="-122"/>
                          <a:ea typeface="华文楷体" pitchFamily="2" charset="-122"/>
                          <a:cs typeface="Times New Roman"/>
                        </a:rPr>
                        <a:t>月</a:t>
                      </a:r>
                      <a:r>
                        <a:rPr lang="en-US" sz="2800" b="1" kern="100" dirty="0">
                          <a:solidFill>
                            <a:srgbClr val="000000"/>
                          </a:solidFill>
                          <a:effectLst/>
                          <a:latin typeface="华文楷体" pitchFamily="2" charset="-122"/>
                          <a:ea typeface="华文楷体" pitchFamily="2" charset="-122"/>
                          <a:cs typeface="Times New Roman"/>
                        </a:rPr>
                        <a:t>1</a:t>
                      </a:r>
                      <a:r>
                        <a:rPr lang="zh-CN" sz="2800" b="1" kern="100" dirty="0">
                          <a:solidFill>
                            <a:srgbClr val="000000"/>
                          </a:solidFill>
                          <a:effectLst/>
                          <a:latin typeface="华文楷体" pitchFamily="2" charset="-122"/>
                          <a:ea typeface="华文楷体" pitchFamily="2" charset="-122"/>
                          <a:cs typeface="Times New Roman"/>
                        </a:rPr>
                        <a:t>日）</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rgbClr val="000000"/>
                          </a:solidFill>
                          <a:effectLst/>
                          <a:latin typeface="华文楷体" pitchFamily="2" charset="-122"/>
                          <a:ea typeface="华文楷体" pitchFamily="2" charset="-122"/>
                          <a:cs typeface="Times New Roman"/>
                        </a:rPr>
                        <a:t>《长征》专题</a:t>
                      </a:r>
                      <a:r>
                        <a:rPr lang="zh-CN" sz="2800" b="1" kern="100" dirty="0" smtClean="0">
                          <a:solidFill>
                            <a:srgbClr val="000000"/>
                          </a:solidFill>
                          <a:effectLst/>
                          <a:latin typeface="华文楷体" pitchFamily="2" charset="-122"/>
                          <a:ea typeface="华文楷体" pitchFamily="2" charset="-122"/>
                          <a:cs typeface="Times New Roman"/>
                        </a:rPr>
                        <a:t>阅读</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800" b="1" kern="100" dirty="0">
                          <a:solidFill>
                            <a:srgbClr val="000000"/>
                          </a:solidFill>
                          <a:effectLst/>
                          <a:latin typeface="华文楷体" pitchFamily="2" charset="-122"/>
                          <a:ea typeface="华文楷体" pitchFamily="2" charset="-122"/>
                          <a:cs typeface="Times New Roman"/>
                        </a:rPr>
                        <a:t>1.</a:t>
                      </a:r>
                      <a:r>
                        <a:rPr lang="zh-CN" sz="2800" b="1" kern="100" dirty="0">
                          <a:solidFill>
                            <a:srgbClr val="FF0000"/>
                          </a:solidFill>
                          <a:effectLst/>
                          <a:latin typeface="华文楷体" pitchFamily="2" charset="-122"/>
                          <a:ea typeface="华文楷体" pitchFamily="2" charset="-122"/>
                          <a:cs typeface="Times New Roman"/>
                        </a:rPr>
                        <a:t>划出</a:t>
                      </a:r>
                      <a:r>
                        <a:rPr lang="zh-CN" sz="2800" b="1" kern="100" dirty="0">
                          <a:solidFill>
                            <a:srgbClr val="000000"/>
                          </a:solidFill>
                          <a:effectLst/>
                          <a:latin typeface="华文楷体" pitchFamily="2" charset="-122"/>
                          <a:ea typeface="华文楷体" pitchFamily="2" charset="-122"/>
                          <a:cs typeface="Times New Roman"/>
                        </a:rPr>
                        <a:t>红军的长征路线图，依次</a:t>
                      </a:r>
                      <a:r>
                        <a:rPr lang="zh-CN" sz="2800" b="1" kern="100" dirty="0">
                          <a:solidFill>
                            <a:srgbClr val="FF0000"/>
                          </a:solidFill>
                          <a:effectLst/>
                          <a:latin typeface="华文楷体" pitchFamily="2" charset="-122"/>
                          <a:ea typeface="华文楷体" pitchFamily="2" charset="-122"/>
                          <a:cs typeface="Times New Roman"/>
                        </a:rPr>
                        <a:t>写下</a:t>
                      </a:r>
                      <a:r>
                        <a:rPr lang="zh-CN" sz="2800" b="1" kern="100" dirty="0">
                          <a:solidFill>
                            <a:srgbClr val="000000"/>
                          </a:solidFill>
                          <a:effectLst/>
                          <a:latin typeface="华文楷体" pitchFamily="2" charset="-122"/>
                          <a:ea typeface="华文楷体" pitchFamily="2" charset="-122"/>
                          <a:cs typeface="Times New Roman"/>
                        </a:rPr>
                        <a:t>牺牲</a:t>
                      </a:r>
                      <a:r>
                        <a:rPr lang="zh-CN" sz="2800" b="1" kern="100" dirty="0" smtClean="0">
                          <a:solidFill>
                            <a:srgbClr val="000000"/>
                          </a:solidFill>
                          <a:effectLst/>
                          <a:latin typeface="华文楷体" pitchFamily="2" charset="-122"/>
                          <a:ea typeface="华文楷体" pitchFamily="2" charset="-122"/>
                          <a:cs typeface="Times New Roman"/>
                        </a:rPr>
                        <a:t>人数</a:t>
                      </a:r>
                      <a:r>
                        <a:rPr lang="zh-CN" altLang="en-US" sz="2800" b="1" kern="100" dirty="0" smtClean="0">
                          <a:solidFill>
                            <a:srgbClr val="000000"/>
                          </a:solidFill>
                          <a:effectLst/>
                          <a:latin typeface="华文楷体" pitchFamily="2" charset="-122"/>
                          <a:ea typeface="华文楷体" pitchFamily="2" charset="-122"/>
                          <a:cs typeface="Times New Roman"/>
                        </a:rPr>
                        <a:t>、</a:t>
                      </a:r>
                      <a:r>
                        <a:rPr lang="zh-CN" sz="2800" b="1" kern="100" dirty="0" smtClean="0">
                          <a:solidFill>
                            <a:srgbClr val="000000"/>
                          </a:solidFill>
                          <a:effectLst/>
                          <a:latin typeface="华文楷体" pitchFamily="2" charset="-122"/>
                          <a:ea typeface="华文楷体" pitchFamily="2" charset="-122"/>
                          <a:cs typeface="Times New Roman"/>
                        </a:rPr>
                        <a:t>重要</a:t>
                      </a:r>
                      <a:r>
                        <a:rPr lang="zh-CN" sz="2800" b="1" kern="100" dirty="0">
                          <a:solidFill>
                            <a:srgbClr val="000000"/>
                          </a:solidFill>
                          <a:effectLst/>
                          <a:latin typeface="华文楷体" pitchFamily="2" charset="-122"/>
                          <a:ea typeface="华文楷体" pitchFamily="2" charset="-122"/>
                          <a:cs typeface="Times New Roman"/>
                        </a:rPr>
                        <a:t>事件，</a:t>
                      </a:r>
                      <a:r>
                        <a:rPr lang="zh-CN" sz="2800" b="1" kern="100" dirty="0">
                          <a:solidFill>
                            <a:srgbClr val="FF0000"/>
                          </a:solidFill>
                          <a:effectLst/>
                          <a:latin typeface="华文楷体" pitchFamily="2" charset="-122"/>
                          <a:ea typeface="华文楷体" pitchFamily="2" charset="-122"/>
                          <a:cs typeface="Times New Roman"/>
                        </a:rPr>
                        <a:t>了解</a:t>
                      </a:r>
                      <a:r>
                        <a:rPr lang="zh-CN" sz="2800" b="1" kern="100" dirty="0">
                          <a:solidFill>
                            <a:srgbClr val="000000"/>
                          </a:solidFill>
                          <a:effectLst/>
                          <a:latin typeface="华文楷体" pitchFamily="2" charset="-122"/>
                          <a:ea typeface="华文楷体" pitchFamily="2" charset="-122"/>
                          <a:cs typeface="Times New Roman"/>
                        </a:rPr>
                        <a:t>红军长征的起因、经过、结果；探讨长征胜利的根本原因、意义</a:t>
                      </a:r>
                      <a:r>
                        <a:rPr lang="zh-CN" sz="2800" b="1" kern="100" dirty="0" smtClean="0">
                          <a:solidFill>
                            <a:srgbClr val="000000"/>
                          </a:solidFill>
                          <a:effectLst/>
                          <a:latin typeface="华文楷体" pitchFamily="2" charset="-122"/>
                          <a:ea typeface="华文楷体" pitchFamily="2" charset="-122"/>
                          <a:cs typeface="Times New Roman"/>
                        </a:rPr>
                        <a:t>。</a:t>
                      </a:r>
                      <a:endParaRPr lang="en-US" altLang="zh-CN" sz="2800" b="1" kern="100" dirty="0" smtClean="0">
                        <a:solidFill>
                          <a:srgbClr val="000000"/>
                        </a:solidFill>
                        <a:effectLst/>
                        <a:latin typeface="华文楷体" pitchFamily="2" charset="-122"/>
                        <a:ea typeface="华文楷体" pitchFamily="2" charset="-122"/>
                        <a:cs typeface="Times New Roman"/>
                      </a:endParaRPr>
                    </a:p>
                    <a:p>
                      <a:pPr algn="just">
                        <a:spcAft>
                          <a:spcPts val="0"/>
                        </a:spcAft>
                      </a:pPr>
                      <a:r>
                        <a:rPr lang="en-US" sz="2800" b="1" kern="100" dirty="0" smtClean="0">
                          <a:solidFill>
                            <a:srgbClr val="000000"/>
                          </a:solidFill>
                          <a:effectLst/>
                          <a:latin typeface="华文楷体" pitchFamily="2" charset="-122"/>
                          <a:ea typeface="华文楷体" pitchFamily="2" charset="-122"/>
                          <a:cs typeface="Times New Roman"/>
                        </a:rPr>
                        <a:t>2</a:t>
                      </a:r>
                      <a:r>
                        <a:rPr lang="en-US" sz="2800" b="1" kern="100" dirty="0">
                          <a:solidFill>
                            <a:srgbClr val="000000"/>
                          </a:solidFill>
                          <a:effectLst/>
                          <a:latin typeface="华文楷体" pitchFamily="2" charset="-122"/>
                          <a:ea typeface="华文楷体" pitchFamily="2" charset="-122"/>
                          <a:cs typeface="Times New Roman"/>
                        </a:rPr>
                        <a:t>.</a:t>
                      </a:r>
                      <a:r>
                        <a:rPr lang="zh-CN" sz="2800" b="1" kern="100" dirty="0">
                          <a:solidFill>
                            <a:srgbClr val="FF0000"/>
                          </a:solidFill>
                          <a:effectLst/>
                          <a:latin typeface="华文楷体" pitchFamily="2" charset="-122"/>
                          <a:ea typeface="华文楷体" pitchFamily="2" charset="-122"/>
                          <a:cs typeface="Times New Roman"/>
                        </a:rPr>
                        <a:t>搜集</a:t>
                      </a:r>
                      <a:r>
                        <a:rPr lang="zh-CN" sz="2800" b="1" kern="100" dirty="0">
                          <a:solidFill>
                            <a:srgbClr val="000000"/>
                          </a:solidFill>
                          <a:effectLst/>
                          <a:latin typeface="华文楷体" pitchFamily="2" charset="-122"/>
                          <a:ea typeface="华文楷体" pitchFamily="2" charset="-122"/>
                          <a:cs typeface="Times New Roman"/>
                        </a:rPr>
                        <a:t>长征的相关资料。</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
        <p:nvSpPr>
          <p:cNvPr id="4" name="文本框 2"/>
          <p:cNvSpPr txBox="1"/>
          <p:nvPr/>
        </p:nvSpPr>
        <p:spPr>
          <a:xfrm>
            <a:off x="2699792" y="188640"/>
            <a:ext cx="4300461" cy="1107996"/>
          </a:xfrm>
          <a:prstGeom prst="rect">
            <a:avLst/>
          </a:prstGeom>
          <a:noFill/>
        </p:spPr>
        <p:txBody>
          <a:bodyPr wrap="square" rtlCol="0" anchor="t">
            <a:spAutoFit/>
          </a:bodyPr>
          <a:lstStyle/>
          <a:p>
            <a:pPr lvl="0"/>
            <a:r>
              <a:rPr lang="zh-CN" altLang="en-US" sz="6600" b="1" dirty="0">
                <a:solidFill>
                  <a:srgbClr val="C00000"/>
                </a:solidFill>
                <a:latin typeface="Forte"/>
                <a:ea typeface="华文新魏"/>
                <a:cs typeface="+mj-cs"/>
              </a:rPr>
              <a:t>阅读规划</a:t>
            </a:r>
          </a:p>
        </p:txBody>
      </p:sp>
    </p:spTree>
    <p:extLst>
      <p:ext uri="{BB962C8B-B14F-4D97-AF65-F5344CB8AC3E}">
        <p14:creationId xmlns:p14="http://schemas.microsoft.com/office/powerpoint/2010/main" val="51530281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8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本框 2"/>
          <p:cNvSpPr txBox="1"/>
          <p:nvPr/>
        </p:nvSpPr>
        <p:spPr>
          <a:xfrm>
            <a:off x="2699792" y="188640"/>
            <a:ext cx="4300461" cy="1107996"/>
          </a:xfrm>
          <a:prstGeom prst="rect">
            <a:avLst/>
          </a:prstGeom>
          <a:noFill/>
        </p:spPr>
        <p:txBody>
          <a:bodyPr wrap="square" rtlCol="0" anchor="t">
            <a:spAutoFit/>
          </a:bodyPr>
          <a:lstStyle/>
          <a:p>
            <a:pPr lvl="0"/>
            <a:r>
              <a:rPr lang="zh-CN" altLang="en-US" sz="6600" b="1" dirty="0">
                <a:solidFill>
                  <a:srgbClr val="C00000"/>
                </a:solidFill>
                <a:latin typeface="Forte"/>
                <a:ea typeface="华文新魏"/>
                <a:cs typeface="+mj-cs"/>
              </a:rPr>
              <a:t>阅读规划</a:t>
            </a:r>
          </a:p>
        </p:txBody>
      </p:sp>
      <p:graphicFrame>
        <p:nvGraphicFramePr>
          <p:cNvPr id="5" name="表格 4"/>
          <p:cNvGraphicFramePr>
            <a:graphicFrameLocks noGrp="1"/>
          </p:cNvGraphicFramePr>
          <p:nvPr>
            <p:extLst>
              <p:ext uri="{D42A27DB-BD31-4B8C-83A1-F6EECF244321}">
                <p14:modId xmlns:p14="http://schemas.microsoft.com/office/powerpoint/2010/main" val="1145209861"/>
              </p:ext>
            </p:extLst>
          </p:nvPr>
        </p:nvGraphicFramePr>
        <p:xfrm>
          <a:off x="251520" y="1772816"/>
          <a:ext cx="8640960" cy="4248472"/>
        </p:xfrm>
        <a:graphic>
          <a:graphicData uri="http://schemas.openxmlformats.org/drawingml/2006/table">
            <a:tbl>
              <a:tblPr firstRow="1" bandRow="1"/>
              <a:tblGrid>
                <a:gridCol w="1800200"/>
                <a:gridCol w="1975682"/>
                <a:gridCol w="4865078"/>
              </a:tblGrid>
              <a:tr h="989072">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阶段</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任务</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a:rPr>
                        <a:t>要求</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3259400">
                <a:tc>
                  <a:txBody>
                    <a:bodyPr/>
                    <a:lstStyle/>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a:rPr>
                        <a:t>第三阶段</a:t>
                      </a:r>
                      <a:endParaRPr lang="en-US" altLang="zh-CN" sz="2800" b="1" kern="100" dirty="0" smtClean="0">
                        <a:solidFill>
                          <a:srgbClr val="000000"/>
                        </a:solidFill>
                        <a:effectLst/>
                        <a:latin typeface="华文楷体" pitchFamily="2" charset="-122"/>
                        <a:ea typeface="华文楷体" pitchFamily="2" charset="-122"/>
                        <a:cs typeface="Times New Roman"/>
                      </a:endParaRPr>
                    </a:p>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a:rPr>
                        <a:t>（</a:t>
                      </a:r>
                      <a:r>
                        <a:rPr lang="en-US" sz="2800" b="1" kern="100" dirty="0" smtClean="0">
                          <a:solidFill>
                            <a:srgbClr val="000000"/>
                          </a:solidFill>
                          <a:effectLst/>
                          <a:latin typeface="华文楷体" pitchFamily="2" charset="-122"/>
                          <a:ea typeface="华文楷体" pitchFamily="2" charset="-122"/>
                          <a:cs typeface="Times New Roman"/>
                        </a:rPr>
                        <a:t>1</a:t>
                      </a:r>
                      <a:r>
                        <a:rPr lang="zh-CN" sz="2800" b="1" kern="100" dirty="0" smtClean="0">
                          <a:solidFill>
                            <a:srgbClr val="000000"/>
                          </a:solidFill>
                          <a:effectLst/>
                          <a:latin typeface="华文楷体" pitchFamily="2" charset="-122"/>
                          <a:ea typeface="华文楷体" pitchFamily="2" charset="-122"/>
                          <a:cs typeface="Times New Roman"/>
                        </a:rPr>
                        <a:t>月</a:t>
                      </a:r>
                      <a:r>
                        <a:rPr lang="en-US" sz="2800" b="1" kern="100" dirty="0" smtClean="0">
                          <a:solidFill>
                            <a:srgbClr val="000000"/>
                          </a:solidFill>
                          <a:effectLst/>
                          <a:latin typeface="华文楷体" pitchFamily="2" charset="-122"/>
                          <a:ea typeface="华文楷体" pitchFamily="2" charset="-122"/>
                          <a:cs typeface="Times New Roman"/>
                        </a:rPr>
                        <a:t>2</a:t>
                      </a:r>
                      <a:r>
                        <a:rPr lang="zh-CN" sz="2800" b="1" kern="100" dirty="0" smtClean="0">
                          <a:solidFill>
                            <a:srgbClr val="000000"/>
                          </a:solidFill>
                          <a:effectLst/>
                          <a:latin typeface="华文楷体" pitchFamily="2" charset="-122"/>
                          <a:ea typeface="华文楷体" pitchFamily="2" charset="-122"/>
                          <a:cs typeface="Times New Roman"/>
                        </a:rPr>
                        <a:t>日</a:t>
                      </a:r>
                      <a:r>
                        <a:rPr lang="en-US" sz="2800" b="1" kern="100" dirty="0" smtClean="0">
                          <a:solidFill>
                            <a:srgbClr val="000000"/>
                          </a:solidFill>
                          <a:effectLst/>
                          <a:latin typeface="华文楷体" pitchFamily="2" charset="-122"/>
                          <a:ea typeface="华文楷体" pitchFamily="2" charset="-122"/>
                          <a:cs typeface="Times New Roman"/>
                        </a:rPr>
                        <a:t>-1</a:t>
                      </a:r>
                      <a:r>
                        <a:rPr lang="zh-CN" sz="2800" b="1" kern="100" dirty="0" smtClean="0">
                          <a:solidFill>
                            <a:srgbClr val="000000"/>
                          </a:solidFill>
                          <a:effectLst/>
                          <a:latin typeface="华文楷体" pitchFamily="2" charset="-122"/>
                          <a:ea typeface="华文楷体" pitchFamily="2" charset="-122"/>
                          <a:cs typeface="Times New Roman"/>
                        </a:rPr>
                        <a:t>月</a:t>
                      </a:r>
                      <a:r>
                        <a:rPr lang="en-US" sz="2800" b="1" kern="100" dirty="0" smtClean="0">
                          <a:solidFill>
                            <a:srgbClr val="000000"/>
                          </a:solidFill>
                          <a:effectLst/>
                          <a:latin typeface="华文楷体" pitchFamily="2" charset="-122"/>
                          <a:ea typeface="华文楷体" pitchFamily="2" charset="-122"/>
                          <a:cs typeface="Times New Roman"/>
                        </a:rPr>
                        <a:t>13</a:t>
                      </a:r>
                      <a:r>
                        <a:rPr lang="zh-CN" sz="2800" b="1" kern="100" dirty="0" smtClean="0">
                          <a:solidFill>
                            <a:srgbClr val="000000"/>
                          </a:solidFill>
                          <a:effectLst/>
                          <a:latin typeface="华文楷体" pitchFamily="2" charset="-122"/>
                          <a:ea typeface="华文楷体" pitchFamily="2" charset="-122"/>
                          <a:cs typeface="Times New Roman"/>
                        </a:rPr>
                        <a:t>日）</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a:rPr>
                        <a:t>读书</a:t>
                      </a:r>
                      <a:r>
                        <a:rPr lang="zh-CN" altLang="en-US" sz="2800" b="1" kern="100" dirty="0" smtClean="0">
                          <a:solidFill>
                            <a:srgbClr val="000000"/>
                          </a:solidFill>
                          <a:effectLst/>
                          <a:latin typeface="华文楷体" pitchFamily="2" charset="-122"/>
                          <a:ea typeface="华文楷体" pitchFamily="2" charset="-122"/>
                          <a:cs typeface="Times New Roman"/>
                        </a:rPr>
                        <a:t>交流</a:t>
                      </a:r>
                      <a:endParaRPr lang="en-US" altLang="zh-CN" sz="2800" b="1" kern="100" dirty="0" smtClean="0">
                        <a:solidFill>
                          <a:srgbClr val="000000"/>
                        </a:solidFill>
                        <a:effectLst/>
                        <a:latin typeface="华文楷体" pitchFamily="2" charset="-122"/>
                        <a:ea typeface="华文楷体" pitchFamily="2" charset="-122"/>
                        <a:cs typeface="Times New Roman"/>
                      </a:endParaRPr>
                    </a:p>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a:rPr>
                        <a:t>汇报</a:t>
                      </a:r>
                      <a:endParaRPr lang="zh-CN" sz="2800" b="1" kern="100" dirty="0">
                        <a:solidFill>
                          <a:srgbClr val="00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800" b="1" kern="100" dirty="0">
                          <a:solidFill>
                            <a:srgbClr val="FF0000"/>
                          </a:solidFill>
                          <a:effectLst/>
                          <a:latin typeface="华文楷体" pitchFamily="2" charset="-122"/>
                          <a:ea typeface="华文楷体" pitchFamily="2" charset="-122"/>
                          <a:cs typeface="Times New Roman"/>
                        </a:rPr>
                        <a:t>1.</a:t>
                      </a:r>
                      <a:r>
                        <a:rPr lang="zh-CN" sz="2800" b="1" kern="100" dirty="0">
                          <a:solidFill>
                            <a:srgbClr val="FF0000"/>
                          </a:solidFill>
                          <a:effectLst/>
                          <a:latin typeface="华文楷体" pitchFamily="2" charset="-122"/>
                          <a:ea typeface="华文楷体" pitchFamily="2" charset="-122"/>
                          <a:cs typeface="Times New Roman"/>
                        </a:rPr>
                        <a:t>选择一个</a:t>
                      </a:r>
                      <a:r>
                        <a:rPr lang="zh-CN" sz="2800" b="1" kern="100" dirty="0" smtClean="0">
                          <a:solidFill>
                            <a:srgbClr val="FF0000"/>
                          </a:solidFill>
                          <a:effectLst/>
                          <a:latin typeface="华文楷体" pitchFamily="2" charset="-122"/>
                          <a:ea typeface="华文楷体" pitchFamily="2" charset="-122"/>
                          <a:cs typeface="Times New Roman"/>
                        </a:rPr>
                        <a:t>主题</a:t>
                      </a:r>
                      <a:r>
                        <a:rPr lang="zh-CN" altLang="en-US" sz="2800" b="1" kern="100" dirty="0" smtClean="0">
                          <a:solidFill>
                            <a:srgbClr val="FF0000"/>
                          </a:solidFill>
                          <a:effectLst/>
                          <a:latin typeface="华文楷体" pitchFamily="2" charset="-122"/>
                          <a:ea typeface="华文楷体" pitchFamily="2" charset="-122"/>
                          <a:cs typeface="Times New Roman"/>
                        </a:rPr>
                        <a:t>讨论</a:t>
                      </a:r>
                      <a:r>
                        <a:rPr lang="zh-CN" sz="2800" b="1" kern="100" dirty="0" smtClean="0">
                          <a:solidFill>
                            <a:srgbClr val="FF0000"/>
                          </a:solidFill>
                          <a:effectLst/>
                          <a:latin typeface="华文楷体" pitchFamily="2" charset="-122"/>
                          <a:ea typeface="华文楷体" pitchFamily="2" charset="-122"/>
                          <a:cs typeface="Times New Roman"/>
                        </a:rPr>
                        <a:t>：</a:t>
                      </a:r>
                      <a:r>
                        <a:rPr lang="zh-CN" sz="2800" b="1" kern="100" dirty="0">
                          <a:solidFill>
                            <a:srgbClr val="000000"/>
                          </a:solidFill>
                          <a:effectLst/>
                          <a:latin typeface="华文楷体" pitchFamily="2" charset="-122"/>
                          <a:ea typeface="华文楷体" pitchFamily="2" charset="-122"/>
                          <a:cs typeface="Times New Roman"/>
                        </a:rPr>
                        <a:t>①我最喜欢（敬佩）的红军；②我心中的长征；③我所了解的苏维埃；④难忘的西北之</a:t>
                      </a:r>
                      <a:r>
                        <a:rPr lang="zh-CN" sz="2800" b="1" kern="100" dirty="0" smtClean="0">
                          <a:solidFill>
                            <a:srgbClr val="000000"/>
                          </a:solidFill>
                          <a:effectLst/>
                          <a:latin typeface="华文楷体" pitchFamily="2" charset="-122"/>
                          <a:ea typeface="华文楷体" pitchFamily="2" charset="-122"/>
                          <a:cs typeface="Times New Roman"/>
                        </a:rPr>
                        <a:t>旅</a:t>
                      </a:r>
                      <a:r>
                        <a:rPr lang="zh-CN" altLang="en-US" sz="2800" b="1" kern="100" dirty="0" smtClean="0">
                          <a:solidFill>
                            <a:srgbClr val="000000"/>
                          </a:solidFill>
                          <a:effectLst/>
                          <a:latin typeface="华文楷体" pitchFamily="2" charset="-122"/>
                          <a:ea typeface="华文楷体" pitchFamily="2" charset="-122"/>
                          <a:cs typeface="Times New Roman"/>
                        </a:rPr>
                        <a:t>；⑤探究报告文学的艺术魅力。</a:t>
                      </a:r>
                      <a:endParaRPr lang="en-US" altLang="zh-CN" sz="2800" b="1" kern="100" dirty="0" smtClean="0">
                        <a:solidFill>
                          <a:srgbClr val="000000"/>
                        </a:solidFill>
                        <a:effectLst/>
                        <a:latin typeface="华文楷体" pitchFamily="2" charset="-122"/>
                        <a:ea typeface="华文楷体" pitchFamily="2" charset="-122"/>
                        <a:cs typeface="Times New Roman"/>
                      </a:endParaRPr>
                    </a:p>
                    <a:p>
                      <a:pPr algn="just">
                        <a:spcAft>
                          <a:spcPts val="0"/>
                        </a:spcAft>
                      </a:pPr>
                      <a:r>
                        <a:rPr lang="en-US" sz="2800" b="1" kern="100" dirty="0" smtClean="0">
                          <a:solidFill>
                            <a:srgbClr val="FF0000"/>
                          </a:solidFill>
                          <a:effectLst/>
                          <a:latin typeface="华文楷体" pitchFamily="2" charset="-122"/>
                          <a:ea typeface="华文楷体" pitchFamily="2" charset="-122"/>
                          <a:cs typeface="Times New Roman"/>
                        </a:rPr>
                        <a:t>2</a:t>
                      </a:r>
                      <a:r>
                        <a:rPr lang="en-US" sz="2800" b="1" kern="100" dirty="0">
                          <a:solidFill>
                            <a:srgbClr val="FF0000"/>
                          </a:solidFill>
                          <a:effectLst/>
                          <a:latin typeface="华文楷体" pitchFamily="2" charset="-122"/>
                          <a:ea typeface="华文楷体" pitchFamily="2" charset="-122"/>
                          <a:cs typeface="Times New Roman"/>
                        </a:rPr>
                        <a:t>.</a:t>
                      </a:r>
                      <a:r>
                        <a:rPr lang="zh-CN" sz="2800" b="1" kern="100" dirty="0">
                          <a:solidFill>
                            <a:srgbClr val="FF0000"/>
                          </a:solidFill>
                          <a:effectLst/>
                          <a:latin typeface="华文楷体" pitchFamily="2" charset="-122"/>
                          <a:ea typeface="华文楷体" pitchFamily="2" charset="-122"/>
                          <a:cs typeface="Times New Roman"/>
                        </a:rPr>
                        <a:t>写一篇</a:t>
                      </a:r>
                      <a:r>
                        <a:rPr lang="zh-CN" sz="2800" b="1" kern="100" dirty="0" smtClean="0">
                          <a:solidFill>
                            <a:srgbClr val="FF0000"/>
                          </a:solidFill>
                          <a:effectLst/>
                          <a:latin typeface="华文楷体" pitchFamily="2" charset="-122"/>
                          <a:ea typeface="华文楷体" pitchFamily="2" charset="-122"/>
                          <a:cs typeface="Times New Roman"/>
                        </a:rPr>
                        <a:t>读后感</a:t>
                      </a:r>
                      <a:r>
                        <a:rPr lang="zh-CN" altLang="en-US" sz="2800" b="1" kern="100" dirty="0" smtClean="0">
                          <a:solidFill>
                            <a:srgbClr val="FF0000"/>
                          </a:solidFill>
                          <a:effectLst/>
                          <a:latin typeface="华文楷体" pitchFamily="2" charset="-122"/>
                          <a:ea typeface="华文楷体" pitchFamily="2" charset="-122"/>
                          <a:cs typeface="Times New Roman"/>
                        </a:rPr>
                        <a:t>。</a:t>
                      </a:r>
                      <a:endParaRPr lang="zh-CN" sz="2800" b="1" kern="100" dirty="0">
                        <a:solidFill>
                          <a:srgbClr val="FF0000"/>
                        </a:solidFill>
                        <a:effectLst/>
                        <a:latin typeface="华文楷体" pitchFamily="2" charset="-122"/>
                        <a:ea typeface="华文楷体" pitchFamily="2" charset="-122"/>
                        <a:cs typeface="Times New Roman"/>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97979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6" name="矩形 8195"/>
          <p:cNvSpPr>
            <a:spLocks noGrp="1"/>
          </p:cNvSpPr>
          <p:nvPr/>
        </p:nvSpPr>
        <p:spPr>
          <a:xfrm>
            <a:off x="1327806" y="1268760"/>
            <a:ext cx="7496500" cy="1671415"/>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4"/>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0" indent="0">
              <a:lnSpc>
                <a:spcPct val="100000"/>
              </a:lnSpc>
              <a:buNone/>
            </a:pPr>
            <a:r>
              <a:rPr lang="zh-CN" altLang="zh-CN" sz="4000" b="1" dirty="0" smtClean="0">
                <a:solidFill>
                  <a:srgbClr val="0000FF"/>
                </a:solidFill>
                <a:latin typeface="华文隶书" pitchFamily="2" charset="-122"/>
                <a:ea typeface="华文隶书" pitchFamily="2" charset="-122"/>
              </a:rPr>
              <a:t>中国万千青年走上</a:t>
            </a:r>
            <a:r>
              <a:rPr lang="zh-CN" altLang="zh-CN" sz="4000" b="1" dirty="0">
                <a:solidFill>
                  <a:srgbClr val="0000FF"/>
                </a:solidFill>
                <a:latin typeface="华文隶书" pitchFamily="2" charset="-122"/>
                <a:ea typeface="华文隶书" pitchFamily="2" charset="-122"/>
              </a:rPr>
              <a:t>革命之路</a:t>
            </a:r>
            <a:r>
              <a:rPr lang="en-US" altLang="zh-CN" sz="4000" b="1" dirty="0" smtClean="0">
                <a:solidFill>
                  <a:srgbClr val="0000FF"/>
                </a:solidFill>
                <a:latin typeface="华文隶书" pitchFamily="2" charset="-122"/>
                <a:ea typeface="华文隶书" pitchFamily="2" charset="-122"/>
              </a:rPr>
              <a:t>  </a:t>
            </a:r>
          </a:p>
          <a:p>
            <a:pPr marL="0" indent="0">
              <a:lnSpc>
                <a:spcPct val="100000"/>
              </a:lnSpc>
              <a:buNone/>
            </a:pPr>
            <a:r>
              <a:rPr lang="zh-CN" altLang="en-US" sz="4000" b="1" dirty="0" smtClean="0">
                <a:solidFill>
                  <a:srgbClr val="0000FF"/>
                </a:solidFill>
                <a:latin typeface="华文隶书" pitchFamily="2" charset="-122"/>
                <a:ea typeface="华文隶书" pitchFamily="2" charset="-122"/>
              </a:rPr>
              <a:t>加拿大</a:t>
            </a:r>
            <a:r>
              <a:rPr lang="zh-CN" altLang="zh-CN" sz="4000" b="1" dirty="0" smtClean="0">
                <a:solidFill>
                  <a:srgbClr val="0000FF"/>
                </a:solidFill>
                <a:latin typeface="华文隶书" pitchFamily="2" charset="-122"/>
                <a:ea typeface="华文隶书" pitchFamily="2" charset="-122"/>
                <a:sym typeface="+mn-ea"/>
              </a:rPr>
              <a:t>白求恩</a:t>
            </a:r>
            <a:r>
              <a:rPr lang="zh-CN" altLang="en-US" sz="4000" b="1" dirty="0" smtClean="0">
                <a:solidFill>
                  <a:srgbClr val="0000FF"/>
                </a:solidFill>
                <a:latin typeface="华文隶书" pitchFamily="2" charset="-122"/>
                <a:ea typeface="华文隶书" pitchFamily="2" charset="-122"/>
                <a:sym typeface="+mn-ea"/>
              </a:rPr>
              <a:t>毅然奔赴抗日前线</a:t>
            </a:r>
            <a:endParaRPr lang="zh-CN" altLang="zh-CN" sz="4000" b="1" dirty="0">
              <a:solidFill>
                <a:srgbClr val="0000FF"/>
              </a:solidFill>
              <a:latin typeface="华文隶书" pitchFamily="2" charset="-122"/>
              <a:ea typeface="华文隶书" pitchFamily="2" charset="-122"/>
            </a:endParaRP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             </a:t>
            </a:r>
            <a:endParaRPr lang="en-US" altLang="zh-CN"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r>
              <a:rPr lang="zh-CN" altLang="en-US" sz="3600" b="1" dirty="0">
                <a:solidFill>
                  <a:srgbClr val="0000FF"/>
                </a:solidFill>
                <a:latin typeface="华文隶书" pitchFamily="2" charset="-122"/>
                <a:ea typeface="华文隶书" pitchFamily="2" charset="-122"/>
                <a:sym typeface="Arial" panose="020B0604020202020204" pitchFamily="34" charset="0"/>
              </a:rPr>
              <a:t>                                        </a:t>
            </a:r>
          </a:p>
          <a:p>
            <a:pPr marL="342900" lvl="0" indent="-342900">
              <a:lnSpc>
                <a:spcPct val="100000"/>
              </a:lnSpc>
              <a:buNone/>
            </a:pPr>
            <a:r>
              <a:rPr lang="zh-CN" altLang="en-US" sz="3600" b="1" dirty="0">
                <a:solidFill>
                  <a:srgbClr val="0000FF"/>
                </a:solidFill>
                <a:latin typeface="华文隶书" pitchFamily="2" charset="-122"/>
                <a:ea typeface="华文隶书" pitchFamily="2" charset="-122"/>
                <a:sym typeface="Arial" panose="020B0604020202020204" pitchFamily="34" charset="0"/>
              </a:rPr>
              <a:t>    </a:t>
            </a:r>
          </a:p>
        </p:txBody>
      </p:sp>
      <p:grpSp>
        <p:nvGrpSpPr>
          <p:cNvPr id="2" name="组合 1"/>
          <p:cNvGrpSpPr/>
          <p:nvPr/>
        </p:nvGrpSpPr>
        <p:grpSpPr>
          <a:xfrm>
            <a:off x="1555332" y="341232"/>
            <a:ext cx="6912768" cy="5797603"/>
            <a:chOff x="1555332" y="341232"/>
            <a:chExt cx="6912768" cy="5797603"/>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332" y="2923254"/>
              <a:ext cx="6696744" cy="3215581"/>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a:solidFill>
                    <a:srgbClr val="FF0000"/>
                  </a:solidFill>
                  <a:latin typeface="华文隶书" pitchFamily="2" charset="-122"/>
                  <a:ea typeface="华文隶书" pitchFamily="2" charset="-122"/>
                </a:rPr>
                <a:t>有</a:t>
              </a:r>
              <a:r>
                <a:rPr lang="zh-CN" altLang="en-US" sz="7200" b="1" dirty="0" smtClean="0">
                  <a:solidFill>
                    <a:srgbClr val="FF0000"/>
                  </a:solidFill>
                  <a:latin typeface="华文隶书" pitchFamily="2" charset="-122"/>
                  <a:ea typeface="华文隶书" pitchFamily="2" charset="-122"/>
                </a:rPr>
                <a:t>这样一本书</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grpSp>
    </p:spTree>
    <p:extLst>
      <p:ext uri="{BB962C8B-B14F-4D97-AF65-F5344CB8AC3E}">
        <p14:creationId xmlns:p14="http://schemas.microsoft.com/office/powerpoint/2010/main" val="3482320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8196"/>
                                        </p:tgtEl>
                                        <p:attrNameLst>
                                          <p:attrName>style.visibility</p:attrName>
                                        </p:attrNameLst>
                                      </p:cBhvr>
                                      <p:to>
                                        <p:strVal val="visible"/>
                                      </p:to>
                                    </p:set>
                                    <p:animEffect transition="in" filter="wipe(down)">
                                      <p:cBhvr>
                                        <p:cTn id="14" dur="580">
                                          <p:stCondLst>
                                            <p:cond delay="0"/>
                                          </p:stCondLst>
                                        </p:cTn>
                                        <p:tgtEl>
                                          <p:spTgt spid="8196"/>
                                        </p:tgtEl>
                                      </p:cBhvr>
                                    </p:animEffect>
                                    <p:anim calcmode="lin" valueType="num">
                                      <p:cBhvr>
                                        <p:cTn id="15" dur="1822" tmFilter="0,0; 0.14,0.36; 0.43,0.73; 0.71,0.91; 1.0,1.0">
                                          <p:stCondLst>
                                            <p:cond delay="0"/>
                                          </p:stCondLst>
                                        </p:cTn>
                                        <p:tgtEl>
                                          <p:spTgt spid="819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19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19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19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196"/>
                                        </p:tgtEl>
                                        <p:attrNameLst>
                                          <p:attrName>ppt_y</p:attrName>
                                        </p:attrNameLst>
                                      </p:cBhvr>
                                      <p:tavLst>
                                        <p:tav tm="0" fmla="#ppt_y-sin(pi*$)/81">
                                          <p:val>
                                            <p:fltVal val="0"/>
                                          </p:val>
                                        </p:tav>
                                        <p:tav tm="100000">
                                          <p:val>
                                            <p:fltVal val="1"/>
                                          </p:val>
                                        </p:tav>
                                      </p:tavLst>
                                    </p:anim>
                                    <p:animScale>
                                      <p:cBhvr>
                                        <p:cTn id="20" dur="26">
                                          <p:stCondLst>
                                            <p:cond delay="650"/>
                                          </p:stCondLst>
                                        </p:cTn>
                                        <p:tgtEl>
                                          <p:spTgt spid="8196"/>
                                        </p:tgtEl>
                                      </p:cBhvr>
                                      <p:to x="100000" y="60000"/>
                                    </p:animScale>
                                    <p:animScale>
                                      <p:cBhvr>
                                        <p:cTn id="21" dur="166" decel="50000">
                                          <p:stCondLst>
                                            <p:cond delay="676"/>
                                          </p:stCondLst>
                                        </p:cTn>
                                        <p:tgtEl>
                                          <p:spTgt spid="8196"/>
                                        </p:tgtEl>
                                      </p:cBhvr>
                                      <p:to x="100000" y="100000"/>
                                    </p:animScale>
                                    <p:animScale>
                                      <p:cBhvr>
                                        <p:cTn id="22" dur="26">
                                          <p:stCondLst>
                                            <p:cond delay="1312"/>
                                          </p:stCondLst>
                                        </p:cTn>
                                        <p:tgtEl>
                                          <p:spTgt spid="8196"/>
                                        </p:tgtEl>
                                      </p:cBhvr>
                                      <p:to x="100000" y="80000"/>
                                    </p:animScale>
                                    <p:animScale>
                                      <p:cBhvr>
                                        <p:cTn id="23" dur="166" decel="50000">
                                          <p:stCondLst>
                                            <p:cond delay="1338"/>
                                          </p:stCondLst>
                                        </p:cTn>
                                        <p:tgtEl>
                                          <p:spTgt spid="8196"/>
                                        </p:tgtEl>
                                      </p:cBhvr>
                                      <p:to x="100000" y="100000"/>
                                    </p:animScale>
                                    <p:animScale>
                                      <p:cBhvr>
                                        <p:cTn id="24" dur="26">
                                          <p:stCondLst>
                                            <p:cond delay="1642"/>
                                          </p:stCondLst>
                                        </p:cTn>
                                        <p:tgtEl>
                                          <p:spTgt spid="8196"/>
                                        </p:tgtEl>
                                      </p:cBhvr>
                                      <p:to x="100000" y="90000"/>
                                    </p:animScale>
                                    <p:animScale>
                                      <p:cBhvr>
                                        <p:cTn id="25" dur="166" decel="50000">
                                          <p:stCondLst>
                                            <p:cond delay="1668"/>
                                          </p:stCondLst>
                                        </p:cTn>
                                        <p:tgtEl>
                                          <p:spTgt spid="8196"/>
                                        </p:tgtEl>
                                      </p:cBhvr>
                                      <p:to x="100000" y="100000"/>
                                    </p:animScale>
                                    <p:animScale>
                                      <p:cBhvr>
                                        <p:cTn id="26" dur="26">
                                          <p:stCondLst>
                                            <p:cond delay="1808"/>
                                          </p:stCondLst>
                                        </p:cTn>
                                        <p:tgtEl>
                                          <p:spTgt spid="8196"/>
                                        </p:tgtEl>
                                      </p:cBhvr>
                                      <p:to x="100000" y="95000"/>
                                    </p:animScale>
                                    <p:animScale>
                                      <p:cBhvr>
                                        <p:cTn id="27" dur="166" decel="50000">
                                          <p:stCondLst>
                                            <p:cond delay="1834"/>
                                          </p:stCondLst>
                                        </p:cTn>
                                        <p:tgtEl>
                                          <p:spTgt spid="81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4048" y="-19994"/>
            <a:ext cx="4166765" cy="6005341"/>
          </a:xfrm>
          <a:prstGeom prst="rect">
            <a:avLst/>
          </a:prstGeom>
          <a:scene3d>
            <a:camera prst="orthographicFront"/>
            <a:lightRig rig="threePt" dir="t"/>
          </a:scene3d>
          <a:sp3d>
            <a:bevelT w="139700" prst="cross"/>
          </a:sp3d>
        </p:spPr>
      </p:pic>
      <p:sp>
        <p:nvSpPr>
          <p:cNvPr id="6" name="矩形 5"/>
          <p:cNvSpPr/>
          <p:nvPr/>
        </p:nvSpPr>
        <p:spPr>
          <a:xfrm>
            <a:off x="12005" y="4437112"/>
            <a:ext cx="5134739" cy="830997"/>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a:t>
            </a:r>
            <a:r>
              <a:rPr lang="zh-CN" altLang="en-US"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红星照耀中国</a:t>
            </a:r>
            <a:r>
              <a:rPr lang="en-US" altLang="zh-CN"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a:t>
            </a:r>
          </a:p>
        </p:txBody>
      </p:sp>
      <p:sp>
        <p:nvSpPr>
          <p:cNvPr id="7" name="矩形 6"/>
          <p:cNvSpPr/>
          <p:nvPr/>
        </p:nvSpPr>
        <p:spPr>
          <a:xfrm>
            <a:off x="955365" y="2858147"/>
            <a:ext cx="3583032" cy="1107996"/>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cap="none" spc="0" dirty="0" smtClean="0">
                <a:ln w="11430"/>
                <a:solidFill>
                  <a:srgbClr val="FF0000"/>
                </a:solidFill>
                <a:effectLst>
                  <a:outerShdw blurRad="50800" dist="39000" dir="5460000" algn="tl">
                    <a:srgbClr val="000000">
                      <a:alpha val="38000"/>
                    </a:srgbClr>
                  </a:outerShdw>
                </a:effectLst>
                <a:latin typeface="隶书" pitchFamily="49" charset="-122"/>
                <a:ea typeface="隶书" pitchFamily="49" charset="-122"/>
              </a:rPr>
              <a:t>纪实作品</a:t>
            </a:r>
            <a:endParaRPr lang="zh-CN" altLang="en-US" sz="6600" b="1" cap="none" spc="0" dirty="0">
              <a:ln w="11430"/>
              <a:solidFill>
                <a:srgbClr val="FF0000"/>
              </a:solidFill>
              <a:effectLst>
                <a:outerShdw blurRad="50800" dist="39000" dir="5460000" algn="tl">
                  <a:srgbClr val="000000">
                    <a:alpha val="38000"/>
                  </a:srgbClr>
                </a:outerShdw>
              </a:effectLst>
              <a:latin typeface="隶书" pitchFamily="49" charset="-122"/>
              <a:ea typeface="隶书" pitchFamily="49" charset="-122"/>
            </a:endParaRPr>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05" y="-19994"/>
            <a:ext cx="5004926" cy="2800922"/>
          </a:xfrm>
          <a:prstGeom prst="rect">
            <a:avLst/>
          </a:prstGeom>
          <a:noFill/>
          <a:ln>
            <a:noFill/>
          </a:ln>
          <a:effectLst/>
          <a:scene3d>
            <a:camera prst="orthographicFront"/>
            <a:lightRig rig="threePt" dir="t"/>
          </a:scene3d>
          <a:sp3d>
            <a:bevelT prst="convex"/>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727428" y="5242932"/>
            <a:ext cx="389081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又名</a:t>
            </a:r>
            <a:r>
              <a:rPr lang="en-US" altLang="zh-CN"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a:t>
            </a:r>
            <a:r>
              <a:rPr lang="zh-CN" altLang="en-US"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西行漫记</a:t>
            </a:r>
            <a:r>
              <a:rPr lang="en-US" altLang="zh-CN"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a:t>
            </a:r>
          </a:p>
        </p:txBody>
      </p:sp>
    </p:spTree>
    <p:extLst>
      <p:ext uri="{BB962C8B-B14F-4D97-AF65-F5344CB8AC3E}">
        <p14:creationId xmlns:p14="http://schemas.microsoft.com/office/powerpoint/2010/main" val="11010831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1+#ppt_w/2"/>
                                          </p:val>
                                        </p:tav>
                                        <p:tav tm="100000">
                                          <p:val>
                                            <p:strVal val="#ppt_x"/>
                                          </p:val>
                                        </p:tav>
                                      </p:tavLst>
                                    </p:anim>
                                    <p:anim calcmode="lin" valueType="num">
                                      <p:cBhvr additive="base">
                                        <p:cTn id="8" dur="500" fill="hold"/>
                                        <p:tgtEl>
                                          <p:spTgt spid="409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08442" y="1832273"/>
            <a:ext cx="7641149" cy="1384995"/>
          </a:xfrm>
          <a:prstGeom prst="rect">
            <a:avLst/>
          </a:prstGeom>
          <a:noFill/>
        </p:spPr>
        <p:txBody>
          <a:bodyPr wrap="square" rtlCol="0">
            <a:spAutoFit/>
          </a:bodyPr>
          <a:lstStyle/>
          <a:p>
            <a:r>
              <a:rPr lang="en-US" altLang="zh-CN" sz="2800" b="1" dirty="0" smtClean="0">
                <a:solidFill>
                  <a:srgbClr val="FF0000"/>
                </a:solidFill>
                <a:latin typeface="华文楷体" pitchFamily="2" charset="-122"/>
                <a:ea typeface="华文楷体" pitchFamily="2" charset="-122"/>
              </a:rPr>
              <a:t>1927</a:t>
            </a:r>
            <a:r>
              <a:rPr lang="zh-CN" altLang="en-US" sz="2800" b="1" dirty="0" smtClean="0">
                <a:solidFill>
                  <a:srgbClr val="FF0000"/>
                </a:solidFill>
                <a:latin typeface="华文楷体" pitchFamily="2" charset="-122"/>
                <a:ea typeface="华文楷体" pitchFamily="2" charset="-122"/>
              </a:rPr>
              <a:t>年</a:t>
            </a:r>
            <a:r>
              <a:rPr lang="en-US" altLang="zh-CN" sz="2800" b="1" dirty="0" smtClean="0">
                <a:solidFill>
                  <a:srgbClr val="FF0000"/>
                </a:solidFill>
                <a:latin typeface="华文楷体" pitchFamily="2" charset="-122"/>
                <a:ea typeface="华文楷体" pitchFamily="2" charset="-122"/>
              </a:rPr>
              <a:t>4</a:t>
            </a:r>
            <a:r>
              <a:rPr lang="zh-CN" altLang="en-US" sz="2800" b="1" dirty="0" smtClean="0">
                <a:solidFill>
                  <a:srgbClr val="FF0000"/>
                </a:solidFill>
                <a:latin typeface="华文楷体" pitchFamily="2" charset="-122"/>
                <a:ea typeface="华文楷体" pitchFamily="2" charset="-122"/>
              </a:rPr>
              <a:t>月</a:t>
            </a:r>
            <a:r>
              <a:rPr lang="en-US" altLang="zh-CN" sz="2800" b="1" dirty="0" smtClean="0">
                <a:solidFill>
                  <a:srgbClr val="FF0000"/>
                </a:solidFill>
                <a:latin typeface="华文楷体" pitchFamily="2" charset="-122"/>
                <a:ea typeface="华文楷体" pitchFamily="2" charset="-122"/>
              </a:rPr>
              <a:t>12</a:t>
            </a:r>
            <a:r>
              <a:rPr lang="zh-CN" altLang="en-US" sz="2800" b="1" dirty="0" smtClean="0">
                <a:solidFill>
                  <a:srgbClr val="FF0000"/>
                </a:solidFill>
                <a:latin typeface="华文楷体" pitchFamily="2" charset="-122"/>
                <a:ea typeface="华文楷体" pitchFamily="2" charset="-122"/>
              </a:rPr>
              <a:t>日，以蒋介石为首的国民党右派发动了反革命政变大肆迫害屠杀共产党员、国民党左派和革命群众。</a:t>
            </a:r>
            <a:endParaRPr lang="zh-CN" altLang="en-US" sz="2800" b="1" dirty="0">
              <a:solidFill>
                <a:srgbClr val="FF0000"/>
              </a:solidFill>
              <a:latin typeface="华文楷体" pitchFamily="2" charset="-122"/>
              <a:ea typeface="华文楷体" pitchFamily="2" charset="-122"/>
            </a:endParaRPr>
          </a:p>
        </p:txBody>
      </p:sp>
      <p:sp>
        <p:nvSpPr>
          <p:cNvPr id="6" name="TextBox 5"/>
          <p:cNvSpPr txBox="1"/>
          <p:nvPr/>
        </p:nvSpPr>
        <p:spPr>
          <a:xfrm>
            <a:off x="747299" y="3229819"/>
            <a:ext cx="7763437" cy="2246769"/>
          </a:xfrm>
          <a:prstGeom prst="rect">
            <a:avLst/>
          </a:prstGeom>
          <a:noFill/>
        </p:spPr>
        <p:txBody>
          <a:bodyPr wrap="square" rtlCol="0">
            <a:spAutoFit/>
          </a:bodyPr>
          <a:lstStyle/>
          <a:p>
            <a:r>
              <a:rPr lang="zh-CN" altLang="en-US" sz="2800" b="1" dirty="0" smtClean="0">
                <a:solidFill>
                  <a:srgbClr val="002060"/>
                </a:solidFill>
                <a:latin typeface="华文楷体" pitchFamily="2" charset="-122"/>
                <a:ea typeface="华文楷体" pitchFamily="2" charset="-122"/>
              </a:rPr>
              <a:t>此时，与中国共产党、红军有关的消息也被严密封锁。美国记者埃德加</a:t>
            </a:r>
            <a:r>
              <a:rPr lang="en-US" altLang="zh-CN" sz="2800" b="1" dirty="0" smtClean="0">
                <a:solidFill>
                  <a:srgbClr val="002060"/>
                </a:solidFill>
                <a:latin typeface="华文楷体" pitchFamily="2" charset="-122"/>
                <a:ea typeface="华文楷体" pitchFamily="2" charset="-122"/>
              </a:rPr>
              <a:t>.</a:t>
            </a:r>
            <a:r>
              <a:rPr lang="zh-CN" altLang="en-US" sz="2800" b="1" dirty="0" smtClean="0">
                <a:solidFill>
                  <a:srgbClr val="002060"/>
                </a:solidFill>
                <a:latin typeface="华文楷体" pitchFamily="2" charset="-122"/>
                <a:ea typeface="华文楷体" pitchFamily="2" charset="-122"/>
              </a:rPr>
              <a:t>斯诺这样去形容：“</a:t>
            </a:r>
            <a:r>
              <a:rPr lang="zh-CN" altLang="en-US" sz="2800" b="1" dirty="0" smtClean="0">
                <a:solidFill>
                  <a:srgbClr val="FF00FF"/>
                </a:solidFill>
                <a:latin typeface="华文楷体" pitchFamily="2" charset="-122"/>
                <a:ea typeface="华文楷体" pitchFamily="2" charset="-122"/>
              </a:rPr>
              <a:t>红军在地球上人口最多的过度的腹地进行着战斗，九年来一直遭到铜墙铁壁一样严密的新闻封锁而与世隔绝。”</a:t>
            </a:r>
            <a:r>
              <a:rPr lang="zh-CN" altLang="en-US" sz="2800" b="1" dirty="0" smtClean="0">
                <a:solidFill>
                  <a:srgbClr val="002060"/>
                </a:solidFill>
                <a:latin typeface="华文楷体" pitchFamily="2" charset="-122"/>
                <a:ea typeface="华文楷体" pitchFamily="2" charset="-122"/>
              </a:rPr>
              <a:t>苏区和红军的存在成了一个谜。</a:t>
            </a:r>
            <a:endParaRPr lang="zh-CN" altLang="en-US" sz="2800" b="1" dirty="0">
              <a:solidFill>
                <a:srgbClr val="002060"/>
              </a:solidFill>
              <a:latin typeface="华文楷体" pitchFamily="2" charset="-122"/>
              <a:ea typeface="华文楷体" pitchFamily="2" charset="-122"/>
            </a:endParaRPr>
          </a:p>
        </p:txBody>
      </p:sp>
      <p:sp>
        <p:nvSpPr>
          <p:cNvPr id="2" name="矩形 1"/>
          <p:cNvSpPr/>
          <p:nvPr/>
        </p:nvSpPr>
        <p:spPr>
          <a:xfrm>
            <a:off x="2806907" y="692696"/>
            <a:ext cx="3576620"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600" b="1" dirty="0">
                <a:solidFill>
                  <a:srgbClr val="0000FF"/>
                </a:solidFill>
                <a:latin typeface="华文隶书" pitchFamily="2" charset="-122"/>
                <a:ea typeface="华文隶书" pitchFamily="2" charset="-122"/>
              </a:rPr>
              <a:t>背景资料</a:t>
            </a:r>
          </a:p>
        </p:txBody>
      </p:sp>
    </p:spTree>
    <p:extLst>
      <p:ext uri="{BB962C8B-B14F-4D97-AF65-F5344CB8AC3E}">
        <p14:creationId xmlns:p14="http://schemas.microsoft.com/office/powerpoint/2010/main" val="31626298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88" y="0"/>
            <a:ext cx="91742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9507" y="1497072"/>
            <a:ext cx="7632848" cy="523220"/>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中国共产党究竟是什么样的人</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5" name="TextBox 4"/>
          <p:cNvSpPr txBox="1"/>
          <p:nvPr/>
        </p:nvSpPr>
        <p:spPr>
          <a:xfrm>
            <a:off x="259506" y="2226161"/>
            <a:ext cx="8632973"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有什么不可动摇的力量推动他们豁出性命去拥护这种政见</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6" name="TextBox 5"/>
          <p:cNvSpPr txBox="1"/>
          <p:nvPr/>
        </p:nvSpPr>
        <p:spPr>
          <a:xfrm>
            <a:off x="231552" y="3284984"/>
            <a:ext cx="7632848" cy="523220"/>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他们运动的基础是什么</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7" name="TextBox 6"/>
          <p:cNvSpPr txBox="1"/>
          <p:nvPr/>
        </p:nvSpPr>
        <p:spPr>
          <a:xfrm>
            <a:off x="231551" y="3933056"/>
            <a:ext cx="7334987"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是什么样的希望，什么样的目标，什么样的理想，使他们成为顽强到令人难以置信的战士</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8" name="TextBox 7"/>
          <p:cNvSpPr txBox="1"/>
          <p:nvPr/>
        </p:nvSpPr>
        <p:spPr>
          <a:xfrm>
            <a:off x="259507" y="5121750"/>
            <a:ext cx="5921127"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共产党怎样穿衣</a:t>
            </a:r>
            <a:r>
              <a:rPr lang="en-US" altLang="zh-CN" sz="2800" b="1" dirty="0" smtClean="0">
                <a:solidFill>
                  <a:srgbClr val="008000"/>
                </a:solidFill>
                <a:latin typeface="华文楷体" pitchFamily="2" charset="-122"/>
                <a:ea typeface="华文楷体" pitchFamily="2" charset="-122"/>
              </a:rPr>
              <a:t>?</a:t>
            </a:r>
            <a:r>
              <a:rPr lang="zh-CN" altLang="en-US" sz="2800" b="1" dirty="0" smtClean="0">
                <a:solidFill>
                  <a:srgbClr val="008000"/>
                </a:solidFill>
                <a:latin typeface="华文楷体" pitchFamily="2" charset="-122"/>
                <a:ea typeface="华文楷体" pitchFamily="2" charset="-122"/>
              </a:rPr>
              <a:t>怎样吃饭？怎样娱乐？怎样恋爱？怎样工作？</a:t>
            </a:r>
            <a:endParaRPr lang="zh-CN" altLang="en-US" sz="2800" b="1" dirty="0">
              <a:solidFill>
                <a:srgbClr val="008000"/>
              </a:solidFill>
              <a:latin typeface="华文楷体" pitchFamily="2" charset="-122"/>
              <a:ea typeface="华文楷体" pitchFamily="2" charset="-122"/>
            </a:endParaRPr>
          </a:p>
        </p:txBody>
      </p:sp>
      <p:sp>
        <p:nvSpPr>
          <p:cNvPr id="9" name="TextBox 8"/>
          <p:cNvSpPr txBox="1"/>
          <p:nvPr/>
        </p:nvSpPr>
        <p:spPr>
          <a:xfrm>
            <a:off x="343525" y="6330345"/>
            <a:ext cx="7632848" cy="523220"/>
          </a:xfrm>
          <a:prstGeom prst="rect">
            <a:avLst/>
          </a:prstGeom>
          <a:noFill/>
        </p:spPr>
        <p:txBody>
          <a:bodyPr wrap="square" rtlCol="0">
            <a:spAutoFit/>
          </a:bodyPr>
          <a:lstStyle/>
          <a:p>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2" name="矩形 1"/>
          <p:cNvSpPr/>
          <p:nvPr/>
        </p:nvSpPr>
        <p:spPr>
          <a:xfrm>
            <a:off x="1056422" y="279659"/>
            <a:ext cx="651011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dirty="0">
                <a:solidFill>
                  <a:srgbClr val="0000FF"/>
                </a:solidFill>
                <a:latin typeface="华文隶书" pitchFamily="2" charset="-122"/>
                <a:ea typeface="华文隶书" pitchFamily="2" charset="-122"/>
              </a:rPr>
              <a:t>埃德加</a:t>
            </a:r>
            <a:r>
              <a:rPr lang="en-US" altLang="zh-CN" sz="6000" b="1" dirty="0">
                <a:solidFill>
                  <a:srgbClr val="0000FF"/>
                </a:solidFill>
                <a:latin typeface="华文隶书" pitchFamily="2" charset="-122"/>
                <a:ea typeface="华文隶书" pitchFamily="2" charset="-122"/>
              </a:rPr>
              <a:t>.</a:t>
            </a:r>
            <a:r>
              <a:rPr lang="zh-CN" altLang="en-US" sz="6000" b="1" dirty="0" smtClean="0">
                <a:solidFill>
                  <a:srgbClr val="0000FF"/>
                </a:solidFill>
                <a:latin typeface="华文隶书" pitchFamily="2" charset="-122"/>
                <a:ea typeface="华文隶书" pitchFamily="2" charset="-122"/>
              </a:rPr>
              <a:t>斯诺的困惑</a:t>
            </a:r>
            <a:endParaRPr lang="zh-CN" altLang="en-US" sz="60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395906795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889"/>
            <a:ext cx="9130142" cy="69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99792" y="1688842"/>
            <a:ext cx="5220072" cy="4524315"/>
          </a:xfrm>
          <a:prstGeom prst="rect">
            <a:avLst/>
          </a:prstGeom>
          <a:noFill/>
        </p:spPr>
        <p:txBody>
          <a:bodyPr wrap="square" rtlCol="0">
            <a:spAutoFit/>
          </a:bodyPr>
          <a:lstStyle/>
          <a:p>
            <a:r>
              <a:rPr lang="zh-CN" altLang="en-US" sz="3200" b="1" dirty="0" smtClean="0">
                <a:solidFill>
                  <a:srgbClr val="0000FF"/>
                </a:solidFill>
                <a:latin typeface="华文楷体" pitchFamily="2" charset="-122"/>
                <a:ea typeface="华文楷体" pitchFamily="2" charset="-122"/>
              </a:rPr>
              <a:t>为了解开这些谜语，</a:t>
            </a:r>
            <a:r>
              <a:rPr lang="en-US" altLang="zh-CN" sz="3200" b="1" dirty="0" smtClean="0">
                <a:solidFill>
                  <a:srgbClr val="0000FF"/>
                </a:solidFill>
                <a:latin typeface="华文楷体" pitchFamily="2" charset="-122"/>
                <a:ea typeface="华文楷体" pitchFamily="2" charset="-122"/>
              </a:rPr>
              <a:t>1936</a:t>
            </a:r>
            <a:r>
              <a:rPr lang="zh-CN" altLang="en-US" sz="3200" b="1" dirty="0" smtClean="0">
                <a:solidFill>
                  <a:srgbClr val="0000FF"/>
                </a:solidFill>
                <a:latin typeface="华文楷体" pitchFamily="2" charset="-122"/>
                <a:ea typeface="华文楷体" pitchFamily="2" charset="-122"/>
              </a:rPr>
              <a:t>年，埃德加</a:t>
            </a:r>
            <a:r>
              <a:rPr lang="en-US" altLang="zh-CN" sz="3200" b="1" dirty="0" smtClean="0">
                <a:solidFill>
                  <a:srgbClr val="0000FF"/>
                </a:solidFill>
                <a:latin typeface="华文楷体" pitchFamily="2" charset="-122"/>
                <a:ea typeface="华文楷体" pitchFamily="2" charset="-122"/>
              </a:rPr>
              <a:t>.</a:t>
            </a:r>
            <a:r>
              <a:rPr lang="zh-CN" altLang="en-US" sz="3200" b="1" dirty="0" smtClean="0">
                <a:solidFill>
                  <a:srgbClr val="0000FF"/>
                </a:solidFill>
                <a:latin typeface="华文楷体" pitchFamily="2" charset="-122"/>
                <a:ea typeface="华文楷体" pitchFamily="2" charset="-122"/>
              </a:rPr>
              <a:t>斯诺冒着生命危险，穿越重重封锁，深入延安</a:t>
            </a:r>
            <a:r>
              <a:rPr lang="en-US" altLang="zh-CN" sz="3200" b="1" dirty="0" smtClean="0">
                <a:solidFill>
                  <a:srgbClr val="0000FF"/>
                </a:solidFill>
                <a:latin typeface="华文楷体" pitchFamily="2" charset="-122"/>
                <a:ea typeface="华文楷体" pitchFamily="2" charset="-122"/>
              </a:rPr>
              <a:t>——</a:t>
            </a:r>
            <a:r>
              <a:rPr lang="zh-CN" altLang="en-US" sz="3200" b="1" dirty="0" smtClean="0">
                <a:solidFill>
                  <a:srgbClr val="0000FF"/>
                </a:solidFill>
                <a:latin typeface="华文楷体" pitchFamily="2" charset="-122"/>
                <a:ea typeface="华文楷体" pitchFamily="2" charset="-122"/>
              </a:rPr>
              <a:t>“土匪聚集的地方”，通过采访和考察得到第一手资料，整理写成了</a:t>
            </a:r>
            <a:r>
              <a:rPr lang="en-US" altLang="zh-CN" sz="3200" b="1" dirty="0" smtClean="0">
                <a:solidFill>
                  <a:srgbClr val="0000FF"/>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红星照耀中国</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0000FF"/>
                </a:solidFill>
                <a:latin typeface="华文楷体" pitchFamily="2" charset="-122"/>
                <a:ea typeface="华文楷体" pitchFamily="2" charset="-122"/>
              </a:rPr>
              <a:t>，当时为了在国民党统治区出版方便，曾易名为</a:t>
            </a:r>
            <a:r>
              <a:rPr lang="en-US" altLang="zh-CN" sz="3200" b="1" dirty="0" smtClean="0">
                <a:solidFill>
                  <a:srgbClr val="0000FF"/>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西行漫记</a:t>
            </a:r>
            <a:r>
              <a:rPr lang="en-US" altLang="zh-CN" sz="3200" b="1" dirty="0" smtClean="0">
                <a:solidFill>
                  <a:srgbClr val="0000FF"/>
                </a:solidFill>
                <a:latin typeface="华文楷体" pitchFamily="2" charset="-122"/>
                <a:ea typeface="华文楷体" pitchFamily="2" charset="-122"/>
              </a:rPr>
              <a:t>》</a:t>
            </a:r>
            <a:endParaRPr lang="zh-CN" altLang="en-US" sz="3200" b="1" dirty="0">
              <a:solidFill>
                <a:srgbClr val="0000FF"/>
              </a:solidFill>
              <a:latin typeface="华文楷体" pitchFamily="2" charset="-122"/>
              <a:ea typeface="华文楷体" pitchFamily="2" charset="-122"/>
            </a:endParaRPr>
          </a:p>
        </p:txBody>
      </p:sp>
      <p:sp>
        <p:nvSpPr>
          <p:cNvPr id="3" name="矩形 2"/>
          <p:cNvSpPr/>
          <p:nvPr/>
        </p:nvSpPr>
        <p:spPr>
          <a:xfrm>
            <a:off x="1441143" y="316430"/>
            <a:ext cx="5740675"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dirty="0">
                <a:solidFill>
                  <a:srgbClr val="C00000"/>
                </a:solidFill>
                <a:latin typeface="华文隶书" pitchFamily="2" charset="-122"/>
                <a:ea typeface="华文隶书" pitchFamily="2" charset="-122"/>
              </a:rPr>
              <a:t>埃德加</a:t>
            </a:r>
            <a:r>
              <a:rPr lang="en-US" altLang="zh-CN" sz="6000" b="1" dirty="0">
                <a:solidFill>
                  <a:srgbClr val="C00000"/>
                </a:solidFill>
                <a:latin typeface="华文隶书" pitchFamily="2" charset="-122"/>
                <a:ea typeface="华文隶书" pitchFamily="2" charset="-122"/>
              </a:rPr>
              <a:t>.</a:t>
            </a:r>
            <a:r>
              <a:rPr lang="zh-CN" altLang="en-US" sz="6000" b="1" dirty="0" smtClean="0">
                <a:solidFill>
                  <a:srgbClr val="C00000"/>
                </a:solidFill>
                <a:latin typeface="华文隶书" pitchFamily="2" charset="-122"/>
                <a:ea typeface="华文隶书" pitchFamily="2" charset="-122"/>
              </a:rPr>
              <a:t>斯诺解谜</a:t>
            </a:r>
            <a:endParaRPr lang="zh-CN" altLang="en-US" sz="6000" b="1" cap="none" spc="0" dirty="0">
              <a:ln w="11430"/>
              <a:solidFill>
                <a:srgbClr val="C00000"/>
              </a:solidFill>
              <a:effectLst>
                <a:outerShdw blurRad="50800" dist="39000" dir="5460000" algn="tl">
                  <a:srgbClr val="000000">
                    <a:alpha val="38000"/>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11016554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3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out)">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55609" cy="687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613343" y="188640"/>
            <a:ext cx="5171031" cy="5788022"/>
            <a:chOff x="1613343" y="188640"/>
            <a:chExt cx="5171031" cy="5788022"/>
          </a:xfrm>
        </p:grpSpPr>
        <p:sp>
          <p:nvSpPr>
            <p:cNvPr id="5" name="标题 8"/>
            <p:cNvSpPr txBox="1">
              <a:spLocks/>
            </p:cNvSpPr>
            <p:nvPr/>
          </p:nvSpPr>
          <p:spPr>
            <a:xfrm rot="5400000">
              <a:off x="3211546" y="2403834"/>
              <a:ext cx="5788022" cy="1357634"/>
            </a:xfrm>
            <a:prstGeom prst="rect">
              <a:avLst/>
            </a:prstGeom>
          </p:spPr>
          <p:txBody>
            <a:bodyPr vert="vert270" wrap="square" anchor="ctr">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zh-CN" altLang="en-US" sz="5400" b="1" dirty="0" smtClean="0">
                  <a:solidFill>
                    <a:srgbClr val="000000"/>
                  </a:solidFill>
                  <a:latin typeface="方正舒体" pitchFamily="2" charset="-122"/>
                  <a:ea typeface="方正舒体" pitchFamily="2" charset="-122"/>
                </a:rPr>
                <a:t>红色中国解</a:t>
              </a:r>
              <a:r>
                <a:rPr lang="zh-CN" altLang="en-US" sz="8000" b="1" dirty="0" smtClean="0">
                  <a:solidFill>
                    <a:srgbClr val="FF0000"/>
                  </a:solidFill>
                  <a:latin typeface="方正舒体" pitchFamily="2" charset="-122"/>
                  <a:ea typeface="方正舒体" pitchFamily="2" charset="-122"/>
                </a:rPr>
                <a:t>谜</a:t>
              </a:r>
              <a:r>
                <a:rPr lang="zh-CN" altLang="en-US" sz="5400" b="1" dirty="0" smtClean="0">
                  <a:solidFill>
                    <a:srgbClr val="000000"/>
                  </a:solidFill>
                  <a:latin typeface="方正舒体" pitchFamily="2" charset="-122"/>
                  <a:ea typeface="方正舒体" pitchFamily="2" charset="-122"/>
                </a:rPr>
                <a:t>之旅</a:t>
              </a:r>
              <a:endParaRPr lang="zh-CN" altLang="en-US" sz="5400" b="1" dirty="0">
                <a:solidFill>
                  <a:srgbClr val="000000"/>
                </a:solidFill>
                <a:latin typeface="方正舒体" pitchFamily="2" charset="-122"/>
                <a:ea typeface="方正舒体" pitchFamily="2" charset="-122"/>
              </a:endParaRPr>
            </a:p>
          </p:txBody>
        </p:sp>
        <p:pic>
          <p:nvPicPr>
            <p:cNvPr id="6" name="内容占位符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3343" y="404664"/>
              <a:ext cx="3822251" cy="5040560"/>
            </a:xfrm>
            <a:prstGeom prst="rect">
              <a:avLst/>
            </a:prstGeom>
            <a:noFill/>
            <a:ln>
              <a:noFill/>
            </a:ln>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3104965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TotalTime>
  <Words>2006</Words>
  <Application>Microsoft Office PowerPoint</Application>
  <PresentationFormat>全屏显示(4:3)</PresentationFormat>
  <Paragraphs>182</Paragraphs>
  <Slides>31</Slides>
  <Notes>9</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目录</vt:lpstr>
      <vt:lpstr>PowerPoint 演示文稿</vt:lpstr>
      <vt:lpstr>PowerPoint 演示文稿</vt:lpstr>
      <vt:lpstr>PowerPoint 演示文稿</vt:lpstr>
      <vt:lpstr>PowerPoint 演示文稿</vt:lpstr>
      <vt:lpstr>《红星照耀中国》阅读兴趣调查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一个特殊的年代</dc:title>
  <cp:lastModifiedBy>Administrator</cp:lastModifiedBy>
  <cp:revision>39</cp:revision>
  <dcterms:modified xsi:type="dcterms:W3CDTF">2017-11-02T02:45:25Z</dcterms:modified>
</cp:coreProperties>
</file>