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9" r:id="rId4"/>
    <p:sldId id="273" r:id="rId5"/>
    <p:sldId id="270" r:id="rId6"/>
    <p:sldId id="274" r:id="rId7"/>
    <p:sldId id="271" r:id="rId8"/>
    <p:sldId id="275" r:id="rId9"/>
    <p:sldId id="272" r:id="rId10"/>
    <p:sldId id="276" r:id="rId11"/>
    <p:sldId id="277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2B53-C094-4759-BC16-1F2A8CCC67A2}" type="datetimeFigureOut">
              <a:rPr lang="zh-CN" altLang="en-US" smtClean="0"/>
              <a:t>2011-5-11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A4E8A4D-A610-43B5-B06C-A284B68FA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2B53-C094-4759-BC16-1F2A8CCC67A2}" type="datetimeFigureOut">
              <a:rPr lang="zh-CN" altLang="en-US" smtClean="0"/>
              <a:t>2011-5-11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E8A4D-A610-43B5-B06C-A284B68FA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2B53-C094-4759-BC16-1F2A8CCC67A2}" type="datetimeFigureOut">
              <a:rPr lang="zh-CN" altLang="en-US" smtClean="0"/>
              <a:t>2011-5-11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E8A4D-A610-43B5-B06C-A284B68FA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2B53-C094-4759-BC16-1F2A8CCC67A2}" type="datetimeFigureOut">
              <a:rPr lang="zh-CN" altLang="en-US" smtClean="0"/>
              <a:t>2011-5-11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A4E8A4D-A610-43B5-B06C-A284B68FA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2B53-C094-4759-BC16-1F2A8CCC67A2}" type="datetimeFigureOut">
              <a:rPr lang="zh-CN" altLang="en-US" smtClean="0"/>
              <a:t>2011-5-11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E8A4D-A610-43B5-B06C-A284B68FAD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2B53-C094-4759-BC16-1F2A8CCC67A2}" type="datetimeFigureOut">
              <a:rPr lang="zh-CN" altLang="en-US" smtClean="0"/>
              <a:t>2011-5-11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E8A4D-A610-43B5-B06C-A284B68FA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2B53-C094-4759-BC16-1F2A8CCC67A2}" type="datetimeFigureOut">
              <a:rPr lang="zh-CN" altLang="en-US" smtClean="0"/>
              <a:t>2011-5-11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A4E8A4D-A610-43B5-B06C-A284B68FAD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2B53-C094-4759-BC16-1F2A8CCC67A2}" type="datetimeFigureOut">
              <a:rPr lang="zh-CN" altLang="en-US" smtClean="0"/>
              <a:t>2011-5-11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E8A4D-A610-43B5-B06C-A284B68FA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2B53-C094-4759-BC16-1F2A8CCC67A2}" type="datetimeFigureOut">
              <a:rPr lang="zh-CN" altLang="en-US" smtClean="0"/>
              <a:t>2011-5-11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E8A4D-A610-43B5-B06C-A284B68FA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2B53-C094-4759-BC16-1F2A8CCC67A2}" type="datetimeFigureOut">
              <a:rPr lang="zh-CN" altLang="en-US" smtClean="0"/>
              <a:t>2011-5-11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E8A4D-A610-43B5-B06C-A284B68FA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2B53-C094-4759-BC16-1F2A8CCC67A2}" type="datetimeFigureOut">
              <a:rPr lang="zh-CN" altLang="en-US" smtClean="0"/>
              <a:t>2011-5-11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E8A4D-A610-43B5-B06C-A284B68FAD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F8A2B53-C094-4759-BC16-1F2A8CCC67A2}" type="datetimeFigureOut">
              <a:rPr lang="zh-CN" altLang="en-US" smtClean="0"/>
              <a:t>2011-5-11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A4E8A4D-A610-43B5-B06C-A284B68FAD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 flipH="1">
            <a:off x="5868143" y="0"/>
            <a:ext cx="1152525" cy="6858000"/>
          </a:xfrm>
          <a:solidFill>
            <a:srgbClr val="000000"/>
          </a:solidFill>
          <a:ln/>
        </p:spPr>
        <p:txBody>
          <a:bodyPr>
            <a:noAutofit/>
          </a:bodyPr>
          <a:lstStyle/>
          <a:p>
            <a:r>
              <a:rPr lang="zh-CN" altLang="en-US" sz="5400" dirty="0">
                <a:solidFill>
                  <a:srgbClr val="FFFFFF"/>
                </a:solidFill>
                <a:ea typeface="隶书" pitchFamily="49" charset="-122"/>
              </a:rPr>
              <a:t>茅屋为秋风所破歌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95736" y="3140968"/>
            <a:ext cx="792162" cy="1368425"/>
          </a:xfrm>
          <a:noFill/>
        </p:spPr>
        <p:txBody>
          <a:bodyPr>
            <a:noAutofit/>
          </a:bodyPr>
          <a:lstStyle/>
          <a:p>
            <a:r>
              <a:rPr lang="zh-CN" altLang="en-US" sz="6600" b="1" dirty="0">
                <a:ea typeface="隶书" pitchFamily="49" charset="-122"/>
              </a:rPr>
              <a:t>杜</a:t>
            </a:r>
          </a:p>
          <a:p>
            <a:r>
              <a:rPr lang="zh-CN" altLang="en-US" sz="6600" b="1" dirty="0">
                <a:ea typeface="隶书" pitchFamily="49" charset="-122"/>
              </a:rPr>
              <a:t>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458788"/>
            <a:ext cx="8229600" cy="71438"/>
          </a:xfrm>
        </p:spPr>
        <p:txBody>
          <a:bodyPr>
            <a:normAutofit fontScale="90000"/>
          </a:bodyPr>
          <a:lstStyle/>
          <a:p>
            <a:pPr eaLnBrk="1" hangingPunct="1"/>
            <a:endParaRPr lang="zh-CN" altLang="zh-CN" sz="40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33375"/>
            <a:ext cx="9144000" cy="65246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sz="4400" dirty="0" smtClean="0">
                <a:solidFill>
                  <a:srgbClr val="3333FF"/>
                </a:solidFill>
              </a:rPr>
              <a:t>第四段译文</a:t>
            </a:r>
            <a:endParaRPr lang="zh-CN" altLang="en-US" sz="4400" b="1" dirty="0" smtClean="0"/>
          </a:p>
          <a:p>
            <a:pPr eaLnBrk="1" hangingPunct="1">
              <a:buFontTx/>
              <a:buNone/>
            </a:pPr>
            <a:r>
              <a:rPr lang="zh-CN" altLang="en-US" sz="4400" b="1" dirty="0" smtClean="0"/>
              <a:t>    </a:t>
            </a:r>
            <a:r>
              <a:rPr lang="zh-CN" altLang="en-US" sz="4400" b="1" dirty="0" smtClean="0"/>
              <a:t>怎么</a:t>
            </a:r>
            <a:r>
              <a:rPr lang="zh-CN" altLang="en-US" sz="4400" b="1" dirty="0" smtClean="0"/>
              <a:t>才能得到千万间宽敞高大的房子，普遍地遮盖天下间贫寒的读书人，让他们个个都开颜欢笑，（房子）不为风雨中所动摇，安稳得象山一样？唉！什么时候眼前出现这样高耸的房屋，（即使）唯独我的茅屋被吹破，自己受冻而死也甘心！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0" y="980728"/>
            <a:ext cx="9144000" cy="4708981"/>
          </a:xfrm>
          <a:prstGeom prst="rect">
            <a:avLst/>
          </a:prstGeom>
          <a:solidFill>
            <a:srgbClr val="78FA5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 i="1" dirty="0">
                <a:solidFill>
                  <a:srgbClr val="0B36D5"/>
                </a:solidFill>
                <a:latin typeface="Times New Roman" pitchFamily="18" charset="0"/>
                <a:ea typeface="黑体" pitchFamily="2" charset="-122"/>
              </a:rPr>
              <a:t>诗人推己及人，希冀“广厦千万间”，使“天下寒士俱欢颜”，表达了诗人</a:t>
            </a:r>
            <a:r>
              <a:rPr kumimoji="1" lang="zh-CN" altLang="en-US" sz="6000" b="1" i="1" dirty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关心民生疾苦、忧国忧民</a:t>
            </a:r>
            <a:r>
              <a:rPr kumimoji="1" lang="zh-CN" altLang="en-US" sz="6000" b="1" i="1" dirty="0">
                <a:solidFill>
                  <a:srgbClr val="0B36D5"/>
                </a:solidFill>
                <a:latin typeface="Times New Roman" pitchFamily="18" charset="0"/>
                <a:ea typeface="黑体" pitchFamily="2" charset="-122"/>
              </a:rPr>
              <a:t>的深沉情感。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95536" y="188640"/>
            <a:ext cx="8424614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dirty="0"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茅屋为秋风所破歌</a:t>
            </a:r>
            <a:r>
              <a:rPr lang="en-US" altLang="zh-CN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写于唐肃宗上元二年（</a:t>
            </a:r>
            <a:r>
              <a:rPr lang="en-US" altLang="zh-CN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761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即杜甫在草堂定居后的第二年八月。当时安史之乱尚未平定，杜甫流寓成都三年，靠亲戚朋友帮助维持生活。这年春天，杜甫求亲告友，好不容易在城西七里的浣花溪边找到一块荒地，盖起了一间茅屋，总算有了个栖身之所。不料到了八月，大风破屋，大雨又至。诗人长夜难眠，感慨万千，写下了这首千古传诵的诗篇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900113" y="2060575"/>
            <a:ext cx="7200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茅飞渡江洒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江郊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，高者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挂罥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长林梢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，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23528" y="404664"/>
            <a:ext cx="84249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八月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秋高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风</a:t>
            </a:r>
            <a:r>
              <a:rPr lang="zh-CN" altLang="en-US" sz="4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怒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号</a:t>
            </a:r>
            <a:r>
              <a:rPr lang="en-US" altLang="zh-CN" sz="4000" b="1" dirty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卷我屋上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三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重茅。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900113" y="3429000"/>
            <a:ext cx="65516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下者</a:t>
            </a:r>
            <a:r>
              <a:rPr lang="zh-CN" altLang="en-US" sz="4400" b="1" dirty="0">
                <a:latin typeface="黑体" pitchFamily="2" charset="-122"/>
                <a:ea typeface="黑体" pitchFamily="2" charset="-122"/>
              </a:rPr>
              <a:t>飘转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沉</a:t>
            </a:r>
            <a:r>
              <a:rPr lang="zh-CN" altLang="en-US" sz="4400" b="1" dirty="0">
                <a:latin typeface="黑体" pitchFamily="2" charset="-122"/>
                <a:ea typeface="黑体" pitchFamily="2" charset="-122"/>
              </a:rPr>
              <a:t>塘坳。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1258888" y="1268413"/>
            <a:ext cx="2162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ea typeface="黑体" pitchFamily="2" charset="-122"/>
              </a:rPr>
              <a:t>（</a:t>
            </a:r>
            <a:r>
              <a:rPr lang="zh-CN" altLang="en-US" sz="3200" dirty="0">
                <a:solidFill>
                  <a:srgbClr val="A50021"/>
                </a:solidFill>
                <a:ea typeface="黑体" pitchFamily="2" charset="-122"/>
              </a:rPr>
              <a:t>秋深）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2627313" y="1265238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A50021"/>
                </a:solidFill>
                <a:ea typeface="黑体" pitchFamily="2" charset="-122"/>
              </a:rPr>
              <a:t>（怒吼）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4067175" y="1268413"/>
            <a:ext cx="5365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A50021"/>
                </a:solidFill>
              </a:rPr>
              <a:t>（在这里是虚数，表示多）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1979613" y="2565400"/>
            <a:ext cx="35290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A50021"/>
                </a:solidFill>
              </a:rPr>
              <a:t>（江边的地方）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5149850" y="2492375"/>
            <a:ext cx="3743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A50021"/>
                </a:solidFill>
              </a:rPr>
              <a:t>（高高的树梢）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395536" y="4365104"/>
            <a:ext cx="38877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A50021"/>
                </a:solidFill>
              </a:rPr>
              <a:t>（茅草飞得低的）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3275856" y="4365104"/>
            <a:ext cx="1368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A50021"/>
                </a:solidFill>
              </a:rPr>
              <a:t>（落）</a:t>
            </a: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971550" y="4868863"/>
            <a:ext cx="73453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00"/>
                </a:solidFill>
              </a:rPr>
              <a:t>写诗人茅屋被秋风所破的惨状。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/>
      <p:bldP spid="15371" grpId="0"/>
      <p:bldP spid="15372" grpId="0"/>
      <p:bldP spid="15373" grpId="0"/>
      <p:bldP spid="15374" grpId="0"/>
      <p:bldP spid="15377" grpId="0"/>
      <p:bldP spid="15378" grpId="0"/>
      <p:bldP spid="153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720675"/>
            <a:ext cx="8568952" cy="6308725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altLang="zh-CN" sz="5400" b="1" dirty="0" smtClean="0">
                <a:latin typeface="华文新魏" pitchFamily="2" charset="-122"/>
                <a:ea typeface="华文新魏" pitchFamily="2" charset="-122"/>
              </a:rPr>
              <a:t>          </a:t>
            </a:r>
            <a:r>
              <a:rPr lang="zh-CN" altLang="en-US" sz="5400" b="1" dirty="0" smtClean="0">
                <a:latin typeface="华文新魏" pitchFamily="2" charset="-122"/>
                <a:ea typeface="华文新魏" pitchFamily="2" charset="-122"/>
              </a:rPr>
              <a:t>八月秋深，狂风怒号，（风）卷走了我屋顶上好几层茅草。茅草乱飞，渡过浣花溪，散落在对岸江边。飞得高的茅草悬挂在高高的树梢上，飞得低的飘飘洒洒沉落到低洼的水塘里。</a:t>
            </a:r>
            <a:r>
              <a:rPr lang="zh-CN" altLang="en-US" sz="4000" dirty="0" smtClean="0"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2771800" y="0"/>
            <a:ext cx="3600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Arial" pitchFamily="34" charset="0"/>
              </a:rPr>
              <a:t>第一段译文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30188" y="692150"/>
            <a:ext cx="8229600" cy="1143000"/>
          </a:xfrm>
        </p:spPr>
        <p:txBody>
          <a:bodyPr/>
          <a:lstStyle/>
          <a:p>
            <a:r>
              <a:rPr lang="zh-CN" altLang="en-US" sz="3200" b="1">
                <a:ea typeface="黑体" pitchFamily="2" charset="-122"/>
              </a:rPr>
              <a:t>南村群童欺我老无力，</a:t>
            </a:r>
            <a:r>
              <a:rPr lang="zh-CN" altLang="en-US" sz="3200" b="1">
                <a:solidFill>
                  <a:schemeClr val="accent2"/>
                </a:solidFill>
                <a:ea typeface="黑体" pitchFamily="2" charset="-122"/>
              </a:rPr>
              <a:t>忍能</a:t>
            </a:r>
            <a:r>
              <a:rPr lang="zh-CN" altLang="en-US" sz="3200" b="1">
                <a:ea typeface="黑体" pitchFamily="2" charset="-122"/>
              </a:rPr>
              <a:t>对面</a:t>
            </a:r>
            <a:r>
              <a:rPr lang="zh-CN" altLang="en-US" sz="3200" b="1">
                <a:solidFill>
                  <a:schemeClr val="accent2"/>
                </a:solidFill>
                <a:ea typeface="黑体" pitchFamily="2" charset="-122"/>
              </a:rPr>
              <a:t>为</a:t>
            </a:r>
            <a:r>
              <a:rPr lang="zh-CN" altLang="en-US" sz="3200" b="1">
                <a:ea typeface="黑体" pitchFamily="2" charset="-122"/>
              </a:rPr>
              <a:t>盗贼。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2420938"/>
            <a:ext cx="8229600" cy="125253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>
                <a:solidFill>
                  <a:schemeClr val="accent2"/>
                </a:solidFill>
                <a:ea typeface="黑体" pitchFamily="2" charset="-122"/>
              </a:rPr>
              <a:t>公然</a:t>
            </a:r>
            <a:r>
              <a:rPr lang="zh-CN" altLang="en-US" b="1">
                <a:ea typeface="黑体" pitchFamily="2" charset="-122"/>
              </a:rPr>
              <a:t>抱茅入竹去，唇焦口燥</a:t>
            </a:r>
            <a:r>
              <a:rPr lang="zh-CN" altLang="en-US" b="1">
                <a:solidFill>
                  <a:schemeClr val="accent2"/>
                </a:solidFill>
                <a:ea typeface="黑体" pitchFamily="2" charset="-122"/>
              </a:rPr>
              <a:t>呼不得</a:t>
            </a:r>
            <a:r>
              <a:rPr lang="zh-CN" altLang="en-US" b="1">
                <a:ea typeface="黑体" pitchFamily="2" charset="-122"/>
              </a:rPr>
              <a:t>，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90550" y="3789363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ea typeface="黑体" pitchFamily="2" charset="-122"/>
              </a:rPr>
              <a:t>归来倚仗自叹息。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132138" y="1412875"/>
            <a:ext cx="3527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A50021"/>
                </a:solidFill>
              </a:rPr>
              <a:t>（竟然忍心这样）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6011863" y="1412875"/>
            <a:ext cx="2305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A50021"/>
                </a:solidFill>
              </a:rPr>
              <a:t>（做动词）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-107950" y="2994025"/>
            <a:ext cx="5184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A50021"/>
                </a:solidFill>
              </a:rPr>
              <a:t>（公开</a:t>
            </a:r>
            <a:r>
              <a:rPr lang="en-US" altLang="zh-CN" sz="3200" b="1">
                <a:solidFill>
                  <a:srgbClr val="A50021"/>
                </a:solidFill>
              </a:rPr>
              <a:t>,</a:t>
            </a:r>
            <a:r>
              <a:rPr lang="zh-CN" altLang="en-US" sz="3200" b="1">
                <a:solidFill>
                  <a:srgbClr val="A50021"/>
                </a:solidFill>
              </a:rPr>
              <a:t>与</a:t>
            </a:r>
            <a:r>
              <a:rPr lang="zh-CN" altLang="en-US" sz="3200" b="1">
                <a:solidFill>
                  <a:srgbClr val="A50021"/>
                </a:solidFill>
                <a:latin typeface="宋体"/>
              </a:rPr>
              <a:t>”</a:t>
            </a:r>
            <a:r>
              <a:rPr lang="zh-CN" altLang="en-US" sz="3200" b="1">
                <a:solidFill>
                  <a:srgbClr val="A50021"/>
                </a:solidFill>
              </a:rPr>
              <a:t>对面</a:t>
            </a:r>
            <a:r>
              <a:rPr lang="zh-CN" altLang="en-US" sz="3200" b="1">
                <a:solidFill>
                  <a:srgbClr val="A50021"/>
                </a:solidFill>
                <a:latin typeface="宋体"/>
              </a:rPr>
              <a:t>”</a:t>
            </a:r>
            <a:r>
              <a:rPr lang="zh-CN" altLang="en-US" sz="3200" b="1">
                <a:solidFill>
                  <a:srgbClr val="A50021"/>
                </a:solidFill>
              </a:rPr>
              <a:t>呼应）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787900" y="2924175"/>
            <a:ext cx="3384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A50021"/>
                </a:solidFill>
                <a:latin typeface="宋体" charset="-122"/>
              </a:rPr>
              <a:t>(</a:t>
            </a:r>
            <a:r>
              <a:rPr lang="zh-CN" altLang="en-US" sz="3200" b="1">
                <a:solidFill>
                  <a:srgbClr val="A50021"/>
                </a:solidFill>
                <a:latin typeface="宋体" charset="-122"/>
              </a:rPr>
              <a:t>呼喊也没有结果</a:t>
            </a:r>
            <a:r>
              <a:rPr lang="en-US" altLang="zh-CN" sz="3200" b="1">
                <a:solidFill>
                  <a:srgbClr val="A50021"/>
                </a:solidFill>
                <a:latin typeface="宋体" charset="-122"/>
              </a:rPr>
              <a:t>)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539750" y="4868863"/>
            <a:ext cx="79930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3300"/>
                </a:solidFill>
              </a:rPr>
              <a:t>写南村群童抱茅的情景</a:t>
            </a:r>
            <a:r>
              <a:rPr lang="en-US" altLang="zh-CN" sz="3200">
                <a:solidFill>
                  <a:srgbClr val="003300"/>
                </a:solidFill>
              </a:rPr>
              <a:t>,</a:t>
            </a:r>
            <a:r>
              <a:rPr lang="zh-CN" altLang="en-US" sz="3200">
                <a:solidFill>
                  <a:srgbClr val="003300"/>
                </a:solidFill>
              </a:rPr>
              <a:t>表现了诗人无可奈何的痛苦心情。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5" grpId="0"/>
      <p:bldP spid="17416" grpId="0"/>
      <p:bldP spid="17417" grpId="0"/>
      <p:bldP spid="174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-387350"/>
            <a:ext cx="8229600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zh-CN" altLang="zh-CN" sz="40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4400" dirty="0" smtClean="0">
                <a:solidFill>
                  <a:srgbClr val="3333FF"/>
                </a:solidFill>
              </a:rPr>
              <a:t>第二段译文</a:t>
            </a:r>
          </a:p>
          <a:p>
            <a:pPr eaLnBrk="1" hangingPunct="1">
              <a:buFontTx/>
              <a:buNone/>
            </a:pPr>
            <a:r>
              <a:rPr lang="zh-CN" altLang="en-US" sz="5400" dirty="0" smtClean="0">
                <a:solidFill>
                  <a:srgbClr val="FF0066"/>
                </a:solidFill>
              </a:rPr>
              <a:t>     </a:t>
            </a:r>
            <a:r>
              <a:rPr lang="zh-CN" altLang="en-US" sz="5400" b="1" dirty="0" smtClean="0">
                <a:solidFill>
                  <a:srgbClr val="FF0066"/>
                </a:solidFill>
              </a:rPr>
              <a:t>南</a:t>
            </a:r>
            <a:r>
              <a:rPr lang="zh-CN" altLang="en-US" sz="5400" b="1" dirty="0" smtClean="0">
                <a:solidFill>
                  <a:srgbClr val="FF0066"/>
                </a:solidFill>
              </a:rPr>
              <a:t>村的一群儿童欺负我年老没力气，（居然）忍心这样当面作贼抢东西，毫无顾忌地抱着茅草跑进竹林去了。（我喊得）唇焦口燥也没有用处，只好回来，拄着拐杖，自己叹息。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274638"/>
            <a:ext cx="8229600" cy="1143000"/>
          </a:xfrm>
        </p:spPr>
        <p:txBody>
          <a:bodyPr/>
          <a:lstStyle/>
          <a:p>
            <a:r>
              <a:rPr lang="zh-CN" altLang="en-US" sz="3200" b="1">
                <a:solidFill>
                  <a:schemeClr val="accent2"/>
                </a:solidFill>
                <a:ea typeface="黑体" pitchFamily="2" charset="-122"/>
              </a:rPr>
              <a:t>俄顷</a:t>
            </a:r>
            <a:r>
              <a:rPr lang="zh-CN" altLang="en-US" sz="3200" b="1">
                <a:ea typeface="黑体" pitchFamily="2" charset="-122"/>
              </a:rPr>
              <a:t>风定云</a:t>
            </a:r>
            <a:r>
              <a:rPr lang="zh-CN" altLang="en-US" sz="3200" b="1">
                <a:solidFill>
                  <a:schemeClr val="accent2"/>
                </a:solidFill>
                <a:ea typeface="黑体" pitchFamily="2" charset="-122"/>
              </a:rPr>
              <a:t>墨</a:t>
            </a:r>
            <a:r>
              <a:rPr lang="zh-CN" altLang="en-US" sz="3200" b="1">
                <a:ea typeface="黑体" pitchFamily="2" charset="-122"/>
              </a:rPr>
              <a:t>色，秋天漠漠</a:t>
            </a:r>
            <a:r>
              <a:rPr lang="zh-CN" altLang="en-US" sz="3200" b="1">
                <a:solidFill>
                  <a:srgbClr val="003300"/>
                </a:solidFill>
                <a:ea typeface="黑体" pitchFamily="2" charset="-122"/>
              </a:rPr>
              <a:t>向</a:t>
            </a:r>
            <a:r>
              <a:rPr lang="zh-CN" altLang="en-US" sz="3200" b="1">
                <a:ea typeface="黑体" pitchFamily="2" charset="-122"/>
              </a:rPr>
              <a:t>昏黑。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817563" y="1744663"/>
            <a:ext cx="7210425" cy="67627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>
                <a:ea typeface="黑体" pitchFamily="2" charset="-122"/>
              </a:rPr>
              <a:t>布</a:t>
            </a:r>
            <a:r>
              <a:rPr lang="zh-CN" altLang="en-US" b="1">
                <a:solidFill>
                  <a:schemeClr val="accent2"/>
                </a:solidFill>
                <a:ea typeface="黑体" pitchFamily="2" charset="-122"/>
              </a:rPr>
              <a:t>衾</a:t>
            </a:r>
            <a:r>
              <a:rPr lang="zh-CN" altLang="en-US" b="1">
                <a:ea typeface="黑体" pitchFamily="2" charset="-122"/>
              </a:rPr>
              <a:t>多年冷似铁，娇儿</a:t>
            </a:r>
            <a:r>
              <a:rPr lang="zh-CN" altLang="en-US" b="1">
                <a:solidFill>
                  <a:schemeClr val="accent2"/>
                </a:solidFill>
                <a:ea typeface="黑体" pitchFamily="2" charset="-122"/>
              </a:rPr>
              <a:t>恶卧</a:t>
            </a:r>
            <a:r>
              <a:rPr lang="zh-CN" altLang="en-US" b="1">
                <a:ea typeface="黑体" pitchFamily="2" charset="-122"/>
              </a:rPr>
              <a:t>踏</a:t>
            </a:r>
            <a:r>
              <a:rPr lang="zh-CN" altLang="en-US" b="1">
                <a:solidFill>
                  <a:schemeClr val="accent2"/>
                </a:solidFill>
                <a:ea typeface="黑体" pitchFamily="2" charset="-122"/>
              </a:rPr>
              <a:t>里</a:t>
            </a:r>
            <a:r>
              <a:rPr lang="zh-CN" altLang="en-US" b="1">
                <a:ea typeface="黑体" pitchFamily="2" charset="-122"/>
              </a:rPr>
              <a:t>裂。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827088" y="2852738"/>
            <a:ext cx="67675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itchFamily="2" charset="-122"/>
              </a:rPr>
              <a:t>床头屋漏无干处，</a:t>
            </a:r>
            <a:r>
              <a:rPr lang="zh-CN" altLang="en-US" sz="3200" b="1">
                <a:solidFill>
                  <a:schemeClr val="accent2"/>
                </a:solidFill>
                <a:ea typeface="黑体" pitchFamily="2" charset="-122"/>
              </a:rPr>
              <a:t>雨脚如麻</a:t>
            </a:r>
            <a:r>
              <a:rPr lang="zh-CN" altLang="en-US" sz="3200" b="1">
                <a:ea typeface="黑体" pitchFamily="2" charset="-122"/>
              </a:rPr>
              <a:t>未断绝。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828675" y="4005263"/>
            <a:ext cx="77041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itchFamily="2" charset="-122"/>
              </a:rPr>
              <a:t>自经</a:t>
            </a:r>
            <a:r>
              <a:rPr lang="zh-CN" altLang="en-US" sz="3200" b="1">
                <a:solidFill>
                  <a:srgbClr val="000000"/>
                </a:solidFill>
                <a:ea typeface="黑体" pitchFamily="2" charset="-122"/>
              </a:rPr>
              <a:t>丧乱</a:t>
            </a:r>
            <a:r>
              <a:rPr lang="zh-CN" altLang="en-US" sz="3200" b="1">
                <a:solidFill>
                  <a:schemeClr val="accent2"/>
                </a:solidFill>
                <a:ea typeface="黑体" pitchFamily="2" charset="-122"/>
              </a:rPr>
              <a:t>少睡眠</a:t>
            </a:r>
            <a:r>
              <a:rPr lang="zh-CN" altLang="en-US" sz="3200" b="1">
                <a:ea typeface="黑体" pitchFamily="2" charset="-122"/>
              </a:rPr>
              <a:t>，长夜沾湿</a:t>
            </a:r>
            <a:r>
              <a:rPr lang="zh-CN" altLang="en-US" sz="3200" b="1">
                <a:solidFill>
                  <a:schemeClr val="accent2"/>
                </a:solidFill>
                <a:ea typeface="黑体" pitchFamily="2" charset="-122"/>
              </a:rPr>
              <a:t>何由彻</a:t>
            </a:r>
            <a:r>
              <a:rPr lang="zh-CN" altLang="en-US" sz="3200" b="1">
                <a:ea typeface="黑体" pitchFamily="2" charset="-122"/>
              </a:rPr>
              <a:t>！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79388" y="977900"/>
            <a:ext cx="25193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（一会儿）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835150" y="977900"/>
            <a:ext cx="6049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（像墨一样黑。名词作动词用）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95288" y="2128838"/>
            <a:ext cx="33131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</a:rPr>
              <a:t>衾</a:t>
            </a:r>
            <a:r>
              <a:rPr lang="en-US" altLang="zh-CN" sz="3200" b="1" dirty="0" err="1">
                <a:solidFill>
                  <a:srgbClr val="FF0000"/>
                </a:solidFill>
              </a:rPr>
              <a:t>qīn</a:t>
            </a:r>
            <a:r>
              <a:rPr lang="en-US" altLang="zh-CN" sz="3200" b="1" dirty="0">
                <a:solidFill>
                  <a:srgbClr val="FF0000"/>
                </a:solidFill>
              </a:rPr>
              <a:t>:</a:t>
            </a:r>
            <a:r>
              <a:rPr lang="zh-CN" altLang="en-US" sz="3200" b="1" dirty="0">
                <a:solidFill>
                  <a:srgbClr val="FF0000"/>
                </a:solidFill>
              </a:rPr>
              <a:t>被子）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3492500" y="2133600"/>
            <a:ext cx="4032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（睡觉不老实）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5867400" y="2133600"/>
            <a:ext cx="23034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（被里子）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2484438" y="3284538"/>
            <a:ext cx="61912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（雨点细密，像下垂的麻线）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-36512" y="4433888"/>
            <a:ext cx="467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（睡得很少</a:t>
            </a:r>
            <a:r>
              <a:rPr lang="en-US" altLang="zh-CN" sz="3200" b="1" dirty="0">
                <a:solidFill>
                  <a:srgbClr val="FF0000"/>
                </a:solidFill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</a:rPr>
              <a:t>指失眠）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3635896" y="4437063"/>
            <a:ext cx="5544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（何由</a:t>
            </a:r>
            <a:r>
              <a:rPr lang="en-US" altLang="zh-CN" sz="3200" b="1" dirty="0">
                <a:solidFill>
                  <a:srgbClr val="FF0000"/>
                </a:solidFill>
              </a:rPr>
              <a:t>:</a:t>
            </a:r>
            <a:r>
              <a:rPr lang="zh-CN" altLang="en-US" sz="3200" b="1" dirty="0">
                <a:solidFill>
                  <a:srgbClr val="FF0000"/>
                </a:solidFill>
              </a:rPr>
              <a:t>即“由何”</a:t>
            </a:r>
            <a:r>
              <a:rPr lang="en-US" altLang="zh-CN" sz="3200" b="1" dirty="0">
                <a:solidFill>
                  <a:srgbClr val="FF0000"/>
                </a:solidFill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</a:rPr>
              <a:t>由</a:t>
            </a:r>
            <a:r>
              <a:rPr lang="en-US" altLang="zh-CN" sz="3200" b="1" dirty="0">
                <a:solidFill>
                  <a:srgbClr val="FF0000"/>
                </a:solidFill>
              </a:rPr>
              <a:t>:</a:t>
            </a:r>
            <a:r>
              <a:rPr lang="zh-CN" altLang="en-US" sz="3200" b="1" dirty="0">
                <a:solidFill>
                  <a:srgbClr val="FF0000"/>
                </a:solidFill>
              </a:rPr>
              <a:t>凭。</a:t>
            </a:r>
            <a:r>
              <a:rPr lang="en-US" altLang="zh-CN" sz="32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5112444" y="4941168"/>
            <a:ext cx="435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</a:rPr>
              <a:t>彻</a:t>
            </a:r>
            <a:r>
              <a:rPr lang="en-US" altLang="zh-CN" sz="3200" b="1" dirty="0">
                <a:solidFill>
                  <a:srgbClr val="FF0000"/>
                </a:solidFill>
              </a:rPr>
              <a:t>:</a:t>
            </a:r>
            <a:r>
              <a:rPr lang="zh-CN" altLang="en-US" sz="3200" b="1" dirty="0">
                <a:solidFill>
                  <a:srgbClr val="FF0000"/>
                </a:solidFill>
              </a:rPr>
              <a:t>到天明</a:t>
            </a:r>
            <a:r>
              <a:rPr lang="en-US" altLang="zh-CN" sz="3200" b="1" dirty="0">
                <a:solidFill>
                  <a:srgbClr val="FF0000"/>
                </a:solidFill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</a:rPr>
              <a:t>作动词</a:t>
            </a:r>
            <a:r>
              <a:rPr lang="en-US" altLang="zh-CN" sz="32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323850" y="5589588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00"/>
                </a:solidFill>
              </a:rPr>
              <a:t>写诗人屋漏又遭连夜雨</a:t>
            </a:r>
            <a:r>
              <a:rPr lang="en-US" altLang="zh-CN" sz="3200" b="1" dirty="0">
                <a:solidFill>
                  <a:srgbClr val="003300"/>
                </a:solidFill>
              </a:rPr>
              <a:t>,</a:t>
            </a:r>
            <a:r>
              <a:rPr lang="zh-CN" altLang="en-US" sz="3200" b="1" dirty="0">
                <a:solidFill>
                  <a:srgbClr val="003300"/>
                </a:solidFill>
              </a:rPr>
              <a:t>长夜沾湿难入眠的痛苦</a:t>
            </a:r>
            <a:r>
              <a:rPr lang="en-US" altLang="zh-CN" sz="3200" b="1" dirty="0">
                <a:solidFill>
                  <a:srgbClr val="0033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  <p:bldP spid="18441" grpId="0"/>
      <p:bldP spid="18442" grpId="0"/>
      <p:bldP spid="18444" grpId="0"/>
      <p:bldP spid="18446" grpId="0"/>
      <p:bldP spid="18447" grpId="0"/>
      <p:bldP spid="18448" grpId="0"/>
      <p:bldP spid="18449" grpId="0"/>
      <p:bldP spid="184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468313" y="-387350"/>
            <a:ext cx="8229600" cy="85725"/>
          </a:xfrm>
        </p:spPr>
        <p:txBody>
          <a:bodyPr>
            <a:normAutofit fontScale="90000"/>
          </a:bodyPr>
          <a:lstStyle/>
          <a:p>
            <a:pPr eaLnBrk="1" hangingPunct="1"/>
            <a:endParaRPr lang="zh-CN" altLang="zh-CN" sz="40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zh-CN" altLang="en-US" sz="4400" dirty="0" smtClean="0">
                <a:solidFill>
                  <a:srgbClr val="3333FF"/>
                </a:solidFill>
              </a:rPr>
              <a:t>第三段译文</a:t>
            </a:r>
            <a:endParaRPr lang="zh-CN" altLang="en-US" sz="44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4400" dirty="0" smtClean="0"/>
              <a:t>     </a:t>
            </a:r>
            <a:r>
              <a:rPr lang="zh-CN" altLang="en-US" sz="5400" b="1" dirty="0" smtClean="0"/>
              <a:t>一会儿</a:t>
            </a:r>
            <a:r>
              <a:rPr lang="zh-CN" altLang="en-US" sz="5400" b="1" dirty="0" smtClean="0"/>
              <a:t>风停了，天空中乌云黑得象墨，深秋天色灰濛濛的，渐渐黑下来。布被盖了多年，又冷又硬，象铁板似的。孩子睡相不好，把被里蹬跛了。一下雨屋顶就漏雨，连床头都没有一点干的地方。象线条一样的雨点下个没完。自从战乱以来，睡眠的时间很少，长夜漫漫，屋漏床湿，怎能捱到天亮。</a:t>
            </a:r>
            <a:r>
              <a:rPr lang="zh-CN" altLang="en-US" sz="4400" dirty="0" smtClean="0"/>
              <a:t> </a:t>
            </a:r>
            <a:br>
              <a:rPr lang="zh-CN" altLang="en-US" sz="4400" dirty="0" smtClean="0"/>
            </a:br>
            <a:r>
              <a:rPr lang="zh-CN" altLang="en-US" sz="2400" dirty="0" smtClean="0"/>
              <a:t>　 </a:t>
            </a:r>
            <a:br>
              <a:rPr lang="zh-CN" altLang="en-US" sz="2400" dirty="0" smtClean="0"/>
            </a:b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04664"/>
            <a:ext cx="8229600" cy="1143000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安得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广厦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千万间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大庇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天下</a:t>
            </a:r>
            <a:r>
              <a:rPr lang="zh-CN" altLang="en-US" sz="3200" b="1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寒士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俱欢颜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,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1691680" y="1916832"/>
            <a:ext cx="6851650" cy="82073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>
                <a:latin typeface="黑体" pitchFamily="2" charset="-122"/>
                <a:ea typeface="黑体" pitchFamily="2" charset="-122"/>
              </a:rPr>
              <a:t>风雨不动</a:t>
            </a:r>
            <a:r>
              <a:rPr lang="zh-CN" altLang="en-US" b="1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安如山</a:t>
            </a:r>
            <a:r>
              <a:rPr lang="en-US" altLang="zh-CN" b="1" dirty="0">
                <a:latin typeface="黑体" pitchFamily="2" charset="-122"/>
                <a:ea typeface="黑体" pitchFamily="2" charset="-122"/>
              </a:rPr>
              <a:t>!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95536" y="3212976"/>
            <a:ext cx="6697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呜呼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!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何时眼前突兀</a:t>
            </a:r>
            <a:r>
              <a:rPr lang="zh-CN" altLang="en-US" sz="3200" b="1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见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此屋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,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95536" y="4149080"/>
            <a:ext cx="6551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吾</a:t>
            </a:r>
            <a:r>
              <a:rPr lang="zh-CN" altLang="en-US" sz="3200" b="1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庐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独破受冻死亦足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!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0" y="1268760"/>
            <a:ext cx="53291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</a:rPr>
              <a:t>怎能得到</a:t>
            </a:r>
            <a:r>
              <a:rPr lang="en-US" altLang="zh-CN" sz="3600" b="1" dirty="0">
                <a:solidFill>
                  <a:srgbClr val="FF0000"/>
                </a:solidFill>
              </a:rPr>
              <a:t>.</a:t>
            </a:r>
            <a:r>
              <a:rPr lang="zh-CN" altLang="en-US" sz="3600" b="1" dirty="0">
                <a:solidFill>
                  <a:srgbClr val="FF0000"/>
                </a:solidFill>
              </a:rPr>
              <a:t>安</a:t>
            </a:r>
            <a:r>
              <a:rPr lang="en-US" altLang="zh-CN" sz="3600" b="1" dirty="0">
                <a:solidFill>
                  <a:srgbClr val="FF0000"/>
                </a:solidFill>
              </a:rPr>
              <a:t>:</a:t>
            </a:r>
            <a:r>
              <a:rPr lang="zh-CN" altLang="en-US" sz="3600" b="1" dirty="0">
                <a:solidFill>
                  <a:srgbClr val="FF0000"/>
                </a:solidFill>
              </a:rPr>
              <a:t>疑问代词</a:t>
            </a:r>
            <a:r>
              <a:rPr lang="en-US" altLang="zh-CN" sz="3600" b="1" dirty="0">
                <a:solidFill>
                  <a:srgbClr val="FF0000"/>
                </a:solidFill>
              </a:rPr>
              <a:t>:</a:t>
            </a:r>
            <a:r>
              <a:rPr lang="zh-CN" altLang="en-US" sz="3600" b="1" dirty="0">
                <a:solidFill>
                  <a:srgbClr val="FF0000"/>
                </a:solidFill>
              </a:rPr>
              <a:t>怎么</a:t>
            </a:r>
            <a:r>
              <a:rPr lang="en-US" altLang="zh-CN" sz="36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843808" y="0"/>
            <a:ext cx="35283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全部、遮盖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)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5148064" y="1340768"/>
            <a:ext cx="32403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</a:rPr>
              <a:t>所有贫苦人</a:t>
            </a:r>
            <a:r>
              <a:rPr lang="en-US" altLang="zh-CN" sz="32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3059832" y="2492896"/>
            <a:ext cx="54726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</a:rPr>
              <a:t>安稳得像山一样</a:t>
            </a:r>
            <a:r>
              <a:rPr lang="en-US" altLang="zh-CN" sz="36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5076056" y="3717032"/>
            <a:ext cx="40679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</a:rPr>
              <a:t>见</a:t>
            </a:r>
            <a:r>
              <a:rPr lang="en-US" altLang="zh-CN" sz="3600" b="1" dirty="0" err="1">
                <a:solidFill>
                  <a:srgbClr val="FF0000"/>
                </a:solidFill>
              </a:rPr>
              <a:t>xiàn</a:t>
            </a:r>
            <a:r>
              <a:rPr lang="en-US" altLang="zh-CN" sz="3600" b="1" dirty="0">
                <a:solidFill>
                  <a:srgbClr val="FF0000"/>
                </a:solidFill>
              </a:rPr>
              <a:t>:</a:t>
            </a:r>
            <a:r>
              <a:rPr lang="zh-CN" altLang="en-US" sz="3600" b="1" dirty="0">
                <a:solidFill>
                  <a:srgbClr val="FF0000"/>
                </a:solidFill>
              </a:rPr>
              <a:t>同”现”</a:t>
            </a:r>
            <a:r>
              <a:rPr lang="en-US" altLang="zh-CN" sz="36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1043608" y="4653136"/>
            <a:ext cx="1727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</a:rPr>
              <a:t>小屋</a:t>
            </a:r>
            <a:r>
              <a:rPr lang="en-US" altLang="zh-CN" sz="36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539750" y="5300663"/>
            <a:ext cx="81359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3300"/>
                </a:solidFill>
              </a:rPr>
              <a:t>写诗人推已及人</a:t>
            </a:r>
            <a:r>
              <a:rPr lang="en-US" altLang="zh-CN" sz="3200">
                <a:solidFill>
                  <a:srgbClr val="003300"/>
                </a:solidFill>
              </a:rPr>
              <a:t>,</a:t>
            </a:r>
            <a:r>
              <a:rPr lang="zh-CN" altLang="en-US" sz="3200">
                <a:solidFill>
                  <a:srgbClr val="003300"/>
                </a:solidFill>
              </a:rPr>
              <a:t>关心人民疾苦的博大胸怀和崇高理想。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  <p:bldP spid="19464" grpId="0"/>
      <p:bldP spid="19465" grpId="0"/>
      <p:bldP spid="19466" grpId="0"/>
      <p:bldP spid="19468" grpId="0"/>
      <p:bldP spid="1946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30</TotalTime>
  <Words>811</Words>
  <Application>Microsoft Office PowerPoint</Application>
  <PresentationFormat>全屏显示(4:3)</PresentationFormat>
  <Paragraphs>57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跋涉</vt:lpstr>
      <vt:lpstr>茅屋为秋风所破歌</vt:lpstr>
      <vt:lpstr>幻灯片 2</vt:lpstr>
      <vt:lpstr>幻灯片 3</vt:lpstr>
      <vt:lpstr>          八月秋深，狂风怒号，（风）卷走了我屋顶上好几层茅草。茅草乱飞，渡过浣花溪，散落在对岸江边。飞得高的茅草悬挂在高高的树梢上，飞得低的飘飘洒洒沉落到低洼的水塘里。 </vt:lpstr>
      <vt:lpstr>南村群童欺我老无力，忍能对面为盗贼。</vt:lpstr>
      <vt:lpstr>幻灯片 6</vt:lpstr>
      <vt:lpstr>俄顷风定云墨色，秋天漠漠向昏黑。</vt:lpstr>
      <vt:lpstr>幻灯片 8</vt:lpstr>
      <vt:lpstr>安得广厦千万间,大庇天下寒士俱欢颜,</vt:lpstr>
      <vt:lpstr>幻灯片 10</vt:lpstr>
      <vt:lpstr>幻灯片 11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12</cp:revision>
  <dcterms:created xsi:type="dcterms:W3CDTF">2011-05-11T02:16:16Z</dcterms:created>
  <dcterms:modified xsi:type="dcterms:W3CDTF">2011-05-11T02:46:22Z</dcterms:modified>
</cp:coreProperties>
</file>