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33"/>
  </p:notesMasterIdLst>
  <p:sldIdLst>
    <p:sldId id="329" r:id="rId2"/>
    <p:sldId id="328" r:id="rId3"/>
    <p:sldId id="331" r:id="rId4"/>
    <p:sldId id="332" r:id="rId5"/>
    <p:sldId id="333" r:id="rId6"/>
    <p:sldId id="334" r:id="rId7"/>
    <p:sldId id="335" r:id="rId8"/>
    <p:sldId id="354" r:id="rId9"/>
    <p:sldId id="337" r:id="rId10"/>
    <p:sldId id="387" r:id="rId11"/>
    <p:sldId id="388" r:id="rId12"/>
    <p:sldId id="350" r:id="rId13"/>
    <p:sldId id="352" r:id="rId14"/>
    <p:sldId id="379" r:id="rId15"/>
    <p:sldId id="361" r:id="rId16"/>
    <p:sldId id="380" r:id="rId17"/>
    <p:sldId id="362" r:id="rId18"/>
    <p:sldId id="381" r:id="rId19"/>
    <p:sldId id="363" r:id="rId20"/>
    <p:sldId id="338" r:id="rId21"/>
    <p:sldId id="365" r:id="rId22"/>
    <p:sldId id="366" r:id="rId23"/>
    <p:sldId id="377" r:id="rId24"/>
    <p:sldId id="382" r:id="rId25"/>
    <p:sldId id="367" r:id="rId26"/>
    <p:sldId id="383" r:id="rId27"/>
    <p:sldId id="389" r:id="rId28"/>
    <p:sldId id="353" r:id="rId29"/>
    <p:sldId id="373" r:id="rId30"/>
    <p:sldId id="374" r:id="rId31"/>
    <p:sldId id="376" r:id="rId32"/>
  </p:sldIdLst>
  <p:sldSz cx="12192000" cy="6858000"/>
  <p:notesSz cx="7104063" cy="10234613"/>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sorterViewPr>
    <p:cViewPr>
      <p:scale>
        <a:sx n="100" d="100"/>
        <a:sy n="100" d="100"/>
      </p:scale>
      <p:origin x="0" y="-409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2020-10-26</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263879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t>2020-10-26</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a:solidFill>
                  <a:schemeClr val="accent1"/>
                </a:solidFill>
              </a:rPr>
              <a:t>人教版必修上册</a:t>
            </a:r>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36DB20-ED0E-48C8-83FD-9B05A434AC43}"/>
              </a:ext>
            </a:extLst>
          </p:cNvPr>
          <p:cNvSpPr txBox="1"/>
          <p:nvPr/>
        </p:nvSpPr>
        <p:spPr>
          <a:xfrm>
            <a:off x="1535252" y="3179932"/>
            <a:ext cx="9579590" cy="1107996"/>
          </a:xfrm>
          <a:prstGeom prst="rect">
            <a:avLst/>
          </a:prstGeom>
          <a:noFill/>
        </p:spPr>
        <p:txBody>
          <a:bodyPr wrap="square" rtlCol="0">
            <a:spAutoFit/>
          </a:bodyPr>
          <a:lstStyle/>
          <a:p>
            <a:pPr algn="ctr"/>
            <a:r>
              <a:rPr lang="en-US" altLang="zh-CN" sz="6600" b="1">
                <a:solidFill>
                  <a:srgbClr val="0070C0"/>
                </a:solidFill>
              </a:rPr>
              <a:t>13.1</a:t>
            </a:r>
            <a:r>
              <a:rPr lang="zh-CN" altLang="zh-CN" sz="6600" b="1">
                <a:solidFill>
                  <a:srgbClr val="0070C0"/>
                </a:solidFill>
              </a:rPr>
              <a:t>读书：目的和前提</a:t>
            </a:r>
            <a:endParaRPr lang="zh-CN" altLang="en-US" sz="6600">
              <a:solidFill>
                <a:srgbClr val="0070C0"/>
              </a:solidFill>
              <a:latin typeface="黑体" pitchFamily="49" charset="-122"/>
              <a:ea typeface="黑体" panose="02010609060101010101" pitchFamily="49" charset="-122"/>
              <a:cs typeface="字魂27号-布丁体" panose="00000500000000000000" charset="-122"/>
            </a:endParaRPr>
          </a:p>
        </p:txBody>
      </p:sp>
    </p:spTree>
    <p:extLst>
      <p:ext uri="{BB962C8B-B14F-4D97-AF65-F5344CB8AC3E}">
        <p14:creationId xmlns:p14="http://schemas.microsoft.com/office/powerpoint/2010/main" val="54740636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612058"/>
            <a:ext cx="11871434" cy="6245942"/>
          </a:xfrm>
        </p:spPr>
        <p:txBody>
          <a:bodyPr>
            <a:normAutofit fontScale="62500" lnSpcReduction="20000"/>
          </a:bodyPr>
          <a:lstStyle/>
          <a:p>
            <a:pPr>
              <a:lnSpc>
                <a:spcPct val="170000"/>
              </a:lnSpc>
            </a:pPr>
            <a:r>
              <a:rPr lang="zh-CN" altLang="zh-CN" b="1"/>
              <a:t>一百多年来，</a:t>
            </a:r>
            <a:r>
              <a:rPr lang="en-US" altLang="zh-CN" b="1"/>
              <a:t>1914</a:t>
            </a:r>
            <a:r>
              <a:rPr lang="zh-CN" altLang="zh-CN" b="1"/>
              <a:t>、</a:t>
            </a:r>
            <a:r>
              <a:rPr lang="en-US" altLang="zh-CN" b="1"/>
              <a:t>1918</a:t>
            </a:r>
            <a:r>
              <a:rPr lang="zh-CN" altLang="zh-CN" b="1"/>
              <a:t>、</a:t>
            </a:r>
            <a:r>
              <a:rPr lang="en-US" altLang="zh-CN" b="1"/>
              <a:t>1935</a:t>
            </a:r>
            <a:r>
              <a:rPr lang="zh-CN" altLang="zh-CN" b="1"/>
              <a:t>、</a:t>
            </a:r>
            <a:r>
              <a:rPr lang="en-US" altLang="zh-CN" b="1"/>
              <a:t>1940</a:t>
            </a:r>
            <a:r>
              <a:rPr lang="zh-CN" altLang="zh-CN" b="1"/>
              <a:t>至</a:t>
            </a:r>
            <a:r>
              <a:rPr lang="en-US" altLang="zh-CN" b="1"/>
              <a:t>1943</a:t>
            </a:r>
            <a:r>
              <a:rPr lang="zh-CN" altLang="zh-CN" b="1"/>
              <a:t>年因战争没有颁发，</a:t>
            </a:r>
            <a:r>
              <a:rPr lang="en-US" altLang="zh-CN" b="1"/>
              <a:t>1904</a:t>
            </a:r>
            <a:r>
              <a:rPr lang="zh-CN" altLang="zh-CN" b="1"/>
              <a:t>、</a:t>
            </a:r>
            <a:r>
              <a:rPr lang="en-US" altLang="zh-CN" b="1"/>
              <a:t>1917</a:t>
            </a:r>
            <a:r>
              <a:rPr lang="zh-CN" altLang="zh-CN" b="1"/>
              <a:t>、</a:t>
            </a:r>
            <a:r>
              <a:rPr lang="en-US" altLang="zh-CN" b="1"/>
              <a:t>1966</a:t>
            </a:r>
            <a:r>
              <a:rPr lang="zh-CN" altLang="zh-CN" b="1"/>
              <a:t>、</a:t>
            </a:r>
            <a:r>
              <a:rPr lang="en-US" altLang="zh-CN" b="1"/>
              <a:t>1974</a:t>
            </a:r>
            <a:r>
              <a:rPr lang="zh-CN" altLang="zh-CN" b="1"/>
              <a:t>年奖金由二人平分。</a:t>
            </a:r>
          </a:p>
          <a:p>
            <a:pPr>
              <a:lnSpc>
                <a:spcPct val="170000"/>
              </a:lnSpc>
            </a:pPr>
            <a:r>
              <a:rPr lang="zh-CN" altLang="zh-CN" b="1"/>
              <a:t>根据创立者的个人遗嘱，诺贝尔文学奖授予</a:t>
            </a:r>
            <a:r>
              <a:rPr lang="en-US" altLang="zh-CN" b="1"/>
              <a:t>“</a:t>
            </a:r>
            <a:r>
              <a:rPr lang="zh-CN" altLang="zh-CN" b="1"/>
              <a:t>最近一年来</a:t>
            </a:r>
            <a:r>
              <a:rPr lang="en-US" altLang="zh-CN" b="1"/>
              <a:t>”“</a:t>
            </a:r>
            <a:r>
              <a:rPr lang="zh-CN" altLang="zh-CN" b="1"/>
              <a:t>在文学方面创作出具有理想倾向的最佳作品的人</a:t>
            </a:r>
            <a:r>
              <a:rPr lang="en-US" altLang="zh-CN" b="1"/>
              <a:t>”</a:t>
            </a:r>
            <a:r>
              <a:rPr lang="zh-CN" altLang="zh-CN" b="1"/>
              <a:t>。</a:t>
            </a:r>
          </a:p>
          <a:p>
            <a:pPr>
              <a:lnSpc>
                <a:spcPct val="170000"/>
              </a:lnSpc>
            </a:pPr>
            <a:r>
              <a:rPr lang="en-US" altLang="zh-CN" b="1"/>
              <a:t>1900</a:t>
            </a:r>
            <a:r>
              <a:rPr lang="zh-CN" altLang="zh-CN" b="1"/>
              <a:t>年经国王批准的基本章程中改为</a:t>
            </a:r>
            <a:r>
              <a:rPr lang="en-US" altLang="zh-CN" b="1"/>
              <a:t>“</a:t>
            </a:r>
            <a:r>
              <a:rPr lang="zh-CN" altLang="zh-CN" b="1"/>
              <a:t>如今以来创作的”或“如今才显示出其意义的作品”，“文学作品”的概念扩展为“具有文学价值的作品”，即包括历史和哲学著作。文学奖金由斯德哥尔摩诺贝尔基金会统一管理，由瑞典文学院评议和决定获奖人选，因此，院内设置了专门机构，并建立了诺贝尔图书馆，收集各国文学作品、百科全书和报刊文章。</a:t>
            </a:r>
          </a:p>
        </p:txBody>
      </p:sp>
    </p:spTree>
    <p:extLst>
      <p:ext uri="{BB962C8B-B14F-4D97-AF65-F5344CB8AC3E}">
        <p14:creationId xmlns:p14="http://schemas.microsoft.com/office/powerpoint/2010/main" val="45998954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612058"/>
            <a:ext cx="11871434" cy="6245942"/>
          </a:xfrm>
        </p:spPr>
        <p:txBody>
          <a:bodyPr>
            <a:normAutofit fontScale="62500" lnSpcReduction="20000"/>
          </a:bodyPr>
          <a:lstStyle/>
          <a:p>
            <a:pPr algn="ctr">
              <a:lnSpc>
                <a:spcPct val="170000"/>
              </a:lnSpc>
            </a:pPr>
            <a:r>
              <a:rPr lang="zh-CN" altLang="zh-CN" b="1">
                <a:solidFill>
                  <a:srgbClr val="FF0000"/>
                </a:solidFill>
              </a:rPr>
              <a:t>随笔</a:t>
            </a:r>
          </a:p>
          <a:p>
            <a:pPr>
              <a:lnSpc>
                <a:spcPct val="170000"/>
              </a:lnSpc>
            </a:pPr>
            <a:r>
              <a:rPr lang="zh-CN" altLang="zh-CN" b="1"/>
              <a:t>本文是有关读书的一篇随笔。随笔是散文的一种。这类文章，或讲述文化知识，或发表学术观点，或评析世态人情，启人心智，引人深思。在写法上，它们往往旁征博引，而不作理论性太强的阐释，行文缜密而不失活泼，结构自由而不失谨严，因此，富有“理趣”是它们的突出特色。</a:t>
            </a:r>
          </a:p>
          <a:p>
            <a:pPr>
              <a:lnSpc>
                <a:spcPct val="170000"/>
              </a:lnSpc>
            </a:pPr>
            <a:r>
              <a:rPr lang="zh-CN" altLang="zh-CN" b="1"/>
              <a:t>随笔的形式可以不受体裁的限制，灵活多样，不拘一格，可以观景抒感情，可以睹物谈看法，可以读书谈感想，可以一事一议，也可以对同类事进行综合议论。随笔也不受字数的限制，短的几十字，长的几百字，篇幅长短皆由内容而定。</a:t>
            </a:r>
          </a:p>
        </p:txBody>
      </p:sp>
    </p:spTree>
    <p:extLst>
      <p:ext uri="{BB962C8B-B14F-4D97-AF65-F5344CB8AC3E}">
        <p14:creationId xmlns:p14="http://schemas.microsoft.com/office/powerpoint/2010/main" val="252272215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out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out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5CC752-3517-496B-A99A-329903809327}"/>
              </a:ext>
            </a:extLst>
          </p:cNvPr>
          <p:cNvSpPr>
            <a:spLocks noGrp="1"/>
          </p:cNvSpPr>
          <p:nvPr>
            <p:ph type="title"/>
          </p:nvPr>
        </p:nvSpPr>
        <p:spPr>
          <a:xfrm>
            <a:off x="609600" y="457201"/>
            <a:ext cx="10972800" cy="1143000"/>
          </a:xfrm>
        </p:spPr>
        <p:txBody>
          <a:bodyPr/>
          <a:lstStyle/>
          <a:p>
            <a:r>
              <a:rPr lang="zh-CN" altLang="zh-CN" b="1">
                <a:solidFill>
                  <a:srgbClr val="FF0000"/>
                </a:solidFill>
              </a:rPr>
              <a:t>背</a:t>
            </a:r>
            <a:r>
              <a:rPr lang="en-US" altLang="zh-CN" b="1">
                <a:solidFill>
                  <a:srgbClr val="FF0000"/>
                </a:solidFill>
              </a:rPr>
              <a:t>  </a:t>
            </a:r>
            <a:r>
              <a:rPr lang="zh-CN" altLang="zh-CN" b="1">
                <a:solidFill>
                  <a:srgbClr val="FF0000"/>
                </a:solidFill>
              </a:rPr>
              <a:t>景</a:t>
            </a:r>
            <a:endParaRPr lang="zh-CN" altLang="en-US">
              <a:solidFill>
                <a:srgbClr val="FF0000"/>
              </a:solidFill>
            </a:endParaRPr>
          </a:p>
        </p:txBody>
      </p:sp>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117987" y="1600201"/>
            <a:ext cx="11901948" cy="5044439"/>
          </a:xfrm>
        </p:spPr>
        <p:txBody>
          <a:bodyPr>
            <a:normAutofit fontScale="70000" lnSpcReduction="20000"/>
          </a:bodyPr>
          <a:lstStyle/>
          <a:p>
            <a:pPr>
              <a:lnSpc>
                <a:spcPct val="170000"/>
              </a:lnSpc>
            </a:pPr>
            <a:r>
              <a:rPr lang="en-US" altLang="zh-CN" b="1"/>
              <a:t>1912</a:t>
            </a:r>
            <a:r>
              <a:rPr lang="zh-CN" altLang="zh-CN" b="1"/>
              <a:t>年黑塞定居瑞士后不久，第一次世界大战便爆发了。战争无疑是毁灭人性的。这使得黑塞深深地陷入了对人性的思考和探讨中，他试图从教育和修养两个方面来探索人性，通过读书提高修养，达到心灵和个性的自我完善，因此他写下了一系列探讨人性的作品。本文就是其中的一篇杰作。在文中作者认为读书是获得教养的主要途径，赞美了读书的作用，劝说人们要用心研读经典作品，在书籍中发现世界、认识社会、完善自我修养。</a:t>
            </a:r>
            <a:endParaRPr lang="zh-CN" altLang="en-US" b="1"/>
          </a:p>
        </p:txBody>
      </p:sp>
    </p:spTree>
    <p:extLst>
      <p:ext uri="{BB962C8B-B14F-4D97-AF65-F5344CB8AC3E}">
        <p14:creationId xmlns:p14="http://schemas.microsoft.com/office/powerpoint/2010/main" val="1574419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5CC752-3517-496B-A99A-329903809327}"/>
              </a:ext>
            </a:extLst>
          </p:cNvPr>
          <p:cNvSpPr>
            <a:spLocks noGrp="1"/>
          </p:cNvSpPr>
          <p:nvPr>
            <p:ph type="title"/>
          </p:nvPr>
        </p:nvSpPr>
        <p:spPr>
          <a:xfrm>
            <a:off x="609600" y="486697"/>
            <a:ext cx="10972800" cy="930940"/>
          </a:xfrm>
        </p:spPr>
        <p:txBody>
          <a:bodyPr>
            <a:normAutofit fontScale="90000"/>
          </a:bodyPr>
          <a:lstStyle/>
          <a:p>
            <a:r>
              <a:rPr lang="zh-CN" altLang="zh-CN" b="1">
                <a:solidFill>
                  <a:srgbClr val="FF0000"/>
                </a:solidFill>
              </a:rPr>
              <a:t>内</a:t>
            </a:r>
            <a:r>
              <a:rPr lang="en-US" altLang="zh-CN" b="1">
                <a:solidFill>
                  <a:srgbClr val="FF0000"/>
                </a:solidFill>
              </a:rPr>
              <a:t> </a:t>
            </a:r>
            <a:r>
              <a:rPr lang="zh-CN" altLang="zh-CN" b="1">
                <a:solidFill>
                  <a:srgbClr val="FF0000"/>
                </a:solidFill>
              </a:rPr>
              <a:t>容</a:t>
            </a:r>
            <a:r>
              <a:rPr lang="en-US" altLang="zh-CN" b="1">
                <a:solidFill>
                  <a:srgbClr val="FF0000"/>
                </a:solidFill>
              </a:rPr>
              <a:t> </a:t>
            </a:r>
            <a:r>
              <a:rPr lang="zh-CN" altLang="zh-CN" b="1">
                <a:solidFill>
                  <a:srgbClr val="FF0000"/>
                </a:solidFill>
              </a:rPr>
              <a:t>研</a:t>
            </a:r>
            <a:r>
              <a:rPr lang="en-US" altLang="zh-CN" b="1">
                <a:solidFill>
                  <a:srgbClr val="FF0000"/>
                </a:solidFill>
              </a:rPr>
              <a:t> </a:t>
            </a:r>
            <a:r>
              <a:rPr lang="zh-CN" altLang="zh-CN" b="1">
                <a:solidFill>
                  <a:srgbClr val="FF0000"/>
                </a:solidFill>
              </a:rPr>
              <a:t>读</a:t>
            </a:r>
            <a:endParaRPr lang="zh-CN" altLang="en-US">
              <a:solidFill>
                <a:srgbClr val="FF0000"/>
              </a:solidFill>
            </a:endParaRPr>
          </a:p>
        </p:txBody>
      </p:sp>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1" y="1297859"/>
            <a:ext cx="12005187" cy="5073444"/>
          </a:xfrm>
        </p:spPr>
        <p:txBody>
          <a:bodyPr>
            <a:normAutofit fontScale="62500" lnSpcReduction="20000"/>
          </a:bodyPr>
          <a:lstStyle/>
          <a:p>
            <a:pPr algn="ctr">
              <a:lnSpc>
                <a:spcPct val="170000"/>
              </a:lnSpc>
            </a:pPr>
            <a:r>
              <a:rPr lang="zh-CN" altLang="zh-CN" b="1">
                <a:solidFill>
                  <a:srgbClr val="C00000"/>
                </a:solidFill>
              </a:rPr>
              <a:t>（一）整体感知</a:t>
            </a:r>
            <a:r>
              <a:rPr lang="zh-CN" altLang="en-US" b="1">
                <a:solidFill>
                  <a:srgbClr val="C00000"/>
                </a:solidFill>
              </a:rPr>
              <a:t>，理清层次</a:t>
            </a:r>
            <a:r>
              <a:rPr lang="zh-CN" altLang="zh-CN" b="1">
                <a:solidFill>
                  <a:srgbClr val="C00000"/>
                </a:solidFill>
              </a:rPr>
              <a:t>：</a:t>
            </a:r>
          </a:p>
          <a:p>
            <a:pPr>
              <a:lnSpc>
                <a:spcPct val="170000"/>
              </a:lnSpc>
            </a:pPr>
            <a:r>
              <a:rPr lang="zh-CN" altLang="zh-CN" b="1">
                <a:solidFill>
                  <a:srgbClr val="1233AE"/>
                </a:solidFill>
              </a:rPr>
              <a:t>快速阅读课文，思考，本文可以分为几个部分？</a:t>
            </a:r>
          </a:p>
          <a:p>
            <a:pPr>
              <a:lnSpc>
                <a:spcPct val="170000"/>
              </a:lnSpc>
            </a:pPr>
            <a:r>
              <a:rPr lang="zh-CN" altLang="zh-CN" b="1">
                <a:solidFill>
                  <a:srgbClr val="FF0000"/>
                </a:solidFill>
              </a:rPr>
              <a:t>明确：</a:t>
            </a:r>
          </a:p>
          <a:p>
            <a:pPr>
              <a:lnSpc>
                <a:spcPct val="170000"/>
              </a:lnSpc>
            </a:pPr>
            <a:r>
              <a:rPr lang="zh-CN" altLang="zh-CN" b="1">
                <a:solidFill>
                  <a:srgbClr val="C00000"/>
                </a:solidFill>
              </a:rPr>
              <a:t>第一部分：（</a:t>
            </a:r>
            <a:r>
              <a:rPr lang="en-US" altLang="zh-CN" b="1">
                <a:solidFill>
                  <a:srgbClr val="C00000"/>
                </a:solidFill>
              </a:rPr>
              <a:t>1-2</a:t>
            </a:r>
            <a:r>
              <a:rPr lang="zh-CN" altLang="zh-CN" b="1">
                <a:solidFill>
                  <a:srgbClr val="C00000"/>
                </a:solidFill>
              </a:rPr>
              <a:t>）读书的目的：获得真正的修养。</a:t>
            </a:r>
            <a:endParaRPr lang="en-US" altLang="zh-CN" b="1">
              <a:solidFill>
                <a:srgbClr val="C00000"/>
              </a:solidFill>
            </a:endParaRPr>
          </a:p>
          <a:p>
            <a:pPr>
              <a:lnSpc>
                <a:spcPct val="170000"/>
              </a:lnSpc>
            </a:pPr>
            <a:r>
              <a:rPr lang="zh-CN" altLang="zh-CN" b="1"/>
              <a:t>读书绝不是要使我们</a:t>
            </a:r>
            <a:r>
              <a:rPr lang="en-US" altLang="zh-CN" b="1"/>
              <a:t>“</a:t>
            </a:r>
            <a:r>
              <a:rPr lang="zh-CN" altLang="zh-CN" b="1"/>
              <a:t>散心消遣</a:t>
            </a:r>
            <a:r>
              <a:rPr lang="en-US" altLang="zh-CN" b="1"/>
              <a:t>”</a:t>
            </a:r>
            <a:r>
              <a:rPr lang="zh-CN" altLang="zh-CN" b="1"/>
              <a:t>，倒是要使我们集中心智；不是要用虚假的慰藉来麻痹我们，使我们对无意义的人生视而不见，而是正好相反，要帮助我们将自己的人生变得越来越充实、高尚，越来越有意义。</a:t>
            </a:r>
          </a:p>
          <a:p>
            <a:endParaRPr lang="zh-CN" altLang="en-US"/>
          </a:p>
        </p:txBody>
      </p:sp>
    </p:spTree>
    <p:extLst>
      <p:ext uri="{BB962C8B-B14F-4D97-AF65-F5344CB8AC3E}">
        <p14:creationId xmlns:p14="http://schemas.microsoft.com/office/powerpoint/2010/main" val="114678821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additive="base">
                                        <p:cTn id="14"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 calcmode="lin" valueType="num">
                                      <p:cBhvr additive="base">
                                        <p:cTn id="20"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 calcmode="lin" valueType="num">
                                      <p:cBhvr additive="base">
                                        <p:cTn id="26"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 calcmode="lin" valueType="num">
                                      <p:cBhvr additive="base">
                                        <p:cTn id="32"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336884" y="880712"/>
            <a:ext cx="11518232" cy="4812631"/>
          </a:xfrm>
        </p:spPr>
        <p:txBody>
          <a:bodyPr>
            <a:normAutofit fontScale="62500" lnSpcReduction="20000"/>
          </a:bodyPr>
          <a:lstStyle/>
          <a:p>
            <a:pPr>
              <a:lnSpc>
                <a:spcPct val="160000"/>
              </a:lnSpc>
            </a:pPr>
            <a:r>
              <a:rPr lang="en-US" altLang="zh-CN" b="1"/>
              <a:t>1.</a:t>
            </a:r>
            <a:r>
              <a:rPr lang="zh-CN" altLang="zh-CN" b="1"/>
              <a:t>什么是“真正的修养”。</a:t>
            </a:r>
          </a:p>
          <a:p>
            <a:pPr>
              <a:lnSpc>
                <a:spcPct val="160000"/>
              </a:lnSpc>
            </a:pPr>
            <a:r>
              <a:rPr lang="en-US" altLang="zh-CN" b="1"/>
              <a:t>2.</a:t>
            </a:r>
            <a:r>
              <a:rPr lang="zh-CN" altLang="zh-CN" b="1"/>
              <a:t>获得真正的教养的途径之一——研读世界文学。</a:t>
            </a:r>
          </a:p>
          <a:p>
            <a:pPr>
              <a:lnSpc>
                <a:spcPct val="160000"/>
              </a:lnSpc>
            </a:pPr>
            <a:r>
              <a:rPr lang="zh-CN" altLang="zh-CN" b="1">
                <a:solidFill>
                  <a:srgbClr val="C00000"/>
                </a:solidFill>
              </a:rPr>
              <a:t>第二部分（</a:t>
            </a:r>
            <a:r>
              <a:rPr lang="en-US" altLang="zh-CN" b="1">
                <a:solidFill>
                  <a:srgbClr val="C00000"/>
                </a:solidFill>
              </a:rPr>
              <a:t>3-7</a:t>
            </a:r>
            <a:r>
              <a:rPr lang="zh-CN" altLang="zh-CN" b="1">
                <a:solidFill>
                  <a:srgbClr val="C00000"/>
                </a:solidFill>
              </a:rPr>
              <a:t>）读书的前提：以个人的阅读兴趣为前提，同时还必须要以个性或人格作为前提。</a:t>
            </a:r>
          </a:p>
          <a:p>
            <a:pPr>
              <a:lnSpc>
                <a:spcPct val="160000"/>
              </a:lnSpc>
            </a:pPr>
            <a:r>
              <a:rPr lang="en-US" altLang="zh-CN" b="1"/>
              <a:t>3.</a:t>
            </a:r>
            <a:r>
              <a:rPr lang="zh-CN" altLang="zh-CN" b="1"/>
              <a:t>认识自己，凭爱好阅读。</a:t>
            </a:r>
          </a:p>
          <a:p>
            <a:pPr>
              <a:lnSpc>
                <a:spcPct val="160000"/>
              </a:lnSpc>
            </a:pPr>
            <a:r>
              <a:rPr lang="en-US" altLang="zh-CN" b="1"/>
              <a:t>4</a:t>
            </a:r>
            <a:r>
              <a:rPr lang="zh-CN" altLang="zh-CN" b="1"/>
              <a:t>、</a:t>
            </a:r>
            <a:r>
              <a:rPr lang="en-US" altLang="zh-CN" b="1"/>
              <a:t>5.</a:t>
            </a:r>
            <a:r>
              <a:rPr lang="zh-CN" altLang="zh-CN" b="1"/>
              <a:t>读书的前提</a:t>
            </a:r>
            <a:r>
              <a:rPr lang="en-US" altLang="zh-CN" b="1"/>
              <a:t>-</a:t>
            </a:r>
            <a:r>
              <a:rPr lang="zh-CN" altLang="zh-CN" b="1"/>
              <a:t>个性或人格的追求。</a:t>
            </a:r>
          </a:p>
          <a:p>
            <a:pPr>
              <a:lnSpc>
                <a:spcPct val="160000"/>
              </a:lnSpc>
            </a:pPr>
            <a:r>
              <a:rPr lang="en-US" altLang="zh-CN" b="1"/>
              <a:t>6</a:t>
            </a:r>
            <a:r>
              <a:rPr lang="zh-CN" altLang="zh-CN" b="1"/>
              <a:t>、</a:t>
            </a:r>
            <a:r>
              <a:rPr lang="en-US" altLang="zh-CN" b="1"/>
              <a:t>7</a:t>
            </a:r>
            <a:r>
              <a:rPr lang="zh-CN" altLang="zh-CN" b="1"/>
              <a:t>以自己的读书经历为例证明。</a:t>
            </a:r>
          </a:p>
          <a:p>
            <a:pPr>
              <a:lnSpc>
                <a:spcPct val="160000"/>
              </a:lnSpc>
            </a:pPr>
            <a:r>
              <a:rPr lang="zh-CN" altLang="zh-CN" b="1">
                <a:solidFill>
                  <a:srgbClr val="C00000"/>
                </a:solidFill>
              </a:rPr>
              <a:t>第三部分（</a:t>
            </a:r>
            <a:r>
              <a:rPr lang="en-US" altLang="zh-CN" b="1">
                <a:solidFill>
                  <a:srgbClr val="C00000"/>
                </a:solidFill>
              </a:rPr>
              <a:t>8</a:t>
            </a:r>
            <a:r>
              <a:rPr lang="zh-CN" altLang="zh-CN" b="1">
                <a:solidFill>
                  <a:srgbClr val="C00000"/>
                </a:solidFill>
              </a:rPr>
              <a:t>）针对现实，提出读书建议。</a:t>
            </a:r>
          </a:p>
        </p:txBody>
      </p:sp>
    </p:spTree>
    <p:extLst>
      <p:ext uri="{BB962C8B-B14F-4D97-AF65-F5344CB8AC3E}">
        <p14:creationId xmlns:p14="http://schemas.microsoft.com/office/powerpoint/2010/main" val="17214737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5"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randombar(vertical)">
                                      <p:cBhvr>
                                        <p:cTn id="32" dur="500"/>
                                        <p:tgtEl>
                                          <p:spTgt spid="6">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5"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randombar(vertical)">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 y="825910"/>
            <a:ext cx="12015537" cy="4980530"/>
          </a:xfrm>
        </p:spPr>
        <p:txBody>
          <a:bodyPr>
            <a:normAutofit fontScale="70000" lnSpcReduction="20000"/>
          </a:bodyPr>
          <a:lstStyle/>
          <a:p>
            <a:pPr algn="ctr">
              <a:lnSpc>
                <a:spcPct val="170000"/>
              </a:lnSpc>
            </a:pPr>
            <a:r>
              <a:rPr lang="zh-CN" altLang="zh-CN" b="1">
                <a:solidFill>
                  <a:srgbClr val="FF0000"/>
                </a:solidFill>
              </a:rPr>
              <a:t>（二）精研课文内容：</a:t>
            </a:r>
          </a:p>
          <a:p>
            <a:pPr>
              <a:lnSpc>
                <a:spcPct val="170000"/>
              </a:lnSpc>
            </a:pPr>
            <a:r>
              <a:rPr lang="en-US" altLang="zh-CN" b="1">
                <a:solidFill>
                  <a:srgbClr val="1233AE"/>
                </a:solidFill>
              </a:rPr>
              <a:t>1.</a:t>
            </a:r>
            <a:r>
              <a:rPr lang="zh-CN" altLang="zh-CN" b="1">
                <a:solidFill>
                  <a:srgbClr val="1233AE"/>
                </a:solidFill>
              </a:rPr>
              <a:t>研读课文第一部分：</a:t>
            </a:r>
          </a:p>
          <a:p>
            <a:pPr>
              <a:lnSpc>
                <a:spcPct val="170000"/>
              </a:lnSpc>
            </a:pPr>
            <a:r>
              <a:rPr lang="zh-CN" altLang="zh-CN" b="1">
                <a:solidFill>
                  <a:srgbClr val="0000FF"/>
                </a:solidFill>
              </a:rPr>
              <a:t>（</a:t>
            </a:r>
            <a:r>
              <a:rPr lang="en-US" altLang="zh-CN" b="1">
                <a:solidFill>
                  <a:srgbClr val="0000FF"/>
                </a:solidFill>
              </a:rPr>
              <a:t>1</a:t>
            </a:r>
            <a:r>
              <a:rPr lang="zh-CN" altLang="zh-CN" b="1">
                <a:solidFill>
                  <a:srgbClr val="0000FF"/>
                </a:solidFill>
              </a:rPr>
              <a:t>）思考，作者认为什么是“真正的修养”？它的目的是什么？</a:t>
            </a:r>
          </a:p>
          <a:p>
            <a:pPr>
              <a:lnSpc>
                <a:spcPct val="170000"/>
              </a:lnSpc>
            </a:pPr>
            <a:r>
              <a:rPr lang="zh-CN" altLang="zh-CN" b="1">
                <a:solidFill>
                  <a:srgbClr val="FF0000"/>
                </a:solidFill>
              </a:rPr>
              <a:t>明确：</a:t>
            </a:r>
          </a:p>
          <a:p>
            <a:pPr>
              <a:lnSpc>
                <a:spcPct val="170000"/>
              </a:lnSpc>
            </a:pPr>
            <a:r>
              <a:rPr lang="zh-CN" altLang="zh-CN" b="1"/>
              <a:t>“真正的修养”即“精神和心灵完善”。修养的目的是“帮助我们找到生活的意义，正确认识过去，以大无畏的精神迎接未来”。</a:t>
            </a:r>
          </a:p>
          <a:p>
            <a:pPr algn="ctr">
              <a:lnSpc>
                <a:spcPct val="150000"/>
              </a:lnSpc>
            </a:pPr>
            <a:endParaRPr lang="zh-CN" altLang="zh-CN" sz="10400" b="1">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89336623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841302"/>
            <a:ext cx="12192000" cy="5175396"/>
          </a:xfrm>
        </p:spPr>
        <p:txBody>
          <a:bodyPr>
            <a:normAutofit fontScale="62500" lnSpcReduction="20000"/>
          </a:bodyPr>
          <a:lstStyle/>
          <a:p>
            <a:pPr>
              <a:lnSpc>
                <a:spcPct val="170000"/>
              </a:lnSpc>
            </a:pPr>
            <a:r>
              <a:rPr lang="zh-CN" altLang="zh-CN" b="1">
                <a:solidFill>
                  <a:srgbClr val="0000FF"/>
                </a:solidFill>
              </a:rPr>
              <a:t>（</a:t>
            </a:r>
            <a:r>
              <a:rPr lang="en-US" altLang="zh-CN" b="1">
                <a:solidFill>
                  <a:srgbClr val="0000FF"/>
                </a:solidFill>
              </a:rPr>
              <a:t>2</a:t>
            </a:r>
            <a:r>
              <a:rPr lang="zh-CN" altLang="zh-CN" b="1">
                <a:solidFill>
                  <a:srgbClr val="0000FF"/>
                </a:solidFill>
              </a:rPr>
              <a:t>）思考，黑塞认为获得</a:t>
            </a:r>
            <a:r>
              <a:rPr lang="en-US" altLang="zh-CN" b="1">
                <a:solidFill>
                  <a:srgbClr val="0000FF"/>
                </a:solidFill>
              </a:rPr>
              <a:t>“</a:t>
            </a:r>
            <a:r>
              <a:rPr lang="zh-CN" altLang="zh-CN" b="1">
                <a:solidFill>
                  <a:srgbClr val="0000FF"/>
                </a:solidFill>
              </a:rPr>
              <a:t>真正的教养</a:t>
            </a:r>
            <a:r>
              <a:rPr lang="en-US" altLang="zh-CN" b="1">
                <a:solidFill>
                  <a:srgbClr val="0000FF"/>
                </a:solidFill>
              </a:rPr>
              <a:t>”</a:t>
            </a:r>
            <a:r>
              <a:rPr lang="zh-CN" altLang="zh-CN" b="1">
                <a:solidFill>
                  <a:srgbClr val="0000FF"/>
                </a:solidFill>
              </a:rPr>
              <a:t>的途径有哪些？</a:t>
            </a:r>
            <a:r>
              <a:rPr lang="en-US" altLang="zh-CN" b="1">
                <a:solidFill>
                  <a:srgbClr val="0000FF"/>
                </a:solidFill>
              </a:rPr>
              <a:t>“</a:t>
            </a:r>
            <a:r>
              <a:rPr lang="zh-CN" altLang="zh-CN" b="1">
                <a:solidFill>
                  <a:srgbClr val="0000FF"/>
                </a:solidFill>
              </a:rPr>
              <a:t>最重要的途径之一</a:t>
            </a:r>
            <a:r>
              <a:rPr lang="en-US" altLang="zh-CN" b="1">
                <a:solidFill>
                  <a:srgbClr val="0000FF"/>
                </a:solidFill>
              </a:rPr>
              <a:t>”</a:t>
            </a:r>
            <a:r>
              <a:rPr lang="zh-CN" altLang="zh-CN" b="1">
                <a:solidFill>
                  <a:srgbClr val="0000FF"/>
                </a:solidFill>
              </a:rPr>
              <a:t>是什么？有什么特点？对我们的人生有什么作用？</a:t>
            </a:r>
          </a:p>
          <a:p>
            <a:pPr>
              <a:lnSpc>
                <a:spcPct val="170000"/>
              </a:lnSpc>
            </a:pPr>
            <a:r>
              <a:rPr lang="zh-CN" altLang="zh-CN" b="1">
                <a:solidFill>
                  <a:srgbClr val="FF0000"/>
                </a:solidFill>
              </a:rPr>
              <a:t>明确：</a:t>
            </a:r>
          </a:p>
          <a:p>
            <a:pPr>
              <a:lnSpc>
                <a:spcPct val="170000"/>
              </a:lnSpc>
            </a:pPr>
            <a:r>
              <a:rPr lang="zh-CN" altLang="zh-CN" b="1"/>
              <a:t>①作者认为获得</a:t>
            </a:r>
            <a:r>
              <a:rPr lang="en-US" altLang="zh-CN" b="1"/>
              <a:t>“</a:t>
            </a:r>
            <a:r>
              <a:rPr lang="zh-CN" altLang="zh-CN" b="1"/>
              <a:t>真正的教养</a:t>
            </a:r>
            <a:r>
              <a:rPr lang="en-US" altLang="zh-CN" b="1"/>
              <a:t>”</a:t>
            </a:r>
            <a:r>
              <a:rPr lang="zh-CN" altLang="zh-CN" b="1"/>
              <a:t>可以走不同的道路，比如参加社会实践等。</a:t>
            </a:r>
          </a:p>
          <a:p>
            <a:pPr>
              <a:lnSpc>
                <a:spcPct val="170000"/>
              </a:lnSpc>
            </a:pPr>
            <a:r>
              <a:rPr lang="zh-CN" altLang="zh-CN" b="1"/>
              <a:t>②</a:t>
            </a:r>
            <a:r>
              <a:rPr lang="en-US" altLang="zh-CN" b="1"/>
              <a:t> “</a:t>
            </a:r>
            <a:r>
              <a:rPr lang="zh-CN" altLang="zh-CN" b="1"/>
              <a:t>最重要的途径之一</a:t>
            </a:r>
            <a:r>
              <a:rPr lang="en-US" altLang="zh-CN" b="1"/>
              <a:t>”</a:t>
            </a:r>
            <a:r>
              <a:rPr lang="zh-CN" altLang="zh-CN" b="1"/>
              <a:t>，就是研读世界文学，逐渐地熟悉掌握各国作家和思想家的作品，尤其是他们在作品中留给我们的思想、经验和理想的巨大财富。特别是对每一部思想家或作家的杰作的深入理解，都会使你感到满足和幸福</a:t>
            </a:r>
            <a:r>
              <a:rPr lang="en-US" altLang="zh-CN" b="1"/>
              <a:t>——</a:t>
            </a:r>
            <a:r>
              <a:rPr lang="zh-CN" altLang="zh-CN" b="1"/>
              <a:t>不是因为获得了僵死的知识，而是有了鲜活的意识和理解。</a:t>
            </a:r>
          </a:p>
          <a:p>
            <a:pPr>
              <a:lnSpc>
                <a:spcPct val="170000"/>
              </a:lnSpc>
            </a:pPr>
            <a:endParaRPr lang="zh-CN" altLang="zh-CN" b="1">
              <a:latin typeface="+mn-ea"/>
            </a:endParaRPr>
          </a:p>
        </p:txBody>
      </p:sp>
    </p:spTree>
    <p:extLst>
      <p:ext uri="{BB962C8B-B14F-4D97-AF65-F5344CB8AC3E}">
        <p14:creationId xmlns:p14="http://schemas.microsoft.com/office/powerpoint/2010/main" val="389702376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1087820"/>
            <a:ext cx="12192000" cy="5556820"/>
          </a:xfrm>
        </p:spPr>
        <p:txBody>
          <a:bodyPr>
            <a:normAutofit fontScale="55000" lnSpcReduction="20000"/>
          </a:bodyPr>
          <a:lstStyle/>
          <a:p>
            <a:pPr>
              <a:lnSpc>
                <a:spcPct val="170000"/>
              </a:lnSpc>
            </a:pPr>
            <a:r>
              <a:rPr lang="zh-CN" altLang="zh-CN" b="1"/>
              <a:t>③特点：这条路永无止境，任何人也不可能在什么时候走到尽头；任何人也不可能在什么时候将哪怕仅仅只是一个文化发达民族的全部文学通通读完，更别提整个人类的文学了。正因为如此，才顺势提出读杰作，选择自己喜欢的杰作。</a:t>
            </a:r>
          </a:p>
          <a:p>
            <a:pPr>
              <a:lnSpc>
                <a:spcPct val="170000"/>
              </a:lnSpc>
            </a:pPr>
            <a:r>
              <a:rPr lang="zh-CN" altLang="zh-CN" b="1"/>
              <a:t>④对我们的人生的作用：有了鲜活的意识和理解，使我们感到满足和幸福；领略人类所思、所求的广阔和丰盈，从而在自己与整个人类之间，建立起息息相通的生动联系；使我们集中心智；使我们的人生充实、高尚、有意义。这些都符合</a:t>
            </a:r>
            <a:r>
              <a:rPr lang="en-US" altLang="zh-CN" b="1"/>
              <a:t>“</a:t>
            </a:r>
            <a:r>
              <a:rPr lang="zh-CN" altLang="zh-CN" b="1"/>
              <a:t>真正的教养</a:t>
            </a:r>
            <a:r>
              <a:rPr lang="en-US" altLang="zh-CN" b="1"/>
              <a:t>”</a:t>
            </a:r>
            <a:r>
              <a:rPr lang="zh-CN" altLang="zh-CN" b="1"/>
              <a:t>的内涵，说明深入研读世界文学确实是获得真正的教养的最重要的途径之一。</a:t>
            </a:r>
          </a:p>
        </p:txBody>
      </p:sp>
    </p:spTree>
    <p:extLst>
      <p:ext uri="{BB962C8B-B14F-4D97-AF65-F5344CB8AC3E}">
        <p14:creationId xmlns:p14="http://schemas.microsoft.com/office/powerpoint/2010/main" val="106159333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641685"/>
            <a:ext cx="12192000" cy="4097956"/>
          </a:xfrm>
        </p:spPr>
        <p:txBody>
          <a:bodyPr>
            <a:normAutofit fontScale="70000" lnSpcReduction="20000"/>
          </a:bodyPr>
          <a:lstStyle/>
          <a:p>
            <a:pPr>
              <a:lnSpc>
                <a:spcPct val="160000"/>
              </a:lnSpc>
            </a:pPr>
            <a:r>
              <a:rPr lang="en-US" altLang="zh-CN" b="1">
                <a:solidFill>
                  <a:srgbClr val="0000FF"/>
                </a:solidFill>
              </a:rPr>
              <a:t>2.</a:t>
            </a:r>
            <a:r>
              <a:rPr lang="zh-CN" altLang="zh-CN" b="1">
                <a:solidFill>
                  <a:srgbClr val="0000FF"/>
                </a:solidFill>
              </a:rPr>
              <a:t>研读第二部分：</a:t>
            </a:r>
          </a:p>
          <a:p>
            <a:pPr>
              <a:lnSpc>
                <a:spcPct val="160000"/>
              </a:lnSpc>
            </a:pPr>
            <a:r>
              <a:rPr lang="zh-CN" altLang="zh-CN" b="1">
                <a:solidFill>
                  <a:srgbClr val="0000FF"/>
                </a:solidFill>
              </a:rPr>
              <a:t>（</a:t>
            </a:r>
            <a:r>
              <a:rPr lang="en-US" altLang="zh-CN" b="1">
                <a:solidFill>
                  <a:srgbClr val="0000FF"/>
                </a:solidFill>
              </a:rPr>
              <a:t>1</a:t>
            </a:r>
            <a:r>
              <a:rPr lang="zh-CN" altLang="zh-CN" b="1">
                <a:solidFill>
                  <a:srgbClr val="0000FF"/>
                </a:solidFill>
              </a:rPr>
              <a:t>）思考，黑塞倡导什么样的读书观？为什么提出获得教养必须以个性或人格的追求为前提？</a:t>
            </a:r>
          </a:p>
          <a:p>
            <a:pPr>
              <a:lnSpc>
                <a:spcPct val="160000"/>
              </a:lnSpc>
            </a:pPr>
            <a:r>
              <a:rPr lang="zh-CN" altLang="zh-CN" b="1">
                <a:solidFill>
                  <a:srgbClr val="FF0000"/>
                </a:solidFill>
              </a:rPr>
              <a:t>明确：</a:t>
            </a:r>
          </a:p>
          <a:p>
            <a:pPr>
              <a:lnSpc>
                <a:spcPct val="160000"/>
              </a:lnSpc>
            </a:pPr>
            <a:r>
              <a:rPr lang="zh-CN" altLang="zh-CN" b="1">
                <a:solidFill>
                  <a:srgbClr val="FF0000"/>
                </a:solidFill>
              </a:rPr>
              <a:t>读书观：</a:t>
            </a:r>
            <a:r>
              <a:rPr lang="zh-CN" altLang="zh-CN" b="1"/>
              <a:t>爱和生命的阅读，敬重知识，心的教养，读书者以个性或人格的追求为前提。</a:t>
            </a:r>
          </a:p>
          <a:p>
            <a:pPr>
              <a:lnSpc>
                <a:spcPct val="150000"/>
              </a:lnSpc>
            </a:pPr>
            <a:endParaRPr lang="zh-CN" altLang="zh-CN" b="1"/>
          </a:p>
        </p:txBody>
      </p:sp>
    </p:spTree>
    <p:extLst>
      <p:ext uri="{BB962C8B-B14F-4D97-AF65-F5344CB8AC3E}">
        <p14:creationId xmlns:p14="http://schemas.microsoft.com/office/powerpoint/2010/main" val="155135235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56078" y="848626"/>
            <a:ext cx="11666483" cy="6009374"/>
          </a:xfrm>
        </p:spPr>
        <p:txBody>
          <a:bodyPr>
            <a:normAutofit fontScale="62500" lnSpcReduction="20000"/>
          </a:bodyPr>
          <a:lstStyle/>
          <a:p>
            <a:pPr>
              <a:lnSpc>
                <a:spcPct val="170000"/>
              </a:lnSpc>
            </a:pPr>
            <a:r>
              <a:rPr lang="zh-CN" altLang="zh-CN" b="1">
                <a:solidFill>
                  <a:srgbClr val="FF0000"/>
                </a:solidFill>
              </a:rPr>
              <a:t>原因：</a:t>
            </a:r>
            <a:endParaRPr lang="en-US" altLang="zh-CN" b="1">
              <a:solidFill>
                <a:srgbClr val="FF0000"/>
              </a:solidFill>
            </a:endParaRPr>
          </a:p>
          <a:p>
            <a:pPr>
              <a:lnSpc>
                <a:spcPct val="170000"/>
              </a:lnSpc>
            </a:pPr>
            <a:r>
              <a:rPr lang="en-US" altLang="zh-CN" b="1"/>
              <a:t>①</a:t>
            </a:r>
            <a:r>
              <a:rPr lang="zh-CN" altLang="zh-CN" b="1"/>
              <a:t>现实状况不容乐观。生活中存在着许多诱惑，存在着轻视读书的现象，而即使是热爱学习的人，对读书的作用也会有误解。一些人对阅读杰作不愿意花力气，下功夫。</a:t>
            </a:r>
            <a:endParaRPr lang="en-US" altLang="zh-CN" b="1"/>
          </a:p>
          <a:p>
            <a:pPr>
              <a:lnSpc>
                <a:spcPct val="170000"/>
              </a:lnSpc>
            </a:pPr>
            <a:r>
              <a:rPr lang="en-US" altLang="zh-CN" b="1"/>
              <a:t>②</a:t>
            </a:r>
            <a:r>
              <a:rPr lang="zh-CN" altLang="zh-CN" b="1"/>
              <a:t>以个性或人格的追求为前提获得教养是解决现实状况的一条有效途径。读书人自己必须有获得教养的愿望，有完整的人格，有个性的追求。如果人没有人格，没有个性，那么他的阅读也未必能获得教养。</a:t>
            </a:r>
            <a:endParaRPr lang="en-US" altLang="zh-CN" b="1"/>
          </a:p>
          <a:p>
            <a:pPr>
              <a:lnSpc>
                <a:spcPct val="170000"/>
              </a:lnSpc>
            </a:pPr>
            <a:r>
              <a:rPr lang="en-US" altLang="zh-CN" b="1"/>
              <a:t>③</a:t>
            </a:r>
            <a:r>
              <a:rPr lang="zh-CN" altLang="zh-CN" b="1"/>
              <a:t>作者的这一见解体现了以人为本的思想。</a:t>
            </a:r>
          </a:p>
          <a:p>
            <a:pPr>
              <a:lnSpc>
                <a:spcPct val="170000"/>
              </a:lnSpc>
            </a:pPr>
            <a:endParaRPr lang="zh-CN" altLang="zh-CN" b="1">
              <a:latin typeface="+mn-ea"/>
            </a:endParaRPr>
          </a:p>
        </p:txBody>
      </p:sp>
    </p:spTree>
    <p:extLst>
      <p:ext uri="{BB962C8B-B14F-4D97-AF65-F5344CB8AC3E}">
        <p14:creationId xmlns:p14="http://schemas.microsoft.com/office/powerpoint/2010/main" val="210686542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506361" y="1950719"/>
            <a:ext cx="10972800" cy="2788921"/>
          </a:xfrm>
        </p:spPr>
        <p:txBody>
          <a:bodyPr>
            <a:normAutofit fontScale="77500" lnSpcReduction="20000"/>
          </a:bodyPr>
          <a:lstStyle/>
          <a:p>
            <a:pPr>
              <a:lnSpc>
                <a:spcPct val="150000"/>
              </a:lnSpc>
            </a:pPr>
            <a:r>
              <a:rPr lang="zh-CN" altLang="zh-CN" b="1"/>
              <a:t>《读书：目的和前提》赫尔曼</a:t>
            </a:r>
            <a:r>
              <a:rPr lang="en-US" altLang="zh-CN" b="1"/>
              <a:t>·</a:t>
            </a:r>
            <a:r>
              <a:rPr lang="zh-CN" altLang="zh-CN" b="1"/>
              <a:t>黑塞有关读书的一篇随笔。文章认为读书是获得教养的主要途径，赞美了读书的作用，劝说人们用心研读经典作品，在书籍中发现世界，认识社会，完善自我修养。</a:t>
            </a: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3B5FDBC-B6A9-447C-87B4-ECFB26068228}"/>
              </a:ext>
            </a:extLst>
          </p:cNvPr>
          <p:cNvPicPr/>
          <p:nvPr/>
        </p:nvPicPr>
        <p:blipFill>
          <a:blip r:embed="rId2">
            <a:extLst>
              <a:ext uri="{28A0092B-C50C-407E-A947-70E740481C1C}">
                <a14:useLocalDpi xmlns:a14="http://schemas.microsoft.com/office/drawing/2010/main"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val="27986011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0" y="457200"/>
            <a:ext cx="12191999" cy="6400800"/>
          </a:xfrm>
        </p:spPr>
        <p:txBody>
          <a:bodyPr>
            <a:normAutofit fontScale="62500" lnSpcReduction="20000"/>
          </a:bodyPr>
          <a:lstStyle/>
          <a:p>
            <a:pPr>
              <a:lnSpc>
                <a:spcPct val="170000"/>
              </a:lnSpc>
            </a:pPr>
            <a:r>
              <a:rPr lang="zh-CN" altLang="zh-CN" b="1">
                <a:solidFill>
                  <a:srgbClr val="0000FF"/>
                </a:solidFill>
              </a:rPr>
              <a:t>（</a:t>
            </a:r>
            <a:r>
              <a:rPr lang="en-US" altLang="zh-CN" b="1">
                <a:solidFill>
                  <a:srgbClr val="0000FF"/>
                </a:solidFill>
              </a:rPr>
              <a:t>2</a:t>
            </a:r>
            <a:r>
              <a:rPr lang="zh-CN" altLang="zh-CN" b="1">
                <a:solidFill>
                  <a:srgbClr val="0000FF"/>
                </a:solidFill>
              </a:rPr>
              <a:t>）作者是如何论证“读书的前提是读者个性或人格的追求”这一观点的？</a:t>
            </a:r>
          </a:p>
          <a:p>
            <a:pPr>
              <a:lnSpc>
                <a:spcPct val="170000"/>
              </a:lnSpc>
            </a:pPr>
            <a:r>
              <a:rPr lang="zh-CN" altLang="zh-CN" b="1">
                <a:solidFill>
                  <a:srgbClr val="FF0000"/>
                </a:solidFill>
              </a:rPr>
              <a:t>明确：</a:t>
            </a:r>
          </a:p>
          <a:p>
            <a:pPr>
              <a:lnSpc>
                <a:spcPct val="170000"/>
              </a:lnSpc>
            </a:pPr>
            <a:r>
              <a:rPr lang="zh-CN" altLang="zh-CN" b="1"/>
              <a:t>第</a:t>
            </a:r>
            <a:r>
              <a:rPr lang="en-US" altLang="zh-CN" b="1"/>
              <a:t>3 </a:t>
            </a:r>
            <a:r>
              <a:rPr lang="zh-CN" altLang="zh-CN" b="1"/>
              <a:t>段紧承前一段分析“获得教养要研读世界文学”这一问题，指出要想建立与世界文学的生动联系，读者首先要认识自己，要根据自己的兴趣阅读。第</a:t>
            </a:r>
            <a:r>
              <a:rPr lang="en-US" altLang="zh-CN" b="1"/>
              <a:t>4 </a:t>
            </a:r>
            <a:r>
              <a:rPr lang="zh-CN" altLang="zh-CN" b="1"/>
              <a:t>段又进一步指出读书不在于数量，因为“教养得有一个可教养的客体作前提，那就是个性或人格”，确立了自己对读书前提的观点。</a:t>
            </a:r>
          </a:p>
          <a:p>
            <a:pPr>
              <a:lnSpc>
                <a:spcPct val="170000"/>
              </a:lnSpc>
            </a:pPr>
            <a:r>
              <a:rPr lang="zh-CN" altLang="zh-CN" b="1"/>
              <a:t>然后作者用第</a:t>
            </a:r>
            <a:r>
              <a:rPr lang="en-US" altLang="zh-CN" b="1"/>
              <a:t>5</a:t>
            </a:r>
            <a:r>
              <a:rPr lang="zh-CN" altLang="zh-CN" b="1"/>
              <a:t>、</a:t>
            </a:r>
            <a:r>
              <a:rPr lang="en-US" altLang="zh-CN" b="1"/>
              <a:t>6 </a:t>
            </a:r>
            <a:r>
              <a:rPr lang="zh-CN" altLang="zh-CN" b="1"/>
              <a:t>两段，以自己的读书经历为例来证明这一观点。</a:t>
            </a:r>
          </a:p>
          <a:p>
            <a:pPr>
              <a:lnSpc>
                <a:spcPct val="170000"/>
              </a:lnSpc>
            </a:pPr>
            <a:r>
              <a:rPr lang="zh-CN" altLang="zh-CN" b="1"/>
              <a:t>这样，作者先讲道理后摆事实，深入论证了“读书的前提是读者个性或人格的追求”这一观点。</a:t>
            </a:r>
          </a:p>
        </p:txBody>
      </p:sp>
    </p:spTree>
    <p:extLst>
      <p:ext uri="{BB962C8B-B14F-4D97-AF65-F5344CB8AC3E}">
        <p14:creationId xmlns:p14="http://schemas.microsoft.com/office/powerpoint/2010/main" val="18449420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4)">
                                      <p:cBhvr>
                                        <p:cTn id="12" dur="75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heel(4)">
                                      <p:cBhvr>
                                        <p:cTn id="17" dur="75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heel(4)">
                                      <p:cBhvr>
                                        <p:cTn id="22" dur="750"/>
                                        <p:tgtEl>
                                          <p:spTgt spid="2">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4"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heel(4)">
                                      <p:cBhvr>
                                        <p:cTn id="27" dur="75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60110" y="703359"/>
            <a:ext cx="11871780" cy="4752561"/>
          </a:xfrm>
        </p:spPr>
        <p:txBody>
          <a:bodyPr>
            <a:normAutofit fontScale="62500" lnSpcReduction="20000"/>
          </a:bodyPr>
          <a:lstStyle/>
          <a:p>
            <a:pPr>
              <a:lnSpc>
                <a:spcPct val="170000"/>
              </a:lnSpc>
            </a:pPr>
            <a:r>
              <a:rPr lang="zh-CN" altLang="zh-CN" b="1">
                <a:solidFill>
                  <a:srgbClr val="0000FF"/>
                </a:solidFill>
              </a:rPr>
              <a:t>（</a:t>
            </a:r>
            <a:r>
              <a:rPr lang="en-US" altLang="zh-CN" b="1">
                <a:solidFill>
                  <a:srgbClr val="0000FF"/>
                </a:solidFill>
              </a:rPr>
              <a:t>3</a:t>
            </a:r>
            <a:r>
              <a:rPr lang="zh-CN" altLang="zh-CN" b="1">
                <a:solidFill>
                  <a:srgbClr val="0000FF"/>
                </a:solidFill>
              </a:rPr>
              <a:t>）作者少年时代的阅读经历给我们什么启示？</a:t>
            </a:r>
          </a:p>
          <a:p>
            <a:pPr>
              <a:lnSpc>
                <a:spcPct val="170000"/>
              </a:lnSpc>
            </a:pPr>
            <a:r>
              <a:rPr lang="zh-CN" altLang="zh-CN" b="1">
                <a:solidFill>
                  <a:srgbClr val="FF0000"/>
                </a:solidFill>
              </a:rPr>
              <a:t>明确：</a:t>
            </a:r>
          </a:p>
          <a:p>
            <a:pPr>
              <a:lnSpc>
                <a:spcPct val="170000"/>
              </a:lnSpc>
            </a:pPr>
            <a:r>
              <a:rPr lang="zh-CN" altLang="zh-CN" b="1"/>
              <a:t>① 在图书的海洋中，只要我们去寻找，就一定会发现我们钟爱的作品或能吸引我们的内容。</a:t>
            </a:r>
          </a:p>
          <a:p>
            <a:pPr>
              <a:lnSpc>
                <a:spcPct val="170000"/>
              </a:lnSpc>
            </a:pPr>
            <a:r>
              <a:rPr lang="zh-CN" altLang="zh-CN" b="1"/>
              <a:t>② 面对巨大的“藏书室”，要根据自己的兴趣去阅读。</a:t>
            </a:r>
          </a:p>
          <a:p>
            <a:pPr>
              <a:lnSpc>
                <a:spcPct val="170000"/>
              </a:lnSpc>
            </a:pPr>
            <a:r>
              <a:rPr lang="zh-CN" altLang="zh-CN" b="1"/>
              <a:t>③ 阅读中会有很多意外的发现，这些发现会不断开拓我们的阅读视野，引领我们渐渐痴迷读书。</a:t>
            </a:r>
          </a:p>
          <a:p>
            <a:endParaRPr lang="zh-CN" altLang="en-US"/>
          </a:p>
        </p:txBody>
      </p:sp>
    </p:spTree>
    <p:extLst>
      <p:ext uri="{BB962C8B-B14F-4D97-AF65-F5344CB8AC3E}">
        <p14:creationId xmlns:p14="http://schemas.microsoft.com/office/powerpoint/2010/main" val="233812303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2" dur="500"/>
                                        <p:tgtEl>
                                          <p:spTgt spid="2">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10359" y="662151"/>
            <a:ext cx="11855669" cy="5845329"/>
          </a:xfrm>
        </p:spPr>
        <p:txBody>
          <a:bodyPr>
            <a:normAutofit fontScale="62500" lnSpcReduction="20000"/>
          </a:bodyPr>
          <a:lstStyle/>
          <a:p>
            <a:pPr>
              <a:lnSpc>
                <a:spcPct val="170000"/>
              </a:lnSpc>
            </a:pPr>
            <a:r>
              <a:rPr lang="en-US" altLang="zh-CN" b="1">
                <a:solidFill>
                  <a:srgbClr val="0000FF"/>
                </a:solidFill>
              </a:rPr>
              <a:t>3. </a:t>
            </a:r>
            <a:r>
              <a:rPr lang="zh-CN" altLang="zh-CN" b="1">
                <a:solidFill>
                  <a:srgbClr val="0000FF"/>
                </a:solidFill>
              </a:rPr>
              <a:t>研读第三部分：</a:t>
            </a:r>
          </a:p>
          <a:p>
            <a:pPr>
              <a:lnSpc>
                <a:spcPct val="170000"/>
              </a:lnSpc>
            </a:pPr>
            <a:r>
              <a:rPr lang="zh-CN" altLang="zh-CN" b="1">
                <a:solidFill>
                  <a:srgbClr val="0000FF"/>
                </a:solidFill>
              </a:rPr>
              <a:t>（</a:t>
            </a:r>
            <a:r>
              <a:rPr lang="en-US" altLang="zh-CN" b="1">
                <a:solidFill>
                  <a:srgbClr val="0000FF"/>
                </a:solidFill>
              </a:rPr>
              <a:t>1</a:t>
            </a:r>
            <a:r>
              <a:rPr lang="zh-CN" altLang="zh-CN" b="1">
                <a:solidFill>
                  <a:srgbClr val="0000FF"/>
                </a:solidFill>
              </a:rPr>
              <a:t>）作者对读书提出了怎样的建议？</a:t>
            </a:r>
          </a:p>
          <a:p>
            <a:pPr>
              <a:lnSpc>
                <a:spcPct val="170000"/>
              </a:lnSpc>
            </a:pPr>
            <a:r>
              <a:rPr lang="zh-CN" altLang="zh-CN" b="1">
                <a:solidFill>
                  <a:srgbClr val="FF0000"/>
                </a:solidFill>
              </a:rPr>
              <a:t>明确：</a:t>
            </a:r>
          </a:p>
          <a:p>
            <a:pPr>
              <a:lnSpc>
                <a:spcPct val="170000"/>
              </a:lnSpc>
            </a:pPr>
            <a:r>
              <a:rPr lang="zh-CN" altLang="zh-CN" b="1"/>
              <a:t>① 从自己能够理解和喜爱的作品（基础阅读）开始阅读。</a:t>
            </a:r>
          </a:p>
          <a:p>
            <a:pPr>
              <a:lnSpc>
                <a:spcPct val="170000"/>
              </a:lnSpc>
            </a:pPr>
            <a:r>
              <a:rPr lang="zh-CN" altLang="zh-CN" b="1"/>
              <a:t>② 要提高阅读的层次，读报纸和偶然得到的流行文学，无法获得真正意义上的教养，要读杰作。</a:t>
            </a:r>
          </a:p>
          <a:p>
            <a:pPr>
              <a:lnSpc>
                <a:spcPct val="170000"/>
              </a:lnSpc>
            </a:pPr>
            <a:r>
              <a:rPr lang="zh-CN" altLang="zh-CN" b="1"/>
              <a:t>③ 要认真阅读杰作，花力气、下功夫。不愿意花力气、下功夫，是因为没能正确认识读书的目的，没有认识到自我修养的追求，也不会发现杰作的价值。</a:t>
            </a:r>
          </a:p>
        </p:txBody>
      </p:sp>
    </p:spTree>
    <p:extLst>
      <p:ext uri="{BB962C8B-B14F-4D97-AF65-F5344CB8AC3E}">
        <p14:creationId xmlns:p14="http://schemas.microsoft.com/office/powerpoint/2010/main" val="372531581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7" presetClass="entr" presetSubtype="0"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0" y="866273"/>
            <a:ext cx="11967411" cy="4955407"/>
          </a:xfrm>
        </p:spPr>
        <p:txBody>
          <a:bodyPr>
            <a:normAutofit fontScale="70000" lnSpcReduction="20000"/>
          </a:bodyPr>
          <a:lstStyle/>
          <a:p>
            <a:pPr>
              <a:lnSpc>
                <a:spcPct val="160000"/>
              </a:lnSpc>
            </a:pPr>
            <a:r>
              <a:rPr lang="zh-CN" altLang="zh-CN" b="1">
                <a:solidFill>
                  <a:srgbClr val="0000FF"/>
                </a:solidFill>
              </a:rPr>
              <a:t>（</a:t>
            </a:r>
            <a:r>
              <a:rPr lang="en-US" altLang="zh-CN" b="1">
                <a:solidFill>
                  <a:srgbClr val="0000FF"/>
                </a:solidFill>
              </a:rPr>
              <a:t>2</a:t>
            </a:r>
            <a:r>
              <a:rPr lang="zh-CN" altLang="zh-CN" b="1">
                <a:solidFill>
                  <a:srgbClr val="0000FF"/>
                </a:solidFill>
              </a:rPr>
              <a:t>）你怎样理解</a:t>
            </a:r>
            <a:r>
              <a:rPr lang="en-US" altLang="zh-CN" b="1">
                <a:solidFill>
                  <a:srgbClr val="0000FF"/>
                </a:solidFill>
              </a:rPr>
              <a:t>“</a:t>
            </a:r>
            <a:r>
              <a:rPr lang="zh-CN" altLang="zh-CN" b="1">
                <a:solidFill>
                  <a:srgbClr val="0000FF"/>
                </a:solidFill>
              </a:rPr>
              <a:t>不错，读得太多可能有害，书籍可能成为生活的竞争对手</a:t>
            </a:r>
            <a:r>
              <a:rPr lang="en-US" altLang="zh-CN" b="1">
                <a:solidFill>
                  <a:srgbClr val="0000FF"/>
                </a:solidFill>
              </a:rPr>
              <a:t>”</a:t>
            </a:r>
            <a:r>
              <a:rPr lang="zh-CN" altLang="zh-CN" b="1">
                <a:solidFill>
                  <a:srgbClr val="0000FF"/>
                </a:solidFill>
              </a:rPr>
              <a:t>这句话？</a:t>
            </a:r>
          </a:p>
          <a:p>
            <a:pPr>
              <a:lnSpc>
                <a:spcPct val="160000"/>
              </a:lnSpc>
            </a:pPr>
            <a:r>
              <a:rPr lang="zh-CN" altLang="zh-CN" b="1">
                <a:solidFill>
                  <a:srgbClr val="FF0000"/>
                </a:solidFill>
              </a:rPr>
              <a:t>明确：</a:t>
            </a:r>
          </a:p>
          <a:p>
            <a:pPr>
              <a:lnSpc>
                <a:spcPct val="160000"/>
              </a:lnSpc>
            </a:pPr>
            <a:r>
              <a:rPr lang="zh-CN" altLang="zh-CN" b="1"/>
              <a:t>如果读书时</a:t>
            </a:r>
            <a:r>
              <a:rPr lang="en-US" altLang="zh-CN" b="1"/>
              <a:t>“</a:t>
            </a:r>
            <a:r>
              <a:rPr lang="zh-CN" altLang="zh-CN" b="1"/>
              <a:t>两耳不闻窗外事，一心只读圣贤书</a:t>
            </a:r>
            <a:r>
              <a:rPr lang="en-US" altLang="zh-CN" b="1"/>
              <a:t>”</a:t>
            </a:r>
            <a:r>
              <a:rPr lang="zh-CN" altLang="zh-CN" b="1"/>
              <a:t>，只获得了僵死的知识，没有获得鲜活的意识和理解，那么就不能接近真正的生活，反而与读书的目的背道而驰，成了死读书读死书，这样的读书是有害的，例如孔乙己、范进等。</a:t>
            </a:r>
          </a:p>
          <a:p>
            <a:endParaRPr lang="zh-CN" altLang="en-US"/>
          </a:p>
        </p:txBody>
      </p:sp>
    </p:spTree>
    <p:extLst>
      <p:ext uri="{BB962C8B-B14F-4D97-AF65-F5344CB8AC3E}">
        <p14:creationId xmlns:p14="http://schemas.microsoft.com/office/powerpoint/2010/main" val="140888072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0" y="914401"/>
            <a:ext cx="11967411" cy="4465319"/>
          </a:xfrm>
        </p:spPr>
        <p:txBody>
          <a:bodyPr>
            <a:normAutofit fontScale="70000" lnSpcReduction="20000"/>
          </a:bodyPr>
          <a:lstStyle/>
          <a:p>
            <a:pPr>
              <a:lnSpc>
                <a:spcPct val="170000"/>
              </a:lnSpc>
            </a:pPr>
            <a:r>
              <a:rPr lang="zh-CN" altLang="zh-CN" b="1">
                <a:solidFill>
                  <a:srgbClr val="0000FF"/>
                </a:solidFill>
              </a:rPr>
              <a:t>（</a:t>
            </a:r>
            <a:r>
              <a:rPr lang="en-US" altLang="zh-CN" b="1">
                <a:solidFill>
                  <a:srgbClr val="0000FF"/>
                </a:solidFill>
              </a:rPr>
              <a:t>3</a:t>
            </a:r>
            <a:r>
              <a:rPr lang="zh-CN" altLang="zh-CN" b="1">
                <a:solidFill>
                  <a:srgbClr val="0000FF"/>
                </a:solidFill>
              </a:rPr>
              <a:t>）最后一句</a:t>
            </a:r>
            <a:r>
              <a:rPr lang="en-US" altLang="zh-CN" b="1">
                <a:solidFill>
                  <a:srgbClr val="0000FF"/>
                </a:solidFill>
              </a:rPr>
              <a:t>“</a:t>
            </a:r>
            <a:r>
              <a:rPr lang="zh-CN" altLang="zh-CN" b="1">
                <a:solidFill>
                  <a:srgbClr val="0000FF"/>
                </a:solidFill>
              </a:rPr>
              <a:t>我们先得向杰作表明自己的价值，才会发现杰作的真正价值</a:t>
            </a:r>
            <a:r>
              <a:rPr lang="en-US" altLang="zh-CN" b="1">
                <a:solidFill>
                  <a:srgbClr val="0000FF"/>
                </a:solidFill>
              </a:rPr>
              <a:t>”</a:t>
            </a:r>
            <a:r>
              <a:rPr lang="zh-CN" altLang="zh-CN" b="1">
                <a:solidFill>
                  <a:srgbClr val="0000FF"/>
                </a:solidFill>
              </a:rPr>
              <a:t>有什么样的深刻含义？</a:t>
            </a:r>
          </a:p>
          <a:p>
            <a:pPr>
              <a:lnSpc>
                <a:spcPct val="170000"/>
              </a:lnSpc>
            </a:pPr>
            <a:r>
              <a:rPr lang="zh-CN" altLang="zh-CN" b="1">
                <a:solidFill>
                  <a:srgbClr val="FF0000"/>
                </a:solidFill>
              </a:rPr>
              <a:t>明确：</a:t>
            </a:r>
          </a:p>
          <a:p>
            <a:pPr>
              <a:lnSpc>
                <a:spcPct val="170000"/>
              </a:lnSpc>
            </a:pPr>
            <a:r>
              <a:rPr lang="zh-CN" altLang="zh-CN" b="1"/>
              <a:t>这句话阐述的是阅读的态度。阅读杰作，特别是读那些有久远影响、有世界声誉的杰作，要有崇敬之心、庄重之感。如果没有一种敬重之心，是难以体会杰作的伟大的。</a:t>
            </a:r>
          </a:p>
          <a:p>
            <a:endParaRPr lang="zh-CN" altLang="en-US"/>
          </a:p>
        </p:txBody>
      </p:sp>
    </p:spTree>
    <p:extLst>
      <p:ext uri="{BB962C8B-B14F-4D97-AF65-F5344CB8AC3E}">
        <p14:creationId xmlns:p14="http://schemas.microsoft.com/office/powerpoint/2010/main" val="297837416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47483" y="1010653"/>
            <a:ext cx="11857703" cy="4186187"/>
          </a:xfrm>
        </p:spPr>
        <p:txBody>
          <a:bodyPr>
            <a:normAutofit fontScale="70000" lnSpcReduction="20000"/>
          </a:bodyPr>
          <a:lstStyle/>
          <a:p>
            <a:pPr algn="ctr">
              <a:lnSpc>
                <a:spcPct val="150000"/>
              </a:lnSpc>
            </a:pPr>
            <a:r>
              <a:rPr lang="zh-CN" altLang="zh-CN" sz="6200" b="1">
                <a:solidFill>
                  <a:srgbClr val="FF0000"/>
                </a:solidFill>
              </a:rPr>
              <a:t>归纳文章主题：</a:t>
            </a:r>
          </a:p>
          <a:p>
            <a:pPr>
              <a:lnSpc>
                <a:spcPct val="150000"/>
              </a:lnSpc>
            </a:pPr>
            <a:r>
              <a:rPr lang="zh-CN" altLang="zh-CN" b="1">
                <a:solidFill>
                  <a:srgbClr val="0000FF"/>
                </a:solidFill>
              </a:rPr>
              <a:t>小组合作，归纳文章主题：</a:t>
            </a:r>
          </a:p>
          <a:p>
            <a:pPr>
              <a:lnSpc>
                <a:spcPct val="150000"/>
              </a:lnSpc>
            </a:pPr>
            <a:r>
              <a:rPr lang="zh-CN" altLang="zh-CN" b="1">
                <a:solidFill>
                  <a:srgbClr val="FF0000"/>
                </a:solidFill>
              </a:rPr>
              <a:t>明确：</a:t>
            </a:r>
          </a:p>
          <a:p>
            <a:pPr>
              <a:lnSpc>
                <a:spcPct val="150000"/>
              </a:lnSpc>
            </a:pPr>
            <a:r>
              <a:rPr lang="zh-CN" altLang="zh-CN" b="1"/>
              <a:t>文章阐述了读书目的和前提，赞美了读书的作用，劝说人们用心研读经典作品，在书籍中发现世界、认识社会、完善自我。</a:t>
            </a:r>
          </a:p>
          <a:p>
            <a:endParaRPr lang="zh-CN" altLang="en-US"/>
          </a:p>
        </p:txBody>
      </p:sp>
    </p:spTree>
    <p:extLst>
      <p:ext uri="{BB962C8B-B14F-4D97-AF65-F5344CB8AC3E}">
        <p14:creationId xmlns:p14="http://schemas.microsoft.com/office/powerpoint/2010/main" val="225968783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0" y="901262"/>
            <a:ext cx="12005186" cy="5118538"/>
          </a:xfrm>
        </p:spPr>
        <p:txBody>
          <a:bodyPr>
            <a:normAutofit fontScale="62500" lnSpcReduction="20000"/>
          </a:bodyPr>
          <a:lstStyle/>
          <a:p>
            <a:pPr algn="ctr">
              <a:lnSpc>
                <a:spcPct val="170000"/>
              </a:lnSpc>
            </a:pPr>
            <a:r>
              <a:rPr lang="zh-CN" altLang="zh-CN" sz="7700" b="1">
                <a:solidFill>
                  <a:srgbClr val="FF0000"/>
                </a:solidFill>
              </a:rPr>
              <a:t>分析写作技巧</a:t>
            </a:r>
          </a:p>
          <a:p>
            <a:pPr>
              <a:lnSpc>
                <a:spcPct val="170000"/>
              </a:lnSpc>
            </a:pPr>
            <a:r>
              <a:rPr lang="zh-CN" altLang="zh-CN" b="1">
                <a:solidFill>
                  <a:srgbClr val="0000FF"/>
                </a:solidFill>
              </a:rPr>
              <a:t>思考，作为一篇议论性随笔，本文运用了哪些论证方法？ </a:t>
            </a:r>
          </a:p>
          <a:p>
            <a:pPr>
              <a:lnSpc>
                <a:spcPct val="170000"/>
              </a:lnSpc>
            </a:pPr>
            <a:r>
              <a:rPr lang="zh-CN" altLang="zh-CN" b="1">
                <a:solidFill>
                  <a:srgbClr val="FF0000"/>
                </a:solidFill>
              </a:rPr>
              <a:t>明确：</a:t>
            </a:r>
          </a:p>
          <a:p>
            <a:pPr>
              <a:lnSpc>
                <a:spcPct val="170000"/>
              </a:lnSpc>
            </a:pPr>
            <a:r>
              <a:rPr lang="zh-CN" altLang="zh-CN" b="1"/>
              <a:t>① 举例论证。</a:t>
            </a:r>
            <a:endParaRPr lang="en-US" altLang="zh-CN" b="1"/>
          </a:p>
          <a:p>
            <a:pPr>
              <a:lnSpc>
                <a:spcPct val="170000"/>
              </a:lnSpc>
            </a:pPr>
            <a:r>
              <a:rPr lang="zh-CN" altLang="zh-CN" b="1"/>
              <a:t>文章的主体部分，作者列举自己读书的经历来证明读书要以读者的个性或人格追求为前提。化抽象的说理于生动的故事之中，便于读者理解和接受。</a:t>
            </a:r>
          </a:p>
          <a:p>
            <a:endParaRPr lang="zh-CN" altLang="en-US"/>
          </a:p>
        </p:txBody>
      </p:sp>
    </p:spTree>
    <p:extLst>
      <p:ext uri="{BB962C8B-B14F-4D97-AF65-F5344CB8AC3E}">
        <p14:creationId xmlns:p14="http://schemas.microsoft.com/office/powerpoint/2010/main" val="210357008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37"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outVertical)">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 y="929640"/>
            <a:ext cx="12005186" cy="5455920"/>
          </a:xfrm>
        </p:spPr>
        <p:txBody>
          <a:bodyPr>
            <a:normAutofit fontScale="62500" lnSpcReduction="20000"/>
          </a:bodyPr>
          <a:lstStyle/>
          <a:p>
            <a:pPr>
              <a:lnSpc>
                <a:spcPct val="170000"/>
              </a:lnSpc>
            </a:pPr>
            <a:r>
              <a:rPr lang="zh-CN" altLang="zh-CN" b="1"/>
              <a:t>② 对比论证。</a:t>
            </a:r>
            <a:endParaRPr lang="en-US" altLang="zh-CN" b="1"/>
          </a:p>
          <a:p>
            <a:pPr>
              <a:lnSpc>
                <a:spcPct val="170000"/>
              </a:lnSpc>
            </a:pPr>
            <a:r>
              <a:rPr lang="zh-CN" altLang="zh-CN" b="1"/>
              <a:t>本文多处运用对比论证，如拿印度文学与中国经典著作对比，突出中国经典著作让“自然与精神，宗教信仰与日常生活”“相反相成，各得其所”的特点。再如读巴尔扎克作品的前后对比等，有力地证明了作者的观点。</a:t>
            </a:r>
          </a:p>
          <a:p>
            <a:pPr>
              <a:lnSpc>
                <a:spcPct val="170000"/>
              </a:lnSpc>
            </a:pPr>
            <a:r>
              <a:rPr lang="zh-CN" altLang="zh-CN" b="1"/>
              <a:t>③ 比喻论证。</a:t>
            </a:r>
            <a:endParaRPr lang="en-US" altLang="zh-CN" b="1"/>
          </a:p>
          <a:p>
            <a:pPr>
              <a:lnSpc>
                <a:spcPct val="170000"/>
              </a:lnSpc>
            </a:pPr>
            <a:r>
              <a:rPr lang="zh-CN" altLang="zh-CN" b="1"/>
              <a:t>如“真正的修养一如真正的体育，……永远都在半道上，与宇宙共振，于永恒中生存”。形象地表现了获得修养是不断完善的过程，不是短暂的功利性行为。</a:t>
            </a:r>
          </a:p>
          <a:p>
            <a:endParaRPr lang="zh-CN" altLang="en-US"/>
          </a:p>
        </p:txBody>
      </p:sp>
    </p:spTree>
    <p:extLst>
      <p:ext uri="{BB962C8B-B14F-4D97-AF65-F5344CB8AC3E}">
        <p14:creationId xmlns:p14="http://schemas.microsoft.com/office/powerpoint/2010/main" val="115081285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zh-CN" b="1">
                <a:solidFill>
                  <a:srgbClr val="FF0000"/>
                </a:solidFill>
              </a:rPr>
              <a:t>拓展探究</a:t>
            </a:r>
            <a:endParaRPr lang="zh-CN" altLang="en-US">
              <a:solidFill>
                <a:srgbClr val="FF0000"/>
              </a:solidFill>
            </a:endParaRPr>
          </a:p>
        </p:txBody>
      </p:sp>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128337" y="1920240"/>
            <a:ext cx="11839074" cy="2346960"/>
          </a:xfrm>
        </p:spPr>
        <p:txBody>
          <a:bodyPr>
            <a:normAutofit fontScale="62500" lnSpcReduction="20000"/>
          </a:bodyPr>
          <a:lstStyle/>
          <a:p>
            <a:pPr>
              <a:lnSpc>
                <a:spcPct val="150000"/>
              </a:lnSpc>
            </a:pPr>
            <a:r>
              <a:rPr lang="zh-CN" altLang="zh-CN" b="1">
                <a:solidFill>
                  <a:srgbClr val="1233AE"/>
                </a:solidFill>
              </a:rPr>
              <a:t>讨论</a:t>
            </a:r>
            <a:r>
              <a:rPr lang="zh-CN" altLang="en-US" b="1">
                <a:solidFill>
                  <a:srgbClr val="1233AE"/>
                </a:solidFill>
              </a:rPr>
              <a:t>：</a:t>
            </a:r>
            <a:r>
              <a:rPr lang="zh-CN" altLang="zh-CN" b="1">
                <a:solidFill>
                  <a:srgbClr val="1233AE"/>
                </a:solidFill>
              </a:rPr>
              <a:t>黑塞认为读书“帮助我们将自己的人生变得越来越充实、高尚，越来越有意义”。对于世界文学经典有人认为要“重复阅读”，要“精”读；也有人认为开卷有益，要“泛”读。你认为怎样才能有更大的收获？</a:t>
            </a:r>
          </a:p>
        </p:txBody>
      </p:sp>
    </p:spTree>
    <p:extLst>
      <p:ext uri="{BB962C8B-B14F-4D97-AF65-F5344CB8AC3E}">
        <p14:creationId xmlns:p14="http://schemas.microsoft.com/office/powerpoint/2010/main" val="85389636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255638" y="768069"/>
            <a:ext cx="11572568" cy="5404131"/>
          </a:xfrm>
        </p:spPr>
        <p:txBody>
          <a:bodyPr>
            <a:normAutofit fontScale="55000" lnSpcReduction="20000"/>
          </a:bodyPr>
          <a:lstStyle/>
          <a:p>
            <a:pPr>
              <a:lnSpc>
                <a:spcPct val="170000"/>
              </a:lnSpc>
            </a:pPr>
            <a:r>
              <a:rPr lang="zh-CN" altLang="zh-CN" b="1">
                <a:solidFill>
                  <a:srgbClr val="FF0000"/>
                </a:solidFill>
              </a:rPr>
              <a:t>示例：</a:t>
            </a:r>
          </a:p>
          <a:p>
            <a:pPr>
              <a:lnSpc>
                <a:spcPct val="170000"/>
              </a:lnSpc>
            </a:pPr>
            <a:r>
              <a:rPr lang="zh-CN" altLang="zh-CN" b="1">
                <a:solidFill>
                  <a:srgbClr val="FF0000"/>
                </a:solidFill>
              </a:rPr>
              <a:t>观点一：</a:t>
            </a:r>
            <a:endParaRPr lang="en-US" altLang="zh-CN" b="1">
              <a:solidFill>
                <a:srgbClr val="FF0000"/>
              </a:solidFill>
            </a:endParaRPr>
          </a:p>
          <a:p>
            <a:pPr>
              <a:lnSpc>
                <a:spcPct val="170000"/>
              </a:lnSpc>
            </a:pPr>
            <a:r>
              <a:rPr lang="zh-CN" altLang="zh-CN" b="1"/>
              <a:t>读书求知既要“精”又要“泛”。如果没有“精”的质疑精神，读得再多，也只能是“仓库型”的学生，加上不知变通，也有可能导致失败。读书也需要“泛”，“精”是好事，但是如果选择过于狭窄，则容易囿于局限，积累不够。所以在读书过程中，既要注重博览群书，又要有所侧重，对我们的学习、生活有益的书籍要深入研究。作者所主张的“精”读，是指对待经典作品的态度，这样的作品往往历久弥新。但经典是需要筛选的，书海茫茫，不是每一本书都适合自己的品味和个性需求，只有读过了才能明确它的价值，才能确定它是否对自己修养的提升有所裨益。所以，“泛”读也是很重要的。</a:t>
            </a:r>
          </a:p>
          <a:p>
            <a:pPr>
              <a:lnSpc>
                <a:spcPct val="170000"/>
              </a:lnSpc>
            </a:pPr>
            <a:endParaRPr lang="zh-CN" altLang="zh-CN" b="1">
              <a:latin typeface="+mn-ea"/>
            </a:endParaRPr>
          </a:p>
        </p:txBody>
      </p:sp>
    </p:spTree>
    <p:extLst>
      <p:ext uri="{BB962C8B-B14F-4D97-AF65-F5344CB8AC3E}">
        <p14:creationId xmlns:p14="http://schemas.microsoft.com/office/powerpoint/2010/main" val="133593230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03239" y="1436187"/>
            <a:ext cx="12088761" cy="4955735"/>
          </a:xfrm>
        </p:spPr>
        <p:txBody>
          <a:bodyPr>
            <a:normAutofit fontScale="62500" lnSpcReduction="20000"/>
          </a:bodyPr>
          <a:lstStyle/>
          <a:p>
            <a:pPr>
              <a:lnSpc>
                <a:spcPct val="160000"/>
              </a:lnSpc>
            </a:pPr>
            <a:r>
              <a:rPr lang="en-US" altLang="zh-CN" b="1" dirty="0"/>
              <a:t>1.</a:t>
            </a:r>
            <a:r>
              <a:rPr lang="zh-CN" altLang="zh-CN" b="1" dirty="0"/>
              <a:t>积累基础知识，理解并阐释文中的主要内容，学会筛选并整合信息，培养语言建构与运用素养。</a:t>
            </a:r>
          </a:p>
          <a:p>
            <a:pPr>
              <a:lnSpc>
                <a:spcPct val="160000"/>
              </a:lnSpc>
            </a:pPr>
            <a:r>
              <a:rPr lang="en-US" altLang="zh-CN" b="1" dirty="0"/>
              <a:t>2. </a:t>
            </a:r>
            <a:r>
              <a:rPr lang="zh-CN" altLang="zh-CN" b="1" dirty="0"/>
              <a:t>理清思路，了解层进式的论证结构，掌握文章严谨的逻辑顺序，促进思维发展，培养学生思维发展与提升素养。</a:t>
            </a:r>
          </a:p>
          <a:p>
            <a:pPr>
              <a:lnSpc>
                <a:spcPct val="160000"/>
              </a:lnSpc>
            </a:pPr>
            <a:r>
              <a:rPr lang="en-US" altLang="zh-CN" b="1" dirty="0"/>
              <a:t>3.</a:t>
            </a:r>
            <a:r>
              <a:rPr lang="zh-CN" altLang="zh-CN" b="1" dirty="0"/>
              <a:t>了解读书的目的和前提，树立正确的学习观，培养审美鉴赏与创造素养。</a:t>
            </a:r>
          </a:p>
          <a:p>
            <a:pPr>
              <a:lnSpc>
                <a:spcPct val="160000"/>
              </a:lnSpc>
            </a:pPr>
            <a:r>
              <a:rPr lang="en-US" altLang="zh-CN" b="1" dirty="0"/>
              <a:t>4.</a:t>
            </a:r>
            <a:r>
              <a:rPr lang="zh-CN" altLang="zh-CN" b="1" dirty="0"/>
              <a:t>了解黑塞的生平及创作风格，探讨阅读经典作用，培养文化传承与理解素养。</a:t>
            </a:r>
          </a:p>
        </p:txBody>
      </p:sp>
      <p:pic>
        <p:nvPicPr>
          <p:cNvPr id="6" name="图片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F526BBC-8ADC-4666-9082-ED18006C0BED}"/>
              </a:ext>
            </a:extLst>
          </p:cNvPr>
          <p:cNvPicPr/>
          <p:nvPr/>
        </p:nvPicPr>
        <p:blipFill>
          <a:blip r:embed="rId2">
            <a:extLst>
              <a:ext uri="{28A0092B-C50C-407E-A947-70E740481C1C}">
                <a14:useLocalDpi xmlns:a14="http://schemas.microsoft.com/office/drawing/2010/main" val="0"/>
              </a:ext>
            </a:extLst>
          </a:blip>
          <a:srcRect l="877" t="22826" r="2924" b="22826"/>
          <a:stretch>
            <a:fillRect/>
          </a:stretch>
        </p:blipFill>
        <p:spPr bwMode="auto">
          <a:xfrm>
            <a:off x="0" y="0"/>
            <a:ext cx="4734232" cy="1578077"/>
          </a:xfrm>
          <a:prstGeom prst="rect">
            <a:avLst/>
          </a:prstGeom>
          <a:noFill/>
          <a:ln>
            <a:noFill/>
          </a:ln>
        </p:spPr>
      </p:pic>
    </p:spTree>
    <p:extLst>
      <p:ext uri="{BB962C8B-B14F-4D97-AF65-F5344CB8AC3E}">
        <p14:creationId xmlns:p14="http://schemas.microsoft.com/office/powerpoint/2010/main" val="425299272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235974" y="663678"/>
            <a:ext cx="11754465" cy="5688996"/>
          </a:xfrm>
        </p:spPr>
        <p:txBody>
          <a:bodyPr>
            <a:normAutofit fontScale="55000" lnSpcReduction="20000"/>
          </a:bodyPr>
          <a:lstStyle/>
          <a:p>
            <a:pPr>
              <a:lnSpc>
                <a:spcPct val="170000"/>
              </a:lnSpc>
            </a:pPr>
            <a:r>
              <a:rPr lang="zh-CN" altLang="zh-CN" b="1"/>
              <a:t>观点二：</a:t>
            </a:r>
            <a:endParaRPr lang="en-US" altLang="zh-CN" b="1"/>
          </a:p>
          <a:p>
            <a:pPr>
              <a:lnSpc>
                <a:spcPct val="170000"/>
              </a:lnSpc>
            </a:pPr>
            <a:r>
              <a:rPr lang="zh-CN" altLang="zh-CN" b="1"/>
              <a:t>学会读书，懂得运用自己的经验深入阅读，融会贯通，就能发现经典作品的独特魅力。如果没有“精”的质疑精神，读得再多，也只能是“仓库型”的学生，加上不知变通，也有可能导致失败。读书也需要“泛”，“精”是好事，但是如果选择过于狭窄，则容易囿于局限，积累不够。所以在读书过程中，既要注重博览群书，又要有所侧重，对我们的学习、生活有益的书籍要深入研究。作者所主张的“精”读，是指对待经典作品的态度，这样的作品往往历久弥新。但经典是需要筛选的，书海茫茫，不是每一本书都适合自己的品味和个性需求，只有读过了才能明确它的价值，才能确定它是否对自己修养的提升有所裨益。所以，“泛”读也是很重要的。</a:t>
            </a:r>
          </a:p>
          <a:p>
            <a:pPr>
              <a:lnSpc>
                <a:spcPct val="170000"/>
              </a:lnSpc>
            </a:pPr>
            <a:endParaRPr lang="zh-CN" altLang="zh-CN" b="1">
              <a:latin typeface="+mn-ea"/>
            </a:endParaRPr>
          </a:p>
        </p:txBody>
      </p:sp>
    </p:spTree>
    <p:extLst>
      <p:ext uri="{BB962C8B-B14F-4D97-AF65-F5344CB8AC3E}">
        <p14:creationId xmlns:p14="http://schemas.microsoft.com/office/powerpoint/2010/main" val="26611859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en-US" b="1">
                <a:solidFill>
                  <a:srgbClr val="FF0000"/>
                </a:solidFill>
              </a:rPr>
              <a:t>课后作业</a:t>
            </a:r>
          </a:p>
        </p:txBody>
      </p:sp>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792090" y="1856453"/>
            <a:ext cx="10607820" cy="3145093"/>
          </a:xfrm>
        </p:spPr>
        <p:txBody>
          <a:bodyPr>
            <a:normAutofit/>
          </a:bodyPr>
          <a:lstStyle/>
          <a:p>
            <a:pPr>
              <a:lnSpc>
                <a:spcPct val="150000"/>
              </a:lnSpc>
            </a:pPr>
            <a:r>
              <a:rPr lang="zh-CN" altLang="zh-CN" b="1">
                <a:solidFill>
                  <a:srgbClr val="1233AE"/>
                </a:solidFill>
              </a:rPr>
              <a:t>以“我的读书经历”为题写一篇随笔，不少于</a:t>
            </a:r>
            <a:r>
              <a:rPr lang="en-US" altLang="zh-CN" b="1">
                <a:solidFill>
                  <a:srgbClr val="1233AE"/>
                </a:solidFill>
              </a:rPr>
              <a:t>600</a:t>
            </a:r>
            <a:r>
              <a:rPr lang="zh-CN" altLang="zh-CN" b="1">
                <a:solidFill>
                  <a:srgbClr val="1233AE"/>
                </a:solidFill>
              </a:rPr>
              <a:t>字。</a:t>
            </a:r>
            <a:endParaRPr lang="zh-CN" altLang="en-US" b="1">
              <a:solidFill>
                <a:srgbClr val="1233AE"/>
              </a:solidFill>
            </a:endParaRPr>
          </a:p>
        </p:txBody>
      </p:sp>
    </p:spTree>
    <p:extLst>
      <p:ext uri="{BB962C8B-B14F-4D97-AF65-F5344CB8AC3E}">
        <p14:creationId xmlns:p14="http://schemas.microsoft.com/office/powerpoint/2010/main" val="776011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2209800"/>
            <a:ext cx="12192000" cy="2113625"/>
          </a:xfrm>
        </p:spPr>
        <p:txBody>
          <a:bodyPr>
            <a:normAutofit fontScale="77500" lnSpcReduction="20000"/>
          </a:bodyPr>
          <a:lstStyle/>
          <a:p>
            <a:pPr>
              <a:lnSpc>
                <a:spcPct val="150000"/>
              </a:lnSpc>
            </a:pPr>
            <a:r>
              <a:rPr lang="en-US" altLang="zh-CN" b="1"/>
              <a:t> 1</a:t>
            </a:r>
            <a:r>
              <a:rPr lang="zh-CN" altLang="zh-CN" b="1"/>
              <a:t>．了解读书的目的和前提，树立正确的学习观。</a:t>
            </a:r>
          </a:p>
          <a:p>
            <a:pPr>
              <a:lnSpc>
                <a:spcPct val="150000"/>
              </a:lnSpc>
            </a:pPr>
            <a:r>
              <a:rPr lang="en-US" altLang="zh-CN" b="1"/>
              <a:t> 2</a:t>
            </a:r>
            <a:r>
              <a:rPr lang="zh-CN" altLang="zh-CN" b="1"/>
              <a:t>．理清思路，了解层进式的论证结构，掌握文章严谨的逻辑顺序。</a:t>
            </a:r>
          </a:p>
          <a:p>
            <a:pPr>
              <a:lnSpc>
                <a:spcPct val="170000"/>
              </a:lnSpc>
            </a:pPr>
            <a:endParaRPr lang="zh-CN" altLang="zh-CN" b="1">
              <a:latin typeface="+mn-ea"/>
            </a:endParaRP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52F940A-77F9-4FB6-8300-B0BC9FBFB3E2}"/>
              </a:ext>
            </a:extLst>
          </p:cNvPr>
          <p:cNvPicPr/>
          <p:nvPr/>
        </p:nvPicPr>
        <p:blipFill>
          <a:blip r:embed="rId2">
            <a:extLst>
              <a:ext uri="{28A0092B-C50C-407E-A947-70E740481C1C}">
                <a14:useLocalDpi xmlns:a14="http://schemas.microsoft.com/office/drawing/2010/main" val="0"/>
              </a:ext>
            </a:extLst>
          </a:blip>
          <a:srcRect l="4311" t="23914" r="7327" b="25000"/>
          <a:stretch>
            <a:fillRect/>
          </a:stretch>
        </p:blipFill>
        <p:spPr bwMode="auto">
          <a:xfrm>
            <a:off x="-60377" y="66368"/>
            <a:ext cx="3231280" cy="1469770"/>
          </a:xfrm>
          <a:prstGeom prst="rect">
            <a:avLst/>
          </a:prstGeom>
          <a:noFill/>
          <a:ln>
            <a:noFill/>
          </a:ln>
        </p:spPr>
      </p:pic>
    </p:spTree>
    <p:extLst>
      <p:ext uri="{BB962C8B-B14F-4D97-AF65-F5344CB8AC3E}">
        <p14:creationId xmlns:p14="http://schemas.microsoft.com/office/powerpoint/2010/main" val="168755228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 y="1430594"/>
            <a:ext cx="12192000" cy="1998406"/>
          </a:xfrm>
        </p:spPr>
        <p:txBody>
          <a:bodyPr>
            <a:normAutofit fontScale="70000" lnSpcReduction="20000"/>
          </a:bodyPr>
          <a:lstStyle/>
          <a:p>
            <a:pPr>
              <a:lnSpc>
                <a:spcPct val="150000"/>
              </a:lnSpc>
            </a:pPr>
            <a:r>
              <a:rPr lang="en-US" altLang="zh-CN" b="1"/>
              <a:t>1. </a:t>
            </a:r>
            <a:r>
              <a:rPr lang="zh-CN" altLang="zh-CN" b="1"/>
              <a:t>利用网络查资料，了解黑塞的生平及创作风格。</a:t>
            </a:r>
          </a:p>
          <a:p>
            <a:pPr>
              <a:lnSpc>
                <a:spcPct val="150000"/>
              </a:lnSpc>
            </a:pPr>
            <a:r>
              <a:rPr lang="en-US" altLang="zh-CN" b="1"/>
              <a:t>2. </a:t>
            </a:r>
            <a:r>
              <a:rPr lang="zh-CN" altLang="zh-CN" b="1"/>
              <a:t>利用网络查资料，了解本文的写作背景。</a:t>
            </a:r>
          </a:p>
          <a:p>
            <a:pPr>
              <a:lnSpc>
                <a:spcPct val="150000"/>
              </a:lnSpc>
            </a:pPr>
            <a:r>
              <a:rPr lang="en-US" altLang="zh-CN" b="1"/>
              <a:t>3. </a:t>
            </a:r>
            <a:r>
              <a:rPr lang="zh-CN" altLang="zh-CN" b="1"/>
              <a:t>梳理字词，积累基础知识。</a:t>
            </a: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68B6902-8659-46C8-B953-26C43D042C65}"/>
              </a:ext>
            </a:extLst>
          </p:cNvPr>
          <p:cNvPicPr/>
          <p:nvPr/>
        </p:nvPicPr>
        <p:blipFill>
          <a:blip r:embed="rId2">
            <a:extLst>
              <a:ext uri="{28A0092B-C50C-407E-A947-70E740481C1C}">
                <a14:useLocalDpi xmlns:a14="http://schemas.microsoft.com/office/drawing/2010/main" val="0"/>
              </a:ext>
            </a:extLst>
          </a:blip>
          <a:srcRect l="6465" t="23912" r="3448" b="22826"/>
          <a:stretch>
            <a:fillRect/>
          </a:stretch>
        </p:blipFill>
        <p:spPr bwMode="auto">
          <a:xfrm>
            <a:off x="-1" y="22122"/>
            <a:ext cx="3303639" cy="1408471"/>
          </a:xfrm>
          <a:prstGeom prst="rect">
            <a:avLst/>
          </a:prstGeom>
          <a:noFill/>
          <a:ln>
            <a:noFill/>
          </a:ln>
        </p:spPr>
      </p:pic>
    </p:spTree>
    <p:extLst>
      <p:ext uri="{BB962C8B-B14F-4D97-AF65-F5344CB8AC3E}">
        <p14:creationId xmlns:p14="http://schemas.microsoft.com/office/powerpoint/2010/main" val="273177198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753978"/>
            <a:ext cx="12192000" cy="4764505"/>
          </a:xfrm>
        </p:spPr>
        <p:txBody>
          <a:bodyPr>
            <a:normAutofit fontScale="92500" lnSpcReduction="20000"/>
          </a:bodyPr>
          <a:lstStyle/>
          <a:p>
            <a:pPr algn="ctr">
              <a:lnSpc>
                <a:spcPct val="170000"/>
              </a:lnSpc>
            </a:pPr>
            <a:r>
              <a:rPr lang="zh-CN" altLang="zh-CN" sz="7300" b="1">
                <a:solidFill>
                  <a:srgbClr val="FF0000"/>
                </a:solidFill>
                <a:latin typeface="黑体" panose="02010609060101010101" pitchFamily="49" charset="-122"/>
                <a:ea typeface="黑体" panose="02010609060101010101" pitchFamily="49" charset="-122"/>
              </a:rPr>
              <a:t>导</a:t>
            </a:r>
            <a:r>
              <a:rPr lang="en-US" altLang="zh-CN" sz="7300" b="1">
                <a:solidFill>
                  <a:srgbClr val="FF0000"/>
                </a:solidFill>
                <a:latin typeface="黑体" panose="02010609060101010101" pitchFamily="49" charset="-122"/>
                <a:ea typeface="黑体" panose="02010609060101010101" pitchFamily="49" charset="-122"/>
              </a:rPr>
              <a:t>   </a:t>
            </a:r>
            <a:r>
              <a:rPr lang="zh-CN" altLang="zh-CN" sz="7300" b="1">
                <a:solidFill>
                  <a:srgbClr val="FF0000"/>
                </a:solidFill>
                <a:latin typeface="黑体" panose="02010609060101010101" pitchFamily="49" charset="-122"/>
                <a:ea typeface="黑体" panose="02010609060101010101" pitchFamily="49" charset="-122"/>
              </a:rPr>
              <a:t>入</a:t>
            </a:r>
          </a:p>
          <a:p>
            <a:pPr algn="ctr">
              <a:lnSpc>
                <a:spcPct val="150000"/>
              </a:lnSpc>
            </a:pPr>
            <a:r>
              <a:rPr lang="zh-CN" altLang="zh-CN" b="1">
                <a:solidFill>
                  <a:srgbClr val="1233AE"/>
                </a:solidFill>
                <a:latin typeface="楷体" panose="02010609060101010101" pitchFamily="49" charset="-122"/>
                <a:ea typeface="楷体" panose="02010609060101010101" pitchFamily="49" charset="-122"/>
              </a:rPr>
              <a:t>黑塞的诺贝尔颁奖辞：</a:t>
            </a:r>
          </a:p>
          <a:p>
            <a:pPr>
              <a:lnSpc>
                <a:spcPct val="150000"/>
              </a:lnSpc>
            </a:pPr>
            <a:r>
              <a:rPr lang="zh-CN" altLang="zh-CN" b="1">
                <a:latin typeface="楷体" panose="02010609060101010101" pitchFamily="49" charset="-122"/>
                <a:ea typeface="楷体" panose="02010609060101010101" pitchFamily="49" charset="-122"/>
              </a:rPr>
              <a:t>他那些灵思盎然的作品，它们一方面具有高度的创意和深刻的洞见，一方面象征古典的人道理想和高尚的风格。</a:t>
            </a:r>
          </a:p>
          <a:p>
            <a:pPr>
              <a:lnSpc>
                <a:spcPct val="170000"/>
              </a:lnSpc>
            </a:pPr>
            <a:endParaRPr lang="zh-CN" altLang="zh-CN" b="1">
              <a:latin typeface="+mn-ea"/>
            </a:endParaRP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5BC9ACD-0B4E-4E32-9E02-1EA09924A28B}"/>
              </a:ext>
            </a:extLst>
          </p:cNvPr>
          <p:cNvPicPr/>
          <p:nvPr/>
        </p:nvPicPr>
        <p:blipFill>
          <a:blip r:embed="rId2">
            <a:extLst>
              <a:ext uri="{28A0092B-C50C-407E-A947-70E740481C1C}">
                <a14:useLocalDpi xmlns:a14="http://schemas.microsoft.com/office/drawing/2010/main" val="0"/>
              </a:ext>
            </a:extLst>
          </a:blip>
          <a:srcRect l="5603" t="22826" r="6465" b="25000"/>
          <a:stretch>
            <a:fillRect/>
          </a:stretch>
        </p:blipFill>
        <p:spPr bwMode="auto">
          <a:xfrm>
            <a:off x="-1" y="0"/>
            <a:ext cx="3628103" cy="1327355"/>
          </a:xfrm>
          <a:prstGeom prst="rect">
            <a:avLst/>
          </a:prstGeom>
          <a:noFill/>
          <a:ln>
            <a:noFill/>
          </a:ln>
        </p:spPr>
      </p:pic>
    </p:spTree>
    <p:extLst>
      <p:ext uri="{BB962C8B-B14F-4D97-AF65-F5344CB8AC3E}">
        <p14:creationId xmlns:p14="http://schemas.microsoft.com/office/powerpoint/2010/main" val="47324375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335280" y="1732546"/>
            <a:ext cx="11539546" cy="4774934"/>
          </a:xfrm>
        </p:spPr>
        <p:txBody>
          <a:bodyPr>
            <a:normAutofit fontScale="55000" lnSpcReduction="20000"/>
          </a:bodyPr>
          <a:lstStyle/>
          <a:p>
            <a:pPr>
              <a:lnSpc>
                <a:spcPct val="170000"/>
              </a:lnSpc>
            </a:pPr>
            <a:r>
              <a:rPr lang="en-US" altLang="zh-CN" b="1">
                <a:solidFill>
                  <a:srgbClr val="C00000"/>
                </a:solidFill>
                <a:latin typeface="+mn-ea"/>
              </a:rPr>
              <a:t>1.</a:t>
            </a:r>
            <a:r>
              <a:rPr lang="zh-CN" altLang="zh-CN" b="1">
                <a:solidFill>
                  <a:srgbClr val="C00000"/>
                </a:solidFill>
                <a:latin typeface="+mn-ea"/>
              </a:rPr>
              <a:t>作者简介：</a:t>
            </a:r>
          </a:p>
          <a:p>
            <a:pPr>
              <a:lnSpc>
                <a:spcPct val="170000"/>
              </a:lnSpc>
            </a:pPr>
            <a:r>
              <a:rPr lang="zh-CN" altLang="zh-CN" b="1"/>
              <a:t>赫尔曼</a:t>
            </a:r>
            <a:r>
              <a:rPr lang="en-US" altLang="zh-CN" b="1"/>
              <a:t>·</a:t>
            </a:r>
            <a:r>
              <a:rPr lang="zh-CN" altLang="zh-CN" b="1"/>
              <a:t>黑塞</a:t>
            </a:r>
            <a:r>
              <a:rPr lang="en-US" altLang="zh-CN" b="1"/>
              <a:t>(1877</a:t>
            </a:r>
            <a:r>
              <a:rPr lang="zh-CN" altLang="zh-CN" b="1"/>
              <a:t>～</a:t>
            </a:r>
            <a:r>
              <a:rPr lang="en-US" altLang="zh-CN" b="1"/>
              <a:t>1962)</a:t>
            </a:r>
            <a:r>
              <a:rPr lang="zh-CN" altLang="zh-CN" b="1"/>
              <a:t>，出生在德国，</a:t>
            </a:r>
            <a:r>
              <a:rPr lang="en-US" altLang="zh-CN" b="1"/>
              <a:t>1919</a:t>
            </a:r>
            <a:r>
              <a:rPr lang="zh-CN" altLang="zh-CN" b="1"/>
              <a:t>年迁居瑞士，</a:t>
            </a:r>
            <a:r>
              <a:rPr lang="en-US" altLang="zh-CN" b="1"/>
              <a:t>1923</a:t>
            </a:r>
            <a:r>
              <a:rPr lang="zh-CN" altLang="zh-CN" b="1"/>
              <a:t>年入瑞士籍。黑塞一生曾获多种文学荣誉，比较重要的有：冯泰纳奖、诺贝尔奖、歌德奖。</a:t>
            </a:r>
            <a:r>
              <a:rPr lang="en-US" altLang="zh-CN" b="1"/>
              <a:t>1962</a:t>
            </a:r>
            <a:r>
              <a:rPr lang="zh-CN" altLang="zh-CN" b="1"/>
              <a:t>年于瑞士家中去世，享年</a:t>
            </a:r>
            <a:r>
              <a:rPr lang="en-US" altLang="zh-CN" b="1"/>
              <a:t>85</a:t>
            </a:r>
            <a:r>
              <a:rPr lang="zh-CN" altLang="zh-CN" b="1"/>
              <a:t>岁。黑塞爱好音乐和绘画，他的诗有很多充满了浪漫气息，以至被人称为</a:t>
            </a:r>
            <a:r>
              <a:rPr lang="en-US" altLang="zh-CN" b="1"/>
              <a:t>“</a:t>
            </a:r>
            <a:r>
              <a:rPr lang="zh-CN" altLang="zh-CN" b="1"/>
              <a:t>德国浪漫派最后的一个骑士</a:t>
            </a:r>
            <a:r>
              <a:rPr lang="en-US" altLang="zh-CN" b="1"/>
              <a:t>”</a:t>
            </a:r>
            <a:r>
              <a:rPr lang="zh-CN" altLang="zh-CN" b="1"/>
              <a:t>。</a:t>
            </a:r>
          </a:p>
          <a:p>
            <a:pPr>
              <a:lnSpc>
                <a:spcPct val="170000"/>
              </a:lnSpc>
            </a:pPr>
            <a:r>
              <a:rPr lang="zh-CN" altLang="zh-CN" b="1"/>
              <a:t>代表作有《在轮下》《荒原狼》《彼得</a:t>
            </a:r>
            <a:r>
              <a:rPr lang="en-US" altLang="zh-CN" b="1"/>
              <a:t>·</a:t>
            </a:r>
            <a:r>
              <a:rPr lang="zh-CN" altLang="zh-CN" b="1"/>
              <a:t>卡门青》《东方之旅》《玻璃球游戏》等。其中《荒原狼》于</a:t>
            </a:r>
            <a:r>
              <a:rPr lang="en-US" altLang="zh-CN" b="1"/>
              <a:t>1946</a:t>
            </a:r>
            <a:r>
              <a:rPr lang="zh-CN" altLang="zh-CN" b="1"/>
              <a:t>年获诺贝尔文学奖。</a:t>
            </a:r>
          </a:p>
        </p:txBody>
      </p:sp>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5CC752-3517-496B-A99A-329903809327}"/>
              </a:ext>
            </a:extLst>
          </p:cNvPr>
          <p:cNvSpPr>
            <a:spLocks noGrp="1"/>
          </p:cNvSpPr>
          <p:nvPr>
            <p:ph type="title"/>
          </p:nvPr>
        </p:nvSpPr>
        <p:spPr>
          <a:xfrm>
            <a:off x="137160" y="632766"/>
            <a:ext cx="11737666" cy="737420"/>
          </a:xfrm>
        </p:spPr>
        <p:txBody>
          <a:bodyPr>
            <a:normAutofit fontScale="90000"/>
          </a:bodyPr>
          <a:lstStyle/>
          <a:p>
            <a:r>
              <a:rPr lang="zh-CN" altLang="zh-CN" b="1">
                <a:solidFill>
                  <a:srgbClr val="FF0000"/>
                </a:solidFill>
              </a:rPr>
              <a:t>文</a:t>
            </a:r>
            <a:r>
              <a:rPr lang="en-US" altLang="zh-CN" b="1">
                <a:solidFill>
                  <a:srgbClr val="FF0000"/>
                </a:solidFill>
              </a:rPr>
              <a:t> </a:t>
            </a:r>
            <a:r>
              <a:rPr lang="zh-CN" altLang="zh-CN" b="1">
                <a:solidFill>
                  <a:srgbClr val="FF0000"/>
                </a:solidFill>
              </a:rPr>
              <a:t>学</a:t>
            </a:r>
            <a:r>
              <a:rPr lang="en-US" altLang="zh-CN" b="1">
                <a:solidFill>
                  <a:srgbClr val="FF0000"/>
                </a:solidFill>
              </a:rPr>
              <a:t> </a:t>
            </a:r>
            <a:r>
              <a:rPr lang="zh-CN" altLang="zh-CN" b="1">
                <a:solidFill>
                  <a:srgbClr val="FF0000"/>
                </a:solidFill>
              </a:rPr>
              <a:t>常</a:t>
            </a:r>
            <a:r>
              <a:rPr lang="en-US" altLang="zh-CN" b="1">
                <a:solidFill>
                  <a:srgbClr val="FF0000"/>
                </a:solidFill>
              </a:rPr>
              <a:t> </a:t>
            </a:r>
            <a:r>
              <a:rPr lang="zh-CN" altLang="zh-CN" b="1">
                <a:solidFill>
                  <a:srgbClr val="FF0000"/>
                </a:solidFill>
              </a:rPr>
              <a:t>识</a:t>
            </a:r>
            <a:endParaRPr lang="zh-CN" altLang="en-US">
              <a:solidFill>
                <a:srgbClr val="FF0000"/>
              </a:solidFill>
            </a:endParaRPr>
          </a:p>
        </p:txBody>
      </p:sp>
    </p:spTree>
    <p:extLst>
      <p:ext uri="{BB962C8B-B14F-4D97-AF65-F5344CB8AC3E}">
        <p14:creationId xmlns:p14="http://schemas.microsoft.com/office/powerpoint/2010/main" val="359428689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158998" y="636044"/>
            <a:ext cx="11488993" cy="4939133"/>
          </a:xfrm>
        </p:spPr>
        <p:txBody>
          <a:bodyPr>
            <a:normAutofit/>
          </a:bodyPr>
          <a:lstStyle/>
          <a:p>
            <a:pPr algn="ctr">
              <a:lnSpc>
                <a:spcPct val="150000"/>
              </a:lnSpc>
            </a:pPr>
            <a:r>
              <a:rPr lang="zh-CN" altLang="zh-CN" b="1">
                <a:solidFill>
                  <a:srgbClr val="FF0000"/>
                </a:solidFill>
              </a:rPr>
              <a:t>黑塞的诺贝尔颁奖辞</a:t>
            </a:r>
          </a:p>
          <a:p>
            <a:pPr>
              <a:lnSpc>
                <a:spcPct val="150000"/>
              </a:lnSpc>
            </a:pPr>
            <a:r>
              <a:rPr lang="zh-CN" altLang="zh-CN" b="1"/>
              <a:t>他那些灵思盎然的作品，它们一方面具有高度的创意和深刻的洞见，一方面象征古典的人道理想和高尚的风格。</a:t>
            </a:r>
          </a:p>
          <a:p>
            <a:pPr>
              <a:lnSpc>
                <a:spcPct val="170000"/>
              </a:lnSpc>
            </a:pPr>
            <a:endParaRPr lang="en-US" altLang="zh-CN" b="1">
              <a:latin typeface="+mn-ea"/>
            </a:endParaRPr>
          </a:p>
        </p:txBody>
      </p:sp>
    </p:spTree>
    <p:extLst>
      <p:ext uri="{BB962C8B-B14F-4D97-AF65-F5344CB8AC3E}">
        <p14:creationId xmlns:p14="http://schemas.microsoft.com/office/powerpoint/2010/main" val="219333377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548640"/>
            <a:ext cx="11871434" cy="6309360"/>
          </a:xfrm>
        </p:spPr>
        <p:txBody>
          <a:bodyPr>
            <a:normAutofit fontScale="62500" lnSpcReduction="20000"/>
          </a:bodyPr>
          <a:lstStyle/>
          <a:p>
            <a:pPr algn="ctr">
              <a:lnSpc>
                <a:spcPct val="170000"/>
              </a:lnSpc>
            </a:pPr>
            <a:r>
              <a:rPr lang="zh-CN" altLang="zh-CN" b="1">
                <a:solidFill>
                  <a:srgbClr val="FF0000"/>
                </a:solidFill>
              </a:rPr>
              <a:t>诺贝尔文学奖</a:t>
            </a:r>
          </a:p>
          <a:p>
            <a:pPr>
              <a:lnSpc>
                <a:spcPct val="170000"/>
              </a:lnSpc>
            </a:pPr>
            <a:r>
              <a:rPr lang="zh-CN" altLang="zh-CN" b="1"/>
              <a:t>诺贝尔文学奖是诺贝尔在</a:t>
            </a:r>
            <a:r>
              <a:rPr lang="en-US" altLang="zh-CN" b="1"/>
              <a:t>1895</a:t>
            </a:r>
            <a:r>
              <a:rPr lang="zh-CN" altLang="zh-CN" b="1"/>
              <a:t>年</a:t>
            </a:r>
            <a:r>
              <a:rPr lang="en-US" altLang="zh-CN" b="1"/>
              <a:t>11</a:t>
            </a:r>
            <a:r>
              <a:rPr lang="zh-CN" altLang="zh-CN" b="1"/>
              <a:t>月</a:t>
            </a:r>
            <a:r>
              <a:rPr lang="en-US" altLang="zh-CN" b="1"/>
              <a:t>27</a:t>
            </a:r>
            <a:r>
              <a:rPr lang="zh-CN" altLang="zh-CN" b="1"/>
              <a:t>日写下的遗嘱，捐献全部财产</a:t>
            </a:r>
            <a:r>
              <a:rPr lang="en-US" altLang="zh-CN" b="1"/>
              <a:t>3 122</a:t>
            </a:r>
            <a:r>
              <a:rPr lang="zh-CN" altLang="zh-CN" b="1"/>
              <a:t>万余瑞典克朗设立基金，每年把利息作为奖金，授予</a:t>
            </a:r>
            <a:r>
              <a:rPr lang="en-US" altLang="zh-CN" b="1"/>
              <a:t>“</a:t>
            </a:r>
            <a:r>
              <a:rPr lang="zh-CN" altLang="zh-CN" b="1"/>
              <a:t>一年来对人类做出最大贡献的人</a:t>
            </a:r>
            <a:r>
              <a:rPr lang="en-US" altLang="zh-CN" b="1"/>
              <a:t>”</a:t>
            </a:r>
            <a:r>
              <a:rPr lang="zh-CN" altLang="zh-CN" b="1"/>
              <a:t>。根据他的遗嘱，瑞典政府于同年建立</a:t>
            </a:r>
            <a:r>
              <a:rPr lang="en-US" altLang="zh-CN" b="1"/>
              <a:t>“</a:t>
            </a:r>
            <a:r>
              <a:rPr lang="zh-CN" altLang="zh-CN" b="1"/>
              <a:t>诺贝尔基金会</a:t>
            </a:r>
            <a:r>
              <a:rPr lang="en-US" altLang="zh-CN" b="1"/>
              <a:t>”</a:t>
            </a:r>
            <a:r>
              <a:rPr lang="zh-CN" altLang="zh-CN" b="1"/>
              <a:t>，负责把基金的年利息按五等份授予五个奖项的获得者。文学奖就是奖项之一。</a:t>
            </a:r>
          </a:p>
          <a:p>
            <a:pPr>
              <a:lnSpc>
                <a:spcPct val="170000"/>
              </a:lnSpc>
            </a:pPr>
            <a:r>
              <a:rPr lang="zh-CN" altLang="zh-CN" b="1"/>
              <a:t>文学院院士、大学和其他高等学校的文学史和语文教授、历年的诺贝尔奖获得者和各国作家协会主席才有权推荐候选人，本人申请不予考虑。推荐书每年</a:t>
            </a:r>
            <a:r>
              <a:rPr lang="en-US" altLang="zh-CN" b="1"/>
              <a:t>1</a:t>
            </a:r>
            <a:r>
              <a:rPr lang="zh-CN" altLang="zh-CN" b="1"/>
              <a:t>月</a:t>
            </a:r>
            <a:r>
              <a:rPr lang="en-US" altLang="zh-CN" b="1"/>
              <a:t>1</a:t>
            </a:r>
            <a:r>
              <a:rPr lang="zh-CN" altLang="zh-CN" b="1"/>
              <a:t>日前交瑞典文学院，</a:t>
            </a:r>
            <a:r>
              <a:rPr lang="en-US" altLang="zh-CN" b="1"/>
              <a:t>11</a:t>
            </a:r>
            <a:r>
              <a:rPr lang="zh-CN" altLang="zh-CN" b="1"/>
              <a:t>月</a:t>
            </a:r>
            <a:r>
              <a:rPr lang="en-US" altLang="zh-CN" b="1"/>
              <a:t>1</a:t>
            </a:r>
            <a:r>
              <a:rPr lang="zh-CN" altLang="zh-CN" b="1"/>
              <a:t>日前后公布选拔结果。授奖一般是因为某作家在整个创作方面的成就，有时也因为某一部作品的成就。</a:t>
            </a:r>
          </a:p>
          <a:p>
            <a:pPr>
              <a:lnSpc>
                <a:spcPct val="170000"/>
              </a:lnSpc>
            </a:pPr>
            <a:endParaRPr lang="zh-CN" altLang="zh-CN" b="1">
              <a:latin typeface="+mn-ea"/>
            </a:endParaRPr>
          </a:p>
        </p:txBody>
      </p:sp>
    </p:spTree>
    <p:extLst>
      <p:ext uri="{BB962C8B-B14F-4D97-AF65-F5344CB8AC3E}">
        <p14:creationId xmlns:p14="http://schemas.microsoft.com/office/powerpoint/2010/main" val="366820341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0.05.14"/>
  <p:tag name="AS_TITLE" val="Aspose.Slides for .NET 4.0 Client Profile"/>
  <p:tag name="AS_VERSION" val="20.5"/>
  <p:tag name="ISPRING_PRESENTATION_TITLE" val="毕业活动策划"/>
  <p:tag name="KSO_WM_DOC_GUID" val="{42bd8650-b790-4050-be52-eb8cba04ccd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TotalTime>
  <Words>2914</Words>
  <Application>Microsoft Office PowerPoint</Application>
  <PresentationFormat>自定义</PresentationFormat>
  <Paragraphs>108</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文 学 常 识</vt:lpstr>
      <vt:lpstr>PowerPoint 演示文稿</vt:lpstr>
      <vt:lpstr>PowerPoint 演示文稿</vt:lpstr>
      <vt:lpstr>PowerPoint 演示文稿</vt:lpstr>
      <vt:lpstr>PowerPoint 演示文稿</vt:lpstr>
      <vt:lpstr>背  景</vt:lpstr>
      <vt:lpstr>内 容 研 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拓展探究</vt:lpstr>
      <vt:lpstr>PowerPoint 演示文稿</vt:lpstr>
      <vt:lpstr>PowerPoint 演示文稿</vt:lpstr>
      <vt:lpstr>课后作业</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毕业活动策划</dc:title>
  <dc:creator>Administrator</dc:creator>
  <cp:lastModifiedBy>hj</cp:lastModifiedBy>
  <cp:revision>363</cp:revision>
  <dcterms:created xsi:type="dcterms:W3CDTF">2019-01-12T04:39:00Z</dcterms:created>
  <dcterms:modified xsi:type="dcterms:W3CDTF">2020-10-26T05:54:36Z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