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0" Type="http://schemas.openxmlformats.org/officeDocument/2006/relationships/tableStyles" Target="tableStyles.xml"/><Relationship Id="rId6" Type="http://schemas.openxmlformats.org/officeDocument/2006/relationships/slide" Target="slides/slide4.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notesMaster" Target="notesMasters/notesMaster1.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小标题3">
    <p:spTree>
      <p:nvGrpSpPr>
        <p:cNvPr id="1" name=""/>
        <p:cNvGrpSpPr/>
        <p:nvPr/>
      </p:nvGrpSpPr>
      <p:grpSpPr>
        <a:xfrm>
          <a:off x="0" y="0"/>
          <a:ext cx="0" cy="0"/>
          <a:chOff x="0" y="0"/>
          <a:chExt cx="0" cy="0"/>
        </a:xfrm>
      </p:grpSpPr>
      <p:grpSp>
        <p:nvGrpSpPr>
          <p:cNvPr id="6" name="组合 9"/>
          <p:cNvGrpSpPr/>
          <p:nvPr userDrawn="1"/>
        </p:nvGrpSpPr>
        <p:grpSpPr bwMode="auto">
          <a:xfrm>
            <a:off x="2510295" y="2543017"/>
            <a:ext cx="1641044" cy="1602663"/>
            <a:chOff x="0" y="0"/>
            <a:chExt cx="1387872" cy="1387872"/>
          </a:xfrm>
        </p:grpSpPr>
        <p:sp>
          <p:nvSpPr>
            <p:cNvPr id="7"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8"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9" name="文本框 19"/>
          <p:cNvSpPr>
            <a:spLocks noChangeArrowheads="1"/>
          </p:cNvSpPr>
          <p:nvPr userDrawn="1"/>
        </p:nvSpPr>
        <p:spPr bwMode="auto">
          <a:xfrm>
            <a:off x="2888919" y="3006620"/>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6350" y="2588408"/>
            <a:ext cx="4432300" cy="1026160"/>
          </a:xfrm>
          <a:prstGeom prst="rect">
            <a:avLst/>
          </a:prstGeom>
        </p:spPr>
        <p:txBody>
          <a:bodyPr wrap="none">
            <a:spAutoFit/>
          </a:bodyPr>
          <a:lstStyle/>
          <a:p>
            <a:pPr algn="just">
              <a:lnSpc>
                <a:spcPct val="150000"/>
              </a:lnSpc>
              <a:spcAft>
                <a:spcPts val="0"/>
              </a:spcAft>
            </a:pPr>
            <a:r>
              <a:rPr altLang="zh-CN"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考点四 综合性学习</a:t>
            </a:r>
            <a:endParaRPr altLang="zh-CN"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225" y="1563521"/>
            <a:ext cx="8639033" cy="3451225"/>
          </a:xfrm>
          <a:prstGeom prst="rect">
            <a:avLst/>
          </a:prstGeom>
        </p:spPr>
        <p:txBody>
          <a:bodyPr wrap="square">
            <a:spAutoFit/>
          </a:bodyPr>
          <a:lstStyle/>
          <a:p>
            <a:pPr algn="just" fontAlgn="auto">
              <a:lnSpc>
                <a:spcPct val="13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:木兰:你女扮男装,替父从军,“万里赴戎机,关山度若飞”,你英勇杀敌,载誉而归,用责任和担当让青春在血染的战场上绚丽绽放｡</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:杜小康:生活的磨难和精神的孤独仿佛两座大山压得你喘不过气来,一场暴风雨让你突然长大,你用坚强战胜了孤独,让青春奏响动人的乐章｡</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示例三</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:香菱:你痴心学诗,在诗中寻找精神的慰藉,终在梦里寻得佳句｡好学执着的你是命运泥沼中的一株红莲,是青春大观园里最娇艳的花朵｡</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示例四</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:丘吉尔:成绩平平的你并没有自暴自弃,自信乐观伴你成长,专注坚持促你前行,永不言弃助你腾飞,青春的历练最终造就了伟大的你｡</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562" y="1571625"/>
            <a:ext cx="8639033" cy="1351280"/>
          </a:xfrm>
          <a:prstGeom prst="rect">
            <a:avLst/>
          </a:prstGeom>
          <a:ln w="28575">
            <a:solidFill>
              <a:srgbClr val="ED7D31"/>
            </a:solidFill>
            <a:prstDash val="dash"/>
          </a:ln>
        </p:spPr>
        <p:txBody>
          <a:bodyPr wrap="square">
            <a:spAutoFit/>
          </a:bodyPr>
          <a:p>
            <a:pPr algn="just" fontAlgn="auto">
              <a:lnSpc>
                <a:spcPct val="130000"/>
              </a:lnSpc>
              <a:spcAft>
                <a:spcPts val="0"/>
              </a:spcAft>
            </a:pPr>
            <a:r>
              <a:rPr lang="zh-CN"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【剖析】</a:t>
            </a:r>
            <a:r>
              <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本题考查拟写颁奖词｡解答此题首先主题要鲜明,要与“绽放青春”主题相关;内容要扣住人物实际;其次是语言上要用常见的修辞手法;另外用语要简洁连贯,表述上字数符合60字左右的要求｡</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030095"/>
          </a:xfrm>
          <a:prstGeom prst="rect">
            <a:avLst/>
          </a:prstGeom>
        </p:spPr>
        <p:txBody>
          <a:bodyPr wrap="square">
            <a:spAutoFit/>
          </a:bodyPr>
          <a:lstStyle/>
          <a:p>
            <a:pPr algn="just" fontAlgn="auto">
              <a:lnSpc>
                <a:spcPct val="15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样题3</a:t>
            </a:r>
            <a:r>
              <a:rPr sz="2100" dirty="0">
                <a:latin typeface="Times New Roman" panose="02020603050405020304" pitchFamily="18" charset="0"/>
                <a:ea typeface="微软雅黑" panose="020B0503020204020204" pitchFamily="34" charset="-122"/>
                <a:cs typeface="Times New Roman" panose="02020603050405020304" pitchFamily="18" charset="0"/>
              </a:rPr>
              <a:t>(2017·泸州)我市某中学在初二年级学生中组织了一次以“传承长征精神,感悟红色文化”为主题的综合实践活动,请你根据相关要求回答问题｡</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(1)以下是本次活动的构思框架图,请把这个构思图写成一段话,要求内容完整,表述准确,语言连贯,不超过75字｡</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2960846" y="3500438"/>
            <a:ext cx="3222308" cy="2241233"/>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225" y="1563521"/>
            <a:ext cx="8639033" cy="930910"/>
          </a:xfrm>
          <a:prstGeom prst="rect">
            <a:avLst/>
          </a:prstGeom>
        </p:spPr>
        <p:txBody>
          <a:bodyPr wrap="square">
            <a:spAutoFit/>
          </a:bodyPr>
          <a:lstStyle/>
          <a:p>
            <a:pPr algn="just" fontAlgn="auto">
              <a:lnSpc>
                <a:spcPct val="13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:活动围绕红色主题分准备和实施两个阶段｡在准备阶段,要制作小红旗,排练节目;在活动实施阶段,要重走长征路,看望老红军,最后表演节目｡</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44466" y="2584609"/>
            <a:ext cx="8639033" cy="1351280"/>
          </a:xfrm>
          <a:prstGeom prst="rect">
            <a:avLst/>
          </a:prstGeom>
          <a:ln w="28575">
            <a:solidFill>
              <a:srgbClr val="ED7D31"/>
            </a:solidFill>
            <a:prstDash val="dash"/>
          </a:ln>
        </p:spPr>
        <p:txBody>
          <a:bodyPr wrap="square">
            <a:spAutoFit/>
          </a:bodyPr>
          <a:p>
            <a:pPr algn="just" fontAlgn="auto">
              <a:lnSpc>
                <a:spcPct val="130000"/>
              </a:lnSpc>
              <a:spcAft>
                <a:spcPts val="0"/>
              </a:spcAft>
            </a:pPr>
            <a:r>
              <a:rPr lang="zh-CN"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【剖析】</a:t>
            </a:r>
            <a:r>
              <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本题考查图文转换｡解答此题,首先要弄清题目的要求,再结合要求,弄懂图意,理清图中的条理及内容;然后组织语言,用通顺的语句表达出图意｡</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351280"/>
          </a:xfrm>
          <a:prstGeom prst="rect">
            <a:avLst/>
          </a:prstGeom>
        </p:spPr>
        <p:txBody>
          <a:bodyPr wrap="square">
            <a:spAutoFit/>
          </a:bodyPr>
          <a:lstStyle/>
          <a:p>
            <a:pPr algn="just" fontAlgn="auto">
              <a:lnSpc>
                <a:spcPct val="13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(2)假设你也参加了本次社会实践活动,请在你的QQ“说说”里写一段话,谈谈你的收获或体会｡要求:主题明确,感情真挚,至少使用一种修辞手法,不超过50字｡</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252321" y="2913214"/>
            <a:ext cx="8639033" cy="1771015"/>
          </a:xfrm>
          <a:prstGeom prst="rect">
            <a:avLst/>
          </a:prstGeom>
        </p:spPr>
        <p:txBody>
          <a:bodyPr wrap="square">
            <a:spAutoFit/>
          </a:bodyPr>
          <a:p>
            <a:pPr algn="just" fontAlgn="auto">
              <a:lnSpc>
                <a:spcPct val="13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:“红军不怕远征难,万水千山只等闲”,唱着这首歌,红军爬雪山､过草地的情景浮现在眼前,我不禁感慨万千｡</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:“长征是宣言书,长征是宣传队,长征是播种机”,重走长征路,感悟红色文化,锻造坚毅品格｡</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562" y="1582579"/>
            <a:ext cx="8639033" cy="1351280"/>
          </a:xfrm>
          <a:prstGeom prst="rect">
            <a:avLst/>
          </a:prstGeom>
          <a:ln w="28575">
            <a:solidFill>
              <a:srgbClr val="ED7D31"/>
            </a:solidFill>
            <a:prstDash val="dash"/>
          </a:ln>
        </p:spPr>
        <p:txBody>
          <a:bodyPr wrap="square">
            <a:spAutoFit/>
          </a:bodyPr>
          <a:p>
            <a:pPr algn="just" fontAlgn="auto">
              <a:lnSpc>
                <a:spcPct val="130000"/>
              </a:lnSpc>
              <a:spcAft>
                <a:spcPts val="0"/>
              </a:spcAft>
            </a:pPr>
            <a:r>
              <a:rPr lang="zh-CN"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【剖析】</a:t>
            </a:r>
            <a:r>
              <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本题是对活动的收获或体会和运用修辞的考查,要明确答题指向,根据“至少使用一种修辞手法”和“不超过50字”的要求,在遣词造句上做到语言富有情趣美,语句力求简洁,不啰嗦｡</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46698" y="1436370"/>
            <a:ext cx="2326481" cy="610076"/>
            <a:chOff x="608" y="1180"/>
            <a:chExt cx="4885" cy="1281"/>
          </a:xfrm>
        </p:grpSpPr>
        <p:sp>
          <p:nvSpPr>
            <p:cNvPr id="7" name="矩形 6"/>
            <p:cNvSpPr/>
            <p:nvPr/>
          </p:nvSpPr>
          <p:spPr>
            <a:xfrm>
              <a:off x="608" y="1180"/>
              <a:ext cx="4885" cy="1281"/>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考向研析</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34" name="Group 7157"/>
            <p:cNvGrpSpPr/>
            <p:nvPr/>
          </p:nvGrpSpPr>
          <p:grpSpPr>
            <a:xfrm>
              <a:off x="608" y="1406"/>
              <a:ext cx="981" cy="894"/>
              <a:chOff x="0" y="0"/>
              <a:chExt cx="797914" cy="650026"/>
            </a:xfrm>
          </p:grpSpPr>
          <p:sp>
            <p:nvSpPr>
              <p:cNvPr id="35"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36"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37"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38"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39"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40"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41"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42"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43"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44"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pic>
        <p:nvPicPr>
          <p:cNvPr id="3" name="图片 2"/>
          <p:cNvPicPr>
            <a:picLocks noChangeAspect="1"/>
          </p:cNvPicPr>
          <p:nvPr/>
        </p:nvPicPr>
        <p:blipFill>
          <a:blip r:embed="rId1"/>
          <a:stretch>
            <a:fillRect/>
          </a:stretch>
        </p:blipFill>
        <p:spPr>
          <a:xfrm>
            <a:off x="2456021" y="1969770"/>
            <a:ext cx="4232434" cy="3672364"/>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4592320"/>
          </a:xfrm>
          <a:prstGeom prst="rect">
            <a:avLst/>
          </a:prstGeom>
        </p:spPr>
        <p:txBody>
          <a:bodyPr wrap="square">
            <a:spAutoFit/>
          </a:bodyPr>
          <a:lstStyle/>
          <a:p>
            <a:pPr algn="just">
              <a:lnSpc>
                <a:spcPct val="150000"/>
              </a:lnSpc>
              <a:spcAft>
                <a:spcPts val="0"/>
              </a:spcAft>
            </a:pPr>
            <a:r>
              <a:rPr lang="en-US" sz="1950" kern="100" dirty="0">
                <a:latin typeface="微软雅黑" panose="020B0503020204020204" pitchFamily="34" charset="-122"/>
                <a:ea typeface="微软雅黑" panose="020B0503020204020204" pitchFamily="34" charset="-122"/>
                <a:cs typeface="Times New Roman" panose="02020603050405020304" pitchFamily="18" charset="0"/>
              </a:rPr>
              <a:t>       </a:t>
            </a:r>
            <a:r>
              <a:rPr altLang="zh-CN" sz="1950" kern="100" dirty="0">
                <a:latin typeface="微软雅黑" panose="020B0503020204020204" pitchFamily="34" charset="-122"/>
                <a:ea typeface="微软雅黑" panose="020B0503020204020204" pitchFamily="34" charset="-122"/>
                <a:cs typeface="Times New Roman" panose="02020603050405020304" pitchFamily="18" charset="0"/>
              </a:rPr>
              <a:t>从近五年泸州中考题来看,综合性学习是必考内容,分值自2016年起增加至8分｡所给的材料内容与环境保护､校园生活､红色文化､社会热点等有关,考查的知识点主要有图文转换､活动策划､口语交际和应用文等,既强调了语文知识和语言实践的重要性,又引导学生提高语文素养,关注社会人生,恰当处理学习与生活､书本与人生､自我与社会的关系,凸现出深刻的人文意义｡其中图文转换五年4考,既要考生具备一定的识图能力,还要有在生活积累基础上分析问题的能力,同时必须具备归纳能力,运用语言的表述能力,能较充分体现考生的语文素养｡随着课程改革的进一步深化,随着命题者对语文课程认识的加深以及命题思路的进一步清晰､命题水平的进一步提高,图文转换的考查将进一步深化｡</a:t>
            </a:r>
            <a:endParaRPr altLang="zh-CN" sz="195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68441" y="2841784"/>
            <a:ext cx="4411980" cy="870585"/>
          </a:xfrm>
          <a:prstGeom prst="rect">
            <a:avLst/>
          </a:prstGeom>
        </p:spPr>
        <p:txBody>
          <a:bodyPr wrap="square">
            <a:spAutoFit/>
          </a:bodyPr>
          <a:lstStyle/>
          <a:p>
            <a:pPr algn="ctr">
              <a:lnSpc>
                <a:spcPct val="150000"/>
              </a:lnSpc>
            </a:pPr>
            <a:r>
              <a:rPr altLang="zh-CN" sz="3375" b="1" dirty="0">
                <a:solidFill>
                  <a:srgbClr val="02918B"/>
                </a:solidFill>
                <a:latin typeface="微软雅黑" panose="020B0503020204020204" pitchFamily="34" charset="-122"/>
                <a:ea typeface="微软雅黑" panose="020B0503020204020204" pitchFamily="34" charset="-122"/>
                <a:cs typeface="Times New Roman" panose="02020603050405020304" pitchFamily="18" charset="0"/>
              </a:rPr>
              <a:t>课时一 活动策划</a:t>
            </a:r>
            <a:endParaRPr altLang="zh-CN" sz="3375" b="1" dirty="0">
              <a:solidFill>
                <a:srgbClr val="02918B"/>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拟写主题语</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2351405"/>
          </a:xfrm>
          <a:prstGeom prst="rect">
            <a:avLst/>
          </a:prstGeom>
          <a:noFill/>
          <a:ln w="9525">
            <a:noFill/>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sym typeface="+mn-ea"/>
              </a:rPr>
              <a:t>材料特点:</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1.具有较强的开放性｡</a:t>
            </a:r>
            <a:r>
              <a:rPr sz="2100" dirty="0">
                <a:latin typeface="Times New Roman" panose="02020603050405020304" pitchFamily="18" charset="0"/>
                <a:ea typeface="微软雅黑" panose="020B0503020204020204" pitchFamily="34" charset="-122"/>
                <a:sym typeface="+mn-ea"/>
              </a:rPr>
              <a:t>要关注学校生活以及社会热点问题｡</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2.具有很强的针对性｡</a:t>
            </a:r>
            <a:r>
              <a:rPr sz="2100" dirty="0">
                <a:latin typeface="Times New Roman" panose="02020603050405020304" pitchFamily="18" charset="0"/>
                <a:ea typeface="微软雅黑" panose="020B0503020204020204" pitchFamily="34" charset="-122"/>
                <a:sym typeface="+mn-ea"/>
              </a:rPr>
              <a:t>要确立主题并用关键词或句子准确表达主题｡</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3.具有鲜明的人文性｡</a:t>
            </a:r>
            <a:r>
              <a:rPr sz="2100" dirty="0">
                <a:latin typeface="Times New Roman" panose="02020603050405020304" pitchFamily="18" charset="0"/>
                <a:ea typeface="微软雅黑" panose="020B0503020204020204" pitchFamily="34" charset="-122"/>
                <a:sym typeface="+mn-ea"/>
              </a:rPr>
              <a:t>考生在答题时,要突出正确的人生观和价值观｡</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答题要求:</a:t>
            </a:r>
            <a:r>
              <a:rPr sz="2100" dirty="0">
                <a:latin typeface="Times New Roman" panose="02020603050405020304" pitchFamily="18" charset="0"/>
                <a:ea typeface="微软雅黑" panose="020B0503020204020204" pitchFamily="34" charset="-122"/>
                <a:sym typeface="+mn-ea"/>
              </a:rPr>
              <a:t>句式一致､字数相同､言简义丰､主题突出｡</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28049" y="2836466"/>
            <a:ext cx="2332355" cy="870585"/>
          </a:xfrm>
          <a:prstGeom prst="rect">
            <a:avLst/>
          </a:prstGeom>
        </p:spPr>
        <p:txBody>
          <a:bodyPr wrap="none">
            <a:spAutoFit/>
          </a:bodyPr>
          <a:lstStyle/>
          <a:p>
            <a:pPr algn="just">
              <a:lnSpc>
                <a:spcPct val="150000"/>
              </a:lnSpc>
              <a:spcAft>
                <a:spcPts val="0"/>
              </a:spcAft>
            </a:pPr>
            <a:r>
              <a:rPr lang="zh-CN" altLang="en-US" sz="3375" b="1" kern="100" dirty="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rPr>
              <a:t>泸州</a:t>
            </a:r>
            <a:r>
              <a:rPr lang="zh-CN" altLang="en-US" sz="3375" b="1" kern="100" dirty="0" smtClean="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rPr>
              <a:t>考什么</a:t>
            </a:r>
            <a:endParaRPr lang="zh-CN" altLang="en-US" sz="3375" b="1" kern="100" dirty="0" smtClean="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999740"/>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初三就要毕业了,班里举行“感谢母校”主题班会｡你作为组织者需要拟两句话写在黑板上,以突出主题｡要求:①每句话只能写5个字;②两句话的结构要一致｡</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示例一:</a:t>
            </a:r>
            <a:r>
              <a:rPr lang="en-US" sz="2100" dirty="0" smtClean="0">
                <a:solidFill>
                  <a:srgbClr val="FF0000"/>
                </a:solidFill>
                <a:latin typeface="Times New Roman" panose="02020603050405020304" pitchFamily="18" charset="0"/>
                <a:ea typeface="微软雅黑" panose="020B0503020204020204" pitchFamily="34" charset="-122"/>
                <a:sym typeface="+mn-ea"/>
              </a:rPr>
              <a:t>殷殷园丁意,悠悠学子情｡</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示例二:</a:t>
            </a:r>
            <a:r>
              <a:rPr lang="en-US" sz="2100" dirty="0" smtClean="0">
                <a:solidFill>
                  <a:srgbClr val="FF0000"/>
                </a:solidFill>
                <a:latin typeface="Times New Roman" panose="02020603050405020304" pitchFamily="18" charset="0"/>
                <a:ea typeface="微软雅黑" panose="020B0503020204020204" pitchFamily="34" charset="-122"/>
                <a:sym typeface="+mn-ea"/>
              </a:rPr>
              <a:t>展凌云壮志,报母校深恩｡</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0">
                                            <p:txEl>
                                              <p:pRg st="3" end="3"/>
                                            </p:txEl>
                                          </p:spTgt>
                                        </p:tgtEl>
                                        <p:attrNameLst>
                                          <p:attrName>style.visibility</p:attrName>
                                        </p:attrNameLst>
                                      </p:cBhvr>
                                      <p:to>
                                        <p:strVal val="visible"/>
                                      </p:to>
                                    </p:set>
                                    <p:anim calcmode="lin" valueType="num">
                                      <p:cBhvr additive="base">
                                        <p:cTn id="11"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拟写宣传语</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83594"/>
            <a:ext cx="8621078" cy="3255645"/>
          </a:xfrm>
          <a:prstGeom prst="rect">
            <a:avLst/>
          </a:prstGeom>
          <a:noFill/>
          <a:ln w="9525">
            <a:noFill/>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sym typeface="+mn-ea"/>
              </a:rPr>
              <a:t>拟写宣传语时应注意:</a:t>
            </a:r>
            <a:endParaRPr sz="2100" b="1"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1.观点要明确｡</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2.紧扣活动主题,理解活动的目的和意义｡</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3.讲究实用性,拟写时应考虑对象的大众性,表达要准确鲜明､通俗易懂,忌语言生涩难懂｡</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4.语言要简洁､优美,可使用对偶､比喻､拟人等修辞手法｡</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5.具有宣传性和鼓动性｡</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3519"/>
            <a:ext cx="8621078" cy="251523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学校举办“推广普通话活动周”活动,同学们都积极参与这项活动｡请你设计一条富有感染力的宣传语｡</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示例一:</a:t>
            </a:r>
            <a:r>
              <a:rPr lang="en-US" sz="2100" dirty="0" smtClean="0">
                <a:solidFill>
                  <a:srgbClr val="FF0000"/>
                </a:solidFill>
                <a:latin typeface="Times New Roman" panose="02020603050405020304" pitchFamily="18" charset="0"/>
                <a:ea typeface="微软雅黑" panose="020B0503020204020204" pitchFamily="34" charset="-122"/>
                <a:sym typeface="+mn-ea"/>
              </a:rPr>
              <a:t>说标准普通话,做文明中国人｡</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示例二:</a:t>
            </a:r>
            <a:r>
              <a:rPr lang="en-US" sz="2100" dirty="0" smtClean="0">
                <a:solidFill>
                  <a:srgbClr val="FF0000"/>
                </a:solidFill>
                <a:latin typeface="Times New Roman" panose="02020603050405020304" pitchFamily="18" charset="0"/>
                <a:ea typeface="微软雅黑" panose="020B0503020204020204" pitchFamily="34" charset="-122"/>
                <a:sym typeface="+mn-ea"/>
              </a:rPr>
              <a:t>普通话——情感的纽带,沟通的桥梁｡</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0">
                                            <p:txEl>
                                              <p:pRg st="3" end="3"/>
                                            </p:txEl>
                                          </p:spTgt>
                                        </p:tgtEl>
                                        <p:attrNameLst>
                                          <p:attrName>style.visibility</p:attrName>
                                        </p:attrNameLst>
                                      </p:cBhvr>
                                      <p:to>
                                        <p:strVal val="visible"/>
                                      </p:to>
                                    </p:set>
                                    <p:anim calcmode="lin" valueType="num">
                                      <p:cBhvr additive="base">
                                        <p:cTn id="11"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3969385"/>
          </a:xfrm>
          <a:prstGeom prst="rect">
            <a:avLst/>
          </a:prstGeom>
        </p:spPr>
        <p:txBody>
          <a:bodyPr wrap="square">
            <a:spAutoFit/>
          </a:bodyPr>
          <a:lstStyle/>
          <a:p>
            <a:pPr indent="720090" algn="just" fontAlgn="auto">
              <a:lnSpc>
                <a:spcPct val="150000"/>
              </a:lnSpc>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不论拟写主题语,还是拟写宣传标语,首先都要紧扣活动主题,其次要注意语言简洁,注意句式的选择､词语的选用､修辞手法的运用以及句子的逻辑等等｡</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720090" algn="just" fontAlgn="auto">
              <a:lnSpc>
                <a:spcPct val="150000"/>
              </a:lnSpc>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此外,还要注意主题语要能揭示主题内涵,如“岁月如歌——我的初中生活”(“初中生活”主题)､“好读书,读好书,读书好”(“读书”主题)等;宣传标语要具有宣传性和鼓动性,如“小小一口痰,细菌千千万”(“不随地吐痰”宣传标语)､“文明是滋养我们成长的甘泉”(“文明出行”宣传标语)等｡</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设计活动形式,拟定活动方案</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130743"/>
            <a:ext cx="8687753" cy="3255645"/>
          </a:xfrm>
          <a:prstGeom prst="rect">
            <a:avLst/>
          </a:prstGeom>
          <a:noFill/>
          <a:ln w="9525">
            <a:noFill/>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sym typeface="+mn-ea"/>
              </a:rPr>
              <a:t>命题特点</a:t>
            </a:r>
            <a:r>
              <a:rPr sz="2100" dirty="0">
                <a:latin typeface="Times New Roman" panose="02020603050405020304" pitchFamily="18" charset="0"/>
                <a:ea typeface="微软雅黑" panose="020B0503020204020204" pitchFamily="34" charset="-122"/>
                <a:sym typeface="+mn-ea"/>
              </a:rPr>
              <a:t>:考题给出一个活动主题,提出活动要求,让考生来策划此次活动的具体过程｡</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考查形式</a:t>
            </a:r>
            <a:r>
              <a:rPr sz="2100" dirty="0">
                <a:latin typeface="Times New Roman" panose="02020603050405020304" pitchFamily="18" charset="0"/>
                <a:ea typeface="微软雅黑" panose="020B0503020204020204" pitchFamily="34" charset="-122"/>
                <a:sym typeface="+mn-ea"/>
              </a:rPr>
              <a:t>:设计活动形式(活动项目);拟定活动方案,或写出活动的主要步骤｡</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(一)设计活动形式</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        首先应明确该活动的主题､目标,从而选择切合实际的活动形式｡该活动形式应能够体现活动的主题或内容｡</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62576"/>
            <a:ext cx="8687753" cy="2351405"/>
          </a:xfrm>
          <a:prstGeom prst="rect">
            <a:avLst/>
          </a:prstGeom>
          <a:noFill/>
          <a:ln w="9525">
            <a:noFill/>
          </a:ln>
        </p:spPr>
        <p:txBody>
          <a:bodyPr wrap="square">
            <a:spAutoFit/>
          </a:bodyPr>
          <a:p>
            <a:pPr indent="0" algn="just">
              <a:lnSpc>
                <a:spcPct val="140000"/>
              </a:lnSpc>
            </a:pPr>
            <a:r>
              <a:rPr sz="2100" b="1" dirty="0">
                <a:latin typeface="Times New Roman" panose="02020603050405020304" pitchFamily="18" charset="0"/>
                <a:ea typeface="微软雅黑" panose="020B0503020204020204" pitchFamily="34" charset="-122"/>
                <a:sym typeface="+mn-ea"/>
              </a:rPr>
              <a:t>几类常见的语文活动形式:</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1.亲自体验类:</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①上网､去图书馆查找资料;</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②调查采访;</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③开展主题班会｡</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62576"/>
            <a:ext cx="8687753" cy="3255645"/>
          </a:xfrm>
          <a:prstGeom prst="rect">
            <a:avLst/>
          </a:prstGeom>
          <a:noFill/>
          <a:ln w="9525">
            <a:noFill/>
          </a:ln>
        </p:spPr>
        <p:txBody>
          <a:bodyPr wrap="square">
            <a:spAutoFit/>
          </a:bodyPr>
          <a:p>
            <a:pPr indent="0" algn="just">
              <a:lnSpc>
                <a:spcPct val="140000"/>
              </a:lnSpc>
            </a:pPr>
            <a:r>
              <a:rPr sz="2100" b="1" dirty="0">
                <a:latin typeface="Times New Roman" panose="02020603050405020304" pitchFamily="18" charset="0"/>
                <a:ea typeface="微软雅黑" panose="020B0503020204020204" pitchFamily="34" charset="-122"/>
                <a:sym typeface="+mn-ea"/>
              </a:rPr>
              <a:t>2.竞赛活动类:</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①演讲比赛;</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②诗歌朗诵会;</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③作文竞赛;</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④书法比赛;</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⑤辩论会;</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⑥故事会｡</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62576"/>
            <a:ext cx="8687753" cy="4159885"/>
          </a:xfrm>
          <a:prstGeom prst="rect">
            <a:avLst/>
          </a:prstGeom>
          <a:noFill/>
          <a:ln w="9525">
            <a:noFill/>
          </a:ln>
        </p:spPr>
        <p:txBody>
          <a:bodyPr wrap="square">
            <a:spAutoFit/>
          </a:bodyPr>
          <a:p>
            <a:pPr indent="0" algn="just">
              <a:lnSpc>
                <a:spcPct val="140000"/>
              </a:lnSpc>
            </a:pPr>
            <a:r>
              <a:rPr sz="2100" b="1" dirty="0">
                <a:latin typeface="Times New Roman" panose="02020603050405020304" pitchFamily="18" charset="0"/>
                <a:ea typeface="微软雅黑" panose="020B0503020204020204" pitchFamily="34" charset="-122"/>
                <a:sym typeface="+mn-ea"/>
              </a:rPr>
              <a:t>3.趣味活动类:</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①对对联;</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②猜灯谜;</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③成语接龙｡</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4.讲座类:</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①知识座谈会;</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②讨论会;</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③名家讲座;</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④交流活动｡</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62576"/>
            <a:ext cx="8687753" cy="1447165"/>
          </a:xfrm>
          <a:prstGeom prst="rect">
            <a:avLst/>
          </a:prstGeom>
          <a:noFill/>
          <a:ln w="9525">
            <a:noFill/>
          </a:ln>
        </p:spPr>
        <p:txBody>
          <a:bodyPr wrap="square">
            <a:spAutoFit/>
          </a:bodyPr>
          <a:p>
            <a:pPr indent="0" algn="just">
              <a:lnSpc>
                <a:spcPct val="140000"/>
              </a:lnSpc>
            </a:pPr>
            <a:r>
              <a:rPr sz="2100" b="1" dirty="0">
                <a:latin typeface="Times New Roman" panose="02020603050405020304" pitchFamily="18" charset="0"/>
                <a:ea typeface="微软雅黑" panose="020B0503020204020204" pitchFamily="34" charset="-122"/>
                <a:sym typeface="+mn-ea"/>
              </a:rPr>
              <a:t>5.展览类:</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①办手抄报;</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②办画展｡</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999740"/>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学校学生会准备开展以“魅力语文”为主题的活动,假如你是该校的一名学生,一定会积极地参与到活动中来｡相信你能完成以下任务:</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(1)如果你来策划,你准备设计哪些活动项目?请列举三项｡</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(2)请你从自己设计的三个项目中任选一项,写出开展这项活动的一个主要环节,并简要陈述设计该项目的理由｡</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2413" y="1496378"/>
            <a:ext cx="8639175" cy="610235"/>
          </a:xfrm>
          <a:prstGeom prst="rect">
            <a:avLst/>
          </a:prstGeom>
        </p:spPr>
        <p:txBody>
          <a:bodyPr wrap="square">
            <a:spAutoFit/>
          </a:bodyPr>
          <a:lstStyle/>
          <a:p>
            <a:pPr algn="just">
              <a:lnSpc>
                <a:spcPct val="150000"/>
              </a:lnSpc>
              <a:spcAft>
                <a:spcPts val="0"/>
              </a:spcAft>
            </a:pPr>
            <a:r>
              <a:rPr lang="zh-CN" altLang="en-US" sz="225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70"/>
          <p:cNvSpPr/>
          <p:nvPr/>
        </p:nvSpPr>
        <p:spPr>
          <a:xfrm>
            <a:off x="252413" y="1649730"/>
            <a:ext cx="388620" cy="348139"/>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sp>
        <p:nvSpPr>
          <p:cNvPr id="6" name="矩形 5"/>
          <p:cNvSpPr/>
          <p:nvPr/>
        </p:nvSpPr>
        <p:spPr>
          <a:xfrm>
            <a:off x="252413" y="1997869"/>
            <a:ext cx="8639175" cy="1891665"/>
          </a:xfrm>
          <a:prstGeom prst="rect">
            <a:avLst/>
          </a:prstGeom>
        </p:spPr>
        <p:txBody>
          <a:bodyPr wrap="square">
            <a:spAutoFit/>
          </a:bodyPr>
          <a:p>
            <a:pPr algn="just" fontAlgn="auto">
              <a:lnSpc>
                <a:spcPct val="130000"/>
              </a:lnSpc>
              <a:spcAft>
                <a:spcPts val="0"/>
              </a:spcAft>
            </a:pPr>
            <a:r>
              <a:rPr sz="2250" b="1" kern="100" dirty="0">
                <a:latin typeface="Times New Roman" panose="02020603050405020304" pitchFamily="18" charset="0"/>
                <a:ea typeface="微软雅黑" panose="020B0503020204020204" pitchFamily="34" charset="-122"/>
                <a:cs typeface="Times New Roman" panose="02020603050405020304" pitchFamily="18" charset="0"/>
              </a:rPr>
              <a:t>样题1</a:t>
            </a:r>
            <a:r>
              <a:rPr sz="2250" kern="100" dirty="0">
                <a:latin typeface="Times New Roman" panose="02020603050405020304" pitchFamily="18" charset="0"/>
                <a:ea typeface="微软雅黑" panose="020B0503020204020204" pitchFamily="34" charset="-122"/>
                <a:cs typeface="Times New Roman" panose="02020603050405020304" pitchFamily="18" charset="0"/>
              </a:rPr>
              <a:t>(2019·泸州)我市某初中学校学生会拟组织一次以“低碳生活,保护环境”为主题的综合实践活动,请你根据下列相关要求回答问题｡</a:t>
            </a:r>
            <a:endParaRPr sz="225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spcAft>
                <a:spcPts val="0"/>
              </a:spcAft>
            </a:pPr>
            <a:r>
              <a:rPr sz="2250" kern="100" dirty="0">
                <a:latin typeface="Times New Roman" panose="02020603050405020304" pitchFamily="18" charset="0"/>
                <a:ea typeface="微软雅黑" panose="020B0503020204020204" pitchFamily="34" charset="-122"/>
                <a:cs typeface="Times New Roman" panose="02020603050405020304" pitchFamily="18" charset="0"/>
              </a:rPr>
              <a:t>(1)下面是该校学生在网上收集的近二十年来全国环境污染治理投资总额及所占GDP比重的统计图,请你据此写出两条结论｡</a:t>
            </a:r>
            <a:endParaRPr sz="22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8" name="图片 7"/>
          <p:cNvPicPr>
            <a:picLocks noChangeAspect="1"/>
          </p:cNvPicPr>
          <p:nvPr/>
        </p:nvPicPr>
        <p:blipFill>
          <a:blip r:embed="rId1"/>
          <a:stretch>
            <a:fillRect/>
          </a:stretch>
        </p:blipFill>
        <p:spPr>
          <a:xfrm>
            <a:off x="2524601" y="3799046"/>
            <a:ext cx="3794760" cy="198501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765858" cy="2515235"/>
          </a:xfrm>
          <a:prstGeom prst="rect">
            <a:avLst/>
          </a:prstGeom>
          <a:noFill/>
          <a:ln w="28575">
            <a:solidFill>
              <a:srgbClr val="ED7D31"/>
            </a:solidFill>
            <a:prstDash val="dash"/>
          </a:ln>
        </p:spPr>
        <p:txBody>
          <a:bodyPr wrap="square">
            <a:spAutoFit/>
          </a:bodyPr>
          <a:lstStyle/>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(1)</a:t>
            </a:r>
            <a:r>
              <a:rPr lang="en-US" sz="2100" b="1" dirty="0" smtClean="0">
                <a:solidFill>
                  <a:srgbClr val="FF0000"/>
                </a:solidFill>
                <a:latin typeface="Times New Roman" panose="02020603050405020304" pitchFamily="18" charset="0"/>
                <a:ea typeface="微软雅黑" panose="020B0503020204020204" pitchFamily="34" charset="-122"/>
                <a:sym typeface="+mn-ea"/>
              </a:rPr>
              <a:t>示例:</a:t>
            </a:r>
            <a:r>
              <a:rPr lang="en-US" sz="2100" dirty="0" smtClean="0">
                <a:solidFill>
                  <a:srgbClr val="FF0000"/>
                </a:solidFill>
                <a:latin typeface="Times New Roman" panose="02020603050405020304" pitchFamily="18" charset="0"/>
                <a:ea typeface="微软雅黑" panose="020B0503020204020204" pitchFamily="34" charset="-122"/>
                <a:sym typeface="+mn-ea"/>
              </a:rPr>
              <a:t>对联知识讲座､作文竞赛､演讲比赛､竞猜灯谜､读书报告会､诗歌朗诵会､名著推荐会等｡</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(2)</a:t>
            </a:r>
            <a:r>
              <a:rPr lang="en-US" sz="2100" b="1" dirty="0" smtClean="0">
                <a:solidFill>
                  <a:srgbClr val="FF0000"/>
                </a:solidFill>
                <a:latin typeface="Times New Roman" panose="02020603050405020304" pitchFamily="18" charset="0"/>
                <a:ea typeface="微软雅黑" panose="020B0503020204020204" pitchFamily="34" charset="-122"/>
                <a:sym typeface="+mn-ea"/>
              </a:rPr>
              <a:t>示例一:</a:t>
            </a:r>
            <a:r>
              <a:rPr lang="en-US" sz="2100" dirty="0" smtClean="0">
                <a:solidFill>
                  <a:srgbClr val="FF0000"/>
                </a:solidFill>
                <a:latin typeface="Times New Roman" panose="02020603050405020304" pitchFamily="18" charset="0"/>
                <a:ea typeface="微软雅黑" panose="020B0503020204020204" pitchFamily="34" charset="-122"/>
                <a:sym typeface="+mn-ea"/>
              </a:rPr>
              <a:t>对联知识讲座,让主讲者与学生互动对对联,可以增强活动的互动性､趣味性｡</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    </a:t>
            </a:r>
            <a:r>
              <a:rPr lang="en-US" sz="2100" b="1" dirty="0" smtClean="0">
                <a:solidFill>
                  <a:srgbClr val="FF0000"/>
                </a:solidFill>
                <a:latin typeface="Times New Roman" panose="02020603050405020304" pitchFamily="18" charset="0"/>
                <a:ea typeface="微软雅黑" panose="020B0503020204020204" pitchFamily="34" charset="-122"/>
                <a:sym typeface="+mn-ea"/>
              </a:rPr>
              <a:t>示例二:</a:t>
            </a:r>
            <a:r>
              <a:rPr lang="en-US" sz="2100" dirty="0" smtClean="0">
                <a:solidFill>
                  <a:srgbClr val="FF0000"/>
                </a:solidFill>
                <a:latin typeface="Times New Roman" panose="02020603050405020304" pitchFamily="18" charset="0"/>
                <a:ea typeface="微软雅黑" panose="020B0503020204020204" pitchFamily="34" charset="-122"/>
                <a:sym typeface="+mn-ea"/>
              </a:rPr>
              <a:t>邀请家长参加竞猜灯谜,可以让学生和家长共同体验学习的快乐｡</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62576"/>
            <a:ext cx="8687753" cy="1447165"/>
          </a:xfrm>
          <a:prstGeom prst="rect">
            <a:avLst/>
          </a:prstGeom>
          <a:noFill/>
          <a:ln w="9525">
            <a:noFill/>
          </a:ln>
        </p:spPr>
        <p:txBody>
          <a:bodyPr wrap="square">
            <a:spAutoFit/>
          </a:bodyPr>
          <a:p>
            <a:pPr indent="0" algn="just">
              <a:lnSpc>
                <a:spcPct val="140000"/>
              </a:lnSpc>
            </a:pPr>
            <a:r>
              <a:rPr sz="2100" b="1" dirty="0">
                <a:latin typeface="Times New Roman" panose="02020603050405020304" pitchFamily="18" charset="0"/>
                <a:ea typeface="微软雅黑" panose="020B0503020204020204" pitchFamily="34" charset="-122"/>
                <a:sym typeface="+mn-ea"/>
              </a:rPr>
              <a:t>(二)拟定活动方案</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        首先确立活动的主题和形式,再根据其设计活动方案,介绍活动步骤｡注意内容要合理,可行性强,易操作｡</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4159885"/>
          </a:xfrm>
          <a:prstGeom prst="rect">
            <a:avLst/>
          </a:prstGeom>
          <a:noFill/>
          <a:ln w="28575">
            <a:solidFill>
              <a:srgbClr val="ED7D31"/>
            </a:solidFill>
            <a:prstDash val="dash"/>
          </a:ln>
        </p:spPr>
        <p:txBody>
          <a:bodyPr wrap="square">
            <a:spAutoFit/>
          </a:bodyPr>
          <a:lstStyle/>
          <a:p>
            <a:pPr indent="0" algn="just" fontAlgn="auto">
              <a:lnSpc>
                <a:spcPct val="140000"/>
              </a:lnSpc>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latin typeface="Times New Roman" panose="02020603050405020304" pitchFamily="18" charset="0"/>
                <a:ea typeface="微软雅黑" panose="020B0503020204020204" pitchFamily="34" charset="-122"/>
                <a:sym typeface="+mn-ea"/>
              </a:rPr>
              <a:t>“走进春天——诗歌朗诵比赛”的活动方案:</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b="1" dirty="0" smtClean="0">
                <a:latin typeface="Times New Roman" panose="02020603050405020304" pitchFamily="18" charset="0"/>
                <a:ea typeface="微软雅黑" panose="020B0503020204020204" pitchFamily="34" charset="-122"/>
                <a:sym typeface="+mn-ea"/>
              </a:rPr>
              <a:t>活动主题</a:t>
            </a:r>
            <a:r>
              <a:rPr lang="en-US" sz="2100" dirty="0" smtClean="0">
                <a:latin typeface="Times New Roman" panose="02020603050405020304" pitchFamily="18" charset="0"/>
                <a:ea typeface="微软雅黑" panose="020B0503020204020204" pitchFamily="34" charset="-122"/>
                <a:sym typeface="+mn-ea"/>
              </a:rPr>
              <a:t>:诗风徐来</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b="1" dirty="0" smtClean="0">
                <a:latin typeface="Times New Roman" panose="02020603050405020304" pitchFamily="18" charset="0"/>
                <a:ea typeface="微软雅黑" panose="020B0503020204020204" pitchFamily="34" charset="-122"/>
                <a:sym typeface="+mn-ea"/>
              </a:rPr>
              <a:t>活动形式</a:t>
            </a:r>
            <a:r>
              <a:rPr lang="en-US" sz="2100" dirty="0" smtClean="0">
                <a:latin typeface="Times New Roman" panose="02020603050405020304" pitchFamily="18" charset="0"/>
                <a:ea typeface="微软雅黑" panose="020B0503020204020204" pitchFamily="34" charset="-122"/>
                <a:sym typeface="+mn-ea"/>
              </a:rPr>
              <a:t>:诗歌朗诵比赛</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b="1" dirty="0" smtClean="0">
                <a:latin typeface="Times New Roman" panose="02020603050405020304" pitchFamily="18" charset="0"/>
                <a:ea typeface="微软雅黑" panose="020B0503020204020204" pitchFamily="34" charset="-122"/>
                <a:sym typeface="+mn-ea"/>
              </a:rPr>
              <a:t>活动步骤</a:t>
            </a:r>
            <a:r>
              <a:rPr lang="en-US"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latin typeface="Times New Roman" panose="02020603050405020304" pitchFamily="18" charset="0"/>
                <a:ea typeface="微软雅黑" panose="020B0503020204020204" pitchFamily="34" charset="-122"/>
                <a:sym typeface="+mn-ea"/>
              </a:rPr>
              <a:t>	(1)主持人激情导入,介绍比赛内容及规则;</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latin typeface="Times New Roman" panose="02020603050405020304" pitchFamily="18" charset="0"/>
                <a:ea typeface="微软雅黑" panose="020B0503020204020204" pitchFamily="34" charset="-122"/>
                <a:sym typeface="+mn-ea"/>
              </a:rPr>
              <a:t>	(2)选手按照顺序深情朗诵关于春天的诗歌;</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latin typeface="Times New Roman" panose="02020603050405020304" pitchFamily="18" charset="0"/>
                <a:ea typeface="微软雅黑" panose="020B0503020204020204" pitchFamily="34" charset="-122"/>
                <a:sym typeface="+mn-ea"/>
              </a:rPr>
              <a:t>	(3)老师(评委)打分､点评;</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latin typeface="Times New Roman" panose="02020603050405020304" pitchFamily="18" charset="0"/>
                <a:ea typeface="微软雅黑" panose="020B0503020204020204" pitchFamily="34" charset="-122"/>
                <a:sym typeface="+mn-ea"/>
              </a:rPr>
              <a:t>	(4)公布比赛结果并颁奖,老师总结｡</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拟写开场白</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2030095"/>
          </a:xfrm>
          <a:prstGeom prst="rect">
            <a:avLst/>
          </a:prstGeom>
          <a:noFill/>
          <a:ln w="9525">
            <a:noFill/>
          </a:ln>
        </p:spPr>
        <p:txBody>
          <a:bodyPr wrap="square">
            <a:spAutoFit/>
          </a:bodyPr>
          <a:lstStyle/>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开场白好比是一场戏的序幕,一篇文章的序言｡一次恰到好处的开场白往往能给人留下深刻的印象｡</a:t>
            </a:r>
            <a:endParaRPr sz="2100" dirty="0">
              <a:latin typeface="Times New Roman" panose="02020603050405020304" pitchFamily="18" charset="0"/>
              <a:ea typeface="微软雅黑" panose="020B0503020204020204" pitchFamily="34" charset="-122"/>
              <a:sym typeface="+mn-ea"/>
            </a:endParaRPr>
          </a:p>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一段精彩的开场白至少有两个作用:一是能吸引听众的注意力,激发听众的好奇心;二是能迅速打开场面,引入正题｡</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37811"/>
            <a:ext cx="8621078" cy="348424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拟写开场白时要注意:</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1.要注意格式,通常前有称呼,后有号召性､鼓动性的语言｡</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2.内容要紧扣主题｡</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3.语言力求清新优美,热情洋溢｡</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4.末尾要有引入主题活动的话｡</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拟写开场白口诀:前有称呼后引入,主题突出记心中｡深沉奔放因时宜,未成曲调先有情｡</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642985" cy="4159885"/>
          </a:xfrm>
          <a:prstGeom prst="rect">
            <a:avLst/>
          </a:prstGeom>
          <a:noFill/>
          <a:ln w="28575">
            <a:solidFill>
              <a:srgbClr val="ED7D31"/>
            </a:solidFill>
            <a:prstDash val="dash"/>
          </a:ln>
        </p:spPr>
        <p:txBody>
          <a:bodyPr wrap="square">
            <a:spAutoFit/>
          </a:bodyPr>
          <a:lstStyle/>
          <a:p>
            <a:pPr indent="0" algn="just" fontAlgn="auto">
              <a:lnSpc>
                <a:spcPct val="140000"/>
              </a:lnSpc>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solidFill>
                  <a:schemeClr val="tx1"/>
                </a:solidFill>
                <a:latin typeface="Times New Roman" panose="02020603050405020304" pitchFamily="18" charset="0"/>
                <a:ea typeface="微软雅黑" panose="020B0503020204020204" pitchFamily="34" charset="-122"/>
                <a:sym typeface="+mn-ea"/>
              </a:rPr>
              <a:t>        学校开展“书香校园”系列读书活动,你作为其中一员,请根据要求完成任务｡</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solidFill>
                  <a:schemeClr val="tx1"/>
                </a:solidFill>
                <a:latin typeface="Times New Roman" panose="02020603050405020304" pitchFamily="18" charset="0"/>
                <a:ea typeface="微软雅黑" panose="020B0503020204020204" pitchFamily="34" charset="-122"/>
                <a:sym typeface="+mn-ea"/>
              </a:rPr>
              <a:t>        班级准备开展“我读书,我快乐”的演讲活动,请你为本次活动拟写一段开场白｡要求引用一句有关读书的名言｡</a:t>
            </a:r>
            <a:endParaRPr lang="en-US" sz="2100" b="1"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a:t>
            </a:r>
            <a:r>
              <a:rPr lang="en-US" sz="2100" dirty="0" smtClean="0">
                <a:solidFill>
                  <a:srgbClr val="FF0000"/>
                </a:solidFill>
                <a:latin typeface="Times New Roman" panose="02020603050405020304" pitchFamily="18" charset="0"/>
                <a:ea typeface="微软雅黑" panose="020B0503020204020204" pitchFamily="34" charset="-122"/>
                <a:sym typeface="+mn-ea"/>
              </a:rPr>
              <a:t>:同学们,今天我们在这里举行“我读书,我快乐”的演讲活动,“书籍是青年人不可分离的生命伴侣和导师”,读书是与古今中外伟大智者心灵对话的过程｡希望大家踊跃参与此次演讲活动,和同学们尽情分享你的读书故事､读书心得｡(有称呼､有主题､有名言､有倡议)</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 calcmode="lin" valueType="num">
                                      <p:cBhvr additive="base">
                                        <p:cTn id="7"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拟写串词或结束语</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203009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(一)拟写串词</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        串词在两个环节中穿线搭桥,在活动中起到承前启后的过渡作用｡因此,拟写串词既要关照先前,又要引导其后,渲染蓄势,把前后的两个环节连成一个有机的整体,恰到好处地调动活动气氛｡</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4453890"/>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某中学开展“走近鲁迅”读书交流会,在介绍鲁迅作品内容的环节中,小洋向同学们介绍了《五猖会》,接下来将由小云介绍《孔乙己》｡请你为主持人写一段串词,将两位同学介绍的内容衔接起来｡(要求:串词要扣住文章内容)</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a:t>
            </a:r>
            <a:r>
              <a:rPr lang="en-US" sz="2100" dirty="0" smtClean="0">
                <a:solidFill>
                  <a:srgbClr val="FF0000"/>
                </a:solidFill>
                <a:latin typeface="Times New Roman" panose="02020603050405020304" pitchFamily="18" charset="0"/>
                <a:ea typeface="微软雅黑" panose="020B0503020204020204" pitchFamily="34" charset="-122"/>
                <a:sym typeface="+mn-ea"/>
              </a:rPr>
              <a:t>同学们,刚才小洋带领我们体会了鲁迅儿时盼望观看迎神赛会时急切､兴奋的心情,以及他被父亲强迫背书的扫兴而痛苦的感受;下面让我们跟随小云去认识一位在封建科举制度的毒害下走向死亡的读书人——孔乙己｡(符合串词要求,能围绕作品内容表述,语言简明流畅即可)</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37811"/>
            <a:ext cx="8621078" cy="203009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(二)拟写结束语</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拟写结束语:总结评价+祝愿希望</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拟写结束语要有对活动的肯定歌颂,对未来的展望,对主办者､演出者､观众的感谢,同时还要注意与开场白相呼应,照应主题｡</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999740"/>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活动课《青春随想》结束语示例:</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青春如歌,每个青年都是一个跳动的音符,谱写各自的人生乐章｡虽然会有高潮时的热烈奔放,也会有低潮时的哀婉低沉,但是我们总是会微笑着面对变幻莫测的生活,接受它的考验｡我们坚信,坚实的足迹将化作一个个音符,那高低变换的曲子必能谱写出人生最壮丽的青春之歌｡</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225" y="1563521"/>
            <a:ext cx="8639033" cy="1771015"/>
          </a:xfrm>
          <a:prstGeom prst="rect">
            <a:avLst/>
          </a:prstGeom>
        </p:spPr>
        <p:txBody>
          <a:bodyPr wrap="square">
            <a:spAutoFit/>
          </a:bodyPr>
          <a:lstStyle/>
          <a:p>
            <a:pPr algn="just" fontAlgn="auto">
              <a:lnSpc>
                <a:spcPct val="13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:①近二十年来全国环境污染治理投资总额总体呈上升趋势｡</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②近二十年来全国环境污染治理每年投资总额占GDP的比重比较低,均在2%以下(或近二十年来全国环境污染治理每年投资总额占GDP的比重有差异,2010年最高)｡</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66373" y="3408998"/>
            <a:ext cx="8639033" cy="2191385"/>
          </a:xfrm>
          <a:prstGeom prst="rect">
            <a:avLst/>
          </a:prstGeom>
          <a:ln w="28575">
            <a:solidFill>
              <a:srgbClr val="ED7D31"/>
            </a:solidFill>
            <a:prstDash val="dash"/>
          </a:ln>
        </p:spPr>
        <p:txBody>
          <a:bodyPr wrap="square">
            <a:spAutoFit/>
          </a:bodyPr>
          <a:p>
            <a:pPr algn="just" fontAlgn="auto">
              <a:lnSpc>
                <a:spcPct val="130000"/>
              </a:lnSpc>
              <a:spcAft>
                <a:spcPts val="0"/>
              </a:spcAft>
            </a:pPr>
            <a:r>
              <a:rPr lang="zh-CN"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【剖析】</a:t>
            </a:r>
            <a:r>
              <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本题考查图文转换｡仔细审读图表的标题､内容和题目要求,对图表内容进行纵横比较,特别要注意数字的变化,找出规律,最后对观察结果进行简要概括｡如由柱状图的数据变化可知,近二十年来全国环境污染治理投资总额总体呈上升趋势;由线形图的走向可知,其每年所占GDP的比重整体偏低｡</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拟写对联</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251523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(一)对联的特点</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1.要上下联字数相等,断句一致｡</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2.要平仄相合,音调和谐｡</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3.要词性相对,位置相同｡</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4.要内容相关,上下衔接｡</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3364" y="1494473"/>
            <a:ext cx="8621078" cy="4453890"/>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(二)拟对联的解题策略</a:t>
            </a:r>
            <a:endParaRPr sz="2100" b="1"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1.明确答题指向｡</a:t>
            </a:r>
            <a:r>
              <a:rPr sz="2100" dirty="0">
                <a:latin typeface="Times New Roman" panose="02020603050405020304" pitchFamily="18" charset="0"/>
                <a:ea typeface="微软雅黑" panose="020B0503020204020204" pitchFamily="34" charset="-122"/>
                <a:sym typeface="+mn-ea"/>
              </a:rPr>
              <a:t>很多对联拟写题提供了相关的场景和对内容的限定,或要求联系课内所学,要认真理解领会,句子写好后应与要求进行对照,并检查是否恰当｡</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2.紧抓对联特点｡</a:t>
            </a:r>
            <a:r>
              <a:rPr sz="2100" dirty="0">
                <a:latin typeface="Times New Roman" panose="02020603050405020304" pitchFamily="18" charset="0"/>
                <a:ea typeface="微软雅黑" panose="020B0503020204020204" pitchFamily="34" charset="-122"/>
                <a:sym typeface="+mn-ea"/>
              </a:rPr>
              <a:t>要抓住对联固有特点,如字数相等､句式一致､词性相对､结构相同或相近､内容相关等,筛选确定有效词句｡</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3.坚守宜简原则｡</a:t>
            </a:r>
            <a:r>
              <a:rPr sz="2100" dirty="0">
                <a:latin typeface="Times New Roman" panose="02020603050405020304" pitchFamily="18" charset="0"/>
                <a:ea typeface="微软雅黑" panose="020B0503020204020204" pitchFamily="34" charset="-122"/>
                <a:sym typeface="+mn-ea"/>
              </a:rPr>
              <a:t>对于填空､撰写类具有开放性的题目,只要题干中没有要求,应本着宜简不宜繁的原则设置上联,巧对下联,切不可上联繁杂,下联难对｡当然,“简”,是指句式简明,言简意赅｡</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3364" y="1538288"/>
            <a:ext cx="8621078" cy="251523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4.上下联友情对｡</a:t>
            </a:r>
            <a:r>
              <a:rPr sz="2100" dirty="0">
                <a:latin typeface="Times New Roman" panose="02020603050405020304" pitchFamily="18" charset="0"/>
                <a:ea typeface="微软雅黑" panose="020B0503020204020204" pitchFamily="34" charset="-122"/>
                <a:sym typeface="+mn-ea"/>
              </a:rPr>
              <a:t>上下两联要情意贯串,言简义丰,一气呵成｡选词成对要紧扣情意这一主线,富于情趣,这样的对联才有诗意,才能创新｡</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5.平时积累是关键｡</a:t>
            </a:r>
            <a:r>
              <a:rPr sz="2100" dirty="0">
                <a:latin typeface="Times New Roman" panose="02020603050405020304" pitchFamily="18" charset="0"/>
                <a:ea typeface="微软雅黑" panose="020B0503020204020204" pitchFamily="34" charset="-122"/>
                <a:sym typeface="+mn-ea"/>
              </a:rPr>
              <a:t>要大量地､充分地学习积累对联的基本知识,多积累一些经典对联,丰富自己的知识储备,多将课内外历史人物､文学常识等知识联系起来学习,多研究中考对联题的特点,就一定能熟练驾驭此题型｡</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999740"/>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根据下面的语言材料,运用对联知识对出下联｡</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有一座高山,山顶尖尖,像一支倒上去的笔在天上写字;高山脚下有一片梯田,像横着推过去的一片片树叶,铺满大地庄园,煞是壮观｡</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上联:尖山似笔,倒写青天一张纸</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下联:</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
        <p:nvSpPr>
          <p:cNvPr id="2" name="文本框 1"/>
          <p:cNvSpPr txBox="1"/>
          <p:nvPr/>
        </p:nvSpPr>
        <p:spPr>
          <a:xfrm>
            <a:off x="811372" y="3945731"/>
            <a:ext cx="3180715" cy="575945"/>
          </a:xfrm>
          <a:prstGeom prst="rect">
            <a:avLst/>
          </a:prstGeom>
          <a:noFill/>
        </p:spPr>
        <p:txBody>
          <a:bodyPr wrap="none" rtlCol="0" anchor="t">
            <a:spAutoFit/>
          </a:bodyPr>
          <a:p>
            <a:pPr indent="0" algn="just">
              <a:lnSpc>
                <a:spcPct val="150000"/>
              </a:lnSpc>
            </a:pPr>
            <a:r>
              <a:rPr lang="en-US" sz="21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梯田如叶,铺满大地一庄园</a:t>
            </a:r>
            <a:endParaRPr lang="en-US" altLang="en-US" sz="21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956560" y="2831306"/>
            <a:ext cx="3231356" cy="870585"/>
          </a:xfrm>
          <a:prstGeom prst="rect">
            <a:avLst/>
          </a:prstGeom>
        </p:spPr>
        <p:txBody>
          <a:bodyPr wrap="square">
            <a:spAutoFit/>
          </a:bodyPr>
          <a:p>
            <a:pPr algn="ctr">
              <a:lnSpc>
                <a:spcPct val="150000"/>
              </a:lnSpc>
            </a:pPr>
            <a:r>
              <a:rPr lang="zh-CN" sz="3375" b="1" dirty="0">
                <a:solidFill>
                  <a:srgbClr val="F47349"/>
                </a:solidFill>
                <a:latin typeface="微软雅黑" panose="020B0503020204020204" pitchFamily="34" charset="-122"/>
                <a:ea typeface="微软雅黑" panose="020B0503020204020204" pitchFamily="34" charset="-122"/>
                <a:cs typeface="Times New Roman" panose="02020603050405020304" pitchFamily="18" charset="0"/>
              </a:rPr>
              <a:t>课堂变式练</a:t>
            </a:r>
            <a:endParaRPr lang="zh-CN" sz="3375" b="1" dirty="0">
              <a:solidFill>
                <a:srgbClr val="F47349"/>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484245"/>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1.(2019·孝感)4月28日,2019年中国北京世界园艺博览会开幕｡这场“长城脚下的世园会”,以植物为媒介,以园艺为信使,向世界播撒生态文明的种子｡请依据以下两则材料,补充完成以下宣传语｡(填写的下句应与上句形成对偶)</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材料一:</a:t>
            </a:r>
            <a:r>
              <a:rPr sz="2100" dirty="0">
                <a:latin typeface="Times New Roman" panose="02020603050405020304" pitchFamily="18" charset="0"/>
                <a:ea typeface="微软雅黑" panose="020B0503020204020204" pitchFamily="34" charset="-122"/>
                <a:cs typeface="Times New Roman" panose="02020603050405020304" pitchFamily="18" charset="0"/>
              </a:rPr>
              <a:t>在2019北京世园会开幕式上,习近平主席明确指出:“杀鸡取卵､竭泽而渔的发展方式走到了尽头,顺应自然､保护生态的绿色发展昭示着未来｡”只有追求人与自然和谐,才能让子孙后代过上绿色文明的生活,既能享有丰富的物质财富,又能遥望星空､看见青山､闻见花香｡</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969385"/>
          </a:xfrm>
          <a:prstGeom prst="rect">
            <a:avLst/>
          </a:prstGeom>
        </p:spPr>
        <p:txBody>
          <a:bodyPr wrap="square">
            <a:spAutoFit/>
          </a:bodyPr>
          <a:lstStyle/>
          <a:p>
            <a:pPr algn="just" fontAlgn="auto">
              <a:lnSpc>
                <a:spcPct val="15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材料二:</a:t>
            </a:r>
            <a:r>
              <a:rPr sz="2100" dirty="0">
                <a:latin typeface="Times New Roman" panose="02020603050405020304" pitchFamily="18" charset="0"/>
                <a:ea typeface="微软雅黑" panose="020B0503020204020204" pitchFamily="34" charset="-122"/>
                <a:cs typeface="Times New Roman" panose="02020603050405020304" pitchFamily="18" charset="0"/>
              </a:rPr>
              <a:t>近年来,孝感市以生态优先为原则,大力发展绿色生态产业,让生态惠民,绿富同兴｡例如,相关部门对 汊湖周边散乱的养殖场进行了清理和整治,退田还湖,引导群众转换观念,走产业转型之路｡不久的将来,汊湖湿地公园将以绿色生态的环境吸引更多的游客｡</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生活与绿色相约,</a:t>
            </a:r>
            <a:r>
              <a:rPr lang="en-US" sz="2100" u="sng" dirty="0">
                <a:latin typeface="Times New Roman" panose="02020603050405020304" pitchFamily="18" charset="0"/>
                <a:ea typeface="微软雅黑" panose="020B0503020204020204" pitchFamily="34" charset="-122"/>
                <a:cs typeface="Times New Roman" panose="02020603050405020304" pitchFamily="18" charset="0"/>
              </a:rPr>
              <a:t>				</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发展与生态同行</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美丽与家园同在</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示例三:</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环保与发展共进</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030095"/>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2.(2019·黔东南)假如由你筹划和布置一间教室大小的“语文活动室”,请认真思考该如何布置｡</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(1)从电子设备到桌椅书架､图书资料之类的摆设安放等等,拟出一份简明概要､具体可行的室内布置计划｡(60字以内)</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484245"/>
          </a:xfrm>
          <a:prstGeom prst="rect">
            <a:avLst/>
          </a:prstGeom>
        </p:spPr>
        <p:txBody>
          <a:bodyPr wrap="square">
            <a:spAutoFit/>
          </a:bodyPr>
          <a:lstStyle/>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语文活动室室内布置计划:</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①在正面墙正中悬挂“语文活动室”的标志;</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②在后面墙正上方悬挂横幅:和语文做朋友,和朋友学语文;</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③在活动室前方放一张电脑桌,配电脑及相应多媒体投影设备一套;</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④活动室后面左右墙角各放一个图书资料柜,准备名著和其他各类阅读资料;</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⑤分两排在活动室放置部分桌椅……</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030095"/>
          </a:xfrm>
          <a:prstGeom prst="rect">
            <a:avLst/>
          </a:prstGeom>
        </p:spPr>
        <p:txBody>
          <a:bodyPr wrap="square">
            <a:spAutoFit/>
          </a:bodyPr>
          <a:lstStyle/>
          <a:p>
            <a:pPr algn="just" fontAlgn="auto">
              <a:lnSpc>
                <a:spcPct val="150000"/>
              </a:lnSpc>
            </a:pPr>
            <a:r>
              <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(2)化用或改写名言､诗句､歌词､俗语､广告词等,拟写一句宣传语,供开放之日使用｡(20字以内)</a:t>
            </a:r>
            <a:endPar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欲破万卷书,早登活动室｡</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千里之行,始于足下;百味生活,始于语文｡</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4291330"/>
          </a:xfrm>
          <a:prstGeom prst="rect">
            <a:avLst/>
          </a:prstGeom>
        </p:spPr>
        <p:txBody>
          <a:bodyPr wrap="square">
            <a:spAutoFit/>
          </a:bodyPr>
          <a:lstStyle/>
          <a:p>
            <a:pPr algn="just" fontAlgn="auto">
              <a:lnSpc>
                <a:spcPct val="13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(2)该校准备邀请某教授到学校作一次“低碳生活,从我做起”的专题讲座,下面是邀请函的初稿,在格式和语言表达上有4处错误,请找出并改正｡</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lnSpc>
                <a:spcPct val="13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邀请函</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××教授:</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为提高学生的环保意识,我校学生会将组织开展以“低碳生活,保护环境”为主题的综合实践活动｡我们深知您在生态环保方面颇有研究,特地邀请您下周在我校学术报告厅有幸为全校学生作“低碳生活,从我做起”的专题讲座,敬请按时来校｡</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r" fontAlgn="auto">
              <a:lnSpc>
                <a:spcPct val="13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×年×月×日×</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r" fontAlgn="auto">
              <a:lnSpc>
                <a:spcPct val="13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×中学学生会</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060450"/>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3.(2019·长沙)建国七十周年来临之际,学校准备举办以“天下家国”为主题的系列活动,假如你是主持人,请为以下两个演讲撰写串场词｡</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1008698" y="2929414"/>
            <a:ext cx="7154228" cy="1790224"/>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p:spPr>
        <p:txBody>
          <a:bodyPr wrap="square">
            <a:spAutoFit/>
          </a:bodyPr>
          <a:lstStyle/>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感谢肖非为大家带来的《我的中国梦》,我们有一个共同的中国梦,这个梦想需要我们以青春的名义去奋斗,奋斗的青春是美好的,奋斗的青春是幸福的,下面请听1702班李强的演讲《奋斗的青春》｡</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484245"/>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4.(2019·龙东)你所在的班级为响应学校号召,开展“杜绝校园欺凌”的综合性学习活动,请你设计三种活动形式｡</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①进行以“校园欺凌”为主题的问卷调查;</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②举行以“杜绝校园欺凌”为主题的座谈会;</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③举办以“杜绝校园欺凌”为主题的演讲比赛;</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④举办以“杜绝校园欺凌”为主题的手抄报展等｡</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969385"/>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5.流淌在荆楚大地的汉江,清澈､安宁,她传承了悠久的秦楚文化,抚育了一江两岸的儿女｡让我们一起参加班级“背起行囊走汉江”专题综合性学习活动吧｡</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(1)【我“走”我策划】为使本次专题活动内容更加丰富,请帮助班长策划并完善下面的活动项目｡(本专题中已设计的活动除外)</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项目一:探寻母亲河源头</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项目二:调查汉江水资源现状</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项目三:</a:t>
            </a:r>
            <a:r>
              <a:rPr lang="en-US" sz="2100" u="sng" dirty="0">
                <a:latin typeface="Times New Roman" panose="02020603050405020304" pitchFamily="18" charset="0"/>
                <a:ea typeface="微软雅黑" panose="020B0503020204020204" pitchFamily="34" charset="-122"/>
                <a:cs typeface="Times New Roman" panose="02020603050405020304" pitchFamily="18" charset="0"/>
              </a:rPr>
              <a:t>					</a:t>
            </a:r>
            <a:endParaRPr lang="en-US"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1258729" y="4880610"/>
            <a:ext cx="2926080" cy="575945"/>
          </a:xfrm>
          <a:prstGeom prst="rect">
            <a:avLst/>
          </a:prstGeom>
          <a:noFill/>
        </p:spPr>
        <p:txBody>
          <a:bodyPr wrap="none" rtlCol="0" anchor="t">
            <a:spAutoFit/>
          </a:bodyPr>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走访汉江两岸居民</a:t>
            </a:r>
            <a:endPar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484245"/>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(2)【我“走”我参与】活动结束后,班级根据襄阳市近期颁布的《襄阳市汉江流域水环境保护条例》,向大家征集公益广告用语,呼吁大家从身边小事做起,保护水资源｡</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请你仿照示例设计一条｡(格式大体一致,字数不限)</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示例:拒绝抛洒,净化汉江｡</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我的设计:</a:t>
            </a:r>
            <a:r>
              <a:rPr lang="en-US" sz="2100" u="sng" dirty="0">
                <a:latin typeface="Times New Roman" panose="02020603050405020304" pitchFamily="18" charset="0"/>
                <a:ea typeface="微软雅黑" panose="020B0503020204020204" pitchFamily="34" charset="-122"/>
                <a:cs typeface="Times New Roman" panose="02020603050405020304" pitchFamily="18" charset="0"/>
              </a:rPr>
              <a:t>									</a:t>
            </a:r>
            <a:endParaRPr lang="en-US"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1758315" y="4026218"/>
            <a:ext cx="5259705" cy="414020"/>
          </a:xfrm>
          <a:prstGeom prst="rect">
            <a:avLst/>
          </a:prstGeom>
          <a:noFill/>
        </p:spPr>
        <p:txBody>
          <a:bodyPr wrap="none" rtlCol="0" anchor="t">
            <a:spAutoFit/>
          </a:bodyPr>
          <a:p>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让垃圾远离汉江水,让清澈伴随母亲河｡</a:t>
            </a:r>
            <a:endPar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225" y="1563521"/>
            <a:ext cx="8639033" cy="1771015"/>
          </a:xfrm>
          <a:prstGeom prst="rect">
            <a:avLst/>
          </a:prstGeom>
        </p:spPr>
        <p:txBody>
          <a:bodyPr wrap="square">
            <a:spAutoFit/>
          </a:bodyPr>
          <a:lstStyle/>
          <a:p>
            <a:pPr algn="just" fontAlgn="auto">
              <a:lnSpc>
                <a:spcPct val="13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①讲座具体时间不明确,可改为下周四晚7点;</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②“有幸”用于第一人称,应删去;</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③“按时来校”改为“光临”;</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④结尾署名和时间位置错误,交换位置｡</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66373" y="3408998"/>
            <a:ext cx="8639033" cy="2191385"/>
          </a:xfrm>
          <a:prstGeom prst="rect">
            <a:avLst/>
          </a:prstGeom>
          <a:ln w="28575">
            <a:solidFill>
              <a:srgbClr val="ED7D31"/>
            </a:solidFill>
            <a:prstDash val="dash"/>
          </a:ln>
        </p:spPr>
        <p:txBody>
          <a:bodyPr wrap="square">
            <a:spAutoFit/>
          </a:bodyPr>
          <a:p>
            <a:pPr algn="just" fontAlgn="auto">
              <a:lnSpc>
                <a:spcPct val="130000"/>
              </a:lnSpc>
              <a:spcAft>
                <a:spcPts val="0"/>
              </a:spcAft>
            </a:pPr>
            <a:r>
              <a:rPr lang="zh-CN"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【剖析】</a:t>
            </a:r>
            <a:r>
              <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本题考查语言表达得体｡邀请函的标题要居中;称谓另起一行顶格写并加冒号;正文写明举办活动的缘由､目的､事项及要求和日程安排､时间､地点,并对被邀请方发出得体､诚挚的邀请;落款要写明活动主办单位和成文日期｡本邀请函格式上落款错误,内容上讲座具体时间不明,并有两处语言不得体｡</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771015"/>
          </a:xfrm>
          <a:prstGeom prst="rect">
            <a:avLst/>
          </a:prstGeom>
        </p:spPr>
        <p:txBody>
          <a:bodyPr wrap="square">
            <a:spAutoFit/>
          </a:bodyPr>
          <a:lstStyle/>
          <a:p>
            <a:pPr algn="just" fontAlgn="auto">
              <a:lnSpc>
                <a:spcPct val="13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样题2</a:t>
            </a:r>
            <a:r>
              <a:rPr sz="2100" dirty="0">
                <a:latin typeface="Times New Roman" panose="02020603050405020304" pitchFamily="18" charset="0"/>
                <a:ea typeface="微软雅黑" panose="020B0503020204020204" pitchFamily="34" charset="-122"/>
                <a:cs typeface="Times New Roman" panose="02020603050405020304" pitchFamily="18" charset="0"/>
              </a:rPr>
              <a:t>(2018·泸州)我市某初中学校组织了一次以“绽放青春”为主题的综合实践活动,请你根据下列相关要求回答问题｡</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(1)以下是该校关于“青春靓丽计划”问卷调查的结果,请你根据这一结果,写出两条结论,不出现具体数字｡</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1953101" y="3288030"/>
            <a:ext cx="5237798" cy="2475548"/>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225" y="1563521"/>
            <a:ext cx="8639033" cy="1545590"/>
          </a:xfrm>
          <a:prstGeom prst="rect">
            <a:avLst/>
          </a:prstGeom>
        </p:spPr>
        <p:txBody>
          <a:bodyPr wrap="square">
            <a:spAutoFit/>
          </a:bodyPr>
          <a:lstStyle/>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:学生(男女学生)对生理知识和特长培养关注度都比较高,而对心理知识和个性发展关注度较低;女生对心理知识关注度明显高于男生,而男生对个性发展的关注度明显高于女生｡</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52562" y="3108008"/>
            <a:ext cx="8639033" cy="2030095"/>
          </a:xfrm>
          <a:prstGeom prst="rect">
            <a:avLst/>
          </a:prstGeom>
          <a:ln w="28575">
            <a:solidFill>
              <a:srgbClr val="ED7D31"/>
            </a:solidFill>
            <a:prstDash val="dash"/>
          </a:ln>
        </p:spPr>
        <p:txBody>
          <a:bodyPr wrap="square">
            <a:spAutoFit/>
          </a:bodyPr>
          <a:p>
            <a:pPr algn="just" fontAlgn="auto">
              <a:lnSpc>
                <a:spcPct val="150000"/>
              </a:lnSpc>
              <a:spcAft>
                <a:spcPts val="0"/>
              </a:spcAft>
            </a:pPr>
            <a:r>
              <a:rPr lang="zh-CN"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【剖析】</a:t>
            </a:r>
            <a:r>
              <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本题考查学生图文转换能力｡考生首先要弄清题目要求,再是要结合要求读懂图意,三是用通顺的语句表达出图意｡解答此题,看清图意是重点,如:理清横坐标的内容;纵坐标的数据和比例;性别柱状图差异及共同点(规律)｡</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515235"/>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(2)在该校举行的“最美青春偶像”人物评选活动中,教材里有以下四个人选,请你任选其中一人,写一段颁奖词｡要求:运用第二人称,语言简洁,内容符合人物实际,至少使用一种修辞手法,60字左右｡</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《木兰诗》中的木兰</a:t>
            </a:r>
            <a:r>
              <a:rPr lang="en-US" sz="2100" dirty="0">
                <a:latin typeface="Times New Roman" panose="02020603050405020304" pitchFamily="18" charset="0"/>
                <a:ea typeface="微软雅黑" panose="020B0503020204020204" pitchFamily="34" charset="-122"/>
                <a:cs typeface="Times New Roman" panose="02020603050405020304" pitchFamily="18" charset="0"/>
              </a:rPr>
              <a:t>		</a:t>
            </a:r>
            <a:r>
              <a:rPr sz="2100" dirty="0">
                <a:latin typeface="Times New Roman" panose="02020603050405020304" pitchFamily="18" charset="0"/>
                <a:ea typeface="微软雅黑" panose="020B0503020204020204" pitchFamily="34" charset="-122"/>
                <a:cs typeface="Times New Roman" panose="02020603050405020304" pitchFamily="18" charset="0"/>
              </a:rPr>
              <a:t>《孤独之旅》中的杜小康</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《香菱学诗》中的香菱</a:t>
            </a:r>
            <a:r>
              <a:rPr lang="en-US" sz="2100" dirty="0">
                <a:latin typeface="Times New Roman" panose="02020603050405020304" pitchFamily="18" charset="0"/>
                <a:ea typeface="微软雅黑" panose="020B0503020204020204" pitchFamily="34" charset="-122"/>
                <a:cs typeface="Times New Roman" panose="02020603050405020304" pitchFamily="18" charset="0"/>
              </a:rPr>
              <a:t>		</a:t>
            </a:r>
            <a:r>
              <a:rPr sz="2100" dirty="0">
                <a:latin typeface="Times New Roman" panose="02020603050405020304" pitchFamily="18" charset="0"/>
                <a:ea typeface="微软雅黑" panose="020B0503020204020204" pitchFamily="34" charset="-122"/>
                <a:cs typeface="Times New Roman" panose="02020603050405020304" pitchFamily="18" charset="0"/>
              </a:rPr>
              <a:t>《我的早年生活》中的丘吉尔</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6960</Words>
  <Application>WPS 演示</Application>
  <PresentationFormat>在屏幕上显示</PresentationFormat>
  <Paragraphs>270</Paragraphs>
  <Slides>54</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54</vt:i4>
      </vt:variant>
    </vt:vector>
  </HeadingPairs>
  <TitlesOfParts>
    <vt:vector size="62"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2020-02-24T04:00:11Z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