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405" r:id="rId4"/>
    <p:sldId id="406" r:id="rId5"/>
    <p:sldId id="407" r:id="rId6"/>
    <p:sldId id="408" r:id="rId7"/>
    <p:sldId id="409" r:id="rId8"/>
    <p:sldId id="410" r:id="rId9"/>
    <p:sldId id="411" r:id="rId10"/>
    <p:sldId id="474" r:id="rId11"/>
    <p:sldId id="473" r:id="rId12"/>
    <p:sldId id="476" r:id="rId13"/>
    <p:sldId id="412" r:id="rId14"/>
    <p:sldId id="477" r:id="rId15"/>
    <p:sldId id="413" r:id="rId16"/>
    <p:sldId id="414" r:id="rId17"/>
    <p:sldId id="415" r:id="rId18"/>
    <p:sldId id="416" r:id="rId19"/>
    <p:sldId id="417" r:id="rId20"/>
    <p:sldId id="419" r:id="rId21"/>
    <p:sldId id="420" r:id="rId22"/>
    <p:sldId id="423" r:id="rId23"/>
    <p:sldId id="427" r:id="rId24"/>
    <p:sldId id="442" r:id="rId25"/>
    <p:sldId id="444" r:id="rId26"/>
    <p:sldId id="541" r:id="rId27"/>
    <p:sldId id="542" r:id="rId28"/>
    <p:sldId id="266" r:id="rId29"/>
    <p:sldId id="267" r:id="rId30"/>
    <p:sldId id="540" r:id="rId31"/>
    <p:sldId id="546" r:id="rId32"/>
    <p:sldId id="547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8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image" Target="../media/image6.jpeg" /><Relationship Id="rId6" Type="http://schemas.openxmlformats.org/officeDocument/2006/relationships/audio" Target="../media/chimes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Relationship Id="rId3" Type="http://schemas.openxmlformats.org/officeDocument/2006/relationships/image" Target="../media/image29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16020" y="2249805"/>
            <a:ext cx="5662930" cy="1261745"/>
          </a:xfrm>
        </p:spPr>
        <p:txBody>
          <a:bodyPr/>
          <a:lstStyle/>
          <a:p>
            <a:r>
              <a:rPr lang="zh-CN" altLang="en-US" sz="66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</a:rPr>
              <a:t>徽标解读题</a:t>
            </a:r>
            <a:endParaRPr lang="zh-CN" altLang="en-US" sz="66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30885"/>
            <a:ext cx="11353800" cy="5838190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寓意手法：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采用与标志含义相近似或具有寓意性的形象，以影射、暗示、示意的方式表现标志的内容和特点。如：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中国扶贫基金会会徽、中华慈善总会会徽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3200"/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824865" y="3021965"/>
            <a:ext cx="4119880" cy="3547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6887210" y="2924175"/>
            <a:ext cx="3847465" cy="3547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3270"/>
            <a:ext cx="4359910" cy="2962910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模拟手法：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用特性相近事物形象模仿或比拟所标志对象特征或含义的手法。如：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深圳航空公司标志。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/>
          </a:p>
        </p:txBody>
      </p:sp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430530" y="3446145"/>
            <a:ext cx="3728720" cy="307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5668010" y="3445510"/>
            <a:ext cx="5400040" cy="3074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809490" y="861695"/>
            <a:ext cx="71170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视感手法：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采用并无特殊含义的简洁而形态独特的抽象图形，文字或符号，给人一种强烈的现代感，视觉冲击感或舒适感，引起人们注意并难以忘怀。如：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李宁品牌标志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23" name="文本占位符 286722"/>
          <p:cNvSpPr>
            <a:spLocks noGrp="1"/>
          </p:cNvSpPr>
          <p:nvPr>
            <p:ph type="body" idx="1"/>
          </p:nvPr>
        </p:nvSpPr>
        <p:spPr>
          <a:xfrm>
            <a:off x="568325" y="1879600"/>
            <a:ext cx="11055985" cy="407797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描述会徽、标志画面；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解说会徽、标志的构成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endParaRPr lang="en-US" altLang="zh-CN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挖掘会徽、标志的含义、寓意和创意；</a:t>
            </a:r>
            <a:endParaRPr lang="zh-CN" altLang="zh-CN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拟广告语。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3200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030" y="1882140"/>
            <a:ext cx="11908790" cy="4295140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一、审题：明确要求。</a:t>
            </a:r>
            <a:endParaRPr lang="zh-CN" altLang="en-US" sz="3200" b="1">
              <a:solidFill>
                <a:srgbClr val="DC26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徽标类题目一般由三部分组成：</a:t>
            </a:r>
            <a:endParaRPr lang="zh-CN" altLang="en-US" sz="3200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提示和注解。</a:t>
            </a: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方便考生把握答题要点。</a:t>
            </a:r>
            <a:endParaRPr lang="zh-CN" altLang="en-US" sz="3200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2.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主体。</a:t>
            </a: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即徽标本身。它由各要素整合而成，形成特定的情景和主题思想。</a:t>
            </a:r>
            <a:endParaRPr lang="zh-CN" altLang="en-US" sz="3200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问题。</a:t>
            </a: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是试题的归宿</a:t>
            </a:r>
            <a:r>
              <a:rPr lang="en-US" altLang="zh-CN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即指定考生按其要求与内容解答。 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4131" name="文本占位符 304130"/>
          <p:cNvSpPr>
            <a:spLocks noGrp="1"/>
          </p:cNvSpPr>
          <p:nvPr>
            <p:ph type="body" idx="1"/>
          </p:nvPr>
        </p:nvSpPr>
        <p:spPr>
          <a:xfrm>
            <a:off x="168910" y="836930"/>
            <a:ext cx="11741785" cy="5760720"/>
          </a:xfrm>
        </p:spPr>
        <p:txBody>
          <a:bodyPr>
            <a:normAutofit fontScale="90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b="1">
                <a:solidFill>
                  <a:srgbClr val="DC2608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zh-CN" altLang="en-US" sz="3555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二、读图：读全读懂。</a:t>
            </a:r>
            <a:endParaRPr lang="zh-CN" altLang="en-US" sz="3555" b="1">
              <a:solidFill>
                <a:srgbClr val="DC26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555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555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55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355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55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观察表象，抓住特点。</a:t>
            </a:r>
            <a:r>
              <a:rPr lang="zh-CN" altLang="en-US" sz="3555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观察徽标，看清图中有哪些线条、文字、图形、颜色、大小、位置是怎样安排的。</a:t>
            </a:r>
            <a:endParaRPr lang="zh-CN" altLang="en-US" sz="3555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555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555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55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355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555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由此及彼，展开联想。</a:t>
            </a:r>
            <a:r>
              <a:rPr lang="zh-CN" altLang="en-US" sz="3555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徽标往往是根据所要表现的对象的性质特点，用简洁、明快、通俗易懂的图形来表达创作者的愿望。根据提示和注解，类比联想，将画面信息跟现实生活相联系，仔细揣摩作者的创作意图，从而对徽标的寓意作出合情合理的解释。</a:t>
            </a:r>
            <a:endParaRPr lang="zh-CN" altLang="en-US" sz="3555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4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3107" name="文本占位符 303106"/>
          <p:cNvSpPr>
            <a:spLocks noGrp="1"/>
          </p:cNvSpPr>
          <p:nvPr>
            <p:ph type="body" idx="1"/>
          </p:nvPr>
        </p:nvSpPr>
        <p:spPr>
          <a:xfrm>
            <a:off x="320675" y="1015365"/>
            <a:ext cx="11343640" cy="491680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三、表达：准确有序。</a:t>
            </a:r>
            <a:endParaRPr lang="zh-CN" altLang="en-US" sz="3200" b="1">
              <a:solidFill>
                <a:srgbClr val="DC26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准确。</a:t>
            </a: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根据题干对内容、修辞、句式、字数等方面要求进行表达，忌答非所问、生拉硬拽。语言通顺，卷面整洁。</a:t>
            </a:r>
            <a:endParaRPr lang="zh-CN" altLang="en-US" sz="3200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en-US" altLang="zh-CN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有序。</a:t>
            </a:r>
            <a:r>
              <a:rPr lang="zh-CN" altLang="en-US" sz="3200" b="1">
                <a:solidFill>
                  <a:srgbClr val="260ED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说明画面要有整体意识，留意方位，按照顺序，先总后分，先主后次 。揭示寓意由表及里，在不超字数的前提下，力求全面。</a:t>
            </a:r>
            <a:endParaRPr lang="zh-CN" altLang="en-US" sz="3200" b="1">
              <a:solidFill>
                <a:srgbClr val="260ED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3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3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3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3347" name="文本框 313346"/>
          <p:cNvSpPr txBox="1"/>
          <p:nvPr/>
        </p:nvSpPr>
        <p:spPr>
          <a:xfrm>
            <a:off x="154305" y="1570355"/>
            <a:ext cx="1137793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例一：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中国青年志愿者行动，体现了中华民族助人为乐和扶贫济困的传统美德，下图是“中国青年志愿者”的标志，试根据这一标志，完成下列题目： </a:t>
            </a:r>
            <a:br>
              <a:rPr lang="zh-CN" altLang="en-US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请用简洁的语言描述标志。</a:t>
            </a:r>
            <a:br>
              <a:rPr lang="zh-CN" altLang="en-US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请描述该标志所象征的寓意。</a:t>
            </a:r>
            <a:endParaRPr lang="zh-CN" altLang="en-US" sz="2800" b="1">
              <a:solidFill>
                <a:srgbClr val="DC26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3348" name="图片 3133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438" y="3339148"/>
            <a:ext cx="4211637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3349" name="矩形 313348"/>
          <p:cNvSpPr/>
          <p:nvPr/>
        </p:nvSpPr>
        <p:spPr>
          <a:xfrm>
            <a:off x="396875" y="4184015"/>
            <a:ext cx="605980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青年，志愿，行动，都可能是设计的理念灵感；题目中“助人为乐”“扶危济困”都点出“爱”的主题。从形状和构图联系思考。 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3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370" name="Rectangle 3"/>
          <p:cNvSpPr/>
          <p:nvPr/>
        </p:nvSpPr>
        <p:spPr>
          <a:xfrm>
            <a:off x="7391400" y="4114800"/>
            <a:ext cx="27209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3200" b="1">
              <a:latin typeface="Arial" panose="020b0604020202020204" pitchFamily="34" charset="0"/>
            </a:endParaRPr>
          </a:p>
        </p:txBody>
      </p:sp>
      <p:sp>
        <p:nvSpPr>
          <p:cNvPr id="314371" name="Rectangle 4"/>
          <p:cNvSpPr/>
          <p:nvPr/>
        </p:nvSpPr>
        <p:spPr>
          <a:xfrm>
            <a:off x="772795" y="3827145"/>
            <a:ext cx="61207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”中间有一个既似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、又似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鸽子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的图案，大拇指像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鸽头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，其余四指像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鸽翅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4372" name="Rectangle 5"/>
          <p:cNvSpPr/>
          <p:nvPr/>
        </p:nvSpPr>
        <p:spPr>
          <a:xfrm>
            <a:off x="772795" y="1920875"/>
            <a:ext cx="6248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中国青年志愿者”标志的构图，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总体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上是一个“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”的图形。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4373" name="Rectangle 6"/>
          <p:cNvSpPr/>
          <p:nvPr/>
        </p:nvSpPr>
        <p:spPr>
          <a:xfrm>
            <a:off x="772795" y="1511935"/>
            <a:ext cx="6248400" cy="1905000"/>
          </a:xfrm>
          <a:prstGeom prst="rect">
            <a:avLst/>
          </a:prstGeom>
          <a:noFill/>
          <a:ln w="38100" cap="flat" cmpd="sng">
            <a:solidFill>
              <a:srgbClr val="32C64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1437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1050" y="2997200"/>
            <a:ext cx="1752600" cy="170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4375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9906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4376" name="Rectangle 9"/>
          <p:cNvSpPr/>
          <p:nvPr/>
        </p:nvSpPr>
        <p:spPr>
          <a:xfrm>
            <a:off x="772795" y="3582670"/>
            <a:ext cx="6248400" cy="2057400"/>
          </a:xfrm>
          <a:prstGeom prst="rect">
            <a:avLst/>
          </a:prstGeom>
          <a:noFill/>
          <a:ln w="38100" cap="flat" cmpd="sng">
            <a:solidFill>
              <a:srgbClr val="32C64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4377" name="Rectangle 10"/>
          <p:cNvSpPr/>
          <p:nvPr/>
        </p:nvSpPr>
        <p:spPr>
          <a:xfrm>
            <a:off x="1136333" y="703898"/>
            <a:ext cx="41767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描述画面内容。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4378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488" y="4941888"/>
            <a:ext cx="1905000" cy="153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4379" name="Rectangle 12"/>
          <p:cNvSpPr/>
          <p:nvPr/>
        </p:nvSpPr>
        <p:spPr>
          <a:xfrm>
            <a:off x="873125" y="5805488"/>
            <a:ext cx="604837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注意顺序：由总到分</a:t>
            </a: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细观察）</a:t>
            </a:r>
            <a:endParaRPr lang="zh-CN" altLang="en-US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1" grpId="0"/>
      <p:bldP spid="314372" grpId="0"/>
      <p:bldP spid="314373" grpId="0"/>
      <p:bldP spid="314376" grpId="0"/>
      <p:bldP spid="3143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5394" name="Rectangle 4"/>
          <p:cNvSpPr/>
          <p:nvPr/>
        </p:nvSpPr>
        <p:spPr>
          <a:xfrm>
            <a:off x="373380" y="3230880"/>
            <a:ext cx="7878445" cy="3297555"/>
          </a:xfrm>
          <a:prstGeom prst="rect">
            <a:avLst/>
          </a:prstGeom>
          <a:noFill/>
          <a:ln w="38100" cap="flat" cmpd="sng">
            <a:solidFill>
              <a:srgbClr val="32C64E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5395" name="Rectangle 5"/>
          <p:cNvSpPr/>
          <p:nvPr/>
        </p:nvSpPr>
        <p:spPr>
          <a:xfrm>
            <a:off x="372745" y="3430270"/>
            <a:ext cx="78790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标志的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寓意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深刻：“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”象征着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爱心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，“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”象征着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援助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，“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鸽子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”象征着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美好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DF051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endParaRPr lang="zh-CN" altLang="en-US" sz="3200" b="1">
              <a:solidFill>
                <a:srgbClr val="DF051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DF051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整个图案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寓意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为：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伸出援助之手，把爱心献给世界，将美好撒满人间。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5396" name="Rectangle 6"/>
          <p:cNvSpPr/>
          <p:nvPr/>
        </p:nvSpPr>
        <p:spPr>
          <a:xfrm>
            <a:off x="1149668" y="804863"/>
            <a:ext cx="632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揭示寓意。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5397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5555" y="2287270"/>
            <a:ext cx="2429510" cy="1779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5398" name="Rectangle 8"/>
          <p:cNvSpPr/>
          <p:nvPr/>
        </p:nvSpPr>
        <p:spPr>
          <a:xfrm>
            <a:off x="9174480" y="4221163"/>
            <a:ext cx="8382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助人为乐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5399" name="Rectangle 9"/>
          <p:cNvSpPr/>
          <p:nvPr/>
        </p:nvSpPr>
        <p:spPr>
          <a:xfrm>
            <a:off x="10205085" y="4221163"/>
            <a:ext cx="6858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扶贫济困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5400" name="Rectangle 10"/>
          <p:cNvSpPr/>
          <p:nvPr/>
        </p:nvSpPr>
        <p:spPr>
          <a:xfrm>
            <a:off x="1315720" y="2098040"/>
            <a:ext cx="6248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）顺序：由分到总。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5401" name="Text Box 11"/>
          <p:cNvSpPr txBox="1"/>
          <p:nvPr/>
        </p:nvSpPr>
        <p:spPr>
          <a:xfrm>
            <a:off x="8251508" y="1467485"/>
            <a:ext cx="2214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（巧联想）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5402" name="Text Box 12"/>
          <p:cNvSpPr txBox="1"/>
          <p:nvPr/>
        </p:nvSpPr>
        <p:spPr>
          <a:xfrm>
            <a:off x="1315720" y="1451610"/>
            <a:ext cx="69361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）注意与标志的象征意义相联系。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5403" name="Text Box 13"/>
          <p:cNvSpPr txBox="1"/>
          <p:nvPr/>
        </p:nvSpPr>
        <p:spPr>
          <a:xfrm>
            <a:off x="5701665" y="2098040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（善表达）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4" grpId="0"/>
      <p:bldP spid="315400" grpId="0"/>
      <p:bldP spid="315401" grpId="0"/>
      <p:bldP spid="315402" grpId="0"/>
      <p:bldP spid="3154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0514" name="文本占位符 320513"/>
          <p:cNvSpPr>
            <a:spLocks noGrp="1"/>
          </p:cNvSpPr>
          <p:nvPr>
            <p:ph type="body" idx="1"/>
          </p:nvPr>
        </p:nvSpPr>
        <p:spPr>
          <a:xfrm>
            <a:off x="128270" y="792480"/>
            <a:ext cx="11699240" cy="5338445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例二：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下面是我国的“国家节水标志”，请写出该标志的构图要素及其寓意，要求语意简明，句子通顺，不超过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0516" name="矩形 320515"/>
          <p:cNvSpPr/>
          <p:nvPr/>
        </p:nvSpPr>
        <p:spPr>
          <a:xfrm>
            <a:off x="128270" y="4933315"/>
            <a:ext cx="11699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266700"/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 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答案示例：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图标由水滴、手掌和圆形组成。圆形代表地球，象征节水能保护地球生态；手掌托着水滴，象征人人动手节约每一滴水；手掌又像一条河流，象征滴水成河。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0517" name="矩形 320516"/>
          <p:cNvSpPr/>
          <p:nvPr/>
        </p:nvSpPr>
        <p:spPr>
          <a:xfrm>
            <a:off x="128905" y="2122805"/>
            <a:ext cx="43611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观察表象，抓住特点：</a:t>
            </a:r>
            <a:b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0518" name="矩形 320517"/>
          <p:cNvSpPr/>
          <p:nvPr/>
        </p:nvSpPr>
        <p:spPr>
          <a:xfrm>
            <a:off x="4490085" y="2122805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水滴、手掌和圆形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0519" name="矩形 320518"/>
          <p:cNvSpPr/>
          <p:nvPr/>
        </p:nvSpPr>
        <p:spPr>
          <a:xfrm>
            <a:off x="4490085" y="2913380"/>
            <a:ext cx="34493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手掌像河流，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手掌托着水滴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0521" name="矩形 320520"/>
          <p:cNvSpPr/>
          <p:nvPr/>
        </p:nvSpPr>
        <p:spPr>
          <a:xfrm>
            <a:off x="128905" y="3075623"/>
            <a:ext cx="4246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由此及彼，展开联想：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0522" name="矩形 320521"/>
          <p:cNvSpPr/>
          <p:nvPr/>
        </p:nvSpPr>
        <p:spPr>
          <a:xfrm>
            <a:off x="128905" y="4103053"/>
            <a:ext cx="4246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分析寓意，文字表达：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0525" name="图片 320524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8778240" y="2122805"/>
            <a:ext cx="2592070" cy="2535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51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6" grpId="0"/>
      <p:bldP spid="320517" grpId="0"/>
      <p:bldP spid="320518" grpId="0"/>
      <p:bldP spid="320519" grpId="0"/>
      <p:bldP spid="320521" grpId="0"/>
      <p:bldP spid="3205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2867" name="图片 2928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45" y="1664653"/>
            <a:ext cx="1584325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2868" name="图片 2928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5" y="3213100"/>
            <a:ext cx="3485515" cy="290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2870" name="图片 2928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3433" y="3213100"/>
            <a:ext cx="3240087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2871" name="图片 2928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4520" y="3213100"/>
            <a:ext cx="3025140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2869" name="文本框 292868"/>
          <p:cNvSpPr txBox="1"/>
          <p:nvPr/>
        </p:nvSpPr>
        <p:spPr>
          <a:xfrm>
            <a:off x="2332355" y="1997710"/>
            <a:ext cx="9568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你认识这些徽标吗？你知道他们代表了什么？</a:t>
            </a:r>
            <a:endParaRPr lang="zh-CN" altLang="en-US" sz="3600" b="1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2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3587" name="文本占位符 323586"/>
          <p:cNvSpPr>
            <a:spLocks noGrp="1"/>
          </p:cNvSpPr>
          <p:nvPr>
            <p:ph type="body" idx="1"/>
          </p:nvPr>
        </p:nvSpPr>
        <p:spPr>
          <a:xfrm>
            <a:off x="219075" y="811530"/>
            <a:ext cx="11794490" cy="5777230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例三：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下面是我国颁布的“中国环境标志”，请写出该标志中除文字以外的构图要素及其寓意，要求语意简明，句子通顺，不超过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23588" name="图片 323587"/>
          <p:cNvPicPr>
            <a:picLocks noChangeAspect="1"/>
          </p:cNvPicPr>
          <p:nvPr/>
        </p:nvPicPr>
        <p:blipFill>
          <a:blip r:embed="rId2">
            <a:lum bright="20001"/>
          </a:blip>
          <a:stretch>
            <a:fillRect/>
          </a:stretch>
        </p:blipFill>
        <p:spPr>
          <a:xfrm>
            <a:off x="8928100" y="1938020"/>
            <a:ext cx="2994025" cy="2723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3590" name="矩形 323589"/>
          <p:cNvSpPr/>
          <p:nvPr/>
        </p:nvSpPr>
        <p:spPr>
          <a:xfrm>
            <a:off x="326390" y="1999933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观察表象，抓住特点：</a:t>
            </a:r>
            <a:endParaRPr lang="zh-CN" altLang="en-US" sz="28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3591" name="矩形 323590"/>
          <p:cNvSpPr/>
          <p:nvPr/>
        </p:nvSpPr>
        <p:spPr>
          <a:xfrm>
            <a:off x="4162425" y="1938020"/>
            <a:ext cx="37611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中间太阳、山、水图形，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外围十个圆环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3592" name="矩形 323591"/>
          <p:cNvSpPr/>
          <p:nvPr/>
        </p:nvSpPr>
        <p:spPr>
          <a:xfrm>
            <a:off x="326390" y="3137218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由此及彼，展开联想：</a:t>
            </a:r>
            <a:endParaRPr lang="zh-CN" altLang="en-US" sz="28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3593" name="矩形 323592"/>
          <p:cNvSpPr/>
          <p:nvPr/>
        </p:nvSpPr>
        <p:spPr>
          <a:xfrm>
            <a:off x="4162425" y="2891155"/>
            <a:ext cx="40233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山水＝环境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圆环＝公众，同“环境”的“环”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3594" name="矩形 323593"/>
          <p:cNvSpPr/>
          <p:nvPr/>
        </p:nvSpPr>
        <p:spPr>
          <a:xfrm>
            <a:off x="326390" y="4274503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分析寓意，文字表达：</a:t>
            </a:r>
            <a:endParaRPr lang="zh-CN" altLang="en-US" sz="28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3595" name="矩形 323594"/>
          <p:cNvSpPr/>
          <p:nvPr/>
        </p:nvSpPr>
        <p:spPr>
          <a:xfrm>
            <a:off x="105410" y="4689475"/>
            <a:ext cx="1190879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答案示例：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中国环境标志图形由中心的山、水、太阳及周围的十个环组成；十个环的“环”字与环境的“环”同字；图形的中心结构代表人类赖以生存的环境，外围的十个环环环相扣，表示公众齐心协力保护环境。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3587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90" grpId="0"/>
      <p:bldP spid="323591" grpId="0"/>
      <p:bldP spid="323592" grpId="0"/>
      <p:bldP spid="323593" grpId="0"/>
      <p:bldP spid="323594" grpId="0"/>
      <p:bldP spid="3235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6130" name="矩形 176129"/>
          <p:cNvSpPr/>
          <p:nvPr/>
        </p:nvSpPr>
        <p:spPr>
          <a:xfrm>
            <a:off x="429895" y="1133475"/>
            <a:ext cx="11033760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例四：下面这个图形是在许多饮料包装及分类垃圾箱上常见的标志，请你写出它所表达的含义。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6131" name="矩形 176130"/>
          <p:cNvSpPr/>
          <p:nvPr/>
        </p:nvSpPr>
        <p:spPr>
          <a:xfrm>
            <a:off x="429895" y="2977198"/>
            <a:ext cx="6986905" cy="32905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）它标志着该商品或商品的包装是用可再生的材料制作；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）它提醒人们，在使用完印有这种标志的商品后，将其送去回收，而不要当作普通垃圾扔掉。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6134" name="图片 176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2863215"/>
            <a:ext cx="3687445" cy="2807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charRg st="3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6131">
                                            <p:txEl>
                                              <p:charRg st="31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9730" name="文本占位符 329729"/>
          <p:cNvSpPr>
            <a:spLocks noGrp="1"/>
          </p:cNvSpPr>
          <p:nvPr>
            <p:ph type="body" idx="1"/>
          </p:nvPr>
        </p:nvSpPr>
        <p:spPr>
          <a:xfrm>
            <a:off x="234315" y="1010285"/>
            <a:ext cx="5115560" cy="2087245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例五：下图是“绿色食品”标志，请用简明的语言写出你对构图设计含义的探究结果。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29731" name="图片 3297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" y="3424555"/>
            <a:ext cx="2962275" cy="296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9732" name="文本框 329731"/>
          <p:cNvSpPr txBox="1"/>
          <p:nvPr/>
        </p:nvSpPr>
        <p:spPr>
          <a:xfrm>
            <a:off x="5810250" y="734060"/>
            <a:ext cx="638175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答案示例：</a:t>
            </a:r>
            <a:endParaRPr lang="zh-CN" altLang="en-US" sz="28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绿色食品实行标志管理。绿色食品标志由特定的图形来表示。绿色食品标志图形由三部分构成：上方的太阳、下方的叶片和蓓蕾。标志图形为正圆形，意为保护、安全。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整个图形描绘了一幅明媚阳光照耀下的和谐生机，告诉人们绿色食品是出自纯净、良好生态环境的安全、无污染食品，能给人们带来蓬勃的生命力。绿色食品标志还提醒人们要保护环境和防止污染，通过改善人与环境的关系，创造自然界新的和谐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0" grpId="0" build="p"/>
      <p:bldP spid="3297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62" name="标题 348161"/>
          <p:cNvSpPr>
            <a:spLocks noGrp="1"/>
          </p:cNvSpPr>
          <p:nvPr>
            <p:ph type="title"/>
          </p:nvPr>
        </p:nvSpPr>
        <p:spPr>
          <a:xfrm>
            <a:off x="428625" y="734060"/>
            <a:ext cx="10753725" cy="1014095"/>
          </a:xfrm>
        </p:spPr>
        <p:txBody>
          <a:bodyPr anchor="b" anchorCtr="0"/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例六：右图是中国节能认证标识，请根据图案特征，进行想象，用简洁的语言说明其寓意（至少说出三点）。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163" name="文本占位符 348162"/>
          <p:cNvSpPr>
            <a:spLocks noGrp="1"/>
          </p:cNvSpPr>
          <p:nvPr>
            <p:ph type="body" idx="1"/>
          </p:nvPr>
        </p:nvSpPr>
        <p:spPr>
          <a:xfrm>
            <a:off x="135255" y="1787525"/>
            <a:ext cx="8415020" cy="490791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中国节能产品认证标志”由 “</a:t>
            </a:r>
            <a:r>
              <a:rPr lang="en-US" altLang="zh-CN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energy(</a:t>
            </a: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能源</a:t>
            </a:r>
            <a:r>
              <a:rPr lang="en-US" altLang="zh-CN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)”</a:t>
            </a: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的第一个字母“</a:t>
            </a:r>
            <a:r>
              <a:rPr lang="en-US" altLang="zh-CN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e”</a:t>
            </a: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构成一个圆形图案，中间包含了一个变形的汉字“节”，寓意为节能；</a:t>
            </a:r>
            <a:endParaRPr lang="zh-CN" altLang="en-US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缺口的外圆又构成“</a:t>
            </a:r>
            <a:r>
              <a:rPr lang="en-US" altLang="zh-CN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CHINA”</a:t>
            </a: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的第一字母“</a:t>
            </a:r>
            <a:r>
              <a:rPr lang="en-US" altLang="zh-CN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C”</a:t>
            </a: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，“节”的上半部简化成一段古长城的形状，与下半部构成一个峰火台的图案一起，象征着中国；</a:t>
            </a:r>
            <a:endParaRPr lang="zh-CN" altLang="en-US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“节”的下半部又是“能”的汉语拼音第一字母“</a:t>
            </a:r>
            <a:r>
              <a:rPr lang="en-US" altLang="zh-CN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n”</a:t>
            </a: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altLang="en-US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整个图案中包含了中英文，以利于国际接轨；</a:t>
            </a:r>
            <a:endParaRPr lang="zh-CN" altLang="en-US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整体图案为蓝色，象征着人类通过节能活动恢复和保持天空和海洋的蓝色。</a:t>
            </a:r>
            <a:endParaRPr lang="zh-CN" altLang="en-US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48165" name="图片 348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590" y="2716848"/>
            <a:ext cx="3130550" cy="3097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0211" name="文本占位符 350210"/>
          <p:cNvSpPr>
            <a:spLocks noGrp="1"/>
          </p:cNvSpPr>
          <p:nvPr>
            <p:ph type="body" idx="1"/>
          </p:nvPr>
        </p:nvSpPr>
        <p:spPr>
          <a:xfrm>
            <a:off x="283210" y="987425"/>
            <a:ext cx="7045960" cy="27355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例七：右图是中央文明办发布的“中国志愿服务标识”。请仔细观察，对标识的构成进行准确、生动的描写。要求：使用比喻或比拟等修辞手法，不超过</a:t>
            </a:r>
            <a:r>
              <a:rPr lang="en-US" altLang="zh-CN" sz="3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altLang="en-US" sz="3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字。</a:t>
            </a:r>
            <a:br>
              <a:rPr lang="zh-CN" altLang="en-US" sz="3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 sz="3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3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50212" name="图片 350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400" y="701040"/>
            <a:ext cx="3658870" cy="3021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0214" name="文本框 350213"/>
          <p:cNvSpPr txBox="1"/>
          <p:nvPr/>
        </p:nvSpPr>
        <p:spPr>
          <a:xfrm>
            <a:off x="283210" y="4236085"/>
            <a:ext cx="1127569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DC2608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此标志以汉字“志”为基本原型，上面的“志”像一只振翅飞起的鸽子，传递着友爱；下面的“心”像一条弯曲、飘逸的彩带，象征着心灵相连。</a:t>
            </a:r>
            <a:endParaRPr lang="zh-CN" altLang="en-US" sz="3200" b="1">
              <a:solidFill>
                <a:srgbClr val="DC26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0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1" grpId="0" build="p"/>
      <p:bldP spid="3502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6690" y="1415415"/>
            <a:ext cx="11739880" cy="206375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 近日，日照市印发《日照市城市生活垃圾分类工作实施方案》，并向社会公开征集日照市城市生活垃圾分类宣传图标，活动得到广大市民的积极响应。下面是两件入围作品，请任选其中一件，用简洁的语言对其构图要素和寓意加以说明，不超过80字。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4" name="图片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15" y="3263900"/>
            <a:ext cx="1945640" cy="1655445"/>
          </a:xfrm>
          <a:prstGeom prst="rect">
            <a:avLst/>
          </a:prstGeom>
        </p:spPr>
      </p:pic>
      <p:pic>
        <p:nvPicPr>
          <p:cNvPr id="105" name="图片 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5" y="5049520"/>
            <a:ext cx="1945640" cy="15989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449195" y="3380740"/>
            <a:ext cx="97428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图标一：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整体构图为太阳，主体为“日”“照”二字，其间融入帆船等元素，“照”字的四点水由四个垃圾桶构成；寓意日照市倡导垃圾分类、绿色生活，城市将更美好。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图标二：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整体构图为太阳</a:t>
            </a:r>
            <a:r>
              <a:rPr lang="en-US" altLang="zh-CN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中间嵌入垃圾桶和“日照”二字首字母“RZ”,字母“Z”像飞翔的鸟</a:t>
            </a:r>
            <a:r>
              <a:rPr lang="en-US" altLang="zh-CN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图标周边为循环式；寓意日照市倡导垃圾分类和循环利用，城市腾飞，生活更美好。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9090" y="909955"/>
            <a:ext cx="11513185" cy="1080135"/>
          </a:xfrm>
        </p:spPr>
        <p:txBody>
          <a:bodyPr>
            <a:normAutofit/>
          </a:bodyPr>
          <a:lstStyle/>
          <a:p>
            <a:pPr algn="l"/>
            <a:r>
              <a:rPr lang="zh-CN" altLang="en-US" sz="311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 </a:t>
            </a:r>
            <a:r>
              <a:rPr lang="zh-CN" altLang="en-US" sz="311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下图是北斗导航系统图标，请结合构成要素解说设计意图。(图标背景色为蓝色)</a:t>
            </a:r>
            <a:endParaRPr lang="zh-CN" altLang="en-US" sz="311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6885" y="1890395"/>
            <a:ext cx="7728585" cy="4792345"/>
          </a:xfrm>
        </p:spPr>
        <p:txBody>
          <a:bodyPr>
            <a:normAutofit fontScale="25000"/>
          </a:bodyPr>
          <a:lstStyle/>
          <a:p>
            <a:pPr>
              <a:lnSpc>
                <a:spcPct val="100000"/>
              </a:lnSpc>
            </a:pPr>
            <a:endParaRPr lang="zh-CN" altLang="en-US"/>
          </a:p>
          <a:p>
            <a:pPr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</a:pPr>
            <a:r>
              <a:rPr lang="zh-CN" altLang="en-US" sz="9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zh-CN" altLang="en-US" sz="96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标采用圆形构型，象征“圆满”，与太极阴阳鱼共同蕴含了中国传统文化，深蓝色太空和浅蓝色地球代表航天事业。北斗七星是自古时期人们用来辨识方位的依据，司南是中国古代发明的世界上最早的导航装置。两者结合既彰显了中国古代科学技术成就，也寓意着卫星导航系统星地一体，同时还蕴含着中国自主卫星导航系统的名字——“北斗”；图中网络化的地球和上下中英文字则体现了北斗卫星系统开放兼容、服务全球的愿景。   </a:t>
            </a:r>
            <a:endParaRPr lang="zh-CN" altLang="en-US" sz="96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0" y="2310130"/>
            <a:ext cx="3900805" cy="3577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0815" y="1678305"/>
            <a:ext cx="11861165" cy="70485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一、【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请比较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中华医学会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世界卫生组织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两个图标构图上的异同。</a:t>
            </a:r>
            <a:endParaRPr lang="zh-CN" altLang="en-US" sz="32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12260" y="2005330"/>
            <a:ext cx="755078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相同点：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都有“灵蛇缠绕权杖”的标志，且该标志都位于图标的中央位置；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不同点：</a:t>
            </a:r>
            <a:r>
              <a:rPr lang="en-US" altLang="zh-CN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中华医学会</a:t>
            </a:r>
            <a:r>
              <a:rPr lang="en-US" altLang="zh-CN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图标背景是中国地图和“中华医学会”的字样及其英文翻译；</a:t>
            </a:r>
            <a:r>
              <a:rPr lang="en-US" altLang="zh-CN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世界卫生组织</a:t>
            </a:r>
            <a:r>
              <a:rPr lang="en-US" altLang="zh-CN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的图标背景是世界地图及象征和平的橄榄枝。   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70815" y="2382520"/>
            <a:ext cx="3081020" cy="2533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170815" y="4525010"/>
            <a:ext cx="3080385" cy="2203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0660" y="698500"/>
            <a:ext cx="11790680" cy="217487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 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遵义历史悠久，文化灿烂，山水幽美，植被茂密，是红色圣地，转折之城。她以无穷的魅力，吸引着八方来客。“遵小乖”（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遵义“首席推荐官”、遵义2020 年旅游发展大会吉祥物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）为了让游客更好地了解遵义，请你帮助她解决以下问题。</a:t>
            </a:r>
            <a:b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结合遵义历史、景物以及人民的特点，解释身上的几个标志。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05380" y="3306445"/>
            <a:ext cx="9488170" cy="278320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①我头顶五角星，表明</a:t>
            </a:r>
            <a:r>
              <a:rPr lang="zh-CN" altLang="en-US" sz="2800" b="1" u="sng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1" u="sng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②我双耳是绿叶，表明</a:t>
            </a:r>
            <a:r>
              <a:rPr lang="zh-CN" altLang="en-US" sz="2800" b="1" u="sng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1" u="sng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③我小脸带微笑，表明</a:t>
            </a:r>
            <a:r>
              <a:rPr lang="zh-CN" altLang="en-US" sz="2800" b="1" u="sng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1" u="sng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</a:t>
            </a: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④我胸怀“zuyi2020”，表明遵义2020年召开了旅游发展大会。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3306445"/>
            <a:ext cx="2127250" cy="2517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29960" y="324485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遵义是红色圣地，转折之城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9960" y="3766820"/>
            <a:ext cx="4262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遵义山水幽美，植被茂密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9960" y="4380865"/>
            <a:ext cx="5862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遵义以热情姿态，笑迎八方来客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3285" name="图片 353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170" y="1390650"/>
            <a:ext cx="3973830" cy="3870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3286" name="文本框 353285"/>
          <p:cNvSpPr txBox="1"/>
          <p:nvPr/>
        </p:nvSpPr>
        <p:spPr>
          <a:xfrm>
            <a:off x="0" y="709930"/>
            <a:ext cx="7952105" cy="6208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三、北京冬奥会将于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2022年2月4日至20日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举行。右边是北京冬奥会会徽“冬梦”。请你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用简洁的语言对其构图要素和寓意加以说明。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北京2022年冬奥会会徽主要由会徽图形、文字标志、奥林匹克五环标志三个部分组成。会徽图形在设计格局上分为上中下三部分的方式，主体形如一个不同渐变色相间的汉字“冬”的写意草书，将抽象的滑道、冰雪运动形态与书法结合。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北京2022年冬奥会会徽以蓝色为主色调，寓意梦想与未来，以及冰雪的明亮纯洁。红色、黄色两种辅助色源自中国国旗，代表运动的激情、青春与活力。</a:t>
            </a:r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2800" b="1">
              <a:solidFill>
                <a:srgbClr val="4F0FB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3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3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3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3890" name="图片 2938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790" y="720725"/>
            <a:ext cx="3902075" cy="3066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3891" name="文本框 293890"/>
          <p:cNvSpPr txBox="1"/>
          <p:nvPr/>
        </p:nvSpPr>
        <p:spPr>
          <a:xfrm>
            <a:off x="281305" y="4076065"/>
            <a:ext cx="114096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大众汽车公司的德文</a:t>
            </a:r>
            <a:r>
              <a:rPr lang="en-US" altLang="zh-CN" sz="3200" b="1" err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Volks  Wagenwerk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意为大众使用的汽车，标志中的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 W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为全称中头一个字母，标志像是由三个用中指和食指做出的“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组成，表示大众公司及其产品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必胜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必胜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9" name="文本框 70658"/>
          <p:cNvSpPr txBox="1"/>
          <p:nvPr/>
        </p:nvSpPr>
        <p:spPr>
          <a:xfrm>
            <a:off x="265430" y="1335405"/>
            <a:ext cx="119875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徽标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解题方法：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观察分析徽标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构图元素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：外形、色彩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注意中英文大小写和变体，以及涉及的时间、事物等。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解说画面依一定的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顺序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：空间、逻辑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如上下、左右、主次等。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联想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的基础上，扣住行业特点或信息点分析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寓意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或创作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意图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语言表述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准确规范得体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：准确、简明、平实、清晰 （说明性语言）。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066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96700" y="108966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16020" y="2249805"/>
            <a:ext cx="5662930" cy="1261745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8800" b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8800" b="1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49000" y="111760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4914" name="文本框 294913"/>
          <p:cNvSpPr txBox="1"/>
          <p:nvPr/>
        </p:nvSpPr>
        <p:spPr>
          <a:xfrm>
            <a:off x="174625" y="3562350"/>
            <a:ext cx="118433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整个标志为字母“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的字型体，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是安踏（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Anta)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的首字母。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鲜红的色彩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代表了安踏的活力与进取精神。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变型的“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A”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抽象成一个升腾而起的飞行形象，富于动感，概括地展现了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力量、速度与美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，并寓意安踏“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追求卓越、超越自我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”的理念。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4915" name="图片 2949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260" y="723265"/>
            <a:ext cx="3828415" cy="2696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4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4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4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5938" name="文本框 295937"/>
          <p:cNvSpPr txBox="1"/>
          <p:nvPr/>
        </p:nvSpPr>
        <p:spPr>
          <a:xfrm>
            <a:off x="225425" y="4005580"/>
            <a:ext cx="1182560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err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McDongald’s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作为其标志，颜色采用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金黄色，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它像一扇打开的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黄金双拱门，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象征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欢乐与美味，象征着麦当劳的</a:t>
            </a:r>
            <a:r>
              <a:rPr lang="en-US" altLang="zh-CN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 S C V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品质、服务、清洁和价值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）像磁石一样把顾客引进这座欢乐之门。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5939" name="图片 2959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138" y="765175"/>
            <a:ext cx="3051175" cy="287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5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0035" name="文本占位符 300034"/>
          <p:cNvSpPr>
            <a:spLocks noGrp="1"/>
          </p:cNvSpPr>
          <p:nvPr>
            <p:ph type="body" idx="1"/>
          </p:nvPr>
        </p:nvSpPr>
        <p:spPr>
          <a:xfrm>
            <a:off x="0" y="1709420"/>
            <a:ext cx="12192000" cy="484568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一、徽标概述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徽标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徽记、徽章、标志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，它不是一般的图标，是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具有指代意义、具有标识性质的图形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往往“言简意赅”，具有高度浓缩凝炼、蕴含丰富寓意、快捷传达信息和便于识别记忆的特点。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因此，解读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徽标题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，一定要透过现象，挖掘本质，才能真正把握其内涵。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3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br>
              <a:rPr lang="zh-CN" altLang="en-US" sz="31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31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0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43" name="文本占位符 317442"/>
          <p:cNvSpPr>
            <a:spLocks noGrp="1"/>
          </p:cNvSpPr>
          <p:nvPr>
            <p:ph type="body" idx="1"/>
          </p:nvPr>
        </p:nvSpPr>
        <p:spPr>
          <a:xfrm>
            <a:off x="543560" y="1365885"/>
            <a:ext cx="11104880" cy="452628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二、徽标的特点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构图简单。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由简单的线条、图案、文字、字母、数字组成。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寓意丰富。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能体现行业特色或体现主题内涵。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富有创意。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9491" name="文本占位符 319490"/>
          <p:cNvSpPr>
            <a:spLocks noGrp="1"/>
          </p:cNvSpPr>
          <p:nvPr>
            <p:ph type="body" idx="1"/>
          </p:nvPr>
        </p:nvSpPr>
        <p:spPr>
          <a:xfrm>
            <a:off x="0" y="763270"/>
            <a:ext cx="12191365" cy="5971540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三、徽标的表现手段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表象手法：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采用与标志对象直接关联而具典型特征的形象，直述标志目的。如：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工商银行标志、铁道部门标志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69620" y="3295015"/>
            <a:ext cx="4653915" cy="3031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785610" y="2861310"/>
            <a:ext cx="3982085" cy="3693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9491" name="文本占位符 319490"/>
          <p:cNvSpPr>
            <a:spLocks noGrp="1"/>
          </p:cNvSpPr>
          <p:nvPr>
            <p:ph type="body" idx="1"/>
          </p:nvPr>
        </p:nvSpPr>
        <p:spPr>
          <a:xfrm>
            <a:off x="0" y="763270"/>
            <a:ext cx="12191365" cy="5971540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三、徽标的表现手段</a:t>
            </a:r>
            <a:endParaRPr lang="zh-CN" altLang="en-US" sz="32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solidFill>
                  <a:srgbClr val="DC26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象征手法：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采用与标志内容有某种意义上的联系的事物图形、文字、符号、色彩等，以比喻、形容等方式象征标志对象的抽象内涵。如：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世卫组织标志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中国卫生部标志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1252855" y="3545205"/>
            <a:ext cx="3475990" cy="2953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7190105" y="3429635"/>
            <a:ext cx="3465830" cy="3183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111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0">
      <vt:lpstr>Arial</vt:lpstr>
      <vt:lpstr>等线 Light</vt:lpstr>
      <vt:lpstr>等线</vt:lpstr>
      <vt:lpstr>Calibri Light</vt:lpstr>
      <vt:lpstr>Calibri</vt:lpstr>
      <vt:lpstr>微软雅黑</vt:lpstr>
      <vt:lpstr>仿宋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例六：右图是中国节能认证标识，请根据图案特征，进行想象，用简洁的语言说明其寓意（至少说出三点）。</vt:lpstr>
      <vt:lpstr>PowerPoint Presentation</vt:lpstr>
      <vt:lpstr>PowerPoint Presentation</vt:lpstr>
      <vt:lpstr>二、 下图是北斗导航系统图标，请结合构成要素解说设计意图。(图标背景色为蓝色)</vt:lpstr>
      <vt:lpstr>一、【请比较“中华医学会”和“世界卫生组织”两个图标构图上的异同。</vt:lpstr>
      <vt:lpstr>二、 遵义历史悠久，文化灿烂，山水幽美，植被茂密，是红色圣地，转折之城。她以无穷的魅力，吸引着八方来客。“遵小乖”（遵义“首席推荐官”、遵义2020 年旅游发展大会吉祥物）为了让游客更好地了解遵义，请你帮助她解决以下问题。结合遵义历史、景物以及人民的特点，解释身上的几个标志。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2022-05-20T10:01:57.766</cp:lastPrinted>
  <dcterms:created xsi:type="dcterms:W3CDTF">2022-05-20T10:01:57Z</dcterms:created>
  <dcterms:modified xsi:type="dcterms:W3CDTF">2022-05-20T02:01:58Z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