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3"/>
  </p:notesMasterIdLst>
  <p:handoutMasterIdLst>
    <p:handoutMasterId r:id="rId54"/>
  </p:handoutMasterIdLst>
  <p:sldIdLst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366" y="-26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2019/8/16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7442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0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50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2588282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2412" y="2588282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848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491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948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07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9653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593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2390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24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3290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9233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729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7" y="1296001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2" y="1296001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2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2019/8/16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9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97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://s10.sinaimg.cn/large/001oQ8PDzy73acmybC939&amp;69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0" y="0"/>
            <a:ext cx="9144001" cy="6858000"/>
          </a:xfrm>
          <a:prstGeom prst="rect">
            <a:avLst/>
          </a:prstGeom>
          <a:solidFill>
            <a:schemeClr val="lt1">
              <a:alpha val="29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>
              <a:ea typeface="楷体_GB2312" panose="02010609030101010101" charset="-122"/>
            </a:endParaRPr>
          </a:p>
        </p:txBody>
      </p:sp>
      <p:sp>
        <p:nvSpPr>
          <p:cNvPr id="2050" name="WordArt 10"/>
          <p:cNvSpPr>
            <a:spLocks noTextEdit="1"/>
          </p:cNvSpPr>
          <p:nvPr/>
        </p:nvSpPr>
        <p:spPr>
          <a:xfrm>
            <a:off x="1500166" y="1696446"/>
            <a:ext cx="6643734" cy="1809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10000"/>
          </a:bodyPr>
          <a:lstStyle/>
          <a:p>
            <a:pPr algn="ctr" eaLnBrk="0" hangingPunct="0"/>
            <a:endParaRPr lang="zh-CN" altLang="en-US" sz="12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286000" y="2379133"/>
            <a:ext cx="807085" cy="914400"/>
          </a:xfrm>
          <a:prstGeom prst="ellipse">
            <a:avLst/>
          </a:prstGeom>
          <a:solidFill>
            <a:srgbClr val="FFB367"/>
          </a:solidFill>
          <a:ln>
            <a:solidFill>
              <a:srgbClr val="FFB367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zh-CN" altLang="en-US" sz="240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47924" y="2368128"/>
            <a:ext cx="828675" cy="9254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2165918"/>
            <a:ext cx="9144000" cy="1107996"/>
          </a:xfrm>
          <a:prstGeom prst="rect">
            <a:avLst/>
          </a:prstGeom>
          <a:solidFill>
            <a:srgbClr val="FFFFFF">
              <a:alpha val="40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latin typeface="楷体_GB2312" panose="02010609030101010101" charset="-122"/>
                <a:ea typeface="楷体_GB2312" panose="02010609030101010101" charset="-122"/>
              </a:rPr>
              <a:t>25 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忆 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读 书</a:t>
            </a:r>
            <a:endParaRPr lang="zh-CN" altLang="en-US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1881187" y="3810846"/>
            <a:ext cx="5381625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RJ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部编版</a:t>
            </a:r>
            <a:r>
              <a:rPr lang="en-US" altLang="zh-CN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五年级上册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124075" y="3718560"/>
            <a:ext cx="504063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0" y="5554320"/>
            <a:ext cx="9144001" cy="533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537846" y="640928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我会读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13846" y="1525255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斩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3906522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zhǎn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6088" y="3906522"/>
            <a:ext cx="936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latin typeface="+mn-ea"/>
                <a:ea typeface="+mn-ea"/>
              </a:rPr>
              <a:t>kǎi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117" y="3906522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latin typeface="+mn-ea"/>
                <a:ea typeface="+mn-ea"/>
              </a:rPr>
              <a:t>hú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5718" y="3906522"/>
            <a:ext cx="1214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zhuàn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6446" y="3906522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latin typeface="+mn-ea"/>
                <a:ea typeface="+mn-ea"/>
              </a:rPr>
              <a:t>shà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72396" y="3906522"/>
            <a:ext cx="1000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jiǎ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8071" y="4859029"/>
            <a:ext cx="9350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juàn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5141" y="3906522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kòu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68567" y="4859029"/>
            <a:ext cx="936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kān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1574" y="4859029"/>
            <a:ext cx="936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suǒ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4582" y="4859029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latin typeface="+mn-ea"/>
                <a:ea typeface="+mn-ea"/>
              </a:rPr>
              <a:t>xǔ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1838" y="4859029"/>
            <a:ext cx="9366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shēn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54847" y="4859029"/>
            <a:ext cx="9366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mǒu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文本框 17"/>
          <p:cNvSpPr txBox="1"/>
          <p:nvPr/>
        </p:nvSpPr>
        <p:spPr>
          <a:xfrm>
            <a:off x="2427909" y="1525255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凯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17"/>
          <p:cNvSpPr txBox="1"/>
          <p:nvPr/>
        </p:nvSpPr>
        <p:spPr>
          <a:xfrm>
            <a:off x="3357554" y="1525255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浒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3856352" y="1525255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传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文本框 17"/>
          <p:cNvSpPr txBox="1"/>
          <p:nvPr/>
        </p:nvSpPr>
        <p:spPr>
          <a:xfrm>
            <a:off x="4929190" y="1525255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煞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文本框 17"/>
          <p:cNvSpPr txBox="1"/>
          <p:nvPr/>
        </p:nvSpPr>
        <p:spPr>
          <a:xfrm>
            <a:off x="5786446" y="1525255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寇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文本框 17"/>
          <p:cNvSpPr txBox="1"/>
          <p:nvPr/>
        </p:nvSpPr>
        <p:spPr>
          <a:xfrm>
            <a:off x="6572264" y="1525255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贾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文本框 17"/>
          <p:cNvSpPr txBox="1"/>
          <p:nvPr/>
        </p:nvSpPr>
        <p:spPr>
          <a:xfrm>
            <a:off x="1857356" y="247776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卷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文本框 17"/>
          <p:cNvSpPr txBox="1"/>
          <p:nvPr/>
        </p:nvSpPr>
        <p:spPr>
          <a:xfrm>
            <a:off x="2711442" y="247776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刊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3425822" y="247776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琐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文本框 17"/>
          <p:cNvSpPr txBox="1"/>
          <p:nvPr/>
        </p:nvSpPr>
        <p:spPr>
          <a:xfrm>
            <a:off x="4140202" y="247776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栩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文本框 17"/>
          <p:cNvSpPr txBox="1"/>
          <p:nvPr/>
        </p:nvSpPr>
        <p:spPr>
          <a:xfrm>
            <a:off x="4926020" y="247776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呻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文本框 17"/>
          <p:cNvSpPr txBox="1"/>
          <p:nvPr/>
        </p:nvSpPr>
        <p:spPr>
          <a:xfrm>
            <a:off x="5640400" y="247776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某</a:t>
            </a:r>
            <a:endParaRPr lang="en-US" altLang="zh-CN" sz="3200" b="1" dirty="0" smtClean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3296" y="150324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舅</a:t>
            </a:r>
          </a:p>
        </p:txBody>
      </p:sp>
      <p:sp>
        <p:nvSpPr>
          <p:cNvPr id="3" name="矩形 2"/>
          <p:cNvSpPr/>
          <p:nvPr/>
        </p:nvSpPr>
        <p:spPr>
          <a:xfrm>
            <a:off x="134277" y="3970022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jiù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00661" y="1481228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葛</a:t>
            </a:r>
          </a:p>
        </p:txBody>
      </p:sp>
      <p:sp>
        <p:nvSpPr>
          <p:cNvPr id="33" name="矩形 32"/>
          <p:cNvSpPr/>
          <p:nvPr/>
        </p:nvSpPr>
        <p:spPr>
          <a:xfrm>
            <a:off x="2628883" y="3884509"/>
            <a:ext cx="936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ɡě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34" name="文本框 17"/>
          <p:cNvSpPr txBox="1"/>
          <p:nvPr/>
        </p:nvSpPr>
        <p:spPr>
          <a:xfrm>
            <a:off x="4413882" y="1503241"/>
            <a:ext cx="59663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鲁</a:t>
            </a:r>
          </a:p>
        </p:txBody>
      </p:sp>
      <p:sp>
        <p:nvSpPr>
          <p:cNvPr id="35" name="矩形 34"/>
          <p:cNvSpPr/>
          <p:nvPr/>
        </p:nvSpPr>
        <p:spPr>
          <a:xfrm>
            <a:off x="5059044" y="3884509"/>
            <a:ext cx="12144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lǔ</a:t>
            </a:r>
            <a:endParaRPr kumimoji="0" lang="en-US" altLang="zh-CN" sz="2800" b="1" i="0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7918E-6 L -0.0901 0.430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7918E-6 L -0.05798 0.430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7918E-6 L -0.01007 0.430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7918E-6 L 0.03785 0.430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7918E-6 L 0.11736 0.430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7918E-6 L 0.11024 0.430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7918E-6 L 0.13455 0.430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058611 0.432099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7338E-6 L -0.0158 0.4342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04509E-6 L 0.03785 0.4320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04509E-6 L 0.07778 0.432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04509E-6 L 0.11007 0.4181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2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04509E-6 L 0.15 0.4181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123 L -0.080347 0.294321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6173 L -0.030625 0.451481 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123 L 0.079514 0.434321 " pathEditMode="relative" rAng="0" ptsTypes="">
                                      <p:cBhvr>
                                        <p:cTn id="6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2" grpId="0"/>
      <p:bldP spid="19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9436" y="696808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会写字</a:t>
            </a:r>
          </a:p>
        </p:txBody>
      </p:sp>
      <p:grpSp>
        <p:nvGrpSpPr>
          <p:cNvPr id="252" name="组合 7"/>
          <p:cNvGrpSpPr/>
          <p:nvPr/>
        </p:nvGrpSpPr>
        <p:grpSpPr>
          <a:xfrm>
            <a:off x="1577992" y="1854189"/>
            <a:ext cx="836613" cy="1134533"/>
            <a:chOff x="2437" y="2032"/>
            <a:chExt cx="1244" cy="1264"/>
          </a:xfrm>
        </p:grpSpPr>
        <p:sp>
          <p:nvSpPr>
            <p:cNvPr id="2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56" name="文本框 64"/>
          <p:cNvSpPr txBox="1"/>
          <p:nvPr/>
        </p:nvSpPr>
        <p:spPr>
          <a:xfrm>
            <a:off x="1598630" y="1782222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舅</a:t>
            </a:r>
          </a:p>
        </p:txBody>
      </p:sp>
      <p:grpSp>
        <p:nvGrpSpPr>
          <p:cNvPr id="257" name="组合 7"/>
          <p:cNvGrpSpPr/>
          <p:nvPr/>
        </p:nvGrpSpPr>
        <p:grpSpPr>
          <a:xfrm>
            <a:off x="3744931" y="1849956"/>
            <a:ext cx="836612" cy="1134533"/>
            <a:chOff x="2437" y="2032"/>
            <a:chExt cx="1244" cy="1264"/>
          </a:xfrm>
        </p:grpSpPr>
        <p:sp>
          <p:nvSpPr>
            <p:cNvPr id="2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61" name="文本框 92"/>
          <p:cNvSpPr txBox="1"/>
          <p:nvPr/>
        </p:nvSpPr>
        <p:spPr>
          <a:xfrm>
            <a:off x="3770330" y="1792806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2" name="组合 7"/>
          <p:cNvGrpSpPr/>
          <p:nvPr/>
        </p:nvGrpSpPr>
        <p:grpSpPr>
          <a:xfrm>
            <a:off x="2665431" y="1852073"/>
            <a:ext cx="836612" cy="1134533"/>
            <a:chOff x="2437" y="2032"/>
            <a:chExt cx="1244" cy="1264"/>
          </a:xfrm>
        </p:grpSpPr>
        <p:cxnSp>
          <p:nvCxnSpPr>
            <p:cNvPr id="2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2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66" name="组合 7"/>
          <p:cNvGrpSpPr/>
          <p:nvPr/>
        </p:nvGrpSpPr>
        <p:grpSpPr>
          <a:xfrm>
            <a:off x="4826017" y="1852073"/>
            <a:ext cx="836613" cy="1134533"/>
            <a:chOff x="2437" y="2032"/>
            <a:chExt cx="1244" cy="1264"/>
          </a:xfrm>
        </p:grpSpPr>
        <p:sp>
          <p:nvSpPr>
            <p:cNvPr id="26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6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70" name="文本框 64"/>
          <p:cNvSpPr txBox="1"/>
          <p:nvPr/>
        </p:nvSpPr>
        <p:spPr>
          <a:xfrm>
            <a:off x="4840305" y="1811856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限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1" name="组合 7"/>
          <p:cNvGrpSpPr/>
          <p:nvPr/>
        </p:nvGrpSpPr>
        <p:grpSpPr>
          <a:xfrm>
            <a:off x="5905517" y="1854188"/>
            <a:ext cx="836613" cy="1143000"/>
            <a:chOff x="2437" y="2023"/>
            <a:chExt cx="1245" cy="1274"/>
          </a:xfrm>
        </p:grpSpPr>
        <p:sp>
          <p:nvSpPr>
            <p:cNvPr id="272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75" name="文本框 86"/>
          <p:cNvSpPr txBox="1"/>
          <p:nvPr/>
        </p:nvSpPr>
        <p:spPr>
          <a:xfrm>
            <a:off x="5924568" y="1801273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凯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" name="文本框 86"/>
          <p:cNvSpPr txBox="1"/>
          <p:nvPr/>
        </p:nvSpPr>
        <p:spPr>
          <a:xfrm>
            <a:off x="2687655" y="1794922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津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7" name="组合 7"/>
          <p:cNvGrpSpPr/>
          <p:nvPr/>
        </p:nvGrpSpPr>
        <p:grpSpPr>
          <a:xfrm>
            <a:off x="6986605" y="1849956"/>
            <a:ext cx="836612" cy="1134533"/>
            <a:chOff x="2437" y="2032"/>
            <a:chExt cx="1244" cy="1264"/>
          </a:xfrm>
        </p:grpSpPr>
        <p:sp>
          <p:nvSpPr>
            <p:cNvPr id="27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81" name="文本框 64"/>
          <p:cNvSpPr txBox="1"/>
          <p:nvPr/>
        </p:nvSpPr>
        <p:spPr>
          <a:xfrm>
            <a:off x="7000893" y="1809740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葛</a:t>
            </a:r>
          </a:p>
        </p:txBody>
      </p:sp>
      <p:grpSp>
        <p:nvGrpSpPr>
          <p:cNvPr id="282" name="组合 7"/>
          <p:cNvGrpSpPr/>
          <p:nvPr/>
        </p:nvGrpSpPr>
        <p:grpSpPr>
          <a:xfrm>
            <a:off x="7962877" y="1836420"/>
            <a:ext cx="836612" cy="1143000"/>
            <a:chOff x="2437" y="2023"/>
            <a:chExt cx="1245" cy="1274"/>
          </a:xfrm>
        </p:grpSpPr>
        <p:sp>
          <p:nvSpPr>
            <p:cNvPr id="283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8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86" name="文本框 86"/>
          <p:cNvSpPr txBox="1"/>
          <p:nvPr/>
        </p:nvSpPr>
        <p:spPr>
          <a:xfrm>
            <a:off x="7988276" y="1846158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述</a:t>
            </a:r>
          </a:p>
        </p:txBody>
      </p:sp>
      <p:grpSp>
        <p:nvGrpSpPr>
          <p:cNvPr id="287" name="组合 42"/>
          <p:cNvGrpSpPr/>
          <p:nvPr/>
        </p:nvGrpSpPr>
        <p:grpSpPr>
          <a:xfrm>
            <a:off x="2120898" y="3553885"/>
            <a:ext cx="836613" cy="1134533"/>
            <a:chOff x="2437" y="2032"/>
            <a:chExt cx="1244" cy="1264"/>
          </a:xfrm>
        </p:grpSpPr>
        <p:sp>
          <p:nvSpPr>
            <p:cNvPr id="2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91" name="文本框 64"/>
          <p:cNvSpPr txBox="1"/>
          <p:nvPr/>
        </p:nvSpPr>
        <p:spPr>
          <a:xfrm>
            <a:off x="2135186" y="3481918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衰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2" name="组合 7"/>
          <p:cNvGrpSpPr/>
          <p:nvPr/>
        </p:nvGrpSpPr>
        <p:grpSpPr>
          <a:xfrm>
            <a:off x="4287837" y="3549651"/>
            <a:ext cx="836612" cy="1134533"/>
            <a:chOff x="2437" y="2032"/>
            <a:chExt cx="1244" cy="1264"/>
          </a:xfrm>
        </p:grpSpPr>
        <p:sp>
          <p:nvSpPr>
            <p:cNvPr id="2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96" name="文本框 92"/>
          <p:cNvSpPr txBox="1"/>
          <p:nvPr/>
        </p:nvSpPr>
        <p:spPr>
          <a:xfrm>
            <a:off x="4306886" y="3492502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琐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" name="组合 7"/>
          <p:cNvGrpSpPr/>
          <p:nvPr/>
        </p:nvGrpSpPr>
        <p:grpSpPr>
          <a:xfrm>
            <a:off x="3208336" y="3551769"/>
            <a:ext cx="836612" cy="1134533"/>
            <a:chOff x="2437" y="2032"/>
            <a:chExt cx="1244" cy="1264"/>
          </a:xfrm>
        </p:grpSpPr>
        <p:cxnSp>
          <p:nvCxnSpPr>
            <p:cNvPr id="2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3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01" name="组合 7"/>
          <p:cNvGrpSpPr/>
          <p:nvPr/>
        </p:nvGrpSpPr>
        <p:grpSpPr>
          <a:xfrm>
            <a:off x="5368923" y="3551769"/>
            <a:ext cx="836613" cy="1134533"/>
            <a:chOff x="2437" y="2032"/>
            <a:chExt cx="1244" cy="1264"/>
          </a:xfrm>
        </p:grpSpPr>
        <p:sp>
          <p:nvSpPr>
            <p:cNvPr id="3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30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05" name="文本框 64"/>
          <p:cNvSpPr txBox="1"/>
          <p:nvPr/>
        </p:nvSpPr>
        <p:spPr>
          <a:xfrm>
            <a:off x="5429890" y="3524252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</a:t>
            </a:r>
          </a:p>
        </p:txBody>
      </p:sp>
      <p:sp>
        <p:nvSpPr>
          <p:cNvPr id="311" name="文本框 86"/>
          <p:cNvSpPr txBox="1"/>
          <p:nvPr/>
        </p:nvSpPr>
        <p:spPr>
          <a:xfrm>
            <a:off x="3224211" y="3494617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刊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7"/>
          <p:cNvGrpSpPr/>
          <p:nvPr/>
        </p:nvGrpSpPr>
        <p:grpSpPr>
          <a:xfrm>
            <a:off x="6359538" y="3549651"/>
            <a:ext cx="836612" cy="1134533"/>
            <a:chOff x="2437" y="2032"/>
            <a:chExt cx="1244" cy="1264"/>
          </a:xfrm>
        </p:grpSpPr>
        <p:sp>
          <p:nvSpPr>
            <p:cNvPr id="6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3" name="文本框 92"/>
          <p:cNvSpPr txBox="1"/>
          <p:nvPr/>
        </p:nvSpPr>
        <p:spPr>
          <a:xfrm>
            <a:off x="6378588" y="3492502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7"/>
          <p:cNvGrpSpPr/>
          <p:nvPr/>
        </p:nvGrpSpPr>
        <p:grpSpPr>
          <a:xfrm>
            <a:off x="7440625" y="3551769"/>
            <a:ext cx="836613" cy="1134533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" name="文本框 64"/>
          <p:cNvSpPr txBox="1"/>
          <p:nvPr/>
        </p:nvSpPr>
        <p:spPr>
          <a:xfrm>
            <a:off x="7501592" y="3524252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1071580" y="3554295"/>
            <a:ext cx="836612" cy="1134533"/>
            <a:chOff x="2437" y="2032"/>
            <a:chExt cx="1244" cy="1264"/>
          </a:xfrm>
        </p:grpSpPr>
        <p:sp>
          <p:nvSpPr>
            <p:cNvPr id="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" name="文本框 86"/>
          <p:cNvSpPr txBox="1"/>
          <p:nvPr/>
        </p:nvSpPr>
        <p:spPr>
          <a:xfrm>
            <a:off x="1071856" y="3524252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/>
      <p:bldP spid="261" grpId="0"/>
      <p:bldP spid="270" grpId="0"/>
      <p:bldP spid="275" grpId="0"/>
      <p:bldP spid="276" grpId="0"/>
      <p:bldP spid="281" grpId="0"/>
      <p:bldP spid="286" grpId="0"/>
      <p:bldP spid="291" grpId="0"/>
      <p:bldP spid="296" grpId="0"/>
      <p:bldP spid="305" grpId="0"/>
      <p:bldP spid="311" grpId="0"/>
      <p:bldP spid="63" grpId="0"/>
      <p:bldP spid="68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6" y="661672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多音字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5786" y="3714753"/>
            <a:ext cx="7929618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雷锋精神要代代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传递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 ）下去。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妈妈正在专心致志的看一本人物传记。（     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167237" y="1540497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7" name="文本框 6"/>
          <p:cNvSpPr txBox="1"/>
          <p:nvPr/>
        </p:nvSpPr>
        <p:spPr>
          <a:xfrm>
            <a:off x="1409049" y="1788781"/>
            <a:ext cx="59118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传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233" y="1428736"/>
            <a:ext cx="4540025" cy="10564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solidFill>
                  <a:srgbClr val="FF00FF"/>
                </a:solidFill>
                <a:latin typeface="+mn-ea"/>
                <a:cs typeface="+mn-ea"/>
              </a:rPr>
              <a:t> </a:t>
            </a:r>
            <a:r>
              <a:rPr lang="zh-CN" altLang="en-US" sz="2800" b="1" dirty="0">
                <a:solidFill>
                  <a:srgbClr val="FF00FF"/>
                </a:solidFill>
                <a:latin typeface="+mn-ea"/>
                <a:cs typeface="+mn-ea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chuán</a:t>
            </a:r>
            <a:r>
              <a:rPr lang="en-US" sz="28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（传说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）（传递）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</a:endParaRPr>
          </a:p>
          <a:p>
            <a:pPr algn="l" eaLnBrk="1" hangingPunct="1">
              <a:lnSpc>
                <a:spcPct val="140000"/>
              </a:lnSpc>
            </a:pPr>
            <a:r>
              <a:rPr 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</a:t>
            </a:r>
            <a:r>
              <a:rPr lang="en-US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zhu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à</a:t>
            </a:r>
            <a:r>
              <a:rPr lang="en-US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n</a:t>
            </a:r>
            <a:r>
              <a:rPr lang="en-US" sz="28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（传记）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(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列传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）</a:t>
            </a:r>
            <a:endParaRPr lang="en-US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43835" y="4381508"/>
            <a:ext cx="1143008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zhuàn</a:t>
            </a:r>
            <a:endParaRPr lang="en-US" altLang="en-US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7753" y="3714753"/>
            <a:ext cx="1143008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chuán</a:t>
            </a:r>
            <a:r>
              <a:rPr lang="en-US" sz="20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</a:t>
            </a:r>
            <a:endParaRPr lang="en-US" altLang="en-US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bldLvl="0" animBg="1"/>
      <p:bldP spid="7" grpId="0"/>
      <p:bldP spid="5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0101" y="3619501"/>
            <a:ext cx="7572428" cy="1574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人们正在散步时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突然天降大雨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大煞风景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（    ）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凶神恶煞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）的歹徒冲进了珠宝店打劫。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167237" y="1540497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7" name="文本框 6"/>
          <p:cNvSpPr txBox="1"/>
          <p:nvPr/>
        </p:nvSpPr>
        <p:spPr>
          <a:xfrm>
            <a:off x="1409049" y="1788781"/>
            <a:ext cx="59118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煞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232" y="1428736"/>
            <a:ext cx="4806124" cy="10564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solidFill>
                  <a:srgbClr val="FF00FF"/>
                </a:solidFill>
                <a:latin typeface="+mn-ea"/>
                <a:cs typeface="+mn-ea"/>
              </a:rPr>
              <a:t> </a:t>
            </a:r>
            <a:r>
              <a:rPr lang="zh-CN" altLang="en-US" sz="2800" b="1" dirty="0">
                <a:solidFill>
                  <a:srgbClr val="FF00FF"/>
                </a:solidFill>
                <a:latin typeface="+mn-ea"/>
                <a:cs typeface="+mn-ea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shā</a:t>
            </a:r>
            <a:r>
              <a:rPr lang="en-US" sz="28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（抹煞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）（大煞风景）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</a:endParaRPr>
          </a:p>
          <a:p>
            <a:pPr algn="l" eaLnBrk="1" hangingPunct="1">
              <a:lnSpc>
                <a:spcPct val="140000"/>
              </a:lnSpc>
            </a:pPr>
            <a:r>
              <a:rPr 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</a:t>
            </a:r>
            <a:r>
              <a:rPr lang="en-US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sh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à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（地煞）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(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凶神恶煞）</a:t>
            </a:r>
            <a:endParaRPr lang="en-US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14678" y="5048262"/>
            <a:ext cx="85725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shà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</a:t>
            </a:r>
            <a:endParaRPr lang="en-US" altLang="en-US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1671" y="4381508"/>
            <a:ext cx="71438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shā</a:t>
            </a:r>
            <a:endParaRPr lang="en-US" altLang="en-US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bldLvl="0" animBg="1"/>
      <p:bldP spid="7" grpId="0"/>
      <p:bldP spid="5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86" y="3619501"/>
            <a:ext cx="7929618" cy="1574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小花猫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卷曲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）着身子在床上呼呼大睡呢。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书卷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）中的意念像一股无形的动力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影响你的思想和心态。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167237" y="1540497"/>
            <a:ext cx="288290" cy="10801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7" name="文本框 6"/>
          <p:cNvSpPr txBox="1"/>
          <p:nvPr/>
        </p:nvSpPr>
        <p:spPr>
          <a:xfrm>
            <a:off x="1409049" y="1788781"/>
            <a:ext cx="59118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卷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233" y="1428736"/>
            <a:ext cx="4235455" cy="10564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800" b="1" dirty="0">
                <a:solidFill>
                  <a:srgbClr val="FF00FF"/>
                </a:solidFill>
                <a:latin typeface="+mn-ea"/>
                <a:cs typeface="+mn-ea"/>
              </a:rPr>
              <a:t> </a:t>
            </a:r>
            <a:r>
              <a:rPr lang="zh-CN" altLang="en-US" sz="2800" b="1" dirty="0">
                <a:solidFill>
                  <a:srgbClr val="FF00FF"/>
                </a:solidFill>
                <a:latin typeface="+mn-ea"/>
                <a:cs typeface="+mn-ea"/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ju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ǎn</a:t>
            </a:r>
            <a:r>
              <a:rPr lang="en-US" sz="28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（卷曲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）（卷尺）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</a:endParaRPr>
          </a:p>
          <a:p>
            <a:pPr algn="l" eaLnBrk="1" hangingPunct="1">
              <a:lnSpc>
                <a:spcPct val="140000"/>
              </a:lnSpc>
            </a:pPr>
            <a:r>
              <a:rPr 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</a:t>
            </a:r>
            <a:r>
              <a:rPr lang="en-US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ju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à</a:t>
            </a:r>
            <a:r>
              <a:rPr lang="en-US" sz="2800" dirty="0" err="1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n</a:t>
            </a:r>
            <a:r>
              <a:rPr lang="en-US" sz="2800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（书卷）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(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卷轴）</a:t>
            </a:r>
            <a:endParaRPr lang="en-US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7422" y="4381508"/>
            <a:ext cx="92869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juàn</a:t>
            </a:r>
            <a:endParaRPr lang="en-US" altLang="en-US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6117" y="3619501"/>
            <a:ext cx="92869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juǎn</a:t>
            </a:r>
            <a:endParaRPr lang="en-US" altLang="en-US" sz="2000" b="1" dirty="0">
              <a:solidFill>
                <a:srgbClr val="FF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bldLvl="0" animBg="1"/>
      <p:bldP spid="7" grpId="0"/>
      <p:bldP spid="5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3" y="767000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600"/>
          </a:p>
        </p:txBody>
      </p:sp>
      <p:sp>
        <p:nvSpPr>
          <p:cNvPr id="225" name="矩形 71"/>
          <p:cNvSpPr>
            <a:spLocks noChangeArrowheads="1"/>
          </p:cNvSpPr>
          <p:nvPr/>
        </p:nvSpPr>
        <p:spPr bwMode="auto">
          <a:xfrm>
            <a:off x="185716" y="2505514"/>
            <a:ext cx="2265362" cy="2608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津津有味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一知半解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索然无味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风花雪月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矩形 2"/>
          <p:cNvSpPr>
            <a:spLocks noChangeArrowheads="1"/>
          </p:cNvSpPr>
          <p:nvPr/>
        </p:nvSpPr>
        <p:spPr bwMode="auto">
          <a:xfrm>
            <a:off x="213966" y="1316127"/>
            <a:ext cx="167866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连一连</a:t>
            </a:r>
            <a:r>
              <a:rPr lang="zh-CN" altLang="en-US" sz="3200" b="1" dirty="0">
                <a:solidFill>
                  <a:srgbClr val="00B0F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227" name="矩形 226"/>
          <p:cNvSpPr>
            <a:spLocks noChangeArrowheads="1"/>
          </p:cNvSpPr>
          <p:nvPr/>
        </p:nvSpPr>
        <p:spPr bwMode="auto">
          <a:xfrm>
            <a:off x="3071803" y="2409816"/>
            <a:ext cx="6000824" cy="263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+mn-ea"/>
                <a:ea typeface="+mn-ea"/>
              </a:rPr>
              <a:t>寻找感兴趣的事来打发空闲。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+mn-ea"/>
                <a:ea typeface="+mn-ea"/>
              </a:rPr>
              <a:t>形容事物枯燥无味。 。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+mn-ea"/>
                <a:ea typeface="+mn-ea"/>
              </a:rPr>
              <a:t>指吃得很有味道或谈得很有兴趣。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+mn-ea"/>
                <a:ea typeface="+mn-ea"/>
              </a:rPr>
              <a:t>比喻堆砌词藻、内容贫乏空洞的诗文。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+mn-ea"/>
                <a:ea typeface="+mn-ea"/>
              </a:rPr>
              <a:t>知道得不全面，理解得也不透彻。</a:t>
            </a:r>
          </a:p>
        </p:txBody>
      </p:sp>
      <p:cxnSp>
        <p:nvCxnSpPr>
          <p:cNvPr id="228" name="直接连接符 227"/>
          <p:cNvCxnSpPr/>
          <p:nvPr/>
        </p:nvCxnSpPr>
        <p:spPr>
          <a:xfrm>
            <a:off x="2071670" y="2571745"/>
            <a:ext cx="1071570" cy="133350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9" name="直接连接符 228"/>
          <p:cNvCxnSpPr/>
          <p:nvPr/>
        </p:nvCxnSpPr>
        <p:spPr>
          <a:xfrm rot="16200000" flipH="1">
            <a:off x="1631136" y="3702846"/>
            <a:ext cx="1809763" cy="107157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0" name="直接连接符 229"/>
          <p:cNvCxnSpPr/>
          <p:nvPr/>
        </p:nvCxnSpPr>
        <p:spPr>
          <a:xfrm flipV="1">
            <a:off x="1785919" y="2571745"/>
            <a:ext cx="1357322" cy="123826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1" name="直接连接符 230"/>
          <p:cNvCxnSpPr/>
          <p:nvPr/>
        </p:nvCxnSpPr>
        <p:spPr>
          <a:xfrm flipV="1">
            <a:off x="2143108" y="3333750"/>
            <a:ext cx="928694" cy="112870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99745" y="582296"/>
            <a:ext cx="2037737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词语解释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071671" y="4572008"/>
            <a:ext cx="1000132" cy="57150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2910" y="1238236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4348" y="3238500"/>
            <a:ext cx="157447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反义词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43175" y="133348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豪杰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43373" y="133348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英豪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43571" y="133348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辛酸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43769" y="133348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62225" y="238960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消遣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62423" y="238124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消闲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62621" y="238124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浅显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62819" y="238124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浅薄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67000" y="3925774"/>
            <a:ext cx="2590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津津有味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14943" y="3931094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索然无味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86050" y="4883601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一知半解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14943" y="4883601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入木三分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28083" y="578485"/>
            <a:ext cx="2501006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近义词辨析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714376" y="1843193"/>
          <a:ext cx="7645242" cy="3077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350"/>
                <a:gridCol w="2034064"/>
                <a:gridCol w="4334828"/>
              </a:tblGrid>
              <a:tr h="4572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+mn-ea"/>
                      </a:endParaRP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+mn-ea"/>
                        </a:rPr>
                        <a:t>相同点</a:t>
                      </a:r>
                    </a:p>
                  </a:txBody>
                  <a:tcPr>
                    <a:solidFill>
                      <a:srgbClr val="FFAF0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+mn-ea"/>
                        </a:rPr>
                        <a:t>不同点</a:t>
                      </a:r>
                    </a:p>
                  </a:txBody>
                  <a:tcPr>
                    <a:solidFill>
                      <a:srgbClr val="FFAF01"/>
                    </a:solidFill>
                  </a:tcPr>
                </a:tc>
              </a:tr>
              <a:tr h="9042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65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65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消遣</a:t>
                      </a:r>
                      <a:endParaRPr lang="zh-CN" altLang="en-US" sz="2665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665" b="1" dirty="0">
                        <a:latin typeface="楷体_GB2312" panose="02010609030101010101" charset="-122"/>
                        <a:ea typeface="楷体_GB2312" panose="02010609030101010101" charset="-122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2665" b="1" dirty="0">
                        <a:latin typeface="楷体_GB2312" panose="02010609030101010101" charset="-122"/>
                        <a:ea typeface="楷体_GB2312" panose="02010609030101010101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endParaRPr lang="en-US" altLang="zh-CN" sz="2665" b="1" dirty="0" smtClean="0">
                        <a:latin typeface="楷体_GB2312" panose="02010609030101010101" charset="-122"/>
                        <a:ea typeface="楷体_GB2312" panose="02010609030101010101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665" b="1" dirty="0" smtClean="0">
                          <a:latin typeface="楷体_GB2312" panose="02010609030101010101" charset="-122"/>
                          <a:ea typeface="楷体_GB2312" panose="02010609030101010101" charset="-122"/>
                          <a:sym typeface="+mn-ea"/>
                        </a:rPr>
                        <a:t>指有空闲时间，解闷。</a:t>
                      </a:r>
                      <a:endParaRPr lang="zh-CN" altLang="en-US" sz="2665" b="1" dirty="0">
                        <a:latin typeface="楷体_GB2312" panose="02010609030101010101" charset="-122"/>
                        <a:ea typeface="楷体_GB2312" panose="02010609030101010101" charset="-122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665" b="1" dirty="0" smtClean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消遣</a:t>
                      </a:r>
                      <a:r>
                        <a:rPr lang="en-US" altLang="zh-CN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——</a:t>
                      </a:r>
                      <a:r>
                        <a:rPr lang="zh-CN" altLang="en-US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寻找感兴趣的事来打发空闲。</a:t>
                      </a:r>
                      <a:endParaRPr lang="zh-CN" altLang="en-US" sz="2665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665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  <a:tr h="730250"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65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65" b="1" dirty="0" smtClean="0">
                          <a:latin typeface="楷体_GB2312" panose="02010609030101010101" charset="-122"/>
                          <a:ea typeface="楷体_GB2312" panose="02010609030101010101" charset="-122"/>
                        </a:rPr>
                        <a:t>消闲</a:t>
                      </a:r>
                      <a:endParaRPr lang="zh-CN" altLang="en-US" sz="2665" b="1" dirty="0">
                        <a:latin typeface="楷体_GB2312" panose="02010609030101010101" charset="-122"/>
                        <a:ea typeface="楷体_GB2312" panose="02010609030101010101" charset="-122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04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T="34290" marB="34290">
                    <a:solidFill>
                      <a:srgbClr val="FFE09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665" b="1" dirty="0" smtClean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消闲</a:t>
                      </a:r>
                      <a:r>
                        <a:rPr lang="en-US" altLang="zh-CN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——</a:t>
                      </a:r>
                      <a:r>
                        <a:rPr lang="zh-CN" altLang="en-US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清闲</a:t>
                      </a:r>
                      <a:r>
                        <a:rPr lang="en-US" altLang="zh-CN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;</a:t>
                      </a:r>
                      <a:r>
                        <a:rPr lang="zh-CN" altLang="en-US" sz="2665" b="1" dirty="0" smtClean="0">
                          <a:solidFill>
                            <a:srgbClr val="FF0000"/>
                          </a:solidFill>
                          <a:latin typeface="楷体_GB2312" panose="02010609030101010101" charset="-122"/>
                          <a:ea typeface="楷体_GB2312" panose="02010609030101010101" charset="-122"/>
                          <a:cs typeface="+mn-ea"/>
                          <a:sym typeface="+mn-ea"/>
                        </a:rPr>
                        <a:t>有空闲。</a:t>
                      </a:r>
                      <a:endParaRPr lang="zh-CN" altLang="en-US" sz="2665" b="1" dirty="0">
                        <a:solidFill>
                          <a:srgbClr val="FF0000"/>
                        </a:solidFill>
                        <a:latin typeface="楷体_GB2312" panose="02010609030101010101" charset="-122"/>
                        <a:ea typeface="楷体_GB2312" panose="02010609030101010101" charset="-122"/>
                        <a:cs typeface="+mn-ea"/>
                        <a:sym typeface="+mn-ea"/>
                      </a:endParaRPr>
                    </a:p>
                  </a:txBody>
                  <a:tcPr>
                    <a:solidFill>
                      <a:srgbClr val="FFE09D"/>
                    </a:solidFill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1684655" y="5357496"/>
            <a:ext cx="184731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36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23927" y="4543432"/>
            <a:ext cx="723267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2400" b="1" dirty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1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等车的时间很难熬，我买一本书来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（     ）。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en-US" altLang="zh-CN" sz="2400" b="1" dirty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2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.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黑体" panose="02010609060101010101" pitchFamily="2" charset="-122"/>
                <a:sym typeface="+mn-ea"/>
              </a:rPr>
              <a:t> 杭州是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最理想的（      ）度假胜地。</a:t>
            </a:r>
            <a:endParaRPr lang="zh-CN" altLang="en-US" sz="2400" b="1" dirty="0">
              <a:solidFill>
                <a:srgbClr val="FF00FF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6429388" y="4857761"/>
            <a:ext cx="928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消遣</a:t>
            </a:r>
            <a:endParaRPr lang="en-US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4214811" y="5334014"/>
            <a:ext cx="928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消闲</a:t>
            </a:r>
            <a:endParaRPr lang="en-US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10540" y="56628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</a:t>
            </a:r>
            <a:r>
              <a:rPr lang="zh-CN" altLang="en-US" sz="3600" b="1" u="dbl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积累</a:t>
            </a:r>
            <a:endParaRPr lang="zh-CN" altLang="en-US" sz="3600" b="1" u="dbl" dirty="0" smtClean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428728" y="1523988"/>
            <a:ext cx="5572164" cy="255743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>
              <a:lnSpc>
                <a:spcPts val="5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读书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的词语：</a:t>
            </a:r>
            <a:endParaRPr lang="en-US" altLang="zh-CN" sz="28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endParaRPr lang="en-US" altLang="zh-CN" sz="2800" b="1" dirty="0" smtClean="0">
              <a:solidFill>
                <a:srgbClr val="15011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津津有味  读万卷书  行万里路</a:t>
            </a:r>
            <a:endParaRPr lang="en-US" altLang="zh-CN" sz="2800" b="1" dirty="0" smtClean="0">
              <a:solidFill>
                <a:srgbClr val="15011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博闻强识  博学多才  满腹经纶</a:t>
            </a:r>
            <a:endParaRPr lang="en-US" altLang="zh-CN" sz="2800" b="1" dirty="0" smtClean="0">
              <a:solidFill>
                <a:srgbClr val="150118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5"/>
          <p:cNvSpPr txBox="1"/>
          <p:nvPr/>
        </p:nvSpPr>
        <p:spPr>
          <a:xfrm>
            <a:off x="500034" y="1525256"/>
            <a:ext cx="670847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R="0" defTabSz="914400" eaLnBrk="1" hangingPunct="1">
              <a:spcBef>
                <a:spcPts val="1800"/>
              </a:spcBef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课文是从哪几个方面来</a:t>
            </a:r>
            <a:r>
              <a:rPr kumimoji="0" lang="zh-CN" altLang="en-US" sz="2800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介绍读书的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？</a:t>
            </a:r>
          </a:p>
        </p:txBody>
      </p:sp>
      <p:sp>
        <p:nvSpPr>
          <p:cNvPr id="10254" name="TextBox 13"/>
          <p:cNvSpPr txBox="1"/>
          <p:nvPr/>
        </p:nvSpPr>
        <p:spPr>
          <a:xfrm>
            <a:off x="1357290" y="2477762"/>
            <a:ext cx="5286412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读书好    多读书    读好书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745" y="667809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初读</a:t>
            </a:r>
            <a:r>
              <a:rPr lang="zh-CN" altLang="zh-CN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感知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4348" y="3430268"/>
            <a:ext cx="7739380" cy="2124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根据课文内容填空。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  <a:sym typeface="+mn-ea"/>
              </a:rPr>
              <a:t>课文描述了作者读书的历程，作者一开始就认为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，作者经过长时间的读书，得出还要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的结论。</a:t>
            </a:r>
            <a:endParaRPr lang="zh-CN" altLang="en-US" sz="2800" b="1" u="sng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2293127" y="5002564"/>
            <a:ext cx="14287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读好书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614466" y="4335809"/>
            <a:ext cx="278608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读书好、多读书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254" grpId="0" bldLvl="0" animBg="1"/>
      <p:bldP spid="4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0166" y="1428736"/>
            <a:ext cx="6072230" cy="25766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芙蓉楼送辛渐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作者：王昌龄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寒雨连江夜入吴，平明送客楚山孤。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洛阳亲友如相问，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一片冰心在玉壶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325" y="662094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段落划分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4348" y="1523987"/>
            <a:ext cx="7858180" cy="33738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第一部分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(1)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总说。突出作者对读书感受。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第二部分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(2—8)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以自己幼时的经历谈“读书好，多读书” 。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第三部分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(9—10)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侧重谈“读好书” 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/>
            </a:r>
            <a:b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第四部分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(11—12)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概括全文主要内容：“读书好，多读书，读好书。”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TextBox 1"/>
          <p:cNvSpPr txBox="1"/>
          <p:nvPr/>
        </p:nvSpPr>
        <p:spPr>
          <a:xfrm>
            <a:off x="785786" y="1280059"/>
            <a:ext cx="6572296" cy="6578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  <a:cs typeface="+mn-ea"/>
              </a:rPr>
              <a:t> </a:t>
            </a:r>
            <a:r>
              <a:rPr lang="zh-CN" altLang="en-US" sz="2800" b="1" dirty="0" smtClean="0">
                <a:latin typeface="+mn-ea"/>
                <a:cs typeface="+mn-ea"/>
              </a:rPr>
              <a:t>默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读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课文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，本文的作者是怎样读书的？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890" y="623572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28860" y="3619501"/>
            <a:ext cx="492922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一谈到读书，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我的话就多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7159" y="2381244"/>
            <a:ext cx="2500330" cy="95250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总领全文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142977" y="4857761"/>
            <a:ext cx="6715172" cy="952507"/>
          </a:xfrm>
          <a:prstGeom prst="wedgeRoundRectCallout">
            <a:avLst>
              <a:gd name="adj1" fmla="val 19632"/>
              <a:gd name="adj2" fmla="val -937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作者对读书究竟说了些什么啊，以此展开课文。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71736" y="4286257"/>
            <a:ext cx="4143404" cy="211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" grpId="0"/>
      <p:bldP spid="4" grpId="0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4"/>
          <p:cNvSpPr/>
          <p:nvPr/>
        </p:nvSpPr>
        <p:spPr>
          <a:xfrm>
            <a:off x="785786" y="2095491"/>
            <a:ext cx="7500990" cy="2091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我会认字后不到几年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，就开始读书。倒不是四岁时读母亲教给我的国文教科书，而是七岁时开始自己读“话说天下大势，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分久必合，合久必分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......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74678" y="706121"/>
            <a:ext cx="2211374" cy="91311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读书好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上箭头标注 8"/>
          <p:cNvSpPr/>
          <p:nvPr/>
        </p:nvSpPr>
        <p:spPr>
          <a:xfrm>
            <a:off x="2000232" y="4953012"/>
            <a:ext cx="5786478" cy="1221743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介绍作者什么时候读书，读的什么书。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6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"/>
          <p:cNvSpPr/>
          <p:nvPr/>
        </p:nvSpPr>
        <p:spPr>
          <a:xfrm>
            <a:off x="500035" y="1523987"/>
            <a:ext cx="8064530" cy="18899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那时，我的舅父杨子敬先生每天晚饭后，必给我们几个表兄妹讲一段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，我听得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津津有味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，什么“宴桃园豪杰三结义，斩黄巾英雄首立功”，真是好听极了。但是他讲了半个钟头，就停下去干他的公事了。我只好带着对故事下文的无限期待，在母亲的催促下含泪上床。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上箭头标注 6"/>
          <p:cNvSpPr/>
          <p:nvPr/>
        </p:nvSpPr>
        <p:spPr>
          <a:xfrm>
            <a:off x="571472" y="4381507"/>
            <a:ext cx="7888605" cy="2000264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16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这段话告诉我们，作者为什么这么想看书，是谁将她带进了读书的世界啊。</a:t>
            </a:r>
            <a:endParaRPr lang="zh-CN" altLang="en-US" sz="2000" b="1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4214811" y="380980"/>
            <a:ext cx="2714644" cy="762005"/>
          </a:xfrm>
          <a:prstGeom prst="wedgeRoundRectCallout">
            <a:avLst>
              <a:gd name="adj1" fmla="val 38233"/>
              <a:gd name="adj2" fmla="val 1404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近义词：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有滋有味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7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333485"/>
            <a:ext cx="8278812" cy="25766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此后，我决定咬了牙拿起本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一知半解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地读了起来，居然越看越明白。虽然字音都读得不对，比如说把“凯”念作“岂”，把“诸”念作“者”之类，因为只学过那个字的一半。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1857356" y="5055236"/>
            <a:ext cx="6215106" cy="1517037"/>
          </a:xfrm>
          <a:prstGeom prst="wedgeEllipseCallout">
            <a:avLst>
              <a:gd name="adj1" fmla="val 3406"/>
              <a:gd name="adj2" fmla="val -655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记叙：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描写了作者自己尝试阅读第一本对她而言很难的书（读半边可以看出）。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357422" y="380979"/>
            <a:ext cx="2857488" cy="857256"/>
          </a:xfrm>
          <a:prstGeom prst="wedgeRoundRectCallout">
            <a:avLst>
              <a:gd name="adj1" fmla="val -43015"/>
              <a:gd name="adj2" fmla="val 981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意思是：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不能完全理解。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"/>
          <p:cNvSpPr/>
          <p:nvPr/>
        </p:nvSpPr>
        <p:spPr>
          <a:xfrm>
            <a:off x="500035" y="1904989"/>
            <a:ext cx="8064530" cy="2091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我第一次读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，读到关羽死了，哭了一场，便把书丢下了。第二次再读时，到诸葛亮死了，又哭了一场，又把书丢下了。后来忘了是什么时候才把全书读到“分久必合”的结局。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上箭头标注 6"/>
          <p:cNvSpPr/>
          <p:nvPr/>
        </p:nvSpPr>
        <p:spPr>
          <a:xfrm>
            <a:off x="642910" y="4476757"/>
            <a:ext cx="7888605" cy="171451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</a:t>
            </a:r>
            <a:r>
              <a:rPr lang="zh-CN" altLang="en-US" sz="20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句话运用了</a:t>
            </a:r>
            <a:r>
              <a:rPr lang="en-US" altLang="zh-CN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</a:t>
            </a:r>
            <a:r>
              <a:rPr lang="zh-CN" altLang="en-US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方式</a:t>
            </a:r>
            <a:r>
              <a:rPr lang="zh-CN" altLang="en-US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介绍了作者读书的过程。</a:t>
            </a:r>
            <a:endParaRPr lang="zh-CN" altLang="en-US" sz="2000" b="1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3174" y="5238764"/>
            <a:ext cx="1500198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层层深入</a:t>
            </a:r>
            <a:endParaRPr kumimoji="0" lang="zh-CN" altLang="en-US" sz="20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74678" y="706121"/>
            <a:ext cx="2211374" cy="91311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多读书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7" grpId="0" bldLvl="0" animBg="1"/>
      <p:bldP spid="8" grpId="0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img6.makepolo.net/images/formals/img/product/111/708/d35f6c3c1a79f3424c50d130bab646a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142985"/>
            <a:ext cx="8143932" cy="2328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因为看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引起了我对章回小说的兴趣，对于那部述说“官迫民反”的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尤其欣赏。那部书里着力描写的人物，如林冲、武松、鲁智深等人，都有其极生动的性格，虽然因为作者要凑成三十六天罡七十二地煞，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勉勉强强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地凑满了一百零八人的数目，我觉得比没有人物个性的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荡寇志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要强多了。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3857556" y="5048262"/>
            <a:ext cx="5286444" cy="1524011"/>
          </a:xfrm>
          <a:prstGeom prst="wedgeEllipseCallout">
            <a:avLst>
              <a:gd name="adj1" fmla="val -21000"/>
              <a:gd name="adj2" fmla="val -639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水浒传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体现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了作者对读书有很大的兴趣。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71473" y="5810268"/>
            <a:ext cx="3071834" cy="666755"/>
          </a:xfrm>
          <a:prstGeom prst="wedgeRoundRectCallout">
            <a:avLst>
              <a:gd name="adj1" fmla="val -19899"/>
              <a:gd name="adj2" fmla="val -1067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近义词：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凑凑合合。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age1.suning.cn/b2c/catentries/000000000126221697_1_800x8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7" y="476229"/>
            <a:ext cx="328614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000241"/>
            <a:ext cx="8278812" cy="3222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是我在十二三岁时看的，起初我对它的兴趣并不大贾宝玉的女声女气，林黛玉的哭哭啼啼都使我厌烦。还是到了中年以后再拿起这部书看时，才尝到“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满纸荒唐言，一把辛酸泪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所包含的一个家庭兴亡盛衰的滋味。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2285985" y="285729"/>
            <a:ext cx="5214974" cy="1802765"/>
          </a:xfrm>
          <a:prstGeom prst="wedgeEllipseCallout">
            <a:avLst>
              <a:gd name="adj1" fmla="val -50918"/>
              <a:gd name="adj2" fmla="val 452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对比：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将读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红楼梦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的感受阐述出来，从小到大的想法是不一致的。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/>
          <p:nvPr/>
        </p:nvGrpSpPr>
        <p:grpSpPr>
          <a:xfrm>
            <a:off x="422074" y="660825"/>
            <a:ext cx="2639899" cy="767023"/>
            <a:chOff x="-166007" y="-113731"/>
            <a:chExt cx="2639899" cy="768533"/>
          </a:xfrm>
        </p:grpSpPr>
        <p:sp>
          <p:nvSpPr>
            <p:cNvPr id="5236" name="文本框 13"/>
            <p:cNvSpPr txBox="1"/>
            <p:nvPr/>
          </p:nvSpPr>
          <p:spPr>
            <a:xfrm>
              <a:off x="-166007" y="-113731"/>
              <a:ext cx="2234565" cy="6476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作者简介</a:t>
              </a:r>
            </a:p>
          </p:txBody>
        </p:sp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14348" y="1428737"/>
            <a:ext cx="7500990" cy="3222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冰心（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1999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年）原名谢婉莹，中国诗人，儿童文学作家，散文家。笔名冰心取自“一片冰心在玉壶”。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1919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年冰心发表了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二十一日听审的感想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两个家庭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年开始陆续发表总名为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寄小读者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的通讯散文。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AutoShape 6" descr="http://img1.gtimg.com/cul/pics/hv1/75/188/1820/118393515.jpg"/>
          <p:cNvSpPr>
            <a:spLocks noChangeAspect="1" noChangeArrowheads="1"/>
          </p:cNvSpPr>
          <p:nvPr/>
        </p:nvSpPr>
        <p:spPr bwMode="auto">
          <a:xfrm>
            <a:off x="63500" y="-182033"/>
            <a:ext cx="304800" cy="406400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pic>
        <p:nvPicPr>
          <p:cNvPr id="19463" name="Picture 7" descr="C:\Users\Administrator\Desktop\b43d9af94aeb5755bab7b602eb86a116_1183935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0" y="380980"/>
            <a:ext cx="3286148" cy="5905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562084"/>
            <a:ext cx="8278812" cy="25766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总而言之，统而言之，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我这一辈子读到的中外文艺作品不能算太少。我永远感到读书是我生命中最大的快乐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从读书中我还得到了做人处世要独立思考的大道理，这都是从修身课本中得不到的。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4357687" y="4953012"/>
            <a:ext cx="3714776" cy="1421787"/>
          </a:xfrm>
          <a:prstGeom prst="wedgeEllipseCallout">
            <a:avLst>
              <a:gd name="adj1" fmla="val -17165"/>
              <a:gd name="adj2" fmla="val -573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记叙：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说出读书带给作者的好处。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785918" y="380979"/>
            <a:ext cx="2857488" cy="857256"/>
          </a:xfrm>
          <a:prstGeom prst="wedgeRoundRectCallout">
            <a:avLst>
              <a:gd name="adj1" fmla="val -11015"/>
              <a:gd name="adj2" fmla="val 834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近义词：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言而总之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"/>
          <p:cNvSpPr/>
          <p:nvPr/>
        </p:nvSpPr>
        <p:spPr>
          <a:xfrm>
            <a:off x="714348" y="1714488"/>
            <a:ext cx="8064530" cy="2091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年到日本访问回来后，即因腿伤闭门不出，“行万里路”做不到了，“读万卷书”便是我唯一的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。我每天都会得到许多书刊，知道了许多事情，也认识了许多人物。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上箭头标注 6"/>
          <p:cNvSpPr/>
          <p:nvPr/>
        </p:nvSpPr>
        <p:spPr>
          <a:xfrm>
            <a:off x="928662" y="4381508"/>
            <a:ext cx="7888605" cy="2095515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16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这段话告诉我们作者会读更多的书，她要告诉我们读哪些书。</a:t>
            </a:r>
            <a:endParaRPr lang="zh-CN" altLang="en-US" sz="2000" b="1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3143241" y="666732"/>
            <a:ext cx="2428892" cy="762005"/>
          </a:xfrm>
          <a:prstGeom prst="wedgeRoundRectCallout">
            <a:avLst>
              <a:gd name="adj1" fmla="val -37232"/>
              <a:gd name="adj2" fmla="val 852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近义词：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消闲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4678" y="706121"/>
            <a:ext cx="2211374" cy="91311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读好书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7" grpId="0" bldLvl="0" animBg="1"/>
      <p:bldP spid="15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333485"/>
            <a:ext cx="8143932" cy="25766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同时，书看多了，我也会挑选、比较。比如说看了精彩的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就会丢下烦琐的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封神榜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，看了人物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栩栩如生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就不会看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索然无味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荡寇志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，等等。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4429124" y="4572008"/>
            <a:ext cx="4071966" cy="1714512"/>
          </a:xfrm>
          <a:prstGeom prst="wedgeEllipseCallout">
            <a:avLst>
              <a:gd name="adj1" fmla="val -5492"/>
              <a:gd name="adj2" fmla="val -924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对比：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通过对书的对比，告诉我们要读好书。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71472" y="5048261"/>
            <a:ext cx="2857488" cy="857256"/>
          </a:xfrm>
          <a:prstGeom prst="wedgeRoundRectCallout">
            <a:avLst>
              <a:gd name="adj1" fmla="val 20985"/>
              <a:gd name="adj2" fmla="val -1274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近义词：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活灵活现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image1.suning.cn/b2c/catentries/000000000141432245_1_600x6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0" y="761981"/>
            <a:ext cx="5715000" cy="5429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/>
          <p:nvPr/>
        </p:nvSpPr>
        <p:spPr>
          <a:xfrm>
            <a:off x="928662" y="2095491"/>
            <a:ext cx="7429552" cy="277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</a:rPr>
              <a:t>    和蜂鸟相比，啄木鸟的个头就大多了，啄木鸟不但在体型上比蜂鸟占据优势，在养儿育女方面也比蜂鸟得到的益处多。蜂鸟每天不辞辛苦，也最多只能喂抱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</a:rPr>
              <a:t>只雏鸟，而啄木鸟只需要用它那斧锯般的嘴在树木之间啄来啄去，就可以轻而易举的得到食物了。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1142977" y="857233"/>
            <a:ext cx="703750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请同学们</a:t>
            </a:r>
            <a:r>
              <a:rPr lang="zh-CN" altLang="en-US" sz="2800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想想这个句子的特点，仿写一个。</a:t>
            </a:r>
            <a:endParaRPr lang="zh-CN" altLang="en-US" sz="2800" b="1" dirty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2095492"/>
            <a:ext cx="7500990" cy="3810027"/>
          </a:xfrm>
          <a:prstGeom prst="rect">
            <a:avLst/>
          </a:prstGeom>
          <a:noFill/>
          <a:ln w="571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"/>
          <p:cNvSpPr/>
          <p:nvPr/>
        </p:nvSpPr>
        <p:spPr>
          <a:xfrm>
            <a:off x="642910" y="1333486"/>
            <a:ext cx="8072494" cy="2608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对于现代的文艺作品，那些写得朦朦胧胧的，堆砌了许多华丽词句的，无病而呻、自作多情的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风花雪月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的文字，我一看就从脑中抹去，但是那些满带着真情实感、十分质朴浅显的篇章，哪怕只有几百上千字，也往往使我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心动神移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，不能自己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上箭头标注 6"/>
          <p:cNvSpPr/>
          <p:nvPr/>
        </p:nvSpPr>
        <p:spPr>
          <a:xfrm>
            <a:off x="642910" y="4572009"/>
            <a:ext cx="8072494" cy="1905013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6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</a:t>
            </a:r>
            <a:r>
              <a:rPr lang="zh-CN" altLang="en-US" sz="20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句话运用了</a:t>
            </a:r>
            <a:r>
              <a:rPr lang="en-US" altLang="zh-CN" sz="20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</a:t>
            </a:r>
            <a:r>
              <a:rPr lang="zh-CN" altLang="en-US" sz="20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的手法</a:t>
            </a:r>
            <a:r>
              <a:rPr lang="zh-CN" altLang="en-US" sz="2000" b="1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详细地介绍了哪些书作者不会读，哪些书让作者心动。</a:t>
            </a:r>
            <a:endParaRPr lang="zh-CN" altLang="en-US" sz="2000" b="1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4081" y="5297786"/>
            <a:ext cx="1023938" cy="4534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对比</a:t>
            </a:r>
            <a:endParaRPr kumimoji="0" lang="zh-CN" altLang="en-US" sz="20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357291" y="380979"/>
            <a:ext cx="4786346" cy="857256"/>
          </a:xfrm>
          <a:prstGeom prst="wedgeRoundRectCallout">
            <a:avLst>
              <a:gd name="adj1" fmla="val -38938"/>
              <a:gd name="adj2" fmla="val 785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词语积累：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活泼可爱（并列意义）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7" grpId="0" bldLvl="0" animBg="1"/>
      <p:bldP spid="8" grpId="0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333485"/>
            <a:ext cx="8278812" cy="21929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书看多了，从中也得到了一个体会，物怕比，人怕比，书也怕比，“不比不知道，一比吓一跳”。</a:t>
            </a:r>
          </a:p>
        </p:txBody>
      </p:sp>
      <p:sp>
        <p:nvSpPr>
          <p:cNvPr id="3" name="椭圆形标注 2"/>
          <p:cNvSpPr/>
          <p:nvPr/>
        </p:nvSpPr>
        <p:spPr>
          <a:xfrm>
            <a:off x="1500166" y="4000504"/>
            <a:ext cx="5786478" cy="1714512"/>
          </a:xfrm>
          <a:prstGeom prst="wedgeEllipseCallout">
            <a:avLst>
              <a:gd name="adj1" fmla="val -350"/>
              <a:gd name="adj2" fmla="val -78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作比较：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告诫我们要读好书。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781687" y="2409817"/>
            <a:ext cx="8135938" cy="2562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因此，某年的六一国际儿童节，有个儿童刊物要我给儿童写几句指导读书的话，我只写了九个字，就是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读书好，多读书，读好书。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687" y="4456437"/>
            <a:ext cx="792289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3200" b="1" dirty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4282" y="857232"/>
            <a:ext cx="2436495" cy="6477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总结全文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57357" y="5143513"/>
            <a:ext cx="4000528" cy="211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57224" y="3714752"/>
            <a:ext cx="7858180" cy="928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</a:pPr>
            <a:r>
              <a:rPr lang="en-US" altLang="zh-CN" b="1" dirty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以作者总结读书的经验结尾，照应开头，深化主题。</a:t>
            </a:r>
            <a:endParaRPr lang="zh-CN" altLang="en-US" sz="3600" b="1" i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8794" y="1809740"/>
            <a:ext cx="554029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：这样结尾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有什么好处？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6" name="组合 1"/>
          <p:cNvGrpSpPr/>
          <p:nvPr/>
        </p:nvGrpSpPr>
        <p:grpSpPr>
          <a:xfrm>
            <a:off x="390959" y="600714"/>
            <a:ext cx="2234565" cy="707886"/>
            <a:chOff x="340723" y="27943"/>
            <a:chExt cx="2234565" cy="709280"/>
          </a:xfrm>
        </p:grpSpPr>
        <p:sp>
          <p:nvSpPr>
            <p:cNvPr id="5236" name="文本框 13"/>
            <p:cNvSpPr txBox="1"/>
            <p:nvPr/>
          </p:nvSpPr>
          <p:spPr>
            <a:xfrm>
              <a:off x="340723" y="27943"/>
              <a:ext cx="2234565" cy="7092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助读资料</a:t>
              </a:r>
            </a:p>
          </p:txBody>
        </p:sp>
        <p:grpSp>
          <p:nvGrpSpPr>
            <p:cNvPr id="5238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14349" y="2190741"/>
            <a:ext cx="7658735" cy="367023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三国演义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是中国古典四大名著之一，是中国第一部长篇章回体历史演义小说，全名为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三国志通俗演义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又称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三国志演义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，作者是元末明初的著名小说家罗贯中。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929058" y="571481"/>
            <a:ext cx="3920490" cy="1495425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同学们，你们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知道关于四大名著的知识吗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newxue.com/images/beishida/201150060414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761982"/>
            <a:ext cx="3571900" cy="5238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181" y="1427480"/>
            <a:ext cx="8306435" cy="48666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915" y="64770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1785919" y="2095492"/>
            <a:ext cx="285752" cy="3333773"/>
          </a:xfrm>
          <a:prstGeom prst="leftBrace">
            <a:avLst>
              <a:gd name="adj1" fmla="val 79956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 flipH="1">
            <a:off x="7143768" y="2190741"/>
            <a:ext cx="214314" cy="3143272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142976" y="2666996"/>
            <a:ext cx="615553" cy="1155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忆读书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2143108" y="1619238"/>
            <a:ext cx="342902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能够获得很美的享受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5643570" y="1619238"/>
            <a:ext cx="128588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读书好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2143108" y="3143249"/>
            <a:ext cx="335758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能够对写作有好处</a:t>
            </a: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2143108" y="4762510"/>
            <a:ext cx="342902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有助于提高人的品德</a:t>
            </a: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5643570" y="3143249"/>
            <a:ext cx="128588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多读书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5643571" y="4667260"/>
            <a:ext cx="135732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读好书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7358082" y="2857496"/>
            <a:ext cx="615553" cy="1509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用心读书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autoUpdateAnimBg="0"/>
      <p:bldP spid="20" grpId="0"/>
      <p:bldP spid="21" grpId="0"/>
      <p:bldP spid="22" grpId="0"/>
      <p:bldP spid="23" grpId="0"/>
      <p:bldP spid="24" grpId="0"/>
      <p:bldP spid="25" grpId="0"/>
      <p:bldP spid="26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1"/>
          <p:cNvSpPr/>
          <p:nvPr/>
        </p:nvSpPr>
        <p:spPr>
          <a:xfrm>
            <a:off x="2326352" y="1457309"/>
            <a:ext cx="4197350" cy="637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运用记叙的写作手法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2505065"/>
            <a:ext cx="8358246" cy="12359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36575">
              <a:lnSpc>
                <a:spcPct val="130000"/>
              </a:lnSpc>
            </a:pPr>
            <a:r>
              <a:rPr lang="zh-CN" altLang="en-US" sz="2000" b="1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【记叙】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“我自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1986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年到日本访问回来后，即因伤腿闭门不出，“行万里路”做不到了，“读万卷书”更是我唯一的消遣。”</a:t>
            </a:r>
            <a:r>
              <a:rPr lang="zh-CN" altLang="en-US" sz="20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本文就是冰心直接以记叙的方介绍自己的读书经历。</a:t>
            </a:r>
            <a:endParaRPr lang="zh-CN" altLang="en-US" sz="2000" b="1" dirty="0">
              <a:solidFill>
                <a:srgbClr val="00B0F0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93799" y="64397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写作手法</a:t>
            </a:r>
          </a:p>
        </p:txBody>
      </p:sp>
      <p:sp>
        <p:nvSpPr>
          <p:cNvPr id="10" name="矩形 9"/>
          <p:cNvSpPr/>
          <p:nvPr/>
        </p:nvSpPr>
        <p:spPr>
          <a:xfrm>
            <a:off x="571472" y="4381507"/>
            <a:ext cx="7929618" cy="9435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【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】那些日子，充满了玩的快乐。无论在学校还是在家门前的院子里，我的小朋友总是一呼百应。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10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9844" y="689399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</a:p>
        </p:txBody>
      </p:sp>
      <p:sp>
        <p:nvSpPr>
          <p:cNvPr id="27652" name="TextBox 3"/>
          <p:cNvSpPr txBox="1"/>
          <p:nvPr/>
        </p:nvSpPr>
        <p:spPr>
          <a:xfrm>
            <a:off x="1500166" y="1238235"/>
            <a:ext cx="6429420" cy="3716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           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繁星闪烁着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b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深蓝的天空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何曾听得见他们对语</a:t>
            </a:r>
            <a:b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沉默中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微光里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它们深深的互相颂赞了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内容占位符 2"/>
          <p:cNvSpPr txBox="1"/>
          <p:nvPr/>
        </p:nvSpPr>
        <p:spPr>
          <a:xfrm>
            <a:off x="500034" y="1430850"/>
            <a:ext cx="7643866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ts val="3000"/>
              </a:spcBef>
            </a:pP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给下列加粗字注音。</a:t>
            </a:r>
          </a:p>
          <a:p>
            <a:pPr>
              <a:lnSpc>
                <a:spcPct val="150000"/>
              </a:lnSpc>
              <a:spcBef>
                <a:spcPts val="3000"/>
              </a:spcBef>
            </a:pP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209" y="664846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课堂练习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1473" y="3716866"/>
            <a:ext cx="421484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填上恰当的词语。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1473" y="4478871"/>
            <a:ext cx="7429552" cy="11695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en-US" sz="2800" b="1" dirty="0" err="1" smtClean="0">
                <a:latin typeface="宋体" panose="02010600030101010101" pitchFamily="2" charset="-122"/>
              </a:rPr>
              <a:t>ji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à</a:t>
            </a:r>
            <a:r>
              <a:rPr lang="en-US" sz="2800" b="1" dirty="0" err="1" smtClean="0">
                <a:latin typeface="宋体" panose="02010600030101010101" pitchFamily="2" charset="-122"/>
              </a:rPr>
              <a:t>o</a:t>
            </a:r>
            <a:r>
              <a:rPr lang="en-US" sz="2800" b="1" dirty="0" smtClean="0">
                <a:latin typeface="宋体" panose="02010600030101010101" pitchFamily="2" charset="-122"/>
              </a:rPr>
              <a:t> </a:t>
            </a:r>
            <a:r>
              <a:rPr lang="en-US" sz="2800" b="1" dirty="0" err="1" smtClean="0">
                <a:latin typeface="宋体" panose="02010600030101010101" pitchFamily="2" charset="-122"/>
              </a:rPr>
              <a:t>k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ē</a:t>
            </a:r>
            <a:r>
              <a:rPr lang="en-US" sz="2800" b="1" dirty="0" smtClean="0">
                <a:latin typeface="宋体" panose="02010600030101010101" pitchFamily="2" charset="-122"/>
              </a:rPr>
              <a:t> </a:t>
            </a:r>
            <a:r>
              <a:rPr lang="en-US" sz="2800" b="1" dirty="0" err="1" smtClean="0">
                <a:latin typeface="宋体" panose="02010600030101010101" pitchFamily="2" charset="-122"/>
              </a:rPr>
              <a:t>sh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ū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  </a:t>
            </a:r>
            <a:r>
              <a:rPr lang="en-US" sz="2800" b="1" dirty="0" smtClean="0">
                <a:latin typeface="宋体" panose="02010600030101010101" pitchFamily="2" charset="-122"/>
              </a:rPr>
              <a:t> 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qì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 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fèn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   </a:t>
            </a:r>
            <a:r>
              <a:rPr lang="en-US" sz="2800" b="1" dirty="0" err="1" smtClean="0">
                <a:latin typeface="宋体" panose="02010600030101010101" pitchFamily="2" charset="-122"/>
              </a:rPr>
              <a:t>y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ì</a:t>
            </a:r>
            <a:r>
              <a:rPr lang="en-US" sz="2800" b="1" dirty="0" smtClean="0">
                <a:latin typeface="宋体" panose="02010600030101010101" pitchFamily="2" charset="-122"/>
              </a:rPr>
              <a:t> </a:t>
            </a:r>
            <a:r>
              <a:rPr lang="en-US" sz="2800" b="1" dirty="0" err="1" smtClean="0">
                <a:latin typeface="宋体" panose="02010600030101010101" pitchFamily="2" charset="-122"/>
              </a:rPr>
              <a:t>zh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ī</a:t>
            </a:r>
            <a:r>
              <a:rPr lang="en-US" sz="2800" b="1" dirty="0" smtClean="0">
                <a:latin typeface="宋体" panose="02010600030101010101" pitchFamily="2" charset="-122"/>
              </a:rPr>
              <a:t> </a:t>
            </a:r>
            <a:r>
              <a:rPr lang="en-US" sz="2800" b="1" dirty="0" err="1" smtClean="0">
                <a:latin typeface="宋体" panose="02010600030101010101" pitchFamily="2" charset="-122"/>
              </a:rPr>
              <a:t>b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à</a:t>
            </a:r>
            <a:r>
              <a:rPr lang="en-US" sz="2800" b="1" dirty="0" err="1" smtClean="0">
                <a:latin typeface="宋体" panose="02010600030101010101" pitchFamily="2" charset="-122"/>
              </a:rPr>
              <a:t>n</a:t>
            </a:r>
            <a:r>
              <a:rPr lang="en-US" sz="2800" b="1" dirty="0" smtClean="0">
                <a:latin typeface="宋体" panose="02010600030101010101" pitchFamily="2" charset="-122"/>
              </a:rPr>
              <a:t> </a:t>
            </a:r>
            <a:r>
              <a:rPr lang="en-US" sz="2800" b="1" dirty="0" err="1" smtClean="0">
                <a:latin typeface="宋体" panose="02010600030101010101" pitchFamily="2" charset="-122"/>
              </a:rPr>
              <a:t>ji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ě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（         ）（      ） （           ）</a:t>
            </a:r>
            <a:endParaRPr lang="zh-CN" altLang="en-US" sz="28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14415" y="5145626"/>
            <a:ext cx="126669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教科书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29256" y="5240877"/>
            <a:ext cx="164307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一知半解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28992" y="5145626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气氛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8663" y="2288106"/>
            <a:ext cx="66582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津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津有味（    ）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杰（     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遣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      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14612" y="2216669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jīn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71671" y="2788173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qiǎn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0695" y="2216669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háo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0694" y="2788173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kān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13" grpId="0"/>
      <p:bldP spid="16" grpId="0"/>
      <p:bldP spid="19" grpId="0"/>
      <p:bldP spid="20" grpId="0"/>
      <p:bldP spid="21" grpId="0"/>
      <p:bldP spid="17" grpId="0"/>
      <p:bldP spid="23" grpId="0"/>
      <p:bldP spid="24" grpId="0"/>
      <p:bldP spid="25" grpId="0"/>
      <p:bldP spid="2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2"/>
          <p:cNvSpPr txBox="1"/>
          <p:nvPr/>
        </p:nvSpPr>
        <p:spPr>
          <a:xfrm>
            <a:off x="500034" y="761982"/>
            <a:ext cx="5715040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ts val="3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读句子，找出错字，并改正。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4349" y="2000240"/>
            <a:ext cx="7786742" cy="3384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en-US" altLang="zh-CN" sz="2800" dirty="0" smtClean="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）我只好带着对于故事下文的无限玄念，在母亲的催促下，含泪上床了。（    ）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en-US" altLang="zh-CN" sz="2800" dirty="0" smtClean="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）起初我对它的兴趣并不大，贾宝玉的女声女气，林黛玉的哭哭啼啼，都使我厌繁。（    ）</a:t>
            </a:r>
            <a:endParaRPr lang="zh-CN" altLang="en-US" sz="28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15008" y="2952748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悬念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00958" y="4667260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厌烦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12"/>
          <p:cNvSpPr txBox="1"/>
          <p:nvPr/>
        </p:nvSpPr>
        <p:spPr>
          <a:xfrm>
            <a:off x="6594807" y="2254665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玄念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6060450" y="4762933"/>
            <a:ext cx="90601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厌繁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2" grpId="0"/>
      <p:bldP spid="13" grpId="0"/>
      <p:bldP spid="14" grpId="0"/>
      <p:bldP spid="7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Box 2"/>
          <p:cNvSpPr txBox="1"/>
          <p:nvPr/>
        </p:nvSpPr>
        <p:spPr>
          <a:xfrm>
            <a:off x="428596" y="1428736"/>
            <a:ext cx="8424863" cy="115339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用较快的速度默读课文， 说说冰心回忆了自己读书的哪些经历，她认为什么样的书才是好书。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7" y="3429000"/>
            <a:ext cx="7786742" cy="1012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8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作者从小到大的读书经历，她认为有真情实感的，十分质朴浅显的书籍才是好书。</a:t>
            </a:r>
            <a:endParaRPr lang="zh-CN" altLang="en-US" sz="2800" b="1" dirty="0">
              <a:solidFill>
                <a:srgbClr val="15011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815" y="591609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课后习题参考答案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71472" y="1047733"/>
            <a:ext cx="8208963" cy="115339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结合自己的读书经历，谈谈你对“我永远感到读书是我生命中最大的快乐”这句话的体会。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9" y="2857496"/>
            <a:ext cx="7721600" cy="12840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作者认为读书能陶冶人的性情，我也是这么认为的，读书可以让自己更加的充实。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642910" y="4572008"/>
            <a:ext cx="8143932" cy="1133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你是否赞同作者的这种读书方法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和同学讨论，说明理由。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Box 3"/>
          <p:cNvSpPr txBox="1"/>
          <p:nvPr/>
        </p:nvSpPr>
        <p:spPr>
          <a:xfrm>
            <a:off x="580835" y="1333484"/>
            <a:ext cx="7768016" cy="19447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我决定咬了牙拿起一本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，自己一知半解地读了起来，居然越看越明白。虽然字音都读得不对，比如说把“凯”念作“岂”，把“诸”念作“者”之类，因为只学过那个字的一半。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28596" y="1047734"/>
            <a:ext cx="8001056" cy="2667019"/>
          </a:xfrm>
          <a:prstGeom prst="roundRect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034" y="4095755"/>
            <a:ext cx="7929618" cy="2192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参考答案：</a:t>
            </a:r>
            <a:r>
              <a:rPr lang="zh-CN" altLang="en-US" sz="3200" b="1" dirty="0" smtClean="0">
                <a:solidFill>
                  <a:srgbClr val="1501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赞同这种方法，虽然不是很了解所读文章具体的内容，也能够扩大阅读量，增长见识。</a:t>
            </a:r>
            <a:endParaRPr lang="zh-CN" altLang="en-US" sz="3200" b="1" dirty="0">
              <a:solidFill>
                <a:srgbClr val="15011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5" grpId="0" bldLvl="0" animBg="1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内容占位符 2"/>
          <p:cNvSpPr txBox="1"/>
          <p:nvPr/>
        </p:nvSpPr>
        <p:spPr>
          <a:xfrm>
            <a:off x="785787" y="1714488"/>
            <a:ext cx="7786742" cy="2108269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eaLnBrk="1" hangingPunct="1">
              <a:lnSpc>
                <a:spcPct val="150000"/>
              </a:lnSpc>
              <a:spcBef>
                <a:spcPts val="600"/>
              </a:spcBef>
              <a:buFont typeface="Calibri" panose="020F0502020204030204" charset="0"/>
              <a:buAutoNum type="arabicPeriod"/>
            </a:pP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把描写作者认为读书的好处的</a:t>
            </a:r>
            <a:r>
              <a:rPr lang="zh-CN" altLang="en-US" sz="2800" b="1" dirty="0">
                <a:latin typeface="楷体_GB2312" panose="02010609030101010101" charset="-122"/>
                <a:ea typeface="楷体_GB2312" panose="02010609030101010101" charset="-122"/>
              </a:rPr>
              <a:t>句子抄下来。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Calibri" panose="020F0502020204030204" charset="0"/>
              <a:buAutoNum type="arabicPeriod"/>
            </a:pP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读书带给我们许多的好处有很多，请你写一段话，说出读书的好处</a:t>
            </a:r>
            <a:r>
              <a:rPr lang="zh-CN" altLang="en-US" sz="2800" b="1" dirty="0" smtClean="0">
                <a:latin typeface="楷体_GB2312" panose="02010609030101010101" charset="-122"/>
                <a:ea typeface="楷体_GB2312" panose="02010609030101010101" charset="-122"/>
              </a:rPr>
              <a:t>。 </a:t>
            </a:r>
            <a:endParaRPr lang="zh-CN" altLang="en-US" sz="28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890" y="648760"/>
            <a:ext cx="203773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课后作业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p1.ssl.qhmsg.com/t019935ddaf27fcf6f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761982"/>
            <a:ext cx="6429420" cy="55245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095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14811" y="1809739"/>
            <a:ext cx="4429156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水浒传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，中国四大名著之一，是一部以北宋末年宋江起义为主要故事背景、类型上属于英雄传奇的章回体长篇小说。作者一般被认为是施耐庵。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4282" y="761982"/>
            <a:ext cx="17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水浒传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6082" name="Picture 2" descr="https://p1.ssl.qhmsg.com/t01dc740978523eb48a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97" t="10445" r="9828" b="9477"/>
          <a:stretch>
            <a:fillRect/>
          </a:stretch>
        </p:blipFill>
        <p:spPr bwMode="auto">
          <a:xfrm>
            <a:off x="1214414" y="1904990"/>
            <a:ext cx="2571768" cy="38100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8596" y="952484"/>
            <a:ext cx="1785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红楼梦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86278" y="1514464"/>
            <a:ext cx="364337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红楼梦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，中国古代章回体长篇小说，又名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石头记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金玉缘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，被列为中国古典四大名著之首，一般认为是清代作家曹雪芹所著。</a:t>
            </a:r>
            <a:endParaRPr lang="zh-CN" altLang="en-US" sz="3200" b="1" u="sng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5058" name="Picture 2" descr="https://p1.ssl.qhmsg.com/t01026c7d2f755b838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5" y="2000241"/>
            <a:ext cx="2857520" cy="40640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529138" y="1515524"/>
            <a:ext cx="3643338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西游记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，为明代小说家吴承恩所著。取材于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大唐西域记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和民间传说、元杂剧。唐僧就是以玄奘法师为原型的。</a:t>
            </a:r>
            <a:endParaRPr lang="zh-CN" altLang="en-US" sz="3200" b="1" u="sng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427" y="706121"/>
            <a:ext cx="16160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西游记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44034" name="Picture 2" descr="https://p1.ssl.qhmsg.com/t01a49e906505efd037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CECEE"/>
              </a:clrFrom>
              <a:clrTo>
                <a:srgbClr val="ECEC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2190742"/>
            <a:ext cx="2286016" cy="3340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Box 1"/>
          <p:cNvSpPr txBox="1"/>
          <p:nvPr/>
        </p:nvSpPr>
        <p:spPr>
          <a:xfrm>
            <a:off x="714376" y="1809327"/>
            <a:ext cx="814451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舅父   斩杀   凯旋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诸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亮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水浒传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智深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地煞  荡寇志  贾宝玉  书卷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书刊   烦琐  栩栩如生   呻吟  某年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7841" y="654474"/>
            <a:ext cx="171704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会认字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14983" y="1785186"/>
            <a:ext cx="8143932" cy="32864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舅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 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杀 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旋  诸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  水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浒传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智深 地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煞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寇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志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宝玉  书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刊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栩栩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如生 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吟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43108" y="1428737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zhǎn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86183" y="1428737"/>
            <a:ext cx="936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solidFill>
                  <a:srgbClr val="0000FF"/>
                </a:solidFill>
                <a:latin typeface="+mn-ea"/>
                <a:ea typeface="+mn-ea"/>
              </a:rPr>
              <a:t>kǎi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66034" y="1498164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solidFill>
                  <a:srgbClr val="0000FF"/>
                </a:solidFill>
                <a:latin typeface="+mn-ea"/>
                <a:ea typeface="+mn-ea"/>
              </a:rPr>
              <a:t>hú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31174" y="1498164"/>
            <a:ext cx="1214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zhuàn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13694" y="2667410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solidFill>
                  <a:srgbClr val="0000FF"/>
                </a:solidFill>
                <a:latin typeface="+mn-ea"/>
                <a:ea typeface="+mn-ea"/>
              </a:rPr>
              <a:t>shà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29551" y="2733458"/>
            <a:ext cx="1000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jiǎ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09852" y="2733458"/>
            <a:ext cx="9350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juàn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4702" y="1427052"/>
            <a:ext cx="1000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ɡě</a:t>
            </a:r>
          </a:p>
        </p:txBody>
      </p:sp>
      <p:sp>
        <p:nvSpPr>
          <p:cNvPr id="39" name="矩形 38"/>
          <p:cNvSpPr/>
          <p:nvPr/>
        </p:nvSpPr>
        <p:spPr>
          <a:xfrm>
            <a:off x="3879826" y="2733458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kòu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134766" y="3810417"/>
            <a:ext cx="936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9371" y="3809579"/>
            <a:ext cx="936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suǒ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14417" y="3809579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solidFill>
                  <a:srgbClr val="0000FF"/>
                </a:solidFill>
                <a:latin typeface="+mn-ea"/>
                <a:ea typeface="+mn-ea"/>
              </a:rPr>
              <a:t>xǔ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49976" y="3810004"/>
            <a:ext cx="9366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30806" y="3809580"/>
            <a:ext cx="9366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mǒu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9743" y="1428737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jiù</a:t>
            </a:r>
          </a:p>
        </p:txBody>
      </p:sp>
      <p:sp>
        <p:nvSpPr>
          <p:cNvPr id="4" name="矩形 3"/>
          <p:cNvSpPr/>
          <p:nvPr/>
        </p:nvSpPr>
        <p:spPr>
          <a:xfrm>
            <a:off x="712809" y="2733450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 err="1" smtClean="0">
                <a:solidFill>
                  <a:srgbClr val="0000FF"/>
                </a:solidFill>
                <a:latin typeface="+mn-ea"/>
                <a:ea typeface="+mn-ea"/>
              </a:rPr>
              <a:t>lǔ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19" grpId="1"/>
      <p:bldP spid="32" grpId="0"/>
      <p:bldP spid="32" grpId="1"/>
      <p:bldP spid="24" grpId="0"/>
      <p:bldP spid="24" grpId="1"/>
      <p:bldP spid="25" grpId="0"/>
      <p:bldP spid="25" grpId="1"/>
      <p:bldP spid="35" grpId="0"/>
      <p:bldP spid="35" grpId="1"/>
      <p:bldP spid="26" grpId="0"/>
      <p:bldP spid="26" grpId="1"/>
      <p:bldP spid="27" grpId="0"/>
      <p:bldP spid="27" grpId="1"/>
      <p:bldP spid="28" grpId="0"/>
      <p:bldP spid="28" grpId="1"/>
      <p:bldP spid="39" grpId="0"/>
      <p:bldP spid="39" grpId="1"/>
      <p:bldP spid="112" grpId="0"/>
      <p:bldP spid="112" grpId="1"/>
      <p:bldP spid="16" grpId="0"/>
      <p:bldP spid="16" grpId="1"/>
      <p:bldP spid="17" grpId="0"/>
      <p:bldP spid="17" grpId="1"/>
      <p:bldP spid="18" grpId="0"/>
      <p:bldP spid="18" grpId="1"/>
      <p:bldP spid="20" grpId="0"/>
      <p:bldP spid="20" grpId="1"/>
      <p:bldP spid="2" grpId="0"/>
      <p:bldP spid="2" grpId="1"/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3736</Words>
  <Application>Microsoft Office PowerPoint</Application>
  <PresentationFormat>全屏显示(4:3)</PresentationFormat>
  <Paragraphs>277</Paragraphs>
  <Slides>50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52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28</cp:revision>
  <dcterms:created xsi:type="dcterms:W3CDTF">2019-06-19T02:08:00Z</dcterms:created>
  <dcterms:modified xsi:type="dcterms:W3CDTF">2019-08-16T03:30:50Z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