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notesMaster" Target="notesMasters/notesMaster1.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87936" y="2516297"/>
            <a:ext cx="4841276" cy="1337945"/>
          </a:xfrm>
          <a:prstGeom prst="rect">
            <a:avLst/>
          </a:prstGeom>
          <a:noFill/>
        </p:spPr>
        <p:txBody>
          <a:bodyPr wrap="square" rtlCol="0">
            <a:spAutoFit/>
          </a:bodyPr>
          <a:lstStyle/>
          <a:p>
            <a:pPr algn="ctr"/>
            <a:r>
              <a:rPr lang="zh-CN" altLang="en-US" sz="4050" b="1" dirty="0">
                <a:solidFill>
                  <a:srgbClr val="ED7D31"/>
                </a:solidFill>
                <a:latin typeface="Times New Roman" panose="02020603050405020304" pitchFamily="18" charset="0"/>
                <a:ea typeface="微软雅黑" panose="020B0503020204020204" pitchFamily="34" charset="-122"/>
              </a:rPr>
              <a:t>课时</a:t>
            </a:r>
            <a:r>
              <a:rPr lang="zh-CN" altLang="en-US" sz="4050" b="1" dirty="0" smtClean="0">
                <a:solidFill>
                  <a:srgbClr val="ED7D31"/>
                </a:solidFill>
                <a:latin typeface="Times New Roman" panose="02020603050405020304" pitchFamily="18" charset="0"/>
                <a:ea typeface="微软雅黑" panose="020B0503020204020204" pitchFamily="34" charset="-122"/>
              </a:rPr>
              <a:t>四 十</a:t>
            </a:r>
            <a:r>
              <a:rPr lang="zh-CN" altLang="en-US" sz="4050" b="1" dirty="0">
                <a:solidFill>
                  <a:srgbClr val="ED7D31"/>
                </a:solidFill>
                <a:latin typeface="Times New Roman" panose="02020603050405020304" pitchFamily="18" charset="0"/>
                <a:ea typeface="微软雅黑" panose="020B0503020204020204" pitchFamily="34" charset="-122"/>
              </a:rPr>
              <a:t>种</a:t>
            </a:r>
            <a:r>
              <a:rPr lang="zh-CN" altLang="en-US" sz="4050" b="1" dirty="0" smtClean="0">
                <a:solidFill>
                  <a:srgbClr val="ED7D31"/>
                </a:solidFill>
                <a:latin typeface="Times New Roman" panose="02020603050405020304" pitchFamily="18" charset="0"/>
                <a:ea typeface="微软雅黑" panose="020B0503020204020204" pitchFamily="34" charset="-122"/>
              </a:rPr>
              <a:t>常见</a:t>
            </a:r>
            <a:endParaRPr lang="en-US" altLang="zh-CN" sz="4050" b="1" dirty="0" smtClean="0">
              <a:solidFill>
                <a:srgbClr val="ED7D31"/>
              </a:solidFill>
              <a:latin typeface="Times New Roman" panose="02020603050405020304" pitchFamily="18" charset="0"/>
              <a:ea typeface="微软雅黑" panose="020B0503020204020204" pitchFamily="34" charset="-122"/>
            </a:endParaRPr>
          </a:p>
          <a:p>
            <a:pPr algn="ctr"/>
            <a:r>
              <a:rPr lang="zh-CN" altLang="en-US" sz="4050" b="1" dirty="0" smtClean="0">
                <a:solidFill>
                  <a:srgbClr val="ED7D31"/>
                </a:solidFill>
                <a:latin typeface="Times New Roman" panose="02020603050405020304" pitchFamily="18" charset="0"/>
                <a:ea typeface="微软雅黑" panose="020B0503020204020204" pitchFamily="34" charset="-122"/>
              </a:rPr>
              <a:t>修辞</a:t>
            </a:r>
            <a:r>
              <a:rPr lang="zh-CN" altLang="en-US" sz="4050" b="1" dirty="0">
                <a:solidFill>
                  <a:srgbClr val="ED7D31"/>
                </a:solidFill>
                <a:latin typeface="Times New Roman" panose="02020603050405020304" pitchFamily="18" charset="0"/>
                <a:ea typeface="微软雅黑" panose="020B0503020204020204" pitchFamily="34" charset="-122"/>
              </a:rPr>
              <a:t>手法的辨识</a:t>
            </a:r>
            <a:endParaRPr lang="zh-CN" altLang="en-US" sz="4050" b="1" dirty="0">
              <a:solidFill>
                <a:srgbClr val="ED7D31"/>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7586" y="1525970"/>
            <a:ext cx="8588829" cy="3969385"/>
          </a:xfrm>
          <a:prstGeom prst="rect">
            <a:avLst/>
          </a:prstGeom>
        </p:spPr>
        <p:txBody>
          <a:bodyPr wrap="square">
            <a:spAutoFit/>
          </a:bodyPr>
          <a:lstStyle/>
          <a:p>
            <a:pPr lvl="0" algn="just">
              <a:lnSpc>
                <a:spcPct val="150000"/>
              </a:lnSpc>
            </a:pPr>
            <a:r>
              <a:rPr lang="en-US" altLang="zh-CN" sz="2100" b="1" dirty="0">
                <a:solidFill>
                  <a:prstClr val="black"/>
                </a:solidFill>
                <a:latin typeface="Times New Roman" panose="02020603050405020304" pitchFamily="18" charset="0"/>
                <a:ea typeface="微软雅黑" panose="020B0503020204020204" pitchFamily="34" charset="-122"/>
              </a:rPr>
              <a:t>3.</a:t>
            </a:r>
            <a:r>
              <a:rPr lang="zh-CN" altLang="en-US" sz="2100" b="1" dirty="0">
                <a:solidFill>
                  <a:prstClr val="black"/>
                </a:solidFill>
                <a:latin typeface="Times New Roman" panose="02020603050405020304" pitchFamily="18" charset="0"/>
                <a:ea typeface="微软雅黑" panose="020B0503020204020204" pitchFamily="34" charset="-122"/>
              </a:rPr>
              <a:t>拟人和拟物的区别：</a:t>
            </a:r>
            <a:r>
              <a:rPr lang="zh-CN" altLang="en-US" sz="2100" dirty="0">
                <a:solidFill>
                  <a:prstClr val="black"/>
                </a:solidFill>
                <a:latin typeface="Times New Roman" panose="02020603050405020304" pitchFamily="18" charset="0"/>
                <a:ea typeface="微软雅黑" panose="020B0503020204020204" pitchFamily="34" charset="-122"/>
              </a:rPr>
              <a:t>比拟的修辞手法包括拟人和拟物两种。拟人是把物当做人来写，而拟物则是把人当做物来写，或把甲物当做乙物来写。</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①：</a:t>
            </a:r>
            <a:r>
              <a:rPr lang="zh-CN" altLang="en-US" sz="2100" dirty="0">
                <a:solidFill>
                  <a:prstClr val="black"/>
                </a:solidFill>
                <a:latin typeface="Times New Roman" panose="02020603050405020304" pitchFamily="18" charset="0"/>
                <a:ea typeface="微软雅黑" panose="020B0503020204020204" pitchFamily="34" charset="-122"/>
              </a:rPr>
              <a:t>天上的星星快活地眨着眼睛。（拟人）</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② ：</a:t>
            </a:r>
            <a:r>
              <a:rPr lang="zh-CN" altLang="en-US" sz="2100" dirty="0">
                <a:solidFill>
                  <a:prstClr val="black"/>
                </a:solidFill>
                <a:latin typeface="Times New Roman" panose="02020603050405020304" pitchFamily="18" charset="0"/>
                <a:ea typeface="微软雅黑" panose="020B0503020204020204" pitchFamily="34" charset="-122"/>
              </a:rPr>
              <a:t>他骄傲自满，尾巴都上天了。（拟物）</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a:solidFill>
                  <a:prstClr val="black"/>
                </a:solidFill>
                <a:latin typeface="Times New Roman" panose="02020603050405020304" pitchFamily="18" charset="0"/>
                <a:ea typeface="微软雅黑" panose="020B0503020204020204" pitchFamily="34" charset="-122"/>
              </a:rPr>
              <a:t>例③ ：</a:t>
            </a:r>
            <a:r>
              <a:rPr lang="zh-CN" altLang="en-US" sz="2100" dirty="0">
                <a:solidFill>
                  <a:prstClr val="black"/>
                </a:solidFill>
                <a:latin typeface="Times New Roman" panose="02020603050405020304" pitchFamily="18" charset="0"/>
                <a:ea typeface="微软雅黑" panose="020B0503020204020204" pitchFamily="34" charset="-122"/>
              </a:rPr>
              <a:t>一部高高的挖土机，伸长着颈子，张大嘴巴，只要四五下就能吐满一车河沙。（拟物）</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③</a:t>
            </a:r>
            <a:r>
              <a:rPr lang="zh-CN" altLang="en-US" sz="2100" dirty="0" smtClean="0">
                <a:solidFill>
                  <a:prstClr val="black"/>
                </a:solidFill>
                <a:latin typeface="Times New Roman" panose="02020603050405020304" pitchFamily="18" charset="0"/>
                <a:ea typeface="微软雅黑" panose="020B0503020204020204" pitchFamily="34" charset="-122"/>
              </a:rPr>
              <a:t>中</a:t>
            </a:r>
            <a:r>
              <a:rPr lang="zh-CN" altLang="en-US" sz="2100" dirty="0">
                <a:solidFill>
                  <a:prstClr val="black"/>
                </a:solidFill>
                <a:latin typeface="Times New Roman" panose="02020603050405020304" pitchFamily="18" charset="0"/>
                <a:ea typeface="微软雅黑" panose="020B0503020204020204" pitchFamily="34" charset="-122"/>
              </a:rPr>
              <a:t>挖土机当做动物描写，赋予它动物的特征，而不是让它具有人的感情、动作，所以，是拟物而不是拟人。</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7586" y="1525970"/>
            <a:ext cx="8588829" cy="3484245"/>
          </a:xfrm>
          <a:prstGeom prst="rect">
            <a:avLst/>
          </a:prstGeom>
        </p:spPr>
        <p:txBody>
          <a:bodyPr wrap="square">
            <a:spAutoFit/>
          </a:bodyPr>
          <a:lstStyle/>
          <a:p>
            <a:pPr lvl="0" algn="just">
              <a:lnSpc>
                <a:spcPct val="150000"/>
              </a:lnSpc>
            </a:pPr>
            <a:r>
              <a:rPr lang="en-US" altLang="zh-CN" sz="2100" b="1" dirty="0">
                <a:solidFill>
                  <a:prstClr val="black"/>
                </a:solidFill>
                <a:latin typeface="Times New Roman" panose="02020603050405020304" pitchFamily="18" charset="0"/>
                <a:ea typeface="微软雅黑" panose="020B0503020204020204" pitchFamily="34" charset="-122"/>
              </a:rPr>
              <a:t>4.</a:t>
            </a:r>
            <a:r>
              <a:rPr lang="zh-CN" altLang="en-US" sz="2100" b="1" dirty="0">
                <a:solidFill>
                  <a:prstClr val="black"/>
                </a:solidFill>
                <a:latin typeface="Times New Roman" panose="02020603050405020304" pitchFamily="18" charset="0"/>
                <a:ea typeface="微软雅黑" panose="020B0503020204020204" pitchFamily="34" charset="-122"/>
              </a:rPr>
              <a:t>比拟和比喻的区别</a:t>
            </a:r>
            <a:r>
              <a:rPr lang="en-US" altLang="zh-CN" sz="2100" b="1" dirty="0" smtClean="0">
                <a:solidFill>
                  <a:prstClr val="black"/>
                </a:solidFill>
                <a:latin typeface="Times New Roman" panose="02020603050405020304" pitchFamily="18" charset="0"/>
                <a:ea typeface="微软雅黑" panose="020B0503020204020204" pitchFamily="34" charset="-122"/>
              </a:rPr>
              <a:t>:</a:t>
            </a:r>
            <a:endParaRPr lang="en-US" altLang="zh-CN" sz="2100" b="1"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dirty="0" smtClean="0">
                <a:solidFill>
                  <a:prstClr val="black"/>
                </a:solidFill>
                <a:latin typeface="Times New Roman" panose="02020603050405020304" pitchFamily="18" charset="0"/>
                <a:ea typeface="微软雅黑" panose="020B0503020204020204" pitchFamily="34" charset="-122"/>
              </a:rPr>
              <a:t>(</a:t>
            </a:r>
            <a:r>
              <a:rPr lang="en-US" altLang="zh-CN" sz="2100" dirty="0">
                <a:solidFill>
                  <a:prstClr val="black"/>
                </a:solidFill>
                <a:latin typeface="Times New Roman" panose="02020603050405020304" pitchFamily="18" charset="0"/>
                <a:ea typeface="微软雅黑" panose="020B0503020204020204" pitchFamily="34" charset="-122"/>
              </a:rPr>
              <a:t>1)</a:t>
            </a:r>
            <a:r>
              <a:rPr lang="zh-CN" altLang="en-US" sz="2100" dirty="0">
                <a:solidFill>
                  <a:prstClr val="black"/>
                </a:solidFill>
                <a:latin typeface="Times New Roman" panose="02020603050405020304" pitchFamily="18" charset="0"/>
                <a:ea typeface="微软雅黑" panose="020B0503020204020204" pitchFamily="34" charset="-122"/>
              </a:rPr>
              <a:t>比拟是</a:t>
            </a:r>
            <a:r>
              <a:rPr lang="zh-CN" altLang="en-US" sz="2100" dirty="0">
                <a:solidFill>
                  <a:srgbClr val="FF00FF"/>
                </a:solidFill>
                <a:latin typeface="Times New Roman" panose="02020603050405020304" pitchFamily="18" charset="0"/>
                <a:ea typeface="微软雅黑" panose="020B0503020204020204" pitchFamily="34" charset="-122"/>
              </a:rPr>
              <a:t>仿照拟体</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被模拟的事物</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的特征模写本体</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重在“拟”</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表现的是甲物具有乙物的动作</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行为</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比喻是喻体比方本体</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重在“喻”</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表现的是甲物具有乙物的特征</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dirty="0" smtClean="0">
                <a:solidFill>
                  <a:prstClr val="black"/>
                </a:solidFill>
                <a:latin typeface="Times New Roman" panose="02020603050405020304" pitchFamily="18" charset="0"/>
                <a:ea typeface="微软雅黑" panose="020B0503020204020204" pitchFamily="34" charset="-122"/>
              </a:rPr>
              <a:t>(</a:t>
            </a:r>
            <a:r>
              <a:rPr lang="en-US" altLang="zh-CN" sz="2100" dirty="0">
                <a:solidFill>
                  <a:prstClr val="black"/>
                </a:solidFill>
                <a:latin typeface="Times New Roman" panose="02020603050405020304" pitchFamily="18" charset="0"/>
                <a:ea typeface="微软雅黑" panose="020B0503020204020204" pitchFamily="34" charset="-122"/>
              </a:rPr>
              <a:t>2)</a:t>
            </a:r>
            <a:r>
              <a:rPr lang="zh-CN" altLang="en-US" sz="2100" dirty="0">
                <a:solidFill>
                  <a:prstClr val="black"/>
                </a:solidFill>
                <a:latin typeface="Times New Roman" panose="02020603050405020304" pitchFamily="18" charset="0"/>
                <a:ea typeface="微软雅黑" panose="020B0503020204020204" pitchFamily="34" charset="-122"/>
              </a:rPr>
              <a:t>比拟的本体必须出现</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拟体一般不出现</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如“嘎子竖起耳朵听”不必说出嘎子像哪种动物那样“竖起耳朵”</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比喻的本体可出现可不出现</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但喻体必须出现</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否则就不是比喻了</a:t>
            </a:r>
            <a:r>
              <a:rPr lang="en-US" altLang="zh-CN" sz="2100" dirty="0">
                <a:solidFill>
                  <a:prstClr val="black"/>
                </a:solidFill>
                <a:latin typeface="Times New Roman" panose="02020603050405020304" pitchFamily="18" charset="0"/>
                <a:ea typeface="微软雅黑" panose="020B0503020204020204" pitchFamily="34" charset="-122"/>
              </a:rPr>
              <a:t>｡</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586" y="1517271"/>
            <a:ext cx="8654143" cy="2515235"/>
          </a:xfrm>
          <a:prstGeom prst="rect">
            <a:avLst/>
          </a:prstGeom>
        </p:spPr>
        <p:txBody>
          <a:bodyPr wrap="square">
            <a:spAutoFit/>
          </a:bodyPr>
          <a:lstStyle/>
          <a:p>
            <a:pPr lvl="0" algn="just">
              <a:lnSpc>
                <a:spcPct val="150000"/>
              </a:lnSpc>
            </a:pPr>
            <a:endParaRPr lang="en-US" altLang="zh-CN" sz="2100" b="1"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b="1" dirty="0">
                <a:solidFill>
                  <a:prstClr val="black"/>
                </a:solidFill>
                <a:latin typeface="Times New Roman" panose="02020603050405020304" pitchFamily="18" charset="0"/>
                <a:ea typeface="微软雅黑" panose="020B0503020204020204" pitchFamily="34" charset="-122"/>
              </a:rPr>
              <a:t>1.</a:t>
            </a:r>
            <a:r>
              <a:rPr lang="zh-CN" altLang="en-US" sz="2100" b="1" dirty="0">
                <a:solidFill>
                  <a:prstClr val="black"/>
                </a:solidFill>
                <a:latin typeface="Times New Roman" panose="02020603050405020304" pitchFamily="18" charset="0"/>
                <a:ea typeface="微软雅黑" panose="020B0503020204020204" pitchFamily="34" charset="-122"/>
              </a:rPr>
              <a:t>夸张的定义</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对事物的</a:t>
            </a:r>
            <a:r>
              <a:rPr lang="zh-CN" altLang="en-US" sz="2100" dirty="0">
                <a:solidFill>
                  <a:srgbClr val="FF00FF"/>
                </a:solidFill>
                <a:latin typeface="Times New Roman" panose="02020603050405020304" pitchFamily="18" charset="0"/>
                <a:ea typeface="微软雅黑" panose="020B0503020204020204" pitchFamily="34" charset="-122"/>
              </a:rPr>
              <a:t>性质</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特征</a:t>
            </a:r>
            <a:r>
              <a:rPr lang="zh-CN" altLang="en-US" sz="2100" dirty="0">
                <a:solidFill>
                  <a:prstClr val="black"/>
                </a:solidFill>
                <a:latin typeface="Times New Roman" panose="02020603050405020304" pitchFamily="18" charset="0"/>
                <a:ea typeface="微软雅黑" panose="020B0503020204020204" pitchFamily="34" charset="-122"/>
              </a:rPr>
              <a:t>等故意地</a:t>
            </a:r>
            <a:r>
              <a:rPr lang="zh-CN" altLang="en-US" sz="2100" dirty="0">
                <a:solidFill>
                  <a:srgbClr val="FF00FF"/>
                </a:solidFill>
                <a:latin typeface="Times New Roman" panose="02020603050405020304" pitchFamily="18" charset="0"/>
                <a:ea typeface="微软雅黑" panose="020B0503020204020204" pitchFamily="34" charset="-122"/>
              </a:rPr>
              <a:t>夸大或缩小</a:t>
            </a:r>
            <a:r>
              <a:rPr lang="zh-CN" altLang="en-US" sz="2100" dirty="0">
                <a:solidFill>
                  <a:prstClr val="black"/>
                </a:solidFill>
                <a:latin typeface="Times New Roman" panose="02020603050405020304" pitchFamily="18" charset="0"/>
                <a:ea typeface="微软雅黑" panose="020B0503020204020204" pitchFamily="34" charset="-122"/>
              </a:rPr>
              <a:t>的修辞手法</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①</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飞流直下三千尺</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疑是银河落九天</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扩大夸张</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②</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山</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快马加鞭为下鞍</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惊回首</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离天三尺三</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缩小夸张</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③</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他酒没沾唇</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心早就热了</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超前夸张</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3</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夸张</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654144" cy="2999740"/>
          </a:xfrm>
          <a:prstGeom prst="rect">
            <a:avLst/>
          </a:prstGeom>
        </p:spPr>
        <p:txBody>
          <a:bodyPr wrap="square">
            <a:spAutoFit/>
          </a:bodyPr>
          <a:lstStyle/>
          <a:p>
            <a:pPr lvl="0" algn="just">
              <a:lnSpc>
                <a:spcPct val="150000"/>
              </a:lnSpc>
            </a:pPr>
            <a:r>
              <a:rPr lang="zh-CN" altLang="en-US" sz="2100" b="1" dirty="0">
                <a:solidFill>
                  <a:prstClr val="black"/>
                </a:solidFill>
                <a:latin typeface="Times New Roman" panose="02020603050405020304" pitchFamily="18" charset="0"/>
                <a:ea typeface="微软雅黑" panose="020B0503020204020204" pitchFamily="34" charset="-122"/>
              </a:rPr>
              <a:t>运用夸张要注意以下三点</a:t>
            </a:r>
            <a:r>
              <a:rPr lang="en-US" altLang="zh-CN" sz="2100" b="1" dirty="0">
                <a:solidFill>
                  <a:prstClr val="black"/>
                </a:solidFill>
                <a:latin typeface="Times New Roman" panose="02020603050405020304" pitchFamily="18" charset="0"/>
                <a:ea typeface="微软雅黑" panose="020B0503020204020204" pitchFamily="34" charset="-122"/>
              </a:rPr>
              <a:t>:</a:t>
            </a:r>
            <a:endParaRPr lang="en-US" altLang="zh-CN" sz="2100" b="1"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dirty="0">
                <a:solidFill>
                  <a:prstClr val="black"/>
                </a:solidFill>
                <a:latin typeface="Times New Roman" panose="02020603050405020304" pitchFamily="18" charset="0"/>
                <a:ea typeface="微软雅黑" panose="020B0503020204020204" pitchFamily="34" charset="-122"/>
              </a:rPr>
              <a:t>第一</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夸张不是浮夸</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而是故意地合理地夸大</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所以不能失去生活的基础和生活的根据</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如</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脚下地球当球玩</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大洋海水能喝干</a:t>
            </a:r>
            <a:r>
              <a:rPr lang="en-US" altLang="zh-CN" sz="2100" dirty="0">
                <a:solidFill>
                  <a:prstClr val="black"/>
                </a:solidFill>
                <a:latin typeface="Times New Roman" panose="02020603050405020304" pitchFamily="18" charset="0"/>
                <a:ea typeface="微软雅黑" panose="020B0503020204020204" pitchFamily="34" charset="-122"/>
              </a:rPr>
              <a:t>｡</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dirty="0">
                <a:solidFill>
                  <a:prstClr val="black"/>
                </a:solidFill>
                <a:latin typeface="Times New Roman" panose="02020603050405020304" pitchFamily="18" charset="0"/>
                <a:ea typeface="微软雅黑" panose="020B0503020204020204" pitchFamily="34" charset="-122"/>
              </a:rPr>
              <a:t>第二</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夸张不能和事实距离过近</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否则会分不清是在说事实还是在夸张</a:t>
            </a:r>
            <a:r>
              <a:rPr lang="en-US" altLang="zh-CN" sz="2100" dirty="0">
                <a:solidFill>
                  <a:prstClr val="black"/>
                </a:solidFill>
                <a:latin typeface="Times New Roman" panose="02020603050405020304" pitchFamily="18" charset="0"/>
                <a:ea typeface="微软雅黑" panose="020B0503020204020204" pitchFamily="34" charset="-122"/>
              </a:rPr>
              <a:t>｡</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dirty="0">
                <a:solidFill>
                  <a:prstClr val="black"/>
                </a:solidFill>
                <a:latin typeface="Times New Roman" panose="02020603050405020304" pitchFamily="18" charset="0"/>
                <a:ea typeface="微软雅黑" panose="020B0503020204020204" pitchFamily="34" charset="-122"/>
              </a:rPr>
              <a:t>第三</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夸张要注意文体特征</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如科技说明文</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说理文章就很少用甚至不用夸张</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以免歪曲事实</a:t>
            </a:r>
            <a:r>
              <a:rPr lang="en-US" altLang="zh-CN" sz="2100" dirty="0">
                <a:solidFill>
                  <a:prstClr val="black"/>
                </a:solidFill>
                <a:latin typeface="Times New Roman" panose="02020603050405020304" pitchFamily="18" charset="0"/>
                <a:ea typeface="微软雅黑" panose="020B0503020204020204" pitchFamily="34" charset="-122"/>
              </a:rPr>
              <a:t>｡</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257" y="1498216"/>
            <a:ext cx="8621486" cy="2999740"/>
          </a:xfrm>
          <a:prstGeom prst="rect">
            <a:avLst/>
          </a:prstGeom>
        </p:spPr>
        <p:txBody>
          <a:bodyPr wrap="square">
            <a:spAutoFit/>
          </a:bodyPr>
          <a:lstStyle/>
          <a:p>
            <a:pPr lvl="0" algn="just">
              <a:lnSpc>
                <a:spcPct val="150000"/>
              </a:lnSpc>
            </a:pPr>
            <a:r>
              <a:rPr lang="en-US" altLang="zh-CN" sz="2100" b="1" dirty="0">
                <a:solidFill>
                  <a:prstClr val="black"/>
                </a:solidFill>
                <a:latin typeface="Times New Roman" panose="02020603050405020304" pitchFamily="18" charset="0"/>
                <a:ea typeface="微软雅黑" panose="020B0503020204020204" pitchFamily="34" charset="-122"/>
              </a:rPr>
              <a:t>2.</a:t>
            </a:r>
            <a:r>
              <a:rPr lang="zh-CN" altLang="en-US" sz="2100" b="1" dirty="0">
                <a:solidFill>
                  <a:prstClr val="black"/>
                </a:solidFill>
                <a:latin typeface="Times New Roman" panose="02020603050405020304" pitchFamily="18" charset="0"/>
                <a:ea typeface="微软雅黑" panose="020B0503020204020204" pitchFamily="34" charset="-122"/>
              </a:rPr>
              <a:t>夸张的作用</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揭示事物的</a:t>
            </a:r>
            <a:r>
              <a:rPr lang="zh-CN" altLang="en-US" sz="2100" dirty="0">
                <a:solidFill>
                  <a:srgbClr val="FF00FF"/>
                </a:solidFill>
                <a:latin typeface="Times New Roman" panose="02020603050405020304" pitchFamily="18" charset="0"/>
                <a:ea typeface="微软雅黑" panose="020B0503020204020204" pitchFamily="34" charset="-122"/>
              </a:rPr>
              <a:t>本质</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烘托气氛</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引起联想</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使表达的事物</a:t>
            </a:r>
            <a:r>
              <a:rPr lang="zh-CN" altLang="en-US" sz="2100" dirty="0">
                <a:solidFill>
                  <a:srgbClr val="FF00FF"/>
                </a:solidFill>
                <a:latin typeface="Times New Roman" panose="02020603050405020304" pitchFamily="18" charset="0"/>
                <a:ea typeface="微软雅黑" panose="020B0503020204020204" pitchFamily="34" charset="-122"/>
              </a:rPr>
              <a:t>更突出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更鲜明</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两岸猿声啼不住</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轻舟已过万重山</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作用</a:t>
            </a:r>
            <a:r>
              <a:rPr lang="zh-CN" altLang="en-US" sz="2100" b="1" dirty="0">
                <a:solidFill>
                  <a:prstClr val="black"/>
                </a:solidFill>
                <a:latin typeface="Times New Roman" panose="02020603050405020304" pitchFamily="18" charset="0"/>
                <a:ea typeface="微软雅黑" panose="020B0503020204020204" pitchFamily="34" charset="-122"/>
              </a:rPr>
              <a:t>分析</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运用夸张的修辞手法</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写出了自己所乘船只速度之快和两岸猿声的悠长和嘈杂</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突出了李白在流放途中突然遇赦</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回家与亲人朋友团聚的愉快心情</a:t>
            </a:r>
            <a:r>
              <a:rPr lang="en-US" altLang="zh-CN" sz="2100" dirty="0">
                <a:solidFill>
                  <a:prstClr val="black"/>
                </a:solidFill>
                <a:latin typeface="Times New Roman" panose="02020603050405020304" pitchFamily="18" charset="0"/>
                <a:ea typeface="微软雅黑" panose="020B0503020204020204" pitchFamily="34" charset="-122"/>
              </a:rPr>
              <a:t>｡</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586" y="1517271"/>
            <a:ext cx="8654143" cy="4453890"/>
          </a:xfrm>
          <a:prstGeom prst="rect">
            <a:avLst/>
          </a:prstGeom>
        </p:spPr>
        <p:txBody>
          <a:bodyPr wrap="square">
            <a:spAutoFit/>
          </a:bodyPr>
          <a:lstStyle/>
          <a:p>
            <a:pPr lvl="0"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排比的定义</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a:t>
            </a:r>
            <a:r>
              <a:rPr lang="zh-CN" altLang="en-US" sz="2100" dirty="0">
                <a:solidFill>
                  <a:srgbClr val="FF00FF"/>
                </a:solidFill>
                <a:latin typeface="Times New Roman" panose="02020603050405020304" pitchFamily="18" charset="0"/>
                <a:ea typeface="微软雅黑" panose="020B0503020204020204" pitchFamily="34" charset="-122"/>
              </a:rPr>
              <a:t>结构相同或相似</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语气一致</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意思相关</a:t>
            </a:r>
            <a:r>
              <a:rPr lang="zh-CN" altLang="en-US" sz="2100" dirty="0">
                <a:latin typeface="Times New Roman" panose="02020603050405020304" pitchFamily="18" charset="0"/>
                <a:ea typeface="微软雅黑" panose="020B0503020204020204" pitchFamily="34" charset="-122"/>
              </a:rPr>
              <a:t>的三个或三个以上的句子或短语排列在一起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用来表达相近或相关语意的修辞手法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zh-CN" altLang="en-US" sz="2100" b="1" dirty="0">
                <a:latin typeface="Times New Roman" panose="02020603050405020304" pitchFamily="18" charset="0"/>
                <a:ea typeface="微软雅黑" panose="020B0503020204020204" pitchFamily="34" charset="-122"/>
              </a:rPr>
              <a:t>①</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好像失了东三省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党国倒愈像一个国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失了东三省谁也不响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党国倒愈像一个国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失了东三省只有几个学生上几篇“呈文”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党国倒愈像一个国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可以博得“友邦人士”的夸奖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永远“国”下去一样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短语排比</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zh-CN" altLang="en-US" sz="2100" b="1" dirty="0">
                <a:latin typeface="Times New Roman" panose="02020603050405020304" pitchFamily="18" charset="0"/>
                <a:ea typeface="微软雅黑" panose="020B0503020204020204" pitchFamily="34" charset="-122"/>
              </a:rPr>
              <a:t>②</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他们的品质是那样的纯洁和高尚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他们的意志是那样的坚韧和刚强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他们的气质是那样的淳朴和谦逊</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他们的胸怀是那样的美丽和宽广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句子排比</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4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排比</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654144" cy="3969385"/>
          </a:xfrm>
          <a:prstGeom prst="rect">
            <a:avLst/>
          </a:prstGeom>
        </p:spPr>
        <p:txBody>
          <a:bodyPr wrap="square">
            <a:spAutoFit/>
          </a:bodyPr>
          <a:lstStyle/>
          <a:p>
            <a:pPr lvl="0"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排比的作用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增强语言气势</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使文章</a:t>
            </a:r>
            <a:r>
              <a:rPr lang="zh-CN" altLang="en-US" sz="2100" dirty="0">
                <a:solidFill>
                  <a:srgbClr val="FF00FF"/>
                </a:solidFill>
                <a:latin typeface="Times New Roman" panose="02020603050405020304" pitchFamily="18" charset="0"/>
                <a:ea typeface="微软雅黑" panose="020B0503020204020204" pitchFamily="34" charset="-122"/>
              </a:rPr>
              <a:t>气势贯通</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流畅</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句式整齐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音节响亮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便于把复杂的内容表达得更加集中透彻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把感情表达得更加强烈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增强文章的说服力和感染力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理想是石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敲出星星之火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理想是火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点燃熄灭的灯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理想是灯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照亮夜行的路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理想是路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引你走到黎明</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作用</a:t>
            </a:r>
            <a:r>
              <a:rPr lang="zh-CN" altLang="en-US" sz="2100" b="1" dirty="0">
                <a:latin typeface="Times New Roman" panose="02020603050405020304" pitchFamily="18" charset="0"/>
                <a:ea typeface="微软雅黑" panose="020B0503020204020204" pitchFamily="34" charset="-122"/>
              </a:rPr>
              <a:t>分析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运用了排比的修辞手法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连用四个相同句式加强了语气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使文章富有节奏感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继而用火</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黎明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淋漓尽致地展现了理想对人的积极的引导作用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激发起学生树立远大的理想并为之拼搏奋斗的激情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586" y="1517271"/>
            <a:ext cx="8654143" cy="4453890"/>
          </a:xfrm>
          <a:prstGeom prst="rect">
            <a:avLst/>
          </a:prstGeom>
        </p:spPr>
        <p:txBody>
          <a:bodyPr wrap="square">
            <a:spAutoFit/>
          </a:bodyPr>
          <a:lstStyle/>
          <a:p>
            <a:pPr lvl="0"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对偶的定义</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也称“</a:t>
            </a:r>
            <a:r>
              <a:rPr lang="zh-CN" altLang="en-US" sz="2100" dirty="0">
                <a:solidFill>
                  <a:srgbClr val="FF00FF"/>
                </a:solidFill>
                <a:latin typeface="Times New Roman" panose="02020603050405020304" pitchFamily="18" charset="0"/>
                <a:ea typeface="微软雅黑" panose="020B0503020204020204" pitchFamily="34" charset="-122"/>
              </a:rPr>
              <a:t>对仗</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俗称“对对子”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是用一对</a:t>
            </a:r>
            <a:r>
              <a:rPr lang="zh-CN" altLang="en-US" sz="2100" dirty="0">
                <a:solidFill>
                  <a:srgbClr val="FF00FF"/>
                </a:solidFill>
                <a:latin typeface="Times New Roman" panose="02020603050405020304" pitchFamily="18" charset="0"/>
                <a:ea typeface="微软雅黑" panose="020B0503020204020204" pitchFamily="34" charset="-122"/>
              </a:rPr>
              <a:t>字数相等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词性相对</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结构相同</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意义相关</a:t>
            </a:r>
            <a:r>
              <a:rPr lang="zh-CN" altLang="en-US" sz="2100" dirty="0">
                <a:latin typeface="Times New Roman" panose="02020603050405020304" pitchFamily="18" charset="0"/>
                <a:ea typeface="微软雅黑" panose="020B0503020204020204" pitchFamily="34" charset="-122"/>
              </a:rPr>
              <a:t>的短语或句子表达意思的修辞手法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两句间的关系有承接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递进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假设和条件等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按内容分可分为正对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反对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串对</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①</a:t>
            </a:r>
            <a:r>
              <a:rPr lang="zh-CN" altLang="en-US" sz="2100" b="1" dirty="0">
                <a:latin typeface="Times New Roman" panose="02020603050405020304" pitchFamily="18" charset="0"/>
                <a:ea typeface="微软雅黑" panose="020B0503020204020204" pitchFamily="34" charset="-122"/>
              </a:rPr>
              <a:t>正对</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上下句意思</a:t>
            </a:r>
            <a:r>
              <a:rPr lang="zh-CN" altLang="en-US" sz="2100" dirty="0">
                <a:solidFill>
                  <a:srgbClr val="FF00FF"/>
                </a:solidFill>
                <a:latin typeface="Times New Roman" panose="02020603050405020304" pitchFamily="18" charset="0"/>
                <a:ea typeface="微软雅黑" panose="020B0503020204020204" pitchFamily="34" charset="-122"/>
              </a:rPr>
              <a:t>相似</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相近</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相补</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相衬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铁肩担道义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妙手著文章</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②</a:t>
            </a:r>
            <a:r>
              <a:rPr lang="zh-CN" altLang="en-US" sz="2100" b="1" dirty="0">
                <a:latin typeface="Times New Roman" panose="02020603050405020304" pitchFamily="18" charset="0"/>
                <a:ea typeface="微软雅黑" panose="020B0503020204020204" pitchFamily="34" charset="-122"/>
              </a:rPr>
              <a:t>反对</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上下句意思</a:t>
            </a:r>
            <a:r>
              <a:rPr lang="zh-CN" altLang="en-US" sz="2100" dirty="0">
                <a:solidFill>
                  <a:srgbClr val="FF00FF"/>
                </a:solidFill>
                <a:latin typeface="Times New Roman" panose="02020603050405020304" pitchFamily="18" charset="0"/>
                <a:ea typeface="微软雅黑" panose="020B0503020204020204" pitchFamily="34" charset="-122"/>
              </a:rPr>
              <a:t>相反</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相对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横眉冷对千夫指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俯首甘为孺子牛</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③</a:t>
            </a:r>
            <a:r>
              <a:rPr lang="zh-CN" altLang="en-US" sz="2100" b="1" dirty="0">
                <a:latin typeface="Times New Roman" panose="02020603050405020304" pitchFamily="18" charset="0"/>
                <a:ea typeface="微软雅黑" panose="020B0503020204020204" pitchFamily="34" charset="-122"/>
              </a:rPr>
              <a:t>串对</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又称“流水对”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上下句意思具有承接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递进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因果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假设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条件等关系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为有牺牲多壮志</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敢教日月换新天</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5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对偶</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586065" cy="3969385"/>
          </a:xfrm>
          <a:prstGeom prst="rect">
            <a:avLst/>
          </a:prstGeom>
        </p:spPr>
        <p:txBody>
          <a:bodyPr wrap="square">
            <a:spAutoFit/>
          </a:bodyPr>
          <a:lstStyle/>
          <a:p>
            <a:pPr lvl="0"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按形式分可分为工对</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宽对</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dirty="0" smtClean="0">
                <a:latin typeface="Times New Roman" panose="02020603050405020304" pitchFamily="18" charset="0"/>
                <a:ea typeface="微软雅黑" panose="020B0503020204020204" pitchFamily="34" charset="-122"/>
              </a:rPr>
              <a:t>所谓</a:t>
            </a:r>
            <a:r>
              <a:rPr lang="zh-CN" altLang="en-US" sz="2100" dirty="0">
                <a:latin typeface="Times New Roman" panose="02020603050405020304" pitchFamily="18" charset="0"/>
                <a:ea typeface="微软雅黑" panose="020B0503020204020204" pitchFamily="34" charset="-122"/>
              </a:rPr>
              <a:t>工对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就是</a:t>
            </a:r>
            <a:r>
              <a:rPr lang="zh-CN" altLang="en-US" sz="2100" dirty="0">
                <a:solidFill>
                  <a:srgbClr val="FF00FF"/>
                </a:solidFill>
                <a:latin typeface="Times New Roman" panose="02020603050405020304" pitchFamily="18" charset="0"/>
                <a:ea typeface="微软雅黑" panose="020B0503020204020204" pitchFamily="34" charset="-122"/>
              </a:rPr>
              <a:t>字数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词性</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结构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平仄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用字</a:t>
            </a:r>
            <a:r>
              <a:rPr lang="zh-CN" altLang="en-US" sz="2100" dirty="0">
                <a:latin typeface="Times New Roman" panose="02020603050405020304" pitchFamily="18" charset="0"/>
                <a:ea typeface="微软雅黑" panose="020B0503020204020204" pitchFamily="34" charset="-122"/>
              </a:rPr>
              <a:t>等严格按对仗要求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所谓宽对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就是基本符合对仗要求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但某些方面稍有出入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也就是说形式要求稍宽松一点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按结构分可分为成分对偶和句子对偶</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zh-CN" altLang="en-US" sz="2100" b="1" dirty="0">
                <a:latin typeface="Times New Roman" panose="02020603050405020304" pitchFamily="18" charset="0"/>
                <a:ea typeface="微软雅黑" panose="020B0503020204020204" pitchFamily="34" charset="-122"/>
              </a:rPr>
              <a:t>①</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山水本无知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蝶雁亦无情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但它们对待人类最公平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一视同仁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既不因达官显贵而呈欢卖笑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也不因山野渔樵而吝丽啬彩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成分对偶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zh-CN" altLang="en-US" sz="2100" b="1" dirty="0">
                <a:latin typeface="Times New Roman" panose="02020603050405020304" pitchFamily="18" charset="0"/>
                <a:ea typeface="微软雅黑" panose="020B0503020204020204" pitchFamily="34" charset="-122"/>
              </a:rPr>
              <a:t>②</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墙上芦苇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头重脚轻根底浅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山间竹笋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嘴尖皮厚腹中空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句子对偶</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654144" cy="4711065"/>
          </a:xfrm>
          <a:prstGeom prst="rect">
            <a:avLst/>
          </a:prstGeom>
        </p:spPr>
        <p:txBody>
          <a:bodyPr wrap="square">
            <a:spAutoFit/>
          </a:bodyPr>
          <a:lstStyle/>
          <a:p>
            <a:pPr lvl="0" algn="just">
              <a:lnSpc>
                <a:spcPct val="13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对偶的作用</a:t>
            </a:r>
            <a:r>
              <a:rPr lang="en-US" altLang="zh-CN" sz="2100" b="1"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整齐</a:t>
            </a:r>
            <a:r>
              <a:rPr lang="zh-CN" altLang="en-US" sz="2100" dirty="0">
                <a:latin typeface="Times New Roman" panose="02020603050405020304" pitchFamily="18" charset="0"/>
                <a:ea typeface="微软雅黑" panose="020B0503020204020204" pitchFamily="34" charset="-122"/>
              </a:rPr>
              <a:t>匀称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节奏感强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便于吟诵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有音乐美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表意凝练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抒情酣畅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100" dirty="0" smtClean="0">
                <a:latin typeface="Times New Roman" panose="02020603050405020304" pitchFamily="18" charset="0"/>
                <a:ea typeface="微软雅黑" panose="020B0503020204020204" pitchFamily="34" charset="-122"/>
              </a:rPr>
              <a:t>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谈笑有鸿儒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往来无白丁</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100" dirty="0" smtClean="0">
                <a:latin typeface="Times New Roman" panose="02020603050405020304" pitchFamily="18" charset="0"/>
                <a:ea typeface="微软雅黑" panose="020B0503020204020204" pitchFamily="34" charset="-122"/>
              </a:rPr>
              <a:t>作用</a:t>
            </a:r>
            <a:r>
              <a:rPr lang="zh-CN" altLang="en-US" sz="2100" dirty="0">
                <a:latin typeface="Times New Roman" panose="02020603050405020304" pitchFamily="18" charset="0"/>
                <a:ea typeface="微软雅黑" panose="020B0503020204020204" pitchFamily="34" charset="-122"/>
              </a:rPr>
              <a:t>分析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运用了对偶的手法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全句整齐匀称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节奏感强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概括凝练地表现了陋室主人交往之雅以及不与世俗同流合污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洁身自好</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不慕名利的生活态度</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表达了作者高洁傲岸的节操和安贫乐道的情怀</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对偶与对比的区别</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3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对偶主要是从结构形式上说的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它要求</a:t>
            </a:r>
            <a:r>
              <a:rPr lang="zh-CN" altLang="en-US" sz="2100" dirty="0">
                <a:solidFill>
                  <a:srgbClr val="FF00FF"/>
                </a:solidFill>
                <a:latin typeface="Times New Roman" panose="02020603050405020304" pitchFamily="18" charset="0"/>
                <a:ea typeface="微软雅黑" panose="020B0503020204020204" pitchFamily="34" charset="-122"/>
              </a:rPr>
              <a:t>结构相称</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字数相等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对比是从意义上说的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它要求意义</a:t>
            </a:r>
            <a:r>
              <a:rPr lang="zh-CN" altLang="en-US" sz="2100" dirty="0">
                <a:solidFill>
                  <a:srgbClr val="FF00FF"/>
                </a:solidFill>
                <a:latin typeface="Times New Roman" panose="02020603050405020304" pitchFamily="18" charset="0"/>
                <a:ea typeface="微软雅黑" panose="020B0503020204020204" pitchFamily="34" charset="-122"/>
              </a:rPr>
              <a:t>相反或相近</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而不管结构形式如何</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对偶里的“反对”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如“横眉冷对千夫指</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俯首甘为孺子牛”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就意义说是对比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就形式说是对偶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这是修辞手法兼类现象</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72486" y="1529379"/>
            <a:ext cx="8620133" cy="4453890"/>
          </a:xfrm>
          <a:prstGeom prst="rect">
            <a:avLst/>
          </a:prstGeom>
        </p:spPr>
        <p:txBody>
          <a:bodyPr wrap="square">
            <a:spAutoFit/>
          </a:bodyPr>
          <a:lstStyle/>
          <a:p>
            <a:pPr algn="ctr">
              <a:lnSpc>
                <a:spcPct val="150000"/>
              </a:lnSpc>
            </a:pPr>
            <a:r>
              <a:rPr lang="zh-CN" altLang="en-US" sz="2100" b="1" dirty="0">
                <a:latin typeface="Times New Roman" panose="02020603050405020304" pitchFamily="18" charset="0"/>
                <a:ea typeface="微软雅黑" panose="020B0503020204020204" pitchFamily="34" charset="-122"/>
              </a:rPr>
              <a:t>十种常见修辞手法的</a:t>
            </a:r>
            <a:r>
              <a:rPr lang="zh-CN" altLang="en-US" sz="2100" b="1" dirty="0" smtClean="0">
                <a:latin typeface="Times New Roman" panose="02020603050405020304" pitchFamily="18" charset="0"/>
                <a:ea typeface="微软雅黑" panose="020B0503020204020204" pitchFamily="34" charset="-122"/>
              </a:rPr>
              <a:t>辨识</a:t>
            </a:r>
            <a:endParaRPr lang="en-US" altLang="zh-CN" sz="2100" b="1" dirty="0" smtClean="0">
              <a:latin typeface="Times New Roman" panose="02020603050405020304" pitchFamily="18" charset="0"/>
              <a:ea typeface="微软雅黑" panose="020B0503020204020204" pitchFamily="34" charset="-122"/>
            </a:endParaRPr>
          </a:p>
          <a:p>
            <a:pPr algn="just">
              <a:lnSpc>
                <a:spcPct val="150000"/>
              </a:lnSpc>
            </a:pPr>
            <a:endParaRPr lang="en-US" altLang="zh-CN" sz="2100" b="1" dirty="0">
              <a:latin typeface="Times New Roman" panose="02020603050405020304" pitchFamily="18" charset="0"/>
              <a:ea typeface="微软雅黑" panose="020B0503020204020204" pitchFamily="34" charset="-122"/>
            </a:endParaRPr>
          </a:p>
          <a:p>
            <a:pPr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比喻的定义</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是用本质不同但具有相似点的具体的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浅显的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熟知的事物来说明或描绘抽象的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深奥的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生疏的事物的修辞手法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即打比方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比喻一般包括三部分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本体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喻体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喻词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构成比喻必须符合下列三个条件</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本体和喻体是本质不同的</a:t>
            </a:r>
            <a:r>
              <a:rPr lang="zh-CN" altLang="en-US" sz="2100" dirty="0">
                <a:solidFill>
                  <a:srgbClr val="FF00FF"/>
                </a:solidFill>
                <a:latin typeface="Times New Roman" panose="02020603050405020304" pitchFamily="18" charset="0"/>
                <a:ea typeface="微软雅黑" panose="020B0503020204020204" pitchFamily="34" charset="-122"/>
              </a:rPr>
              <a:t>两类事物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同类事物一般不能组成比喻句</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algn="just">
              <a:lnSpc>
                <a:spcPct val="150000"/>
              </a:lnSpc>
            </a:pP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本体和喻体之间必须有</a:t>
            </a:r>
            <a:r>
              <a:rPr lang="zh-CN" altLang="en-US" sz="2100" dirty="0">
                <a:solidFill>
                  <a:srgbClr val="FF00FF"/>
                </a:solidFill>
                <a:latin typeface="Times New Roman" panose="02020603050405020304" pitchFamily="18" charset="0"/>
                <a:ea typeface="微软雅黑" panose="020B0503020204020204" pitchFamily="34" charset="-122"/>
              </a:rPr>
              <a:t>相似点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即喻体必须在某一点上与本体相似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才能用来说明描绘本体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如“我们的祖国像花园”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祖国和花园是本质不同的两类事物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美丽”是二者的相似点</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grpSp>
        <p:nvGrpSpPr>
          <p:cNvPr id="7" name="组合 6"/>
          <p:cNvGrpSpPr/>
          <p:nvPr/>
        </p:nvGrpSpPr>
        <p:grpSpPr>
          <a:xfrm>
            <a:off x="255746" y="1989773"/>
            <a:ext cx="8515826" cy="541020"/>
            <a:chOff x="537" y="1440"/>
            <a:chExt cx="17881" cy="1136"/>
          </a:xfrm>
        </p:grpSpPr>
        <p:sp>
          <p:nvSpPr>
            <p:cNvPr id="8" name="矩形 7"/>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比喻</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586" y="1517271"/>
            <a:ext cx="8654143" cy="3484245"/>
          </a:xfrm>
          <a:prstGeom prst="rect">
            <a:avLst/>
          </a:prstGeom>
        </p:spPr>
        <p:txBody>
          <a:bodyPr wrap="square">
            <a:spAutoFit/>
          </a:bodyPr>
          <a:lstStyle/>
          <a:p>
            <a:pPr lvl="0"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反复的定义</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为了强调某个意思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某种感情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有意重复某个词语或句子</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反复</a:t>
            </a:r>
            <a:r>
              <a:rPr lang="zh-CN" altLang="en-US" sz="2100" b="1" dirty="0">
                <a:latin typeface="Times New Roman" panose="02020603050405020304" pitchFamily="18" charset="0"/>
                <a:ea typeface="微软雅黑" panose="020B0503020204020204" pitchFamily="34" charset="-122"/>
              </a:rPr>
              <a:t>的种类</a:t>
            </a:r>
            <a:r>
              <a:rPr lang="en-US" altLang="zh-CN" sz="2100" b="1"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连续反复和间隔反复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连续反复中间无其他词语间隔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间隔反复中间有其他的词语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zh-CN" altLang="en-US" sz="2100" b="1" dirty="0">
                <a:latin typeface="Times New Roman" panose="02020603050405020304" pitchFamily="18" charset="0"/>
                <a:ea typeface="微软雅黑" panose="020B0503020204020204" pitchFamily="34" charset="-122"/>
              </a:rPr>
              <a:t>①</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盼望着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盼望着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东风来了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春天的脚步近了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连续反复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zh-CN" altLang="en-US" sz="2100" b="1" dirty="0">
                <a:latin typeface="Times New Roman" panose="02020603050405020304" pitchFamily="18" charset="0"/>
                <a:ea typeface="微软雅黑" panose="020B0503020204020204" pitchFamily="34" charset="-122"/>
              </a:rPr>
              <a:t>②</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旦辞爷娘去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暮宿黄河边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不闻爷娘唤女声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但闻黄河流水鸣溅溅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旦辞黄河去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暮至黑山头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不闻爷娘唤女声</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但闻燕山胡骑鸣啾啾</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间隔反复</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6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反复</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654144" cy="2515235"/>
          </a:xfrm>
          <a:prstGeom prst="rect">
            <a:avLst/>
          </a:prstGeom>
        </p:spPr>
        <p:txBody>
          <a:bodyPr wrap="square">
            <a:spAutoFit/>
          </a:bodyPr>
          <a:lstStyle/>
          <a:p>
            <a:pPr lvl="0"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反复的作用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加强语气和语言节奏感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突出某种思想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强调某种感情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表达绵绵不断的情思</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盼望着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盼望着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东风来了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春天的脚步近了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作用</a:t>
            </a:r>
            <a:r>
              <a:rPr lang="zh-CN" altLang="en-US" sz="2100" b="1" dirty="0">
                <a:latin typeface="Times New Roman" panose="02020603050405020304" pitchFamily="18" charset="0"/>
                <a:ea typeface="微软雅黑" panose="020B0503020204020204" pitchFamily="34" charset="-122"/>
              </a:rPr>
              <a:t>分析</a:t>
            </a:r>
            <a:r>
              <a:rPr lang="en-US" altLang="zh-CN" sz="2100" b="1"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盼望着”一个短语连续反复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加强了语气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突出了对春的喜爱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以及盼望春天早日到来的急切心情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586" y="1443414"/>
            <a:ext cx="8654143" cy="4961890"/>
          </a:xfrm>
          <a:prstGeom prst="rect">
            <a:avLst/>
          </a:prstGeom>
        </p:spPr>
        <p:txBody>
          <a:bodyPr wrap="square">
            <a:spAutoFit/>
          </a:bodyPr>
          <a:lstStyle/>
          <a:p>
            <a:pPr lvl="0" algn="just">
              <a:lnSpc>
                <a:spcPct val="130000"/>
              </a:lnSpc>
            </a:pPr>
            <a:endParaRPr lang="en-US" altLang="zh-CN" sz="2025" dirty="0" smtClean="0">
              <a:latin typeface="Times New Roman" panose="02020603050405020304" pitchFamily="18" charset="0"/>
              <a:ea typeface="微软雅黑" panose="020B0503020204020204" pitchFamily="34" charset="-122"/>
            </a:endParaRPr>
          </a:p>
          <a:p>
            <a:pPr lvl="0" algn="just">
              <a:lnSpc>
                <a:spcPct val="130000"/>
              </a:lnSpc>
            </a:pPr>
            <a:r>
              <a:rPr lang="en-US" altLang="zh-CN" sz="2025" b="1" dirty="0">
                <a:latin typeface="Times New Roman" panose="02020603050405020304" pitchFamily="18" charset="0"/>
                <a:ea typeface="微软雅黑" panose="020B0503020204020204" pitchFamily="34" charset="-122"/>
              </a:rPr>
              <a:t>1.</a:t>
            </a:r>
            <a:r>
              <a:rPr lang="zh-CN" altLang="en-US" sz="2025" b="1" dirty="0">
                <a:latin typeface="Times New Roman" panose="02020603050405020304" pitchFamily="18" charset="0"/>
                <a:ea typeface="微软雅黑" panose="020B0503020204020204" pitchFamily="34" charset="-122"/>
              </a:rPr>
              <a:t>设问的定义</a:t>
            </a:r>
            <a:r>
              <a:rPr lang="en-US" altLang="zh-CN" sz="2025" b="1"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为了引起别人的注意</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故意先提出问题</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然后自己回答</a:t>
            </a:r>
            <a:r>
              <a:rPr lang="en-US" altLang="zh-CN" sz="2025" dirty="0">
                <a:latin typeface="Times New Roman" panose="02020603050405020304" pitchFamily="18" charset="0"/>
                <a:ea typeface="微软雅黑" panose="020B0503020204020204" pitchFamily="34" charset="-122"/>
              </a:rPr>
              <a:t>(</a:t>
            </a:r>
            <a:r>
              <a:rPr lang="zh-CN" altLang="en-US" sz="2025" dirty="0">
                <a:solidFill>
                  <a:srgbClr val="FF00FF"/>
                </a:solidFill>
                <a:latin typeface="Times New Roman" panose="02020603050405020304" pitchFamily="18" charset="0"/>
                <a:ea typeface="微软雅黑" panose="020B0503020204020204" pitchFamily="34" charset="-122"/>
              </a:rPr>
              <a:t>先问后答</a:t>
            </a:r>
            <a:r>
              <a:rPr lang="en-US" altLang="zh-CN" sz="2025" dirty="0">
                <a:solidFill>
                  <a:srgbClr val="FF00FF"/>
                </a:solidFill>
                <a:latin typeface="Times New Roman" panose="02020603050405020304" pitchFamily="18" charset="0"/>
                <a:ea typeface="微软雅黑" panose="020B0503020204020204" pitchFamily="34" charset="-122"/>
              </a:rPr>
              <a:t>,</a:t>
            </a:r>
            <a:r>
              <a:rPr lang="zh-CN" altLang="en-US" sz="2025" dirty="0">
                <a:solidFill>
                  <a:srgbClr val="FF00FF"/>
                </a:solidFill>
                <a:latin typeface="Times New Roman" panose="02020603050405020304" pitchFamily="18" charset="0"/>
                <a:ea typeface="微软雅黑" panose="020B0503020204020204" pitchFamily="34" charset="-122"/>
              </a:rPr>
              <a:t>自问自答</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的修辞手法</a:t>
            </a:r>
            <a:r>
              <a:rPr lang="en-US" altLang="zh-CN" sz="2025" dirty="0" smtClean="0">
                <a:latin typeface="Times New Roman" panose="02020603050405020304" pitchFamily="18" charset="0"/>
                <a:ea typeface="微软雅黑" panose="020B0503020204020204" pitchFamily="34" charset="-122"/>
              </a:rPr>
              <a:t>｡</a:t>
            </a:r>
            <a:endParaRPr lang="en-US" altLang="zh-CN" sz="2025"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025" b="1" dirty="0" smtClean="0">
                <a:latin typeface="Times New Roman" panose="02020603050405020304" pitchFamily="18" charset="0"/>
                <a:ea typeface="微软雅黑" panose="020B0503020204020204" pitchFamily="34" charset="-122"/>
              </a:rPr>
              <a:t>例</a:t>
            </a:r>
            <a:r>
              <a:rPr lang="en-US" altLang="zh-CN" sz="2025" b="1"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翩翩两骑来是谁</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黄衣使者白衫儿</a:t>
            </a:r>
            <a:r>
              <a:rPr lang="en-US" altLang="zh-CN" sz="2025" dirty="0" smtClean="0">
                <a:latin typeface="Times New Roman" panose="02020603050405020304" pitchFamily="18" charset="0"/>
                <a:ea typeface="微软雅黑" panose="020B0503020204020204" pitchFamily="34" charset="-122"/>
              </a:rPr>
              <a:t>｡</a:t>
            </a:r>
            <a:endParaRPr lang="en-US" altLang="zh-CN" sz="2025" dirty="0" smtClean="0">
              <a:latin typeface="Times New Roman" panose="02020603050405020304" pitchFamily="18" charset="0"/>
              <a:ea typeface="微软雅黑" panose="020B0503020204020204" pitchFamily="34" charset="-122"/>
            </a:endParaRPr>
          </a:p>
          <a:p>
            <a:pPr lvl="0" algn="just">
              <a:lnSpc>
                <a:spcPct val="130000"/>
              </a:lnSpc>
            </a:pPr>
            <a:r>
              <a:rPr lang="en-US" altLang="zh-CN" sz="2025" b="1" dirty="0" smtClean="0">
                <a:latin typeface="Times New Roman" panose="02020603050405020304" pitchFamily="18" charset="0"/>
                <a:ea typeface="微软雅黑" panose="020B0503020204020204" pitchFamily="34" charset="-122"/>
              </a:rPr>
              <a:t>2</a:t>
            </a:r>
            <a:r>
              <a:rPr lang="en-US" altLang="zh-CN" sz="2025" b="1" dirty="0">
                <a:latin typeface="Times New Roman" panose="02020603050405020304" pitchFamily="18" charset="0"/>
                <a:ea typeface="微软雅黑" panose="020B0503020204020204" pitchFamily="34" charset="-122"/>
              </a:rPr>
              <a:t>.</a:t>
            </a:r>
            <a:r>
              <a:rPr lang="zh-CN" altLang="en-US" sz="2025" b="1" dirty="0">
                <a:latin typeface="Times New Roman" panose="02020603050405020304" pitchFamily="18" charset="0"/>
                <a:ea typeface="微软雅黑" panose="020B0503020204020204" pitchFamily="34" charset="-122"/>
              </a:rPr>
              <a:t>设问的作用</a:t>
            </a:r>
            <a:r>
              <a:rPr lang="en-US" altLang="zh-CN" sz="2025" b="1"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启发人们进行思考</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或者是为了突出某些内容</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以引起人们注意</a:t>
            </a:r>
            <a:r>
              <a:rPr lang="en-US" altLang="zh-CN" sz="2025" dirty="0" smtClean="0">
                <a:latin typeface="Times New Roman" panose="02020603050405020304" pitchFamily="18" charset="0"/>
                <a:ea typeface="微软雅黑" panose="020B0503020204020204" pitchFamily="34" charset="-122"/>
              </a:rPr>
              <a:t>｡</a:t>
            </a:r>
            <a:endParaRPr lang="en-US" altLang="zh-CN" sz="2025"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025" b="1" dirty="0" smtClean="0">
                <a:latin typeface="Times New Roman" panose="02020603050405020304" pitchFamily="18" charset="0"/>
                <a:ea typeface="微软雅黑" panose="020B0503020204020204" pitchFamily="34" charset="-122"/>
              </a:rPr>
              <a:t>例</a:t>
            </a:r>
            <a:r>
              <a:rPr lang="en-US" altLang="zh-CN" sz="2025" b="1"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从前</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在大海中航行的轮船</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虽然船头是尖尖的</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但总是开不快</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而有圆圆的大头的鲸</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却常常轻而易举地超过海轮</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这是什么原因呢</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科学家仔细研究了鲸</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发现它的外形是一种极为理想的“流线型”</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而“流线型”在水中受到的阻力是最小的</a:t>
            </a:r>
            <a:r>
              <a:rPr lang="en-US" altLang="zh-CN" sz="2025" dirty="0" smtClean="0">
                <a:latin typeface="Times New Roman" panose="02020603050405020304" pitchFamily="18" charset="0"/>
                <a:ea typeface="微软雅黑" panose="020B0503020204020204" pitchFamily="34" charset="-122"/>
              </a:rPr>
              <a:t>｡</a:t>
            </a:r>
            <a:endParaRPr lang="en-US" altLang="zh-CN" sz="2025"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025" b="1" dirty="0" smtClean="0">
                <a:latin typeface="Times New Roman" panose="02020603050405020304" pitchFamily="18" charset="0"/>
                <a:ea typeface="微软雅黑" panose="020B0503020204020204" pitchFamily="34" charset="-122"/>
              </a:rPr>
              <a:t>作用</a:t>
            </a:r>
            <a:r>
              <a:rPr lang="zh-CN" altLang="en-US" sz="2025" b="1" dirty="0">
                <a:latin typeface="Times New Roman" panose="02020603050405020304" pitchFamily="18" charset="0"/>
                <a:ea typeface="微软雅黑" panose="020B0503020204020204" pitchFamily="34" charset="-122"/>
              </a:rPr>
              <a:t>分析</a:t>
            </a:r>
            <a:r>
              <a:rPr lang="en-US" altLang="zh-CN" sz="2025" b="1"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启发读者思考头大而圆的鲸</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常常轻易超过船头尖尖的海轮的原因</a:t>
            </a:r>
            <a:r>
              <a:rPr lang="en-US" altLang="zh-CN" sz="2025" dirty="0">
                <a:latin typeface="Times New Roman" panose="02020603050405020304" pitchFamily="18" charset="0"/>
                <a:ea typeface="微软雅黑" panose="020B0503020204020204" pitchFamily="34" charset="-122"/>
              </a:rPr>
              <a:t>,</a:t>
            </a:r>
            <a:r>
              <a:rPr lang="zh-CN" altLang="en-US" sz="2025" dirty="0">
                <a:latin typeface="Times New Roman" panose="02020603050405020304" pitchFamily="18" charset="0"/>
                <a:ea typeface="微软雅黑" panose="020B0503020204020204" pitchFamily="34" charset="-122"/>
              </a:rPr>
              <a:t>同时引起读者对后文解答的注意</a:t>
            </a:r>
            <a:r>
              <a:rPr lang="en-US" altLang="zh-CN" sz="2025" dirty="0">
                <a:latin typeface="Times New Roman" panose="02020603050405020304" pitchFamily="18" charset="0"/>
                <a:ea typeface="微软雅黑" panose="020B0503020204020204" pitchFamily="34" charset="-122"/>
              </a:rPr>
              <a:t>｡</a:t>
            </a:r>
            <a:endParaRPr lang="zh-CN" altLang="en-US" sz="2025"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7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设</a:t>
              </a:r>
              <a:r>
                <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问</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586" y="1517271"/>
            <a:ext cx="8654143" cy="3969385"/>
          </a:xfrm>
          <a:prstGeom prst="rect">
            <a:avLst/>
          </a:prstGeom>
        </p:spPr>
        <p:txBody>
          <a:bodyPr wrap="square">
            <a:spAutoFit/>
          </a:bodyPr>
          <a:lstStyle/>
          <a:p>
            <a:pPr lvl="0"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反问的定义</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无疑而问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用疑问形式表达确定意思的修辞手法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句末一般用问号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有的也可用感叹号</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无疑而问</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答在问中</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反问</a:t>
            </a:r>
            <a:r>
              <a:rPr lang="zh-CN" altLang="en-US" sz="2100" b="1" dirty="0">
                <a:latin typeface="Times New Roman" panose="02020603050405020304" pitchFamily="18" charset="0"/>
                <a:ea typeface="微软雅黑" panose="020B0503020204020204" pitchFamily="34" charset="-122"/>
              </a:rPr>
              <a:t>的形式有两种</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用肯定的形式表示否定</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难道我们能浪费时间吗</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用否定的形式表示肯定</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难道不是我们劳动群众创造了人类世界吗</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8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反问</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654144" cy="2515235"/>
          </a:xfrm>
          <a:prstGeom prst="rect">
            <a:avLst/>
          </a:prstGeom>
        </p:spPr>
        <p:txBody>
          <a:bodyPr wrap="square">
            <a:spAutoFit/>
          </a:bodyPr>
          <a:lstStyle/>
          <a:p>
            <a:pPr lvl="0" algn="just">
              <a:lnSpc>
                <a:spcPct val="15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反问的作用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加强语气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使表达的意思得到增强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激发读者的感情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使读者留下深刻印象</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我们有什么理由和资格嘲笑古人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在大自然面前卖弄小聪明呢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作用</a:t>
            </a:r>
            <a:r>
              <a:rPr lang="zh-CN" altLang="en-US" sz="2100" b="1" dirty="0">
                <a:latin typeface="Times New Roman" panose="02020603050405020304" pitchFamily="18" charset="0"/>
                <a:ea typeface="微软雅黑" panose="020B0503020204020204" pitchFamily="34" charset="-122"/>
              </a:rPr>
              <a:t>分析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反问句更有力地强调嘲笑古人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在大自然面前卖弄小聪明是毫无理由的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毫无资格的</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654144" cy="3969385"/>
          </a:xfrm>
          <a:prstGeom prst="rect">
            <a:avLst/>
          </a:prstGeom>
        </p:spPr>
        <p:txBody>
          <a:bodyPr wrap="square">
            <a:spAutoFit/>
          </a:bodyPr>
          <a:lstStyle/>
          <a:p>
            <a:pPr lvl="0"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反问句和设问句的区别</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反问句和设问句都是无疑而问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有时容易混淆</a:t>
            </a:r>
            <a:r>
              <a:rPr lang="en-US" altLang="zh-CN" sz="2100"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它们</a:t>
            </a:r>
            <a:r>
              <a:rPr lang="zh-CN" altLang="en-US" sz="2100" dirty="0">
                <a:latin typeface="Times New Roman" panose="02020603050405020304" pitchFamily="18" charset="0"/>
                <a:ea typeface="微软雅黑" panose="020B0503020204020204" pitchFamily="34" charset="-122"/>
              </a:rPr>
              <a:t>的区别是</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反问句就是</a:t>
            </a:r>
            <a:r>
              <a:rPr lang="zh-CN" altLang="en-US" sz="2100" dirty="0">
                <a:solidFill>
                  <a:srgbClr val="FF00FF"/>
                </a:solidFill>
                <a:latin typeface="Times New Roman" panose="02020603050405020304" pitchFamily="18" charset="0"/>
                <a:ea typeface="微软雅黑" panose="020B0503020204020204" pitchFamily="34" charset="-122"/>
              </a:rPr>
              <a:t>明知故问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一般由陈述句改变而来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句中充满了说话人充沛强烈的感情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或肯定或否定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且只问不答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答案就在问句里面</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它的字面内容和句意正好相反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句子的语气较强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设问句是从正面故意提出问题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自问自答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问句本身不表示肯定什么或否定什么</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语气较弱</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反问句的主要作用是</a:t>
            </a:r>
            <a:r>
              <a:rPr lang="zh-CN" altLang="en-US" sz="2100" dirty="0">
                <a:solidFill>
                  <a:srgbClr val="FF00FF"/>
                </a:solidFill>
                <a:latin typeface="Times New Roman" panose="02020603050405020304" pitchFamily="18" charset="0"/>
                <a:ea typeface="微软雅黑" panose="020B0503020204020204" pitchFamily="34" charset="-122"/>
              </a:rPr>
              <a:t>加强语气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用强烈的反问语气来表明作者的思想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设问句的主要作用是提出问题</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引起读者的注意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启发读者思考</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586" y="1517271"/>
            <a:ext cx="8654143" cy="3969385"/>
          </a:xfrm>
          <a:prstGeom prst="rect">
            <a:avLst/>
          </a:prstGeom>
        </p:spPr>
        <p:txBody>
          <a:bodyPr wrap="square">
            <a:spAutoFit/>
          </a:bodyPr>
          <a:lstStyle/>
          <a:p>
            <a:pPr lvl="0" algn="just">
              <a:lnSpc>
                <a:spcPct val="150000"/>
              </a:lnSpc>
            </a:pP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借代的定义</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不直接说出所要表述的人或事物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而用</a:t>
            </a:r>
            <a:r>
              <a:rPr lang="zh-CN" altLang="en-US" sz="2100" dirty="0">
                <a:solidFill>
                  <a:srgbClr val="FF00FF"/>
                </a:solidFill>
                <a:latin typeface="Times New Roman" panose="02020603050405020304" pitchFamily="18" charset="0"/>
                <a:ea typeface="微软雅黑" panose="020B0503020204020204" pitchFamily="34" charset="-122"/>
              </a:rPr>
              <a:t>与其相关的事物</a:t>
            </a:r>
            <a:r>
              <a:rPr lang="zh-CN" altLang="en-US" sz="2100" dirty="0">
                <a:latin typeface="Times New Roman" panose="02020603050405020304" pitchFamily="18" charset="0"/>
                <a:ea typeface="微软雅黑" panose="020B0503020204020204" pitchFamily="34" charset="-122"/>
              </a:rPr>
              <a:t>来代替的修辞手法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它强调</a:t>
            </a:r>
            <a:r>
              <a:rPr lang="zh-CN" altLang="en-US" sz="2100" dirty="0">
                <a:solidFill>
                  <a:srgbClr val="FF00FF"/>
                </a:solidFill>
                <a:latin typeface="Times New Roman" panose="02020603050405020304" pitchFamily="18" charset="0"/>
                <a:ea typeface="微软雅黑" panose="020B0503020204020204" pitchFamily="34" charset="-122"/>
              </a:rPr>
              <a:t>两事物间</a:t>
            </a:r>
            <a:r>
              <a:rPr lang="zh-CN" altLang="en-US" sz="2100" dirty="0">
                <a:latin typeface="Times New Roman" panose="02020603050405020304" pitchFamily="18" charset="0"/>
                <a:ea typeface="微软雅黑" panose="020B0503020204020204" pitchFamily="34" charset="-122"/>
              </a:rPr>
              <a:t>的相关点</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借代的种类</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特征代本体</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大胡子凶神恶煞地吼叫着</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大胡子”代长大胡子的人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具体代抽象</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枪杆子里面出政权</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枪杆子”代武装力量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9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借代</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654144" cy="3969385"/>
          </a:xfrm>
          <a:prstGeom prst="rect">
            <a:avLst/>
          </a:prstGeom>
        </p:spPr>
        <p:txBody>
          <a:bodyPr wrap="square">
            <a:spAutoFit/>
          </a:bodyPr>
          <a:lstStyle/>
          <a:p>
            <a:pPr lvl="0"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专名代泛称</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我们的时代需要千千万万个雷锋</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雷锋”代具有雷锋精神的人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人名代著作</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我们要多读点鲁迅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鲁迅”代其著作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5)</a:t>
            </a:r>
            <a:r>
              <a:rPr lang="zh-CN" altLang="en-US" sz="2100" b="1" dirty="0">
                <a:latin typeface="Times New Roman" panose="02020603050405020304" pitchFamily="18" charset="0"/>
                <a:ea typeface="微软雅黑" panose="020B0503020204020204" pitchFamily="34" charset="-122"/>
              </a:rPr>
              <a:t>部分代整体</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吟罢低眉无写处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月光如水照缁衣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缁衣”代其所穿衣服</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结果代原因</a:t>
            </a:r>
            <a:r>
              <a:rPr lang="en-US" altLang="zh-CN" sz="2100" b="1" dirty="0" smtClean="0">
                <a:latin typeface="Times New Roman" panose="02020603050405020304" pitchFamily="18" charset="0"/>
                <a:ea typeface="微软雅黑" panose="020B0503020204020204" pitchFamily="34" charset="-122"/>
              </a:rPr>
              <a:t>｡</a:t>
            </a:r>
            <a:endParaRPr lang="en-US" altLang="zh-CN" sz="2100" b="1"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专弄文墨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为壮士捧腹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捧腹”是“笑”的结果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491692"/>
            <a:ext cx="8654144" cy="4453890"/>
          </a:xfrm>
          <a:prstGeom prst="rect">
            <a:avLst/>
          </a:prstGeom>
        </p:spPr>
        <p:txBody>
          <a:bodyPr wrap="square">
            <a:spAutoFit/>
          </a:bodyPr>
          <a:lstStyle/>
          <a:p>
            <a:pPr lvl="0" algn="just">
              <a:lnSpc>
                <a:spcPct val="150000"/>
              </a:lnSpc>
            </a:pP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原料代成品</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五十年间万事空</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懒将白发对青铜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青铜”代青铜镜</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a:latin typeface="Times New Roman" panose="02020603050405020304" pitchFamily="18" charset="0"/>
                <a:ea typeface="微软雅黑" panose="020B0503020204020204" pitchFamily="34" charset="-122"/>
              </a:rPr>
              <a:t>(8)</a:t>
            </a:r>
            <a:r>
              <a:rPr lang="zh-CN" altLang="en-US" sz="2100" b="1" dirty="0">
                <a:latin typeface="Times New Roman" panose="02020603050405020304" pitchFamily="18" charset="0"/>
                <a:ea typeface="微软雅黑" panose="020B0503020204020204" pitchFamily="34" charset="-122"/>
              </a:rPr>
              <a:t>地名代本体</a:t>
            </a:r>
            <a:r>
              <a:rPr lang="en-US" altLang="zh-CN" sz="2100" b="1" dirty="0">
                <a:latin typeface="Times New Roman" panose="02020603050405020304" pitchFamily="18" charset="0"/>
                <a:ea typeface="微软雅黑" panose="020B0503020204020204" pitchFamily="34" charset="-122"/>
              </a:rPr>
              <a:t>｡</a:t>
            </a:r>
            <a:endParaRPr lang="en-US" altLang="zh-CN" sz="2100" b="1" dirty="0">
              <a:latin typeface="Times New Roman" panose="02020603050405020304" pitchFamily="18" charset="0"/>
              <a:ea typeface="微软雅黑" panose="020B0503020204020204" pitchFamily="34" charset="-122"/>
            </a:endParaRPr>
          </a:p>
          <a:p>
            <a:pPr lvl="0" algn="just">
              <a:lnSpc>
                <a:spcPct val="150000"/>
              </a:lnSpc>
            </a:pPr>
            <a:r>
              <a:rPr lang="zh-CN" altLang="en-US" sz="2100" b="1" dirty="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延安还是西安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要划清这种界限</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延安”“西安”分别代两大阵营</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lvl="0" algn="just">
              <a:lnSpc>
                <a:spcPct val="150000"/>
              </a:lnSpc>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借代的作用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突出人或事物的特征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生动具体</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特点鲜明</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引发人的联想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也使语言生动形象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富于变化</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50000"/>
              </a:lnSpc>
            </a:pPr>
            <a:r>
              <a:rPr lang="zh-CN" altLang="en-US" sz="2100" dirty="0" smtClean="0">
                <a:latin typeface="Times New Roman" panose="02020603050405020304" pitchFamily="18" charset="0"/>
                <a:ea typeface="微软雅黑" panose="020B0503020204020204" pitchFamily="34" charset="-122"/>
              </a:rPr>
              <a:t>恰当</a:t>
            </a:r>
            <a:r>
              <a:rPr lang="zh-CN" altLang="en-US" sz="2100" dirty="0">
                <a:latin typeface="Times New Roman" panose="02020603050405020304" pitchFamily="18" charset="0"/>
                <a:ea typeface="微软雅黑" panose="020B0503020204020204" pitchFamily="34" charset="-122"/>
              </a:rPr>
              <a:t>地运用借代可以引人联想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使语句拥有</a:t>
            </a:r>
            <a:r>
              <a:rPr lang="zh-CN" altLang="en-US" sz="2100" dirty="0">
                <a:solidFill>
                  <a:srgbClr val="FF00FF"/>
                </a:solidFill>
                <a:latin typeface="Times New Roman" panose="02020603050405020304" pitchFamily="18" charset="0"/>
                <a:ea typeface="微软雅黑" panose="020B0503020204020204" pitchFamily="34" charset="-122"/>
              </a:rPr>
              <a:t>形象突出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特点鲜明</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文笔精练</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具体生动</a:t>
            </a:r>
            <a:r>
              <a:rPr lang="zh-CN" altLang="en-US" sz="2100" dirty="0">
                <a:latin typeface="Times New Roman" panose="02020603050405020304" pitchFamily="18" charset="0"/>
                <a:ea typeface="微软雅黑" panose="020B0503020204020204" pitchFamily="34" charset="-122"/>
              </a:rPr>
              <a:t>的效果</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借代的修辞效果可以用十六字概括</a:t>
            </a:r>
            <a:r>
              <a:rPr lang="en-US" altLang="zh-CN" sz="2100" dirty="0">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以简代繁</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以实代虚</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以奇代凡</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以事代情</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77586" y="1517271"/>
            <a:ext cx="8654143" cy="4291330"/>
          </a:xfrm>
          <a:prstGeom prst="rect">
            <a:avLst/>
          </a:prstGeom>
        </p:spPr>
        <p:txBody>
          <a:bodyPr wrap="square">
            <a:spAutoFit/>
          </a:bodyPr>
          <a:lstStyle/>
          <a:p>
            <a:pPr lvl="0" algn="just">
              <a:lnSpc>
                <a:spcPct val="130000"/>
              </a:lnSpc>
            </a:pP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en-US" altLang="zh-CN" sz="2100" b="1" dirty="0" smtClean="0">
                <a:latin typeface="Times New Roman" panose="02020603050405020304" pitchFamily="18" charset="0"/>
                <a:ea typeface="微软雅黑" panose="020B0503020204020204" pitchFamily="34" charset="-122"/>
              </a:rPr>
              <a:t>1.</a:t>
            </a:r>
            <a:r>
              <a:rPr lang="zh-CN" altLang="en-US" sz="2100" b="1" dirty="0" smtClean="0">
                <a:latin typeface="Times New Roman" panose="02020603050405020304" pitchFamily="18" charset="0"/>
                <a:ea typeface="微软雅黑" panose="020B0503020204020204" pitchFamily="34" charset="-122"/>
              </a:rPr>
              <a:t>反语的定义</a:t>
            </a:r>
            <a:r>
              <a:rPr lang="en-US" altLang="zh-CN" sz="2100" b="1" dirty="0" smtClean="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就是说</a:t>
            </a:r>
            <a:r>
              <a:rPr lang="zh-CN" altLang="en-US" sz="2100" dirty="0">
                <a:latin typeface="Times New Roman" panose="02020603050405020304" pitchFamily="18" charset="0"/>
                <a:ea typeface="微软雅黑" panose="020B0503020204020204" pitchFamily="34" charset="-122"/>
              </a:rPr>
              <a:t>反话</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使用同本意相反的词语以表达本意的修辞手法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以说反话的方式突出其幽默感与讽刺性</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加强表达效果</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en-US" altLang="zh-CN" sz="2100" b="1" dirty="0" smtClean="0">
                <a:latin typeface="Times New Roman" panose="02020603050405020304" pitchFamily="18" charset="0"/>
                <a:ea typeface="微软雅黑" panose="020B0503020204020204" pitchFamily="34" charset="-122"/>
              </a:rPr>
              <a:t>(</a:t>
            </a: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嘲讽性反语</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这类反语是用好的词句述说不好的人或事物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a:t>
            </a:r>
            <a:r>
              <a:rPr lang="zh-CN" altLang="en-US" sz="2100" dirty="0">
                <a:solidFill>
                  <a:srgbClr val="FF00FF"/>
                </a:solidFill>
                <a:latin typeface="Times New Roman" panose="02020603050405020304" pitchFamily="18" charset="0"/>
                <a:ea typeface="微软雅黑" panose="020B0503020204020204" pitchFamily="34" charset="-122"/>
              </a:rPr>
              <a:t>表示嘲弄</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讽刺</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憎恶</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蔑视</a:t>
            </a:r>
            <a:r>
              <a:rPr lang="zh-CN" altLang="en-US" sz="2100" dirty="0">
                <a:latin typeface="Times New Roman" panose="02020603050405020304" pitchFamily="18" charset="0"/>
                <a:ea typeface="微软雅黑" panose="020B0503020204020204" pitchFamily="34" charset="-122"/>
              </a:rPr>
              <a:t>等感情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当三个女子从容地转辗于文明人所发明的枪弹的攒射中的时候</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这是怎样的一个惊心动魄的伟大呵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中国军人的屠戮妇婴的伟绩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八国联军惩创学生的武功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不幸全被这几缕血痕抹杀了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100" dirty="0" smtClean="0">
                <a:latin typeface="Times New Roman" panose="02020603050405020304" pitchFamily="18" charset="0"/>
                <a:ea typeface="微软雅黑" panose="020B0503020204020204" pitchFamily="34" charset="-122"/>
              </a:rPr>
              <a:t>这个</a:t>
            </a:r>
            <a:r>
              <a:rPr lang="zh-CN" altLang="en-US" sz="2100" dirty="0">
                <a:latin typeface="Times New Roman" panose="02020603050405020304" pitchFamily="18" charset="0"/>
                <a:ea typeface="微软雅黑" panose="020B0503020204020204" pitchFamily="34" charset="-122"/>
              </a:rPr>
              <a:t>句子中的“文明人”“伟大”“伟绩”“武功”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其实说的是反动政府及军警的野蛮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卑劣和罪恶滔天</a:t>
            </a:r>
            <a:r>
              <a:rPr lang="en-US" altLang="zh-CN" sz="2100" dirty="0">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10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反语</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77586" y="1485879"/>
            <a:ext cx="8588829" cy="3969385"/>
          </a:xfrm>
          <a:prstGeom prst="rect">
            <a:avLst/>
          </a:prstGeom>
        </p:spPr>
        <p:txBody>
          <a:bodyPr wrap="square">
            <a:spAutoFit/>
          </a:bodyPr>
          <a:lstStyle/>
          <a:p>
            <a:pPr lvl="0" algn="just">
              <a:lnSpc>
                <a:spcPct val="150000"/>
              </a:lnSpc>
            </a:pPr>
            <a:r>
              <a:rPr lang="en-US" altLang="zh-CN" sz="2100" dirty="0">
                <a:solidFill>
                  <a:prstClr val="black"/>
                </a:solidFill>
                <a:latin typeface="Times New Roman" panose="02020603050405020304" pitchFamily="18" charset="0"/>
                <a:ea typeface="微软雅黑" panose="020B0503020204020204" pitchFamily="34" charset="-122"/>
              </a:rPr>
              <a:t>(3)</a:t>
            </a:r>
            <a:r>
              <a:rPr lang="zh-CN" altLang="en-US" sz="2100" dirty="0">
                <a:solidFill>
                  <a:prstClr val="black"/>
                </a:solidFill>
                <a:latin typeface="Times New Roman" panose="02020603050405020304" pitchFamily="18" charset="0"/>
                <a:ea typeface="微软雅黑" panose="020B0503020204020204" pitchFamily="34" charset="-122"/>
              </a:rPr>
              <a:t>比喻要</a:t>
            </a:r>
            <a:r>
              <a:rPr lang="zh-CN" altLang="en-US" sz="2100" dirty="0">
                <a:solidFill>
                  <a:srgbClr val="FF00FF"/>
                </a:solidFill>
                <a:latin typeface="Times New Roman" panose="02020603050405020304" pitchFamily="18" charset="0"/>
                <a:ea typeface="微软雅黑" panose="020B0503020204020204" pitchFamily="34" charset="-122"/>
              </a:rPr>
              <a:t>合乎事理</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如“广场上人山人海</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人们像蚂蚁一样挤在一起”从情感上看感觉别扭</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石拱桥的桥洞成弧形</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就像虹</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dirty="0" smtClean="0">
                <a:solidFill>
                  <a:prstClr val="black"/>
                </a:solidFill>
                <a:latin typeface="Times New Roman" panose="02020603050405020304" pitchFamily="18" charset="0"/>
                <a:ea typeface="微软雅黑" panose="020B0503020204020204" pitchFamily="34" charset="-122"/>
              </a:rPr>
              <a:t>比喻</a:t>
            </a:r>
            <a:r>
              <a:rPr lang="zh-CN" altLang="en-US" sz="2100" dirty="0">
                <a:solidFill>
                  <a:prstClr val="black"/>
                </a:solidFill>
                <a:latin typeface="Times New Roman" panose="02020603050405020304" pitchFamily="18" charset="0"/>
                <a:ea typeface="微软雅黑" panose="020B0503020204020204" pitchFamily="34" charset="-122"/>
              </a:rPr>
              <a:t>有明喻</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暗喻和借喻三种类型</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甲”指代本体</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乙”指代喻体</a:t>
            </a:r>
            <a:r>
              <a:rPr lang="en-US" altLang="zh-CN" sz="2100" dirty="0" smtClean="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 </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solidFill>
                  <a:prstClr val="black"/>
                </a:solidFill>
                <a:latin typeface="Times New Roman" panose="02020603050405020304" pitchFamily="18" charset="0"/>
                <a:ea typeface="微软雅黑" panose="020B0503020204020204" pitchFamily="34" charset="-122"/>
              </a:rPr>
              <a:t>(</a:t>
            </a:r>
            <a:r>
              <a:rPr lang="en-US" altLang="zh-CN" sz="2100" b="1" dirty="0">
                <a:solidFill>
                  <a:prstClr val="black"/>
                </a:solidFill>
                <a:latin typeface="Times New Roman" panose="02020603050405020304" pitchFamily="18" charset="0"/>
                <a:ea typeface="微软雅黑" panose="020B0503020204020204" pitchFamily="34" charset="-122"/>
              </a:rPr>
              <a:t>1)</a:t>
            </a:r>
            <a:r>
              <a:rPr lang="zh-CN" altLang="en-US" sz="2100" b="1" dirty="0" smtClean="0">
                <a:solidFill>
                  <a:prstClr val="black"/>
                </a:solidFill>
                <a:latin typeface="Times New Roman" panose="02020603050405020304" pitchFamily="18" charset="0"/>
                <a:ea typeface="微软雅黑" panose="020B0503020204020204" pitchFamily="34" charset="-122"/>
              </a:rPr>
              <a:t>明喻</a:t>
            </a:r>
            <a:endParaRPr lang="en-US" altLang="zh-CN" sz="2100" b="1"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格式</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甲像乙</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比喻词除“像”以外</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还有“好像</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仿佛</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若</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如</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犹如</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宛如</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似</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好似”</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共产党像太阳</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312328"/>
            <a:ext cx="8654144" cy="4711065"/>
          </a:xfrm>
          <a:prstGeom prst="rect">
            <a:avLst/>
          </a:prstGeom>
        </p:spPr>
        <p:txBody>
          <a:bodyPr wrap="square">
            <a:spAutoFit/>
          </a:bodyPr>
          <a:lstStyle/>
          <a:p>
            <a:pPr lvl="0" algn="just">
              <a:lnSpc>
                <a:spcPct val="130000"/>
              </a:lnSpc>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喜爱性反语</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用不好的词句述说好的人或事物</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以表示</a:t>
            </a:r>
            <a:r>
              <a:rPr lang="zh-CN" altLang="en-US" sz="2100" dirty="0">
                <a:solidFill>
                  <a:srgbClr val="FF00FF"/>
                </a:solidFill>
                <a:latin typeface="Times New Roman" panose="02020603050405020304" pitchFamily="18" charset="0"/>
                <a:ea typeface="微软雅黑" panose="020B0503020204020204" pitchFamily="34" charset="-122"/>
              </a:rPr>
              <a:t>喜爱</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亲切</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赞誉</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戏谑</a:t>
            </a:r>
            <a:r>
              <a:rPr lang="zh-CN" altLang="en-US" sz="2100" dirty="0">
                <a:latin typeface="Times New Roman" panose="02020603050405020304" pitchFamily="18" charset="0"/>
                <a:ea typeface="微软雅黑" panose="020B0503020204020204" pitchFamily="34" charset="-122"/>
              </a:rPr>
              <a:t>等感情</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我本来不想去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可是俺婆婆非叫我再去看看他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有什么看头啊</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100" dirty="0" smtClean="0">
                <a:latin typeface="Times New Roman" panose="02020603050405020304" pitchFamily="18" charset="0"/>
                <a:ea typeface="微软雅黑" panose="020B0503020204020204" pitchFamily="34" charset="-122"/>
              </a:rPr>
              <a:t>此</a:t>
            </a:r>
            <a:r>
              <a:rPr lang="zh-CN" altLang="en-US" sz="2100" dirty="0">
                <a:latin typeface="Times New Roman" panose="02020603050405020304" pitchFamily="18" charset="0"/>
                <a:ea typeface="微软雅黑" panose="020B0503020204020204" pitchFamily="34" charset="-122"/>
              </a:rPr>
              <a:t>句中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有什么看头啊”属于正话反说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表面上看是说没有看头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其实是表达了作为妻子对丈夫的热切思念</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很想去看</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反语的作用</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或幽默风趣</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或讽刺否定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比直接说更有感情</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更有力量</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100" b="1" dirty="0" smtClean="0">
                <a:latin typeface="Times New Roman" panose="02020603050405020304" pitchFamily="18" charset="0"/>
                <a:ea typeface="微软雅黑" panose="020B0503020204020204" pitchFamily="34" charset="-122"/>
              </a:rPr>
              <a:t>例</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盘得平平的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除下帽来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油光可鉴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宛如小姑娘的发髻一般</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还要将脖子扭几扭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实在标致极了</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lvl="0" algn="just">
              <a:lnSpc>
                <a:spcPct val="130000"/>
              </a:lnSpc>
            </a:pPr>
            <a:r>
              <a:rPr lang="zh-CN" altLang="en-US" sz="2100" b="1" dirty="0" smtClean="0">
                <a:latin typeface="Times New Roman" panose="02020603050405020304" pitchFamily="18" charset="0"/>
                <a:ea typeface="微软雅黑" panose="020B0503020204020204" pitchFamily="34" charset="-122"/>
              </a:rPr>
              <a:t>作用</a:t>
            </a:r>
            <a:r>
              <a:rPr lang="zh-CN" altLang="en-US" sz="2100" b="1" dirty="0">
                <a:latin typeface="Times New Roman" panose="02020603050405020304" pitchFamily="18" charset="0"/>
                <a:ea typeface="微软雅黑" panose="020B0503020204020204" pitchFamily="34" charset="-122"/>
              </a:rPr>
              <a:t>分析</a:t>
            </a:r>
            <a:r>
              <a:rPr lang="en-US" altLang="zh-CN" sz="2100" b="1"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文中的“标致”用了反语的修辞手法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风趣幽默地写出了在日本东京的清国留学生不务正业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腐朽保守的丑态</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表达作者对他们强烈的讽刺和厌恶之情</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99637" y="2897862"/>
            <a:ext cx="4652128" cy="870585"/>
          </a:xfrm>
          <a:prstGeom prst="rect">
            <a:avLst/>
          </a:prstGeom>
          <a:noFill/>
        </p:spPr>
        <p:txBody>
          <a:bodyPr wrap="square" rtlCol="0">
            <a:spAutoFit/>
          </a:bodyPr>
          <a:lstStyle/>
          <a:p>
            <a:pPr algn="just">
              <a:lnSpc>
                <a:spcPct val="150000"/>
              </a:lnSpc>
            </a:pPr>
            <a:r>
              <a:rPr lang="zh-CN" altLang="en-US" sz="3375" b="1" dirty="0">
                <a:solidFill>
                  <a:srgbClr val="D7726C"/>
                </a:solidFill>
                <a:latin typeface="Times New Roman" panose="02020603050405020304" pitchFamily="18" charset="0"/>
                <a:ea typeface="微软雅黑" panose="020B0503020204020204" pitchFamily="34" charset="-122"/>
              </a:rPr>
              <a:t>课堂变式练</a:t>
            </a:r>
            <a:endParaRPr lang="zh-CN" altLang="en-US" sz="3375" b="1" dirty="0">
              <a:solidFill>
                <a:srgbClr val="D7726C"/>
              </a:solidFill>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1.(2019•</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巴中</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下列有关语法知识的运用分析有误的一项是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不知是什么东西惊动了它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它倏地振翅而去</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句子中加点的词都是代词</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B.“</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热爱祖国”“敬畏生命”“不忘初心”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三个短语都是动宾短语</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C.</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住在山中的一位老人微笑着喝从森林中打来的泉水</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句中偏正短语“住在山中的一位老人”作主语</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D.“</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只要你能坚强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我就一辈子放了心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此句是假设复句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矩形 3"/>
          <p:cNvSpPr/>
          <p:nvPr/>
        </p:nvSpPr>
        <p:spPr>
          <a:xfrm>
            <a:off x="7109235" y="1563521"/>
            <a:ext cx="325279" cy="575945"/>
          </a:xfrm>
          <a:prstGeom prst="rect">
            <a:avLst/>
          </a:prstGeom>
        </p:spPr>
        <p:txBody>
          <a:bodyPr wrap="square">
            <a:spAutoFit/>
          </a:bodyPr>
          <a:lstStyle/>
          <a:p>
            <a:pPr>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sz="2100" b="1" dirty="0">
              <a:solidFill>
                <a:srgbClr val="FF0000"/>
              </a:solidFill>
              <a:latin typeface="Times New Roman" panose="02020603050405020304" pitchFamily="18" charset="0"/>
              <a:ea typeface="微软雅黑" panose="020B0503020204020204" pitchFamily="34" charset="-122"/>
            </a:endParaRPr>
          </a:p>
        </p:txBody>
      </p:sp>
      <p:sp>
        <p:nvSpPr>
          <p:cNvPr id="5" name="矩形 4"/>
          <p:cNvSpPr/>
          <p:nvPr/>
        </p:nvSpPr>
        <p:spPr>
          <a:xfrm>
            <a:off x="266132" y="5026007"/>
            <a:ext cx="8639033" cy="575945"/>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D</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假设复句”错</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应是条件复句</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4159885"/>
          </a:xfrm>
          <a:prstGeom prst="rect">
            <a:avLst/>
          </a:prstGeom>
        </p:spPr>
        <p:txBody>
          <a:bodyPr wrap="square">
            <a:spAutoFit/>
          </a:bodyPr>
          <a:lstStyle/>
          <a:p>
            <a:pPr algn="just" fontAlgn="auto">
              <a:lnSpc>
                <a:spcPct val="14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2.(2019•</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达州</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下列说法错误的一项是</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清代科举的正式考试分三种</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乡试</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会试</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殿试</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乡试考中后称举人</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会试考中后称进士</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殿试考中后就是钦定的进士</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可以直接做官了</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近几年来</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父亲和我都是东奔西走</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家中光景是一日不如一日</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其中“和”是连词</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如”是动词</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律诗每首八句</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其中二</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四</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八句要押韵</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第一句可押可不押</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韵脚可平可仄</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颔联</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颈联必须是对偶句</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说”是古代的一种议论性文体</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大多就一事</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一物或一种现象抒发作者的感想</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篇幅一般不长</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跟现代的杂文颇为相似</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如</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爱莲说</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马说</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等</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4864967" y="1563521"/>
            <a:ext cx="325279" cy="575945"/>
          </a:xfrm>
          <a:prstGeom prst="rect">
            <a:avLst/>
          </a:prstGeom>
        </p:spPr>
        <p:txBody>
          <a:bodyPr wrap="square">
            <a:spAutoFit/>
          </a:bodyPr>
          <a:lstStyle/>
          <a:p>
            <a:pPr>
              <a:lnSpc>
                <a:spcPct val="150000"/>
              </a:lnSpc>
            </a:pPr>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896" y="1543050"/>
            <a:ext cx="8639033" cy="154559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C</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韵脚可平可仄”错</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律诗一般每首八句</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每句用字平仄相间</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第一句可押可不押</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其他各联的上句均不能押韵</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必须以仄声收尾</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下句一定要押韵</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必须以平声收尾</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4142105"/>
          </a:xfrm>
          <a:prstGeom prst="rect">
            <a:avLst/>
          </a:prstGeom>
        </p:spPr>
        <p:txBody>
          <a:bodyPr wrap="square">
            <a:spAutoFit/>
          </a:bodyPr>
          <a:lstStyle/>
          <a:p>
            <a:pPr algn="just" fontAlgn="auto">
              <a:lnSpc>
                <a:spcPct val="15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3.(2019•</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巴中</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对下列各句修辞手法及其表达作用分析有误的一项是</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95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眼前的环境好像是一个梦</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运用比喻的修辞手法</a:t>
            </a:r>
            <a:r>
              <a:rPr lang="en-US" altLang="zh-CN" sz="195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也有解散辫子</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盘得平的</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除下帽来</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油光可鉴</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宛如小姑娘的发髻一般</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还要将脖子扭几扭</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实在标致极了</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标致”运用了反语的修辞手法</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辛辣地讽刺了“清国留学生”的丑态</a:t>
            </a:r>
            <a:r>
              <a:rPr lang="en-US" altLang="zh-CN" sz="195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这里除了光彩</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还有淡淡的芳香</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香气似乎也是浅紫色的</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梦幻一般轻轻地笼罩着我</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运用通感的修辞手法</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传神地写出了紫藤萝花香气扑鼻</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轻柔缥缈</a:t>
            </a:r>
            <a:r>
              <a:rPr lang="en-US" altLang="zh-CN" sz="195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我和书的故事实在太多了</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为书而欢乐</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为书而哀愁</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运用排比的修辞手法</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增强语言气势</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表现了“我”和书之间的不解之缘</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抒发了对书的喜爱之情</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7784239" y="1573108"/>
            <a:ext cx="325279" cy="541020"/>
          </a:xfrm>
          <a:prstGeom prst="rect">
            <a:avLst/>
          </a:prstGeom>
        </p:spPr>
        <p:txBody>
          <a:bodyPr wrap="square">
            <a:spAutoFit/>
          </a:bodyPr>
          <a:lstStyle/>
          <a:p>
            <a:pPr>
              <a:lnSpc>
                <a:spcPct val="150000"/>
              </a:lnSpc>
            </a:pPr>
            <a:r>
              <a:rPr lang="en-US" sz="195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sz="195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896" y="1543050"/>
            <a:ext cx="8639033" cy="106045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D</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排比指三个或三个以上结构相同或相似</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表意一致或相关的句子或句群</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这句话相同句式只有两个</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不属于排比的修辞手法</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4291330"/>
          </a:xfrm>
          <a:prstGeom prst="rect">
            <a:avLst/>
          </a:prstGeom>
        </p:spPr>
        <p:txBody>
          <a:bodyPr wrap="square">
            <a:spAutoFit/>
          </a:bodyPr>
          <a:lstStyle/>
          <a:p>
            <a:pPr algn="just" fontAlgn="auto">
              <a:lnSpc>
                <a:spcPct val="14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下列说法有误的一项是</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95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鲁迅的</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朝花夕拾</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原名</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旧事重提</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记叙了他童年的生活和求学的历程</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追述那些难以忘怀的事</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抒发了对往日亲友和师长的思念之情</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同时对反动</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守旧势力进行了抨击和讽刺</a:t>
            </a:r>
            <a:r>
              <a:rPr lang="en-US" altLang="zh-CN" sz="195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我国古代科举制中有“连中三元”的说法</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三元”分别指乡试</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会试</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殿试的第一名</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即“解元”“会元”“状元”</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接连在乡试</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会试</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殿试中考第一名</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称为“连中三元”</a:t>
            </a:r>
            <a:r>
              <a:rPr lang="en-US" altLang="zh-CN" sz="195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童年</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在人间</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我的大学</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都是高尔基以自身经历为原型创作的自传体小说</a:t>
            </a:r>
            <a:r>
              <a:rPr lang="en-US" altLang="zh-CN" sz="195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40000"/>
              </a:lnSpc>
            </a:pP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木兰诗</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选自宋代郭茂倩编的</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乐府诗集</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950" dirty="0">
                <a:latin typeface="微软雅黑" panose="020B0503020204020204" pitchFamily="34" charset="-122"/>
                <a:ea typeface="微软雅黑" panose="020B0503020204020204" pitchFamily="34" charset="-122"/>
                <a:cs typeface="微软雅黑" panose="020B0503020204020204" pitchFamily="34" charset="-122"/>
              </a:rPr>
              <a:t>这是汉代的一首乐府民歌</a:t>
            </a:r>
            <a:r>
              <a:rPr lang="en-US" altLang="zh-CN" sz="195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95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3188563" y="1573107"/>
            <a:ext cx="325279" cy="511175"/>
          </a:xfrm>
          <a:prstGeom prst="rect">
            <a:avLst/>
          </a:prstGeom>
        </p:spPr>
        <p:txBody>
          <a:bodyPr wrap="square">
            <a:spAutoFit/>
          </a:bodyPr>
          <a:lstStyle/>
          <a:p>
            <a:pPr>
              <a:lnSpc>
                <a:spcPct val="140000"/>
              </a:lnSpc>
            </a:pPr>
            <a:r>
              <a:rPr lang="en-US" sz="195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sz="195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896" y="1543050"/>
            <a:ext cx="8639033" cy="106045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D</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木兰诗</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是我国南北朝时期的一首北朝民歌</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选自宋代郭茂倩编的</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乐府诗集</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4453890"/>
          </a:xfrm>
          <a:prstGeom prst="rect">
            <a:avLst/>
          </a:prstGeom>
        </p:spPr>
        <p:txBody>
          <a:bodyPr wrap="square">
            <a:spAutoFit/>
          </a:bodyPr>
          <a:lstStyle/>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下列说法有误的一项是</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传说</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天地开辟后</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神通广大的女神</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女娲揉捏黄泥</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挥洒泥浆创造了人</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晴川历历汉阳树”中的“汉阳”位于汉水的北面</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衡阳雁去无留意”中的“衡阳”则位于衡山的南面</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野火烧不尽</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春风吹又生”“夜来南风起</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小麦覆陇黄”“感时花溅泪</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恨别鸟惊心”都出自白居易笔下</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法国作家雨果是享誉世界的大文豪</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代表作品有</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悲惨世界</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巴黎圣母院</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等</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3417163" y="1563521"/>
            <a:ext cx="325279" cy="542925"/>
          </a:xfrm>
          <a:prstGeom prst="rect">
            <a:avLst/>
          </a:prstGeom>
        </p:spPr>
        <p:txBody>
          <a:bodyPr wrap="square">
            <a:spAutoFit/>
          </a:bodyPr>
          <a:lstStyle/>
          <a:p>
            <a:pPr>
              <a:lnSpc>
                <a:spcPct val="140000"/>
              </a:lnSpc>
            </a:pPr>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7586" y="1440707"/>
            <a:ext cx="8588829" cy="3484245"/>
          </a:xfrm>
          <a:prstGeom prst="rect">
            <a:avLst/>
          </a:prstGeom>
        </p:spPr>
        <p:txBody>
          <a:bodyPr wrap="square">
            <a:spAutoFit/>
          </a:bodyPr>
          <a:lstStyle/>
          <a:p>
            <a:pPr lvl="0" algn="just">
              <a:lnSpc>
                <a:spcPct val="150000"/>
              </a:lnSpc>
            </a:pPr>
            <a:r>
              <a:rPr lang="en-US" altLang="zh-CN" sz="2100" b="1" dirty="0">
                <a:solidFill>
                  <a:prstClr val="black"/>
                </a:solidFill>
                <a:latin typeface="Times New Roman" panose="02020603050405020304" pitchFamily="18" charset="0"/>
                <a:ea typeface="微软雅黑" panose="020B0503020204020204" pitchFamily="34" charset="-122"/>
              </a:rPr>
              <a:t>(2)</a:t>
            </a:r>
            <a:r>
              <a:rPr lang="zh-CN" altLang="en-US" sz="2100" b="1" dirty="0">
                <a:solidFill>
                  <a:prstClr val="black"/>
                </a:solidFill>
                <a:latin typeface="Times New Roman" panose="02020603050405020304" pitchFamily="18" charset="0"/>
                <a:ea typeface="微软雅黑" panose="020B0503020204020204" pitchFamily="34" charset="-122"/>
              </a:rPr>
              <a:t>暗喻</a:t>
            </a:r>
            <a:endParaRPr lang="en-US" altLang="zh-CN" sz="2100" b="1"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a:solidFill>
                  <a:prstClr val="black"/>
                </a:solidFill>
                <a:latin typeface="Times New Roman" panose="02020603050405020304" pitchFamily="18" charset="0"/>
                <a:ea typeface="微软雅黑" panose="020B0503020204020204" pitchFamily="34" charset="-122"/>
              </a:rPr>
              <a:t>格式</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甲是乙</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比喻词常有“是</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成了</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变为</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当作</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变成”等词</a:t>
            </a:r>
            <a:r>
              <a:rPr lang="en-US" altLang="zh-CN" sz="2100" dirty="0">
                <a:solidFill>
                  <a:prstClr val="black"/>
                </a:solidFill>
                <a:latin typeface="Times New Roman" panose="02020603050405020304" pitchFamily="18" charset="0"/>
                <a:ea typeface="微软雅黑" panose="020B0503020204020204" pitchFamily="34" charset="-122"/>
              </a:rPr>
              <a:t>)</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a:solidFill>
                  <a:prstClr val="black"/>
                </a:solidFill>
                <a:latin typeface="Times New Roman" panose="02020603050405020304" pitchFamily="18" charset="0"/>
                <a:ea typeface="微软雅黑" panose="020B0503020204020204" pitchFamily="34" charset="-122"/>
              </a:rPr>
              <a:t>例</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那美景简直就是一幅山水画</a:t>
            </a:r>
            <a:r>
              <a:rPr lang="en-US" altLang="zh-CN" sz="2100" dirty="0">
                <a:solidFill>
                  <a:prstClr val="black"/>
                </a:solidFill>
                <a:latin typeface="Times New Roman" panose="02020603050405020304" pitchFamily="18" charset="0"/>
                <a:ea typeface="微软雅黑" panose="020B0503020204020204" pitchFamily="34" charset="-122"/>
              </a:rPr>
              <a:t>｡</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solidFill>
                  <a:prstClr val="black"/>
                </a:solidFill>
                <a:latin typeface="Times New Roman" panose="02020603050405020304" pitchFamily="18" charset="0"/>
                <a:ea typeface="微软雅黑" panose="020B0503020204020204" pitchFamily="34" charset="-122"/>
              </a:rPr>
              <a:t>(3)</a:t>
            </a:r>
            <a:r>
              <a:rPr lang="zh-CN" altLang="en-US" sz="2100" b="1" dirty="0" smtClean="0">
                <a:solidFill>
                  <a:prstClr val="black"/>
                </a:solidFill>
                <a:latin typeface="Times New Roman" panose="02020603050405020304" pitchFamily="18" charset="0"/>
                <a:ea typeface="微软雅黑" panose="020B0503020204020204" pitchFamily="34" charset="-122"/>
              </a:rPr>
              <a:t>借喻</a:t>
            </a:r>
            <a:endParaRPr lang="en-US" altLang="zh-CN" sz="2100" b="1"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格式</a:t>
            </a:r>
            <a:r>
              <a:rPr lang="en-US" altLang="zh-CN" sz="2100" b="1" dirty="0" smtClean="0">
                <a:solidFill>
                  <a:prstClr val="black"/>
                </a:solidFill>
                <a:latin typeface="Times New Roman" panose="02020603050405020304" pitchFamily="18" charset="0"/>
                <a:ea typeface="微软雅黑" panose="020B0503020204020204" pitchFamily="34" charset="-122"/>
              </a:rPr>
              <a:t>:</a:t>
            </a:r>
            <a:r>
              <a:rPr lang="zh-CN" altLang="en-US" sz="2100" dirty="0" smtClean="0">
                <a:solidFill>
                  <a:prstClr val="black"/>
                </a:solidFill>
                <a:latin typeface="Times New Roman" panose="02020603050405020304" pitchFamily="18" charset="0"/>
                <a:ea typeface="微软雅黑" panose="020B0503020204020204" pitchFamily="34" charset="-122"/>
              </a:rPr>
              <a:t>本体和比喻词都不出现</a:t>
            </a:r>
            <a:r>
              <a:rPr lang="en-US" altLang="zh-CN" sz="2100" dirty="0" smtClean="0">
                <a:solidFill>
                  <a:prstClr val="black"/>
                </a:solidFill>
                <a:latin typeface="Times New Roman" panose="02020603050405020304" pitchFamily="18" charset="0"/>
                <a:ea typeface="微软雅黑" panose="020B0503020204020204" pitchFamily="34" charset="-122"/>
              </a:rPr>
              <a:t>,</a:t>
            </a:r>
            <a:r>
              <a:rPr lang="zh-CN" altLang="en-US" sz="2100" dirty="0" smtClean="0">
                <a:solidFill>
                  <a:prstClr val="black"/>
                </a:solidFill>
                <a:latin typeface="Times New Roman" panose="02020603050405020304" pitchFamily="18" charset="0"/>
                <a:ea typeface="微软雅黑" panose="020B0503020204020204" pitchFamily="34" charset="-122"/>
              </a:rPr>
              <a:t>直接把本体说成喻体</a:t>
            </a:r>
            <a:r>
              <a:rPr lang="en-US" altLang="zh-CN" sz="2100" dirty="0" smtClean="0">
                <a:solidFill>
                  <a:prstClr val="black"/>
                </a:solidFill>
                <a:latin typeface="Times New Roman" panose="02020603050405020304" pitchFamily="18" charset="0"/>
                <a:ea typeface="微软雅黑" panose="020B0503020204020204" pitchFamily="34" charset="-122"/>
              </a:rPr>
              <a:t>｡</a:t>
            </a:r>
            <a:r>
              <a:rPr lang="zh-CN" altLang="en-US" sz="2100" dirty="0" smtClean="0">
                <a:solidFill>
                  <a:prstClr val="black"/>
                </a:solidFill>
                <a:latin typeface="Times New Roman" panose="02020603050405020304" pitchFamily="18" charset="0"/>
                <a:ea typeface="微软雅黑" panose="020B0503020204020204" pitchFamily="34" charset="-122"/>
              </a:rPr>
              <a:t>也就是说只有喻体</a:t>
            </a:r>
            <a:r>
              <a:rPr lang="en-US" altLang="zh-CN" sz="2100" dirty="0" smtClean="0">
                <a:solidFill>
                  <a:prstClr val="black"/>
                </a:solidFill>
                <a:latin typeface="Times New Roman" panose="02020603050405020304" pitchFamily="18" charset="0"/>
                <a:ea typeface="微软雅黑" panose="020B0503020204020204" pitchFamily="34" charset="-122"/>
              </a:rPr>
              <a:t>,</a:t>
            </a:r>
            <a:r>
              <a:rPr lang="zh-CN" altLang="en-US" sz="2100" dirty="0" smtClean="0">
                <a:solidFill>
                  <a:prstClr val="black"/>
                </a:solidFill>
                <a:latin typeface="Times New Roman" panose="02020603050405020304" pitchFamily="18" charset="0"/>
                <a:ea typeface="微软雅黑" panose="020B0503020204020204" pitchFamily="34" charset="-122"/>
              </a:rPr>
              <a:t>但由于本体在上下文中有所交代</a:t>
            </a:r>
            <a:r>
              <a:rPr lang="en-US" altLang="zh-CN" sz="2100" dirty="0" smtClean="0">
                <a:solidFill>
                  <a:prstClr val="black"/>
                </a:solidFill>
                <a:latin typeface="Times New Roman" panose="02020603050405020304" pitchFamily="18" charset="0"/>
                <a:ea typeface="微软雅黑" panose="020B0503020204020204" pitchFamily="34" charset="-122"/>
              </a:rPr>
              <a:t>,</a:t>
            </a:r>
            <a:r>
              <a:rPr lang="zh-CN" altLang="en-US" sz="2100" dirty="0" smtClean="0">
                <a:solidFill>
                  <a:prstClr val="black"/>
                </a:solidFill>
                <a:latin typeface="Times New Roman" panose="02020603050405020304" pitchFamily="18" charset="0"/>
                <a:ea typeface="微软雅黑" panose="020B0503020204020204" pitchFamily="34" charset="-122"/>
              </a:rPr>
              <a:t>读者或听话人能理解两者的关系</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en-US" altLang="zh-CN" sz="2100" b="1" dirty="0" smtClean="0">
                <a:solidFill>
                  <a:prstClr val="black"/>
                </a:solidFill>
                <a:latin typeface="Times New Roman" panose="02020603050405020304" pitchFamily="18" charset="0"/>
                <a:ea typeface="微软雅黑" panose="020B0503020204020204" pitchFamily="34" charset="-122"/>
              </a:rPr>
              <a:t>:</a:t>
            </a:r>
            <a:r>
              <a:rPr lang="zh-CN" altLang="en-US" sz="2100" dirty="0" smtClean="0">
                <a:solidFill>
                  <a:prstClr val="black"/>
                </a:solidFill>
                <a:latin typeface="Times New Roman" panose="02020603050405020304" pitchFamily="18" charset="0"/>
                <a:ea typeface="微软雅黑" panose="020B0503020204020204" pitchFamily="34" charset="-122"/>
              </a:rPr>
              <a:t>在稿纸上踩几朵小梅花</a:t>
            </a:r>
            <a:r>
              <a:rPr lang="en-US" altLang="zh-CN" sz="2100" dirty="0" smtClean="0">
                <a:solidFill>
                  <a:prstClr val="black"/>
                </a:solidFill>
                <a:latin typeface="Times New Roman" panose="02020603050405020304" pitchFamily="18" charset="0"/>
                <a:ea typeface="微软雅黑" panose="020B0503020204020204" pitchFamily="34" charset="-122"/>
              </a:rPr>
              <a:t>｡(</a:t>
            </a:r>
            <a:r>
              <a:rPr lang="zh-CN" altLang="en-US" sz="2100" dirty="0" smtClean="0">
                <a:solidFill>
                  <a:prstClr val="black"/>
                </a:solidFill>
                <a:latin typeface="Times New Roman" panose="02020603050405020304" pitchFamily="18" charset="0"/>
                <a:ea typeface="微软雅黑" panose="020B0503020204020204" pitchFamily="34" charset="-122"/>
              </a:rPr>
              <a:t>喻“猫爪子印”</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896" y="1543050"/>
            <a:ext cx="8639033" cy="575945"/>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C</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感时花溅泪</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恨别鸟惊心”出自杜甫的</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春望</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4291330"/>
          </a:xfrm>
          <a:prstGeom prst="rect">
            <a:avLst/>
          </a:prstGeom>
        </p:spPr>
        <p:txBody>
          <a:bodyPr wrap="square">
            <a:spAutoFit/>
          </a:bodyPr>
          <a:lstStyle/>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6.</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下列说法有误的一项是</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我国的“二十四节气”表明气候变化和农事季节</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其中“立”有开始之意</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如</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立夏”即为夏季的开始</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具有极高文学价值的“史书”是我国历史的重要佐证</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其编写体例较多</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司马迁的</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史记</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为编年体</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刘向的</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战国策</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为国别体</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司马光的</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资治通鉴</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为纪传体</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C</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smtClean="0">
                <a:latin typeface="微软雅黑" panose="020B0503020204020204" pitchFamily="34" charset="-122"/>
                <a:ea typeface="微软雅黑" panose="020B0503020204020204" pitchFamily="34" charset="-122"/>
                <a:cs typeface="微软雅黑" panose="020B0503020204020204" pitchFamily="34" charset="-122"/>
              </a:rPr>
              <a:t>社稷</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”原指君主祈求国泰民安祭祀的“土神”和“谷神”</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后用“社稷”代表国家</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中国书法源远流长</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是我国民族文化的瑰宝</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颜真卿的楷书</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多宝塔碑</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王羲之的行书</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兰亭集序</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都是极具代表性的作品</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3417163" y="1563521"/>
            <a:ext cx="325279" cy="542925"/>
          </a:xfrm>
          <a:prstGeom prst="rect">
            <a:avLst/>
          </a:prstGeom>
        </p:spPr>
        <p:txBody>
          <a:bodyPr wrap="square">
            <a:spAutoFit/>
          </a:bodyPr>
          <a:lstStyle/>
          <a:p>
            <a:pPr>
              <a:lnSpc>
                <a:spcPct val="140000"/>
              </a:lnSpc>
            </a:pPr>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896" y="1543050"/>
            <a:ext cx="8639033" cy="575945"/>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B</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司马迁的</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史记</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是纪传体</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资治通鉴</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是编年体</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3484245"/>
          </a:xfrm>
          <a:prstGeom prst="rect">
            <a:avLst/>
          </a:prstGeom>
        </p:spPr>
        <p:txBody>
          <a:bodyPr wrap="square">
            <a:spAutoFit/>
          </a:bodyPr>
          <a:lstStyle/>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7.</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下列语法知识判断错误的一项是</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远近横着几个萧索的荒村”中的“萧索”是形容词</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端午的鸭蛋”“斑羚飞渡”“蚊子和狮子”“热爱生命”</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分别是偏正短语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主谓短语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并列短语和动宾短语</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如果说自然的智慧是大海</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那么</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人类的智慧就是大海中的一个小水滴</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这是一个因果复句</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韩麦尔先生发给我们新的字帖”中的谓语是“发给”</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4477436" y="1563521"/>
            <a:ext cx="325279" cy="542925"/>
          </a:xfrm>
          <a:prstGeom prst="rect">
            <a:avLst/>
          </a:prstGeom>
        </p:spPr>
        <p:txBody>
          <a:bodyPr wrap="square">
            <a:spAutoFit/>
          </a:bodyPr>
          <a:lstStyle/>
          <a:p>
            <a:pPr>
              <a:lnSpc>
                <a:spcPct val="140000"/>
              </a:lnSpc>
            </a:pPr>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C</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896" y="1543050"/>
            <a:ext cx="8639033" cy="575945"/>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C</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这是一个假设复句</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4291330"/>
          </a:xfrm>
          <a:prstGeom prst="rect">
            <a:avLst/>
          </a:prstGeom>
        </p:spPr>
        <p:txBody>
          <a:bodyPr wrap="square">
            <a:spAutoFit/>
          </a:bodyPr>
          <a:lstStyle/>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8.</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下列各项判断与分析中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错误的一项是</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长妈妈</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已经说过</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是一个一向带领着我的女工</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说得阔气一点</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就是我的保姆</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这句话中加点的词依次为助词</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副词</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形容词</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名词</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一带一路”“人物描写”“精力充沛”“吃了三碗”依次是并列短语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偏正短语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主谓短语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动宾短语</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以古代丝绸之路兴盛时期的中国汉唐建筑特色为设计灵感的雁栖湖国际会议中心</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如同一只展开双翅的鸿雁</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这个句子的主干是“中心如同鸿雁”</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3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敬字为古圣贤教人做人最简易</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直接的法门</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可惜被后来有些人说得太精微</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倒变得不适实用了</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这个二重复句的第一重是因果关系</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5163236" y="1563521"/>
            <a:ext cx="325279" cy="542925"/>
          </a:xfrm>
          <a:prstGeom prst="rect">
            <a:avLst/>
          </a:prstGeom>
        </p:spPr>
        <p:txBody>
          <a:bodyPr wrap="square">
            <a:spAutoFit/>
          </a:bodyPr>
          <a:lstStyle/>
          <a:p>
            <a:pPr>
              <a:lnSpc>
                <a:spcPct val="140000"/>
              </a:lnSpc>
            </a:pPr>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D</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5896" y="1543050"/>
            <a:ext cx="8639033" cy="575945"/>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D</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这个二重复句的第一重是转折关系</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66132" y="1563521"/>
            <a:ext cx="8639033" cy="2999740"/>
          </a:xfrm>
          <a:prstGeom prst="rect">
            <a:avLst/>
          </a:prstGeom>
        </p:spPr>
        <p:txBody>
          <a:bodyPr wrap="square">
            <a:spAutoFit/>
          </a:bodyPr>
          <a:lstStyle/>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9.</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下列各句所使用的修辞手法判断错误的一项是</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烽火连三月</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家书抵万金</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对偶</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借代</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那点薄雪好像忽然害了羞</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微微露出点儿粉色</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比喻</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拟人</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怎样才能把一种劳作做到圆满呢</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唯一的秘诀就是忠实</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设问</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a:p>
            <a:pPr algn="just" fontAlgn="auto">
              <a:lnSpc>
                <a:spcPct val="150000"/>
              </a:lnSpc>
            </a:pP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鼓动吧</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风</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咆哮吧</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雷</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闪耀吧</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电</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把一切沉睡在黑暗怀里的东西</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毁灭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毁灭</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毁灭呀</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排比</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反复</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矩形 3"/>
          <p:cNvSpPr/>
          <p:nvPr/>
        </p:nvSpPr>
        <p:spPr>
          <a:xfrm>
            <a:off x="6099407" y="1563521"/>
            <a:ext cx="325279" cy="542925"/>
          </a:xfrm>
          <a:prstGeom prst="rect">
            <a:avLst/>
          </a:prstGeom>
        </p:spPr>
        <p:txBody>
          <a:bodyPr wrap="square">
            <a:spAutoFit/>
          </a:bodyPr>
          <a:lstStyle/>
          <a:p>
            <a:pPr>
              <a:lnSpc>
                <a:spcPct val="140000"/>
              </a:lnSpc>
            </a:pPr>
            <a:r>
              <a:rPr lang="en-US" sz="2100" b="1" dirty="0" smtClean="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rPr>
              <a:t>B</a:t>
            </a:r>
            <a:endParaRPr lang="en-US" sz="2100" b="1" dirty="0">
              <a:solidFill>
                <a:srgbClr val="FF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矩形 4"/>
          <p:cNvSpPr/>
          <p:nvPr/>
        </p:nvSpPr>
        <p:spPr>
          <a:xfrm>
            <a:off x="266132" y="4541260"/>
            <a:ext cx="8639033" cy="1060450"/>
          </a:xfrm>
          <a:prstGeom prst="rect">
            <a:avLst/>
          </a:prstGeom>
          <a:ln w="28575">
            <a:solidFill>
              <a:srgbClr val="ED7D31"/>
            </a:solidFill>
            <a:prstDash val="dash"/>
          </a:ln>
        </p:spPr>
        <p:txBody>
          <a:bodyPr wrap="square">
            <a:spAutoFit/>
          </a:bodyPr>
          <a:lstStyle/>
          <a:p>
            <a:pPr algn="just">
              <a:lnSpc>
                <a:spcPct val="150000"/>
              </a:lnSpc>
              <a:spcAft>
                <a:spcPts val="0"/>
              </a:spcAft>
            </a:pPr>
            <a:r>
              <a:rPr lang="en-US" altLang="zh-CN" sz="21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b="1" dirty="0">
                <a:latin typeface="微软雅黑" panose="020B0503020204020204" pitchFamily="34" charset="-122"/>
                <a:ea typeface="微软雅黑" panose="020B0503020204020204" pitchFamily="34" charset="-122"/>
                <a:cs typeface="微软雅黑" panose="020B0503020204020204" pitchFamily="34" charset="-122"/>
              </a:rPr>
              <a:t>解析</a:t>
            </a:r>
            <a:r>
              <a:rPr lang="en-US" altLang="zh-CN" sz="21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100" dirty="0" smtClean="0">
                <a:latin typeface="微软雅黑" panose="020B0503020204020204" pitchFamily="34" charset="-122"/>
                <a:ea typeface="微软雅黑" panose="020B0503020204020204" pitchFamily="34" charset="-122"/>
                <a:cs typeface="微软雅黑" panose="020B0503020204020204" pitchFamily="34" charset="-122"/>
              </a:rPr>
              <a:t>B</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那点薄雪好像忽然害了羞</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微微露出点儿粉色”是拟人</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但没有比喻</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cs typeface="微软雅黑" panose="020B0503020204020204" pitchFamily="34" charset="-122"/>
              </a:rPr>
              <a:t>没有喻体</a:t>
            </a:r>
            <a:r>
              <a:rPr lang="en-US" altLang="zh-CN" sz="21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ldLvl="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2321" y="2667469"/>
            <a:ext cx="8639033" cy="819150"/>
          </a:xfrm>
          <a:prstGeom prst="rect">
            <a:avLst/>
          </a:prstGeom>
        </p:spPr>
        <p:txBody>
          <a:bodyPr wrap="square">
            <a:spAutoFit/>
          </a:bodyPr>
          <a:lstStyle/>
          <a:p>
            <a:pPr algn="ctr" fontAlgn="auto">
              <a:lnSpc>
                <a:spcPct val="140000"/>
              </a:lnSpc>
            </a:pP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请完成</a:t>
            </a:r>
            <a:r>
              <a:rPr lang="en-US" altLang="zh-CN"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练测本</a:t>
            </a:r>
            <a:r>
              <a:rPr lang="en-US" altLang="zh-CN"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rPr>
              <a:t>中的“考点过关训练六”</a:t>
            </a:r>
            <a:endParaRPr sz="3375" b="1" dirty="0">
              <a:solidFill>
                <a:schemeClr val="accent2"/>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57175" y="1523797"/>
            <a:ext cx="8629650" cy="3484245"/>
          </a:xfrm>
          <a:prstGeom prst="rect">
            <a:avLst/>
          </a:prstGeom>
        </p:spPr>
        <p:txBody>
          <a:bodyPr wrap="square">
            <a:spAutoFit/>
          </a:bodyPr>
          <a:lstStyle/>
          <a:p>
            <a:pPr lvl="0" algn="just">
              <a:lnSpc>
                <a:spcPct val="150000"/>
              </a:lnSpc>
            </a:pPr>
            <a:r>
              <a:rPr lang="en-US" altLang="zh-CN" sz="2100" b="1" dirty="0">
                <a:solidFill>
                  <a:prstClr val="black"/>
                </a:solidFill>
                <a:latin typeface="Times New Roman" panose="02020603050405020304" pitchFamily="18" charset="0"/>
                <a:ea typeface="微软雅黑" panose="020B0503020204020204" pitchFamily="34" charset="-122"/>
              </a:rPr>
              <a:t>2.</a:t>
            </a:r>
            <a:r>
              <a:rPr lang="zh-CN" altLang="en-US" sz="2100" b="1" dirty="0">
                <a:solidFill>
                  <a:prstClr val="black"/>
                </a:solidFill>
                <a:latin typeface="Times New Roman" panose="02020603050405020304" pitchFamily="18" charset="0"/>
                <a:ea typeface="微软雅黑" panose="020B0503020204020204" pitchFamily="34" charset="-122"/>
              </a:rPr>
              <a:t>比喻的作用：</a:t>
            </a:r>
            <a:r>
              <a:rPr lang="zh-CN" altLang="en-US" sz="2100" dirty="0">
                <a:solidFill>
                  <a:prstClr val="black"/>
                </a:solidFill>
                <a:latin typeface="Times New Roman" panose="02020603050405020304" pitchFamily="18" charset="0"/>
                <a:ea typeface="微软雅黑" panose="020B0503020204020204" pitchFamily="34" charset="-122"/>
              </a:rPr>
              <a:t>能将表达的内容说得</a:t>
            </a:r>
            <a:r>
              <a:rPr lang="zh-CN" altLang="en-US" sz="2100" dirty="0">
                <a:solidFill>
                  <a:srgbClr val="FF00FF"/>
                </a:solidFill>
                <a:latin typeface="Times New Roman" panose="02020603050405020304" pitchFamily="18" charset="0"/>
                <a:ea typeface="微软雅黑" panose="020B0503020204020204" pitchFamily="34" charset="-122"/>
              </a:rPr>
              <a:t>生动、具体、形象</a:t>
            </a:r>
            <a:r>
              <a:rPr lang="zh-CN" altLang="en-US" sz="2100" dirty="0">
                <a:solidFill>
                  <a:prstClr val="black"/>
                </a:solidFill>
                <a:latin typeface="Times New Roman" panose="02020603050405020304" pitchFamily="18" charset="0"/>
                <a:ea typeface="微软雅黑" panose="020B0503020204020204" pitchFamily="34" charset="-122"/>
              </a:rPr>
              <a:t>。除此之外，在记叙文中能给人以鲜明深刻的印象；在说明文中，用浅显常见的事物对深奥生疏的事物进行解说，能帮助深入理解；在议论文中能给人以深刻鲜明的形象，使说理更透彻。</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叶子出水很高，像亭亭的舞女的裙。</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作用</a:t>
            </a:r>
            <a:r>
              <a:rPr lang="zh-CN" altLang="en-US" sz="2100" b="1" dirty="0">
                <a:solidFill>
                  <a:prstClr val="black"/>
                </a:solidFill>
                <a:latin typeface="Times New Roman" panose="02020603050405020304" pitchFamily="18" charset="0"/>
                <a:ea typeface="微软雅黑" panose="020B0503020204020204" pitchFamily="34" charset="-122"/>
              </a:rPr>
              <a:t>分析：</a:t>
            </a:r>
            <a:r>
              <a:rPr lang="zh-CN" altLang="en-US" sz="2100" dirty="0">
                <a:solidFill>
                  <a:prstClr val="black"/>
                </a:solidFill>
                <a:latin typeface="Times New Roman" panose="02020603050405020304" pitchFamily="18" charset="0"/>
                <a:ea typeface="微软雅黑" panose="020B0503020204020204" pitchFamily="34" charset="-122"/>
              </a:rPr>
              <a:t>以舞女的裙比喻荷叶，形象生动地写出荷叶形象优美的特点，表达自己暂时逃离纷扰世事独处的愉快心情。</a:t>
            </a:r>
            <a:endParaRPr lang="en-US" altLang="zh-CN"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257" y="1471449"/>
            <a:ext cx="8621486" cy="4453890"/>
          </a:xfrm>
          <a:prstGeom prst="rect">
            <a:avLst/>
          </a:prstGeom>
        </p:spPr>
        <p:txBody>
          <a:bodyPr wrap="square">
            <a:spAutoFit/>
          </a:bodyPr>
          <a:lstStyle/>
          <a:p>
            <a:pPr lvl="0" algn="just">
              <a:lnSpc>
                <a:spcPct val="150000"/>
              </a:lnSpc>
            </a:pPr>
            <a:r>
              <a:rPr lang="en-US" altLang="zh-CN" sz="2100" b="1" dirty="0">
                <a:solidFill>
                  <a:prstClr val="black"/>
                </a:solidFill>
                <a:latin typeface="Times New Roman" panose="02020603050405020304" pitchFamily="18" charset="0"/>
                <a:ea typeface="微软雅黑" panose="020B0503020204020204" pitchFamily="34" charset="-122"/>
              </a:rPr>
              <a:t>3.</a:t>
            </a:r>
            <a:r>
              <a:rPr lang="zh-CN" altLang="en-US" sz="2100" b="1" dirty="0">
                <a:solidFill>
                  <a:prstClr val="black"/>
                </a:solidFill>
                <a:latin typeface="Times New Roman" panose="02020603050405020304" pitchFamily="18" charset="0"/>
                <a:ea typeface="微软雅黑" panose="020B0503020204020204" pitchFamily="34" charset="-122"/>
              </a:rPr>
              <a:t>比喻与非比喻的区别</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比喻分为</a:t>
            </a:r>
            <a:r>
              <a:rPr lang="zh-CN" altLang="en-US" sz="2100" dirty="0">
                <a:solidFill>
                  <a:srgbClr val="FF00FF"/>
                </a:solidFill>
                <a:latin typeface="Times New Roman" panose="02020603050405020304" pitchFamily="18" charset="0"/>
                <a:ea typeface="微软雅黑" panose="020B0503020204020204" pitchFamily="34" charset="-122"/>
              </a:rPr>
              <a:t>明喻</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暗喻</a:t>
            </a:r>
            <a:r>
              <a:rPr lang="zh-CN" altLang="en-US" sz="2100" dirty="0">
                <a:solidFill>
                  <a:prstClr val="black"/>
                </a:solidFill>
                <a:latin typeface="Times New Roman" panose="02020603050405020304" pitchFamily="18" charset="0"/>
                <a:ea typeface="微软雅黑" panose="020B0503020204020204" pitchFamily="34" charset="-122"/>
              </a:rPr>
              <a:t>和</a:t>
            </a:r>
            <a:r>
              <a:rPr lang="zh-CN" altLang="en-US" sz="2100" dirty="0">
                <a:solidFill>
                  <a:srgbClr val="FF00FF"/>
                </a:solidFill>
                <a:latin typeface="Times New Roman" panose="02020603050405020304" pitchFamily="18" charset="0"/>
                <a:ea typeface="微软雅黑" panose="020B0503020204020204" pitchFamily="34" charset="-122"/>
              </a:rPr>
              <a:t>借喻</a:t>
            </a:r>
            <a:r>
              <a:rPr lang="zh-CN" altLang="en-US" sz="2100" dirty="0">
                <a:solidFill>
                  <a:prstClr val="black"/>
                </a:solidFill>
                <a:latin typeface="Times New Roman" panose="02020603050405020304" pitchFamily="18" charset="0"/>
                <a:ea typeface="微软雅黑" panose="020B0503020204020204" pitchFamily="34" charset="-122"/>
              </a:rPr>
              <a:t>三种类型</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一般有</a:t>
            </a:r>
            <a:r>
              <a:rPr lang="zh-CN" altLang="en-US" sz="2100" dirty="0">
                <a:solidFill>
                  <a:srgbClr val="FF00FF"/>
                </a:solidFill>
                <a:latin typeface="Times New Roman" panose="02020603050405020304" pitchFamily="18" charset="0"/>
                <a:ea typeface="微软雅黑" panose="020B0503020204020204" pitchFamily="34" charset="-122"/>
              </a:rPr>
              <a:t>本体</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喻体</a:t>
            </a:r>
            <a:r>
              <a:rPr lang="en-US" altLang="zh-CN" sz="2100" dirty="0">
                <a:solidFill>
                  <a:srgbClr val="FF00FF"/>
                </a:solidFill>
                <a:latin typeface="Times New Roman" panose="02020603050405020304" pitchFamily="18" charset="0"/>
                <a:ea typeface="微软雅黑" panose="020B0503020204020204" pitchFamily="34" charset="-122"/>
              </a:rPr>
              <a:t>､</a:t>
            </a:r>
            <a:r>
              <a:rPr lang="zh-CN" altLang="en-US" sz="2100" dirty="0">
                <a:solidFill>
                  <a:srgbClr val="FF00FF"/>
                </a:solidFill>
                <a:latin typeface="Times New Roman" panose="02020603050405020304" pitchFamily="18" charset="0"/>
                <a:ea typeface="微软雅黑" panose="020B0503020204020204" pitchFamily="34" charset="-122"/>
              </a:rPr>
              <a:t>比喻</a:t>
            </a:r>
            <a:r>
              <a:rPr lang="zh-CN" altLang="en-US" sz="2100" dirty="0">
                <a:solidFill>
                  <a:prstClr val="black"/>
                </a:solidFill>
                <a:latin typeface="Times New Roman" panose="02020603050405020304" pitchFamily="18" charset="0"/>
                <a:ea typeface="微软雅黑" panose="020B0503020204020204" pitchFamily="34" charset="-122"/>
              </a:rPr>
              <a:t>词三部分</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各种类型的比喻不一定都有这三部分</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但任何类型的比喻都有喻体</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喻体和本体</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借喻的本体可以联系前后文推测出来</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必须是性质不同而又有相似点的两种事物</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不是所有带“像”的句子都符合这一要求</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因此不是所有带“像”的句子都是比喻句</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①</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他长得很像他哥哥</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表示比较</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②</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他刚才好像出去了</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表示推测揣度</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③</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攀枝花有很多风景优美的去处</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像二滩水库</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米易溶洞</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表示列举</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④</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闭了眼</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树上仿佛已经满是桃儿</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杏儿</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梨儿</a:t>
            </a:r>
            <a:r>
              <a:rPr lang="en-US" altLang="zh-CN" sz="2100" dirty="0" smtClean="0">
                <a:solidFill>
                  <a:prstClr val="black"/>
                </a:solidFill>
                <a:latin typeface="Times New Roman" panose="02020603050405020304" pitchFamily="18" charset="0"/>
                <a:ea typeface="微软雅黑" panose="020B0503020204020204" pitchFamily="34" charset="-122"/>
              </a:rPr>
              <a:t>｡</a:t>
            </a:r>
            <a:r>
              <a:rPr lang="en-US" altLang="zh-CN" sz="2100" dirty="0">
                <a:solidFill>
                  <a:prstClr val="black"/>
                </a:solidFill>
                <a:latin typeface="Times New Roman" panose="02020603050405020304" pitchFamily="18" charset="0"/>
                <a:ea typeface="微软雅黑" panose="020B0503020204020204" pitchFamily="34" charset="-122"/>
              </a:rPr>
              <a:t> (</a:t>
            </a:r>
            <a:r>
              <a:rPr lang="zh-CN" altLang="en-US" sz="2100" dirty="0">
                <a:solidFill>
                  <a:prstClr val="black"/>
                </a:solidFill>
                <a:latin typeface="Times New Roman" panose="02020603050405020304" pitchFamily="18" charset="0"/>
                <a:ea typeface="微软雅黑" panose="020B0503020204020204" pitchFamily="34" charset="-122"/>
              </a:rPr>
              <a:t>表示想象</a:t>
            </a:r>
            <a:r>
              <a:rPr lang="en-US" altLang="zh-CN" sz="2100" dirty="0">
                <a:solidFill>
                  <a:prstClr val="black"/>
                </a:solidFill>
                <a:latin typeface="Times New Roman" panose="02020603050405020304" pitchFamily="18" charset="0"/>
                <a:ea typeface="微软雅黑" panose="020B0503020204020204" pitchFamily="34" charset="-122"/>
              </a:rPr>
              <a:t>)</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44928" y="1561543"/>
            <a:ext cx="8654144" cy="2515235"/>
          </a:xfrm>
          <a:prstGeom prst="rect">
            <a:avLst/>
          </a:prstGeom>
        </p:spPr>
        <p:txBody>
          <a:bodyPr wrap="square">
            <a:spAutoFit/>
          </a:bodyPr>
          <a:lstStyle/>
          <a:p>
            <a:pPr lvl="0" algn="just">
              <a:lnSpc>
                <a:spcPct val="150000"/>
              </a:lnSpc>
            </a:pPr>
            <a:r>
              <a:rPr lang="zh-CN" altLang="en-US" sz="2100" dirty="0" smtClean="0">
                <a:solidFill>
                  <a:prstClr val="black"/>
                </a:solidFill>
                <a:latin typeface="Times New Roman" panose="02020603050405020304" pitchFamily="18" charset="0"/>
                <a:ea typeface="微软雅黑" panose="020B0503020204020204" pitchFamily="34" charset="-122"/>
              </a:rPr>
              <a:t>要</a:t>
            </a:r>
            <a:r>
              <a:rPr lang="zh-CN" altLang="en-US" sz="2100" dirty="0">
                <a:solidFill>
                  <a:prstClr val="black"/>
                </a:solidFill>
                <a:latin typeface="Times New Roman" panose="02020603050405020304" pitchFamily="18" charset="0"/>
                <a:ea typeface="微软雅黑" panose="020B0503020204020204" pitchFamily="34" charset="-122"/>
              </a:rPr>
              <a:t>注意以下几种因外形变化而易被忽视的暗喻</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①</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从喷泉里喷出来的都是水</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从血管里流出来的都是血</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本体和喻体属并列关系</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②</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这里是花的海洋</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本体和喻体是修饰关系</a:t>
            </a:r>
            <a:r>
              <a:rPr lang="en-US" altLang="zh-CN"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③</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书籍</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人类的朋友</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北京</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祖国的心脏</a:t>
            </a:r>
            <a:r>
              <a:rPr lang="en-US" altLang="zh-CN" sz="2100"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本体和喻体是注释关系</a:t>
            </a:r>
            <a:r>
              <a:rPr lang="en-US" altLang="zh-CN" sz="2100" dirty="0">
                <a:solidFill>
                  <a:prstClr val="black"/>
                </a:solidFill>
                <a:latin typeface="Times New Roman" panose="02020603050405020304" pitchFamily="18" charset="0"/>
                <a:ea typeface="微软雅黑" panose="020B0503020204020204" pitchFamily="34" charset="-122"/>
              </a:rPr>
              <a:t>)</a:t>
            </a:r>
            <a:endParaRPr lang="zh-CN" altLang="en-US"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0372" y="1498798"/>
            <a:ext cx="8643257" cy="4453890"/>
          </a:xfrm>
          <a:prstGeom prst="rect">
            <a:avLst/>
          </a:prstGeom>
        </p:spPr>
        <p:txBody>
          <a:bodyPr wrap="square">
            <a:spAutoFit/>
          </a:bodyPr>
          <a:lstStyle/>
          <a:p>
            <a:pPr lvl="0" algn="just">
              <a:lnSpc>
                <a:spcPct val="150000"/>
              </a:lnSpc>
            </a:pPr>
            <a:endParaRPr lang="en-US" altLang="zh-CN" sz="2100" b="1"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en-US" altLang="zh-CN" sz="2100" b="1" dirty="0" smtClean="0">
                <a:solidFill>
                  <a:prstClr val="black"/>
                </a:solidFill>
                <a:latin typeface="Times New Roman" panose="02020603050405020304" pitchFamily="18" charset="0"/>
                <a:ea typeface="微软雅黑" panose="020B0503020204020204" pitchFamily="34" charset="-122"/>
              </a:rPr>
              <a:t>1</a:t>
            </a:r>
            <a:r>
              <a:rPr lang="en-US" altLang="zh-CN" sz="2100" b="1" dirty="0">
                <a:solidFill>
                  <a:prstClr val="black"/>
                </a:solidFill>
                <a:latin typeface="Times New Roman" panose="02020603050405020304" pitchFamily="18" charset="0"/>
                <a:ea typeface="微软雅黑" panose="020B0503020204020204" pitchFamily="34" charset="-122"/>
              </a:rPr>
              <a:t>.</a:t>
            </a:r>
            <a:r>
              <a:rPr lang="zh-CN" altLang="en-US" sz="2100" b="1" dirty="0">
                <a:solidFill>
                  <a:prstClr val="black"/>
                </a:solidFill>
                <a:latin typeface="Times New Roman" panose="02020603050405020304" pitchFamily="18" charset="0"/>
                <a:ea typeface="微软雅黑" panose="020B0503020204020204" pitchFamily="34" charset="-122"/>
              </a:rPr>
              <a:t>比拟的定义</a:t>
            </a:r>
            <a:r>
              <a:rPr lang="zh-CN" altLang="en-US" sz="2100" dirty="0">
                <a:solidFill>
                  <a:prstClr val="black"/>
                </a:solidFill>
                <a:latin typeface="Times New Roman" panose="02020603050405020304" pitchFamily="18" charset="0"/>
                <a:ea typeface="微软雅黑" panose="020B0503020204020204" pitchFamily="34" charset="-122"/>
              </a:rPr>
              <a:t>：把物当做人来写，或把人当做物来写，或把此物当做彼物来写，其形式特点是：事物“人化”，或人“物化”，或甲物“乙物化”。</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dirty="0">
                <a:solidFill>
                  <a:prstClr val="black"/>
                </a:solidFill>
                <a:latin typeface="Times New Roman" panose="02020603050405020304" pitchFamily="18" charset="0"/>
                <a:ea typeface="微软雅黑" panose="020B0503020204020204" pitchFamily="34" charset="-122"/>
              </a:rPr>
              <a:t>（</a:t>
            </a:r>
            <a:r>
              <a:rPr lang="en-US" altLang="zh-CN" sz="2100" dirty="0">
                <a:solidFill>
                  <a:prstClr val="black"/>
                </a:solidFill>
                <a:latin typeface="Times New Roman" panose="02020603050405020304" pitchFamily="18" charset="0"/>
                <a:ea typeface="微软雅黑" panose="020B0503020204020204" pitchFamily="34" charset="-122"/>
              </a:rPr>
              <a:t>1</a:t>
            </a:r>
            <a:r>
              <a:rPr lang="zh-CN" altLang="en-US" sz="2100" dirty="0">
                <a:solidFill>
                  <a:prstClr val="black"/>
                </a:solidFill>
                <a:latin typeface="Times New Roman" panose="02020603050405020304" pitchFamily="18" charset="0"/>
                <a:ea typeface="微软雅黑" panose="020B0503020204020204" pitchFamily="34" charset="-122"/>
              </a:rPr>
              <a:t>）</a:t>
            </a:r>
            <a:r>
              <a:rPr lang="zh-CN" altLang="en-US" sz="2100" b="1" dirty="0">
                <a:solidFill>
                  <a:prstClr val="black"/>
                </a:solidFill>
                <a:latin typeface="Times New Roman" panose="02020603050405020304" pitchFamily="18" charset="0"/>
                <a:ea typeface="微软雅黑" panose="020B0503020204020204" pitchFamily="34" charset="-122"/>
              </a:rPr>
              <a:t>拟人</a:t>
            </a:r>
            <a:r>
              <a:rPr lang="zh-CN" altLang="en-US" sz="2100" dirty="0">
                <a:solidFill>
                  <a:prstClr val="black"/>
                </a:solidFill>
                <a:latin typeface="Times New Roman" panose="02020603050405020304" pitchFamily="18" charset="0"/>
                <a:ea typeface="微软雅黑" panose="020B0503020204020204" pitchFamily="34" charset="-122"/>
              </a:rPr>
              <a:t>：把物当做人来写，赋予物以人的言行或思想感情，用描写人的词来描写物。</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桃树、杏树、梨树，你不让我，我不让你，都开满了花赶趟儿</a:t>
            </a:r>
            <a:r>
              <a:rPr lang="zh-CN" altLang="en-US" sz="2100" dirty="0" smtClean="0">
                <a:solidFill>
                  <a:prstClr val="black"/>
                </a:solidFill>
                <a:latin typeface="Times New Roman" panose="02020603050405020304" pitchFamily="18" charset="0"/>
                <a:ea typeface="微软雅黑" panose="020B0503020204020204" pitchFamily="34" charset="-122"/>
              </a:rPr>
              <a:t>。</a:t>
            </a:r>
            <a:endParaRPr lang="en-US" altLang="zh-CN" sz="2100" dirty="0" smtClean="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dirty="0" smtClean="0">
                <a:solidFill>
                  <a:prstClr val="black"/>
                </a:solidFill>
                <a:latin typeface="Times New Roman" panose="02020603050405020304" pitchFamily="18" charset="0"/>
                <a:ea typeface="微软雅黑" panose="020B0503020204020204" pitchFamily="34" charset="-122"/>
              </a:rPr>
              <a:t>（</a:t>
            </a:r>
            <a:r>
              <a:rPr lang="en-US" altLang="zh-CN" sz="2100" dirty="0">
                <a:solidFill>
                  <a:prstClr val="black"/>
                </a:solidFill>
                <a:latin typeface="Times New Roman" panose="02020603050405020304" pitchFamily="18" charset="0"/>
                <a:ea typeface="微软雅黑" panose="020B0503020204020204" pitchFamily="34" charset="-122"/>
              </a:rPr>
              <a:t>2</a:t>
            </a:r>
            <a:r>
              <a:rPr lang="zh-CN" altLang="en-US" sz="2100" dirty="0">
                <a:solidFill>
                  <a:prstClr val="black"/>
                </a:solidFill>
                <a:latin typeface="Times New Roman" panose="02020603050405020304" pitchFamily="18" charset="0"/>
                <a:ea typeface="微软雅黑" panose="020B0503020204020204" pitchFamily="34" charset="-122"/>
              </a:rPr>
              <a:t>）</a:t>
            </a:r>
            <a:r>
              <a:rPr lang="zh-CN" altLang="en-US" sz="2100" b="1" dirty="0">
                <a:solidFill>
                  <a:prstClr val="black"/>
                </a:solidFill>
                <a:latin typeface="Times New Roman" panose="02020603050405020304" pitchFamily="18" charset="0"/>
                <a:ea typeface="微软雅黑" panose="020B0503020204020204" pitchFamily="34" charset="-122"/>
              </a:rPr>
              <a:t>拟物</a:t>
            </a:r>
            <a:r>
              <a:rPr lang="zh-CN" altLang="en-US" sz="2100" dirty="0">
                <a:solidFill>
                  <a:prstClr val="black"/>
                </a:solidFill>
                <a:latin typeface="Times New Roman" panose="02020603050405020304" pitchFamily="18" charset="0"/>
                <a:ea typeface="微软雅黑" panose="020B0503020204020204" pitchFamily="34" charset="-122"/>
              </a:rPr>
              <a:t>：把人当做物来写，或把此物当做彼物来写。</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咱们老实，才有恶霸，咱们敢动刀，恶霸就得夹着尾巴跑。</a:t>
            </a:r>
            <a:endParaRPr lang="en-US" altLang="zh-CN" sz="2100" dirty="0">
              <a:solidFill>
                <a:prstClr val="black"/>
              </a:solidFill>
              <a:latin typeface="Times New Roman" panose="02020603050405020304" pitchFamily="18" charset="0"/>
              <a:ea typeface="微软雅黑" panose="020B0503020204020204" pitchFamily="34" charset="-122"/>
            </a:endParaRPr>
          </a:p>
        </p:txBody>
      </p:sp>
      <p:grpSp>
        <p:nvGrpSpPr>
          <p:cNvPr id="4" name="组合 3"/>
          <p:cNvGrpSpPr/>
          <p:nvPr/>
        </p:nvGrpSpPr>
        <p:grpSpPr>
          <a:xfrm>
            <a:off x="250372" y="1498799"/>
            <a:ext cx="8515826" cy="541020"/>
            <a:chOff x="537" y="1440"/>
            <a:chExt cx="17881" cy="1136"/>
          </a:xfrm>
        </p:grpSpPr>
        <p:sp>
          <p:nvSpPr>
            <p:cNvPr id="5" name="矩形 4"/>
            <p:cNvSpPr/>
            <p:nvPr/>
          </p:nvSpPr>
          <p:spPr>
            <a:xfrm>
              <a:off x="537" y="1440"/>
              <a:ext cx="17881" cy="1136"/>
            </a:xfrm>
            <a:prstGeom prst="rect">
              <a:avLst/>
            </a:prstGeom>
          </p:spPr>
          <p:txBody>
            <a:bodyPr wrap="square">
              <a:spAutoFit/>
            </a:bodyPr>
            <a:lstStyle/>
            <a:p>
              <a:pPr algn="just">
                <a:lnSpc>
                  <a:spcPct val="130000"/>
                </a:lnSpc>
                <a:spcAft>
                  <a:spcPts val="0"/>
                </a:spcAft>
              </a:pPr>
              <a:r>
                <a:rPr lang="zh-CN" altLang="en-US" sz="2100"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类型</a:t>
              </a:r>
              <a:r>
                <a:rPr lang="en-US" altLang="zh-CN"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2</a:t>
              </a:r>
              <a:r>
                <a:rPr lang="en-US" altLang="zh-CN"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rPr>
                <a:t>比拟</a:t>
              </a:r>
              <a:endParaRPr lang="zh-CN" altLang="en-US" sz="2250" b="1" kern="100" dirty="0">
                <a:solidFill>
                  <a:srgbClr val="F13FEF"/>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6" name="Shape 16864"/>
            <p:cNvSpPr/>
            <p:nvPr/>
          </p:nvSpPr>
          <p:spPr bwMode="auto">
            <a:xfrm>
              <a:off x="677" y="1608"/>
              <a:ext cx="752" cy="754"/>
            </a:xfrm>
            <a:custGeom>
              <a:avLst/>
              <a:gdLst>
                <a:gd name="T0" fmla="*/ 97053086 w 20491"/>
                <a:gd name="T1" fmla="*/ 120220168 h 21182"/>
                <a:gd name="T2" fmla="*/ 97053086 w 20491"/>
                <a:gd name="T3" fmla="*/ 120220168 h 21182"/>
                <a:gd name="T4" fmla="*/ 97053086 w 20491"/>
                <a:gd name="T5" fmla="*/ 120220168 h 21182"/>
                <a:gd name="T6" fmla="*/ 97053086 w 20491"/>
                <a:gd name="T7" fmla="*/ 120220168 h 2118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491" h="21182" extrusionOk="0">
                  <a:moveTo>
                    <a:pt x="15233" y="17835"/>
                  </a:moveTo>
                  <a:cubicBezTo>
                    <a:pt x="14265" y="18596"/>
                    <a:pt x="13459" y="19052"/>
                    <a:pt x="12492" y="19661"/>
                  </a:cubicBezTo>
                  <a:cubicBezTo>
                    <a:pt x="13298" y="20573"/>
                    <a:pt x="13298" y="20573"/>
                    <a:pt x="13298" y="20573"/>
                  </a:cubicBezTo>
                  <a:cubicBezTo>
                    <a:pt x="13621" y="21182"/>
                    <a:pt x="14427" y="21334"/>
                    <a:pt x="15071" y="21030"/>
                  </a:cubicBezTo>
                  <a:cubicBezTo>
                    <a:pt x="15555" y="20726"/>
                    <a:pt x="15555" y="20726"/>
                    <a:pt x="15555" y="20726"/>
                  </a:cubicBezTo>
                  <a:cubicBezTo>
                    <a:pt x="16200" y="20421"/>
                    <a:pt x="16522" y="19661"/>
                    <a:pt x="16039" y="19052"/>
                  </a:cubicBezTo>
                  <a:lnTo>
                    <a:pt x="15233" y="17835"/>
                  </a:lnTo>
                  <a:close/>
                  <a:moveTo>
                    <a:pt x="20068" y="7492"/>
                  </a:moveTo>
                  <a:cubicBezTo>
                    <a:pt x="20230" y="7492"/>
                    <a:pt x="19746" y="7188"/>
                    <a:pt x="19585" y="7035"/>
                  </a:cubicBezTo>
                  <a:cubicBezTo>
                    <a:pt x="18134" y="5666"/>
                    <a:pt x="13943" y="7035"/>
                    <a:pt x="11042" y="4297"/>
                  </a:cubicBezTo>
                  <a:cubicBezTo>
                    <a:pt x="8785" y="2168"/>
                    <a:pt x="6851" y="2016"/>
                    <a:pt x="5239" y="3080"/>
                  </a:cubicBezTo>
                  <a:cubicBezTo>
                    <a:pt x="5400" y="2168"/>
                    <a:pt x="5239" y="1407"/>
                    <a:pt x="4594" y="799"/>
                  </a:cubicBezTo>
                  <a:cubicBezTo>
                    <a:pt x="3465" y="-266"/>
                    <a:pt x="1854" y="-266"/>
                    <a:pt x="725" y="799"/>
                  </a:cubicBezTo>
                  <a:cubicBezTo>
                    <a:pt x="-242" y="1711"/>
                    <a:pt x="-242" y="3385"/>
                    <a:pt x="725" y="4297"/>
                  </a:cubicBezTo>
                  <a:cubicBezTo>
                    <a:pt x="1531" y="4906"/>
                    <a:pt x="2337" y="5058"/>
                    <a:pt x="3143" y="4906"/>
                  </a:cubicBezTo>
                  <a:cubicBezTo>
                    <a:pt x="2176" y="6579"/>
                    <a:pt x="2337" y="8404"/>
                    <a:pt x="4594" y="10534"/>
                  </a:cubicBezTo>
                  <a:cubicBezTo>
                    <a:pt x="7334" y="13120"/>
                    <a:pt x="5883" y="17075"/>
                    <a:pt x="7334" y="18444"/>
                  </a:cubicBezTo>
                  <a:cubicBezTo>
                    <a:pt x="7657" y="18748"/>
                    <a:pt x="7979" y="19052"/>
                    <a:pt x="7979" y="19052"/>
                  </a:cubicBezTo>
                  <a:cubicBezTo>
                    <a:pt x="9107" y="20117"/>
                    <a:pt x="12976" y="18596"/>
                    <a:pt x="16200" y="15402"/>
                  </a:cubicBezTo>
                  <a:cubicBezTo>
                    <a:pt x="19585" y="12207"/>
                    <a:pt x="21358" y="8709"/>
                    <a:pt x="20068" y="7492"/>
                  </a:cubicBezTo>
                  <a:close/>
                  <a:moveTo>
                    <a:pt x="3627" y="3385"/>
                  </a:moveTo>
                  <a:cubicBezTo>
                    <a:pt x="3143" y="3841"/>
                    <a:pt x="2337" y="3841"/>
                    <a:pt x="1692" y="3385"/>
                  </a:cubicBezTo>
                  <a:cubicBezTo>
                    <a:pt x="1209" y="2928"/>
                    <a:pt x="1209" y="2168"/>
                    <a:pt x="1692" y="1711"/>
                  </a:cubicBezTo>
                  <a:cubicBezTo>
                    <a:pt x="2337" y="1103"/>
                    <a:pt x="3143" y="1103"/>
                    <a:pt x="3627" y="1711"/>
                  </a:cubicBezTo>
                  <a:cubicBezTo>
                    <a:pt x="4110" y="2168"/>
                    <a:pt x="4110" y="2928"/>
                    <a:pt x="3627" y="3385"/>
                  </a:cubicBezTo>
                  <a:close/>
                  <a:moveTo>
                    <a:pt x="9107" y="16771"/>
                  </a:moveTo>
                  <a:cubicBezTo>
                    <a:pt x="9107" y="16771"/>
                    <a:pt x="8785" y="16466"/>
                    <a:pt x="8624" y="16314"/>
                  </a:cubicBezTo>
                  <a:cubicBezTo>
                    <a:pt x="7495" y="15249"/>
                    <a:pt x="8140" y="12207"/>
                    <a:pt x="5883" y="9926"/>
                  </a:cubicBezTo>
                  <a:cubicBezTo>
                    <a:pt x="3627" y="7796"/>
                    <a:pt x="3627" y="6275"/>
                    <a:pt x="4755" y="5058"/>
                  </a:cubicBezTo>
                  <a:cubicBezTo>
                    <a:pt x="4594" y="6123"/>
                    <a:pt x="5239" y="7492"/>
                    <a:pt x="6851" y="9165"/>
                  </a:cubicBezTo>
                  <a:cubicBezTo>
                    <a:pt x="9752" y="11903"/>
                    <a:pt x="8785" y="15402"/>
                    <a:pt x="10236" y="16771"/>
                  </a:cubicBezTo>
                  <a:cubicBezTo>
                    <a:pt x="10397" y="16923"/>
                    <a:pt x="10558" y="17075"/>
                    <a:pt x="10719" y="17075"/>
                  </a:cubicBezTo>
                  <a:cubicBezTo>
                    <a:pt x="9913" y="17227"/>
                    <a:pt x="9430" y="17075"/>
                    <a:pt x="9107" y="16771"/>
                  </a:cubicBezTo>
                  <a:close/>
                </a:path>
              </a:pathLst>
            </a:custGeom>
            <a:solidFill>
              <a:srgbClr val="F13FEF"/>
            </a:solidFill>
            <a:ln>
              <a:noFill/>
            </a:ln>
          </p:spPr>
          <p:txBody>
            <a:bodyPr lIns="0" tIns="0" rIns="0" bIns="0"/>
            <a:lstStyle/>
            <a:p>
              <a:endParaRPr lang="zh-CN" altLang="en-US" sz="100">
                <a:solidFill>
                  <a:srgbClr val="02918B"/>
                </a:solidFil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77586" y="1517271"/>
            <a:ext cx="8588828" cy="2999740"/>
          </a:xfrm>
          <a:prstGeom prst="rect">
            <a:avLst/>
          </a:prstGeom>
        </p:spPr>
        <p:txBody>
          <a:bodyPr wrap="square">
            <a:spAutoFit/>
          </a:bodyPr>
          <a:lstStyle/>
          <a:p>
            <a:pPr lvl="0" algn="just">
              <a:lnSpc>
                <a:spcPct val="150000"/>
              </a:lnSpc>
            </a:pPr>
            <a:r>
              <a:rPr lang="en-US" altLang="zh-CN" sz="2100" b="1" dirty="0">
                <a:solidFill>
                  <a:prstClr val="black"/>
                </a:solidFill>
                <a:latin typeface="Times New Roman" panose="02020603050405020304" pitchFamily="18" charset="0"/>
                <a:ea typeface="微软雅黑" panose="020B0503020204020204" pitchFamily="34" charset="-122"/>
              </a:rPr>
              <a:t>2.</a:t>
            </a:r>
            <a:r>
              <a:rPr lang="zh-CN" altLang="en-US" sz="2100" b="1" dirty="0">
                <a:solidFill>
                  <a:prstClr val="black"/>
                </a:solidFill>
                <a:latin typeface="Times New Roman" panose="02020603050405020304" pitchFamily="18" charset="0"/>
                <a:ea typeface="微软雅黑" panose="020B0503020204020204" pitchFamily="34" charset="-122"/>
              </a:rPr>
              <a:t>拟人的作用：</a:t>
            </a:r>
            <a:r>
              <a:rPr lang="zh-CN" altLang="en-US" sz="2100" dirty="0">
                <a:solidFill>
                  <a:prstClr val="black"/>
                </a:solidFill>
                <a:latin typeface="Times New Roman" panose="02020603050405020304" pitchFamily="18" charset="0"/>
                <a:ea typeface="微软雅黑" panose="020B0503020204020204" pitchFamily="34" charset="-122"/>
              </a:rPr>
              <a:t>使具体事物人格化、语言生动形象，使读者感到栩栩如生，往往带有十分鲜明的</a:t>
            </a:r>
            <a:r>
              <a:rPr lang="zh-CN" altLang="en-US" sz="2100" dirty="0">
                <a:solidFill>
                  <a:srgbClr val="FF00FF"/>
                </a:solidFill>
                <a:latin typeface="Times New Roman" panose="02020603050405020304" pitchFamily="18" charset="0"/>
                <a:ea typeface="微软雅黑" panose="020B0503020204020204" pitchFamily="34" charset="-122"/>
              </a:rPr>
              <a:t>情感色彩</a:t>
            </a:r>
            <a:r>
              <a:rPr lang="zh-CN" altLang="en-US" sz="2100" dirty="0">
                <a:solidFill>
                  <a:prstClr val="black"/>
                </a:solidFill>
                <a:latin typeface="Times New Roman" panose="02020603050405020304" pitchFamily="18" charset="0"/>
                <a:ea typeface="微软雅黑" panose="020B0503020204020204" pitchFamily="34" charset="-122"/>
              </a:rPr>
              <a:t>。</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例</a:t>
            </a:r>
            <a:r>
              <a:rPr lang="zh-CN" altLang="en-US" sz="2100" b="1" dirty="0">
                <a:solidFill>
                  <a:prstClr val="black"/>
                </a:solidFill>
                <a:latin typeface="Times New Roman" panose="02020603050405020304" pitchFamily="18" charset="0"/>
                <a:ea typeface="微软雅黑" panose="020B0503020204020204" pitchFamily="34" charset="-122"/>
              </a:rPr>
              <a:t>：</a:t>
            </a:r>
            <a:r>
              <a:rPr lang="zh-CN" altLang="en-US" sz="2100" dirty="0">
                <a:solidFill>
                  <a:prstClr val="black"/>
                </a:solidFill>
                <a:latin typeface="Times New Roman" panose="02020603050405020304" pitchFamily="18" charset="0"/>
                <a:ea typeface="微软雅黑" panose="020B0503020204020204" pitchFamily="34" charset="-122"/>
              </a:rPr>
              <a:t>油蛉在这里低唱，蟋蟀们在这里弹琴。</a:t>
            </a:r>
            <a:endParaRPr lang="en-US" altLang="zh-CN" sz="2100" dirty="0">
              <a:solidFill>
                <a:prstClr val="black"/>
              </a:solidFill>
              <a:latin typeface="Times New Roman" panose="02020603050405020304" pitchFamily="18" charset="0"/>
              <a:ea typeface="微软雅黑" panose="020B0503020204020204" pitchFamily="34" charset="-122"/>
            </a:endParaRPr>
          </a:p>
          <a:p>
            <a:pPr lvl="0" algn="just">
              <a:lnSpc>
                <a:spcPct val="150000"/>
              </a:lnSpc>
            </a:pPr>
            <a:r>
              <a:rPr lang="zh-CN" altLang="en-US" sz="2100" b="1" dirty="0" smtClean="0">
                <a:solidFill>
                  <a:prstClr val="black"/>
                </a:solidFill>
                <a:latin typeface="Times New Roman" panose="02020603050405020304" pitchFamily="18" charset="0"/>
                <a:ea typeface="微软雅黑" panose="020B0503020204020204" pitchFamily="34" charset="-122"/>
              </a:rPr>
              <a:t>作用</a:t>
            </a:r>
            <a:r>
              <a:rPr lang="zh-CN" altLang="en-US" sz="2100" b="1" dirty="0">
                <a:solidFill>
                  <a:prstClr val="black"/>
                </a:solidFill>
                <a:latin typeface="Times New Roman" panose="02020603050405020304" pitchFamily="18" charset="0"/>
                <a:ea typeface="微软雅黑" panose="020B0503020204020204" pitchFamily="34" charset="-122"/>
              </a:rPr>
              <a:t>分析：</a:t>
            </a:r>
            <a:r>
              <a:rPr lang="zh-CN" altLang="en-US" sz="2100" dirty="0">
                <a:solidFill>
                  <a:prstClr val="black"/>
                </a:solidFill>
                <a:latin typeface="Times New Roman" panose="02020603050405020304" pitchFamily="18" charset="0"/>
                <a:ea typeface="微软雅黑" panose="020B0503020204020204" pitchFamily="34" charset="-122"/>
              </a:rPr>
              <a:t>把油蛉和蟋蟀人格化，生动形象地描写出单是百草园短短的泥墙根一带，就有无限趣味，鲜明地表现出“我”对百草园这一乐园的喜爱之情。</a:t>
            </a:r>
            <a:endParaRPr lang="en-US" altLang="zh-CN" sz="2100" dirty="0">
              <a:solidFill>
                <a:prstClr val="black"/>
              </a:solidFill>
              <a:latin typeface="Times New Roman" panose="02020603050405020304" pitchFamily="18" charset="0"/>
              <a:ea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7883</Words>
  <Application>WPS 演示</Application>
  <PresentationFormat>在屏幕上显示</PresentationFormat>
  <Paragraphs>278</Paragraphs>
  <Slides>48</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48</vt:i4>
      </vt:variant>
    </vt:vector>
  </HeadingPairs>
  <TitlesOfParts>
    <vt:vector size="55"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2020-02-24T05:05:41Z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