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</p:sldMasterIdLst>
  <p:notesMasterIdLst>
    <p:notesMasterId r:id="rId29"/>
  </p:notesMasterIdLst>
  <p:sldIdLst>
    <p:sldId id="650" r:id="rId8"/>
    <p:sldId id="652" r:id="rId9"/>
    <p:sldId id="565" r:id="rId10"/>
    <p:sldId id="465" r:id="rId11"/>
    <p:sldId id="470" r:id="rId12"/>
    <p:sldId id="482" r:id="rId13"/>
    <p:sldId id="491" r:id="rId14"/>
    <p:sldId id="653" r:id="rId15"/>
    <p:sldId id="838" r:id="rId16"/>
    <p:sldId id="817" r:id="rId17"/>
    <p:sldId id="863" r:id="rId18"/>
    <p:sldId id="864" r:id="rId19"/>
    <p:sldId id="865" r:id="rId20"/>
    <p:sldId id="743" r:id="rId21"/>
    <p:sldId id="867" r:id="rId22"/>
    <p:sldId id="868" r:id="rId23"/>
    <p:sldId id="869" r:id="rId24"/>
    <p:sldId id="870" r:id="rId25"/>
    <p:sldId id="871" r:id="rId26"/>
    <p:sldId id="872" r:id="rId27"/>
    <p:sldId id="819" r:id="rId28"/>
  </p:sldIdLst>
  <p:sldSz cx="9144000" cy="6858000" type="A4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楷体_GB2312" pitchFamily="1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楷体_GB2312" pitchFamily="1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楷体_GB2312" pitchFamily="1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楷体_GB2312" pitchFamily="1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楷体_GB2312" pitchFamily="1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楷体_GB2312" pitchFamily="1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楷体_GB2312" pitchFamily="1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楷体_GB2312" pitchFamily="1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2" charset="0"/>
        <a:ea typeface="楷体_GB2312" pitchFamily="1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3300"/>
    <a:srgbClr val="FFFF00"/>
    <a:srgbClr val="996600"/>
    <a:srgbClr val="669900"/>
    <a:srgbClr val="CC3300"/>
    <a:srgbClr val="FF99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en-US" altLang="x-none" sz="1200" dirty="0">
              <a:ea typeface="宋体" panose="02010600030101010101" pitchFamily="2" charset="-122"/>
            </a:endParaRPr>
          </a:p>
        </p:txBody>
      </p:sp>
      <p:sp>
        <p:nvSpPr>
          <p:cNvPr id="15363" name="Rectangle 3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hangingPunct="1"/>
            <a:endParaRPr lang="en-US" altLang="x-none" sz="1200" dirty="0">
              <a:ea typeface="宋体" panose="02010600030101010101" pitchFamily="2" charset="-122"/>
            </a:endParaRPr>
          </a:p>
        </p:txBody>
      </p:sp>
      <p:sp>
        <p:nvSpPr>
          <p:cNvPr id="15364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536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536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endParaRPr lang="en-US" altLang="x-none" sz="1200" dirty="0">
              <a:ea typeface="宋体" panose="02010600030101010101" pitchFamily="2" charset="-122"/>
            </a:endParaRPr>
          </a:p>
        </p:txBody>
      </p:sp>
      <p:sp>
        <p:nvSpPr>
          <p:cNvPr id="15367" name="Rectangle 7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x-none" sz="1200" dirty="0">
                <a:ea typeface="宋体" panose="02010600030101010101" pitchFamily="2" charset="-122"/>
              </a:rPr>
            </a:fld>
            <a:endParaRPr lang="en-US" altLang="x-none" sz="120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7500" y="381000"/>
            <a:ext cx="2019300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5940839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5121" descr="d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8600"/>
            <a:ext cx="9144000" cy="708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标题 512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kern="1200">
                <a:solidFill>
                  <a:srgbClr val="800000"/>
                </a:solidFill>
              </a:defRPr>
            </a:lvl1pPr>
          </a:lstStyle>
          <a:p>
            <a:pPr lvl="0"/>
            <a:r>
              <a:rPr lang="zh-CN" altLang="en-US"/>
              <a:t>マスタ タイトルの書式設定</a:t>
            </a:r>
            <a:endParaRPr lang="zh-CN" altLang="en-US"/>
          </a:p>
        </p:txBody>
      </p:sp>
      <p:sp>
        <p:nvSpPr>
          <p:cNvPr id="5124" name="副标题 512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>
                <a:solidFill>
                  <a:srgbClr val="800000"/>
                </a:solidFill>
              </a:defRPr>
            </a:lvl1pPr>
            <a:lvl2pPr marL="457200" lvl="1" indent="-457200" algn="ctr">
              <a:buNone/>
              <a:defRPr kern="1200">
                <a:solidFill>
                  <a:srgbClr val="800000"/>
                </a:solidFill>
              </a:defRPr>
            </a:lvl2pPr>
            <a:lvl3pPr marL="914400" lvl="2" indent="-914400" algn="ctr">
              <a:buNone/>
              <a:defRPr kern="1200">
                <a:solidFill>
                  <a:srgbClr val="800000"/>
                </a:solidFill>
              </a:defRPr>
            </a:lvl3pPr>
            <a:lvl4pPr marL="1371600" lvl="3" indent="-1371600" algn="ctr">
              <a:buNone/>
              <a:defRPr kern="1200">
                <a:solidFill>
                  <a:srgbClr val="800000"/>
                </a:solidFill>
              </a:defRPr>
            </a:lvl4pPr>
            <a:lvl5pPr marL="1828800" lvl="4" indent="-1828800" algn="ctr">
              <a:buNone/>
              <a:defRPr kern="1200">
                <a:solidFill>
                  <a:srgbClr val="800000"/>
                </a:solidFill>
              </a:defRPr>
            </a:lvl5pPr>
          </a:lstStyle>
          <a:p>
            <a:pPr lvl="0"/>
            <a:r>
              <a:rPr lang="zh-CN" altLang="en-US"/>
              <a:t>マスタ サブタイトルの書式設定</a:t>
            </a:r>
            <a:endParaRPr lang="zh-CN" altLang="en-US"/>
          </a:p>
        </p:txBody>
      </p:sp>
      <p:sp>
        <p:nvSpPr>
          <p:cNvPr id="5125" name="日期占位符 512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solidFill>
                <a:srgbClr val="800000"/>
              </a:solidFill>
            </a:endParaRPr>
          </a:p>
        </p:txBody>
      </p:sp>
      <p:sp>
        <p:nvSpPr>
          <p:cNvPr id="5126" name="页脚占位符 512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>
              <a:solidFill>
                <a:srgbClr val="800000"/>
              </a:solidFill>
            </a:endParaRPr>
          </a:p>
        </p:txBody>
      </p:sp>
      <p:sp>
        <p:nvSpPr>
          <p:cNvPr id="5127" name="灯片编号占位符 512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>
                <a:solidFill>
                  <a:srgbClr val="800000"/>
                </a:solidFill>
              </a:rPr>
            </a:fld>
            <a:endParaRPr lang="zh-CN">
              <a:solidFill>
                <a:srgbClr val="800000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649413" y="1600200"/>
            <a:ext cx="344832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38480" y="1600200"/>
            <a:ext cx="344832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27453" y="274638"/>
            <a:ext cx="1759347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649413" y="274638"/>
            <a:ext cx="517604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47800"/>
            <a:ext cx="3957828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8972" y="1447800"/>
            <a:ext cx="3957828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47800"/>
            <a:ext cx="3957828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8972" y="1447800"/>
            <a:ext cx="3957828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7500" y="381000"/>
            <a:ext cx="2019300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5940839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9218" name="图片 9217" descr="d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31775"/>
            <a:ext cx="9144000" cy="7089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标题 9218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kern="1200">
                <a:solidFill>
                  <a:srgbClr val="800000"/>
                </a:solidFill>
              </a:defRPr>
            </a:lvl1pPr>
          </a:lstStyle>
          <a:p>
            <a:pPr lvl="0"/>
            <a:r>
              <a:rPr lang="zh-CN" altLang="en-US"/>
              <a:t>マスタ タイトルの書式設定</a:t>
            </a:r>
            <a:endParaRPr lang="zh-CN" altLang="en-US"/>
          </a:p>
        </p:txBody>
      </p:sp>
      <p:sp>
        <p:nvSpPr>
          <p:cNvPr id="9220" name="副标题 9219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>
                <a:solidFill>
                  <a:srgbClr val="800000"/>
                </a:solidFill>
              </a:defRPr>
            </a:lvl1pPr>
            <a:lvl2pPr marL="457200" lvl="1" indent="-457200" algn="ctr">
              <a:buNone/>
              <a:defRPr kern="1200">
                <a:solidFill>
                  <a:srgbClr val="800000"/>
                </a:solidFill>
              </a:defRPr>
            </a:lvl2pPr>
            <a:lvl3pPr marL="914400" lvl="2" indent="-914400" algn="ctr">
              <a:buNone/>
              <a:defRPr kern="1200">
                <a:solidFill>
                  <a:srgbClr val="800000"/>
                </a:solidFill>
              </a:defRPr>
            </a:lvl3pPr>
            <a:lvl4pPr marL="1371600" lvl="3" indent="-1371600" algn="ctr">
              <a:buNone/>
              <a:defRPr kern="1200">
                <a:solidFill>
                  <a:srgbClr val="800000"/>
                </a:solidFill>
              </a:defRPr>
            </a:lvl4pPr>
            <a:lvl5pPr marL="1828800" lvl="4" indent="-1828800" algn="ctr">
              <a:buNone/>
              <a:defRPr kern="1200">
                <a:solidFill>
                  <a:srgbClr val="800000"/>
                </a:solidFill>
              </a:defRPr>
            </a:lvl5pPr>
          </a:lstStyle>
          <a:p>
            <a:pPr lvl="0"/>
            <a:r>
              <a:rPr lang="zh-CN" altLang="en-US"/>
              <a:t>マスタ サブタイトルの書式設定</a:t>
            </a:r>
            <a:endParaRPr lang="zh-CN" altLang="en-US"/>
          </a:p>
        </p:txBody>
      </p:sp>
      <p:sp>
        <p:nvSpPr>
          <p:cNvPr id="9221" name="日期占位符 9220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solidFill>
                <a:srgbClr val="800000"/>
              </a:solidFill>
            </a:endParaRPr>
          </a:p>
        </p:txBody>
      </p:sp>
      <p:sp>
        <p:nvSpPr>
          <p:cNvPr id="9222" name="页脚占位符 9221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>
              <a:solidFill>
                <a:srgbClr val="800000"/>
              </a:solidFill>
            </a:endParaRPr>
          </a:p>
        </p:txBody>
      </p:sp>
      <p:sp>
        <p:nvSpPr>
          <p:cNvPr id="9223" name="灯片编号占位符 9222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>
                <a:solidFill>
                  <a:srgbClr val="800000"/>
                </a:solidFill>
              </a:rPr>
            </a:fld>
            <a:endParaRPr lang="zh-CN">
              <a:solidFill>
                <a:srgbClr val="800000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649413" y="1600200"/>
            <a:ext cx="344832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38480" y="1600200"/>
            <a:ext cx="344832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27453" y="274638"/>
            <a:ext cx="1759347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649413" y="274638"/>
            <a:ext cx="517604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4338" name="图片 14337" descr="d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39712"/>
            <a:ext cx="9144000" cy="7097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标题 14338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kern="1200">
                <a:solidFill>
                  <a:srgbClr val="800000"/>
                </a:solidFill>
              </a:defRPr>
            </a:lvl1pPr>
          </a:lstStyle>
          <a:p>
            <a:pPr lvl="0"/>
            <a:r>
              <a:rPr lang="zh-CN" altLang="en-US"/>
              <a:t>マスタ タイトルの書式設定</a:t>
            </a:r>
            <a:endParaRPr lang="zh-CN" altLang="en-US"/>
          </a:p>
        </p:txBody>
      </p:sp>
      <p:sp>
        <p:nvSpPr>
          <p:cNvPr id="14340" name="副标题 14339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>
                <a:solidFill>
                  <a:srgbClr val="800000"/>
                </a:solidFill>
              </a:defRPr>
            </a:lvl1pPr>
            <a:lvl2pPr marL="457200" lvl="1" indent="-457200" algn="ctr">
              <a:buNone/>
              <a:defRPr kern="1200">
                <a:solidFill>
                  <a:srgbClr val="800000"/>
                </a:solidFill>
              </a:defRPr>
            </a:lvl2pPr>
            <a:lvl3pPr marL="914400" lvl="2" indent="-914400" algn="ctr">
              <a:buNone/>
              <a:defRPr kern="1200">
                <a:solidFill>
                  <a:srgbClr val="800000"/>
                </a:solidFill>
              </a:defRPr>
            </a:lvl3pPr>
            <a:lvl4pPr marL="1371600" lvl="3" indent="-1371600" algn="ctr">
              <a:buNone/>
              <a:defRPr kern="1200">
                <a:solidFill>
                  <a:srgbClr val="800000"/>
                </a:solidFill>
              </a:defRPr>
            </a:lvl4pPr>
            <a:lvl5pPr marL="1828800" lvl="4" indent="-1828800" algn="ctr">
              <a:buNone/>
              <a:defRPr kern="1200">
                <a:solidFill>
                  <a:srgbClr val="800000"/>
                </a:solidFill>
              </a:defRPr>
            </a:lvl5pPr>
          </a:lstStyle>
          <a:p>
            <a:pPr lvl="0"/>
            <a:r>
              <a:rPr lang="zh-CN" altLang="en-US"/>
              <a:t>マスタ サブタイトルの書式設定</a:t>
            </a:r>
            <a:endParaRPr lang="zh-CN" altLang="en-US"/>
          </a:p>
        </p:txBody>
      </p:sp>
      <p:sp>
        <p:nvSpPr>
          <p:cNvPr id="14341" name="日期占位符 14340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solidFill>
                <a:srgbClr val="800000"/>
              </a:solidFill>
            </a:endParaRPr>
          </a:p>
        </p:txBody>
      </p:sp>
      <p:sp>
        <p:nvSpPr>
          <p:cNvPr id="14342" name="页脚占位符 14341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>
              <a:solidFill>
                <a:srgbClr val="800000"/>
              </a:solidFill>
            </a:endParaRPr>
          </a:p>
        </p:txBody>
      </p:sp>
      <p:sp>
        <p:nvSpPr>
          <p:cNvPr id="14343" name="灯片编号占位符 14342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>
                <a:solidFill>
                  <a:srgbClr val="800000"/>
                </a:solidFill>
              </a:rPr>
            </a:fld>
            <a:endParaRPr lang="zh-CN">
              <a:solidFill>
                <a:srgbClr val="800000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649413" y="1600200"/>
            <a:ext cx="344832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38480" y="1600200"/>
            <a:ext cx="344832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27453" y="274638"/>
            <a:ext cx="1759347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649413" y="274638"/>
            <a:ext cx="517604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5" Type="http://schemas.openxmlformats.org/officeDocument/2006/relationships/image" Target="../media/image6.png"/><Relationship Id="rId14" Type="http://schemas.openxmlformats.org/officeDocument/2006/relationships/image" Target="../media/image5.png"/><Relationship Id="rId13" Type="http://schemas.openxmlformats.org/officeDocument/2006/relationships/image" Target="../media/image4.png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6" Type="http://schemas.openxmlformats.org/officeDocument/2006/relationships/theme" Target="../theme/theme5.xml"/><Relationship Id="rId15" Type="http://schemas.openxmlformats.org/officeDocument/2006/relationships/image" Target="../media/image6.png"/><Relationship Id="rId14" Type="http://schemas.openxmlformats.org/officeDocument/2006/relationships/image" Target="../media/image5.png"/><Relationship Id="rId13" Type="http://schemas.openxmlformats.org/officeDocument/2006/relationships/image" Target="../media/image4.png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6" Type="http://schemas.openxmlformats.org/officeDocument/2006/relationships/theme" Target="../theme/theme6.xml"/><Relationship Id="rId15" Type="http://schemas.openxmlformats.org/officeDocument/2006/relationships/image" Target="../media/image6.png"/><Relationship Id="rId14" Type="http://schemas.openxmlformats.org/officeDocument/2006/relationships/image" Target="../media/image5.png"/><Relationship Id="rId13" Type="http://schemas.openxmlformats.org/officeDocument/2006/relationships/image" Target="../media/image4.png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762000" y="381000"/>
            <a:ext cx="7010400" cy="838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447800"/>
            <a:ext cx="8077200" cy="4648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000" b="1" i="0" u="none" kern="1200" baseline="0">
          <a:solidFill>
            <a:srgbClr val="993300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05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4097" descr="d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标题 4098"/>
          <p:cNvSpPr>
            <a:spLocks noGrp="1"/>
          </p:cNvSpPr>
          <p:nvPr>
            <p:ph type="title"/>
          </p:nvPr>
        </p:nvSpPr>
        <p:spPr>
          <a:xfrm>
            <a:off x="1649413" y="274638"/>
            <a:ext cx="703738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マスタ タイトルの書式設定</a:t>
            </a:r>
            <a:endParaRPr lang="zh-CN" altLang="en-US"/>
          </a:p>
        </p:txBody>
      </p:sp>
      <p:sp>
        <p:nvSpPr>
          <p:cNvPr id="4100" name="文本占位符 4099"/>
          <p:cNvSpPr>
            <a:spLocks noGrp="1"/>
          </p:cNvSpPr>
          <p:nvPr>
            <p:ph type="body" idx="1"/>
          </p:nvPr>
        </p:nvSpPr>
        <p:spPr>
          <a:xfrm>
            <a:off x="1649413" y="1600200"/>
            <a:ext cx="7037387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マスタ テキストの書式設定</a:t>
            </a:r>
            <a:endParaRPr lang="zh-CN" altLang="en-US"/>
          </a:p>
          <a:p>
            <a:pPr lvl="1"/>
            <a:r>
              <a:rPr lang="zh-CN" altLang="en-US"/>
              <a:t>第 </a:t>
            </a:r>
            <a:r>
              <a:rPr lang="en-US" altLang="zh-CN"/>
              <a:t>2 </a:t>
            </a:r>
            <a:r>
              <a:rPr lang="zh-CN" altLang="en-US"/>
              <a:t>レベル</a:t>
            </a:r>
            <a:endParaRPr lang="zh-CN" altLang="en-US"/>
          </a:p>
          <a:p>
            <a:pPr lvl="2"/>
            <a:r>
              <a:rPr lang="zh-CN" altLang="en-US"/>
              <a:t>第 </a:t>
            </a:r>
            <a:r>
              <a:rPr lang="en-US" altLang="zh-CN"/>
              <a:t>3 </a:t>
            </a:r>
            <a:r>
              <a:rPr lang="zh-CN" altLang="en-US"/>
              <a:t>レベル</a:t>
            </a:r>
            <a:endParaRPr lang="zh-CN" altLang="en-US"/>
          </a:p>
          <a:p>
            <a:pPr lvl="3"/>
            <a:r>
              <a:rPr lang="zh-CN" altLang="en-US"/>
              <a:t>第 </a:t>
            </a:r>
            <a:r>
              <a:rPr lang="en-US" altLang="zh-CN"/>
              <a:t>4 </a:t>
            </a:r>
            <a:r>
              <a:rPr lang="zh-CN" altLang="en-US"/>
              <a:t>レベル</a:t>
            </a:r>
            <a:endParaRPr lang="zh-CN" altLang="en-US"/>
          </a:p>
          <a:p>
            <a:pPr lvl="4"/>
            <a:r>
              <a:rPr lang="zh-CN" altLang="en-US"/>
              <a:t>第 </a:t>
            </a:r>
            <a:r>
              <a:rPr lang="en-US" altLang="zh-CN"/>
              <a:t>5 </a:t>
            </a:r>
            <a:r>
              <a:rPr lang="zh-CN" altLang="en-US"/>
              <a:t>レベル</a:t>
            </a:r>
            <a:endParaRPr lang="zh-CN" altLang="en-US"/>
          </a:p>
        </p:txBody>
      </p:sp>
      <p:sp>
        <p:nvSpPr>
          <p:cNvPr id="4101" name="日期占位符 4100"/>
          <p:cNvSpPr>
            <a:spLocks noGrp="1"/>
          </p:cNvSpPr>
          <p:nvPr>
            <p:ph type="dt" sz="half" idx="2"/>
          </p:nvPr>
        </p:nvSpPr>
        <p:spPr>
          <a:xfrm>
            <a:off x="1649413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3"/>
          </p:nvPr>
        </p:nvSpPr>
        <p:spPr>
          <a:xfrm>
            <a:off x="4040188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4"/>
          </p:nvPr>
        </p:nvSpPr>
        <p:spPr>
          <a:xfrm>
            <a:off x="7364413" y="6245225"/>
            <a:ext cx="1322387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3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5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CC6600"/>
        </a:buClr>
        <a:buChar char="●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800000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800000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800000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800000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800000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762000" y="381000"/>
            <a:ext cx="7010400" cy="838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47" name="Rectangle 3"/>
          <p:cNvSpPr>
            <a:spLocks noGrp="1"/>
          </p:cNvSpPr>
          <p:nvPr>
            <p:ph type="body" idx="1"/>
          </p:nvPr>
        </p:nvSpPr>
        <p:spPr>
          <a:xfrm>
            <a:off x="609600" y="1447800"/>
            <a:ext cx="8077200" cy="4648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148" name="Rectangle 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614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615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000" b="1" i="0" u="none" kern="1200" baseline="0">
          <a:solidFill>
            <a:srgbClr val="993300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8193" descr="d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标题 8194"/>
          <p:cNvSpPr>
            <a:spLocks noGrp="1"/>
          </p:cNvSpPr>
          <p:nvPr>
            <p:ph type="title"/>
          </p:nvPr>
        </p:nvSpPr>
        <p:spPr>
          <a:xfrm>
            <a:off x="1649413" y="274638"/>
            <a:ext cx="703738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マスタ タイトルの書式設定</a:t>
            </a:r>
            <a:endParaRPr lang="zh-CN" altLang="en-US"/>
          </a:p>
        </p:txBody>
      </p:sp>
      <p:sp>
        <p:nvSpPr>
          <p:cNvPr id="8196" name="文本占位符 8195"/>
          <p:cNvSpPr>
            <a:spLocks noGrp="1"/>
          </p:cNvSpPr>
          <p:nvPr>
            <p:ph type="body" idx="1"/>
          </p:nvPr>
        </p:nvSpPr>
        <p:spPr>
          <a:xfrm>
            <a:off x="1649413" y="1600200"/>
            <a:ext cx="7037387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マスタ テキストの書式設定</a:t>
            </a:r>
            <a:endParaRPr lang="zh-CN" altLang="en-US"/>
          </a:p>
          <a:p>
            <a:pPr lvl="1"/>
            <a:r>
              <a:rPr lang="zh-CN" altLang="en-US"/>
              <a:t>第 </a:t>
            </a:r>
            <a:r>
              <a:rPr lang="en-US" altLang="zh-CN"/>
              <a:t>2 </a:t>
            </a:r>
            <a:r>
              <a:rPr lang="zh-CN" altLang="en-US"/>
              <a:t>レベル</a:t>
            </a:r>
            <a:endParaRPr lang="zh-CN" altLang="en-US"/>
          </a:p>
          <a:p>
            <a:pPr lvl="2"/>
            <a:r>
              <a:rPr lang="zh-CN" altLang="en-US"/>
              <a:t>第 </a:t>
            </a:r>
            <a:r>
              <a:rPr lang="en-US" altLang="zh-CN"/>
              <a:t>3 </a:t>
            </a:r>
            <a:r>
              <a:rPr lang="zh-CN" altLang="en-US"/>
              <a:t>レベル</a:t>
            </a:r>
            <a:endParaRPr lang="zh-CN" altLang="en-US"/>
          </a:p>
          <a:p>
            <a:pPr lvl="3"/>
            <a:r>
              <a:rPr lang="zh-CN" altLang="en-US"/>
              <a:t>第 </a:t>
            </a:r>
            <a:r>
              <a:rPr lang="en-US" altLang="zh-CN"/>
              <a:t>4 </a:t>
            </a:r>
            <a:r>
              <a:rPr lang="zh-CN" altLang="en-US"/>
              <a:t>レベル</a:t>
            </a:r>
            <a:endParaRPr lang="zh-CN" altLang="en-US"/>
          </a:p>
          <a:p>
            <a:pPr lvl="4"/>
            <a:r>
              <a:rPr lang="zh-CN" altLang="en-US"/>
              <a:t>第 </a:t>
            </a:r>
            <a:r>
              <a:rPr lang="en-US" altLang="zh-CN"/>
              <a:t>5 </a:t>
            </a:r>
            <a:r>
              <a:rPr lang="zh-CN" altLang="en-US"/>
              <a:t>レベル</a:t>
            </a:r>
            <a:endParaRPr lang="zh-CN" altLang="en-US"/>
          </a:p>
        </p:txBody>
      </p:sp>
      <p:sp>
        <p:nvSpPr>
          <p:cNvPr id="8197" name="日期占位符 8196"/>
          <p:cNvSpPr>
            <a:spLocks noGrp="1"/>
          </p:cNvSpPr>
          <p:nvPr>
            <p:ph type="dt" sz="half" idx="2"/>
          </p:nvPr>
        </p:nvSpPr>
        <p:spPr>
          <a:xfrm>
            <a:off x="1649413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8198" name="页脚占位符 8197"/>
          <p:cNvSpPr>
            <a:spLocks noGrp="1"/>
          </p:cNvSpPr>
          <p:nvPr>
            <p:ph type="ftr" sz="quarter" idx="3"/>
          </p:nvPr>
        </p:nvSpPr>
        <p:spPr>
          <a:xfrm>
            <a:off x="4040188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8199" name="灯片编号占位符 8198"/>
          <p:cNvSpPr>
            <a:spLocks noGrp="1"/>
          </p:cNvSpPr>
          <p:nvPr>
            <p:ph type="sldNum" sz="quarter" idx="4"/>
          </p:nvPr>
        </p:nvSpPr>
        <p:spPr>
          <a:xfrm>
            <a:off x="7364413" y="6245225"/>
            <a:ext cx="1322387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3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5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CC6600"/>
        </a:buClr>
        <a:buChar char="●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800000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800000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800000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800000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800000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3314" name="图片 13313" descr="d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标题 13314"/>
          <p:cNvSpPr>
            <a:spLocks noGrp="1"/>
          </p:cNvSpPr>
          <p:nvPr>
            <p:ph type="title"/>
          </p:nvPr>
        </p:nvSpPr>
        <p:spPr>
          <a:xfrm>
            <a:off x="1649413" y="274638"/>
            <a:ext cx="703738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マスタ タイトルの書式設定</a:t>
            </a:r>
            <a:endParaRPr lang="zh-CN" altLang="en-US"/>
          </a:p>
        </p:txBody>
      </p:sp>
      <p:sp>
        <p:nvSpPr>
          <p:cNvPr id="13316" name="文本占位符 13315"/>
          <p:cNvSpPr>
            <a:spLocks noGrp="1"/>
          </p:cNvSpPr>
          <p:nvPr>
            <p:ph type="body" idx="1"/>
          </p:nvPr>
        </p:nvSpPr>
        <p:spPr>
          <a:xfrm>
            <a:off x="1649413" y="1600200"/>
            <a:ext cx="7037387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マスタ テキストの書式設定</a:t>
            </a:r>
            <a:endParaRPr lang="zh-CN" altLang="en-US"/>
          </a:p>
          <a:p>
            <a:pPr lvl="1"/>
            <a:r>
              <a:rPr lang="zh-CN" altLang="en-US"/>
              <a:t>第 </a:t>
            </a:r>
            <a:r>
              <a:rPr lang="en-US" altLang="zh-CN"/>
              <a:t>2 </a:t>
            </a:r>
            <a:r>
              <a:rPr lang="zh-CN" altLang="en-US"/>
              <a:t>レベル</a:t>
            </a:r>
            <a:endParaRPr lang="zh-CN" altLang="en-US"/>
          </a:p>
          <a:p>
            <a:pPr lvl="2"/>
            <a:r>
              <a:rPr lang="zh-CN" altLang="en-US"/>
              <a:t>第 </a:t>
            </a:r>
            <a:r>
              <a:rPr lang="en-US" altLang="zh-CN"/>
              <a:t>3 </a:t>
            </a:r>
            <a:r>
              <a:rPr lang="zh-CN" altLang="en-US"/>
              <a:t>レベル</a:t>
            </a:r>
            <a:endParaRPr lang="zh-CN" altLang="en-US"/>
          </a:p>
          <a:p>
            <a:pPr lvl="3"/>
            <a:r>
              <a:rPr lang="zh-CN" altLang="en-US"/>
              <a:t>第 </a:t>
            </a:r>
            <a:r>
              <a:rPr lang="en-US" altLang="zh-CN"/>
              <a:t>4 </a:t>
            </a:r>
            <a:r>
              <a:rPr lang="zh-CN" altLang="en-US"/>
              <a:t>レベル</a:t>
            </a:r>
            <a:endParaRPr lang="zh-CN" altLang="en-US"/>
          </a:p>
          <a:p>
            <a:pPr lvl="4"/>
            <a:r>
              <a:rPr lang="zh-CN" altLang="en-US"/>
              <a:t>第 </a:t>
            </a:r>
            <a:r>
              <a:rPr lang="en-US" altLang="zh-CN"/>
              <a:t>5 </a:t>
            </a:r>
            <a:r>
              <a:rPr lang="zh-CN" altLang="en-US"/>
              <a:t>レベル</a:t>
            </a:r>
            <a:endParaRPr lang="zh-CN" altLang="en-US"/>
          </a:p>
        </p:txBody>
      </p:sp>
      <p:sp>
        <p:nvSpPr>
          <p:cNvPr id="13317" name="日期占位符 13316"/>
          <p:cNvSpPr>
            <a:spLocks noGrp="1"/>
          </p:cNvSpPr>
          <p:nvPr>
            <p:ph type="dt" sz="half" idx="2"/>
          </p:nvPr>
        </p:nvSpPr>
        <p:spPr>
          <a:xfrm>
            <a:off x="1649413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3318" name="页脚占位符 13317"/>
          <p:cNvSpPr>
            <a:spLocks noGrp="1"/>
          </p:cNvSpPr>
          <p:nvPr>
            <p:ph type="ftr" sz="quarter" idx="3"/>
          </p:nvPr>
        </p:nvSpPr>
        <p:spPr>
          <a:xfrm>
            <a:off x="4040188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3319" name="灯片编号占位符 13318"/>
          <p:cNvSpPr>
            <a:spLocks noGrp="1"/>
          </p:cNvSpPr>
          <p:nvPr>
            <p:ph type="sldNum" sz="quarter" idx="4"/>
          </p:nvPr>
        </p:nvSpPr>
        <p:spPr>
          <a:xfrm>
            <a:off x="7364413" y="6245225"/>
            <a:ext cx="1322387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3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5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CC6600"/>
        </a:buClr>
        <a:buChar char="●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800000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800000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800000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800000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800000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矩形 16386"/>
          <p:cNvSpPr/>
          <p:nvPr/>
        </p:nvSpPr>
        <p:spPr>
          <a:xfrm>
            <a:off x="1331913" y="0"/>
            <a:ext cx="7685087" cy="66167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0" hangingPunct="0"/>
            <a:endParaRPr>
              <a:latin typeface="Times New Roman" panose="02020603050405020304" pitchFamily="2" charset="0"/>
              <a:ea typeface="楷体_GB2312" pitchFamily="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0335" y="0"/>
            <a:ext cx="5142865" cy="68453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36650" y="756920"/>
            <a:ext cx="1005840" cy="46202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5400"/>
              <a:t>卫风</a:t>
            </a:r>
            <a:r>
              <a:rPr lang="en-US" altLang="zh-CN" sz="5400"/>
              <a:t>.</a:t>
            </a:r>
            <a:r>
              <a:rPr lang="zh-CN" altLang="en-US" sz="5400"/>
              <a:t>氓</a:t>
            </a:r>
            <a:endParaRPr lang="zh-CN" altLang="en-US" sz="540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图片 39937" descr="CHIP15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875"/>
            <a:ext cx="9144000" cy="684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165" y="107950"/>
            <a:ext cx="8382635" cy="6018530"/>
          </a:xfrm>
        </p:spPr>
        <p:txBody>
          <a:bodyPr/>
          <a:p>
            <a:r>
              <a:rPr lang="zh-CN" altLang="en-US" sz="4000" b="1">
                <a:sym typeface="+mn-ea"/>
              </a:rPr>
              <a:t>探究：鲍鹏山在《第三只眼看〈诗经〉》中却说“《诗经》里最完美的女性当属那位卫国女子”，你同意他的说法吗？为什么？</a:t>
            </a:r>
            <a:endParaRPr lang="zh-CN" altLang="en-US" sz="4000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0795" y="2753995"/>
            <a:ext cx="3437890" cy="33731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155" y="97155"/>
            <a:ext cx="8208645" cy="6029325"/>
          </a:xfrm>
        </p:spPr>
        <p:txBody>
          <a:bodyPr/>
          <a:p>
            <a:pPr algn="ctr"/>
            <a:r>
              <a:rPr lang="zh-CN" altLang="en-US"/>
              <a:t>诗经·郑风·遵大路</a:t>
            </a:r>
            <a:endParaRPr lang="zh-CN" altLang="en-US"/>
          </a:p>
          <a:p>
            <a:r>
              <a:rPr lang="zh-CN" altLang="en-US"/>
              <a:t>遵大路兮⑴，掺(shǎn)执子之袪(qū)兮⑵！无我恶(wù)兮⑶，不寁(zǎn)故也⑷！</a:t>
            </a:r>
            <a:endParaRPr lang="zh-CN" altLang="en-US"/>
          </a:p>
          <a:p>
            <a:r>
              <a:rPr lang="zh-CN" altLang="en-US"/>
              <a:t>遵大路兮，掺执子之手兮！无我魗(chóu)兮⑸，不寁好也⑹！</a:t>
            </a:r>
            <a:endParaRPr lang="zh-CN" altLang="en-US"/>
          </a:p>
          <a:p>
            <a:r>
              <a:rPr lang="zh-CN" altLang="en-US"/>
              <a:t>【注释】⑴遵：循着，沿着，顺着。⑵掺(shǎn)：拉，拽。执：拿，持。掺执：拉住。袪(qū)：袖口。⑶恶(wù)：嫌恶。无我恶(wù)：不要嫌恶我。⑷寁(zǎn，又读jié)：速，快。故：故人。⑸魗(chóu，又读chǒu)：通“丑”，丑陋，不好看，让人厌恶或瞧不起。⑹好：旧好。</a:t>
            </a: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9570" y="481330"/>
            <a:ext cx="8317230" cy="5645150"/>
          </a:xfrm>
        </p:spPr>
        <p:txBody>
          <a:bodyPr/>
          <a:p>
            <a:r>
              <a:rPr lang="zh-CN" altLang="en-US"/>
              <a:t>沿着大路往前走，拉住你的袖。不要嫌我把气怄呀，不要背弃故旧轻分手。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沿着大路往前走，拉住你的手。不要嫌丑把我丢呀，不要背弃相好不肯留。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 Box 2"/>
          <p:cNvSpPr txBox="1"/>
          <p:nvPr/>
        </p:nvSpPr>
        <p:spPr>
          <a:xfrm>
            <a:off x="612775" y="1484313"/>
            <a:ext cx="1116013" cy="944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女主人公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7" name="Text Box 3"/>
          <p:cNvSpPr txBox="1"/>
          <p:nvPr/>
        </p:nvSpPr>
        <p:spPr>
          <a:xfrm>
            <a:off x="1692275" y="908050"/>
            <a:ext cx="6840538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婚前：性格热情、温柔、痴情、纯真。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dirty="0">
              <a:solidFill>
                <a:srgbClr val="0080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1988" name="Text Box 4"/>
          <p:cNvSpPr txBox="1"/>
          <p:nvPr/>
        </p:nvSpPr>
        <p:spPr>
          <a:xfrm>
            <a:off x="1692275" y="1844675"/>
            <a:ext cx="6745288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婚后：吃苦耐劳，受尽屈辱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996600"/>
                </a:solidFill>
                <a:latin typeface="Times New Roman" panose="02020603050405020304" pitchFamily="2" charset="0"/>
                <a:ea typeface="楷体_GB2312" pitchFamily="1" charset="-122"/>
              </a:rPr>
              <a:t>     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1989" name="Text Box 5"/>
          <p:cNvSpPr txBox="1"/>
          <p:nvPr/>
        </p:nvSpPr>
        <p:spPr>
          <a:xfrm>
            <a:off x="684213" y="4292600"/>
            <a:ext cx="7207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氓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0" name="Text Box 6"/>
          <p:cNvSpPr txBox="1"/>
          <p:nvPr/>
        </p:nvSpPr>
        <p:spPr>
          <a:xfrm>
            <a:off x="1692275" y="3644900"/>
            <a:ext cx="65500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婚前：“氓之蚩蚩”、“信誓旦旦”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1" name="Text Box 7"/>
          <p:cNvSpPr txBox="1"/>
          <p:nvPr/>
        </p:nvSpPr>
        <p:spPr>
          <a:xfrm>
            <a:off x="1714500" y="4652963"/>
            <a:ext cx="63134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婚后：“二三其德”、“至于暴矣”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2" name="AutoShape 8"/>
          <p:cNvSpPr/>
          <p:nvPr/>
        </p:nvSpPr>
        <p:spPr>
          <a:xfrm>
            <a:off x="1403350" y="404813"/>
            <a:ext cx="288925" cy="2879725"/>
          </a:xfrm>
          <a:prstGeom prst="leftBrace">
            <a:avLst>
              <a:gd name="adj1" fmla="val 8305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1993" name="AutoShape 10"/>
          <p:cNvSpPr/>
          <p:nvPr/>
        </p:nvSpPr>
        <p:spPr>
          <a:xfrm>
            <a:off x="1619250" y="3860800"/>
            <a:ext cx="76200" cy="2160588"/>
          </a:xfrm>
          <a:prstGeom prst="leftBrace">
            <a:avLst>
              <a:gd name="adj1" fmla="val 23628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1994" name="文本框 41993"/>
          <p:cNvSpPr txBox="1"/>
          <p:nvPr/>
        </p:nvSpPr>
        <p:spPr>
          <a:xfrm>
            <a:off x="1908175" y="117475"/>
            <a:ext cx="6337300" cy="1189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eaLnBrk="1" latinLnBrk="0" hangingPunct="1"/>
            <a:r>
              <a:rPr lang="zh-CN" altLang="en-US" b="1" dirty="0">
                <a:solidFill>
                  <a:srgbClr val="008000"/>
                </a:solidFill>
                <a:latin typeface="Times New Roman" panose="02020603050405020304" pitchFamily="2" charset="0"/>
                <a:ea typeface="楷体_GB2312" pitchFamily="1" charset="-122"/>
              </a:rPr>
              <a:t>"秋以为期</a:t>
            </a:r>
            <a:r>
              <a:rPr lang="zh-CN" altLang="en-US" b="1" dirty="0">
                <a:latin typeface="Times New Roman" panose="02020603050405020304" pitchFamily="2" charset="0"/>
                <a:ea typeface="楷体_GB2312" pitchFamily="1" charset="-122"/>
              </a:rPr>
              <a:t> " </a:t>
            </a:r>
            <a:r>
              <a:rPr lang="zh-CN" altLang="en-US" b="1" dirty="0">
                <a:solidFill>
                  <a:srgbClr val="008000"/>
                </a:solidFill>
                <a:latin typeface="Times New Roman" panose="02020603050405020304" pitchFamily="2" charset="0"/>
                <a:ea typeface="楷体_GB2312" pitchFamily="1" charset="-122"/>
              </a:rPr>
              <a:t>“不见复关，泣涕涟涟。既见复关，载笑载言”，</a:t>
            </a:r>
            <a:endParaRPr lang="zh-CN" altLang="en-US" dirty="0">
              <a:solidFill>
                <a:srgbClr val="008000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 eaLnBrk="1" latinLnBrk="0" hangingPunct="1"/>
            <a:endParaRPr lang="zh-CN" altLang="en-US" dirty="0">
              <a:solidFill>
                <a:srgbClr val="0080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1995" name="文本框 41994"/>
          <p:cNvSpPr txBox="1"/>
          <p:nvPr/>
        </p:nvSpPr>
        <p:spPr>
          <a:xfrm>
            <a:off x="1692275" y="1412875"/>
            <a:ext cx="35353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latinLnBrk="0" hangingPunct="1"/>
            <a:r>
              <a:rPr lang="zh-CN" altLang="en-US" b="1" dirty="0">
                <a:solidFill>
                  <a:srgbClr val="008000"/>
                </a:solidFill>
                <a:latin typeface="Times New Roman" panose="02020603050405020304" pitchFamily="2" charset="0"/>
                <a:ea typeface="楷体_GB2312" pitchFamily="1" charset="-122"/>
              </a:rPr>
              <a:t>“夙兴夜寐，靡有朝矣，”</a:t>
            </a:r>
            <a:endParaRPr lang="zh-CN" altLang="en-US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1996" name="文本框 41995"/>
          <p:cNvSpPr txBox="1"/>
          <p:nvPr/>
        </p:nvSpPr>
        <p:spPr>
          <a:xfrm>
            <a:off x="1692275" y="2349500"/>
            <a:ext cx="255905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dirty="0">
                <a:solidFill>
                  <a:srgbClr val="996633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 </a:t>
            </a:r>
            <a:r>
              <a:rPr lang="zh-CN" altLang="en-US" sz="2400" b="1" dirty="0">
                <a:solidFill>
                  <a:srgbClr val="008000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亦已焉哉 ！</a:t>
            </a:r>
            <a:endParaRPr lang="zh-CN" altLang="en-US" sz="2400" b="1" dirty="0">
              <a:solidFill>
                <a:srgbClr val="008000"/>
              </a:solidFill>
              <a:latin typeface="幼圆" panose="02010509060101010101" pitchFamily="1" charset="-122"/>
              <a:ea typeface="幼圆" panose="02010509060101010101" pitchFamily="1" charset="-122"/>
            </a:endParaRPr>
          </a:p>
        </p:txBody>
      </p:sp>
      <p:sp>
        <p:nvSpPr>
          <p:cNvPr id="41997" name="文本框 41996"/>
          <p:cNvSpPr txBox="1"/>
          <p:nvPr/>
        </p:nvSpPr>
        <p:spPr>
          <a:xfrm>
            <a:off x="1692275" y="2852738"/>
            <a:ext cx="6696075" cy="1006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eaLnBrk="1" latinLnBrk="0" hangingPunct="1"/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性格刚烈，认识清醒，毅然坚决，不依附不幻想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 eaLnBrk="1" latinLnBrk="0" hangingPunct="1">
              <a:spcBef>
                <a:spcPct val="50000"/>
              </a:spcBef>
            </a:pPr>
            <a:endParaRPr lang="zh-CN" altLang="en-US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1998" name="文本框 41997"/>
          <p:cNvSpPr txBox="1"/>
          <p:nvPr/>
        </p:nvSpPr>
        <p:spPr>
          <a:xfrm>
            <a:off x="0" y="2852738"/>
            <a:ext cx="793750" cy="9461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人物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1999" name="左大括号 41998"/>
          <p:cNvSpPr/>
          <p:nvPr/>
        </p:nvSpPr>
        <p:spPr>
          <a:xfrm>
            <a:off x="539750" y="1557338"/>
            <a:ext cx="152400" cy="3124200"/>
          </a:xfrm>
          <a:prstGeom prst="leftBrace">
            <a:avLst>
              <a:gd name="adj1" fmla="val 170833"/>
              <a:gd name="adj2" fmla="val 50000"/>
            </a:avLst>
          </a:prstGeom>
          <a:noFill/>
          <a:ln w="38100" cap="flat" cmpd="sng">
            <a:solidFill>
              <a:srgbClr val="666633"/>
            </a:solidFill>
            <a:prstDash val="solid"/>
            <a:headEnd type="none" w="med" len="med"/>
            <a:tailEnd type="none" w="med" len="med"/>
          </a:ln>
        </p:spPr>
        <p:txBody>
          <a:bodyPr vert="horz" wrap="none" anchor="ctr"/>
          <a:p>
            <a:pPr lvl="0" algn="ctr" eaLnBrk="0" hangingPunct="0">
              <a:buClr>
                <a:srgbClr val="000000"/>
              </a:buClr>
            </a:pPr>
            <a:endParaRPr lang="zh-CN" altLang="en-US" sz="2400" dirty="0">
              <a:solidFill>
                <a:srgbClr val="666633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2000" name="文本框 41999"/>
          <p:cNvSpPr txBox="1"/>
          <p:nvPr/>
        </p:nvSpPr>
        <p:spPr>
          <a:xfrm>
            <a:off x="6372225" y="3644900"/>
            <a:ext cx="2347913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（憨厚老实）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2001" name="文本框 42000"/>
          <p:cNvSpPr txBox="1"/>
          <p:nvPr/>
        </p:nvSpPr>
        <p:spPr>
          <a:xfrm>
            <a:off x="6156325" y="4581525"/>
            <a:ext cx="236855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（自私变心）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2002" name="文本框 42001"/>
          <p:cNvSpPr txBox="1"/>
          <p:nvPr/>
        </p:nvSpPr>
        <p:spPr>
          <a:xfrm>
            <a:off x="1835150" y="573405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chemeClr val="accent2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反是不思</a:t>
            </a:r>
            <a:endParaRPr lang="zh-CN" altLang="en-US" sz="2400" b="1" dirty="0">
              <a:solidFill>
                <a:schemeClr val="accent2"/>
              </a:solidFill>
              <a:latin typeface="幼圆" panose="02010509060101010101" pitchFamily="1" charset="-122"/>
              <a:ea typeface="幼圆" panose="02010509060101010101" pitchFamily="1" charset="-122"/>
            </a:endParaRPr>
          </a:p>
        </p:txBody>
      </p:sp>
      <p:sp>
        <p:nvSpPr>
          <p:cNvPr id="42003" name="文本框 42002"/>
          <p:cNvSpPr txBox="1"/>
          <p:nvPr/>
        </p:nvSpPr>
        <p:spPr>
          <a:xfrm>
            <a:off x="6156325" y="5734050"/>
            <a:ext cx="2290763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（冷酷无情）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2004" name="右箭头 42003">
            <a:hlinkClick r:id="rId1" action="ppaction://hlinksldjump"/>
          </p:cNvPr>
          <p:cNvSpPr/>
          <p:nvPr/>
        </p:nvSpPr>
        <p:spPr>
          <a:xfrm>
            <a:off x="7092950" y="1989138"/>
            <a:ext cx="792163" cy="287337"/>
          </a:xfrm>
          <a:prstGeom prst="rightArrow">
            <a:avLst>
              <a:gd name="adj1" fmla="val 50000"/>
              <a:gd name="adj2" fmla="val 6892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bldLvl="0"/>
      <p:bldP spid="41992" grpId="0" bldLvl="0"/>
      <p:bldP spid="41994" grpId="0" bldLvl="0"/>
      <p:bldP spid="41987" grpId="0" bldLvl="0"/>
      <p:bldP spid="41995" grpId="0" bldLvl="0"/>
      <p:bldP spid="41988" grpId="0" bldLvl="0"/>
      <p:bldP spid="41996" grpId="0" bldLvl="0"/>
      <p:bldP spid="41997" grpId="0" bldLvl="0"/>
      <p:bldP spid="41989" grpId="0" bldLvl="0"/>
      <p:bldP spid="41993" grpId="0" bldLvl="0"/>
      <p:bldP spid="41990" grpId="0" bldLvl="0"/>
      <p:bldP spid="42000" grpId="0" bldLvl="0"/>
      <p:bldP spid="41991" grpId="0" bldLvl="0"/>
      <p:bldP spid="42001" grpId="0" bldLvl="0"/>
      <p:bldP spid="42002" grpId="0" bldLvl="0"/>
      <p:bldP spid="42003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美狄亚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401185" y="954405"/>
            <a:ext cx="4147185" cy="53098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7715" y="1417955"/>
            <a:ext cx="2540000" cy="5212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“</a:t>
            </a:r>
            <a:r>
              <a:rPr lang="zh-CN" altLang="en-US"/>
              <a:t>唉，在一切有理智、有天性的生物当中，我们妇女是最不幸的。少女时，我们便憧憬能遇见称心的夫君，结婚后更能和爱人长相厮守。我们总是把珍贵的爱情看得比性命还重要，从不理会即将降临的灾难和困苦。”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6510" y="43180"/>
            <a:ext cx="9100820" cy="673862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4455" y="53975"/>
            <a:ext cx="8602345" cy="6072505"/>
          </a:xfrm>
        </p:spPr>
        <p:txBody>
          <a:bodyPr/>
          <a:p>
            <a:pPr algn="ctr"/>
            <a:r>
              <a:rPr lang="zh-CN" altLang="en-US"/>
              <a:t>致橡树</a:t>
            </a:r>
            <a:endParaRPr lang="zh-CN" altLang="en-US"/>
          </a:p>
          <a:p>
            <a:r>
              <a:rPr lang="zh-CN" altLang="en-US"/>
              <a:t>　　我如果爱你——</a:t>
            </a:r>
            <a:endParaRPr lang="zh-CN" altLang="en-US"/>
          </a:p>
          <a:p>
            <a:r>
              <a:rPr lang="zh-CN" altLang="en-US"/>
              <a:t>　　绝不像攀援的凌霄花，</a:t>
            </a:r>
            <a:endParaRPr lang="zh-CN" altLang="en-US"/>
          </a:p>
          <a:p>
            <a:r>
              <a:rPr lang="zh-CN" altLang="en-US"/>
              <a:t>　　借你的高枝炫耀自己；</a:t>
            </a:r>
            <a:endParaRPr lang="zh-CN" altLang="en-US"/>
          </a:p>
          <a:p>
            <a:r>
              <a:rPr lang="zh-CN" altLang="en-US"/>
              <a:t>　　我如果爱你——</a:t>
            </a:r>
            <a:endParaRPr lang="zh-CN" altLang="en-US"/>
          </a:p>
          <a:p>
            <a:r>
              <a:rPr lang="zh-CN" altLang="en-US"/>
              <a:t>　　绝不学痴情的鸟儿</a:t>
            </a:r>
            <a:endParaRPr lang="zh-CN" altLang="en-US"/>
          </a:p>
          <a:p>
            <a:r>
              <a:rPr lang="zh-CN" altLang="en-US"/>
              <a:t>　　为绿荫重复单调的歌曲；</a:t>
            </a:r>
            <a:endParaRPr lang="zh-CN" altLang="en-US"/>
          </a:p>
          <a:p>
            <a:r>
              <a:rPr lang="zh-CN" altLang="en-US"/>
              <a:t>　　也不止像泉源</a:t>
            </a:r>
            <a:endParaRPr lang="zh-CN" altLang="en-US"/>
          </a:p>
          <a:p>
            <a:r>
              <a:rPr lang="zh-CN" altLang="en-US"/>
              <a:t>　　长年送来清凉的慰藉；</a:t>
            </a:r>
            <a:endParaRPr lang="zh-CN" altLang="en-US"/>
          </a:p>
          <a:p>
            <a:r>
              <a:rPr lang="zh-CN" altLang="en-US"/>
              <a:t>　　也不止像险峰</a:t>
            </a:r>
            <a:endParaRPr lang="zh-CN" altLang="en-US"/>
          </a:p>
          <a:p>
            <a:r>
              <a:rPr lang="zh-CN" altLang="en-US"/>
              <a:t>　　增加你的高度，衬托你的威仪。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165" y="130175"/>
            <a:ext cx="8382635" cy="6576695"/>
          </a:xfrm>
        </p:spPr>
        <p:txBody>
          <a:bodyPr/>
          <a:p>
            <a:r>
              <a:rPr lang="en-US" altLang="zh-CN"/>
              <a:t>      </a:t>
            </a:r>
            <a:r>
              <a:rPr lang="zh-CN" altLang="en-US"/>
              <a:t>甚至日光。</a:t>
            </a:r>
            <a:endParaRPr lang="zh-CN" altLang="en-US"/>
          </a:p>
          <a:p>
            <a:r>
              <a:rPr lang="zh-CN" altLang="en-US"/>
              <a:t>　　甚至春雨。</a:t>
            </a:r>
            <a:endParaRPr lang="zh-CN" altLang="en-US"/>
          </a:p>
          <a:p>
            <a:r>
              <a:rPr lang="zh-CN" altLang="en-US"/>
              <a:t>　　不，这些都还不够！</a:t>
            </a:r>
            <a:endParaRPr lang="zh-CN" altLang="en-US"/>
          </a:p>
          <a:p>
            <a:r>
              <a:rPr lang="zh-CN" altLang="en-US"/>
              <a:t>　　我必须是你近旁的一株木棉，</a:t>
            </a:r>
            <a:endParaRPr lang="zh-CN" altLang="en-US"/>
          </a:p>
          <a:p>
            <a:r>
              <a:rPr lang="zh-CN" altLang="en-US"/>
              <a:t>　　作为树的形象和你站在一起。</a:t>
            </a:r>
            <a:endParaRPr lang="zh-CN" altLang="en-US"/>
          </a:p>
          <a:p>
            <a:r>
              <a:rPr lang="zh-CN" altLang="en-US"/>
              <a:t>　　根，紧握在地下</a:t>
            </a:r>
            <a:endParaRPr lang="zh-CN" altLang="en-US"/>
          </a:p>
          <a:p>
            <a:r>
              <a:rPr lang="zh-CN" altLang="en-US"/>
              <a:t>　　叶，相触在云里。</a:t>
            </a:r>
            <a:endParaRPr lang="zh-CN" altLang="en-US"/>
          </a:p>
          <a:p>
            <a:r>
              <a:rPr lang="zh-CN" altLang="en-US"/>
              <a:t>　　每一阵风吹过</a:t>
            </a:r>
            <a:endParaRPr lang="zh-CN" altLang="en-US"/>
          </a:p>
          <a:p>
            <a:r>
              <a:rPr lang="zh-CN" altLang="en-US"/>
              <a:t>　　我们都互相致意，</a:t>
            </a:r>
            <a:endParaRPr lang="zh-CN" altLang="en-US"/>
          </a:p>
          <a:p>
            <a:r>
              <a:rPr lang="zh-CN" altLang="en-US"/>
              <a:t>　　但没有人</a:t>
            </a:r>
            <a:endParaRPr lang="zh-CN" altLang="en-US"/>
          </a:p>
          <a:p>
            <a:r>
              <a:rPr lang="zh-CN" altLang="en-US"/>
              <a:t>　　听懂我们的言语。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6535" y="228600"/>
            <a:ext cx="8470265" cy="5897880"/>
          </a:xfrm>
        </p:spPr>
        <p:txBody>
          <a:bodyPr/>
          <a:p>
            <a:r>
              <a:rPr lang="en-US" altLang="zh-CN"/>
              <a:t>      </a:t>
            </a:r>
            <a:r>
              <a:rPr lang="zh-CN" altLang="en-US"/>
              <a:t>你有你的铜枝铁干，</a:t>
            </a:r>
            <a:endParaRPr lang="zh-CN" altLang="en-US"/>
          </a:p>
          <a:p>
            <a:r>
              <a:rPr lang="zh-CN" altLang="en-US"/>
              <a:t>　　像刀、像剑</a:t>
            </a:r>
            <a:endParaRPr lang="zh-CN" altLang="en-US"/>
          </a:p>
          <a:p>
            <a:r>
              <a:rPr lang="zh-CN" altLang="en-US"/>
              <a:t>　　也像戟；</a:t>
            </a:r>
            <a:endParaRPr lang="zh-CN" altLang="en-US"/>
          </a:p>
          <a:p>
            <a:r>
              <a:rPr lang="zh-CN" altLang="en-US"/>
              <a:t>　　我有我红硕的花朵</a:t>
            </a:r>
            <a:endParaRPr lang="zh-CN" altLang="en-US"/>
          </a:p>
          <a:p>
            <a:r>
              <a:rPr lang="zh-CN" altLang="en-US"/>
              <a:t>　　像沉重的叹息，</a:t>
            </a:r>
            <a:endParaRPr lang="zh-CN" altLang="en-US"/>
          </a:p>
          <a:p>
            <a:r>
              <a:rPr lang="zh-CN" altLang="en-US"/>
              <a:t>　　又像英勇的火炬。</a:t>
            </a:r>
            <a:endParaRPr lang="zh-CN" altLang="en-US"/>
          </a:p>
          <a:p>
            <a:r>
              <a:rPr lang="zh-CN" altLang="en-US"/>
              <a:t>　　我们分担寒潮、风雷、霹雳；</a:t>
            </a:r>
            <a:endParaRPr lang="zh-CN" altLang="en-US"/>
          </a:p>
          <a:p>
            <a:r>
              <a:rPr lang="zh-CN" altLang="en-US"/>
              <a:t>　　我们共享雾霭、流岚、虹霓。</a:t>
            </a:r>
            <a:endParaRPr lang="zh-CN" altLang="en-US"/>
          </a:p>
          <a:p>
            <a:r>
              <a:rPr lang="zh-CN" altLang="en-US"/>
              <a:t>　　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1184275" y="117475"/>
            <a:ext cx="5405438" cy="720725"/>
          </a:xfrm>
          <a:ln/>
        </p:spPr>
        <p:txBody>
          <a:bodyPr anchor="ctr"/>
          <a:p>
            <a:r>
              <a:rPr lang="zh-CN" altLang="en-US" sz="3600" b="1" dirty="0">
                <a:ea typeface="隶书" panose="02010509060101010101" pitchFamily="1" charset="-122"/>
              </a:rPr>
              <a:t>中国诗歌的体式及流变</a:t>
            </a:r>
            <a:endParaRPr lang="zh-CN" altLang="en-US" sz="3600" b="1" dirty="0">
              <a:ea typeface="隶书" panose="02010509060101010101" pitchFamily="1" charset="-122"/>
            </a:endParaRPr>
          </a:p>
        </p:txBody>
      </p:sp>
      <p:sp>
        <p:nvSpPr>
          <p:cNvPr id="19459" name="燕尾形 19458"/>
          <p:cNvSpPr/>
          <p:nvPr/>
        </p:nvSpPr>
        <p:spPr>
          <a:xfrm>
            <a:off x="2644775" y="1916113"/>
            <a:ext cx="1752600" cy="762000"/>
          </a:xfrm>
          <a:prstGeom prst="chevron">
            <a:avLst>
              <a:gd name="adj" fmla="val 5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>
              <a:buClr>
                <a:srgbClr val="000000"/>
              </a:buClr>
            </a:pPr>
            <a:r>
              <a:rPr lang="zh-CN" altLang="en-US" sz="2400" dirty="0">
                <a:latin typeface="Times New Roman" panose="02020603050405020304" pitchFamily="2" charset="0"/>
                <a:ea typeface="华文行楷" panose="02010800040101010101" pitchFamily="2" charset="-122"/>
              </a:rPr>
              <a:t>    </a:t>
            </a:r>
            <a:r>
              <a:rPr lang="en-US" altLang="x-none" sz="2400" b="1" dirty="0">
                <a:latin typeface="Times New Roman" panose="02020603050405020304" pitchFamily="2" charset="0"/>
                <a:ea typeface="华文行楷" panose="02010800040101010101" pitchFamily="2" charset="-122"/>
              </a:rPr>
              <a:t>《</a:t>
            </a:r>
            <a:r>
              <a:rPr lang="zh-CN" altLang="en-US" sz="2400" b="1" dirty="0">
                <a:latin typeface="Times New Roman" panose="02020603050405020304" pitchFamily="2" charset="0"/>
                <a:ea typeface="华文行楷" panose="02010800040101010101" pitchFamily="2" charset="-122"/>
              </a:rPr>
              <a:t>诗经</a:t>
            </a:r>
            <a:r>
              <a:rPr lang="en-US" altLang="x-none" sz="2400" b="1" dirty="0">
                <a:latin typeface="Times New Roman" panose="02020603050405020304" pitchFamily="2" charset="0"/>
                <a:ea typeface="华文行楷" panose="02010800040101010101" pitchFamily="2" charset="-122"/>
              </a:rPr>
              <a:t>》</a:t>
            </a:r>
            <a:endParaRPr lang="en-US" altLang="x-none" sz="2400" b="1" dirty="0"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  <p:sp>
        <p:nvSpPr>
          <p:cNvPr id="19460" name="燕尾形 19459"/>
          <p:cNvSpPr/>
          <p:nvPr/>
        </p:nvSpPr>
        <p:spPr>
          <a:xfrm>
            <a:off x="4772025" y="1916113"/>
            <a:ext cx="1752600" cy="762000"/>
          </a:xfrm>
          <a:prstGeom prst="chevron">
            <a:avLst>
              <a:gd name="adj" fmla="val 5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>
              <a:buClr>
                <a:srgbClr val="000000"/>
              </a:buClr>
            </a:pPr>
            <a:r>
              <a:rPr lang="zh-CN" altLang="en-US" sz="2400" dirty="0">
                <a:latin typeface="Times New Roman" panose="02020603050405020304" pitchFamily="2" charset="0"/>
                <a:ea typeface="华文行楷" panose="02010800040101010101" pitchFamily="2" charset="-122"/>
              </a:rPr>
              <a:t>    </a:t>
            </a:r>
            <a:r>
              <a:rPr lang="en-US" altLang="x-none" sz="2800" b="1" dirty="0">
                <a:solidFill>
                  <a:srgbClr val="FF0000"/>
                </a:solidFill>
                <a:latin typeface="Times New Roman" panose="02020603050405020304" pitchFamily="2" charset="0"/>
                <a:ea typeface="华文行楷" panose="02010800040101010101" pitchFamily="2" charset="-122"/>
              </a:rPr>
              <a:t>《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华文行楷" panose="02010800040101010101" pitchFamily="2" charset="-122"/>
              </a:rPr>
              <a:t>楚辞</a:t>
            </a:r>
            <a:r>
              <a:rPr lang="en-US" altLang="x-none" sz="2800" b="1" dirty="0">
                <a:solidFill>
                  <a:srgbClr val="FF0000"/>
                </a:solidFill>
                <a:latin typeface="Times New Roman" panose="02020603050405020304" pitchFamily="2" charset="0"/>
                <a:ea typeface="华文行楷" panose="02010800040101010101" pitchFamily="2" charset="-122"/>
              </a:rPr>
              <a:t>》</a:t>
            </a:r>
            <a:endParaRPr lang="en-US" altLang="x-none" sz="2800" b="1" dirty="0">
              <a:solidFill>
                <a:srgbClr val="FF0000"/>
              </a:solidFill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  <p:sp>
        <p:nvSpPr>
          <p:cNvPr id="19461" name="上下箭头标注 19460"/>
          <p:cNvSpPr/>
          <p:nvPr/>
        </p:nvSpPr>
        <p:spPr>
          <a:xfrm>
            <a:off x="6965950" y="1773238"/>
            <a:ext cx="1447800" cy="1219200"/>
          </a:xfrm>
          <a:prstGeom prst="upDownArrowCallout">
            <a:avLst>
              <a:gd name="adj1" fmla="val 29687"/>
              <a:gd name="adj2" fmla="val 29687"/>
              <a:gd name="adj3" fmla="val 12500"/>
              <a:gd name="adj4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2" charset="0"/>
                <a:ea typeface="华文行楷" panose="02010800040101010101" pitchFamily="2" charset="-122"/>
              </a:rPr>
              <a:t>秦汉诗歌</a:t>
            </a:r>
            <a:endParaRPr lang="zh-CN" altLang="en-US" sz="2400" b="1" dirty="0"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  <p:sp>
        <p:nvSpPr>
          <p:cNvPr id="19462" name="云形标注 19461"/>
          <p:cNvSpPr/>
          <p:nvPr/>
        </p:nvSpPr>
        <p:spPr>
          <a:xfrm>
            <a:off x="7297738" y="260350"/>
            <a:ext cx="1295400" cy="1371600"/>
          </a:xfrm>
          <a:prstGeom prst="cloudCallout">
            <a:avLst>
              <a:gd name="adj1" fmla="val -27940"/>
              <a:gd name="adj2" fmla="val 3669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 eaLnBrk="0" hangingPunct="0"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2" charset="0"/>
                <a:ea typeface="华文行楷" panose="02010800040101010101" pitchFamily="2" charset="-122"/>
              </a:rPr>
              <a:t>乐府民歌</a:t>
            </a:r>
            <a:endParaRPr lang="zh-CN" altLang="en-US" sz="2400" b="1" dirty="0"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  <p:sp>
        <p:nvSpPr>
          <p:cNvPr id="19463" name="云形标注 19462"/>
          <p:cNvSpPr/>
          <p:nvPr/>
        </p:nvSpPr>
        <p:spPr>
          <a:xfrm>
            <a:off x="4772025" y="2852738"/>
            <a:ext cx="1752600" cy="1295400"/>
          </a:xfrm>
          <a:prstGeom prst="cloudCallout">
            <a:avLst>
              <a:gd name="adj1" fmla="val 20153"/>
              <a:gd name="adj2" fmla="val 5686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 eaLnBrk="0" hangingPunct="0"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2" charset="0"/>
                <a:ea typeface="华文行楷" panose="02010800040101010101" pitchFamily="2" charset="-122"/>
              </a:rPr>
              <a:t>古诗十九首</a:t>
            </a:r>
            <a:endParaRPr lang="zh-CN" altLang="en-US" sz="2400" b="1" dirty="0"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  <p:sp>
        <p:nvSpPr>
          <p:cNvPr id="19464" name="流程图: 离页连接符 19463"/>
          <p:cNvSpPr/>
          <p:nvPr/>
        </p:nvSpPr>
        <p:spPr>
          <a:xfrm>
            <a:off x="6965950" y="3284538"/>
            <a:ext cx="1524000" cy="1219200"/>
          </a:xfrm>
          <a:prstGeom prst="flowChartOffpage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华文行楷" panose="02010800040101010101" pitchFamily="2" charset="-122"/>
              </a:rPr>
              <a:t>魏晋南北朝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华文行楷" panose="02010800040101010101" pitchFamily="2" charset="-122"/>
            </a:endParaRPr>
          </a:p>
          <a:p>
            <a:pPr lvl="0" algn="ctr" eaLnBrk="0" hangingPunct="0"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华文行楷" panose="02010800040101010101" pitchFamily="2" charset="-122"/>
              </a:rPr>
              <a:t>诗歌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  <p:sp>
        <p:nvSpPr>
          <p:cNvPr id="19465" name="流程图: 顺序访问存储器 19464"/>
          <p:cNvSpPr/>
          <p:nvPr/>
        </p:nvSpPr>
        <p:spPr>
          <a:xfrm>
            <a:off x="3841750" y="4365625"/>
            <a:ext cx="1524000" cy="1524000"/>
          </a:xfrm>
          <a:prstGeom prst="flowChartMagneticTap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华文行楷" panose="02010800040101010101" pitchFamily="2" charset="-122"/>
              </a:rPr>
              <a:t>唐诗的辉煌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华文行楷" panose="02010800040101010101" pitchFamily="2" charset="-122"/>
            </a:endParaRPr>
          </a:p>
          <a:p>
            <a:pPr lvl="0" algn="ctr" eaLnBrk="0" hangingPunct="0"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华文行楷" panose="02010800040101010101" pitchFamily="2" charset="-122"/>
              </a:rPr>
              <a:t>与繁荣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  <p:sp>
        <p:nvSpPr>
          <p:cNvPr id="19466" name="爆炸形 2 19465"/>
          <p:cNvSpPr/>
          <p:nvPr/>
        </p:nvSpPr>
        <p:spPr>
          <a:xfrm>
            <a:off x="971550" y="909638"/>
            <a:ext cx="1752600" cy="1905000"/>
          </a:xfrm>
          <a:prstGeom prst="irregularSeal2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2" charset="0"/>
                <a:ea typeface="华文行楷" panose="02010800040101010101" pitchFamily="2" charset="-122"/>
              </a:rPr>
              <a:t>劳动号子</a:t>
            </a:r>
            <a:endParaRPr lang="zh-CN" altLang="en-US" sz="2400" b="1" dirty="0"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  <p:sp>
        <p:nvSpPr>
          <p:cNvPr id="19467" name="流程图: 顺序访问存储器 19466"/>
          <p:cNvSpPr/>
          <p:nvPr/>
        </p:nvSpPr>
        <p:spPr>
          <a:xfrm>
            <a:off x="1846263" y="4292600"/>
            <a:ext cx="1524000" cy="1524000"/>
          </a:xfrm>
          <a:prstGeom prst="flowChartMagneticTap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华文行楷" panose="02010800040101010101" pitchFamily="2" charset="-122"/>
              </a:rPr>
              <a:t>宋词的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华文行楷" panose="02010800040101010101" pitchFamily="2" charset="-122"/>
            </a:endParaRPr>
          </a:p>
          <a:p>
            <a:pPr lvl="0" algn="ctr" eaLnBrk="0" hangingPunct="0"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华文行楷" panose="02010800040101010101" pitchFamily="2" charset="-122"/>
              </a:rPr>
              <a:t>鼎盛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  <p:sp>
        <p:nvSpPr>
          <p:cNvPr id="19468" name="流程图: 顺序访问存储器 19467"/>
          <p:cNvSpPr/>
          <p:nvPr/>
        </p:nvSpPr>
        <p:spPr>
          <a:xfrm>
            <a:off x="0" y="4221163"/>
            <a:ext cx="1524000" cy="1524000"/>
          </a:xfrm>
          <a:prstGeom prst="flowChartMagneticTap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华文行楷" panose="02010800040101010101" pitchFamily="2" charset="-122"/>
              </a:rPr>
              <a:t>元曲的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华文行楷" panose="02010800040101010101" pitchFamily="2" charset="-122"/>
            </a:endParaRPr>
          </a:p>
          <a:p>
            <a:pPr lvl="0" algn="ctr" eaLnBrk="0" hangingPunct="0"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华文行楷" panose="02010800040101010101" pitchFamily="2" charset="-122"/>
              </a:rPr>
              <a:t>传唱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  <p:sp>
        <p:nvSpPr>
          <p:cNvPr id="19469" name="文本框 19468"/>
          <p:cNvSpPr txBox="1"/>
          <p:nvPr/>
        </p:nvSpPr>
        <p:spPr>
          <a:xfrm>
            <a:off x="5635625" y="4508500"/>
            <a:ext cx="3324225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2" charset="0"/>
                <a:ea typeface="华文行楷" panose="02010800040101010101" pitchFamily="2" charset="-122"/>
              </a:rPr>
              <a:t>乐府双璧：</a:t>
            </a:r>
            <a:endParaRPr lang="zh-CN" altLang="en-US" sz="2400" b="1" dirty="0">
              <a:latin typeface="Times New Roman" panose="02020603050405020304" pitchFamily="2" charset="0"/>
              <a:ea typeface="华文行楷" panose="02010800040101010101" pitchFamily="2" charset="-122"/>
            </a:endParaRPr>
          </a:p>
          <a:p>
            <a:pPr lvl="0" eaLnBrk="0" hangingPunct="0">
              <a:buClr>
                <a:srgbClr val="000000"/>
              </a:buClr>
            </a:pPr>
            <a:r>
              <a:rPr lang="en-US" altLang="x-none" sz="2400" b="1" dirty="0">
                <a:latin typeface="Times New Roman" panose="02020603050405020304" pitchFamily="2" charset="0"/>
                <a:ea typeface="华文行楷" panose="02010800040101010101" pitchFamily="2" charset="-122"/>
              </a:rPr>
              <a:t>《</a:t>
            </a:r>
            <a:r>
              <a:rPr lang="zh-CN" altLang="en-US" sz="2400" b="1" dirty="0">
                <a:latin typeface="Times New Roman" panose="02020603050405020304" pitchFamily="2" charset="0"/>
                <a:ea typeface="华文行楷" panose="02010800040101010101" pitchFamily="2" charset="-122"/>
              </a:rPr>
              <a:t>孔雀东南飞</a:t>
            </a:r>
            <a:r>
              <a:rPr lang="en-US" altLang="x-none" sz="2400" b="1" dirty="0">
                <a:latin typeface="Times New Roman" panose="02020603050405020304" pitchFamily="2" charset="0"/>
                <a:ea typeface="华文行楷" panose="02010800040101010101" pitchFamily="2" charset="-122"/>
              </a:rPr>
              <a:t>》</a:t>
            </a:r>
            <a:endParaRPr lang="en-US" altLang="x-none" sz="2400" b="1" dirty="0">
              <a:latin typeface="Times New Roman" panose="02020603050405020304" pitchFamily="2" charset="0"/>
              <a:ea typeface="华文行楷" panose="02010800040101010101" pitchFamily="2" charset="-122"/>
            </a:endParaRPr>
          </a:p>
          <a:p>
            <a:pPr lvl="0" eaLnBrk="0" hangingPunct="0">
              <a:buClr>
                <a:srgbClr val="000000"/>
              </a:buClr>
            </a:pPr>
            <a:r>
              <a:rPr lang="en-US" altLang="x-none" sz="2400" b="1" dirty="0">
                <a:latin typeface="Times New Roman" panose="02020603050405020304" pitchFamily="2" charset="0"/>
                <a:ea typeface="华文行楷" panose="02010800040101010101" pitchFamily="2" charset="-122"/>
              </a:rPr>
              <a:t>《</a:t>
            </a:r>
            <a:r>
              <a:rPr lang="zh-CN" altLang="en-US" sz="2400" b="1" dirty="0">
                <a:latin typeface="Times New Roman" panose="02020603050405020304" pitchFamily="2" charset="0"/>
                <a:ea typeface="华文行楷" panose="02010800040101010101" pitchFamily="2" charset="-122"/>
              </a:rPr>
              <a:t>木兰诗</a:t>
            </a:r>
            <a:r>
              <a:rPr lang="en-US" altLang="x-none" sz="2400" b="1" dirty="0">
                <a:latin typeface="Times New Roman" panose="02020603050405020304" pitchFamily="2" charset="0"/>
                <a:ea typeface="华文行楷" panose="02010800040101010101" pitchFamily="2" charset="-122"/>
              </a:rPr>
              <a:t>》</a:t>
            </a:r>
            <a:endParaRPr lang="en-US" altLang="x-none" sz="2400" b="1" dirty="0"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  <p:sp>
        <p:nvSpPr>
          <p:cNvPr id="19470" name="文本框 19469"/>
          <p:cNvSpPr txBox="1"/>
          <p:nvPr/>
        </p:nvSpPr>
        <p:spPr>
          <a:xfrm>
            <a:off x="1247775" y="3213100"/>
            <a:ext cx="3689350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0" hangingPunct="0">
              <a:buClr>
                <a:srgbClr val="000000"/>
              </a:buClr>
            </a:pPr>
            <a:r>
              <a:rPr lang="zh-CN" altLang="en-US" sz="2400" dirty="0">
                <a:latin typeface="Times New Roman" panose="02020603050405020304" pitchFamily="2" charset="0"/>
                <a:ea typeface="华文行楷" panose="02010800040101010101" pitchFamily="2" charset="-122"/>
              </a:rPr>
              <a:t>      </a:t>
            </a:r>
            <a:r>
              <a:rPr lang="zh-CN" altLang="en-US" sz="2400" b="1" dirty="0">
                <a:latin typeface="Times New Roman" panose="02020603050405020304" pitchFamily="2" charset="0"/>
                <a:ea typeface="华文行楷" panose="02010800040101010101" pitchFamily="2" charset="-122"/>
              </a:rPr>
              <a:t>李白与杜甫：中国古代</a:t>
            </a:r>
            <a:endParaRPr lang="zh-CN" altLang="en-US" sz="2400" b="1" dirty="0">
              <a:latin typeface="Times New Roman" panose="02020603050405020304" pitchFamily="2" charset="0"/>
              <a:ea typeface="华文行楷" panose="02010800040101010101" pitchFamily="2" charset="-122"/>
            </a:endParaRPr>
          </a:p>
          <a:p>
            <a:pPr lvl="0" eaLnBrk="0" hangingPunct="0"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2" charset="0"/>
                <a:ea typeface="华文行楷" panose="02010800040101010101" pitchFamily="2" charset="-122"/>
              </a:rPr>
              <a:t>诗歌的双子星座</a:t>
            </a:r>
            <a:endParaRPr lang="zh-CN" altLang="en-US" sz="2400" b="1" dirty="0"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  <p:sp>
        <p:nvSpPr>
          <p:cNvPr id="19471" name="文本框 19470"/>
          <p:cNvSpPr txBox="1"/>
          <p:nvPr/>
        </p:nvSpPr>
        <p:spPr>
          <a:xfrm>
            <a:off x="3044825" y="1196975"/>
            <a:ext cx="41449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 eaLnBrk="0" hangingPunct="0"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2" charset="0"/>
                <a:ea typeface="华文行楷" panose="02010800040101010101" pitchFamily="2" charset="-122"/>
              </a:rPr>
              <a:t>屈原</a:t>
            </a:r>
            <a:r>
              <a:rPr lang="en-US" altLang="x-none" sz="2400" b="1" dirty="0">
                <a:latin typeface="Times New Roman" panose="02020603050405020304" pitchFamily="2" charset="0"/>
                <a:ea typeface="华文行楷" panose="02010800040101010101" pitchFamily="2" charset="-122"/>
              </a:rPr>
              <a:t>—</a:t>
            </a:r>
            <a:r>
              <a:rPr lang="zh-CN" altLang="en-US" sz="2400" b="1" dirty="0">
                <a:latin typeface="Times New Roman" panose="02020603050405020304" pitchFamily="2" charset="0"/>
                <a:ea typeface="华文行楷" panose="02010800040101010101" pitchFamily="2" charset="-122"/>
              </a:rPr>
              <a:t>中国第一位伟大的诗人</a:t>
            </a:r>
            <a:endParaRPr lang="zh-CN" altLang="en-US" sz="2400" b="1" dirty="0"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46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>
                                            <p:txEl>
                                              <p:charRg st="6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469">
                                            <p:txEl>
                                              <p:charRg st="6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>
                                            <p:txEl>
                                              <p:charRg st="14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9469">
                                            <p:txEl>
                                              <p:charRg st="14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947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>
                                            <p:txEl>
                                              <p:charRg st="17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9470">
                                            <p:txEl>
                                              <p:charRg st="17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animBg="1"/>
      <p:bldP spid="19460" grpId="0" animBg="1"/>
      <p:bldP spid="19461" grpId="0" animBg="1"/>
      <p:bldP spid="19462" grpId="0" animBg="1"/>
      <p:bldP spid="19463" grpId="0" animBg="1"/>
      <p:bldP spid="19464" grpId="0" animBg="1"/>
      <p:bldP spid="19465" grpId="0" animBg="1"/>
      <p:bldP spid="19466" grpId="0" bldLvl="0" animBg="1"/>
      <p:bldP spid="19467" grpId="0" animBg="1"/>
      <p:bldP spid="19468" grpId="0" animBg="1"/>
      <p:bldP spid="1947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000" y="436880"/>
            <a:ext cx="8305800" cy="5689600"/>
          </a:xfrm>
        </p:spPr>
        <p:txBody>
          <a:bodyPr/>
          <a:p>
            <a:r>
              <a:rPr lang="en-US" altLang="zh-CN">
                <a:sym typeface="+mn-ea"/>
              </a:rPr>
              <a:t>       </a:t>
            </a:r>
            <a:r>
              <a:rPr lang="zh-CN" altLang="en-US">
                <a:sym typeface="+mn-ea"/>
              </a:rPr>
              <a:t>仿佛永远分离，</a:t>
            </a:r>
            <a:endParaRPr lang="zh-CN" altLang="en-US"/>
          </a:p>
          <a:p>
            <a:r>
              <a:rPr lang="zh-CN" altLang="en-US">
                <a:sym typeface="+mn-ea"/>
              </a:rPr>
              <a:t>　　却又终身相依。</a:t>
            </a:r>
            <a:endParaRPr lang="zh-CN" altLang="en-US"/>
          </a:p>
          <a:p>
            <a:r>
              <a:rPr lang="zh-CN" altLang="en-US">
                <a:sym typeface="+mn-ea"/>
              </a:rPr>
              <a:t>　　这才是伟大的爱情，</a:t>
            </a:r>
            <a:endParaRPr lang="zh-CN" altLang="en-US"/>
          </a:p>
          <a:p>
            <a:r>
              <a:rPr lang="zh-CN" altLang="en-US">
                <a:sym typeface="+mn-ea"/>
              </a:rPr>
              <a:t>　　坚贞就在这里：不仅爱你伟岸的身躯，</a:t>
            </a:r>
            <a:endParaRPr lang="zh-CN" altLang="en-US"/>
          </a:p>
          <a:p>
            <a:r>
              <a:rPr lang="zh-CN" altLang="en-US">
                <a:sym typeface="+mn-ea"/>
              </a:rPr>
              <a:t>　　也爱你坚持的位置，脚下的土地。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占位符 47105"/>
          <p:cNvSpPr>
            <a:spLocks noGrp="1"/>
          </p:cNvSpPr>
          <p:nvPr>
            <p:ph type="body" idx="1"/>
          </p:nvPr>
        </p:nvSpPr>
        <p:spPr>
          <a:xfrm>
            <a:off x="0" y="274638"/>
            <a:ext cx="8839200" cy="5962650"/>
          </a:xfrm>
          <a:ln/>
        </p:spPr>
        <p:txBody>
          <a:bodyPr/>
          <a:p>
            <a:r>
              <a:rPr lang="zh-CN" altLang="en-US" sz="3600" b="1" dirty="0">
                <a:solidFill>
                  <a:srgbClr val="FF0000"/>
                </a:solidFill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比</a:t>
            </a:r>
            <a:r>
              <a:rPr lang="zh-CN" altLang="en-US" sz="3600" b="1" dirty="0">
                <a:latin typeface="黑体" panose="02010609060101010101" pitchFamily="1" charset="-122"/>
                <a:ea typeface="黑体" panose="02010609060101010101" pitchFamily="1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兴 </a:t>
            </a:r>
            <a:r>
              <a:rPr lang="zh-CN" altLang="en-US" sz="3600" b="1" dirty="0">
                <a:latin typeface="黑体" panose="02010609060101010101" pitchFamily="1" charset="-122"/>
                <a:ea typeface="黑体" panose="02010609060101010101" pitchFamily="1" charset="-122"/>
              </a:rPr>
              <a:t>艺术手法的运用</a:t>
            </a:r>
            <a:endParaRPr lang="zh-CN" altLang="en-US" sz="3600" b="1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第三章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buNone/>
            </a:pPr>
            <a:r>
              <a:rPr lang="en-US" altLang="x-none" b="1" dirty="0">
                <a:latin typeface="黑体" panose="02010609060101010101" pitchFamily="1" charset="-122"/>
                <a:ea typeface="黑体" panose="02010609060101010101" pitchFamily="1" charset="-122"/>
              </a:rPr>
              <a:t>1</a:t>
            </a:r>
            <a:r>
              <a:rPr lang="zh-CN" altLang="en-US" b="1" dirty="0">
                <a:latin typeface="黑体" panose="02010609060101010101" pitchFamily="1" charset="-122"/>
                <a:ea typeface="黑体" panose="02010609060101010101" pitchFamily="1" charset="-122"/>
              </a:rPr>
              <a:t>、“桑之未落，其叶沃若” </a:t>
            </a:r>
            <a:endParaRPr lang="zh-CN" altLang="en-US" b="1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pitchFamily="1" charset="-122"/>
                <a:ea typeface="黑体" panose="02010609060101010101" pitchFamily="1" charset="-122"/>
              </a:rPr>
              <a:t>    桑树没有落叶的时候，它的叶子新鲜润泽。</a:t>
            </a:r>
            <a:endParaRPr lang="zh-CN" altLang="en-US" b="1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8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endParaRPr lang="zh-CN" altLang="en-US" b="1" dirty="0">
              <a:solidFill>
                <a:srgbClr val="008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buNone/>
            </a:pPr>
            <a:endParaRPr lang="zh-CN" altLang="en-US" b="1" dirty="0">
              <a:solidFill>
                <a:srgbClr val="008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buNone/>
            </a:pPr>
            <a:r>
              <a:rPr lang="zh-CN" altLang="en-US" sz="2400" b="1" dirty="0">
                <a:solidFill>
                  <a:srgbClr val="800000"/>
                </a:solidFill>
                <a:ea typeface="楷体_GB2312" pitchFamily="1" charset="-122"/>
              </a:rPr>
              <a:t>  </a:t>
            </a:r>
            <a:endParaRPr lang="zh-CN" altLang="en-US" sz="2400" b="1" dirty="0">
              <a:solidFill>
                <a:srgbClr val="800000"/>
              </a:solidFill>
              <a:ea typeface="楷体_GB2312" pitchFamily="1" charset="-122"/>
            </a:endParaRPr>
          </a:p>
        </p:txBody>
      </p:sp>
      <p:sp>
        <p:nvSpPr>
          <p:cNvPr id="47107" name="圆角矩形标注 47106"/>
          <p:cNvSpPr/>
          <p:nvPr/>
        </p:nvSpPr>
        <p:spPr>
          <a:xfrm>
            <a:off x="5724525" y="117475"/>
            <a:ext cx="3303588" cy="1831975"/>
          </a:xfrm>
          <a:prstGeom prst="wedgeRoundRectCallout">
            <a:avLst>
              <a:gd name="adj1" fmla="val -10329"/>
              <a:gd name="adj2" fmla="val 26171"/>
              <a:gd name="adj3" fmla="val 16667"/>
            </a:avLst>
          </a:prstGeom>
          <a:noFill/>
          <a:ln w="5715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0" hangingPunct="0">
              <a:buClr>
                <a:srgbClr val="000000"/>
              </a:buClr>
            </a:pPr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7108" name="文本框 47107"/>
          <p:cNvSpPr txBox="1"/>
          <p:nvPr/>
        </p:nvSpPr>
        <p:spPr>
          <a:xfrm>
            <a:off x="5868988" y="260350"/>
            <a:ext cx="3257550" cy="173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buClr>
                <a:srgbClr val="000000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兴</a:t>
            </a:r>
            <a:r>
              <a:rPr lang="en-US" altLang="x-none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先言他物以引起所咏之辞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eaLnBrk="0" hangingPunct="0">
              <a:buClr>
                <a:srgbClr val="000000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比：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比喻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7109" name="文本框 47108"/>
          <p:cNvSpPr txBox="1"/>
          <p:nvPr/>
        </p:nvSpPr>
        <p:spPr>
          <a:xfrm>
            <a:off x="1042988" y="3860800"/>
            <a:ext cx="5113337" cy="639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eaLnBrk="0" hangingPunct="0">
              <a:buClr>
                <a:srgbClr val="000000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喻体            本体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7110" name="文本框 47109"/>
          <p:cNvSpPr txBox="1"/>
          <p:nvPr/>
        </p:nvSpPr>
        <p:spPr>
          <a:xfrm>
            <a:off x="1182688" y="4437063"/>
            <a:ext cx="68008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buClr>
                <a:srgbClr val="000000"/>
              </a:buClr>
            </a:pP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桑      </a:t>
            </a:r>
            <a:endParaRPr lang="zh-CN" altLang="en-US" sz="3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eaLnBrk="0" hangingPunct="0">
              <a:buClr>
                <a:srgbClr val="000000"/>
              </a:buClr>
            </a:pP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其叶沃若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</a:t>
            </a:r>
            <a:endParaRPr lang="zh-CN" altLang="en-US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7111" name="文本框 47110"/>
          <p:cNvSpPr txBox="1"/>
          <p:nvPr/>
        </p:nvSpPr>
        <p:spPr>
          <a:xfrm>
            <a:off x="3109913" y="4797425"/>
            <a:ext cx="1698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0" hangingPunct="0">
              <a:buClr>
                <a:srgbClr val="000000"/>
              </a:buClr>
            </a:pPr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47112" name="组合 47111"/>
          <p:cNvGrpSpPr/>
          <p:nvPr/>
        </p:nvGrpSpPr>
        <p:grpSpPr>
          <a:xfrm>
            <a:off x="2976563" y="4437063"/>
            <a:ext cx="4692650" cy="1190625"/>
            <a:chOff x="0" y="0"/>
            <a:chExt cx="2956" cy="720"/>
          </a:xfrm>
        </p:grpSpPr>
        <p:sp>
          <p:nvSpPr>
            <p:cNvPr id="47113" name="文本框 47112"/>
            <p:cNvSpPr txBox="1"/>
            <p:nvPr/>
          </p:nvSpPr>
          <p:spPr>
            <a:xfrm>
              <a:off x="988" y="0"/>
              <a:ext cx="1968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eaLnBrk="0" hangingPunct="0">
                <a:buClr>
                  <a:srgbClr val="000000"/>
                </a:buClr>
              </a:pPr>
              <a:r>
                <a:rPr lang="zh-CN" altLang="en-US" sz="3600" b="1" dirty="0">
                  <a:latin typeface="Times New Roman" panose="02020603050405020304" pitchFamily="2" charset="0"/>
                  <a:ea typeface="华文新魏" panose="02010800040101010101" pitchFamily="2" charset="-122"/>
                </a:rPr>
                <a:t>女子</a:t>
              </a:r>
              <a:endParaRPr lang="zh-CN" altLang="en-US" sz="3600" b="1" dirty="0">
                <a:latin typeface="Times New Roman" panose="02020603050405020304" pitchFamily="2" charset="0"/>
                <a:ea typeface="华文新魏" panose="02010800040101010101" pitchFamily="2" charset="-122"/>
              </a:endParaRPr>
            </a:p>
            <a:p>
              <a:pPr lvl="0" eaLnBrk="0" hangingPunct="0">
                <a:buClr>
                  <a:srgbClr val="000000"/>
                </a:buClr>
              </a:pPr>
              <a:r>
                <a:rPr lang="zh-CN" altLang="en-US" sz="3600" b="1" dirty="0">
                  <a:latin typeface="Times New Roman" panose="02020603050405020304" pitchFamily="2" charset="0"/>
                  <a:ea typeface="华文新魏" panose="02010800040101010101" pitchFamily="2" charset="-122"/>
                </a:rPr>
                <a:t>女子的青春年华</a:t>
              </a:r>
              <a:endParaRPr lang="zh-CN" altLang="en-US" sz="3600" b="1" dirty="0">
                <a:latin typeface="Times New Roman" panose="02020603050405020304" pitchFamily="2" charset="0"/>
                <a:ea typeface="华文新魏" panose="02010800040101010101" pitchFamily="2" charset="-122"/>
              </a:endParaRPr>
            </a:p>
          </p:txBody>
        </p:sp>
        <p:sp>
          <p:nvSpPr>
            <p:cNvPr id="47114" name="直接连接符 47113"/>
            <p:cNvSpPr/>
            <p:nvPr/>
          </p:nvSpPr>
          <p:spPr>
            <a:xfrm>
              <a:off x="0" y="260"/>
              <a:ext cx="720" cy="0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7115" name="直接连接符 47114"/>
            <p:cNvSpPr/>
            <p:nvPr/>
          </p:nvSpPr>
          <p:spPr>
            <a:xfrm>
              <a:off x="0" y="500"/>
              <a:ext cx="720" cy="0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47116" name="文本框 47115"/>
          <p:cNvSpPr txBox="1"/>
          <p:nvPr/>
        </p:nvSpPr>
        <p:spPr>
          <a:xfrm>
            <a:off x="252413" y="4176713"/>
            <a:ext cx="7334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0" hangingPunct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比</a:t>
            </a:r>
            <a:r>
              <a:rPr lang="en-US" altLang="x-none" sz="3600" b="1" dirty="0">
                <a:solidFill>
                  <a:srgbClr val="FF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:</a:t>
            </a:r>
            <a:endParaRPr lang="en-US" altLang="x-none" sz="3600" b="1" dirty="0">
              <a:solidFill>
                <a:srgbClr val="FF0000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47117" name="文本框 47116"/>
          <p:cNvSpPr txBox="1"/>
          <p:nvPr/>
        </p:nvSpPr>
        <p:spPr>
          <a:xfrm>
            <a:off x="36513" y="2636838"/>
            <a:ext cx="8712200" cy="1554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eaLnBrk="0" hangingPunct="0">
              <a:buNone/>
            </a:pPr>
            <a:r>
              <a:rPr lang="zh-CN" altLang="en-US" sz="3200" b="1" dirty="0">
                <a:latin typeface="黑体" panose="02010609060101010101" pitchFamily="1" charset="-122"/>
                <a:ea typeface="黑体" panose="02010609060101010101" pitchFamily="1" charset="-122"/>
              </a:rPr>
              <a:t>2、“桑之落矣，其黄而陨”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eaLnBrk="0" hangingPunct="0">
              <a:spcBef>
                <a:spcPct val="0"/>
              </a:spcBef>
              <a:buNone/>
            </a:pPr>
            <a:r>
              <a:rPr lang="zh-CN" altLang="en-US" sz="3200" b="1" dirty="0">
                <a:latin typeface="黑体" panose="02010609060101010101" pitchFamily="1" charset="-122"/>
                <a:ea typeface="黑体" panose="02010609060101010101" pitchFamily="1" charset="-122"/>
              </a:rPr>
              <a:t>桑树落叶的时候,它的叶子枯黄,纷纷掉落下来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algn="l" eaLnBrk="1" latinLnBrk="0" hangingPunct="1"/>
            <a:endParaRPr lang="zh-CN" altLang="en-US" sz="32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47118" name="文本框 47117"/>
          <p:cNvSpPr txBox="1"/>
          <p:nvPr/>
        </p:nvSpPr>
        <p:spPr>
          <a:xfrm>
            <a:off x="4716463" y="5805488"/>
            <a:ext cx="2925762" cy="6397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0" hangingPunct="0">
              <a:buClr>
                <a:srgbClr val="000000"/>
              </a:buClr>
            </a:pPr>
            <a:r>
              <a:rPr lang="zh-CN" altLang="en-US" sz="3600" b="1" dirty="0">
                <a:latin typeface="Times New Roman" panose="02020603050405020304" pitchFamily="2" charset="0"/>
                <a:ea typeface="楷体_GB2312" pitchFamily="1" charset="-122"/>
              </a:rPr>
              <a:t>女子年长色衰</a:t>
            </a:r>
            <a:endParaRPr lang="zh-CN" altLang="en-US" sz="36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7119" name="文本框 47118"/>
          <p:cNvSpPr txBox="1"/>
          <p:nvPr/>
        </p:nvSpPr>
        <p:spPr>
          <a:xfrm>
            <a:off x="1042988" y="5876925"/>
            <a:ext cx="2057400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 lvl="0" eaLnBrk="0" hangingPunct="0">
              <a:buClr>
                <a:srgbClr val="000000"/>
              </a:buClr>
            </a:pP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其黄而陨                              </a:t>
            </a:r>
            <a:endParaRPr lang="zh-CN" altLang="en-US" sz="32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7120" name="箭头 386"/>
          <p:cNvSpPr/>
          <p:nvPr/>
        </p:nvSpPr>
        <p:spPr>
          <a:xfrm flipV="1">
            <a:off x="3060700" y="6165850"/>
            <a:ext cx="10080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  <p:bldP spid="47110" grpId="0"/>
      <p:bldP spid="47119" grpId="0"/>
      <p:bldP spid="47118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3"/>
          <p:cNvSpPr txBox="1"/>
          <p:nvPr/>
        </p:nvSpPr>
        <p:spPr>
          <a:xfrm>
            <a:off x="228600" y="1844675"/>
            <a:ext cx="838200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669900"/>
                </a:solidFill>
                <a:latin typeface="Times New Roman" panose="02020603050405020304" pitchFamily="2" charset="0"/>
                <a:ea typeface="华文彩云" panose="02010800040101010101" pitchFamily="2" charset="-122"/>
              </a:rPr>
              <a:t>中国古典诗歌</a:t>
            </a:r>
            <a:endParaRPr lang="zh-CN" altLang="en-US" sz="3600" b="1" dirty="0">
              <a:solidFill>
                <a:srgbClr val="669900"/>
              </a:solidFill>
              <a:latin typeface="Times New Roman" panose="02020603050405020304" pitchFamily="2" charset="0"/>
              <a:ea typeface="华文彩云" panose="02010800040101010101" pitchFamily="2" charset="-122"/>
            </a:endParaRPr>
          </a:p>
        </p:txBody>
      </p:sp>
      <p:sp>
        <p:nvSpPr>
          <p:cNvPr id="20483" name="AutoShape 4"/>
          <p:cNvSpPr/>
          <p:nvPr/>
        </p:nvSpPr>
        <p:spPr>
          <a:xfrm>
            <a:off x="971550" y="908050"/>
            <a:ext cx="304800" cy="5257800"/>
          </a:xfrm>
          <a:prstGeom prst="leftBrace">
            <a:avLst>
              <a:gd name="adj1" fmla="val 143750"/>
              <a:gd name="adj2" fmla="val 50000"/>
            </a:avLst>
          </a:prstGeom>
          <a:noFill/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en-US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484" name="Text Box 5"/>
          <p:cNvSpPr txBox="1"/>
          <p:nvPr/>
        </p:nvSpPr>
        <p:spPr>
          <a:xfrm>
            <a:off x="1295400" y="1341438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诗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485" name="AutoShape 6"/>
          <p:cNvSpPr/>
          <p:nvPr/>
        </p:nvSpPr>
        <p:spPr>
          <a:xfrm>
            <a:off x="1752600" y="685800"/>
            <a:ext cx="228600" cy="1752600"/>
          </a:xfrm>
          <a:prstGeom prst="leftBrace">
            <a:avLst>
              <a:gd name="adj1" fmla="val 63888"/>
              <a:gd name="adj2" fmla="val 50000"/>
            </a:avLst>
          </a:prstGeom>
          <a:noFill/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0486" name="Text Box 7"/>
          <p:cNvSpPr txBox="1"/>
          <p:nvPr/>
        </p:nvSpPr>
        <p:spPr>
          <a:xfrm>
            <a:off x="2895600" y="228600"/>
            <a:ext cx="62484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四言古诗</a:t>
            </a:r>
            <a:r>
              <a:rPr lang="zh-CN" altLang="en-US" sz="18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：</a:t>
            </a:r>
            <a:r>
              <a:rPr lang="zh-CN" altLang="en-US" sz="22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出现最早（</a:t>
            </a:r>
            <a:r>
              <a:rPr lang="en-US" altLang="x-none" sz="22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《</a:t>
            </a:r>
            <a:r>
              <a:rPr lang="zh-CN" altLang="en-US" sz="22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诗经</a:t>
            </a:r>
            <a:r>
              <a:rPr lang="en-US" altLang="x-none" sz="22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》</a:t>
            </a:r>
            <a:r>
              <a:rPr lang="zh-CN" altLang="en-US" sz="22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）</a:t>
            </a:r>
            <a:endParaRPr lang="zh-CN" altLang="en-US" sz="2200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五言古诗</a:t>
            </a:r>
            <a:r>
              <a:rPr lang="zh-CN" altLang="en-US" sz="18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：</a:t>
            </a:r>
            <a:r>
              <a:rPr lang="zh-CN" altLang="en-US" sz="22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成熟于汉代</a:t>
            </a:r>
            <a:endParaRPr lang="zh-CN" altLang="en-US" sz="2200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七言古诗</a:t>
            </a:r>
            <a:r>
              <a:rPr lang="zh-CN" altLang="en-US" sz="18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：</a:t>
            </a:r>
            <a:r>
              <a:rPr lang="zh-CN" altLang="en-US" sz="20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成熟于唐代（杜甫</a:t>
            </a:r>
            <a:r>
              <a:rPr lang="en-US" altLang="x-none" sz="20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《</a:t>
            </a:r>
            <a:r>
              <a:rPr lang="zh-CN" altLang="en-US" sz="20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闻官军收河南河北</a:t>
            </a:r>
            <a:r>
              <a:rPr lang="en-US" altLang="x-none" sz="20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》</a:t>
            </a:r>
            <a:endParaRPr lang="en-US" altLang="x-none" sz="2000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乐府诗</a:t>
            </a:r>
            <a:r>
              <a:rPr lang="zh-CN" altLang="en-US" sz="18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：</a:t>
            </a:r>
            <a:r>
              <a:rPr lang="zh-CN" altLang="en-US" sz="16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标题有的加上“歌”、“行”、“歌行”、“引”、“曲”等名称</a:t>
            </a:r>
            <a:endParaRPr lang="zh-CN" altLang="en-US" sz="1600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487" name="Text Box 8"/>
          <p:cNvSpPr txBox="1"/>
          <p:nvPr/>
        </p:nvSpPr>
        <p:spPr>
          <a:xfrm>
            <a:off x="2057400" y="404813"/>
            <a:ext cx="5334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古体诗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488" name="AutoShape 9"/>
          <p:cNvSpPr/>
          <p:nvPr/>
        </p:nvSpPr>
        <p:spPr>
          <a:xfrm>
            <a:off x="2627313" y="333375"/>
            <a:ext cx="144462" cy="1263650"/>
          </a:xfrm>
          <a:prstGeom prst="leftBrace">
            <a:avLst>
              <a:gd name="adj1" fmla="val 72894"/>
              <a:gd name="adj2" fmla="val 50000"/>
            </a:avLst>
          </a:prstGeom>
          <a:noFill/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en-US" dirty="0">
              <a:solidFill>
                <a:schemeClr val="bg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489" name="Text Box 10"/>
          <p:cNvSpPr txBox="1"/>
          <p:nvPr/>
        </p:nvSpPr>
        <p:spPr>
          <a:xfrm>
            <a:off x="2057400" y="2133600"/>
            <a:ext cx="549275" cy="1219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近体诗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490" name="AutoShape 11"/>
          <p:cNvSpPr/>
          <p:nvPr/>
        </p:nvSpPr>
        <p:spPr>
          <a:xfrm>
            <a:off x="2590800" y="2276475"/>
            <a:ext cx="180975" cy="1152525"/>
          </a:xfrm>
          <a:prstGeom prst="leftBrace">
            <a:avLst>
              <a:gd name="adj1" fmla="val 53070"/>
              <a:gd name="adj2" fmla="val 50000"/>
            </a:avLst>
          </a:prstGeom>
          <a:noFill/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0491" name="Text Box 12"/>
          <p:cNvSpPr txBox="1"/>
          <p:nvPr/>
        </p:nvSpPr>
        <p:spPr>
          <a:xfrm>
            <a:off x="2843213" y="1989138"/>
            <a:ext cx="10080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绝句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492" name="AutoShape 13"/>
          <p:cNvSpPr/>
          <p:nvPr/>
        </p:nvSpPr>
        <p:spPr>
          <a:xfrm>
            <a:off x="3708400" y="1916113"/>
            <a:ext cx="142875" cy="630237"/>
          </a:xfrm>
          <a:prstGeom prst="leftBrace">
            <a:avLst>
              <a:gd name="adj1" fmla="val 36759"/>
              <a:gd name="adj2" fmla="val 50000"/>
            </a:avLst>
          </a:prstGeom>
          <a:noFill/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en-US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494" name="Text Box 15"/>
          <p:cNvSpPr txBox="1"/>
          <p:nvPr/>
        </p:nvSpPr>
        <p:spPr>
          <a:xfrm>
            <a:off x="2895600" y="2997200"/>
            <a:ext cx="812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律诗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495" name="AutoShape 16"/>
          <p:cNvSpPr/>
          <p:nvPr/>
        </p:nvSpPr>
        <p:spPr>
          <a:xfrm>
            <a:off x="3657600" y="2924175"/>
            <a:ext cx="122238" cy="936625"/>
          </a:xfrm>
          <a:prstGeom prst="leftBrace">
            <a:avLst>
              <a:gd name="adj1" fmla="val 63852"/>
              <a:gd name="adj2" fmla="val 50000"/>
            </a:avLst>
          </a:prstGeom>
          <a:noFill/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0497" name="Text Box 18"/>
          <p:cNvSpPr txBox="1"/>
          <p:nvPr/>
        </p:nvSpPr>
        <p:spPr>
          <a:xfrm>
            <a:off x="1295400" y="4005263"/>
            <a:ext cx="7467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词</a:t>
            </a:r>
            <a:r>
              <a:rPr lang="zh-CN" altLang="en-US" sz="20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（又称“诗余”“长短句”、“填词”）：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调有定格、句有定数、字有定声，以两宋成就最高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498" name="Text Box 19"/>
          <p:cNvSpPr txBox="1"/>
          <p:nvPr/>
        </p:nvSpPr>
        <p:spPr>
          <a:xfrm>
            <a:off x="1295400" y="5013325"/>
            <a:ext cx="1447800" cy="1249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曲</a:t>
            </a:r>
            <a:r>
              <a:rPr lang="en-US" altLang="x-none" sz="20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zh-CN" altLang="en-US" sz="20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以元代成就最高）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499" name="AutoShape 20"/>
          <p:cNvSpPr/>
          <p:nvPr/>
        </p:nvSpPr>
        <p:spPr>
          <a:xfrm>
            <a:off x="2743200" y="5300663"/>
            <a:ext cx="100013" cy="1081087"/>
          </a:xfrm>
          <a:prstGeom prst="leftBrace">
            <a:avLst>
              <a:gd name="adj1" fmla="val 90078"/>
              <a:gd name="adj2" fmla="val 50000"/>
            </a:avLst>
          </a:prstGeom>
          <a:noFill/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0500" name="Text Box 21"/>
          <p:cNvSpPr txBox="1"/>
          <p:nvPr/>
        </p:nvSpPr>
        <p:spPr>
          <a:xfrm>
            <a:off x="2771775" y="5157788"/>
            <a:ext cx="9858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散曲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01" name="AutoShape 22"/>
          <p:cNvSpPr/>
          <p:nvPr/>
        </p:nvSpPr>
        <p:spPr>
          <a:xfrm>
            <a:off x="3657600" y="5029200"/>
            <a:ext cx="152400" cy="762000"/>
          </a:xfrm>
          <a:prstGeom prst="leftBrace">
            <a:avLst>
              <a:gd name="adj1" fmla="val 41666"/>
              <a:gd name="adj2" fmla="val 50000"/>
            </a:avLst>
          </a:prstGeom>
          <a:noFill/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0502" name="Text Box 23"/>
          <p:cNvSpPr txBox="1"/>
          <p:nvPr/>
        </p:nvSpPr>
        <p:spPr>
          <a:xfrm>
            <a:off x="3810000" y="4953000"/>
            <a:ext cx="6018213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小令（短小的曲子）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套数（散曲）（睢景臣</a:t>
            </a:r>
            <a:r>
              <a:rPr lang="en-US" altLang="x-none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《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高祖还乡</a:t>
            </a:r>
            <a:r>
              <a:rPr lang="en-US" altLang="x-none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》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）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03" name="Text Box 24"/>
          <p:cNvSpPr txBox="1"/>
          <p:nvPr/>
        </p:nvSpPr>
        <p:spPr>
          <a:xfrm>
            <a:off x="2771775" y="6021388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剧曲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04" name="AutoShape 25"/>
          <p:cNvSpPr/>
          <p:nvPr/>
        </p:nvSpPr>
        <p:spPr>
          <a:xfrm>
            <a:off x="3657600" y="57912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0505" name="Text Box 26"/>
          <p:cNvSpPr txBox="1"/>
          <p:nvPr/>
        </p:nvSpPr>
        <p:spPr>
          <a:xfrm>
            <a:off x="3810000" y="5791200"/>
            <a:ext cx="19050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杂剧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传奇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06" name="AutoShape 27"/>
          <p:cNvSpPr/>
          <p:nvPr/>
        </p:nvSpPr>
        <p:spPr>
          <a:xfrm>
            <a:off x="4572000" y="5867400"/>
            <a:ext cx="76200" cy="609600"/>
          </a:xfrm>
          <a:prstGeom prst="rightBrace">
            <a:avLst>
              <a:gd name="adj1" fmla="val 66666"/>
              <a:gd name="adj2" fmla="val 50000"/>
            </a:avLst>
          </a:prstGeom>
          <a:noFill/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0507" name="Text Box 28"/>
          <p:cNvSpPr txBox="1"/>
          <p:nvPr/>
        </p:nvSpPr>
        <p:spPr>
          <a:xfrm>
            <a:off x="4724400" y="6019800"/>
            <a:ext cx="3124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（已是供演出的剧本）</a:t>
            </a:r>
            <a:endParaRPr lang="zh-CN" altLang="en-US" sz="2000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08" name="Text Box 29"/>
          <p:cNvSpPr txBox="1"/>
          <p:nvPr/>
        </p:nvSpPr>
        <p:spPr>
          <a:xfrm>
            <a:off x="1295400" y="3048000"/>
            <a:ext cx="1524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（形成于唐代）</a:t>
            </a:r>
            <a:endParaRPr lang="zh-CN" altLang="en-US" sz="2000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509" name="AutoShape 30"/>
          <p:cNvSpPr/>
          <p:nvPr/>
        </p:nvSpPr>
        <p:spPr>
          <a:xfrm>
            <a:off x="971550" y="1700213"/>
            <a:ext cx="215900" cy="3744912"/>
          </a:xfrm>
          <a:prstGeom prst="leftBrace">
            <a:avLst>
              <a:gd name="adj1" fmla="val 14454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0510" name="AutoShape 31"/>
          <p:cNvSpPr/>
          <p:nvPr/>
        </p:nvSpPr>
        <p:spPr>
          <a:xfrm>
            <a:off x="1979613" y="981075"/>
            <a:ext cx="144462" cy="1584325"/>
          </a:xfrm>
          <a:prstGeom prst="leftBrace">
            <a:avLst>
              <a:gd name="adj1" fmla="val 9139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0511" name="AutoShape 32"/>
          <p:cNvSpPr/>
          <p:nvPr/>
        </p:nvSpPr>
        <p:spPr>
          <a:xfrm>
            <a:off x="2555875" y="404813"/>
            <a:ext cx="287338" cy="1223962"/>
          </a:xfrm>
          <a:prstGeom prst="leftBrace">
            <a:avLst>
              <a:gd name="adj1" fmla="val 3549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0512" name="AutoShape 33"/>
          <p:cNvSpPr/>
          <p:nvPr/>
        </p:nvSpPr>
        <p:spPr>
          <a:xfrm>
            <a:off x="2555875" y="2205038"/>
            <a:ext cx="287338" cy="1079500"/>
          </a:xfrm>
          <a:prstGeom prst="leftBrace">
            <a:avLst>
              <a:gd name="adj1" fmla="val 3130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0515" name="AutoShape 36"/>
          <p:cNvSpPr/>
          <p:nvPr/>
        </p:nvSpPr>
        <p:spPr>
          <a:xfrm>
            <a:off x="2555875" y="5373688"/>
            <a:ext cx="215900" cy="936625"/>
          </a:xfrm>
          <a:prstGeom prst="leftBrace">
            <a:avLst>
              <a:gd name="adj1" fmla="val 3615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0516" name="AutoShape 37"/>
          <p:cNvSpPr/>
          <p:nvPr/>
        </p:nvSpPr>
        <p:spPr>
          <a:xfrm>
            <a:off x="3563938" y="5084763"/>
            <a:ext cx="288925" cy="576262"/>
          </a:xfrm>
          <a:prstGeom prst="leftBrace">
            <a:avLst>
              <a:gd name="adj1" fmla="val 1662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0517" name="AutoShape 38"/>
          <p:cNvSpPr/>
          <p:nvPr/>
        </p:nvSpPr>
        <p:spPr>
          <a:xfrm>
            <a:off x="3563938" y="5949950"/>
            <a:ext cx="288925" cy="576263"/>
          </a:xfrm>
          <a:prstGeom prst="leftBrace">
            <a:avLst>
              <a:gd name="adj1" fmla="val 1662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2"/>
          <p:cNvSpPr txBox="1"/>
          <p:nvPr/>
        </p:nvSpPr>
        <p:spPr>
          <a:xfrm>
            <a:off x="323850" y="1052513"/>
            <a:ext cx="8496300" cy="5145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05000"/>
              </a:lnSpc>
            </a:pPr>
            <a:r>
              <a:rPr lang="en-US" altLang="x-none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</a:t>
            </a:r>
            <a:r>
              <a:rPr lang="en-US" altLang="x-none" sz="28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诗经</a:t>
            </a:r>
            <a:r>
              <a:rPr lang="en-US" altLang="x-none" sz="28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 dirty="0">
                <a:solidFill>
                  <a:srgbClr val="669900"/>
                </a:solidFill>
                <a:latin typeface="楷体_GB2312" pitchFamily="1" charset="-122"/>
                <a:ea typeface="楷体_GB2312" pitchFamily="1" charset="-122"/>
              </a:rPr>
              <a:t>是我国第一部诗歌总集。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反映了公元前</a:t>
            </a:r>
            <a:r>
              <a:rPr lang="en-US" altLang="x-none" sz="28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11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世纪西周初年至公元前</a:t>
            </a:r>
            <a:r>
              <a:rPr lang="en-US" altLang="x-none" sz="28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6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世纪春秋中期的</a:t>
            </a:r>
            <a:r>
              <a:rPr lang="en-US" altLang="x-none" sz="28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500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年间的古代社会生活。</a:t>
            </a:r>
            <a:r>
              <a:rPr lang="en-US" altLang="x-none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诗经</a:t>
            </a:r>
            <a:r>
              <a:rPr lang="en-US" altLang="x-none" sz="2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本称</a:t>
            </a:r>
            <a:r>
              <a:rPr lang="en-US" altLang="x-none" sz="2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诗</a:t>
            </a:r>
            <a:r>
              <a:rPr lang="en-US" altLang="x-none" sz="2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或</a:t>
            </a:r>
            <a:r>
              <a:rPr lang="en-US" altLang="x-none" sz="2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诗三百</a:t>
            </a:r>
            <a:r>
              <a:rPr lang="en-US" altLang="x-none" sz="2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，汉代儒家尊奉它为经典，后世始称它为</a:t>
            </a:r>
            <a:r>
              <a:rPr lang="en-US" altLang="x-none" sz="2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诗经</a:t>
            </a:r>
            <a:r>
              <a:rPr lang="en-US" altLang="x-none" sz="2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eaLnBrk="1" hangingPunct="1">
              <a:lnSpc>
                <a:spcPct val="105000"/>
              </a:lnSpc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en-US" altLang="x-none" sz="2800" b="1" dirty="0">
                <a:solidFill>
                  <a:srgbClr val="669900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800" b="1" dirty="0">
                <a:solidFill>
                  <a:srgbClr val="669900"/>
                </a:solidFill>
                <a:latin typeface="楷体_GB2312" pitchFamily="1" charset="-122"/>
                <a:ea typeface="楷体_GB2312" pitchFamily="1" charset="-122"/>
              </a:rPr>
              <a:t>诗经</a:t>
            </a:r>
            <a:r>
              <a:rPr lang="en-US" altLang="x-none" sz="2800" b="1" dirty="0">
                <a:solidFill>
                  <a:srgbClr val="669900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 dirty="0">
                <a:solidFill>
                  <a:srgbClr val="669900"/>
                </a:solidFill>
                <a:latin typeface="楷体_GB2312" pitchFamily="1" charset="-122"/>
                <a:ea typeface="楷体_GB2312" pitchFamily="1" charset="-122"/>
              </a:rPr>
              <a:t>是儒家的经典之一。（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儒家奉有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“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四书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”“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五经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”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zh-CN" altLang="en-US" sz="2800" b="1" dirty="0">
                <a:solidFill>
                  <a:srgbClr val="669900"/>
                </a:solidFill>
                <a:latin typeface="Times New Roman" panose="02020603050405020304" pitchFamily="2" charset="0"/>
                <a:ea typeface="楷体_GB2312" pitchFamily="1" charset="-122"/>
              </a:rPr>
              <a:t>“</a:t>
            </a:r>
            <a:r>
              <a:rPr lang="zh-CN" altLang="en-US" sz="2800" b="1" dirty="0">
                <a:solidFill>
                  <a:srgbClr val="669900"/>
                </a:solidFill>
                <a:latin typeface="楷体_GB2312" pitchFamily="1" charset="-122"/>
                <a:ea typeface="楷体_GB2312" pitchFamily="1" charset="-122"/>
              </a:rPr>
              <a:t>四书</a:t>
            </a:r>
            <a:r>
              <a:rPr lang="zh-CN" altLang="en-US" sz="2800" b="1" dirty="0">
                <a:solidFill>
                  <a:srgbClr val="669900"/>
                </a:solidFill>
                <a:latin typeface="Times New Roman" panose="02020603050405020304" pitchFamily="2" charset="0"/>
                <a:ea typeface="楷体_GB2312" pitchFamily="1" charset="-122"/>
              </a:rPr>
              <a:t>”</a:t>
            </a:r>
            <a:r>
              <a:rPr lang="zh-CN" altLang="en-US" sz="2800" b="1" dirty="0">
                <a:solidFill>
                  <a:srgbClr val="669900"/>
                </a:solidFill>
                <a:latin typeface="楷体_GB2312" pitchFamily="1" charset="-122"/>
                <a:ea typeface="楷体_GB2312" pitchFamily="1" charset="-122"/>
              </a:rPr>
              <a:t>指</a:t>
            </a:r>
            <a:r>
              <a:rPr lang="en-US" altLang="x-none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大学</a:t>
            </a:r>
            <a:r>
              <a:rPr lang="en-US" altLang="x-none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》《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中庸</a:t>
            </a:r>
            <a:r>
              <a:rPr lang="en-US" altLang="x-none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》《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论语</a:t>
            </a:r>
            <a:r>
              <a:rPr lang="en-US" altLang="x-none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》《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孟子</a:t>
            </a:r>
            <a:r>
              <a:rPr lang="en-US" altLang="x-none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；</a:t>
            </a:r>
            <a:r>
              <a:rPr lang="zh-CN" altLang="en-US" sz="2800" b="1" dirty="0">
                <a:solidFill>
                  <a:srgbClr val="669900"/>
                </a:solidFill>
                <a:latin typeface="Times New Roman" panose="02020603050405020304" pitchFamily="2" charset="0"/>
                <a:ea typeface="楷体_GB2312" pitchFamily="1" charset="-122"/>
              </a:rPr>
              <a:t>“</a:t>
            </a:r>
            <a:r>
              <a:rPr lang="zh-CN" altLang="en-US" sz="2800" b="1" dirty="0">
                <a:solidFill>
                  <a:srgbClr val="669900"/>
                </a:solidFill>
                <a:latin typeface="楷体_GB2312" pitchFamily="1" charset="-122"/>
                <a:ea typeface="楷体_GB2312" pitchFamily="1" charset="-122"/>
              </a:rPr>
              <a:t>五经</a:t>
            </a:r>
            <a:r>
              <a:rPr lang="zh-CN" altLang="en-US" sz="2800" b="1" dirty="0">
                <a:solidFill>
                  <a:srgbClr val="669900"/>
                </a:solidFill>
                <a:latin typeface="Times New Roman" panose="02020603050405020304" pitchFamily="2" charset="0"/>
                <a:ea typeface="楷体_GB2312" pitchFamily="1" charset="-122"/>
              </a:rPr>
              <a:t>”</a:t>
            </a:r>
            <a:r>
              <a:rPr lang="zh-CN" altLang="en-US" sz="2800" b="1" dirty="0">
                <a:solidFill>
                  <a:srgbClr val="669900"/>
                </a:solidFill>
                <a:latin typeface="楷体_GB2312" pitchFamily="1" charset="-122"/>
                <a:ea typeface="楷体_GB2312" pitchFamily="1" charset="-122"/>
              </a:rPr>
              <a:t>指</a:t>
            </a:r>
            <a:r>
              <a:rPr lang="en-US" altLang="x-none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诗</a:t>
            </a:r>
            <a:r>
              <a:rPr lang="en-US" altLang="x-none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》《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书</a:t>
            </a:r>
            <a:r>
              <a:rPr lang="en-US" altLang="x-none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》《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礼</a:t>
            </a:r>
            <a:r>
              <a:rPr lang="en-US" altLang="x-none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》《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易</a:t>
            </a:r>
            <a:r>
              <a:rPr lang="en-US" altLang="x-none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》《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春秋</a:t>
            </a:r>
            <a:r>
              <a:rPr lang="en-US" altLang="x-none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）</a:t>
            </a:r>
            <a:r>
              <a:rPr lang="zh-CN" altLang="en-US" sz="2800" b="1" dirty="0">
                <a:solidFill>
                  <a:srgbClr val="669900"/>
                </a:solidFill>
                <a:latin typeface="楷体_GB2312" pitchFamily="1" charset="-122"/>
                <a:ea typeface="楷体_GB2312" pitchFamily="1" charset="-122"/>
              </a:rPr>
              <a:t>成书于公元前</a:t>
            </a:r>
            <a:r>
              <a:rPr lang="en-US" altLang="x-none" sz="2800" b="1" dirty="0">
                <a:solidFill>
                  <a:srgbClr val="669900"/>
                </a:solidFill>
                <a:latin typeface="楷体_GB2312" pitchFamily="1" charset="-122"/>
                <a:ea typeface="楷体_GB2312" pitchFamily="1" charset="-122"/>
              </a:rPr>
              <a:t>6</a:t>
            </a:r>
            <a:r>
              <a:rPr lang="zh-CN" altLang="en-US" sz="2800" b="1" dirty="0">
                <a:solidFill>
                  <a:srgbClr val="669900"/>
                </a:solidFill>
                <a:latin typeface="楷体_GB2312" pitchFamily="1" charset="-122"/>
                <a:ea typeface="楷体_GB2312" pitchFamily="1" charset="-122"/>
              </a:rPr>
              <a:t>世纪的春秋时期，共</a:t>
            </a:r>
            <a:r>
              <a:rPr lang="en-US" altLang="x-none" sz="2800" b="1" dirty="0">
                <a:solidFill>
                  <a:srgbClr val="669900"/>
                </a:solidFill>
                <a:latin typeface="楷体_GB2312" pitchFamily="1" charset="-122"/>
                <a:ea typeface="楷体_GB2312" pitchFamily="1" charset="-122"/>
              </a:rPr>
              <a:t>305</a:t>
            </a:r>
            <a:r>
              <a:rPr lang="zh-CN" altLang="en-US" sz="2800" b="1" dirty="0">
                <a:solidFill>
                  <a:srgbClr val="669900"/>
                </a:solidFill>
                <a:latin typeface="楷体_GB2312" pitchFamily="1" charset="-122"/>
                <a:ea typeface="楷体_GB2312" pitchFamily="1" charset="-122"/>
              </a:rPr>
              <a:t>篇，所以又称</a:t>
            </a:r>
            <a:r>
              <a:rPr lang="zh-CN" altLang="en-US" sz="2800" b="1" dirty="0">
                <a:solidFill>
                  <a:srgbClr val="669900"/>
                </a:solidFill>
                <a:latin typeface="Times New Roman" panose="02020603050405020304" pitchFamily="2" charset="0"/>
                <a:ea typeface="楷体_GB2312" pitchFamily="1" charset="-122"/>
              </a:rPr>
              <a:t>“</a:t>
            </a:r>
            <a:r>
              <a:rPr lang="zh-CN" altLang="en-US" sz="2800" b="1" dirty="0">
                <a:solidFill>
                  <a:srgbClr val="669900"/>
                </a:solidFill>
                <a:latin typeface="楷体_GB2312" pitchFamily="1" charset="-122"/>
                <a:ea typeface="楷体_GB2312" pitchFamily="1" charset="-122"/>
              </a:rPr>
              <a:t>诗三百</a:t>
            </a:r>
            <a:r>
              <a:rPr lang="zh-CN" altLang="en-US" sz="2800" b="1" dirty="0">
                <a:solidFill>
                  <a:srgbClr val="669900"/>
                </a:solidFill>
                <a:latin typeface="Times New Roman" panose="02020603050405020304" pitchFamily="2" charset="0"/>
                <a:ea typeface="楷体_GB2312" pitchFamily="1" charset="-122"/>
              </a:rPr>
              <a:t>”</a:t>
            </a:r>
            <a:r>
              <a:rPr lang="zh-CN" altLang="en-US" sz="2800" b="1" dirty="0">
                <a:solidFill>
                  <a:srgbClr val="669900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它不仅是我国现实主义诗歌的重要源头，而且对我国文学和文化有着难以估量的深远影响。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28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1507" name="Rectangle 3"/>
          <p:cNvSpPr/>
          <p:nvPr/>
        </p:nvSpPr>
        <p:spPr>
          <a:xfrm>
            <a:off x="2311400" y="114300"/>
            <a:ext cx="475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669900"/>
                </a:solidFill>
                <a:latin typeface="Times New Roman" panose="02020603050405020304" pitchFamily="2" charset="0"/>
                <a:ea typeface="华文行楷" panose="02010800040101010101" pitchFamily="2" charset="-122"/>
              </a:rPr>
              <a:t>简介</a:t>
            </a:r>
            <a:r>
              <a:rPr lang="en-US" altLang="x-none" sz="6000" b="1" dirty="0">
                <a:solidFill>
                  <a:srgbClr val="669900"/>
                </a:solidFill>
                <a:latin typeface="Times New Roman" panose="02020603050405020304" pitchFamily="2" charset="0"/>
                <a:ea typeface="华文行楷" panose="02010800040101010101" pitchFamily="2" charset="-122"/>
              </a:rPr>
              <a:t>《</a:t>
            </a:r>
            <a:r>
              <a:rPr lang="zh-CN" altLang="en-US" sz="6000" b="1" dirty="0">
                <a:solidFill>
                  <a:srgbClr val="669900"/>
                </a:solidFill>
                <a:latin typeface="Times New Roman" panose="02020603050405020304" pitchFamily="2" charset="0"/>
                <a:ea typeface="华文行楷" panose="02010800040101010101" pitchFamily="2" charset="-122"/>
              </a:rPr>
              <a:t>诗经</a:t>
            </a:r>
            <a:r>
              <a:rPr lang="en-US" altLang="x-none" sz="6000" b="1" dirty="0">
                <a:solidFill>
                  <a:srgbClr val="669900"/>
                </a:solidFill>
                <a:latin typeface="Times New Roman" panose="02020603050405020304" pitchFamily="2" charset="0"/>
                <a:ea typeface="华文行楷" panose="02010800040101010101" pitchFamily="2" charset="-122"/>
              </a:rPr>
              <a:t>》</a:t>
            </a:r>
            <a:endParaRPr lang="en-US" altLang="x-none" sz="6000" b="1" dirty="0">
              <a:solidFill>
                <a:srgbClr val="669900"/>
              </a:solidFill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250825" y="333375"/>
            <a:ext cx="8642350" cy="499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x-none" sz="2800" b="1" dirty="0">
                <a:latin typeface="黑体" panose="02010609060101010101" pitchFamily="1" charset="-122"/>
                <a:ea typeface="黑体" panose="02010609060101010101" pitchFamily="1" charset="-122"/>
              </a:rPr>
              <a:t>   </a:t>
            </a:r>
            <a:r>
              <a:rPr lang="en-US" altLang="x-none" sz="3200" b="1" dirty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3200" b="1" dirty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诗经</a:t>
            </a:r>
            <a:r>
              <a:rPr lang="en-US" altLang="x-none" sz="3200" b="1" dirty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3200" b="1" dirty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是周王朝乐官，在王官行人采诗和公卿列士献诗基础上搜集、整理，编选而成，各篇都是合乐的。</a:t>
            </a:r>
            <a:r>
              <a:rPr lang="zh-CN" altLang="en-US" sz="2800" b="1" dirty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     </a:t>
            </a:r>
            <a:endParaRPr lang="zh-CN" altLang="en-US" sz="2800" b="1" dirty="0">
              <a:solidFill>
                <a:srgbClr val="008000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algn="ctr" eaLnBrk="1" hangingPunct="1"/>
            <a:r>
              <a:rPr lang="zh-CN" altLang="en-US" sz="30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根据地域和音乐的不同，分风、雅、颂三部分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endParaRPr lang="zh-CN" altLang="en-US" sz="2800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eaLnBrk="1" hangingPunct="1"/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    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“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风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”</a:t>
            </a:r>
            <a:r>
              <a:rPr lang="en-US" altLang="x-none" sz="28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——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指各诸侯国所辖地域的土风民谣，犹如今天的地方乐调。共十五国风，</a:t>
            </a:r>
            <a:r>
              <a:rPr lang="en-US" altLang="x-none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160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篇。</a:t>
            </a:r>
            <a:endParaRPr lang="zh-CN" altLang="en-US" sz="2800" b="1" dirty="0">
              <a:solidFill>
                <a:srgbClr val="FF3300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eaLnBrk="1" hangingPunct="1"/>
            <a:endParaRPr lang="zh-CN" altLang="en-US" sz="2800" b="1" dirty="0">
              <a:solidFill>
                <a:srgbClr val="FF3300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eaLnBrk="1" hangingPunct="1"/>
            <a:endParaRPr lang="zh-CN" altLang="en-US" sz="2800" b="1" dirty="0">
              <a:solidFill>
                <a:srgbClr val="FF3300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eaLnBrk="1" hangingPunct="1"/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 dirty="0">
                <a:solidFill>
                  <a:srgbClr val="FF9900"/>
                </a:solidFill>
                <a:latin typeface="楷体_GB2312" pitchFamily="1" charset="-122"/>
                <a:ea typeface="楷体_GB2312" pitchFamily="1" charset="-122"/>
              </a:rPr>
              <a:t>后人经常把它和屈原的</a:t>
            </a:r>
            <a:r>
              <a:rPr lang="en-US" altLang="x-none" sz="2800" b="1" dirty="0">
                <a:solidFill>
                  <a:srgbClr val="FF9900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800" b="1" dirty="0">
                <a:solidFill>
                  <a:srgbClr val="FF9900"/>
                </a:solidFill>
                <a:latin typeface="楷体_GB2312" pitchFamily="1" charset="-122"/>
                <a:ea typeface="楷体_GB2312" pitchFamily="1" charset="-122"/>
              </a:rPr>
              <a:t>离骚</a:t>
            </a:r>
            <a:r>
              <a:rPr lang="en-US" altLang="x-none" sz="2800" b="1" dirty="0">
                <a:solidFill>
                  <a:srgbClr val="FF9900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 dirty="0">
                <a:solidFill>
                  <a:srgbClr val="FF9900"/>
                </a:solidFill>
                <a:latin typeface="楷体_GB2312" pitchFamily="1" charset="-122"/>
                <a:ea typeface="楷体_GB2312" pitchFamily="1" charset="-122"/>
              </a:rPr>
              <a:t>并称为</a:t>
            </a:r>
            <a:r>
              <a:rPr lang="zh-CN" altLang="en-US" sz="2800" b="1" dirty="0">
                <a:solidFill>
                  <a:srgbClr val="FF9900"/>
                </a:solidFill>
                <a:latin typeface="Times New Roman" panose="02020603050405020304" pitchFamily="2" charset="0"/>
                <a:ea typeface="楷体_GB2312" pitchFamily="1" charset="-122"/>
              </a:rPr>
              <a:t>“</a:t>
            </a:r>
            <a:r>
              <a:rPr lang="zh-CN" altLang="en-US" sz="2800" b="1" dirty="0">
                <a:solidFill>
                  <a:srgbClr val="FF9900"/>
                </a:solidFill>
                <a:latin typeface="楷体_GB2312" pitchFamily="1" charset="-122"/>
                <a:ea typeface="楷体_GB2312" pitchFamily="1" charset="-122"/>
              </a:rPr>
              <a:t>风骚</a:t>
            </a:r>
            <a:r>
              <a:rPr lang="zh-CN" altLang="en-US" sz="2800" b="1" dirty="0">
                <a:solidFill>
                  <a:srgbClr val="FF9900"/>
                </a:solidFill>
                <a:latin typeface="Times New Roman" panose="02020603050405020304" pitchFamily="2" charset="0"/>
                <a:ea typeface="楷体_GB2312" pitchFamily="1" charset="-122"/>
              </a:rPr>
              <a:t>”</a:t>
            </a:r>
            <a:r>
              <a:rPr lang="zh-CN" altLang="en-US" sz="2800" b="1" dirty="0">
                <a:solidFill>
                  <a:srgbClr val="FF9900"/>
                </a:solidFill>
                <a:latin typeface="楷体_GB2312" pitchFamily="1" charset="-122"/>
                <a:ea typeface="楷体_GB2312" pitchFamily="1" charset="-122"/>
              </a:rPr>
              <a:t>，本用来指两大文学流派，后人多用来指文人如</a:t>
            </a:r>
            <a:r>
              <a:rPr lang="zh-CN" altLang="en-US" sz="2800" b="1" dirty="0">
                <a:solidFill>
                  <a:srgbClr val="FF9900"/>
                </a:solidFill>
                <a:latin typeface="Times New Roman" panose="02020603050405020304" pitchFamily="2" charset="0"/>
                <a:ea typeface="楷体_GB2312" pitchFamily="1" charset="-122"/>
              </a:rPr>
              <a:t>“</a:t>
            </a:r>
            <a:r>
              <a:rPr lang="zh-CN" altLang="en-US" sz="2800" b="1" dirty="0">
                <a:solidFill>
                  <a:srgbClr val="FF9900"/>
                </a:solidFill>
                <a:latin typeface="楷体_GB2312" pitchFamily="1" charset="-122"/>
                <a:ea typeface="楷体_GB2312" pitchFamily="1" charset="-122"/>
              </a:rPr>
              <a:t>迁客骚人</a:t>
            </a:r>
            <a:r>
              <a:rPr lang="zh-CN" altLang="en-US" sz="2800" b="1" dirty="0">
                <a:solidFill>
                  <a:srgbClr val="FF9900"/>
                </a:solidFill>
                <a:latin typeface="Times New Roman" panose="02020603050405020304" pitchFamily="2" charset="0"/>
                <a:ea typeface="楷体_GB2312" pitchFamily="1" charset="-122"/>
              </a:rPr>
              <a:t>”</a:t>
            </a:r>
            <a:r>
              <a:rPr lang="zh-CN" altLang="en-US" sz="2800" b="1" dirty="0">
                <a:solidFill>
                  <a:srgbClr val="FF9900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endParaRPr lang="zh-CN" altLang="en-US" sz="2800" b="1" dirty="0">
              <a:solidFill>
                <a:srgbClr val="FF99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 Box 2"/>
          <p:cNvSpPr txBox="1"/>
          <p:nvPr/>
        </p:nvSpPr>
        <p:spPr>
          <a:xfrm>
            <a:off x="250825" y="333375"/>
            <a:ext cx="8642350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x-none" sz="3200" b="1" dirty="0">
                <a:solidFill>
                  <a:schemeClr val="accent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</a:t>
            </a:r>
            <a:r>
              <a:rPr lang="en-US" altLang="x-none" sz="2800" b="1" dirty="0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“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雅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”</a:t>
            </a:r>
            <a:r>
              <a:rPr lang="en-US" altLang="x-none" sz="2800" b="1" dirty="0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—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是周天子直接统治地区的歌谣，即所谓正声雅乐，分大雅和小雅，共</a:t>
            </a:r>
            <a:r>
              <a:rPr lang="en-US" altLang="x-none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105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篇。</a:t>
            </a:r>
            <a:endParaRPr lang="zh-CN" altLang="en-US" sz="2800" b="1" dirty="0">
              <a:solidFill>
                <a:srgbClr val="FF3300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eaLnBrk="1" hangingPunct="1"/>
            <a:endParaRPr lang="zh-CN" altLang="en-US" sz="2800" b="1" dirty="0">
              <a:solidFill>
                <a:srgbClr val="FF3300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eaLnBrk="1" hangingPunct="1"/>
            <a:endParaRPr lang="zh-CN" altLang="en-US" sz="2800" b="1" dirty="0">
              <a:solidFill>
                <a:srgbClr val="FF3300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eaLnBrk="1" hangingPunct="1"/>
            <a:endParaRPr lang="zh-CN" altLang="en-US" sz="2800" b="1" dirty="0">
              <a:solidFill>
                <a:srgbClr val="FF3300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eaLnBrk="1" hangingPunct="1"/>
            <a:r>
              <a:rPr lang="zh-CN" altLang="en-US" sz="2800" dirty="0">
                <a:solidFill>
                  <a:srgbClr val="2804A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“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颂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”</a:t>
            </a:r>
            <a:r>
              <a:rPr lang="en-US" altLang="x-none" sz="2800" b="1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—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是贵族祭祀鬼神、赞美祖先功德的舞曲歌辞。分</a:t>
            </a:r>
            <a:r>
              <a:rPr lang="en-US" altLang="x-none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周颂</a:t>
            </a:r>
            <a:r>
              <a:rPr lang="en-US" altLang="x-none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en-US" altLang="x-none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鲁颂</a:t>
            </a:r>
            <a:r>
              <a:rPr lang="en-US" altLang="x-none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en-US" altLang="x-none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商颂</a:t>
            </a:r>
            <a:r>
              <a:rPr lang="en-US" altLang="x-none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，共</a:t>
            </a:r>
            <a:r>
              <a:rPr lang="en-US" altLang="x-none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40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篇。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2" charset="0"/>
                <a:ea typeface="楷体_GB2312" pitchFamily="1" charset="-122"/>
              </a:rPr>
              <a:t>       </a:t>
            </a:r>
            <a:endParaRPr lang="en-US" altLang="x-none" sz="2800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35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 Box 2"/>
          <p:cNvSpPr txBox="1"/>
          <p:nvPr/>
        </p:nvSpPr>
        <p:spPr>
          <a:xfrm>
            <a:off x="76200" y="228600"/>
            <a:ext cx="89154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x-none" sz="3200" b="1" dirty="0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诗经</a:t>
            </a:r>
            <a:r>
              <a:rPr lang="en-US" altLang="x-none" sz="3200" b="1" dirty="0"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按表现手法，可分为赋、比、兴三类。 </a:t>
            </a:r>
            <a:br>
              <a:rPr lang="zh-CN" altLang="en-US" sz="3200" b="1" dirty="0"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赋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zh-CN" altLang="en-US" sz="3200" b="1" dirty="0">
                <a:solidFill>
                  <a:srgbClr val="669900"/>
                </a:solidFill>
                <a:latin typeface="楷体_GB2312" pitchFamily="1" charset="-122"/>
                <a:ea typeface="楷体_GB2312" pitchFamily="1" charset="-122"/>
              </a:rPr>
              <a:t>是直言其事，就是对事物作直接的铺陈描写、</a:t>
            </a:r>
            <a:endParaRPr lang="zh-CN" altLang="en-US" sz="3200" b="1" dirty="0">
              <a:solidFill>
                <a:srgbClr val="669900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铺陈排比，使诗歌显得整齐匀称，有气势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。 </a:t>
            </a:r>
            <a:br>
              <a:rPr lang="zh-CN" altLang="en-US" sz="3200" b="1" dirty="0"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 </a:t>
            </a:r>
            <a:br>
              <a:rPr lang="zh-CN" altLang="en-US" sz="3200" b="1" dirty="0"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    </a:t>
            </a:r>
            <a:endParaRPr lang="zh-CN" altLang="en-US" sz="3200" b="1" dirty="0">
              <a:solidFill>
                <a:srgbClr val="FF33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graphicFrame>
        <p:nvGraphicFramePr>
          <p:cNvPr id="24579" name="Object 3"/>
          <p:cNvGraphicFramePr>
            <a:graphicFrameLocks noChangeAspect="1"/>
          </p:cNvGraphicFramePr>
          <p:nvPr>
            <p:ph idx="1"/>
          </p:nvPr>
        </p:nvGraphicFramePr>
        <p:xfrm>
          <a:off x="1044575" y="5589588"/>
          <a:ext cx="7632700" cy="1081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7985125" imgH="4650740" progId="Imaging.Document">
                  <p:embed/>
                </p:oleObj>
              </mc:Choice>
              <mc:Fallback>
                <p:oleObj name="" r:id="rId1" imgW="7985125" imgH="4650740" progId="Imaging.Documen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rcRect l="25128" t="7687"/>
                      <a:stretch>
                        <a:fillRect/>
                      </a:stretch>
                    </p:blipFill>
                    <p:spPr>
                      <a:xfrm>
                        <a:off x="1044575" y="5589588"/>
                        <a:ext cx="7632700" cy="108108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0" name="文本框 24579"/>
          <p:cNvSpPr txBox="1"/>
          <p:nvPr/>
        </p:nvSpPr>
        <p:spPr>
          <a:xfrm>
            <a:off x="179388" y="1701800"/>
            <a:ext cx="8716962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比</a:t>
            </a:r>
            <a:r>
              <a:rPr lang="zh-CN" altLang="en-US" sz="3200" b="1" dirty="0">
                <a:latin typeface="Times New Roman" panose="02020603050405020304" pitchFamily="2" charset="0"/>
                <a:ea typeface="楷体_GB2312" pitchFamily="1" charset="-122"/>
              </a:rPr>
              <a:t>，</a:t>
            </a:r>
            <a:r>
              <a:rPr lang="zh-CN" altLang="en-US" sz="3200" b="1" dirty="0">
                <a:solidFill>
                  <a:srgbClr val="669900"/>
                </a:solidFill>
                <a:latin typeface="Times New Roman" panose="02020603050405020304" pitchFamily="2" charset="0"/>
                <a:ea typeface="楷体_GB2312" pitchFamily="1" charset="-122"/>
              </a:rPr>
              <a:t>打比方，就是对事物作形象的比喻和比拟。</a:t>
            </a:r>
            <a:endParaRPr lang="zh-CN" altLang="en-US" sz="3200" b="1" dirty="0">
              <a:solidFill>
                <a:srgbClr val="669900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 eaLnBrk="1" hangingPunct="1"/>
            <a:r>
              <a:rPr lang="zh-CN" altLang="en-US" sz="3200" b="1" dirty="0">
                <a:latin typeface="Times New Roman" panose="02020603050405020304" pitchFamily="2" charset="0"/>
                <a:ea typeface="楷体_GB2312" pitchFamily="1" charset="-122"/>
              </a:rPr>
              <a:t>是</a:t>
            </a:r>
            <a:r>
              <a:rPr lang="en-US" altLang="x-none" sz="3200" b="1" dirty="0">
                <a:latin typeface="Times New Roman" panose="02020603050405020304" pitchFamily="2" charset="0"/>
                <a:ea typeface="楷体_GB2312" pitchFamily="1" charset="-122"/>
              </a:rPr>
              <a:t>《</a:t>
            </a:r>
            <a:r>
              <a:rPr lang="zh-CN" altLang="en-US" sz="3200" b="1" dirty="0">
                <a:latin typeface="Times New Roman" panose="02020603050405020304" pitchFamily="2" charset="0"/>
                <a:ea typeface="楷体_GB2312" pitchFamily="1" charset="-122"/>
              </a:rPr>
              <a:t>诗经</a:t>
            </a:r>
            <a:r>
              <a:rPr lang="en-US" altLang="x-none" sz="3200" b="1" dirty="0">
                <a:latin typeface="Times New Roman" panose="02020603050405020304" pitchFamily="2" charset="0"/>
                <a:ea typeface="楷体_GB2312" pitchFamily="1" charset="-122"/>
              </a:rPr>
              <a:t>》</a:t>
            </a:r>
            <a:r>
              <a:rPr lang="zh-CN" altLang="en-US" sz="3200" b="1" dirty="0">
                <a:latin typeface="Times New Roman" panose="02020603050405020304" pitchFamily="2" charset="0"/>
                <a:ea typeface="楷体_GB2312" pitchFamily="1" charset="-122"/>
              </a:rPr>
              <a:t>开创的修辞方法。</a:t>
            </a:r>
            <a:endParaRPr lang="zh-CN" altLang="en-US" sz="32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4581" name="文本框 24580"/>
          <p:cNvSpPr txBox="1"/>
          <p:nvPr/>
        </p:nvSpPr>
        <p:spPr>
          <a:xfrm>
            <a:off x="36513" y="2997200"/>
            <a:ext cx="9502775" cy="2041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兴</a:t>
            </a:r>
            <a:r>
              <a:rPr lang="zh-CN" altLang="en-US" sz="3200" b="1" dirty="0">
                <a:latin typeface="Times New Roman" panose="02020603050405020304" pitchFamily="2" charset="0"/>
                <a:ea typeface="楷体_GB2312" pitchFamily="1" charset="-122"/>
              </a:rPr>
              <a:t>，</a:t>
            </a:r>
            <a:r>
              <a:rPr lang="zh-CN" altLang="en-US" sz="3200" b="1" dirty="0">
                <a:solidFill>
                  <a:srgbClr val="669900"/>
                </a:solidFill>
                <a:latin typeface="Times New Roman" panose="02020603050405020304" pitchFamily="2" charset="0"/>
                <a:ea typeface="楷体_GB2312" pitchFamily="1" charset="-122"/>
              </a:rPr>
              <a:t>先言他物以引起所咏之物，用以寄托和渲染。</a:t>
            </a:r>
            <a:r>
              <a:rPr lang="zh-CN" altLang="en-US" sz="3200" b="1" dirty="0">
                <a:latin typeface="Times New Roman" panose="02020603050405020304" pitchFamily="2" charset="0"/>
                <a:ea typeface="楷体_GB2312" pitchFamily="1" charset="-122"/>
              </a:rPr>
              <a:t>如</a:t>
            </a:r>
            <a:r>
              <a:rPr lang="en-US" altLang="x-none" sz="3200" b="1" dirty="0">
                <a:latin typeface="Times New Roman" panose="02020603050405020304" pitchFamily="2" charset="0"/>
                <a:ea typeface="楷体_GB2312" pitchFamily="1" charset="-122"/>
              </a:rPr>
              <a:t>《</a:t>
            </a:r>
            <a:r>
              <a:rPr lang="zh-CN" altLang="en-US" sz="3200" b="1" dirty="0">
                <a:latin typeface="Times New Roman" panose="02020603050405020304" pitchFamily="2" charset="0"/>
                <a:ea typeface="楷体_GB2312" pitchFamily="1" charset="-122"/>
              </a:rPr>
              <a:t>信天游</a:t>
            </a:r>
            <a:r>
              <a:rPr lang="en-US" altLang="x-none" sz="3200" b="1" dirty="0">
                <a:latin typeface="Times New Roman" panose="02020603050405020304" pitchFamily="2" charset="0"/>
                <a:ea typeface="楷体_GB2312" pitchFamily="1" charset="-122"/>
              </a:rPr>
              <a:t>》</a:t>
            </a:r>
            <a:r>
              <a:rPr lang="zh-CN" altLang="en-US" sz="3200" b="1" dirty="0">
                <a:latin typeface="Times New Roman" panose="02020603050405020304" pitchFamily="2" charset="0"/>
                <a:ea typeface="楷体_GB2312" pitchFamily="1" charset="-122"/>
              </a:rPr>
              <a:t>中的“羊群要有领头的羊，共产党是我们的领路人。”兴也是</a:t>
            </a:r>
            <a:r>
              <a:rPr lang="en-US" altLang="x-none" sz="3200" b="1" dirty="0">
                <a:latin typeface="Times New Roman" panose="02020603050405020304" pitchFamily="2" charset="0"/>
                <a:ea typeface="楷体_GB2312" pitchFamily="1" charset="-122"/>
              </a:rPr>
              <a:t>《</a:t>
            </a:r>
            <a:r>
              <a:rPr lang="zh-CN" altLang="en-US" sz="3200" b="1" dirty="0">
                <a:latin typeface="Times New Roman" panose="02020603050405020304" pitchFamily="2" charset="0"/>
                <a:ea typeface="楷体_GB2312" pitchFamily="1" charset="-122"/>
              </a:rPr>
              <a:t>诗经</a:t>
            </a:r>
            <a:r>
              <a:rPr lang="en-US" altLang="x-none" sz="3200" b="1" dirty="0">
                <a:latin typeface="Times New Roman" panose="02020603050405020304" pitchFamily="2" charset="0"/>
                <a:ea typeface="楷体_GB2312" pitchFamily="1" charset="-122"/>
              </a:rPr>
              <a:t>》</a:t>
            </a:r>
            <a:r>
              <a:rPr lang="zh-CN" altLang="en-US" sz="3200" b="1" dirty="0">
                <a:latin typeface="Times New Roman" panose="02020603050405020304" pitchFamily="2" charset="0"/>
                <a:ea typeface="楷体_GB2312" pitchFamily="1" charset="-122"/>
              </a:rPr>
              <a:t>首创的修辞形式。</a:t>
            </a:r>
            <a:endParaRPr lang="zh-CN" altLang="en-US" sz="32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l" eaLnBrk="1" latinLnBrk="0" hangingPunct="1"/>
            <a:endParaRPr lang="zh-CN" altLang="en-US" sz="32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4582" name="文本框 24581"/>
          <p:cNvSpPr txBox="1"/>
          <p:nvPr/>
        </p:nvSpPr>
        <p:spPr>
          <a:xfrm>
            <a:off x="468313" y="4725988"/>
            <a:ext cx="6684962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3200" b="1" dirty="0">
                <a:latin typeface="Times New Roman" panose="02020603050405020304" pitchFamily="2" charset="0"/>
                <a:ea typeface="楷体_GB2312" pitchFamily="1" charset="-122"/>
              </a:rPr>
              <a:t>诗经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2" charset="0"/>
                <a:ea typeface="楷体_GB2312" pitchFamily="1" charset="-122"/>
              </a:rPr>
              <a:t>六义：风、雅、颂、赋、比、兴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pPr lvl="0" eaLnBrk="1" latinLnBrk="0" hangingPunct="1"/>
            <a:endParaRPr lang="zh-CN" altLang="en-US" sz="32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4583" name="椭圆形标注 24582"/>
          <p:cNvSpPr/>
          <p:nvPr/>
        </p:nvSpPr>
        <p:spPr>
          <a:xfrm flipH="1">
            <a:off x="1116013" y="620713"/>
            <a:ext cx="7129462" cy="532765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latinLnBrk="0" hangingPunct="1"/>
            <a:r>
              <a:rPr lang="zh-CN" altLang="en-US" sz="3200" b="1" dirty="0">
                <a:latin typeface="Times New Roman" panose="02020603050405020304" pitchFamily="2" charset="0"/>
                <a:ea typeface="楷体_GB2312" pitchFamily="1" charset="-122"/>
              </a:rPr>
              <a:t>《硕鼠》</a:t>
            </a:r>
            <a:endParaRPr lang="zh-CN" altLang="en-US" sz="32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ctr" eaLnBrk="1" latinLnBrk="0" hangingPunct="1"/>
            <a:r>
              <a:rPr lang="zh-CN" altLang="en-US" sz="3200" b="1" dirty="0">
                <a:latin typeface="Times New Roman" panose="02020603050405020304" pitchFamily="2" charset="0"/>
                <a:ea typeface="楷体_GB2312" pitchFamily="1" charset="-122"/>
              </a:rPr>
              <a:t>硕鼠硕鼠，</a:t>
            </a:r>
            <a:endParaRPr lang="zh-CN" altLang="en-US" sz="32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ctr" eaLnBrk="1" latinLnBrk="0" hangingPunct="1"/>
            <a:r>
              <a:rPr lang="zh-CN" altLang="en-US" sz="3200" b="1" dirty="0">
                <a:latin typeface="Times New Roman" panose="02020603050405020304" pitchFamily="2" charset="0"/>
                <a:ea typeface="楷体_GB2312" pitchFamily="1" charset="-122"/>
              </a:rPr>
              <a:t>无食我黍！ </a:t>
            </a:r>
            <a:endParaRPr lang="zh-CN" altLang="en-US" sz="32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ctr" eaLnBrk="1" latinLnBrk="0" hangingPunct="1"/>
            <a:r>
              <a:rPr lang="zh-CN" altLang="en-US" sz="3200" b="1" dirty="0">
                <a:latin typeface="Times New Roman" panose="02020603050405020304" pitchFamily="2" charset="0"/>
                <a:ea typeface="楷体_GB2312" pitchFamily="1" charset="-122"/>
              </a:rPr>
              <a:t>三岁贯女，</a:t>
            </a:r>
            <a:endParaRPr lang="zh-CN" altLang="en-US" sz="32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ctr" eaLnBrk="1" latinLnBrk="0" hangingPunct="1"/>
            <a:r>
              <a:rPr lang="zh-CN" altLang="en-US" sz="3200" b="1" dirty="0">
                <a:latin typeface="Times New Roman" panose="02020603050405020304" pitchFamily="2" charset="0"/>
                <a:ea typeface="楷体_GB2312" pitchFamily="1" charset="-122"/>
              </a:rPr>
              <a:t>莫我肯顾。 </a:t>
            </a:r>
            <a:endParaRPr lang="zh-CN" altLang="en-US" sz="32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ctr" eaLnBrk="1" latinLnBrk="0" hangingPunct="1"/>
            <a:r>
              <a:rPr lang="zh-CN" altLang="en-US" sz="3200" b="1" dirty="0">
                <a:latin typeface="Times New Roman" panose="02020603050405020304" pitchFamily="2" charset="0"/>
                <a:ea typeface="楷体_GB2312" pitchFamily="1" charset="-122"/>
              </a:rPr>
              <a:t>逝将去女，</a:t>
            </a:r>
            <a:endParaRPr lang="zh-CN" altLang="en-US" sz="32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ctr" eaLnBrk="1" latinLnBrk="0" hangingPunct="1"/>
            <a:r>
              <a:rPr lang="zh-CN" altLang="en-US" sz="3200" b="1" dirty="0">
                <a:latin typeface="Times New Roman" panose="02020603050405020304" pitchFamily="2" charset="0"/>
                <a:ea typeface="楷体_GB2312" pitchFamily="1" charset="-122"/>
              </a:rPr>
              <a:t>适彼乐土。</a:t>
            </a:r>
            <a:endParaRPr lang="zh-CN" altLang="en-US" sz="3200" b="1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ctr" eaLnBrk="1" latinLnBrk="0" hangingPunct="1"/>
            <a:r>
              <a:rPr lang="zh-CN" altLang="en-US" sz="3200" b="1" dirty="0">
                <a:latin typeface="Times New Roman" panose="02020603050405020304" pitchFamily="2" charset="0"/>
                <a:ea typeface="楷体_GB2312" pitchFamily="1" charset="-122"/>
              </a:rPr>
              <a:t>。。。。。。 </a:t>
            </a:r>
            <a:endParaRPr lang="zh-CN" altLang="en-US" sz="3200" b="1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4584" name="圆角矩形标注 24583"/>
          <p:cNvSpPr/>
          <p:nvPr/>
        </p:nvSpPr>
        <p:spPr>
          <a:xfrm>
            <a:off x="1979613" y="693738"/>
            <a:ext cx="6697662" cy="3313112"/>
          </a:xfrm>
          <a:prstGeom prst="wedgeRoundRectCallout">
            <a:avLst>
              <a:gd name="adj1" fmla="val -30056"/>
              <a:gd name="adj2" fmla="val 113296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latinLnBrk="0" hangingPunct="1"/>
            <a:r>
              <a:rPr lang="zh-CN" altLang="en-US" sz="3200" b="1">
                <a:latin typeface="Times New Roman" panose="02020603050405020304" pitchFamily="2" charset="0"/>
                <a:ea typeface="楷体_GB2312" pitchFamily="1" charset="-122"/>
              </a:rPr>
              <a:t>明星荧荧，开妆镜也；</a:t>
            </a:r>
            <a:endParaRPr lang="zh-CN" altLang="en-US" sz="3200" b="1"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ctr" eaLnBrk="1" latinLnBrk="0" hangingPunct="1"/>
            <a:r>
              <a:rPr lang="zh-CN" altLang="en-US" sz="3200" b="1">
                <a:latin typeface="Times New Roman" panose="02020603050405020304" pitchFamily="2" charset="0"/>
                <a:ea typeface="楷体_GB2312" pitchFamily="1" charset="-122"/>
              </a:rPr>
              <a:t>绿云扰扰，梳晓鬟也；</a:t>
            </a:r>
            <a:endParaRPr lang="zh-CN" altLang="en-US" sz="3200" b="1"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ctr" eaLnBrk="1" latinLnBrk="0" hangingPunct="1"/>
            <a:r>
              <a:rPr lang="zh-CN" altLang="en-US" sz="3200" b="1">
                <a:latin typeface="Times New Roman" panose="02020603050405020304" pitchFamily="2" charset="0"/>
                <a:ea typeface="楷体_GB2312" pitchFamily="1" charset="-122"/>
              </a:rPr>
              <a:t>渭流涨腻，弃脂水也；</a:t>
            </a:r>
            <a:endParaRPr lang="zh-CN" altLang="en-US" sz="3200" b="1"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ctr" eaLnBrk="1" latinLnBrk="0" hangingPunct="1"/>
            <a:r>
              <a:rPr lang="zh-CN" altLang="en-US" sz="3200" b="1">
                <a:latin typeface="Times New Roman" panose="02020603050405020304" pitchFamily="2" charset="0"/>
                <a:ea typeface="楷体_GB2312" pitchFamily="1" charset="-122"/>
              </a:rPr>
              <a:t>烟斜雾横，焚椒兰也；</a:t>
            </a:r>
            <a:endParaRPr lang="zh-CN" altLang="en-US" sz="3200" b="1">
              <a:latin typeface="Times New Roman" panose="02020603050405020304" pitchFamily="2" charset="0"/>
              <a:ea typeface="楷体_GB2312" pitchFamily="1" charset="-122"/>
            </a:endParaRPr>
          </a:p>
          <a:p>
            <a:pPr lvl="0" algn="ctr" eaLnBrk="1" latinLnBrk="0" hangingPunct="1"/>
            <a:r>
              <a:rPr lang="zh-CN" altLang="en-US" sz="3200" b="1">
                <a:latin typeface="Times New Roman" panose="02020603050405020304" pitchFamily="2" charset="0"/>
                <a:ea typeface="楷体_GB2312" pitchFamily="1" charset="-122"/>
              </a:rPr>
              <a:t>雷霆乍惊，宫车过也</a:t>
            </a:r>
            <a:endParaRPr lang="zh-CN" altLang="en-US" sz="3200" b="1">
              <a:latin typeface="Times New Roman" panose="02020603050405020304" pitchFamily="2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/>
      <p:bldP spid="24584" grpId="0" bldLvl="0"/>
      <p:bldP spid="24584" grpId="1" bldLvl="0"/>
      <p:bldP spid="24580" grpId="0" bldLvl="0"/>
      <p:bldP spid="24583" grpId="0" bldLvl="0"/>
      <p:bldP spid="24583" grpId="1" bldLvl="0"/>
      <p:bldP spid="24581" grpId="0" bldLvl="0"/>
      <p:bldP spid="24582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2560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9562" y="0"/>
            <a:ext cx="91297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文本框 25602"/>
          <p:cNvSpPr txBox="1"/>
          <p:nvPr/>
        </p:nvSpPr>
        <p:spPr>
          <a:xfrm>
            <a:off x="1979613" y="2133600"/>
            <a:ext cx="5486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latin typeface="Times New Roman" panose="02020603050405020304" pitchFamily="2" charset="0"/>
                <a:ea typeface="楷体_GB2312" pitchFamily="1" charset="-122"/>
              </a:rPr>
              <a:t>诵读的节奏：“二、二”节拍</a:t>
            </a:r>
            <a:endParaRPr lang="zh-CN" altLang="en-US" sz="3200" b="1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971550" y="3068638"/>
            <a:ext cx="7162800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>
                <a:latin typeface="Times New Roman" panose="02020603050405020304" pitchFamily="2" charset="0"/>
                <a:ea typeface="隶书" panose="02010509060101010101" pitchFamily="1" charset="-122"/>
              </a:rPr>
              <a:t>氓之</a:t>
            </a:r>
            <a:r>
              <a:rPr lang="en-US" altLang="zh-CN" sz="4000" b="1">
                <a:latin typeface="Times New Roman" panose="02020603050405020304" pitchFamily="2" charset="0"/>
                <a:ea typeface="隶书" panose="02010509060101010101" pitchFamily="1" charset="-122"/>
              </a:rPr>
              <a:t>/</a:t>
            </a:r>
            <a:r>
              <a:rPr lang="zh-CN" altLang="en-US" sz="4000" b="1">
                <a:latin typeface="Times New Roman" panose="02020603050405020304" pitchFamily="2" charset="0"/>
                <a:ea typeface="隶书" panose="02010509060101010101" pitchFamily="1" charset="-122"/>
              </a:rPr>
              <a:t>蚩蚩，抱布</a:t>
            </a:r>
            <a:r>
              <a:rPr lang="en-US" altLang="zh-CN" sz="4000" b="1">
                <a:latin typeface="Times New Roman" panose="02020603050405020304" pitchFamily="2" charset="0"/>
                <a:ea typeface="隶书" panose="02010509060101010101" pitchFamily="1" charset="-122"/>
              </a:rPr>
              <a:t>/</a:t>
            </a:r>
            <a:r>
              <a:rPr lang="zh-CN" altLang="en-US" sz="4000" b="1">
                <a:latin typeface="Times New Roman" panose="02020603050405020304" pitchFamily="2" charset="0"/>
                <a:ea typeface="隶书" panose="02010509060101010101" pitchFamily="1" charset="-122"/>
              </a:rPr>
              <a:t>贸丝。匪来</a:t>
            </a:r>
            <a:r>
              <a:rPr lang="en-US" altLang="zh-CN" sz="4000" b="1">
                <a:latin typeface="Times New Roman" panose="02020603050405020304" pitchFamily="2" charset="0"/>
                <a:ea typeface="隶书" panose="02010509060101010101" pitchFamily="1" charset="-122"/>
              </a:rPr>
              <a:t>/</a:t>
            </a:r>
            <a:r>
              <a:rPr lang="zh-CN" altLang="en-US" sz="4000" b="1">
                <a:latin typeface="Times New Roman" panose="02020603050405020304" pitchFamily="2" charset="0"/>
                <a:ea typeface="隶书" panose="02010509060101010101" pitchFamily="1" charset="-122"/>
              </a:rPr>
              <a:t>贸丝，来即</a:t>
            </a:r>
            <a:r>
              <a:rPr lang="en-US" altLang="zh-CN" sz="4000" b="1">
                <a:latin typeface="Times New Roman" panose="02020603050405020304" pitchFamily="2" charset="0"/>
                <a:ea typeface="隶书" panose="02010509060101010101" pitchFamily="1" charset="-122"/>
              </a:rPr>
              <a:t>/</a:t>
            </a:r>
            <a:r>
              <a:rPr lang="zh-CN" altLang="en-US" sz="4000" b="1">
                <a:latin typeface="Times New Roman" panose="02020603050405020304" pitchFamily="2" charset="0"/>
                <a:ea typeface="隶书" panose="02010509060101010101" pitchFamily="1" charset="-122"/>
              </a:rPr>
              <a:t>我谋。</a:t>
            </a:r>
            <a:endParaRPr lang="zh-CN" altLang="en-US" sz="4000" b="1">
              <a:latin typeface="Times New Roman" panose="02020603050405020304" pitchFamily="2" charset="0"/>
              <a:ea typeface="隶书" panose="02010509060101010101" pitchFamily="1" charset="-122"/>
            </a:endParaRPr>
          </a:p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>
                <a:latin typeface="Times New Roman" panose="02020603050405020304" pitchFamily="2" charset="0"/>
                <a:ea typeface="隶书" panose="02010509060101010101" pitchFamily="1" charset="-122"/>
              </a:rPr>
              <a:t>送子</a:t>
            </a:r>
            <a:r>
              <a:rPr lang="en-US" altLang="zh-CN" sz="4000" b="1">
                <a:latin typeface="Times New Roman" panose="02020603050405020304" pitchFamily="2" charset="0"/>
                <a:ea typeface="隶书" panose="02010509060101010101" pitchFamily="1" charset="-122"/>
              </a:rPr>
              <a:t>/</a:t>
            </a:r>
            <a:r>
              <a:rPr lang="zh-CN" altLang="en-US" sz="4000" b="1">
                <a:latin typeface="Times New Roman" panose="02020603050405020304" pitchFamily="2" charset="0"/>
                <a:ea typeface="隶书" panose="02010509060101010101" pitchFamily="1" charset="-122"/>
              </a:rPr>
              <a:t>涉淇，至于</a:t>
            </a:r>
            <a:r>
              <a:rPr lang="en-US" altLang="zh-CN" sz="4000" b="1">
                <a:latin typeface="Times New Roman" panose="02020603050405020304" pitchFamily="2" charset="0"/>
                <a:ea typeface="隶书" panose="02010509060101010101" pitchFamily="1" charset="-122"/>
              </a:rPr>
              <a:t>/</a:t>
            </a:r>
            <a:r>
              <a:rPr lang="zh-CN" altLang="en-US" sz="4000" b="1">
                <a:latin typeface="Times New Roman" panose="02020603050405020304" pitchFamily="2" charset="0"/>
                <a:ea typeface="隶书" panose="02010509060101010101" pitchFamily="1" charset="-122"/>
              </a:rPr>
              <a:t>顿丘。匪我</a:t>
            </a:r>
            <a:r>
              <a:rPr lang="en-US" altLang="zh-CN" sz="4000" b="1">
                <a:latin typeface="Times New Roman" panose="02020603050405020304" pitchFamily="2" charset="0"/>
                <a:ea typeface="隶书" panose="02010509060101010101" pitchFamily="1" charset="-122"/>
              </a:rPr>
              <a:t>/</a:t>
            </a:r>
            <a:r>
              <a:rPr lang="zh-CN" altLang="en-US" sz="4000" b="1">
                <a:latin typeface="Times New Roman" panose="02020603050405020304" pitchFamily="2" charset="0"/>
                <a:ea typeface="隶书" panose="02010509060101010101" pitchFamily="1" charset="-122"/>
              </a:rPr>
              <a:t>愆期，子无</a:t>
            </a:r>
            <a:r>
              <a:rPr lang="en-US" altLang="zh-CN" sz="4000" b="1">
                <a:latin typeface="Times New Roman" panose="02020603050405020304" pitchFamily="2" charset="0"/>
                <a:ea typeface="隶书" panose="02010509060101010101" pitchFamily="1" charset="-122"/>
              </a:rPr>
              <a:t>/</a:t>
            </a:r>
            <a:r>
              <a:rPr lang="zh-CN" altLang="en-US" sz="4000" b="1">
                <a:latin typeface="Times New Roman" panose="02020603050405020304" pitchFamily="2" charset="0"/>
                <a:ea typeface="隶书" panose="02010509060101010101" pitchFamily="1" charset="-122"/>
              </a:rPr>
              <a:t>良媒。</a:t>
            </a:r>
            <a:endParaRPr lang="zh-CN" altLang="en-US" sz="4000" b="1"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25605" name="矩形 25604"/>
          <p:cNvSpPr/>
          <p:nvPr/>
        </p:nvSpPr>
        <p:spPr>
          <a:xfrm>
            <a:off x="1908175" y="188913"/>
            <a:ext cx="6172200" cy="15430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54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读准字音，读出节奏</a:t>
            </a:r>
            <a:endParaRPr lang="zh-CN" altLang="en-US" sz="54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/>
          </p:cNvSpPr>
          <p:nvPr>
            <p:ph type="title"/>
          </p:nvPr>
        </p:nvSpPr>
        <p:spPr>
          <a:xfrm>
            <a:off x="1908175" y="0"/>
            <a:ext cx="1860550" cy="85090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CC3300"/>
                </a:solidFill>
                <a:ea typeface="黑体" panose="02010609060101010101" pitchFamily="1" charset="-122"/>
              </a:rPr>
              <a:t>结构图</a:t>
            </a:r>
            <a:r>
              <a:rPr lang="zh-CN" altLang="en-US" dirty="0">
                <a:solidFill>
                  <a:srgbClr val="CC3300"/>
                </a:solidFill>
              </a:rPr>
              <a:t>：</a:t>
            </a:r>
            <a:endParaRPr lang="zh-CN" altLang="en-US" dirty="0">
              <a:solidFill>
                <a:srgbClr val="CC3300"/>
              </a:solidFill>
            </a:endParaRPr>
          </a:p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>
          <a:xfrm>
            <a:off x="1331913" y="765175"/>
            <a:ext cx="5045075" cy="6019800"/>
          </a:xfrm>
          <a:ln/>
        </p:spPr>
        <p:txBody>
          <a:bodyPr/>
          <a:p>
            <a:pPr>
              <a:lnSpc>
                <a:spcPct val="80000"/>
              </a:lnSpc>
            </a:pPr>
            <a:endParaRPr lang="zh-CN" altLang="en-US" sz="2000" dirty="0"/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第一章：男子求婚，女子许婚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第二章：男女恋人相思、结婚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80000"/>
              </a:lnSpc>
            </a:pP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80000"/>
              </a:lnSpc>
            </a:pP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第三章：劝诫女子不要痴情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第四章：控告男子移情别恋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第五章：补叙多年的苦楚和处境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80000"/>
              </a:lnSpc>
            </a:pP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第六章：今昔对比的怨恨和痛苦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38916" name="右大括号 38915"/>
          <p:cNvSpPr/>
          <p:nvPr/>
        </p:nvSpPr>
        <p:spPr>
          <a:xfrm>
            <a:off x="6227763" y="1268413"/>
            <a:ext cx="152400" cy="91440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17" name="右大括号 38916"/>
          <p:cNvSpPr/>
          <p:nvPr/>
        </p:nvSpPr>
        <p:spPr>
          <a:xfrm>
            <a:off x="6156325" y="3357563"/>
            <a:ext cx="223838" cy="1655762"/>
          </a:xfrm>
          <a:prstGeom prst="rightBrace">
            <a:avLst>
              <a:gd name="adj1" fmla="val 6164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18" name="文本框 38917"/>
          <p:cNvSpPr txBox="1"/>
          <p:nvPr/>
        </p:nvSpPr>
        <p:spPr>
          <a:xfrm>
            <a:off x="7164388" y="1628775"/>
            <a:ext cx="15144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恋爱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8919" name="文本框 38918"/>
          <p:cNvSpPr txBox="1"/>
          <p:nvPr/>
        </p:nvSpPr>
        <p:spPr>
          <a:xfrm>
            <a:off x="7164388" y="3717925"/>
            <a:ext cx="11509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婚变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8920" name="文本框 38919"/>
          <p:cNvSpPr txBox="1"/>
          <p:nvPr/>
        </p:nvSpPr>
        <p:spPr>
          <a:xfrm>
            <a:off x="7092950" y="5589588"/>
            <a:ext cx="12223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决绝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8921" name="文本框 38920"/>
          <p:cNvSpPr txBox="1"/>
          <p:nvPr/>
        </p:nvSpPr>
        <p:spPr>
          <a:xfrm>
            <a:off x="7092950" y="404813"/>
            <a:ext cx="13684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41969D"/>
                </a:solidFill>
                <a:latin typeface="Times New Roman" panose="02020603050405020304" pitchFamily="2" charset="0"/>
                <a:ea typeface="楷体_GB2312" pitchFamily="1" charset="-122"/>
              </a:rPr>
              <a:t>情节</a:t>
            </a:r>
            <a:endParaRPr lang="zh-CN" altLang="en-US" sz="3200" b="1" dirty="0">
              <a:solidFill>
                <a:srgbClr val="41969D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38922" name="任意多边形 38921"/>
          <p:cNvSpPr/>
          <p:nvPr/>
        </p:nvSpPr>
        <p:spPr>
          <a:xfrm>
            <a:off x="7308850" y="1196975"/>
            <a:ext cx="358775" cy="617538"/>
          </a:xfrm>
          <a:custGeom>
            <a:avLst/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ahLst/>
            <a:cxnLst>
              <a:cxn ang="270">
                <a:pos x="10800" y="0"/>
              </a:cxn>
              <a:cxn ang="180">
                <a:pos x="2700" y="10799"/>
              </a:cxn>
              <a:cxn ang="270">
                <a:pos x="10800" y="5400"/>
              </a:cxn>
              <a:cxn ang="0">
                <a:pos x="24300" y="10800"/>
              </a:cxn>
              <a:cxn ang="0">
                <a:pos x="18900" y="16200"/>
              </a:cxn>
              <a:cxn ang="0">
                <a:pos x="13500" y="10800"/>
              </a:cxn>
            </a:cxnLst>
            <a:rect l="txL" t="txT" r="txR" b="txB"/>
            <a:pathLst>
              <a:path w="21600" h="21600">
                <a:moveTo>
                  <a:pt x="16200" y="10800"/>
                </a:moveTo>
                <a:arcTo wR="5400" hR="5400" stAng="0" swAng="-10800000"/>
                <a:lnTo>
                  <a:pt x="0" y="10800"/>
                </a:lnTo>
                <a:arcTo wR="10800" hR="10800" stAng="-10800000" swAng="10800000"/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1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charRg st="1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charRg st="1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1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5">
                                            <p:txEl>
                                              <p:charRg st="1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5">
                                            <p:txEl>
                                              <p:charRg st="1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31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5">
                                            <p:txEl>
                                              <p:charRg st="31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5">
                                            <p:txEl>
                                              <p:charRg st="31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4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5">
                                            <p:txEl>
                                              <p:charRg st="4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5">
                                            <p:txEl>
                                              <p:charRg st="4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57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915">
                                            <p:txEl>
                                              <p:charRg st="57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915">
                                            <p:txEl>
                                              <p:charRg st="57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74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915">
                                            <p:txEl>
                                              <p:charRg st="74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15">
                                            <p:txEl>
                                              <p:charRg st="74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build="p"/>
      <p:bldP spid="38918" grpId="0"/>
      <p:bldP spid="38919" grpId="0"/>
      <p:bldP spid="38920" grpId="0"/>
      <p:bldP spid="38921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66"/>
      </a:accent1>
      <a:accent2>
        <a:srgbClr val="0000FF"/>
      </a:accent2>
      <a:accent3>
        <a:srgbClr val="FFFFFF"/>
      </a:accent3>
      <a:accent4>
        <a:srgbClr val="000000"/>
      </a:accent4>
      <a:accent5>
        <a:srgbClr val="FFE2B9"/>
      </a:accent5>
      <a:accent6>
        <a:srgbClr val="0000E5"/>
      </a:accent6>
      <a:hlink>
        <a:srgbClr val="CC00CC"/>
      </a:hlink>
      <a:folHlink>
        <a:srgbClr val="C0C0C0"/>
      </a:folHlink>
    </a:clrScheme>
    <a:fontScheme name="">
      <a:majorFont>
        <a:latin typeface="Times New Roman"/>
        <a:ea typeface="华文新魏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新建 Microsoft PowerPoint 演示文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01196243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默认设计模板_3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66"/>
      </a:accent1>
      <a:accent2>
        <a:srgbClr val="0000FF"/>
      </a:accent2>
      <a:accent3>
        <a:srgbClr val="FFFFFF"/>
      </a:accent3>
      <a:accent4>
        <a:srgbClr val="000000"/>
      </a:accent4>
      <a:accent5>
        <a:srgbClr val="FFE2B9"/>
      </a:accent5>
      <a:accent6>
        <a:srgbClr val="0000E5"/>
      </a:accent6>
      <a:hlink>
        <a:srgbClr val="CC00CC"/>
      </a:hlink>
      <a:folHlink>
        <a:srgbClr val="C0C0C0"/>
      </a:folHlink>
    </a:clrScheme>
    <a:fontScheme name="">
      <a:majorFont>
        <a:latin typeface="Times New Roman"/>
        <a:ea typeface="华文新魏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01196243_3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01196243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CDESIGNM</Template>
  <TotalTime>0</TotalTime>
  <Words>2516</Words>
  <Application>WPS 演示</Application>
  <PresentationFormat>全屏显示(4:3)</PresentationFormat>
  <Paragraphs>264</Paragraphs>
  <Slides>21</Slides>
  <Notes>92</Notes>
  <HiddenSlides>0</HiddenSlides>
  <MMClips>0</MMClips>
  <ScaleCrop>false</ScaleCrop>
  <HeadingPairs>
    <vt:vector size="8" baseType="variant">
      <vt:variant>
        <vt:lpstr>已用的字体</vt:lpstr>
      </vt:variant>
      <vt:variant>
        <vt:i4>47</vt:i4>
      </vt:variant>
      <vt:variant>
        <vt:lpstr>主题</vt:lpstr>
      </vt:variant>
      <vt:variant>
        <vt:i4>6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75" baseType="lpstr">
      <vt:lpstr>Arial</vt:lpstr>
      <vt:lpstr>宋体</vt:lpstr>
      <vt:lpstr>Wingdings</vt:lpstr>
      <vt:lpstr>Times New Roman</vt:lpstr>
      <vt:lpstr>楷体_GB2312</vt:lpstr>
      <vt:lpstr>华文新魏</vt:lpstr>
      <vt:lpstr>华文行楷</vt:lpstr>
      <vt:lpstr>隶书</vt:lpstr>
      <vt:lpstr>Garamond</vt:lpstr>
      <vt:lpstr>仿宋_GB2312</vt:lpstr>
      <vt:lpstr>黑体</vt:lpstr>
      <vt:lpstr>华文彩云</vt:lpstr>
      <vt:lpstr>方正舒体</vt:lpstr>
      <vt:lpstr>_x000B__x000C_</vt:lpstr>
      <vt:lpstr>幼圆</vt:lpstr>
      <vt:lpstr>华文中宋</vt:lpstr>
      <vt:lpstr>华文楷体</vt:lpstr>
      <vt:lpstr>Symbol</vt:lpstr>
      <vt:lpstr>Wingdings 2</vt:lpstr>
      <vt:lpstr>Latha</vt:lpstr>
      <vt:lpstr>新宋体</vt:lpstr>
      <vt:lpstr>MS PGothic</vt:lpstr>
      <vt:lpstr>MS PMincho</vt:lpstr>
      <vt:lpstr>华文隶书</vt:lpstr>
      <vt:lpstr>Verdana</vt:lpstr>
      <vt:lpstr>仿宋</vt:lpstr>
      <vt:lpstr>Gautami</vt:lpstr>
      <vt:lpstr>方正超粗黑_GBK</vt:lpstr>
      <vt:lpstr>方正魏碑_GBK</vt:lpstr>
      <vt:lpstr>PMingLiU</vt:lpstr>
      <vt:lpstr>汉鼎繁特行</vt:lpstr>
      <vt:lpstr>Comic Sans MS</vt:lpstr>
      <vt:lpstr>微软雅黑</vt:lpstr>
      <vt:lpstr>Tahoma</vt:lpstr>
      <vt:lpstr>Arial Unicode MS</vt:lpstr>
      <vt:lpstr>华文细黑</vt:lpstr>
      <vt:lpstr>Calibri</vt:lpstr>
      <vt:lpstr>方正超粗黑简体</vt:lpstr>
      <vt:lpstr>Haettenschweiler</vt:lpstr>
      <vt:lpstr>Mistral</vt:lpstr>
      <vt:lpstr>Rockwell</vt:lpstr>
      <vt:lpstr>方正粗宋简体</vt:lpstr>
      <vt:lpstr>Arial Black</vt:lpstr>
      <vt:lpstr>MS UI Gothic</vt:lpstr>
      <vt:lpstr>方正静蕾简体</vt:lpstr>
      <vt:lpstr>Segoe Print</vt:lpstr>
      <vt:lpstr>MS PGothic</vt:lpstr>
      <vt:lpstr>默认设计模板</vt:lpstr>
      <vt:lpstr>新建 Microsoft PowerPoint 演示文稿</vt:lpstr>
      <vt:lpstr>01196243</vt:lpstr>
      <vt:lpstr>默认设计模板_3</vt:lpstr>
      <vt:lpstr>01196243_3</vt:lpstr>
      <vt:lpstr>01196243_2</vt:lpstr>
      <vt:lpstr>Imaging.Document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大学语文</dc:title>
  <dc:creator>周晋</dc:creator>
  <cp:lastModifiedBy>liu</cp:lastModifiedBy>
  <cp:revision>36</cp:revision>
  <dcterms:created xsi:type="dcterms:W3CDTF">2005-03-29T14:03:34Z</dcterms:created>
  <dcterms:modified xsi:type="dcterms:W3CDTF">2016-11-13T14:41:16Z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