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embedTrueTypeFonts="1">
  <p:sldMasterIdLst>
    <p:sldMasterId id="2147483648" r:id="rId1"/>
    <p:sldMasterId id="2147483654" r:id="rId2"/>
    <p:sldMasterId id="2147483660" r:id="rId3"/>
    <p:sldMasterId id="2147483666" r:id="rId4"/>
    <p:sldMasterId id="2147483672" r:id="rId5"/>
    <p:sldMasterId id="2147483678" r:id="rId6"/>
    <p:sldMasterId id="2147483684" r:id="rId7"/>
  </p:sldMasterIdLst>
  <p:notesMasterIdLst>
    <p:notesMasterId r:id="rId8"/>
  </p:notesMasterIdLst>
  <p:handoutMasterIdLst>
    <p:handoutMasterId r:id="rId9"/>
  </p:handoutMasterIdLst>
  <p:sldIdLst>
    <p:sldId id="343" r:id="rId10"/>
    <p:sldId id="288" r:id="rId11"/>
    <p:sldId id="392" r:id="rId12"/>
    <p:sldId id="393" r:id="rId13"/>
    <p:sldId id="394" r:id="rId14"/>
    <p:sldId id="395" r:id="rId15"/>
    <p:sldId id="398" r:id="rId16"/>
    <p:sldId id="396" r:id="rId17"/>
    <p:sldId id="397" r:id="rId18"/>
    <p:sldId id="259" r:id="rId19"/>
    <p:sldId id="399" r:id="rId20"/>
    <p:sldId id="260" r:id="rId21"/>
    <p:sldId id="261" r:id="rId22"/>
    <p:sldId id="323" r:id="rId23"/>
    <p:sldId id="324" r:id="rId24"/>
    <p:sldId id="325" r:id="rId25"/>
    <p:sldId id="326" r:id="rId26"/>
    <p:sldId id="327" r:id="rId27"/>
    <p:sldId id="328" r:id="rId28"/>
    <p:sldId id="329" r:id="rId29"/>
    <p:sldId id="402" r:id="rId30"/>
    <p:sldId id="319" r:id="rId31"/>
    <p:sldId id="403" r:id="rId32"/>
    <p:sldId id="404" r:id="rId33"/>
    <p:sldId id="271" r:id="rId34"/>
    <p:sldId id="272" r:id="rId35"/>
    <p:sldId id="372" r:id="rId36"/>
    <p:sldId id="273" r:id="rId37"/>
    <p:sldId id="275" r:id="rId38"/>
    <p:sldId id="309" r:id="rId39"/>
  </p:sldIdLst>
  <p:sldSz cx="12192000" cy="6858000"/>
  <p:notesSz cx="6858000" cy="9144000"/>
  <p:embeddedFontLst>
    <p:embeddedFont>
      <p:font typeface="汉仪粗简黑简" panose="00020600040101010101" charset="-122"/>
      <p:regular r:id="rId41"/>
    </p:embeddedFont>
    <p:embeddedFont>
      <p:font typeface="黑体" panose="02010609060101010101" pitchFamily="49" charset="-122"/>
      <p:regular r:id="rId42"/>
    </p:embeddedFont>
    <p:embeddedFont>
      <p:font typeface="微软雅黑" panose="020B0503020204020204" charset="-122"/>
      <p:regular r:id="rId43"/>
    </p:embeddedFont>
    <p:embeddedFont>
      <p:font typeface="方正粗黑宋简体" panose="02000000000000000000" charset="-122"/>
      <p:regular r:id="rId44"/>
    </p:embeddedFont>
    <p:embeddedFont>
      <p:font typeface="楷体" panose="02010609060101010101" charset="-122"/>
      <p:regular r:id="rId45"/>
    </p:embeddedFont>
    <p:embeddedFont>
      <p:font typeface="Calibri Light" panose="020F0302020204030204"/>
      <p:regular r:id="rId46"/>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272" autoAdjust="0"/>
    <p:restoredTop sz="94660"/>
  </p:normalViewPr>
  <p:slideViewPr>
    <p:cSldViewPr snapToGrid="0">
      <p:cViewPr>
        <p:scale>
          <a:sx n="75" d="100"/>
          <a:sy n="75" d="100"/>
        </p:scale>
        <p:origin x="1194" y="88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2.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slide" Target="slides/slide19.xml" /><Relationship Id="rId29" Type="http://schemas.openxmlformats.org/officeDocument/2006/relationships/slide" Target="slides/slide20.xml" /><Relationship Id="rId3" Type="http://schemas.openxmlformats.org/officeDocument/2006/relationships/slideMaster" Target="slideMasters/slideMaster3.xml" /><Relationship Id="rId30" Type="http://schemas.openxmlformats.org/officeDocument/2006/relationships/slide" Target="slides/slide21.xml" /><Relationship Id="rId31" Type="http://schemas.openxmlformats.org/officeDocument/2006/relationships/slide" Target="slides/slide22.xml" /><Relationship Id="rId32" Type="http://schemas.openxmlformats.org/officeDocument/2006/relationships/slide" Target="slides/slide23.xml" /><Relationship Id="rId33" Type="http://schemas.openxmlformats.org/officeDocument/2006/relationships/slide" Target="slides/slide24.xml" /><Relationship Id="rId34" Type="http://schemas.openxmlformats.org/officeDocument/2006/relationships/slide" Target="slides/slide25.xml" /><Relationship Id="rId35" Type="http://schemas.openxmlformats.org/officeDocument/2006/relationships/slide" Target="slides/slide26.xml" /><Relationship Id="rId36" Type="http://schemas.openxmlformats.org/officeDocument/2006/relationships/slide" Target="slides/slide27.xml" /><Relationship Id="rId37" Type="http://schemas.openxmlformats.org/officeDocument/2006/relationships/slide" Target="slides/slide28.xml" /><Relationship Id="rId38" Type="http://schemas.openxmlformats.org/officeDocument/2006/relationships/slide" Target="slides/slide29.xml" /><Relationship Id="rId39" Type="http://schemas.openxmlformats.org/officeDocument/2006/relationships/slide" Target="slides/slide30.xml" /><Relationship Id="rId4" Type="http://schemas.openxmlformats.org/officeDocument/2006/relationships/slideMaster" Target="slideMasters/slideMaster4.xml" /><Relationship Id="rId40" Type="http://schemas.openxmlformats.org/officeDocument/2006/relationships/tags" Target="tags/tag5.xml" /><Relationship Id="rId41" Type="http://schemas.openxmlformats.org/officeDocument/2006/relationships/font" Target="fonts/font1.fntdata" /><Relationship Id="rId42" Type="http://schemas.openxmlformats.org/officeDocument/2006/relationships/font" Target="fonts/font2.fntdata" /><Relationship Id="rId43" Type="http://schemas.openxmlformats.org/officeDocument/2006/relationships/font" Target="fonts/font3.fntdata" /><Relationship Id="rId44" Type="http://schemas.openxmlformats.org/officeDocument/2006/relationships/font" Target="fonts/font4.fntdata" /><Relationship Id="rId45" Type="http://schemas.openxmlformats.org/officeDocument/2006/relationships/font" Target="fonts/font5.fntdata" /><Relationship Id="rId46" Type="http://schemas.openxmlformats.org/officeDocument/2006/relationships/font" Target="fonts/font6.fntdata"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Master" Target="slideMasters/slideMaster5.xml" /><Relationship Id="rId50" Type="http://schemas.openxmlformats.org/officeDocument/2006/relationships/tableStyles" Target="tableStyles.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notesMaster" Target="notesMasters/notesMaster1.xml" /><Relationship Id="rId9" Type="http://schemas.openxmlformats.org/officeDocument/2006/relationships/handoutMaster" Target="handoutMasters/handoutMaster1.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9.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粗简黑简"/>
              <a:ea typeface="汉仪粗简黑简" panose="00020600040101010101" charset="-122"/>
              <a:cs typeface="汉仪粗简黑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粗简黑简"/>
              </a:rPr>
              <a:t/>
            </a:fld>
            <a:endParaRPr lang="zh-CN" altLang="en-US">
              <a:latin typeface="汉仪粗简黑简"/>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粗简黑简"/>
              <a:ea typeface="汉仪粗简黑简" panose="00020600040101010101" charset="-122"/>
              <a:cs typeface="汉仪粗简黑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粗简黑简"/>
              </a:rPr>
              <a:t/>
            </a:fld>
            <a:endParaRPr lang="zh-CN" altLang="en-US">
              <a:latin typeface="汉仪粗简黑简"/>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粗简黑简"/>
                <a:ea typeface="汉仪粗简黑简" panose="00020600040101010101" charset="-122"/>
                <a:cs typeface="汉仪粗简黑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粗简黑简"/>
                <a:ea typeface="汉仪粗简黑简" panose="00020600040101010101" charset="-122"/>
                <a:cs typeface="汉仪粗简黑简" panose="00020600040101010101" charset="-122"/>
              </a:defRPr>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粗简黑简"/>
                <a:ea typeface="汉仪粗简黑简" panose="00020600040101010101" charset="-122"/>
                <a:cs typeface="汉仪粗简黑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粗简黑简"/>
                <a:ea typeface="汉仪粗简黑简" panose="00020600040101010101" charset="-122"/>
                <a:cs typeface="汉仪粗简黑简" panose="00020600040101010101" charset="-122"/>
              </a:defRPr>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粗简黑简"/>
        <a:ea typeface="汉仪粗简黑简" panose="00020600040101010101" charset="-122"/>
        <a:cs typeface="汉仪粗简黑简" panose="00020600040101010101" charset="-122"/>
      </a:defRPr>
    </a:lvl1pPr>
    <a:lvl2pPr marL="457200" algn="l" defTabSz="914400" rtl="0" eaLnBrk="1" latinLnBrk="0" hangingPunct="1">
      <a:defRPr sz="1200" kern="1200">
        <a:solidFill>
          <a:schemeClr val="tx1"/>
        </a:solidFill>
        <a:latin typeface="汉仪粗简黑简"/>
        <a:ea typeface="汉仪粗简黑简" panose="00020600040101010101" charset="-122"/>
        <a:cs typeface="汉仪粗简黑简" panose="00020600040101010101" charset="-122"/>
      </a:defRPr>
    </a:lvl2pPr>
    <a:lvl3pPr marL="914400" algn="l" defTabSz="914400" rtl="0" eaLnBrk="1" latinLnBrk="0" hangingPunct="1">
      <a:defRPr sz="1200" kern="1200">
        <a:solidFill>
          <a:schemeClr val="tx1"/>
        </a:solidFill>
        <a:latin typeface="汉仪粗简黑简"/>
        <a:ea typeface="汉仪粗简黑简" panose="00020600040101010101" charset="-122"/>
        <a:cs typeface="汉仪粗简黑简" panose="00020600040101010101" charset="-122"/>
      </a:defRPr>
    </a:lvl3pPr>
    <a:lvl4pPr marL="1371600" algn="l" defTabSz="914400" rtl="0" eaLnBrk="1" latinLnBrk="0" hangingPunct="1">
      <a:defRPr sz="1200" kern="1200">
        <a:solidFill>
          <a:schemeClr val="tx1"/>
        </a:solidFill>
        <a:latin typeface="汉仪粗简黑简"/>
        <a:ea typeface="汉仪粗简黑简" panose="00020600040101010101" charset="-122"/>
        <a:cs typeface="汉仪粗简黑简" panose="00020600040101010101" charset="-122"/>
      </a:defRPr>
    </a:lvl4pPr>
    <a:lvl5pPr marL="1828800" algn="l" defTabSz="914400" rtl="0" eaLnBrk="1" latinLnBrk="0" hangingPunct="1">
      <a:defRPr sz="1200" kern="1200">
        <a:solidFill>
          <a:schemeClr val="tx1"/>
        </a:solidFill>
        <a:latin typeface="汉仪粗简黑简"/>
        <a:ea typeface="汉仪粗简黑简" panose="00020600040101010101" charset="-122"/>
        <a:cs typeface="汉仪粗简黑简"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3.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4.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6.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7.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svg" /><Relationship Id="rId4"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rcRect t="3545" b="78499"/>
          <a:stretch>
            <a:fillRect/>
          </a:stretch>
        </p:blipFill>
        <p:spPr>
          <a:xfrm>
            <a:off x="0" y="-1"/>
            <a:ext cx="12192000" cy="6858001"/>
          </a:xfrm>
          <a:prstGeom prst="rect">
            <a:avLst/>
          </a:prstGeom>
        </p:spPr>
      </p:pic>
      <p:grpSp>
        <p:nvGrpSpPr>
          <p:cNvPr id="10" name="组合 9"/>
          <p:cNvGrpSpPr/>
          <p:nvPr userDrawn="1"/>
        </p:nvGrpSpPr>
        <p:grpSpPr>
          <a:xfrm>
            <a:off x="173355" y="157480"/>
            <a:ext cx="11833860" cy="6479540"/>
            <a:chOff x="273" y="248"/>
            <a:chExt cx="18636" cy="10204"/>
          </a:xfrm>
        </p:grpSpPr>
        <p:sp>
          <p:nvSpPr>
            <p:cNvPr id="8" name="圆角矩形 7"/>
            <p:cNvSpPr/>
            <p:nvPr/>
          </p:nvSpPr>
          <p:spPr>
            <a:xfrm>
              <a:off x="273" y="248"/>
              <a:ext cx="18636" cy="10204"/>
            </a:xfrm>
            <a:prstGeom prst="roundRect">
              <a:avLst>
                <a:gd name="adj" fmla="val 65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pic>
          <p:nvPicPr>
            <p:cNvPr id="13" name="图片 12" descr="32313533383437353b32313533383436383bc7a6b1c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8" y="590"/>
              <a:ext cx="802" cy="802"/>
            </a:xfrm>
            <a:prstGeom prst="rect">
              <a:avLst/>
            </a:prstGeom>
          </p:spPr>
        </p:pic>
        <p:sp>
          <p:nvSpPr>
            <p:cNvPr id="9" name="任意多边形 8"/>
            <p:cNvSpPr/>
            <p:nvPr/>
          </p:nvSpPr>
          <p:spPr>
            <a:xfrm flipH="1">
              <a:off x="962" y="1425"/>
              <a:ext cx="16660" cy="549"/>
            </a:xfrm>
            <a:custGeom>
              <a:gdLst>
                <a:gd name="connisteX0" fmla="*/ 0 w 10579100"/>
                <a:gd name="connsiteY0" fmla="*/ 259715 h 491884"/>
                <a:gd name="connisteX1" fmla="*/ 2597785 w 10579100"/>
                <a:gd name="connsiteY1" fmla="*/ 259715 h 491884"/>
                <a:gd name="connisteX2" fmla="*/ 4185285 w 10579100"/>
                <a:gd name="connsiteY2" fmla="*/ 490855 h 491884"/>
                <a:gd name="connisteX3" fmla="*/ 6407785 w 10579100"/>
                <a:gd name="connsiteY3" fmla="*/ 173355 h 491884"/>
                <a:gd name="connisteX4" fmla="*/ 7908925 w 10579100"/>
                <a:gd name="connsiteY4" fmla="*/ 317500 h 491884"/>
                <a:gd name="connisteX5" fmla="*/ 9395460 w 10579100"/>
                <a:gd name="connsiteY5" fmla="*/ 173355 h 491884"/>
                <a:gd name="connisteX6" fmla="*/ 9886315 w 10579100"/>
                <a:gd name="connsiteY6" fmla="*/ 360680 h 491884"/>
                <a:gd name="connisteX7" fmla="*/ 10579100 w 10579100"/>
                <a:gd name="connsiteY7" fmla="*/ 0 h 491884"/>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0579100" h="491885">
                  <a:moveTo>
                    <a:pt x="0" y="259715"/>
                  </a:moveTo>
                  <a:cubicBezTo>
                    <a:pt x="487680" y="255270"/>
                    <a:pt x="1760855" y="213360"/>
                    <a:pt x="2597785" y="259715"/>
                  </a:cubicBezTo>
                  <a:cubicBezTo>
                    <a:pt x="3434715" y="306070"/>
                    <a:pt x="3423285" y="508000"/>
                    <a:pt x="4185285" y="490855"/>
                  </a:cubicBezTo>
                  <a:cubicBezTo>
                    <a:pt x="4947285" y="473710"/>
                    <a:pt x="5662930" y="208280"/>
                    <a:pt x="6407785" y="173355"/>
                  </a:cubicBezTo>
                  <a:cubicBezTo>
                    <a:pt x="7152640" y="138430"/>
                    <a:pt x="7311390" y="317500"/>
                    <a:pt x="7908925" y="317500"/>
                  </a:cubicBezTo>
                  <a:cubicBezTo>
                    <a:pt x="8506460" y="317500"/>
                    <a:pt x="8999855" y="164465"/>
                    <a:pt x="9395460" y="173355"/>
                  </a:cubicBezTo>
                  <a:cubicBezTo>
                    <a:pt x="9791065" y="182245"/>
                    <a:pt x="9649460" y="395605"/>
                    <a:pt x="9886315" y="360680"/>
                  </a:cubicBezTo>
                  <a:cubicBezTo>
                    <a:pt x="10123170" y="325755"/>
                    <a:pt x="10450195" y="75565"/>
                    <a:pt x="10579100"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2" name="标题 1"/>
          <p:cNvSpPr>
            <a:spLocks noGrp="1"/>
          </p:cNvSpPr>
          <p:nvPr>
            <p:ph type="title"/>
          </p:nvPr>
        </p:nvSpPr>
        <p:spPr>
          <a:xfrm>
            <a:off x="1195705" y="91440"/>
            <a:ext cx="10515600" cy="1325563"/>
          </a:xfrm>
        </p:spPr>
        <p:txBody>
          <a:bodyPr/>
          <a:lstStyle>
            <a:lvl1pPr>
              <a:defRPr sz="3600">
                <a:latin typeface="汉仪粗简黑简"/>
                <a:ea typeface="汉仪粗简黑简" panose="00020600040101010101"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922020" y="1594485"/>
            <a:ext cx="10515600" cy="4351338"/>
          </a:xfrm>
        </p:spPr>
        <p:txBody>
          <a:bodyPr/>
          <a:lstStyle>
            <a:lvl1pPr>
              <a:lnSpc>
                <a:spcPct val="120000"/>
              </a:lnSpc>
              <a:spcAft>
                <a:spcPct val="0"/>
              </a:spcAft>
              <a:defRPr sz="2800">
                <a:latin typeface="汉仪粗简黑简"/>
                <a:ea typeface="汉仪粗简黑简" panose="00020600040101010101" charset="-122"/>
              </a:defRPr>
            </a:lvl1pPr>
            <a:lvl2pPr>
              <a:lnSpc>
                <a:spcPct val="120000"/>
              </a:lnSpc>
              <a:spcAft>
                <a:spcPct val="0"/>
              </a:spcAft>
              <a:defRPr sz="2800">
                <a:latin typeface="汉仪粗简黑简"/>
                <a:ea typeface="汉仪粗简黑简" panose="00020600040101010101" charset="-122"/>
              </a:defRPr>
            </a:lvl2pPr>
            <a:lvl3pPr>
              <a:lnSpc>
                <a:spcPct val="120000"/>
              </a:lnSpc>
              <a:spcAft>
                <a:spcPct val="0"/>
              </a:spcAft>
              <a:defRPr sz="2800">
                <a:latin typeface="汉仪粗简黑简"/>
                <a:ea typeface="汉仪粗简黑简" panose="00020600040101010101" charset="-122"/>
              </a:defRPr>
            </a:lvl3pPr>
            <a:lvl4pPr>
              <a:lnSpc>
                <a:spcPct val="120000"/>
              </a:lnSpc>
              <a:spcAft>
                <a:spcPct val="0"/>
              </a:spcAft>
              <a:defRPr sz="2800">
                <a:latin typeface="汉仪粗简黑简"/>
                <a:ea typeface="汉仪粗简黑简" panose="00020600040101010101" charset="-122"/>
              </a:defRPr>
            </a:lvl4pPr>
            <a:lvl5pPr>
              <a:lnSpc>
                <a:spcPct val="120000"/>
              </a:lnSpc>
              <a:spcAft>
                <a:spcPct val="0"/>
              </a:spcAft>
              <a:defRPr sz="2800">
                <a:latin typeface="汉仪粗简黑简"/>
                <a:ea typeface="汉仪粗简黑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Layout" Target="../slideLayouts/slideLayout7.xml" /><Relationship Id="rId3" Type="http://schemas.openxmlformats.org/officeDocument/2006/relationships/slideLayout" Target="../slideLayouts/slideLayout8.xml" /><Relationship Id="rId4" Type="http://schemas.openxmlformats.org/officeDocument/2006/relationships/slideLayout" Target="../slideLayouts/slideLayout9.xml" /><Relationship Id="rId5" Type="http://schemas.openxmlformats.org/officeDocument/2006/relationships/slideLayout" Target="../slideLayouts/slideLayout10.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slideLayout" Target="../slideLayouts/slideLayout12.xml" /><Relationship Id="rId3" Type="http://schemas.openxmlformats.org/officeDocument/2006/relationships/slideLayout" Target="../slideLayouts/slideLayout13.xml" /><Relationship Id="rId4" Type="http://schemas.openxmlformats.org/officeDocument/2006/relationships/slideLayout" Target="../slideLayouts/slideLayout14.xml" /><Relationship Id="rId5" Type="http://schemas.openxmlformats.org/officeDocument/2006/relationships/slideLayout" Target="../slideLayouts/slideLayout15.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slideLayout" Target="../slideLayouts/slideLayout17.xml" /><Relationship Id="rId3" Type="http://schemas.openxmlformats.org/officeDocument/2006/relationships/slideLayout" Target="../slideLayouts/slideLayout18.xml" /><Relationship Id="rId4" Type="http://schemas.openxmlformats.org/officeDocument/2006/relationships/slideLayout" Target="../slideLayouts/slideLayout19.xml" /><Relationship Id="rId5" Type="http://schemas.openxmlformats.org/officeDocument/2006/relationships/slideLayout" Target="../slideLayouts/slideLayout20.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slideLayout" Target="../slideLayouts/slideLayout24.xml" /><Relationship Id="rId5" Type="http://schemas.openxmlformats.org/officeDocument/2006/relationships/slideLayout" Target="../slideLayouts/slideLayout25.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slideLayout" Target="../slideLayouts/slideLayout27.xml" /><Relationship Id="rId3" Type="http://schemas.openxmlformats.org/officeDocument/2006/relationships/slideLayout" Target="../slideLayouts/slideLayout28.xml" /><Relationship Id="rId4" Type="http://schemas.openxmlformats.org/officeDocument/2006/relationships/slideLayout" Target="../slideLayouts/slideLayout29.xml" /><Relationship Id="rId5" Type="http://schemas.openxmlformats.org/officeDocument/2006/relationships/slideLayout" Target="../slideLayouts/slideLayout30.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slideLayout" Target="../slideLayouts/slideLayout32.xml" /><Relationship Id="rId3" Type="http://schemas.openxmlformats.org/officeDocument/2006/relationships/slideLayout" Target="../slideLayouts/slideLayout33.xml" /><Relationship Id="rId4" Type="http://schemas.openxmlformats.org/officeDocument/2006/relationships/slideLayout" Target="../slideLayouts/slideLayout34.xml" /><Relationship Id="rId5" Type="http://schemas.openxmlformats.org/officeDocument/2006/relationships/slideLayout" Target="../slideLayouts/slideLayout35.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4.png" /><Relationship Id="rId8" Type="http://schemas.openxmlformats.org/officeDocument/2006/relationships/image" Target="../media/image5.jpeg" /><Relationship Id="rId9" Type="http://schemas.openxmlformats.org/officeDocument/2006/relationships/theme" Target="../theme/theme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粗简黑简"/>
                <a:ea typeface="汉仪粗简黑简" panose="00020600040101010101" charset="-122"/>
                <a:cs typeface="汉仪粗简黑简" panose="00020600040101010101" charset="-122"/>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汉仪粗简黑简"/>
          <a:ea typeface="汉仪粗简黑简" panose="00020600040101010101" charset="-122"/>
          <a:cs typeface="汉仪粗简黑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粗简黑简"/>
          <a:ea typeface="汉仪粗简黑简" panose="00020600040101010101" charset="-122"/>
          <a:cs typeface="汉仪粗简黑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粗简黑简"/>
          <a:ea typeface="汉仪粗简黑简" panose="00020600040101010101" charset="-122"/>
          <a:cs typeface="汉仪粗简黑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粗简黑简"/>
          <a:ea typeface="汉仪粗简黑简" panose="00020600040101010101" charset="-122"/>
          <a:cs typeface="汉仪粗简黑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粗简黑简"/>
          <a:ea typeface="汉仪粗简黑简" panose="00020600040101010101" charset="-122"/>
          <a:cs typeface="汉仪粗简黑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tags" Target="../tags/tag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6" name="文本框 5" title=""/>
          <p:cNvSpPr txBox="1"/>
          <p:nvPr>
            <p:custDataLst>
              <p:tags r:id="rId2"/>
            </p:custDataLst>
          </p:nvPr>
        </p:nvSpPr>
        <p:spPr>
          <a:xfrm>
            <a:off x="1284605" y="2829560"/>
            <a:ext cx="8534400" cy="1198880"/>
          </a:xfrm>
          <a:prstGeom prst="rect">
            <a:avLst/>
          </a:prstGeom>
          <a:noFill/>
        </p:spPr>
        <p:txBody>
          <a:bodyPr wrap="square" rtlCol="0">
            <a:spAutoFit/>
          </a:bodyPr>
          <a:lstStyle/>
          <a:p>
            <a:r>
              <a:rPr lang="zh-CN" altLang="en-US" sz="7200" b="1">
                <a:solidFill>
                  <a:schemeClr val="tx1"/>
                </a:solidFill>
                <a:latin typeface="宋体" panose="02010600030101010101" pitchFamily="2" charset="-122"/>
                <a:ea typeface="宋体" panose="02010600030101010101" pitchFamily="2" charset="-122"/>
              </a:rPr>
              <a:t>材料作文审题立意</a:t>
            </a:r>
            <a:endParaRPr lang="zh-CN" altLang="en-US" sz="72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2" name="圆角矩形 21" title=""/>
          <p:cNvSpPr/>
          <p:nvPr/>
        </p:nvSpPr>
        <p:spPr>
          <a:xfrm>
            <a:off x="320675" y="2166620"/>
            <a:ext cx="10329545" cy="399351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a:lnSpc>
                <a:spcPct val="120000"/>
              </a:lnSpc>
              <a:spcBef>
                <a:spcPct val="0"/>
              </a:spcBef>
              <a:spcAft>
                <a:spcPts val="800"/>
              </a:spcAft>
              <a:buSzTx/>
              <a:buNone/>
            </a:pPr>
            <a:r>
              <a:rPr lang="en-US" sz="3200" b="1" spc="160">
                <a:solidFill>
                  <a:schemeClr val="tx1"/>
                </a:solidFill>
                <a:latin typeface="微软雅黑" panose="020b0503020204020204" charset="-122"/>
                <a:ea typeface="微软雅黑" panose="020b0503020204020204" charset="-122"/>
                <a:cs typeface="微软雅黑" panose="020b0503020204020204" charset="-122"/>
                <a:sym typeface="+mn-ea"/>
              </a:rPr>
              <a:t>    </a:t>
            </a:r>
            <a:r>
              <a:rPr sz="3200" b="1" spc="160">
                <a:solidFill>
                  <a:schemeClr val="tx1"/>
                </a:solidFill>
                <a:latin typeface="微软雅黑" panose="020b0503020204020204" charset="-122"/>
                <a:ea typeface="微软雅黑" panose="020b0503020204020204" charset="-122"/>
                <a:cs typeface="微软雅黑" panose="020b0503020204020204" charset="-122"/>
                <a:sym typeface="+mn-ea"/>
              </a:rPr>
              <a:t>【材料】一次，盖达尔旅行时，有一个小学生认出了他，抢着替他提皮箱。小学生见皮箱十分破旧，便说:“先生是大名鼎鼎的盖达尔，为什么用的皮箱却是随随便便的呢?太不协调了。”“不协调吗?如果皮箱是大名鼎鼎的，而我却是随随便便的，那岂不是更糟?”盖达尔笑着说。小学生看着盖达尔笑了。</a:t>
            </a:r>
            <a:endParaRPr lang="zh-CN" altLang="en-US" sz="3200" b="1" spc="16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标题 10" title=""/>
          <p:cNvSpPr>
            <a:spLocks noGrp="1"/>
          </p:cNvSpPr>
          <p:nvPr>
            <p:ph type="title"/>
          </p:nvPr>
        </p:nvSpPr>
        <p:spPr/>
        <p:txBody>
          <a:bodyPr/>
          <a:lstStyle/>
          <a:p>
            <a:r>
              <a:rPr lang="zh-CN" altLang="en-US" sz="4400" b="1" spc="100">
                <a:latin typeface="方正粗黑宋简体" panose="02000000000000000000" charset="-122"/>
                <a:ea typeface="方正粗黑宋简体" panose="02000000000000000000" charset="-122"/>
                <a:sym typeface="华文楷体" panose="02010600040101010101" charset="-122"/>
              </a:rPr>
              <a:t>提炼中心法</a:t>
            </a:r>
            <a:endParaRPr lang="zh-CN" altLang="en-US" sz="4400" b="1" spc="100">
              <a:latin typeface="方正粗黑宋简体" panose="02000000000000000000" charset="-122"/>
              <a:ea typeface="方正粗黑宋简体" panose="02000000000000000000" charset="-122"/>
              <a:sym typeface="华文楷体" panose="02010600040101010101" charset="-122"/>
            </a:endParaRPr>
          </a:p>
        </p:txBody>
      </p:sp>
      <p:sp>
        <p:nvSpPr>
          <p:cNvPr id="12" name="内容占位符 11" title=""/>
          <p:cNvSpPr>
            <a:spLocks noGrp="1"/>
          </p:cNvSpPr>
          <p:nvPr>
            <p:ph idx="1"/>
          </p:nvPr>
        </p:nvSpPr>
        <p:spPr>
          <a:xfrm>
            <a:off x="1527810" y="1304925"/>
            <a:ext cx="6475095" cy="614045"/>
          </a:xfrm>
        </p:spPr>
        <p:txBody>
          <a:bodyPr>
            <a:noAutofit/>
          </a:bodyPr>
          <a:lstStyle/>
          <a:p>
            <a:pPr marL="0" indent="0">
              <a:buNone/>
            </a:pPr>
            <a:r>
              <a:rPr lang="zh-CN" altLang="en-US" sz="3600"/>
              <a:t>审题立意</a:t>
            </a:r>
            <a:endParaRPr lang="zh-CN" altLang="en-US" sz="3600"/>
          </a:p>
        </p:txBody>
      </p:sp>
      <p:sp>
        <p:nvSpPr>
          <p:cNvPr id="21" name="矩形 20" title=""/>
          <p:cNvSpPr/>
          <p:nvPr/>
        </p:nvSpPr>
        <p:spPr>
          <a:xfrm>
            <a:off x="5017770" y="3409315"/>
            <a:ext cx="5728970" cy="1688465"/>
          </a:xfrm>
          <a:prstGeom prst="rect">
            <a:avLst/>
          </a:prstGeom>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2800">
              <a:latin typeface="汉仪粗简黑简"/>
              <a:ea typeface="汉仪粗简黑简" panose="00020600040101010101" charset="-122"/>
              <a:cs typeface="汉仪粗简黑简" panose="00020600040101010101" charset="-122"/>
              <a:sym typeface="+mn-ea"/>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2" name="圆角矩形 21" title=""/>
          <p:cNvSpPr/>
          <p:nvPr/>
        </p:nvSpPr>
        <p:spPr>
          <a:xfrm>
            <a:off x="320675" y="2166620"/>
            <a:ext cx="10329545" cy="399351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a:lnSpc>
                <a:spcPct val="120000"/>
              </a:lnSpc>
              <a:spcBef>
                <a:spcPct val="0"/>
              </a:spcBef>
              <a:spcAft>
                <a:spcPts val="800"/>
              </a:spcAft>
              <a:buSzTx/>
              <a:buNone/>
            </a:pPr>
            <a:r>
              <a:rPr lang="en-US" sz="3200" b="1" spc="160">
                <a:solidFill>
                  <a:schemeClr val="tx1"/>
                </a:solidFill>
                <a:latin typeface="微软雅黑" panose="020b0503020204020204" charset="-122"/>
                <a:ea typeface="微软雅黑" panose="020b0503020204020204" charset="-122"/>
                <a:cs typeface="微软雅黑" panose="020b0503020204020204" charset="-122"/>
                <a:sym typeface="+mn-ea"/>
              </a:rPr>
              <a:t>    </a:t>
            </a:r>
            <a:r>
              <a:rPr sz="3200" b="1" spc="160">
                <a:solidFill>
                  <a:schemeClr val="tx1"/>
                </a:solidFill>
                <a:latin typeface="微软雅黑" panose="020b0503020204020204" charset="-122"/>
                <a:ea typeface="微软雅黑" panose="020b0503020204020204" charset="-122"/>
                <a:cs typeface="微软雅黑" panose="020b0503020204020204" charset="-122"/>
                <a:sym typeface="+mn-ea"/>
              </a:rPr>
              <a:t>【材料】一次，盖达尔旅行时，有一个小学生认出了他，抢着替他提皮箱。小学生见皮箱十分破旧，便说:“先生是</a:t>
            </a:r>
            <a:r>
              <a:rPr sz="3200" b="1" spc="160">
                <a:solidFill>
                  <a:srgbClr val="FF0000"/>
                </a:solidFill>
                <a:latin typeface="微软雅黑" panose="020b0503020204020204" charset="-122"/>
                <a:ea typeface="微软雅黑" panose="020b0503020204020204" charset="-122"/>
                <a:cs typeface="微软雅黑" panose="020b0503020204020204" charset="-122"/>
                <a:sym typeface="+mn-ea"/>
              </a:rPr>
              <a:t>大名鼎鼎</a:t>
            </a:r>
            <a:r>
              <a:rPr sz="3200" b="1" spc="160">
                <a:solidFill>
                  <a:schemeClr val="tx1"/>
                </a:solidFill>
                <a:latin typeface="微软雅黑" panose="020b0503020204020204" charset="-122"/>
                <a:ea typeface="微软雅黑" panose="020b0503020204020204" charset="-122"/>
                <a:cs typeface="微软雅黑" panose="020b0503020204020204" charset="-122"/>
                <a:sym typeface="+mn-ea"/>
              </a:rPr>
              <a:t>的盖达尔，为什么用的皮箱却是</a:t>
            </a:r>
            <a:r>
              <a:rPr sz="3200" b="1" spc="160">
                <a:solidFill>
                  <a:srgbClr val="FF0000"/>
                </a:solidFill>
                <a:latin typeface="微软雅黑" panose="020b0503020204020204" charset="-122"/>
                <a:ea typeface="微软雅黑" panose="020b0503020204020204" charset="-122"/>
                <a:cs typeface="微软雅黑" panose="020b0503020204020204" charset="-122"/>
                <a:sym typeface="+mn-ea"/>
              </a:rPr>
              <a:t>随随便便</a:t>
            </a:r>
            <a:r>
              <a:rPr sz="3200" b="1" spc="160">
                <a:solidFill>
                  <a:schemeClr val="tx1"/>
                </a:solidFill>
                <a:latin typeface="微软雅黑" panose="020b0503020204020204" charset="-122"/>
                <a:ea typeface="微软雅黑" panose="020b0503020204020204" charset="-122"/>
                <a:cs typeface="微软雅黑" panose="020b0503020204020204" charset="-122"/>
                <a:sym typeface="+mn-ea"/>
              </a:rPr>
              <a:t>的呢?太不协调了。”“不协调吗?如果皮箱是</a:t>
            </a:r>
            <a:r>
              <a:rPr sz="3200" b="1" spc="160">
                <a:solidFill>
                  <a:srgbClr val="FF0000"/>
                </a:solidFill>
                <a:latin typeface="微软雅黑" panose="020b0503020204020204" charset="-122"/>
                <a:ea typeface="微软雅黑" panose="020b0503020204020204" charset="-122"/>
                <a:cs typeface="微软雅黑" panose="020b0503020204020204" charset="-122"/>
                <a:sym typeface="+mn-ea"/>
              </a:rPr>
              <a:t>大名鼎鼎</a:t>
            </a:r>
            <a:r>
              <a:rPr sz="3200" b="1" spc="160">
                <a:solidFill>
                  <a:schemeClr val="tx1"/>
                </a:solidFill>
                <a:latin typeface="微软雅黑" panose="020b0503020204020204" charset="-122"/>
                <a:ea typeface="微软雅黑" panose="020b0503020204020204" charset="-122"/>
                <a:cs typeface="微软雅黑" panose="020b0503020204020204" charset="-122"/>
                <a:sym typeface="+mn-ea"/>
              </a:rPr>
              <a:t>的，而我却是</a:t>
            </a:r>
            <a:r>
              <a:rPr sz="3200" b="1" spc="160">
                <a:solidFill>
                  <a:srgbClr val="FF0000"/>
                </a:solidFill>
                <a:latin typeface="微软雅黑" panose="020b0503020204020204" charset="-122"/>
                <a:ea typeface="微软雅黑" panose="020b0503020204020204" charset="-122"/>
                <a:cs typeface="微软雅黑" panose="020b0503020204020204" charset="-122"/>
                <a:sym typeface="+mn-ea"/>
              </a:rPr>
              <a:t>随随便便</a:t>
            </a:r>
            <a:r>
              <a:rPr sz="3200" b="1" spc="160">
                <a:solidFill>
                  <a:schemeClr val="tx1"/>
                </a:solidFill>
                <a:latin typeface="微软雅黑" panose="020b0503020204020204" charset="-122"/>
                <a:ea typeface="微软雅黑" panose="020b0503020204020204" charset="-122"/>
                <a:cs typeface="微软雅黑" panose="020b0503020204020204" charset="-122"/>
                <a:sym typeface="+mn-ea"/>
              </a:rPr>
              <a:t>的，那岂不是更糟?”盖达尔笑着说。小学生看着盖达尔笑了。</a:t>
            </a:r>
            <a:endParaRPr lang="zh-CN" altLang="en-US" sz="3200" b="1" spc="16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标题 10" title=""/>
          <p:cNvSpPr>
            <a:spLocks noGrp="1"/>
          </p:cNvSpPr>
          <p:nvPr>
            <p:ph type="title"/>
          </p:nvPr>
        </p:nvSpPr>
        <p:spPr/>
        <p:txBody>
          <a:bodyPr/>
          <a:lstStyle/>
          <a:p>
            <a:r>
              <a:rPr lang="zh-CN" altLang="en-US" sz="4400" b="1" spc="100">
                <a:latin typeface="方正粗黑宋简体" panose="02000000000000000000" charset="-122"/>
                <a:ea typeface="方正粗黑宋简体" panose="02000000000000000000" charset="-122"/>
                <a:sym typeface="华文楷体" panose="02010600040101010101" charset="-122"/>
              </a:rPr>
              <a:t>提炼中心法</a:t>
            </a:r>
            <a:endParaRPr lang="zh-CN" altLang="en-US" sz="4400" b="1" spc="100">
              <a:latin typeface="方正粗黑宋简体" panose="02000000000000000000" charset="-122"/>
              <a:ea typeface="方正粗黑宋简体" panose="02000000000000000000" charset="-122"/>
              <a:sym typeface="华文楷体" panose="02010600040101010101" charset="-122"/>
            </a:endParaRPr>
          </a:p>
        </p:txBody>
      </p:sp>
      <p:sp>
        <p:nvSpPr>
          <p:cNvPr id="12" name="内容占位符 11" title=""/>
          <p:cNvSpPr>
            <a:spLocks noGrp="1"/>
          </p:cNvSpPr>
          <p:nvPr>
            <p:ph idx="1"/>
          </p:nvPr>
        </p:nvSpPr>
        <p:spPr>
          <a:xfrm>
            <a:off x="1527810" y="1304925"/>
            <a:ext cx="6475095" cy="614045"/>
          </a:xfrm>
        </p:spPr>
        <p:txBody>
          <a:bodyPr>
            <a:noAutofit/>
          </a:bodyPr>
          <a:lstStyle/>
          <a:p>
            <a:pPr marL="0" indent="0">
              <a:buNone/>
            </a:pPr>
            <a:r>
              <a:rPr lang="zh-CN" altLang="en-US" sz="3600"/>
              <a:t>审题立意</a:t>
            </a:r>
            <a:endParaRPr lang="zh-CN" altLang="en-US" sz="3600"/>
          </a:p>
        </p:txBody>
      </p:sp>
      <p:sp>
        <p:nvSpPr>
          <p:cNvPr id="21" name="矩形 20" title=""/>
          <p:cNvSpPr/>
          <p:nvPr/>
        </p:nvSpPr>
        <p:spPr>
          <a:xfrm>
            <a:off x="5017770" y="3409315"/>
            <a:ext cx="5728970" cy="1688465"/>
          </a:xfrm>
          <a:prstGeom prst="rect">
            <a:avLst/>
          </a:prstGeom>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2800">
              <a:latin typeface="汉仪粗简黑简"/>
              <a:ea typeface="汉仪粗简黑简" panose="00020600040101010101" charset="-122"/>
              <a:cs typeface="汉仪粗简黑简" panose="00020600040101010101" charset="-122"/>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lstStyle/>
          <a:p>
            <a:r>
              <a:rPr lang="zh-CN" altLang="en-US" sz="4400" b="1" spc="100">
                <a:latin typeface="方正粗黑宋简体" panose="02000000000000000000" charset="-122"/>
                <a:ea typeface="方正粗黑宋简体" panose="02000000000000000000" charset="-122"/>
                <a:sym typeface="华文楷体" panose="02010600040101010101" charset="-122"/>
              </a:rPr>
              <a:t>提炼中心法</a:t>
            </a:r>
            <a:br>
              <a:rPr lang="zh-CN" altLang="en-US"/>
            </a:br>
            <a:endParaRPr lang="zh-CN" altLang="en-US"/>
          </a:p>
        </p:txBody>
      </p:sp>
      <p:sp>
        <p:nvSpPr>
          <p:cNvPr id="12" name="内容占位符 11" title=""/>
          <p:cNvSpPr>
            <a:spLocks noGrp="1"/>
          </p:cNvSpPr>
          <p:nvPr>
            <p:ph idx="1"/>
          </p:nvPr>
        </p:nvSpPr>
        <p:spPr>
          <a:xfrm>
            <a:off x="1527810" y="1164590"/>
            <a:ext cx="6475095" cy="614045"/>
          </a:xfrm>
        </p:spPr>
        <p:txBody>
          <a:bodyPr>
            <a:noAutofit/>
          </a:bodyPr>
          <a:lstStyle/>
          <a:p>
            <a:pPr marL="0" indent="0">
              <a:buNone/>
            </a:pPr>
            <a:r>
              <a:rPr lang="zh-CN" altLang="en-US" sz="3600"/>
              <a:t>审题立意</a:t>
            </a:r>
            <a:endParaRPr lang="zh-CN" altLang="en-US" sz="3600"/>
          </a:p>
        </p:txBody>
      </p:sp>
      <p:sp>
        <p:nvSpPr>
          <p:cNvPr id="2" name="文本框 1" title=""/>
          <p:cNvSpPr txBox="1"/>
          <p:nvPr/>
        </p:nvSpPr>
        <p:spPr>
          <a:xfrm>
            <a:off x="1706245" y="2305685"/>
            <a:ext cx="4655185" cy="583565"/>
          </a:xfrm>
          <a:prstGeom prst="rect">
            <a:avLst/>
          </a:prstGeom>
          <a:noFill/>
          <a:ln>
            <a:solidFill>
              <a:schemeClr val="tx1"/>
            </a:solidFill>
          </a:ln>
        </p:spPr>
        <p:txBody>
          <a:bodyPr wrap="square" rtlCol="0" anchor="t">
            <a:spAutoFit/>
          </a:bodyPr>
          <a:lstStyle/>
          <a:p>
            <a:r>
              <a:rPr sz="3200" b="1">
                <a:latin typeface="黑体" panose="02010609060101010101" pitchFamily="49" charset="-122"/>
                <a:ea typeface="黑体" panose="02010609060101010101" pitchFamily="49" charset="-122"/>
                <a:cs typeface="黑体" panose="02010609060101010101" pitchFamily="49" charset="-122"/>
                <a:sym typeface="+mn-ea"/>
              </a:rPr>
              <a:t>(1)做人不应该随随便便</a:t>
            </a:r>
            <a:endParaRPr lang="zh-CN" altLang="en-US" sz="3200" b="1">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7" name="文本框 16" title=""/>
          <p:cNvSpPr txBox="1"/>
          <p:nvPr/>
        </p:nvSpPr>
        <p:spPr>
          <a:xfrm>
            <a:off x="1695450" y="3429000"/>
            <a:ext cx="8555990" cy="583565"/>
          </a:xfrm>
          <a:prstGeom prst="rect">
            <a:avLst/>
          </a:prstGeom>
          <a:noFill/>
          <a:ln>
            <a:solidFill>
              <a:schemeClr val="tx1"/>
            </a:solidFill>
          </a:ln>
        </p:spPr>
        <p:txBody>
          <a:bodyPr wrap="none" rtlCol="0" anchor="t">
            <a:spAutoFit/>
          </a:bodyPr>
          <a:lstStyle/>
          <a:p>
            <a:r>
              <a:rPr sz="3200" b="1">
                <a:latin typeface="黑体" panose="02010609060101010101" pitchFamily="49" charset="-122"/>
                <a:ea typeface="黑体" panose="02010609060101010101" pitchFamily="49" charset="-122"/>
                <a:cs typeface="黑体" panose="02010609060101010101" pitchFamily="49" charset="-122"/>
                <a:sym typeface="+mn-ea"/>
              </a:rPr>
              <a:t>(2)做人要做有真才实学的人，不能徒有虚名。</a:t>
            </a:r>
            <a:endParaRPr lang="zh-CN" altLang="en-US" sz="3200" b="1">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noAutofit/>
          </a:bodyPr>
          <a:lstStyle/>
          <a:p>
            <a:r>
              <a:rPr lang="zh-CN" altLang="en-US" sz="4400" b="1" spc="100">
                <a:latin typeface="方正粗黑宋简体" panose="02000000000000000000" charset="-122"/>
                <a:ea typeface="方正粗黑宋简体" panose="02000000000000000000" charset="-122"/>
                <a:sym typeface="华文楷体" panose="02010600040101010101" charset="-122"/>
              </a:rPr>
              <a:t>提炼中心法</a:t>
            </a:r>
            <a:br>
              <a:rPr lang="zh-CN" altLang="en-US" sz="4400"/>
            </a:br>
            <a:endParaRPr lang="zh-CN" altLang="en-US" sz="4400"/>
          </a:p>
        </p:txBody>
      </p:sp>
      <p:sp>
        <p:nvSpPr>
          <p:cNvPr id="12" name="内容占位符 11" title=""/>
          <p:cNvSpPr>
            <a:spLocks noGrp="1"/>
          </p:cNvSpPr>
          <p:nvPr>
            <p:ph idx="1"/>
          </p:nvPr>
        </p:nvSpPr>
        <p:spPr>
          <a:xfrm>
            <a:off x="1365885" y="1124585"/>
            <a:ext cx="6475095" cy="614045"/>
          </a:xfrm>
        </p:spPr>
        <p:txBody>
          <a:bodyPr>
            <a:normAutofit lnSpcReduction="20000"/>
          </a:bodyPr>
          <a:lstStyle/>
          <a:p>
            <a:pPr marL="0" indent="0">
              <a:buNone/>
            </a:pPr>
            <a:r>
              <a:rPr lang="zh-CN" altLang="en-US" sz="3200" b="1" spc="240">
                <a:solidFill>
                  <a:schemeClr val="tx1"/>
                </a:solidFill>
                <a:latin typeface="微软雅黑" panose="020b0503020204020204" charset="-122"/>
                <a:ea typeface="微软雅黑" panose="020b0503020204020204" charset="-122"/>
                <a:sym typeface="华文楷体" panose="02010600040101010101" charset="-122"/>
              </a:rPr>
              <a:t>总结提升</a:t>
            </a:r>
            <a:endParaRPr lang="zh-CN" altLang="en-US" b="1" spc="240">
              <a:solidFill>
                <a:schemeClr val="tx1"/>
              </a:solidFill>
              <a:latin typeface="微软雅黑" panose="020b0503020204020204" charset="-122"/>
              <a:ea typeface="微软雅黑" panose="020b0503020204020204" charset="-122"/>
              <a:sym typeface="华文楷体" panose="02010600040101010101" charset="-122"/>
            </a:endParaRPr>
          </a:p>
          <a:p>
            <a:pPr marL="0" indent="0">
              <a:buNone/>
            </a:pPr>
            <a:endParaRPr lang="zh-CN" altLang="en-US" b="1" spc="240">
              <a:solidFill>
                <a:schemeClr val="tx1"/>
              </a:solidFill>
              <a:latin typeface="微软雅黑" panose="020b0503020204020204" charset="-122"/>
              <a:ea typeface="微软雅黑" panose="020b0503020204020204" charset="-122"/>
              <a:sym typeface="华文楷体" panose="02010600040101010101" charset="-122"/>
            </a:endParaRPr>
          </a:p>
        </p:txBody>
      </p:sp>
      <p:sp>
        <p:nvSpPr>
          <p:cNvPr id="10" name="矩形 9" title=""/>
          <p:cNvSpPr/>
          <p:nvPr/>
        </p:nvSpPr>
        <p:spPr>
          <a:xfrm>
            <a:off x="668020" y="2395855"/>
            <a:ext cx="9621520" cy="3677920"/>
          </a:xfrm>
          <a:prstGeom prst="rect">
            <a:avLst/>
          </a:prstGeom>
          <a:solidFill>
            <a:schemeClr val="bg1">
              <a:lumMod val="95000"/>
            </a:schemeClr>
          </a:solidFill>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r>
              <a:rPr lang="en-US" altLang="zh-CN" sz="2800" b="1">
                <a:latin typeface="宋体" panose="02010600030101010101" pitchFamily="2" charset="-122"/>
                <a:ea typeface="宋体" panose="02010600030101010101" pitchFamily="2" charset="-122"/>
                <a:cs typeface="汉仪粗简黑简" panose="00020600040101010101" charset="-122"/>
                <a:sym typeface="+mn-ea"/>
              </a:rPr>
              <a:t>   </a:t>
            </a:r>
            <a:r>
              <a:rPr lang="zh-CN" altLang="en-US" sz="3200" b="1">
                <a:latin typeface="宋体" panose="02010600030101010101" pitchFamily="2" charset="-122"/>
                <a:ea typeface="宋体" panose="02010600030101010101" pitchFamily="2" charset="-122"/>
                <a:cs typeface="汉仪粗简黑简" panose="00020600040101010101" charset="-122"/>
                <a:sym typeface="+mn-ea"/>
              </a:rPr>
              <a:t>写材料作文时，如果能准确地提炼出材料的中心，并以其作为文章的主旨，一定会使所写文章既切题又有深度。只是写材料作文作为常见且最为稳妥的审题立意方法。可以称之为提炼中心法。写材料作文时应尽量采用这种方法来立意，它适合各种类型的材料作文审题。</a:t>
            </a:r>
            <a:endParaRPr lang="zh-CN" altLang="en-US" sz="3200" b="1">
              <a:latin typeface="宋体" panose="02010600030101010101" pitchFamily="2" charset="-122"/>
              <a:ea typeface="宋体" panose="02010600030101010101" pitchFamily="2" charset="-122"/>
              <a:cs typeface="汉仪粗简黑简" panose="00020600040101010101" charset="-122"/>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a:xfrm>
            <a:off x="0" y="2604135"/>
            <a:ext cx="10515600" cy="1325563"/>
          </a:xfrm>
        </p:spPr>
        <p:txBody>
          <a:bodyPr/>
          <a:lstStyle/>
          <a:p>
            <a:r>
              <a:rPr lang="zh-CN" altLang="en-US" sz="4400"/>
              <a:t>由因溯果法</a:t>
            </a:r>
            <a:endParaRPr lang="zh-CN" altLang="en-US" sz="4400"/>
          </a:p>
        </p:txBody>
      </p:sp>
      <p:sp>
        <p:nvSpPr>
          <p:cNvPr id="3" name="内容占位符 2" title=""/>
          <p:cNvSpPr>
            <a:spLocks noGrp="1"/>
          </p:cNvSpPr>
          <p:nvPr>
            <p:ph idx="1"/>
          </p:nvPr>
        </p:nvSpPr>
        <p:spPr>
          <a:xfrm>
            <a:off x="3545205" y="1778000"/>
            <a:ext cx="6969760" cy="2913380"/>
          </a:xfrm>
          <a:solidFill>
            <a:schemeClr val="bg1">
              <a:lumMod val="95000"/>
            </a:schemeClr>
          </a:solidFill>
        </p:spPr>
        <p:txBody>
          <a:bodyPr>
            <a:noAutofit/>
          </a:bodyPr>
          <a:lstStyle/>
          <a:p>
            <a:pPr marL="0" indent="0">
              <a:buNone/>
            </a:pPr>
            <a:r>
              <a:rPr lang="en-US" altLang="zh-CN" sz="3200">
                <a:solidFill>
                  <a:schemeClr val="tx1"/>
                </a:solidFill>
                <a:sym typeface="+mn-ea"/>
              </a:rPr>
              <a:t>        </a:t>
            </a:r>
            <a:r>
              <a:rPr lang="zh-CN" altLang="en-US" sz="3200">
                <a:solidFill>
                  <a:schemeClr val="tx1"/>
                </a:solidFill>
                <a:sym typeface="+mn-ea"/>
              </a:rPr>
              <a:t>任何事物的产生、变化和发展，都有其内在或外在的原因。因此，阅读分析材料的因果联系，从原因切入立意，是行之有效的方法。</a:t>
            </a:r>
            <a:endParaRPr lang="zh-CN" altLang="en-US" sz="3200">
              <a:solidFill>
                <a:schemeClr val="tx1"/>
              </a:solidFill>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a:t>由因溯果法</a:t>
            </a:r>
            <a:endParaRPr lang="zh-CN" altLang="en-US"/>
          </a:p>
        </p:txBody>
      </p:sp>
      <p:sp>
        <p:nvSpPr>
          <p:cNvPr id="3" name="内容占位符 2" title=""/>
          <p:cNvSpPr>
            <a:spLocks noGrp="1"/>
          </p:cNvSpPr>
          <p:nvPr>
            <p:ph idx="1"/>
          </p:nvPr>
        </p:nvSpPr>
        <p:spPr>
          <a:xfrm>
            <a:off x="221615" y="1142365"/>
            <a:ext cx="11489690" cy="5536565"/>
          </a:xfrm>
          <a:solidFill>
            <a:schemeClr val="bg1">
              <a:lumMod val="95000"/>
            </a:schemeClr>
          </a:solidFill>
        </p:spPr>
        <p:txBody>
          <a:bodyPr>
            <a:noAutofit/>
          </a:bodyPr>
          <a:lstStyle/>
          <a:p>
            <a:pPr marL="0" indent="0">
              <a:buNone/>
            </a:pPr>
            <a:r>
              <a:rPr lang="en-US" altLang="zh-CN" b="1">
                <a:latin typeface="宋体" panose="02010600030101010101" pitchFamily="2" charset="-122"/>
                <a:ea typeface="宋体" panose="02010600030101010101" pitchFamily="2" charset="-122"/>
                <a:sym typeface="+mn-ea"/>
              </a:rPr>
              <a:t>   </a:t>
            </a:r>
            <a:r>
              <a:rPr lang="zh-CN" altLang="en-US" b="1">
                <a:latin typeface="宋体" panose="02010600030101010101" pitchFamily="2" charset="-122"/>
                <a:ea typeface="宋体" panose="02010600030101010101" pitchFamily="2" charset="-122"/>
                <a:sym typeface="+mn-ea"/>
              </a:rPr>
              <a:t>在南美洲安第斯高原海拔</a:t>
            </a:r>
            <a:r>
              <a:rPr lang="en-US" altLang="zh-CN" b="1">
                <a:latin typeface="宋体" panose="02010600030101010101" pitchFamily="2" charset="-122"/>
                <a:ea typeface="宋体" panose="02010600030101010101" pitchFamily="2" charset="-122"/>
                <a:sym typeface="+mn-ea"/>
              </a:rPr>
              <a:t>4000</a:t>
            </a:r>
            <a:r>
              <a:rPr lang="zh-CN" altLang="en-US" b="1">
                <a:latin typeface="宋体" panose="02010600030101010101" pitchFamily="2" charset="-122"/>
                <a:ea typeface="宋体" panose="02010600030101010101" pitchFamily="2" charset="-122"/>
                <a:sym typeface="+mn-ea"/>
              </a:rPr>
              <a:t>多米人迹罕至的地方，生长着一种花，名叫普雅花，花期只有两个月，花开之时极为绚丽。然而，谁能想到，为了两个月的花期，它竟然等了</a:t>
            </a:r>
            <a:r>
              <a:rPr lang="en-US" altLang="zh-CN" b="1">
                <a:latin typeface="宋体" panose="02010600030101010101" pitchFamily="2" charset="-122"/>
                <a:ea typeface="宋体" panose="02010600030101010101" pitchFamily="2" charset="-122"/>
                <a:sym typeface="+mn-ea"/>
              </a:rPr>
              <a:t>100</a:t>
            </a:r>
            <a:r>
              <a:rPr lang="zh-CN" altLang="en-US" b="1">
                <a:latin typeface="宋体" panose="02010600030101010101" pitchFamily="2" charset="-122"/>
                <a:ea typeface="宋体" panose="02010600030101010101" pitchFamily="2" charset="-122"/>
                <a:sym typeface="+mn-ea"/>
              </a:rPr>
              <a:t>年！</a:t>
            </a:r>
            <a:br>
              <a:rPr lang="zh-CN" altLang="en-US" b="1">
                <a:latin typeface="宋体" panose="02010600030101010101" pitchFamily="2" charset="-122"/>
                <a:ea typeface="宋体" panose="02010600030101010101" pitchFamily="2" charset="-122"/>
                <a:sym typeface="+mn-ea"/>
              </a:rPr>
            </a:br>
            <a:r>
              <a:rPr lang="zh-CN" altLang="en-US" b="1">
                <a:latin typeface="宋体" panose="02010600030101010101" pitchFamily="2" charset="-122"/>
                <a:ea typeface="宋体" panose="02010600030101010101" pitchFamily="2" charset="-122"/>
                <a:sym typeface="+mn-ea"/>
              </a:rPr>
              <a:t>    </a:t>
            </a:r>
            <a:r>
              <a:rPr lang="en-US" altLang="zh-CN" b="1">
                <a:latin typeface="宋体" panose="02010600030101010101" pitchFamily="2" charset="-122"/>
                <a:ea typeface="宋体" panose="02010600030101010101" pitchFamily="2" charset="-122"/>
                <a:sym typeface="+mn-ea"/>
              </a:rPr>
              <a:t>100</a:t>
            </a:r>
            <a:r>
              <a:rPr lang="zh-CN" altLang="en-US" b="1">
                <a:latin typeface="宋体" panose="02010600030101010101" pitchFamily="2" charset="-122"/>
                <a:ea typeface="宋体" panose="02010600030101010101" pitchFamily="2" charset="-122"/>
                <a:sym typeface="+mn-ea"/>
              </a:rPr>
              <a:t>年中，它只是静静地伫立在高原上，栉风沐雨，用叶子采集太阳的光辉，用根吸取大地的养料</a:t>
            </a:r>
            <a:r>
              <a:rPr lang="en-US" altLang="zh-CN" b="1">
                <a:latin typeface="宋体" panose="02010600030101010101" pitchFamily="2" charset="-122"/>
                <a:ea typeface="宋体" panose="02010600030101010101" pitchFamily="2" charset="-122"/>
                <a:sym typeface="+mn-ea"/>
              </a:rPr>
              <a:t>……</a:t>
            </a:r>
            <a:r>
              <a:rPr lang="zh-CN" altLang="en-US" b="1">
                <a:latin typeface="宋体" panose="02010600030101010101" pitchFamily="2" charset="-122"/>
                <a:ea typeface="宋体" panose="02010600030101010101" pitchFamily="2" charset="-122"/>
                <a:sym typeface="+mn-ea"/>
              </a:rPr>
              <a:t>就这样默默地等待着，等待着</a:t>
            </a:r>
            <a:r>
              <a:rPr lang="en-US" altLang="zh-CN" b="1">
                <a:latin typeface="宋体" panose="02010600030101010101" pitchFamily="2" charset="-122"/>
                <a:ea typeface="宋体" panose="02010600030101010101" pitchFamily="2" charset="-122"/>
                <a:sym typeface="+mn-ea"/>
              </a:rPr>
              <a:t>100</a:t>
            </a:r>
            <a:r>
              <a:rPr lang="zh-CN" altLang="en-US" b="1">
                <a:latin typeface="宋体" panose="02010600030101010101" pitchFamily="2" charset="-122"/>
                <a:ea typeface="宋体" panose="02010600030101010101" pitchFamily="2" charset="-122"/>
                <a:sym typeface="+mn-ea"/>
              </a:rPr>
              <a:t>年后生命绽放的惊天一刻，等待着攀登者身心俱疲时的眼前一亮。</a:t>
            </a:r>
            <a:br>
              <a:rPr lang="zh-CN" altLang="en-US" b="1">
                <a:latin typeface="宋体" panose="02010600030101010101" pitchFamily="2" charset="-122"/>
                <a:ea typeface="宋体" panose="02010600030101010101" pitchFamily="2" charset="-122"/>
                <a:sym typeface="+mn-ea"/>
              </a:rPr>
            </a:br>
            <a:r>
              <a:rPr lang="zh-CN" altLang="en-US" b="1">
                <a:latin typeface="宋体" panose="02010600030101010101" pitchFamily="2" charset="-122"/>
                <a:ea typeface="宋体" panose="02010600030101010101" pitchFamily="2" charset="-122"/>
                <a:sym typeface="+mn-ea"/>
              </a:rPr>
              <a:t>    对普雅花来说</a:t>
            </a:r>
            <a:r>
              <a:rPr lang="en-US" altLang="zh-CN" b="1">
                <a:latin typeface="宋体" panose="02010600030101010101" pitchFamily="2" charset="-122"/>
                <a:ea typeface="宋体" panose="02010600030101010101" pitchFamily="2" charset="-122"/>
                <a:sym typeface="+mn-ea"/>
              </a:rPr>
              <a:t>,</a:t>
            </a:r>
            <a:r>
              <a:rPr lang="zh-CN" altLang="en-US" b="1">
                <a:latin typeface="宋体" panose="02010600030101010101" pitchFamily="2" charset="-122"/>
                <a:ea typeface="宋体" panose="02010600030101010101" pitchFamily="2" charset="-122"/>
                <a:sym typeface="+mn-ea"/>
              </a:rPr>
              <a:t>等待是一种美丽的坚持。其实，生命是一个奋斗的过程，也是一个等待的过程。因为人生不会总是一马平川，不会总是春风得意。在太多的不顺心、不如意甚至挫折沮丧面前，我们需要像普雅花那样，甘于寂寞，在等待中积聚力量，最后实现灿烂的绽放。</a:t>
            </a:r>
            <a:endParaRPr lang="zh-CN" altLang="en-US" b="1">
              <a:latin typeface="宋体" panose="02010600030101010101" pitchFamily="2" charset="-122"/>
              <a:ea typeface="宋体" panose="02010600030101010101" pitchFamily="2" charset="-122"/>
              <a:sym typeface="+mn-ea"/>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a:t>由因溯果法</a:t>
            </a:r>
            <a:endParaRPr lang="zh-CN" altLang="en-US"/>
          </a:p>
        </p:txBody>
      </p:sp>
      <p:sp>
        <p:nvSpPr>
          <p:cNvPr id="3" name="内容占位符 2" title=""/>
          <p:cNvSpPr>
            <a:spLocks noGrp="1"/>
          </p:cNvSpPr>
          <p:nvPr>
            <p:ph idx="1"/>
          </p:nvPr>
        </p:nvSpPr>
        <p:spPr>
          <a:xfrm>
            <a:off x="303530" y="1050290"/>
            <a:ext cx="11752580" cy="5807710"/>
          </a:xfrm>
          <a:solidFill>
            <a:schemeClr val="bg1">
              <a:lumMod val="95000"/>
            </a:schemeClr>
          </a:solidFill>
        </p:spPr>
        <p:txBody>
          <a:bodyPr>
            <a:noAutofit/>
          </a:bodyPr>
          <a:lstStyle/>
          <a:p>
            <a:pPr marL="0" indent="0">
              <a:buNone/>
            </a:pPr>
            <a:r>
              <a:rPr lang="zh-CN" altLang="en-US" b="1">
                <a:solidFill>
                  <a:srgbClr val="FF0000"/>
                </a:solidFill>
                <a:latin typeface="微软雅黑" panose="020b0503020204020204" charset="-122"/>
                <a:cs typeface="微软雅黑" panose="020b0503020204020204" charset="-122"/>
                <a:sym typeface="+mn-ea"/>
              </a:rPr>
              <a:t>谁（事情）</a:t>
            </a:r>
            <a:r>
              <a:rPr lang="zh-CN" altLang="en-US" b="1">
                <a:solidFill>
                  <a:schemeClr val="tx2"/>
                </a:solidFill>
                <a:latin typeface="微软雅黑" panose="020b0503020204020204" charset="-122"/>
                <a:cs typeface="微软雅黑" panose="020b0503020204020204" charset="-122"/>
                <a:sym typeface="+mn-ea"/>
              </a:rPr>
              <a:t>：</a:t>
            </a:r>
            <a:r>
              <a:rPr lang="zh-CN" altLang="en-US" b="1">
                <a:solidFill>
                  <a:schemeClr val="tx1"/>
                </a:solidFill>
                <a:latin typeface="微软雅黑" panose="020b0503020204020204" charset="-122"/>
                <a:cs typeface="微软雅黑" panose="020b0503020204020204" charset="-122"/>
                <a:sym typeface="+mn-ea"/>
              </a:rPr>
              <a:t>生长在海拔4000多米人迹罕至的南美洲安第斯高原处的普雅花</a:t>
            </a:r>
            <a:endParaRPr lang="zh-CN" altLang="en-US" b="1">
              <a:solidFill>
                <a:schemeClr val="tx1"/>
              </a:solidFill>
              <a:latin typeface="微软雅黑" panose="020b0503020204020204" charset="-122"/>
              <a:cs typeface="微软雅黑" panose="020b0503020204020204" charset="-122"/>
              <a:sym typeface="+mn-ea"/>
            </a:endParaRPr>
          </a:p>
          <a:p>
            <a:pPr marL="0" indent="0">
              <a:buNone/>
            </a:pPr>
            <a:r>
              <a:rPr lang="zh-CN" altLang="en-US" b="1">
                <a:solidFill>
                  <a:srgbClr val="FF0000"/>
                </a:solidFill>
                <a:latin typeface="微软雅黑" panose="020b0503020204020204" charset="-122"/>
                <a:cs typeface="微软雅黑" panose="020b0503020204020204" charset="-122"/>
                <a:sym typeface="+mn-ea"/>
              </a:rPr>
              <a:t>结果</a:t>
            </a:r>
            <a:r>
              <a:rPr lang="zh-CN" altLang="en-US" b="1">
                <a:solidFill>
                  <a:schemeClr val="tx2"/>
                </a:solidFill>
                <a:latin typeface="微软雅黑" panose="020b0503020204020204" charset="-122"/>
                <a:cs typeface="微软雅黑" panose="020b0503020204020204" charset="-122"/>
                <a:sym typeface="+mn-ea"/>
              </a:rPr>
              <a:t>：</a:t>
            </a:r>
            <a:r>
              <a:rPr lang="zh-CN" altLang="en-US" b="1">
                <a:latin typeface="微软雅黑" panose="020b0503020204020204" charset="-122"/>
                <a:cs typeface="微软雅黑" panose="020b0503020204020204" charset="-122"/>
                <a:sym typeface="+mn-ea"/>
              </a:rPr>
              <a:t>花期只有两个月，花开之时却极为绚丽</a:t>
            </a:r>
            <a:r>
              <a:rPr lang="zh-CN" altLang="en-US" b="1">
                <a:solidFill>
                  <a:schemeClr val="tx1"/>
                </a:solidFill>
                <a:latin typeface="微软雅黑" panose="020b0503020204020204" charset="-122"/>
                <a:cs typeface="微软雅黑" panose="020b0503020204020204" charset="-122"/>
                <a:sym typeface="+mn-ea"/>
              </a:rPr>
              <a:t>（实现灿烂绽放）</a:t>
            </a:r>
            <a:endParaRPr lang="zh-CN" altLang="en-US" b="1">
              <a:solidFill>
                <a:schemeClr val="tx1"/>
              </a:solidFill>
              <a:latin typeface="微软雅黑" panose="020b0503020204020204" charset="-122"/>
              <a:cs typeface="微软雅黑" panose="020b0503020204020204" charset="-122"/>
              <a:sym typeface="+mn-ea"/>
            </a:endParaRPr>
          </a:p>
          <a:p>
            <a:pPr marL="0" indent="0">
              <a:buNone/>
            </a:pPr>
            <a:r>
              <a:rPr lang="zh-CN" altLang="en-US" b="1">
                <a:solidFill>
                  <a:srgbClr val="FF0000"/>
                </a:solidFill>
                <a:latin typeface="微软雅黑" panose="020b0503020204020204" charset="-122"/>
                <a:cs typeface="微软雅黑" panose="020b0503020204020204" charset="-122"/>
                <a:sym typeface="+mn-ea"/>
              </a:rPr>
              <a:t>为什么</a:t>
            </a:r>
            <a:r>
              <a:rPr lang="zh-CN" altLang="en-US" b="1">
                <a:latin typeface="微软雅黑" panose="020b0503020204020204" charset="-122"/>
                <a:cs typeface="微软雅黑" panose="020b0503020204020204" charset="-122"/>
                <a:sym typeface="+mn-ea"/>
              </a:rPr>
              <a:t>：原因</a:t>
            </a:r>
            <a:r>
              <a:rPr lang="en-US" altLang="zh-CN" b="1">
                <a:latin typeface="微软雅黑" panose="020b0503020204020204" charset="-122"/>
                <a:cs typeface="微软雅黑" panose="020b0503020204020204" charset="-122"/>
                <a:sym typeface="+mn-ea"/>
              </a:rPr>
              <a:t>——</a:t>
            </a:r>
            <a:endParaRPr lang="en-US" altLang="zh-CN" b="1">
              <a:solidFill>
                <a:schemeClr val="tx1"/>
              </a:solidFill>
              <a:latin typeface="微软雅黑" panose="020b0503020204020204" charset="-122"/>
              <a:cs typeface="微软雅黑" panose="020b0503020204020204" charset="-122"/>
              <a:sym typeface="+mn-ea"/>
            </a:endParaRPr>
          </a:p>
          <a:p>
            <a:pPr marL="0" indent="0">
              <a:buNone/>
            </a:pPr>
            <a:r>
              <a:rPr lang="en-US" altLang="zh-CN" b="1">
                <a:latin typeface="微软雅黑" panose="020b0503020204020204" charset="-122"/>
                <a:cs typeface="微软雅黑" panose="020b0503020204020204" charset="-122"/>
                <a:sym typeface="+mn-ea"/>
              </a:rPr>
              <a:t>1</a:t>
            </a:r>
            <a:r>
              <a:rPr lang="zh-CN" altLang="en-US" b="1">
                <a:latin typeface="微软雅黑" panose="020b0503020204020204" charset="-122"/>
                <a:cs typeface="微软雅黑" panose="020b0503020204020204" charset="-122"/>
                <a:sym typeface="+mn-ea"/>
              </a:rPr>
              <a:t>、为了两个月的花期，它竟然</a:t>
            </a:r>
            <a:r>
              <a:rPr lang="zh-CN" altLang="en-US" b="1">
                <a:solidFill>
                  <a:srgbClr val="FF0000"/>
                </a:solidFill>
                <a:latin typeface="微软雅黑" panose="020b0503020204020204" charset="-122"/>
                <a:cs typeface="微软雅黑" panose="020b0503020204020204" charset="-122"/>
                <a:sym typeface="+mn-ea"/>
              </a:rPr>
              <a:t>等</a:t>
            </a:r>
            <a:r>
              <a:rPr lang="zh-CN" altLang="en-US" b="1">
                <a:latin typeface="微软雅黑" panose="020b0503020204020204" charset="-122"/>
                <a:cs typeface="微软雅黑" panose="020b0503020204020204" charset="-122"/>
                <a:sym typeface="+mn-ea"/>
              </a:rPr>
              <a:t>了</a:t>
            </a:r>
            <a:r>
              <a:rPr lang="en-US" altLang="zh-CN" b="1">
                <a:latin typeface="微软雅黑" panose="020b0503020204020204" charset="-122"/>
                <a:cs typeface="微软雅黑" panose="020b0503020204020204" charset="-122"/>
                <a:sym typeface="+mn-ea"/>
              </a:rPr>
              <a:t>100</a:t>
            </a:r>
            <a:r>
              <a:rPr lang="zh-CN" altLang="en-US" b="1">
                <a:latin typeface="微软雅黑" panose="020b0503020204020204" charset="-122"/>
                <a:cs typeface="微软雅黑" panose="020b0503020204020204" charset="-122"/>
                <a:sym typeface="+mn-ea"/>
              </a:rPr>
              <a:t>年</a:t>
            </a:r>
            <a:endParaRPr lang="zh-CN" altLang="en-US" b="1">
              <a:solidFill>
                <a:schemeClr val="tx1"/>
              </a:solidFill>
              <a:latin typeface="微软雅黑" panose="020b0503020204020204" charset="-122"/>
              <a:cs typeface="微软雅黑" panose="020b0503020204020204" charset="-122"/>
              <a:sym typeface="+mn-ea"/>
            </a:endParaRPr>
          </a:p>
          <a:p>
            <a:pPr marL="0" indent="0">
              <a:buNone/>
            </a:pPr>
            <a:r>
              <a:rPr lang="en-US" altLang="zh-CN" b="1">
                <a:latin typeface="微软雅黑" panose="020b0503020204020204" charset="-122"/>
                <a:cs typeface="微软雅黑" panose="020b0503020204020204" charset="-122"/>
                <a:sym typeface="+mn-ea"/>
              </a:rPr>
              <a:t>2</a:t>
            </a:r>
            <a:r>
              <a:rPr lang="zh-CN" altLang="en-US" b="1">
                <a:latin typeface="微软雅黑" panose="020b0503020204020204" charset="-122"/>
                <a:cs typeface="微软雅黑" panose="020b0503020204020204" charset="-122"/>
                <a:sym typeface="+mn-ea"/>
              </a:rPr>
              <a:t>、</a:t>
            </a:r>
            <a:r>
              <a:rPr lang="zh-CN" altLang="en-US" b="1">
                <a:solidFill>
                  <a:srgbClr val="FF0000"/>
                </a:solidFill>
                <a:latin typeface="微软雅黑" panose="020b0503020204020204" charset="-122"/>
                <a:cs typeface="微软雅黑" panose="020b0503020204020204" charset="-122"/>
                <a:sym typeface="+mn-ea"/>
              </a:rPr>
              <a:t>静静地</a:t>
            </a:r>
            <a:r>
              <a:rPr lang="zh-CN" altLang="en-US" b="1">
                <a:latin typeface="微软雅黑" panose="020b0503020204020204" charset="-122"/>
                <a:cs typeface="微软雅黑" panose="020b0503020204020204" charset="-122"/>
                <a:sym typeface="+mn-ea"/>
              </a:rPr>
              <a:t>伫立在高原上，</a:t>
            </a:r>
            <a:r>
              <a:rPr lang="zh-CN" altLang="en-US" b="1" u="sng">
                <a:latin typeface="微软雅黑" panose="020b0503020204020204" charset="-122"/>
                <a:cs typeface="微软雅黑" panose="020b0503020204020204" charset="-122"/>
                <a:sym typeface="+mn-ea"/>
              </a:rPr>
              <a:t>栉风沐雨，用叶子采集太阳的光辉，用根吸取大地的养料</a:t>
            </a:r>
            <a:r>
              <a:rPr lang="en-US" altLang="zh-CN" b="1" u="sng">
                <a:latin typeface="微软雅黑" panose="020b0503020204020204" charset="-122"/>
                <a:cs typeface="微软雅黑" panose="020b0503020204020204" charset="-122"/>
                <a:sym typeface="+mn-ea"/>
              </a:rPr>
              <a:t>……</a:t>
            </a:r>
            <a:r>
              <a:rPr lang="zh-CN" altLang="en-US" b="1">
                <a:latin typeface="微软雅黑" panose="020b0503020204020204" charset="-122"/>
                <a:cs typeface="微软雅黑" panose="020b0503020204020204" charset="-122"/>
                <a:sym typeface="+mn-ea"/>
              </a:rPr>
              <a:t>就这样</a:t>
            </a:r>
            <a:r>
              <a:rPr lang="zh-CN" altLang="en-US" b="1">
                <a:solidFill>
                  <a:srgbClr val="FF0000"/>
                </a:solidFill>
                <a:latin typeface="微软雅黑" panose="020b0503020204020204" charset="-122"/>
                <a:cs typeface="微软雅黑" panose="020b0503020204020204" charset="-122"/>
                <a:sym typeface="+mn-ea"/>
              </a:rPr>
              <a:t>默默地等待</a:t>
            </a:r>
            <a:r>
              <a:rPr lang="zh-CN" altLang="en-US" b="1">
                <a:latin typeface="微软雅黑" panose="020b0503020204020204" charset="-122"/>
                <a:cs typeface="微软雅黑" panose="020b0503020204020204" charset="-122"/>
                <a:sym typeface="+mn-ea"/>
              </a:rPr>
              <a:t>着</a:t>
            </a:r>
            <a:endParaRPr lang="zh-CN" altLang="en-US" b="1">
              <a:solidFill>
                <a:schemeClr val="tx1"/>
              </a:solidFill>
              <a:latin typeface="微软雅黑" panose="020b0503020204020204" charset="-122"/>
              <a:cs typeface="微软雅黑" panose="020b0503020204020204" charset="-122"/>
              <a:sym typeface="+mn-ea"/>
            </a:endParaRPr>
          </a:p>
          <a:p>
            <a:pPr marL="0" indent="0">
              <a:buNone/>
            </a:pPr>
            <a:r>
              <a:rPr lang="en-US" altLang="zh-CN" b="1">
                <a:latin typeface="微软雅黑" panose="020b0503020204020204" charset="-122"/>
                <a:cs typeface="微软雅黑" panose="020b0503020204020204" charset="-122"/>
                <a:sym typeface="+mn-ea"/>
              </a:rPr>
              <a:t>3</a:t>
            </a:r>
            <a:r>
              <a:rPr lang="zh-CN" altLang="en-US" b="1">
                <a:latin typeface="微软雅黑" panose="020b0503020204020204" charset="-122"/>
                <a:cs typeface="微软雅黑" panose="020b0503020204020204" charset="-122"/>
                <a:sym typeface="+mn-ea"/>
              </a:rPr>
              <a:t>、像普雅花那样，</a:t>
            </a:r>
            <a:r>
              <a:rPr lang="zh-CN" altLang="en-US" b="1" u="sng">
                <a:latin typeface="微软雅黑" panose="020b0503020204020204" charset="-122"/>
                <a:cs typeface="微软雅黑" panose="020b0503020204020204" charset="-122"/>
                <a:sym typeface="+mn-ea"/>
              </a:rPr>
              <a:t>甘于寂寞，在等待中积聚力量</a:t>
            </a:r>
            <a:r>
              <a:rPr lang="zh-CN" altLang="en-US" b="1">
                <a:latin typeface="微软雅黑" panose="020b0503020204020204" charset="-122"/>
                <a:cs typeface="微软雅黑" panose="020b0503020204020204" charset="-122"/>
                <a:sym typeface="+mn-ea"/>
              </a:rPr>
              <a:t>，最后实现灿烂的绽放。</a:t>
            </a:r>
            <a:endParaRPr lang="zh-CN" altLang="en-US" b="1">
              <a:solidFill>
                <a:schemeClr val="tx1"/>
              </a:solidFill>
              <a:latin typeface="微软雅黑" panose="020b0503020204020204" charset="-122"/>
              <a:cs typeface="微软雅黑" panose="020b0503020204020204" charset="-122"/>
              <a:sym typeface="+mn-ea"/>
            </a:endParaRPr>
          </a:p>
          <a:p>
            <a:pPr marL="0" indent="0">
              <a:buNone/>
            </a:pPr>
            <a:r>
              <a:rPr lang="en-US" altLang="zh-CN" b="1">
                <a:solidFill>
                  <a:srgbClr val="FF0000"/>
                </a:solidFill>
                <a:latin typeface="微软雅黑" panose="020b0503020204020204" charset="-122"/>
                <a:cs typeface="微软雅黑" panose="020b0503020204020204" charset="-122"/>
                <a:sym typeface="+mn-ea"/>
              </a:rPr>
              <a:t>             </a:t>
            </a:r>
            <a:r>
              <a:rPr lang="zh-CN" altLang="en-US" sz="3600" b="1">
                <a:solidFill>
                  <a:srgbClr val="FF0000"/>
                </a:solidFill>
                <a:latin typeface="微软雅黑" panose="020b0503020204020204" charset="-122"/>
                <a:cs typeface="微软雅黑" panose="020b0503020204020204" charset="-122"/>
                <a:sym typeface="+mn-ea"/>
              </a:rPr>
              <a:t>主旨</a:t>
            </a:r>
            <a:r>
              <a:rPr lang="zh-CN" altLang="en-US" sz="3600" b="1">
                <a:latin typeface="微软雅黑" panose="020b0503020204020204" charset="-122"/>
                <a:cs typeface="微软雅黑" panose="020b0503020204020204" charset="-122"/>
                <a:sym typeface="+mn-ea"/>
              </a:rPr>
              <a:t>：等待、甘于寂寞、积聚力量</a:t>
            </a:r>
            <a:endParaRPr lang="zh-CN" altLang="en-US" sz="3600" b="1">
              <a:latin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a:t>由因溯果法</a:t>
            </a:r>
            <a:endParaRPr lang="zh-CN" altLang="en-US"/>
          </a:p>
        </p:txBody>
      </p:sp>
      <p:sp>
        <p:nvSpPr>
          <p:cNvPr id="3" name="内容占位符 2" title=""/>
          <p:cNvSpPr>
            <a:spLocks noGrp="1"/>
          </p:cNvSpPr>
          <p:nvPr>
            <p:ph idx="1"/>
          </p:nvPr>
        </p:nvSpPr>
        <p:spPr>
          <a:xfrm>
            <a:off x="1042035" y="2072005"/>
            <a:ext cx="5309870" cy="4351655"/>
          </a:xfrm>
          <a:solidFill>
            <a:schemeClr val="bg1">
              <a:lumMod val="95000"/>
            </a:schemeClr>
          </a:solidFill>
        </p:spPr>
        <p:txBody>
          <a:bodyPr/>
          <a:lstStyle/>
          <a:p>
            <a:pPr>
              <a:buNone/>
            </a:pPr>
            <a:r>
              <a:rPr lang="zh-CN" altLang="en-US" b="1">
                <a:latin typeface="微软雅黑" panose="020b0503020204020204" charset="-122"/>
                <a:sym typeface="+mn-ea"/>
              </a:rPr>
              <a:t>等待是一种美丽的坚持</a:t>
            </a:r>
            <a:endParaRPr lang="zh-CN" altLang="en-US" b="1">
              <a:latin typeface="微软雅黑" panose="020b0503020204020204" charset="-122"/>
              <a:sym typeface="+mn-ea"/>
            </a:endParaRPr>
          </a:p>
          <a:p>
            <a:pPr>
              <a:buNone/>
            </a:pPr>
            <a:r>
              <a:rPr lang="zh-CN" altLang="en-US" b="1">
                <a:latin typeface="Arial" panose="020b0604020202020204" pitchFamily="34" charset="0"/>
                <a:sym typeface="+mn-ea"/>
              </a:rPr>
              <a:t>在等待中积聚力量</a:t>
            </a:r>
            <a:endParaRPr lang="zh-CN" altLang="en-US" b="1">
              <a:latin typeface="Arial" panose="020b0604020202020204" pitchFamily="34" charset="0"/>
            </a:endParaRPr>
          </a:p>
          <a:p>
            <a:pPr>
              <a:buNone/>
            </a:pPr>
            <a:r>
              <a:rPr lang="zh-CN" altLang="en-US" b="1">
                <a:latin typeface="Arial" panose="020b0604020202020204" pitchFamily="34" charset="0"/>
                <a:sym typeface="+mn-ea"/>
              </a:rPr>
              <a:t>灿烂之花绽放在等待枝头</a:t>
            </a:r>
            <a:endParaRPr lang="zh-CN" altLang="en-US" b="1">
              <a:latin typeface="Arial" panose="020b0604020202020204" pitchFamily="34" charset="0"/>
              <a:sym typeface="+mn-ea"/>
            </a:endParaRPr>
          </a:p>
          <a:p>
            <a:pPr>
              <a:buNone/>
            </a:pPr>
            <a:r>
              <a:rPr lang="zh-CN" altLang="en-US" b="1">
                <a:latin typeface="Arial" panose="020b0604020202020204" pitchFamily="34" charset="0"/>
                <a:sym typeface="+mn-ea"/>
              </a:rPr>
              <a:t>寂寞诚可贵，等待价更高</a:t>
            </a:r>
            <a:endParaRPr lang="zh-CN" altLang="en-US" b="1">
              <a:latin typeface="Arial" panose="020b0604020202020204" pitchFamily="34" charset="0"/>
              <a:sym typeface="+mn-ea"/>
            </a:endParaRPr>
          </a:p>
          <a:p>
            <a:pPr>
              <a:buNone/>
            </a:pPr>
            <a:r>
              <a:rPr lang="zh-CN" altLang="en-US" b="1">
                <a:latin typeface="Arial" panose="020b0604020202020204" pitchFamily="34" charset="0"/>
                <a:sym typeface="+mn-ea"/>
              </a:rPr>
              <a:t>阳光总在等待后</a:t>
            </a:r>
            <a:endParaRPr lang="zh-CN" altLang="en-US" b="1">
              <a:latin typeface="Arial" panose="020b0604020202020204" pitchFamily="34" charset="0"/>
              <a:sym typeface="+mn-ea"/>
            </a:endParaRPr>
          </a:p>
          <a:p>
            <a:pPr>
              <a:buNone/>
            </a:pPr>
            <a:r>
              <a:rPr lang="zh-CN" altLang="en-US" b="1">
                <a:latin typeface="Arial" panose="020b0604020202020204" pitchFamily="34" charset="0"/>
                <a:sym typeface="+mn-ea"/>
              </a:rPr>
              <a:t>等待是一种甘于寂寞的操守</a:t>
            </a:r>
            <a:endParaRPr lang="zh-CN" altLang="en-US"/>
          </a:p>
        </p:txBody>
      </p:sp>
      <p:sp>
        <p:nvSpPr>
          <p:cNvPr id="4" name="文本框 3" title=""/>
          <p:cNvSpPr txBox="1"/>
          <p:nvPr/>
        </p:nvSpPr>
        <p:spPr>
          <a:xfrm>
            <a:off x="1735455" y="1216025"/>
            <a:ext cx="3923665" cy="583565"/>
          </a:xfrm>
          <a:prstGeom prst="rect">
            <a:avLst/>
          </a:prstGeom>
          <a:noFill/>
        </p:spPr>
        <p:txBody>
          <a:bodyPr wrap="square" rtlCol="0">
            <a:spAutoFit/>
          </a:bodyPr>
          <a:lstStyle/>
          <a:p>
            <a:r>
              <a:rPr lang="zh-CN" altLang="en-US" sz="3200"/>
              <a:t>审题立意</a:t>
            </a:r>
            <a:endParaRPr lang="zh-CN" altLang="en-US" sz="3200"/>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a:t>由因溯果法</a:t>
            </a:r>
            <a:endParaRPr lang="zh-CN" altLang="en-US"/>
          </a:p>
        </p:txBody>
      </p:sp>
      <p:sp>
        <p:nvSpPr>
          <p:cNvPr id="3" name="内容占位符 2" title=""/>
          <p:cNvSpPr>
            <a:spLocks noGrp="1"/>
          </p:cNvSpPr>
          <p:nvPr>
            <p:ph idx="1"/>
          </p:nvPr>
        </p:nvSpPr>
        <p:spPr>
          <a:xfrm>
            <a:off x="922020" y="1416685"/>
            <a:ext cx="10515600" cy="4921250"/>
          </a:xfrm>
          <a:solidFill>
            <a:schemeClr val="bg1">
              <a:lumMod val="95000"/>
            </a:schemeClr>
          </a:solidFill>
        </p:spPr>
        <p:txBody>
          <a:bodyPr>
            <a:normAutofit fontScale="90000" lnSpcReduction="10000"/>
          </a:bodyPr>
          <a:lstStyle/>
          <a:p>
            <a:pPr marL="0" indent="0" fontAlgn="auto">
              <a:lnSpc>
                <a:spcPct val="100000"/>
              </a:lnSpc>
              <a:spcBef>
                <a:spcPct val="0"/>
              </a:spcBef>
              <a:buNone/>
            </a:pPr>
            <a:r>
              <a:rPr lang="zh-CN" altLang="en-US" sz="3110" b="1">
                <a:latin typeface="宋体" panose="02010600030101010101" pitchFamily="2" charset="-122"/>
                <a:ea typeface="宋体" panose="02010600030101010101" pitchFamily="2" charset="-122"/>
                <a:cs typeface="宋体" panose="02010600030101010101" pitchFamily="2" charset="-122"/>
              </a:rPr>
              <a:t>练习</a:t>
            </a:r>
            <a:endParaRPr lang="zh-CN" altLang="en-US" sz="3110" b="1">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buNone/>
            </a:pPr>
            <a:r>
              <a:rPr lang="en-US" altLang="zh-CN" sz="3110" b="1" spc="300">
                <a:latin typeface="宋体" panose="02010600030101010101" pitchFamily="2" charset="-122"/>
                <a:ea typeface="宋体" panose="02010600030101010101" pitchFamily="2" charset="-122"/>
                <a:cs typeface="宋体" panose="02010600030101010101" pitchFamily="2" charset="-122"/>
                <a:sym typeface="+mn-ea"/>
              </a:rPr>
              <a:t>   </a:t>
            </a:r>
            <a:r>
              <a:rPr lang="zh-CN" altLang="en-US" sz="3110" b="1" spc="300">
                <a:latin typeface="宋体" panose="02010600030101010101" pitchFamily="2" charset="-122"/>
                <a:ea typeface="宋体" panose="02010600030101010101" pitchFamily="2" charset="-122"/>
                <a:cs typeface="宋体" panose="02010600030101010101" pitchFamily="2" charset="-122"/>
                <a:sym typeface="+mn-ea"/>
              </a:rPr>
              <a:t>周末，我从学校回家帮着干农活。今春雨多，道路泥泞，我挑着一担秧苗，在溜滑的田埂上走了没几步，就心跳加速，双腿发抖，担子直晃，只好放下，不知所措地站在那里。</a:t>
            </a:r>
            <a:endParaRPr lang="zh-CN" altLang="en-US" sz="3110" b="1" spc="3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buNone/>
            </a:pPr>
            <a:r>
              <a:rPr lang="en-US" altLang="zh-CN" sz="3110" b="1" spc="300">
                <a:latin typeface="宋体" panose="02010600030101010101" pitchFamily="2" charset="-122"/>
                <a:ea typeface="宋体" panose="02010600030101010101" pitchFamily="2" charset="-122"/>
                <a:cs typeface="宋体" panose="02010600030101010101" pitchFamily="2" charset="-122"/>
                <a:sym typeface="+mn-ea"/>
              </a:rPr>
              <a:t>   </a:t>
            </a:r>
            <a:r>
              <a:rPr lang="zh-CN" altLang="en-US" sz="3110" b="1" spc="300">
                <a:latin typeface="宋体" panose="02010600030101010101" pitchFamily="2" charset="-122"/>
                <a:ea typeface="宋体" panose="02010600030101010101" pitchFamily="2" charset="-122"/>
                <a:cs typeface="宋体" panose="02010600030101010101" pitchFamily="2" charset="-122"/>
                <a:sym typeface="+mn-ea"/>
              </a:rPr>
              <a:t>妈妈在田里插秧，看到我的窘态，大声地喊：“孩子，外衣脱了，鞋子脱了，再试试！”</a:t>
            </a:r>
            <a:endParaRPr lang="zh-CN" altLang="en-US" sz="3110" b="1" spc="3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buNone/>
            </a:pPr>
            <a:r>
              <a:rPr lang="en-US" altLang="zh-CN" sz="3110" b="1" spc="300">
                <a:latin typeface="宋体" panose="02010600030101010101" pitchFamily="2" charset="-122"/>
                <a:ea typeface="宋体" panose="02010600030101010101" pitchFamily="2" charset="-122"/>
                <a:cs typeface="宋体" panose="02010600030101010101" pitchFamily="2" charset="-122"/>
                <a:sym typeface="+mn-ea"/>
              </a:rPr>
              <a:t>   </a:t>
            </a:r>
            <a:r>
              <a:rPr lang="zh-CN" altLang="en-US" sz="3110" b="1" spc="300">
                <a:latin typeface="宋体" panose="02010600030101010101" pitchFamily="2" charset="-122"/>
                <a:ea typeface="宋体" panose="02010600030101010101" pitchFamily="2" charset="-122"/>
                <a:cs typeface="宋体" panose="02010600030101010101" pitchFamily="2" charset="-122"/>
                <a:sym typeface="+mn-ea"/>
              </a:rPr>
              <a:t>我脱了外衣和鞋袜，卷起裤脚，重新挑起担。咦，一下子就觉得脚底下稳当了，担子轻了，很快就把秧苗挑到妈妈跟前。</a:t>
            </a:r>
            <a:endParaRPr lang="zh-CN" altLang="en-US" sz="3110" b="1" spc="3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buNone/>
            </a:pPr>
            <a:r>
              <a:rPr lang="en-US" altLang="zh-CN" sz="3110" b="1" spc="300">
                <a:latin typeface="宋体" panose="02010600030101010101" pitchFamily="2" charset="-122"/>
                <a:ea typeface="宋体" panose="02010600030101010101" pitchFamily="2" charset="-122"/>
                <a:cs typeface="宋体" panose="02010600030101010101" pitchFamily="2" charset="-122"/>
                <a:sym typeface="+mn-ea"/>
              </a:rPr>
              <a:t>   </a:t>
            </a:r>
            <a:r>
              <a:rPr lang="zh-CN" altLang="en-US" sz="3110" b="1" spc="300">
                <a:latin typeface="宋体" panose="02010600030101010101" pitchFamily="2" charset="-122"/>
                <a:ea typeface="宋体" panose="02010600030101010101" pitchFamily="2" charset="-122"/>
                <a:cs typeface="宋体" panose="02010600030101010101" pitchFamily="2" charset="-122"/>
                <a:sym typeface="+mn-ea"/>
              </a:rPr>
              <a:t>妈妈说：“你不是没有能力挑这个担子，你是担心摔倒，弄脏衣服，注意力不集中。脱掉外衣和鞋袜，就甩掉了多余的顾虑。”</a:t>
            </a:r>
            <a:endParaRPr lang="zh-CN" altLang="en-US" sz="3110" b="1" spc="3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buNone/>
            </a:pPr>
            <a:endParaRPr lang="zh-CN" altLang="en-US" sz="311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a:t>由因溯果法</a:t>
            </a:r>
            <a:endParaRPr lang="zh-CN" altLang="en-US"/>
          </a:p>
        </p:txBody>
      </p:sp>
      <p:sp>
        <p:nvSpPr>
          <p:cNvPr id="4" name="文本框 3" title=""/>
          <p:cNvSpPr txBox="1"/>
          <p:nvPr/>
        </p:nvSpPr>
        <p:spPr>
          <a:xfrm>
            <a:off x="1894205" y="1308735"/>
            <a:ext cx="8695055" cy="632460"/>
          </a:xfrm>
          <a:prstGeom prst="rect">
            <a:avLst/>
          </a:prstGeom>
          <a:solidFill>
            <a:schemeClr val="bg1">
              <a:lumMod val="95000"/>
            </a:schemeClr>
          </a:solidFill>
        </p:spPr>
        <p:txBody>
          <a:bodyPr wrap="square" rtlCol="0" anchor="t">
            <a:spAutoFit/>
          </a:bodyPr>
          <a:lstStyle/>
          <a:p>
            <a:pPr>
              <a:lnSpc>
                <a:spcPct val="110000"/>
              </a:lnSpc>
              <a:spcBef>
                <a:spcPct val="10000"/>
              </a:spcBef>
            </a:pPr>
            <a:r>
              <a:rPr lang="zh-CN" altLang="en-US" sz="3200" b="1">
                <a:solidFill>
                  <a:schemeClr val="tx1"/>
                </a:solidFill>
                <a:latin typeface="微软雅黑" panose="020b0503020204020204" charset="-122"/>
                <a:ea typeface="微软雅黑" panose="020b0503020204020204" charset="-122"/>
                <a:sym typeface="+mn-ea"/>
              </a:rPr>
              <a:t>谁（事）</a:t>
            </a:r>
            <a:r>
              <a:rPr lang="en-US" altLang="zh-CN" sz="3200" b="1">
                <a:solidFill>
                  <a:schemeClr val="tx1"/>
                </a:solidFill>
                <a:latin typeface="微软雅黑" panose="020b0503020204020204" charset="-122"/>
                <a:ea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sym typeface="+mn-ea"/>
              </a:rPr>
              <a:t>结果</a:t>
            </a:r>
            <a:r>
              <a:rPr lang="en-US" altLang="zh-CN" sz="3200" b="1">
                <a:solidFill>
                  <a:schemeClr val="tx1"/>
                </a:solidFill>
                <a:latin typeface="微软雅黑" panose="020b0503020204020204" charset="-122"/>
                <a:ea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sym typeface="+mn-ea"/>
              </a:rPr>
              <a:t>原因</a:t>
            </a:r>
            <a:r>
              <a:rPr lang="en-US" altLang="zh-CN" sz="3200" b="1">
                <a:solidFill>
                  <a:schemeClr val="tx1"/>
                </a:solidFill>
                <a:latin typeface="微软雅黑" panose="020b0503020204020204" charset="-122"/>
                <a:ea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sym typeface="+mn-ea"/>
              </a:rPr>
              <a:t>立意（因果分析法）</a:t>
            </a:r>
            <a:endParaRPr lang="zh-CN" altLang="en-US" sz="3200" b="1">
              <a:solidFill>
                <a:schemeClr val="tx1"/>
              </a:solidFill>
              <a:latin typeface="微软雅黑" panose="020b0503020204020204" charset="-122"/>
              <a:ea typeface="微软雅黑" panose="020b0503020204020204" charset="-122"/>
              <a:sym typeface="+mn-ea"/>
            </a:endParaRPr>
          </a:p>
        </p:txBody>
      </p:sp>
      <p:sp>
        <p:nvSpPr>
          <p:cNvPr id="5" name="文本框 4" title=""/>
          <p:cNvSpPr txBox="1"/>
          <p:nvPr/>
        </p:nvSpPr>
        <p:spPr>
          <a:xfrm>
            <a:off x="1769745" y="2404110"/>
            <a:ext cx="7450455" cy="3046095"/>
          </a:xfrm>
          <a:prstGeom prst="rect">
            <a:avLst/>
          </a:prstGeom>
          <a:solidFill>
            <a:schemeClr val="bg1">
              <a:lumMod val="95000"/>
            </a:schemeClr>
          </a:solidFill>
        </p:spPr>
        <p:txBody>
          <a:bodyPr wrap="square" rtlCol="0" anchor="t">
            <a:spAutoFit/>
          </a:bodyPr>
          <a:lstStyle/>
          <a:p>
            <a:r>
              <a:rPr lang="zh-CN" altLang="en-US" sz="3200" b="1">
                <a:latin typeface="Arial" panose="020b0604020202020204" pitchFamily="34" charset="0"/>
                <a:ea typeface="楷体_GB2312" pitchFamily="1" charset="-122"/>
                <a:sym typeface="+mn-ea"/>
              </a:rPr>
              <a:t>谁：</a:t>
            </a:r>
            <a:r>
              <a:rPr lang="zh-CN" altLang="en-US" sz="3200" b="1">
                <a:latin typeface="楷体_GB2312" pitchFamily="1" charset="-122"/>
                <a:ea typeface="楷体_GB2312" pitchFamily="1" charset="-122"/>
                <a:sym typeface="Arial" panose="020b0604020202020204" pitchFamily="34" charset="0"/>
              </a:rPr>
              <a:t>我</a:t>
            </a:r>
            <a:endParaRPr lang="zh-CN" altLang="en-US" sz="3200" b="1">
              <a:solidFill>
                <a:schemeClr val="tx1"/>
              </a:solidFill>
              <a:latin typeface="楷体_GB2312" pitchFamily="1" charset="-122"/>
              <a:ea typeface="楷体_GB2312" pitchFamily="1" charset="-122"/>
              <a:sym typeface="Arial" panose="020b0604020202020204" pitchFamily="34" charset="0"/>
            </a:endParaRPr>
          </a:p>
          <a:p>
            <a:r>
              <a:rPr lang="zh-CN" altLang="en-US" sz="3200" b="1">
                <a:latin typeface="Arial" panose="020b0604020202020204" pitchFamily="34" charset="0"/>
                <a:ea typeface="楷体_GB2312" pitchFamily="1" charset="-122"/>
                <a:sym typeface="+mn-ea"/>
              </a:rPr>
              <a:t>事：</a:t>
            </a:r>
            <a:r>
              <a:rPr lang="zh-CN" altLang="en-US" sz="3200" b="1">
                <a:latin typeface="楷体_GB2312" pitchFamily="1" charset="-122"/>
                <a:ea typeface="楷体_GB2312" pitchFamily="1" charset="-122"/>
                <a:sym typeface="Arial" panose="020b0604020202020204" pitchFamily="34" charset="0"/>
              </a:rPr>
              <a:t>挑秧苗走不稳，后来妈妈建议我脱掉衣服鞋袜。</a:t>
            </a:r>
            <a:endParaRPr lang="zh-CN" altLang="en-US" sz="3200" b="1">
              <a:solidFill>
                <a:schemeClr val="tx1"/>
              </a:solidFill>
              <a:latin typeface="楷体_GB2312" pitchFamily="1" charset="-122"/>
              <a:ea typeface="楷体_GB2312" pitchFamily="1" charset="-122"/>
              <a:sym typeface="Arial" panose="020b0604020202020204" pitchFamily="34" charset="0"/>
            </a:endParaRPr>
          </a:p>
          <a:p>
            <a:r>
              <a:rPr lang="zh-CN" altLang="en-US" sz="3200" b="1">
                <a:latin typeface="Arial" panose="020b0604020202020204" pitchFamily="34" charset="0"/>
                <a:ea typeface="楷体_GB2312" pitchFamily="1" charset="-122"/>
                <a:sym typeface="+mn-ea"/>
              </a:rPr>
              <a:t>结果：</a:t>
            </a:r>
            <a:r>
              <a:rPr lang="zh-CN" altLang="en-US" sz="3200" b="1">
                <a:latin typeface="楷体_GB2312" pitchFamily="1" charset="-122"/>
                <a:ea typeface="楷体_GB2312" pitchFamily="1" charset="-122"/>
                <a:sym typeface="Arial" panose="020b0604020202020204" pitchFamily="34" charset="0"/>
              </a:rPr>
              <a:t>成功地把秧苗挑到妈妈跟前</a:t>
            </a:r>
            <a:endParaRPr lang="zh-CN" altLang="en-US" sz="3200" b="1">
              <a:solidFill>
                <a:schemeClr val="tx1"/>
              </a:solidFill>
              <a:latin typeface="楷体_GB2312" pitchFamily="1" charset="-122"/>
              <a:ea typeface="楷体_GB2312" pitchFamily="1" charset="-122"/>
              <a:sym typeface="Arial" panose="020b0604020202020204" pitchFamily="34" charset="0"/>
            </a:endParaRPr>
          </a:p>
          <a:p>
            <a:r>
              <a:rPr lang="zh-CN" altLang="en-US" sz="3200" b="1">
                <a:latin typeface="楷体_GB2312" pitchFamily="1" charset="-122"/>
                <a:ea typeface="楷体_GB2312" pitchFamily="1" charset="-122"/>
                <a:sym typeface="+mn-ea"/>
              </a:rPr>
              <a:t>妈妈建议我脱掉衣服鞋袜/</a:t>
            </a:r>
            <a:endParaRPr lang="zh-CN" altLang="en-US" sz="3200" b="1">
              <a:solidFill>
                <a:schemeClr val="tx1"/>
              </a:solidFill>
              <a:latin typeface="楷体_GB2312" pitchFamily="1" charset="-122"/>
              <a:ea typeface="楷体_GB2312" pitchFamily="1" charset="-122"/>
            </a:endParaRPr>
          </a:p>
          <a:p>
            <a:r>
              <a:rPr lang="zh-CN" altLang="en-US" sz="3200" b="1">
                <a:latin typeface="Arial" panose="020b0604020202020204" pitchFamily="34" charset="0"/>
                <a:ea typeface="楷体_GB2312" pitchFamily="1" charset="-122"/>
                <a:sym typeface="+mn-ea"/>
              </a:rPr>
              <a:t>原因</a:t>
            </a:r>
            <a:r>
              <a:rPr lang="en-US" altLang="zh-CN" sz="3200" b="1">
                <a:latin typeface="楷体_GB2312" pitchFamily="1" charset="-122"/>
                <a:ea typeface="楷体_GB2312" pitchFamily="1" charset="-122"/>
                <a:sym typeface="+mn-ea"/>
              </a:rPr>
              <a:t>:</a:t>
            </a:r>
            <a:r>
              <a:rPr lang="zh-CN" altLang="en-US" sz="3200" b="1">
                <a:latin typeface="楷体_GB2312" pitchFamily="1" charset="-122"/>
                <a:ea typeface="楷体_GB2312" pitchFamily="1" charset="-122"/>
                <a:sym typeface="+mn-ea"/>
              </a:rPr>
              <a:t>注意力集中了</a:t>
            </a:r>
            <a:endParaRPr lang="zh-CN" altLang="en-US" sz="3200" b="1">
              <a:latin typeface="Arial" panose="020b0604020202020204" pitchFamily="34" charset="0"/>
              <a:ea typeface="楷体_GB2312" pitchFamily="1" charset="-122"/>
              <a:sym typeface="+mn-ea"/>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8" name="文本框 7" title=""/>
          <p:cNvSpPr txBox="1"/>
          <p:nvPr/>
        </p:nvSpPr>
        <p:spPr>
          <a:xfrm>
            <a:off x="4584529" y="2463583"/>
            <a:ext cx="2514600" cy="645160"/>
          </a:xfrm>
          <a:prstGeom prst="rect">
            <a:avLst/>
          </a:prstGeom>
          <a:solidFill>
            <a:schemeClr val="bg1">
              <a:lumMod val="95000"/>
            </a:schemeClr>
          </a:solidFill>
        </p:spPr>
        <p:txBody>
          <a:bodyPr wrap="square" rtlCol="0">
            <a:spAutoFit/>
          </a:bodyPr>
          <a:lstStyle/>
          <a:p>
            <a:pPr algn="dist" defTabSz="914400">
              <a:defRPr/>
            </a:pPr>
            <a:r>
              <a:rPr lang="zh-CN" altLang="en-US" sz="3600" kern="0">
                <a:latin typeface="黑体" panose="02010609060101010101" pitchFamily="49" charset="-122"/>
                <a:ea typeface="黑体" panose="02010609060101010101" pitchFamily="49" charset="-122"/>
              </a:rPr>
              <a:t>提炼中心法</a:t>
            </a:r>
            <a:endParaRPr lang="zh-CN" altLang="en-US" sz="3600" kern="0">
              <a:latin typeface="黑体" panose="02010609060101010101" pitchFamily="49" charset="-122"/>
              <a:ea typeface="黑体" panose="02010609060101010101" pitchFamily="49" charset="-122"/>
            </a:endParaRPr>
          </a:p>
        </p:txBody>
      </p:sp>
      <p:sp>
        <p:nvSpPr>
          <p:cNvPr id="12" name="文本框 11" title=""/>
          <p:cNvSpPr txBox="1"/>
          <p:nvPr/>
        </p:nvSpPr>
        <p:spPr>
          <a:xfrm>
            <a:off x="4584700" y="1366270"/>
            <a:ext cx="3003804" cy="645160"/>
          </a:xfrm>
          <a:prstGeom prst="rect">
            <a:avLst/>
          </a:prstGeom>
          <a:solidFill>
            <a:schemeClr val="bg1">
              <a:lumMod val="95000"/>
            </a:schemeClr>
          </a:solidFill>
        </p:spPr>
        <p:txBody>
          <a:bodyPr wrap="square" rtlCol="0">
            <a:spAutoFit/>
          </a:bodyPr>
          <a:lstStyle/>
          <a:p>
            <a:pPr algn="dist" defTabSz="914400">
              <a:defRPr/>
            </a:pPr>
            <a:r>
              <a:rPr lang="zh-CN" altLang="en-US" sz="3600" kern="0">
                <a:latin typeface="黑体" panose="02010609060101010101" pitchFamily="49" charset="-122"/>
                <a:ea typeface="黑体" panose="02010609060101010101" pitchFamily="49" charset="-122"/>
              </a:rPr>
              <a:t>抓关键词句法</a:t>
            </a:r>
            <a:endParaRPr lang="zh-CN" altLang="en-US" sz="3600" kern="0">
              <a:latin typeface="黑体" panose="02010609060101010101" pitchFamily="49" charset="-122"/>
              <a:ea typeface="黑体" panose="02010609060101010101" pitchFamily="49" charset="-122"/>
            </a:endParaRPr>
          </a:p>
        </p:txBody>
      </p:sp>
      <p:sp>
        <p:nvSpPr>
          <p:cNvPr id="16" name="文本框 15" title=""/>
          <p:cNvSpPr txBox="1"/>
          <p:nvPr/>
        </p:nvSpPr>
        <p:spPr>
          <a:xfrm>
            <a:off x="4584517" y="3560810"/>
            <a:ext cx="2770350" cy="645160"/>
          </a:xfrm>
          <a:prstGeom prst="rect">
            <a:avLst/>
          </a:prstGeom>
          <a:solidFill>
            <a:schemeClr val="bg1">
              <a:lumMod val="95000"/>
            </a:schemeClr>
          </a:solidFill>
        </p:spPr>
        <p:txBody>
          <a:bodyPr wrap="square" rtlCol="0">
            <a:spAutoFit/>
          </a:bodyPr>
          <a:lstStyle/>
          <a:p>
            <a:pPr algn="dist" defTabSz="914400">
              <a:defRPr/>
            </a:pPr>
            <a:r>
              <a:rPr lang="zh-CN" altLang="en-US" sz="3600" kern="0">
                <a:latin typeface="黑体" panose="02010609060101010101" pitchFamily="49" charset="-122"/>
                <a:ea typeface="黑体" panose="02010609060101010101" pitchFamily="49" charset="-122"/>
              </a:rPr>
              <a:t>由果溯因法</a:t>
            </a:r>
            <a:endParaRPr lang="zh-CN" altLang="en-US" sz="3600" kern="0">
              <a:latin typeface="黑体" panose="02010609060101010101" pitchFamily="49" charset="-122"/>
              <a:ea typeface="黑体" panose="02010609060101010101" pitchFamily="49" charset="-122"/>
            </a:endParaRPr>
          </a:p>
        </p:txBody>
      </p:sp>
      <p:sp>
        <p:nvSpPr>
          <p:cNvPr id="2" name="文本框 1" title=""/>
          <p:cNvSpPr txBox="1"/>
          <p:nvPr/>
        </p:nvSpPr>
        <p:spPr>
          <a:xfrm>
            <a:off x="9150350" y="5019040"/>
            <a:ext cx="4032250" cy="464185"/>
          </a:xfrm>
          <a:prstGeom prst="rect">
            <a:avLst/>
          </a:prstGeom>
          <a:noFill/>
        </p:spPr>
        <p:txBody>
          <a:bodyPr wrap="square" rtlCol="0">
            <a:noAutofit/>
          </a:bodyPr>
          <a:lstStyle/>
          <a:p>
            <a:endParaRPr lang="zh-CN" altLang="en-US"/>
          </a:p>
        </p:txBody>
      </p:sp>
      <p:sp>
        <p:nvSpPr>
          <p:cNvPr id="3" name="文本框 2" title=""/>
          <p:cNvSpPr txBox="1"/>
          <p:nvPr/>
        </p:nvSpPr>
        <p:spPr>
          <a:xfrm>
            <a:off x="618490" y="2883535"/>
            <a:ext cx="2166620" cy="1211580"/>
          </a:xfrm>
          <a:prstGeom prst="rect">
            <a:avLst/>
          </a:prstGeom>
          <a:solidFill>
            <a:schemeClr val="bg1">
              <a:lumMod val="95000"/>
            </a:schemeClr>
          </a:solidFill>
          <a:ln>
            <a:solidFill>
              <a:schemeClr val="bg1">
                <a:lumMod val="95000"/>
              </a:schemeClr>
            </a:solidFill>
          </a:ln>
        </p:spPr>
        <p:txBody>
          <a:bodyPr wrap="square" rtlCol="0">
            <a:noAutofit/>
          </a:bodyPr>
          <a:lstStyle/>
          <a:p>
            <a:r>
              <a:rPr lang="zh-CN" altLang="en-US" sz="3600"/>
              <a:t>审题立意</a:t>
            </a:r>
            <a:endParaRPr lang="zh-CN" altLang="en-US" sz="3600"/>
          </a:p>
          <a:p>
            <a:r>
              <a:rPr lang="zh-CN" altLang="en-US" sz="3600"/>
              <a:t>四方法</a:t>
            </a:r>
            <a:endParaRPr lang="zh-CN" altLang="en-US" sz="3600"/>
          </a:p>
        </p:txBody>
      </p:sp>
      <p:sp>
        <p:nvSpPr>
          <p:cNvPr id="5" name="文本框 4" title=""/>
          <p:cNvSpPr txBox="1"/>
          <p:nvPr>
            <p:custDataLst>
              <p:tags r:id="rId2"/>
            </p:custDataLst>
          </p:nvPr>
        </p:nvSpPr>
        <p:spPr>
          <a:xfrm>
            <a:off x="4584700" y="4658360"/>
            <a:ext cx="3061335" cy="645160"/>
          </a:xfrm>
          <a:prstGeom prst="rect">
            <a:avLst/>
          </a:prstGeom>
          <a:solidFill>
            <a:schemeClr val="bg1">
              <a:lumMod val="95000"/>
            </a:schemeClr>
          </a:solidFill>
        </p:spPr>
        <p:txBody>
          <a:bodyPr wrap="square" rtlCol="0">
            <a:spAutoFit/>
          </a:bodyPr>
          <a:lstStyle/>
          <a:p>
            <a:pPr algn="dist" defTabSz="914400">
              <a:defRPr/>
            </a:pPr>
            <a:r>
              <a:rPr lang="zh-CN" altLang="en-US" sz="3600" kern="0">
                <a:latin typeface="黑体" panose="02010609060101010101" pitchFamily="49" charset="-122"/>
                <a:ea typeface="黑体" panose="02010609060101010101" pitchFamily="49" charset="-122"/>
              </a:rPr>
              <a:t>由物及人法</a:t>
            </a:r>
            <a:endParaRPr lang="zh-CN" altLang="en-US" sz="3600" kern="0">
              <a:latin typeface="黑体" panose="02010609060101010101" pitchFamily="49" charset="-122"/>
              <a:ea typeface="黑体" panose="02010609060101010101" pitchFamily="49" charset="-122"/>
            </a:endParaRPr>
          </a:p>
        </p:txBody>
      </p:sp>
      <p:sp>
        <p:nvSpPr>
          <p:cNvPr id="6" name="左大括号 5" title=""/>
          <p:cNvSpPr/>
          <p:nvPr/>
        </p:nvSpPr>
        <p:spPr>
          <a:xfrm>
            <a:off x="3330575" y="1618615"/>
            <a:ext cx="456565" cy="366395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5"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a:t>由因溯果法</a:t>
            </a:r>
            <a:endParaRPr lang="zh-CN" altLang="en-US"/>
          </a:p>
        </p:txBody>
      </p:sp>
      <p:sp>
        <p:nvSpPr>
          <p:cNvPr id="21" name="圆角矩形 20" title=""/>
          <p:cNvSpPr/>
          <p:nvPr/>
        </p:nvSpPr>
        <p:spPr>
          <a:xfrm>
            <a:off x="1287145" y="1567815"/>
            <a:ext cx="9805035" cy="4759325"/>
          </a:xfrm>
          <a:prstGeom prst="roundRect">
            <a:avLst/>
          </a:prstGeom>
          <a:solidFill>
            <a:schemeClr val="bg1">
              <a:lumMod val="95000"/>
            </a:schemeClr>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4" name="文本框 3" title=""/>
          <p:cNvSpPr txBox="1"/>
          <p:nvPr/>
        </p:nvSpPr>
        <p:spPr>
          <a:xfrm>
            <a:off x="2834005" y="2240280"/>
            <a:ext cx="6523355" cy="3415030"/>
          </a:xfrm>
          <a:prstGeom prst="rect">
            <a:avLst/>
          </a:prstGeom>
          <a:noFill/>
        </p:spPr>
        <p:txBody>
          <a:bodyPr wrap="square" rtlCol="0" anchor="t">
            <a:spAutoFit/>
          </a:bodyPr>
          <a:lstStyle/>
          <a:p>
            <a:pPr marL="0" indent="0" fontAlgn="auto">
              <a:lnSpc>
                <a:spcPct val="150000"/>
              </a:lnSpc>
              <a:buNone/>
            </a:pPr>
            <a:r>
              <a:rPr lang="zh-CN" altLang="en-US" sz="3600" b="1">
                <a:latin typeface="楷体_GB2312" pitchFamily="1" charset="-122"/>
                <a:ea typeface="楷体_GB2312" pitchFamily="1" charset="-122"/>
                <a:sym typeface="+mn-ea"/>
              </a:rPr>
              <a:t>立意：1</a:t>
            </a:r>
            <a:r>
              <a:rPr lang="en-US" altLang="zh-CN" sz="3600" b="1">
                <a:latin typeface="楷体_GB2312" pitchFamily="1" charset="-122"/>
                <a:ea typeface="楷体_GB2312" pitchFamily="1" charset="-122"/>
                <a:sym typeface="+mn-ea"/>
              </a:rPr>
              <a:t>.</a:t>
            </a:r>
            <a:r>
              <a:rPr lang="zh-CN" altLang="en-US" sz="3600" b="1">
                <a:latin typeface="楷体_GB2312" pitchFamily="1" charset="-122"/>
                <a:ea typeface="楷体_GB2312" pitchFamily="1" charset="-122"/>
                <a:sym typeface="+mn-ea"/>
              </a:rPr>
              <a:t>甩掉多余的顾虑</a:t>
            </a:r>
            <a:endParaRPr lang="zh-CN" altLang="en-US" sz="3600" b="1">
              <a:solidFill>
                <a:schemeClr val="tx1"/>
              </a:solidFill>
              <a:latin typeface="楷体_GB2312" pitchFamily="1" charset="-122"/>
              <a:ea typeface="楷体_GB2312" pitchFamily="1" charset="-122"/>
            </a:endParaRPr>
          </a:p>
          <a:p>
            <a:pPr marL="0" indent="0" fontAlgn="auto">
              <a:lnSpc>
                <a:spcPct val="150000"/>
              </a:lnSpc>
              <a:buNone/>
            </a:pPr>
            <a:r>
              <a:rPr lang="zh-CN" altLang="en-US" sz="3600" b="1">
                <a:latin typeface="楷体_GB2312" pitchFamily="1" charset="-122"/>
                <a:ea typeface="楷体_GB2312" pitchFamily="1" charset="-122"/>
                <a:sym typeface="+mn-ea"/>
              </a:rPr>
              <a:t>      2</a:t>
            </a:r>
            <a:r>
              <a:rPr lang="en-US" altLang="zh-CN" sz="3600" b="1">
                <a:latin typeface="楷体_GB2312" pitchFamily="1" charset="-122"/>
                <a:ea typeface="楷体_GB2312" pitchFamily="1" charset="-122"/>
                <a:sym typeface="+mn-ea"/>
              </a:rPr>
              <a:t>.</a:t>
            </a:r>
            <a:r>
              <a:rPr lang="zh-CN" altLang="en-US" sz="3600" b="1">
                <a:latin typeface="楷体_GB2312" pitchFamily="1" charset="-122"/>
                <a:ea typeface="楷体_GB2312" pitchFamily="1" charset="-122"/>
                <a:sym typeface="Arial" panose="020b0604020202020204" pitchFamily="34" charset="0"/>
              </a:rPr>
              <a:t>要集中注意力</a:t>
            </a:r>
            <a:endParaRPr lang="zh-CN" altLang="en-US" sz="3600" b="1">
              <a:solidFill>
                <a:schemeClr val="tx1"/>
              </a:solidFill>
              <a:latin typeface="楷体_GB2312" pitchFamily="1" charset="-122"/>
              <a:ea typeface="楷体_GB2312" pitchFamily="1" charset="-122"/>
              <a:sym typeface="Arial" panose="020b0604020202020204" pitchFamily="34" charset="0"/>
            </a:endParaRPr>
          </a:p>
          <a:p>
            <a:pPr marL="0" indent="0" fontAlgn="auto">
              <a:lnSpc>
                <a:spcPct val="150000"/>
              </a:lnSpc>
              <a:buNone/>
            </a:pPr>
            <a:r>
              <a:rPr lang="zh-CN" altLang="en-US" sz="3600" b="1">
                <a:latin typeface="楷体_GB2312" pitchFamily="1" charset="-122"/>
                <a:ea typeface="楷体_GB2312" pitchFamily="1" charset="-122"/>
                <a:sym typeface="Arial" panose="020b0604020202020204" pitchFamily="34" charset="0"/>
              </a:rPr>
              <a:t>      3</a:t>
            </a:r>
            <a:r>
              <a:rPr lang="en-US" altLang="zh-CN" sz="3600" b="1">
                <a:latin typeface="楷体_GB2312" pitchFamily="1" charset="-122"/>
                <a:ea typeface="楷体_GB2312" pitchFamily="1" charset="-122"/>
                <a:sym typeface="Arial" panose="020b0604020202020204" pitchFamily="34" charset="0"/>
              </a:rPr>
              <a:t>.</a:t>
            </a:r>
            <a:r>
              <a:rPr lang="zh-CN" altLang="en-US" sz="3600" b="1">
                <a:latin typeface="楷体_GB2312" pitchFamily="1" charset="-122"/>
                <a:ea typeface="楷体_GB2312" pitchFamily="1" charset="-122"/>
                <a:sym typeface="Arial" panose="020b0604020202020204" pitchFamily="34" charset="0"/>
              </a:rPr>
              <a:t>学会舍弃</a:t>
            </a:r>
            <a:endParaRPr lang="zh-CN" altLang="en-US" sz="3600" b="1">
              <a:latin typeface="楷体_GB2312" pitchFamily="1" charset="-122"/>
              <a:ea typeface="楷体_GB2312" pitchFamily="1" charset="-122"/>
              <a:sym typeface="Arial" panose="020b0604020202020204" pitchFamily="34" charset="0"/>
            </a:endParaRPr>
          </a:p>
          <a:p>
            <a:pPr marL="0" indent="0" fontAlgn="auto">
              <a:lnSpc>
                <a:spcPct val="150000"/>
              </a:lnSpc>
              <a:buNone/>
            </a:pPr>
            <a:r>
              <a:rPr lang="en-US" altLang="zh-CN" sz="3600"/>
              <a:t>            </a:t>
            </a:r>
            <a:r>
              <a:rPr lang="zh-CN" altLang="en-US" sz="3600" b="1">
                <a:latin typeface="楷体_GB2312" pitchFamily="1" charset="-122"/>
                <a:ea typeface="楷体_GB2312" pitchFamily="1" charset="-122"/>
                <a:sym typeface="Arial" panose="020b0604020202020204" pitchFamily="34" charset="0"/>
              </a:rPr>
              <a:t>4</a:t>
            </a:r>
            <a:r>
              <a:rPr lang="en-US" altLang="zh-CN" sz="3600" b="1">
                <a:latin typeface="楷体_GB2312" pitchFamily="1" charset="-122"/>
                <a:ea typeface="楷体_GB2312" pitchFamily="1" charset="-122"/>
                <a:sym typeface="Arial" panose="020b0604020202020204" pitchFamily="34" charset="0"/>
              </a:rPr>
              <a:t>.</a:t>
            </a:r>
            <a:r>
              <a:rPr lang="zh-CN" altLang="en-US" sz="3600" b="1">
                <a:latin typeface="楷体_GB2312" pitchFamily="1" charset="-122"/>
                <a:ea typeface="楷体_GB2312" pitchFamily="1" charset="-122"/>
                <a:sym typeface="Arial" panose="020b0604020202020204" pitchFamily="34" charset="0"/>
              </a:rPr>
              <a:t>善于听取有益的建议</a:t>
            </a:r>
            <a:endParaRPr lang="en-US" altLang="zh-CN" sz="36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lstStyle/>
          <a:p>
            <a:r>
              <a:rPr lang="zh-CN" altLang="en-US" sz="4400"/>
              <a:t>由因溯果法</a:t>
            </a:r>
            <a:endParaRPr lang="zh-CN" altLang="en-US" sz="4400"/>
          </a:p>
        </p:txBody>
      </p:sp>
      <p:sp>
        <p:nvSpPr>
          <p:cNvPr id="12" name="内容占位符 11" title=""/>
          <p:cNvSpPr>
            <a:spLocks noGrp="1"/>
          </p:cNvSpPr>
          <p:nvPr>
            <p:ph idx="1"/>
          </p:nvPr>
        </p:nvSpPr>
        <p:spPr>
          <a:xfrm>
            <a:off x="1629410" y="1552575"/>
            <a:ext cx="6475095" cy="614045"/>
          </a:xfrm>
        </p:spPr>
        <p:txBody>
          <a:bodyPr>
            <a:normAutofit/>
          </a:bodyPr>
          <a:lstStyle/>
          <a:p>
            <a:pPr marL="0" marR="0" lvl="0" indent="0" algn="l" defTabSz="914400" rtl="0" eaLnBrk="1" fontAlgn="auto" latinLnBrk="0" hangingPunct="1">
              <a:lnSpc>
                <a:spcPct val="100000"/>
              </a:lnSpc>
              <a:spcBef>
                <a:spcPct val="0"/>
              </a:spcBef>
              <a:spcAft>
                <a:spcPct val="0"/>
              </a:spcAft>
              <a:buSzTx/>
              <a:buFontTx/>
              <a:buNone/>
            </a:pPr>
            <a:r>
              <a:rPr lang="en-US" altLang="zh-CN" b="1" spc="180" noProof="0">
                <a:ln>
                  <a:noFill/>
                </a:ln>
                <a:solidFill>
                  <a:schemeClr val="tx1"/>
                </a:solidFill>
                <a:effectLst/>
                <a:latin typeface="Arial" panose="020b0604020202020204" pitchFamily="34" charset="0"/>
                <a:ea typeface="微软雅黑" panose="020b0503020204020204" charset="-122"/>
                <a:sym typeface="华文楷体" panose="02010600040101010101" charset="-122"/>
              </a:rPr>
              <a:t> </a:t>
            </a:r>
            <a:r>
              <a:rPr lang="zh-CN" altLang="en-US" sz="3200" b="1" spc="180" noProof="0">
                <a:ln>
                  <a:noFill/>
                </a:ln>
                <a:solidFill>
                  <a:schemeClr val="tx1"/>
                </a:solidFill>
                <a:effectLst/>
                <a:latin typeface="Arial" panose="020b0604020202020204" pitchFamily="34" charset="0"/>
                <a:ea typeface="微软雅黑" panose="020b0503020204020204" charset="-122"/>
                <a:sym typeface="华文楷体" panose="02010600040101010101" charset="-122"/>
              </a:rPr>
              <a:t>总结提升</a:t>
            </a:r>
            <a:endParaRPr lang="zh-CN" altLang="en-US" sz="3200" b="1" spc="180" noProof="0">
              <a:ln>
                <a:noFill/>
              </a:ln>
              <a:solidFill>
                <a:schemeClr val="tx1"/>
              </a:solidFill>
              <a:effectLst/>
              <a:latin typeface="Arial" panose="020b0604020202020204" pitchFamily="34" charset="0"/>
              <a:ea typeface="微软雅黑" panose="020b0503020204020204" charset="-122"/>
              <a:sym typeface="华文楷体" panose="02010600040101010101" charset="-122"/>
            </a:endParaRPr>
          </a:p>
        </p:txBody>
      </p:sp>
      <p:sp>
        <p:nvSpPr>
          <p:cNvPr id="13" name="燕尾形 13" title=""/>
          <p:cNvSpPr/>
          <p:nvPr/>
        </p:nvSpPr>
        <p:spPr>
          <a:xfrm>
            <a:off x="808990" y="1672590"/>
            <a:ext cx="404495" cy="403860"/>
          </a:xfrm>
          <a:prstGeom prst="chevron">
            <a:avLst/>
          </a:prstGeom>
          <a:solidFill>
            <a:srgbClr val="F4E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15" name="燕尾形 15" title=""/>
          <p:cNvSpPr/>
          <p:nvPr/>
        </p:nvSpPr>
        <p:spPr>
          <a:xfrm>
            <a:off x="1123315" y="1672590"/>
            <a:ext cx="404495" cy="403860"/>
          </a:xfrm>
          <a:prstGeom prst="chevron">
            <a:avLst/>
          </a:prstGeom>
          <a:solidFill>
            <a:srgbClr val="F4E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5" name="文本框 4" title=""/>
          <p:cNvSpPr txBox="1"/>
          <p:nvPr/>
        </p:nvSpPr>
        <p:spPr>
          <a:xfrm>
            <a:off x="808990" y="2621280"/>
            <a:ext cx="9141460" cy="3415030"/>
          </a:xfrm>
          <a:prstGeom prst="rect">
            <a:avLst/>
          </a:prstGeom>
          <a:solidFill>
            <a:schemeClr val="bg1">
              <a:lumMod val="95000"/>
            </a:schemeClr>
          </a:solidFill>
        </p:spPr>
        <p:txBody>
          <a:bodyPr wrap="square" rtlCol="0" anchor="t">
            <a:spAutoFit/>
          </a:bodyPr>
          <a:lstStyle/>
          <a:p>
            <a:r>
              <a:rPr lang="en-US" sz="2800" b="1" spc="120" noProof="0">
                <a:ln>
                  <a:noFill/>
                </a:ln>
                <a:solidFill>
                  <a:schemeClr val="tx1">
                    <a:lumMod val="85000"/>
                    <a:lumOff val="15000"/>
                  </a:schemeClr>
                </a:solidFill>
                <a:effectLst/>
                <a:latin typeface="微软雅黑" panose="020b0503020204020204" charset="-122"/>
                <a:ea typeface="微软雅黑" panose="020b0503020204020204" charset="-122"/>
                <a:sym typeface="+mn-ea"/>
              </a:rPr>
              <a:t>      </a:t>
            </a:r>
            <a:r>
              <a:rPr sz="3600" b="1" spc="120" noProof="0">
                <a:ln>
                  <a:noFill/>
                </a:ln>
                <a:solidFill>
                  <a:schemeClr val="tx1">
                    <a:lumMod val="85000"/>
                    <a:lumOff val="15000"/>
                  </a:schemeClr>
                </a:solidFill>
                <a:effectLst/>
                <a:latin typeface="黑体" panose="02010609060101010101" pitchFamily="49" charset="-122"/>
                <a:ea typeface="黑体" panose="02010609060101010101" pitchFamily="49" charset="-122"/>
                <a:sym typeface="+mn-ea"/>
              </a:rPr>
              <a:t>事物都是互相联系的。写材料作文，审题时如果能由材料中列举的现象或结果推究出造成所列现象或结果的本质原因，往往能找到最佳的立意。这种方法可以称之为由果溯因法，适用于寓言类和哲理类材料作文</a:t>
            </a:r>
            <a:endParaRPr lang="zh-CN" altLang="en-US" sz="3600" b="1" spc="120" noProof="0">
              <a:ln>
                <a:noFill/>
              </a:ln>
              <a:solidFill>
                <a:schemeClr val="tx1">
                  <a:lumMod val="85000"/>
                  <a:lumOff val="15000"/>
                </a:schemeClr>
              </a:solidFill>
              <a:effectLst/>
              <a:latin typeface="黑体" panose="02010609060101010101" pitchFamily="49" charset="-122"/>
              <a:ea typeface="黑体" panose="02010609060101010101" pitchFamily="49" charset="-122"/>
              <a:sym typeface="+mn-ea"/>
            </a:endParaRPr>
          </a:p>
        </p:txBody>
      </p:sp>
      <p:sp>
        <p:nvSpPr>
          <p:cNvPr id="7" name="文本框 6" title=""/>
          <p:cNvSpPr txBox="1"/>
          <p:nvPr/>
        </p:nvSpPr>
        <p:spPr>
          <a:xfrm>
            <a:off x="9410065" y="4377055"/>
            <a:ext cx="4064000" cy="368300"/>
          </a:xfrm>
          <a:prstGeom prst="rect">
            <a:avLst/>
          </a:prstGeom>
          <a:noFill/>
        </p:spPr>
        <p:txBody>
          <a:bodyPr wrap="square" rtlCol="0">
            <a:spAutoFit/>
          </a:bodyPr>
          <a:lstStyle/>
          <a:p>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t>由物及人法</a:t>
            </a:r>
            <a:endParaRPr lang="zh-CN" altLang="en-US" sz="4400"/>
          </a:p>
        </p:txBody>
      </p:sp>
      <p:sp>
        <p:nvSpPr>
          <p:cNvPr id="3" name="内容占位符 2" title=""/>
          <p:cNvSpPr>
            <a:spLocks noGrp="1"/>
          </p:cNvSpPr>
          <p:nvPr>
            <p:ph idx="1"/>
          </p:nvPr>
        </p:nvSpPr>
        <p:spPr>
          <a:xfrm>
            <a:off x="871220" y="1838325"/>
            <a:ext cx="7637780" cy="2405380"/>
          </a:xfrm>
          <a:solidFill>
            <a:schemeClr val="bg1">
              <a:lumMod val="95000"/>
            </a:schemeClr>
          </a:solidFill>
        </p:spPr>
        <p:txBody>
          <a:bodyPr>
            <a:normAutofit fontScale="80000"/>
          </a:bodyPr>
          <a:lstStyle/>
          <a:p>
            <a:pPr marL="0" indent="0">
              <a:buNone/>
            </a:pPr>
            <a:r>
              <a:rPr lang="en-US" altLang="zh-CN"/>
              <a:t>      </a:t>
            </a:r>
            <a:r>
              <a:rPr lang="en-US" altLang="zh-CN" sz="3600"/>
              <a:t> </a:t>
            </a:r>
            <a:r>
              <a:rPr lang="zh-CN" altLang="en-US" sz="3600"/>
              <a:t>有寓意的材料或叙述</a:t>
            </a:r>
            <a:r>
              <a:rPr lang="en-US" altLang="zh-CN" sz="3600"/>
              <a:t>“</a:t>
            </a:r>
            <a:r>
              <a:rPr lang="zh-CN" altLang="en-US" sz="3600">
                <a:sym typeface="+mn-ea"/>
              </a:rPr>
              <a:t>物</a:t>
            </a:r>
            <a:r>
              <a:rPr lang="en-US" altLang="zh-CN" sz="3600"/>
              <a:t>”</a:t>
            </a:r>
            <a:r>
              <a:rPr lang="zh-CN" altLang="en-US" sz="3600"/>
              <a:t>的材料，需要有材料中的物联想到人，进而联想到与材料内容相似的人生哲理、社会现象等，从而提炼出写作的观点。</a:t>
            </a:r>
            <a:endParaRPr lang="zh-CN" altLang="en-US" sz="3600"/>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4" name="文本框 3" title=""/>
          <p:cNvSpPr txBox="1"/>
          <p:nvPr/>
        </p:nvSpPr>
        <p:spPr>
          <a:xfrm>
            <a:off x="567690" y="1735455"/>
            <a:ext cx="10166985" cy="3590925"/>
          </a:xfrm>
          <a:prstGeom prst="rect">
            <a:avLst/>
          </a:prstGeom>
          <a:solidFill>
            <a:schemeClr val="bg1">
              <a:lumMod val="95000"/>
            </a:schemeClr>
          </a:solidFill>
        </p:spPr>
        <p:txBody>
          <a:bodyPr wrap="square" rtlCol="0" anchor="t">
            <a:noAutofit/>
          </a:bodyPr>
          <a:lstStyle/>
          <a:p>
            <a:r>
              <a:rPr lang="zh-CN" altLang="en-US"/>
              <a:t>　</a:t>
            </a:r>
            <a:r>
              <a:rPr lang="en-US" altLang="zh-CN"/>
              <a:t>  </a:t>
            </a:r>
            <a:r>
              <a:rPr lang="zh-CN" altLang="en-US" sz="2800"/>
              <a:t>【材料】据《深圳风采周刊》报道，不久前浙江嘉定徐行镇发生了一件怪事，一位朱姓村民家中的小猫竟被老鼠活活咬死了。</a:t>
            </a:r>
            <a:endParaRPr lang="zh-CN" altLang="en-US" sz="2800"/>
          </a:p>
          <a:p>
            <a:r>
              <a:rPr lang="zh-CN" altLang="en-US" sz="2800"/>
              <a:t>　　德国海德堡大学教授穆勒博士在分析研究城市老鼠猖獗的原因时指出:当代城市中的猫，处于一种恶性循环中，一方面是因为猫已普遍家养，有充足的食物而不必以捕鼠为生;另一方面是因为猫无法从老鼠体内获取一种名为牛磺酸的物质--这种物质能提高猫的夜视能力，于是现在家养的猫几乎丧失了夜视能力，捕鼠的`能力也就越来越差，因此老鼠咬死猫就不奇怪了。</a:t>
            </a:r>
            <a:endParaRPr lang="zh-CN" altLang="en-US" sz="2800"/>
          </a:p>
        </p:txBody>
      </p:sp>
      <p:sp>
        <p:nvSpPr>
          <p:cNvPr id="5" name="标题 4" title=""/>
          <p:cNvSpPr>
            <a:spLocks noGrp="1"/>
          </p:cNvSpPr>
          <p:nvPr>
            <p:ph type="title"/>
            <p:custDataLst>
              <p:tags r:id="rId2"/>
            </p:custDataLst>
          </p:nvPr>
        </p:nvSpPr>
        <p:spPr/>
        <p:txBody>
          <a:bodyPr/>
          <a:lstStyle/>
          <a:p>
            <a:r>
              <a:rPr lang="zh-CN" altLang="en-US" sz="4400"/>
              <a:t>由物及人法</a:t>
            </a:r>
            <a:endParaRPr lang="zh-CN" altLang="en-US" sz="44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4" name="文本框 3" title=""/>
          <p:cNvSpPr txBox="1"/>
          <p:nvPr/>
        </p:nvSpPr>
        <p:spPr>
          <a:xfrm>
            <a:off x="567690" y="1735455"/>
            <a:ext cx="10166985" cy="3590925"/>
          </a:xfrm>
          <a:prstGeom prst="rect">
            <a:avLst/>
          </a:prstGeom>
          <a:solidFill>
            <a:schemeClr val="bg1">
              <a:lumMod val="95000"/>
            </a:schemeClr>
          </a:solidFill>
        </p:spPr>
        <p:txBody>
          <a:bodyPr wrap="square" rtlCol="0" anchor="t">
            <a:noAutofit/>
          </a:bodyPr>
          <a:lstStyle/>
          <a:p>
            <a:r>
              <a:rPr lang="zh-CN" altLang="en-US"/>
              <a:t>　</a:t>
            </a:r>
            <a:r>
              <a:rPr lang="en-US" altLang="zh-CN"/>
              <a:t>  </a:t>
            </a:r>
            <a:r>
              <a:rPr lang="zh-CN" altLang="en-US" sz="2800"/>
              <a:t>【分析】分析类似的材料时，要把握这样一个原则--一切非人的东西都要联想到人。上述材料中的主要叙述对象是小猫，立意时学生可以把小猫想象成人，如青少年，把饲养小猫的主人想象成青少年的父母，并由“小猫被老鼠活活咬死”联想到如今的青少年由于父母溺爱、家庭生活条件优裕等，逐渐丧失了自食其力的能力，从而提炼出这样的立意</a:t>
            </a:r>
            <a:r>
              <a:rPr lang="en-US" altLang="zh-CN" sz="2800"/>
              <a:t>——</a:t>
            </a:r>
            <a:r>
              <a:rPr lang="zh-CN" altLang="en-US" sz="2800">
                <a:solidFill>
                  <a:srgbClr val="FF0000"/>
                </a:solidFill>
              </a:rPr>
              <a:t>只有放手让孩子在生活的风雨中经受磨炼，才能培养他们的生存能力。</a:t>
            </a:r>
            <a:endParaRPr lang="zh-CN" altLang="en-US" sz="2800">
              <a:solidFill>
                <a:srgbClr val="FF0000"/>
              </a:solidFill>
            </a:endParaRPr>
          </a:p>
        </p:txBody>
      </p:sp>
      <p:sp>
        <p:nvSpPr>
          <p:cNvPr id="5" name="标题 4" title=""/>
          <p:cNvSpPr>
            <a:spLocks noGrp="1"/>
          </p:cNvSpPr>
          <p:nvPr>
            <p:ph type="title"/>
            <p:custDataLst>
              <p:tags r:id="rId2"/>
            </p:custDataLst>
          </p:nvPr>
        </p:nvSpPr>
        <p:spPr/>
        <p:txBody>
          <a:bodyPr/>
          <a:lstStyle/>
          <a:p>
            <a:r>
              <a:rPr lang="zh-CN" altLang="en-US" sz="4400"/>
              <a:t>由物及人法</a:t>
            </a:r>
            <a:endParaRPr lang="zh-CN" altLang="en-US" sz="4400"/>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lstStyle/>
          <a:p>
            <a:r>
              <a:rPr lang="zh-CN" altLang="en-US"/>
              <a:t>注重</a:t>
            </a:r>
            <a:r>
              <a:rPr lang="en-US" altLang="zh-CN"/>
              <a:t>“</a:t>
            </a:r>
            <a:r>
              <a:rPr lang="zh-CN" altLang="en-US"/>
              <a:t>三性</a:t>
            </a:r>
            <a:r>
              <a:rPr lang="en-US" altLang="zh-CN"/>
              <a:t>”</a:t>
            </a:r>
            <a:r>
              <a:rPr lang="zh-CN" altLang="en-US"/>
              <a:t>原则</a:t>
            </a:r>
            <a:endParaRPr lang="zh-CN" altLang="en-US"/>
          </a:p>
        </p:txBody>
      </p:sp>
      <p:sp>
        <p:nvSpPr>
          <p:cNvPr id="12" name="内容占位符 11" title=""/>
          <p:cNvSpPr>
            <a:spLocks noGrp="1"/>
          </p:cNvSpPr>
          <p:nvPr>
            <p:ph idx="1"/>
          </p:nvPr>
        </p:nvSpPr>
        <p:spPr>
          <a:xfrm>
            <a:off x="1629410" y="1552575"/>
            <a:ext cx="6475095" cy="614045"/>
          </a:xfrm>
        </p:spPr>
        <p:txBody>
          <a:bodyPr>
            <a:normAutofit/>
          </a:bodyPr>
          <a:lstStyle/>
          <a:p>
            <a:pPr marL="0" indent="0">
              <a:buNone/>
            </a:pPr>
            <a:r>
              <a:rPr b="1" spc="160">
                <a:solidFill>
                  <a:schemeClr val="tx1">
                    <a:lumMod val="85000"/>
                    <a:lumOff val="15000"/>
                  </a:schemeClr>
                </a:solidFill>
                <a:latin typeface="Arial" panose="020b0604020202020204" pitchFamily="34" charset="0"/>
                <a:ea typeface="微软雅黑" panose="020b0503020204020204" charset="-122"/>
                <a:sym typeface="+mn-ea"/>
              </a:rPr>
              <a:t>材料作文审题过程要注重“三性”原则</a:t>
            </a:r>
            <a:endParaRPr lang="zh-CN" altLang="en-US" b="1"/>
          </a:p>
        </p:txBody>
      </p:sp>
      <p:grpSp>
        <p:nvGrpSpPr>
          <p:cNvPr id="21" name="组合 20" title=""/>
          <p:cNvGrpSpPr/>
          <p:nvPr/>
        </p:nvGrpSpPr>
        <p:grpSpPr>
          <a:xfrm>
            <a:off x="113030" y="2335530"/>
            <a:ext cx="3659505" cy="3473450"/>
            <a:chOff x="1897" y="4160"/>
            <a:chExt cx="5360" cy="4109"/>
          </a:xfrm>
        </p:grpSpPr>
        <p:sp>
          <p:nvSpPr>
            <p:cNvPr id="10" name="矩形 9"/>
            <p:cNvSpPr/>
            <p:nvPr/>
          </p:nvSpPr>
          <p:spPr>
            <a:xfrm>
              <a:off x="2240" y="5628"/>
              <a:ext cx="4567" cy="2641"/>
            </a:xfrm>
            <a:prstGeom prst="rect">
              <a:avLst/>
            </a:prstGeom>
            <a:ln>
              <a:solidFill>
                <a:schemeClr val="bg1">
                  <a:lumMod val="95000"/>
                </a:schemeClr>
              </a:solidFill>
            </a:ln>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en-US" altLang="zh-CN" sz="1600">
                <a:latin typeface="汉仪粗简黑简"/>
                <a:ea typeface="汉仪粗简黑简" panose="00020600040101010101" charset="-122"/>
                <a:cs typeface="汉仪粗简黑简" panose="00020600040101010101" charset="-122"/>
                <a:sym typeface="+mn-ea"/>
              </a:endParaRPr>
            </a:p>
          </p:txBody>
        </p:sp>
        <p:sp>
          <p:nvSpPr>
            <p:cNvPr id="9" name="矩形 8"/>
            <p:cNvSpPr/>
            <p:nvPr/>
          </p:nvSpPr>
          <p:spPr>
            <a:xfrm>
              <a:off x="3320" y="4628"/>
              <a:ext cx="3326" cy="801"/>
            </a:xfrm>
            <a:prstGeom prst="rect">
              <a:avLst/>
            </a:prstGeom>
            <a:ln>
              <a:solidFill>
                <a:schemeClr val="bg1">
                  <a:lumMod val="95000"/>
                </a:schemeClr>
              </a:solidFill>
            </a:ln>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zh-CN" sz="2000">
                <a:latin typeface="汉仪粗简黑简"/>
                <a:ea typeface="汉仪粗简黑简" panose="00020600040101010101" charset="-122"/>
                <a:cs typeface="汉仪粗简黑简" panose="00020600040101010101" charset="-122"/>
                <a:sym typeface="+mn-ea"/>
              </a:endParaRPr>
            </a:p>
          </p:txBody>
        </p:sp>
        <p:sp>
          <p:nvSpPr>
            <p:cNvPr id="13" name="矩形 12"/>
            <p:cNvSpPr/>
            <p:nvPr/>
          </p:nvSpPr>
          <p:spPr>
            <a:xfrm>
              <a:off x="2297" y="4460"/>
              <a:ext cx="800" cy="942"/>
            </a:xfrm>
            <a:prstGeom prst="rect">
              <a:avLst/>
            </a:prstGeom>
            <a:solidFill>
              <a:srgbClr val="61BFB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15" name="矩形 14"/>
            <p:cNvSpPr/>
            <p:nvPr/>
          </p:nvSpPr>
          <p:spPr>
            <a:xfrm>
              <a:off x="2417" y="4560"/>
              <a:ext cx="800" cy="942"/>
            </a:xfrm>
            <a:prstGeom prst="rect">
              <a:avLst/>
            </a:prstGeom>
            <a:solidFill>
              <a:srgbClr val="F4E418"/>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cxnSp>
          <p:nvCxnSpPr>
            <p:cNvPr id="19" name="直接连接符 18"/>
            <p:cNvCxnSpPr/>
            <p:nvPr/>
          </p:nvCxnSpPr>
          <p:spPr>
            <a:xfrm>
              <a:off x="3417" y="5360"/>
              <a:ext cx="26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897" y="4160"/>
              <a:ext cx="5360" cy="4060"/>
            </a:xfrm>
            <a:prstGeom prst="rect">
              <a:avLst/>
            </a:prstGeom>
            <a:noFill/>
            <a:ln w="254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grpSp>
        <p:nvGrpSpPr>
          <p:cNvPr id="22" name="组合 21" title=""/>
          <p:cNvGrpSpPr/>
          <p:nvPr/>
        </p:nvGrpSpPr>
        <p:grpSpPr>
          <a:xfrm>
            <a:off x="4209415" y="2335530"/>
            <a:ext cx="3659505" cy="3448050"/>
            <a:chOff x="1897" y="4160"/>
            <a:chExt cx="5360" cy="4089"/>
          </a:xfrm>
        </p:grpSpPr>
        <p:sp>
          <p:nvSpPr>
            <p:cNvPr id="23" name="矩形 22"/>
            <p:cNvSpPr/>
            <p:nvPr/>
          </p:nvSpPr>
          <p:spPr>
            <a:xfrm>
              <a:off x="2220" y="5608"/>
              <a:ext cx="4826" cy="2641"/>
            </a:xfrm>
            <a:prstGeom prst="rect">
              <a:avLst/>
            </a:prstGeom>
            <a:ln>
              <a:solidFill>
                <a:schemeClr val="bg1">
                  <a:lumMod val="95000"/>
                </a:schemeClr>
              </a:solidFill>
            </a:ln>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1600">
                <a:latin typeface="汉仪粗简黑简"/>
                <a:ea typeface="汉仪粗简黑简" panose="00020600040101010101" charset="-122"/>
                <a:cs typeface="汉仪粗简黑简" panose="00020600040101010101" charset="-122"/>
                <a:sym typeface="+mn-ea"/>
              </a:endParaRPr>
            </a:p>
          </p:txBody>
        </p:sp>
        <p:sp>
          <p:nvSpPr>
            <p:cNvPr id="24" name="矩形 23"/>
            <p:cNvSpPr/>
            <p:nvPr/>
          </p:nvSpPr>
          <p:spPr>
            <a:xfrm>
              <a:off x="3320" y="4628"/>
              <a:ext cx="3326" cy="801"/>
            </a:xfrm>
            <a:prstGeom prst="rect">
              <a:avLst/>
            </a:prstGeom>
            <a:ln>
              <a:solidFill>
                <a:schemeClr val="bg1">
                  <a:lumMod val="95000"/>
                </a:schemeClr>
              </a:solidFill>
            </a:ln>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zh-CN" sz="2000">
                <a:latin typeface="汉仪粗简黑简"/>
                <a:ea typeface="汉仪粗简黑简" panose="00020600040101010101" charset="-122"/>
                <a:cs typeface="汉仪粗简黑简" panose="00020600040101010101" charset="-122"/>
                <a:sym typeface="+mn-ea"/>
              </a:endParaRPr>
            </a:p>
          </p:txBody>
        </p:sp>
        <p:sp>
          <p:nvSpPr>
            <p:cNvPr id="25" name="矩形 24"/>
            <p:cNvSpPr/>
            <p:nvPr/>
          </p:nvSpPr>
          <p:spPr>
            <a:xfrm>
              <a:off x="2297" y="4460"/>
              <a:ext cx="800" cy="942"/>
            </a:xfrm>
            <a:prstGeom prst="rect">
              <a:avLst/>
            </a:prstGeom>
            <a:solidFill>
              <a:srgbClr val="61BFB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26" name="矩形 25"/>
            <p:cNvSpPr/>
            <p:nvPr/>
          </p:nvSpPr>
          <p:spPr>
            <a:xfrm>
              <a:off x="2417" y="4560"/>
              <a:ext cx="800" cy="942"/>
            </a:xfrm>
            <a:prstGeom prst="rect">
              <a:avLst/>
            </a:prstGeom>
            <a:solidFill>
              <a:srgbClr val="F4E418"/>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cxnSp>
          <p:nvCxnSpPr>
            <p:cNvPr id="28" name="直接连接符 27"/>
            <p:cNvCxnSpPr/>
            <p:nvPr/>
          </p:nvCxnSpPr>
          <p:spPr>
            <a:xfrm>
              <a:off x="3417" y="5360"/>
              <a:ext cx="26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897" y="4160"/>
              <a:ext cx="5360" cy="4060"/>
            </a:xfrm>
            <a:prstGeom prst="rect">
              <a:avLst/>
            </a:prstGeom>
            <a:noFill/>
            <a:ln w="254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grpSp>
        <p:nvGrpSpPr>
          <p:cNvPr id="30" name="组合 29" title=""/>
          <p:cNvGrpSpPr/>
          <p:nvPr/>
        </p:nvGrpSpPr>
        <p:grpSpPr>
          <a:xfrm>
            <a:off x="8221980" y="2335530"/>
            <a:ext cx="3743325" cy="3432810"/>
            <a:chOff x="1897" y="4160"/>
            <a:chExt cx="5360" cy="4109"/>
          </a:xfrm>
        </p:grpSpPr>
        <p:sp>
          <p:nvSpPr>
            <p:cNvPr id="31" name="矩形 30"/>
            <p:cNvSpPr/>
            <p:nvPr/>
          </p:nvSpPr>
          <p:spPr>
            <a:xfrm>
              <a:off x="2240" y="5628"/>
              <a:ext cx="4567" cy="2641"/>
            </a:xfrm>
            <a:prstGeom prst="rect">
              <a:avLst/>
            </a:prstGeom>
            <a:ln>
              <a:solidFill>
                <a:schemeClr val="bg1">
                  <a:lumMod val="95000"/>
                </a:schemeClr>
              </a:solidFill>
            </a:ln>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1600">
                <a:latin typeface="汉仪粗简黑简"/>
                <a:ea typeface="汉仪粗简黑简" panose="00020600040101010101" charset="-122"/>
                <a:cs typeface="汉仪粗简黑简" panose="00020600040101010101" charset="-122"/>
                <a:sym typeface="+mn-ea"/>
              </a:endParaRPr>
            </a:p>
          </p:txBody>
        </p:sp>
        <p:sp>
          <p:nvSpPr>
            <p:cNvPr id="32" name="矩形 31"/>
            <p:cNvSpPr/>
            <p:nvPr/>
          </p:nvSpPr>
          <p:spPr>
            <a:xfrm>
              <a:off x="3320" y="4628"/>
              <a:ext cx="3326" cy="801"/>
            </a:xfrm>
            <a:prstGeom prst="rect">
              <a:avLst/>
            </a:prstGeom>
            <a:ln>
              <a:solidFill>
                <a:schemeClr val="bg1">
                  <a:lumMod val="95000"/>
                </a:schemeClr>
              </a:solidFill>
            </a:ln>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zh-CN" sz="2000">
                <a:latin typeface="汉仪粗简黑简"/>
                <a:ea typeface="汉仪粗简黑简" panose="00020600040101010101" charset="-122"/>
                <a:cs typeface="汉仪粗简黑简" panose="00020600040101010101" charset="-122"/>
                <a:sym typeface="+mn-ea"/>
              </a:endParaRPr>
            </a:p>
          </p:txBody>
        </p:sp>
        <p:sp>
          <p:nvSpPr>
            <p:cNvPr id="33" name="矩形 32"/>
            <p:cNvSpPr/>
            <p:nvPr/>
          </p:nvSpPr>
          <p:spPr>
            <a:xfrm>
              <a:off x="2297" y="4460"/>
              <a:ext cx="800" cy="942"/>
            </a:xfrm>
            <a:prstGeom prst="rect">
              <a:avLst/>
            </a:prstGeom>
            <a:solidFill>
              <a:srgbClr val="61BFB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34" name="矩形 33"/>
            <p:cNvSpPr/>
            <p:nvPr/>
          </p:nvSpPr>
          <p:spPr>
            <a:xfrm>
              <a:off x="2417" y="4560"/>
              <a:ext cx="800" cy="942"/>
            </a:xfrm>
            <a:prstGeom prst="rect">
              <a:avLst/>
            </a:prstGeom>
            <a:solidFill>
              <a:srgbClr val="F4E418"/>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cxnSp>
          <p:nvCxnSpPr>
            <p:cNvPr id="36" name="直接连接符 35"/>
            <p:cNvCxnSpPr/>
            <p:nvPr/>
          </p:nvCxnSpPr>
          <p:spPr>
            <a:xfrm>
              <a:off x="3417" y="5360"/>
              <a:ext cx="26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897" y="4160"/>
              <a:ext cx="5360" cy="4060"/>
            </a:xfrm>
            <a:prstGeom prst="rect">
              <a:avLst/>
            </a:prstGeom>
            <a:noFill/>
            <a:ln w="254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grpSp>
      <p:sp>
        <p:nvSpPr>
          <p:cNvPr id="41" name="文本框 40" title=""/>
          <p:cNvSpPr txBox="1"/>
          <p:nvPr/>
        </p:nvSpPr>
        <p:spPr>
          <a:xfrm>
            <a:off x="550171" y="2635904"/>
            <a:ext cx="418506" cy="521970"/>
          </a:xfrm>
          <a:prstGeom prst="rect">
            <a:avLst/>
          </a:prstGeom>
          <a:noFill/>
        </p:spPr>
        <p:txBody>
          <a:bodyPr wrap="square" rtlCol="0">
            <a:spAutoFit/>
          </a:bodyPr>
          <a:lstStyle/>
          <a:p>
            <a:r>
              <a:rPr lang="en-US" altLang="zh-CN" sz="2800">
                <a:latin typeface="汉仪粗简黑简"/>
                <a:ea typeface="汉仪粗简黑简" panose="00020600040101010101" charset="-122"/>
                <a:cs typeface="汉仪粗简黑简" panose="00020600040101010101" charset="-122"/>
              </a:rPr>
              <a:t>1</a:t>
            </a:r>
            <a:endParaRPr lang="en-US" altLang="zh-CN" sz="2800">
              <a:latin typeface="汉仪粗简黑简"/>
              <a:ea typeface="汉仪粗简黑简" panose="00020600040101010101" charset="-122"/>
              <a:cs typeface="汉仪粗简黑简" panose="00020600040101010101" charset="-122"/>
            </a:endParaRPr>
          </a:p>
        </p:txBody>
      </p:sp>
      <p:sp>
        <p:nvSpPr>
          <p:cNvPr id="42" name="文本框 41" title=""/>
          <p:cNvSpPr txBox="1"/>
          <p:nvPr/>
        </p:nvSpPr>
        <p:spPr>
          <a:xfrm>
            <a:off x="4646476" y="2635904"/>
            <a:ext cx="418506" cy="521970"/>
          </a:xfrm>
          <a:prstGeom prst="rect">
            <a:avLst/>
          </a:prstGeom>
          <a:noFill/>
        </p:spPr>
        <p:txBody>
          <a:bodyPr wrap="square" rtlCol="0">
            <a:spAutoFit/>
          </a:bodyPr>
          <a:lstStyle/>
          <a:p>
            <a:r>
              <a:rPr lang="en-US" altLang="zh-CN" sz="2800">
                <a:latin typeface="汉仪粗简黑简"/>
                <a:ea typeface="汉仪粗简黑简" panose="00020600040101010101" charset="-122"/>
                <a:cs typeface="汉仪粗简黑简" panose="00020600040101010101" charset="-122"/>
              </a:rPr>
              <a:t>2</a:t>
            </a:r>
            <a:endParaRPr lang="en-US" altLang="zh-CN" sz="2800">
              <a:latin typeface="汉仪粗简黑简"/>
              <a:ea typeface="汉仪粗简黑简" panose="00020600040101010101" charset="-122"/>
              <a:cs typeface="汉仪粗简黑简" panose="00020600040101010101" charset="-122"/>
            </a:endParaRPr>
          </a:p>
        </p:txBody>
      </p:sp>
      <p:sp>
        <p:nvSpPr>
          <p:cNvPr id="43" name="文本框 42" title=""/>
          <p:cNvSpPr txBox="1"/>
          <p:nvPr/>
        </p:nvSpPr>
        <p:spPr>
          <a:xfrm>
            <a:off x="8742781" y="2635904"/>
            <a:ext cx="418506" cy="521970"/>
          </a:xfrm>
          <a:prstGeom prst="rect">
            <a:avLst/>
          </a:prstGeom>
          <a:noFill/>
        </p:spPr>
        <p:txBody>
          <a:bodyPr wrap="square" rtlCol="0">
            <a:spAutoFit/>
          </a:bodyPr>
          <a:lstStyle/>
          <a:p>
            <a:r>
              <a:rPr lang="en-US" altLang="zh-CN" sz="2800">
                <a:latin typeface="汉仪粗简黑简"/>
                <a:ea typeface="汉仪粗简黑简" panose="00020600040101010101" charset="-122"/>
                <a:cs typeface="汉仪粗简黑简" panose="00020600040101010101" charset="-122"/>
              </a:rPr>
              <a:t>3</a:t>
            </a:r>
            <a:endParaRPr lang="en-US" altLang="zh-CN" sz="2800">
              <a:latin typeface="汉仪粗简黑简"/>
              <a:ea typeface="汉仪粗简黑简" panose="00020600040101010101" charset="-122"/>
              <a:cs typeface="汉仪粗简黑简" panose="00020600040101010101" charset="-122"/>
            </a:endParaRPr>
          </a:p>
        </p:txBody>
      </p:sp>
      <p:sp>
        <p:nvSpPr>
          <p:cNvPr id="2" name="文本框 1" title=""/>
          <p:cNvSpPr txBox="1"/>
          <p:nvPr/>
        </p:nvSpPr>
        <p:spPr>
          <a:xfrm>
            <a:off x="246380" y="3324225"/>
            <a:ext cx="3378835" cy="2306955"/>
          </a:xfrm>
          <a:prstGeom prst="rect">
            <a:avLst/>
          </a:prstGeom>
          <a:noFill/>
        </p:spPr>
        <p:txBody>
          <a:bodyPr wrap="square" rtlCol="0" anchor="t">
            <a:spAutoFit/>
          </a:bodyPr>
          <a:lstStyle/>
          <a:p>
            <a:r>
              <a:rPr sz="2400" b="1" spc="160">
                <a:solidFill>
                  <a:schemeClr val="tx1">
                    <a:lumMod val="85000"/>
                    <a:lumOff val="15000"/>
                  </a:schemeClr>
                </a:solidFill>
                <a:latin typeface="Arial" panose="020b0604020202020204" pitchFamily="34" charset="0"/>
                <a:ea typeface="微软雅黑" panose="020b0503020204020204" charset="-122"/>
                <a:sym typeface="+mn-ea"/>
              </a:rPr>
              <a:t>一是整体性原则，要有全局意识，要从材料的整体着眼，不能纠缠局部的细节，否则很有可能出现偏题、跑题现象</a:t>
            </a:r>
            <a:endParaRPr lang="zh-CN" altLang="en-US" sz="2400" b="1" spc="16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3" name="文本框 2" title=""/>
          <p:cNvSpPr txBox="1"/>
          <p:nvPr/>
        </p:nvSpPr>
        <p:spPr>
          <a:xfrm>
            <a:off x="4334437" y="3338150"/>
            <a:ext cx="3534716" cy="2306955"/>
          </a:xfrm>
          <a:prstGeom prst="rect">
            <a:avLst/>
          </a:prstGeom>
          <a:noFill/>
        </p:spPr>
        <p:txBody>
          <a:bodyPr wrap="square" rtlCol="0" anchor="t">
            <a:spAutoFit/>
          </a:bodyPr>
          <a:lstStyle/>
          <a:p>
            <a:r>
              <a:rPr sz="2400" b="1" spc="140">
                <a:solidFill>
                  <a:schemeClr val="tx1">
                    <a:lumMod val="85000"/>
                    <a:lumOff val="15000"/>
                  </a:schemeClr>
                </a:solidFill>
                <a:latin typeface="Arial" panose="020b0604020202020204" pitchFamily="34" charset="0"/>
                <a:ea typeface="微软雅黑" panose="020b0503020204020204" charset="-122"/>
                <a:sym typeface="+mn-ea"/>
              </a:rPr>
              <a:t>多向性原则，新材料作文中材料所蕴含的观点并不是唯一的，从不同的角度可以得到不同的结论，因此，要学会多角度审视材料</a:t>
            </a:r>
            <a:endParaRPr lang="zh-CN" altLang="en-US" sz="2400" b="1" spc="14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4" name="文本框 3" title=""/>
          <p:cNvSpPr txBox="1"/>
          <p:nvPr/>
        </p:nvSpPr>
        <p:spPr>
          <a:xfrm>
            <a:off x="8578929" y="3338421"/>
            <a:ext cx="3216282" cy="2306955"/>
          </a:xfrm>
          <a:prstGeom prst="rect">
            <a:avLst/>
          </a:prstGeom>
          <a:noFill/>
        </p:spPr>
        <p:txBody>
          <a:bodyPr wrap="square" rtlCol="0" anchor="t">
            <a:spAutoFit/>
          </a:bodyPr>
          <a:lstStyle/>
          <a:p>
            <a:r>
              <a:rPr sz="2400" b="1" spc="140">
                <a:solidFill>
                  <a:schemeClr val="tx1">
                    <a:lumMod val="85000"/>
                    <a:lumOff val="15000"/>
                  </a:schemeClr>
                </a:solidFill>
                <a:latin typeface="Arial" panose="020b0604020202020204" pitchFamily="34" charset="0"/>
                <a:ea typeface="微软雅黑" panose="020b0503020204020204" charset="-122"/>
                <a:sym typeface="+mn-ea"/>
              </a:rPr>
              <a:t>筛选性原则，因为我们从材料中获得的观点具有多样性，因此，在进入写作时对所得到的观点还要进行适当</a:t>
            </a:r>
            <a:r>
              <a:rPr lang="zh-CN" sz="2400" b="1" spc="140">
                <a:solidFill>
                  <a:schemeClr val="tx1">
                    <a:lumMod val="85000"/>
                    <a:lumOff val="15000"/>
                  </a:schemeClr>
                </a:solidFill>
                <a:latin typeface="Arial" panose="020b0604020202020204" pitchFamily="34" charset="0"/>
                <a:ea typeface="微软雅黑" panose="020b0503020204020204" charset="-122"/>
                <a:sym typeface="+mn-ea"/>
              </a:rPr>
              <a:t>筛选</a:t>
            </a:r>
            <a:endParaRPr lang="zh-CN" sz="2400" b="1" spc="14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5" name="文本框 4" title=""/>
          <p:cNvSpPr txBox="1"/>
          <p:nvPr/>
        </p:nvSpPr>
        <p:spPr>
          <a:xfrm>
            <a:off x="1154430" y="2674620"/>
            <a:ext cx="2536190" cy="460375"/>
          </a:xfrm>
          <a:prstGeom prst="rect">
            <a:avLst/>
          </a:prstGeom>
          <a:noFill/>
        </p:spPr>
        <p:txBody>
          <a:bodyPr wrap="square" rtlCol="0" anchor="t">
            <a:spAutoFit/>
          </a:bodyPr>
          <a:lstStyle/>
          <a:p>
            <a:r>
              <a:rPr sz="2400" b="1" spc="140">
                <a:solidFill>
                  <a:schemeClr val="tx1">
                    <a:lumMod val="85000"/>
                    <a:lumOff val="15000"/>
                  </a:schemeClr>
                </a:solidFill>
                <a:latin typeface="Arial" panose="020b0604020202020204" pitchFamily="34" charset="0"/>
                <a:ea typeface="微软雅黑" panose="020b0503020204020204" charset="-122"/>
                <a:sym typeface="+mn-ea"/>
              </a:rPr>
              <a:t>服从材料的整体</a:t>
            </a:r>
            <a:endParaRPr lang="zh-CN" altLang="en-US" sz="2400" b="1" spc="14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6" name="文本框 5" title=""/>
          <p:cNvSpPr txBox="1"/>
          <p:nvPr/>
        </p:nvSpPr>
        <p:spPr>
          <a:xfrm>
            <a:off x="5232400" y="2647315"/>
            <a:ext cx="2536190" cy="460375"/>
          </a:xfrm>
          <a:prstGeom prst="rect">
            <a:avLst/>
          </a:prstGeom>
          <a:noFill/>
        </p:spPr>
        <p:txBody>
          <a:bodyPr wrap="square" rtlCol="0" anchor="t">
            <a:spAutoFit/>
          </a:bodyPr>
          <a:lstStyle/>
          <a:p>
            <a:r>
              <a:rPr sz="2400" b="1" spc="140">
                <a:solidFill>
                  <a:schemeClr val="tx1">
                    <a:lumMod val="85000"/>
                    <a:lumOff val="15000"/>
                  </a:schemeClr>
                </a:solidFill>
                <a:latin typeface="Arial" panose="020b0604020202020204" pitchFamily="34" charset="0"/>
                <a:ea typeface="微软雅黑" panose="020b0503020204020204" charset="-122"/>
                <a:sym typeface="+mn-ea"/>
              </a:rPr>
              <a:t>观点尽可能新颖</a:t>
            </a:r>
            <a:endParaRPr lang="zh-CN" altLang="en-US" sz="2400" b="1" spc="14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7" name="文本框 6" title=""/>
          <p:cNvSpPr txBox="1"/>
          <p:nvPr/>
        </p:nvSpPr>
        <p:spPr>
          <a:xfrm>
            <a:off x="9359265" y="2674620"/>
            <a:ext cx="2403475" cy="460375"/>
          </a:xfrm>
          <a:prstGeom prst="rect">
            <a:avLst/>
          </a:prstGeom>
          <a:noFill/>
        </p:spPr>
        <p:txBody>
          <a:bodyPr wrap="square" rtlCol="0" anchor="t">
            <a:spAutoFit/>
          </a:bodyPr>
          <a:lstStyle/>
          <a:p>
            <a:r>
              <a:rPr sz="2400" b="1" spc="140">
                <a:solidFill>
                  <a:schemeClr val="tx1">
                    <a:lumMod val="85000"/>
                    <a:lumOff val="15000"/>
                  </a:schemeClr>
                </a:solidFill>
                <a:latin typeface="Arial" panose="020b0604020202020204" pitchFamily="34" charset="0"/>
                <a:ea typeface="微软雅黑" panose="020b0503020204020204" charset="-122"/>
                <a:sym typeface="+mn-ea"/>
              </a:rPr>
              <a:t>自己有话可说</a:t>
            </a:r>
            <a:endParaRPr lang="zh-CN" altLang="en-US" sz="2400" b="1" spc="140">
              <a:solidFill>
                <a:schemeClr val="tx1">
                  <a:lumMod val="85000"/>
                  <a:lumOff val="15000"/>
                </a:schemeClr>
              </a:solidFill>
              <a:latin typeface="Arial" panose="020b0604020202020204" pitchFamily="34" charset="0"/>
              <a:ea typeface="微软雅黑" panose="020b0503020204020204" charset="-122"/>
              <a:sym typeface="+mn-ea"/>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normAutofit/>
          </a:bodyPr>
          <a:lstStyle/>
          <a:p>
            <a:r>
              <a:rPr lang="zh-CN" altLang="en-US" b="1" spc="320">
                <a:solidFill>
                  <a:schemeClr val="tx1"/>
                </a:solidFill>
                <a:latin typeface="微软雅黑" panose="020b0503020204020204" charset="-122"/>
                <a:ea typeface="微软雅黑" panose="020b0503020204020204" charset="-122"/>
                <a:sym typeface="华文楷体" panose="02010600040101010101" charset="-122"/>
              </a:rPr>
              <a:t>范  例  分 析</a:t>
            </a:r>
            <a:br>
              <a:rPr lang="zh-CN" altLang="en-US" b="1" spc="320">
                <a:solidFill>
                  <a:schemeClr val="accent1">
                    <a:lumMod val="75000"/>
                  </a:schemeClr>
                </a:solidFill>
                <a:latin typeface="微软雅黑" panose="020b0503020204020204" charset="-122"/>
                <a:ea typeface="微软雅黑" panose="020b0503020204020204" charset="-122"/>
                <a:sym typeface="华文楷体" panose="02010600040101010101" charset="-122"/>
              </a:rPr>
            </a:br>
            <a:endParaRPr lang="zh-CN" altLang="en-US"/>
          </a:p>
        </p:txBody>
      </p:sp>
      <p:sp>
        <p:nvSpPr>
          <p:cNvPr id="10" name="矩形 9" title=""/>
          <p:cNvSpPr/>
          <p:nvPr/>
        </p:nvSpPr>
        <p:spPr>
          <a:xfrm>
            <a:off x="4699635" y="3065780"/>
            <a:ext cx="6378575" cy="2934335"/>
          </a:xfrm>
          <a:prstGeom prst="rect">
            <a:avLst/>
          </a:prstGeom>
        </p:spPr>
        <p:txBody>
          <a:bodyPr vert="horz" wrap="square" lIns="91440" tIns="45720" rIns="91440" bIns="45720" rtlCol="0" anchor="t">
            <a:noAutofit/>
          </a:bodyPr>
          <a:lstStyle/>
          <a:p>
            <a:pPr lvl="0" algn="l">
              <a:lnSpc>
                <a:spcPct val="150000"/>
              </a:lnSpc>
              <a:spcBef>
                <a:spcPts val="1000"/>
              </a:spcBef>
              <a:spcAft>
                <a:spcPct val="0"/>
              </a:spcAft>
              <a:buClrTx/>
              <a:buSzTx/>
              <a:buFont typeface="汉仪粗简黑简"/>
            </a:pPr>
            <a:endParaRPr lang="zh-CN" altLang="en-US" sz="2000" u="sng">
              <a:latin typeface="汉仪粗简黑简"/>
              <a:ea typeface="汉仪粗简黑简" panose="00020600040101010101" charset="-122"/>
              <a:cs typeface="汉仪粗简黑简" panose="00020600040101010101" charset="-122"/>
              <a:sym typeface="+mn-ea"/>
            </a:endParaRPr>
          </a:p>
        </p:txBody>
      </p:sp>
      <p:sp>
        <p:nvSpPr>
          <p:cNvPr id="3" name="文本框 2" title=""/>
          <p:cNvSpPr txBox="1"/>
          <p:nvPr/>
        </p:nvSpPr>
        <p:spPr>
          <a:xfrm>
            <a:off x="494665" y="1104265"/>
            <a:ext cx="9738995" cy="4328160"/>
          </a:xfrm>
          <a:prstGeom prst="rect">
            <a:avLst/>
          </a:prstGeom>
          <a:solidFill>
            <a:schemeClr val="bg1">
              <a:lumMod val="95000"/>
            </a:schemeClr>
          </a:solidFill>
        </p:spPr>
        <p:txBody>
          <a:bodyPr wrap="square" rtlCol="0" anchor="t">
            <a:spAutoFit/>
          </a:bodyPr>
          <a:lstStyle/>
          <a:p>
            <a:pPr marL="0" lvl="0" indent="0" algn="l" fontAlgn="auto">
              <a:lnSpc>
                <a:spcPct val="120000"/>
              </a:lnSpc>
              <a:spcBef>
                <a:spcPct val="0"/>
              </a:spcBef>
              <a:spcAft>
                <a:spcPts val="800"/>
              </a:spcAft>
              <a:buSzTx/>
              <a:buNone/>
            </a:pPr>
            <a:r>
              <a:rPr lang="en-US"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一位裁缝在吸烟时</a:t>
            </a:r>
            <a:r>
              <a:rPr sz="2800" b="1" spc="160">
                <a:ln w="3175">
                  <a:noFill/>
                  <a:prstDash val="dash"/>
                </a:ln>
                <a:solidFill>
                  <a:srgbClr val="FF0000"/>
                </a:solidFill>
                <a:latin typeface="楷体" panose="02010609060101010101" charset="-122"/>
                <a:ea typeface="楷体" panose="02010609060101010101" charset="-122"/>
                <a:cs typeface="楷体" panose="02010609060101010101" charset="-122"/>
                <a:sym typeface="+mn-ea"/>
              </a:rPr>
              <a:t>不小心</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将一条高档裙子烧了一个窟窿，致使其成了废品。这位裁缝为了</a:t>
            </a:r>
            <a:r>
              <a:rPr sz="2800" b="1" spc="160">
                <a:ln w="3175">
                  <a:noFill/>
                  <a:prstDash val="dash"/>
                </a:ln>
                <a:solidFill>
                  <a:srgbClr val="FF0000"/>
                </a:solidFill>
                <a:latin typeface="楷体" panose="02010609060101010101" charset="-122"/>
                <a:ea typeface="楷体" panose="02010609060101010101" charset="-122"/>
                <a:cs typeface="楷体" panose="02010609060101010101" charset="-122"/>
                <a:sym typeface="+mn-ea"/>
              </a:rPr>
              <a:t>挽回</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损失，凭借其</a:t>
            </a:r>
            <a:r>
              <a:rPr sz="2800" b="1" spc="160">
                <a:ln w="3175">
                  <a:noFill/>
                  <a:prstDash val="dash"/>
                </a:ln>
                <a:solidFill>
                  <a:srgbClr val="FF0000"/>
                </a:solidFill>
                <a:latin typeface="楷体" panose="02010609060101010101" charset="-122"/>
                <a:ea typeface="楷体" panose="02010609060101010101" charset="-122"/>
                <a:cs typeface="楷体" panose="02010609060101010101" charset="-122"/>
                <a:sym typeface="+mn-ea"/>
              </a:rPr>
              <a:t>高超的技艺</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，在裙子四周剪了许多窟窿，并</a:t>
            </a:r>
            <a:r>
              <a:rPr sz="2800" b="1" spc="160">
                <a:ln w="3175">
                  <a:noFill/>
                  <a:prstDash val="dash"/>
                </a:ln>
                <a:solidFill>
                  <a:srgbClr val="FF0000"/>
                </a:solidFill>
                <a:latin typeface="楷体" panose="02010609060101010101" charset="-122"/>
                <a:ea typeface="楷体" panose="02010609060101010101" charset="-122"/>
                <a:cs typeface="楷体" panose="02010609060101010101" charset="-122"/>
                <a:sym typeface="+mn-ea"/>
              </a:rPr>
              <a:t>精心饰以</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金边，然后，将其取名为“金边凤尾裙”。不但卖了好价钱，还一传十，十传百，使不少女士上门求购，生意十分红火。</a:t>
            </a:r>
            <a:endPar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endParaRPr>
          </a:p>
          <a:p>
            <a:pPr marL="0" lvl="0" indent="0" algn="l" fontAlgn="auto">
              <a:lnSpc>
                <a:spcPct val="120000"/>
              </a:lnSpc>
              <a:spcBef>
                <a:spcPct val="0"/>
              </a:spcBef>
              <a:spcAft>
                <a:spcPts val="800"/>
              </a:spcAft>
              <a:buSzTx/>
              <a:buNone/>
            </a:pPr>
            <a:r>
              <a:rPr lang="en-US"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    </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要求：全面理解材料，但可以从一个侧面、一个角度构思作文。自主确定立意，确定文体，确定标题；不要脱离材料内容或其含意范围作文，不要套作，不得抄袭。</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normAutofit/>
          </a:bodyPr>
          <a:lstStyle/>
          <a:p>
            <a:r>
              <a:rPr lang="zh-CN" altLang="en-US" b="1" spc="320">
                <a:solidFill>
                  <a:schemeClr val="tx1"/>
                </a:solidFill>
                <a:latin typeface="微软雅黑" panose="020b0503020204020204" charset="-122"/>
                <a:ea typeface="微软雅黑" panose="020b0503020204020204" charset="-122"/>
                <a:sym typeface="华文楷体" panose="02010600040101010101" charset="-122"/>
              </a:rPr>
              <a:t>范  例  分 析</a:t>
            </a:r>
            <a:br>
              <a:rPr lang="zh-CN" altLang="en-US" b="1" spc="320">
                <a:solidFill>
                  <a:schemeClr val="accent1">
                    <a:lumMod val="75000"/>
                  </a:schemeClr>
                </a:solidFill>
                <a:latin typeface="微软雅黑" panose="020b0503020204020204" charset="-122"/>
                <a:ea typeface="微软雅黑" panose="020b0503020204020204" charset="-122"/>
                <a:sym typeface="华文楷体" panose="02010600040101010101" charset="-122"/>
              </a:rPr>
            </a:br>
            <a:endParaRPr lang="zh-CN" altLang="en-US"/>
          </a:p>
        </p:txBody>
      </p:sp>
      <p:sp>
        <p:nvSpPr>
          <p:cNvPr id="10" name="矩形 9" title=""/>
          <p:cNvSpPr/>
          <p:nvPr/>
        </p:nvSpPr>
        <p:spPr>
          <a:xfrm>
            <a:off x="4699635" y="3065780"/>
            <a:ext cx="6378575" cy="2934335"/>
          </a:xfrm>
          <a:prstGeom prst="rect">
            <a:avLst/>
          </a:prstGeom>
        </p:spPr>
        <p:txBody>
          <a:bodyPr vert="horz" wrap="square" lIns="91440" tIns="45720" rIns="91440" bIns="45720" rtlCol="0" anchor="t">
            <a:noAutofit/>
          </a:bodyPr>
          <a:lstStyle/>
          <a:p>
            <a:pPr lvl="0" algn="l">
              <a:lnSpc>
                <a:spcPct val="150000"/>
              </a:lnSpc>
              <a:spcBef>
                <a:spcPts val="1000"/>
              </a:spcBef>
              <a:spcAft>
                <a:spcPct val="0"/>
              </a:spcAft>
              <a:buClrTx/>
              <a:buSzTx/>
              <a:buFont typeface="汉仪粗简黑简"/>
            </a:pPr>
            <a:endParaRPr lang="zh-CN" altLang="en-US" sz="2000" u="sng">
              <a:latin typeface="汉仪粗简黑简"/>
              <a:ea typeface="汉仪粗简黑简" panose="00020600040101010101" charset="-122"/>
              <a:cs typeface="汉仪粗简黑简" panose="00020600040101010101" charset="-122"/>
              <a:sym typeface="+mn-ea"/>
            </a:endParaRPr>
          </a:p>
        </p:txBody>
      </p:sp>
      <p:sp>
        <p:nvSpPr>
          <p:cNvPr id="3" name="文本框 2" title=""/>
          <p:cNvSpPr txBox="1"/>
          <p:nvPr/>
        </p:nvSpPr>
        <p:spPr>
          <a:xfrm>
            <a:off x="247650" y="1417320"/>
            <a:ext cx="10623550" cy="4328160"/>
          </a:xfrm>
          <a:prstGeom prst="rect">
            <a:avLst/>
          </a:prstGeom>
          <a:solidFill>
            <a:schemeClr val="bg1">
              <a:lumMod val="95000"/>
            </a:schemeClr>
          </a:solidFill>
        </p:spPr>
        <p:txBody>
          <a:bodyPr wrap="square" rtlCol="0" anchor="t">
            <a:spAutoFit/>
          </a:bodyPr>
          <a:lstStyle/>
          <a:p>
            <a:pPr marL="0" lvl="0" indent="0" algn="l" fontAlgn="auto">
              <a:lnSpc>
                <a:spcPct val="120000"/>
              </a:lnSpc>
              <a:spcBef>
                <a:spcPct val="0"/>
              </a:spcBef>
              <a:spcAft>
                <a:spcPts val="800"/>
              </a:spcAft>
              <a:buSzTx/>
              <a:buNone/>
            </a:pPr>
            <a:r>
              <a:rPr lang="en-US"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一位裁缝在吸烟时不小心将一条高档裙子烧了一个窟窿，致使其成了废品。</a:t>
            </a:r>
            <a:r>
              <a:rPr sz="2800" b="1" u="sng"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这位裁缝为了挽回损失，凭借其</a:t>
            </a:r>
            <a:r>
              <a:rPr sz="2800" b="1" u="sng" spc="160">
                <a:ln w="3175">
                  <a:noFill/>
                  <a:prstDash val="dash"/>
                </a:ln>
                <a:solidFill>
                  <a:srgbClr val="FF0000"/>
                </a:solidFill>
                <a:latin typeface="楷体" panose="02010609060101010101" charset="-122"/>
                <a:ea typeface="楷体" panose="02010609060101010101" charset="-122"/>
                <a:cs typeface="楷体" panose="02010609060101010101" charset="-122"/>
                <a:sym typeface="+mn-ea"/>
              </a:rPr>
              <a:t>高超的技艺</a:t>
            </a:r>
            <a:r>
              <a:rPr sz="2800" b="1" u="sng"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，在裙子四周剪了许多窟窿，并</a:t>
            </a:r>
            <a:r>
              <a:rPr sz="2800" b="1" u="sng" spc="160">
                <a:ln w="3175">
                  <a:noFill/>
                  <a:prstDash val="dash"/>
                </a:ln>
                <a:solidFill>
                  <a:srgbClr val="FF0000"/>
                </a:solidFill>
                <a:latin typeface="楷体" panose="02010609060101010101" charset="-122"/>
                <a:ea typeface="楷体" panose="02010609060101010101" charset="-122"/>
                <a:cs typeface="楷体" panose="02010609060101010101" charset="-122"/>
                <a:sym typeface="+mn-ea"/>
              </a:rPr>
              <a:t>精心</a:t>
            </a:r>
            <a:r>
              <a:rPr sz="2800" b="1" u="sng"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饰以金边，然后，将其取名为“金边凤尾裙”。</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不但卖了好价钱，还一传十，十传百，使不少女士上门求购，生意十分红火。</a:t>
            </a:r>
            <a:endPar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endParaRPr>
          </a:p>
          <a:p>
            <a:pPr marL="0" lvl="0" indent="0" algn="l" fontAlgn="auto">
              <a:lnSpc>
                <a:spcPct val="120000"/>
              </a:lnSpc>
              <a:spcBef>
                <a:spcPct val="0"/>
              </a:spcBef>
              <a:spcAft>
                <a:spcPts val="800"/>
              </a:spcAft>
              <a:buSzTx/>
              <a:buNone/>
            </a:pPr>
            <a:r>
              <a:rPr lang="en-US"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    </a:t>
            </a:r>
            <a:r>
              <a:rPr sz="2800" b="1" spc="160">
                <a:ln w="3175">
                  <a:noFill/>
                  <a:prstDash val="dash"/>
                </a:ln>
                <a:solidFill>
                  <a:schemeClr val="dk1">
                    <a:lumMod val="75000"/>
                    <a:lumOff val="25000"/>
                  </a:schemeClr>
                </a:solidFill>
                <a:latin typeface="楷体" panose="02010609060101010101" charset="-122"/>
                <a:ea typeface="楷体" panose="02010609060101010101" charset="-122"/>
                <a:cs typeface="楷体" panose="02010609060101010101" charset="-122"/>
                <a:sym typeface="+mn-ea"/>
              </a:rPr>
              <a:t>要求：全面理解材料，但可以从一个侧面、一个角度构思作文。自主确定立意，确定文体，确定标题；不要脱离材料内容或其含意范围作文，不要套作，不得抄袭。</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lstStyle/>
          <a:p>
            <a:r>
              <a:rPr lang="zh-CN" altLang="en-US"/>
              <a:t>范例分析</a:t>
            </a:r>
            <a:endParaRPr lang="zh-CN" altLang="en-US"/>
          </a:p>
        </p:txBody>
      </p:sp>
      <p:sp>
        <p:nvSpPr>
          <p:cNvPr id="17" name="矩形 16" title=""/>
          <p:cNvSpPr/>
          <p:nvPr/>
        </p:nvSpPr>
        <p:spPr>
          <a:xfrm>
            <a:off x="5054600" y="4823460"/>
            <a:ext cx="6158230" cy="1426210"/>
          </a:xfrm>
          <a:prstGeom prst="rect">
            <a:avLst/>
          </a:prstGeom>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1600">
              <a:latin typeface="汉仪粗简黑简"/>
              <a:ea typeface="汉仪粗简黑简" panose="00020600040101010101" charset="-122"/>
              <a:cs typeface="汉仪粗简黑简" panose="00020600040101010101" charset="-122"/>
              <a:sym typeface="+mn-ea"/>
            </a:endParaRPr>
          </a:p>
        </p:txBody>
      </p:sp>
      <p:sp>
        <p:nvSpPr>
          <p:cNvPr id="2" name="文本框 1" title=""/>
          <p:cNvSpPr txBox="1"/>
          <p:nvPr/>
        </p:nvSpPr>
        <p:spPr>
          <a:xfrm>
            <a:off x="931545" y="1625600"/>
            <a:ext cx="9491345" cy="3784600"/>
          </a:xfrm>
          <a:prstGeom prst="rect">
            <a:avLst/>
          </a:prstGeom>
          <a:solidFill>
            <a:schemeClr val="bg1">
              <a:lumMod val="95000"/>
            </a:schemeClr>
          </a:solidFill>
        </p:spPr>
        <p:txBody>
          <a:bodyPr wrap="square" rtlCol="0" anchor="t">
            <a:spAutoFit/>
          </a:bodyPr>
          <a:lstStyle/>
          <a:p>
            <a:r>
              <a:rPr lang="en-US"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       </a:t>
            </a:r>
            <a:r>
              <a:rPr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材料中的裁缝利用自己的智慧和技艺，使自己摆脱了失误不利的局面，变废为宝，走向成功。在理解题意的时候要抓住材料中的关键词句来准确把握立意的关键。</a:t>
            </a:r>
            <a:endParaRPr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en-US" altLang="zh-CN"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     </a:t>
            </a:r>
            <a:r>
              <a:rPr sz="2400" b="1" spc="140">
                <a:ln w="3175">
                  <a:noFill/>
                  <a:prstDash val="dash"/>
                </a:ln>
                <a:latin typeface="微软雅黑" panose="020b0503020204020204" charset="-122"/>
                <a:ea typeface="微软雅黑" panose="020b0503020204020204" charset="-122"/>
                <a:cs typeface="微软雅黑" panose="020b0503020204020204" charset="-122"/>
                <a:sym typeface="+mn-ea"/>
              </a:rPr>
              <a:t>“不小心”“废品”“为了挽回损失”等词可以帮助我们明确“金边凤尾裙”的发明并不是主观创新和时尚潮流的产物，而是一种“挽回损失”，灵活地变“废”为宝的作品。“凭借其高超的技艺”“精心”“取名为‘金边凤尾裙’”等词句告诉我们裁缝能够变废为宝的主要原因是他主观上并不放弃，甚至非常用心，加上技艺高超，创意无限。</a:t>
            </a:r>
            <a:endParaRPr lang="zh-CN" altLang="en-US"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a:p>
            <a:endParaRPr lang="en-US" altLang="zh-CN"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1" name="圆角矩形 20" title=""/>
          <p:cNvSpPr/>
          <p:nvPr/>
        </p:nvSpPr>
        <p:spPr>
          <a:xfrm>
            <a:off x="835660" y="4864100"/>
            <a:ext cx="8821420" cy="11811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3.</a:t>
            </a:r>
            <a:r>
              <a:rPr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成功往往有其偶然性，但更有其必然性。</a:t>
            </a:r>
            <a:endParaRPr lang="zh-CN" altLang="en-US"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0" name="圆角矩形 19" title=""/>
          <p:cNvSpPr/>
          <p:nvPr/>
        </p:nvSpPr>
        <p:spPr>
          <a:xfrm>
            <a:off x="835660" y="2324100"/>
            <a:ext cx="8688705" cy="11811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87400" lvl="1" indent="-381000" algn="l" fontAlgn="ctr">
              <a:lnSpc>
                <a:spcPct val="120000"/>
              </a:lnSpc>
              <a:spcBef>
                <a:spcPct val="0"/>
              </a:spcBef>
              <a:spcAft>
                <a:spcPts val="800"/>
              </a:spcAft>
              <a:buSzTx/>
              <a:buFont typeface="Calibri Light"/>
              <a:buAutoNum type="arabicPeriod"/>
            </a:pPr>
            <a:r>
              <a:rPr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人要从不利走向有利，就要依靠自己永不放弃的精神</a:t>
            </a:r>
            <a:r>
              <a:rPr b="1" spc="140">
                <a:ln w="3175">
                  <a:noFill/>
                  <a:prstDash val="dash"/>
                </a:ln>
                <a:latin typeface="微软雅黑" panose="020b0503020204020204" charset="-122"/>
                <a:ea typeface="微软雅黑" panose="020b0503020204020204" charset="-122"/>
                <a:cs typeface="微软雅黑" panose="020b0503020204020204" charset="-122"/>
                <a:sym typeface="+mn-ea"/>
              </a:rPr>
              <a:t>。</a:t>
            </a:r>
            <a:endParaRPr lang="zh-CN" altLang="en-US">
              <a:cs typeface="汉仪粗简黑简" panose="00020600040101010101" charset="-122"/>
            </a:endParaRPr>
          </a:p>
        </p:txBody>
      </p:sp>
      <p:sp>
        <p:nvSpPr>
          <p:cNvPr id="11" name="标题 10" title=""/>
          <p:cNvSpPr>
            <a:spLocks noGrp="1"/>
          </p:cNvSpPr>
          <p:nvPr>
            <p:ph type="title"/>
          </p:nvPr>
        </p:nvSpPr>
        <p:spPr/>
        <p:txBody>
          <a:bodyPr/>
          <a:lstStyle/>
          <a:p>
            <a:r>
              <a:rPr lang="zh-CN" altLang="en-US"/>
              <a:t>范例分析</a:t>
            </a:r>
            <a:endParaRPr lang="zh-CN" altLang="en-US"/>
          </a:p>
        </p:txBody>
      </p:sp>
      <p:sp>
        <p:nvSpPr>
          <p:cNvPr id="12" name="内容占位符 11" title=""/>
          <p:cNvSpPr>
            <a:spLocks noGrp="1"/>
          </p:cNvSpPr>
          <p:nvPr>
            <p:ph idx="1"/>
          </p:nvPr>
        </p:nvSpPr>
        <p:spPr>
          <a:xfrm>
            <a:off x="1419225" y="1312545"/>
            <a:ext cx="9809480" cy="614045"/>
          </a:xfrm>
        </p:spPr>
        <p:txBody>
          <a:bodyPr>
            <a:noAutofit/>
          </a:bodyPr>
          <a:lstStyle/>
          <a:p>
            <a:pPr marL="0" lvl="0" indent="0" algn="l" eaLnBrk="1" fontAlgn="auto" latinLnBrk="0" hangingPunct="1">
              <a:lnSpc>
                <a:spcPct val="120000"/>
              </a:lnSpc>
              <a:spcBef>
                <a:spcPct val="0"/>
              </a:spcBef>
              <a:spcAft>
                <a:spcPts val="800"/>
              </a:spcAft>
              <a:buSzTx/>
              <a:buNone/>
            </a:pPr>
            <a:r>
              <a:rPr sz="2300" b="1"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从立意上看，我们认为以下几种立意属于准确地理解材料</a:t>
            </a:r>
            <a:endParaRPr lang="zh-CN" altLang="en-US" sz="1100" b="1"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 name="矩形 2" title=""/>
          <p:cNvSpPr/>
          <p:nvPr/>
        </p:nvSpPr>
        <p:spPr>
          <a:xfrm>
            <a:off x="1130300" y="2410460"/>
            <a:ext cx="6158230" cy="868045"/>
          </a:xfrm>
          <a:prstGeom prst="rect">
            <a:avLst/>
          </a:prstGeom>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2000">
              <a:latin typeface="汉仪粗简黑简"/>
              <a:ea typeface="汉仪粗简黑简" panose="00020600040101010101" charset="-122"/>
              <a:cs typeface="汉仪粗简黑简" panose="00020600040101010101" charset="-122"/>
              <a:sym typeface="+mn-ea"/>
            </a:endParaRPr>
          </a:p>
        </p:txBody>
      </p:sp>
      <p:sp>
        <p:nvSpPr>
          <p:cNvPr id="2" name="内容占位符 11" title=""/>
          <p:cNvSpPr>
            <a:spLocks noGrp="1"/>
          </p:cNvSpPr>
          <p:nvPr/>
        </p:nvSpPr>
        <p:spPr>
          <a:xfrm>
            <a:off x="1705610" y="4130675"/>
            <a:ext cx="6475095" cy="61404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spcAft>
                <a:spcPct val="0"/>
              </a:spcAft>
              <a:buFont typeface="Arial" panose="020b0604020202020204" pitchFamily="34" charset="0"/>
              <a:buChar char="•"/>
              <a:defRPr sz="2800" kern="1200">
                <a:solidFill>
                  <a:schemeClr val="tx1"/>
                </a:solidFill>
                <a:latin typeface="汉仪粗简黑简"/>
                <a:ea typeface="汉仪粗简黑简" panose="00020600040101010101" charset="-122"/>
                <a:cs typeface="+mn-cs"/>
              </a:defRPr>
            </a:lvl1pPr>
            <a:lvl2pPr marL="685800" indent="-228600" algn="l" defTabSz="914400" rtl="0" eaLnBrk="1" latinLnBrk="0" hangingPunct="1">
              <a:lnSpc>
                <a:spcPct val="120000"/>
              </a:lnSpc>
              <a:spcBef>
                <a:spcPts val="500"/>
              </a:spcBef>
              <a:spcAft>
                <a:spcPct val="0"/>
              </a:spcAft>
              <a:buFont typeface="Arial" panose="020b0604020202020204" pitchFamily="34" charset="0"/>
              <a:buChar char="•"/>
              <a:defRPr sz="2800" kern="1200">
                <a:solidFill>
                  <a:schemeClr val="tx1"/>
                </a:solidFill>
                <a:latin typeface="汉仪粗简黑简"/>
                <a:ea typeface="汉仪粗简黑简" panose="00020600040101010101" charset="-122"/>
                <a:cs typeface="+mn-cs"/>
              </a:defRPr>
            </a:lvl2pPr>
            <a:lvl3pPr marL="1143000" indent="-228600" algn="l" defTabSz="914400" rtl="0" eaLnBrk="1" latinLnBrk="0" hangingPunct="1">
              <a:lnSpc>
                <a:spcPct val="120000"/>
              </a:lnSpc>
              <a:spcBef>
                <a:spcPts val="500"/>
              </a:spcBef>
              <a:spcAft>
                <a:spcPct val="0"/>
              </a:spcAft>
              <a:buFont typeface="Arial" panose="020b0604020202020204" pitchFamily="34" charset="0"/>
              <a:buChar char="•"/>
              <a:defRPr sz="2800" kern="1200">
                <a:solidFill>
                  <a:schemeClr val="tx1"/>
                </a:solidFill>
                <a:latin typeface="汉仪粗简黑简"/>
                <a:ea typeface="汉仪粗简黑简" panose="00020600040101010101" charset="-122"/>
                <a:cs typeface="+mn-cs"/>
              </a:defRPr>
            </a:lvl3pPr>
            <a:lvl4pPr marL="1600200" indent="-228600" algn="l" defTabSz="914400" rtl="0" eaLnBrk="1" latinLnBrk="0" hangingPunct="1">
              <a:lnSpc>
                <a:spcPct val="120000"/>
              </a:lnSpc>
              <a:spcBef>
                <a:spcPts val="500"/>
              </a:spcBef>
              <a:spcAft>
                <a:spcPct val="0"/>
              </a:spcAft>
              <a:buFont typeface="Arial" panose="020b0604020202020204" pitchFamily="34" charset="0"/>
              <a:buChar char="•"/>
              <a:defRPr sz="2800" kern="1200">
                <a:solidFill>
                  <a:schemeClr val="tx1"/>
                </a:solidFill>
                <a:latin typeface="汉仪粗简黑简"/>
                <a:ea typeface="汉仪粗简黑简" panose="00020600040101010101" charset="-122"/>
                <a:cs typeface="+mn-cs"/>
              </a:defRPr>
            </a:lvl4pPr>
            <a:lvl5pPr marL="2057400" indent="-228600" algn="l" defTabSz="914400" rtl="0" eaLnBrk="1" latinLnBrk="0" hangingPunct="1">
              <a:lnSpc>
                <a:spcPct val="120000"/>
              </a:lnSpc>
              <a:spcBef>
                <a:spcPts val="500"/>
              </a:spcBef>
              <a:spcAft>
                <a:spcPct val="0"/>
              </a:spcAft>
              <a:buFont typeface="Arial" panose="020b0604020202020204" pitchFamily="34" charset="0"/>
              <a:buChar char="•"/>
              <a:defRPr sz="2800" kern="1200">
                <a:solidFill>
                  <a:schemeClr val="tx1"/>
                </a:solidFill>
                <a:latin typeface="汉仪粗简黑简"/>
                <a:ea typeface="汉仪粗简黑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a:cs typeface="汉仪粗简黑简" panose="00020600040101010101" charset="-122"/>
            </a:endParaRPr>
          </a:p>
        </p:txBody>
      </p:sp>
      <p:sp>
        <p:nvSpPr>
          <p:cNvPr id="10" name="矩形 9" title=""/>
          <p:cNvSpPr/>
          <p:nvPr/>
        </p:nvSpPr>
        <p:spPr>
          <a:xfrm>
            <a:off x="1104900" y="4975860"/>
            <a:ext cx="6057265" cy="957580"/>
          </a:xfrm>
          <a:prstGeom prst="rect">
            <a:avLst/>
          </a:prstGeom>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2000">
              <a:latin typeface="汉仪粗简黑简"/>
              <a:ea typeface="汉仪粗简黑简" panose="00020600040101010101" charset="-122"/>
              <a:cs typeface="汉仪粗简黑简" panose="00020600040101010101" charset="-122"/>
              <a:sym typeface="+mn-ea"/>
            </a:endParaRPr>
          </a:p>
        </p:txBody>
      </p:sp>
      <p:sp>
        <p:nvSpPr>
          <p:cNvPr id="5" name="圆角矩形 4" title=""/>
          <p:cNvSpPr/>
          <p:nvPr/>
        </p:nvSpPr>
        <p:spPr>
          <a:xfrm>
            <a:off x="835660" y="3612515"/>
            <a:ext cx="8688705" cy="110553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6400" lvl="1" indent="0" algn="l" fontAlgn="ctr">
              <a:lnSpc>
                <a:spcPct val="120000"/>
              </a:lnSpc>
              <a:spcBef>
                <a:spcPct val="0"/>
              </a:spcBef>
              <a:spcAft>
                <a:spcPts val="800"/>
              </a:spcAft>
              <a:buSzTx/>
              <a:buFont typeface="Calibri Light"/>
              <a:buNone/>
            </a:pPr>
            <a:r>
              <a:rPr lang="en-US"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2.</a:t>
            </a:r>
            <a:r>
              <a:rPr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人要从失误的阴影中走出来，就需要聪明过人的智慧、灵活变通地思维、高超绝妙的技艺。</a:t>
            </a:r>
            <a:endParaRPr lang="zh-CN" altLang="en-US" sz="2400" b="1" spc="14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t>抓关键词句法</a:t>
            </a:r>
            <a:endParaRPr lang="zh-CN" altLang="en-US" sz="4400"/>
          </a:p>
        </p:txBody>
      </p:sp>
      <p:sp>
        <p:nvSpPr>
          <p:cNvPr id="27" name="文本框 26" title=""/>
          <p:cNvSpPr txBox="1"/>
          <p:nvPr/>
        </p:nvSpPr>
        <p:spPr>
          <a:xfrm>
            <a:off x="2112010" y="1598295"/>
            <a:ext cx="2700655" cy="645160"/>
          </a:xfrm>
          <a:prstGeom prst="rect">
            <a:avLst/>
          </a:prstGeom>
          <a:noFill/>
        </p:spPr>
        <p:txBody>
          <a:bodyPr wrap="square" rtlCol="0">
            <a:spAutoFit/>
          </a:bodyPr>
          <a:lstStyle/>
          <a:p>
            <a:r>
              <a:rPr lang="zh-CN" altLang="en-US" sz="3600"/>
              <a:t>审题立意</a:t>
            </a:r>
            <a:endParaRPr lang="zh-CN" altLang="en-US" sz="3600"/>
          </a:p>
        </p:txBody>
      </p:sp>
      <p:sp>
        <p:nvSpPr>
          <p:cNvPr id="28" name="文本框 27" title=""/>
          <p:cNvSpPr txBox="1"/>
          <p:nvPr/>
        </p:nvSpPr>
        <p:spPr>
          <a:xfrm>
            <a:off x="398780" y="2243455"/>
            <a:ext cx="9430385" cy="1113155"/>
          </a:xfrm>
          <a:prstGeom prst="rect">
            <a:avLst/>
          </a:prstGeom>
          <a:solidFill>
            <a:schemeClr val="bg1">
              <a:lumMod val="95000"/>
            </a:schemeClr>
          </a:solidFill>
        </p:spPr>
        <p:txBody>
          <a:bodyPr wrap="square" rtlCol="0" anchor="t">
            <a:noAutofit/>
          </a:bodyPr>
          <a:lstStyle/>
          <a:p>
            <a:r>
              <a:rPr lang="en-US" altLang="zh-CN" sz="2800" b="1">
                <a:solidFill>
                  <a:schemeClr val="tx1"/>
                </a:solidFill>
                <a:sym typeface="+mn-ea"/>
              </a:rPr>
              <a:t>        </a:t>
            </a:r>
            <a:r>
              <a:rPr lang="zh-CN" altLang="en-US" sz="2800" b="1">
                <a:solidFill>
                  <a:schemeClr val="tx1"/>
                </a:solidFill>
                <a:sym typeface="+mn-ea"/>
              </a:rPr>
              <a:t>关键语句往往是“文眼”，它蕴含着材料的主旨，因此可以把它作为把握材料审题立意的突破口。</a:t>
            </a:r>
            <a:endParaRPr lang="zh-CN" altLang="en-US" sz="2800" b="1">
              <a:solidFill>
                <a:schemeClr val="tx1"/>
              </a:solidFill>
              <a:sym typeface="+mn-ea"/>
            </a:endParaRPr>
          </a:p>
        </p:txBody>
      </p:sp>
      <p:sp>
        <p:nvSpPr>
          <p:cNvPr id="31" name="文本框 30" title=""/>
          <p:cNvSpPr txBox="1"/>
          <p:nvPr/>
        </p:nvSpPr>
        <p:spPr>
          <a:xfrm>
            <a:off x="398145" y="3608705"/>
            <a:ext cx="9431020" cy="1297940"/>
          </a:xfrm>
          <a:prstGeom prst="rect">
            <a:avLst/>
          </a:prstGeom>
          <a:solidFill>
            <a:schemeClr val="bg1">
              <a:lumMod val="95000"/>
            </a:schemeClr>
          </a:solidFill>
        </p:spPr>
        <p:txBody>
          <a:bodyPr wrap="square" rtlCol="0">
            <a:noAutofit/>
          </a:bodyPr>
          <a:lstStyle/>
          <a:p>
            <a:r>
              <a:rPr lang="en-US" altLang="zh-CN" sz="2800" b="1"/>
              <a:t>       </a:t>
            </a:r>
            <a:r>
              <a:rPr lang="zh-CN" altLang="en-US" sz="2800" b="1"/>
              <a:t>关键词要么是所给材料中议论性的语句，要么是材料中反复出现的语句，要么是人与人物与物之间的对话，要么是转折复句</a:t>
            </a:r>
            <a:r>
              <a:rPr lang="en-US" altLang="zh-CN" sz="2800" b="1"/>
              <a:t>“</a:t>
            </a:r>
            <a:r>
              <a:rPr lang="zh-CN" altLang="en-US" sz="2800" b="1"/>
              <a:t>但是</a:t>
            </a:r>
            <a:r>
              <a:rPr lang="en-US" altLang="zh-CN" sz="2800" b="1"/>
              <a:t>”</a:t>
            </a:r>
            <a:r>
              <a:rPr lang="zh-CN" altLang="en-US" sz="2800" b="1"/>
              <a:t>后面的分句。</a:t>
            </a:r>
            <a:endParaRPr lang="zh-CN" altLang="en-US" sz="2800" b="1"/>
          </a:p>
        </p:txBody>
      </p:sp>
      <p:sp>
        <p:nvSpPr>
          <p:cNvPr id="32" name="文本框 31" title=""/>
          <p:cNvSpPr txBox="1"/>
          <p:nvPr/>
        </p:nvSpPr>
        <p:spPr>
          <a:xfrm>
            <a:off x="398780" y="5334000"/>
            <a:ext cx="9430385" cy="1038225"/>
          </a:xfrm>
          <a:prstGeom prst="rect">
            <a:avLst/>
          </a:prstGeom>
          <a:solidFill>
            <a:schemeClr val="bg1">
              <a:lumMod val="95000"/>
            </a:schemeClr>
          </a:solidFill>
        </p:spPr>
        <p:txBody>
          <a:bodyPr wrap="square" rtlCol="0" anchor="t">
            <a:noAutofit/>
          </a:bodyPr>
          <a:lstStyle/>
          <a:p>
            <a:r>
              <a:rPr lang="zh-CN" altLang="en-US" sz="2800" b="1">
                <a:solidFill>
                  <a:schemeClr val="tx2"/>
                </a:solidFill>
                <a:sym typeface="+mn-ea"/>
              </a:rPr>
              <a:t>  </a:t>
            </a:r>
            <a:r>
              <a:rPr lang="en-US" altLang="zh-CN" sz="2800" b="1">
                <a:solidFill>
                  <a:schemeClr val="tx2"/>
                </a:solidFill>
                <a:sym typeface="+mn-ea"/>
              </a:rPr>
              <a:t>    </a:t>
            </a:r>
            <a:r>
              <a:rPr lang="zh-CN" altLang="en-US" sz="2800" b="1">
                <a:solidFill>
                  <a:schemeClr val="tx1"/>
                </a:solidFill>
                <a:sym typeface="+mn-ea"/>
              </a:rPr>
              <a:t> 一段材料其主旨有时在文字上有所表现，抓住这些语句往往能事半功倍。</a:t>
            </a:r>
            <a:endParaRPr lang="zh-CN" altLang="en-US" sz="2800" b="1">
              <a:solidFill>
                <a:schemeClr val="tx1"/>
              </a:solidFill>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b="1" spc="700">
                <a:solidFill>
                  <a:schemeClr val="tx1"/>
                </a:solidFill>
                <a:latin typeface="微软雅黑" panose="020b0503020204020204" charset="-122"/>
                <a:ea typeface="微软雅黑" panose="020b0503020204020204" charset="-122"/>
                <a:sym typeface="华文楷体" panose="02010600040101010101" charset="-122"/>
              </a:rPr>
              <a:t>课 堂 延 伸</a:t>
            </a:r>
            <a:endParaRPr lang="zh-CN" altLang="en-US" b="1" spc="700">
              <a:solidFill>
                <a:schemeClr val="tx1"/>
              </a:solidFill>
              <a:latin typeface="微软雅黑" panose="020b0503020204020204" charset="-122"/>
              <a:ea typeface="微软雅黑" panose="020b0503020204020204" charset="-122"/>
              <a:sym typeface="华文楷体" panose="02010600040101010101" charset="-122"/>
            </a:endParaRPr>
          </a:p>
        </p:txBody>
      </p:sp>
      <p:sp>
        <p:nvSpPr>
          <p:cNvPr id="3" name="内容占位符 2" title=""/>
          <p:cNvSpPr>
            <a:spLocks noGrp="1"/>
          </p:cNvSpPr>
          <p:nvPr>
            <p:ph idx="1"/>
          </p:nvPr>
        </p:nvSpPr>
        <p:spPr>
          <a:xfrm>
            <a:off x="1098550" y="2221230"/>
            <a:ext cx="8177530" cy="3506470"/>
          </a:xfrm>
          <a:solidFill>
            <a:schemeClr val="bg1">
              <a:lumMod val="95000"/>
            </a:schemeClr>
          </a:solidFill>
        </p:spPr>
        <p:txBody>
          <a:bodyPr>
            <a:noAutofit/>
          </a:bodyPr>
          <a:lstStyle/>
          <a:p>
            <a:pPr marL="355600" lvl="0" indent="-355600" algn="l" fontAlgn="ctr">
              <a:lnSpc>
                <a:spcPct val="120000"/>
              </a:lnSpc>
              <a:spcBef>
                <a:spcPct val="0"/>
              </a:spcBef>
              <a:spcAft>
                <a:spcPts val="800"/>
              </a:spcAft>
              <a:buSzTx/>
              <a:buFont typeface="+mn-ea"/>
              <a:buAutoNum type="ea1JpnChsDbPeriod"/>
            </a:pPr>
            <a:r>
              <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认真阅读材料。</a:t>
            </a:r>
            <a:endPar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n-ea"/>
              <a:buAutoNum type="ea1JpnChsDbPeriod"/>
            </a:pPr>
            <a:r>
              <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“抓住”材料中的关键词、关键句并加以分析。</a:t>
            </a:r>
            <a:endPar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n-ea"/>
              <a:buAutoNum type="ea1JpnChsDbPeriod"/>
            </a:pPr>
            <a:r>
              <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找出材料中的逻辑关系加以分析（因果关系、条件关系、假设关系）。</a:t>
            </a:r>
            <a:endPar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n-ea"/>
              <a:buAutoNum type="ea1JpnChsDbPeriod"/>
            </a:pPr>
            <a:r>
              <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结合对材料的分析，联系现实，确定立意。</a:t>
            </a:r>
            <a:endPar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n-ea"/>
              <a:buAutoNum type="ea1JpnChsDbPeriod"/>
            </a:pPr>
            <a:r>
              <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拟定题目。</a:t>
            </a:r>
            <a:endParaRPr lang="en-US" sz="27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0" indent="0">
              <a:buNone/>
            </a:pPr>
            <a:endParaRPr lang="en-US" altLang="en-US" sz="1800" b="1" spc="12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title=""/>
          <p:cNvSpPr txBox="1"/>
          <p:nvPr/>
        </p:nvSpPr>
        <p:spPr>
          <a:xfrm>
            <a:off x="2217420" y="1417320"/>
            <a:ext cx="5766435" cy="521970"/>
          </a:xfrm>
          <a:prstGeom prst="rect">
            <a:avLst/>
          </a:prstGeom>
          <a:solidFill>
            <a:schemeClr val="bg1">
              <a:lumMod val="95000"/>
            </a:schemeClr>
          </a:solidFill>
        </p:spPr>
        <p:txBody>
          <a:bodyPr wrap="square" rtlCol="0">
            <a:spAutoFit/>
          </a:bodyPr>
          <a:lstStyle/>
          <a:p>
            <a:pPr marL="0" marR="0" lvl="0" indent="0" algn="l" defTabSz="913765" rtl="0" eaLnBrk="1" fontAlgn="auto" latinLnBrk="0" hangingPunct="1">
              <a:lnSpc>
                <a:spcPct val="100000"/>
              </a:lnSpc>
              <a:spcBef>
                <a:spcPct val="0"/>
              </a:spcBef>
              <a:spcAft>
                <a:spcPct val="0"/>
              </a:spcAft>
              <a:buSzTx/>
              <a:buFontTx/>
              <a:buNone/>
            </a:pPr>
            <a:r>
              <a:rPr lang="en-US" sz="2800" b="1" spc="120" noProof="0">
                <a:ln w="3175">
                  <a:noFill/>
                  <a:prstDash val="dash"/>
                </a:ln>
                <a:solidFill>
                  <a:schemeClr val="tx1"/>
                </a:solidFill>
                <a:effectLst/>
                <a:latin typeface="微软雅黑" panose="020b0503020204020204" charset="-122"/>
                <a:ea typeface="微软雅黑" panose="020b0503020204020204" charset="-122"/>
                <a:cs typeface="微软雅黑" panose="020b0503020204020204" charset="-122"/>
                <a:sym typeface="+mn-ea"/>
              </a:rPr>
              <a:t>材料作文审题立意步骤：</a:t>
            </a:r>
            <a:endParaRPr lang="en-US" altLang="en-US" sz="2800" b="1" spc="120" noProof="0">
              <a:ln w="3175">
                <a:noFill/>
                <a:prstDash val="dash"/>
              </a:ln>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7" name="燕尾形 13" title=""/>
          <p:cNvSpPr/>
          <p:nvPr/>
        </p:nvSpPr>
        <p:spPr>
          <a:xfrm>
            <a:off x="1195705" y="1466215"/>
            <a:ext cx="404495" cy="403860"/>
          </a:xfrm>
          <a:prstGeom prst="chevron">
            <a:avLst/>
          </a:prstGeom>
          <a:solidFill>
            <a:srgbClr val="F4E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
        <p:nvSpPr>
          <p:cNvPr id="5" name="燕尾形 13" title=""/>
          <p:cNvSpPr/>
          <p:nvPr/>
        </p:nvSpPr>
        <p:spPr>
          <a:xfrm>
            <a:off x="1600200" y="1466215"/>
            <a:ext cx="404495" cy="403860"/>
          </a:xfrm>
          <a:prstGeom prst="chevron">
            <a:avLst/>
          </a:prstGeom>
          <a:solidFill>
            <a:srgbClr val="F4E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粗简黑简" panose="00020600040101010101"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 name="标题 1" title=""/>
          <p:cNvSpPr>
            <a:spLocks noGrp="1"/>
          </p:cNvSpPr>
          <p:nvPr>
            <p:ph type="title"/>
          </p:nvPr>
        </p:nvSpPr>
        <p:spPr>
          <a:xfrm>
            <a:off x="1052830" y="0"/>
            <a:ext cx="5665470" cy="861060"/>
          </a:xfrm>
        </p:spPr>
        <p:txBody>
          <a:bodyPr>
            <a:normAutofit/>
          </a:bodyPr>
          <a:lstStyle/>
          <a:p>
            <a:r>
              <a:rPr lang="zh-CN" altLang="en-US" sz="4800"/>
              <a:t>抓关键词句例题</a:t>
            </a:r>
            <a:r>
              <a:rPr lang="en-US" altLang="zh-CN" sz="4800"/>
              <a:t>1</a:t>
            </a:r>
            <a:endParaRPr lang="en-US" altLang="zh-CN" sz="4800"/>
          </a:p>
        </p:txBody>
      </p:sp>
      <p:sp>
        <p:nvSpPr>
          <p:cNvPr id="22" name="圆角矩形 21" title=""/>
          <p:cNvSpPr/>
          <p:nvPr/>
        </p:nvSpPr>
        <p:spPr>
          <a:xfrm>
            <a:off x="-95250" y="952500"/>
            <a:ext cx="11915140" cy="5904865"/>
          </a:xfrm>
          <a:prstGeom prst="roundRect">
            <a:avLst/>
          </a:prstGeom>
          <a:solidFill>
            <a:schemeClr val="bg1">
              <a:lumMod val="95000"/>
            </a:schemeClr>
          </a:solidFill>
          <a:ln>
            <a:noFill/>
          </a:ln>
          <a:extLst>
            <a:ext uri="{909E8E84-426E-40DD-AFC4-6F175D3DCCD1}">
              <a14:hiddenFill xmlns:a14="http://schemas.microsoft.com/office/drawing/2010/main">
                <a:solidFill>
                  <a:srgbClr val="F4E41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fontAlgn="auto">
              <a:lnSpc>
                <a:spcPct val="120000"/>
              </a:lnSpc>
              <a:spcBef>
                <a:spcPct val="0"/>
              </a:spcBef>
              <a:spcAft>
                <a:spcPts val="800"/>
              </a:spcAft>
              <a:buSzTx/>
              <a:buNone/>
            </a:pPr>
            <a:r>
              <a:rPr lang="en-US" altLang="zh-CN" sz="2800" b="1">
                <a:solidFill>
                  <a:schemeClr val="tx1"/>
                </a:solidFill>
                <a:latin typeface="宋体" panose="02010600030101010101" pitchFamily="2" charset="-122"/>
                <a:ea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sym typeface="+mn-ea"/>
              </a:rPr>
              <a:t>在南美洲安第斯高原海拔</a:t>
            </a:r>
            <a:r>
              <a:rPr lang="en-US" altLang="zh-CN" sz="2800" b="1">
                <a:solidFill>
                  <a:schemeClr val="tx1"/>
                </a:solidFill>
                <a:latin typeface="宋体" panose="02010600030101010101" pitchFamily="2" charset="-122"/>
                <a:ea typeface="宋体" panose="02010600030101010101" pitchFamily="2" charset="-122"/>
                <a:sym typeface="+mn-ea"/>
              </a:rPr>
              <a:t>4000</a:t>
            </a:r>
            <a:r>
              <a:rPr lang="zh-CN" altLang="en-US" sz="2800" b="1">
                <a:solidFill>
                  <a:schemeClr val="tx1"/>
                </a:solidFill>
                <a:latin typeface="宋体" panose="02010600030101010101" pitchFamily="2" charset="-122"/>
                <a:ea typeface="宋体" panose="02010600030101010101" pitchFamily="2" charset="-122"/>
                <a:sym typeface="+mn-ea"/>
              </a:rPr>
              <a:t>多米人迹罕至的地方，生长着一种花，名叫普雅花，花期只有两个月，花开之时极为绚丽。然而，谁能想到，为了两个月的花期，它竟然等了</a:t>
            </a:r>
            <a:r>
              <a:rPr lang="en-US" altLang="zh-CN" sz="2800" b="1">
                <a:solidFill>
                  <a:schemeClr val="tx1"/>
                </a:solidFill>
                <a:latin typeface="宋体" panose="02010600030101010101" pitchFamily="2" charset="-122"/>
                <a:ea typeface="宋体" panose="02010600030101010101" pitchFamily="2" charset="-122"/>
                <a:sym typeface="+mn-ea"/>
              </a:rPr>
              <a:t>100</a:t>
            </a:r>
            <a:r>
              <a:rPr lang="zh-CN" altLang="en-US" sz="2800" b="1">
                <a:solidFill>
                  <a:schemeClr val="tx1"/>
                </a:solidFill>
                <a:latin typeface="宋体" panose="02010600030101010101" pitchFamily="2" charset="-122"/>
                <a:ea typeface="宋体" panose="02010600030101010101" pitchFamily="2" charset="-122"/>
                <a:sym typeface="+mn-ea"/>
              </a:rPr>
              <a:t>年！</a:t>
            </a:r>
            <a:br>
              <a:rPr lang="zh-CN" altLang="en-US" sz="2800" b="1">
                <a:solidFill>
                  <a:schemeClr val="tx1"/>
                </a:solidFill>
                <a:latin typeface="宋体" panose="02010600030101010101" pitchFamily="2" charset="-122"/>
                <a:ea typeface="宋体" panose="02010600030101010101" pitchFamily="2" charset="-122"/>
                <a:sym typeface="+mn-ea"/>
              </a:rPr>
            </a:br>
            <a:r>
              <a:rPr lang="zh-CN" altLang="en-US" sz="2800" b="1">
                <a:solidFill>
                  <a:schemeClr val="tx1"/>
                </a:solidFill>
                <a:latin typeface="宋体" panose="02010600030101010101" pitchFamily="2" charset="-122"/>
                <a:ea typeface="宋体" panose="02010600030101010101" pitchFamily="2" charset="-122"/>
                <a:sym typeface="+mn-ea"/>
              </a:rPr>
              <a:t>    </a:t>
            </a:r>
            <a:r>
              <a:rPr lang="en-US" altLang="zh-CN" sz="2800" b="1">
                <a:solidFill>
                  <a:schemeClr val="tx1"/>
                </a:solidFill>
                <a:latin typeface="宋体" panose="02010600030101010101" pitchFamily="2" charset="-122"/>
                <a:ea typeface="宋体" panose="02010600030101010101" pitchFamily="2" charset="-122"/>
                <a:sym typeface="+mn-ea"/>
              </a:rPr>
              <a:t>100</a:t>
            </a:r>
            <a:r>
              <a:rPr lang="zh-CN" altLang="en-US" sz="2800" b="1">
                <a:solidFill>
                  <a:schemeClr val="tx1"/>
                </a:solidFill>
                <a:latin typeface="宋体" panose="02010600030101010101" pitchFamily="2" charset="-122"/>
                <a:ea typeface="宋体" panose="02010600030101010101" pitchFamily="2" charset="-122"/>
                <a:sym typeface="+mn-ea"/>
              </a:rPr>
              <a:t>年中，它只是静静地伫立在高原上，栉风沐雨，用叶子采集太阳的光辉，用根吸取大地的养料</a:t>
            </a:r>
            <a:r>
              <a:rPr lang="en-US" altLang="zh-CN" sz="2800" b="1">
                <a:solidFill>
                  <a:schemeClr val="tx1"/>
                </a:solidFill>
                <a:latin typeface="宋体" panose="02010600030101010101" pitchFamily="2" charset="-122"/>
                <a:ea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sym typeface="+mn-ea"/>
              </a:rPr>
              <a:t>就这样默默地等待着，等待着</a:t>
            </a:r>
            <a:r>
              <a:rPr lang="en-US" altLang="zh-CN" sz="2800" b="1">
                <a:solidFill>
                  <a:schemeClr val="tx1"/>
                </a:solidFill>
                <a:latin typeface="宋体" panose="02010600030101010101" pitchFamily="2" charset="-122"/>
                <a:ea typeface="宋体" panose="02010600030101010101" pitchFamily="2" charset="-122"/>
                <a:sym typeface="+mn-ea"/>
              </a:rPr>
              <a:t>100</a:t>
            </a:r>
            <a:r>
              <a:rPr lang="zh-CN" altLang="en-US" sz="2800" b="1">
                <a:solidFill>
                  <a:schemeClr val="tx1"/>
                </a:solidFill>
                <a:latin typeface="宋体" panose="02010600030101010101" pitchFamily="2" charset="-122"/>
                <a:ea typeface="宋体" panose="02010600030101010101" pitchFamily="2" charset="-122"/>
                <a:sym typeface="+mn-ea"/>
              </a:rPr>
              <a:t>年后生命绽放的惊天一刻，等待着攀登者身心俱疲时的眼前一亮。</a:t>
            </a:r>
            <a:br>
              <a:rPr lang="zh-CN" altLang="en-US" sz="2800" b="1">
                <a:solidFill>
                  <a:schemeClr val="tx1"/>
                </a:solidFill>
                <a:latin typeface="宋体" panose="02010600030101010101" pitchFamily="2" charset="-122"/>
                <a:ea typeface="宋体" panose="02010600030101010101" pitchFamily="2" charset="-122"/>
                <a:sym typeface="+mn-ea"/>
              </a:rPr>
            </a:br>
            <a:r>
              <a:rPr lang="zh-CN" altLang="en-US" sz="2800" b="1">
                <a:solidFill>
                  <a:schemeClr val="tx1"/>
                </a:solidFill>
                <a:latin typeface="宋体" panose="02010600030101010101" pitchFamily="2" charset="-122"/>
                <a:ea typeface="宋体" panose="02010600030101010101" pitchFamily="2" charset="-122"/>
                <a:sym typeface="+mn-ea"/>
              </a:rPr>
              <a:t>    对普雅花来说</a:t>
            </a:r>
            <a:r>
              <a:rPr lang="en-US" altLang="zh-CN" sz="2800" b="1">
                <a:solidFill>
                  <a:schemeClr val="tx1"/>
                </a:solidFill>
                <a:latin typeface="宋体" panose="02010600030101010101" pitchFamily="2" charset="-122"/>
                <a:ea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sym typeface="+mn-ea"/>
              </a:rPr>
              <a:t>等待是一种美丽的坚持。其实，生命是一个奋斗的过程，也是一个等待的过程。因为人生不会总是一马平川，不会总是春风得意。在太多的不顺心、不如意甚至挫折沮丧面前，我们需要像普雅花那样，甘于寂寞，在等待中积聚力量，最后实现灿烂的绽放</a:t>
            </a:r>
            <a:endParaRPr lang="zh-CN" altLang="en-US" sz="2800" b="1" spc="160">
              <a:solidFill>
                <a:schemeClr val="tx1"/>
              </a:solidFill>
              <a:latin typeface="宋体" panose="02010600030101010101" pitchFamily="2" charset="-122"/>
              <a:ea typeface="宋体" panose="02010600030101010101" pitchFamily="2" charset="-122"/>
              <a:cs typeface="微软雅黑" panose="020b0503020204020204" charset="-122"/>
              <a:sym typeface="+mn-ea"/>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2" name="圆角矩形 21" title=""/>
          <p:cNvSpPr/>
          <p:nvPr/>
        </p:nvSpPr>
        <p:spPr>
          <a:xfrm>
            <a:off x="518160" y="299720"/>
            <a:ext cx="10871200" cy="4979035"/>
          </a:xfrm>
          <a:prstGeom prst="roundRect">
            <a:avLst/>
          </a:prstGeom>
          <a:solidFill>
            <a:schemeClr val="bg1">
              <a:lumMod val="95000"/>
            </a:schemeClr>
          </a:solidFill>
          <a:ln>
            <a:noFill/>
          </a:ln>
          <a:extLst>
            <a:ext uri="{909E8E84-426E-40DD-AFC4-6F175D3DCCD1}">
              <a14:hiddenFill xmlns:a14="http://schemas.microsoft.com/office/drawing/2010/main">
                <a:solidFill>
                  <a:srgbClr val="F4E41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fontAlgn="auto">
              <a:lnSpc>
                <a:spcPct val="120000"/>
              </a:lnSpc>
              <a:spcBef>
                <a:spcPct val="0"/>
              </a:spcBef>
              <a:spcAft>
                <a:spcPts val="800"/>
              </a:spcAft>
              <a:buSzTx/>
              <a:buNone/>
            </a:pPr>
            <a:r>
              <a:rPr lang="en-US" altLang="zh-CN" sz="2400" b="1">
                <a:solidFill>
                  <a:schemeClr val="tx1"/>
                </a:solidFill>
                <a:latin typeface="宋体" panose="02010600030101010101" pitchFamily="2" charset="-122"/>
                <a:ea typeface="宋体" panose="02010600030101010101" pitchFamily="2" charset="-122"/>
                <a:sym typeface="+mn-ea"/>
              </a:rPr>
              <a:t>    </a:t>
            </a:r>
            <a:r>
              <a:rPr lang="zh-CN" altLang="en-US" sz="2400" b="1">
                <a:solidFill>
                  <a:schemeClr val="tx1"/>
                </a:solidFill>
                <a:latin typeface="宋体" panose="02010600030101010101" pitchFamily="2" charset="-122"/>
                <a:ea typeface="宋体" panose="02010600030101010101" pitchFamily="2" charset="-122"/>
                <a:sym typeface="+mn-ea"/>
              </a:rPr>
              <a:t>在南美洲安第斯高原海拔</a:t>
            </a:r>
            <a:r>
              <a:rPr lang="en-US" altLang="zh-CN" sz="2400" b="1">
                <a:solidFill>
                  <a:schemeClr val="tx1"/>
                </a:solidFill>
                <a:latin typeface="宋体" panose="02010600030101010101" pitchFamily="2" charset="-122"/>
                <a:ea typeface="宋体" panose="02010600030101010101" pitchFamily="2" charset="-122"/>
                <a:sym typeface="+mn-ea"/>
              </a:rPr>
              <a:t>4000</a:t>
            </a:r>
            <a:r>
              <a:rPr lang="zh-CN" altLang="en-US" sz="2400" b="1">
                <a:solidFill>
                  <a:schemeClr val="tx1"/>
                </a:solidFill>
                <a:latin typeface="宋体" panose="02010600030101010101" pitchFamily="2" charset="-122"/>
                <a:ea typeface="宋体" panose="02010600030101010101" pitchFamily="2" charset="-122"/>
                <a:sym typeface="+mn-ea"/>
              </a:rPr>
              <a:t>多米人迹罕至的地方，生长着一种花，名叫普雅花，花期只有两个月，花开之时极为绚丽。然而，谁能想到，</a:t>
            </a:r>
            <a:r>
              <a:rPr lang="zh-CN" altLang="en-US" sz="2400" b="1" u="sng">
                <a:solidFill>
                  <a:srgbClr val="FF0000"/>
                </a:solidFill>
                <a:latin typeface="宋体" panose="02010600030101010101" pitchFamily="2" charset="-122"/>
                <a:ea typeface="宋体" panose="02010600030101010101" pitchFamily="2" charset="-122"/>
                <a:sym typeface="+mn-ea"/>
              </a:rPr>
              <a:t>为了两个月的花期，它竟然等了</a:t>
            </a:r>
            <a:r>
              <a:rPr lang="en-US" altLang="zh-CN" sz="2400" b="1" u="sng">
                <a:solidFill>
                  <a:srgbClr val="FF0000"/>
                </a:solidFill>
                <a:latin typeface="宋体" panose="02010600030101010101" pitchFamily="2" charset="-122"/>
                <a:ea typeface="宋体" panose="02010600030101010101" pitchFamily="2" charset="-122"/>
                <a:sym typeface="+mn-ea"/>
              </a:rPr>
              <a:t>100</a:t>
            </a:r>
            <a:r>
              <a:rPr lang="zh-CN" altLang="en-US" sz="2400" b="1" u="sng">
                <a:solidFill>
                  <a:srgbClr val="FF0000"/>
                </a:solidFill>
                <a:latin typeface="宋体" panose="02010600030101010101" pitchFamily="2" charset="-122"/>
                <a:ea typeface="宋体" panose="02010600030101010101" pitchFamily="2" charset="-122"/>
                <a:sym typeface="+mn-ea"/>
              </a:rPr>
              <a:t>年！</a:t>
            </a:r>
            <a:br>
              <a:rPr lang="zh-CN" altLang="en-US" sz="2400" b="1" u="sng">
                <a:solidFill>
                  <a:srgbClr val="FF0000"/>
                </a:solidFill>
                <a:latin typeface="宋体" panose="02010600030101010101" pitchFamily="2" charset="-122"/>
                <a:ea typeface="宋体" panose="02010600030101010101" pitchFamily="2" charset="-122"/>
                <a:sym typeface="+mn-ea"/>
              </a:rPr>
            </a:br>
            <a:r>
              <a:rPr lang="zh-CN" altLang="en-US" sz="2400" b="1">
                <a:solidFill>
                  <a:schemeClr val="tx1"/>
                </a:solidFill>
                <a:latin typeface="宋体" panose="02010600030101010101" pitchFamily="2" charset="-122"/>
                <a:ea typeface="宋体" panose="02010600030101010101" pitchFamily="2" charset="-122"/>
                <a:sym typeface="+mn-ea"/>
              </a:rPr>
              <a:t>    </a:t>
            </a:r>
            <a:r>
              <a:rPr lang="en-US" altLang="zh-CN" sz="2400" b="1">
                <a:solidFill>
                  <a:schemeClr val="tx1"/>
                </a:solidFill>
                <a:latin typeface="宋体" panose="02010600030101010101" pitchFamily="2" charset="-122"/>
                <a:ea typeface="宋体" panose="02010600030101010101" pitchFamily="2" charset="-122"/>
                <a:sym typeface="+mn-ea"/>
              </a:rPr>
              <a:t>100</a:t>
            </a:r>
            <a:r>
              <a:rPr lang="zh-CN" altLang="en-US" sz="2400" b="1">
                <a:solidFill>
                  <a:schemeClr val="tx1"/>
                </a:solidFill>
                <a:latin typeface="宋体" panose="02010600030101010101" pitchFamily="2" charset="-122"/>
                <a:ea typeface="宋体" panose="02010600030101010101" pitchFamily="2" charset="-122"/>
                <a:sym typeface="+mn-ea"/>
              </a:rPr>
              <a:t>年中，它只是静静地伫立在高原上，栉风沐雨，用叶子采集太阳的光辉，用根吸取大地的养料</a:t>
            </a:r>
            <a:r>
              <a:rPr lang="en-US" altLang="zh-CN" sz="2400" b="1">
                <a:solidFill>
                  <a:schemeClr val="tx1"/>
                </a:solidFill>
                <a:latin typeface="宋体" panose="02010600030101010101" pitchFamily="2" charset="-122"/>
                <a:ea typeface="宋体" panose="02010600030101010101" pitchFamily="2" charset="-122"/>
                <a:sym typeface="+mn-ea"/>
              </a:rPr>
              <a:t>……</a:t>
            </a:r>
            <a:r>
              <a:rPr lang="zh-CN" altLang="en-US" sz="2400" b="1" u="sng">
                <a:solidFill>
                  <a:srgbClr val="FF0000"/>
                </a:solidFill>
                <a:latin typeface="宋体" panose="02010600030101010101" pitchFamily="2" charset="-122"/>
                <a:ea typeface="宋体" panose="02010600030101010101" pitchFamily="2" charset="-122"/>
                <a:sym typeface="+mn-ea"/>
              </a:rPr>
              <a:t>就这样默默地等待着，等待着</a:t>
            </a:r>
            <a:r>
              <a:rPr lang="en-US" altLang="zh-CN" sz="2400" b="1" u="sng">
                <a:solidFill>
                  <a:srgbClr val="FF0000"/>
                </a:solidFill>
                <a:latin typeface="宋体" panose="02010600030101010101" pitchFamily="2" charset="-122"/>
                <a:ea typeface="宋体" panose="02010600030101010101" pitchFamily="2" charset="-122"/>
                <a:sym typeface="+mn-ea"/>
              </a:rPr>
              <a:t>100</a:t>
            </a:r>
            <a:r>
              <a:rPr lang="zh-CN" altLang="en-US" sz="2400" b="1" u="sng">
                <a:solidFill>
                  <a:srgbClr val="FF0000"/>
                </a:solidFill>
                <a:latin typeface="宋体" panose="02010600030101010101" pitchFamily="2" charset="-122"/>
                <a:ea typeface="宋体" panose="02010600030101010101" pitchFamily="2" charset="-122"/>
                <a:sym typeface="+mn-ea"/>
              </a:rPr>
              <a:t>年后生命绽放的惊天一刻</a:t>
            </a:r>
            <a:r>
              <a:rPr lang="zh-CN" altLang="en-US" sz="2400" b="1">
                <a:solidFill>
                  <a:schemeClr val="tx1"/>
                </a:solidFill>
                <a:latin typeface="宋体" panose="02010600030101010101" pitchFamily="2" charset="-122"/>
                <a:ea typeface="宋体" panose="02010600030101010101" pitchFamily="2" charset="-122"/>
                <a:sym typeface="+mn-ea"/>
              </a:rPr>
              <a:t>，等待着攀登者身心俱疲时的眼前一亮。</a:t>
            </a:r>
            <a:br>
              <a:rPr lang="zh-CN" altLang="en-US" sz="2400" b="1">
                <a:solidFill>
                  <a:schemeClr val="tx1"/>
                </a:solidFill>
                <a:latin typeface="宋体" panose="02010600030101010101" pitchFamily="2" charset="-122"/>
                <a:ea typeface="宋体" panose="02010600030101010101" pitchFamily="2" charset="-122"/>
                <a:sym typeface="+mn-ea"/>
              </a:rPr>
            </a:br>
            <a:r>
              <a:rPr lang="zh-CN" altLang="en-US" sz="2400" b="1">
                <a:solidFill>
                  <a:schemeClr val="tx1"/>
                </a:solidFill>
                <a:latin typeface="宋体" panose="02010600030101010101" pitchFamily="2" charset="-122"/>
                <a:ea typeface="宋体" panose="02010600030101010101" pitchFamily="2" charset="-122"/>
                <a:sym typeface="+mn-ea"/>
              </a:rPr>
              <a:t>    对普雅花来说</a:t>
            </a:r>
            <a:r>
              <a:rPr lang="en-US" altLang="zh-CN" sz="2400" b="1">
                <a:solidFill>
                  <a:schemeClr val="tx1"/>
                </a:solidFill>
                <a:latin typeface="宋体" panose="02010600030101010101" pitchFamily="2" charset="-122"/>
                <a:ea typeface="宋体" panose="02010600030101010101" pitchFamily="2" charset="-122"/>
                <a:sym typeface="+mn-ea"/>
              </a:rPr>
              <a:t>,</a:t>
            </a:r>
            <a:r>
              <a:rPr lang="zh-CN" altLang="en-US" sz="2400" b="1" u="sng">
                <a:solidFill>
                  <a:srgbClr val="FF0000"/>
                </a:solidFill>
                <a:latin typeface="宋体" panose="02010600030101010101" pitchFamily="2" charset="-122"/>
                <a:ea typeface="宋体" panose="02010600030101010101" pitchFamily="2" charset="-122"/>
                <a:sym typeface="+mn-ea"/>
              </a:rPr>
              <a:t>等待是一种美丽的坚持</a:t>
            </a:r>
            <a:r>
              <a:rPr lang="zh-CN" altLang="en-US" sz="2400" b="1">
                <a:solidFill>
                  <a:schemeClr val="tx1"/>
                </a:solidFill>
                <a:latin typeface="宋体" panose="02010600030101010101" pitchFamily="2" charset="-122"/>
                <a:ea typeface="宋体" panose="02010600030101010101" pitchFamily="2" charset="-122"/>
                <a:sym typeface="+mn-ea"/>
              </a:rPr>
              <a:t>。其实，生命是一个奋斗的过程，也是一个等待的过程。因为人生不会总是一马平川，不会总是春风得意。在太多的不顺心、不如意甚至挫折沮丧面前，我们需要像普雅花那样，甘于寂寞，</a:t>
            </a:r>
            <a:r>
              <a:rPr lang="zh-CN" altLang="en-US" sz="2400" b="1" u="sng">
                <a:solidFill>
                  <a:srgbClr val="FF0000"/>
                </a:solidFill>
                <a:latin typeface="宋体" panose="02010600030101010101" pitchFamily="2" charset="-122"/>
                <a:ea typeface="宋体" panose="02010600030101010101" pitchFamily="2" charset="-122"/>
                <a:sym typeface="+mn-ea"/>
              </a:rPr>
              <a:t>在等待中积聚力量，最后实现灿烂的绽放</a:t>
            </a:r>
            <a:endParaRPr lang="zh-CN" altLang="en-US" sz="2400" b="1" u="sng" spc="160">
              <a:solidFill>
                <a:srgbClr val="FF0000"/>
              </a:solidFill>
              <a:latin typeface="宋体" panose="02010600030101010101" pitchFamily="2" charset="-122"/>
              <a:ea typeface="宋体" panose="02010600030101010101" pitchFamily="2" charset="-122"/>
              <a:cs typeface="微软雅黑" panose="020b0503020204020204" charset="-122"/>
              <a:sym typeface="+mn-ea"/>
            </a:endParaRPr>
          </a:p>
        </p:txBody>
      </p:sp>
      <p:sp>
        <p:nvSpPr>
          <p:cNvPr id="9" name="文本框 8" title=""/>
          <p:cNvSpPr txBox="1"/>
          <p:nvPr/>
        </p:nvSpPr>
        <p:spPr>
          <a:xfrm>
            <a:off x="2122170" y="5501640"/>
            <a:ext cx="3402330" cy="843280"/>
          </a:xfrm>
          <a:prstGeom prst="rect">
            <a:avLst/>
          </a:prstGeom>
          <a:noFill/>
        </p:spPr>
        <p:txBody>
          <a:bodyPr wrap="square" rtlCol="0">
            <a:noAutofit/>
          </a:bodyPr>
          <a:lstStyle/>
          <a:p>
            <a:r>
              <a:rPr lang="zh-CN" altLang="en-US" sz="4400" b="1">
                <a:solidFill>
                  <a:srgbClr val="C00000"/>
                </a:solidFill>
              </a:rPr>
              <a:t>主旨：等待</a:t>
            </a:r>
            <a:endParaRPr lang="zh-CN" altLang="en-US" sz="44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2" name="圆角矩形 21" title=""/>
          <p:cNvSpPr/>
          <p:nvPr/>
        </p:nvSpPr>
        <p:spPr>
          <a:xfrm>
            <a:off x="253365" y="1459865"/>
            <a:ext cx="9852025" cy="44545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fontAlgn="auto">
              <a:lnSpc>
                <a:spcPct val="120000"/>
              </a:lnSpc>
              <a:spcBef>
                <a:spcPct val="0"/>
              </a:spcBef>
              <a:spcAft>
                <a:spcPts val="800"/>
              </a:spcAft>
              <a:buSzTx/>
              <a:buNone/>
            </a:pPr>
            <a:r>
              <a:rPr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材料】一只蚌跟它附近的另一只蚌说:“我身体里有个极大的痛苦。它是沉重的、圆圆的，我遭难了。”另一只蚌怀着骄傲自满的情绪答道:“我赞美上天，也赞美大海，我身体里毫无痛苦，我里里外外都是健康的。”这时，有一只螃蟹经过，听到了两只蚌的谈话。它对那只里里外外都很健康的蚌说:“是的，你是健康的。然而，你的邻居所承受的痛苦却是一颗异常美丽的珍珠。”</a:t>
            </a:r>
            <a:endParaRPr lang="zh-CN" altLang="en-US" sz="2800" b="1" spc="16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title=""/>
          <p:cNvSpPr txBox="1"/>
          <p:nvPr/>
        </p:nvSpPr>
        <p:spPr>
          <a:xfrm>
            <a:off x="790575" y="255270"/>
            <a:ext cx="5683250" cy="768350"/>
          </a:xfrm>
          <a:prstGeom prst="rect">
            <a:avLst/>
          </a:prstGeom>
          <a:noFill/>
        </p:spPr>
        <p:txBody>
          <a:bodyPr wrap="square" rtlCol="0" anchor="t">
            <a:spAutoFit/>
          </a:bodyPr>
          <a:lstStyle/>
          <a:p>
            <a:r>
              <a:rPr lang="zh-CN" altLang="en-US" sz="4400" b="1" spc="240">
                <a:latin typeface="宋体" panose="02010600030101010101" pitchFamily="2" charset="-122"/>
                <a:ea typeface="宋体" panose="02010600030101010101" pitchFamily="2" charset="-122"/>
                <a:sym typeface="华文楷体" panose="02010600040101010101" charset="-122"/>
              </a:rPr>
              <a:t>抓关键词句法例题</a:t>
            </a:r>
            <a:r>
              <a:rPr lang="en-US" altLang="zh-CN" sz="4400" b="1" spc="240">
                <a:latin typeface="宋体" panose="02010600030101010101" pitchFamily="2" charset="-122"/>
                <a:ea typeface="宋体" panose="02010600030101010101" pitchFamily="2" charset="-122"/>
                <a:sym typeface="华文楷体" panose="02010600040101010101" charset="-122"/>
              </a:rPr>
              <a:t>2</a:t>
            </a:r>
            <a:endParaRPr lang="en-US" altLang="zh-CN" sz="4400" b="1" spc="240">
              <a:latin typeface="宋体" panose="02010600030101010101" pitchFamily="2" charset="-122"/>
              <a:ea typeface="宋体" panose="02010600030101010101" pitchFamily="2" charset="-122"/>
              <a:sym typeface="华文楷体" panose="02010600040101010101"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22" name="圆角矩形 21" title=""/>
          <p:cNvSpPr/>
          <p:nvPr/>
        </p:nvSpPr>
        <p:spPr>
          <a:xfrm>
            <a:off x="253365" y="1459865"/>
            <a:ext cx="9852025" cy="44545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fontAlgn="auto">
              <a:lnSpc>
                <a:spcPct val="120000"/>
              </a:lnSpc>
              <a:spcBef>
                <a:spcPct val="0"/>
              </a:spcBef>
              <a:spcAft>
                <a:spcPts val="800"/>
              </a:spcAft>
              <a:buSzTx/>
              <a:buNone/>
            </a:pPr>
            <a:r>
              <a:rPr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材料】一只蚌跟它附近的另一只蚌说:“我身体里有个极大的痛苦。它是沉重的、圆圆的，我遭难了。”另一只蚌怀着骄傲自满的情绪答道:“我赞美上天，也赞美大海，我身体里毫无痛苦，我里里外外都是健康的。”这时，有一只螃蟹经过，听到了两只蚌的谈话。它对那只里里外外都很健康的蚌说:“是的，你是健康的。</a:t>
            </a:r>
            <a:r>
              <a:rPr sz="2800" b="1" u="sng"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然而，你的邻居所承受的痛苦却是一颗异常美丽的珍珠。</a:t>
            </a:r>
            <a:r>
              <a:rPr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2800" b="1" spc="16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title=""/>
          <p:cNvSpPr txBox="1"/>
          <p:nvPr/>
        </p:nvSpPr>
        <p:spPr>
          <a:xfrm>
            <a:off x="790575" y="255270"/>
            <a:ext cx="5683250" cy="768350"/>
          </a:xfrm>
          <a:prstGeom prst="rect">
            <a:avLst/>
          </a:prstGeom>
          <a:noFill/>
        </p:spPr>
        <p:txBody>
          <a:bodyPr wrap="square" rtlCol="0" anchor="t">
            <a:spAutoFit/>
          </a:bodyPr>
          <a:lstStyle/>
          <a:p>
            <a:r>
              <a:rPr lang="zh-CN" altLang="en-US" sz="4400" b="1" spc="240">
                <a:latin typeface="宋体" panose="02010600030101010101" pitchFamily="2" charset="-122"/>
                <a:ea typeface="宋体" panose="02010600030101010101" pitchFamily="2" charset="-122"/>
                <a:sym typeface="华文楷体" panose="02010600040101010101" charset="-122"/>
              </a:rPr>
              <a:t>抓关键词句法例题</a:t>
            </a:r>
            <a:r>
              <a:rPr lang="en-US" altLang="zh-CN" sz="4400" b="1" spc="240">
                <a:latin typeface="宋体" panose="02010600030101010101" pitchFamily="2" charset="-122"/>
                <a:ea typeface="宋体" panose="02010600030101010101" pitchFamily="2" charset="-122"/>
                <a:sym typeface="华文楷体" panose="02010600040101010101" charset="-122"/>
              </a:rPr>
              <a:t>2</a:t>
            </a:r>
            <a:endParaRPr lang="en-US" altLang="zh-CN" sz="4400" b="1" spc="240">
              <a:latin typeface="宋体" panose="02010600030101010101" pitchFamily="2" charset="-122"/>
              <a:ea typeface="宋体" panose="02010600030101010101" pitchFamily="2" charset="-122"/>
              <a:sym typeface="华文楷体" panose="02010600040101010101" charset="-122"/>
            </a:endParaRPr>
          </a:p>
        </p:txBody>
      </p:sp>
      <p:pic>
        <p:nvPicPr>
          <p:cNvPr id="2" name="Picture 2"/>
          <p:cNvPicPr>
            <a:picLocks noChangeAspect="1"/>
          </p:cNvPicPr>
          <p:nvPr/>
        </p:nvPicPr>
        <p:blipFill>
          <a:blip r:embed="rId2"/>
          <a:stretch>
            <a:fillRect/>
          </a:stretch>
        </p:blipFill>
        <p:spPr>
          <a:xfrm flipH="1">
            <a:off x="10490200" y="12179300"/>
            <a:ext cx="0" cy="0"/>
          </a:xfrm>
          <a:prstGeom prst="rect">
            <a:avLst/>
          </a:prstGeom>
          <a:ln>
            <a:noFill/>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2" name="内容占位符 11" title=""/>
          <p:cNvSpPr>
            <a:spLocks noGrp="1"/>
          </p:cNvSpPr>
          <p:nvPr>
            <p:ph idx="1"/>
          </p:nvPr>
        </p:nvSpPr>
        <p:spPr>
          <a:xfrm>
            <a:off x="616585" y="554355"/>
            <a:ext cx="6475095" cy="614045"/>
          </a:xfrm>
        </p:spPr>
        <p:txBody>
          <a:bodyPr>
            <a:noAutofit/>
          </a:bodyPr>
          <a:lstStyle/>
          <a:p>
            <a:pPr marL="0" indent="0">
              <a:buNone/>
            </a:pPr>
            <a:r>
              <a:rPr lang="zh-CN" altLang="en-US" sz="3600" b="1" spc="160">
                <a:latin typeface="Arial" panose="020b0604020202020204" pitchFamily="34" charset="0"/>
                <a:ea typeface="微软雅黑" panose="020b0503020204020204" charset="-122"/>
                <a:cs typeface="+mn-ea"/>
                <a:sym typeface="华文楷体" panose="02010600040101010101" charset="-122"/>
              </a:rPr>
              <a:t>审   题   立   意</a:t>
            </a:r>
            <a:endParaRPr lang="zh-CN" altLang="en-US" sz="3600" b="1" spc="160">
              <a:latin typeface="Arial" panose="020b0604020202020204" pitchFamily="34" charset="0"/>
              <a:ea typeface="微软雅黑" panose="020b0503020204020204" charset="-122"/>
              <a:cs typeface="+mn-ea"/>
              <a:sym typeface="华文楷体" panose="02010600040101010101" charset="-122"/>
            </a:endParaRPr>
          </a:p>
        </p:txBody>
      </p:sp>
      <p:sp>
        <p:nvSpPr>
          <p:cNvPr id="8" name="文本框 7" title=""/>
          <p:cNvSpPr txBox="1"/>
          <p:nvPr/>
        </p:nvSpPr>
        <p:spPr>
          <a:xfrm>
            <a:off x="616585" y="2292985"/>
            <a:ext cx="10316845" cy="2453640"/>
          </a:xfrm>
          <a:prstGeom prst="rect">
            <a:avLst/>
          </a:prstGeom>
          <a:solidFill>
            <a:schemeClr val="bg1">
              <a:lumMod val="95000"/>
            </a:schemeClr>
          </a:solidFill>
        </p:spPr>
        <p:txBody>
          <a:bodyPr wrap="square" rtlCol="0">
            <a:spAutoFit/>
          </a:bodyPr>
          <a:lstStyle/>
          <a:p>
            <a:pPr marL="0" lvl="0" indent="0" algn="l">
              <a:lnSpc>
                <a:spcPct val="120000"/>
              </a:lnSpc>
              <a:spcBef>
                <a:spcPct val="0"/>
              </a:spcBef>
              <a:spcAft>
                <a:spcPts val="800"/>
              </a:spcAft>
              <a:buSzTx/>
              <a:buNone/>
            </a:pPr>
            <a:r>
              <a:rPr lang="en-US" sz="3200" spc="120">
                <a:solidFill>
                  <a:schemeClr val="tx1"/>
                </a:solidFill>
                <a:latin typeface="Arial" panose="020b0604020202020204" pitchFamily="34" charset="0"/>
                <a:ea typeface="微软雅黑" panose="020b0503020204020204" charset="-122"/>
                <a:cs typeface="+mn-ea"/>
                <a:sym typeface="+mn-ea"/>
              </a:rPr>
              <a:t>     </a:t>
            </a:r>
            <a:r>
              <a:rPr sz="3200" spc="120">
                <a:solidFill>
                  <a:schemeClr val="tx1"/>
                </a:solidFill>
                <a:latin typeface="Arial" panose="020b0604020202020204" pitchFamily="34" charset="0"/>
                <a:ea typeface="微软雅黑" panose="020b0503020204020204" charset="-122"/>
                <a:cs typeface="+mn-ea"/>
                <a:sym typeface="+mn-ea"/>
              </a:rPr>
              <a:t>通过分析这则材料，会发现这则材料中的关键句就是螃蟹所说的话--“你的邻居所承受的痛苦却是一颗异常美丽的珍珠”。据此，可以立意为</a:t>
            </a:r>
            <a:r>
              <a:rPr sz="3200" b="1" spc="120">
                <a:solidFill>
                  <a:schemeClr val="tx1"/>
                </a:solidFill>
                <a:latin typeface="Arial" panose="020b0604020202020204" pitchFamily="34" charset="0"/>
                <a:ea typeface="微软雅黑" panose="020b0503020204020204" charset="-122"/>
                <a:cs typeface="+mn-ea"/>
                <a:sym typeface="+mn-ea"/>
              </a:rPr>
              <a:t>：</a:t>
            </a:r>
            <a:r>
              <a:rPr sz="3200" b="1" spc="120">
                <a:solidFill>
                  <a:srgbClr val="FF0000"/>
                </a:solidFill>
                <a:latin typeface="Arial" panose="020b0604020202020204" pitchFamily="34" charset="0"/>
                <a:ea typeface="微软雅黑" panose="020b0503020204020204" charset="-122"/>
                <a:cs typeface="+mn-ea"/>
                <a:sym typeface="+mn-ea"/>
              </a:rPr>
              <a:t>成功必须经过艰辛和痛苦，成功的喜悦与创造过程的艰辛密不可分。</a:t>
            </a:r>
            <a:endParaRPr lang="zh-CN" altLang="en-US" sz="3200" b="1" spc="120">
              <a:solidFill>
                <a:srgbClr val="FF0000"/>
              </a:solidFill>
              <a:latin typeface="Arial" panose="020b0604020202020204" pitchFamily="34" charset="0"/>
              <a:ea typeface="微软雅黑" panose="020b0503020204020204" charset="-122"/>
              <a:cs typeface="+mn-ea"/>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nvGrpSpPr>
      <p:grpSpPr>
        <a:xfrm>
          <a:off x="0" y="0"/>
          <a:ext cx="0" cy="0"/>
        </a:xfrm>
      </p:grpSpPr>
      <p:sp>
        <p:nvSpPr>
          <p:cNvPr id="11" name="标题 10" title=""/>
          <p:cNvSpPr>
            <a:spLocks noGrp="1"/>
          </p:cNvSpPr>
          <p:nvPr>
            <p:ph type="title"/>
          </p:nvPr>
        </p:nvSpPr>
        <p:spPr/>
        <p:txBody>
          <a:bodyPr/>
          <a:lstStyle/>
          <a:p>
            <a:r>
              <a:rPr lang="zh-CN" altLang="en-US" spc="240">
                <a:latin typeface="微软雅黑" panose="020b0503020204020204" charset="-122"/>
                <a:ea typeface="微软雅黑" panose="020b0503020204020204" charset="-122"/>
                <a:sym typeface="华文楷体" panose="02010600040101010101" charset="-122"/>
              </a:rPr>
              <a:t>抓关键词句法</a:t>
            </a:r>
            <a:endParaRPr lang="zh-CN" altLang="en-US"/>
          </a:p>
        </p:txBody>
      </p:sp>
      <p:sp>
        <p:nvSpPr>
          <p:cNvPr id="12" name="内容占位符 11" title=""/>
          <p:cNvSpPr>
            <a:spLocks noGrp="1"/>
          </p:cNvSpPr>
          <p:nvPr>
            <p:ph idx="1"/>
          </p:nvPr>
        </p:nvSpPr>
        <p:spPr>
          <a:xfrm>
            <a:off x="713740" y="1091565"/>
            <a:ext cx="6475095" cy="614045"/>
          </a:xfrm>
        </p:spPr>
        <p:txBody>
          <a:bodyPr>
            <a:noAutofit/>
          </a:bodyPr>
          <a:lstStyle/>
          <a:p>
            <a:pPr marL="0" indent="0">
              <a:buNone/>
            </a:pPr>
            <a:r>
              <a:rPr lang="zh-CN" altLang="en-US" sz="3600"/>
              <a:t>总结提升</a:t>
            </a:r>
            <a:endParaRPr lang="zh-CN" altLang="en-US" sz="3600"/>
          </a:p>
        </p:txBody>
      </p:sp>
      <p:sp>
        <p:nvSpPr>
          <p:cNvPr id="10" name="矩形 9" title=""/>
          <p:cNvSpPr/>
          <p:nvPr/>
        </p:nvSpPr>
        <p:spPr>
          <a:xfrm>
            <a:off x="1174750" y="3249930"/>
            <a:ext cx="3534410" cy="2470150"/>
          </a:xfrm>
          <a:prstGeom prst="rect">
            <a:avLst/>
          </a:prstGeom>
        </p:spPr>
        <p:txBody>
          <a:bodyPr vert="horz" wrap="square" lIns="91440" tIns="45720" rIns="91440" bIns="45720" rtlCol="0" anchor="t">
            <a:noAutofit/>
          </a:bodyPr>
          <a:lstStyle/>
          <a:p>
            <a:pPr lvl="0" algn="l">
              <a:lnSpc>
                <a:spcPct val="120000"/>
              </a:lnSpc>
              <a:spcBef>
                <a:spcPts val="1000"/>
              </a:spcBef>
              <a:spcAft>
                <a:spcPct val="0"/>
              </a:spcAft>
              <a:buClrTx/>
              <a:buSzTx/>
              <a:buFont typeface="汉仪粗简黑简"/>
            </a:pPr>
            <a:endParaRPr lang="zh-CN" altLang="en-US" sz="2000">
              <a:latin typeface="汉仪粗简黑简"/>
              <a:ea typeface="汉仪粗简黑简" panose="00020600040101010101" charset="-122"/>
              <a:cs typeface="汉仪粗简黑简" panose="00020600040101010101" charset="-122"/>
              <a:sym typeface="+mn-ea"/>
            </a:endParaRPr>
          </a:p>
        </p:txBody>
      </p:sp>
      <p:sp>
        <p:nvSpPr>
          <p:cNvPr id="9" name="文本框 8" title=""/>
          <p:cNvSpPr txBox="1"/>
          <p:nvPr/>
        </p:nvSpPr>
        <p:spPr>
          <a:xfrm>
            <a:off x="648335" y="2117725"/>
            <a:ext cx="8893810" cy="3192145"/>
          </a:xfrm>
          <a:prstGeom prst="rect">
            <a:avLst/>
          </a:prstGeom>
          <a:solidFill>
            <a:schemeClr val="bg1">
              <a:lumMod val="95000"/>
            </a:schemeClr>
          </a:solidFill>
        </p:spPr>
        <p:txBody>
          <a:bodyPr wrap="square" rtlCol="0" anchor="t">
            <a:spAutoFit/>
          </a:bodyPr>
          <a:lstStyle/>
          <a:p>
            <a:pPr marL="0" lvl="0" indent="0" algn="l">
              <a:lnSpc>
                <a:spcPct val="120000"/>
              </a:lnSpc>
              <a:spcBef>
                <a:spcPct val="0"/>
              </a:spcBef>
              <a:spcAft>
                <a:spcPts val="800"/>
              </a:spcAft>
              <a:buSzTx/>
              <a:buNone/>
            </a:pPr>
            <a:r>
              <a:rPr lang="en-US" sz="2400" b="1" spc="120">
                <a:solidFill>
                  <a:schemeClr val="tx1"/>
                </a:solidFill>
                <a:latin typeface="Arial" panose="020b0604020202020204" pitchFamily="34" charset="0"/>
                <a:ea typeface="微软雅黑" panose="020b0503020204020204" charset="-122"/>
                <a:cs typeface="+mn-ea"/>
                <a:sym typeface="+mn-ea"/>
              </a:rPr>
              <a:t>    </a:t>
            </a:r>
            <a:r>
              <a:rPr lang="en-US" sz="2800" b="1" spc="120">
                <a:solidFill>
                  <a:schemeClr val="tx1"/>
                </a:solidFill>
                <a:latin typeface="Arial" panose="020b0604020202020204" pitchFamily="34" charset="0"/>
                <a:ea typeface="微软雅黑" panose="020b0503020204020204" charset="-122"/>
                <a:cs typeface="+mn-ea"/>
                <a:sym typeface="+mn-ea"/>
              </a:rPr>
              <a:t> </a:t>
            </a:r>
            <a:r>
              <a:rPr sz="2800" b="1" spc="120">
                <a:solidFill>
                  <a:schemeClr val="tx1"/>
                </a:solidFill>
                <a:latin typeface="黑体" panose="02010609060101010101" pitchFamily="49" charset="-122"/>
                <a:ea typeface="黑体" panose="02010609060101010101" pitchFamily="49" charset="-122"/>
                <a:cs typeface="+mn-ea"/>
                <a:sym typeface="+mn-ea"/>
              </a:rPr>
              <a:t>材料中反复出现的词语，具有暗示中心的作用的关键词和材料中表达一定观点、情感、态度的关键句，可以作为选择立意的突破口。在材料中，这类语句一般以</a:t>
            </a:r>
            <a:r>
              <a:rPr sz="2800" b="1" spc="120">
                <a:solidFill>
                  <a:srgbClr val="FF0000"/>
                </a:solidFill>
                <a:latin typeface="黑体" panose="02010609060101010101" pitchFamily="49" charset="-122"/>
                <a:ea typeface="黑体" panose="02010609060101010101" pitchFamily="49" charset="-122"/>
                <a:cs typeface="+mn-ea"/>
                <a:sym typeface="+mn-ea"/>
              </a:rPr>
              <a:t>抒情议论性语句</a:t>
            </a:r>
            <a:r>
              <a:rPr sz="2800" b="1" spc="120">
                <a:solidFill>
                  <a:schemeClr val="tx1"/>
                </a:solidFill>
                <a:latin typeface="黑体" panose="02010609060101010101" pitchFamily="49" charset="-122"/>
                <a:ea typeface="黑体" panose="02010609060101010101" pitchFamily="49" charset="-122"/>
                <a:cs typeface="+mn-ea"/>
                <a:sym typeface="+mn-ea"/>
              </a:rPr>
              <a:t>为主，都是和主题有关的重点内容，不容忽视，要认真分析。</a:t>
            </a:r>
            <a:r>
              <a:rPr sz="2800" b="1" spc="120">
                <a:solidFill>
                  <a:srgbClr val="FF0000"/>
                </a:solidFill>
                <a:latin typeface="黑体" panose="02010609060101010101" pitchFamily="49" charset="-122"/>
                <a:ea typeface="黑体" panose="02010609060101010101" pitchFamily="49" charset="-122"/>
                <a:cs typeface="+mn-ea"/>
                <a:sym typeface="+mn-ea"/>
              </a:rPr>
              <a:t>抓关键句法适用于寓言故事类、名言警句类材料作文及思辨话题类作文。</a:t>
            </a:r>
            <a:endParaRPr lang="zh-CN" altLang="en-US" sz="2800" b="1" spc="120">
              <a:solidFill>
                <a:srgbClr val="FF0000"/>
              </a:solidFill>
              <a:latin typeface="黑体" panose="02010609060101010101" pitchFamily="49" charset="-122"/>
              <a:ea typeface="黑体" panose="02010609060101010101" pitchFamily="49" charset="-122"/>
              <a:cs typeface="+mn-ea"/>
              <a:sym typeface="+mn-ea"/>
            </a:endParaRPr>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1307,&quot;width&quot;:8127}"/>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OS" val="Unix 3.10 unknown"/>
  <p:tag name="AS_RELEASE_DATE" val="2023.03.31"/>
  <p:tag name="AS_TITLE" val="Aspose.Slides for Java"/>
  <p:tag name="AS_VERSION" val="23.3"/>
  <p:tag name="COMMONDATA" val="eyJjb3VudCI6Ny4wLCJoZGlkIjoiMDNjMjJjYTU3NzEzNGEzMjBmYjAyZjkyOGU1MGNiMDciLCJ1c2VyQ291bnQiOjcuMH0="/>
  <p:tag name="KSO_WPP_MARK_KEY" val="6cc67edd-1515-49ea-8cc0-d4f75b72e1b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汉仪粗简黑简" panose="00020600040101010101" charset="-122"/>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汉仪粗简黑简" panose="00020600040101010101" charset="-122"/>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粗简黑简"/>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汉仪粗简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粗简黑简"/>
        <a:ea typeface="Arial"/>
        <a:cs typeface="Arial"/>
        <a:font script="Jpan" typeface="ＭＳ Ｐゴシック"/>
        <a:font script="Hang" typeface="맑은 고딕"/>
        <a:font script="Hans" typeface="汉仪粗简黑简"/>
        <a:font script="Hant" typeface="新細明體"/>
        <a:font script="Arab" typeface="汉仪粗简黑简"/>
        <a:font script="Hebr" typeface="汉仪粗简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粗简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118</Paragraphs>
  <Slides>30</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汉仪粗简黑简</vt:lpstr>
      <vt:lpstr>Calibri Light</vt:lpstr>
      <vt:lpstr>宋体</vt:lpstr>
      <vt:lpstr>黑体</vt:lpstr>
      <vt:lpstr>微软雅黑</vt:lpstr>
      <vt:lpstr>华文楷体</vt:lpstr>
      <vt:lpstr>方正粗黑宋简体</vt:lpstr>
      <vt:lpstr>楷体_GB2312</vt:lpstr>
      <vt:lpstr>楷体</vt:lpstr>
      <vt:lpstr>Office 主题</vt:lpstr>
      <vt:lpstr>PowerPoint Presentation</vt:lpstr>
      <vt:lpstr>PowerPoint Presentation</vt:lpstr>
      <vt:lpstr>抓关键词句法</vt:lpstr>
      <vt:lpstr>抓关键词句例题1</vt:lpstr>
      <vt:lpstr>PowerPoint Presentation</vt:lpstr>
      <vt:lpstr>PowerPoint Presentation</vt:lpstr>
      <vt:lpstr>PowerPoint Presentation</vt:lpstr>
      <vt:lpstr>PowerPoint Presentation</vt:lpstr>
      <vt:lpstr>抓关键词句法</vt:lpstr>
      <vt:lpstr>提炼中心法</vt:lpstr>
      <vt:lpstr>提炼中心法</vt:lpstr>
      <vt:lpstr>提炼中心法</vt:lpstr>
      <vt:lpstr>提炼中心法</vt:lpstr>
      <vt:lpstr>由因溯果法</vt:lpstr>
      <vt:lpstr>由因溯果法</vt:lpstr>
      <vt:lpstr>由因溯果法</vt:lpstr>
      <vt:lpstr>由因溯果法</vt:lpstr>
      <vt:lpstr>由因溯果法</vt:lpstr>
      <vt:lpstr>由因溯果法</vt:lpstr>
      <vt:lpstr>由因溯果法</vt:lpstr>
      <vt:lpstr>由因溯果法</vt:lpstr>
      <vt:lpstr>由物及人法</vt:lpstr>
      <vt:lpstr>由物及人法</vt:lpstr>
      <vt:lpstr>由物及人法</vt:lpstr>
      <vt:lpstr>注重“三性”原则</vt:lpstr>
      <vt:lpstr>范  例  分 析</vt:lpstr>
      <vt:lpstr>范  例  分 析</vt:lpstr>
      <vt:lpstr>范例分析</vt:lpstr>
      <vt:lpstr>范例分析</vt:lpstr>
      <vt:lpstr>课 堂 延 伸</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2023-07-21T07:58:14.138</cp:lastPrinted>
  <dcterms:created xsi:type="dcterms:W3CDTF">2023-07-21T07:58:14Z</dcterms:created>
  <dcterms:modified xsi:type="dcterms:W3CDTF">2023-07-20T23:58:14Z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