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76" r:id="rId2"/>
    <p:sldId id="297" r:id="rId3"/>
    <p:sldId id="299" r:id="rId4"/>
    <p:sldId id="256" r:id="rId5"/>
    <p:sldId id="301" r:id="rId6"/>
    <p:sldId id="280" r:id="rId7"/>
    <p:sldId id="303" r:id="rId8"/>
    <p:sldId id="304" r:id="rId9"/>
    <p:sldId id="281" r:id="rId10"/>
    <p:sldId id="282" r:id="rId11"/>
    <p:sldId id="305" r:id="rId12"/>
    <p:sldId id="307" r:id="rId13"/>
    <p:sldId id="308" r:id="rId14"/>
    <p:sldId id="309" r:id="rId15"/>
    <p:sldId id="310" r:id="rId16"/>
    <p:sldId id="311" r:id="rId17"/>
    <p:sldId id="292" r:id="rId18"/>
    <p:sldId id="290" r:id="rId19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62"/>
    <p:restoredTop sz="94511"/>
  </p:normalViewPr>
  <p:slideViewPr>
    <p:cSldViewPr showGuides="1">
      <p:cViewPr varScale="1">
        <p:scale>
          <a:sx n="78" d="100"/>
          <a:sy n="78" d="100"/>
        </p:scale>
        <p:origin x="-168" y="-96"/>
      </p:cViewPr>
      <p:guideLst>
        <p:guide orient="horz" pos="2192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页眉占位符 3379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33795" name="日期占位符 3379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2052" name="幻灯片图像占位符 33795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33796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33798" name="页脚占位符 3379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33799" name="灯片编号占位符 3379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295829588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3481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70" name="文本占位符 34818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lvl="0" indent="0"/>
            <a:r>
              <a:rPr lang="zh-CN" altLang="en-US" b="1"/>
              <a:t>猫是惹人喜爱的动物，它温驯、活泼，给人带来许多乐趣；然而，猫一旦亡失，就会给人带许多烦恼和忧伤，甚至带来心灵的震撼，今天，我们一起学习郑振铎先生的散文</a:t>
            </a:r>
            <a:r>
              <a:rPr lang="en-US" altLang="zh-CN" b="1"/>
              <a:t>《</a:t>
            </a:r>
            <a:r>
              <a:rPr lang="zh-CN" altLang="en-US" b="1"/>
              <a:t>猫</a:t>
            </a:r>
            <a:r>
              <a:rPr lang="en-US" altLang="zh-CN" b="1"/>
              <a:t>》</a:t>
            </a:r>
            <a:r>
              <a:rPr lang="zh-CN" altLang="en-US" b="1"/>
              <a:t>。</a:t>
            </a:r>
          </a:p>
        </p:txBody>
      </p:sp>
      <p:sp>
        <p:nvSpPr>
          <p:cNvPr id="7171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3584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2" name="文本占位符 3584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lvl="0" indent="0"/>
            <a:r>
              <a:rPr lang="zh-CN" altLang="en-US" b="1"/>
              <a:t>这一组句子，从细小的方面写尽了前两只猫的活泼可爱、顽皮淘气。这样的描写，叫做细节描写。它可以使文章生动而富有情趣。</a:t>
            </a:r>
          </a:p>
        </p:txBody>
      </p:sp>
      <p:sp>
        <p:nvSpPr>
          <p:cNvPr id="15363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3686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6" name="文本占位符 36866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lvl="0" indent="0"/>
            <a:r>
              <a:rPr lang="zh-CN" altLang="en-US" b="1"/>
              <a:t>两个月后，第三只猫悲苦地死去。这真是一只“可怜猫”，它来得可怜（在冬天的早晨它被人遗弃，无家可归，几乎为冬寒与饥饿所杀）、活得可怜（不好看，大家都不大喜欢它，它不活泼，不像别的小猫那样喜欢顽游，对于它 不加注意，仍不活泼，仍不改它的忧郁性，不去捉鼠），去得更可怜（受了冤苦，遭我毒打而屈死）让我们用一颗宽容的心，一起关爱生活中的“可怜猫”</a:t>
            </a:r>
            <a:r>
              <a:rPr lang="en-US" altLang="zh-CN" b="1"/>
              <a:t>!</a:t>
            </a:r>
            <a:endParaRPr lang="zh-CN" altLang="en-US" b="1"/>
          </a:p>
        </p:txBody>
      </p:sp>
      <p:sp>
        <p:nvSpPr>
          <p:cNvPr id="21507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16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3788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4" name="文本占位符 37890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lvl="0" indent="0"/>
            <a:r>
              <a:rPr lang="zh-CN" altLang="en-US" b="1"/>
              <a:t>同一篇文章，从不同的角度看，对主题就会有不同的理解。这篇文章，也有两种不同的看法。</a:t>
            </a:r>
            <a:r>
              <a:rPr lang="en-US" altLang="zh-CN" b="1"/>
              <a:t>(</a:t>
            </a:r>
            <a:r>
              <a:rPr lang="zh-CN" altLang="en-US" b="1"/>
              <a:t>大屏幕显示</a:t>
            </a:r>
            <a:r>
              <a:rPr lang="en-US" altLang="zh-CN" b="1"/>
              <a:t>)</a:t>
            </a:r>
            <a:r>
              <a:rPr lang="zh-CN" altLang="en-US" b="1"/>
              <a:t>你是如何理解这篇文章的主题的？讨论后，用一句话来概括你的感触。</a:t>
            </a:r>
          </a:p>
          <a:p>
            <a:pPr lvl="0" indent="0"/>
            <a:r>
              <a:rPr lang="zh-CN" altLang="en-US" b="1"/>
              <a:t>结束语</a:t>
            </a:r>
          </a:p>
          <a:p>
            <a:pPr lvl="0" indent="0"/>
            <a:r>
              <a:rPr lang="zh-CN" altLang="en-US" b="1"/>
              <a:t>郑振铎先生的</a:t>
            </a:r>
            <a:r>
              <a:rPr lang="en-US" altLang="zh-CN" b="1"/>
              <a:t>《</a:t>
            </a:r>
            <a:r>
              <a:rPr lang="zh-CN" altLang="en-US" b="1"/>
              <a:t>猫</a:t>
            </a:r>
            <a:r>
              <a:rPr lang="en-US" altLang="zh-CN" b="1"/>
              <a:t>》</a:t>
            </a:r>
            <a:r>
              <a:rPr lang="zh-CN" altLang="en-US" b="1"/>
              <a:t>，让我们有了许多感悟。我认为，最重要的一点是，当我们发现自身的不足时，一定要努力寻找自己的优点、发扬长处并让它超常发挥。这样，你的命运才有可能改变。</a:t>
            </a:r>
            <a:r>
              <a:rPr lang="zh-CN" altLang="en-US"/>
              <a:t> </a:t>
            </a:r>
          </a:p>
        </p:txBody>
      </p:sp>
      <p:sp>
        <p:nvSpPr>
          <p:cNvPr id="23555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17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>
                <a:latin typeface="Arial" panose="020B0604020202020204" pitchFamily="34" charset="0"/>
                <a:ea typeface="楷体_GB2312" pitchFamily="49" charset="-122"/>
                <a:cs typeface="+mn-ea"/>
              </a:rPr>
              <a:t>邓武江语文时空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>
                <a:latin typeface="Arial" panose="020B0604020202020204" pitchFamily="34" charset="0"/>
                <a:ea typeface="楷体_GB2312" pitchFamily="49" charset="-122"/>
                <a:cs typeface="+mn-ea"/>
              </a:rPr>
              <a:t>邓武江语文时空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>
                <a:latin typeface="Arial" panose="020B0604020202020204" pitchFamily="34" charset="0"/>
                <a:ea typeface="楷体_GB2312" pitchFamily="49" charset="-122"/>
                <a:cs typeface="+mn-ea"/>
              </a:rPr>
              <a:t>邓武江语文时空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>
                <a:latin typeface="Arial" panose="020B0604020202020204" pitchFamily="34" charset="0"/>
                <a:ea typeface="楷体_GB2312" pitchFamily="49" charset="-122"/>
                <a:cs typeface="+mn-ea"/>
              </a:rPr>
              <a:t>邓武江语文时空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>
                <a:latin typeface="Arial" panose="020B0604020202020204" pitchFamily="34" charset="0"/>
                <a:ea typeface="楷体_GB2312" pitchFamily="49" charset="-122"/>
                <a:cs typeface="+mn-ea"/>
              </a:rPr>
              <a:t>邓武江语文时空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>
                <a:latin typeface="Arial" panose="020B0604020202020204" pitchFamily="34" charset="0"/>
                <a:ea typeface="楷体_GB2312" pitchFamily="49" charset="-122"/>
                <a:cs typeface="+mn-ea"/>
              </a:rPr>
              <a:t>邓武江语文时空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>
                <a:latin typeface="Arial" panose="020B0604020202020204" pitchFamily="34" charset="0"/>
                <a:ea typeface="楷体_GB2312" pitchFamily="49" charset="-122"/>
                <a:cs typeface="+mn-ea"/>
              </a:rPr>
              <a:t>邓武江语文时空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>
                <a:latin typeface="Arial" panose="020B0604020202020204" pitchFamily="34" charset="0"/>
                <a:ea typeface="楷体_GB2312" pitchFamily="49" charset="-122"/>
                <a:cs typeface="+mn-ea"/>
              </a:rPr>
              <a:t>邓武江语文时空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>
                <a:latin typeface="Arial" panose="020B0604020202020204" pitchFamily="34" charset="0"/>
                <a:ea typeface="楷体_GB2312" pitchFamily="49" charset="-122"/>
                <a:cs typeface="+mn-ea"/>
              </a:rPr>
              <a:t>邓武江语文时空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>
                <a:latin typeface="Arial" panose="020B0604020202020204" pitchFamily="34" charset="0"/>
                <a:ea typeface="楷体_GB2312" pitchFamily="49" charset="-122"/>
                <a:cs typeface="+mn-ea"/>
              </a:rPr>
              <a:t>邓武江语文时空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>
                <a:latin typeface="Arial" panose="020B0604020202020204" pitchFamily="34" charset="0"/>
                <a:ea typeface="楷体_GB2312" pitchFamily="49" charset="-122"/>
                <a:cs typeface="+mn-ea"/>
              </a:rPr>
              <a:t>邓武江语文时空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025"/>
          <p:cNvGrpSpPr/>
          <p:nvPr/>
        </p:nvGrpSpPr>
        <p:grpSpPr>
          <a:xfrm>
            <a:off x="319088" y="1828800"/>
            <a:ext cx="8824912" cy="5029200"/>
            <a:chOff x="0" y="0"/>
            <a:chExt cx="5559" cy="3168"/>
          </a:xfrm>
        </p:grpSpPr>
        <p:sp>
          <p:nvSpPr>
            <p:cNvPr id="1027" name="未知"/>
            <p:cNvSpPr/>
            <p:nvPr/>
          </p:nvSpPr>
          <p:spPr>
            <a:xfrm>
              <a:off x="327" y="1757"/>
              <a:ext cx="5232" cy="1411"/>
            </a:xfrm>
            <a:custGeom>
              <a:avLst/>
              <a:gdLst/>
              <a:ahLst/>
              <a:cxnLst/>
              <a:rect l="l" t="t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2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" name="未知"/>
            <p:cNvSpPr/>
            <p:nvPr/>
          </p:nvSpPr>
          <p:spPr>
            <a:xfrm>
              <a:off x="9" y="0"/>
              <a:ext cx="5550" cy="3168"/>
            </a:xfrm>
            <a:custGeom>
              <a:avLst/>
              <a:gdLst/>
              <a:ahLst/>
              <a:cxnLst/>
              <a:rect l="l" t="t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2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" name="未知"/>
            <p:cNvSpPr/>
            <p:nvPr/>
          </p:nvSpPr>
          <p:spPr>
            <a:xfrm>
              <a:off x="327" y="1780"/>
              <a:ext cx="5232" cy="1388"/>
            </a:xfrm>
            <a:custGeom>
              <a:avLst/>
              <a:gdLst/>
              <a:ahLst/>
              <a:cxnLst/>
              <a:rect l="l" t="t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" name="未知"/>
            <p:cNvSpPr/>
            <p:nvPr/>
          </p:nvSpPr>
          <p:spPr>
            <a:xfrm>
              <a:off x="327" y="0"/>
              <a:ext cx="4607" cy="29"/>
            </a:xfrm>
            <a:custGeom>
              <a:avLst/>
              <a:gdLst/>
              <a:ahLst/>
              <a:cxnLst/>
              <a:rect l="l" t="t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rgbClr val="005400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未知"/>
            <p:cNvSpPr/>
            <p:nvPr/>
          </p:nvSpPr>
          <p:spPr>
            <a:xfrm>
              <a:off x="327" y="0"/>
              <a:ext cx="29" cy="1785"/>
            </a:xfrm>
            <a:custGeom>
              <a:avLst/>
              <a:gdLst/>
              <a:ahLst/>
              <a:cxnLst/>
              <a:rect l="l" t="t" r="r" b="b"/>
              <a:pathLst>
                <a:path w="28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1F791F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未知"/>
            <p:cNvSpPr/>
            <p:nvPr/>
          </p:nvSpPr>
          <p:spPr>
            <a:xfrm>
              <a:off x="326" y="1752"/>
              <a:ext cx="29" cy="1416"/>
            </a:xfrm>
            <a:custGeom>
              <a:avLst/>
              <a:gdLst/>
              <a:ahLst/>
              <a:cxnLst/>
              <a:rect l="l" t="t" r="r" b="b"/>
              <a:pathLst>
                <a:path w="28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rgbClr val="1F791F"/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" name="未知"/>
            <p:cNvSpPr/>
            <p:nvPr/>
          </p:nvSpPr>
          <p:spPr>
            <a:xfrm>
              <a:off x="0" y="1752"/>
              <a:ext cx="2879" cy="29"/>
            </a:xfrm>
            <a:custGeom>
              <a:avLst/>
              <a:gdLst/>
              <a:ahLst/>
              <a:cxnLst/>
              <a:rect l="l" t="t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rgbClr val="005400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" name="未知"/>
            <p:cNvSpPr/>
            <p:nvPr/>
          </p:nvSpPr>
          <p:spPr>
            <a:xfrm>
              <a:off x="0" y="1752"/>
              <a:ext cx="30" cy="1416"/>
            </a:xfrm>
            <a:custGeom>
              <a:avLst/>
              <a:gdLst/>
              <a:ahLst/>
              <a:cxnLst/>
              <a:rect l="l" t="t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1F791F"/>
                </a:gs>
                <a:gs pos="100000">
                  <a:schemeClr val="bg2">
                    <a:alpha val="9999"/>
                  </a:schemeClr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35" name="页脚占位符 1034"/>
          <p:cNvSpPr>
            <a:spLocks noGrp="1"/>
          </p:cNvSpPr>
          <p:nvPr>
            <p:ph type="ftr" sz="quarter" idx="3"/>
          </p:nvPr>
        </p:nvSpPr>
        <p:spPr>
          <a:xfrm>
            <a:off x="5903913" y="6165850"/>
            <a:ext cx="3240088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2800" i="1">
                <a:solidFill>
                  <a:srgbClr val="FFFF00"/>
                </a:solidFill>
                <a:ea typeface="楷体_GB2312" pitchFamily="49" charset="-122"/>
              </a:defRPr>
            </a:lvl1pPr>
          </a:lstStyle>
          <a:p>
            <a:pPr lvl="0" fontAlgn="base"/>
            <a:r>
              <a:rPr lang="zh-CN" altLang="en-US" strike="noStrike" noProof="1">
                <a:latin typeface="Arial" panose="020B0604020202020204" pitchFamily="34" charset="0"/>
                <a:ea typeface="楷体_GB2312" pitchFamily="49" charset="-122"/>
                <a:cs typeface="+mn-ea"/>
              </a:rPr>
              <a:t>邓武江语文时空</a:t>
            </a:r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" grpId="0"/>
    </p:bldLst>
  </p:timing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G:\&#12298;&#29483;&#12299;&#35838;&#20214;&#36164;&#26009;\&#12298;&#29483;&#12299;&#26391;&#35835;.mp3" TargetMode="External"/><Relationship Id="rId1" Type="http://schemas.microsoft.com/office/2007/relationships/media" Target="file:///G:\&#12298;&#29483;&#12299;&#35838;&#20214;&#36164;&#26009;\&#12298;&#29483;&#12299;&#26391;&#35835;.mp3" TargetMode="External"/><Relationship Id="rId5" Type="http://schemas.openxmlformats.org/officeDocument/2006/relationships/image" Target="../media/image6.png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文本框 4097"/>
          <p:cNvSpPr txBox="1"/>
          <p:nvPr/>
        </p:nvSpPr>
        <p:spPr>
          <a:xfrm>
            <a:off x="0" y="0"/>
            <a:ext cx="259238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图片欣赏</a:t>
            </a:r>
          </a:p>
        </p:txBody>
      </p:sp>
      <p:pic>
        <p:nvPicPr>
          <p:cNvPr id="3074" name="图片 4098" descr="0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549275"/>
            <a:ext cx="8424862" cy="5472113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0481"/>
          <p:cNvSpPr txBox="1"/>
          <p:nvPr/>
        </p:nvSpPr>
        <p:spPr>
          <a:xfrm>
            <a:off x="1187450" y="1196975"/>
            <a:ext cx="50403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华文彩云" pitchFamily="2" charset="-122"/>
              </a:rPr>
              <a:t>第三次养猫：</a:t>
            </a:r>
          </a:p>
        </p:txBody>
      </p:sp>
      <p:graphicFrame>
        <p:nvGraphicFramePr>
          <p:cNvPr id="20483" name="表格 20482"/>
          <p:cNvGraphicFramePr>
            <a:graphicFrameLocks noGrp="1"/>
          </p:cNvGraphicFramePr>
          <p:nvPr/>
        </p:nvGraphicFramePr>
        <p:xfrm>
          <a:off x="342900" y="1928813"/>
          <a:ext cx="8497888" cy="3298825"/>
        </p:xfrm>
        <a:graphic>
          <a:graphicData uri="http://schemas.openxmlformats.org/drawingml/2006/table">
            <a:tbl>
              <a:tblPr/>
              <a:tblGrid>
                <a:gridCol w="1512888"/>
                <a:gridCol w="933450"/>
                <a:gridCol w="2663825"/>
                <a:gridCol w="863600"/>
                <a:gridCol w="866775"/>
                <a:gridCol w="862012"/>
                <a:gridCol w="795338"/>
              </a:tblGrid>
              <a:tr h="13970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/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来 历</a:t>
                      </a:r>
                      <a:r>
                        <a:rPr lang="zh-CN" altLang="en-US" sz="1800" b="1">
                          <a:solidFill>
                            <a:schemeClr val="folHlink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x-none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外    </a:t>
                      </a: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形</a:t>
                      </a:r>
                      <a:endParaRPr lang="zh-CN" altLang="x-none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性 情</a:t>
                      </a:r>
                      <a:r>
                        <a:rPr lang="zh-CN" altLang="en-US" sz="1800" b="1">
                          <a:solidFill>
                            <a:schemeClr val="folHlink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在家中的地位</a:t>
                      </a:r>
                      <a:r>
                        <a:rPr lang="zh-CN" altLang="en-US" sz="1800" b="1">
                          <a:solidFill>
                            <a:schemeClr val="folHlink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结局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对我的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影响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18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folHlink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</a:t>
                      </a: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第三次：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丑猫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（</a:t>
                      </a:r>
                      <a:r>
                        <a:rPr lang="en-US" altLang="x-none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15—34</a:t>
                      </a: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）</a:t>
                      </a:r>
                      <a:r>
                        <a:rPr lang="zh-CN" altLang="en-US" sz="2400" b="1">
                          <a:solidFill>
                            <a:schemeClr val="folHlink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40" name="直接连接符 20508"/>
          <p:cNvSpPr/>
          <p:nvPr/>
        </p:nvSpPr>
        <p:spPr>
          <a:xfrm>
            <a:off x="342900" y="2347913"/>
            <a:ext cx="1492250" cy="10096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3341" name="直接连接符 20509"/>
          <p:cNvSpPr/>
          <p:nvPr/>
        </p:nvSpPr>
        <p:spPr>
          <a:xfrm>
            <a:off x="847725" y="1916113"/>
            <a:ext cx="987425" cy="13684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0511" name="文本框 20510"/>
          <p:cNvSpPr txBox="1"/>
          <p:nvPr/>
        </p:nvSpPr>
        <p:spPr>
          <a:xfrm rot="626248">
            <a:off x="538163" y="2871788"/>
            <a:ext cx="77152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次  别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2" name="文本框 20511"/>
          <p:cNvSpPr txBox="1"/>
          <p:nvPr/>
        </p:nvSpPr>
        <p:spPr>
          <a:xfrm rot="1589347">
            <a:off x="498475" y="2205038"/>
            <a:ext cx="7604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内 容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13" name="文本框 20512"/>
          <p:cNvSpPr txBox="1"/>
          <p:nvPr/>
        </p:nvSpPr>
        <p:spPr>
          <a:xfrm rot="2162317">
            <a:off x="1171575" y="2147888"/>
            <a:ext cx="7604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项 目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45" name="文本框 20513"/>
          <p:cNvSpPr txBox="1"/>
          <p:nvPr/>
        </p:nvSpPr>
        <p:spPr>
          <a:xfrm>
            <a:off x="5056188" y="4095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5" name="文本框 20514"/>
          <p:cNvSpPr txBox="1"/>
          <p:nvPr/>
        </p:nvSpPr>
        <p:spPr>
          <a:xfrm>
            <a:off x="1855788" y="3500438"/>
            <a:ext cx="874712" cy="1411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遭人遗</a:t>
            </a:r>
          </a:p>
          <a:p>
            <a:pPr>
              <a:lnSpc>
                <a:spcPct val="160000"/>
              </a:lnSpc>
            </a:pPr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弃，拾</a:t>
            </a:r>
          </a:p>
          <a:p>
            <a:pPr>
              <a:lnSpc>
                <a:spcPct val="160000"/>
              </a:lnSpc>
            </a:pPr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来的</a:t>
            </a:r>
          </a:p>
        </p:txBody>
      </p:sp>
      <p:sp>
        <p:nvSpPr>
          <p:cNvPr id="20516" name="文本框 20515"/>
          <p:cNvSpPr txBox="1"/>
          <p:nvPr/>
        </p:nvSpPr>
        <p:spPr>
          <a:xfrm>
            <a:off x="2935288" y="3643313"/>
            <a:ext cx="2486025" cy="14652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毛色花白，并不好看，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又很瘦，烧脱了好几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块毛之后，样子更难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看了</a:t>
            </a:r>
          </a:p>
          <a:p>
            <a:endParaRPr lang="zh-CN" altLang="en-US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7" name="文本框 20516"/>
          <p:cNvSpPr txBox="1"/>
          <p:nvPr/>
        </p:nvSpPr>
        <p:spPr>
          <a:xfrm>
            <a:off x="5453063" y="3716338"/>
            <a:ext cx="868363" cy="1295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b="1" noProof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不活泼</a:t>
            </a:r>
            <a:endParaRPr lang="zh-CN" altLang="en-US" b="1" noProof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b="1" noProof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忧郁</a:t>
            </a:r>
            <a:endParaRPr lang="zh-CN" altLang="en-US" b="1" noProof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b="1" noProof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懒惰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8" name="文本框 20517"/>
          <p:cNvSpPr txBox="1"/>
          <p:nvPr/>
        </p:nvSpPr>
        <p:spPr>
          <a:xfrm>
            <a:off x="6319838" y="3416300"/>
            <a:ext cx="874712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若有若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无，大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家不喜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欢，不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大注意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它</a:t>
            </a:r>
          </a:p>
        </p:txBody>
      </p:sp>
      <p:sp>
        <p:nvSpPr>
          <p:cNvPr id="20519" name="文本框 20518"/>
          <p:cNvSpPr txBox="1"/>
          <p:nvPr/>
        </p:nvSpPr>
        <p:spPr>
          <a:xfrm>
            <a:off x="7308850" y="4076700"/>
            <a:ext cx="64452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死了</a:t>
            </a:r>
          </a:p>
        </p:txBody>
      </p:sp>
      <p:sp>
        <p:nvSpPr>
          <p:cNvPr id="20520" name="文本框 20519"/>
          <p:cNvSpPr txBox="1"/>
          <p:nvPr/>
        </p:nvSpPr>
        <p:spPr>
          <a:xfrm>
            <a:off x="7975600" y="3597275"/>
            <a:ext cx="874713" cy="1631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更难过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得多。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永不养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猫</a:t>
            </a:r>
          </a:p>
          <a:p>
            <a:endParaRPr lang="zh-CN" altLang="en-US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0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5" grpId="0"/>
      <p:bldP spid="20516" grpId="0"/>
      <p:bldP spid="20517" grpId="0"/>
      <p:bldP spid="20518" grpId="0"/>
      <p:bldP spid="20519" grpId="0"/>
      <p:bldP spid="205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21505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  <a:noFill/>
          <a:ln>
            <a:noFill/>
          </a:ln>
        </p:spPr>
        <p:txBody>
          <a:bodyPr anchor="t"/>
          <a:lstStyle/>
          <a:p>
            <a:r>
              <a:rPr lang="zh-CN" altLang="en-US" sz="5400">
                <a:solidFill>
                  <a:srgbClr val="3333FF"/>
                </a:solidFill>
                <a:ea typeface="黑体" panose="02010609060101010101" pitchFamily="2" charset="-122"/>
              </a:rPr>
              <a:t>研读课文</a:t>
            </a:r>
          </a:p>
        </p:txBody>
      </p:sp>
      <p:sp>
        <p:nvSpPr>
          <p:cNvPr id="21507" name="内容占位符 21506"/>
          <p:cNvSpPr>
            <a:spLocks noGrp="1"/>
          </p:cNvSpPr>
          <p:nvPr>
            <p:ph idx="1"/>
          </p:nvPr>
        </p:nvSpPr>
        <p:spPr>
          <a:xfrm>
            <a:off x="250825" y="765175"/>
            <a:ext cx="8893175" cy="1800225"/>
          </a:xfrm>
          <a:noFill/>
          <a:ln>
            <a:noFill/>
          </a:ln>
        </p:spPr>
        <p:txBody>
          <a:bodyPr anchor="t"/>
          <a:lstStyle/>
          <a:p>
            <a:pPr>
              <a:buNone/>
            </a:pPr>
            <a:r>
              <a:rPr lang="zh-CN" altLang="en-US" b="1"/>
              <a:t>           </a:t>
            </a:r>
            <a:r>
              <a:rPr lang="en-US" altLang="zh-CN" b="1"/>
              <a:t>1</a:t>
            </a:r>
            <a:r>
              <a:rPr lang="zh-CN" altLang="en-US" b="1"/>
              <a:t>、</a:t>
            </a:r>
            <a:r>
              <a:rPr lang="zh-CN" altLang="en-US" sz="3600" b="1"/>
              <a:t>文章生动的记叙了我家三次养猫的经过。其中，前两只猫活泼、有趣，我们一起品读下面的句子</a:t>
            </a:r>
            <a:r>
              <a:rPr lang="zh-CN" altLang="en-US" b="1"/>
              <a:t>。</a:t>
            </a:r>
          </a:p>
        </p:txBody>
      </p:sp>
      <p:sp>
        <p:nvSpPr>
          <p:cNvPr id="21508" name="文本框 21507"/>
          <p:cNvSpPr txBox="1"/>
          <p:nvPr/>
        </p:nvSpPr>
        <p:spPr>
          <a:xfrm>
            <a:off x="250825" y="2565400"/>
            <a:ext cx="52562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A  “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它便扑过来抢，又扑过去抢。” </a:t>
            </a:r>
          </a:p>
        </p:txBody>
      </p:sp>
      <p:sp>
        <p:nvSpPr>
          <p:cNvPr id="21509" name="文本框 21508"/>
          <p:cNvSpPr txBox="1"/>
          <p:nvPr/>
        </p:nvSpPr>
        <p:spPr>
          <a:xfrm>
            <a:off x="323850" y="3141663"/>
            <a:ext cx="59769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写出了小猫玩耍时的动态和情态。</a:t>
            </a:r>
          </a:p>
        </p:txBody>
      </p:sp>
      <p:sp>
        <p:nvSpPr>
          <p:cNvPr id="21510" name="文本框 21509"/>
          <p:cNvSpPr txBox="1"/>
          <p:nvPr/>
        </p:nvSpPr>
        <p:spPr>
          <a:xfrm>
            <a:off x="250825" y="3644900"/>
            <a:ext cx="74882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B  “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有时蝴蝶安详地飞过时，它也会扑过去捉。”</a:t>
            </a:r>
          </a:p>
        </p:txBody>
      </p:sp>
      <p:sp>
        <p:nvSpPr>
          <p:cNvPr id="21511" name="文本框 21510"/>
          <p:cNvSpPr txBox="1"/>
          <p:nvPr/>
        </p:nvSpPr>
        <p:spPr>
          <a:xfrm>
            <a:off x="250825" y="4221163"/>
            <a:ext cx="860425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写出小猫的脑袋、眼睛随着蝴蝶的飞舞而转来转去并伺机捕捉的样子。</a:t>
            </a:r>
          </a:p>
        </p:txBody>
      </p:sp>
      <p:sp>
        <p:nvSpPr>
          <p:cNvPr id="21512" name="文本框 21511"/>
          <p:cNvSpPr txBox="1"/>
          <p:nvPr/>
        </p:nvSpPr>
        <p:spPr>
          <a:xfrm>
            <a:off x="250825" y="5084763"/>
            <a:ext cx="8893175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C  “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有时由树上跃到墙上，又跑到街上，在那里晒太阳。”</a:t>
            </a: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   “隐身在阳光隐约的绿叶中，好像在等待着要捉捕什么似的。”</a:t>
            </a:r>
          </a:p>
        </p:txBody>
      </p:sp>
      <p:sp>
        <p:nvSpPr>
          <p:cNvPr id="21513" name="文本框 21512"/>
          <p:cNvSpPr txBox="1"/>
          <p:nvPr/>
        </p:nvSpPr>
        <p:spPr>
          <a:xfrm>
            <a:off x="395288" y="5876925"/>
            <a:ext cx="712946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小猫的淘气、顽皮让我们会心一笑！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  <p:bldP spid="21508" grpId="0"/>
      <p:bldP spid="21509" grpId="1"/>
      <p:bldP spid="21510" grpId="0"/>
      <p:bldP spid="21511" grpId="0"/>
      <p:bldP spid="21512" grpId="0"/>
      <p:bldP spid="215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内容占位符 22529"/>
          <p:cNvSpPr>
            <a:spLocks noGrp="1"/>
          </p:cNvSpPr>
          <p:nvPr>
            <p:ph idx="1"/>
          </p:nvPr>
        </p:nvSpPr>
        <p:spPr>
          <a:xfrm>
            <a:off x="395288" y="476250"/>
            <a:ext cx="8229600" cy="3600450"/>
          </a:xfrm>
          <a:noFill/>
          <a:ln>
            <a:noFill/>
          </a:ln>
        </p:spPr>
        <p:txBody>
          <a:bodyPr anchor="t"/>
          <a:lstStyle/>
          <a:p>
            <a:r>
              <a:rPr lang="en-US" altLang="zh-CN" sz="3600"/>
              <a:t>       </a:t>
            </a:r>
            <a:r>
              <a:rPr lang="en-US" altLang="zh-CN"/>
              <a:t>2</a:t>
            </a:r>
            <a:r>
              <a:rPr lang="zh-CN" altLang="en-US"/>
              <a:t>、第三只猫难看也罢、忧郁也罢，但这都不妨碍它成长。然而，这种平静的生活很快消失，不幸随之而来，猫的遭遇是什么？（跳读第 </a:t>
            </a:r>
            <a:r>
              <a:rPr lang="en-US" altLang="zh-CN"/>
              <a:t>17</a:t>
            </a:r>
            <a:r>
              <a:rPr lang="en-US" altLang="zh-CN">
                <a:latin typeface="Arial Black" panose="020B0A04020102020204" pitchFamily="34" charset="0"/>
              </a:rPr>
              <a:t>——</a:t>
            </a:r>
            <a:r>
              <a:rPr lang="en-US" altLang="zh-CN"/>
              <a:t>29</a:t>
            </a:r>
            <a:r>
              <a:rPr lang="zh-CN" altLang="en-US"/>
              <a:t>段）。</a:t>
            </a:r>
          </a:p>
        </p:txBody>
      </p:sp>
      <p:sp>
        <p:nvSpPr>
          <p:cNvPr id="22531" name="文本框 22530"/>
          <p:cNvSpPr txBox="1"/>
          <p:nvPr/>
        </p:nvSpPr>
        <p:spPr>
          <a:xfrm>
            <a:off x="900113" y="4149725"/>
            <a:ext cx="7632700" cy="1552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x-none" sz="4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被主人误认为偷吃了芙蓉鸟。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  <p:bldP spid="225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xfrm>
            <a:off x="468313" y="908050"/>
            <a:ext cx="8229600" cy="1863725"/>
          </a:xfrm>
          <a:noFill/>
          <a:ln>
            <a:noFill/>
          </a:ln>
        </p:spPr>
        <p:txBody>
          <a:bodyPr anchor="t"/>
          <a:lstStyle/>
          <a:p>
            <a:r>
              <a:rPr lang="zh-CN" altLang="en-US" sz="4800">
                <a:solidFill>
                  <a:schemeClr val="tx1"/>
                </a:solidFill>
              </a:rPr>
              <a:t>      </a:t>
            </a:r>
            <a:r>
              <a:rPr lang="zh-CN" altLang="x-none" sz="4800">
                <a:solidFill>
                  <a:schemeClr val="tx1"/>
                </a:solidFill>
              </a:rPr>
              <a:t>3、“我”根据什么判定芙蓉鸟是这只猫咬死的?</a:t>
            </a:r>
            <a:r>
              <a:rPr lang="zh-CN" altLang="x-none" sz="4000"/>
              <a:t> </a:t>
            </a:r>
          </a:p>
        </p:txBody>
      </p:sp>
      <p:sp>
        <p:nvSpPr>
          <p:cNvPr id="23555" name="内容占位符 23554"/>
          <p:cNvSpPr>
            <a:spLocks noGrp="1"/>
          </p:cNvSpPr>
          <p:nvPr>
            <p:ph idx="1"/>
          </p:nvPr>
        </p:nvSpPr>
        <p:spPr>
          <a:xfrm>
            <a:off x="395288" y="2708275"/>
            <a:ext cx="8229600" cy="3486150"/>
          </a:xfrm>
          <a:noFill/>
          <a:ln>
            <a:noFill/>
          </a:ln>
        </p:spPr>
        <p:txBody>
          <a:bodyPr anchor="t"/>
          <a:lstStyle/>
          <a:p>
            <a:pPr>
              <a:buNone/>
            </a:pPr>
            <a:r>
              <a:rPr lang="zh-CN" altLang="en-US" sz="4800" b="1">
                <a:solidFill>
                  <a:srgbClr val="000000"/>
                </a:solidFill>
              </a:rPr>
              <a:t>          </a:t>
            </a:r>
            <a:r>
              <a:rPr lang="zh-CN" altLang="en-US" sz="4800" b="1">
                <a:solidFill>
                  <a:srgbClr val="FF3300"/>
                </a:solidFill>
              </a:rPr>
              <a:t>“那只花白猫对于这一对黄鸟，似乎也特别注意，常常跳到桌子上对鸟笼凝望着。”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1873250"/>
          </a:xfrm>
          <a:noFill/>
          <a:ln>
            <a:noFill/>
          </a:ln>
        </p:spPr>
        <p:txBody>
          <a:bodyPr anchor="t"/>
          <a:lstStyle/>
          <a:p>
            <a:r>
              <a:rPr lang="zh-CN" altLang="en-US" sz="4800">
                <a:solidFill>
                  <a:schemeClr val="tx1"/>
                </a:solidFill>
              </a:rPr>
              <a:t>      </a:t>
            </a:r>
            <a:r>
              <a:rPr lang="zh-CN" altLang="x-none" sz="4800">
                <a:solidFill>
                  <a:schemeClr val="tx1"/>
                </a:solidFill>
              </a:rPr>
              <a:t>4、“凝望”是何意?。猫究竟为什么要“凝望”鸟笼呢?</a:t>
            </a:r>
          </a:p>
        </p:txBody>
      </p:sp>
      <p:sp>
        <p:nvSpPr>
          <p:cNvPr id="24579" name="内容占位符 24578"/>
          <p:cNvSpPr>
            <a:spLocks noGrp="1"/>
          </p:cNvSpPr>
          <p:nvPr>
            <p:ph idx="1"/>
          </p:nvPr>
        </p:nvSpPr>
        <p:spPr>
          <a:xfrm>
            <a:off x="468313" y="2420938"/>
            <a:ext cx="8229600" cy="3557587"/>
          </a:xfrm>
          <a:noFill/>
          <a:ln>
            <a:noFill/>
          </a:ln>
        </p:spPr>
        <p:txBody>
          <a:bodyPr anchor="t"/>
          <a:lstStyle/>
          <a:p>
            <a:pPr>
              <a:lnSpc>
                <a:spcPct val="90000"/>
              </a:lnSpc>
              <a:buNone/>
            </a:pPr>
            <a:r>
              <a:rPr lang="zh-CN" altLang="x-none" sz="2800" b="1"/>
              <a:t>          </a:t>
            </a:r>
            <a:r>
              <a:rPr lang="zh-CN" altLang="en-US" sz="2800" b="1"/>
              <a:t>   目不转睛的看。 </a:t>
            </a:r>
            <a:r>
              <a:rPr lang="zh-CN" altLang="x-none" sz="4000" b="1">
                <a:solidFill>
                  <a:srgbClr val="FF3300"/>
                </a:solidFill>
              </a:rPr>
              <a:t>想当初，那只猫就像一个孩子，被人抛弃，无家可归，在冬天的早晨，几乎为冬寒与 饥饿所杀。它常常对鸟笼凝望着，也许是 在羡慕鸟儿的美丽，也许是悲叹自己的悲惨经历和孤苦伶仃的生活……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2708275"/>
          </a:xfrm>
          <a:noFill/>
          <a:ln>
            <a:noFill/>
          </a:ln>
        </p:spPr>
        <p:txBody>
          <a:bodyPr anchor="t"/>
          <a:lstStyle/>
          <a:p>
            <a:r>
              <a:rPr lang="zh-CN" altLang="en-US" sz="4800">
                <a:solidFill>
                  <a:schemeClr val="tx1"/>
                </a:solidFill>
              </a:rPr>
              <a:t>      </a:t>
            </a:r>
            <a:r>
              <a:rPr lang="zh-CN" altLang="x-none" sz="4800">
                <a:solidFill>
                  <a:schemeClr val="tx1"/>
                </a:solidFill>
              </a:rPr>
              <a:t>5、我的判断是否准确？是谁咬死了芙蓉鸟？根据是什么？</a:t>
            </a:r>
            <a:r>
              <a:rPr lang="zh-CN" altLang="x-none" sz="4000"/>
              <a:t> </a:t>
            </a:r>
          </a:p>
        </p:txBody>
      </p:sp>
      <p:sp>
        <p:nvSpPr>
          <p:cNvPr id="25603" name="内容占位符 25602"/>
          <p:cNvSpPr>
            <a:spLocks noGrp="1"/>
          </p:cNvSpPr>
          <p:nvPr>
            <p:ph idx="1"/>
          </p:nvPr>
        </p:nvSpPr>
        <p:spPr>
          <a:xfrm>
            <a:off x="1547813" y="2708275"/>
            <a:ext cx="8229600" cy="1036638"/>
          </a:xfrm>
          <a:noFill/>
          <a:ln>
            <a:noFill/>
          </a:ln>
        </p:spPr>
        <p:txBody>
          <a:bodyPr anchor="t"/>
          <a:lstStyle/>
          <a:p>
            <a:pPr>
              <a:buNone/>
            </a:pPr>
            <a:r>
              <a:rPr lang="zh-CN" altLang="en-US" sz="4800" b="1">
                <a:solidFill>
                  <a:srgbClr val="FF3300"/>
                </a:solidFill>
              </a:rPr>
              <a:t>一只凶恶的黑猫把鸟咬死。</a:t>
            </a:r>
          </a:p>
        </p:txBody>
      </p:sp>
      <p:sp>
        <p:nvSpPr>
          <p:cNvPr id="25604" name="文本框 25603"/>
          <p:cNvSpPr txBox="1"/>
          <p:nvPr/>
        </p:nvSpPr>
        <p:spPr>
          <a:xfrm>
            <a:off x="611188" y="3860800"/>
            <a:ext cx="8281987" cy="22875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根据是：“一只黑猫飞快的逃过露台，嘴里衔着一只黄鸟”。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  <p:bldP spid="2560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1871663"/>
          </a:xfrm>
          <a:noFill/>
          <a:ln>
            <a:noFill/>
          </a:ln>
        </p:spPr>
        <p:txBody>
          <a:bodyPr anchor="t"/>
          <a:lstStyle/>
          <a:p>
            <a:r>
              <a:rPr lang="zh-CN" altLang="en-US" sz="4800">
                <a:solidFill>
                  <a:schemeClr val="tx1"/>
                </a:solidFill>
              </a:rPr>
              <a:t>      </a:t>
            </a:r>
            <a:r>
              <a:rPr lang="zh-CN" altLang="x-none" sz="4800">
                <a:solidFill>
                  <a:schemeClr val="tx1"/>
                </a:solidFill>
              </a:rPr>
              <a:t>6、事情澄清后，“我”心里十分难过，作者是怎样抒发这种感情的？齐读第</a:t>
            </a:r>
            <a:r>
              <a:rPr lang="en-US" altLang="zh-CN" sz="4800">
                <a:solidFill>
                  <a:schemeClr val="tx1"/>
                </a:solidFill>
              </a:rPr>
              <a:t>30</a:t>
            </a:r>
            <a:r>
              <a:rPr lang="en-US" altLang="zh-CN" sz="4800">
                <a:solidFill>
                  <a:schemeClr val="tx1"/>
                </a:solidFill>
                <a:latin typeface="Arial Black" panose="020B0A04020102020204" pitchFamily="34" charset="0"/>
              </a:rPr>
              <a:t>——</a:t>
            </a:r>
            <a:r>
              <a:rPr lang="en-US" altLang="zh-CN" sz="4800">
                <a:solidFill>
                  <a:schemeClr val="tx1"/>
                </a:solidFill>
              </a:rPr>
              <a:t>34</a:t>
            </a:r>
            <a:r>
              <a:rPr lang="zh-CN" altLang="x-none" sz="4800">
                <a:solidFill>
                  <a:schemeClr val="tx1"/>
                </a:solidFill>
              </a:rPr>
              <a:t>段。</a:t>
            </a:r>
          </a:p>
        </p:txBody>
      </p:sp>
      <p:sp>
        <p:nvSpPr>
          <p:cNvPr id="26627" name="内容占位符 26626"/>
          <p:cNvSpPr>
            <a:spLocks noGrp="1"/>
          </p:cNvSpPr>
          <p:nvPr>
            <p:ph idx="1"/>
          </p:nvPr>
        </p:nvSpPr>
        <p:spPr>
          <a:xfrm>
            <a:off x="466725" y="3429000"/>
            <a:ext cx="8229600" cy="3025775"/>
          </a:xfrm>
          <a:noFill/>
          <a:ln>
            <a:noFill/>
          </a:ln>
        </p:spPr>
        <p:txBody>
          <a:bodyPr anchor="t"/>
          <a:lstStyle/>
          <a:p>
            <a:pPr>
              <a:lnSpc>
                <a:spcPct val="80000"/>
              </a:lnSpc>
              <a:buNone/>
            </a:pPr>
            <a:r>
              <a:rPr lang="zh-CN" altLang="x-none" sz="3600" b="1">
                <a:solidFill>
                  <a:srgbClr val="000000"/>
                </a:solidFill>
              </a:rPr>
              <a:t>          </a:t>
            </a:r>
            <a:r>
              <a:rPr lang="zh-CN" altLang="en-US" sz="3600" b="1">
                <a:solidFill>
                  <a:srgbClr val="000000"/>
                </a:solidFill>
              </a:rPr>
              <a:t> </a:t>
            </a:r>
            <a:r>
              <a:rPr lang="zh-CN" altLang="x-none" sz="4400" b="1">
                <a:solidFill>
                  <a:srgbClr val="FF3300"/>
                </a:solidFill>
              </a:rPr>
              <a:t>这是我的忏悔。同时告诉我们，无论做什么事，不能主观臆断，否则，就会出现差错，甚至造成无法补救的严重过失。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7649"/>
          <p:cNvSpPr txBox="1"/>
          <p:nvPr/>
        </p:nvSpPr>
        <p:spPr>
          <a:xfrm>
            <a:off x="693738" y="349250"/>
            <a:ext cx="32305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主题理解</a:t>
            </a:r>
            <a:endParaRPr lang="zh-CN" altLang="en-US" sz="5400" b="1" noProof="1">
              <a:solidFill>
                <a:srgbClr val="3333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757238" y="1938338"/>
            <a:ext cx="71278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、把“我”看作描写的侧重点，本文的主题是：</a:t>
            </a:r>
          </a:p>
        </p:txBody>
      </p:sp>
      <p:sp>
        <p:nvSpPr>
          <p:cNvPr id="27652" name="文本框 27651"/>
          <p:cNvSpPr txBox="1"/>
          <p:nvPr/>
        </p:nvSpPr>
        <p:spPr>
          <a:xfrm>
            <a:off x="1116013" y="2568575"/>
            <a:ext cx="7848600" cy="1004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①“做人的道理”：人们应平等公正地待人接物，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不能主观臆测，妄下断语，以致伤害无辜。</a:t>
            </a:r>
          </a:p>
        </p:txBody>
      </p:sp>
      <p:sp>
        <p:nvSpPr>
          <p:cNvPr id="27653" name="文本框 27652"/>
          <p:cNvSpPr txBox="1"/>
          <p:nvPr/>
        </p:nvSpPr>
        <p:spPr>
          <a:xfrm>
            <a:off x="827088" y="4767263"/>
            <a:ext cx="8316912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、把猫的不幸遭遇看作描写的侧重点，本文的主题是：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1116013" y="5300663"/>
            <a:ext cx="727233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揭示了在不合理的社会制度下，弱小者总是不幸的。</a:t>
            </a:r>
          </a:p>
        </p:txBody>
      </p:sp>
      <p:sp>
        <p:nvSpPr>
          <p:cNvPr id="27655" name="文本框 27654"/>
          <p:cNvSpPr txBox="1"/>
          <p:nvPr/>
        </p:nvSpPr>
        <p:spPr>
          <a:xfrm>
            <a:off x="1116013" y="3759200"/>
            <a:ext cx="631190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  <a:ea typeface="宋体" panose="02010600030101010101" pitchFamily="2" charset="-122"/>
              </a:rPr>
              <a:t>流露出一种热爱小生命、同情弱小者和勇于</a:t>
            </a:r>
          </a:p>
          <a:p>
            <a:r>
              <a:rPr lang="zh-CN" altLang="en-US" sz="2400" b="1">
                <a:solidFill>
                  <a:srgbClr val="FF3300"/>
                </a:solidFill>
                <a:latin typeface="楷体_GB2312" pitchFamily="49" charset="-122"/>
                <a:ea typeface="宋体" panose="02010600030101010101" pitchFamily="2" charset="-122"/>
              </a:rPr>
              <a:t>自责的感情。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3" grpId="0"/>
      <p:bldP spid="27654" grpId="0"/>
      <p:bldP spid="276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28673"/>
          <p:cNvSpPr txBox="1"/>
          <p:nvPr/>
        </p:nvSpPr>
        <p:spPr>
          <a:xfrm>
            <a:off x="762000" y="8382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1187450" y="1628775"/>
            <a:ext cx="7169150" cy="3751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40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zh-CN" altLang="x-none" sz="2800" b="1">
                <a:latin typeface="Times New Roman" panose="02020603050405020304" pitchFamily="18" charset="0"/>
                <a:ea typeface="宋体" panose="02010600030101010101" pitchFamily="2" charset="-122"/>
              </a:rPr>
              <a:t>　      </a:t>
            </a:r>
            <a:r>
              <a:rPr lang="zh-CN" altLang="x-none" sz="4800" b="1">
                <a:latin typeface="Times New Roman" panose="02020603050405020304" pitchFamily="18" charset="0"/>
                <a:ea typeface="宋体" panose="02010600030101010101" pitchFamily="2" charset="-122"/>
              </a:rPr>
              <a:t>假如养第二只猫时也养了鸟，鸟也被咬死，“我”将怎样想，怎么做？请写</a:t>
            </a:r>
            <a:r>
              <a:rPr lang="zh-CN" altLang="en-US" sz="4800" b="1">
                <a:latin typeface="Times New Roman" panose="02020603050405020304" pitchFamily="18" charset="0"/>
                <a:ea typeface="宋体" panose="02010600030101010101" pitchFamily="2" charset="-122"/>
              </a:rPr>
              <a:t>一篇</a:t>
            </a:r>
            <a:r>
              <a:rPr lang="zh-CN" altLang="x-none" sz="4800" b="1">
                <a:latin typeface="Times New Roman" panose="02020603050405020304" pitchFamily="18" charset="0"/>
                <a:ea typeface="宋体" panose="02010600030101010101" pitchFamily="2" charset="-122"/>
              </a:rPr>
              <a:t>200字</a:t>
            </a:r>
            <a:r>
              <a:rPr lang="zh-CN" altLang="en-US" sz="4800" b="1">
                <a:latin typeface="Times New Roman" panose="02020603050405020304" pitchFamily="18" charset="0"/>
                <a:ea typeface="宋体" panose="02010600030101010101" pitchFamily="2" charset="-122"/>
              </a:rPr>
              <a:t>左右</a:t>
            </a:r>
            <a:r>
              <a:rPr lang="zh-CN" altLang="x-none" sz="4800" b="1">
                <a:latin typeface="Times New Roman" panose="02020603050405020304" pitchFamily="18" charset="0"/>
                <a:ea typeface="宋体" panose="02010600030101010101" pitchFamily="2" charset="-122"/>
              </a:rPr>
              <a:t>的片段作文。</a:t>
            </a:r>
          </a:p>
        </p:txBody>
      </p:sp>
      <p:sp>
        <p:nvSpPr>
          <p:cNvPr id="28676" name="文本框 28675"/>
          <p:cNvSpPr txBox="1"/>
          <p:nvPr/>
        </p:nvSpPr>
        <p:spPr>
          <a:xfrm>
            <a:off x="1116013" y="549275"/>
            <a:ext cx="41036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作  业</a:t>
            </a:r>
            <a:endParaRPr lang="zh-CN" altLang="en-US" sz="5400" b="1" noProof="1">
              <a:solidFill>
                <a:srgbClr val="3333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2867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668000" y="101600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11266"/>
          <p:cNvSpPr txBox="1"/>
          <p:nvPr/>
        </p:nvSpPr>
        <p:spPr>
          <a:xfrm>
            <a:off x="0" y="0"/>
            <a:ext cx="259238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图片欣赏</a:t>
            </a:r>
          </a:p>
        </p:txBody>
      </p:sp>
      <p:pic>
        <p:nvPicPr>
          <p:cNvPr id="4098" name="图片 11268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620713"/>
            <a:ext cx="7720012" cy="5545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2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3313" descr="玩毛线球的猫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549275"/>
            <a:ext cx="7559675" cy="567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13314"/>
          <p:cNvSpPr txBox="1"/>
          <p:nvPr/>
        </p:nvSpPr>
        <p:spPr>
          <a:xfrm>
            <a:off x="0" y="0"/>
            <a:ext cx="259238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图片欣赏</a:t>
            </a:r>
          </a:p>
        </p:txBody>
      </p:sp>
    </p:spTree>
  </p:cSld>
  <p:clrMapOvr>
    <a:masterClrMapping/>
  </p:clrMapOvr>
  <p:transition>
    <p:wheel spokes="2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4337"/>
          <p:cNvSpPr txBox="1"/>
          <p:nvPr/>
        </p:nvSpPr>
        <p:spPr>
          <a:xfrm>
            <a:off x="1042988" y="0"/>
            <a:ext cx="1439862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zh-CN" altLang="en-US" sz="9600" b="1">
                <a:solidFill>
                  <a:srgbClr val="66FF33"/>
                </a:solidFill>
                <a:latin typeface="Arial" panose="020B0604020202020204" pitchFamily="34" charset="0"/>
                <a:ea typeface="新宋体" panose="02010609030101010101" charset="-122"/>
              </a:rPr>
              <a:t>猫</a:t>
            </a:r>
          </a:p>
        </p:txBody>
      </p:sp>
      <p:sp>
        <p:nvSpPr>
          <p:cNvPr id="14339" name="文本框 14338"/>
          <p:cNvSpPr txBox="1"/>
          <p:nvPr/>
        </p:nvSpPr>
        <p:spPr>
          <a:xfrm>
            <a:off x="1258888" y="2133600"/>
            <a:ext cx="2011362" cy="700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郑振铎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5361"/>
          <p:cNvSpPr txBox="1"/>
          <p:nvPr/>
        </p:nvSpPr>
        <p:spPr>
          <a:xfrm>
            <a:off x="3924300" y="404813"/>
            <a:ext cx="5219700" cy="3990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现代作家、文学评论家、文学史家、考古学家。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福建省长乐县，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1920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年底，与茅盾、叶圣陶等发起成立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文学研究会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，是我国新文化运动的积极倡导者。</a:t>
            </a:r>
          </a:p>
          <a:p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</a:p>
        </p:txBody>
      </p:sp>
      <p:pic>
        <p:nvPicPr>
          <p:cNvPr id="8194" name="图片 15362" descr="SC20040908133605078"/>
          <p:cNvPicPr>
            <a:picLocks noChangeAspect="1"/>
          </p:cNvPicPr>
          <p:nvPr/>
        </p:nvPicPr>
        <p:blipFill>
          <a:blip r:embed="rId2">
            <a:lum bright="12000" contrast="-17999"/>
          </a:blip>
          <a:stretch>
            <a:fillRect/>
          </a:stretch>
        </p:blipFill>
        <p:spPr>
          <a:xfrm>
            <a:off x="468313" y="1628775"/>
            <a:ext cx="3249612" cy="4078288"/>
          </a:xfrm>
          <a:prstGeom prst="rect">
            <a:avLst/>
          </a:prstGeom>
          <a:noFill/>
          <a:ln w="254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5365" name="文本框 15364"/>
          <p:cNvSpPr txBox="1"/>
          <p:nvPr/>
        </p:nvSpPr>
        <p:spPr>
          <a:xfrm>
            <a:off x="611188" y="5851525"/>
            <a:ext cx="32527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郑振铎（</a:t>
            </a:r>
            <a:r>
              <a:rPr lang="en-US" altLang="zh-CN" sz="24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1898—1958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）</a:t>
            </a:r>
          </a:p>
        </p:txBody>
      </p:sp>
      <p:sp>
        <p:nvSpPr>
          <p:cNvPr id="8196" name="文本框 15365"/>
          <p:cNvSpPr txBox="1"/>
          <p:nvPr/>
        </p:nvSpPr>
        <p:spPr>
          <a:xfrm>
            <a:off x="468313" y="549275"/>
            <a:ext cx="2735262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8" name="文本框 15367"/>
          <p:cNvSpPr txBox="1"/>
          <p:nvPr/>
        </p:nvSpPr>
        <p:spPr>
          <a:xfrm>
            <a:off x="468313" y="404813"/>
            <a:ext cx="32400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简介作者</a:t>
            </a:r>
            <a:endParaRPr lang="zh-CN" altLang="en-US" sz="5400" noProof="1">
              <a:solidFill>
                <a:srgbClr val="3333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369" name="文本框 15368"/>
          <p:cNvSpPr txBox="1"/>
          <p:nvPr/>
        </p:nvSpPr>
        <p:spPr>
          <a:xfrm>
            <a:off x="3779838" y="3597275"/>
            <a:ext cx="5364162" cy="3260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  在他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世纪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年代初写的作品中，表达了同情弱小、无辜，谴责专制、霸道，鼓吹公道、民主、博爱的思想好心情。</a:t>
            </a:r>
          </a:p>
          <a:p>
            <a:pPr>
              <a:spcBef>
                <a:spcPct val="50000"/>
              </a:spcBef>
            </a:pP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2"/>
      <p:bldP spid="153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16385"/>
          <p:cNvSpPr/>
          <p:nvPr/>
        </p:nvSpPr>
        <p:spPr>
          <a:xfrm>
            <a:off x="34925" y="1989138"/>
            <a:ext cx="8763000" cy="3444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i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污  </a:t>
            </a: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涩  </a:t>
            </a:r>
            <a:r>
              <a:rPr lang="zh-CN" altLang="en-US" sz="40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怂  恿</a:t>
            </a:r>
            <a:r>
              <a:rPr lang="zh-CN" altLang="en-US" sz="40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蜷  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伏</a:t>
            </a:r>
          </a:p>
          <a:p>
            <a:pPr>
              <a:spcBef>
                <a:spcPct val="50000"/>
              </a:spcBef>
            </a:pP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惩 </a:t>
            </a:r>
            <a:r>
              <a:rPr lang="zh-CN" altLang="en-US" sz="40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戒  </a:t>
            </a:r>
            <a:r>
              <a:rPr lang="zh-CN" altLang="en-US" sz="40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怅</a:t>
            </a:r>
            <a:r>
              <a:rPr lang="zh-CN" altLang="en-US" sz="40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然   </a:t>
            </a:r>
            <a:r>
              <a:rPr lang="zh-CN" altLang="en-US" sz="40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诅  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骂</a:t>
            </a:r>
          </a:p>
          <a:p>
            <a:pPr>
              <a:spcBef>
                <a:spcPct val="50000"/>
              </a:spcBef>
            </a:pPr>
            <a:r>
              <a:rPr lang="zh-CN" altLang="en-US" sz="4000" b="1" i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</a:p>
        </p:txBody>
      </p:sp>
      <p:sp>
        <p:nvSpPr>
          <p:cNvPr id="16387" name="文本框 16386"/>
          <p:cNvSpPr txBox="1"/>
          <p:nvPr/>
        </p:nvSpPr>
        <p:spPr>
          <a:xfrm>
            <a:off x="1476375" y="1484313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sè</a:t>
            </a:r>
          </a:p>
        </p:txBody>
      </p:sp>
      <p:sp>
        <p:nvSpPr>
          <p:cNvPr id="16388" name="文本框 16387"/>
          <p:cNvSpPr txBox="1"/>
          <p:nvPr/>
        </p:nvSpPr>
        <p:spPr>
          <a:xfrm>
            <a:off x="3492500" y="1557338"/>
            <a:ext cx="27352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sŏng yŏng</a:t>
            </a:r>
            <a:endParaRPr lang="en-US" altLang="x-none" sz="32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6443663" y="1484313"/>
            <a:ext cx="17287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32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quán</a:t>
            </a:r>
            <a:endParaRPr lang="en-US" altLang="x-none" sz="32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323850" y="3141663"/>
            <a:ext cx="26638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chéng</a:t>
            </a:r>
          </a:p>
        </p:txBody>
      </p:sp>
      <p:sp>
        <p:nvSpPr>
          <p:cNvPr id="16391" name="文本框 16390"/>
          <p:cNvSpPr txBox="1"/>
          <p:nvPr/>
        </p:nvSpPr>
        <p:spPr>
          <a:xfrm>
            <a:off x="3492500" y="3213100"/>
            <a:ext cx="19431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/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chàng</a:t>
            </a:r>
            <a:endParaRPr lang="en-US" altLang="zh-CN" sz="320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6659563" y="3213100"/>
            <a:ext cx="79216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zǔ</a:t>
            </a:r>
          </a:p>
        </p:txBody>
      </p:sp>
      <p:sp>
        <p:nvSpPr>
          <p:cNvPr id="16395" name="文本框 16394"/>
          <p:cNvSpPr txBox="1"/>
          <p:nvPr/>
        </p:nvSpPr>
        <p:spPr>
          <a:xfrm>
            <a:off x="468313" y="476250"/>
            <a:ext cx="35274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读准字音</a:t>
            </a:r>
            <a:endParaRPr lang="zh-CN" altLang="en-US" sz="5400" noProof="1">
              <a:solidFill>
                <a:srgbClr val="3333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1" grpId="0"/>
      <p:bldP spid="163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/>
          <p:nvPr/>
        </p:nvSpPr>
        <p:spPr>
          <a:xfrm>
            <a:off x="755650" y="1412875"/>
            <a:ext cx="7561263" cy="3019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48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、快</a:t>
            </a:r>
            <a:r>
              <a:rPr lang="zh-CN" altLang="x-none" sz="4800" b="1">
                <a:latin typeface="Arial" panose="020B0604020202020204" pitchFamily="34" charset="0"/>
                <a:ea typeface="宋体" panose="02010600030101010101" pitchFamily="2" charset="-122"/>
              </a:rPr>
              <a:t>速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默</a:t>
            </a:r>
            <a:r>
              <a:rPr lang="zh-CN" altLang="x-none" sz="4800" b="1">
                <a:latin typeface="Arial" panose="020B0604020202020204" pitchFamily="34" charset="0"/>
                <a:ea typeface="宋体" panose="02010600030101010101" pitchFamily="2" charset="-122"/>
              </a:rPr>
              <a:t>读课文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x-none" sz="4800" b="1">
                <a:latin typeface="Arial" panose="020B0604020202020204" pitchFamily="34" charset="0"/>
                <a:ea typeface="宋体" panose="02010600030101010101" pitchFamily="2" charset="-122"/>
              </a:rPr>
              <a:t>认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准</a:t>
            </a:r>
            <a:r>
              <a:rPr lang="zh-CN" altLang="x-none" sz="4800" b="1">
                <a:latin typeface="Arial" panose="020B0604020202020204" pitchFamily="34" charset="0"/>
                <a:ea typeface="宋体" panose="02010600030101010101" pitchFamily="2" charset="-122"/>
              </a:rPr>
              <a:t>字词，看看文中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主要</a:t>
            </a:r>
            <a:r>
              <a:rPr lang="zh-CN" altLang="x-none" sz="4800" b="1">
                <a:latin typeface="Arial" panose="020B0604020202020204" pitchFamily="34" charset="0"/>
                <a:ea typeface="宋体" panose="02010600030101010101" pitchFamily="2" charset="-122"/>
              </a:rPr>
              <a:t>写了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什么</a:t>
            </a:r>
            <a:r>
              <a:rPr lang="zh-CN" altLang="x-none" sz="4800" b="1">
                <a:latin typeface="Arial" panose="020B0604020202020204" pitchFamily="34" charset="0"/>
                <a:ea typeface="宋体" panose="02010600030101010101" pitchFamily="2" charset="-122"/>
              </a:rPr>
              <a:t>事？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怎样划分层次？哪件事写得详？</a:t>
            </a:r>
          </a:p>
        </p:txBody>
      </p:sp>
      <p:sp>
        <p:nvSpPr>
          <p:cNvPr id="10242" name="标题 17410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1143000"/>
          </a:xfrm>
          <a:noFill/>
          <a:ln>
            <a:noFill/>
          </a:ln>
        </p:spPr>
        <p:txBody>
          <a:bodyPr anchor="t"/>
          <a:lstStyle/>
          <a:p>
            <a:r>
              <a:rPr lang="zh-CN" altLang="en-US" sz="5400" b="0">
                <a:solidFill>
                  <a:srgbClr val="3333FF"/>
                </a:solidFill>
                <a:ea typeface="黑体" panose="02010609060101010101" pitchFamily="2" charset="-122"/>
              </a:rPr>
              <a:t>整体感知</a:t>
            </a:r>
          </a:p>
        </p:txBody>
      </p:sp>
      <p:pic>
        <p:nvPicPr>
          <p:cNvPr id="17413" name="《猫》朗读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16463" y="3860800"/>
            <a:ext cx="504825" cy="50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文本框 17413"/>
          <p:cNvSpPr txBox="1"/>
          <p:nvPr/>
        </p:nvSpPr>
        <p:spPr>
          <a:xfrm>
            <a:off x="827088" y="4437063"/>
            <a:ext cx="7488237" cy="22875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文中写了“我”家三次养猫的经历。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7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50303" fill="hold"/>
                                        <p:tgtEl>
                                          <p:spTgt spid="174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3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3"/>
                </p:tgtEl>
              </p:cMediaNode>
            </p:audio>
          </p:childTnLst>
        </p:cTn>
      </p:par>
    </p:tnLst>
    <p:bldLst>
      <p:bldP spid="17410" grpId="0"/>
      <p:bldP spid="174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文本框 18434"/>
          <p:cNvSpPr txBox="1"/>
          <p:nvPr/>
        </p:nvSpPr>
        <p:spPr>
          <a:xfrm>
            <a:off x="395288" y="4221163"/>
            <a:ext cx="8424862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（在文中勾画出相关的词句来）</a:t>
            </a:r>
          </a:p>
        </p:txBody>
      </p:sp>
      <p:sp>
        <p:nvSpPr>
          <p:cNvPr id="18436" name="文本框 18435"/>
          <p:cNvSpPr txBox="1"/>
          <p:nvPr/>
        </p:nvSpPr>
        <p:spPr>
          <a:xfrm>
            <a:off x="323850" y="908050"/>
            <a:ext cx="8497888" cy="3019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        2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、这三只猫的来历、外貌 、性情、在家中的地位、结局及亡失时我的感受有什么不同？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9457"/>
          <p:cNvSpPr txBox="1"/>
          <p:nvPr/>
        </p:nvSpPr>
        <p:spPr>
          <a:xfrm>
            <a:off x="1260475" y="909638"/>
            <a:ext cx="39608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华文彩云" pitchFamily="2" charset="-122"/>
              </a:rPr>
              <a:t>第一、二次养猫：</a:t>
            </a:r>
          </a:p>
        </p:txBody>
      </p:sp>
      <p:graphicFrame>
        <p:nvGraphicFramePr>
          <p:cNvPr id="19459" name="表格 19458"/>
          <p:cNvGraphicFramePr>
            <a:graphicFrameLocks noGrp="1"/>
          </p:cNvGraphicFramePr>
          <p:nvPr/>
        </p:nvGraphicFramePr>
        <p:xfrm>
          <a:off x="395288" y="1641475"/>
          <a:ext cx="8424863" cy="3648075"/>
        </p:xfrm>
        <a:graphic>
          <a:graphicData uri="http://schemas.openxmlformats.org/drawingml/2006/table">
            <a:tbl>
              <a:tblPr/>
              <a:tblGrid>
                <a:gridCol w="1512888"/>
                <a:gridCol w="933450"/>
                <a:gridCol w="2665412"/>
                <a:gridCol w="863600"/>
                <a:gridCol w="866775"/>
                <a:gridCol w="862013"/>
                <a:gridCol w="720725"/>
              </a:tblGrid>
              <a:tr h="9953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/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来 历</a:t>
                      </a:r>
                      <a:r>
                        <a:rPr lang="zh-CN" altLang="en-US" sz="1800" b="1">
                          <a:solidFill>
                            <a:schemeClr val="folHlink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x-none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外    </a:t>
                      </a: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形</a:t>
                      </a:r>
                      <a:endParaRPr lang="zh-CN" altLang="x-none" sz="1800" b="1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性 情</a:t>
                      </a:r>
                      <a:r>
                        <a:rPr lang="zh-CN" altLang="en-US" sz="1800" b="1">
                          <a:solidFill>
                            <a:schemeClr val="folHlink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在家中的地位</a:t>
                      </a:r>
                      <a:r>
                        <a:rPr lang="zh-CN" altLang="en-US" sz="1800" b="1">
                          <a:solidFill>
                            <a:schemeClr val="folHlink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结局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对我的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影响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73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folHlink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</a:t>
                      </a: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第一次：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花白猫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（</a:t>
                      </a:r>
                      <a:r>
                        <a:rPr lang="en-US" altLang="x-none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1—2</a:t>
                      </a: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）</a:t>
                      </a:r>
                      <a:r>
                        <a:rPr lang="zh-CN" altLang="en-US" sz="2400" b="1">
                          <a:solidFill>
                            <a:schemeClr val="folHlink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folHlink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</a:t>
                      </a: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第二次：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小黄猫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（</a:t>
                      </a:r>
                      <a:r>
                        <a:rPr lang="en-US" altLang="x-none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3—14</a:t>
                      </a:r>
                      <a:r>
                        <a:rPr lang="zh-CN" altLang="en-US" sz="1800" b="1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）</a:t>
                      </a:r>
                      <a:r>
                        <a:rPr lang="zh-CN" altLang="en-US" sz="2400" b="1">
                          <a:solidFill>
                            <a:schemeClr val="folHlink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24" name="直接连接符 19492"/>
          <p:cNvSpPr/>
          <p:nvPr/>
        </p:nvSpPr>
        <p:spPr>
          <a:xfrm>
            <a:off x="395288" y="2060575"/>
            <a:ext cx="1439862" cy="5762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2325" name="直接连接符 19493"/>
          <p:cNvSpPr/>
          <p:nvPr/>
        </p:nvSpPr>
        <p:spPr>
          <a:xfrm>
            <a:off x="900113" y="1628775"/>
            <a:ext cx="935037" cy="10080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9495" name="文本框 19494"/>
          <p:cNvSpPr txBox="1"/>
          <p:nvPr/>
        </p:nvSpPr>
        <p:spPr>
          <a:xfrm rot="626248">
            <a:off x="376238" y="2209800"/>
            <a:ext cx="644525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次别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96" name="文本框 19495"/>
          <p:cNvSpPr txBox="1"/>
          <p:nvPr/>
        </p:nvSpPr>
        <p:spPr>
          <a:xfrm rot="1589347">
            <a:off x="520700" y="1808163"/>
            <a:ext cx="7604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内 容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97" name="文本框 19496"/>
          <p:cNvSpPr txBox="1"/>
          <p:nvPr/>
        </p:nvSpPr>
        <p:spPr>
          <a:xfrm rot="2162317">
            <a:off x="1219200" y="1866900"/>
            <a:ext cx="7604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项 目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29" name="文本框 19497"/>
          <p:cNvSpPr txBox="1"/>
          <p:nvPr/>
        </p:nvSpPr>
        <p:spPr>
          <a:xfrm>
            <a:off x="5056188" y="4095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99" name="文本框 19498"/>
          <p:cNvSpPr txBox="1"/>
          <p:nvPr/>
        </p:nvSpPr>
        <p:spPr>
          <a:xfrm>
            <a:off x="1908175" y="2924175"/>
            <a:ext cx="868363" cy="6381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从隔壁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要来的</a:t>
            </a:r>
          </a:p>
        </p:txBody>
      </p:sp>
      <p:sp>
        <p:nvSpPr>
          <p:cNvPr id="19500" name="文本框 19499"/>
          <p:cNvSpPr txBox="1"/>
          <p:nvPr/>
        </p:nvSpPr>
        <p:spPr>
          <a:xfrm>
            <a:off x="1908175" y="4149725"/>
            <a:ext cx="868363" cy="9128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从舅舅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家要来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</a:p>
        </p:txBody>
      </p:sp>
      <p:sp>
        <p:nvSpPr>
          <p:cNvPr id="19501" name="文本框 19500"/>
          <p:cNvSpPr txBox="1"/>
          <p:nvPr/>
        </p:nvSpPr>
        <p:spPr>
          <a:xfrm>
            <a:off x="3203575" y="2997200"/>
            <a:ext cx="2154238" cy="9159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花白的毛，如带着泥土的白雪球似的</a:t>
            </a: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502" name="文本框 19501"/>
          <p:cNvSpPr txBox="1"/>
          <p:nvPr/>
        </p:nvSpPr>
        <p:spPr>
          <a:xfrm>
            <a:off x="3635375" y="4365625"/>
            <a:ext cx="16240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浑身黄色</a:t>
            </a: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503" name="文本框 19502"/>
          <p:cNvSpPr txBox="1"/>
          <p:nvPr/>
        </p:nvSpPr>
        <p:spPr>
          <a:xfrm>
            <a:off x="5505450" y="3141663"/>
            <a:ext cx="931863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b="1" noProof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很活泼</a:t>
            </a:r>
            <a:r>
              <a:rPr lang="zh-CN" altLang="en-US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504" name="文本框 19503"/>
          <p:cNvSpPr txBox="1"/>
          <p:nvPr/>
        </p:nvSpPr>
        <p:spPr>
          <a:xfrm>
            <a:off x="5508625" y="4292600"/>
            <a:ext cx="868363" cy="6381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更有趣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更活泼</a:t>
            </a:r>
          </a:p>
        </p:txBody>
      </p:sp>
      <p:sp>
        <p:nvSpPr>
          <p:cNvPr id="19505" name="文本框 19504"/>
          <p:cNvSpPr txBox="1"/>
          <p:nvPr/>
        </p:nvSpPr>
        <p:spPr>
          <a:xfrm>
            <a:off x="6372225" y="2997200"/>
            <a:ext cx="15652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大家都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喜欢它</a:t>
            </a:r>
          </a:p>
        </p:txBody>
      </p:sp>
      <p:sp>
        <p:nvSpPr>
          <p:cNvPr id="19506" name="文本框 19505"/>
          <p:cNvSpPr txBox="1"/>
          <p:nvPr/>
        </p:nvSpPr>
        <p:spPr>
          <a:xfrm>
            <a:off x="6372225" y="4292600"/>
            <a:ext cx="8747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亲爱的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同伴</a:t>
            </a:r>
          </a:p>
        </p:txBody>
      </p:sp>
      <p:sp>
        <p:nvSpPr>
          <p:cNvPr id="19507" name="文本框 19506"/>
          <p:cNvSpPr txBox="1"/>
          <p:nvPr/>
        </p:nvSpPr>
        <p:spPr>
          <a:xfrm>
            <a:off x="7308850" y="3141663"/>
            <a:ext cx="644525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病死</a:t>
            </a:r>
          </a:p>
        </p:txBody>
      </p:sp>
      <p:sp>
        <p:nvSpPr>
          <p:cNvPr id="19508" name="文本框 19507"/>
          <p:cNvSpPr txBox="1"/>
          <p:nvPr/>
        </p:nvSpPr>
        <p:spPr>
          <a:xfrm>
            <a:off x="7235825" y="4029075"/>
            <a:ext cx="868363" cy="1570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被一个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过路人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endParaRPr lang="zh-CN" altLang="en-US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捉去了</a:t>
            </a:r>
          </a:p>
          <a:p>
            <a:pPr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endParaRPr lang="zh-CN" altLang="en-US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509" name="文本框 19508"/>
          <p:cNvSpPr txBox="1"/>
          <p:nvPr/>
        </p:nvSpPr>
        <p:spPr>
          <a:xfrm>
            <a:off x="8101013" y="2997200"/>
            <a:ext cx="639762" cy="9667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一缕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酸辛</a:t>
            </a: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510" name="文本框 19509"/>
          <p:cNvSpPr txBox="1"/>
          <p:nvPr/>
        </p:nvSpPr>
        <p:spPr>
          <a:xfrm>
            <a:off x="8101013" y="4005263"/>
            <a:ext cx="639762" cy="14605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怅然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愤恨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诅咒</a:t>
            </a:r>
          </a:p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路人</a:t>
            </a: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9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99" grpId="1"/>
      <p:bldP spid="19500" grpId="0"/>
      <p:bldP spid="19501" grpId="0"/>
      <p:bldP spid="19502" grpId="0"/>
      <p:bldP spid="19503" grpId="0"/>
      <p:bldP spid="19504" grpId="0"/>
      <p:bldP spid="19505" grpId="0"/>
      <p:bldP spid="19506" grpId="0"/>
      <p:bldP spid="19507" grpId="0"/>
      <p:bldP spid="19508" grpId="0"/>
      <p:bldP spid="19509" grpId="0"/>
      <p:bldP spid="195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1_Glass Layers">
  <a:themeElements>
    <a:clrScheme name="">
      <a:dk1>
        <a:srgbClr val="FFFFFF"/>
      </a:dk1>
      <a:lt1>
        <a:srgbClr val="008000"/>
      </a:lt1>
      <a:dk2>
        <a:srgbClr val="FFFFB7"/>
      </a:dk2>
      <a:lt2>
        <a:srgbClr val="006600"/>
      </a:lt2>
      <a:accent1>
        <a:srgbClr val="99CC00"/>
      </a:accent1>
      <a:accent2>
        <a:srgbClr val="00CC00"/>
      </a:accent2>
      <a:accent3>
        <a:srgbClr val="AAC1AA"/>
      </a:accent3>
      <a:accent4>
        <a:srgbClr val="DCDCDC"/>
      </a:accent4>
      <a:accent5>
        <a:srgbClr val="CAE2AA"/>
      </a:accent5>
      <a:accent6>
        <a:srgbClr val="00B700"/>
      </a:accent6>
      <a:hlink>
        <a:srgbClr val="99FF66"/>
      </a:hlink>
      <a:folHlink>
        <a:srgbClr val="FFFF66"/>
      </a:folHlink>
    </a:clrScheme>
    <a:fontScheme name="">
      <a:majorFont>
        <a:latin typeface="Arial Black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FFCC66"/>
        </a:lt1>
        <a:dk2>
          <a:srgbClr val="CC6600"/>
        </a:dk2>
        <a:lt2>
          <a:srgbClr val="FF9900"/>
        </a:lt2>
        <a:accent1>
          <a:srgbClr val="F05000"/>
        </a:accent1>
        <a:accent2>
          <a:srgbClr val="B28300"/>
        </a:accent2>
        <a:accent3>
          <a:srgbClr val="FFE2B9"/>
        </a:accent3>
        <a:accent4>
          <a:srgbClr val="DCDCDC"/>
        </a:accent4>
        <a:accent5>
          <a:srgbClr val="F6B3AA"/>
        </a:accent5>
        <a:accent6>
          <a:srgbClr val="9F7500"/>
        </a:accent6>
        <a:hlink>
          <a:srgbClr val="99CC00"/>
        </a:hlink>
        <a:folHlink>
          <a:srgbClr val="0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993300"/>
        </a:lt1>
        <a:dk2>
          <a:srgbClr val="FEEC94"/>
        </a:dk2>
        <a:lt2>
          <a:srgbClr val="BB5F03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CDCDC"/>
        </a:accent4>
        <a:accent5>
          <a:srgbClr val="FFCAAA"/>
        </a:accent5>
        <a:accent6>
          <a:srgbClr val="A45E02"/>
        </a:accent6>
        <a:hlink>
          <a:srgbClr val="FFFF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FB56D"/>
        </a:lt1>
        <a:dk2>
          <a:srgbClr val="FFFFCC"/>
        </a:dk2>
        <a:lt2>
          <a:srgbClr val="56925A"/>
        </a:lt2>
        <a:accent1>
          <a:srgbClr val="2B877C"/>
        </a:accent1>
        <a:accent2>
          <a:srgbClr val="5A9A5F"/>
        </a:accent2>
        <a:accent3>
          <a:srgbClr val="BBD6BB"/>
        </a:accent3>
        <a:accent4>
          <a:srgbClr val="DCDCDC"/>
        </a:accent4>
        <a:accent5>
          <a:srgbClr val="ACC3BF"/>
        </a:accent5>
        <a:accent6>
          <a:srgbClr val="508A55"/>
        </a:accent6>
        <a:hlink>
          <a:srgbClr val="99FF33"/>
        </a:hlink>
        <a:folHlink>
          <a:srgbClr val="DDFFB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00"/>
        </a:lt1>
        <a:dk2>
          <a:srgbClr val="FFFFB7"/>
        </a:dk2>
        <a:lt2>
          <a:srgbClr val="006600"/>
        </a:lt2>
        <a:accent1>
          <a:srgbClr val="99CC00"/>
        </a:accent1>
        <a:accent2>
          <a:srgbClr val="00CC00"/>
        </a:accent2>
        <a:accent3>
          <a:srgbClr val="AAC1AA"/>
        </a:accent3>
        <a:accent4>
          <a:srgbClr val="DCDCDC"/>
        </a:accent4>
        <a:accent5>
          <a:srgbClr val="CAE2AA"/>
        </a:accent5>
        <a:accent6>
          <a:srgbClr val="00B700"/>
        </a:accent6>
        <a:hlink>
          <a:srgbClr val="99FF66"/>
        </a:hlink>
        <a:folHlink>
          <a:srgbClr val="FF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1F6F8"/>
        </a:accent5>
        <a:accent6>
          <a:srgbClr val="7F98E0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F8F8F8"/>
        </a:dk2>
        <a:lt2>
          <a:srgbClr val="48486A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CDCDC"/>
        </a:accent4>
        <a:accent5>
          <a:srgbClr val="B9CAFF"/>
        </a:accent5>
        <a:accent6>
          <a:srgbClr val="0000E5"/>
        </a:accent6>
        <a:hlink>
          <a:srgbClr val="3DCCFF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9D9FF"/>
        </a:dk2>
        <a:lt2>
          <a:srgbClr val="573F8B"/>
        </a:lt2>
        <a:accent1>
          <a:srgbClr val="CC99FF"/>
        </a:accent1>
        <a:accent2>
          <a:srgbClr val="9933FF"/>
        </a:accent2>
        <a:accent3>
          <a:srgbClr val="B9B9CA"/>
        </a:accent3>
        <a:accent4>
          <a:srgbClr val="DCDCDC"/>
        </a:accent4>
        <a:accent5>
          <a:srgbClr val="E2CAFF"/>
        </a:accent5>
        <a:accent6>
          <a:srgbClr val="892DE5"/>
        </a:accent6>
        <a:hlink>
          <a:srgbClr val="99F3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2F2F2"/>
        </a:accent3>
        <a:accent4>
          <a:srgbClr val="000000"/>
        </a:accent4>
        <a:accent5>
          <a:srgbClr val="F7F7FA"/>
        </a:accent5>
        <a:accent6>
          <a:srgbClr val="7D7DA1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1174</Words>
  <Application>Microsoft Office PowerPoint</Application>
  <PresentationFormat>全屏显示(4:3)</PresentationFormat>
  <Paragraphs>144</Paragraphs>
  <Slides>18</Slides>
  <Notes>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1_Glass Layers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整体感知</vt:lpstr>
      <vt:lpstr>PowerPoint 演示文稿</vt:lpstr>
      <vt:lpstr>PowerPoint 演示文稿</vt:lpstr>
      <vt:lpstr>PowerPoint 演示文稿</vt:lpstr>
      <vt:lpstr>研读课文</vt:lpstr>
      <vt:lpstr>PowerPoint 演示文稿</vt:lpstr>
      <vt:lpstr>      3、“我”根据什么判定芙蓉鸟是这只猫咬死的? </vt:lpstr>
      <vt:lpstr>      4、“凝望”是何意?。猫究竟为什么要“凝望”鸟笼呢?</vt:lpstr>
      <vt:lpstr>      5、我的判断是否准确？是谁咬死了芙蓉鸟？根据是什么？ </vt:lpstr>
      <vt:lpstr>      6、事情澄清后，“我”心里十分难过，作者是怎样抒发这种感情的？齐读第30——34段。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3</cp:revision>
  <cp:lastPrinted>2021-09-24T09:02:56Z</cp:lastPrinted>
  <dcterms:created xsi:type="dcterms:W3CDTF">2021-09-24T09:02:56Z</dcterms:created>
  <dcterms:modified xsi:type="dcterms:W3CDTF">2021-11-25T04:12:16Z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