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3"/>
  </p:notesMasterIdLst>
  <p:sldIdLst>
    <p:sldId id="303" r:id="rId2"/>
    <p:sldId id="304" r:id="rId3"/>
    <p:sldId id="274" r:id="rId4"/>
    <p:sldId id="264" r:id="rId5"/>
    <p:sldId id="286" r:id="rId6"/>
    <p:sldId id="261" r:id="rId7"/>
    <p:sldId id="331" r:id="rId8"/>
    <p:sldId id="270" r:id="rId9"/>
    <p:sldId id="306" r:id="rId10"/>
    <p:sldId id="309" r:id="rId11"/>
    <p:sldId id="351" r:id="rId12"/>
    <p:sldId id="269" r:id="rId13"/>
    <p:sldId id="312" r:id="rId14"/>
    <p:sldId id="314" r:id="rId15"/>
    <p:sldId id="324" r:id="rId16"/>
    <p:sldId id="320" r:id="rId17"/>
    <p:sldId id="321" r:id="rId18"/>
    <p:sldId id="322" r:id="rId19"/>
    <p:sldId id="323" r:id="rId20"/>
    <p:sldId id="267" r:id="rId21"/>
    <p:sldId id="37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71" d="100"/>
          <a:sy n="71" d="100"/>
        </p:scale>
        <p:origin x="-828" y="-96"/>
      </p:cViewPr>
      <p:guideLst>
        <p:guide orient="horz" pos="2532"/>
        <p:guide pos="3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687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2019/1/24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古文翻译？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02370" y="527614"/>
            <a:ext cx="11572408" cy="110109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即时巩固</a:t>
            </a:r>
            <a:r>
              <a:rPr lang="en-US" altLang="zh-CN" sz="3200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3200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3200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5045" y="4540250"/>
            <a:ext cx="10230485" cy="141287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译文：</a:t>
            </a:r>
            <a:r>
              <a:rPr lang="zh-CN" altLang="zh-CN" sz="2800" kern="1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王戎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、陈准等人一起说：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傅公还在任职，我们就没有忧虑了。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他被</a:t>
            </a:r>
            <a:r>
              <a:rPr lang="zh-CN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众人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倚重信任到这种地步。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众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800" b="1" kern="1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1870" y="1628775"/>
            <a:ext cx="1023366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傅祗字子庄，早知名，以才识明练称。及赵王伦辅政，以为中书监，常侍如故，以镇军心。祗辞之以疾，伦遣御史舆祗就职。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王戎、陈准等相与言曰：</a:t>
            </a:r>
            <a:r>
              <a:rPr lang="en-US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傅公在事，吾属无忧矣。</a:t>
            </a:r>
            <a:r>
              <a:rPr lang="en-US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其为</a:t>
            </a:r>
            <a:r>
              <a:rPr lang="zh-CN" altLang="zh-CN" sz="2800" b="1" u="heavy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物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所倚信如此</a:t>
            </a:r>
            <a:r>
              <a:rPr lang="zh-CN" altLang="zh-CN" sz="2800" b="1" u="heavy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8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选自《晋书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列传第四十七》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zh-CN" altLang="zh-CN" sz="2800" kern="1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06145" y="415290"/>
            <a:ext cx="10950575" cy="134366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猜词【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诮</a:t>
            </a:r>
            <a:r>
              <a:rPr lang="zh-CN" altLang="zh-CN" sz="32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】</a:t>
            </a:r>
            <a:endParaRPr lang="zh-CN" altLang="zh-CN" sz="28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6140" y="4255135"/>
            <a:ext cx="10183495" cy="141287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/>
              <a:t>译文：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胡宿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责问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他们说：“你们辅佐滕宗谅很久了，如果他有过错，为什么不早点指出纠正呢？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05510" y="1946275"/>
            <a:ext cx="10340340" cy="2158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2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知湖州，前守滕宗谅大兴学校，费钱数十万。宗谅去，通判、僚吏皆疑以为欺，不肯书历。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宿</a:t>
            </a:r>
            <a:r>
              <a:rPr lang="en-US" alt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传主：胡宿）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诮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之曰：“君辈佐滕侯久矣，苟有过，盍不早正？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乃阴拱以观，俟其去而非之，岂昔人分谤之意乎？”坐者大惭谢。（选自《宋史》）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5670" y="1348740"/>
            <a:ext cx="109518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宿诮之曰：“君辈佐滕侯久矣，苟有过，盍不早正？</a:t>
            </a:r>
            <a:endParaRPr lang="zh-CN" altLang="en-US" sz="2800" b="1"/>
          </a:p>
        </p:txBody>
      </p:sp>
      <p:sp>
        <p:nvSpPr>
          <p:cNvPr id="4" name="矩形 3"/>
          <p:cNvSpPr/>
          <p:nvPr/>
        </p:nvSpPr>
        <p:spPr>
          <a:xfrm rot="20220000">
            <a:off x="8216900" y="4789805"/>
            <a:ext cx="2896870" cy="786130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200" b="1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人事物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allAtOnce" bldLvl="0"/>
      <p:bldP spid="2" grpId="0"/>
      <p:bldP spid="3" grpId="0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67420" y="493324"/>
            <a:ext cx="11572408" cy="199009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即时巩固</a:t>
            </a:r>
            <a:r>
              <a:rPr lang="en-US" altLang="zh-CN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3200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舍</a:t>
            </a:r>
            <a:endParaRPr lang="zh-CN" altLang="en-US" sz="2800" dirty="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8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975" y="1410970"/>
            <a:ext cx="1009777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平阳耿子廉械逮至京师，其妻孕将育，众拒门不纳，妻卧草中以号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。（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李疑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）疑问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故，归谓妇曰：“人孰无缓解，安能以室庐自随哉！且人命至重，倘育而为风露所感，则母子俱死，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吾宁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舍</a:t>
            </a:r>
            <a:r>
              <a:rPr lang="zh-CN" altLang="en-US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之而受祸，何忍死其母子？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”俾妇邀以归，产一男子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（选自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宋濂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宪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集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疑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传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750" y="4946015"/>
            <a:ext cx="101974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ym typeface="+mn-ea"/>
              </a:rPr>
              <a:t>译文：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我宁可冒着连坐的风险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收留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sym typeface="+mn-ea"/>
              </a:rPr>
              <a:t>他们，也不忍心眼看着她们母子死去。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（收留，安置）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0855" y="1318895"/>
            <a:ext cx="11305540" cy="510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郝敬，字仲舆。幼称神童，举万历十七年进士。历知缙云、永嘉二县，并有能声。久之，补户科，数有所论奏。山东税监陈增贪横，为益都知县吴宗尧所奏，帝不罪。敬上言：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开采不罢，则陛下明旨不过为愚弄臣民之虚文。乞先停止，然后以宗尧所奏下抚按勘核，正增不法之罪。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不听。顷之，山东巡抚尹应元亦极论增罪，帝怒，切责应元，斥宗尧为民。敬再上言：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陛下处陈增一事，甚失众心。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帝怒，夺俸一年。宗尧之劾增也，增怒甚，诬讦其赃私，词连青州一府官僚，旁引商民吴时奉等，请皆籍没，帝辄可之。</a:t>
            </a:r>
            <a:r>
              <a:rPr lang="zh-CN" altLang="zh-CN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敬复力诋增，乞速寝其奏，亦不纳。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坐事，谪知江阴县。</a:t>
            </a:r>
            <a:r>
              <a:rPr lang="zh-CN" altLang="zh-CN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贪污不检，物论皆不予，遂投劾归，杜门著书。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崇祯十二年卒。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                                                                               (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节选自《明史》）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692785" y="411480"/>
            <a:ext cx="4044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语段情景体验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1370" y="1012825"/>
            <a:ext cx="10697845" cy="5107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郝敬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，字仲舆。幼称神童，举万历十七年进士。历知缙云、永嘉二县，并有能声。久之，补户科，数有所论奏。山东税监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陈增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贪横，为益都知县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吴宗尧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所奏，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不罪。敬上言：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开采不罢，则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陛下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明旨不过为愚弄臣民之虚文。乞先停止，然后以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宗尧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所奏下抚按勘核，正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不法之罪。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不听。顷之，山东巡抚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尹应元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亦极论增罪，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怒，切责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应元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，斥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宗尧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为民。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敬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再上言：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陛下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陈增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一事，甚失众心。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怒，夺俸一年。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宗尧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之劾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怒甚，诬讦其赃私，词连青州一府官僚，旁引商民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吴时奉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等，请皆籍没，</a:t>
            </a:r>
            <a:r>
              <a:rPr lang="zh-CN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帝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辄可之。</a:t>
            </a:r>
            <a:r>
              <a:rPr lang="zh-CN" altLang="zh-CN" sz="28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敬</a:t>
            </a:r>
            <a:r>
              <a:rPr lang="zh-CN" altLang="zh-CN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复力诋</a:t>
            </a:r>
            <a:r>
              <a:rPr lang="zh-CN" altLang="zh-CN" sz="28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增</a:t>
            </a:r>
            <a:r>
              <a:rPr lang="zh-CN" altLang="zh-CN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，乞速寝其奏，亦不纳。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坐事，谪知江阴县。</a:t>
            </a:r>
            <a:r>
              <a:rPr lang="zh-CN" altLang="zh-CN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贪污不检，物论皆不予，遂投劾归，杜门著书。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崇祯十二年卒。</a:t>
            </a:r>
          </a:p>
          <a:p>
            <a:r>
              <a:rPr lang="en-US" altLang="zh-CN" sz="2800" dirty="0" smtClean="0"/>
              <a:t>                                                                       </a:t>
            </a:r>
            <a:r>
              <a:rPr lang="en-US" altLang="zh-CN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(</a:t>
            </a:r>
            <a:r>
              <a:rPr lang="zh-CN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节选自《明史》）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47750" y="1000760"/>
            <a:ext cx="10140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ym typeface="+mn-ea"/>
              </a:rPr>
              <a:t>敬复力诋增，乞速寝其奏，亦不纳。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974090" y="3430905"/>
            <a:ext cx="906589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>
                <a:sym typeface="+mn-ea"/>
              </a:rPr>
              <a:t>贪污不检，物论皆不予，遂投劾归，杜门著书。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2330" y="1784985"/>
            <a:ext cx="100139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/>
              <a:t>译文：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</a:rPr>
              <a:t>郝敬又竭力斥责陈增，请求皇上赶紧使陈增的奏请留中不发，意见还是未被采纳。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88390" y="4239260"/>
            <a:ext cx="101168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译文：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贪污之风不制止，众人的舆论不理会，便上书弹劾自己，辞官回家，闭门著书立说。</a:t>
            </a:r>
          </a:p>
        </p:txBody>
      </p:sp>
      <p:sp>
        <p:nvSpPr>
          <p:cNvPr id="4" name="心形 3">
            <a:hlinkClick r:id="rId2" action="ppaction://hlinksldjump"/>
          </p:cNvPr>
          <p:cNvSpPr/>
          <p:nvPr/>
        </p:nvSpPr>
        <p:spPr>
          <a:xfrm>
            <a:off x="366395" y="5849620"/>
            <a:ext cx="594995" cy="44958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2465" y="133914"/>
            <a:ext cx="11572408" cy="189801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280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8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0420" y="1142365"/>
            <a:ext cx="10247630" cy="4009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3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稼轩帅淮时，同甫与时落落，家甚贫。 访稼轩于治所，相与淡天下事。 酒酣，稼轩言南北利害：南之可以并北者如此，北之可以并南者如此。 且言钱塘非帝王居，断牛头之山，天下无援兵；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决西湖之水，满城皆</a:t>
            </a:r>
            <a:r>
              <a:rPr lang="zh-CN" altLang="en-US" sz="2800" b="1" u="sng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鱼鳖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饮罢，宿同甫中斋。同甫夜思稼轩沉重寡言，醒必思其误，将杀我以灭口，遂盗其骏马而逃。月余致书稼轩，假十万缗以纾困，稼轩如数与之。（节选自赵溍《养疴漫笔》）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9490" y="5394960"/>
            <a:ext cx="10398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译文：</a:t>
            </a: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如果放出西湖的水，满城都是被淹的百姓。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9950" y="445770"/>
            <a:ext cx="5676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/>
              <a:t>巩固练习</a:t>
            </a:r>
          </a:p>
        </p:txBody>
      </p:sp>
      <p:sp>
        <p:nvSpPr>
          <p:cNvPr id="6" name="心形 5">
            <a:hlinkClick r:id="rId3" action="ppaction://hlinksldjump"/>
          </p:cNvPr>
          <p:cNvSpPr/>
          <p:nvPr/>
        </p:nvSpPr>
        <p:spPr>
          <a:xfrm>
            <a:off x="225425" y="5532120"/>
            <a:ext cx="594995" cy="44958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74395" y="3942080"/>
            <a:ext cx="10743565" cy="141287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译文：</a:t>
            </a:r>
            <a:r>
              <a:rPr lang="zh-CN" altLang="zh-CN" sz="2800" kern="1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儿辈谈论探求坚守自己、经历世事的</a:t>
            </a:r>
            <a:r>
              <a:rPr lang="zh-CN" altLang="zh-CN" sz="2800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道理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，有时揭示那些道理，有时引用事例规劝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验证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800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800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道理</a:t>
            </a:r>
            <a:r>
              <a:rPr lang="en-US" altLang="zh-CN" sz="2800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800" kern="1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6920" y="1461135"/>
            <a:ext cx="1086104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《双节堂庸训》者，龙庄居士教其子孙之所作也。居士扃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关闭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门养疴，日读《颜氏家训》《袁氏世范》，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与儿辈讲求持身涉世之</a:t>
            </a:r>
            <a:r>
              <a:rPr lang="zh-CN" altLang="zh-CN" sz="2800" b="1" u="heavy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方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，或揭其理，或证以事</a:t>
            </a:r>
            <a:r>
              <a:rPr lang="zh-CN" altLang="zh-CN" sz="2800" b="1" u="heavy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8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选自汪辉祖《〈双节堂庸训〉自序》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心形 3">
            <a:hlinkClick r:id="rId3" action="ppaction://hlinksldjump"/>
          </p:cNvPr>
          <p:cNvSpPr/>
          <p:nvPr/>
        </p:nvSpPr>
        <p:spPr>
          <a:xfrm>
            <a:off x="161925" y="4227830"/>
            <a:ext cx="594995" cy="44958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4710" y="4582795"/>
            <a:ext cx="10779125" cy="192849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译文：</a:t>
            </a:r>
            <a:r>
              <a:rPr lang="zh-CN" altLang="zh-CN" sz="2800" kern="1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他们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也是为了自己的主人，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如今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您刚平定天下，就因为私人的</a:t>
            </a:r>
            <a:r>
              <a:rPr lang="zh-CN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仇恨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杀人，这样怎能来收服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招抚、招引、招致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还没有归附的人呢？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仇恨</a:t>
            </a:r>
            <a:r>
              <a:rPr lang="en-US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800" kern="100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4075" y="1019175"/>
            <a:ext cx="10192385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安童，木华黎四世孙，霸突鲁长子也。四年，执阿里不哥党千余，将置之法。安童侍侧，帝语之曰：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朕欲置此属于死地</a:t>
            </a:r>
            <a:r>
              <a:rPr lang="zh-CN" altLang="zh-CN" sz="2800" kern="100" spc="-3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何如？</a:t>
            </a:r>
            <a:r>
              <a:rPr lang="en-US" altLang="zh-CN" sz="2800" kern="100" spc="-3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对曰</a:t>
            </a:r>
            <a:r>
              <a:rPr lang="zh-CN" altLang="zh-CN" sz="2800" kern="100" spc="-3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：</a:t>
            </a:r>
            <a:r>
              <a:rPr lang="en-US" altLang="zh-CN" sz="28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人各为其主，陛下甫定大难，遽以私</a:t>
            </a:r>
            <a:r>
              <a:rPr lang="zh-CN" altLang="zh-CN" sz="2800" b="1" u="heavy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憾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杀人，将何以怀服未附？</a:t>
            </a:r>
            <a:r>
              <a:rPr lang="en-US" altLang="zh-CN" sz="2800" b="1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帝惊曰：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卿年少，何从得老成语？此言正与朕意合。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由是深重之</a:t>
            </a:r>
            <a:r>
              <a:rPr lang="zh-CN" altLang="zh-CN" sz="28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en-US" altLang="zh-CN" sz="28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选自《元史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列传第十三》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心形 3">
            <a:hlinkClick r:id="rId3" action="ppaction://hlinksldjump"/>
          </p:cNvPr>
          <p:cNvSpPr/>
          <p:nvPr/>
        </p:nvSpPr>
        <p:spPr>
          <a:xfrm>
            <a:off x="179705" y="4888230"/>
            <a:ext cx="594995" cy="44958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allAtOnce" bldLvl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6155" y="3324225"/>
            <a:ext cx="10445750" cy="205930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译文：</a:t>
            </a:r>
            <a:r>
              <a:rPr lang="zh-CN" altLang="zh-CN" sz="2800" kern="100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贤平时很敬重彭时，退朝后一定向他咨询朝政。彭时引用正确的道理跟李贤争对错，有时会让李贤不高兴</a:t>
            </a:r>
            <a:r>
              <a:rPr lang="zh-CN" altLang="zh-CN" sz="2800" kern="100" spc="-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李贤开始对他有点微微抵触</a:t>
            </a:r>
            <a:r>
              <a:rPr lang="zh-CN" altLang="zh-CN" sz="2800" kern="100" spc="-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时间长了也就佩服他的</a:t>
            </a:r>
            <a:r>
              <a:rPr lang="zh-CN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诚实</a:t>
            </a:r>
            <a:r>
              <a:rPr lang="zh-CN" altLang="zh-CN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正直</a:t>
            </a:r>
            <a:r>
              <a:rPr lang="zh-CN" altLang="zh-CN" sz="2800" kern="100" spc="-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诚实、诚恳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800" b="1" kern="1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115" y="936625"/>
            <a:ext cx="10801350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40000"/>
              </a:lnSpc>
            </a:pP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彭时，字纯道，安福人。天顺元年，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帝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命入阁，兼翰林院学士。而帝方向用李贤，数召贤独对。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贤雅重时，退必咨之。时引义争可否，或至失色。贤初小忤，久亦服其</a:t>
            </a:r>
            <a:r>
              <a:rPr lang="zh-CN" altLang="zh-CN" sz="2800" b="1" u="heavy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谅</a:t>
            </a:r>
            <a:r>
              <a:rPr lang="zh-CN" altLang="zh-CN" sz="2800" b="1" u="heavy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直。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选自《明史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彭时传》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心形 3">
            <a:hlinkClick r:id="rId3" action="ppaction://hlinksldjump"/>
          </p:cNvPr>
          <p:cNvSpPr/>
          <p:nvPr/>
        </p:nvSpPr>
        <p:spPr>
          <a:xfrm>
            <a:off x="198120" y="3626485"/>
            <a:ext cx="594995" cy="44958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1174" y="722812"/>
            <a:ext cx="7158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太子及宾客知其事者，皆白衣冠送之</a:t>
            </a:r>
          </a:p>
        </p:txBody>
      </p:sp>
      <p:pic>
        <p:nvPicPr>
          <p:cNvPr id="1025" name="Picture 1" descr="C:\Users\lenovo\Documents\Tencent Files\6148537\Image\C2C\0C964B2C10A6978AE19C165B8BB2A4B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85" y="1428115"/>
            <a:ext cx="9081770" cy="115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1174" y="3030583"/>
            <a:ext cx="876082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旦日不可不蚤自来谢项王</a:t>
            </a:r>
          </a:p>
        </p:txBody>
      </p:sp>
      <p:pic>
        <p:nvPicPr>
          <p:cNvPr id="1026" name="Picture 2" descr="C:\Users\lenovo\Documents\Tencent Files\6148537\Image\C2C\D65D9BE6C22AE81E0DF6842656573B7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85" y="3779520"/>
            <a:ext cx="9065895" cy="880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enovo\Documents\Tencent Files\6148537\Image\C2C\1EC81434FB84501268CAE48BEBF5520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085" y="5007610"/>
            <a:ext cx="9123045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80745" y="4429125"/>
            <a:ext cx="10442575" cy="141287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/>
              <a:t>译文：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闾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命令孙惠蔚与李彪大声争论，李彪不能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孙惠蔚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理亏（使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理亏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zh-CN" sz="2800" b="1" kern="1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5970" y="985520"/>
            <a:ext cx="1034034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2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孙惠蔚，武邑武遂人也。年十五，粗通《诗》、《书》及《孝经》、《论语》。十八，师董道季讲《易》。十九，师程玄读《礼经》及“春秋三传”。时中书监高闾因相谈荐，俄为中书博士，转皇宗博士。秘书令李彪，自以才辩，立难于其前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闾命惠蔚与彪抗论，彪不能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屈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黄门侍郎张彝，常与游处，每表疏论事，多参访焉。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选自《北史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孙惠蔚传》）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心形 5">
            <a:hlinkClick r:id="rId3" action="ppaction://hlinksldjump"/>
          </p:cNvPr>
          <p:cNvSpPr/>
          <p:nvPr/>
        </p:nvSpPr>
        <p:spPr>
          <a:xfrm>
            <a:off x="180975" y="4756150"/>
            <a:ext cx="594995" cy="449580"/>
          </a:xfrm>
          <a:prstGeom prst="hear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allAtOnce" bldLvl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148830" y="4656455"/>
            <a:ext cx="140208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75000"/>
                  </a:schemeClr>
                </a:solidFill>
                <a:latin typeface="叶根友刀锋黑草" panose="02010601030101010101" charset="-122"/>
                <a:ea typeface="叶根友刀锋黑草" panose="02010601030101010101" charset="-122"/>
                <a:sym typeface="+mn-ea"/>
              </a:rPr>
              <a:t>王涣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730" y="2117725"/>
            <a:ext cx="2809240" cy="83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732790"/>
            <a:ext cx="2678430" cy="1017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2670" y="5106670"/>
            <a:ext cx="2591435" cy="134493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grayscl/>
            <a:lum bright="6000" contrast="-24000"/>
          </a:blip>
          <a:stretch>
            <a:fillRect/>
          </a:stretch>
        </p:blipFill>
        <p:spPr>
          <a:xfrm>
            <a:off x="8319770" y="2811780"/>
            <a:ext cx="2019300" cy="10191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87895" y="946785"/>
            <a:ext cx="1123950" cy="5905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7880" y="2838450"/>
            <a:ext cx="1875155" cy="9594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84645" y="2298065"/>
            <a:ext cx="1635125" cy="838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85960" y="4203065"/>
            <a:ext cx="1381125" cy="7143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7065" y="3883025"/>
            <a:ext cx="2021205" cy="10344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3445" y="1028700"/>
            <a:ext cx="227647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315450" y="1181100"/>
            <a:ext cx="267589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177415"/>
            <a:ext cx="12189460" cy="1781175"/>
            <a:chOff x="-1511977" y="1327655"/>
            <a:chExt cx="12192000" cy="1589881"/>
          </a:xfrm>
          <a:solidFill>
            <a:schemeClr val="bg1">
              <a:alpha val="49000"/>
            </a:schemeClr>
          </a:solidFill>
        </p:grpSpPr>
        <p:cxnSp>
          <p:nvCxnSpPr>
            <p:cNvPr id="5" name="直接连接符 4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grp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-1511977" y="1327655"/>
              <a:ext cx="12192000" cy="15898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solidFill>
                    <a:srgbClr val="FF0000"/>
                  </a:solidFill>
                </a:rPr>
                <a:t>古文翻译？猜猜猜 </a:t>
              </a:r>
              <a:r>
                <a:rPr lang="zh-CN" altLang="en-US" sz="4800" dirty="0" smtClean="0">
                  <a:solidFill>
                    <a:srgbClr val="FF0000"/>
                  </a:solidFill>
                </a:rPr>
                <a:t>           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95045" y="247015"/>
            <a:ext cx="10097770" cy="134366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</a:rPr>
              <a:t>猜词【亲近】</a:t>
            </a:r>
          </a:p>
          <a:p>
            <a:pPr indent="720090" algn="just">
              <a:lnSpc>
                <a:spcPct val="150000"/>
              </a:lnSpc>
              <a:spcAft>
                <a:spcPts val="0"/>
              </a:spcAft>
            </a:pPr>
            <a:endParaRPr lang="zh-CN" altLang="zh-CN" sz="105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endParaRPr lang="zh-CN" altLang="zh-CN" sz="1050" b="1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9490" y="1256030"/>
            <a:ext cx="2007870" cy="141287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+mn-ea"/>
              </a:rPr>
              <a:t>兄弟</a:t>
            </a:r>
            <a:r>
              <a:rPr lang="zh-CN" altLang="en-US" sz="28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+mn-ea"/>
              </a:rPr>
              <a:t>亲近</a:t>
            </a:r>
            <a:endParaRPr lang="zh-CN" altLang="en-US" sz="2800" kern="100" dirty="0">
              <a:solidFill>
                <a:srgbClr val="FF0000"/>
              </a:solidFill>
              <a:latin typeface="Times New Roman" panose="02020603050405020304"/>
              <a:ea typeface="华文细黑" panose="02010600040101010101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 dirty="0">
              <a:solidFill>
                <a:srgbClr val="C00000"/>
              </a:solidFill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7430" y="2104390"/>
            <a:ext cx="9326880" cy="1383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u="sng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武父子亡功德</a:t>
            </a:r>
            <a:r>
              <a:rPr lang="en-US" altLang="zh-CN" sz="2800" b="1" u="sng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2800" b="1" u="sng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皆为陛下所成就,位列将,爵通候,兄弟</a:t>
            </a:r>
            <a:r>
              <a:rPr lang="zh-CN" altLang="en-US" sz="2800" b="1" u="sng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亲近</a:t>
            </a:r>
            <a:r>
              <a:rPr lang="zh-CN" altLang="en-US" sz="2800" b="1" u="sng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,常愿肝脑涂地。</a:t>
            </a:r>
            <a:r>
              <a:rPr lang="zh-CN" altLang="en-US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</a:rPr>
              <a:t>（选自《苏武传》）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34415" y="3667125"/>
            <a:ext cx="9848850" cy="20300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</a:rPr>
              <a:t>译文：</a:t>
            </a:r>
            <a:r>
              <a:rPr lang="zh-CN" altLang="en-US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ourier New" panose="02070309020205020404"/>
              </a:rPr>
              <a:t>苏武父子没有功没有德，都是皇上栽培提拔起来的，官职升到列将，爵位封为通候，兄弟三人都是皇上的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Courier New" panose="02070309020205020404"/>
              </a:rPr>
              <a:t>亲近之臣</a:t>
            </a:r>
            <a:r>
              <a:rPr lang="zh-CN" altLang="en-US" sz="2800" kern="1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Courier New" panose="02070309020205020404"/>
              </a:rPr>
              <a:t>，常常希望为朝廷牺牲一切。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Courier New" panose="02070309020205020404"/>
              </a:rPr>
              <a:t>（亲近的大臣）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83615" y="478790"/>
            <a:ext cx="10651490" cy="159766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dirty="0" smtClean="0">
                <a:sym typeface="+mn-ea"/>
              </a:rPr>
              <a:t>猜词【荐】</a:t>
            </a:r>
            <a:endParaRPr lang="zh-CN" altLang="zh-CN" sz="3200" b="1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endParaRPr lang="zh-CN" altLang="zh-CN" sz="3200" b="1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27430" y="1374775"/>
            <a:ext cx="5654675" cy="76644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ym typeface="+mn-ea"/>
              </a:rPr>
              <a:t>每食辄弦歌而</a:t>
            </a:r>
            <a:r>
              <a:rPr lang="zh-CN" altLang="en-US" sz="2800" b="1" dirty="0" smtClean="0">
                <a:solidFill>
                  <a:srgbClr val="FF0000"/>
                </a:solidFill>
                <a:sym typeface="+mn-ea"/>
              </a:rPr>
              <a:t>荐</a:t>
            </a:r>
            <a:r>
              <a:rPr lang="zh-CN" altLang="en-US" sz="2800" b="1" dirty="0" smtClean="0">
                <a:sym typeface="+mn-ea"/>
              </a:rPr>
              <a:t>之。</a:t>
            </a:r>
            <a:endParaRPr lang="zh-CN" altLang="zh-CN" sz="2800" b="1" kern="100" dirty="0">
              <a:solidFill>
                <a:srgbClr val="C00000"/>
              </a:solidFill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3615" y="2245995"/>
            <a:ext cx="10042525" cy="267652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sz="2800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吏问其故，咸言平常持米到洛，为卒司所钞，恒亡其半。自王君在事，不见侵枉，故来报恩。其政化怀物如此。</a:t>
            </a:r>
            <a:r>
              <a:rPr sz="2800" b="1" u="sng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民思其德，为立祠安阳亭西，每食辄弦歌而</a:t>
            </a:r>
            <a:r>
              <a:rPr sz="2800" b="1" u="sng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荐</a:t>
            </a:r>
            <a:r>
              <a:rPr sz="2800" b="1" u="sng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之</a:t>
            </a:r>
            <a:r>
              <a:rPr sz="2800" b="1" dirty="0" smtClean="0">
                <a:latin typeface="楷体" panose="02010609060101010101" charset="-122"/>
                <a:ea typeface="楷体" panose="02010609060101010101" charset="-122"/>
                <a:cs typeface="微软雅黑" panose="020B0503020204020204" charset="-122"/>
                <a:sym typeface="+mn-ea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（选自《后汉书·王涣列传》）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3120" y="5006340"/>
            <a:ext cx="10193020" cy="1383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译文：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百姓思念王涣恩德，在安阳亭西为他建造祠堂，每到进食时就奏乐歌咏而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祭祀</a:t>
            </a:r>
            <a:r>
              <a:rPr lang="zh-CN" altLang="en-US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他</a:t>
            </a:r>
            <a:r>
              <a:rPr lang="en-US" sz="2800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800" kern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 rot="19860000">
            <a:off x="8883866" y="3771303"/>
            <a:ext cx="2726690" cy="806450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200" b="1" dirty="0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前后句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8" grpId="0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839470" y="438785"/>
            <a:ext cx="10765790" cy="134366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即时巩固</a:t>
            </a:r>
            <a:r>
              <a:rPr lang="en-US" altLang="zh-CN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altLang="zh-CN" sz="32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诛</a:t>
            </a:r>
            <a:endParaRPr lang="zh-CN" altLang="zh-CN" sz="32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1545" y="3905250"/>
            <a:ext cx="10324465" cy="1412875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</a:rPr>
              <a:t>译文：</a:t>
            </a:r>
            <a:r>
              <a:rPr lang="zh-CN" altLang="zh-CN" sz="2800" kern="10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到的地方，狡猾的人和奸诈的官吏都会改变思想和行为，不改的人一定会受到</a:t>
            </a:r>
            <a:r>
              <a:rPr lang="zh-CN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惩罚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惩罚</a:t>
            </a:r>
            <a:r>
              <a:rPr lang="en-US" altLang="zh-CN" sz="2800" b="1" kern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zh-CN" altLang="zh-CN" sz="1050" b="1" kern="100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940" y="1604010"/>
            <a:ext cx="109423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希亮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指传主陈希亮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为人清劲寡欲，不假人以色，自王公贵人</a:t>
            </a:r>
            <a:r>
              <a:rPr lang="en-US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zh-CN" sz="2800" kern="1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皆</a:t>
            </a:r>
            <a:r>
              <a:rPr lang="zh-CN" altLang="zh-CN" sz="2800" kern="7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严惮之。见义勇发，不计祸福。</a:t>
            </a:r>
            <a:r>
              <a:rPr lang="zh-CN" altLang="zh-CN" sz="2800" b="1" u="heavy" kern="7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所至，奸民猾吏易心改行</a:t>
            </a:r>
            <a:r>
              <a:rPr lang="en-US" altLang="zh-CN" sz="2800" b="1" u="heavy" kern="7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zh-CN" sz="2800" b="1" u="heavy" kern="7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不改</a:t>
            </a:r>
            <a:r>
              <a:rPr lang="zh-CN" altLang="zh-CN" sz="2800" b="1" u="heavy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者必</a:t>
            </a:r>
            <a:r>
              <a:rPr lang="zh-CN" altLang="zh-CN" sz="2800" b="1" u="heavy" kern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诛</a:t>
            </a:r>
            <a:r>
              <a:rPr lang="zh-CN" altLang="zh-CN" sz="2800" b="1" u="heavy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zh-CN" sz="2800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然出于仁恕，故严而不残。</a:t>
            </a:r>
            <a:r>
              <a:rPr lang="en-US" altLang="zh-CN" sz="2700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700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选自《宋史</a:t>
            </a:r>
            <a:r>
              <a:rPr lang="en-US" altLang="zh-CN" sz="2700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·</a:t>
            </a:r>
            <a:r>
              <a:rPr lang="zh-CN" altLang="zh-CN" sz="2700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列传第五十七》</a:t>
            </a:r>
            <a:r>
              <a:rPr lang="en-US" altLang="zh-CN" sz="2700" kern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zh-CN" altLang="en-US" sz="27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zh-CN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allAtOnce" bldLvl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92465" y="285044"/>
            <a:ext cx="11572408" cy="199009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即时巩固</a:t>
            </a:r>
            <a:r>
              <a:rPr lang="en-US" altLang="zh-CN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矢</a:t>
            </a:r>
            <a:endParaRPr lang="zh-CN" altLang="en-US" sz="280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8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8170" y="1774825"/>
            <a:ext cx="1070165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出按河南。岁大饥，人相食。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副使崔应麟见民啖泽中雁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矢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，囊示登云，登云即进之于朝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帝立遣寺丞锺化民赍帑金振之。</a:t>
            </a: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     （节选自《明史•陈登云传》）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2145" y="4187825"/>
            <a:ext cx="105606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副使崔应麟见到百姓吃湖泽中的雁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粪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sym typeface="+mn-ea"/>
              </a:rPr>
              <a:t>，便装入袋子中给陈登云看，陈登云随即送到朝廷。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（粪便）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35000" y="112395"/>
            <a:ext cx="10243820" cy="199009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>
                <a:sym typeface="+mn-ea"/>
              </a:rPr>
              <a:t>猜词【嫌】</a:t>
            </a:r>
            <a:endParaRPr lang="zh-CN" altLang="en-US" sz="2800"/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8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190" y="1702435"/>
            <a:ext cx="11524615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just" fontAlgn="auto">
              <a:lnSpc>
                <a:spcPct val="12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子胥既渡，渔父乃视之有其饥色， 乃谓曰：“子俟我此树下，为子取饷．”渔父去后，子胥疑之，乃潜身于深苇之中。 有顷，父来，持麦饭、鲍鱼羹、盎浆，求之树下，不见，因歌而呼之，曰：“芦中人，芦中人，岂非穷士乎?”如是至再，子胥乃出芦中而应。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渔父曰：“吾见子有饥色，为子取饷，子何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嫌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哉?”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子胥曰：“性命属天，今属丈人，岂敢有嫌哉?”（节选自《吴越春秋》）</a:t>
            </a:r>
            <a:endParaRPr lang="en-US" altLang="zh-CN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7375" y="1151255"/>
            <a:ext cx="100145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ym typeface="+mn-ea"/>
              </a:rPr>
              <a:t>吾见子有饥色，为子取饷，子何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嫌</a:t>
            </a:r>
            <a:r>
              <a:rPr lang="zh-CN" altLang="en-US" sz="2800" b="1">
                <a:sym typeface="+mn-ea"/>
              </a:rPr>
              <a:t>哉？</a:t>
            </a:r>
            <a:endParaRPr lang="en-US" altLang="zh-CN" sz="28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565" y="5096510"/>
            <a:ext cx="114179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译文：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渔翁就说：“我看见你面露饥色，为你去拿饭，你为什么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猜疑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啊？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（猜疑）</a:t>
            </a:r>
          </a:p>
        </p:txBody>
      </p:sp>
      <p:sp>
        <p:nvSpPr>
          <p:cNvPr id="5" name="矩形 4"/>
          <p:cNvSpPr/>
          <p:nvPr/>
        </p:nvSpPr>
        <p:spPr>
          <a:xfrm rot="20220000">
            <a:off x="7883525" y="4880610"/>
            <a:ext cx="2896870" cy="786130"/>
          </a:xfrm>
          <a:prstGeom prst="rect">
            <a:avLst/>
          </a:prstGeom>
          <a:solidFill>
            <a:schemeClr val="bg1"/>
          </a:solidFill>
          <a:ln w="5715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200" b="1">
                <a:solidFill>
                  <a:srgbClr val="C00000"/>
                </a:solidFill>
                <a:latin typeface="华文隶书" panose="02010800040101010101" charset="-122"/>
                <a:ea typeface="华文隶书" panose="02010800040101010101" charset="-122"/>
              </a:rPr>
              <a:t>对应词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33450" y="340924"/>
            <a:ext cx="11572408" cy="1343660"/>
          </a:xfrm>
          <a:prstGeom prst="rect">
            <a:avLst/>
          </a:prstGeom>
        </p:spPr>
        <p:txBody>
          <a:bodyPr wrap="square" lIns="121875" tIns="60936" rIns="121875" bIns="60936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即时巩固</a:t>
            </a:r>
            <a:r>
              <a:rPr lang="en-US" altLang="zh-CN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200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：中人</a:t>
            </a:r>
            <a:endParaRPr lang="zh-CN" altLang="zh-CN" sz="2800" b="1" kern="100" dirty="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indent="540385" algn="r">
              <a:lnSpc>
                <a:spcPct val="150000"/>
              </a:lnSpc>
              <a:spcAft>
                <a:spcPts val="0"/>
              </a:spcAft>
            </a:pP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5485" y="1478915"/>
            <a:ext cx="104876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神宗立，召修起居注、知制诰、知谏院。诏遣内侍王中正、李舜举等使陕西，绘言：“陛下新即位，天下拭目以观初政。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馆阁、台省之士，朝廷所素养者不之遣，顾独遣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中人</a:t>
            </a:r>
            <a:r>
              <a:rPr lang="zh-CN" altLang="en-US" sz="2800" b="1" u="sng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乎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？”     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</a:p>
          <a:p>
            <a:pPr indent="714375" algn="l">
              <a:lnSpc>
                <a:spcPct val="150000"/>
              </a:lnSpc>
              <a:spcAft>
                <a:spcPts val="0"/>
              </a:spcAft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（《宋史·杨绘传》，有删节）</a:t>
            </a:r>
            <a:r>
              <a:rPr lang="zh-CN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3450" y="4326890"/>
            <a:ext cx="101936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译文：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馆阁、台省的官员（人才济济），朝廷平素所供养的官员不派遣，难道独独派遣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宦官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2406</Words>
  <Application>Microsoft Office PowerPoint</Application>
  <PresentationFormat>自定义</PresentationFormat>
  <Paragraphs>82</Paragraphs>
  <Slides>21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古文翻译？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69</cp:revision>
  <dcterms:created xsi:type="dcterms:W3CDTF">2018-03-01T02:03:00Z</dcterms:created>
  <dcterms:modified xsi:type="dcterms:W3CDTF">2019-01-24T12:17:04Z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