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</p:sldIdLst>
  <p:sldSz cx="9144000" cy="6858000" type="screen4x3"/>
  <p:notesSz cx="9144000" cy="6858000"/>
  <p:custDataLst>
    <p:tags r:id="rId7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tags" Target="tags/tag1.xml" /><Relationship Id="rId76" Type="http://schemas.openxmlformats.org/officeDocument/2006/relationships/presProps" Target="presProps.xml" /><Relationship Id="rId77" Type="http://schemas.openxmlformats.org/officeDocument/2006/relationships/viewProps" Target="viewProps.xml" /><Relationship Id="rId78" Type="http://schemas.openxmlformats.org/officeDocument/2006/relationships/theme" Target="theme/theme1.xml" /><Relationship Id="rId79" Type="http://schemas.openxmlformats.org/officeDocument/2006/relationships/tableStyles" Target="tableStyles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Relationship Id="rId2" Type="http://schemas.openxmlformats.org/officeDocument/2006/relationships/image" Target="../media/image23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Relationship Id="rId2" Type="http://schemas.openxmlformats.org/officeDocument/2006/relationships/image" Target="../media/image26.emf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626363" y="2167115"/>
            <a:ext cx="2699004" cy="10546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897379" y="2412492"/>
            <a:ext cx="1351915" cy="513715"/>
          </a:xfrm>
          <a:custGeom>
            <a:rect l="l" t="t" r="r" b="b"/>
            <a:pathLst>
              <a:path w="1351914" h="513714">
                <a:moveTo>
                  <a:pt x="1266189" y="0"/>
                </a:moveTo>
                <a:lnTo>
                  <a:pt x="85597" y="0"/>
                </a:lnTo>
                <a:lnTo>
                  <a:pt x="52292" y="6731"/>
                </a:lnTo>
                <a:lnTo>
                  <a:pt x="25082" y="25082"/>
                </a:lnTo>
                <a:lnTo>
                  <a:pt x="6731" y="52292"/>
                </a:lnTo>
                <a:lnTo>
                  <a:pt x="0" y="85598"/>
                </a:lnTo>
                <a:lnTo>
                  <a:pt x="0" y="427990"/>
                </a:lnTo>
                <a:lnTo>
                  <a:pt x="6731" y="461295"/>
                </a:lnTo>
                <a:lnTo>
                  <a:pt x="25082" y="488505"/>
                </a:lnTo>
                <a:lnTo>
                  <a:pt x="52292" y="506857"/>
                </a:lnTo>
                <a:lnTo>
                  <a:pt x="85597" y="513588"/>
                </a:lnTo>
                <a:lnTo>
                  <a:pt x="1266189" y="513588"/>
                </a:lnTo>
                <a:lnTo>
                  <a:pt x="1299495" y="506857"/>
                </a:lnTo>
                <a:lnTo>
                  <a:pt x="1326705" y="488505"/>
                </a:lnTo>
                <a:lnTo>
                  <a:pt x="1345057" y="461295"/>
                </a:lnTo>
                <a:lnTo>
                  <a:pt x="1351788" y="427990"/>
                </a:lnTo>
                <a:lnTo>
                  <a:pt x="1351788" y="85598"/>
                </a:lnTo>
                <a:lnTo>
                  <a:pt x="1345057" y="52292"/>
                </a:lnTo>
                <a:lnTo>
                  <a:pt x="1326705" y="25082"/>
                </a:lnTo>
                <a:lnTo>
                  <a:pt x="1299495" y="6731"/>
                </a:lnTo>
                <a:lnTo>
                  <a:pt x="1266189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800098" y="2546730"/>
            <a:ext cx="126364" cy="250825"/>
          </a:xfrm>
          <a:custGeom>
            <a:rect l="l" t="t" r="r" b="b"/>
            <a:pathLst>
              <a:path w="126363" h="250825">
                <a:moveTo>
                  <a:pt x="125983" y="0"/>
                </a:moveTo>
                <a:lnTo>
                  <a:pt x="0" y="124968"/>
                </a:lnTo>
                <a:lnTo>
                  <a:pt x="124968" y="250825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652272" y="2193035"/>
            <a:ext cx="950976" cy="95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30044" y="2492501"/>
            <a:ext cx="4883911" cy="330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hasCustomPrompt="1"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../media/image1.jpeg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5554" y="2678937"/>
            <a:ext cx="2055495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bg1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09750" y="1548765"/>
            <a:ext cx="5524500" cy="458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6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7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5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4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pn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pn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21.emf" /><Relationship Id="rId4" Type="http://schemas.openxmlformats.org/officeDocument/2006/relationships/vmlDrawing" Target="../drawings/vmlDrawing1.v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22.emf" /><Relationship Id="rId4" Type="http://schemas.openxmlformats.org/officeDocument/2006/relationships/oleObject" Target="../embeddings/oleObject3.bin" TargetMode="Internal" /><Relationship Id="rId5" Type="http://schemas.openxmlformats.org/officeDocument/2006/relationships/image" Target="../media/image23.emf" /><Relationship Id="rId6" Type="http://schemas.openxmlformats.org/officeDocument/2006/relationships/vmlDrawing" Target="../drawings/vmlDrawing2.v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4.bin" TargetMode="Internal" /><Relationship Id="rId3" Type="http://schemas.openxmlformats.org/officeDocument/2006/relationships/image" Target="../media/image24.emf" /><Relationship Id="rId4" Type="http://schemas.openxmlformats.org/officeDocument/2006/relationships/vmlDrawing" Target="../drawings/vmlDrawing3.v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25.emf" /><Relationship Id="rId4" Type="http://schemas.openxmlformats.org/officeDocument/2006/relationships/oleObject" Target="../embeddings/oleObject6.bin" TargetMode="Internal" /><Relationship Id="rId5" Type="http://schemas.openxmlformats.org/officeDocument/2006/relationships/image" Target="../media/image26.emf" /><Relationship Id="rId6" Type="http://schemas.openxmlformats.org/officeDocument/2006/relationships/image" Target="../media/image27.png" /><Relationship Id="rId7" Type="http://schemas.openxmlformats.org/officeDocument/2006/relationships/vmlDrawing" Target="../drawings/vmlDrawing4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286000" y="2057400"/>
            <a:ext cx="4864735" cy="2539365"/>
          </a:xfrm>
          <a:custGeom>
            <a:rect l="l" t="t" r="r" b="b"/>
            <a:pathLst>
              <a:path w="4864735" h="2539365">
                <a:moveTo>
                  <a:pt x="0" y="2538984"/>
                </a:moveTo>
                <a:lnTo>
                  <a:pt x="4864608" y="2538984"/>
                </a:lnTo>
                <a:lnTo>
                  <a:pt x="4864608" y="0"/>
                </a:lnTo>
                <a:lnTo>
                  <a:pt x="0" y="0"/>
                </a:lnTo>
                <a:lnTo>
                  <a:pt x="0" y="2538984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90366" y="2576830"/>
            <a:ext cx="2055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/>
              <a:t>特殊句式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30625" y="3327082"/>
            <a:ext cx="2974975" cy="467436"/>
          </a:xfrm>
          <a:prstGeom prst="rect">
            <a:avLst/>
          </a:prstGeom>
        </p:spPr>
        <p:txBody>
          <a:bodyPr vert="horz" wrap="square" lIns="0" tIns="158115" rIns="0" bIns="0" rtlCol="0">
            <a:spAutoFit/>
          </a:bodyPr>
          <a:lstStyle/>
          <a:p>
            <a:pPr marR="83185" algn="ctr">
              <a:lnSpc>
                <a:spcPct val="100000"/>
              </a:lnSpc>
              <a:spcBef>
                <a:spcPts val="1245"/>
              </a:spcBef>
            </a:pPr>
            <a:r>
              <a:rPr sz="20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状语后置</a:t>
            </a:r>
            <a:endParaRPr sz="200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458464" y="2350134"/>
            <a:ext cx="4519295" cy="1953895"/>
          </a:xfrm>
          <a:custGeom>
            <a:rect l="l" t="t" r="r" b="b"/>
            <a:pathLst>
              <a:path w="4356100" h="1953895">
                <a:moveTo>
                  <a:pt x="0" y="1953768"/>
                </a:moveTo>
                <a:lnTo>
                  <a:pt x="4355592" y="1953768"/>
                </a:lnTo>
                <a:lnTo>
                  <a:pt x="4355592" y="0"/>
                </a:lnTo>
                <a:lnTo>
                  <a:pt x="0" y="0"/>
                </a:lnTo>
                <a:lnTo>
                  <a:pt x="0" y="1953768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43229" y="3060268"/>
            <a:ext cx="1168400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状语</a:t>
            </a:r>
            <a:endParaRPr sz="4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2295144" y="2401823"/>
            <a:ext cx="0" cy="2052320"/>
          </a:xfrm>
          <a:custGeom>
            <a:rect l="l" t="t" r="r" b="b"/>
            <a:pathLst>
              <a:path h="2052320">
                <a:moveTo>
                  <a:pt x="0" y="0"/>
                </a:moveTo>
                <a:lnTo>
                  <a:pt x="0" y="205232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86050" y="2416505"/>
            <a:ext cx="21729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0035"/>
              </a:tabLst>
            </a:pPr>
            <a:r>
              <a:rPr sz="2400" spc="-5"/>
              <a:t>形容</a:t>
            </a:r>
            <a:r>
              <a:rPr sz="2400"/>
              <a:t>词	</a:t>
            </a:r>
            <a:r>
              <a:rPr sz="2400" spc="-5">
                <a:solidFill>
                  <a:srgbClr val="BEBEBE"/>
                </a:solidFill>
              </a:rPr>
              <a:t>幽默</a:t>
            </a:r>
            <a:endParaRPr sz="2400"/>
          </a:p>
        </p:txBody>
      </p:sp>
      <p:sp>
        <p:nvSpPr>
          <p:cNvPr id="5" name="object 5"/>
          <p:cNvSpPr txBox="1"/>
          <p:nvPr/>
        </p:nvSpPr>
        <p:spPr>
          <a:xfrm>
            <a:off x="5543169" y="2416505"/>
            <a:ext cx="18897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6825"/>
              </a:tabLst>
            </a:pPr>
            <a:r>
              <a:rPr sz="2400" spc="-5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疯</a:t>
            </a:r>
            <a:r>
              <a:rPr sz="240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狂	</a:t>
            </a:r>
            <a:r>
              <a:rPr sz="2400" spc="-5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努力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24020" y="3227070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非常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86050" y="3230956"/>
            <a:ext cx="6350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副词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24020" y="4036821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mtClean="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向</a:t>
            </a:r>
            <a:r>
              <a:rPr lang="zh-CN" altLang="en-US" sz="2400" smtClean="0">
                <a:solidFill>
                  <a:srgbClr val="BEBEB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班长</a:t>
            </a:r>
            <a:r>
              <a:rPr sz="2400" smtClean="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要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43169" y="3224529"/>
            <a:ext cx="3351529" cy="1209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6825"/>
              </a:tabLst>
            </a:pPr>
            <a:r>
              <a:rPr sz="240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十分	很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50">
              <a:latin typeface="Times New Roman" panose="02020603050405020304"/>
              <a:cs typeface="Times New Roman" panose="02020603050405020304"/>
            </a:endParaRPr>
          </a:p>
          <a:p>
            <a:pPr marL="457200">
              <a:lnSpc>
                <a:spcPct val="100000"/>
              </a:lnSpc>
              <a:spcBef>
                <a:spcPts val="5"/>
              </a:spcBef>
              <a:tabLst>
                <a:tab pos="2118995"/>
              </a:tabLst>
            </a:pPr>
            <a:r>
              <a:rPr sz="2400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从火星来	</a:t>
            </a:r>
            <a:r>
              <a:rPr sz="2400" spc="-5">
                <a:solidFill>
                  <a:srgbClr val="BEBEBE"/>
                </a:solidFill>
                <a:latin typeface="微软雅黑" panose="020b0503020204020204" charset="-122"/>
                <a:cs typeface="微软雅黑" panose="020b0503020204020204" charset="-122"/>
              </a:rPr>
              <a:t>在天上飞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86050" y="4036821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介词结构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529839" y="3628644"/>
            <a:ext cx="3014980" cy="1998345"/>
          </a:xfrm>
          <a:custGeom>
            <a:rect l="l" t="t" r="r" b="b"/>
            <a:pathLst>
              <a:path w="3014979" h="1998345">
                <a:moveTo>
                  <a:pt x="0" y="1997964"/>
                </a:moveTo>
                <a:lnTo>
                  <a:pt x="3014472" y="1997964"/>
                </a:lnTo>
                <a:lnTo>
                  <a:pt x="3014472" y="0"/>
                </a:lnTo>
                <a:lnTo>
                  <a:pt x="0" y="0"/>
                </a:lnTo>
                <a:lnTo>
                  <a:pt x="0" y="1997964"/>
                </a:lnTo>
                <a:close/>
              </a:path>
            </a:pathLst>
          </a:custGeom>
          <a:solidFill>
            <a:srgbClr val="000000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29839" y="1277111"/>
            <a:ext cx="1264920" cy="1715854"/>
          </a:xfrm>
          <a:prstGeom prst="rect">
            <a:avLst/>
          </a:prstGeom>
          <a:solidFill>
            <a:srgbClr val="000000">
              <a:alpha val="50195"/>
            </a:srgbClr>
          </a:solidFill>
        </p:spPr>
        <p:txBody>
          <a:bodyPr vert="horz" wrap="square" lIns="0" tIns="9525" rIns="0" bIns="0" rtlCol="0">
            <a:spAutoFit/>
          </a:bodyPr>
          <a:lstStyle>
            <a:lvl1pPr marL="92710" marR="187325">
              <a:lnSpc>
                <a:spcPct val="154000"/>
              </a:lnSpc>
              <a:spcBef>
                <a:spcPts val="75"/>
              </a:spcBef>
              <a:def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晶晶姐晶晶姐晶晶姐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68496" y="1277111"/>
            <a:ext cx="1576070" cy="1742440"/>
          </a:xfrm>
          <a:prstGeom prst="rect">
            <a:avLst/>
          </a:prstGeom>
          <a:solidFill>
            <a:srgbClr val="A4A4A4">
              <a:alpha val="50195"/>
            </a:srgbClr>
          </a:solidFill>
        </p:spPr>
        <p:txBody>
          <a:bodyPr vert="horz" wrap="square" lIns="0" tIns="8890" rIns="0" bIns="0" rtlCol="0">
            <a:spAutoFit/>
          </a:bodyPr>
          <a:lstStyle/>
          <a:p>
            <a:pPr marL="102870" marR="535940" indent="13970">
              <a:lnSpc>
                <a:spcPct val="155000"/>
              </a:lnSpc>
              <a:spcBef>
                <a:spcPts val="7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幽默地</a:t>
            </a:r>
          </a:p>
          <a:p>
            <a:pPr marL="102870" marR="535940" indent="13970">
              <a:lnSpc>
                <a:spcPct val="155000"/>
              </a:lnSpc>
              <a:spcBef>
                <a:spcPts val="7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 非常 </a:t>
            </a:r>
          </a:p>
          <a:p>
            <a:pPr marL="102870" marR="535940" indent="13970">
              <a:lnSpc>
                <a:spcPct val="155000"/>
              </a:lnSpc>
              <a:spcBef>
                <a:spcPts val="7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在夜里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38800" y="1277111"/>
            <a:ext cx="1507490" cy="1998345"/>
          </a:xfrm>
          <a:prstGeom prst="rect">
            <a:avLst/>
          </a:prstGeom>
          <a:solidFill>
            <a:srgbClr val="000000">
              <a:alpha val="50195"/>
            </a:srgbClr>
          </a:solidFill>
        </p:spPr>
        <p:txBody>
          <a:bodyPr vert="horz" wrap="square" lIns="0" tIns="9525" rIns="0" bIns="0" rtlCol="0">
            <a:spAutoFit/>
          </a:bodyPr>
          <a:lstStyle/>
          <a:p>
            <a:pPr marL="92710" marR="187325">
              <a:lnSpc>
                <a:spcPct val="154000"/>
              </a:lnSpc>
              <a:spcBef>
                <a:spcPts val="75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讲语法课 幽默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92710">
              <a:lnSpc>
                <a:spcPct val="100000"/>
              </a:lnSpc>
              <a:spcBef>
                <a:spcPts val="1575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讲语法课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38800" y="3614928"/>
            <a:ext cx="1507490" cy="1842135"/>
          </a:xfrm>
          <a:prstGeom prst="rect">
            <a:avLst/>
          </a:prstGeom>
          <a:solidFill>
            <a:srgbClr val="A4A4A4">
              <a:alpha val="50195"/>
            </a:srgbClr>
          </a:solidFill>
        </p:spPr>
        <p:txBody>
          <a:bodyPr vert="horz" wrap="square" lIns="0" tIns="62865" rIns="0" bIns="0" rtlCol="0">
            <a:spAutoFit/>
          </a:bodyPr>
          <a:lstStyle/>
          <a:p>
            <a:pPr marL="248920" marR="335915">
              <a:lnSpc>
                <a:spcPct val="155000"/>
              </a:lnSpc>
              <a:spcBef>
                <a:spcPts val="49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幽默地 非常</a:t>
            </a:r>
          </a:p>
          <a:p>
            <a:pPr marL="248920" marR="335915">
              <a:lnSpc>
                <a:spcPct val="155000"/>
              </a:lnSpc>
              <a:spcBef>
                <a:spcPts val="49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在夜里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21864" y="3664584"/>
            <a:ext cx="2583180" cy="1721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55000"/>
              </a:lnSpc>
              <a:spcBef>
                <a:spcPts val="100"/>
              </a:spcBef>
              <a:tabLst>
                <a:tab pos="1349375"/>
              </a:tabLst>
            </a:pPr>
            <a:r>
              <a:rPr lang="zh-CN" altLang="en-US" sz="2400">
                <a:solidFill>
                  <a:srgbClr val="7E7E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晶晶姐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400" err="1" smtClean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讲语法课</a:t>
            </a:r>
            <a:r>
              <a:rPr lang="zh-CN" altLang="en-US" sz="2400">
                <a:solidFill>
                  <a:srgbClr val="7E7E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晶晶姐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	幽默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1565"/>
              </a:spcBef>
              <a:tabLst>
                <a:tab pos="1349375"/>
              </a:tabLst>
            </a:pPr>
            <a:r>
              <a:rPr lang="zh-CN" altLang="en-US" sz="2400">
                <a:solidFill>
                  <a:srgbClr val="7E7E7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晶晶姐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	讲语法课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6363" y="1277111"/>
            <a:ext cx="1507490" cy="1998345"/>
          </a:xfrm>
          <a:prstGeom prst="rect">
            <a:avLst/>
          </a:prstGeom>
          <a:solidFill>
            <a:srgbClr val="000000">
              <a:alpha val="50195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347345" marR="337820">
              <a:lnSpc>
                <a:spcPct val="100000"/>
              </a:lnSpc>
            </a:pPr>
            <a:r>
              <a:rPr sz="32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常规 句式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6363" y="3611879"/>
            <a:ext cx="1507490" cy="1998345"/>
          </a:xfrm>
          <a:prstGeom prst="rect">
            <a:avLst/>
          </a:prstGeom>
          <a:solidFill>
            <a:srgbClr val="000000">
              <a:alpha val="50195"/>
            </a:srgbClr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3350">
              <a:latin typeface="Times New Roman" panose="02020603050405020304"/>
              <a:cs typeface="Times New Roman" panose="02020603050405020304"/>
            </a:endParaRPr>
          </a:p>
          <a:p>
            <a:pPr marL="347345" marR="337820">
              <a:lnSpc>
                <a:spcPct val="100000"/>
              </a:lnSpc>
            </a:pPr>
            <a:r>
              <a:rPr sz="32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状语 </a:t>
            </a:r>
            <a:r>
              <a:rPr sz="32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后置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52256" y="5104891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介后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246619" y="5222798"/>
            <a:ext cx="842784" cy="25445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76159" y="5276088"/>
            <a:ext cx="664210" cy="76200"/>
          </a:xfrm>
          <a:custGeom>
            <a:rect l="l" t="t" r="r" b="b"/>
            <a:pathLst>
              <a:path w="664209" h="76200">
                <a:moveTo>
                  <a:pt x="76200" y="0"/>
                </a:moveTo>
                <a:lnTo>
                  <a:pt x="0" y="38100"/>
                </a:lnTo>
                <a:lnTo>
                  <a:pt x="76200" y="76200"/>
                </a:lnTo>
                <a:lnTo>
                  <a:pt x="76200" y="44450"/>
                </a:lnTo>
                <a:lnTo>
                  <a:pt x="63500" y="44450"/>
                </a:lnTo>
                <a:lnTo>
                  <a:pt x="63500" y="31750"/>
                </a:lnTo>
                <a:lnTo>
                  <a:pt x="76200" y="31750"/>
                </a:lnTo>
                <a:lnTo>
                  <a:pt x="76200" y="0"/>
                </a:lnTo>
                <a:close/>
              </a:path>
              <a:path w="664209" h="76200">
                <a:moveTo>
                  <a:pt x="76200" y="31750"/>
                </a:moveTo>
                <a:lnTo>
                  <a:pt x="63500" y="31750"/>
                </a:lnTo>
                <a:lnTo>
                  <a:pt x="63500" y="44450"/>
                </a:lnTo>
                <a:lnTo>
                  <a:pt x="76200" y="44450"/>
                </a:lnTo>
                <a:lnTo>
                  <a:pt x="76200" y="31750"/>
                </a:lnTo>
                <a:close/>
              </a:path>
              <a:path w="664209" h="76200">
                <a:moveTo>
                  <a:pt x="664210" y="31750"/>
                </a:moveTo>
                <a:lnTo>
                  <a:pt x="76200" y="31750"/>
                </a:lnTo>
                <a:lnTo>
                  <a:pt x="76200" y="44450"/>
                </a:lnTo>
                <a:lnTo>
                  <a:pt x="664210" y="44450"/>
                </a:lnTo>
                <a:lnTo>
                  <a:pt x="664210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94403" y="3390900"/>
            <a:ext cx="3151505" cy="76200"/>
          </a:xfrm>
          <a:custGeom>
            <a:rect l="l" t="t" r="r" b="b"/>
            <a:pathLst>
              <a:path w="3151504" h="76200">
                <a:moveTo>
                  <a:pt x="3075051" y="0"/>
                </a:moveTo>
                <a:lnTo>
                  <a:pt x="3075051" y="76200"/>
                </a:lnTo>
                <a:lnTo>
                  <a:pt x="3138551" y="44450"/>
                </a:lnTo>
                <a:lnTo>
                  <a:pt x="3087751" y="44450"/>
                </a:lnTo>
                <a:lnTo>
                  <a:pt x="3087751" y="31750"/>
                </a:lnTo>
                <a:lnTo>
                  <a:pt x="3138551" y="31750"/>
                </a:lnTo>
                <a:lnTo>
                  <a:pt x="3075051" y="0"/>
                </a:lnTo>
                <a:close/>
              </a:path>
              <a:path w="3151504" h="76200">
                <a:moveTo>
                  <a:pt x="3075051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3075051" y="44450"/>
                </a:lnTo>
                <a:lnTo>
                  <a:pt x="3075051" y="31750"/>
                </a:lnTo>
                <a:close/>
              </a:path>
              <a:path w="3151504" h="76200">
                <a:moveTo>
                  <a:pt x="3138551" y="31750"/>
                </a:moveTo>
                <a:lnTo>
                  <a:pt x="3087751" y="31750"/>
                </a:lnTo>
                <a:lnTo>
                  <a:pt x="3087751" y="44450"/>
                </a:lnTo>
                <a:lnTo>
                  <a:pt x="3138551" y="44450"/>
                </a:lnTo>
                <a:lnTo>
                  <a:pt x="3151251" y="38100"/>
                </a:lnTo>
                <a:lnTo>
                  <a:pt x="3138551" y="3175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167115"/>
            <a:ext cx="5766816" cy="10546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12492"/>
            <a:ext cx="4419600" cy="513715"/>
          </a:xfrm>
          <a:custGeom>
            <a:rect l="l" t="t" r="r" b="b"/>
            <a:pathLst>
              <a:path w="4419600" h="513714">
                <a:moveTo>
                  <a:pt x="4334002" y="0"/>
                </a:moveTo>
                <a:lnTo>
                  <a:pt x="85597" y="0"/>
                </a:lnTo>
                <a:lnTo>
                  <a:pt x="52292" y="6731"/>
                </a:lnTo>
                <a:lnTo>
                  <a:pt x="25082" y="25082"/>
                </a:lnTo>
                <a:lnTo>
                  <a:pt x="6731" y="52292"/>
                </a:lnTo>
                <a:lnTo>
                  <a:pt x="0" y="85598"/>
                </a:lnTo>
                <a:lnTo>
                  <a:pt x="0" y="427990"/>
                </a:lnTo>
                <a:lnTo>
                  <a:pt x="6731" y="461295"/>
                </a:lnTo>
                <a:lnTo>
                  <a:pt x="25082" y="488505"/>
                </a:lnTo>
                <a:lnTo>
                  <a:pt x="52292" y="506857"/>
                </a:lnTo>
                <a:lnTo>
                  <a:pt x="85597" y="513588"/>
                </a:lnTo>
                <a:lnTo>
                  <a:pt x="4334002" y="513588"/>
                </a:lnTo>
                <a:lnTo>
                  <a:pt x="4367307" y="506857"/>
                </a:lnTo>
                <a:lnTo>
                  <a:pt x="4394517" y="488505"/>
                </a:lnTo>
                <a:lnTo>
                  <a:pt x="4412869" y="461295"/>
                </a:lnTo>
                <a:lnTo>
                  <a:pt x="4419600" y="427990"/>
                </a:lnTo>
                <a:lnTo>
                  <a:pt x="4419600" y="85598"/>
                </a:lnTo>
                <a:lnTo>
                  <a:pt x="4412869" y="52292"/>
                </a:lnTo>
                <a:lnTo>
                  <a:pt x="4394517" y="25082"/>
                </a:lnTo>
                <a:lnTo>
                  <a:pt x="4367307" y="6731"/>
                </a:lnTo>
                <a:lnTo>
                  <a:pt x="4334002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546730"/>
            <a:ext cx="126364" cy="250825"/>
          </a:xfrm>
          <a:custGeom>
            <a:rect l="l" t="t" r="r" b="b"/>
            <a:pathLst>
              <a:path w="126363" h="250825">
                <a:moveTo>
                  <a:pt x="125983" y="0"/>
                </a:moveTo>
                <a:lnTo>
                  <a:pt x="0" y="124968"/>
                </a:lnTo>
                <a:lnTo>
                  <a:pt x="124968" y="250825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193035"/>
            <a:ext cx="950976" cy="95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492501"/>
            <a:ext cx="409447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/>
              <a:t>那文言文中的状语后置</a:t>
            </a:r>
            <a:r>
              <a:rPr sz="2000" spc="-15"/>
              <a:t>是</a:t>
            </a:r>
            <a:r>
              <a:rPr sz="2000"/>
              <a:t>怎么</a:t>
            </a:r>
            <a:r>
              <a:rPr sz="2000" spc="-15"/>
              <a:t>样</a:t>
            </a:r>
            <a:r>
              <a:rPr sz="2000"/>
              <a:t>的？</a:t>
            </a:r>
            <a:endParaRPr sz="2000"/>
          </a:p>
        </p:txBody>
      </p:sp>
      <p:sp>
        <p:nvSpPr>
          <p:cNvPr id="11" name="object 16"/>
          <p:cNvSpPr/>
          <p:nvPr/>
        </p:nvSpPr>
        <p:spPr>
          <a:xfrm>
            <a:off x="7620000" y="3706367"/>
            <a:ext cx="714755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397" y="3706367"/>
            <a:ext cx="1845564" cy="1758696"/>
          </a:xfrm>
          <a:prstGeom prst="rect">
            <a:avLst/>
          </a:prstGeom>
        </p:spPr>
      </p:pic>
      <p:sp>
        <p:nvSpPr>
          <p:cNvPr id="13" name="object 8"/>
          <p:cNvSpPr/>
          <p:nvPr/>
        </p:nvSpPr>
        <p:spPr>
          <a:xfrm>
            <a:off x="7315961" y="4027867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3"/>
                </a:lnTo>
                <a:lnTo>
                  <a:pt x="142748" y="142747"/>
                </a:lnTo>
                <a:lnTo>
                  <a:pt x="7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3219958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虎兕出于柙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330188" y="3302253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80032" y="2962668"/>
            <a:ext cx="108076" cy="9860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808988" y="2988564"/>
            <a:ext cx="0" cy="882015"/>
          </a:xfrm>
          <a:custGeom>
            <a:rect l="l" t="t" r="r" b="b"/>
            <a:pathLst>
              <a:path h="882014">
                <a:moveTo>
                  <a:pt x="0" y="0"/>
                </a:moveTo>
                <a:lnTo>
                  <a:pt x="0" y="88150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0395" y="3297682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3219958"/>
            <a:ext cx="1550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虎兕出</a:t>
            </a:r>
            <a:r>
              <a:rPr sz="2400">
                <a:solidFill>
                  <a:srgbClr val="EC7C30"/>
                </a:solidFill>
              </a:rPr>
              <a:t>于柙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330188" y="3302253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80032" y="2962668"/>
            <a:ext cx="108076" cy="98601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808988" y="2988564"/>
            <a:ext cx="0" cy="882015"/>
          </a:xfrm>
          <a:custGeom>
            <a:rect l="l" t="t" r="r" b="b"/>
            <a:pathLst>
              <a:path h="882014">
                <a:moveTo>
                  <a:pt x="0" y="0"/>
                </a:moveTo>
                <a:lnTo>
                  <a:pt x="0" y="881507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2938398"/>
            <a:ext cx="1854200" cy="97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/>
              <a:t>而君幸于赵王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330188" y="3598291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020695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80032" y="2770632"/>
            <a:ext cx="108076" cy="138836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 flipH="1">
            <a:off x="1808988" y="2796539"/>
            <a:ext cx="0" cy="1283970"/>
          </a:xfrm>
          <a:custGeom>
            <a:rect l="l" t="t" r="r" b="b"/>
            <a:pathLst>
              <a:path h="1283970">
                <a:moveTo>
                  <a:pt x="0" y="0"/>
                </a:moveTo>
                <a:lnTo>
                  <a:pt x="0" y="128371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20395" y="3599815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2938398"/>
            <a:ext cx="1855470" cy="97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/>
              <a:t>而君幸</a:t>
            </a:r>
            <a:r>
              <a:rPr sz="2400">
                <a:solidFill>
                  <a:srgbClr val="EC7C30"/>
                </a:solidFill>
              </a:rPr>
              <a:t>于赵王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330188" y="3598291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020695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80032" y="2770632"/>
            <a:ext cx="108076" cy="138836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 flipH="1">
            <a:off x="1808988" y="2796539"/>
            <a:ext cx="0" cy="1283970"/>
          </a:xfrm>
          <a:custGeom>
            <a:rect l="l" t="t" r="r" b="b"/>
            <a:pathLst>
              <a:path h="1283970">
                <a:moveTo>
                  <a:pt x="0" y="0"/>
                </a:moveTo>
                <a:lnTo>
                  <a:pt x="0" y="128371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2629027"/>
            <a:ext cx="1854200" cy="97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>
                <a:solidFill>
                  <a:srgbClr val="7E7E7E"/>
                </a:solidFill>
              </a:rPr>
              <a:t>而君幸于赵王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148967" y="3795725"/>
            <a:ext cx="24638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季氏将有事于颛臾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288538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30188" y="2711322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30188" y="3867150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780032" y="2461260"/>
            <a:ext cx="108076" cy="194919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08988" y="2487167"/>
            <a:ext cx="0" cy="1845310"/>
          </a:xfrm>
          <a:custGeom>
            <a:rect l="l" t="t" r="r" b="b"/>
            <a:pathLst>
              <a:path h="1845310">
                <a:moveTo>
                  <a:pt x="0" y="0"/>
                </a:moveTo>
                <a:lnTo>
                  <a:pt x="0" y="184492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0395" y="3833621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8967" y="2629027"/>
            <a:ext cx="1854200" cy="975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>
                <a:solidFill>
                  <a:srgbClr val="7E7E7E"/>
                </a:solidFill>
              </a:rPr>
              <a:t>而君幸于赵王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2148967" y="3795725"/>
            <a:ext cx="24644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季氏将有事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于颛臾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288538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30188" y="2711322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30188" y="3867150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780032" y="2461260"/>
            <a:ext cx="108076" cy="194919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08988" y="2487167"/>
            <a:ext cx="0" cy="1845310"/>
          </a:xfrm>
          <a:custGeom>
            <a:rect l="l" t="t" r="r" b="b"/>
            <a:pathLst>
              <a:path h="1845310">
                <a:moveTo>
                  <a:pt x="0" y="0"/>
                </a:moveTo>
                <a:lnTo>
                  <a:pt x="0" y="184492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330188" y="2936875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30188" y="2359533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5148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48967" y="2277236"/>
            <a:ext cx="2463800" cy="2142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 spc="-5">
                <a:solidFill>
                  <a:srgbClr val="7E7E7E"/>
                </a:solidFill>
              </a:rPr>
              <a:t>而君幸于赵王</a:t>
            </a:r>
            <a:endParaRPr sz="2400"/>
          </a:p>
          <a:p>
            <a:pPr marL="12700" marR="5080">
              <a:lnSpc>
                <a:spcPct val="160000"/>
              </a:lnSpc>
            </a:pPr>
            <a:r>
              <a:rPr sz="2400">
                <a:solidFill>
                  <a:srgbClr val="7E7E7E"/>
                </a:solidFill>
              </a:rPr>
              <a:t>季氏将有事于颛臾 </a:t>
            </a:r>
            <a:r>
              <a:rPr sz="2400"/>
              <a:t>而谋动干戈于邦内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6333490" y="4119498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780032" y="2034539"/>
            <a:ext cx="108076" cy="2717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08988" y="2060448"/>
            <a:ext cx="0" cy="2612390"/>
          </a:xfrm>
          <a:custGeom>
            <a:rect l="l" t="t" r="r" b="b"/>
            <a:pathLst>
              <a:path h="2612390">
                <a:moveTo>
                  <a:pt x="0" y="0"/>
                </a:moveTo>
                <a:lnTo>
                  <a:pt x="0" y="261200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0395" y="4065523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612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9243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330188" y="2936875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30188" y="2359533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0188" y="35148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48967" y="2277236"/>
            <a:ext cx="2464435" cy="2142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虎兕出于柙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 spc="-5">
                <a:solidFill>
                  <a:srgbClr val="7E7E7E"/>
                </a:solidFill>
              </a:rPr>
              <a:t>而君幸于赵王</a:t>
            </a:r>
            <a:endParaRPr sz="2400"/>
          </a:p>
          <a:p>
            <a:pPr marL="12700" marR="5080">
              <a:lnSpc>
                <a:spcPct val="160000"/>
              </a:lnSpc>
            </a:pPr>
            <a:r>
              <a:rPr sz="2400">
                <a:solidFill>
                  <a:srgbClr val="7E7E7E"/>
                </a:solidFill>
              </a:rPr>
              <a:t>季氏将有事于颛臾 而谋动干戈</a:t>
            </a:r>
            <a:r>
              <a:rPr sz="2400">
                <a:solidFill>
                  <a:srgbClr val="EC7C30"/>
                </a:solidFill>
              </a:rPr>
              <a:t>于邦内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6333490" y="4119498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780032" y="2034539"/>
            <a:ext cx="108076" cy="2717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08988" y="2060448"/>
            <a:ext cx="0" cy="2612390"/>
          </a:xfrm>
          <a:custGeom>
            <a:rect l="l" t="t" r="r" b="b"/>
            <a:pathLst>
              <a:path h="2612390">
                <a:moveTo>
                  <a:pt x="0" y="0"/>
                </a:moveTo>
                <a:lnTo>
                  <a:pt x="0" y="261200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556629" y="2936875"/>
            <a:ext cx="1168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56629" y="2359533"/>
            <a:ext cx="71437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56629" y="35148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75407" y="2277236"/>
            <a:ext cx="2464435" cy="2142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虎兕出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柙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而君幸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赵王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60000"/>
              </a:lnSpc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季氏将有事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颛臾 而谋动干戈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邦内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59677" y="4119498"/>
            <a:ext cx="71501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135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79092" y="2034539"/>
            <a:ext cx="108076" cy="2717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908048" y="2060448"/>
            <a:ext cx="0" cy="2612390"/>
          </a:xfrm>
          <a:custGeom>
            <a:rect l="l" t="t" r="r" b="b"/>
            <a:pathLst>
              <a:path h="2612390">
                <a:moveTo>
                  <a:pt x="0" y="0"/>
                </a:moveTo>
                <a:lnTo>
                  <a:pt x="0" y="2612009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10967" y="5221223"/>
            <a:ext cx="3525520" cy="548640"/>
          </a:xfrm>
          <a:custGeom>
            <a:rect l="l" t="t" r="r" b="b"/>
            <a:pathLst>
              <a:path w="3525520" h="548639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790"/>
                </a:lnTo>
                <a:lnTo>
                  <a:pt x="26765" y="521855"/>
                </a:lnTo>
                <a:lnTo>
                  <a:pt x="55828" y="541453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53"/>
                </a:lnTo>
                <a:lnTo>
                  <a:pt x="3498246" y="521855"/>
                </a:lnTo>
                <a:lnTo>
                  <a:pt x="3517832" y="492790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96160" y="5334761"/>
            <a:ext cx="164465" cy="327660"/>
          </a:xfrm>
          <a:custGeom>
            <a:rect l="l" t="t" r="r" b="b"/>
            <a:pathLst>
              <a:path w="164464" h="327660">
                <a:moveTo>
                  <a:pt x="163194" y="0"/>
                </a:moveTo>
                <a:lnTo>
                  <a:pt x="0" y="164337"/>
                </a:lnTo>
                <a:lnTo>
                  <a:pt x="164337" y="327609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539110" y="5285028"/>
            <a:ext cx="3256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：介词“于”引导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838301" y="2277236"/>
            <a:ext cx="330835" cy="2142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从</a:t>
            </a:r>
            <a:endParaRPr sz="2400"/>
          </a:p>
          <a:p>
            <a:pPr marL="12700">
              <a:lnSpc>
                <a:spcPct val="100000"/>
              </a:lnSpc>
              <a:spcBef>
                <a:spcPts val="1715"/>
              </a:spcBef>
            </a:pPr>
            <a:r>
              <a:rPr sz="2400"/>
              <a:t>被</a:t>
            </a:r>
            <a:endParaRPr sz="2400"/>
          </a:p>
          <a:p>
            <a:pPr marL="12700" marR="5080">
              <a:lnSpc>
                <a:spcPct val="159000"/>
              </a:lnSpc>
              <a:spcBef>
                <a:spcPts val="35"/>
              </a:spcBef>
            </a:pPr>
            <a:r>
              <a:rPr sz="2400"/>
              <a:t>对 在</a:t>
            </a:r>
            <a:endParaRPr sz="2400"/>
          </a:p>
        </p:txBody>
      </p:sp>
      <p:sp>
        <p:nvSpPr>
          <p:cNvPr id="14" name="object 16"/>
          <p:cNvSpPr/>
          <p:nvPr/>
        </p:nvSpPr>
        <p:spPr>
          <a:xfrm>
            <a:off x="1427735" y="4939284"/>
            <a:ext cx="714755" cy="830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2167115"/>
            <a:ext cx="2699004" cy="105462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412492"/>
            <a:ext cx="1351915" cy="513715"/>
          </a:xfrm>
          <a:custGeom>
            <a:rect l="l" t="t" r="r" b="b"/>
            <a:pathLst>
              <a:path w="1351914" h="513714">
                <a:moveTo>
                  <a:pt x="1266189" y="0"/>
                </a:moveTo>
                <a:lnTo>
                  <a:pt x="85597" y="0"/>
                </a:lnTo>
                <a:lnTo>
                  <a:pt x="52292" y="6731"/>
                </a:lnTo>
                <a:lnTo>
                  <a:pt x="25082" y="25082"/>
                </a:lnTo>
                <a:lnTo>
                  <a:pt x="6731" y="52292"/>
                </a:lnTo>
                <a:lnTo>
                  <a:pt x="0" y="85598"/>
                </a:lnTo>
                <a:lnTo>
                  <a:pt x="0" y="427990"/>
                </a:lnTo>
                <a:lnTo>
                  <a:pt x="6731" y="461295"/>
                </a:lnTo>
                <a:lnTo>
                  <a:pt x="25082" y="488505"/>
                </a:lnTo>
                <a:lnTo>
                  <a:pt x="52292" y="506857"/>
                </a:lnTo>
                <a:lnTo>
                  <a:pt x="85597" y="513588"/>
                </a:lnTo>
                <a:lnTo>
                  <a:pt x="1266189" y="513588"/>
                </a:lnTo>
                <a:lnTo>
                  <a:pt x="1299495" y="506857"/>
                </a:lnTo>
                <a:lnTo>
                  <a:pt x="1326705" y="488505"/>
                </a:lnTo>
                <a:lnTo>
                  <a:pt x="1345057" y="461295"/>
                </a:lnTo>
                <a:lnTo>
                  <a:pt x="1351788" y="427990"/>
                </a:lnTo>
                <a:lnTo>
                  <a:pt x="1351788" y="85598"/>
                </a:lnTo>
                <a:lnTo>
                  <a:pt x="1345057" y="52292"/>
                </a:lnTo>
                <a:lnTo>
                  <a:pt x="1326705" y="25082"/>
                </a:lnTo>
                <a:lnTo>
                  <a:pt x="1299495" y="6731"/>
                </a:lnTo>
                <a:lnTo>
                  <a:pt x="1266189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546730"/>
            <a:ext cx="126364" cy="250825"/>
          </a:xfrm>
          <a:custGeom>
            <a:rect l="l" t="t" r="r" b="b"/>
            <a:pathLst>
              <a:path w="126363" h="250825">
                <a:moveTo>
                  <a:pt x="125983" y="0"/>
                </a:moveTo>
                <a:lnTo>
                  <a:pt x="0" y="124968"/>
                </a:lnTo>
                <a:lnTo>
                  <a:pt x="124968" y="250825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2193035"/>
            <a:ext cx="950976" cy="9525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044" y="2492501"/>
            <a:ext cx="1043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/>
              <a:t>还有呢？</a:t>
            </a:r>
            <a:endParaRPr sz="2000"/>
          </a:p>
        </p:txBody>
      </p:sp>
      <p:sp>
        <p:nvSpPr>
          <p:cNvPr id="11" name="object 16"/>
          <p:cNvSpPr/>
          <p:nvPr/>
        </p:nvSpPr>
        <p:spPr>
          <a:xfrm>
            <a:off x="7543800" y="3706367"/>
            <a:ext cx="714755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739821"/>
            <a:ext cx="1845564" cy="1758696"/>
          </a:xfrm>
          <a:prstGeom prst="rect">
            <a:avLst/>
          </a:prstGeom>
        </p:spPr>
      </p:pic>
      <p:sp>
        <p:nvSpPr>
          <p:cNvPr id="13" name="object 8"/>
          <p:cNvSpPr/>
          <p:nvPr/>
        </p:nvSpPr>
        <p:spPr>
          <a:xfrm>
            <a:off x="7331964" y="4061321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733"/>
                </a:lnTo>
                <a:lnTo>
                  <a:pt x="142748" y="142747"/>
                </a:lnTo>
                <a:lnTo>
                  <a:pt x="7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3208401"/>
            <a:ext cx="1245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3290696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3476" y="2983966"/>
            <a:ext cx="108076" cy="94185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932432" y="3009900"/>
            <a:ext cx="0" cy="836930"/>
          </a:xfrm>
          <a:custGeom>
            <a:rect l="l" t="t" r="r" b="b"/>
            <a:pathLst>
              <a:path h="836928">
                <a:moveTo>
                  <a:pt x="0" y="0"/>
                </a:moveTo>
                <a:lnTo>
                  <a:pt x="0" y="83680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0395" y="3286125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3208401"/>
            <a:ext cx="12452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树之</a:t>
            </a:r>
            <a:r>
              <a:rPr sz="2400">
                <a:solidFill>
                  <a:srgbClr val="EC7C30"/>
                </a:solidFill>
              </a:rPr>
              <a:t>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3290696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3476" y="2983966"/>
            <a:ext cx="108076" cy="94185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932432" y="3009900"/>
            <a:ext cx="0" cy="836930"/>
          </a:xfrm>
          <a:custGeom>
            <a:rect l="l" t="t" r="r" b="b"/>
            <a:pathLst>
              <a:path h="836928">
                <a:moveTo>
                  <a:pt x="0" y="0"/>
                </a:moveTo>
                <a:lnTo>
                  <a:pt x="0" y="836802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846323"/>
            <a:ext cx="1245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928620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90597" y="3571113"/>
            <a:ext cx="21615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89597" y="3641852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03476" y="2523744"/>
            <a:ext cx="108076" cy="18196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932432" y="2549651"/>
            <a:ext cx="0" cy="1715770"/>
          </a:xfrm>
          <a:custGeom>
            <a:rect l="l" t="t" r="r" b="b"/>
            <a:pathLst>
              <a:path h="1715770">
                <a:moveTo>
                  <a:pt x="0" y="0"/>
                </a:moveTo>
                <a:lnTo>
                  <a:pt x="0" y="171564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0395" y="3637279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846323"/>
            <a:ext cx="12458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928620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90597" y="3571113"/>
            <a:ext cx="2159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申之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89597" y="3641852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03476" y="2523744"/>
            <a:ext cx="108076" cy="181965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932432" y="2549651"/>
            <a:ext cx="0" cy="1715770"/>
          </a:xfrm>
          <a:custGeom>
            <a:rect l="l" t="t" r="r" b="b"/>
            <a:pathLst>
              <a:path h="1715770">
                <a:moveTo>
                  <a:pt x="0" y="0"/>
                </a:moveTo>
                <a:lnTo>
                  <a:pt x="0" y="1715643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480005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5623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89597" y="3275533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90597" y="3205098"/>
            <a:ext cx="2771775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89597" y="3934155"/>
            <a:ext cx="9785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03476" y="2125979"/>
            <a:ext cx="108076" cy="25725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932432" y="2151888"/>
            <a:ext cx="0" cy="2468880"/>
          </a:xfrm>
          <a:custGeom>
            <a:rect l="l" t="t" r="r" b="b"/>
            <a:pathLst>
              <a:path h="2468879">
                <a:moveTo>
                  <a:pt x="0" y="0"/>
                </a:moveTo>
                <a:lnTo>
                  <a:pt x="0" y="246862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0395" y="3901185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480005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5623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89597" y="3275533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90597" y="3205098"/>
            <a:ext cx="2769235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</a:t>
            </a:r>
            <a:r>
              <a:rPr sz="2400" spc="-1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告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以事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89597" y="3934155"/>
            <a:ext cx="9785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03476" y="2125979"/>
            <a:ext cx="108076" cy="25725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932432" y="2151888"/>
            <a:ext cx="0" cy="2468880"/>
          </a:xfrm>
          <a:custGeom>
            <a:rect l="l" t="t" r="r" b="b"/>
            <a:pathLst>
              <a:path h="2468879">
                <a:moveTo>
                  <a:pt x="0" y="0"/>
                </a:moveTo>
                <a:lnTo>
                  <a:pt x="0" y="246862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480005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5623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89597" y="3275533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89597" y="3934155"/>
            <a:ext cx="9785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03476" y="2125979"/>
            <a:ext cx="108076" cy="29138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932432" y="2151888"/>
            <a:ext cx="0" cy="2809875"/>
          </a:xfrm>
          <a:custGeom>
            <a:rect l="l" t="t" r="r" b="b"/>
            <a:pathLst>
              <a:path h="2809875">
                <a:moveTo>
                  <a:pt x="0" y="0"/>
                </a:moveTo>
                <a:lnTo>
                  <a:pt x="0" y="280962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0395" y="4600194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90597" y="3205098"/>
            <a:ext cx="2771775" cy="1708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80000"/>
              </a:lnSpc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 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虽董之以严刑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89597" y="4633721"/>
            <a:ext cx="1549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《谏太宗十思疏》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511808" y="766572"/>
            <a:ext cx="1633855" cy="2207260"/>
          </a:xfrm>
          <a:custGeom>
            <a:rect l="l" t="t" r="r" b="b"/>
            <a:pathLst>
              <a:path w="1633855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4876" y="1030224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14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定语后置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612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243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4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宾语前置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09132" y="766572"/>
            <a:ext cx="1633855" cy="2207260"/>
          </a:xfrm>
          <a:custGeom>
            <a:rect l="l" t="t" r="r" b="b"/>
            <a:pathLst>
              <a:path w="1633854" h="2207260">
                <a:moveTo>
                  <a:pt x="0" y="2206752"/>
                </a:moveTo>
                <a:lnTo>
                  <a:pt x="1633727" y="2206752"/>
                </a:lnTo>
                <a:lnTo>
                  <a:pt x="1633727" y="0"/>
                </a:lnTo>
                <a:lnTo>
                  <a:pt x="0" y="0"/>
                </a:lnTo>
                <a:lnTo>
                  <a:pt x="0" y="2206752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72200" y="1030224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46050">
              <a:lnSpc>
                <a:spcPct val="100000"/>
              </a:lnSpc>
              <a:spcBef>
                <a:spcPts val="5"/>
              </a:spcBef>
            </a:pPr>
            <a:r>
              <a:rPr sz="2000"/>
              <a:t>状语后置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1511808" y="3861815"/>
            <a:ext cx="1633855" cy="2205355"/>
          </a:xfrm>
          <a:custGeom>
            <a:rect l="l" t="t" r="r" b="b"/>
            <a:pathLst>
              <a:path w="1633855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74876" y="4125467"/>
            <a:ext cx="1306195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051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判断句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612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9243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1780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省略句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09132" y="3861815"/>
            <a:ext cx="1633855" cy="2205355"/>
          </a:xfrm>
          <a:custGeom>
            <a:rect l="l" t="t" r="r" b="b"/>
            <a:pathLst>
              <a:path w="1633854" h="2205354">
                <a:moveTo>
                  <a:pt x="0" y="2205227"/>
                </a:moveTo>
                <a:lnTo>
                  <a:pt x="1633727" y="2205227"/>
                </a:lnTo>
                <a:lnTo>
                  <a:pt x="1633727" y="0"/>
                </a:lnTo>
                <a:lnTo>
                  <a:pt x="0" y="0"/>
                </a:lnTo>
                <a:lnTo>
                  <a:pt x="0" y="2205227"/>
                </a:lnTo>
                <a:close/>
              </a:path>
            </a:pathLst>
          </a:custGeom>
          <a:solidFill>
            <a:srgbClr val="A4A4A4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72200" y="4125467"/>
            <a:ext cx="1308100" cy="1679575"/>
          </a:xfrm>
          <a:prstGeom prst="rect">
            <a:avLst/>
          </a:prstGeom>
          <a:solidFill>
            <a:srgbClr val="A4A4A4">
              <a:alpha val="30195"/>
            </a:srgbClr>
          </a:solidFill>
          <a:ln w="9144">
            <a:solidFill>
              <a:srgbClr val="A4A4A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272415">
              <a:lnSpc>
                <a:spcPct val="100000"/>
              </a:lnSpc>
              <a:spcBef>
                <a:spcPts val="5"/>
              </a:spcBef>
            </a:pPr>
            <a:r>
              <a:rPr sz="20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被动句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2480005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树之以桑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2562301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3476" y="2125979"/>
            <a:ext cx="108076" cy="29138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932432" y="2151888"/>
            <a:ext cx="0" cy="2809875"/>
          </a:xfrm>
          <a:custGeom>
            <a:rect l="l" t="t" r="r" b="b"/>
            <a:pathLst>
              <a:path h="2809875">
                <a:moveTo>
                  <a:pt x="0" y="0"/>
                </a:moveTo>
                <a:lnTo>
                  <a:pt x="0" y="2809621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490597" y="3205098"/>
            <a:ext cx="2771775" cy="1708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80000"/>
              </a:lnSpc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 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虽董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以严刑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89597" y="3275533"/>
            <a:ext cx="1549400" cy="161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41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《谏太宗十思疏》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0597" y="1804491"/>
            <a:ext cx="12458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树</a:t>
            </a:r>
            <a:r>
              <a:rPr sz="2400" spc="-5">
                <a:solidFill>
                  <a:srgbClr val="7E7E7E"/>
                </a:solidFill>
              </a:rPr>
              <a:t>之</a:t>
            </a:r>
            <a:r>
              <a:rPr sz="2400" spc="-5"/>
              <a:t>以</a:t>
            </a:r>
            <a:r>
              <a:rPr sz="2400">
                <a:solidFill>
                  <a:srgbClr val="7E7E7E"/>
                </a:solidFill>
              </a:rPr>
              <a:t>桑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6689597" y="1887473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89597" y="2600020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《寡人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89597" y="3258769"/>
            <a:ext cx="9785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《鸿门宴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03476" y="1450847"/>
            <a:ext cx="108076" cy="31150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932432" y="1476755"/>
            <a:ext cx="0" cy="3010535"/>
          </a:xfrm>
          <a:custGeom>
            <a:rect l="l" t="t" r="r" b="b"/>
            <a:pathLst>
              <a:path h="3010535">
                <a:moveTo>
                  <a:pt x="0" y="0"/>
                </a:moveTo>
                <a:lnTo>
                  <a:pt x="0" y="3010408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490597" y="2529585"/>
            <a:ext cx="2769870" cy="1708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申之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孝悌之义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80000"/>
              </a:lnSpc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</a:t>
            </a:r>
            <a:r>
              <a:rPr sz="2400" spc="-1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告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事 虽董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之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</a:t>
            </a: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严刑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89597" y="3958208"/>
            <a:ext cx="1549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《谏太宗十思疏》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11402" y="1804491"/>
            <a:ext cx="3308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把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11402" y="2544902"/>
            <a:ext cx="330835" cy="1693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用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5190"/>
              </a:lnSpc>
              <a:spcBef>
                <a:spcPts val="43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把 用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63011" y="4902708"/>
            <a:ext cx="3525520" cy="548640"/>
          </a:xfrm>
          <a:custGeom>
            <a:rect l="l" t="t" r="r" b="b"/>
            <a:pathLst>
              <a:path w="3525520" h="548639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3433572" y="548640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2" y="457200"/>
                </a:lnTo>
                <a:lnTo>
                  <a:pt x="3525012" y="91440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647823" y="5016880"/>
            <a:ext cx="164465" cy="327660"/>
          </a:xfrm>
          <a:custGeom>
            <a:rect l="l" t="t" r="r" b="b"/>
            <a:pathLst>
              <a:path w="164464" h="327660">
                <a:moveTo>
                  <a:pt x="163194" y="0"/>
                </a:moveTo>
                <a:lnTo>
                  <a:pt x="0" y="164338"/>
                </a:lnTo>
                <a:lnTo>
                  <a:pt x="164337" y="327533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890773" y="4966538"/>
            <a:ext cx="325691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2：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介词“以”引导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792225" y="4620769"/>
            <a:ext cx="714755" cy="830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0044" y="2492501"/>
            <a:ext cx="104394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还有呢？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47686" y="4039742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0"/>
                </a:lnTo>
                <a:lnTo>
                  <a:pt x="142748" y="142874"/>
                </a:lnTo>
                <a:lnTo>
                  <a:pt x="76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05300" y="3869435"/>
            <a:ext cx="2871470" cy="626745"/>
          </a:xfrm>
          <a:custGeom>
            <a:rect l="l" t="t" r="r" b="b"/>
            <a:pathLst>
              <a:path w="2871470" h="626745">
                <a:moveTo>
                  <a:pt x="2766822" y="0"/>
                </a:moveTo>
                <a:lnTo>
                  <a:pt x="104394" y="0"/>
                </a:lnTo>
                <a:lnTo>
                  <a:pt x="63757" y="8203"/>
                </a:lnTo>
                <a:lnTo>
                  <a:pt x="30575" y="30575"/>
                </a:lnTo>
                <a:lnTo>
                  <a:pt x="8203" y="63757"/>
                </a:lnTo>
                <a:lnTo>
                  <a:pt x="0" y="104393"/>
                </a:lnTo>
                <a:lnTo>
                  <a:pt x="0" y="521969"/>
                </a:lnTo>
                <a:lnTo>
                  <a:pt x="8203" y="562606"/>
                </a:lnTo>
                <a:lnTo>
                  <a:pt x="30575" y="595788"/>
                </a:lnTo>
                <a:lnTo>
                  <a:pt x="63757" y="618160"/>
                </a:lnTo>
                <a:lnTo>
                  <a:pt x="104394" y="626363"/>
                </a:lnTo>
                <a:lnTo>
                  <a:pt x="2766822" y="626363"/>
                </a:lnTo>
                <a:lnTo>
                  <a:pt x="2807458" y="618160"/>
                </a:lnTo>
                <a:lnTo>
                  <a:pt x="2840640" y="595788"/>
                </a:lnTo>
                <a:lnTo>
                  <a:pt x="2863012" y="562606"/>
                </a:lnTo>
                <a:lnTo>
                  <a:pt x="2871216" y="521969"/>
                </a:lnTo>
                <a:lnTo>
                  <a:pt x="2871216" y="104393"/>
                </a:lnTo>
                <a:lnTo>
                  <a:pt x="2863012" y="63757"/>
                </a:lnTo>
                <a:lnTo>
                  <a:pt x="2840640" y="30575"/>
                </a:lnTo>
                <a:lnTo>
                  <a:pt x="2807458" y="8203"/>
                </a:lnTo>
                <a:lnTo>
                  <a:pt x="276682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414773" y="3975607"/>
            <a:ext cx="2463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微软雅黑" panose="020b0503020204020204" charset="-122"/>
                <a:cs typeface="微软雅黑" panose="020b0503020204020204" charset="-122"/>
              </a:rPr>
              <a:t>下面这种比较奇葩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16"/>
          <p:cNvSpPr/>
          <p:nvPr/>
        </p:nvSpPr>
        <p:spPr>
          <a:xfrm>
            <a:off x="7445883" y="3667460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3290696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3219958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/>
              <a:t>相与枕藉乎舟中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1827276" y="2641092"/>
            <a:ext cx="108076" cy="1574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856232" y="2667000"/>
            <a:ext cx="0" cy="1469390"/>
          </a:xfrm>
          <a:custGeom>
            <a:rect l="l" t="t" r="r" b="b"/>
            <a:pathLst>
              <a:path h="1469389">
                <a:moveTo>
                  <a:pt x="0" y="0"/>
                </a:moveTo>
                <a:lnTo>
                  <a:pt x="0" y="146913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0395" y="3257169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3290696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3219958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</a:t>
            </a:r>
            <a:r>
              <a:rPr sz="2400">
                <a:solidFill>
                  <a:srgbClr val="EC7C30"/>
                </a:solidFill>
              </a:rPr>
              <a:t>乎舟中</a:t>
            </a:r>
            <a:endParaRPr sz="2400"/>
          </a:p>
        </p:txBody>
      </p:sp>
      <p:sp>
        <p:nvSpPr>
          <p:cNvPr id="4" name="object 4"/>
          <p:cNvSpPr/>
          <p:nvPr/>
        </p:nvSpPr>
        <p:spPr>
          <a:xfrm>
            <a:off x="1827276" y="2641092"/>
            <a:ext cx="108076" cy="1574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856232" y="2667000"/>
            <a:ext cx="0" cy="1469390"/>
          </a:xfrm>
          <a:custGeom>
            <a:rect l="l" t="t" r="r" b="b"/>
            <a:pathLst>
              <a:path h="1469389">
                <a:moveTo>
                  <a:pt x="0" y="0"/>
                </a:moveTo>
                <a:lnTo>
                  <a:pt x="0" y="146913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2957829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2887217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相与枕藉乎舟中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2375407" y="3544900"/>
            <a:ext cx="30734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19009" y="3615639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27276" y="2641092"/>
            <a:ext cx="108076" cy="1574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856232" y="2667000"/>
            <a:ext cx="0" cy="1469390"/>
          </a:xfrm>
          <a:custGeom>
            <a:rect l="l" t="t" r="r" b="b"/>
            <a:pathLst>
              <a:path h="1469389">
                <a:moveTo>
                  <a:pt x="0" y="0"/>
                </a:moveTo>
                <a:lnTo>
                  <a:pt x="0" y="146913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0395" y="3582670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2957829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2887217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相与枕藉乎舟中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2375407" y="3544900"/>
            <a:ext cx="30740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</a:t>
            </a:r>
            <a:r>
              <a:rPr sz="2400" spc="-5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19009" y="3615639"/>
            <a:ext cx="78803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</a:t>
            </a: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827276" y="2641092"/>
            <a:ext cx="108076" cy="15742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 flipH="1">
            <a:off x="1856232" y="2667000"/>
            <a:ext cx="0" cy="1469390"/>
          </a:xfrm>
          <a:custGeom>
            <a:rect l="l" t="t" r="r" b="b"/>
            <a:pathLst>
              <a:path h="1469389">
                <a:moveTo>
                  <a:pt x="0" y="0"/>
                </a:moveTo>
                <a:lnTo>
                  <a:pt x="0" y="1469136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2606166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2535428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相与枕藉乎舟中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7319009" y="3264153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75407" y="3193541"/>
            <a:ext cx="3987800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生乎吾前，其闻道也固先乎吾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19009" y="3922521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27276" y="2289048"/>
            <a:ext cx="108076" cy="211683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56232" y="2314955"/>
            <a:ext cx="0" cy="2012314"/>
          </a:xfrm>
          <a:custGeom>
            <a:rect l="l" t="t" r="r" b="b"/>
            <a:pathLst>
              <a:path h="2012314">
                <a:moveTo>
                  <a:pt x="0" y="0"/>
                </a:moveTo>
                <a:lnTo>
                  <a:pt x="0" y="201193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20395" y="3888994"/>
            <a:ext cx="7112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>
                <a:solidFill>
                  <a:srgbClr val="FFFFFF"/>
                </a:solidFill>
                <a:latin typeface="等线 Light" panose="02010600030101010101" charset="-122"/>
                <a:cs typeface="等线 Light" panose="02010600030101010101" charset="-122"/>
              </a:rPr>
              <a:t>找状语</a:t>
            </a:r>
            <a:endParaRPr sz="1800">
              <a:latin typeface="等线 Light" panose="02010600030101010101" charset="-122"/>
              <a:cs typeface="等线 Light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2606166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2535428"/>
            <a:ext cx="2159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相与枕藉乎舟中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7319009" y="3264153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75407" y="3193541"/>
            <a:ext cx="3989070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05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生乎吾前，其闻道也固先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乎吾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19009" y="3922521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27276" y="2289048"/>
            <a:ext cx="108076" cy="211683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56232" y="2314955"/>
            <a:ext cx="0" cy="2012314"/>
          </a:xfrm>
          <a:custGeom>
            <a:rect l="l" t="t" r="r" b="b"/>
            <a:pathLst>
              <a:path h="2012314">
                <a:moveTo>
                  <a:pt x="0" y="0"/>
                </a:moveTo>
                <a:lnTo>
                  <a:pt x="0" y="201193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319009" y="2380869"/>
            <a:ext cx="9779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75407" y="2310129"/>
            <a:ext cx="21596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</a:rPr>
              <a:t>相与枕藉</a:t>
            </a:r>
            <a:r>
              <a:rPr sz="2400">
                <a:solidFill>
                  <a:srgbClr val="EC7C30"/>
                </a:solidFill>
              </a:rPr>
              <a:t>乎</a:t>
            </a:r>
            <a:r>
              <a:rPr sz="2400">
                <a:solidFill>
                  <a:srgbClr val="7E7E7E"/>
                </a:solidFill>
              </a:rPr>
              <a:t>舟中</a:t>
            </a:r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7319009" y="3039236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75407" y="2968497"/>
            <a:ext cx="3988435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乎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00"/>
              </a:spcBef>
            </a:pP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生乎吾前，其闻道也固先</a:t>
            </a:r>
            <a:r>
              <a:rPr sz="2400">
                <a:solidFill>
                  <a:srgbClr val="EC7C30"/>
                </a:solidFill>
                <a:latin typeface="微软雅黑" panose="020b0503020204020204" charset="-122"/>
                <a:cs typeface="微软雅黑" panose="020b0503020204020204" charset="-122"/>
              </a:rPr>
              <a:t>乎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吾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19009" y="3697351"/>
            <a:ext cx="78740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15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827276" y="2063495"/>
            <a:ext cx="108076" cy="211683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 flipH="1">
            <a:off x="1856232" y="2089404"/>
            <a:ext cx="0" cy="2012314"/>
          </a:xfrm>
          <a:custGeom>
            <a:rect l="l" t="t" r="r" b="b"/>
            <a:pathLst>
              <a:path h="2012314">
                <a:moveTo>
                  <a:pt x="0" y="0"/>
                </a:moveTo>
                <a:lnTo>
                  <a:pt x="0" y="2011934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10967" y="4728971"/>
            <a:ext cx="3525520" cy="548640"/>
          </a:xfrm>
          <a:custGeom>
            <a:rect l="l" t="t" r="r" b="b"/>
            <a:pathLst>
              <a:path w="3525520" h="548639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96160" y="4842383"/>
            <a:ext cx="164465" cy="327660"/>
          </a:xfrm>
          <a:custGeom>
            <a:rect l="l" t="t" r="r" b="b"/>
            <a:pathLst>
              <a:path w="164464" h="327660">
                <a:moveTo>
                  <a:pt x="163194" y="0"/>
                </a:moveTo>
                <a:lnTo>
                  <a:pt x="0" y="164338"/>
                </a:lnTo>
                <a:lnTo>
                  <a:pt x="164337" y="32766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539110" y="4792471"/>
            <a:ext cx="3256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sz="2400" spc="235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：介词“乎”引导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11402" y="2310129"/>
            <a:ext cx="330835" cy="1708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在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35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对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25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比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6"/>
          <p:cNvSpPr/>
          <p:nvPr/>
        </p:nvSpPr>
        <p:spPr>
          <a:xfrm>
            <a:off x="1395472" y="4476361"/>
            <a:ext cx="714755" cy="8305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925823" y="3185160"/>
          <a:ext cx="3345814" cy="461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5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1645">
                <a:tc>
                  <a:txBody>
                    <a:bodyPr vert="horz" wrap="square"/>
                    <a:lstStyle/>
                    <a:p>
                      <a:pPr marL="24130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状语</a:t>
                      </a:r>
                      <a:endParaRPr sz="24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34925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5B9BD4">
                        <a:alpha val="50195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6096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>
                          <a:solidFill>
                            <a:srgbClr val="7E7E7E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谓</a:t>
                      </a:r>
                      <a:endParaRPr sz="24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3492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>
                        <a:alpha val="50195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571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>
                          <a:solidFill>
                            <a:srgbClr val="7E7E7E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补</a:t>
                      </a:r>
                      <a:endParaRPr sz="24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3492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5397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>
                        <a:alpha val="50195"/>
                      </a:srgb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20383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400">
                          <a:solidFill>
                            <a:srgbClr val="7E7E7E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定语</a:t>
                      </a:r>
                      <a:endParaRPr sz="24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34925" marB="0">
                    <a:lnL w="53975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>
                        <a:alpha val="50195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4992" y="2478151"/>
            <a:ext cx="8261808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/>
              <a:t>例1：</a:t>
            </a:r>
            <a:r>
              <a:rPr sz="3000" spc="185"/>
              <a:t> </a:t>
            </a:r>
            <a:r>
              <a:rPr lang="zh-CN" altLang="en-US" sz="3000" spc="185" smtClean="0">
                <a:latin typeface="微软雅黑" panose="020b0503020204020204" charset="-122"/>
                <a:ea typeface="微软雅黑" panose="020b0503020204020204" charset="-122"/>
              </a:rPr>
              <a:t>优雅</a:t>
            </a:r>
            <a:r>
              <a:rPr sz="300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3000" smtClean="0">
                <a:latin typeface="微软雅黑" panose="020b0503020204020204" charset="-122"/>
                <a:ea typeface="微软雅黑" panose="020b0503020204020204" charset="-122"/>
              </a:rPr>
              <a:t>晶晶姐</a:t>
            </a:r>
            <a:r>
              <a:rPr sz="3000" err="1" smtClean="0">
                <a:latin typeface="微软雅黑" panose="020b0503020204020204" charset="-122"/>
                <a:ea typeface="微软雅黑" panose="020b0503020204020204" charset="-122"/>
              </a:rPr>
              <a:t>幽默地讲完了枯燥的语法课</a:t>
            </a: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86483" y="3041904"/>
            <a:ext cx="6830695" cy="0"/>
          </a:xfrm>
          <a:custGeom>
            <a:rect l="l" t="t" r="r" b="b"/>
            <a:pathLst>
              <a:path w="6830695">
                <a:moveTo>
                  <a:pt x="0" y="0"/>
                </a:moveTo>
                <a:lnTo>
                  <a:pt x="6830314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24992" y="2993186"/>
            <a:ext cx="8014970" cy="1330325"/>
          </a:xfrm>
          <a:prstGeom prst="rect">
            <a:avLst/>
          </a:prstGeom>
        </p:spPr>
        <p:txBody>
          <a:bodyPr vert="horz" wrap="square" lIns="0" tIns="226695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785"/>
              </a:spcBef>
              <a:tabLst>
                <a:tab pos="1402080"/>
                <a:tab pos="2567305"/>
                <a:tab pos="7174865"/>
              </a:tabLst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成分：	</a:t>
            </a:r>
            <a:r>
              <a:rPr sz="240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定语	主语	宾语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105"/>
              </a:spcBef>
              <a:tabLst>
                <a:tab pos="1337945"/>
              </a:tabLst>
            </a:pPr>
            <a:r>
              <a:rPr sz="3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例2：	聪明的学生们马上听懂了无聊</a:t>
            </a:r>
            <a:r>
              <a:rPr sz="3000" spc="-2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30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语法课</a:t>
            </a:r>
            <a:endParaRPr sz="3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86483" y="3709415"/>
            <a:ext cx="6830695" cy="0"/>
          </a:xfrm>
          <a:custGeom>
            <a:rect l="l" t="t" r="r" b="b"/>
            <a:pathLst>
              <a:path w="6830695">
                <a:moveTo>
                  <a:pt x="0" y="0"/>
                </a:moveTo>
                <a:lnTo>
                  <a:pt x="6830314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626363" y="1973567"/>
            <a:ext cx="4021836" cy="105309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7379" y="2218944"/>
            <a:ext cx="2674620" cy="512445"/>
          </a:xfrm>
          <a:custGeom>
            <a:rect l="l" t="t" r="r" b="b"/>
            <a:pathLst>
              <a:path w="2674620" h="512444">
                <a:moveTo>
                  <a:pt x="2589275" y="0"/>
                </a:moveTo>
                <a:lnTo>
                  <a:pt x="85343" y="0"/>
                </a:lnTo>
                <a:lnTo>
                  <a:pt x="52131" y="6709"/>
                </a:lnTo>
                <a:lnTo>
                  <a:pt x="25003" y="25003"/>
                </a:lnTo>
                <a:lnTo>
                  <a:pt x="6709" y="52131"/>
                </a:lnTo>
                <a:lnTo>
                  <a:pt x="0" y="85343"/>
                </a:lnTo>
                <a:lnTo>
                  <a:pt x="0" y="426719"/>
                </a:lnTo>
                <a:lnTo>
                  <a:pt x="6709" y="459932"/>
                </a:lnTo>
                <a:lnTo>
                  <a:pt x="25003" y="487060"/>
                </a:lnTo>
                <a:lnTo>
                  <a:pt x="52131" y="505354"/>
                </a:lnTo>
                <a:lnTo>
                  <a:pt x="85343" y="512063"/>
                </a:lnTo>
                <a:lnTo>
                  <a:pt x="2589275" y="512063"/>
                </a:lnTo>
                <a:lnTo>
                  <a:pt x="2622488" y="505354"/>
                </a:lnTo>
                <a:lnTo>
                  <a:pt x="2649616" y="487060"/>
                </a:lnTo>
                <a:lnTo>
                  <a:pt x="2667910" y="459932"/>
                </a:lnTo>
                <a:lnTo>
                  <a:pt x="2674620" y="426719"/>
                </a:lnTo>
                <a:lnTo>
                  <a:pt x="2674620" y="85343"/>
                </a:lnTo>
                <a:lnTo>
                  <a:pt x="2667910" y="52131"/>
                </a:lnTo>
                <a:lnTo>
                  <a:pt x="2649616" y="25003"/>
                </a:lnTo>
                <a:lnTo>
                  <a:pt x="2622488" y="6709"/>
                </a:lnTo>
                <a:lnTo>
                  <a:pt x="2589275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00098" y="2352294"/>
            <a:ext cx="126364" cy="251460"/>
          </a:xfrm>
          <a:custGeom>
            <a:rect l="l" t="t" r="r" b="b"/>
            <a:pathLst>
              <a:path w="126363" h="251460">
                <a:moveTo>
                  <a:pt x="125983" y="0"/>
                </a:moveTo>
                <a:lnTo>
                  <a:pt x="0" y="125094"/>
                </a:lnTo>
                <a:lnTo>
                  <a:pt x="124968" y="250951"/>
                </a:lnTo>
                <a:lnTo>
                  <a:pt x="125983" y="0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2272" y="1999488"/>
            <a:ext cx="950976" cy="95097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15108" y="2297938"/>
            <a:ext cx="2316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/>
              <a:t>怎么判断状语后置？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7147686" y="3283965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1"/>
                </a:lnTo>
                <a:lnTo>
                  <a:pt x="142748" y="142875"/>
                </a:lnTo>
                <a:lnTo>
                  <a:pt x="76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10584" y="3160776"/>
            <a:ext cx="3279775" cy="530860"/>
          </a:xfrm>
          <a:custGeom>
            <a:rect l="l" t="t" r="r" b="b"/>
            <a:pathLst>
              <a:path w="3279775" h="530860">
                <a:moveTo>
                  <a:pt x="3191256" y="0"/>
                </a:moveTo>
                <a:lnTo>
                  <a:pt x="88391" y="0"/>
                </a:lnTo>
                <a:lnTo>
                  <a:pt x="54006" y="6953"/>
                </a:lnTo>
                <a:lnTo>
                  <a:pt x="25908" y="25908"/>
                </a:lnTo>
                <a:lnTo>
                  <a:pt x="6953" y="54006"/>
                </a:lnTo>
                <a:lnTo>
                  <a:pt x="0" y="88391"/>
                </a:lnTo>
                <a:lnTo>
                  <a:pt x="0" y="441960"/>
                </a:lnTo>
                <a:lnTo>
                  <a:pt x="6953" y="476345"/>
                </a:lnTo>
                <a:lnTo>
                  <a:pt x="25908" y="504444"/>
                </a:lnTo>
                <a:lnTo>
                  <a:pt x="54006" y="523398"/>
                </a:lnTo>
                <a:lnTo>
                  <a:pt x="88391" y="530351"/>
                </a:lnTo>
                <a:lnTo>
                  <a:pt x="3191256" y="530351"/>
                </a:lnTo>
                <a:lnTo>
                  <a:pt x="3225641" y="523398"/>
                </a:lnTo>
                <a:lnTo>
                  <a:pt x="3253740" y="504444"/>
                </a:lnTo>
                <a:lnTo>
                  <a:pt x="3272694" y="476345"/>
                </a:lnTo>
                <a:lnTo>
                  <a:pt x="3279647" y="441960"/>
                </a:lnTo>
                <a:lnTo>
                  <a:pt x="3279647" y="88391"/>
                </a:lnTo>
                <a:lnTo>
                  <a:pt x="3272694" y="54006"/>
                </a:lnTo>
                <a:lnTo>
                  <a:pt x="3253740" y="25908"/>
                </a:lnTo>
                <a:lnTo>
                  <a:pt x="3225641" y="6953"/>
                </a:lnTo>
                <a:lnTo>
                  <a:pt x="3191256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4016121" y="3251149"/>
            <a:ext cx="307594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看我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脸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哦</a:t>
            </a:r>
            <a:r>
              <a:rPr sz="2000" spc="-15"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不，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看</a:t>
            </a:r>
            <a:r>
              <a:rPr sz="2000" spc="-10">
                <a:latin typeface="微软雅黑" panose="020b0503020204020204" charset="-122"/>
                <a:cs typeface="微软雅黑" panose="020b0503020204020204" charset="-122"/>
              </a:rPr>
              <a:t>句</a:t>
            </a:r>
            <a:r>
              <a:rPr sz="2000" spc="5">
                <a:latin typeface="微软雅黑" panose="020b0503020204020204" charset="-122"/>
                <a:cs typeface="微软雅黑" panose="020b0503020204020204" charset="-122"/>
              </a:rPr>
              <a:t>子。</a:t>
            </a:r>
            <a:endParaRPr sz="2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147686" y="4454778"/>
            <a:ext cx="142875" cy="285115"/>
          </a:xfrm>
          <a:custGeom>
            <a:rect l="l" t="t" r="r" b="b"/>
            <a:pathLst>
              <a:path w="142875" h="285114">
                <a:moveTo>
                  <a:pt x="762" y="0"/>
                </a:moveTo>
                <a:lnTo>
                  <a:pt x="0" y="284861"/>
                </a:lnTo>
                <a:lnTo>
                  <a:pt x="142748" y="142875"/>
                </a:lnTo>
                <a:lnTo>
                  <a:pt x="76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29000" y="4331208"/>
            <a:ext cx="3761359" cy="1231392"/>
          </a:xfrm>
          <a:custGeom>
            <a:rect l="l" t="t" r="r" b="b"/>
            <a:pathLst>
              <a:path w="4742815" h="532129">
                <a:moveTo>
                  <a:pt x="4654041" y="0"/>
                </a:moveTo>
                <a:lnTo>
                  <a:pt x="88645" y="0"/>
                </a:lnTo>
                <a:lnTo>
                  <a:pt x="54167" y="6975"/>
                </a:lnTo>
                <a:lnTo>
                  <a:pt x="25987" y="25987"/>
                </a:lnTo>
                <a:lnTo>
                  <a:pt x="6975" y="54167"/>
                </a:lnTo>
                <a:lnTo>
                  <a:pt x="0" y="88646"/>
                </a:lnTo>
                <a:lnTo>
                  <a:pt x="0" y="443230"/>
                </a:lnTo>
                <a:lnTo>
                  <a:pt x="6975" y="477708"/>
                </a:lnTo>
                <a:lnTo>
                  <a:pt x="25987" y="505888"/>
                </a:lnTo>
                <a:lnTo>
                  <a:pt x="54167" y="524900"/>
                </a:lnTo>
                <a:lnTo>
                  <a:pt x="88645" y="531876"/>
                </a:lnTo>
                <a:lnTo>
                  <a:pt x="4654041" y="531876"/>
                </a:lnTo>
                <a:lnTo>
                  <a:pt x="4688520" y="524900"/>
                </a:lnTo>
                <a:lnTo>
                  <a:pt x="4716700" y="505888"/>
                </a:lnTo>
                <a:lnTo>
                  <a:pt x="4735712" y="477708"/>
                </a:lnTo>
                <a:lnTo>
                  <a:pt x="4742687" y="443230"/>
                </a:lnTo>
                <a:lnTo>
                  <a:pt x="4742687" y="88646"/>
                </a:lnTo>
                <a:lnTo>
                  <a:pt x="4735712" y="54167"/>
                </a:lnTo>
                <a:lnTo>
                  <a:pt x="4716700" y="25987"/>
                </a:lnTo>
                <a:lnTo>
                  <a:pt x="4688520" y="6975"/>
                </a:lnTo>
                <a:lnTo>
                  <a:pt x="465404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707510" y="4493672"/>
            <a:ext cx="4474845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1.</a:t>
            </a:r>
            <a:r>
              <a:rPr sz="2000" smtClean="0">
                <a:latin typeface="微软雅黑" panose="020b0503020204020204" charset="-122"/>
                <a:cs typeface="微软雅黑" panose="020b0503020204020204" charset="-122"/>
              </a:rPr>
              <a:t>找动词</a:t>
            </a:r>
            <a:endParaRPr lang="en-US" sz="2000" smtClean="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smtClean="0">
                <a:latin typeface="微软雅黑" panose="020b0503020204020204" charset="-122"/>
                <a:cs typeface="微软雅黑" panose="020b0503020204020204" charset="-122"/>
              </a:rPr>
              <a:t>2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.</a:t>
            </a:r>
            <a:r>
              <a:rPr sz="2000" smtClean="0">
                <a:latin typeface="微软雅黑" panose="020b0503020204020204" charset="-122"/>
                <a:cs typeface="微软雅黑" panose="020b0503020204020204" charset="-122"/>
              </a:rPr>
              <a:t>找状语</a:t>
            </a:r>
            <a:endParaRPr lang="en-US" sz="2000" smtClean="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smtClean="0">
                <a:latin typeface="微软雅黑" panose="020b0503020204020204" charset="-122"/>
                <a:cs typeface="微软雅黑" panose="020b0503020204020204" charset="-122"/>
              </a:rPr>
              <a:t>3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.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关键字</a:t>
            </a:r>
            <a:r>
              <a:rPr sz="2000" spc="-5"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000" b="1"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000">
                <a:latin typeface="微软雅黑" panose="020b0503020204020204" charset="-122"/>
                <a:cs typeface="微软雅黑" panose="020b0503020204020204" charset="-122"/>
              </a:rPr>
              <a:t>，以，乎</a:t>
            </a:r>
          </a:p>
        </p:txBody>
      </p:sp>
      <p:sp>
        <p:nvSpPr>
          <p:cNvPr id="17" name="object 16"/>
          <p:cNvSpPr/>
          <p:nvPr/>
        </p:nvSpPr>
        <p:spPr>
          <a:xfrm>
            <a:off x="7467600" y="2917010"/>
            <a:ext cx="714755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6"/>
          <p:cNvSpPr/>
          <p:nvPr/>
        </p:nvSpPr>
        <p:spPr>
          <a:xfrm>
            <a:off x="7482235" y="4039488"/>
            <a:ext cx="714755" cy="83057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87445" y="2939033"/>
            <a:ext cx="27686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/>
              <a:t>当堂训练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2342388" y="3392423"/>
            <a:ext cx="696595" cy="0"/>
          </a:xfrm>
          <a:custGeom>
            <a:rect l="l" t="t" r="r" b="b"/>
            <a:pathLst>
              <a:path w="696594">
                <a:moveTo>
                  <a:pt x="0" y="0"/>
                </a:moveTo>
                <a:lnTo>
                  <a:pt x="696341" y="0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05144" y="3392423"/>
            <a:ext cx="696595" cy="0"/>
          </a:xfrm>
          <a:custGeom>
            <a:rect l="l" t="t" r="r" b="b"/>
            <a:pathLst>
              <a:path w="696595">
                <a:moveTo>
                  <a:pt x="0" y="0"/>
                </a:moveTo>
                <a:lnTo>
                  <a:pt x="696340" y="0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1.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以为凡是州之山水有异态者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句读之不知，惑之不解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恐年岁之不吾与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大王来何操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7636" y="2903220"/>
            <a:ext cx="484631" cy="4846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1.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以为凡是州之山水有异态者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句读之不知，惑之不解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恐年岁之不吾与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大王来何操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6390" y="2847492"/>
            <a:ext cx="735965" cy="2028248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algn="just">
              <a:lnSpc>
                <a:spcPct val="106000"/>
              </a:lnSpc>
              <a:spcBef>
                <a:spcPts val="3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定后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6000"/>
              </a:lnSpc>
              <a:spcBef>
                <a:spcPts val="3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6000"/>
              </a:lnSpc>
              <a:spcBef>
                <a:spcPts val="3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6000"/>
              </a:lnSpc>
              <a:spcBef>
                <a:spcPts val="3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2.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则无望民之多玉邻国也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是何异于刺人而杀之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斑白者不负戴于道路矣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是使民养生丧死无憾也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7636" y="4245864"/>
            <a:ext cx="484631" cy="4861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2.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则无望民之多玉邻国也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是何异于刺人而杀之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斑白者不负戴于道路矣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是使民养生丧死无憾也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44295" y="2839194"/>
            <a:ext cx="735965" cy="2046714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0000"/>
              </a:lnSpc>
              <a:spcBef>
                <a:spcPts val="630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0000"/>
              </a:lnSpc>
              <a:spcBef>
                <a:spcPts val="630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0000"/>
              </a:lnSpc>
              <a:spcBef>
                <a:spcPts val="63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陈述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3.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然而不王者，未之有也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何以伐为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无乃尔是过与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而谋动干戈于邦内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2054351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8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97636" y="4245864"/>
            <a:ext cx="484631" cy="4861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6375" y="1374645"/>
            <a:ext cx="5351780" cy="3284854"/>
          </a:xfrm>
          <a:prstGeom prst="rect">
            <a:avLst/>
          </a:prstGeom>
        </p:spPr>
        <p:txBody>
          <a:bodyPr vert="horz" wrap="square" lIns="0" tIns="1257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3.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句式与其他三项不同的一句是（）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然而不王者，未之有也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何以伐为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无乃尔是过与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而谋动干戈于邦内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76390" y="2843281"/>
            <a:ext cx="735965" cy="18624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000"/>
              </a:lnSpc>
              <a:spcBef>
                <a:spcPts val="9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5000"/>
              </a:lnSpc>
              <a:spcBef>
                <a:spcPts val="95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330"/>
              </a:lnSpc>
              <a:spcBef>
                <a:spcPts val="3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330"/>
              </a:lnSpc>
              <a:spcBef>
                <a:spcPts val="3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5707380" cy="3711575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4.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下列句式例句句式相同的一句是（） 例：蜀道之难，难于上青天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尝学琵琶于穆、曹二善才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恐年岁之不吾与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元和十年，予左迁九江郡司马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3535" indent="-330835">
              <a:lnSpc>
                <a:spcPct val="100000"/>
              </a:lnSpc>
              <a:buSzPct val="96000"/>
              <a:buAutoNum type="alphaUcPeriod"/>
              <a:tabLst>
                <a:tab pos="344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遂命酒，使快弹数曲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6375" y="3138677"/>
            <a:ext cx="4965065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8615" indent="-335915">
              <a:lnSpc>
                <a:spcPct val="100000"/>
              </a:lnSpc>
              <a:spcBef>
                <a:spcPts val="95"/>
              </a:spcBef>
              <a:buSzPct val="96000"/>
              <a:buAutoNum type="alphaUcPeriod"/>
              <a:tabLst>
                <a:tab pos="34925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尝学琵琶于穆、曹二善才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恐年岁之不吾与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元和十年，予左迁九江郡司马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3535" indent="-330835">
              <a:lnSpc>
                <a:spcPct val="100000"/>
              </a:lnSpc>
              <a:buSzPct val="96000"/>
              <a:buAutoNum type="alphaUcPeriod"/>
              <a:tabLst>
                <a:tab pos="344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遂命酒，使快弹数曲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97636" y="3150107"/>
            <a:ext cx="484631" cy="4846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76375" y="1159398"/>
            <a:ext cx="5707380" cy="1577340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4.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下列句式例句句式相同的一句是（） 例：蜀道之难，难于上青天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76390" y="2303779"/>
            <a:ext cx="7359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76390" y="3170047"/>
            <a:ext cx="735965" cy="1786002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 marR="5080" algn="just">
              <a:lnSpc>
                <a:spcPct val="98000"/>
              </a:lnSpc>
              <a:spcBef>
                <a:spcPts val="155"/>
              </a:spcBef>
            </a:pPr>
            <a:r>
              <a:rPr sz="2800" spc="-5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98000"/>
              </a:lnSpc>
              <a:spcBef>
                <a:spcPts val="15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98000"/>
              </a:lnSpc>
              <a:spcBef>
                <a:spcPts val="15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陈述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98000"/>
              </a:lnSpc>
              <a:spcBef>
                <a:spcPts val="15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6436" y="2544317"/>
            <a:ext cx="623976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err="1">
                <a:solidFill>
                  <a:srgbClr val="FFC000"/>
                </a:solidFill>
              </a:rPr>
              <a:t>昨晚</a:t>
            </a:r>
            <a:r>
              <a:rPr sz="2400" smtClean="0"/>
              <a:t>，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橙老师</a:t>
            </a:r>
            <a:r>
              <a:rPr sz="2400" err="1" smtClean="0">
                <a:latin typeface="微软雅黑" panose="020b0503020204020204" charset="-122"/>
                <a:ea typeface="微软雅黑" panose="020b0503020204020204" charset="-122"/>
              </a:rPr>
              <a:t>没忍住饥饿</a:t>
            </a:r>
            <a:r>
              <a:rPr sz="2400" err="1"/>
              <a:t>，又出去吃夜宵了。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56436" y="3360801"/>
            <a:ext cx="67316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在旧社会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，这种偷偷吃夜宵的行为是要罚作业的。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085088" y="2522220"/>
            <a:ext cx="0" cy="1363980"/>
          </a:xfrm>
          <a:custGeom>
            <a:rect l="l" t="t" r="r" b="b"/>
            <a:pathLst>
              <a:path h="1363979">
                <a:moveTo>
                  <a:pt x="0" y="0"/>
                </a:moveTo>
                <a:lnTo>
                  <a:pt x="0" y="1363471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7494270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5.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71259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下列句子句式与其他句子句式不同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项（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月出于东山之上，徘徊于斗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牛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之间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此非孟德之困于周郞者乎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况吾与子渔樵于江</a:t>
            </a:r>
            <a:r>
              <a:rPr sz="2800" spc="-2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渚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之上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之览者，亦将有感于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文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6375" y="2711272"/>
            <a:ext cx="5689600" cy="17329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8615" indent="-335915">
              <a:lnSpc>
                <a:spcPct val="100000"/>
              </a:lnSpc>
              <a:spcBef>
                <a:spcPts val="95"/>
              </a:spcBef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月出于东山之上，徘徊于斗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牛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之间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此非孟德之困于周郞者乎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况吾与子渔樵于江</a:t>
            </a:r>
            <a:r>
              <a:rPr sz="2800" spc="-2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渚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之上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后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之览者，亦将有感于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文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6375" y="1159398"/>
            <a:ext cx="7494270" cy="1150620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5.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71259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下列句子句式与其他句子句式不同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项（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7636" y="3150107"/>
            <a:ext cx="484631" cy="4846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351903" y="2674374"/>
            <a:ext cx="735965" cy="1907958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 algn="just">
              <a:lnSpc>
                <a:spcPct val="102000"/>
              </a:lnSpc>
              <a:spcBef>
                <a:spcPts val="270"/>
              </a:spcBef>
            </a:pPr>
            <a:r>
              <a:rPr sz="2800" spc="-1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2000"/>
              </a:lnSpc>
              <a:spcBef>
                <a:spcPts val="2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2000"/>
              </a:lnSpc>
              <a:spcBef>
                <a:spcPts val="2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2000"/>
              </a:lnSpc>
              <a:spcBef>
                <a:spcPts val="27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7138034" cy="3711575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6.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  <a:tabLst>
                <a:tab pos="676910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下列选项中句式与例句句式相同的</a:t>
            </a:r>
            <a:r>
              <a:rPr sz="2800" spc="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项（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 例句：不吾知也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籍独不愧于心乎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余自束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发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读书于轩中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身死国灭，为天下笑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3535" indent="-330835">
              <a:lnSpc>
                <a:spcPct val="100000"/>
              </a:lnSpc>
              <a:buSzPct val="96000"/>
              <a:buAutoNum type="alphaUcPeriod"/>
              <a:tabLst>
                <a:tab pos="344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秦人不暇自哀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6375" y="2284856"/>
            <a:ext cx="2511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例句：不吾知也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6375" y="3138677"/>
            <a:ext cx="390271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8615" indent="-335915">
              <a:lnSpc>
                <a:spcPct val="100000"/>
              </a:lnSpc>
              <a:spcBef>
                <a:spcPts val="95"/>
              </a:spcBef>
              <a:buSzPct val="96000"/>
              <a:buAutoNum type="alphaUcPeriod"/>
              <a:tabLst>
                <a:tab pos="34925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籍独不愧于心乎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余自束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发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读书于轩中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身死国灭，为天下笑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3535" indent="-330835">
              <a:lnSpc>
                <a:spcPct val="100000"/>
              </a:lnSpc>
              <a:buSzPct val="96000"/>
              <a:buAutoNum type="alphaUcPeriod"/>
              <a:tabLst>
                <a:tab pos="344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秦人不暇自哀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76375" y="1159398"/>
            <a:ext cx="7138034" cy="1150620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6.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676910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下列选项中句式与例句句式相同的</a:t>
            </a:r>
            <a:r>
              <a:rPr sz="2800" spc="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项（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53402" y="2311654"/>
            <a:ext cx="7359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53402" y="3115767"/>
            <a:ext cx="735965" cy="1826013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3310"/>
              </a:lnSpc>
              <a:spcBef>
                <a:spcPts val="250"/>
              </a:spcBef>
            </a:pPr>
            <a:r>
              <a:rPr sz="2800" spc="-1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310"/>
              </a:lnSpc>
              <a:spcBef>
                <a:spcPts val="25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lang="en-US"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310"/>
              </a:lnSpc>
              <a:spcBef>
                <a:spcPts val="25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ts val="3310"/>
              </a:lnSpc>
              <a:spcBef>
                <a:spcPts val="25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97636" y="4433315"/>
            <a:ext cx="484631" cy="4846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7846695" cy="3711575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7.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  <a:tabLst>
                <a:tab pos="747839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子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给例句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式相同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一项是（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 例句：何以解忧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虽无丝竹管弦之盛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举酒属客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古人之观于天地、山川、草木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虫鱼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鸟兽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3535" indent="-330835">
              <a:lnSpc>
                <a:spcPct val="100000"/>
              </a:lnSpc>
              <a:buSzPct val="96000"/>
              <a:buAutoNum type="alphaUcPeriod"/>
              <a:tabLst>
                <a:tab pos="344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何为其然也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6375" y="3138677"/>
            <a:ext cx="32035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A</a:t>
            </a: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.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虽无丝竹管弦之盛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6375" y="3565397"/>
            <a:ext cx="175513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B.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举酒属客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492251" y="1837944"/>
            <a:ext cx="0" cy="3108960"/>
          </a:xfrm>
          <a:custGeom>
            <a:rect l="l" t="t" r="r" b="b"/>
            <a:pathLst>
              <a:path h="3108960">
                <a:moveTo>
                  <a:pt x="0" y="0"/>
                </a:moveTo>
                <a:lnTo>
                  <a:pt x="0" y="3108579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7636" y="4433315"/>
            <a:ext cx="484631" cy="4846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76375" y="3991813"/>
            <a:ext cx="79965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indent="-323850">
              <a:spcBef>
                <a:spcPts val="95"/>
              </a:spcBef>
              <a:buSzPct val="96000"/>
              <a:buAutoNum type="alphaUcPeriod" startAt="3"/>
              <a:tabLst>
                <a:tab pos="337185"/>
                <a:tab pos="7272655"/>
              </a:tabLst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古人之观于天地、山川、草木</a:t>
            </a:r>
            <a:r>
              <a:rPr sz="28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虫鱼</a:t>
            </a:r>
            <a:r>
              <a:rPr sz="28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、</a:t>
            </a: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鸟</a:t>
            </a: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兽</a:t>
            </a:r>
            <a:r>
              <a:rPr sz="2800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spcBef>
                <a:spcPts val="95"/>
              </a:spcBef>
              <a:buSzPct val="96000"/>
              <a:buAutoNum type="alphaUcPeriod" startAt="3"/>
              <a:tabLst>
                <a:tab pos="337185"/>
                <a:tab pos="7272655"/>
              </a:tabLst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何为其然也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236966" y="3599815"/>
            <a:ext cx="7359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省略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6375" y="1159398"/>
            <a:ext cx="7996555" cy="1583126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7.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  <a:spcBef>
                <a:spcPts val="770"/>
              </a:spcBef>
              <a:tabLst>
                <a:tab pos="7272655"/>
                <a:tab pos="747839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子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所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给例句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式相同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一项是（		）  例句：何以解忧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45207" y="2257877"/>
            <a:ext cx="919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spcBef>
                <a:spcPts val="95"/>
              </a:spcBef>
              <a:tabLst>
                <a:tab pos="7272655"/>
                <a:tab pos="7478395"/>
              </a:tabLst>
            </a:pPr>
            <a:r>
              <a:rPr lang="zh-CN" altLang="en-US" sz="2800" spc="-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宾前</a:t>
            </a:r>
          </a:p>
        </p:txBody>
      </p:sp>
      <p:sp>
        <p:nvSpPr>
          <p:cNvPr id="10" name="矩形 9"/>
          <p:cNvSpPr/>
          <p:nvPr/>
        </p:nvSpPr>
        <p:spPr>
          <a:xfrm>
            <a:off x="8145207" y="3103127"/>
            <a:ext cx="919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5080">
              <a:spcBef>
                <a:spcPts val="95"/>
              </a:spcBef>
              <a:tabLst>
                <a:tab pos="7272655"/>
                <a:tab pos="7478395"/>
              </a:tabLst>
            </a:pPr>
            <a:r>
              <a:rPr lang="zh-CN" altLang="en-US" sz="2800" spc="-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定后</a:t>
            </a:r>
          </a:p>
        </p:txBody>
      </p:sp>
      <p:sp>
        <p:nvSpPr>
          <p:cNvPr id="11" name="矩形 10"/>
          <p:cNvSpPr/>
          <p:nvPr/>
        </p:nvSpPr>
        <p:spPr>
          <a:xfrm>
            <a:off x="8150336" y="4021665"/>
            <a:ext cx="914353" cy="1410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spcBef>
                <a:spcPts val="95"/>
              </a:spcBef>
              <a:buSzPct val="96000"/>
              <a:tabLst>
                <a:tab pos="337185"/>
                <a:tab pos="7272655"/>
              </a:tabLst>
            </a:pPr>
            <a:r>
              <a:rPr lang="zh-CN" altLang="en-US" sz="2800" spc="-5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状后</a:t>
            </a:r>
            <a:endParaRPr lang="en-US" altLang="zh-CN" sz="2800" spc="-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spcBef>
                <a:spcPts val="95"/>
              </a:spcBef>
              <a:buSzPct val="96000"/>
              <a:tabLst>
                <a:tab pos="337185"/>
                <a:tab pos="7272655"/>
              </a:tabLst>
            </a:pPr>
            <a:r>
              <a:rPr lang="zh-CN" altLang="en-US" sz="2800" spc="-5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宾</a:t>
            </a:r>
            <a:r>
              <a:rPr lang="zh-CN" altLang="en-US" sz="2800" spc="-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</a:p>
          <a:p>
            <a:pPr marL="12700">
              <a:spcBef>
                <a:spcPts val="95"/>
              </a:spcBef>
              <a:buSzPct val="96000"/>
              <a:tabLst>
                <a:tab pos="337185"/>
                <a:tab pos="7272655"/>
              </a:tabLst>
            </a:pPr>
            <a:endParaRPr lang="zh-CN" altLang="en-US" sz="2800" spc="-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2480945"/>
          </a:xfrm>
          <a:custGeom>
            <a:rect l="l" t="t" r="r" b="b"/>
            <a:pathLst>
              <a:path h="2480945">
                <a:moveTo>
                  <a:pt x="0" y="0"/>
                </a:moveTo>
                <a:lnTo>
                  <a:pt x="0" y="2480563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6732270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8.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6059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选出句式不同于其他三项的一项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	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今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不速往，恐为操所先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吾不能举全吴之地，十万之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众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，受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制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于人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遂见用于小邑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且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将军大势可以拒操者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长江也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2480945"/>
          </a:xfrm>
          <a:custGeom>
            <a:rect l="l" t="t" r="r" b="b"/>
            <a:pathLst>
              <a:path h="2480945">
                <a:moveTo>
                  <a:pt x="0" y="0"/>
                </a:moveTo>
                <a:lnTo>
                  <a:pt x="0" y="2480563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6732270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8.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6059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选出句式不同于其他三项的一项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	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今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不速往，恐为操所先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吾不能举全吴之地，十万之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众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，受</a:t>
            </a:r>
            <a:r>
              <a:rPr sz="28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制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于人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遂见用于小邑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且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将军大势可以拒操者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长江也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7636" y="4030979"/>
            <a:ext cx="484631" cy="4846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36966" y="2610383"/>
            <a:ext cx="735965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7000"/>
              </a:lnSpc>
              <a:spcBef>
                <a:spcPts val="100"/>
              </a:spcBef>
            </a:pPr>
            <a:r>
              <a:rPr sz="2800" spc="-5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7000"/>
              </a:lnSpc>
              <a:spcBef>
                <a:spcPts val="10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7000"/>
              </a:lnSpc>
              <a:spcBef>
                <a:spcPts val="10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被动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7000"/>
              </a:lnSpc>
              <a:spcBef>
                <a:spcPts val="100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判断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7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6427470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9.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6059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下列句式与其他三项不同的一项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彼且奚适也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童子何知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农人告余以春及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莫之夭阏者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76375" y="2711272"/>
            <a:ext cx="2834640" cy="17329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48615" indent="-335915">
              <a:lnSpc>
                <a:spcPct val="100000"/>
              </a:lnSpc>
              <a:spcBef>
                <a:spcPts val="95"/>
              </a:spcBef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彼且奚适也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童子何知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农人告余以春及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莫之夭阏者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 flipH="1">
            <a:off x="492251" y="1837944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7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76375" y="1159398"/>
            <a:ext cx="6427470" cy="1150620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9.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6059170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下列句式与其他三项不同的一项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8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	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7636" y="3566159"/>
            <a:ext cx="484631" cy="48615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492366" y="2557932"/>
            <a:ext cx="735965" cy="2093073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115000"/>
              </a:lnSpc>
              <a:spcBef>
                <a:spcPts val="265"/>
              </a:spcBef>
            </a:pPr>
            <a:r>
              <a:rPr sz="2800" spc="-5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15000"/>
              </a:lnSpc>
              <a:spcBef>
                <a:spcPts val="26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15000"/>
              </a:lnSpc>
              <a:spcBef>
                <a:spcPts val="26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15000"/>
              </a:lnSpc>
              <a:spcBef>
                <a:spcPts val="265"/>
              </a:spcBef>
            </a:pPr>
            <a:r>
              <a:rPr sz="2800" spc="-5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1085088" y="2522220"/>
            <a:ext cx="0" cy="1363980"/>
          </a:xfrm>
          <a:custGeom>
            <a:rect l="l" t="t" r="r" b="b"/>
            <a:pathLst>
              <a:path h="1363979">
                <a:moveTo>
                  <a:pt x="0" y="0"/>
                </a:moveTo>
                <a:lnTo>
                  <a:pt x="0" y="1363471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15667" y="4276344"/>
            <a:ext cx="6417945" cy="944880"/>
          </a:xfrm>
          <a:custGeom>
            <a:rect l="l" t="t" r="r" b="b"/>
            <a:pathLst>
              <a:path w="6417945" h="944878">
                <a:moveTo>
                  <a:pt x="6260083" y="0"/>
                </a:moveTo>
                <a:lnTo>
                  <a:pt x="157480" y="0"/>
                </a:lnTo>
                <a:lnTo>
                  <a:pt x="107695" y="8026"/>
                </a:lnTo>
                <a:lnTo>
                  <a:pt x="64465" y="30378"/>
                </a:lnTo>
                <a:lnTo>
                  <a:pt x="30378" y="64465"/>
                </a:lnTo>
                <a:lnTo>
                  <a:pt x="8026" y="107695"/>
                </a:lnTo>
                <a:lnTo>
                  <a:pt x="0" y="157479"/>
                </a:lnTo>
                <a:lnTo>
                  <a:pt x="0" y="787399"/>
                </a:lnTo>
                <a:lnTo>
                  <a:pt x="8026" y="837183"/>
                </a:lnTo>
                <a:lnTo>
                  <a:pt x="30378" y="880414"/>
                </a:lnTo>
                <a:lnTo>
                  <a:pt x="64465" y="914501"/>
                </a:lnTo>
                <a:lnTo>
                  <a:pt x="107695" y="936853"/>
                </a:lnTo>
                <a:lnTo>
                  <a:pt x="157480" y="944879"/>
                </a:lnTo>
                <a:lnTo>
                  <a:pt x="6260083" y="944879"/>
                </a:lnTo>
                <a:lnTo>
                  <a:pt x="6309867" y="936853"/>
                </a:lnTo>
                <a:lnTo>
                  <a:pt x="6353098" y="914501"/>
                </a:lnTo>
                <a:lnTo>
                  <a:pt x="6387185" y="880414"/>
                </a:lnTo>
                <a:lnTo>
                  <a:pt x="6409537" y="837183"/>
                </a:lnTo>
                <a:lnTo>
                  <a:pt x="6417563" y="787399"/>
                </a:lnTo>
                <a:lnTo>
                  <a:pt x="6417563" y="157479"/>
                </a:lnTo>
                <a:lnTo>
                  <a:pt x="6409537" y="107695"/>
                </a:lnTo>
                <a:lnTo>
                  <a:pt x="6387185" y="64465"/>
                </a:lnTo>
                <a:lnTo>
                  <a:pt x="6353098" y="30378"/>
                </a:lnTo>
                <a:lnTo>
                  <a:pt x="6309867" y="8026"/>
                </a:lnTo>
                <a:lnTo>
                  <a:pt x="6260083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00860" y="4502022"/>
            <a:ext cx="164465" cy="327660"/>
          </a:xfrm>
          <a:custGeom>
            <a:rect l="l" t="t" r="r" b="b"/>
            <a:pathLst>
              <a:path w="164464" h="327660">
                <a:moveTo>
                  <a:pt x="163321" y="0"/>
                </a:moveTo>
                <a:lnTo>
                  <a:pt x="0" y="164337"/>
                </a:lnTo>
                <a:lnTo>
                  <a:pt x="164337" y="327659"/>
                </a:lnTo>
                <a:lnTo>
                  <a:pt x="163321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24000" y="2501962"/>
            <a:ext cx="6731634" cy="2628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err="1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昨晚</a:t>
            </a:r>
            <a:r>
              <a:rPr sz="2400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4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橙老师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没忍住饥饿</a:t>
            </a:r>
            <a:r>
              <a:rPr sz="240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，又出去吃夜宵了。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05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err="1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在旧社会</a:t>
            </a:r>
            <a:r>
              <a:rPr sz="2400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这种偷偷吃夜宵的行为是要罚作业的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350">
              <a:latin typeface="Times New Roman" panose="02020603050405020304"/>
              <a:cs typeface="Times New Roman" panose="02020603050405020304"/>
            </a:endParaRPr>
          </a:p>
          <a:p>
            <a:pPr marL="600075" marR="27305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句首状语：在句首表时间、处所、目的等的名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词或介词短语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913893" y="4250562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7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5715635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10.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534733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句式与其他三句不同的一项是（	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佚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之狐言于郑</a:t>
            </a:r>
            <a:r>
              <a:rPr sz="28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曰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何厌之有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若亡郑而有益</a:t>
            </a:r>
            <a:r>
              <a:rPr sz="28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君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其无礼于晋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 flipH="1">
            <a:off x="492251" y="1837944"/>
            <a:ext cx="0" cy="2677795"/>
          </a:xfrm>
          <a:custGeom>
            <a:rect l="l" t="t" r="r" b="b"/>
            <a:pathLst>
              <a:path h="2677795">
                <a:moveTo>
                  <a:pt x="0" y="0"/>
                </a:moveTo>
                <a:lnTo>
                  <a:pt x="0" y="2677667"/>
                </a:lnTo>
              </a:path>
            </a:pathLst>
          </a:custGeom>
          <a:ln w="6096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76375" y="1159398"/>
            <a:ext cx="5715635" cy="3284854"/>
          </a:xfrm>
          <a:prstGeom prst="rect">
            <a:avLst/>
          </a:prstGeom>
        </p:spPr>
        <p:txBody>
          <a:bodyPr vert="horz" wrap="square" lIns="0" tIns="1250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3200" spc="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10.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  <a:tabLst>
                <a:tab pos="534733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句式与其他三句不同的一项是（	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 panose="02020603050405020304"/>
              <a:cs typeface="Times New Roman" panose="02020603050405020304"/>
            </a:endParaRPr>
          </a:p>
          <a:p>
            <a:pPr marL="348615" indent="-335915">
              <a:lnSpc>
                <a:spcPct val="100000"/>
              </a:lnSpc>
              <a:buSzPct val="96000"/>
              <a:buAutoNum type="alphaUcPeriod"/>
              <a:tabLst>
                <a:tab pos="349250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佚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之狐言于郑</a:t>
            </a:r>
            <a:r>
              <a:rPr sz="28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伯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曰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21310" indent="-308610">
              <a:lnSpc>
                <a:spcPct val="100000"/>
              </a:lnSpc>
              <a:spcBef>
                <a:spcPts val="5"/>
              </a:spcBef>
              <a:buSzPct val="96000"/>
              <a:buAutoNum type="alphaUcPeriod"/>
              <a:tabLst>
                <a:tab pos="32194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何厌之有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36550" indent="-323850">
              <a:lnSpc>
                <a:spcPct val="100000"/>
              </a:lnSpc>
              <a:buSzPct val="96000"/>
              <a:buAutoNum type="alphaUcPeriod"/>
              <a:tabLst>
                <a:tab pos="337185"/>
              </a:tabLst>
            </a:pP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若亡郑而有益</a:t>
            </a:r>
            <a:r>
              <a:rPr sz="2800" spc="-1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君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344170" indent="-331470">
              <a:lnSpc>
                <a:spcPct val="100000"/>
              </a:lnSpc>
              <a:buSzPct val="96000"/>
              <a:buAutoNum type="alphaUcPeriod"/>
              <a:tabLst>
                <a:tab pos="344805"/>
              </a:tabLst>
            </a:pPr>
            <a:r>
              <a:rPr sz="28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</a:t>
            </a:r>
            <a:r>
              <a:rPr sz="28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其无礼于晋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7636" y="3150107"/>
            <a:ext cx="484631" cy="4846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830059" y="2583678"/>
            <a:ext cx="735965" cy="19637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1000"/>
              </a:lnSpc>
              <a:spcBef>
                <a:spcPts val="95"/>
              </a:spcBef>
            </a:pPr>
            <a:r>
              <a:rPr sz="2800" spc="-5" err="1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5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1000"/>
              </a:lnSpc>
              <a:spcBef>
                <a:spcPts val="95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宾前</a:t>
            </a:r>
            <a:endParaRPr lang="en-US"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1000"/>
              </a:lnSpc>
              <a:spcBef>
                <a:spcPts val="95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 </a:t>
            </a:r>
            <a:endParaRPr lang="en-US" sz="2800" spc="-10" smtClean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1000"/>
              </a:lnSpc>
              <a:spcBef>
                <a:spcPts val="95"/>
              </a:spcBef>
            </a:pPr>
            <a:r>
              <a:rPr sz="2800" spc="-10" err="1" smtClean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状后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877316" y="1336294"/>
            <a:ext cx="4597400" cy="4102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29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青，取之于蓝而青于蓝 </a:t>
            </a:r>
          </a:p>
          <a:p>
            <a:pPr marL="12700" marR="1529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冰，水为之而寒于水 </a:t>
            </a:r>
          </a:p>
          <a:p>
            <a:pPr marL="12700" marR="152908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学于余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053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不拘于时 </a:t>
            </a:r>
          </a:p>
          <a:p>
            <a:pPr marL="12700" marR="3053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而耻学于师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443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师不必贤于弟子</a:t>
            </a:r>
          </a:p>
          <a:p>
            <a:pPr marL="12700" marR="2443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托遗响于悲风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948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况吾与子渔樵于江渚之上 </a:t>
            </a:r>
          </a:p>
          <a:p>
            <a:pPr marL="12700" marR="91948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此非孟德之困于周郎者乎？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苏子与客泛舟，游于赤壁之下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月出于东山之上，徘徊于斗牛之间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21348" y="1336294"/>
            <a:ext cx="1616710" cy="4050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48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683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71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08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38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6096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730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457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52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9155" y="310895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221" y="425195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56917" y="374141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找出下列各句中的状语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596743" y="28956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877316" y="1336294"/>
            <a:ext cx="4599305" cy="4102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3035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青，取之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</a:t>
            </a:r>
            <a:r>
              <a:rPr sz="2400" spc="-5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蓝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而青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于蓝 </a:t>
            </a:r>
          </a:p>
          <a:p>
            <a:pPr marL="12700" marR="153035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冰，水为之而寒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于水 </a:t>
            </a:r>
          </a:p>
          <a:p>
            <a:pPr marL="12700" marR="153035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学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于余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05435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不拘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于时</a:t>
            </a:r>
          </a:p>
          <a:p>
            <a:pPr marL="12700" marR="305435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而耻学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于师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44411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师不必贤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于弟子 </a:t>
            </a:r>
          </a:p>
          <a:p>
            <a:pPr marL="12700" marR="244411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托遗响</a:t>
            </a:r>
            <a:r>
              <a:rPr sz="2400" spc="-5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于悲风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2075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况吾与子渔樵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于江渚之上 </a:t>
            </a:r>
          </a:p>
          <a:p>
            <a:pPr marL="12700" marR="92075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此非孟德之困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于周郎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者乎？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苏子与客泛舟，游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于赤壁之下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月出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于东山之上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，徘徊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于斗牛之间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21348" y="1336294"/>
            <a:ext cx="1616710" cy="4050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48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683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71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08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38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6096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730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457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52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9155" y="310895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221" y="425195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56917" y="374141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找出下列各句中的状语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620904" y="62410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90396" y="1705736"/>
            <a:ext cx="3683000" cy="3336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将请罪于君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9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不幸吕师孟构恶于前 </a:t>
            </a:r>
          </a:p>
          <a:p>
            <a:pPr marL="12700" marR="919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贾余庆献谄于后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因击沛公于坐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9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钩党之捕遍于天下 </a:t>
            </a:r>
          </a:p>
          <a:p>
            <a:pPr marL="12700" marR="9194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激于义而死焉者也 </a:t>
            </a:r>
          </a:p>
          <a:p>
            <a:pPr marL="12700" marR="919480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匹夫之有重于社稷也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郡之贤士大夫请于当道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或脱身以逃，不能容于远近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78117" y="1705736"/>
            <a:ext cx="1621790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33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933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74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38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宴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9334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43455" y="620268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3433572" y="548640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40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27377" y="734694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8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70329" y="683767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找出下列各句中的状语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734760" y="338329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990396" y="1705736"/>
            <a:ext cx="3683635" cy="3336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将请罪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于君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88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不幸吕师孟构恶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于前 </a:t>
            </a:r>
          </a:p>
          <a:p>
            <a:pPr marL="12700" marR="9188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贾余庆献谄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于后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因击沛公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于坐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88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钩党之捕遍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于天下 </a:t>
            </a:r>
          </a:p>
          <a:p>
            <a:pPr marL="12700" marR="91884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激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于义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而死焉者也 </a:t>
            </a:r>
          </a:p>
          <a:p>
            <a:pPr marL="12700" marR="91884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匹夫之有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重</a:t>
            </a:r>
            <a:r>
              <a:rPr sz="2400" spc="-5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于社稷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也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郡之贤士大夫请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于当道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或脱身以逃，不能容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于远近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78117" y="1705736"/>
            <a:ext cx="1621790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33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9334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74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《指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382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宴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9334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556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《五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43455" y="620268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3433572" y="548640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40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27377" y="734694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8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70329" y="683767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找出下列各句中的状语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830328" y="464057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04799" y="1336294"/>
            <a:ext cx="3987800" cy="4076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虎兕出于柙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529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季氏将有事于颛臾 </a:t>
            </a:r>
          </a:p>
          <a:p>
            <a:pPr marL="12700" marR="1529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而谋动干戈于邦内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1948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颁白者不负戴于道路矣 </a:t>
            </a:r>
          </a:p>
          <a:p>
            <a:pPr marL="12700" marR="91948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则无望民之多于邻国也 </a:t>
            </a:r>
          </a:p>
          <a:p>
            <a:pPr marL="12700" marR="91948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而君幸于赵王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臣诚恐见欺于王而负赵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0988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以其无礼于晋，且贰于楚也 其势弱于秦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吾长见笑于大方之家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使负栋之柱，多于南亩之农夫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59677" y="1336294"/>
            <a:ext cx="1955164" cy="4050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492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492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0223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8105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620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685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303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《阿房宫赋》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9155" y="310895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221" y="425195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56917" y="374141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找出下列各句中的谓语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578891" y="66127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704799" y="1336294"/>
            <a:ext cx="3990340" cy="4076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虎兕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于柙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53035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季氏将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有事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于颛臾 </a:t>
            </a:r>
          </a:p>
          <a:p>
            <a:pPr marL="12700" marR="153035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谋动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干戈于邦内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92075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颁白者不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负戴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于道路矣 </a:t>
            </a:r>
          </a:p>
          <a:p>
            <a:pPr marL="12700" marR="92075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则无望民之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多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于邻国也 </a:t>
            </a:r>
          </a:p>
          <a:p>
            <a:pPr marL="12700" marR="92075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而君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幸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于赵王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臣诚恐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见</a:t>
            </a:r>
            <a:r>
              <a:rPr sz="2400" spc="-5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欺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于王而负赵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1115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以其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无礼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于晋，且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贰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于楚也 其势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弱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于秦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吾长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见笑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于大方之家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algn="just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使负栋之柱，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多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于南亩之农夫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559677" y="1336294"/>
            <a:ext cx="1955164" cy="4050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5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492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492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《季氏》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5969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0223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《廉蔺列传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8105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《烛之武》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620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《六国论》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685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《秋水》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1303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《阿房宫赋》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9155" y="310895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1" y="457200"/>
                </a:lnTo>
                <a:lnTo>
                  <a:pt x="3525011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14221" y="425195"/>
            <a:ext cx="164465" cy="327660"/>
          </a:xfrm>
          <a:custGeom>
            <a:rect l="l" t="t" r="r" b="b"/>
            <a:pathLst>
              <a:path w="164464" h="327659">
                <a:moveTo>
                  <a:pt x="163195" y="0"/>
                </a:moveTo>
                <a:lnTo>
                  <a:pt x="0" y="164337"/>
                </a:lnTo>
                <a:lnTo>
                  <a:pt x="164337" y="327532"/>
                </a:lnTo>
                <a:lnTo>
                  <a:pt x="16319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56917" y="374141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找出下列各句中的谓语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620904" y="28956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69747" y="1890521"/>
            <a:ext cx="3987800" cy="2967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相与枕藉乎舟中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君子博学而日参省乎己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生乎吾前，其闻道也固先乎吾 树之以桑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8338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申之以孝悌之义 </a:t>
            </a:r>
          </a:p>
          <a:p>
            <a:pPr marL="12700" marR="18338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肇赐予以嘉名 </a:t>
            </a:r>
          </a:p>
          <a:p>
            <a:pPr marL="12700" marR="1833880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虽董之以严刑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私见张良，具告以事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5831" y="1890521"/>
            <a:ext cx="1626235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238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学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412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说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286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《离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骚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谏太</a:t>
            </a:r>
            <a:r>
              <a:rPr sz="24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21891" y="775716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40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40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2" y="457200"/>
                </a:lnTo>
                <a:lnTo>
                  <a:pt x="3525012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06702" y="889380"/>
            <a:ext cx="164465" cy="327660"/>
          </a:xfrm>
          <a:custGeom>
            <a:rect l="l" t="t" r="r" b="b"/>
            <a:pathLst>
              <a:path w="164465" h="327659">
                <a:moveTo>
                  <a:pt x="163194" y="0"/>
                </a:moveTo>
                <a:lnTo>
                  <a:pt x="0" y="164338"/>
                </a:lnTo>
                <a:lnTo>
                  <a:pt x="164337" y="32766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49400" y="838580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找出下列各句中的谓语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478439" y="493777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669747" y="1890521"/>
            <a:ext cx="3988435" cy="2967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相与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枕藉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乎舟中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君子博学而日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参省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乎己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生乎吾前，其闻道也固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先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乎吾 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树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之以桑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833880">
              <a:lnSpc>
                <a:spcPct val="100000"/>
              </a:lnSpc>
            </a:pP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申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之以孝悌之义 </a:t>
            </a:r>
          </a:p>
          <a:p>
            <a:pPr marL="12700" marR="183388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肇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赐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予以嘉名 </a:t>
            </a:r>
          </a:p>
          <a:p>
            <a:pPr marL="12700" marR="1833880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虽</a:t>
            </a:r>
            <a:r>
              <a:rPr sz="2400" spc="-5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董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之以严刑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私见张良，具</a:t>
            </a:r>
            <a:r>
              <a:rPr sz="2400">
                <a:solidFill>
                  <a:srgbClr val="FFC000"/>
                </a:solidFill>
                <a:latin typeface="微软雅黑" panose="020b0503020204020204" charset="-122"/>
                <a:cs typeface="微软雅黑" panose="020b0503020204020204" charset="-122"/>
              </a:rPr>
              <a:t>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以事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5831" y="1890521"/>
            <a:ext cx="1626235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《赤壁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赋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3238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《劝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学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412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《师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说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2860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《寡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人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《离</a:t>
            </a: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骚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79375">
              <a:lnSpc>
                <a:spcPct val="100000"/>
              </a:lnSpc>
            </a:pPr>
            <a:r>
              <a:rPr sz="2400" spc="-5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谏太</a:t>
            </a:r>
            <a:r>
              <a:rPr sz="2400" spc="-1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宗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《鸿门宴》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21891" y="775716"/>
            <a:ext cx="3525520" cy="548640"/>
          </a:xfrm>
          <a:custGeom>
            <a:rect l="l" t="t" r="r" b="b"/>
            <a:pathLst>
              <a:path w="3525520" h="548640">
                <a:moveTo>
                  <a:pt x="3433572" y="0"/>
                </a:moveTo>
                <a:lnTo>
                  <a:pt x="91440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39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40" y="548639"/>
                </a:lnTo>
                <a:lnTo>
                  <a:pt x="3433572" y="548639"/>
                </a:lnTo>
                <a:lnTo>
                  <a:pt x="3469183" y="541460"/>
                </a:lnTo>
                <a:lnTo>
                  <a:pt x="3498246" y="521874"/>
                </a:lnTo>
                <a:lnTo>
                  <a:pt x="3517832" y="492811"/>
                </a:lnTo>
                <a:lnTo>
                  <a:pt x="3525012" y="457200"/>
                </a:lnTo>
                <a:lnTo>
                  <a:pt x="3525012" y="91439"/>
                </a:lnTo>
                <a:lnTo>
                  <a:pt x="3517832" y="55828"/>
                </a:lnTo>
                <a:lnTo>
                  <a:pt x="3498246" y="26765"/>
                </a:lnTo>
                <a:lnTo>
                  <a:pt x="3469183" y="7179"/>
                </a:lnTo>
                <a:lnTo>
                  <a:pt x="3433572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06702" y="889380"/>
            <a:ext cx="164465" cy="327660"/>
          </a:xfrm>
          <a:custGeom>
            <a:rect l="l" t="t" r="r" b="b"/>
            <a:pathLst>
              <a:path w="164465" h="327659">
                <a:moveTo>
                  <a:pt x="163194" y="0"/>
                </a:moveTo>
                <a:lnTo>
                  <a:pt x="0" y="164338"/>
                </a:lnTo>
                <a:lnTo>
                  <a:pt x="164337" y="327660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549400" y="838580"/>
            <a:ext cx="3073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找出下列各句中的谓语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16"/>
          <p:cNvSpPr/>
          <p:nvPr/>
        </p:nvSpPr>
        <p:spPr>
          <a:xfrm>
            <a:off x="438151" y="473333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37279" y="2954782"/>
            <a:ext cx="215112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晶晶姐</a:t>
            </a:r>
            <a:r>
              <a:rPr sz="2400" err="1" smtClean="0">
                <a:solidFill>
                  <a:srgbClr val="EC7C30"/>
                </a:solidFill>
              </a:rPr>
              <a:t>非</a:t>
            </a:r>
            <a:r>
              <a:rPr sz="2400" spc="-5" err="1" smtClean="0">
                <a:solidFill>
                  <a:srgbClr val="EC7C30"/>
                </a:solidFill>
              </a:rPr>
              <a:t>常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优雅</a:t>
            </a:r>
            <a:endParaRPr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53203" y="3450717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副词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40835" y="3429000"/>
            <a:ext cx="2147570" cy="0"/>
          </a:xfrm>
          <a:custGeom>
            <a:rect l="l" t="t" r="r" b="b"/>
            <a:pathLst>
              <a:path w="2147570">
                <a:moveTo>
                  <a:pt x="0" y="0"/>
                </a:moveTo>
                <a:lnTo>
                  <a:pt x="2147442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2295144" y="2941320"/>
            <a:ext cx="0" cy="1024890"/>
          </a:xfrm>
          <a:custGeom>
            <a:rect l="l" t="t" r="r" b="b"/>
            <a:pathLst>
              <a:path h="1024889">
                <a:moveTo>
                  <a:pt x="0" y="0"/>
                </a:moveTo>
                <a:lnTo>
                  <a:pt x="0" y="1024635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46466" name="Object 2"/>
          <p:cNvGraphicFramePr>
            <a:graphicFrameLocks noChangeAspect="1"/>
          </p:cNvGraphicFramePr>
          <p:nvPr/>
        </p:nvGraphicFramePr>
        <p:xfrm>
          <a:off x="452438" y="987425"/>
          <a:ext cx="8064500" cy="5105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9185275" imgH="5815330" progId="Word.Document.8">
                  <p:embed/>
                </p:oleObj>
              </mc:Choice>
              <mc:Fallback>
                <p:oleObj r:id="rId2" imgW="9185275" imgH="5815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987425"/>
                        <a:ext cx="8064500" cy="510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4749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9185275" imgH="5815330" progId="Word.Document.8">
                  <p:embed/>
                </p:oleObj>
              </mc:Choice>
              <mc:Fallback>
                <p:oleObj r:id="rId2" imgW="9185275" imgH="5815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7491" name="Object 3"/>
          <p:cNvGraphicFramePr>
            <a:graphicFrameLocks noChangeAspect="1"/>
          </p:cNvGraphicFramePr>
          <p:nvPr/>
        </p:nvGraphicFramePr>
        <p:xfrm>
          <a:off x="533400" y="3962400"/>
          <a:ext cx="8229600" cy="21986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4" imgW="9585960" imgH="2568575" progId="Word.Document.8">
                  <p:embed/>
                </p:oleObj>
              </mc:Choice>
              <mc:Fallback>
                <p:oleObj r:id="rId4" imgW="9585960" imgH="25685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33400" y="3962400"/>
                        <a:ext cx="8229600" cy="219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50562" name="Object 2"/>
          <p:cNvGraphicFramePr>
            <a:graphicFrameLocks noChangeAspect="1"/>
          </p:cNvGraphicFramePr>
          <p:nvPr/>
        </p:nvGraphicFramePr>
        <p:xfrm>
          <a:off x="452438" y="1060450"/>
          <a:ext cx="8064500" cy="5105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9185275" imgH="5815330" progId="Word.Document.8">
                  <p:embed/>
                </p:oleObj>
              </mc:Choice>
              <mc:Fallback>
                <p:oleObj r:id="rId2" imgW="9185275" imgH="5815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1060450"/>
                        <a:ext cx="8064500" cy="510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5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51586" name="Object 2"/>
          <p:cNvGraphicFramePr>
            <a:graphicFrameLocks noChangeAspect="1"/>
          </p:cNvGraphicFramePr>
          <p:nvPr/>
        </p:nvGraphicFramePr>
        <p:xfrm>
          <a:off x="452438" y="836613"/>
          <a:ext cx="8462962" cy="51292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9185275" imgH="5815330" progId="Word.Document.8">
                  <p:embed/>
                </p:oleObj>
              </mc:Choice>
              <mc:Fallback>
                <p:oleObj r:id="rId2" imgW="9185275" imgH="5815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52438" y="836613"/>
                        <a:ext cx="8462962" cy="5129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1587" name="Object 3"/>
          <p:cNvGraphicFramePr>
            <a:graphicFrameLocks noChangeAspect="1"/>
          </p:cNvGraphicFramePr>
          <p:nvPr/>
        </p:nvGraphicFramePr>
        <p:xfrm>
          <a:off x="426418" y="3657600"/>
          <a:ext cx="8229600" cy="1828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4" imgW="9585960" imgH="2136775" progId="Word.Document.8">
                  <p:embed/>
                </p:oleObj>
              </mc:Choice>
              <mc:Fallback>
                <p:oleObj r:id="rId4" imgW="9585960" imgH="21367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26418" y="3657600"/>
                        <a:ext cx="822960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1588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658600" y="11506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5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1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982467" y="2784348"/>
            <a:ext cx="2147570" cy="0"/>
          </a:xfrm>
          <a:custGeom>
            <a:rect l="l" t="t" r="r" b="b"/>
            <a:pathLst>
              <a:path w="2147570">
                <a:moveTo>
                  <a:pt x="0" y="0"/>
                </a:moveTo>
                <a:lnTo>
                  <a:pt x="214744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78911" y="2179573"/>
            <a:ext cx="3074035" cy="2348230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lang="zh-CN" altLang="en-US" sz="240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晶晶姐</a:t>
            </a:r>
            <a:r>
              <a:rPr sz="2400" err="1" smtClean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非常</a:t>
            </a:r>
            <a:r>
              <a:rPr lang="zh-CN" altLang="en-US" sz="2400" smtClean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优雅</a:t>
            </a:r>
            <a:endParaRPr sz="24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28370">
              <a:lnSpc>
                <a:spcPct val="100000"/>
              </a:lnSpc>
              <a:spcBef>
                <a:spcPts val="1020"/>
              </a:spcBef>
            </a:pPr>
            <a:r>
              <a:rPr sz="2400" err="1" smtClean="0">
                <a:solidFill>
                  <a:srgbClr val="A6A6A6"/>
                </a:solidFill>
                <a:latin typeface="微软雅黑" panose="020b0503020204020204" charset="-122"/>
                <a:cs typeface="微软雅黑" panose="020b0503020204020204" charset="-122"/>
              </a:rPr>
              <a:t>副词</a:t>
            </a:r>
            <a:endParaRPr sz="2400" smtClean="0">
              <a:latin typeface="微软雅黑" panose="020b0503020204020204" charset="-122"/>
              <a:cs typeface="微软雅黑" panose="020b0503020204020204" charset="-122"/>
            </a:endParaRPr>
          </a:p>
          <a:p>
            <a:pPr marL="889635" marR="5080" indent="-876935">
              <a:lnSpc>
                <a:spcPct val="136000"/>
              </a:lnSpc>
              <a:spcBef>
                <a:spcPts val="2670"/>
              </a:spcBef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</a:t>
            </a:r>
            <a:r>
              <a:rPr lang="zh-CN" altLang="en-US" sz="24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姐</a:t>
            </a:r>
            <a:r>
              <a:rPr sz="2400" err="1" smtClean="0">
                <a:solidFill>
                  <a:srgbClr val="EC7C3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在夜里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讲语法课 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介词结构</a:t>
            </a:r>
            <a:endParaRPr sz="24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48939" y="4117847"/>
            <a:ext cx="3082925" cy="0"/>
          </a:xfrm>
          <a:custGeom>
            <a:rect l="l" t="t" r="r" b="b"/>
            <a:pathLst>
              <a:path w="3082925">
                <a:moveTo>
                  <a:pt x="0" y="0"/>
                </a:moveTo>
                <a:lnTo>
                  <a:pt x="308267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2295144" y="2401823"/>
            <a:ext cx="0" cy="2052320"/>
          </a:xfrm>
          <a:custGeom>
            <a:rect l="l" t="t" r="r" b="b"/>
            <a:pathLst>
              <a:path h="2052320">
                <a:moveTo>
                  <a:pt x="0" y="0"/>
                </a:moveTo>
                <a:lnTo>
                  <a:pt x="0" y="205232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2982467" y="2346960"/>
            <a:ext cx="2147570" cy="0"/>
          </a:xfrm>
          <a:custGeom>
            <a:rect l="l" t="t" r="r" b="b"/>
            <a:pathLst>
              <a:path w="2147570">
                <a:moveTo>
                  <a:pt x="0" y="0"/>
                </a:moveTo>
                <a:lnTo>
                  <a:pt x="2147443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82467" y="1836045"/>
            <a:ext cx="3074035" cy="2348865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lang="zh-CN" altLang="en-US" sz="240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</a:t>
            </a:r>
            <a:r>
              <a:rPr lang="zh-CN" altLang="en-US"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姐</a:t>
            </a:r>
            <a:r>
              <a:rPr sz="2400" err="1" smtClean="0">
                <a:solidFill>
                  <a:srgbClr val="EC7C3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非常</a:t>
            </a:r>
            <a:r>
              <a:rPr lang="zh-CN" altLang="en-US"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优雅</a:t>
            </a:r>
            <a:endParaRPr sz="2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28370">
              <a:lnSpc>
                <a:spcPct val="100000"/>
              </a:lnSpc>
              <a:spcBef>
                <a:spcPts val="1025"/>
              </a:spcBef>
            </a:pPr>
            <a:r>
              <a:rPr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副词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89635" marR="5080" indent="-876935">
              <a:lnSpc>
                <a:spcPct val="136000"/>
              </a:lnSpc>
              <a:spcBef>
                <a:spcPts val="2670"/>
              </a:spcBef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晶晶姐</a:t>
            </a:r>
            <a:r>
              <a:rPr sz="2400" err="1" smtClean="0">
                <a:solidFill>
                  <a:srgbClr val="EC7C3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在夜里</a:t>
            </a:r>
            <a:r>
              <a:rPr sz="2400" err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讲语法课 </a:t>
            </a:r>
            <a:r>
              <a:rPr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介词结构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48939" y="3680459"/>
            <a:ext cx="3082925" cy="0"/>
          </a:xfrm>
          <a:custGeom>
            <a:rect l="l" t="t" r="r" b="b"/>
            <a:pathLst>
              <a:path w="3082925">
                <a:moveTo>
                  <a:pt x="0" y="0"/>
                </a:moveTo>
                <a:lnTo>
                  <a:pt x="3082671" y="0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410967" y="4748784"/>
            <a:ext cx="4525010" cy="548640"/>
          </a:xfrm>
          <a:custGeom>
            <a:rect l="l" t="t" r="r" b="b"/>
            <a:pathLst>
              <a:path w="4525009" h="548639">
                <a:moveTo>
                  <a:pt x="4433315" y="0"/>
                </a:moveTo>
                <a:lnTo>
                  <a:pt x="91439" y="0"/>
                </a:lnTo>
                <a:lnTo>
                  <a:pt x="55828" y="7179"/>
                </a:lnTo>
                <a:lnTo>
                  <a:pt x="26765" y="26765"/>
                </a:lnTo>
                <a:lnTo>
                  <a:pt x="7179" y="55828"/>
                </a:lnTo>
                <a:lnTo>
                  <a:pt x="0" y="91440"/>
                </a:lnTo>
                <a:lnTo>
                  <a:pt x="0" y="457200"/>
                </a:lnTo>
                <a:lnTo>
                  <a:pt x="7179" y="492811"/>
                </a:lnTo>
                <a:lnTo>
                  <a:pt x="26765" y="521874"/>
                </a:lnTo>
                <a:lnTo>
                  <a:pt x="55828" y="541460"/>
                </a:lnTo>
                <a:lnTo>
                  <a:pt x="91439" y="548640"/>
                </a:lnTo>
                <a:lnTo>
                  <a:pt x="4433315" y="548640"/>
                </a:lnTo>
                <a:lnTo>
                  <a:pt x="4468927" y="541460"/>
                </a:lnTo>
                <a:lnTo>
                  <a:pt x="4497990" y="521874"/>
                </a:lnTo>
                <a:lnTo>
                  <a:pt x="4517576" y="492811"/>
                </a:lnTo>
                <a:lnTo>
                  <a:pt x="4524756" y="457200"/>
                </a:lnTo>
                <a:lnTo>
                  <a:pt x="4524756" y="91440"/>
                </a:lnTo>
                <a:lnTo>
                  <a:pt x="4517576" y="55828"/>
                </a:lnTo>
                <a:lnTo>
                  <a:pt x="4497990" y="26765"/>
                </a:lnTo>
                <a:lnTo>
                  <a:pt x="4468927" y="7179"/>
                </a:lnTo>
                <a:lnTo>
                  <a:pt x="4433315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96160" y="4862957"/>
            <a:ext cx="164465" cy="327660"/>
          </a:xfrm>
          <a:custGeom>
            <a:rect l="l" t="t" r="r" b="b"/>
            <a:pathLst>
              <a:path w="164464" h="327660">
                <a:moveTo>
                  <a:pt x="163194" y="0"/>
                </a:moveTo>
                <a:lnTo>
                  <a:pt x="0" y="164338"/>
                </a:lnTo>
                <a:lnTo>
                  <a:pt x="164337" y="327533"/>
                </a:lnTo>
                <a:lnTo>
                  <a:pt x="16319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539110" y="4812919"/>
            <a:ext cx="42926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err="1">
                <a:latin typeface="宋体" panose="02010600030101010101" pitchFamily="2" charset="-122"/>
                <a:cs typeface="宋体" panose="02010600030101010101" pitchFamily="2" charset="-122"/>
              </a:rPr>
              <a:t>状语</a:t>
            </a:r>
            <a:r>
              <a:rPr sz="2400" smtClean="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cs typeface="宋体" panose="02010600030101010101" pitchFamily="2" charset="-122"/>
              </a:rPr>
              <a:t>形容</a:t>
            </a:r>
            <a:r>
              <a:rPr sz="2400" err="1" smtClean="0">
                <a:latin typeface="宋体" panose="02010600030101010101" pitchFamily="2" charset="-122"/>
                <a:cs typeface="宋体" panose="02010600030101010101" pitchFamily="2" charset="-122"/>
              </a:rPr>
              <a:t>词和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 err="1" smtClean="0">
                <a:latin typeface="宋体" panose="02010600030101010101" pitchFamily="2" charset="-122"/>
                <a:cs typeface="宋体" panose="02010600030101010101" pitchFamily="2" charset="-122"/>
              </a:rPr>
              <a:t>词的修饰语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9" name="object 9"/>
          <p:cNvSpPr/>
          <p:nvPr/>
        </p:nvSpPr>
        <p:spPr>
          <a:xfrm flipH="1">
            <a:off x="2295144" y="1761744"/>
            <a:ext cx="0" cy="2378710"/>
          </a:xfrm>
          <a:custGeom>
            <a:rect l="l" t="t" r="r" b="b"/>
            <a:pathLst>
              <a:path h="2378710">
                <a:moveTo>
                  <a:pt x="0" y="0"/>
                </a:moveTo>
                <a:lnTo>
                  <a:pt x="0" y="2378329"/>
                </a:lnTo>
              </a:path>
            </a:pathLst>
          </a:custGeom>
          <a:ln w="1219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/>
          <p:cNvSpPr/>
          <p:nvPr/>
        </p:nvSpPr>
        <p:spPr>
          <a:xfrm>
            <a:off x="1395472" y="4476361"/>
            <a:ext cx="714755" cy="8305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530</Paragraphs>
  <Slides>73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baseType="lpstr" size="80">
      <vt:lpstr>Arial</vt:lpstr>
      <vt:lpstr>Calibri</vt:lpstr>
      <vt:lpstr>微软雅黑</vt:lpstr>
      <vt:lpstr>Times New Roman</vt:lpstr>
      <vt:lpstr>宋体</vt:lpstr>
      <vt:lpstr>等线 Light</vt:lpstr>
      <vt:lpstr>Office Theme</vt:lpstr>
      <vt:lpstr>特殊句式</vt:lpstr>
      <vt:lpstr>
状语后置</vt:lpstr>
      <vt:lpstr>
状语后置</vt:lpstr>
      <vt:lpstr>例1： 优雅的晶晶姐幽默地讲完了枯燥的语法课</vt:lpstr>
      <vt:lpstr>昨晚，橙老师没忍住饥饿，又出去吃夜宵了。</vt:lpstr>
      <vt:lpstr>PowerPoint Presentation</vt:lpstr>
      <vt:lpstr>晶晶姐非常优雅</vt:lpstr>
      <vt:lpstr>PowerPoint Presentation</vt:lpstr>
      <vt:lpstr>PowerPoint Presentation</vt:lpstr>
      <vt:lpstr>形容词	幽默</vt:lpstr>
      <vt:lpstr>PowerPoint Presentation</vt:lpstr>
      <vt:lpstr>那文言文中的状语后置是怎么样的？</vt:lpstr>
      <vt:lpstr>虎兕出于柙</vt:lpstr>
      <vt:lpstr>虎兕出于柙</vt:lpstr>
      <vt:lpstr>虎兕出于柙
而君幸于赵王</vt:lpstr>
      <vt:lpstr>虎兕出于柙
而君幸于赵王</vt:lpstr>
      <vt:lpstr>虎兕出于柙
而君幸于赵王</vt:lpstr>
      <vt:lpstr>虎兕出于柙
而君幸于赵王</vt:lpstr>
      <vt:lpstr>虎兕出于柙
而君幸于赵王
季氏将有事于颛臾 而谋动干戈于邦内</vt:lpstr>
      <vt:lpstr>虎兕出于柙
而君幸于赵王
季氏将有事于颛臾 而谋动干戈于邦内</vt:lpstr>
      <vt:lpstr>从
被
对 在</vt:lpstr>
      <vt:lpstr>还有呢？</vt:lpstr>
      <vt:lpstr>树之以桑</vt:lpstr>
      <vt:lpstr>树之以桑</vt:lpstr>
      <vt:lpstr>树之以桑</vt:lpstr>
      <vt:lpstr>树之以桑</vt:lpstr>
      <vt:lpstr>树之以桑</vt:lpstr>
      <vt:lpstr>树之以桑</vt:lpstr>
      <vt:lpstr>树之以桑</vt:lpstr>
      <vt:lpstr>树之以桑</vt:lpstr>
      <vt:lpstr>树之以桑</vt:lpstr>
      <vt:lpstr>PowerPoint Presentation</vt:lpstr>
      <vt:lpstr>相与枕藉乎舟中</vt:lpstr>
      <vt:lpstr>相与枕藉乎舟中</vt:lpstr>
      <vt:lpstr>相与枕藉乎舟中</vt:lpstr>
      <vt:lpstr>相与枕藉乎舟中</vt:lpstr>
      <vt:lpstr>相与枕藉乎舟中</vt:lpstr>
      <vt:lpstr>相与枕藉乎舟中</vt:lpstr>
      <vt:lpstr>相与枕藉乎舟中</vt:lpstr>
      <vt:lpstr>怎么判断状语后置？</vt:lpstr>
      <vt:lpstr>当堂训练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找出下列各句中的状语</vt:lpstr>
      <vt:lpstr>找出下列各句中的状语</vt:lpstr>
      <vt:lpstr>找出下列各句中的状语</vt:lpstr>
      <vt:lpstr>找出下列各句中的状语</vt:lpstr>
      <vt:lpstr>找出下列各句中的谓语</vt:lpstr>
      <vt:lpstr>找出下列各句中的谓语</vt:lpstr>
      <vt:lpstr>找出下列各句中的谓语</vt:lpstr>
      <vt:lpstr>找出下列各句中的谓语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2021-03-11T10:48:07.680</cp:lastPrinted>
  <dcterms:created xsi:type="dcterms:W3CDTF">2021-03-11T10:48:07Z</dcterms:created>
  <dcterms:modified xsi:type="dcterms:W3CDTF">2021-03-11T02:48:08Z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