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56" r:id="rId2"/>
    <p:sldId id="259" r:id="rId3"/>
    <p:sldId id="258" r:id="rId4"/>
    <p:sldId id="267" r:id="rId5"/>
    <p:sldId id="306" r:id="rId6"/>
    <p:sldId id="421" r:id="rId7"/>
    <p:sldId id="422" r:id="rId8"/>
    <p:sldId id="309" r:id="rId9"/>
    <p:sldId id="284" r:id="rId10"/>
    <p:sldId id="334" r:id="rId11"/>
    <p:sldId id="335" r:id="rId12"/>
    <p:sldId id="336" r:id="rId13"/>
    <p:sldId id="337" r:id="rId14"/>
    <p:sldId id="361" r:id="rId15"/>
    <p:sldId id="362" r:id="rId16"/>
    <p:sldId id="423" r:id="rId17"/>
    <p:sldId id="425" r:id="rId18"/>
    <p:sldId id="424" r:id="rId19"/>
    <p:sldId id="427" r:id="rId20"/>
    <p:sldId id="428" r:id="rId21"/>
    <p:sldId id="365" r:id="rId22"/>
    <p:sldId id="367" r:id="rId23"/>
    <p:sldId id="368" r:id="rId24"/>
    <p:sldId id="429" r:id="rId25"/>
    <p:sldId id="430" r:id="rId26"/>
    <p:sldId id="431" r:id="rId27"/>
    <p:sldId id="433" r:id="rId28"/>
    <p:sldId id="395" r:id="rId29"/>
    <p:sldId id="396" r:id="rId30"/>
    <p:sldId id="397" r:id="rId31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84" y="-414"/>
      </p:cViewPr>
      <p:guideLst>
        <p:guide orient="horz" pos="1652"/>
        <p:guide pos="29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26C747-8546-41BC-BF7F-8053A62085C1}" type="datetimeFigureOut">
              <a:rPr lang="zh-CN" altLang="en-US" smtClean="0"/>
              <a:t>2021-8-13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23CD1B-8C3C-41CB-8883-B2B3427AA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254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CD1B-8C3C-41CB-8883-B2B3427AA9F1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2021-8-13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2021-8-13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2021-8-13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2021-8-13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2021-8-13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2021-8-13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2021-8-13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2021-8-13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2021-8-13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2021-8-13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2021-8-13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C230A-CB50-4E96-B85D-04C40F9295DB}" type="datetimeFigureOut">
              <a:rPr lang="zh-CN" altLang="en-US" smtClean="0"/>
              <a:t>2021-8-13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0" name="组合 1049"/>
          <p:cNvGrpSpPr/>
          <p:nvPr/>
        </p:nvGrpSpPr>
        <p:grpSpPr>
          <a:xfrm>
            <a:off x="3514164" y="769326"/>
            <a:ext cx="2107144" cy="1550082"/>
            <a:chOff x="3326607" y="947688"/>
            <a:chExt cx="2140743" cy="1574800"/>
          </a:xfrm>
        </p:grpSpPr>
        <p:grpSp>
          <p:nvGrpSpPr>
            <p:cNvPr id="1045" name="组合 1044"/>
            <p:cNvGrpSpPr/>
            <p:nvPr/>
          </p:nvGrpSpPr>
          <p:grpSpPr>
            <a:xfrm>
              <a:off x="3813175" y="947688"/>
              <a:ext cx="1500187" cy="1498600"/>
              <a:chOff x="1978025" y="1323975"/>
              <a:chExt cx="1500187" cy="1498600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978025" y="1323975"/>
                <a:ext cx="1500187" cy="1498600"/>
              </a:xfrm>
              <a:prstGeom prst="ellipse">
                <a:avLst/>
              </a:prstGeom>
              <a:solidFill>
                <a:srgbClr val="DEE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/>
              <p:nvPr/>
            </p:nvSpPr>
            <p:spPr bwMode="auto">
              <a:xfrm>
                <a:off x="1978025" y="2073275"/>
                <a:ext cx="1409700" cy="749300"/>
              </a:xfrm>
              <a:custGeom>
                <a:avLst/>
                <a:gdLst>
                  <a:gd name="T0" fmla="*/ 354 w 376"/>
                  <a:gd name="T1" fmla="*/ 94 h 200"/>
                  <a:gd name="T2" fmla="*/ 242 w 376"/>
                  <a:gd name="T3" fmla="*/ 120 h 200"/>
                  <a:gd name="T4" fmla="*/ 25 w 376"/>
                  <a:gd name="T5" fmla="*/ 0 h 200"/>
                  <a:gd name="T6" fmla="*/ 0 w 376"/>
                  <a:gd name="T7" fmla="*/ 1 h 200"/>
                  <a:gd name="T8" fmla="*/ 151 w 376"/>
                  <a:gd name="T9" fmla="*/ 194 h 200"/>
                  <a:gd name="T10" fmla="*/ 200 w 376"/>
                  <a:gd name="T11" fmla="*/ 200 h 200"/>
                  <a:gd name="T12" fmla="*/ 271 w 376"/>
                  <a:gd name="T13" fmla="*/ 187 h 200"/>
                  <a:gd name="T14" fmla="*/ 376 w 376"/>
                  <a:gd name="T15" fmla="*/ 95 h 200"/>
                  <a:gd name="T16" fmla="*/ 354 w 376"/>
                  <a:gd name="T17" fmla="*/ 9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6" h="200">
                    <a:moveTo>
                      <a:pt x="354" y="94"/>
                    </a:moveTo>
                    <a:cubicBezTo>
                      <a:pt x="314" y="94"/>
                      <a:pt x="276" y="103"/>
                      <a:pt x="242" y="120"/>
                    </a:cubicBezTo>
                    <a:cubicBezTo>
                      <a:pt x="196" y="48"/>
                      <a:pt x="116" y="0"/>
                      <a:pt x="25" y="0"/>
                    </a:cubicBezTo>
                    <a:cubicBezTo>
                      <a:pt x="16" y="0"/>
                      <a:pt x="8" y="0"/>
                      <a:pt x="0" y="1"/>
                    </a:cubicBezTo>
                    <a:cubicBezTo>
                      <a:pt x="1" y="94"/>
                      <a:pt x="65" y="172"/>
                      <a:pt x="151" y="194"/>
                    </a:cubicBezTo>
                    <a:cubicBezTo>
                      <a:pt x="167" y="198"/>
                      <a:pt x="183" y="200"/>
                      <a:pt x="200" y="200"/>
                    </a:cubicBezTo>
                    <a:cubicBezTo>
                      <a:pt x="225" y="200"/>
                      <a:pt x="249" y="195"/>
                      <a:pt x="271" y="187"/>
                    </a:cubicBezTo>
                    <a:cubicBezTo>
                      <a:pt x="316" y="169"/>
                      <a:pt x="353" y="137"/>
                      <a:pt x="376" y="95"/>
                    </a:cubicBezTo>
                    <a:cubicBezTo>
                      <a:pt x="369" y="94"/>
                      <a:pt x="362" y="94"/>
                      <a:pt x="354" y="94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8"/>
              <p:cNvSpPr/>
              <p:nvPr/>
            </p:nvSpPr>
            <p:spPr bwMode="auto">
              <a:xfrm>
                <a:off x="2120900" y="1841500"/>
                <a:ext cx="93662" cy="254000"/>
              </a:xfrm>
              <a:custGeom>
                <a:avLst/>
                <a:gdLst>
                  <a:gd name="T0" fmla="*/ 25 w 25"/>
                  <a:gd name="T1" fmla="*/ 25 h 68"/>
                  <a:gd name="T2" fmla="*/ 13 w 25"/>
                  <a:gd name="T3" fmla="*/ 0 h 68"/>
                  <a:gd name="T4" fmla="*/ 0 w 25"/>
                  <a:gd name="T5" fmla="*/ 25 h 68"/>
                  <a:gd name="T6" fmla="*/ 11 w 25"/>
                  <a:gd name="T7" fmla="*/ 50 h 68"/>
                  <a:gd name="T8" fmla="*/ 11 w 25"/>
                  <a:gd name="T9" fmla="*/ 68 h 68"/>
                  <a:gd name="T10" fmla="*/ 15 w 25"/>
                  <a:gd name="T11" fmla="*/ 68 h 68"/>
                  <a:gd name="T12" fmla="*/ 15 w 25"/>
                  <a:gd name="T13" fmla="*/ 50 h 68"/>
                  <a:gd name="T14" fmla="*/ 25 w 25"/>
                  <a:gd name="T15" fmla="*/ 2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68">
                    <a:moveTo>
                      <a:pt x="25" y="25"/>
                    </a:moveTo>
                    <a:cubicBezTo>
                      <a:pt x="25" y="17"/>
                      <a:pt x="21" y="0"/>
                      <a:pt x="13" y="0"/>
                    </a:cubicBezTo>
                    <a:cubicBezTo>
                      <a:pt x="4" y="0"/>
                      <a:pt x="0" y="17"/>
                      <a:pt x="0" y="25"/>
                    </a:cubicBezTo>
                    <a:cubicBezTo>
                      <a:pt x="0" y="32"/>
                      <a:pt x="2" y="48"/>
                      <a:pt x="11" y="50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24" y="48"/>
                      <a:pt x="25" y="32"/>
                      <a:pt x="25" y="25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9"/>
              <p:cNvSpPr/>
              <p:nvPr/>
            </p:nvSpPr>
            <p:spPr bwMode="auto">
              <a:xfrm>
                <a:off x="3246438" y="1773238"/>
                <a:ext cx="74612" cy="206375"/>
              </a:xfrm>
              <a:custGeom>
                <a:avLst/>
                <a:gdLst>
                  <a:gd name="T0" fmla="*/ 20 w 20"/>
                  <a:gd name="T1" fmla="*/ 20 h 55"/>
                  <a:gd name="T2" fmla="*/ 10 w 20"/>
                  <a:gd name="T3" fmla="*/ 0 h 55"/>
                  <a:gd name="T4" fmla="*/ 0 w 20"/>
                  <a:gd name="T5" fmla="*/ 20 h 55"/>
                  <a:gd name="T6" fmla="*/ 9 w 20"/>
                  <a:gd name="T7" fmla="*/ 41 h 55"/>
                  <a:gd name="T8" fmla="*/ 9 w 20"/>
                  <a:gd name="T9" fmla="*/ 55 h 55"/>
                  <a:gd name="T10" fmla="*/ 12 w 20"/>
                  <a:gd name="T11" fmla="*/ 55 h 55"/>
                  <a:gd name="T12" fmla="*/ 12 w 20"/>
                  <a:gd name="T13" fmla="*/ 41 h 55"/>
                  <a:gd name="T14" fmla="*/ 20 w 20"/>
                  <a:gd name="T15" fmla="*/ 2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55">
                    <a:moveTo>
                      <a:pt x="20" y="20"/>
                    </a:moveTo>
                    <a:cubicBezTo>
                      <a:pt x="20" y="14"/>
                      <a:pt x="17" y="0"/>
                      <a:pt x="10" y="0"/>
                    </a:cubicBezTo>
                    <a:cubicBezTo>
                      <a:pt x="4" y="0"/>
                      <a:pt x="0" y="14"/>
                      <a:pt x="0" y="20"/>
                    </a:cubicBezTo>
                    <a:cubicBezTo>
                      <a:pt x="0" y="26"/>
                      <a:pt x="2" y="39"/>
                      <a:pt x="9" y="41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9" y="39"/>
                      <a:pt x="20" y="26"/>
                      <a:pt x="20" y="20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47" name="组合 1046"/>
            <p:cNvGrpSpPr/>
            <p:nvPr/>
          </p:nvGrpSpPr>
          <p:grpSpPr>
            <a:xfrm>
              <a:off x="3326607" y="1922413"/>
              <a:ext cx="446087" cy="581026"/>
              <a:chOff x="3326607" y="2279650"/>
              <a:chExt cx="446087" cy="581026"/>
            </a:xfrm>
          </p:grpSpPr>
          <p:sp>
            <p:nvSpPr>
              <p:cNvPr id="1024" name="Line 28"/>
              <p:cNvSpPr>
                <a:spLocks noChangeShapeType="1"/>
              </p:cNvSpPr>
              <p:nvPr/>
            </p:nvSpPr>
            <p:spPr bwMode="auto">
              <a:xfrm>
                <a:off x="3328988" y="2859782"/>
                <a:ext cx="230187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5" name="Line 29"/>
              <p:cNvSpPr>
                <a:spLocks noChangeShapeType="1"/>
              </p:cNvSpPr>
              <p:nvPr/>
            </p:nvSpPr>
            <p:spPr bwMode="auto">
              <a:xfrm>
                <a:off x="3592512" y="2859782"/>
                <a:ext cx="49212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043" name="组合 1042"/>
              <p:cNvGrpSpPr/>
              <p:nvPr/>
            </p:nvGrpSpPr>
            <p:grpSpPr>
              <a:xfrm>
                <a:off x="3326607" y="2279650"/>
                <a:ext cx="446087" cy="581026"/>
                <a:chOff x="1493838" y="2298700"/>
                <a:chExt cx="446087" cy="581026"/>
              </a:xfrm>
            </p:grpSpPr>
            <p:sp>
              <p:nvSpPr>
                <p:cNvPr id="1027" name="Freeform 30"/>
                <p:cNvSpPr/>
                <p:nvPr/>
              </p:nvSpPr>
              <p:spPr bwMode="auto">
                <a:xfrm>
                  <a:off x="1520825" y="2317750"/>
                  <a:ext cx="400050" cy="512763"/>
                </a:xfrm>
                <a:custGeom>
                  <a:avLst/>
                  <a:gdLst>
                    <a:gd name="T0" fmla="*/ 37 w 252"/>
                    <a:gd name="T1" fmla="*/ 323 h 323"/>
                    <a:gd name="T2" fmla="*/ 0 w 252"/>
                    <a:gd name="T3" fmla="*/ 295 h 323"/>
                    <a:gd name="T4" fmla="*/ 215 w 252"/>
                    <a:gd name="T5" fmla="*/ 0 h 323"/>
                    <a:gd name="T6" fmla="*/ 252 w 252"/>
                    <a:gd name="T7" fmla="*/ 28 h 323"/>
                    <a:gd name="T8" fmla="*/ 37 w 252"/>
                    <a:gd name="T9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1" h="323">
                      <a:moveTo>
                        <a:pt x="37" y="323"/>
                      </a:moveTo>
                      <a:lnTo>
                        <a:pt x="0" y="295"/>
                      </a:lnTo>
                      <a:lnTo>
                        <a:pt x="215" y="0"/>
                      </a:lnTo>
                      <a:lnTo>
                        <a:pt x="252" y="28"/>
                      </a:lnTo>
                      <a:lnTo>
                        <a:pt x="37" y="323"/>
                      </a:lnTo>
                      <a:close/>
                    </a:path>
                  </a:pathLst>
                </a:custGeom>
                <a:solidFill>
                  <a:srgbClr val="FFB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8" name="Freeform 31"/>
                <p:cNvSpPr/>
                <p:nvPr/>
              </p:nvSpPr>
              <p:spPr bwMode="auto">
                <a:xfrm>
                  <a:off x="1768475" y="2317750"/>
                  <a:ext cx="152400" cy="171450"/>
                </a:xfrm>
                <a:custGeom>
                  <a:avLst/>
                  <a:gdLst>
                    <a:gd name="T0" fmla="*/ 40 w 96"/>
                    <a:gd name="T1" fmla="*/ 108 h 108"/>
                    <a:gd name="T2" fmla="*/ 0 w 96"/>
                    <a:gd name="T3" fmla="*/ 80 h 108"/>
                    <a:gd name="T4" fmla="*/ 59 w 96"/>
                    <a:gd name="T5" fmla="*/ 0 h 108"/>
                    <a:gd name="T6" fmla="*/ 96 w 96"/>
                    <a:gd name="T7" fmla="*/ 28 h 108"/>
                    <a:gd name="T8" fmla="*/ 40 w 96"/>
                    <a:gd name="T9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108">
                      <a:moveTo>
                        <a:pt x="40" y="108"/>
                      </a:moveTo>
                      <a:lnTo>
                        <a:pt x="0" y="80"/>
                      </a:lnTo>
                      <a:lnTo>
                        <a:pt x="59" y="0"/>
                      </a:lnTo>
                      <a:lnTo>
                        <a:pt x="96" y="28"/>
                      </a:lnTo>
                      <a:lnTo>
                        <a:pt x="40" y="108"/>
                      </a:lnTo>
                      <a:close/>
                    </a:path>
                  </a:pathLst>
                </a:custGeom>
                <a:solidFill>
                  <a:srgbClr val="FF9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9" name="Freeform 32"/>
                <p:cNvSpPr/>
                <p:nvPr/>
              </p:nvSpPr>
              <p:spPr bwMode="auto">
                <a:xfrm>
                  <a:off x="1738313" y="2376488"/>
                  <a:ext cx="130175" cy="169863"/>
                </a:xfrm>
                <a:custGeom>
                  <a:avLst/>
                  <a:gdLst>
                    <a:gd name="T0" fmla="*/ 4 w 35"/>
                    <a:gd name="T1" fmla="*/ 44 h 45"/>
                    <a:gd name="T2" fmla="*/ 1 w 35"/>
                    <a:gd name="T3" fmla="*/ 44 h 45"/>
                    <a:gd name="T4" fmla="*/ 1 w 35"/>
                    <a:gd name="T5" fmla="*/ 44 h 45"/>
                    <a:gd name="T6" fmla="*/ 1 w 35"/>
                    <a:gd name="T7" fmla="*/ 42 h 45"/>
                    <a:gd name="T8" fmla="*/ 31 w 35"/>
                    <a:gd name="T9" fmla="*/ 1 h 45"/>
                    <a:gd name="T10" fmla="*/ 33 w 35"/>
                    <a:gd name="T11" fmla="*/ 1 h 45"/>
                    <a:gd name="T12" fmla="*/ 33 w 35"/>
                    <a:gd name="T13" fmla="*/ 1 h 45"/>
                    <a:gd name="T14" fmla="*/ 34 w 35"/>
                    <a:gd name="T15" fmla="*/ 3 h 45"/>
                    <a:gd name="T16" fmla="*/ 4 w 35"/>
                    <a:gd name="T17" fmla="*/ 4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45">
                      <a:moveTo>
                        <a:pt x="4" y="44"/>
                      </a:moveTo>
                      <a:cubicBezTo>
                        <a:pt x="3" y="45"/>
                        <a:pt x="2" y="45"/>
                        <a:pt x="1" y="44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1" y="44"/>
                        <a:pt x="0" y="43"/>
                        <a:pt x="1" y="4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0"/>
                        <a:pt x="32" y="0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4" y="2"/>
                        <a:pt x="35" y="3"/>
                        <a:pt x="34" y="3"/>
                      </a:cubicBezTo>
                      <a:lnTo>
                        <a:pt x="4" y="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0" name="Freeform 33"/>
                <p:cNvSpPr/>
                <p:nvPr/>
              </p:nvSpPr>
              <p:spPr bwMode="auto">
                <a:xfrm>
                  <a:off x="1854200" y="2298700"/>
                  <a:ext cx="85725" cy="66675"/>
                </a:xfrm>
                <a:custGeom>
                  <a:avLst/>
                  <a:gdLst>
                    <a:gd name="T0" fmla="*/ 22 w 23"/>
                    <a:gd name="T1" fmla="*/ 17 h 18"/>
                    <a:gd name="T2" fmla="*/ 18 w 23"/>
                    <a:gd name="T3" fmla="*/ 17 h 18"/>
                    <a:gd name="T4" fmla="*/ 2 w 23"/>
                    <a:gd name="T5" fmla="*/ 5 h 18"/>
                    <a:gd name="T6" fmla="*/ 1 w 23"/>
                    <a:gd name="T7" fmla="*/ 1 h 18"/>
                    <a:gd name="T8" fmla="*/ 1 w 23"/>
                    <a:gd name="T9" fmla="*/ 1 h 18"/>
                    <a:gd name="T10" fmla="*/ 5 w 23"/>
                    <a:gd name="T11" fmla="*/ 1 h 18"/>
                    <a:gd name="T12" fmla="*/ 22 w 23"/>
                    <a:gd name="T13" fmla="*/ 13 h 18"/>
                    <a:gd name="T14" fmla="*/ 22 w 23"/>
                    <a:gd name="T15" fmla="*/ 1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" h="18">
                      <a:moveTo>
                        <a:pt x="22" y="17"/>
                      </a:moveTo>
                      <a:cubicBezTo>
                        <a:pt x="21" y="18"/>
                        <a:pt x="20" y="18"/>
                        <a:pt x="18" y="17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4"/>
                        <a:pt x="0" y="3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3" y="14"/>
                        <a:pt x="23" y="16"/>
                        <a:pt x="22" y="17"/>
                      </a:cubicBez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1" name="Freeform 34"/>
                <p:cNvSpPr/>
                <p:nvPr/>
              </p:nvSpPr>
              <p:spPr bwMode="auto">
                <a:xfrm>
                  <a:off x="1493838" y="2786063"/>
                  <a:ext cx="85725" cy="93663"/>
                </a:xfrm>
                <a:custGeom>
                  <a:avLst/>
                  <a:gdLst>
                    <a:gd name="T0" fmla="*/ 0 w 54"/>
                    <a:gd name="T1" fmla="*/ 59 h 59"/>
                    <a:gd name="T2" fmla="*/ 17 w 54"/>
                    <a:gd name="T3" fmla="*/ 0 h 59"/>
                    <a:gd name="T4" fmla="*/ 54 w 54"/>
                    <a:gd name="T5" fmla="*/ 28 h 59"/>
                    <a:gd name="T6" fmla="*/ 0 w 54"/>
                    <a:gd name="T7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9">
                      <a:moveTo>
                        <a:pt x="0" y="59"/>
                      </a:moveTo>
                      <a:lnTo>
                        <a:pt x="17" y="0"/>
                      </a:lnTo>
                      <a:lnTo>
                        <a:pt x="54" y="28"/>
                      </a:lnTo>
                      <a:lnTo>
                        <a:pt x="0" y="59"/>
                      </a:lnTo>
                      <a:close/>
                    </a:path>
                  </a:pathLst>
                </a:custGeom>
                <a:solidFill>
                  <a:srgbClr val="FDE1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2" name="Freeform 35"/>
                <p:cNvSpPr/>
                <p:nvPr/>
              </p:nvSpPr>
              <p:spPr bwMode="auto">
                <a:xfrm>
                  <a:off x="1520825" y="2778125"/>
                  <a:ext cx="66675" cy="52388"/>
                </a:xfrm>
                <a:custGeom>
                  <a:avLst/>
                  <a:gdLst>
                    <a:gd name="T0" fmla="*/ 42 w 42"/>
                    <a:gd name="T1" fmla="*/ 28 h 33"/>
                    <a:gd name="T2" fmla="*/ 2 w 42"/>
                    <a:gd name="T3" fmla="*/ 0 h 33"/>
                    <a:gd name="T4" fmla="*/ 0 w 42"/>
                    <a:gd name="T5" fmla="*/ 5 h 33"/>
                    <a:gd name="T6" fmla="*/ 37 w 42"/>
                    <a:gd name="T7" fmla="*/ 33 h 33"/>
                    <a:gd name="T8" fmla="*/ 42 w 42"/>
                    <a:gd name="T9" fmla="*/ 2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3">
                      <a:moveTo>
                        <a:pt x="42" y="28"/>
                      </a:moveTo>
                      <a:lnTo>
                        <a:pt x="2" y="0"/>
                      </a:lnTo>
                      <a:lnTo>
                        <a:pt x="0" y="5"/>
                      </a:lnTo>
                      <a:lnTo>
                        <a:pt x="37" y="33"/>
                      </a:lnTo>
                      <a:lnTo>
                        <a:pt x="42" y="28"/>
                      </a:ln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3" name="Freeform 36"/>
                <p:cNvSpPr/>
                <p:nvPr/>
              </p:nvSpPr>
              <p:spPr bwMode="auto">
                <a:xfrm>
                  <a:off x="1493838" y="2857500"/>
                  <a:ext cx="22225" cy="22225"/>
                </a:xfrm>
                <a:custGeom>
                  <a:avLst/>
                  <a:gdLst>
                    <a:gd name="T0" fmla="*/ 5 w 14"/>
                    <a:gd name="T1" fmla="*/ 0 h 14"/>
                    <a:gd name="T2" fmla="*/ 0 w 14"/>
                    <a:gd name="T3" fmla="*/ 14 h 14"/>
                    <a:gd name="T4" fmla="*/ 14 w 14"/>
                    <a:gd name="T5" fmla="*/ 7 h 14"/>
                    <a:gd name="T6" fmla="*/ 5 w 14"/>
                    <a:gd name="T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4">
                      <a:moveTo>
                        <a:pt x="5" y="0"/>
                      </a:moveTo>
                      <a:lnTo>
                        <a:pt x="0" y="14"/>
                      </a:lnTo>
                      <a:lnTo>
                        <a:pt x="14" y="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12B7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44" name="组合 1043"/>
            <p:cNvGrpSpPr/>
            <p:nvPr/>
          </p:nvGrpSpPr>
          <p:grpSpPr>
            <a:xfrm>
              <a:off x="4121150" y="1190576"/>
              <a:ext cx="1346200" cy="1114425"/>
              <a:chOff x="2286000" y="1566863"/>
              <a:chExt cx="1346200" cy="1114425"/>
            </a:xfrm>
          </p:grpSpPr>
          <p:sp>
            <p:nvSpPr>
              <p:cNvPr id="14" name="Freeform 10"/>
              <p:cNvSpPr/>
              <p:nvPr/>
            </p:nvSpPr>
            <p:spPr bwMode="auto">
              <a:xfrm>
                <a:off x="2878138" y="2343150"/>
                <a:ext cx="379412" cy="19050"/>
              </a:xfrm>
              <a:custGeom>
                <a:avLst/>
                <a:gdLst>
                  <a:gd name="T0" fmla="*/ 0 w 239"/>
                  <a:gd name="T1" fmla="*/ 12 h 12"/>
                  <a:gd name="T2" fmla="*/ 217 w 239"/>
                  <a:gd name="T3" fmla="*/ 12 h 12"/>
                  <a:gd name="T4" fmla="*/ 239 w 239"/>
                  <a:gd name="T5" fmla="*/ 0 h 12"/>
                  <a:gd name="T6" fmla="*/ 0 w 239"/>
                  <a:gd name="T7" fmla="*/ 0 h 12"/>
                  <a:gd name="T8" fmla="*/ 0 w 239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12">
                    <a:moveTo>
                      <a:pt x="0" y="12"/>
                    </a:moveTo>
                    <a:lnTo>
                      <a:pt x="217" y="12"/>
                    </a:lnTo>
                    <a:lnTo>
                      <a:pt x="239" y="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B7C8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1"/>
              <p:cNvSpPr/>
              <p:nvPr/>
            </p:nvSpPr>
            <p:spPr bwMode="auto">
              <a:xfrm>
                <a:off x="3257550" y="2241550"/>
                <a:ext cx="374650" cy="15875"/>
              </a:xfrm>
              <a:custGeom>
                <a:avLst/>
                <a:gdLst>
                  <a:gd name="T0" fmla="*/ 0 w 236"/>
                  <a:gd name="T1" fmla="*/ 10 h 10"/>
                  <a:gd name="T2" fmla="*/ 215 w 236"/>
                  <a:gd name="T3" fmla="*/ 10 h 10"/>
                  <a:gd name="T4" fmla="*/ 236 w 236"/>
                  <a:gd name="T5" fmla="*/ 0 h 10"/>
                  <a:gd name="T6" fmla="*/ 0 w 236"/>
                  <a:gd name="T7" fmla="*/ 0 h 10"/>
                  <a:gd name="T8" fmla="*/ 0 w 23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0">
                    <a:moveTo>
                      <a:pt x="0" y="10"/>
                    </a:moveTo>
                    <a:lnTo>
                      <a:pt x="215" y="10"/>
                    </a:lnTo>
                    <a:lnTo>
                      <a:pt x="236" y="0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B7C8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3"/>
              <p:cNvSpPr/>
              <p:nvPr/>
            </p:nvSpPr>
            <p:spPr bwMode="auto">
              <a:xfrm>
                <a:off x="3128963" y="1968500"/>
                <a:ext cx="376237" cy="374650"/>
              </a:xfrm>
              <a:custGeom>
                <a:avLst/>
                <a:gdLst>
                  <a:gd name="T0" fmla="*/ 100 w 100"/>
                  <a:gd name="T1" fmla="*/ 0 h 100"/>
                  <a:gd name="T2" fmla="*/ 67 w 100"/>
                  <a:gd name="T3" fmla="*/ 0 h 100"/>
                  <a:gd name="T4" fmla="*/ 0 w 100"/>
                  <a:gd name="T5" fmla="*/ 0 h 100"/>
                  <a:gd name="T6" fmla="*/ 0 w 100"/>
                  <a:gd name="T7" fmla="*/ 67 h 100"/>
                  <a:gd name="T8" fmla="*/ 34 w 100"/>
                  <a:gd name="T9" fmla="*/ 100 h 100"/>
                  <a:gd name="T10" fmla="*/ 67 w 100"/>
                  <a:gd name="T11" fmla="*/ 67 h 100"/>
                  <a:gd name="T12" fmla="*/ 67 w 100"/>
                  <a:gd name="T13" fmla="*/ 34 h 100"/>
                  <a:gd name="T14" fmla="*/ 100 w 100"/>
                  <a:gd name="T15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100">
                    <a:moveTo>
                      <a:pt x="100" y="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85"/>
                      <a:pt x="15" y="100"/>
                      <a:pt x="34" y="100"/>
                    </a:cubicBezTo>
                    <a:cubicBezTo>
                      <a:pt x="52" y="100"/>
                      <a:pt x="67" y="85"/>
                      <a:pt x="67" y="67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15"/>
                      <a:pt x="82" y="0"/>
                      <a:pt x="100" y="0"/>
                    </a:cubicBezTo>
                    <a:close/>
                  </a:path>
                </a:pathLst>
              </a:custGeom>
              <a:solidFill>
                <a:srgbClr val="12B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4"/>
              <p:cNvSpPr/>
              <p:nvPr/>
            </p:nvSpPr>
            <p:spPr bwMode="auto">
              <a:xfrm>
                <a:off x="3381375" y="1968500"/>
                <a:ext cx="250825" cy="273050"/>
              </a:xfrm>
              <a:custGeom>
                <a:avLst/>
                <a:gdLst>
                  <a:gd name="T0" fmla="*/ 33 w 67"/>
                  <a:gd name="T1" fmla="*/ 0 h 73"/>
                  <a:gd name="T2" fmla="*/ 0 w 67"/>
                  <a:gd name="T3" fmla="*/ 34 h 73"/>
                  <a:gd name="T4" fmla="*/ 0 w 67"/>
                  <a:gd name="T5" fmla="*/ 73 h 73"/>
                  <a:gd name="T6" fmla="*/ 67 w 67"/>
                  <a:gd name="T7" fmla="*/ 73 h 73"/>
                  <a:gd name="T8" fmla="*/ 67 w 67"/>
                  <a:gd name="T9" fmla="*/ 34 h 73"/>
                  <a:gd name="T10" fmla="*/ 33 w 67"/>
                  <a:gd name="T1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73">
                    <a:moveTo>
                      <a:pt x="33" y="0"/>
                    </a:moveTo>
                    <a:cubicBezTo>
                      <a:pt x="15" y="0"/>
                      <a:pt x="0" y="15"/>
                      <a:pt x="0" y="3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67" y="73"/>
                      <a:pt x="67" y="73"/>
                      <a:pt x="67" y="73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15"/>
                      <a:pt x="52" y="0"/>
                      <a:pt x="3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Line 25"/>
              <p:cNvSpPr>
                <a:spLocks noChangeShapeType="1"/>
              </p:cNvSpPr>
              <p:nvPr/>
            </p:nvSpPr>
            <p:spPr bwMode="auto">
              <a:xfrm>
                <a:off x="2905125" y="2073275"/>
                <a:ext cx="377825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Line 26"/>
              <p:cNvSpPr>
                <a:spLocks noChangeShapeType="1"/>
              </p:cNvSpPr>
              <p:nvPr/>
            </p:nvSpPr>
            <p:spPr bwMode="auto">
              <a:xfrm>
                <a:off x="2905125" y="2216150"/>
                <a:ext cx="377825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2"/>
              <p:cNvSpPr/>
              <p:nvPr/>
            </p:nvSpPr>
            <p:spPr bwMode="auto">
              <a:xfrm>
                <a:off x="2878138" y="1566863"/>
                <a:ext cx="379412" cy="776288"/>
              </a:xfrm>
              <a:custGeom>
                <a:avLst/>
                <a:gdLst>
                  <a:gd name="T0" fmla="*/ 67 w 101"/>
                  <a:gd name="T1" fmla="*/ 174 h 207"/>
                  <a:gd name="T2" fmla="*/ 67 w 101"/>
                  <a:gd name="T3" fmla="*/ 33 h 207"/>
                  <a:gd name="T4" fmla="*/ 34 w 101"/>
                  <a:gd name="T5" fmla="*/ 0 h 207"/>
                  <a:gd name="T6" fmla="*/ 0 w 101"/>
                  <a:gd name="T7" fmla="*/ 33 h 207"/>
                  <a:gd name="T8" fmla="*/ 0 w 101"/>
                  <a:gd name="T9" fmla="*/ 207 h 207"/>
                  <a:gd name="T10" fmla="*/ 37 w 101"/>
                  <a:gd name="T11" fmla="*/ 207 h 207"/>
                  <a:gd name="T12" fmla="*/ 67 w 101"/>
                  <a:gd name="T13" fmla="*/ 207 h 207"/>
                  <a:gd name="T14" fmla="*/ 101 w 101"/>
                  <a:gd name="T15" fmla="*/ 207 h 207"/>
                  <a:gd name="T16" fmla="*/ 67 w 101"/>
                  <a:gd name="T17" fmla="*/ 174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0" h="206">
                    <a:moveTo>
                      <a:pt x="67" y="174"/>
                    </a:moveTo>
                    <a:cubicBezTo>
                      <a:pt x="67" y="33"/>
                      <a:pt x="67" y="33"/>
                      <a:pt x="67" y="33"/>
                    </a:cubicBezTo>
                    <a:cubicBezTo>
                      <a:pt x="67" y="15"/>
                      <a:pt x="52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37" y="207"/>
                      <a:pt x="37" y="207"/>
                      <a:pt x="37" y="207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101" y="207"/>
                      <a:pt x="101" y="207"/>
                      <a:pt x="101" y="207"/>
                    </a:cubicBezTo>
                    <a:cubicBezTo>
                      <a:pt x="82" y="207"/>
                      <a:pt x="67" y="192"/>
                      <a:pt x="67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Line 15"/>
              <p:cNvSpPr>
                <a:spLocks noChangeShapeType="1"/>
              </p:cNvSpPr>
              <p:nvPr/>
            </p:nvSpPr>
            <p:spPr bwMode="auto">
              <a:xfrm>
                <a:off x="2644775" y="1830388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Line 16"/>
              <p:cNvSpPr>
                <a:spLocks noChangeShapeType="1"/>
              </p:cNvSpPr>
              <p:nvPr/>
            </p:nvSpPr>
            <p:spPr bwMode="auto">
              <a:xfrm>
                <a:off x="2644775" y="196850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Line 17"/>
              <p:cNvSpPr>
                <a:spLocks noChangeShapeType="1"/>
              </p:cNvSpPr>
              <p:nvPr/>
            </p:nvSpPr>
            <p:spPr bwMode="auto">
              <a:xfrm>
                <a:off x="2644775" y="2111375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8"/>
              <p:cNvSpPr/>
              <p:nvPr/>
            </p:nvSpPr>
            <p:spPr bwMode="auto">
              <a:xfrm>
                <a:off x="2286000" y="1566863"/>
                <a:ext cx="719137" cy="1114425"/>
              </a:xfrm>
              <a:custGeom>
                <a:avLst/>
                <a:gdLst>
                  <a:gd name="T0" fmla="*/ 192 w 192"/>
                  <a:gd name="T1" fmla="*/ 0 h 297"/>
                  <a:gd name="T2" fmla="*/ 34 w 192"/>
                  <a:gd name="T3" fmla="*/ 0 h 297"/>
                  <a:gd name="T4" fmla="*/ 0 w 192"/>
                  <a:gd name="T5" fmla="*/ 33 h 297"/>
                  <a:gd name="T6" fmla="*/ 0 w 192"/>
                  <a:gd name="T7" fmla="*/ 297 h 297"/>
                  <a:gd name="T8" fmla="*/ 158 w 192"/>
                  <a:gd name="T9" fmla="*/ 297 h 297"/>
                  <a:gd name="T10" fmla="*/ 158 w 192"/>
                  <a:gd name="T11" fmla="*/ 33 h 297"/>
                  <a:gd name="T12" fmla="*/ 192 w 192"/>
                  <a:gd name="T13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297">
                    <a:moveTo>
                      <a:pt x="192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297"/>
                      <a:pt x="0" y="297"/>
                      <a:pt x="0" y="297"/>
                    </a:cubicBezTo>
                    <a:cubicBezTo>
                      <a:pt x="158" y="297"/>
                      <a:pt x="158" y="297"/>
                      <a:pt x="158" y="297"/>
                    </a:cubicBezTo>
                    <a:cubicBezTo>
                      <a:pt x="158" y="33"/>
                      <a:pt x="158" y="33"/>
                      <a:pt x="158" y="33"/>
                    </a:cubicBezTo>
                    <a:cubicBezTo>
                      <a:pt x="158" y="15"/>
                      <a:pt x="173" y="0"/>
                      <a:pt x="192" y="0"/>
                    </a:cubicBezTo>
                    <a:close/>
                  </a:path>
                </a:pathLst>
              </a:custGeom>
              <a:solidFill>
                <a:srgbClr val="12B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Line 19"/>
              <p:cNvSpPr>
                <a:spLocks noChangeShapeType="1"/>
              </p:cNvSpPr>
              <p:nvPr/>
            </p:nvSpPr>
            <p:spPr bwMode="auto">
              <a:xfrm>
                <a:off x="2393950" y="224155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Line 20"/>
              <p:cNvSpPr>
                <a:spLocks noChangeShapeType="1"/>
              </p:cNvSpPr>
              <p:nvPr/>
            </p:nvSpPr>
            <p:spPr bwMode="auto">
              <a:xfrm>
                <a:off x="2393950" y="2384425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Line 21"/>
              <p:cNvSpPr>
                <a:spLocks noChangeShapeType="1"/>
              </p:cNvSpPr>
              <p:nvPr/>
            </p:nvSpPr>
            <p:spPr bwMode="auto">
              <a:xfrm>
                <a:off x="2393950" y="2106613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Line 22"/>
              <p:cNvSpPr>
                <a:spLocks noChangeShapeType="1"/>
              </p:cNvSpPr>
              <p:nvPr/>
            </p:nvSpPr>
            <p:spPr bwMode="auto">
              <a:xfrm>
                <a:off x="2393950" y="196850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Line 23"/>
              <p:cNvSpPr>
                <a:spLocks noChangeShapeType="1"/>
              </p:cNvSpPr>
              <p:nvPr/>
            </p:nvSpPr>
            <p:spPr bwMode="auto">
              <a:xfrm>
                <a:off x="2393950" y="1833563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Line 24"/>
              <p:cNvSpPr>
                <a:spLocks noChangeShapeType="1"/>
              </p:cNvSpPr>
              <p:nvPr/>
            </p:nvSpPr>
            <p:spPr bwMode="auto">
              <a:xfrm>
                <a:off x="2393950" y="169545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Line 27"/>
              <p:cNvSpPr>
                <a:spLocks noChangeShapeType="1"/>
              </p:cNvSpPr>
              <p:nvPr/>
            </p:nvSpPr>
            <p:spPr bwMode="auto">
              <a:xfrm>
                <a:off x="2393950" y="2522538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46" name="组合 1045"/>
            <p:cNvGrpSpPr/>
            <p:nvPr/>
          </p:nvGrpSpPr>
          <p:grpSpPr>
            <a:xfrm>
              <a:off x="3862388" y="2049413"/>
              <a:ext cx="561975" cy="473075"/>
              <a:chOff x="2027238" y="2425700"/>
              <a:chExt cx="561975" cy="473075"/>
            </a:xfrm>
          </p:grpSpPr>
          <p:sp>
            <p:nvSpPr>
              <p:cNvPr id="1034" name="Freeform 37"/>
              <p:cNvSpPr/>
              <p:nvPr/>
            </p:nvSpPr>
            <p:spPr bwMode="auto">
              <a:xfrm>
                <a:off x="2138363" y="2425700"/>
                <a:ext cx="338137" cy="228600"/>
              </a:xfrm>
              <a:custGeom>
                <a:avLst/>
                <a:gdLst>
                  <a:gd name="T0" fmla="*/ 90 w 90"/>
                  <a:gd name="T1" fmla="*/ 52 h 61"/>
                  <a:gd name="T2" fmla="*/ 81 w 90"/>
                  <a:gd name="T3" fmla="*/ 61 h 61"/>
                  <a:gd name="T4" fmla="*/ 9 w 90"/>
                  <a:gd name="T5" fmla="*/ 61 h 61"/>
                  <a:gd name="T6" fmla="*/ 0 w 90"/>
                  <a:gd name="T7" fmla="*/ 52 h 61"/>
                  <a:gd name="T8" fmla="*/ 0 w 90"/>
                  <a:gd name="T9" fmla="*/ 9 h 61"/>
                  <a:gd name="T10" fmla="*/ 9 w 90"/>
                  <a:gd name="T11" fmla="*/ 0 h 61"/>
                  <a:gd name="T12" fmla="*/ 81 w 90"/>
                  <a:gd name="T13" fmla="*/ 0 h 61"/>
                  <a:gd name="T14" fmla="*/ 90 w 90"/>
                  <a:gd name="T15" fmla="*/ 9 h 61"/>
                  <a:gd name="T16" fmla="*/ 90 w 90"/>
                  <a:gd name="T17" fmla="*/ 5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61">
                    <a:moveTo>
                      <a:pt x="90" y="52"/>
                    </a:moveTo>
                    <a:cubicBezTo>
                      <a:pt x="90" y="57"/>
                      <a:pt x="86" y="61"/>
                      <a:pt x="81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4" y="61"/>
                      <a:pt x="0" y="57"/>
                      <a:pt x="0" y="5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6" y="0"/>
                      <a:pt x="90" y="4"/>
                      <a:pt x="90" y="9"/>
                    </a:cubicBezTo>
                    <a:lnTo>
                      <a:pt x="90" y="52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5" name="Freeform 38"/>
              <p:cNvSpPr/>
              <p:nvPr/>
            </p:nvSpPr>
            <p:spPr bwMode="auto">
              <a:xfrm>
                <a:off x="2101850" y="2511425"/>
                <a:ext cx="412750" cy="57150"/>
              </a:xfrm>
              <a:custGeom>
                <a:avLst/>
                <a:gdLst>
                  <a:gd name="T0" fmla="*/ 110 w 110"/>
                  <a:gd name="T1" fmla="*/ 7 h 15"/>
                  <a:gd name="T2" fmla="*/ 103 w 110"/>
                  <a:gd name="T3" fmla="*/ 15 h 15"/>
                  <a:gd name="T4" fmla="*/ 7 w 110"/>
                  <a:gd name="T5" fmla="*/ 15 h 15"/>
                  <a:gd name="T6" fmla="*/ 0 w 110"/>
                  <a:gd name="T7" fmla="*/ 7 h 15"/>
                  <a:gd name="T8" fmla="*/ 0 w 110"/>
                  <a:gd name="T9" fmla="*/ 7 h 15"/>
                  <a:gd name="T10" fmla="*/ 7 w 110"/>
                  <a:gd name="T11" fmla="*/ 0 h 15"/>
                  <a:gd name="T12" fmla="*/ 103 w 110"/>
                  <a:gd name="T13" fmla="*/ 0 h 15"/>
                  <a:gd name="T14" fmla="*/ 110 w 110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" h="15">
                    <a:moveTo>
                      <a:pt x="110" y="7"/>
                    </a:moveTo>
                    <a:cubicBezTo>
                      <a:pt x="110" y="11"/>
                      <a:pt x="107" y="15"/>
                      <a:pt x="103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7" y="0"/>
                      <a:pt x="110" y="3"/>
                      <a:pt x="110" y="7"/>
                    </a:cubicBezTo>
                    <a:close/>
                  </a:path>
                </a:pathLst>
              </a:custGeom>
              <a:solidFill>
                <a:srgbClr val="FFB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6" name="Freeform 39"/>
              <p:cNvSpPr/>
              <p:nvPr/>
            </p:nvSpPr>
            <p:spPr bwMode="auto">
              <a:xfrm>
                <a:off x="2027238" y="2613025"/>
                <a:ext cx="561975" cy="269875"/>
              </a:xfrm>
              <a:custGeom>
                <a:avLst/>
                <a:gdLst>
                  <a:gd name="T0" fmla="*/ 150 w 150"/>
                  <a:gd name="T1" fmla="*/ 63 h 72"/>
                  <a:gd name="T2" fmla="*/ 141 w 150"/>
                  <a:gd name="T3" fmla="*/ 72 h 72"/>
                  <a:gd name="T4" fmla="*/ 9 w 150"/>
                  <a:gd name="T5" fmla="*/ 72 h 72"/>
                  <a:gd name="T6" fmla="*/ 0 w 150"/>
                  <a:gd name="T7" fmla="*/ 63 h 72"/>
                  <a:gd name="T8" fmla="*/ 0 w 150"/>
                  <a:gd name="T9" fmla="*/ 9 h 72"/>
                  <a:gd name="T10" fmla="*/ 9 w 150"/>
                  <a:gd name="T11" fmla="*/ 0 h 72"/>
                  <a:gd name="T12" fmla="*/ 141 w 150"/>
                  <a:gd name="T13" fmla="*/ 0 h 72"/>
                  <a:gd name="T14" fmla="*/ 150 w 150"/>
                  <a:gd name="T15" fmla="*/ 9 h 72"/>
                  <a:gd name="T16" fmla="*/ 150 w 150"/>
                  <a:gd name="T17" fmla="*/ 6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72">
                    <a:moveTo>
                      <a:pt x="150" y="63"/>
                    </a:moveTo>
                    <a:cubicBezTo>
                      <a:pt x="150" y="68"/>
                      <a:pt x="146" y="72"/>
                      <a:pt x="141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4" y="72"/>
                      <a:pt x="0" y="68"/>
                      <a:pt x="0" y="6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6" y="0"/>
                      <a:pt x="150" y="4"/>
                      <a:pt x="150" y="9"/>
                    </a:cubicBezTo>
                    <a:lnTo>
                      <a:pt x="150" y="63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7" name="Freeform 40"/>
              <p:cNvSpPr/>
              <p:nvPr/>
            </p:nvSpPr>
            <p:spPr bwMode="auto">
              <a:xfrm>
                <a:off x="2085975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2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8" name="Freeform 41"/>
              <p:cNvSpPr/>
              <p:nvPr/>
            </p:nvSpPr>
            <p:spPr bwMode="auto">
              <a:xfrm>
                <a:off x="2214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2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9" name="Freeform 42"/>
              <p:cNvSpPr/>
              <p:nvPr/>
            </p:nvSpPr>
            <p:spPr bwMode="auto">
              <a:xfrm>
                <a:off x="2341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2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0" name="Freeform 43"/>
              <p:cNvSpPr/>
              <p:nvPr/>
            </p:nvSpPr>
            <p:spPr bwMode="auto">
              <a:xfrm>
                <a:off x="2468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2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1" name="Freeform 44"/>
              <p:cNvSpPr/>
              <p:nvPr/>
            </p:nvSpPr>
            <p:spPr bwMode="auto">
              <a:xfrm>
                <a:off x="2074863" y="2882900"/>
                <a:ext cx="473075" cy="15875"/>
              </a:xfrm>
              <a:custGeom>
                <a:avLst/>
                <a:gdLst>
                  <a:gd name="T0" fmla="*/ 126 w 126"/>
                  <a:gd name="T1" fmla="*/ 2 h 4"/>
                  <a:gd name="T2" fmla="*/ 124 w 126"/>
                  <a:gd name="T3" fmla="*/ 4 h 4"/>
                  <a:gd name="T4" fmla="*/ 2 w 126"/>
                  <a:gd name="T5" fmla="*/ 4 h 4"/>
                  <a:gd name="T6" fmla="*/ 0 w 126"/>
                  <a:gd name="T7" fmla="*/ 2 h 4"/>
                  <a:gd name="T8" fmla="*/ 0 w 126"/>
                  <a:gd name="T9" fmla="*/ 2 h 4"/>
                  <a:gd name="T10" fmla="*/ 2 w 126"/>
                  <a:gd name="T11" fmla="*/ 0 h 4"/>
                  <a:gd name="T12" fmla="*/ 124 w 126"/>
                  <a:gd name="T13" fmla="*/ 0 h 4"/>
                  <a:gd name="T14" fmla="*/ 126 w 126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4">
                    <a:moveTo>
                      <a:pt x="126" y="2"/>
                    </a:moveTo>
                    <a:cubicBezTo>
                      <a:pt x="126" y="3"/>
                      <a:pt x="125" y="4"/>
                      <a:pt x="124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5" y="0"/>
                      <a:pt x="126" y="1"/>
                      <a:pt x="126" y="2"/>
                    </a:cubicBezTo>
                    <a:close/>
                  </a:path>
                </a:pathLst>
              </a:custGeom>
              <a:solidFill>
                <a:srgbClr val="502E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2" name="Rectangle 45"/>
              <p:cNvSpPr>
                <a:spLocks noChangeArrowheads="1"/>
              </p:cNvSpPr>
              <p:nvPr/>
            </p:nvSpPr>
            <p:spPr bwMode="auto">
              <a:xfrm>
                <a:off x="2138363" y="2568575"/>
                <a:ext cx="338137" cy="44450"/>
              </a:xfrm>
              <a:prstGeom prst="rect">
                <a:avLst/>
              </a:pr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71" name="TextBox 70"/>
          <p:cNvSpPr txBox="1"/>
          <p:nvPr/>
        </p:nvSpPr>
        <p:spPr>
          <a:xfrm>
            <a:off x="1101725" y="2694940"/>
            <a:ext cx="72593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>
                <a:ln w="6350">
                  <a:noFill/>
                </a:ln>
                <a:latin typeface="宋体" panose="02010600030101010101" pitchFamily="2" charset="-122"/>
                <a:ea typeface="宋体" panose="02010600030101010101" pitchFamily="2" charset="-122"/>
              </a:rPr>
              <a:t>文言文翻译采分点之</a:t>
            </a:r>
            <a:r>
              <a:rPr lang="en-US" altLang="zh-CN" sz="4000" b="1">
                <a:ln w="6350">
                  <a:noFill/>
                </a:ln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4000" b="1">
                <a:ln w="6350">
                  <a:noFill/>
                </a:ln>
                <a:latin typeface="宋体" panose="02010600030101010101" pitchFamily="2" charset="-122"/>
                <a:ea typeface="宋体" panose="02010600030101010101" pitchFamily="2" charset="-122"/>
              </a:rPr>
              <a:t>实词</a:t>
            </a:r>
          </a:p>
        </p:txBody>
      </p:sp>
      <p:cxnSp>
        <p:nvCxnSpPr>
          <p:cNvPr id="85" name="直接连接符 84"/>
          <p:cNvCxnSpPr/>
          <p:nvPr/>
        </p:nvCxnSpPr>
        <p:spPr>
          <a:xfrm>
            <a:off x="1259840" y="3363595"/>
            <a:ext cx="6912610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sp>
        <p:nvSpPr>
          <p:cNvPr id="1053" name="矩形 1052"/>
          <p:cNvSpPr/>
          <p:nvPr/>
        </p:nvSpPr>
        <p:spPr>
          <a:xfrm>
            <a:off x="0" y="5071492"/>
            <a:ext cx="9144000" cy="72008"/>
          </a:xfrm>
          <a:prstGeom prst="rect">
            <a:avLst/>
          </a:prstGeom>
          <a:solidFill>
            <a:srgbClr val="FF9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1680" y="1008380"/>
            <a:ext cx="8271510" cy="3323590"/>
            <a:chOff x="1873" y="4159"/>
            <a:chExt cx="13026" cy="5234"/>
          </a:xfrm>
        </p:grpSpPr>
        <p:sp>
          <p:nvSpPr>
            <p:cNvPr id="25618" name="Oval 18"/>
            <p:cNvSpPr>
              <a:spLocks noChangeArrowheads="1"/>
            </p:cNvSpPr>
            <p:nvPr/>
          </p:nvSpPr>
          <p:spPr bwMode="auto">
            <a:xfrm>
              <a:off x="1873" y="4161"/>
              <a:ext cx="860" cy="85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9" name="Group 19"/>
            <p:cNvGrpSpPr/>
            <p:nvPr/>
          </p:nvGrpSpPr>
          <p:grpSpPr>
            <a:xfrm>
              <a:off x="2145" y="4356"/>
              <a:ext cx="315" cy="460"/>
              <a:chOff x="0" y="0"/>
              <a:chExt cx="206" cy="305"/>
            </a:xfrm>
          </p:grpSpPr>
          <p:sp>
            <p:nvSpPr>
              <p:cNvPr id="25620" name="Freeform 20"/>
              <p:cNvSpPr>
                <a:spLocks noEditPoints="1"/>
              </p:cNvSpPr>
              <p:nvPr/>
            </p:nvSpPr>
            <p:spPr bwMode="auto">
              <a:xfrm>
                <a:off x="0" y="43"/>
                <a:ext cx="206" cy="262"/>
              </a:xfrm>
              <a:custGeom>
                <a:avLst/>
                <a:gdLst>
                  <a:gd name="T0" fmla="*/ 124 w 153"/>
                  <a:gd name="T1" fmla="*/ 0 h 193"/>
                  <a:gd name="T2" fmla="*/ 29 w 153"/>
                  <a:gd name="T3" fmla="*/ 0 h 193"/>
                  <a:gd name="T4" fmla="*/ 0 w 153"/>
                  <a:gd name="T5" fmla="*/ 29 h 193"/>
                  <a:gd name="T6" fmla="*/ 0 w 153"/>
                  <a:gd name="T7" fmla="*/ 183 h 193"/>
                  <a:gd name="T8" fmla="*/ 5 w 153"/>
                  <a:gd name="T9" fmla="*/ 191 h 193"/>
                  <a:gd name="T10" fmla="*/ 14 w 153"/>
                  <a:gd name="T11" fmla="*/ 192 h 193"/>
                  <a:gd name="T12" fmla="*/ 77 w 153"/>
                  <a:gd name="T13" fmla="*/ 160 h 193"/>
                  <a:gd name="T14" fmla="*/ 139 w 153"/>
                  <a:gd name="T15" fmla="*/ 192 h 193"/>
                  <a:gd name="T16" fmla="*/ 144 w 153"/>
                  <a:gd name="T17" fmla="*/ 193 h 193"/>
                  <a:gd name="T18" fmla="*/ 149 w 153"/>
                  <a:gd name="T19" fmla="*/ 191 h 193"/>
                  <a:gd name="T20" fmla="*/ 153 w 153"/>
                  <a:gd name="T21" fmla="*/ 183 h 193"/>
                  <a:gd name="T22" fmla="*/ 153 w 153"/>
                  <a:gd name="T23" fmla="*/ 29 h 193"/>
                  <a:gd name="T24" fmla="*/ 124 w 153"/>
                  <a:gd name="T25" fmla="*/ 0 h 193"/>
                  <a:gd name="T26" fmla="*/ 134 w 153"/>
                  <a:gd name="T27" fmla="*/ 168 h 193"/>
                  <a:gd name="T28" fmla="*/ 81 w 153"/>
                  <a:gd name="T29" fmla="*/ 140 h 193"/>
                  <a:gd name="T30" fmla="*/ 77 w 153"/>
                  <a:gd name="T31" fmla="*/ 139 h 193"/>
                  <a:gd name="T32" fmla="*/ 72 w 153"/>
                  <a:gd name="T33" fmla="*/ 140 h 193"/>
                  <a:gd name="T34" fmla="*/ 19 w 153"/>
                  <a:gd name="T35" fmla="*/ 168 h 193"/>
                  <a:gd name="T36" fmla="*/ 19 w 153"/>
                  <a:gd name="T37" fmla="*/ 29 h 193"/>
                  <a:gd name="T38" fmla="*/ 29 w 153"/>
                  <a:gd name="T39" fmla="*/ 19 h 193"/>
                  <a:gd name="T40" fmla="*/ 124 w 153"/>
                  <a:gd name="T41" fmla="*/ 19 h 193"/>
                  <a:gd name="T42" fmla="*/ 134 w 153"/>
                  <a:gd name="T43" fmla="*/ 29 h 193"/>
                  <a:gd name="T44" fmla="*/ 134 w 153"/>
                  <a:gd name="T45" fmla="*/ 1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93">
                    <a:moveTo>
                      <a:pt x="124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2" y="190"/>
                      <a:pt x="5" y="191"/>
                    </a:cubicBezTo>
                    <a:cubicBezTo>
                      <a:pt x="8" y="193"/>
                      <a:pt x="11" y="193"/>
                      <a:pt x="14" y="192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139" y="192"/>
                      <a:pt x="139" y="192"/>
                      <a:pt x="139" y="192"/>
                    </a:cubicBezTo>
                    <a:cubicBezTo>
                      <a:pt x="141" y="193"/>
                      <a:pt x="142" y="193"/>
                      <a:pt x="144" y="193"/>
                    </a:cubicBezTo>
                    <a:cubicBezTo>
                      <a:pt x="146" y="193"/>
                      <a:pt x="147" y="192"/>
                      <a:pt x="149" y="191"/>
                    </a:cubicBezTo>
                    <a:cubicBezTo>
                      <a:pt x="152" y="190"/>
                      <a:pt x="153" y="187"/>
                      <a:pt x="153" y="183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13"/>
                      <a:pt x="140" y="0"/>
                      <a:pt x="124" y="0"/>
                    </a:cubicBezTo>
                    <a:close/>
                    <a:moveTo>
                      <a:pt x="134" y="168"/>
                    </a:move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78" y="139"/>
                      <a:pt x="77" y="139"/>
                    </a:cubicBezTo>
                    <a:cubicBezTo>
                      <a:pt x="75" y="139"/>
                      <a:pt x="74" y="140"/>
                      <a:pt x="72" y="140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3"/>
                      <a:pt x="24" y="19"/>
                      <a:pt x="29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30" y="19"/>
                      <a:pt x="134" y="23"/>
                      <a:pt x="134" y="29"/>
                    </a:cubicBezTo>
                    <a:lnTo>
                      <a:pt x="134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1" name="Freeform 21"/>
              <p:cNvSpPr/>
              <p:nvPr/>
            </p:nvSpPr>
            <p:spPr bwMode="auto">
              <a:xfrm>
                <a:off x="42" y="0"/>
                <a:ext cx="123" cy="26"/>
              </a:xfrm>
              <a:custGeom>
                <a:avLst/>
                <a:gdLst>
                  <a:gd name="T0" fmla="*/ 10 w 91"/>
                  <a:gd name="T1" fmla="*/ 19 h 19"/>
                  <a:gd name="T2" fmla="*/ 82 w 91"/>
                  <a:gd name="T3" fmla="*/ 19 h 19"/>
                  <a:gd name="T4" fmla="*/ 91 w 91"/>
                  <a:gd name="T5" fmla="*/ 10 h 19"/>
                  <a:gd name="T6" fmla="*/ 82 w 91"/>
                  <a:gd name="T7" fmla="*/ 0 h 19"/>
                  <a:gd name="T8" fmla="*/ 10 w 91"/>
                  <a:gd name="T9" fmla="*/ 0 h 19"/>
                  <a:gd name="T10" fmla="*/ 0 w 91"/>
                  <a:gd name="T11" fmla="*/ 10 h 19"/>
                  <a:gd name="T12" fmla="*/ 10 w 91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9">
                    <a:moveTo>
                      <a:pt x="10" y="19"/>
                    </a:moveTo>
                    <a:cubicBezTo>
                      <a:pt x="82" y="19"/>
                      <a:pt x="82" y="19"/>
                      <a:pt x="82" y="19"/>
                    </a:cubicBezTo>
                    <a:cubicBezTo>
                      <a:pt x="87" y="19"/>
                      <a:pt x="91" y="15"/>
                      <a:pt x="91" y="10"/>
                    </a:cubicBezTo>
                    <a:cubicBezTo>
                      <a:pt x="91" y="4"/>
                      <a:pt x="87" y="0"/>
                      <a:pt x="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2" name="Freeform 22"/>
              <p:cNvSpPr/>
              <p:nvPr/>
            </p:nvSpPr>
            <p:spPr bwMode="auto">
              <a:xfrm>
                <a:off x="56" y="105"/>
                <a:ext cx="94" cy="94"/>
              </a:xfrm>
              <a:custGeom>
                <a:avLst/>
                <a:gdLst>
                  <a:gd name="T0" fmla="*/ 60 w 69"/>
                  <a:gd name="T1" fmla="*/ 25 h 69"/>
                  <a:gd name="T2" fmla="*/ 44 w 69"/>
                  <a:gd name="T3" fmla="*/ 25 h 69"/>
                  <a:gd name="T4" fmla="*/ 44 w 69"/>
                  <a:gd name="T5" fmla="*/ 9 h 69"/>
                  <a:gd name="T6" fmla="*/ 35 w 69"/>
                  <a:gd name="T7" fmla="*/ 0 h 69"/>
                  <a:gd name="T8" fmla="*/ 25 w 69"/>
                  <a:gd name="T9" fmla="*/ 9 h 69"/>
                  <a:gd name="T10" fmla="*/ 25 w 69"/>
                  <a:gd name="T11" fmla="*/ 25 h 69"/>
                  <a:gd name="T12" fmla="*/ 10 w 69"/>
                  <a:gd name="T13" fmla="*/ 25 h 69"/>
                  <a:gd name="T14" fmla="*/ 0 w 69"/>
                  <a:gd name="T15" fmla="*/ 34 h 69"/>
                  <a:gd name="T16" fmla="*/ 10 w 69"/>
                  <a:gd name="T17" fmla="*/ 44 h 69"/>
                  <a:gd name="T18" fmla="*/ 25 w 69"/>
                  <a:gd name="T19" fmla="*/ 44 h 69"/>
                  <a:gd name="T20" fmla="*/ 25 w 69"/>
                  <a:gd name="T21" fmla="*/ 59 h 69"/>
                  <a:gd name="T22" fmla="*/ 35 w 69"/>
                  <a:gd name="T23" fmla="*/ 69 h 69"/>
                  <a:gd name="T24" fmla="*/ 44 w 69"/>
                  <a:gd name="T25" fmla="*/ 59 h 69"/>
                  <a:gd name="T26" fmla="*/ 44 w 69"/>
                  <a:gd name="T27" fmla="*/ 44 h 69"/>
                  <a:gd name="T28" fmla="*/ 60 w 69"/>
                  <a:gd name="T29" fmla="*/ 44 h 69"/>
                  <a:gd name="T30" fmla="*/ 69 w 69"/>
                  <a:gd name="T31" fmla="*/ 34 h 69"/>
                  <a:gd name="T32" fmla="*/ 60 w 69"/>
                  <a:gd name="T33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60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ubicBezTo>
                      <a:pt x="30" y="0"/>
                      <a:pt x="25" y="4"/>
                      <a:pt x="25" y="9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9"/>
                      <a:pt x="0" y="34"/>
                    </a:cubicBezTo>
                    <a:cubicBezTo>
                      <a:pt x="0" y="39"/>
                      <a:pt x="5" y="44"/>
                      <a:pt x="10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64"/>
                      <a:pt x="30" y="69"/>
                      <a:pt x="35" y="69"/>
                    </a:cubicBezTo>
                    <a:cubicBezTo>
                      <a:pt x="40" y="69"/>
                      <a:pt x="44" y="64"/>
                      <a:pt x="44" y="5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4"/>
                      <a:pt x="69" y="39"/>
                      <a:pt x="69" y="34"/>
                    </a:cubicBezTo>
                    <a:cubicBezTo>
                      <a:pt x="69" y="29"/>
                      <a:pt x="65" y="25"/>
                      <a:pt x="6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5624" name="Group 24"/>
            <p:cNvGrpSpPr/>
            <p:nvPr/>
          </p:nvGrpSpPr>
          <p:grpSpPr>
            <a:xfrm>
              <a:off x="2118" y="5894"/>
              <a:ext cx="410" cy="355"/>
              <a:chOff x="0" y="0"/>
              <a:chExt cx="346" cy="301"/>
            </a:xfrm>
          </p:grpSpPr>
          <p:sp>
            <p:nvSpPr>
              <p:cNvPr id="25625" name="Freeform 25"/>
              <p:cNvSpPr/>
              <p:nvPr/>
            </p:nvSpPr>
            <p:spPr bwMode="auto">
              <a:xfrm>
                <a:off x="0" y="0"/>
                <a:ext cx="291" cy="254"/>
              </a:xfrm>
              <a:custGeom>
                <a:avLst/>
                <a:gdLst>
                  <a:gd name="T0" fmla="*/ 30 w 291"/>
                  <a:gd name="T1" fmla="*/ 28 h 254"/>
                  <a:gd name="T2" fmla="*/ 261 w 291"/>
                  <a:gd name="T3" fmla="*/ 28 h 254"/>
                  <a:gd name="T4" fmla="*/ 261 w 291"/>
                  <a:gd name="T5" fmla="*/ 126 h 254"/>
                  <a:gd name="T6" fmla="*/ 291 w 291"/>
                  <a:gd name="T7" fmla="*/ 126 h 254"/>
                  <a:gd name="T8" fmla="*/ 291 w 291"/>
                  <a:gd name="T9" fmla="*/ 0 h 254"/>
                  <a:gd name="T10" fmla="*/ 0 w 291"/>
                  <a:gd name="T11" fmla="*/ 0 h 254"/>
                  <a:gd name="T12" fmla="*/ 0 w 291"/>
                  <a:gd name="T13" fmla="*/ 254 h 254"/>
                  <a:gd name="T14" fmla="*/ 146 w 291"/>
                  <a:gd name="T15" fmla="*/ 254 h 254"/>
                  <a:gd name="T16" fmla="*/ 146 w 291"/>
                  <a:gd name="T17" fmla="*/ 224 h 254"/>
                  <a:gd name="T18" fmla="*/ 30 w 291"/>
                  <a:gd name="T19" fmla="*/ 224 h 254"/>
                  <a:gd name="T20" fmla="*/ 30 w 291"/>
                  <a:gd name="T21" fmla="*/ 2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54">
                    <a:moveTo>
                      <a:pt x="30" y="28"/>
                    </a:moveTo>
                    <a:lnTo>
                      <a:pt x="261" y="28"/>
                    </a:lnTo>
                    <a:lnTo>
                      <a:pt x="261" y="126"/>
                    </a:lnTo>
                    <a:lnTo>
                      <a:pt x="291" y="126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46" y="254"/>
                    </a:lnTo>
                    <a:lnTo>
                      <a:pt x="146" y="224"/>
                    </a:lnTo>
                    <a:lnTo>
                      <a:pt x="30" y="2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6" name="Freeform 26"/>
              <p:cNvSpPr/>
              <p:nvPr/>
            </p:nvSpPr>
            <p:spPr bwMode="auto">
              <a:xfrm>
                <a:off x="207" y="161"/>
                <a:ext cx="139" cy="140"/>
              </a:xfrm>
              <a:custGeom>
                <a:avLst/>
                <a:gdLst>
                  <a:gd name="T0" fmla="*/ 139 w 139"/>
                  <a:gd name="T1" fmla="*/ 56 h 140"/>
                  <a:gd name="T2" fmla="*/ 84 w 139"/>
                  <a:gd name="T3" fmla="*/ 56 h 140"/>
                  <a:gd name="T4" fmla="*/ 84 w 139"/>
                  <a:gd name="T5" fmla="*/ 0 h 140"/>
                  <a:gd name="T6" fmla="*/ 54 w 139"/>
                  <a:gd name="T7" fmla="*/ 0 h 140"/>
                  <a:gd name="T8" fmla="*/ 54 w 139"/>
                  <a:gd name="T9" fmla="*/ 56 h 140"/>
                  <a:gd name="T10" fmla="*/ 0 w 139"/>
                  <a:gd name="T11" fmla="*/ 56 h 140"/>
                  <a:gd name="T12" fmla="*/ 0 w 139"/>
                  <a:gd name="T13" fmla="*/ 86 h 140"/>
                  <a:gd name="T14" fmla="*/ 54 w 139"/>
                  <a:gd name="T15" fmla="*/ 86 h 140"/>
                  <a:gd name="T16" fmla="*/ 54 w 139"/>
                  <a:gd name="T17" fmla="*/ 140 h 140"/>
                  <a:gd name="T18" fmla="*/ 84 w 139"/>
                  <a:gd name="T19" fmla="*/ 140 h 140"/>
                  <a:gd name="T20" fmla="*/ 84 w 139"/>
                  <a:gd name="T21" fmla="*/ 86 h 140"/>
                  <a:gd name="T22" fmla="*/ 139 w 139"/>
                  <a:gd name="T23" fmla="*/ 86 h 140"/>
                  <a:gd name="T24" fmla="*/ 139 w 139"/>
                  <a:gd name="T2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40">
                    <a:moveTo>
                      <a:pt x="139" y="56"/>
                    </a:moveTo>
                    <a:lnTo>
                      <a:pt x="84" y="56"/>
                    </a:lnTo>
                    <a:lnTo>
                      <a:pt x="84" y="0"/>
                    </a:ln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86"/>
                    </a:lnTo>
                    <a:lnTo>
                      <a:pt x="54" y="86"/>
                    </a:lnTo>
                    <a:lnTo>
                      <a:pt x="54" y="140"/>
                    </a:lnTo>
                    <a:lnTo>
                      <a:pt x="84" y="140"/>
                    </a:lnTo>
                    <a:lnTo>
                      <a:pt x="84" y="86"/>
                    </a:lnTo>
                    <a:lnTo>
                      <a:pt x="139" y="8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7" name="Rectangle 27"/>
              <p:cNvSpPr>
                <a:spLocks noChangeArrowheads="1"/>
              </p:cNvSpPr>
              <p:nvPr/>
            </p:nvSpPr>
            <p:spPr bwMode="auto">
              <a:xfrm>
                <a:off x="70" y="75"/>
                <a:ext cx="12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8" name="Rectangle 28"/>
              <p:cNvSpPr>
                <a:spLocks noChangeArrowheads="1"/>
              </p:cNvSpPr>
              <p:nvPr/>
            </p:nvSpPr>
            <p:spPr bwMode="auto">
              <a:xfrm>
                <a:off x="70" y="134"/>
                <a:ext cx="96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30" name="Rectangle 30"/>
            <p:cNvSpPr>
              <a:spLocks noChangeArrowheads="1"/>
            </p:cNvSpPr>
            <p:nvPr/>
          </p:nvSpPr>
          <p:spPr bwMode="auto">
            <a:xfrm>
              <a:off x="2983" y="4159"/>
              <a:ext cx="11916" cy="5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吴履，字德基，兰溪人。少受业于闻人梦吉，通《春秋》诸史。李文忠镇浙东，聘为郡学正。久之，举于朝，授南康丞。南康俗悍，谓丞儒也，</a:t>
              </a:r>
              <a:r>
                <a:rPr lang="zh-CN" altLang="en-US" sz="2400" b="1" u="sng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易</a:t>
              </a: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之。居数月，摘发奸伏如老狱吏，则皆大惊，相率敛迹。履乃改崇宽大，与民休息。知县周以中巡视田野，为部民所</a:t>
              </a:r>
              <a:r>
                <a:rPr lang="zh-CN" altLang="en-US" sz="2400" b="1" u="sng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詈[lì]</a:t>
              </a: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。捕之不获，怒，尽絷[ zhí，拘捕 ] 其乡邻。履阅狱问故，立释之，乃白以中。以中益怒，曰：“丞</a:t>
              </a:r>
              <a:r>
                <a:rPr lang="zh-CN" altLang="en-US" sz="2400" b="1" u="sng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慢</a:t>
              </a: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我。”履曰：“犯公者一人耳，其邻何罪？今絷者众，而捕未已，急且有变，奈何？”以中意乃解。</a:t>
              </a:r>
            </a:p>
          </p:txBody>
        </p:sp>
      </p:grp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459798" y="253292"/>
            <a:ext cx="222440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12B789"/>
                </a:solidFill>
              </a:rPr>
              <a:t>语境分析法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828415" y="836930"/>
            <a:ext cx="1584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6508115" y="504190"/>
            <a:ext cx="1225550" cy="504190"/>
            <a:chOff x="10249" y="794"/>
            <a:chExt cx="1930" cy="794"/>
          </a:xfrm>
        </p:grpSpPr>
        <p:sp>
          <p:nvSpPr>
            <p:cNvPr id="6" name="线形标注 1 5"/>
            <p:cNvSpPr/>
            <p:nvPr/>
          </p:nvSpPr>
          <p:spPr>
            <a:xfrm>
              <a:off x="10367" y="794"/>
              <a:ext cx="1701" cy="794"/>
            </a:xfrm>
            <a:prstGeom prst="borderCallout1">
              <a:avLst>
                <a:gd name="adj1" fmla="val 18750"/>
                <a:gd name="adj2" fmla="val -8333"/>
                <a:gd name="adj3" fmla="val 296095"/>
                <a:gd name="adj4" fmla="val -52910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249" y="877"/>
              <a:ext cx="193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chemeClr val="tx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易：轻视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908925" y="505460"/>
            <a:ext cx="1231900" cy="504190"/>
            <a:chOff x="12455" y="796"/>
            <a:chExt cx="1940" cy="794"/>
          </a:xfrm>
        </p:grpSpPr>
        <p:sp>
          <p:nvSpPr>
            <p:cNvPr id="8" name="线形标注 1 7"/>
            <p:cNvSpPr/>
            <p:nvPr/>
          </p:nvSpPr>
          <p:spPr>
            <a:xfrm>
              <a:off x="12570" y="796"/>
              <a:ext cx="1701" cy="794"/>
            </a:xfrm>
            <a:prstGeom prst="borderCallout1">
              <a:avLst>
                <a:gd name="adj1" fmla="val 18750"/>
                <a:gd name="adj2" fmla="val -8333"/>
                <a:gd name="adj3" fmla="val 445591"/>
                <a:gd name="adj4" fmla="val -66019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455" y="901"/>
              <a:ext cx="194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chemeClr val="tx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詈：辱骂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14630" y="2565400"/>
            <a:ext cx="1231900" cy="504190"/>
            <a:chOff x="338" y="4040"/>
            <a:chExt cx="1940" cy="794"/>
          </a:xfrm>
        </p:grpSpPr>
        <p:sp>
          <p:nvSpPr>
            <p:cNvPr id="10" name="线形标注 1 9"/>
            <p:cNvSpPr/>
            <p:nvPr/>
          </p:nvSpPr>
          <p:spPr>
            <a:xfrm>
              <a:off x="436" y="4040"/>
              <a:ext cx="1701" cy="794"/>
            </a:xfrm>
            <a:prstGeom prst="borderCallout1">
              <a:avLst>
                <a:gd name="adj1" fmla="val 89546"/>
                <a:gd name="adj2" fmla="val 94532"/>
                <a:gd name="adj3" fmla="val 144836"/>
                <a:gd name="adj4" fmla="val 595238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38" y="4123"/>
              <a:ext cx="194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chemeClr val="tx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慢：怠慢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0260" y="1196340"/>
            <a:ext cx="6304280" cy="542925"/>
            <a:chOff x="1870" y="2688"/>
            <a:chExt cx="9928" cy="855"/>
          </a:xfrm>
        </p:grpSpPr>
        <p:sp>
          <p:nvSpPr>
            <p:cNvPr id="25614" name="Oval 14"/>
            <p:cNvSpPr>
              <a:spLocks noChangeArrowheads="1"/>
            </p:cNvSpPr>
            <p:nvPr/>
          </p:nvSpPr>
          <p:spPr bwMode="auto">
            <a:xfrm>
              <a:off x="1870" y="2688"/>
              <a:ext cx="860" cy="8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5" name="Group 15"/>
            <p:cNvGrpSpPr/>
            <p:nvPr/>
          </p:nvGrpSpPr>
          <p:grpSpPr>
            <a:xfrm>
              <a:off x="2093" y="2903"/>
              <a:ext cx="420" cy="430"/>
              <a:chOff x="0" y="0"/>
              <a:chExt cx="276" cy="281"/>
            </a:xfrm>
          </p:grpSpPr>
          <p:sp>
            <p:nvSpPr>
              <p:cNvPr id="25616" name="Freeform 16"/>
              <p:cNvSpPr/>
              <p:nvPr/>
            </p:nvSpPr>
            <p:spPr bwMode="auto">
              <a:xfrm>
                <a:off x="0" y="0"/>
                <a:ext cx="276" cy="203"/>
              </a:xfrm>
              <a:custGeom>
                <a:avLst/>
                <a:gdLst>
                  <a:gd name="T0" fmla="*/ 106 w 138"/>
                  <a:gd name="T1" fmla="*/ 37 h 101"/>
                  <a:gd name="T2" fmla="*/ 100 w 138"/>
                  <a:gd name="T3" fmla="*/ 38 h 101"/>
                  <a:gd name="T4" fmla="*/ 100 w 138"/>
                  <a:gd name="T5" fmla="*/ 35 h 101"/>
                  <a:gd name="T6" fmla="*/ 66 w 138"/>
                  <a:gd name="T7" fmla="*/ 0 h 101"/>
                  <a:gd name="T8" fmla="*/ 32 w 138"/>
                  <a:gd name="T9" fmla="*/ 29 h 101"/>
                  <a:gd name="T10" fmla="*/ 22 w 138"/>
                  <a:gd name="T11" fmla="*/ 30 h 101"/>
                  <a:gd name="T12" fmla="*/ 22 w 138"/>
                  <a:gd name="T13" fmla="*/ 30 h 101"/>
                  <a:gd name="T14" fmla="*/ 8 w 138"/>
                  <a:gd name="T15" fmla="*/ 51 h 101"/>
                  <a:gd name="T16" fmla="*/ 10 w 138"/>
                  <a:gd name="T17" fmla="*/ 60 h 101"/>
                  <a:gd name="T18" fmla="*/ 0 w 138"/>
                  <a:gd name="T19" fmla="*/ 79 h 101"/>
                  <a:gd name="T20" fmla="*/ 22 w 138"/>
                  <a:gd name="T21" fmla="*/ 101 h 101"/>
                  <a:gd name="T22" fmla="*/ 45 w 138"/>
                  <a:gd name="T23" fmla="*/ 101 h 101"/>
                  <a:gd name="T24" fmla="*/ 51 w 138"/>
                  <a:gd name="T25" fmla="*/ 95 h 101"/>
                  <a:gd name="T26" fmla="*/ 45 w 138"/>
                  <a:gd name="T27" fmla="*/ 89 h 101"/>
                  <a:gd name="T28" fmla="*/ 22 w 138"/>
                  <a:gd name="T29" fmla="*/ 89 h 101"/>
                  <a:gd name="T30" fmla="*/ 12 w 138"/>
                  <a:gd name="T31" fmla="*/ 79 h 101"/>
                  <a:gd name="T32" fmla="*/ 20 w 138"/>
                  <a:gd name="T33" fmla="*/ 69 h 101"/>
                  <a:gd name="T34" fmla="*/ 25 w 138"/>
                  <a:gd name="T35" fmla="*/ 65 h 101"/>
                  <a:gd name="T36" fmla="*/ 23 w 138"/>
                  <a:gd name="T37" fmla="*/ 58 h 101"/>
                  <a:gd name="T38" fmla="*/ 20 w 138"/>
                  <a:gd name="T39" fmla="*/ 51 h 101"/>
                  <a:gd name="T40" fmla="*/ 26 w 138"/>
                  <a:gd name="T41" fmla="*/ 41 h 101"/>
                  <a:gd name="T42" fmla="*/ 26 w 138"/>
                  <a:gd name="T43" fmla="*/ 41 h 101"/>
                  <a:gd name="T44" fmla="*/ 35 w 138"/>
                  <a:gd name="T45" fmla="*/ 42 h 101"/>
                  <a:gd name="T46" fmla="*/ 41 w 138"/>
                  <a:gd name="T47" fmla="*/ 42 h 101"/>
                  <a:gd name="T48" fmla="*/ 43 w 138"/>
                  <a:gd name="T49" fmla="*/ 36 h 101"/>
                  <a:gd name="T50" fmla="*/ 43 w 138"/>
                  <a:gd name="T51" fmla="*/ 35 h 101"/>
                  <a:gd name="T52" fmla="*/ 43 w 138"/>
                  <a:gd name="T53" fmla="*/ 35 h 101"/>
                  <a:gd name="T54" fmla="*/ 66 w 138"/>
                  <a:gd name="T55" fmla="*/ 12 h 101"/>
                  <a:gd name="T56" fmla="*/ 88 w 138"/>
                  <a:gd name="T57" fmla="*/ 35 h 101"/>
                  <a:gd name="T58" fmla="*/ 84 w 138"/>
                  <a:gd name="T59" fmla="*/ 46 h 101"/>
                  <a:gd name="T60" fmla="*/ 86 w 138"/>
                  <a:gd name="T61" fmla="*/ 54 h 101"/>
                  <a:gd name="T62" fmla="*/ 93 w 138"/>
                  <a:gd name="T63" fmla="*/ 54 h 101"/>
                  <a:gd name="T64" fmla="*/ 106 w 138"/>
                  <a:gd name="T65" fmla="*/ 49 h 101"/>
                  <a:gd name="T66" fmla="*/ 126 w 138"/>
                  <a:gd name="T67" fmla="*/ 69 h 101"/>
                  <a:gd name="T68" fmla="*/ 106 w 138"/>
                  <a:gd name="T69" fmla="*/ 89 h 101"/>
                  <a:gd name="T70" fmla="*/ 93 w 138"/>
                  <a:gd name="T71" fmla="*/ 89 h 101"/>
                  <a:gd name="T72" fmla="*/ 87 w 138"/>
                  <a:gd name="T73" fmla="*/ 95 h 101"/>
                  <a:gd name="T74" fmla="*/ 93 w 138"/>
                  <a:gd name="T75" fmla="*/ 101 h 101"/>
                  <a:gd name="T76" fmla="*/ 106 w 138"/>
                  <a:gd name="T77" fmla="*/ 101 h 101"/>
                  <a:gd name="T78" fmla="*/ 138 w 138"/>
                  <a:gd name="T79" fmla="*/ 69 h 101"/>
                  <a:gd name="T80" fmla="*/ 106 w 138"/>
                  <a:gd name="T81" fmla="*/ 3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8" h="100">
                    <a:moveTo>
                      <a:pt x="106" y="37"/>
                    </a:moveTo>
                    <a:cubicBezTo>
                      <a:pt x="104" y="37"/>
                      <a:pt x="102" y="37"/>
                      <a:pt x="100" y="38"/>
                    </a:cubicBezTo>
                    <a:cubicBezTo>
                      <a:pt x="100" y="37"/>
                      <a:pt x="100" y="36"/>
                      <a:pt x="100" y="35"/>
                    </a:cubicBezTo>
                    <a:cubicBezTo>
                      <a:pt x="100" y="16"/>
                      <a:pt x="84" y="0"/>
                      <a:pt x="66" y="0"/>
                    </a:cubicBezTo>
                    <a:cubicBezTo>
                      <a:pt x="49" y="0"/>
                      <a:pt x="35" y="13"/>
                      <a:pt x="32" y="29"/>
                    </a:cubicBezTo>
                    <a:cubicBezTo>
                      <a:pt x="28" y="28"/>
                      <a:pt x="25" y="29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13" y="33"/>
                      <a:pt x="8" y="42"/>
                      <a:pt x="8" y="51"/>
                    </a:cubicBezTo>
                    <a:cubicBezTo>
                      <a:pt x="8" y="54"/>
                      <a:pt x="8" y="57"/>
                      <a:pt x="10" y="60"/>
                    </a:cubicBezTo>
                    <a:cubicBezTo>
                      <a:pt x="4" y="64"/>
                      <a:pt x="0" y="71"/>
                      <a:pt x="0" y="79"/>
                    </a:cubicBezTo>
                    <a:cubicBezTo>
                      <a:pt x="0" y="91"/>
                      <a:pt x="10" y="101"/>
                      <a:pt x="22" y="101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8" y="101"/>
                      <a:pt x="51" y="98"/>
                      <a:pt x="51" y="95"/>
                    </a:cubicBezTo>
                    <a:cubicBezTo>
                      <a:pt x="51" y="92"/>
                      <a:pt x="48" y="89"/>
                      <a:pt x="45" y="89"/>
                    </a:cubicBezTo>
                    <a:cubicBezTo>
                      <a:pt x="22" y="89"/>
                      <a:pt x="22" y="89"/>
                      <a:pt x="22" y="89"/>
                    </a:cubicBezTo>
                    <a:cubicBezTo>
                      <a:pt x="16" y="89"/>
                      <a:pt x="12" y="84"/>
                      <a:pt x="12" y="79"/>
                    </a:cubicBezTo>
                    <a:cubicBezTo>
                      <a:pt x="12" y="74"/>
                      <a:pt x="16" y="70"/>
                      <a:pt x="20" y="69"/>
                    </a:cubicBezTo>
                    <a:cubicBezTo>
                      <a:pt x="23" y="69"/>
                      <a:pt x="25" y="67"/>
                      <a:pt x="25" y="65"/>
                    </a:cubicBezTo>
                    <a:cubicBezTo>
                      <a:pt x="26" y="62"/>
                      <a:pt x="25" y="60"/>
                      <a:pt x="23" y="58"/>
                    </a:cubicBezTo>
                    <a:cubicBezTo>
                      <a:pt x="21" y="57"/>
                      <a:pt x="20" y="54"/>
                      <a:pt x="20" y="51"/>
                    </a:cubicBezTo>
                    <a:cubicBezTo>
                      <a:pt x="20" y="47"/>
                      <a:pt x="22" y="43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9" y="40"/>
                      <a:pt x="32" y="40"/>
                      <a:pt x="35" y="42"/>
                    </a:cubicBezTo>
                    <a:cubicBezTo>
                      <a:pt x="36" y="43"/>
                      <a:pt x="39" y="43"/>
                      <a:pt x="41" y="42"/>
                    </a:cubicBezTo>
                    <a:cubicBezTo>
                      <a:pt x="43" y="41"/>
                      <a:pt x="44" y="39"/>
                      <a:pt x="43" y="36"/>
                    </a:cubicBezTo>
                    <a:cubicBezTo>
                      <a:pt x="43" y="36"/>
                      <a:pt x="43" y="36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22"/>
                      <a:pt x="53" y="12"/>
                      <a:pt x="66" y="12"/>
                    </a:cubicBezTo>
                    <a:cubicBezTo>
                      <a:pt x="78" y="12"/>
                      <a:pt x="88" y="22"/>
                      <a:pt x="88" y="35"/>
                    </a:cubicBezTo>
                    <a:cubicBezTo>
                      <a:pt x="88" y="39"/>
                      <a:pt x="87" y="43"/>
                      <a:pt x="84" y="46"/>
                    </a:cubicBezTo>
                    <a:cubicBezTo>
                      <a:pt x="83" y="49"/>
                      <a:pt x="83" y="52"/>
                      <a:pt x="86" y="54"/>
                    </a:cubicBezTo>
                    <a:cubicBezTo>
                      <a:pt x="88" y="56"/>
                      <a:pt x="91" y="56"/>
                      <a:pt x="93" y="54"/>
                    </a:cubicBezTo>
                    <a:cubicBezTo>
                      <a:pt x="96" y="52"/>
                      <a:pt x="100" y="49"/>
                      <a:pt x="106" y="49"/>
                    </a:cubicBezTo>
                    <a:cubicBezTo>
                      <a:pt x="117" y="49"/>
                      <a:pt x="126" y="58"/>
                      <a:pt x="126" y="69"/>
                    </a:cubicBezTo>
                    <a:cubicBezTo>
                      <a:pt x="126" y="80"/>
                      <a:pt x="117" y="89"/>
                      <a:pt x="106" y="89"/>
                    </a:cubicBezTo>
                    <a:cubicBezTo>
                      <a:pt x="93" y="89"/>
                      <a:pt x="93" y="89"/>
                      <a:pt x="93" y="89"/>
                    </a:cubicBezTo>
                    <a:cubicBezTo>
                      <a:pt x="90" y="89"/>
                      <a:pt x="87" y="92"/>
                      <a:pt x="87" y="95"/>
                    </a:cubicBezTo>
                    <a:cubicBezTo>
                      <a:pt x="87" y="98"/>
                      <a:pt x="90" y="101"/>
                      <a:pt x="93" y="101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24" y="101"/>
                      <a:pt x="138" y="87"/>
                      <a:pt x="138" y="69"/>
                    </a:cubicBezTo>
                    <a:cubicBezTo>
                      <a:pt x="138" y="51"/>
                      <a:pt x="124" y="37"/>
                      <a:pt x="106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17" name="Freeform 17"/>
              <p:cNvSpPr/>
              <p:nvPr/>
            </p:nvSpPr>
            <p:spPr bwMode="auto">
              <a:xfrm>
                <a:off x="84" y="115"/>
                <a:ext cx="108" cy="166"/>
              </a:xfrm>
              <a:custGeom>
                <a:avLst/>
                <a:gdLst>
                  <a:gd name="T0" fmla="*/ 43 w 54"/>
                  <a:gd name="T1" fmla="*/ 53 h 83"/>
                  <a:gd name="T2" fmla="*/ 33 w 54"/>
                  <a:gd name="T3" fmla="*/ 63 h 83"/>
                  <a:gd name="T4" fmla="*/ 33 w 54"/>
                  <a:gd name="T5" fmla="*/ 6 h 83"/>
                  <a:gd name="T6" fmla="*/ 27 w 54"/>
                  <a:gd name="T7" fmla="*/ 0 h 83"/>
                  <a:gd name="T8" fmla="*/ 21 w 54"/>
                  <a:gd name="T9" fmla="*/ 6 h 83"/>
                  <a:gd name="T10" fmla="*/ 21 w 54"/>
                  <a:gd name="T11" fmla="*/ 63 h 83"/>
                  <a:gd name="T12" fmla="*/ 11 w 54"/>
                  <a:gd name="T13" fmla="*/ 53 h 83"/>
                  <a:gd name="T14" fmla="*/ 2 w 54"/>
                  <a:gd name="T15" fmla="*/ 53 h 83"/>
                  <a:gd name="T16" fmla="*/ 2 w 54"/>
                  <a:gd name="T17" fmla="*/ 61 h 83"/>
                  <a:gd name="T18" fmla="*/ 23 w 54"/>
                  <a:gd name="T19" fmla="*/ 82 h 83"/>
                  <a:gd name="T20" fmla="*/ 27 w 54"/>
                  <a:gd name="T21" fmla="*/ 83 h 83"/>
                  <a:gd name="T22" fmla="*/ 31 w 54"/>
                  <a:gd name="T23" fmla="*/ 82 h 83"/>
                  <a:gd name="T24" fmla="*/ 52 w 54"/>
                  <a:gd name="T25" fmla="*/ 61 h 83"/>
                  <a:gd name="T26" fmla="*/ 52 w 54"/>
                  <a:gd name="T27" fmla="*/ 53 h 83"/>
                  <a:gd name="T28" fmla="*/ 43 w 54"/>
                  <a:gd name="T29" fmla="*/ 5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83">
                    <a:moveTo>
                      <a:pt x="43" y="53"/>
                    </a:move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2"/>
                      <a:pt x="30" y="0"/>
                      <a:pt x="27" y="0"/>
                    </a:cubicBezTo>
                    <a:cubicBezTo>
                      <a:pt x="24" y="0"/>
                      <a:pt x="21" y="2"/>
                      <a:pt x="21" y="6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8" y="50"/>
                      <a:pt x="5" y="50"/>
                      <a:pt x="2" y="53"/>
                    </a:cubicBezTo>
                    <a:cubicBezTo>
                      <a:pt x="0" y="55"/>
                      <a:pt x="0" y="59"/>
                      <a:pt x="2" y="61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4" y="83"/>
                      <a:pt x="25" y="83"/>
                      <a:pt x="27" y="83"/>
                    </a:cubicBezTo>
                    <a:cubicBezTo>
                      <a:pt x="28" y="83"/>
                      <a:pt x="30" y="83"/>
                      <a:pt x="31" y="82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4" y="59"/>
                      <a:pt x="54" y="55"/>
                      <a:pt x="52" y="53"/>
                    </a:cubicBezTo>
                    <a:cubicBezTo>
                      <a:pt x="49" y="50"/>
                      <a:pt x="45" y="50"/>
                      <a:pt x="43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29" name="Rectangle 29"/>
            <p:cNvSpPr>
              <a:spLocks noChangeArrowheads="1"/>
            </p:cNvSpPr>
            <p:nvPr/>
          </p:nvSpPr>
          <p:spPr bwMode="auto">
            <a:xfrm>
              <a:off x="2983" y="2776"/>
              <a:ext cx="8815" cy="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1</a:t>
              </a:r>
              <a:r>
                <a:rPr lang="zh-CN" altLang="en-US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、课本联想法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12165" y="1910080"/>
            <a:ext cx="8097520" cy="1723390"/>
            <a:chOff x="1873" y="4072"/>
            <a:chExt cx="12752" cy="2714"/>
          </a:xfrm>
        </p:grpSpPr>
        <p:sp>
          <p:nvSpPr>
            <p:cNvPr id="25618" name="Oval 18"/>
            <p:cNvSpPr>
              <a:spLocks noChangeArrowheads="1"/>
            </p:cNvSpPr>
            <p:nvPr/>
          </p:nvSpPr>
          <p:spPr bwMode="auto">
            <a:xfrm>
              <a:off x="1873" y="4161"/>
              <a:ext cx="860" cy="85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9" name="Group 19"/>
            <p:cNvGrpSpPr/>
            <p:nvPr/>
          </p:nvGrpSpPr>
          <p:grpSpPr>
            <a:xfrm>
              <a:off x="2145" y="4356"/>
              <a:ext cx="315" cy="460"/>
              <a:chOff x="0" y="0"/>
              <a:chExt cx="206" cy="305"/>
            </a:xfrm>
          </p:grpSpPr>
          <p:sp>
            <p:nvSpPr>
              <p:cNvPr id="25620" name="Freeform 20"/>
              <p:cNvSpPr>
                <a:spLocks noEditPoints="1"/>
              </p:cNvSpPr>
              <p:nvPr/>
            </p:nvSpPr>
            <p:spPr bwMode="auto">
              <a:xfrm>
                <a:off x="0" y="43"/>
                <a:ext cx="206" cy="262"/>
              </a:xfrm>
              <a:custGeom>
                <a:avLst/>
                <a:gdLst>
                  <a:gd name="T0" fmla="*/ 124 w 153"/>
                  <a:gd name="T1" fmla="*/ 0 h 193"/>
                  <a:gd name="T2" fmla="*/ 29 w 153"/>
                  <a:gd name="T3" fmla="*/ 0 h 193"/>
                  <a:gd name="T4" fmla="*/ 0 w 153"/>
                  <a:gd name="T5" fmla="*/ 29 h 193"/>
                  <a:gd name="T6" fmla="*/ 0 w 153"/>
                  <a:gd name="T7" fmla="*/ 183 h 193"/>
                  <a:gd name="T8" fmla="*/ 5 w 153"/>
                  <a:gd name="T9" fmla="*/ 191 h 193"/>
                  <a:gd name="T10" fmla="*/ 14 w 153"/>
                  <a:gd name="T11" fmla="*/ 192 h 193"/>
                  <a:gd name="T12" fmla="*/ 77 w 153"/>
                  <a:gd name="T13" fmla="*/ 160 h 193"/>
                  <a:gd name="T14" fmla="*/ 139 w 153"/>
                  <a:gd name="T15" fmla="*/ 192 h 193"/>
                  <a:gd name="T16" fmla="*/ 144 w 153"/>
                  <a:gd name="T17" fmla="*/ 193 h 193"/>
                  <a:gd name="T18" fmla="*/ 149 w 153"/>
                  <a:gd name="T19" fmla="*/ 191 h 193"/>
                  <a:gd name="T20" fmla="*/ 153 w 153"/>
                  <a:gd name="T21" fmla="*/ 183 h 193"/>
                  <a:gd name="T22" fmla="*/ 153 w 153"/>
                  <a:gd name="T23" fmla="*/ 29 h 193"/>
                  <a:gd name="T24" fmla="*/ 124 w 153"/>
                  <a:gd name="T25" fmla="*/ 0 h 193"/>
                  <a:gd name="T26" fmla="*/ 134 w 153"/>
                  <a:gd name="T27" fmla="*/ 168 h 193"/>
                  <a:gd name="T28" fmla="*/ 81 w 153"/>
                  <a:gd name="T29" fmla="*/ 140 h 193"/>
                  <a:gd name="T30" fmla="*/ 77 w 153"/>
                  <a:gd name="T31" fmla="*/ 139 h 193"/>
                  <a:gd name="T32" fmla="*/ 72 w 153"/>
                  <a:gd name="T33" fmla="*/ 140 h 193"/>
                  <a:gd name="T34" fmla="*/ 19 w 153"/>
                  <a:gd name="T35" fmla="*/ 168 h 193"/>
                  <a:gd name="T36" fmla="*/ 19 w 153"/>
                  <a:gd name="T37" fmla="*/ 29 h 193"/>
                  <a:gd name="T38" fmla="*/ 29 w 153"/>
                  <a:gd name="T39" fmla="*/ 19 h 193"/>
                  <a:gd name="T40" fmla="*/ 124 w 153"/>
                  <a:gd name="T41" fmla="*/ 19 h 193"/>
                  <a:gd name="T42" fmla="*/ 134 w 153"/>
                  <a:gd name="T43" fmla="*/ 29 h 193"/>
                  <a:gd name="T44" fmla="*/ 134 w 153"/>
                  <a:gd name="T45" fmla="*/ 1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93">
                    <a:moveTo>
                      <a:pt x="124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2" y="190"/>
                      <a:pt x="5" y="191"/>
                    </a:cubicBezTo>
                    <a:cubicBezTo>
                      <a:pt x="8" y="193"/>
                      <a:pt x="11" y="193"/>
                      <a:pt x="14" y="192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139" y="192"/>
                      <a:pt x="139" y="192"/>
                      <a:pt x="139" y="192"/>
                    </a:cubicBezTo>
                    <a:cubicBezTo>
                      <a:pt x="141" y="193"/>
                      <a:pt x="142" y="193"/>
                      <a:pt x="144" y="193"/>
                    </a:cubicBezTo>
                    <a:cubicBezTo>
                      <a:pt x="146" y="193"/>
                      <a:pt x="147" y="192"/>
                      <a:pt x="149" y="191"/>
                    </a:cubicBezTo>
                    <a:cubicBezTo>
                      <a:pt x="152" y="190"/>
                      <a:pt x="153" y="187"/>
                      <a:pt x="153" y="183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13"/>
                      <a:pt x="140" y="0"/>
                      <a:pt x="124" y="0"/>
                    </a:cubicBezTo>
                    <a:close/>
                    <a:moveTo>
                      <a:pt x="134" y="168"/>
                    </a:move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78" y="139"/>
                      <a:pt x="77" y="139"/>
                    </a:cubicBezTo>
                    <a:cubicBezTo>
                      <a:pt x="75" y="139"/>
                      <a:pt x="74" y="140"/>
                      <a:pt x="72" y="140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3"/>
                      <a:pt x="24" y="19"/>
                      <a:pt x="29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30" y="19"/>
                      <a:pt x="134" y="23"/>
                      <a:pt x="134" y="29"/>
                    </a:cubicBezTo>
                    <a:lnTo>
                      <a:pt x="134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1" name="Freeform 21"/>
              <p:cNvSpPr/>
              <p:nvPr/>
            </p:nvSpPr>
            <p:spPr bwMode="auto">
              <a:xfrm>
                <a:off x="42" y="0"/>
                <a:ext cx="123" cy="26"/>
              </a:xfrm>
              <a:custGeom>
                <a:avLst/>
                <a:gdLst>
                  <a:gd name="T0" fmla="*/ 10 w 91"/>
                  <a:gd name="T1" fmla="*/ 19 h 19"/>
                  <a:gd name="T2" fmla="*/ 82 w 91"/>
                  <a:gd name="T3" fmla="*/ 19 h 19"/>
                  <a:gd name="T4" fmla="*/ 91 w 91"/>
                  <a:gd name="T5" fmla="*/ 10 h 19"/>
                  <a:gd name="T6" fmla="*/ 82 w 91"/>
                  <a:gd name="T7" fmla="*/ 0 h 19"/>
                  <a:gd name="T8" fmla="*/ 10 w 91"/>
                  <a:gd name="T9" fmla="*/ 0 h 19"/>
                  <a:gd name="T10" fmla="*/ 0 w 91"/>
                  <a:gd name="T11" fmla="*/ 10 h 19"/>
                  <a:gd name="T12" fmla="*/ 10 w 91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9">
                    <a:moveTo>
                      <a:pt x="10" y="19"/>
                    </a:moveTo>
                    <a:cubicBezTo>
                      <a:pt x="82" y="19"/>
                      <a:pt x="82" y="19"/>
                      <a:pt x="82" y="19"/>
                    </a:cubicBezTo>
                    <a:cubicBezTo>
                      <a:pt x="87" y="19"/>
                      <a:pt x="91" y="15"/>
                      <a:pt x="91" y="10"/>
                    </a:cubicBezTo>
                    <a:cubicBezTo>
                      <a:pt x="91" y="4"/>
                      <a:pt x="87" y="0"/>
                      <a:pt x="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2" name="Freeform 22"/>
              <p:cNvSpPr/>
              <p:nvPr/>
            </p:nvSpPr>
            <p:spPr bwMode="auto">
              <a:xfrm>
                <a:off x="56" y="105"/>
                <a:ext cx="94" cy="94"/>
              </a:xfrm>
              <a:custGeom>
                <a:avLst/>
                <a:gdLst>
                  <a:gd name="T0" fmla="*/ 60 w 69"/>
                  <a:gd name="T1" fmla="*/ 25 h 69"/>
                  <a:gd name="T2" fmla="*/ 44 w 69"/>
                  <a:gd name="T3" fmla="*/ 25 h 69"/>
                  <a:gd name="T4" fmla="*/ 44 w 69"/>
                  <a:gd name="T5" fmla="*/ 9 h 69"/>
                  <a:gd name="T6" fmla="*/ 35 w 69"/>
                  <a:gd name="T7" fmla="*/ 0 h 69"/>
                  <a:gd name="T8" fmla="*/ 25 w 69"/>
                  <a:gd name="T9" fmla="*/ 9 h 69"/>
                  <a:gd name="T10" fmla="*/ 25 w 69"/>
                  <a:gd name="T11" fmla="*/ 25 h 69"/>
                  <a:gd name="T12" fmla="*/ 10 w 69"/>
                  <a:gd name="T13" fmla="*/ 25 h 69"/>
                  <a:gd name="T14" fmla="*/ 0 w 69"/>
                  <a:gd name="T15" fmla="*/ 34 h 69"/>
                  <a:gd name="T16" fmla="*/ 10 w 69"/>
                  <a:gd name="T17" fmla="*/ 44 h 69"/>
                  <a:gd name="T18" fmla="*/ 25 w 69"/>
                  <a:gd name="T19" fmla="*/ 44 h 69"/>
                  <a:gd name="T20" fmla="*/ 25 w 69"/>
                  <a:gd name="T21" fmla="*/ 59 h 69"/>
                  <a:gd name="T22" fmla="*/ 35 w 69"/>
                  <a:gd name="T23" fmla="*/ 69 h 69"/>
                  <a:gd name="T24" fmla="*/ 44 w 69"/>
                  <a:gd name="T25" fmla="*/ 59 h 69"/>
                  <a:gd name="T26" fmla="*/ 44 w 69"/>
                  <a:gd name="T27" fmla="*/ 44 h 69"/>
                  <a:gd name="T28" fmla="*/ 60 w 69"/>
                  <a:gd name="T29" fmla="*/ 44 h 69"/>
                  <a:gd name="T30" fmla="*/ 69 w 69"/>
                  <a:gd name="T31" fmla="*/ 34 h 69"/>
                  <a:gd name="T32" fmla="*/ 60 w 69"/>
                  <a:gd name="T33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60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ubicBezTo>
                      <a:pt x="30" y="0"/>
                      <a:pt x="25" y="4"/>
                      <a:pt x="25" y="9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9"/>
                      <a:pt x="0" y="34"/>
                    </a:cubicBezTo>
                    <a:cubicBezTo>
                      <a:pt x="0" y="39"/>
                      <a:pt x="5" y="44"/>
                      <a:pt x="10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64"/>
                      <a:pt x="30" y="69"/>
                      <a:pt x="35" y="69"/>
                    </a:cubicBezTo>
                    <a:cubicBezTo>
                      <a:pt x="40" y="69"/>
                      <a:pt x="44" y="64"/>
                      <a:pt x="44" y="5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4"/>
                      <a:pt x="69" y="39"/>
                      <a:pt x="69" y="34"/>
                    </a:cubicBezTo>
                    <a:cubicBezTo>
                      <a:pt x="69" y="29"/>
                      <a:pt x="65" y="25"/>
                      <a:pt x="6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5624" name="Group 24"/>
            <p:cNvGrpSpPr/>
            <p:nvPr/>
          </p:nvGrpSpPr>
          <p:grpSpPr>
            <a:xfrm>
              <a:off x="2118" y="5894"/>
              <a:ext cx="410" cy="355"/>
              <a:chOff x="0" y="0"/>
              <a:chExt cx="346" cy="301"/>
            </a:xfrm>
          </p:grpSpPr>
          <p:sp>
            <p:nvSpPr>
              <p:cNvPr id="25625" name="Freeform 25"/>
              <p:cNvSpPr/>
              <p:nvPr/>
            </p:nvSpPr>
            <p:spPr bwMode="auto">
              <a:xfrm>
                <a:off x="0" y="0"/>
                <a:ext cx="291" cy="254"/>
              </a:xfrm>
              <a:custGeom>
                <a:avLst/>
                <a:gdLst>
                  <a:gd name="T0" fmla="*/ 30 w 291"/>
                  <a:gd name="T1" fmla="*/ 28 h 254"/>
                  <a:gd name="T2" fmla="*/ 261 w 291"/>
                  <a:gd name="T3" fmla="*/ 28 h 254"/>
                  <a:gd name="T4" fmla="*/ 261 w 291"/>
                  <a:gd name="T5" fmla="*/ 126 h 254"/>
                  <a:gd name="T6" fmla="*/ 291 w 291"/>
                  <a:gd name="T7" fmla="*/ 126 h 254"/>
                  <a:gd name="T8" fmla="*/ 291 w 291"/>
                  <a:gd name="T9" fmla="*/ 0 h 254"/>
                  <a:gd name="T10" fmla="*/ 0 w 291"/>
                  <a:gd name="T11" fmla="*/ 0 h 254"/>
                  <a:gd name="T12" fmla="*/ 0 w 291"/>
                  <a:gd name="T13" fmla="*/ 254 h 254"/>
                  <a:gd name="T14" fmla="*/ 146 w 291"/>
                  <a:gd name="T15" fmla="*/ 254 h 254"/>
                  <a:gd name="T16" fmla="*/ 146 w 291"/>
                  <a:gd name="T17" fmla="*/ 224 h 254"/>
                  <a:gd name="T18" fmla="*/ 30 w 291"/>
                  <a:gd name="T19" fmla="*/ 224 h 254"/>
                  <a:gd name="T20" fmla="*/ 30 w 291"/>
                  <a:gd name="T21" fmla="*/ 2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54">
                    <a:moveTo>
                      <a:pt x="30" y="28"/>
                    </a:moveTo>
                    <a:lnTo>
                      <a:pt x="261" y="28"/>
                    </a:lnTo>
                    <a:lnTo>
                      <a:pt x="261" y="126"/>
                    </a:lnTo>
                    <a:lnTo>
                      <a:pt x="291" y="126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46" y="254"/>
                    </a:lnTo>
                    <a:lnTo>
                      <a:pt x="146" y="224"/>
                    </a:lnTo>
                    <a:lnTo>
                      <a:pt x="30" y="2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6" name="Freeform 26"/>
              <p:cNvSpPr/>
              <p:nvPr/>
            </p:nvSpPr>
            <p:spPr bwMode="auto">
              <a:xfrm>
                <a:off x="207" y="161"/>
                <a:ext cx="139" cy="140"/>
              </a:xfrm>
              <a:custGeom>
                <a:avLst/>
                <a:gdLst>
                  <a:gd name="T0" fmla="*/ 139 w 139"/>
                  <a:gd name="T1" fmla="*/ 56 h 140"/>
                  <a:gd name="T2" fmla="*/ 84 w 139"/>
                  <a:gd name="T3" fmla="*/ 56 h 140"/>
                  <a:gd name="T4" fmla="*/ 84 w 139"/>
                  <a:gd name="T5" fmla="*/ 0 h 140"/>
                  <a:gd name="T6" fmla="*/ 54 w 139"/>
                  <a:gd name="T7" fmla="*/ 0 h 140"/>
                  <a:gd name="T8" fmla="*/ 54 w 139"/>
                  <a:gd name="T9" fmla="*/ 56 h 140"/>
                  <a:gd name="T10" fmla="*/ 0 w 139"/>
                  <a:gd name="T11" fmla="*/ 56 h 140"/>
                  <a:gd name="T12" fmla="*/ 0 w 139"/>
                  <a:gd name="T13" fmla="*/ 86 h 140"/>
                  <a:gd name="T14" fmla="*/ 54 w 139"/>
                  <a:gd name="T15" fmla="*/ 86 h 140"/>
                  <a:gd name="T16" fmla="*/ 54 w 139"/>
                  <a:gd name="T17" fmla="*/ 140 h 140"/>
                  <a:gd name="T18" fmla="*/ 84 w 139"/>
                  <a:gd name="T19" fmla="*/ 140 h 140"/>
                  <a:gd name="T20" fmla="*/ 84 w 139"/>
                  <a:gd name="T21" fmla="*/ 86 h 140"/>
                  <a:gd name="T22" fmla="*/ 139 w 139"/>
                  <a:gd name="T23" fmla="*/ 86 h 140"/>
                  <a:gd name="T24" fmla="*/ 139 w 139"/>
                  <a:gd name="T2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40">
                    <a:moveTo>
                      <a:pt x="139" y="56"/>
                    </a:moveTo>
                    <a:lnTo>
                      <a:pt x="84" y="56"/>
                    </a:lnTo>
                    <a:lnTo>
                      <a:pt x="84" y="0"/>
                    </a:ln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86"/>
                    </a:lnTo>
                    <a:lnTo>
                      <a:pt x="54" y="86"/>
                    </a:lnTo>
                    <a:lnTo>
                      <a:pt x="54" y="140"/>
                    </a:lnTo>
                    <a:lnTo>
                      <a:pt x="84" y="140"/>
                    </a:lnTo>
                    <a:lnTo>
                      <a:pt x="84" y="86"/>
                    </a:lnTo>
                    <a:lnTo>
                      <a:pt x="139" y="8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7" name="Rectangle 27"/>
              <p:cNvSpPr>
                <a:spLocks noChangeArrowheads="1"/>
              </p:cNvSpPr>
              <p:nvPr/>
            </p:nvSpPr>
            <p:spPr bwMode="auto">
              <a:xfrm>
                <a:off x="70" y="75"/>
                <a:ext cx="12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8" name="Rectangle 28"/>
              <p:cNvSpPr>
                <a:spLocks noChangeArrowheads="1"/>
              </p:cNvSpPr>
              <p:nvPr/>
            </p:nvSpPr>
            <p:spPr bwMode="auto">
              <a:xfrm>
                <a:off x="70" y="134"/>
                <a:ext cx="96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30" name="Rectangle 30"/>
            <p:cNvSpPr>
              <a:spLocks noChangeArrowheads="1"/>
            </p:cNvSpPr>
            <p:nvPr/>
          </p:nvSpPr>
          <p:spPr bwMode="auto">
            <a:xfrm>
              <a:off x="2899" y="4072"/>
              <a:ext cx="11726" cy="2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苏秦曰：“臣闻古之善制事者，转祸为福，因败为功。大王</a:t>
              </a:r>
              <a:r>
                <a:rPr lang="zh-CN" altLang="en-US" sz="2800" b="1" u="sng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诚</a:t>
              </a:r>
              <a:r>
                <a:rPr lang="zh-CN" altLang="en-US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能听臣计，即归燕之十城。燕无故而得十城，必喜；秦王知以已之故而归燕之十城，亦必喜</a:t>
              </a:r>
              <a:r>
                <a:rPr lang="en-US" altLang="zh-CN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......”</a:t>
              </a:r>
            </a:p>
          </p:txBody>
        </p:sp>
      </p:grp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459798" y="253292"/>
            <a:ext cx="222440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sz="3200" b="1">
                <a:solidFill>
                  <a:srgbClr val="12B789"/>
                </a:solidFill>
              </a:rPr>
              <a:t>联想印证法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828415" y="836930"/>
            <a:ext cx="1584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809943" y="4008324"/>
            <a:ext cx="6438582" cy="543093"/>
            <a:chOff x="7653" y="5673"/>
            <a:chExt cx="10139" cy="855"/>
          </a:xfrm>
        </p:grpSpPr>
        <p:sp>
          <p:nvSpPr>
            <p:cNvPr id="32790" name="Oval 22"/>
            <p:cNvSpPr>
              <a:spLocks noChangeArrowheads="1"/>
            </p:cNvSpPr>
            <p:nvPr/>
          </p:nvSpPr>
          <p:spPr bwMode="auto">
            <a:xfrm>
              <a:off x="7653" y="5673"/>
              <a:ext cx="860" cy="85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32791" name="Group 23"/>
            <p:cNvGrpSpPr/>
            <p:nvPr/>
          </p:nvGrpSpPr>
          <p:grpSpPr>
            <a:xfrm>
              <a:off x="7898" y="5951"/>
              <a:ext cx="410" cy="355"/>
              <a:chOff x="0" y="0"/>
              <a:chExt cx="346" cy="301"/>
            </a:xfrm>
          </p:grpSpPr>
          <p:sp>
            <p:nvSpPr>
              <p:cNvPr id="32792" name="Freeform 24"/>
              <p:cNvSpPr/>
              <p:nvPr/>
            </p:nvSpPr>
            <p:spPr bwMode="auto">
              <a:xfrm>
                <a:off x="0" y="0"/>
                <a:ext cx="291" cy="254"/>
              </a:xfrm>
              <a:custGeom>
                <a:avLst/>
                <a:gdLst>
                  <a:gd name="T0" fmla="*/ 30 w 291"/>
                  <a:gd name="T1" fmla="*/ 28 h 254"/>
                  <a:gd name="T2" fmla="*/ 261 w 291"/>
                  <a:gd name="T3" fmla="*/ 28 h 254"/>
                  <a:gd name="T4" fmla="*/ 261 w 291"/>
                  <a:gd name="T5" fmla="*/ 126 h 254"/>
                  <a:gd name="T6" fmla="*/ 291 w 291"/>
                  <a:gd name="T7" fmla="*/ 126 h 254"/>
                  <a:gd name="T8" fmla="*/ 291 w 291"/>
                  <a:gd name="T9" fmla="*/ 0 h 254"/>
                  <a:gd name="T10" fmla="*/ 0 w 291"/>
                  <a:gd name="T11" fmla="*/ 0 h 254"/>
                  <a:gd name="T12" fmla="*/ 0 w 291"/>
                  <a:gd name="T13" fmla="*/ 254 h 254"/>
                  <a:gd name="T14" fmla="*/ 146 w 291"/>
                  <a:gd name="T15" fmla="*/ 254 h 254"/>
                  <a:gd name="T16" fmla="*/ 146 w 291"/>
                  <a:gd name="T17" fmla="*/ 224 h 254"/>
                  <a:gd name="T18" fmla="*/ 30 w 291"/>
                  <a:gd name="T19" fmla="*/ 224 h 254"/>
                  <a:gd name="T20" fmla="*/ 30 w 291"/>
                  <a:gd name="T21" fmla="*/ 2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54">
                    <a:moveTo>
                      <a:pt x="30" y="28"/>
                    </a:moveTo>
                    <a:lnTo>
                      <a:pt x="261" y="28"/>
                    </a:lnTo>
                    <a:lnTo>
                      <a:pt x="261" y="126"/>
                    </a:lnTo>
                    <a:lnTo>
                      <a:pt x="291" y="126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46" y="254"/>
                    </a:lnTo>
                    <a:lnTo>
                      <a:pt x="146" y="224"/>
                    </a:lnTo>
                    <a:lnTo>
                      <a:pt x="30" y="2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793" name="Freeform 25"/>
              <p:cNvSpPr/>
              <p:nvPr/>
            </p:nvSpPr>
            <p:spPr bwMode="auto">
              <a:xfrm>
                <a:off x="207" y="161"/>
                <a:ext cx="139" cy="140"/>
              </a:xfrm>
              <a:custGeom>
                <a:avLst/>
                <a:gdLst>
                  <a:gd name="T0" fmla="*/ 139 w 139"/>
                  <a:gd name="T1" fmla="*/ 56 h 140"/>
                  <a:gd name="T2" fmla="*/ 84 w 139"/>
                  <a:gd name="T3" fmla="*/ 56 h 140"/>
                  <a:gd name="T4" fmla="*/ 84 w 139"/>
                  <a:gd name="T5" fmla="*/ 0 h 140"/>
                  <a:gd name="T6" fmla="*/ 54 w 139"/>
                  <a:gd name="T7" fmla="*/ 0 h 140"/>
                  <a:gd name="T8" fmla="*/ 54 w 139"/>
                  <a:gd name="T9" fmla="*/ 56 h 140"/>
                  <a:gd name="T10" fmla="*/ 0 w 139"/>
                  <a:gd name="T11" fmla="*/ 56 h 140"/>
                  <a:gd name="T12" fmla="*/ 0 w 139"/>
                  <a:gd name="T13" fmla="*/ 86 h 140"/>
                  <a:gd name="T14" fmla="*/ 54 w 139"/>
                  <a:gd name="T15" fmla="*/ 86 h 140"/>
                  <a:gd name="T16" fmla="*/ 54 w 139"/>
                  <a:gd name="T17" fmla="*/ 140 h 140"/>
                  <a:gd name="T18" fmla="*/ 84 w 139"/>
                  <a:gd name="T19" fmla="*/ 140 h 140"/>
                  <a:gd name="T20" fmla="*/ 84 w 139"/>
                  <a:gd name="T21" fmla="*/ 86 h 140"/>
                  <a:gd name="T22" fmla="*/ 139 w 139"/>
                  <a:gd name="T23" fmla="*/ 86 h 140"/>
                  <a:gd name="T24" fmla="*/ 139 w 139"/>
                  <a:gd name="T2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40">
                    <a:moveTo>
                      <a:pt x="139" y="56"/>
                    </a:moveTo>
                    <a:lnTo>
                      <a:pt x="84" y="56"/>
                    </a:lnTo>
                    <a:lnTo>
                      <a:pt x="84" y="0"/>
                    </a:ln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86"/>
                    </a:lnTo>
                    <a:lnTo>
                      <a:pt x="54" y="86"/>
                    </a:lnTo>
                    <a:lnTo>
                      <a:pt x="54" y="140"/>
                    </a:lnTo>
                    <a:lnTo>
                      <a:pt x="84" y="140"/>
                    </a:lnTo>
                    <a:lnTo>
                      <a:pt x="84" y="86"/>
                    </a:lnTo>
                    <a:lnTo>
                      <a:pt x="139" y="8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794" name="Rectangle 26"/>
              <p:cNvSpPr>
                <a:spLocks noChangeArrowheads="1"/>
              </p:cNvSpPr>
              <p:nvPr/>
            </p:nvSpPr>
            <p:spPr bwMode="auto">
              <a:xfrm>
                <a:off x="70" y="75"/>
                <a:ext cx="12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795" name="Rectangle 27"/>
              <p:cNvSpPr>
                <a:spLocks noChangeArrowheads="1"/>
              </p:cNvSpPr>
              <p:nvPr/>
            </p:nvSpPr>
            <p:spPr bwMode="auto">
              <a:xfrm>
                <a:off x="70" y="134"/>
                <a:ext cx="96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32798" name="Rectangle 30"/>
            <p:cNvSpPr>
              <a:spLocks noChangeArrowheads="1"/>
            </p:cNvSpPr>
            <p:nvPr/>
          </p:nvSpPr>
          <p:spPr bwMode="auto">
            <a:xfrm>
              <a:off x="8763" y="5686"/>
              <a:ext cx="9029" cy="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此</a:t>
              </a:r>
              <a:r>
                <a:rPr lang="zh-CN" altLang="en-US" sz="2800" b="1" u="sng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诚</a:t>
              </a:r>
              <a:r>
                <a:rPr lang="zh-CN" altLang="en-US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危急存亡之秋《出师表》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30885" y="1192530"/>
            <a:ext cx="6304280" cy="542925"/>
            <a:chOff x="1870" y="2688"/>
            <a:chExt cx="9928" cy="855"/>
          </a:xfrm>
        </p:grpSpPr>
        <p:sp>
          <p:nvSpPr>
            <p:cNvPr id="25614" name="Oval 14"/>
            <p:cNvSpPr>
              <a:spLocks noChangeArrowheads="1"/>
            </p:cNvSpPr>
            <p:nvPr/>
          </p:nvSpPr>
          <p:spPr bwMode="auto">
            <a:xfrm>
              <a:off x="1870" y="2688"/>
              <a:ext cx="860" cy="8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5" name="Group 15"/>
            <p:cNvGrpSpPr/>
            <p:nvPr/>
          </p:nvGrpSpPr>
          <p:grpSpPr>
            <a:xfrm>
              <a:off x="2093" y="2903"/>
              <a:ext cx="420" cy="430"/>
              <a:chOff x="0" y="0"/>
              <a:chExt cx="276" cy="281"/>
            </a:xfrm>
          </p:grpSpPr>
          <p:sp>
            <p:nvSpPr>
              <p:cNvPr id="25616" name="Freeform 16"/>
              <p:cNvSpPr/>
              <p:nvPr/>
            </p:nvSpPr>
            <p:spPr bwMode="auto">
              <a:xfrm>
                <a:off x="0" y="0"/>
                <a:ext cx="276" cy="203"/>
              </a:xfrm>
              <a:custGeom>
                <a:avLst/>
                <a:gdLst>
                  <a:gd name="T0" fmla="*/ 106 w 138"/>
                  <a:gd name="T1" fmla="*/ 37 h 101"/>
                  <a:gd name="T2" fmla="*/ 100 w 138"/>
                  <a:gd name="T3" fmla="*/ 38 h 101"/>
                  <a:gd name="T4" fmla="*/ 100 w 138"/>
                  <a:gd name="T5" fmla="*/ 35 h 101"/>
                  <a:gd name="T6" fmla="*/ 66 w 138"/>
                  <a:gd name="T7" fmla="*/ 0 h 101"/>
                  <a:gd name="T8" fmla="*/ 32 w 138"/>
                  <a:gd name="T9" fmla="*/ 29 h 101"/>
                  <a:gd name="T10" fmla="*/ 22 w 138"/>
                  <a:gd name="T11" fmla="*/ 30 h 101"/>
                  <a:gd name="T12" fmla="*/ 22 w 138"/>
                  <a:gd name="T13" fmla="*/ 30 h 101"/>
                  <a:gd name="T14" fmla="*/ 8 w 138"/>
                  <a:gd name="T15" fmla="*/ 51 h 101"/>
                  <a:gd name="T16" fmla="*/ 10 w 138"/>
                  <a:gd name="T17" fmla="*/ 60 h 101"/>
                  <a:gd name="T18" fmla="*/ 0 w 138"/>
                  <a:gd name="T19" fmla="*/ 79 h 101"/>
                  <a:gd name="T20" fmla="*/ 22 w 138"/>
                  <a:gd name="T21" fmla="*/ 101 h 101"/>
                  <a:gd name="T22" fmla="*/ 45 w 138"/>
                  <a:gd name="T23" fmla="*/ 101 h 101"/>
                  <a:gd name="T24" fmla="*/ 51 w 138"/>
                  <a:gd name="T25" fmla="*/ 95 h 101"/>
                  <a:gd name="T26" fmla="*/ 45 w 138"/>
                  <a:gd name="T27" fmla="*/ 89 h 101"/>
                  <a:gd name="T28" fmla="*/ 22 w 138"/>
                  <a:gd name="T29" fmla="*/ 89 h 101"/>
                  <a:gd name="T30" fmla="*/ 12 w 138"/>
                  <a:gd name="T31" fmla="*/ 79 h 101"/>
                  <a:gd name="T32" fmla="*/ 20 w 138"/>
                  <a:gd name="T33" fmla="*/ 69 h 101"/>
                  <a:gd name="T34" fmla="*/ 25 w 138"/>
                  <a:gd name="T35" fmla="*/ 65 h 101"/>
                  <a:gd name="T36" fmla="*/ 23 w 138"/>
                  <a:gd name="T37" fmla="*/ 58 h 101"/>
                  <a:gd name="T38" fmla="*/ 20 w 138"/>
                  <a:gd name="T39" fmla="*/ 51 h 101"/>
                  <a:gd name="T40" fmla="*/ 26 w 138"/>
                  <a:gd name="T41" fmla="*/ 41 h 101"/>
                  <a:gd name="T42" fmla="*/ 26 w 138"/>
                  <a:gd name="T43" fmla="*/ 41 h 101"/>
                  <a:gd name="T44" fmla="*/ 35 w 138"/>
                  <a:gd name="T45" fmla="*/ 42 h 101"/>
                  <a:gd name="T46" fmla="*/ 41 w 138"/>
                  <a:gd name="T47" fmla="*/ 42 h 101"/>
                  <a:gd name="T48" fmla="*/ 43 w 138"/>
                  <a:gd name="T49" fmla="*/ 36 h 101"/>
                  <a:gd name="T50" fmla="*/ 43 w 138"/>
                  <a:gd name="T51" fmla="*/ 35 h 101"/>
                  <a:gd name="T52" fmla="*/ 43 w 138"/>
                  <a:gd name="T53" fmla="*/ 35 h 101"/>
                  <a:gd name="T54" fmla="*/ 66 w 138"/>
                  <a:gd name="T55" fmla="*/ 12 h 101"/>
                  <a:gd name="T56" fmla="*/ 88 w 138"/>
                  <a:gd name="T57" fmla="*/ 35 h 101"/>
                  <a:gd name="T58" fmla="*/ 84 w 138"/>
                  <a:gd name="T59" fmla="*/ 46 h 101"/>
                  <a:gd name="T60" fmla="*/ 86 w 138"/>
                  <a:gd name="T61" fmla="*/ 54 h 101"/>
                  <a:gd name="T62" fmla="*/ 93 w 138"/>
                  <a:gd name="T63" fmla="*/ 54 h 101"/>
                  <a:gd name="T64" fmla="*/ 106 w 138"/>
                  <a:gd name="T65" fmla="*/ 49 h 101"/>
                  <a:gd name="T66" fmla="*/ 126 w 138"/>
                  <a:gd name="T67" fmla="*/ 69 h 101"/>
                  <a:gd name="T68" fmla="*/ 106 w 138"/>
                  <a:gd name="T69" fmla="*/ 89 h 101"/>
                  <a:gd name="T70" fmla="*/ 93 w 138"/>
                  <a:gd name="T71" fmla="*/ 89 h 101"/>
                  <a:gd name="T72" fmla="*/ 87 w 138"/>
                  <a:gd name="T73" fmla="*/ 95 h 101"/>
                  <a:gd name="T74" fmla="*/ 93 w 138"/>
                  <a:gd name="T75" fmla="*/ 101 h 101"/>
                  <a:gd name="T76" fmla="*/ 106 w 138"/>
                  <a:gd name="T77" fmla="*/ 101 h 101"/>
                  <a:gd name="T78" fmla="*/ 138 w 138"/>
                  <a:gd name="T79" fmla="*/ 69 h 101"/>
                  <a:gd name="T80" fmla="*/ 106 w 138"/>
                  <a:gd name="T81" fmla="*/ 3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8" h="100">
                    <a:moveTo>
                      <a:pt x="106" y="37"/>
                    </a:moveTo>
                    <a:cubicBezTo>
                      <a:pt x="104" y="37"/>
                      <a:pt x="102" y="37"/>
                      <a:pt x="100" y="38"/>
                    </a:cubicBezTo>
                    <a:cubicBezTo>
                      <a:pt x="100" y="37"/>
                      <a:pt x="100" y="36"/>
                      <a:pt x="100" y="35"/>
                    </a:cubicBezTo>
                    <a:cubicBezTo>
                      <a:pt x="100" y="16"/>
                      <a:pt x="84" y="0"/>
                      <a:pt x="66" y="0"/>
                    </a:cubicBezTo>
                    <a:cubicBezTo>
                      <a:pt x="49" y="0"/>
                      <a:pt x="35" y="13"/>
                      <a:pt x="32" y="29"/>
                    </a:cubicBezTo>
                    <a:cubicBezTo>
                      <a:pt x="28" y="28"/>
                      <a:pt x="25" y="29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13" y="33"/>
                      <a:pt x="8" y="42"/>
                      <a:pt x="8" y="51"/>
                    </a:cubicBezTo>
                    <a:cubicBezTo>
                      <a:pt x="8" y="54"/>
                      <a:pt x="8" y="57"/>
                      <a:pt x="10" y="60"/>
                    </a:cubicBezTo>
                    <a:cubicBezTo>
                      <a:pt x="4" y="64"/>
                      <a:pt x="0" y="71"/>
                      <a:pt x="0" y="79"/>
                    </a:cubicBezTo>
                    <a:cubicBezTo>
                      <a:pt x="0" y="91"/>
                      <a:pt x="10" y="101"/>
                      <a:pt x="22" y="101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8" y="101"/>
                      <a:pt x="51" y="98"/>
                      <a:pt x="51" y="95"/>
                    </a:cubicBezTo>
                    <a:cubicBezTo>
                      <a:pt x="51" y="92"/>
                      <a:pt x="48" y="89"/>
                      <a:pt x="45" y="89"/>
                    </a:cubicBezTo>
                    <a:cubicBezTo>
                      <a:pt x="22" y="89"/>
                      <a:pt x="22" y="89"/>
                      <a:pt x="22" y="89"/>
                    </a:cubicBezTo>
                    <a:cubicBezTo>
                      <a:pt x="16" y="89"/>
                      <a:pt x="12" y="84"/>
                      <a:pt x="12" y="79"/>
                    </a:cubicBezTo>
                    <a:cubicBezTo>
                      <a:pt x="12" y="74"/>
                      <a:pt x="16" y="70"/>
                      <a:pt x="20" y="69"/>
                    </a:cubicBezTo>
                    <a:cubicBezTo>
                      <a:pt x="23" y="69"/>
                      <a:pt x="25" y="67"/>
                      <a:pt x="25" y="65"/>
                    </a:cubicBezTo>
                    <a:cubicBezTo>
                      <a:pt x="26" y="62"/>
                      <a:pt x="25" y="60"/>
                      <a:pt x="23" y="58"/>
                    </a:cubicBezTo>
                    <a:cubicBezTo>
                      <a:pt x="21" y="57"/>
                      <a:pt x="20" y="54"/>
                      <a:pt x="20" y="51"/>
                    </a:cubicBezTo>
                    <a:cubicBezTo>
                      <a:pt x="20" y="47"/>
                      <a:pt x="22" y="43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9" y="40"/>
                      <a:pt x="32" y="40"/>
                      <a:pt x="35" y="42"/>
                    </a:cubicBezTo>
                    <a:cubicBezTo>
                      <a:pt x="36" y="43"/>
                      <a:pt x="39" y="43"/>
                      <a:pt x="41" y="42"/>
                    </a:cubicBezTo>
                    <a:cubicBezTo>
                      <a:pt x="43" y="41"/>
                      <a:pt x="44" y="39"/>
                      <a:pt x="43" y="36"/>
                    </a:cubicBezTo>
                    <a:cubicBezTo>
                      <a:pt x="43" y="36"/>
                      <a:pt x="43" y="36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22"/>
                      <a:pt x="53" y="12"/>
                      <a:pt x="66" y="12"/>
                    </a:cubicBezTo>
                    <a:cubicBezTo>
                      <a:pt x="78" y="12"/>
                      <a:pt x="88" y="22"/>
                      <a:pt x="88" y="35"/>
                    </a:cubicBezTo>
                    <a:cubicBezTo>
                      <a:pt x="88" y="39"/>
                      <a:pt x="87" y="43"/>
                      <a:pt x="84" y="46"/>
                    </a:cubicBezTo>
                    <a:cubicBezTo>
                      <a:pt x="83" y="49"/>
                      <a:pt x="83" y="52"/>
                      <a:pt x="86" y="54"/>
                    </a:cubicBezTo>
                    <a:cubicBezTo>
                      <a:pt x="88" y="56"/>
                      <a:pt x="91" y="56"/>
                      <a:pt x="93" y="54"/>
                    </a:cubicBezTo>
                    <a:cubicBezTo>
                      <a:pt x="96" y="52"/>
                      <a:pt x="100" y="49"/>
                      <a:pt x="106" y="49"/>
                    </a:cubicBezTo>
                    <a:cubicBezTo>
                      <a:pt x="117" y="49"/>
                      <a:pt x="126" y="58"/>
                      <a:pt x="126" y="69"/>
                    </a:cubicBezTo>
                    <a:cubicBezTo>
                      <a:pt x="126" y="80"/>
                      <a:pt x="117" y="89"/>
                      <a:pt x="106" y="89"/>
                    </a:cubicBezTo>
                    <a:cubicBezTo>
                      <a:pt x="93" y="89"/>
                      <a:pt x="93" y="89"/>
                      <a:pt x="93" y="89"/>
                    </a:cubicBezTo>
                    <a:cubicBezTo>
                      <a:pt x="90" y="89"/>
                      <a:pt x="87" y="92"/>
                      <a:pt x="87" y="95"/>
                    </a:cubicBezTo>
                    <a:cubicBezTo>
                      <a:pt x="87" y="98"/>
                      <a:pt x="90" y="101"/>
                      <a:pt x="93" y="101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24" y="101"/>
                      <a:pt x="138" y="87"/>
                      <a:pt x="138" y="69"/>
                    </a:cubicBezTo>
                    <a:cubicBezTo>
                      <a:pt x="138" y="51"/>
                      <a:pt x="124" y="37"/>
                      <a:pt x="106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17" name="Freeform 17"/>
              <p:cNvSpPr/>
              <p:nvPr/>
            </p:nvSpPr>
            <p:spPr bwMode="auto">
              <a:xfrm>
                <a:off x="84" y="115"/>
                <a:ext cx="108" cy="166"/>
              </a:xfrm>
              <a:custGeom>
                <a:avLst/>
                <a:gdLst>
                  <a:gd name="T0" fmla="*/ 43 w 54"/>
                  <a:gd name="T1" fmla="*/ 53 h 83"/>
                  <a:gd name="T2" fmla="*/ 33 w 54"/>
                  <a:gd name="T3" fmla="*/ 63 h 83"/>
                  <a:gd name="T4" fmla="*/ 33 w 54"/>
                  <a:gd name="T5" fmla="*/ 6 h 83"/>
                  <a:gd name="T6" fmla="*/ 27 w 54"/>
                  <a:gd name="T7" fmla="*/ 0 h 83"/>
                  <a:gd name="T8" fmla="*/ 21 w 54"/>
                  <a:gd name="T9" fmla="*/ 6 h 83"/>
                  <a:gd name="T10" fmla="*/ 21 w 54"/>
                  <a:gd name="T11" fmla="*/ 63 h 83"/>
                  <a:gd name="T12" fmla="*/ 11 w 54"/>
                  <a:gd name="T13" fmla="*/ 53 h 83"/>
                  <a:gd name="T14" fmla="*/ 2 w 54"/>
                  <a:gd name="T15" fmla="*/ 53 h 83"/>
                  <a:gd name="T16" fmla="*/ 2 w 54"/>
                  <a:gd name="T17" fmla="*/ 61 h 83"/>
                  <a:gd name="T18" fmla="*/ 23 w 54"/>
                  <a:gd name="T19" fmla="*/ 82 h 83"/>
                  <a:gd name="T20" fmla="*/ 27 w 54"/>
                  <a:gd name="T21" fmla="*/ 83 h 83"/>
                  <a:gd name="T22" fmla="*/ 31 w 54"/>
                  <a:gd name="T23" fmla="*/ 82 h 83"/>
                  <a:gd name="T24" fmla="*/ 52 w 54"/>
                  <a:gd name="T25" fmla="*/ 61 h 83"/>
                  <a:gd name="T26" fmla="*/ 52 w 54"/>
                  <a:gd name="T27" fmla="*/ 53 h 83"/>
                  <a:gd name="T28" fmla="*/ 43 w 54"/>
                  <a:gd name="T29" fmla="*/ 5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83">
                    <a:moveTo>
                      <a:pt x="43" y="53"/>
                    </a:move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2"/>
                      <a:pt x="30" y="0"/>
                      <a:pt x="27" y="0"/>
                    </a:cubicBezTo>
                    <a:cubicBezTo>
                      <a:pt x="24" y="0"/>
                      <a:pt x="21" y="2"/>
                      <a:pt x="21" y="6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8" y="50"/>
                      <a:pt x="5" y="50"/>
                      <a:pt x="2" y="53"/>
                    </a:cubicBezTo>
                    <a:cubicBezTo>
                      <a:pt x="0" y="55"/>
                      <a:pt x="0" y="59"/>
                      <a:pt x="2" y="61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4" y="83"/>
                      <a:pt x="25" y="83"/>
                      <a:pt x="27" y="83"/>
                    </a:cubicBezTo>
                    <a:cubicBezTo>
                      <a:pt x="28" y="83"/>
                      <a:pt x="30" y="83"/>
                      <a:pt x="31" y="82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4" y="59"/>
                      <a:pt x="54" y="55"/>
                      <a:pt x="52" y="53"/>
                    </a:cubicBezTo>
                    <a:cubicBezTo>
                      <a:pt x="49" y="50"/>
                      <a:pt x="45" y="50"/>
                      <a:pt x="43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29" name="Rectangle 29"/>
            <p:cNvSpPr>
              <a:spLocks noChangeArrowheads="1"/>
            </p:cNvSpPr>
            <p:nvPr/>
          </p:nvSpPr>
          <p:spPr bwMode="auto">
            <a:xfrm>
              <a:off x="2983" y="2776"/>
              <a:ext cx="8815" cy="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2</a:t>
              </a:r>
              <a:r>
                <a:rPr lang="zh-CN" altLang="en-US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、双音联想法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0885" y="1910080"/>
            <a:ext cx="8339455" cy="2585085"/>
            <a:chOff x="1873" y="4072"/>
            <a:chExt cx="13133" cy="4071"/>
          </a:xfrm>
        </p:grpSpPr>
        <p:sp>
          <p:nvSpPr>
            <p:cNvPr id="25618" name="Oval 18"/>
            <p:cNvSpPr>
              <a:spLocks noChangeArrowheads="1"/>
            </p:cNvSpPr>
            <p:nvPr/>
          </p:nvSpPr>
          <p:spPr bwMode="auto">
            <a:xfrm>
              <a:off x="1873" y="4161"/>
              <a:ext cx="860" cy="85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9" name="Group 19"/>
            <p:cNvGrpSpPr/>
            <p:nvPr/>
          </p:nvGrpSpPr>
          <p:grpSpPr>
            <a:xfrm>
              <a:off x="2145" y="4356"/>
              <a:ext cx="315" cy="460"/>
              <a:chOff x="0" y="0"/>
              <a:chExt cx="206" cy="305"/>
            </a:xfrm>
          </p:grpSpPr>
          <p:sp>
            <p:nvSpPr>
              <p:cNvPr id="25620" name="Freeform 20"/>
              <p:cNvSpPr>
                <a:spLocks noEditPoints="1"/>
              </p:cNvSpPr>
              <p:nvPr/>
            </p:nvSpPr>
            <p:spPr bwMode="auto">
              <a:xfrm>
                <a:off x="0" y="43"/>
                <a:ext cx="206" cy="262"/>
              </a:xfrm>
              <a:custGeom>
                <a:avLst/>
                <a:gdLst>
                  <a:gd name="T0" fmla="*/ 124 w 153"/>
                  <a:gd name="T1" fmla="*/ 0 h 193"/>
                  <a:gd name="T2" fmla="*/ 29 w 153"/>
                  <a:gd name="T3" fmla="*/ 0 h 193"/>
                  <a:gd name="T4" fmla="*/ 0 w 153"/>
                  <a:gd name="T5" fmla="*/ 29 h 193"/>
                  <a:gd name="T6" fmla="*/ 0 w 153"/>
                  <a:gd name="T7" fmla="*/ 183 h 193"/>
                  <a:gd name="T8" fmla="*/ 5 w 153"/>
                  <a:gd name="T9" fmla="*/ 191 h 193"/>
                  <a:gd name="T10" fmla="*/ 14 w 153"/>
                  <a:gd name="T11" fmla="*/ 192 h 193"/>
                  <a:gd name="T12" fmla="*/ 77 w 153"/>
                  <a:gd name="T13" fmla="*/ 160 h 193"/>
                  <a:gd name="T14" fmla="*/ 139 w 153"/>
                  <a:gd name="T15" fmla="*/ 192 h 193"/>
                  <a:gd name="T16" fmla="*/ 144 w 153"/>
                  <a:gd name="T17" fmla="*/ 193 h 193"/>
                  <a:gd name="T18" fmla="*/ 149 w 153"/>
                  <a:gd name="T19" fmla="*/ 191 h 193"/>
                  <a:gd name="T20" fmla="*/ 153 w 153"/>
                  <a:gd name="T21" fmla="*/ 183 h 193"/>
                  <a:gd name="T22" fmla="*/ 153 w 153"/>
                  <a:gd name="T23" fmla="*/ 29 h 193"/>
                  <a:gd name="T24" fmla="*/ 124 w 153"/>
                  <a:gd name="T25" fmla="*/ 0 h 193"/>
                  <a:gd name="T26" fmla="*/ 134 w 153"/>
                  <a:gd name="T27" fmla="*/ 168 h 193"/>
                  <a:gd name="T28" fmla="*/ 81 w 153"/>
                  <a:gd name="T29" fmla="*/ 140 h 193"/>
                  <a:gd name="T30" fmla="*/ 77 w 153"/>
                  <a:gd name="T31" fmla="*/ 139 h 193"/>
                  <a:gd name="T32" fmla="*/ 72 w 153"/>
                  <a:gd name="T33" fmla="*/ 140 h 193"/>
                  <a:gd name="T34" fmla="*/ 19 w 153"/>
                  <a:gd name="T35" fmla="*/ 168 h 193"/>
                  <a:gd name="T36" fmla="*/ 19 w 153"/>
                  <a:gd name="T37" fmla="*/ 29 h 193"/>
                  <a:gd name="T38" fmla="*/ 29 w 153"/>
                  <a:gd name="T39" fmla="*/ 19 h 193"/>
                  <a:gd name="T40" fmla="*/ 124 w 153"/>
                  <a:gd name="T41" fmla="*/ 19 h 193"/>
                  <a:gd name="T42" fmla="*/ 134 w 153"/>
                  <a:gd name="T43" fmla="*/ 29 h 193"/>
                  <a:gd name="T44" fmla="*/ 134 w 153"/>
                  <a:gd name="T45" fmla="*/ 1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93">
                    <a:moveTo>
                      <a:pt x="124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2" y="190"/>
                      <a:pt x="5" y="191"/>
                    </a:cubicBezTo>
                    <a:cubicBezTo>
                      <a:pt x="8" y="193"/>
                      <a:pt x="11" y="193"/>
                      <a:pt x="14" y="192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139" y="192"/>
                      <a:pt x="139" y="192"/>
                      <a:pt x="139" y="192"/>
                    </a:cubicBezTo>
                    <a:cubicBezTo>
                      <a:pt x="141" y="193"/>
                      <a:pt x="142" y="193"/>
                      <a:pt x="144" y="193"/>
                    </a:cubicBezTo>
                    <a:cubicBezTo>
                      <a:pt x="146" y="193"/>
                      <a:pt x="147" y="192"/>
                      <a:pt x="149" y="191"/>
                    </a:cubicBezTo>
                    <a:cubicBezTo>
                      <a:pt x="152" y="190"/>
                      <a:pt x="153" y="187"/>
                      <a:pt x="153" y="183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13"/>
                      <a:pt x="140" y="0"/>
                      <a:pt x="124" y="0"/>
                    </a:cubicBezTo>
                    <a:close/>
                    <a:moveTo>
                      <a:pt x="134" y="168"/>
                    </a:move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78" y="139"/>
                      <a:pt x="77" y="139"/>
                    </a:cubicBezTo>
                    <a:cubicBezTo>
                      <a:pt x="75" y="139"/>
                      <a:pt x="74" y="140"/>
                      <a:pt x="72" y="140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3"/>
                      <a:pt x="24" y="19"/>
                      <a:pt x="29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30" y="19"/>
                      <a:pt x="134" y="23"/>
                      <a:pt x="134" y="29"/>
                    </a:cubicBezTo>
                    <a:lnTo>
                      <a:pt x="134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1" name="Freeform 21"/>
              <p:cNvSpPr/>
              <p:nvPr/>
            </p:nvSpPr>
            <p:spPr bwMode="auto">
              <a:xfrm>
                <a:off x="42" y="0"/>
                <a:ext cx="123" cy="26"/>
              </a:xfrm>
              <a:custGeom>
                <a:avLst/>
                <a:gdLst>
                  <a:gd name="T0" fmla="*/ 10 w 91"/>
                  <a:gd name="T1" fmla="*/ 19 h 19"/>
                  <a:gd name="T2" fmla="*/ 82 w 91"/>
                  <a:gd name="T3" fmla="*/ 19 h 19"/>
                  <a:gd name="T4" fmla="*/ 91 w 91"/>
                  <a:gd name="T5" fmla="*/ 10 h 19"/>
                  <a:gd name="T6" fmla="*/ 82 w 91"/>
                  <a:gd name="T7" fmla="*/ 0 h 19"/>
                  <a:gd name="T8" fmla="*/ 10 w 91"/>
                  <a:gd name="T9" fmla="*/ 0 h 19"/>
                  <a:gd name="T10" fmla="*/ 0 w 91"/>
                  <a:gd name="T11" fmla="*/ 10 h 19"/>
                  <a:gd name="T12" fmla="*/ 10 w 91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9">
                    <a:moveTo>
                      <a:pt x="10" y="19"/>
                    </a:moveTo>
                    <a:cubicBezTo>
                      <a:pt x="82" y="19"/>
                      <a:pt x="82" y="19"/>
                      <a:pt x="82" y="19"/>
                    </a:cubicBezTo>
                    <a:cubicBezTo>
                      <a:pt x="87" y="19"/>
                      <a:pt x="91" y="15"/>
                      <a:pt x="91" y="10"/>
                    </a:cubicBezTo>
                    <a:cubicBezTo>
                      <a:pt x="91" y="4"/>
                      <a:pt x="87" y="0"/>
                      <a:pt x="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2" name="Freeform 22"/>
              <p:cNvSpPr/>
              <p:nvPr/>
            </p:nvSpPr>
            <p:spPr bwMode="auto">
              <a:xfrm>
                <a:off x="56" y="105"/>
                <a:ext cx="94" cy="94"/>
              </a:xfrm>
              <a:custGeom>
                <a:avLst/>
                <a:gdLst>
                  <a:gd name="T0" fmla="*/ 60 w 69"/>
                  <a:gd name="T1" fmla="*/ 25 h 69"/>
                  <a:gd name="T2" fmla="*/ 44 w 69"/>
                  <a:gd name="T3" fmla="*/ 25 h 69"/>
                  <a:gd name="T4" fmla="*/ 44 w 69"/>
                  <a:gd name="T5" fmla="*/ 9 h 69"/>
                  <a:gd name="T6" fmla="*/ 35 w 69"/>
                  <a:gd name="T7" fmla="*/ 0 h 69"/>
                  <a:gd name="T8" fmla="*/ 25 w 69"/>
                  <a:gd name="T9" fmla="*/ 9 h 69"/>
                  <a:gd name="T10" fmla="*/ 25 w 69"/>
                  <a:gd name="T11" fmla="*/ 25 h 69"/>
                  <a:gd name="T12" fmla="*/ 10 w 69"/>
                  <a:gd name="T13" fmla="*/ 25 h 69"/>
                  <a:gd name="T14" fmla="*/ 0 w 69"/>
                  <a:gd name="T15" fmla="*/ 34 h 69"/>
                  <a:gd name="T16" fmla="*/ 10 w 69"/>
                  <a:gd name="T17" fmla="*/ 44 h 69"/>
                  <a:gd name="T18" fmla="*/ 25 w 69"/>
                  <a:gd name="T19" fmla="*/ 44 h 69"/>
                  <a:gd name="T20" fmla="*/ 25 w 69"/>
                  <a:gd name="T21" fmla="*/ 59 h 69"/>
                  <a:gd name="T22" fmla="*/ 35 w 69"/>
                  <a:gd name="T23" fmla="*/ 69 h 69"/>
                  <a:gd name="T24" fmla="*/ 44 w 69"/>
                  <a:gd name="T25" fmla="*/ 59 h 69"/>
                  <a:gd name="T26" fmla="*/ 44 w 69"/>
                  <a:gd name="T27" fmla="*/ 44 h 69"/>
                  <a:gd name="T28" fmla="*/ 60 w 69"/>
                  <a:gd name="T29" fmla="*/ 44 h 69"/>
                  <a:gd name="T30" fmla="*/ 69 w 69"/>
                  <a:gd name="T31" fmla="*/ 34 h 69"/>
                  <a:gd name="T32" fmla="*/ 60 w 69"/>
                  <a:gd name="T33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60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ubicBezTo>
                      <a:pt x="30" y="0"/>
                      <a:pt x="25" y="4"/>
                      <a:pt x="25" y="9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9"/>
                      <a:pt x="0" y="34"/>
                    </a:cubicBezTo>
                    <a:cubicBezTo>
                      <a:pt x="0" y="39"/>
                      <a:pt x="5" y="44"/>
                      <a:pt x="10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64"/>
                      <a:pt x="30" y="69"/>
                      <a:pt x="35" y="69"/>
                    </a:cubicBezTo>
                    <a:cubicBezTo>
                      <a:pt x="40" y="69"/>
                      <a:pt x="44" y="64"/>
                      <a:pt x="44" y="5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4"/>
                      <a:pt x="69" y="39"/>
                      <a:pt x="69" y="34"/>
                    </a:cubicBezTo>
                    <a:cubicBezTo>
                      <a:pt x="69" y="29"/>
                      <a:pt x="65" y="25"/>
                      <a:pt x="6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5624" name="Group 24"/>
            <p:cNvGrpSpPr/>
            <p:nvPr/>
          </p:nvGrpSpPr>
          <p:grpSpPr>
            <a:xfrm>
              <a:off x="2118" y="5894"/>
              <a:ext cx="410" cy="355"/>
              <a:chOff x="0" y="0"/>
              <a:chExt cx="346" cy="301"/>
            </a:xfrm>
          </p:grpSpPr>
          <p:sp>
            <p:nvSpPr>
              <p:cNvPr id="25625" name="Freeform 25"/>
              <p:cNvSpPr/>
              <p:nvPr/>
            </p:nvSpPr>
            <p:spPr bwMode="auto">
              <a:xfrm>
                <a:off x="0" y="0"/>
                <a:ext cx="291" cy="254"/>
              </a:xfrm>
              <a:custGeom>
                <a:avLst/>
                <a:gdLst>
                  <a:gd name="T0" fmla="*/ 30 w 291"/>
                  <a:gd name="T1" fmla="*/ 28 h 254"/>
                  <a:gd name="T2" fmla="*/ 261 w 291"/>
                  <a:gd name="T3" fmla="*/ 28 h 254"/>
                  <a:gd name="T4" fmla="*/ 261 w 291"/>
                  <a:gd name="T5" fmla="*/ 126 h 254"/>
                  <a:gd name="T6" fmla="*/ 291 w 291"/>
                  <a:gd name="T7" fmla="*/ 126 h 254"/>
                  <a:gd name="T8" fmla="*/ 291 w 291"/>
                  <a:gd name="T9" fmla="*/ 0 h 254"/>
                  <a:gd name="T10" fmla="*/ 0 w 291"/>
                  <a:gd name="T11" fmla="*/ 0 h 254"/>
                  <a:gd name="T12" fmla="*/ 0 w 291"/>
                  <a:gd name="T13" fmla="*/ 254 h 254"/>
                  <a:gd name="T14" fmla="*/ 146 w 291"/>
                  <a:gd name="T15" fmla="*/ 254 h 254"/>
                  <a:gd name="T16" fmla="*/ 146 w 291"/>
                  <a:gd name="T17" fmla="*/ 224 h 254"/>
                  <a:gd name="T18" fmla="*/ 30 w 291"/>
                  <a:gd name="T19" fmla="*/ 224 h 254"/>
                  <a:gd name="T20" fmla="*/ 30 w 291"/>
                  <a:gd name="T21" fmla="*/ 2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54">
                    <a:moveTo>
                      <a:pt x="30" y="28"/>
                    </a:moveTo>
                    <a:lnTo>
                      <a:pt x="261" y="28"/>
                    </a:lnTo>
                    <a:lnTo>
                      <a:pt x="261" y="126"/>
                    </a:lnTo>
                    <a:lnTo>
                      <a:pt x="291" y="126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46" y="254"/>
                    </a:lnTo>
                    <a:lnTo>
                      <a:pt x="146" y="224"/>
                    </a:lnTo>
                    <a:lnTo>
                      <a:pt x="30" y="2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6" name="Freeform 26"/>
              <p:cNvSpPr/>
              <p:nvPr/>
            </p:nvSpPr>
            <p:spPr bwMode="auto">
              <a:xfrm>
                <a:off x="207" y="161"/>
                <a:ext cx="139" cy="140"/>
              </a:xfrm>
              <a:custGeom>
                <a:avLst/>
                <a:gdLst>
                  <a:gd name="T0" fmla="*/ 139 w 139"/>
                  <a:gd name="T1" fmla="*/ 56 h 140"/>
                  <a:gd name="T2" fmla="*/ 84 w 139"/>
                  <a:gd name="T3" fmla="*/ 56 h 140"/>
                  <a:gd name="T4" fmla="*/ 84 w 139"/>
                  <a:gd name="T5" fmla="*/ 0 h 140"/>
                  <a:gd name="T6" fmla="*/ 54 w 139"/>
                  <a:gd name="T7" fmla="*/ 0 h 140"/>
                  <a:gd name="T8" fmla="*/ 54 w 139"/>
                  <a:gd name="T9" fmla="*/ 56 h 140"/>
                  <a:gd name="T10" fmla="*/ 0 w 139"/>
                  <a:gd name="T11" fmla="*/ 56 h 140"/>
                  <a:gd name="T12" fmla="*/ 0 w 139"/>
                  <a:gd name="T13" fmla="*/ 86 h 140"/>
                  <a:gd name="T14" fmla="*/ 54 w 139"/>
                  <a:gd name="T15" fmla="*/ 86 h 140"/>
                  <a:gd name="T16" fmla="*/ 54 w 139"/>
                  <a:gd name="T17" fmla="*/ 140 h 140"/>
                  <a:gd name="T18" fmla="*/ 84 w 139"/>
                  <a:gd name="T19" fmla="*/ 140 h 140"/>
                  <a:gd name="T20" fmla="*/ 84 w 139"/>
                  <a:gd name="T21" fmla="*/ 86 h 140"/>
                  <a:gd name="T22" fmla="*/ 139 w 139"/>
                  <a:gd name="T23" fmla="*/ 86 h 140"/>
                  <a:gd name="T24" fmla="*/ 139 w 139"/>
                  <a:gd name="T2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40">
                    <a:moveTo>
                      <a:pt x="139" y="56"/>
                    </a:moveTo>
                    <a:lnTo>
                      <a:pt x="84" y="56"/>
                    </a:lnTo>
                    <a:lnTo>
                      <a:pt x="84" y="0"/>
                    </a:ln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86"/>
                    </a:lnTo>
                    <a:lnTo>
                      <a:pt x="54" y="86"/>
                    </a:lnTo>
                    <a:lnTo>
                      <a:pt x="54" y="140"/>
                    </a:lnTo>
                    <a:lnTo>
                      <a:pt x="84" y="140"/>
                    </a:lnTo>
                    <a:lnTo>
                      <a:pt x="84" y="86"/>
                    </a:lnTo>
                    <a:lnTo>
                      <a:pt x="139" y="8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7" name="Rectangle 27"/>
              <p:cNvSpPr>
                <a:spLocks noChangeArrowheads="1"/>
              </p:cNvSpPr>
              <p:nvPr/>
            </p:nvSpPr>
            <p:spPr bwMode="auto">
              <a:xfrm>
                <a:off x="70" y="75"/>
                <a:ext cx="12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8" name="Rectangle 28"/>
              <p:cNvSpPr>
                <a:spLocks noChangeArrowheads="1"/>
              </p:cNvSpPr>
              <p:nvPr/>
            </p:nvSpPr>
            <p:spPr bwMode="auto">
              <a:xfrm>
                <a:off x="70" y="134"/>
                <a:ext cx="96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30" name="Rectangle 30"/>
            <p:cNvSpPr>
              <a:spLocks noChangeArrowheads="1"/>
            </p:cNvSpPr>
            <p:nvPr/>
          </p:nvSpPr>
          <p:spPr bwMode="auto">
            <a:xfrm>
              <a:off x="2899" y="4072"/>
              <a:ext cx="12107" cy="4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秦惠王以其女为燕太子妇。是岁，文侯卒，太子立，是为燕易王。易王初立，齐宣王因燕丧伐燕，取十城。易王谓苏秦曰：“往日先生至燕，而先王</a:t>
              </a:r>
              <a:r>
                <a:rPr lang="zh-CN" altLang="en-US" sz="2800" b="1" u="sng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资</a:t>
              </a:r>
              <a:r>
                <a:rPr lang="zh-CN" altLang="en-US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先生见赵，遂约六国从。今齐先伐赵次至燕以先生之故为天下笑先生能为燕得侵地乎？”苏秦大惭，曰：“请为王取之。”</a:t>
              </a:r>
              <a:r>
                <a:rPr lang="en-US" altLang="zh-CN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......</a:t>
              </a:r>
            </a:p>
          </p:txBody>
        </p:sp>
      </p:grp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459798" y="253292"/>
            <a:ext cx="222440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sz="3200" b="1">
                <a:solidFill>
                  <a:srgbClr val="12B789"/>
                </a:solidFill>
              </a:rPr>
              <a:t>联想印证法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828415" y="836930"/>
            <a:ext cx="1584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0260" y="1196340"/>
            <a:ext cx="6304280" cy="542925"/>
            <a:chOff x="1870" y="2688"/>
            <a:chExt cx="9928" cy="855"/>
          </a:xfrm>
        </p:grpSpPr>
        <p:sp>
          <p:nvSpPr>
            <p:cNvPr id="25614" name="Oval 14"/>
            <p:cNvSpPr>
              <a:spLocks noChangeArrowheads="1"/>
            </p:cNvSpPr>
            <p:nvPr/>
          </p:nvSpPr>
          <p:spPr bwMode="auto">
            <a:xfrm>
              <a:off x="1870" y="2688"/>
              <a:ext cx="860" cy="8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5" name="Group 15"/>
            <p:cNvGrpSpPr/>
            <p:nvPr/>
          </p:nvGrpSpPr>
          <p:grpSpPr>
            <a:xfrm>
              <a:off x="2093" y="2903"/>
              <a:ext cx="420" cy="430"/>
              <a:chOff x="0" y="0"/>
              <a:chExt cx="276" cy="281"/>
            </a:xfrm>
          </p:grpSpPr>
          <p:sp>
            <p:nvSpPr>
              <p:cNvPr id="25616" name="Freeform 16"/>
              <p:cNvSpPr/>
              <p:nvPr/>
            </p:nvSpPr>
            <p:spPr bwMode="auto">
              <a:xfrm>
                <a:off x="0" y="0"/>
                <a:ext cx="276" cy="203"/>
              </a:xfrm>
              <a:custGeom>
                <a:avLst/>
                <a:gdLst>
                  <a:gd name="T0" fmla="*/ 106 w 138"/>
                  <a:gd name="T1" fmla="*/ 37 h 101"/>
                  <a:gd name="T2" fmla="*/ 100 w 138"/>
                  <a:gd name="T3" fmla="*/ 38 h 101"/>
                  <a:gd name="T4" fmla="*/ 100 w 138"/>
                  <a:gd name="T5" fmla="*/ 35 h 101"/>
                  <a:gd name="T6" fmla="*/ 66 w 138"/>
                  <a:gd name="T7" fmla="*/ 0 h 101"/>
                  <a:gd name="T8" fmla="*/ 32 w 138"/>
                  <a:gd name="T9" fmla="*/ 29 h 101"/>
                  <a:gd name="T10" fmla="*/ 22 w 138"/>
                  <a:gd name="T11" fmla="*/ 30 h 101"/>
                  <a:gd name="T12" fmla="*/ 22 w 138"/>
                  <a:gd name="T13" fmla="*/ 30 h 101"/>
                  <a:gd name="T14" fmla="*/ 8 w 138"/>
                  <a:gd name="T15" fmla="*/ 51 h 101"/>
                  <a:gd name="T16" fmla="*/ 10 w 138"/>
                  <a:gd name="T17" fmla="*/ 60 h 101"/>
                  <a:gd name="T18" fmla="*/ 0 w 138"/>
                  <a:gd name="T19" fmla="*/ 79 h 101"/>
                  <a:gd name="T20" fmla="*/ 22 w 138"/>
                  <a:gd name="T21" fmla="*/ 101 h 101"/>
                  <a:gd name="T22" fmla="*/ 45 w 138"/>
                  <a:gd name="T23" fmla="*/ 101 h 101"/>
                  <a:gd name="T24" fmla="*/ 51 w 138"/>
                  <a:gd name="T25" fmla="*/ 95 h 101"/>
                  <a:gd name="T26" fmla="*/ 45 w 138"/>
                  <a:gd name="T27" fmla="*/ 89 h 101"/>
                  <a:gd name="T28" fmla="*/ 22 w 138"/>
                  <a:gd name="T29" fmla="*/ 89 h 101"/>
                  <a:gd name="T30" fmla="*/ 12 w 138"/>
                  <a:gd name="T31" fmla="*/ 79 h 101"/>
                  <a:gd name="T32" fmla="*/ 20 w 138"/>
                  <a:gd name="T33" fmla="*/ 69 h 101"/>
                  <a:gd name="T34" fmla="*/ 25 w 138"/>
                  <a:gd name="T35" fmla="*/ 65 h 101"/>
                  <a:gd name="T36" fmla="*/ 23 w 138"/>
                  <a:gd name="T37" fmla="*/ 58 h 101"/>
                  <a:gd name="T38" fmla="*/ 20 w 138"/>
                  <a:gd name="T39" fmla="*/ 51 h 101"/>
                  <a:gd name="T40" fmla="*/ 26 w 138"/>
                  <a:gd name="T41" fmla="*/ 41 h 101"/>
                  <a:gd name="T42" fmla="*/ 26 w 138"/>
                  <a:gd name="T43" fmla="*/ 41 h 101"/>
                  <a:gd name="T44" fmla="*/ 35 w 138"/>
                  <a:gd name="T45" fmla="*/ 42 h 101"/>
                  <a:gd name="T46" fmla="*/ 41 w 138"/>
                  <a:gd name="T47" fmla="*/ 42 h 101"/>
                  <a:gd name="T48" fmla="*/ 43 w 138"/>
                  <a:gd name="T49" fmla="*/ 36 h 101"/>
                  <a:gd name="T50" fmla="*/ 43 w 138"/>
                  <a:gd name="T51" fmla="*/ 35 h 101"/>
                  <a:gd name="T52" fmla="*/ 43 w 138"/>
                  <a:gd name="T53" fmla="*/ 35 h 101"/>
                  <a:gd name="T54" fmla="*/ 66 w 138"/>
                  <a:gd name="T55" fmla="*/ 12 h 101"/>
                  <a:gd name="T56" fmla="*/ 88 w 138"/>
                  <a:gd name="T57" fmla="*/ 35 h 101"/>
                  <a:gd name="T58" fmla="*/ 84 w 138"/>
                  <a:gd name="T59" fmla="*/ 46 h 101"/>
                  <a:gd name="T60" fmla="*/ 86 w 138"/>
                  <a:gd name="T61" fmla="*/ 54 h 101"/>
                  <a:gd name="T62" fmla="*/ 93 w 138"/>
                  <a:gd name="T63" fmla="*/ 54 h 101"/>
                  <a:gd name="T64" fmla="*/ 106 w 138"/>
                  <a:gd name="T65" fmla="*/ 49 h 101"/>
                  <a:gd name="T66" fmla="*/ 126 w 138"/>
                  <a:gd name="T67" fmla="*/ 69 h 101"/>
                  <a:gd name="T68" fmla="*/ 106 w 138"/>
                  <a:gd name="T69" fmla="*/ 89 h 101"/>
                  <a:gd name="T70" fmla="*/ 93 w 138"/>
                  <a:gd name="T71" fmla="*/ 89 h 101"/>
                  <a:gd name="T72" fmla="*/ 87 w 138"/>
                  <a:gd name="T73" fmla="*/ 95 h 101"/>
                  <a:gd name="T74" fmla="*/ 93 w 138"/>
                  <a:gd name="T75" fmla="*/ 101 h 101"/>
                  <a:gd name="T76" fmla="*/ 106 w 138"/>
                  <a:gd name="T77" fmla="*/ 101 h 101"/>
                  <a:gd name="T78" fmla="*/ 138 w 138"/>
                  <a:gd name="T79" fmla="*/ 69 h 101"/>
                  <a:gd name="T80" fmla="*/ 106 w 138"/>
                  <a:gd name="T81" fmla="*/ 3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8" h="100">
                    <a:moveTo>
                      <a:pt x="106" y="37"/>
                    </a:moveTo>
                    <a:cubicBezTo>
                      <a:pt x="104" y="37"/>
                      <a:pt x="102" y="37"/>
                      <a:pt x="100" y="38"/>
                    </a:cubicBezTo>
                    <a:cubicBezTo>
                      <a:pt x="100" y="37"/>
                      <a:pt x="100" y="36"/>
                      <a:pt x="100" y="35"/>
                    </a:cubicBezTo>
                    <a:cubicBezTo>
                      <a:pt x="100" y="16"/>
                      <a:pt x="84" y="0"/>
                      <a:pt x="66" y="0"/>
                    </a:cubicBezTo>
                    <a:cubicBezTo>
                      <a:pt x="49" y="0"/>
                      <a:pt x="35" y="13"/>
                      <a:pt x="32" y="29"/>
                    </a:cubicBezTo>
                    <a:cubicBezTo>
                      <a:pt x="28" y="28"/>
                      <a:pt x="25" y="29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13" y="33"/>
                      <a:pt x="8" y="42"/>
                      <a:pt x="8" y="51"/>
                    </a:cubicBezTo>
                    <a:cubicBezTo>
                      <a:pt x="8" y="54"/>
                      <a:pt x="8" y="57"/>
                      <a:pt x="10" y="60"/>
                    </a:cubicBezTo>
                    <a:cubicBezTo>
                      <a:pt x="4" y="64"/>
                      <a:pt x="0" y="71"/>
                      <a:pt x="0" y="79"/>
                    </a:cubicBezTo>
                    <a:cubicBezTo>
                      <a:pt x="0" y="91"/>
                      <a:pt x="10" y="101"/>
                      <a:pt x="22" y="101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8" y="101"/>
                      <a:pt x="51" y="98"/>
                      <a:pt x="51" y="95"/>
                    </a:cubicBezTo>
                    <a:cubicBezTo>
                      <a:pt x="51" y="92"/>
                      <a:pt x="48" y="89"/>
                      <a:pt x="45" y="89"/>
                    </a:cubicBezTo>
                    <a:cubicBezTo>
                      <a:pt x="22" y="89"/>
                      <a:pt x="22" y="89"/>
                      <a:pt x="22" y="89"/>
                    </a:cubicBezTo>
                    <a:cubicBezTo>
                      <a:pt x="16" y="89"/>
                      <a:pt x="12" y="84"/>
                      <a:pt x="12" y="79"/>
                    </a:cubicBezTo>
                    <a:cubicBezTo>
                      <a:pt x="12" y="74"/>
                      <a:pt x="16" y="70"/>
                      <a:pt x="20" y="69"/>
                    </a:cubicBezTo>
                    <a:cubicBezTo>
                      <a:pt x="23" y="69"/>
                      <a:pt x="25" y="67"/>
                      <a:pt x="25" y="65"/>
                    </a:cubicBezTo>
                    <a:cubicBezTo>
                      <a:pt x="26" y="62"/>
                      <a:pt x="25" y="60"/>
                      <a:pt x="23" y="58"/>
                    </a:cubicBezTo>
                    <a:cubicBezTo>
                      <a:pt x="21" y="57"/>
                      <a:pt x="20" y="54"/>
                      <a:pt x="20" y="51"/>
                    </a:cubicBezTo>
                    <a:cubicBezTo>
                      <a:pt x="20" y="47"/>
                      <a:pt x="22" y="43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9" y="40"/>
                      <a:pt x="32" y="40"/>
                      <a:pt x="35" y="42"/>
                    </a:cubicBezTo>
                    <a:cubicBezTo>
                      <a:pt x="36" y="43"/>
                      <a:pt x="39" y="43"/>
                      <a:pt x="41" y="42"/>
                    </a:cubicBezTo>
                    <a:cubicBezTo>
                      <a:pt x="43" y="41"/>
                      <a:pt x="44" y="39"/>
                      <a:pt x="43" y="36"/>
                    </a:cubicBezTo>
                    <a:cubicBezTo>
                      <a:pt x="43" y="36"/>
                      <a:pt x="43" y="36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22"/>
                      <a:pt x="53" y="12"/>
                      <a:pt x="66" y="12"/>
                    </a:cubicBezTo>
                    <a:cubicBezTo>
                      <a:pt x="78" y="12"/>
                      <a:pt x="88" y="22"/>
                      <a:pt x="88" y="35"/>
                    </a:cubicBezTo>
                    <a:cubicBezTo>
                      <a:pt x="88" y="39"/>
                      <a:pt x="87" y="43"/>
                      <a:pt x="84" y="46"/>
                    </a:cubicBezTo>
                    <a:cubicBezTo>
                      <a:pt x="83" y="49"/>
                      <a:pt x="83" y="52"/>
                      <a:pt x="86" y="54"/>
                    </a:cubicBezTo>
                    <a:cubicBezTo>
                      <a:pt x="88" y="56"/>
                      <a:pt x="91" y="56"/>
                      <a:pt x="93" y="54"/>
                    </a:cubicBezTo>
                    <a:cubicBezTo>
                      <a:pt x="96" y="52"/>
                      <a:pt x="100" y="49"/>
                      <a:pt x="106" y="49"/>
                    </a:cubicBezTo>
                    <a:cubicBezTo>
                      <a:pt x="117" y="49"/>
                      <a:pt x="126" y="58"/>
                      <a:pt x="126" y="69"/>
                    </a:cubicBezTo>
                    <a:cubicBezTo>
                      <a:pt x="126" y="80"/>
                      <a:pt x="117" y="89"/>
                      <a:pt x="106" y="89"/>
                    </a:cubicBezTo>
                    <a:cubicBezTo>
                      <a:pt x="93" y="89"/>
                      <a:pt x="93" y="89"/>
                      <a:pt x="93" y="89"/>
                    </a:cubicBezTo>
                    <a:cubicBezTo>
                      <a:pt x="90" y="89"/>
                      <a:pt x="87" y="92"/>
                      <a:pt x="87" y="95"/>
                    </a:cubicBezTo>
                    <a:cubicBezTo>
                      <a:pt x="87" y="98"/>
                      <a:pt x="90" y="101"/>
                      <a:pt x="93" y="101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24" y="101"/>
                      <a:pt x="138" y="87"/>
                      <a:pt x="138" y="69"/>
                    </a:cubicBezTo>
                    <a:cubicBezTo>
                      <a:pt x="138" y="51"/>
                      <a:pt x="124" y="37"/>
                      <a:pt x="106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17" name="Freeform 17"/>
              <p:cNvSpPr/>
              <p:nvPr/>
            </p:nvSpPr>
            <p:spPr bwMode="auto">
              <a:xfrm>
                <a:off x="84" y="115"/>
                <a:ext cx="108" cy="166"/>
              </a:xfrm>
              <a:custGeom>
                <a:avLst/>
                <a:gdLst>
                  <a:gd name="T0" fmla="*/ 43 w 54"/>
                  <a:gd name="T1" fmla="*/ 53 h 83"/>
                  <a:gd name="T2" fmla="*/ 33 w 54"/>
                  <a:gd name="T3" fmla="*/ 63 h 83"/>
                  <a:gd name="T4" fmla="*/ 33 w 54"/>
                  <a:gd name="T5" fmla="*/ 6 h 83"/>
                  <a:gd name="T6" fmla="*/ 27 w 54"/>
                  <a:gd name="T7" fmla="*/ 0 h 83"/>
                  <a:gd name="T8" fmla="*/ 21 w 54"/>
                  <a:gd name="T9" fmla="*/ 6 h 83"/>
                  <a:gd name="T10" fmla="*/ 21 w 54"/>
                  <a:gd name="T11" fmla="*/ 63 h 83"/>
                  <a:gd name="T12" fmla="*/ 11 w 54"/>
                  <a:gd name="T13" fmla="*/ 53 h 83"/>
                  <a:gd name="T14" fmla="*/ 2 w 54"/>
                  <a:gd name="T15" fmla="*/ 53 h 83"/>
                  <a:gd name="T16" fmla="*/ 2 w 54"/>
                  <a:gd name="T17" fmla="*/ 61 h 83"/>
                  <a:gd name="T18" fmla="*/ 23 w 54"/>
                  <a:gd name="T19" fmla="*/ 82 h 83"/>
                  <a:gd name="T20" fmla="*/ 27 w 54"/>
                  <a:gd name="T21" fmla="*/ 83 h 83"/>
                  <a:gd name="T22" fmla="*/ 31 w 54"/>
                  <a:gd name="T23" fmla="*/ 82 h 83"/>
                  <a:gd name="T24" fmla="*/ 52 w 54"/>
                  <a:gd name="T25" fmla="*/ 61 h 83"/>
                  <a:gd name="T26" fmla="*/ 52 w 54"/>
                  <a:gd name="T27" fmla="*/ 53 h 83"/>
                  <a:gd name="T28" fmla="*/ 43 w 54"/>
                  <a:gd name="T29" fmla="*/ 5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83">
                    <a:moveTo>
                      <a:pt x="43" y="53"/>
                    </a:move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2"/>
                      <a:pt x="30" y="0"/>
                      <a:pt x="27" y="0"/>
                    </a:cubicBezTo>
                    <a:cubicBezTo>
                      <a:pt x="24" y="0"/>
                      <a:pt x="21" y="2"/>
                      <a:pt x="21" y="6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8" y="50"/>
                      <a:pt x="5" y="50"/>
                      <a:pt x="2" y="53"/>
                    </a:cubicBezTo>
                    <a:cubicBezTo>
                      <a:pt x="0" y="55"/>
                      <a:pt x="0" y="59"/>
                      <a:pt x="2" y="61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4" y="83"/>
                      <a:pt x="25" y="83"/>
                      <a:pt x="27" y="83"/>
                    </a:cubicBezTo>
                    <a:cubicBezTo>
                      <a:pt x="28" y="83"/>
                      <a:pt x="30" y="83"/>
                      <a:pt x="31" y="82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4" y="59"/>
                      <a:pt x="54" y="55"/>
                      <a:pt x="52" y="53"/>
                    </a:cubicBezTo>
                    <a:cubicBezTo>
                      <a:pt x="49" y="50"/>
                      <a:pt x="45" y="50"/>
                      <a:pt x="43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29" name="Rectangle 29"/>
            <p:cNvSpPr>
              <a:spLocks noChangeArrowheads="1"/>
            </p:cNvSpPr>
            <p:nvPr/>
          </p:nvSpPr>
          <p:spPr bwMode="auto">
            <a:xfrm>
              <a:off x="2983" y="2776"/>
              <a:ext cx="8815" cy="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3</a:t>
              </a:r>
              <a:r>
                <a:rPr lang="zh-CN" altLang="en-US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、成语联想法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10260" y="2185670"/>
            <a:ext cx="8186420" cy="1325880"/>
            <a:chOff x="1873" y="4161"/>
            <a:chExt cx="12892" cy="2088"/>
          </a:xfrm>
        </p:grpSpPr>
        <p:sp>
          <p:nvSpPr>
            <p:cNvPr id="25618" name="Oval 18"/>
            <p:cNvSpPr>
              <a:spLocks noChangeArrowheads="1"/>
            </p:cNvSpPr>
            <p:nvPr/>
          </p:nvSpPr>
          <p:spPr bwMode="auto">
            <a:xfrm>
              <a:off x="1873" y="4161"/>
              <a:ext cx="860" cy="85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9" name="Group 19"/>
            <p:cNvGrpSpPr/>
            <p:nvPr/>
          </p:nvGrpSpPr>
          <p:grpSpPr>
            <a:xfrm>
              <a:off x="2145" y="4356"/>
              <a:ext cx="315" cy="460"/>
              <a:chOff x="0" y="0"/>
              <a:chExt cx="206" cy="305"/>
            </a:xfrm>
          </p:grpSpPr>
          <p:sp>
            <p:nvSpPr>
              <p:cNvPr id="25620" name="Freeform 20"/>
              <p:cNvSpPr>
                <a:spLocks noEditPoints="1"/>
              </p:cNvSpPr>
              <p:nvPr/>
            </p:nvSpPr>
            <p:spPr bwMode="auto">
              <a:xfrm>
                <a:off x="0" y="43"/>
                <a:ext cx="206" cy="262"/>
              </a:xfrm>
              <a:custGeom>
                <a:avLst/>
                <a:gdLst>
                  <a:gd name="T0" fmla="*/ 124 w 153"/>
                  <a:gd name="T1" fmla="*/ 0 h 193"/>
                  <a:gd name="T2" fmla="*/ 29 w 153"/>
                  <a:gd name="T3" fmla="*/ 0 h 193"/>
                  <a:gd name="T4" fmla="*/ 0 w 153"/>
                  <a:gd name="T5" fmla="*/ 29 h 193"/>
                  <a:gd name="T6" fmla="*/ 0 w 153"/>
                  <a:gd name="T7" fmla="*/ 183 h 193"/>
                  <a:gd name="T8" fmla="*/ 5 w 153"/>
                  <a:gd name="T9" fmla="*/ 191 h 193"/>
                  <a:gd name="T10" fmla="*/ 14 w 153"/>
                  <a:gd name="T11" fmla="*/ 192 h 193"/>
                  <a:gd name="T12" fmla="*/ 77 w 153"/>
                  <a:gd name="T13" fmla="*/ 160 h 193"/>
                  <a:gd name="T14" fmla="*/ 139 w 153"/>
                  <a:gd name="T15" fmla="*/ 192 h 193"/>
                  <a:gd name="T16" fmla="*/ 144 w 153"/>
                  <a:gd name="T17" fmla="*/ 193 h 193"/>
                  <a:gd name="T18" fmla="*/ 149 w 153"/>
                  <a:gd name="T19" fmla="*/ 191 h 193"/>
                  <a:gd name="T20" fmla="*/ 153 w 153"/>
                  <a:gd name="T21" fmla="*/ 183 h 193"/>
                  <a:gd name="T22" fmla="*/ 153 w 153"/>
                  <a:gd name="T23" fmla="*/ 29 h 193"/>
                  <a:gd name="T24" fmla="*/ 124 w 153"/>
                  <a:gd name="T25" fmla="*/ 0 h 193"/>
                  <a:gd name="T26" fmla="*/ 134 w 153"/>
                  <a:gd name="T27" fmla="*/ 168 h 193"/>
                  <a:gd name="T28" fmla="*/ 81 w 153"/>
                  <a:gd name="T29" fmla="*/ 140 h 193"/>
                  <a:gd name="T30" fmla="*/ 77 w 153"/>
                  <a:gd name="T31" fmla="*/ 139 h 193"/>
                  <a:gd name="T32" fmla="*/ 72 w 153"/>
                  <a:gd name="T33" fmla="*/ 140 h 193"/>
                  <a:gd name="T34" fmla="*/ 19 w 153"/>
                  <a:gd name="T35" fmla="*/ 168 h 193"/>
                  <a:gd name="T36" fmla="*/ 19 w 153"/>
                  <a:gd name="T37" fmla="*/ 29 h 193"/>
                  <a:gd name="T38" fmla="*/ 29 w 153"/>
                  <a:gd name="T39" fmla="*/ 19 h 193"/>
                  <a:gd name="T40" fmla="*/ 124 w 153"/>
                  <a:gd name="T41" fmla="*/ 19 h 193"/>
                  <a:gd name="T42" fmla="*/ 134 w 153"/>
                  <a:gd name="T43" fmla="*/ 29 h 193"/>
                  <a:gd name="T44" fmla="*/ 134 w 153"/>
                  <a:gd name="T45" fmla="*/ 1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93">
                    <a:moveTo>
                      <a:pt x="124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2" y="190"/>
                      <a:pt x="5" y="191"/>
                    </a:cubicBezTo>
                    <a:cubicBezTo>
                      <a:pt x="8" y="193"/>
                      <a:pt x="11" y="193"/>
                      <a:pt x="14" y="192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139" y="192"/>
                      <a:pt x="139" y="192"/>
                      <a:pt x="139" y="192"/>
                    </a:cubicBezTo>
                    <a:cubicBezTo>
                      <a:pt x="141" y="193"/>
                      <a:pt x="142" y="193"/>
                      <a:pt x="144" y="193"/>
                    </a:cubicBezTo>
                    <a:cubicBezTo>
                      <a:pt x="146" y="193"/>
                      <a:pt x="147" y="192"/>
                      <a:pt x="149" y="191"/>
                    </a:cubicBezTo>
                    <a:cubicBezTo>
                      <a:pt x="152" y="190"/>
                      <a:pt x="153" y="187"/>
                      <a:pt x="153" y="183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13"/>
                      <a:pt x="140" y="0"/>
                      <a:pt x="124" y="0"/>
                    </a:cubicBezTo>
                    <a:close/>
                    <a:moveTo>
                      <a:pt x="134" y="168"/>
                    </a:move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78" y="139"/>
                      <a:pt x="77" y="139"/>
                    </a:cubicBezTo>
                    <a:cubicBezTo>
                      <a:pt x="75" y="139"/>
                      <a:pt x="74" y="140"/>
                      <a:pt x="72" y="140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3"/>
                      <a:pt x="24" y="19"/>
                      <a:pt x="29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30" y="19"/>
                      <a:pt x="134" y="23"/>
                      <a:pt x="134" y="29"/>
                    </a:cubicBezTo>
                    <a:lnTo>
                      <a:pt x="134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1" name="Freeform 21"/>
              <p:cNvSpPr/>
              <p:nvPr/>
            </p:nvSpPr>
            <p:spPr bwMode="auto">
              <a:xfrm>
                <a:off x="42" y="0"/>
                <a:ext cx="123" cy="26"/>
              </a:xfrm>
              <a:custGeom>
                <a:avLst/>
                <a:gdLst>
                  <a:gd name="T0" fmla="*/ 10 w 91"/>
                  <a:gd name="T1" fmla="*/ 19 h 19"/>
                  <a:gd name="T2" fmla="*/ 82 w 91"/>
                  <a:gd name="T3" fmla="*/ 19 h 19"/>
                  <a:gd name="T4" fmla="*/ 91 w 91"/>
                  <a:gd name="T5" fmla="*/ 10 h 19"/>
                  <a:gd name="T6" fmla="*/ 82 w 91"/>
                  <a:gd name="T7" fmla="*/ 0 h 19"/>
                  <a:gd name="T8" fmla="*/ 10 w 91"/>
                  <a:gd name="T9" fmla="*/ 0 h 19"/>
                  <a:gd name="T10" fmla="*/ 0 w 91"/>
                  <a:gd name="T11" fmla="*/ 10 h 19"/>
                  <a:gd name="T12" fmla="*/ 10 w 91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9">
                    <a:moveTo>
                      <a:pt x="10" y="19"/>
                    </a:moveTo>
                    <a:cubicBezTo>
                      <a:pt x="82" y="19"/>
                      <a:pt x="82" y="19"/>
                      <a:pt x="82" y="19"/>
                    </a:cubicBezTo>
                    <a:cubicBezTo>
                      <a:pt x="87" y="19"/>
                      <a:pt x="91" y="15"/>
                      <a:pt x="91" y="10"/>
                    </a:cubicBezTo>
                    <a:cubicBezTo>
                      <a:pt x="91" y="4"/>
                      <a:pt x="87" y="0"/>
                      <a:pt x="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2" name="Freeform 22"/>
              <p:cNvSpPr/>
              <p:nvPr/>
            </p:nvSpPr>
            <p:spPr bwMode="auto">
              <a:xfrm>
                <a:off x="56" y="105"/>
                <a:ext cx="94" cy="94"/>
              </a:xfrm>
              <a:custGeom>
                <a:avLst/>
                <a:gdLst>
                  <a:gd name="T0" fmla="*/ 60 w 69"/>
                  <a:gd name="T1" fmla="*/ 25 h 69"/>
                  <a:gd name="T2" fmla="*/ 44 w 69"/>
                  <a:gd name="T3" fmla="*/ 25 h 69"/>
                  <a:gd name="T4" fmla="*/ 44 w 69"/>
                  <a:gd name="T5" fmla="*/ 9 h 69"/>
                  <a:gd name="T6" fmla="*/ 35 w 69"/>
                  <a:gd name="T7" fmla="*/ 0 h 69"/>
                  <a:gd name="T8" fmla="*/ 25 w 69"/>
                  <a:gd name="T9" fmla="*/ 9 h 69"/>
                  <a:gd name="T10" fmla="*/ 25 w 69"/>
                  <a:gd name="T11" fmla="*/ 25 h 69"/>
                  <a:gd name="T12" fmla="*/ 10 w 69"/>
                  <a:gd name="T13" fmla="*/ 25 h 69"/>
                  <a:gd name="T14" fmla="*/ 0 w 69"/>
                  <a:gd name="T15" fmla="*/ 34 h 69"/>
                  <a:gd name="T16" fmla="*/ 10 w 69"/>
                  <a:gd name="T17" fmla="*/ 44 h 69"/>
                  <a:gd name="T18" fmla="*/ 25 w 69"/>
                  <a:gd name="T19" fmla="*/ 44 h 69"/>
                  <a:gd name="T20" fmla="*/ 25 w 69"/>
                  <a:gd name="T21" fmla="*/ 59 h 69"/>
                  <a:gd name="T22" fmla="*/ 35 w 69"/>
                  <a:gd name="T23" fmla="*/ 69 h 69"/>
                  <a:gd name="T24" fmla="*/ 44 w 69"/>
                  <a:gd name="T25" fmla="*/ 59 h 69"/>
                  <a:gd name="T26" fmla="*/ 44 w 69"/>
                  <a:gd name="T27" fmla="*/ 44 h 69"/>
                  <a:gd name="T28" fmla="*/ 60 w 69"/>
                  <a:gd name="T29" fmla="*/ 44 h 69"/>
                  <a:gd name="T30" fmla="*/ 69 w 69"/>
                  <a:gd name="T31" fmla="*/ 34 h 69"/>
                  <a:gd name="T32" fmla="*/ 60 w 69"/>
                  <a:gd name="T33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60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ubicBezTo>
                      <a:pt x="30" y="0"/>
                      <a:pt x="25" y="4"/>
                      <a:pt x="25" y="9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9"/>
                      <a:pt x="0" y="34"/>
                    </a:cubicBezTo>
                    <a:cubicBezTo>
                      <a:pt x="0" y="39"/>
                      <a:pt x="5" y="44"/>
                      <a:pt x="10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64"/>
                      <a:pt x="30" y="69"/>
                      <a:pt x="35" y="69"/>
                    </a:cubicBezTo>
                    <a:cubicBezTo>
                      <a:pt x="40" y="69"/>
                      <a:pt x="44" y="64"/>
                      <a:pt x="44" y="5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4"/>
                      <a:pt x="69" y="39"/>
                      <a:pt x="69" y="34"/>
                    </a:cubicBezTo>
                    <a:cubicBezTo>
                      <a:pt x="69" y="29"/>
                      <a:pt x="65" y="25"/>
                      <a:pt x="6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5624" name="Group 24"/>
            <p:cNvGrpSpPr/>
            <p:nvPr/>
          </p:nvGrpSpPr>
          <p:grpSpPr>
            <a:xfrm>
              <a:off x="2118" y="5894"/>
              <a:ext cx="410" cy="355"/>
              <a:chOff x="0" y="0"/>
              <a:chExt cx="346" cy="301"/>
            </a:xfrm>
          </p:grpSpPr>
          <p:sp>
            <p:nvSpPr>
              <p:cNvPr id="25625" name="Freeform 25"/>
              <p:cNvSpPr/>
              <p:nvPr/>
            </p:nvSpPr>
            <p:spPr bwMode="auto">
              <a:xfrm>
                <a:off x="0" y="0"/>
                <a:ext cx="291" cy="254"/>
              </a:xfrm>
              <a:custGeom>
                <a:avLst/>
                <a:gdLst>
                  <a:gd name="T0" fmla="*/ 30 w 291"/>
                  <a:gd name="T1" fmla="*/ 28 h 254"/>
                  <a:gd name="T2" fmla="*/ 261 w 291"/>
                  <a:gd name="T3" fmla="*/ 28 h 254"/>
                  <a:gd name="T4" fmla="*/ 261 w 291"/>
                  <a:gd name="T5" fmla="*/ 126 h 254"/>
                  <a:gd name="T6" fmla="*/ 291 w 291"/>
                  <a:gd name="T7" fmla="*/ 126 h 254"/>
                  <a:gd name="T8" fmla="*/ 291 w 291"/>
                  <a:gd name="T9" fmla="*/ 0 h 254"/>
                  <a:gd name="T10" fmla="*/ 0 w 291"/>
                  <a:gd name="T11" fmla="*/ 0 h 254"/>
                  <a:gd name="T12" fmla="*/ 0 w 291"/>
                  <a:gd name="T13" fmla="*/ 254 h 254"/>
                  <a:gd name="T14" fmla="*/ 146 w 291"/>
                  <a:gd name="T15" fmla="*/ 254 h 254"/>
                  <a:gd name="T16" fmla="*/ 146 w 291"/>
                  <a:gd name="T17" fmla="*/ 224 h 254"/>
                  <a:gd name="T18" fmla="*/ 30 w 291"/>
                  <a:gd name="T19" fmla="*/ 224 h 254"/>
                  <a:gd name="T20" fmla="*/ 30 w 291"/>
                  <a:gd name="T21" fmla="*/ 2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54">
                    <a:moveTo>
                      <a:pt x="30" y="28"/>
                    </a:moveTo>
                    <a:lnTo>
                      <a:pt x="261" y="28"/>
                    </a:lnTo>
                    <a:lnTo>
                      <a:pt x="261" y="126"/>
                    </a:lnTo>
                    <a:lnTo>
                      <a:pt x="291" y="126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46" y="254"/>
                    </a:lnTo>
                    <a:lnTo>
                      <a:pt x="146" y="224"/>
                    </a:lnTo>
                    <a:lnTo>
                      <a:pt x="30" y="2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6" name="Freeform 26"/>
              <p:cNvSpPr/>
              <p:nvPr/>
            </p:nvSpPr>
            <p:spPr bwMode="auto">
              <a:xfrm>
                <a:off x="207" y="161"/>
                <a:ext cx="139" cy="140"/>
              </a:xfrm>
              <a:custGeom>
                <a:avLst/>
                <a:gdLst>
                  <a:gd name="T0" fmla="*/ 139 w 139"/>
                  <a:gd name="T1" fmla="*/ 56 h 140"/>
                  <a:gd name="T2" fmla="*/ 84 w 139"/>
                  <a:gd name="T3" fmla="*/ 56 h 140"/>
                  <a:gd name="T4" fmla="*/ 84 w 139"/>
                  <a:gd name="T5" fmla="*/ 0 h 140"/>
                  <a:gd name="T6" fmla="*/ 54 w 139"/>
                  <a:gd name="T7" fmla="*/ 0 h 140"/>
                  <a:gd name="T8" fmla="*/ 54 w 139"/>
                  <a:gd name="T9" fmla="*/ 56 h 140"/>
                  <a:gd name="T10" fmla="*/ 0 w 139"/>
                  <a:gd name="T11" fmla="*/ 56 h 140"/>
                  <a:gd name="T12" fmla="*/ 0 w 139"/>
                  <a:gd name="T13" fmla="*/ 86 h 140"/>
                  <a:gd name="T14" fmla="*/ 54 w 139"/>
                  <a:gd name="T15" fmla="*/ 86 h 140"/>
                  <a:gd name="T16" fmla="*/ 54 w 139"/>
                  <a:gd name="T17" fmla="*/ 140 h 140"/>
                  <a:gd name="T18" fmla="*/ 84 w 139"/>
                  <a:gd name="T19" fmla="*/ 140 h 140"/>
                  <a:gd name="T20" fmla="*/ 84 w 139"/>
                  <a:gd name="T21" fmla="*/ 86 h 140"/>
                  <a:gd name="T22" fmla="*/ 139 w 139"/>
                  <a:gd name="T23" fmla="*/ 86 h 140"/>
                  <a:gd name="T24" fmla="*/ 139 w 139"/>
                  <a:gd name="T2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40">
                    <a:moveTo>
                      <a:pt x="139" y="56"/>
                    </a:moveTo>
                    <a:lnTo>
                      <a:pt x="84" y="56"/>
                    </a:lnTo>
                    <a:lnTo>
                      <a:pt x="84" y="0"/>
                    </a:ln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86"/>
                    </a:lnTo>
                    <a:lnTo>
                      <a:pt x="54" y="86"/>
                    </a:lnTo>
                    <a:lnTo>
                      <a:pt x="54" y="140"/>
                    </a:lnTo>
                    <a:lnTo>
                      <a:pt x="84" y="140"/>
                    </a:lnTo>
                    <a:lnTo>
                      <a:pt x="84" y="86"/>
                    </a:lnTo>
                    <a:lnTo>
                      <a:pt x="139" y="8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7" name="Rectangle 27"/>
              <p:cNvSpPr>
                <a:spLocks noChangeArrowheads="1"/>
              </p:cNvSpPr>
              <p:nvPr/>
            </p:nvSpPr>
            <p:spPr bwMode="auto">
              <a:xfrm>
                <a:off x="70" y="75"/>
                <a:ext cx="12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8" name="Rectangle 28"/>
              <p:cNvSpPr>
                <a:spLocks noChangeArrowheads="1"/>
              </p:cNvSpPr>
              <p:nvPr/>
            </p:nvSpPr>
            <p:spPr bwMode="auto">
              <a:xfrm>
                <a:off x="70" y="134"/>
                <a:ext cx="96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30" name="Rectangle 30"/>
            <p:cNvSpPr>
              <a:spLocks noChangeArrowheads="1"/>
            </p:cNvSpPr>
            <p:nvPr/>
          </p:nvSpPr>
          <p:spPr bwMode="auto">
            <a:xfrm>
              <a:off x="2873" y="4280"/>
              <a:ext cx="11892" cy="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独念二三友朋</a:t>
              </a:r>
              <a:r>
                <a:rPr lang="zh-CN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，</a:t>
              </a:r>
              <a:r>
                <a:rPr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乖隔异地,会合不可以</a:t>
              </a:r>
              <a:r>
                <a:rPr sz="2800" b="1" u="sng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期</a:t>
              </a:r>
              <a:r>
                <a:rPr lang="zh-CN" sz="2800" b="1" u="sng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。</a:t>
              </a:r>
            </a:p>
          </p:txBody>
        </p:sp>
      </p:grp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459798" y="253292"/>
            <a:ext cx="222440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sz="3200" b="1">
                <a:solidFill>
                  <a:srgbClr val="12B789"/>
                </a:solidFill>
              </a:rPr>
              <a:t>联想印证法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828415" y="836930"/>
            <a:ext cx="1584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811848" y="3144724"/>
            <a:ext cx="6438582" cy="543093"/>
            <a:chOff x="7653" y="5673"/>
            <a:chExt cx="10139" cy="855"/>
          </a:xfrm>
        </p:grpSpPr>
        <p:sp>
          <p:nvSpPr>
            <p:cNvPr id="32790" name="Oval 22"/>
            <p:cNvSpPr>
              <a:spLocks noChangeArrowheads="1"/>
            </p:cNvSpPr>
            <p:nvPr/>
          </p:nvSpPr>
          <p:spPr bwMode="auto">
            <a:xfrm>
              <a:off x="7653" y="5673"/>
              <a:ext cx="860" cy="85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32791" name="Group 23"/>
            <p:cNvGrpSpPr/>
            <p:nvPr/>
          </p:nvGrpSpPr>
          <p:grpSpPr>
            <a:xfrm>
              <a:off x="7898" y="5951"/>
              <a:ext cx="410" cy="355"/>
              <a:chOff x="0" y="0"/>
              <a:chExt cx="346" cy="301"/>
            </a:xfrm>
          </p:grpSpPr>
          <p:sp>
            <p:nvSpPr>
              <p:cNvPr id="32792" name="Freeform 24"/>
              <p:cNvSpPr/>
              <p:nvPr/>
            </p:nvSpPr>
            <p:spPr bwMode="auto">
              <a:xfrm>
                <a:off x="0" y="0"/>
                <a:ext cx="291" cy="254"/>
              </a:xfrm>
              <a:custGeom>
                <a:avLst/>
                <a:gdLst>
                  <a:gd name="T0" fmla="*/ 30 w 291"/>
                  <a:gd name="T1" fmla="*/ 28 h 254"/>
                  <a:gd name="T2" fmla="*/ 261 w 291"/>
                  <a:gd name="T3" fmla="*/ 28 h 254"/>
                  <a:gd name="T4" fmla="*/ 261 w 291"/>
                  <a:gd name="T5" fmla="*/ 126 h 254"/>
                  <a:gd name="T6" fmla="*/ 291 w 291"/>
                  <a:gd name="T7" fmla="*/ 126 h 254"/>
                  <a:gd name="T8" fmla="*/ 291 w 291"/>
                  <a:gd name="T9" fmla="*/ 0 h 254"/>
                  <a:gd name="T10" fmla="*/ 0 w 291"/>
                  <a:gd name="T11" fmla="*/ 0 h 254"/>
                  <a:gd name="T12" fmla="*/ 0 w 291"/>
                  <a:gd name="T13" fmla="*/ 254 h 254"/>
                  <a:gd name="T14" fmla="*/ 146 w 291"/>
                  <a:gd name="T15" fmla="*/ 254 h 254"/>
                  <a:gd name="T16" fmla="*/ 146 w 291"/>
                  <a:gd name="T17" fmla="*/ 224 h 254"/>
                  <a:gd name="T18" fmla="*/ 30 w 291"/>
                  <a:gd name="T19" fmla="*/ 224 h 254"/>
                  <a:gd name="T20" fmla="*/ 30 w 291"/>
                  <a:gd name="T21" fmla="*/ 2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54">
                    <a:moveTo>
                      <a:pt x="30" y="28"/>
                    </a:moveTo>
                    <a:lnTo>
                      <a:pt x="261" y="28"/>
                    </a:lnTo>
                    <a:lnTo>
                      <a:pt x="261" y="126"/>
                    </a:lnTo>
                    <a:lnTo>
                      <a:pt x="291" y="126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46" y="254"/>
                    </a:lnTo>
                    <a:lnTo>
                      <a:pt x="146" y="224"/>
                    </a:lnTo>
                    <a:lnTo>
                      <a:pt x="30" y="2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793" name="Freeform 25"/>
              <p:cNvSpPr/>
              <p:nvPr/>
            </p:nvSpPr>
            <p:spPr bwMode="auto">
              <a:xfrm>
                <a:off x="207" y="161"/>
                <a:ext cx="139" cy="140"/>
              </a:xfrm>
              <a:custGeom>
                <a:avLst/>
                <a:gdLst>
                  <a:gd name="T0" fmla="*/ 139 w 139"/>
                  <a:gd name="T1" fmla="*/ 56 h 140"/>
                  <a:gd name="T2" fmla="*/ 84 w 139"/>
                  <a:gd name="T3" fmla="*/ 56 h 140"/>
                  <a:gd name="T4" fmla="*/ 84 w 139"/>
                  <a:gd name="T5" fmla="*/ 0 h 140"/>
                  <a:gd name="T6" fmla="*/ 54 w 139"/>
                  <a:gd name="T7" fmla="*/ 0 h 140"/>
                  <a:gd name="T8" fmla="*/ 54 w 139"/>
                  <a:gd name="T9" fmla="*/ 56 h 140"/>
                  <a:gd name="T10" fmla="*/ 0 w 139"/>
                  <a:gd name="T11" fmla="*/ 56 h 140"/>
                  <a:gd name="T12" fmla="*/ 0 w 139"/>
                  <a:gd name="T13" fmla="*/ 86 h 140"/>
                  <a:gd name="T14" fmla="*/ 54 w 139"/>
                  <a:gd name="T15" fmla="*/ 86 h 140"/>
                  <a:gd name="T16" fmla="*/ 54 w 139"/>
                  <a:gd name="T17" fmla="*/ 140 h 140"/>
                  <a:gd name="T18" fmla="*/ 84 w 139"/>
                  <a:gd name="T19" fmla="*/ 140 h 140"/>
                  <a:gd name="T20" fmla="*/ 84 w 139"/>
                  <a:gd name="T21" fmla="*/ 86 h 140"/>
                  <a:gd name="T22" fmla="*/ 139 w 139"/>
                  <a:gd name="T23" fmla="*/ 86 h 140"/>
                  <a:gd name="T24" fmla="*/ 139 w 139"/>
                  <a:gd name="T2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40">
                    <a:moveTo>
                      <a:pt x="139" y="56"/>
                    </a:moveTo>
                    <a:lnTo>
                      <a:pt x="84" y="56"/>
                    </a:lnTo>
                    <a:lnTo>
                      <a:pt x="84" y="0"/>
                    </a:ln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86"/>
                    </a:lnTo>
                    <a:lnTo>
                      <a:pt x="54" y="86"/>
                    </a:lnTo>
                    <a:lnTo>
                      <a:pt x="54" y="140"/>
                    </a:lnTo>
                    <a:lnTo>
                      <a:pt x="84" y="140"/>
                    </a:lnTo>
                    <a:lnTo>
                      <a:pt x="84" y="86"/>
                    </a:lnTo>
                    <a:lnTo>
                      <a:pt x="139" y="8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794" name="Rectangle 26"/>
              <p:cNvSpPr>
                <a:spLocks noChangeArrowheads="1"/>
              </p:cNvSpPr>
              <p:nvPr/>
            </p:nvSpPr>
            <p:spPr bwMode="auto">
              <a:xfrm>
                <a:off x="70" y="75"/>
                <a:ext cx="12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795" name="Rectangle 27"/>
              <p:cNvSpPr>
                <a:spLocks noChangeArrowheads="1"/>
              </p:cNvSpPr>
              <p:nvPr/>
            </p:nvSpPr>
            <p:spPr bwMode="auto">
              <a:xfrm>
                <a:off x="70" y="134"/>
                <a:ext cx="96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32798" name="Rectangle 30"/>
            <p:cNvSpPr>
              <a:spLocks noChangeArrowheads="1"/>
            </p:cNvSpPr>
            <p:nvPr/>
          </p:nvSpPr>
          <p:spPr bwMode="auto">
            <a:xfrm>
              <a:off x="8763" y="5762"/>
              <a:ext cx="9029" cy="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不</a:t>
              </a:r>
              <a:r>
                <a:rPr lang="zh-CN" altLang="en-US" sz="2800" b="1" u="sng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期</a:t>
              </a:r>
              <a:r>
                <a:rPr lang="zh-CN" altLang="en-US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而遇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1680" y="1008380"/>
            <a:ext cx="8271510" cy="2954655"/>
            <a:chOff x="1873" y="4159"/>
            <a:chExt cx="13026" cy="4653"/>
          </a:xfrm>
        </p:grpSpPr>
        <p:sp>
          <p:nvSpPr>
            <p:cNvPr id="25618" name="Oval 18"/>
            <p:cNvSpPr>
              <a:spLocks noChangeArrowheads="1"/>
            </p:cNvSpPr>
            <p:nvPr/>
          </p:nvSpPr>
          <p:spPr bwMode="auto">
            <a:xfrm>
              <a:off x="1873" y="4161"/>
              <a:ext cx="860" cy="85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9" name="Group 19"/>
            <p:cNvGrpSpPr/>
            <p:nvPr/>
          </p:nvGrpSpPr>
          <p:grpSpPr>
            <a:xfrm>
              <a:off x="2145" y="4356"/>
              <a:ext cx="315" cy="460"/>
              <a:chOff x="0" y="0"/>
              <a:chExt cx="206" cy="305"/>
            </a:xfrm>
          </p:grpSpPr>
          <p:sp>
            <p:nvSpPr>
              <p:cNvPr id="25620" name="Freeform 20"/>
              <p:cNvSpPr>
                <a:spLocks noEditPoints="1"/>
              </p:cNvSpPr>
              <p:nvPr/>
            </p:nvSpPr>
            <p:spPr bwMode="auto">
              <a:xfrm>
                <a:off x="0" y="43"/>
                <a:ext cx="206" cy="262"/>
              </a:xfrm>
              <a:custGeom>
                <a:avLst/>
                <a:gdLst>
                  <a:gd name="T0" fmla="*/ 124 w 153"/>
                  <a:gd name="T1" fmla="*/ 0 h 193"/>
                  <a:gd name="T2" fmla="*/ 29 w 153"/>
                  <a:gd name="T3" fmla="*/ 0 h 193"/>
                  <a:gd name="T4" fmla="*/ 0 w 153"/>
                  <a:gd name="T5" fmla="*/ 29 h 193"/>
                  <a:gd name="T6" fmla="*/ 0 w 153"/>
                  <a:gd name="T7" fmla="*/ 183 h 193"/>
                  <a:gd name="T8" fmla="*/ 5 w 153"/>
                  <a:gd name="T9" fmla="*/ 191 h 193"/>
                  <a:gd name="T10" fmla="*/ 14 w 153"/>
                  <a:gd name="T11" fmla="*/ 192 h 193"/>
                  <a:gd name="T12" fmla="*/ 77 w 153"/>
                  <a:gd name="T13" fmla="*/ 160 h 193"/>
                  <a:gd name="T14" fmla="*/ 139 w 153"/>
                  <a:gd name="T15" fmla="*/ 192 h 193"/>
                  <a:gd name="T16" fmla="*/ 144 w 153"/>
                  <a:gd name="T17" fmla="*/ 193 h 193"/>
                  <a:gd name="T18" fmla="*/ 149 w 153"/>
                  <a:gd name="T19" fmla="*/ 191 h 193"/>
                  <a:gd name="T20" fmla="*/ 153 w 153"/>
                  <a:gd name="T21" fmla="*/ 183 h 193"/>
                  <a:gd name="T22" fmla="*/ 153 w 153"/>
                  <a:gd name="T23" fmla="*/ 29 h 193"/>
                  <a:gd name="T24" fmla="*/ 124 w 153"/>
                  <a:gd name="T25" fmla="*/ 0 h 193"/>
                  <a:gd name="T26" fmla="*/ 134 w 153"/>
                  <a:gd name="T27" fmla="*/ 168 h 193"/>
                  <a:gd name="T28" fmla="*/ 81 w 153"/>
                  <a:gd name="T29" fmla="*/ 140 h 193"/>
                  <a:gd name="T30" fmla="*/ 77 w 153"/>
                  <a:gd name="T31" fmla="*/ 139 h 193"/>
                  <a:gd name="T32" fmla="*/ 72 w 153"/>
                  <a:gd name="T33" fmla="*/ 140 h 193"/>
                  <a:gd name="T34" fmla="*/ 19 w 153"/>
                  <a:gd name="T35" fmla="*/ 168 h 193"/>
                  <a:gd name="T36" fmla="*/ 19 w 153"/>
                  <a:gd name="T37" fmla="*/ 29 h 193"/>
                  <a:gd name="T38" fmla="*/ 29 w 153"/>
                  <a:gd name="T39" fmla="*/ 19 h 193"/>
                  <a:gd name="T40" fmla="*/ 124 w 153"/>
                  <a:gd name="T41" fmla="*/ 19 h 193"/>
                  <a:gd name="T42" fmla="*/ 134 w 153"/>
                  <a:gd name="T43" fmla="*/ 29 h 193"/>
                  <a:gd name="T44" fmla="*/ 134 w 153"/>
                  <a:gd name="T45" fmla="*/ 1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93">
                    <a:moveTo>
                      <a:pt x="124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2" y="190"/>
                      <a:pt x="5" y="191"/>
                    </a:cubicBezTo>
                    <a:cubicBezTo>
                      <a:pt x="8" y="193"/>
                      <a:pt x="11" y="193"/>
                      <a:pt x="14" y="192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139" y="192"/>
                      <a:pt x="139" y="192"/>
                      <a:pt x="139" y="192"/>
                    </a:cubicBezTo>
                    <a:cubicBezTo>
                      <a:pt x="141" y="193"/>
                      <a:pt x="142" y="193"/>
                      <a:pt x="144" y="193"/>
                    </a:cubicBezTo>
                    <a:cubicBezTo>
                      <a:pt x="146" y="193"/>
                      <a:pt x="147" y="192"/>
                      <a:pt x="149" y="191"/>
                    </a:cubicBezTo>
                    <a:cubicBezTo>
                      <a:pt x="152" y="190"/>
                      <a:pt x="153" y="187"/>
                      <a:pt x="153" y="183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13"/>
                      <a:pt x="140" y="0"/>
                      <a:pt x="124" y="0"/>
                    </a:cubicBezTo>
                    <a:close/>
                    <a:moveTo>
                      <a:pt x="134" y="168"/>
                    </a:move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78" y="139"/>
                      <a:pt x="77" y="139"/>
                    </a:cubicBezTo>
                    <a:cubicBezTo>
                      <a:pt x="75" y="139"/>
                      <a:pt x="74" y="140"/>
                      <a:pt x="72" y="140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3"/>
                      <a:pt x="24" y="19"/>
                      <a:pt x="29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30" y="19"/>
                      <a:pt x="134" y="23"/>
                      <a:pt x="134" y="29"/>
                    </a:cubicBezTo>
                    <a:lnTo>
                      <a:pt x="134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1" name="Freeform 21"/>
              <p:cNvSpPr/>
              <p:nvPr/>
            </p:nvSpPr>
            <p:spPr bwMode="auto">
              <a:xfrm>
                <a:off x="42" y="0"/>
                <a:ext cx="123" cy="26"/>
              </a:xfrm>
              <a:custGeom>
                <a:avLst/>
                <a:gdLst>
                  <a:gd name="T0" fmla="*/ 10 w 91"/>
                  <a:gd name="T1" fmla="*/ 19 h 19"/>
                  <a:gd name="T2" fmla="*/ 82 w 91"/>
                  <a:gd name="T3" fmla="*/ 19 h 19"/>
                  <a:gd name="T4" fmla="*/ 91 w 91"/>
                  <a:gd name="T5" fmla="*/ 10 h 19"/>
                  <a:gd name="T6" fmla="*/ 82 w 91"/>
                  <a:gd name="T7" fmla="*/ 0 h 19"/>
                  <a:gd name="T8" fmla="*/ 10 w 91"/>
                  <a:gd name="T9" fmla="*/ 0 h 19"/>
                  <a:gd name="T10" fmla="*/ 0 w 91"/>
                  <a:gd name="T11" fmla="*/ 10 h 19"/>
                  <a:gd name="T12" fmla="*/ 10 w 91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9">
                    <a:moveTo>
                      <a:pt x="10" y="19"/>
                    </a:moveTo>
                    <a:cubicBezTo>
                      <a:pt x="82" y="19"/>
                      <a:pt x="82" y="19"/>
                      <a:pt x="82" y="19"/>
                    </a:cubicBezTo>
                    <a:cubicBezTo>
                      <a:pt x="87" y="19"/>
                      <a:pt x="91" y="15"/>
                      <a:pt x="91" y="10"/>
                    </a:cubicBezTo>
                    <a:cubicBezTo>
                      <a:pt x="91" y="4"/>
                      <a:pt x="87" y="0"/>
                      <a:pt x="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2" name="Freeform 22"/>
              <p:cNvSpPr/>
              <p:nvPr/>
            </p:nvSpPr>
            <p:spPr bwMode="auto">
              <a:xfrm>
                <a:off x="56" y="105"/>
                <a:ext cx="94" cy="94"/>
              </a:xfrm>
              <a:custGeom>
                <a:avLst/>
                <a:gdLst>
                  <a:gd name="T0" fmla="*/ 60 w 69"/>
                  <a:gd name="T1" fmla="*/ 25 h 69"/>
                  <a:gd name="T2" fmla="*/ 44 w 69"/>
                  <a:gd name="T3" fmla="*/ 25 h 69"/>
                  <a:gd name="T4" fmla="*/ 44 w 69"/>
                  <a:gd name="T5" fmla="*/ 9 h 69"/>
                  <a:gd name="T6" fmla="*/ 35 w 69"/>
                  <a:gd name="T7" fmla="*/ 0 h 69"/>
                  <a:gd name="T8" fmla="*/ 25 w 69"/>
                  <a:gd name="T9" fmla="*/ 9 h 69"/>
                  <a:gd name="T10" fmla="*/ 25 w 69"/>
                  <a:gd name="T11" fmla="*/ 25 h 69"/>
                  <a:gd name="T12" fmla="*/ 10 w 69"/>
                  <a:gd name="T13" fmla="*/ 25 h 69"/>
                  <a:gd name="T14" fmla="*/ 0 w 69"/>
                  <a:gd name="T15" fmla="*/ 34 h 69"/>
                  <a:gd name="T16" fmla="*/ 10 w 69"/>
                  <a:gd name="T17" fmla="*/ 44 h 69"/>
                  <a:gd name="T18" fmla="*/ 25 w 69"/>
                  <a:gd name="T19" fmla="*/ 44 h 69"/>
                  <a:gd name="T20" fmla="*/ 25 w 69"/>
                  <a:gd name="T21" fmla="*/ 59 h 69"/>
                  <a:gd name="T22" fmla="*/ 35 w 69"/>
                  <a:gd name="T23" fmla="*/ 69 h 69"/>
                  <a:gd name="T24" fmla="*/ 44 w 69"/>
                  <a:gd name="T25" fmla="*/ 59 h 69"/>
                  <a:gd name="T26" fmla="*/ 44 w 69"/>
                  <a:gd name="T27" fmla="*/ 44 h 69"/>
                  <a:gd name="T28" fmla="*/ 60 w 69"/>
                  <a:gd name="T29" fmla="*/ 44 h 69"/>
                  <a:gd name="T30" fmla="*/ 69 w 69"/>
                  <a:gd name="T31" fmla="*/ 34 h 69"/>
                  <a:gd name="T32" fmla="*/ 60 w 69"/>
                  <a:gd name="T33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60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ubicBezTo>
                      <a:pt x="30" y="0"/>
                      <a:pt x="25" y="4"/>
                      <a:pt x="25" y="9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9"/>
                      <a:pt x="0" y="34"/>
                    </a:cubicBezTo>
                    <a:cubicBezTo>
                      <a:pt x="0" y="39"/>
                      <a:pt x="5" y="44"/>
                      <a:pt x="10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64"/>
                      <a:pt x="30" y="69"/>
                      <a:pt x="35" y="69"/>
                    </a:cubicBezTo>
                    <a:cubicBezTo>
                      <a:pt x="40" y="69"/>
                      <a:pt x="44" y="64"/>
                      <a:pt x="44" y="5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4"/>
                      <a:pt x="69" y="39"/>
                      <a:pt x="69" y="34"/>
                    </a:cubicBezTo>
                    <a:cubicBezTo>
                      <a:pt x="69" y="29"/>
                      <a:pt x="65" y="25"/>
                      <a:pt x="6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5624" name="Group 24"/>
            <p:cNvGrpSpPr/>
            <p:nvPr/>
          </p:nvGrpSpPr>
          <p:grpSpPr>
            <a:xfrm>
              <a:off x="2118" y="5894"/>
              <a:ext cx="410" cy="355"/>
              <a:chOff x="0" y="0"/>
              <a:chExt cx="346" cy="301"/>
            </a:xfrm>
          </p:grpSpPr>
          <p:sp>
            <p:nvSpPr>
              <p:cNvPr id="25625" name="Freeform 25"/>
              <p:cNvSpPr/>
              <p:nvPr/>
            </p:nvSpPr>
            <p:spPr bwMode="auto">
              <a:xfrm>
                <a:off x="0" y="0"/>
                <a:ext cx="291" cy="254"/>
              </a:xfrm>
              <a:custGeom>
                <a:avLst/>
                <a:gdLst>
                  <a:gd name="T0" fmla="*/ 30 w 291"/>
                  <a:gd name="T1" fmla="*/ 28 h 254"/>
                  <a:gd name="T2" fmla="*/ 261 w 291"/>
                  <a:gd name="T3" fmla="*/ 28 h 254"/>
                  <a:gd name="T4" fmla="*/ 261 w 291"/>
                  <a:gd name="T5" fmla="*/ 126 h 254"/>
                  <a:gd name="T6" fmla="*/ 291 w 291"/>
                  <a:gd name="T7" fmla="*/ 126 h 254"/>
                  <a:gd name="T8" fmla="*/ 291 w 291"/>
                  <a:gd name="T9" fmla="*/ 0 h 254"/>
                  <a:gd name="T10" fmla="*/ 0 w 291"/>
                  <a:gd name="T11" fmla="*/ 0 h 254"/>
                  <a:gd name="T12" fmla="*/ 0 w 291"/>
                  <a:gd name="T13" fmla="*/ 254 h 254"/>
                  <a:gd name="T14" fmla="*/ 146 w 291"/>
                  <a:gd name="T15" fmla="*/ 254 h 254"/>
                  <a:gd name="T16" fmla="*/ 146 w 291"/>
                  <a:gd name="T17" fmla="*/ 224 h 254"/>
                  <a:gd name="T18" fmla="*/ 30 w 291"/>
                  <a:gd name="T19" fmla="*/ 224 h 254"/>
                  <a:gd name="T20" fmla="*/ 30 w 291"/>
                  <a:gd name="T21" fmla="*/ 2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54">
                    <a:moveTo>
                      <a:pt x="30" y="28"/>
                    </a:moveTo>
                    <a:lnTo>
                      <a:pt x="261" y="28"/>
                    </a:lnTo>
                    <a:lnTo>
                      <a:pt x="261" y="126"/>
                    </a:lnTo>
                    <a:lnTo>
                      <a:pt x="291" y="126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46" y="254"/>
                    </a:lnTo>
                    <a:lnTo>
                      <a:pt x="146" y="224"/>
                    </a:lnTo>
                    <a:lnTo>
                      <a:pt x="30" y="2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6" name="Freeform 26"/>
              <p:cNvSpPr/>
              <p:nvPr/>
            </p:nvSpPr>
            <p:spPr bwMode="auto">
              <a:xfrm>
                <a:off x="207" y="161"/>
                <a:ext cx="139" cy="140"/>
              </a:xfrm>
              <a:custGeom>
                <a:avLst/>
                <a:gdLst>
                  <a:gd name="T0" fmla="*/ 139 w 139"/>
                  <a:gd name="T1" fmla="*/ 56 h 140"/>
                  <a:gd name="T2" fmla="*/ 84 w 139"/>
                  <a:gd name="T3" fmla="*/ 56 h 140"/>
                  <a:gd name="T4" fmla="*/ 84 w 139"/>
                  <a:gd name="T5" fmla="*/ 0 h 140"/>
                  <a:gd name="T6" fmla="*/ 54 w 139"/>
                  <a:gd name="T7" fmla="*/ 0 h 140"/>
                  <a:gd name="T8" fmla="*/ 54 w 139"/>
                  <a:gd name="T9" fmla="*/ 56 h 140"/>
                  <a:gd name="T10" fmla="*/ 0 w 139"/>
                  <a:gd name="T11" fmla="*/ 56 h 140"/>
                  <a:gd name="T12" fmla="*/ 0 w 139"/>
                  <a:gd name="T13" fmla="*/ 86 h 140"/>
                  <a:gd name="T14" fmla="*/ 54 w 139"/>
                  <a:gd name="T15" fmla="*/ 86 h 140"/>
                  <a:gd name="T16" fmla="*/ 54 w 139"/>
                  <a:gd name="T17" fmla="*/ 140 h 140"/>
                  <a:gd name="T18" fmla="*/ 84 w 139"/>
                  <a:gd name="T19" fmla="*/ 140 h 140"/>
                  <a:gd name="T20" fmla="*/ 84 w 139"/>
                  <a:gd name="T21" fmla="*/ 86 h 140"/>
                  <a:gd name="T22" fmla="*/ 139 w 139"/>
                  <a:gd name="T23" fmla="*/ 86 h 140"/>
                  <a:gd name="T24" fmla="*/ 139 w 139"/>
                  <a:gd name="T2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40">
                    <a:moveTo>
                      <a:pt x="139" y="56"/>
                    </a:moveTo>
                    <a:lnTo>
                      <a:pt x="84" y="56"/>
                    </a:lnTo>
                    <a:lnTo>
                      <a:pt x="84" y="0"/>
                    </a:ln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86"/>
                    </a:lnTo>
                    <a:lnTo>
                      <a:pt x="54" y="86"/>
                    </a:lnTo>
                    <a:lnTo>
                      <a:pt x="54" y="140"/>
                    </a:lnTo>
                    <a:lnTo>
                      <a:pt x="84" y="140"/>
                    </a:lnTo>
                    <a:lnTo>
                      <a:pt x="84" y="86"/>
                    </a:lnTo>
                    <a:lnTo>
                      <a:pt x="139" y="8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7" name="Rectangle 27"/>
              <p:cNvSpPr>
                <a:spLocks noChangeArrowheads="1"/>
              </p:cNvSpPr>
              <p:nvPr/>
            </p:nvSpPr>
            <p:spPr bwMode="auto">
              <a:xfrm>
                <a:off x="70" y="75"/>
                <a:ext cx="12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8" name="Rectangle 28"/>
              <p:cNvSpPr>
                <a:spLocks noChangeArrowheads="1"/>
              </p:cNvSpPr>
              <p:nvPr/>
            </p:nvSpPr>
            <p:spPr bwMode="auto">
              <a:xfrm>
                <a:off x="70" y="134"/>
                <a:ext cx="96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30" name="Rectangle 30"/>
            <p:cNvSpPr>
              <a:spLocks noChangeArrowheads="1"/>
            </p:cNvSpPr>
            <p:nvPr/>
          </p:nvSpPr>
          <p:spPr bwMode="auto">
            <a:xfrm>
              <a:off x="2983" y="4159"/>
              <a:ext cx="11916" cy="4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常梦锡，字孟图，扶风人，或曰京兆万年人也。岐王李茂贞不贵文士，故其俗以狗马驰射博弈为</a:t>
              </a:r>
              <a:r>
                <a:rPr lang="zh-CN" altLang="en-US" sz="2400" b="1" u="sng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豪</a:t>
              </a: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。梦锡少独好学，善</a:t>
              </a:r>
              <a:r>
                <a:rPr lang="zh-CN" altLang="en-US" sz="2400" b="1" u="sng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属文</a:t>
              </a: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，累为秦陇诸州从事。梦锡重厚方雅，多识故事，数言朝廷</a:t>
              </a:r>
              <a:r>
                <a:rPr lang="zh-CN" altLang="en-US" sz="2400" b="1" u="sng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因</a:t>
              </a: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杨氏霸国之旧：尚法律，任俗交，人主亲决细事，烦碎失大体。宜修复旧典，以示后代。烈祖纳其言。元宗在东宫有过失，梦锡尽言规正，无所</a:t>
              </a:r>
              <a:r>
                <a:rPr lang="zh-CN" altLang="en-US" sz="2400" b="1" u="sng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挠</a:t>
              </a: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，始虽不悦，终以谏直</a:t>
              </a:r>
              <a:r>
                <a:rPr lang="zh-CN" altLang="en-US" sz="2400" b="1" u="sng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多</a:t>
              </a: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之。及即位，首召见慰勉，欲用为翰林学士以自近。</a:t>
              </a:r>
            </a:p>
          </p:txBody>
        </p:sp>
      </p:grp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663951" y="253292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9101"/>
                </a:solidFill>
              </a:rPr>
              <a:t>小试牛刀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828415" y="836930"/>
            <a:ext cx="1584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7557135" y="53975"/>
            <a:ext cx="1538605" cy="706755"/>
            <a:chOff x="10367" y="794"/>
            <a:chExt cx="2423" cy="1113"/>
          </a:xfrm>
        </p:grpSpPr>
        <p:sp>
          <p:nvSpPr>
            <p:cNvPr id="6" name="线形标注 1 5"/>
            <p:cNvSpPr/>
            <p:nvPr/>
          </p:nvSpPr>
          <p:spPr>
            <a:xfrm>
              <a:off x="10367" y="794"/>
              <a:ext cx="2187" cy="1087"/>
            </a:xfrm>
            <a:prstGeom prst="borderCallout1">
              <a:avLst>
                <a:gd name="adj1" fmla="val 18750"/>
                <a:gd name="adj2" fmla="val -8333"/>
                <a:gd name="adj3" fmla="val 202115"/>
                <a:gd name="adj4" fmla="val -37722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367" y="794"/>
              <a:ext cx="2423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chemeClr val="tx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双音联想法 </a:t>
              </a:r>
            </a:p>
            <a:p>
              <a:r>
                <a:rPr lang="zh-CN" altLang="en-US" sz="2000" b="1">
                  <a:solidFill>
                    <a:schemeClr val="tx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豪：豪杰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9250" y="53975"/>
            <a:ext cx="1710690" cy="783590"/>
            <a:chOff x="284" y="3462"/>
            <a:chExt cx="2694" cy="1234"/>
          </a:xfrm>
        </p:grpSpPr>
        <p:sp>
          <p:nvSpPr>
            <p:cNvPr id="4" name="线形标注 1 3"/>
            <p:cNvSpPr/>
            <p:nvPr/>
          </p:nvSpPr>
          <p:spPr>
            <a:xfrm>
              <a:off x="436" y="3462"/>
              <a:ext cx="2390" cy="1234"/>
            </a:xfrm>
            <a:prstGeom prst="borderCallout1">
              <a:avLst>
                <a:gd name="adj1" fmla="val 89546"/>
                <a:gd name="adj2" fmla="val 94532"/>
                <a:gd name="adj3" fmla="val 219448"/>
                <a:gd name="adj4" fmla="val 164142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84" y="3523"/>
              <a:ext cx="2694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chemeClr val="tx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课内联想法</a:t>
              </a:r>
            </a:p>
            <a:p>
              <a:r>
                <a:rPr lang="zh-CN" altLang="en-US" sz="2000" b="1">
                  <a:solidFill>
                    <a:schemeClr val="tx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属文：写文章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-5080" y="1775458"/>
            <a:ext cx="1613535" cy="1014827"/>
            <a:chOff x="471" y="3441"/>
            <a:chExt cx="2541" cy="1459"/>
          </a:xfrm>
        </p:grpSpPr>
        <p:sp>
          <p:nvSpPr>
            <p:cNvPr id="16" name="线形标注 1 15"/>
            <p:cNvSpPr/>
            <p:nvPr/>
          </p:nvSpPr>
          <p:spPr>
            <a:xfrm>
              <a:off x="580" y="3462"/>
              <a:ext cx="2093" cy="1339"/>
            </a:xfrm>
            <a:prstGeom prst="borderCallout1">
              <a:avLst>
                <a:gd name="adj1" fmla="val 97811"/>
                <a:gd name="adj2" fmla="val 98232"/>
                <a:gd name="adj3" fmla="val 68314"/>
                <a:gd name="adj4" fmla="val 295986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71" y="3441"/>
              <a:ext cx="2541" cy="1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chemeClr val="tx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成语联想法</a:t>
              </a:r>
            </a:p>
            <a:p>
              <a:r>
                <a:rPr lang="zh-CN" altLang="en-US" sz="2000" b="1">
                  <a:solidFill>
                    <a:schemeClr val="tx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因循守旧</a:t>
              </a:r>
            </a:p>
            <a:p>
              <a:r>
                <a:rPr lang="zh-CN" altLang="en-US" sz="2000" b="1">
                  <a:solidFill>
                    <a:schemeClr val="tx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因：沿袭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608455" y="3963033"/>
            <a:ext cx="1613535" cy="1014827"/>
            <a:chOff x="471" y="3441"/>
            <a:chExt cx="2541" cy="1459"/>
          </a:xfrm>
        </p:grpSpPr>
        <p:sp>
          <p:nvSpPr>
            <p:cNvPr id="19" name="线形标注 1 18"/>
            <p:cNvSpPr/>
            <p:nvPr/>
          </p:nvSpPr>
          <p:spPr>
            <a:xfrm>
              <a:off x="587" y="3535"/>
              <a:ext cx="2309" cy="1365"/>
            </a:xfrm>
            <a:prstGeom prst="borderCallout1">
              <a:avLst>
                <a:gd name="adj1" fmla="val -3876"/>
                <a:gd name="adj2" fmla="val 19055"/>
                <a:gd name="adj3" fmla="val -65861"/>
                <a:gd name="adj4" fmla="val -13521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71" y="3441"/>
              <a:ext cx="2541" cy="1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chemeClr val="tx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成语联想法</a:t>
              </a:r>
            </a:p>
            <a:p>
              <a:r>
                <a:rPr lang="zh-CN" altLang="en-US" sz="2000" b="1">
                  <a:solidFill>
                    <a:schemeClr val="tx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不屈不挠</a:t>
              </a:r>
            </a:p>
            <a:p>
              <a:r>
                <a:rPr lang="zh-CN" altLang="en-US" sz="2000" b="1">
                  <a:solidFill>
                    <a:schemeClr val="tx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挠：让步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93970" y="4028438"/>
            <a:ext cx="1613535" cy="706692"/>
            <a:chOff x="471" y="3441"/>
            <a:chExt cx="2541" cy="1016"/>
          </a:xfrm>
        </p:grpSpPr>
        <p:sp>
          <p:nvSpPr>
            <p:cNvPr id="9" name="线形标注 1 8"/>
            <p:cNvSpPr/>
            <p:nvPr/>
          </p:nvSpPr>
          <p:spPr>
            <a:xfrm>
              <a:off x="587" y="3535"/>
              <a:ext cx="2309" cy="886"/>
            </a:xfrm>
            <a:prstGeom prst="borderCallout1">
              <a:avLst>
                <a:gd name="adj1" fmla="val -3876"/>
                <a:gd name="adj2" fmla="val 19055"/>
                <a:gd name="adj3" fmla="val -101386"/>
                <a:gd name="adj4" fmla="val -10177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71" y="3441"/>
              <a:ext cx="2541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chemeClr val="tx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语境分析法多：称赞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2240" y="836930"/>
            <a:ext cx="8804910" cy="4138295"/>
            <a:chOff x="1873" y="4161"/>
            <a:chExt cx="13866" cy="6517"/>
          </a:xfrm>
        </p:grpSpPr>
        <p:sp>
          <p:nvSpPr>
            <p:cNvPr id="25618" name="Oval 18"/>
            <p:cNvSpPr>
              <a:spLocks noChangeArrowheads="1"/>
            </p:cNvSpPr>
            <p:nvPr/>
          </p:nvSpPr>
          <p:spPr bwMode="auto">
            <a:xfrm>
              <a:off x="1873" y="4161"/>
              <a:ext cx="860" cy="85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9" name="Group 19"/>
            <p:cNvGrpSpPr/>
            <p:nvPr/>
          </p:nvGrpSpPr>
          <p:grpSpPr>
            <a:xfrm>
              <a:off x="2145" y="4356"/>
              <a:ext cx="315" cy="460"/>
              <a:chOff x="0" y="0"/>
              <a:chExt cx="206" cy="305"/>
            </a:xfrm>
          </p:grpSpPr>
          <p:sp>
            <p:nvSpPr>
              <p:cNvPr id="25620" name="Freeform 20"/>
              <p:cNvSpPr>
                <a:spLocks noEditPoints="1"/>
              </p:cNvSpPr>
              <p:nvPr/>
            </p:nvSpPr>
            <p:spPr bwMode="auto">
              <a:xfrm>
                <a:off x="0" y="43"/>
                <a:ext cx="206" cy="262"/>
              </a:xfrm>
              <a:custGeom>
                <a:avLst/>
                <a:gdLst>
                  <a:gd name="T0" fmla="*/ 124 w 153"/>
                  <a:gd name="T1" fmla="*/ 0 h 193"/>
                  <a:gd name="T2" fmla="*/ 29 w 153"/>
                  <a:gd name="T3" fmla="*/ 0 h 193"/>
                  <a:gd name="T4" fmla="*/ 0 w 153"/>
                  <a:gd name="T5" fmla="*/ 29 h 193"/>
                  <a:gd name="T6" fmla="*/ 0 w 153"/>
                  <a:gd name="T7" fmla="*/ 183 h 193"/>
                  <a:gd name="T8" fmla="*/ 5 w 153"/>
                  <a:gd name="T9" fmla="*/ 191 h 193"/>
                  <a:gd name="T10" fmla="*/ 14 w 153"/>
                  <a:gd name="T11" fmla="*/ 192 h 193"/>
                  <a:gd name="T12" fmla="*/ 77 w 153"/>
                  <a:gd name="T13" fmla="*/ 160 h 193"/>
                  <a:gd name="T14" fmla="*/ 139 w 153"/>
                  <a:gd name="T15" fmla="*/ 192 h 193"/>
                  <a:gd name="T16" fmla="*/ 144 w 153"/>
                  <a:gd name="T17" fmla="*/ 193 h 193"/>
                  <a:gd name="T18" fmla="*/ 149 w 153"/>
                  <a:gd name="T19" fmla="*/ 191 h 193"/>
                  <a:gd name="T20" fmla="*/ 153 w 153"/>
                  <a:gd name="T21" fmla="*/ 183 h 193"/>
                  <a:gd name="T22" fmla="*/ 153 w 153"/>
                  <a:gd name="T23" fmla="*/ 29 h 193"/>
                  <a:gd name="T24" fmla="*/ 124 w 153"/>
                  <a:gd name="T25" fmla="*/ 0 h 193"/>
                  <a:gd name="T26" fmla="*/ 134 w 153"/>
                  <a:gd name="T27" fmla="*/ 168 h 193"/>
                  <a:gd name="T28" fmla="*/ 81 w 153"/>
                  <a:gd name="T29" fmla="*/ 140 h 193"/>
                  <a:gd name="T30" fmla="*/ 77 w 153"/>
                  <a:gd name="T31" fmla="*/ 139 h 193"/>
                  <a:gd name="T32" fmla="*/ 72 w 153"/>
                  <a:gd name="T33" fmla="*/ 140 h 193"/>
                  <a:gd name="T34" fmla="*/ 19 w 153"/>
                  <a:gd name="T35" fmla="*/ 168 h 193"/>
                  <a:gd name="T36" fmla="*/ 19 w 153"/>
                  <a:gd name="T37" fmla="*/ 29 h 193"/>
                  <a:gd name="T38" fmla="*/ 29 w 153"/>
                  <a:gd name="T39" fmla="*/ 19 h 193"/>
                  <a:gd name="T40" fmla="*/ 124 w 153"/>
                  <a:gd name="T41" fmla="*/ 19 h 193"/>
                  <a:gd name="T42" fmla="*/ 134 w 153"/>
                  <a:gd name="T43" fmla="*/ 29 h 193"/>
                  <a:gd name="T44" fmla="*/ 134 w 153"/>
                  <a:gd name="T45" fmla="*/ 1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93">
                    <a:moveTo>
                      <a:pt x="124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2" y="190"/>
                      <a:pt x="5" y="191"/>
                    </a:cubicBezTo>
                    <a:cubicBezTo>
                      <a:pt x="8" y="193"/>
                      <a:pt x="11" y="193"/>
                      <a:pt x="14" y="192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139" y="192"/>
                      <a:pt x="139" y="192"/>
                      <a:pt x="139" y="192"/>
                    </a:cubicBezTo>
                    <a:cubicBezTo>
                      <a:pt x="141" y="193"/>
                      <a:pt x="142" y="193"/>
                      <a:pt x="144" y="193"/>
                    </a:cubicBezTo>
                    <a:cubicBezTo>
                      <a:pt x="146" y="193"/>
                      <a:pt x="147" y="192"/>
                      <a:pt x="149" y="191"/>
                    </a:cubicBezTo>
                    <a:cubicBezTo>
                      <a:pt x="152" y="190"/>
                      <a:pt x="153" y="187"/>
                      <a:pt x="153" y="183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13"/>
                      <a:pt x="140" y="0"/>
                      <a:pt x="124" y="0"/>
                    </a:cubicBezTo>
                    <a:close/>
                    <a:moveTo>
                      <a:pt x="134" y="168"/>
                    </a:move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78" y="139"/>
                      <a:pt x="77" y="139"/>
                    </a:cubicBezTo>
                    <a:cubicBezTo>
                      <a:pt x="75" y="139"/>
                      <a:pt x="74" y="140"/>
                      <a:pt x="72" y="140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3"/>
                      <a:pt x="24" y="19"/>
                      <a:pt x="29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30" y="19"/>
                      <a:pt x="134" y="23"/>
                      <a:pt x="134" y="29"/>
                    </a:cubicBezTo>
                    <a:lnTo>
                      <a:pt x="134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1" name="Freeform 21"/>
              <p:cNvSpPr/>
              <p:nvPr/>
            </p:nvSpPr>
            <p:spPr bwMode="auto">
              <a:xfrm>
                <a:off x="42" y="0"/>
                <a:ext cx="123" cy="26"/>
              </a:xfrm>
              <a:custGeom>
                <a:avLst/>
                <a:gdLst>
                  <a:gd name="T0" fmla="*/ 10 w 91"/>
                  <a:gd name="T1" fmla="*/ 19 h 19"/>
                  <a:gd name="T2" fmla="*/ 82 w 91"/>
                  <a:gd name="T3" fmla="*/ 19 h 19"/>
                  <a:gd name="T4" fmla="*/ 91 w 91"/>
                  <a:gd name="T5" fmla="*/ 10 h 19"/>
                  <a:gd name="T6" fmla="*/ 82 w 91"/>
                  <a:gd name="T7" fmla="*/ 0 h 19"/>
                  <a:gd name="T8" fmla="*/ 10 w 91"/>
                  <a:gd name="T9" fmla="*/ 0 h 19"/>
                  <a:gd name="T10" fmla="*/ 0 w 91"/>
                  <a:gd name="T11" fmla="*/ 10 h 19"/>
                  <a:gd name="T12" fmla="*/ 10 w 91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9">
                    <a:moveTo>
                      <a:pt x="10" y="19"/>
                    </a:moveTo>
                    <a:cubicBezTo>
                      <a:pt x="82" y="19"/>
                      <a:pt x="82" y="19"/>
                      <a:pt x="82" y="19"/>
                    </a:cubicBezTo>
                    <a:cubicBezTo>
                      <a:pt x="87" y="19"/>
                      <a:pt x="91" y="15"/>
                      <a:pt x="91" y="10"/>
                    </a:cubicBezTo>
                    <a:cubicBezTo>
                      <a:pt x="91" y="4"/>
                      <a:pt x="87" y="0"/>
                      <a:pt x="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2" name="Freeform 22"/>
              <p:cNvSpPr/>
              <p:nvPr/>
            </p:nvSpPr>
            <p:spPr bwMode="auto">
              <a:xfrm>
                <a:off x="56" y="105"/>
                <a:ext cx="94" cy="94"/>
              </a:xfrm>
              <a:custGeom>
                <a:avLst/>
                <a:gdLst>
                  <a:gd name="T0" fmla="*/ 60 w 69"/>
                  <a:gd name="T1" fmla="*/ 25 h 69"/>
                  <a:gd name="T2" fmla="*/ 44 w 69"/>
                  <a:gd name="T3" fmla="*/ 25 h 69"/>
                  <a:gd name="T4" fmla="*/ 44 w 69"/>
                  <a:gd name="T5" fmla="*/ 9 h 69"/>
                  <a:gd name="T6" fmla="*/ 35 w 69"/>
                  <a:gd name="T7" fmla="*/ 0 h 69"/>
                  <a:gd name="T8" fmla="*/ 25 w 69"/>
                  <a:gd name="T9" fmla="*/ 9 h 69"/>
                  <a:gd name="T10" fmla="*/ 25 w 69"/>
                  <a:gd name="T11" fmla="*/ 25 h 69"/>
                  <a:gd name="T12" fmla="*/ 10 w 69"/>
                  <a:gd name="T13" fmla="*/ 25 h 69"/>
                  <a:gd name="T14" fmla="*/ 0 w 69"/>
                  <a:gd name="T15" fmla="*/ 34 h 69"/>
                  <a:gd name="T16" fmla="*/ 10 w 69"/>
                  <a:gd name="T17" fmla="*/ 44 h 69"/>
                  <a:gd name="T18" fmla="*/ 25 w 69"/>
                  <a:gd name="T19" fmla="*/ 44 h 69"/>
                  <a:gd name="T20" fmla="*/ 25 w 69"/>
                  <a:gd name="T21" fmla="*/ 59 h 69"/>
                  <a:gd name="T22" fmla="*/ 35 w 69"/>
                  <a:gd name="T23" fmla="*/ 69 h 69"/>
                  <a:gd name="T24" fmla="*/ 44 w 69"/>
                  <a:gd name="T25" fmla="*/ 59 h 69"/>
                  <a:gd name="T26" fmla="*/ 44 w 69"/>
                  <a:gd name="T27" fmla="*/ 44 h 69"/>
                  <a:gd name="T28" fmla="*/ 60 w 69"/>
                  <a:gd name="T29" fmla="*/ 44 h 69"/>
                  <a:gd name="T30" fmla="*/ 69 w 69"/>
                  <a:gd name="T31" fmla="*/ 34 h 69"/>
                  <a:gd name="T32" fmla="*/ 60 w 69"/>
                  <a:gd name="T33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60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ubicBezTo>
                      <a:pt x="30" y="0"/>
                      <a:pt x="25" y="4"/>
                      <a:pt x="25" y="9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9"/>
                      <a:pt x="0" y="34"/>
                    </a:cubicBezTo>
                    <a:cubicBezTo>
                      <a:pt x="0" y="39"/>
                      <a:pt x="5" y="44"/>
                      <a:pt x="10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64"/>
                      <a:pt x="30" y="69"/>
                      <a:pt x="35" y="69"/>
                    </a:cubicBezTo>
                    <a:cubicBezTo>
                      <a:pt x="40" y="69"/>
                      <a:pt x="44" y="64"/>
                      <a:pt x="44" y="5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4"/>
                      <a:pt x="69" y="39"/>
                      <a:pt x="69" y="34"/>
                    </a:cubicBezTo>
                    <a:cubicBezTo>
                      <a:pt x="69" y="29"/>
                      <a:pt x="65" y="25"/>
                      <a:pt x="6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5624" name="Group 24"/>
            <p:cNvGrpSpPr/>
            <p:nvPr/>
          </p:nvGrpSpPr>
          <p:grpSpPr>
            <a:xfrm>
              <a:off x="2118" y="5894"/>
              <a:ext cx="410" cy="355"/>
              <a:chOff x="0" y="0"/>
              <a:chExt cx="346" cy="301"/>
            </a:xfrm>
          </p:grpSpPr>
          <p:sp>
            <p:nvSpPr>
              <p:cNvPr id="25625" name="Freeform 25"/>
              <p:cNvSpPr/>
              <p:nvPr/>
            </p:nvSpPr>
            <p:spPr bwMode="auto">
              <a:xfrm>
                <a:off x="0" y="0"/>
                <a:ext cx="291" cy="254"/>
              </a:xfrm>
              <a:custGeom>
                <a:avLst/>
                <a:gdLst>
                  <a:gd name="T0" fmla="*/ 30 w 291"/>
                  <a:gd name="T1" fmla="*/ 28 h 254"/>
                  <a:gd name="T2" fmla="*/ 261 w 291"/>
                  <a:gd name="T3" fmla="*/ 28 h 254"/>
                  <a:gd name="T4" fmla="*/ 261 w 291"/>
                  <a:gd name="T5" fmla="*/ 126 h 254"/>
                  <a:gd name="T6" fmla="*/ 291 w 291"/>
                  <a:gd name="T7" fmla="*/ 126 h 254"/>
                  <a:gd name="T8" fmla="*/ 291 w 291"/>
                  <a:gd name="T9" fmla="*/ 0 h 254"/>
                  <a:gd name="T10" fmla="*/ 0 w 291"/>
                  <a:gd name="T11" fmla="*/ 0 h 254"/>
                  <a:gd name="T12" fmla="*/ 0 w 291"/>
                  <a:gd name="T13" fmla="*/ 254 h 254"/>
                  <a:gd name="T14" fmla="*/ 146 w 291"/>
                  <a:gd name="T15" fmla="*/ 254 h 254"/>
                  <a:gd name="T16" fmla="*/ 146 w 291"/>
                  <a:gd name="T17" fmla="*/ 224 h 254"/>
                  <a:gd name="T18" fmla="*/ 30 w 291"/>
                  <a:gd name="T19" fmla="*/ 224 h 254"/>
                  <a:gd name="T20" fmla="*/ 30 w 291"/>
                  <a:gd name="T21" fmla="*/ 2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54">
                    <a:moveTo>
                      <a:pt x="30" y="28"/>
                    </a:moveTo>
                    <a:lnTo>
                      <a:pt x="261" y="28"/>
                    </a:lnTo>
                    <a:lnTo>
                      <a:pt x="261" y="126"/>
                    </a:lnTo>
                    <a:lnTo>
                      <a:pt x="291" y="126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46" y="254"/>
                    </a:lnTo>
                    <a:lnTo>
                      <a:pt x="146" y="224"/>
                    </a:lnTo>
                    <a:lnTo>
                      <a:pt x="30" y="2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6" name="Freeform 26"/>
              <p:cNvSpPr/>
              <p:nvPr/>
            </p:nvSpPr>
            <p:spPr bwMode="auto">
              <a:xfrm>
                <a:off x="207" y="161"/>
                <a:ext cx="139" cy="140"/>
              </a:xfrm>
              <a:custGeom>
                <a:avLst/>
                <a:gdLst>
                  <a:gd name="T0" fmla="*/ 139 w 139"/>
                  <a:gd name="T1" fmla="*/ 56 h 140"/>
                  <a:gd name="T2" fmla="*/ 84 w 139"/>
                  <a:gd name="T3" fmla="*/ 56 h 140"/>
                  <a:gd name="T4" fmla="*/ 84 w 139"/>
                  <a:gd name="T5" fmla="*/ 0 h 140"/>
                  <a:gd name="T6" fmla="*/ 54 w 139"/>
                  <a:gd name="T7" fmla="*/ 0 h 140"/>
                  <a:gd name="T8" fmla="*/ 54 w 139"/>
                  <a:gd name="T9" fmla="*/ 56 h 140"/>
                  <a:gd name="T10" fmla="*/ 0 w 139"/>
                  <a:gd name="T11" fmla="*/ 56 h 140"/>
                  <a:gd name="T12" fmla="*/ 0 w 139"/>
                  <a:gd name="T13" fmla="*/ 86 h 140"/>
                  <a:gd name="T14" fmla="*/ 54 w 139"/>
                  <a:gd name="T15" fmla="*/ 86 h 140"/>
                  <a:gd name="T16" fmla="*/ 54 w 139"/>
                  <a:gd name="T17" fmla="*/ 140 h 140"/>
                  <a:gd name="T18" fmla="*/ 84 w 139"/>
                  <a:gd name="T19" fmla="*/ 140 h 140"/>
                  <a:gd name="T20" fmla="*/ 84 w 139"/>
                  <a:gd name="T21" fmla="*/ 86 h 140"/>
                  <a:gd name="T22" fmla="*/ 139 w 139"/>
                  <a:gd name="T23" fmla="*/ 86 h 140"/>
                  <a:gd name="T24" fmla="*/ 139 w 139"/>
                  <a:gd name="T2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40">
                    <a:moveTo>
                      <a:pt x="139" y="56"/>
                    </a:moveTo>
                    <a:lnTo>
                      <a:pt x="84" y="56"/>
                    </a:lnTo>
                    <a:lnTo>
                      <a:pt x="84" y="0"/>
                    </a:ln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86"/>
                    </a:lnTo>
                    <a:lnTo>
                      <a:pt x="54" y="86"/>
                    </a:lnTo>
                    <a:lnTo>
                      <a:pt x="54" y="140"/>
                    </a:lnTo>
                    <a:lnTo>
                      <a:pt x="84" y="140"/>
                    </a:lnTo>
                    <a:lnTo>
                      <a:pt x="84" y="86"/>
                    </a:lnTo>
                    <a:lnTo>
                      <a:pt x="139" y="8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7" name="Rectangle 27"/>
              <p:cNvSpPr>
                <a:spLocks noChangeArrowheads="1"/>
              </p:cNvSpPr>
              <p:nvPr/>
            </p:nvSpPr>
            <p:spPr bwMode="auto">
              <a:xfrm>
                <a:off x="70" y="75"/>
                <a:ext cx="12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8" name="Rectangle 28"/>
              <p:cNvSpPr>
                <a:spLocks noChangeArrowheads="1"/>
              </p:cNvSpPr>
              <p:nvPr/>
            </p:nvSpPr>
            <p:spPr bwMode="auto">
              <a:xfrm>
                <a:off x="70" y="134"/>
                <a:ext cx="96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30" name="Rectangle 30"/>
            <p:cNvSpPr>
              <a:spLocks noChangeArrowheads="1"/>
            </p:cNvSpPr>
            <p:nvPr/>
          </p:nvSpPr>
          <p:spPr bwMode="auto">
            <a:xfrm>
              <a:off x="2873" y="4280"/>
              <a:ext cx="12866" cy="6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陆贾从高祖定天下，名为有口辩士，居左右，常使诸侯。及高祖时，中国初定，尉佗平南越，因王之。高祖使陆贾赐尉佗印，为南越王。……尉佗问陆生曰：“我孰与萧何、曹参、韩信贤？”陆生曰：“王似贤。”复问：“我孰与皇帝贤？”陆曰：“皇帝起丰、沛，讨</a:t>
              </a:r>
              <a:r>
                <a:rPr sz="2400" b="1" u="sng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暴</a:t>
              </a:r>
              <a:r>
                <a:rPr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秦，诛强楚，为天下兴</a:t>
              </a:r>
              <a:r>
                <a:rPr sz="2400" b="1" u="sng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利</a:t>
              </a:r>
              <a:r>
                <a:rPr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除害，继五帝、三王之业，统理中国，中国之人以亿计，地方万里，居天下之膏腴，人众车</a:t>
              </a:r>
              <a:r>
                <a:rPr sz="2400" b="1" u="sng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舆[ yú ] </a:t>
              </a:r>
              <a:r>
                <a:rPr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，万物殷富，政由一家，自天地剖判，未尝有也。今王众不过数十万，皆蛮夷，崎岖山海之间，譬若汉一郡，何可乃比于汉王！”尉佗大笑曰：“吾不起中国，故王此；使我居中国，何遽不若汉！”乃大悦陆生，留与饮数月。</a:t>
              </a:r>
            </a:p>
          </p:txBody>
        </p:sp>
      </p:grp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459798" y="253292"/>
            <a:ext cx="222440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sz="3200" b="1">
                <a:solidFill>
                  <a:srgbClr val="12B789"/>
                </a:solidFill>
              </a:rPr>
              <a:t>句式推断法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828415" y="836930"/>
            <a:ext cx="1584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7701915" y="82550"/>
            <a:ext cx="1538605" cy="690245"/>
            <a:chOff x="10249" y="795"/>
            <a:chExt cx="2423" cy="1087"/>
          </a:xfrm>
        </p:grpSpPr>
        <p:sp>
          <p:nvSpPr>
            <p:cNvPr id="6" name="线形标注 1 5"/>
            <p:cNvSpPr/>
            <p:nvPr/>
          </p:nvSpPr>
          <p:spPr>
            <a:xfrm>
              <a:off x="10249" y="795"/>
              <a:ext cx="2187" cy="1087"/>
            </a:xfrm>
            <a:prstGeom prst="borderCallout1">
              <a:avLst>
                <a:gd name="adj1" fmla="val 99908"/>
                <a:gd name="adj2" fmla="val 19707"/>
                <a:gd name="adj3" fmla="val 363201"/>
                <a:gd name="adj4" fmla="val 13671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249" y="1024"/>
              <a:ext cx="242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chemeClr val="tx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有利的事情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76620" y="305435"/>
            <a:ext cx="1259205" cy="480060"/>
            <a:chOff x="10587" y="1044"/>
            <a:chExt cx="1983" cy="756"/>
          </a:xfrm>
        </p:grpSpPr>
        <p:sp>
          <p:nvSpPr>
            <p:cNvPr id="8" name="线形标注 1 7"/>
            <p:cNvSpPr/>
            <p:nvPr/>
          </p:nvSpPr>
          <p:spPr>
            <a:xfrm>
              <a:off x="10587" y="1044"/>
              <a:ext cx="1983" cy="756"/>
            </a:xfrm>
            <a:prstGeom prst="borderCallout1">
              <a:avLst>
                <a:gd name="adj1" fmla="val 55952"/>
                <a:gd name="adj2" fmla="val -1210"/>
                <a:gd name="adj3" fmla="val 458597"/>
                <a:gd name="adj4" fmla="val -101512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712" y="1088"/>
              <a:ext cx="173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chemeClr val="tx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暴虐的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22910" y="53975"/>
            <a:ext cx="1710690" cy="436880"/>
            <a:chOff x="400" y="3462"/>
            <a:chExt cx="2694" cy="688"/>
          </a:xfrm>
        </p:grpSpPr>
        <p:sp>
          <p:nvSpPr>
            <p:cNvPr id="11" name="线形标注 1 10"/>
            <p:cNvSpPr/>
            <p:nvPr/>
          </p:nvSpPr>
          <p:spPr>
            <a:xfrm>
              <a:off x="436" y="3462"/>
              <a:ext cx="1982" cy="688"/>
            </a:xfrm>
            <a:prstGeom prst="borderCallout1">
              <a:avLst>
                <a:gd name="adj1" fmla="val 89546"/>
                <a:gd name="adj2" fmla="val 94532"/>
                <a:gd name="adj3" fmla="val 736046"/>
                <a:gd name="adj4" fmla="val 275933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00" y="3522"/>
              <a:ext cx="269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chemeClr val="tx1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舆：众多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" y="944880"/>
            <a:ext cx="4368800" cy="4262755"/>
            <a:chOff x="1873" y="4159"/>
            <a:chExt cx="6880" cy="6713"/>
          </a:xfrm>
        </p:grpSpPr>
        <p:sp>
          <p:nvSpPr>
            <p:cNvPr id="25618" name="Oval 18"/>
            <p:cNvSpPr>
              <a:spLocks noChangeArrowheads="1"/>
            </p:cNvSpPr>
            <p:nvPr/>
          </p:nvSpPr>
          <p:spPr bwMode="auto">
            <a:xfrm>
              <a:off x="1873" y="4161"/>
              <a:ext cx="860" cy="85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9" name="Group 19"/>
            <p:cNvGrpSpPr/>
            <p:nvPr/>
          </p:nvGrpSpPr>
          <p:grpSpPr>
            <a:xfrm>
              <a:off x="2145" y="4356"/>
              <a:ext cx="315" cy="460"/>
              <a:chOff x="0" y="0"/>
              <a:chExt cx="206" cy="305"/>
            </a:xfrm>
          </p:grpSpPr>
          <p:sp>
            <p:nvSpPr>
              <p:cNvPr id="25620" name="Freeform 20"/>
              <p:cNvSpPr>
                <a:spLocks noEditPoints="1"/>
              </p:cNvSpPr>
              <p:nvPr/>
            </p:nvSpPr>
            <p:spPr bwMode="auto">
              <a:xfrm>
                <a:off x="0" y="43"/>
                <a:ext cx="206" cy="262"/>
              </a:xfrm>
              <a:custGeom>
                <a:avLst/>
                <a:gdLst>
                  <a:gd name="T0" fmla="*/ 124 w 153"/>
                  <a:gd name="T1" fmla="*/ 0 h 193"/>
                  <a:gd name="T2" fmla="*/ 29 w 153"/>
                  <a:gd name="T3" fmla="*/ 0 h 193"/>
                  <a:gd name="T4" fmla="*/ 0 w 153"/>
                  <a:gd name="T5" fmla="*/ 29 h 193"/>
                  <a:gd name="T6" fmla="*/ 0 w 153"/>
                  <a:gd name="T7" fmla="*/ 183 h 193"/>
                  <a:gd name="T8" fmla="*/ 5 w 153"/>
                  <a:gd name="T9" fmla="*/ 191 h 193"/>
                  <a:gd name="T10" fmla="*/ 14 w 153"/>
                  <a:gd name="T11" fmla="*/ 192 h 193"/>
                  <a:gd name="T12" fmla="*/ 77 w 153"/>
                  <a:gd name="T13" fmla="*/ 160 h 193"/>
                  <a:gd name="T14" fmla="*/ 139 w 153"/>
                  <a:gd name="T15" fmla="*/ 192 h 193"/>
                  <a:gd name="T16" fmla="*/ 144 w 153"/>
                  <a:gd name="T17" fmla="*/ 193 h 193"/>
                  <a:gd name="T18" fmla="*/ 149 w 153"/>
                  <a:gd name="T19" fmla="*/ 191 h 193"/>
                  <a:gd name="T20" fmla="*/ 153 w 153"/>
                  <a:gd name="T21" fmla="*/ 183 h 193"/>
                  <a:gd name="T22" fmla="*/ 153 w 153"/>
                  <a:gd name="T23" fmla="*/ 29 h 193"/>
                  <a:gd name="T24" fmla="*/ 124 w 153"/>
                  <a:gd name="T25" fmla="*/ 0 h 193"/>
                  <a:gd name="T26" fmla="*/ 134 w 153"/>
                  <a:gd name="T27" fmla="*/ 168 h 193"/>
                  <a:gd name="T28" fmla="*/ 81 w 153"/>
                  <a:gd name="T29" fmla="*/ 140 h 193"/>
                  <a:gd name="T30" fmla="*/ 77 w 153"/>
                  <a:gd name="T31" fmla="*/ 139 h 193"/>
                  <a:gd name="T32" fmla="*/ 72 w 153"/>
                  <a:gd name="T33" fmla="*/ 140 h 193"/>
                  <a:gd name="T34" fmla="*/ 19 w 153"/>
                  <a:gd name="T35" fmla="*/ 168 h 193"/>
                  <a:gd name="T36" fmla="*/ 19 w 153"/>
                  <a:gd name="T37" fmla="*/ 29 h 193"/>
                  <a:gd name="T38" fmla="*/ 29 w 153"/>
                  <a:gd name="T39" fmla="*/ 19 h 193"/>
                  <a:gd name="T40" fmla="*/ 124 w 153"/>
                  <a:gd name="T41" fmla="*/ 19 h 193"/>
                  <a:gd name="T42" fmla="*/ 134 w 153"/>
                  <a:gd name="T43" fmla="*/ 29 h 193"/>
                  <a:gd name="T44" fmla="*/ 134 w 153"/>
                  <a:gd name="T45" fmla="*/ 1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93">
                    <a:moveTo>
                      <a:pt x="124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2" y="190"/>
                      <a:pt x="5" y="191"/>
                    </a:cubicBezTo>
                    <a:cubicBezTo>
                      <a:pt x="8" y="193"/>
                      <a:pt x="11" y="193"/>
                      <a:pt x="14" y="192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139" y="192"/>
                      <a:pt x="139" y="192"/>
                      <a:pt x="139" y="192"/>
                    </a:cubicBezTo>
                    <a:cubicBezTo>
                      <a:pt x="141" y="193"/>
                      <a:pt x="142" y="193"/>
                      <a:pt x="144" y="193"/>
                    </a:cubicBezTo>
                    <a:cubicBezTo>
                      <a:pt x="146" y="193"/>
                      <a:pt x="147" y="192"/>
                      <a:pt x="149" y="191"/>
                    </a:cubicBezTo>
                    <a:cubicBezTo>
                      <a:pt x="152" y="190"/>
                      <a:pt x="153" y="187"/>
                      <a:pt x="153" y="183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13"/>
                      <a:pt x="140" y="0"/>
                      <a:pt x="124" y="0"/>
                    </a:cubicBezTo>
                    <a:close/>
                    <a:moveTo>
                      <a:pt x="134" y="168"/>
                    </a:move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78" y="139"/>
                      <a:pt x="77" y="139"/>
                    </a:cubicBezTo>
                    <a:cubicBezTo>
                      <a:pt x="75" y="139"/>
                      <a:pt x="74" y="140"/>
                      <a:pt x="72" y="140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3"/>
                      <a:pt x="24" y="19"/>
                      <a:pt x="29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30" y="19"/>
                      <a:pt x="134" y="23"/>
                      <a:pt x="134" y="29"/>
                    </a:cubicBezTo>
                    <a:lnTo>
                      <a:pt x="134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1" name="Freeform 21"/>
              <p:cNvSpPr/>
              <p:nvPr/>
            </p:nvSpPr>
            <p:spPr bwMode="auto">
              <a:xfrm>
                <a:off x="42" y="0"/>
                <a:ext cx="123" cy="26"/>
              </a:xfrm>
              <a:custGeom>
                <a:avLst/>
                <a:gdLst>
                  <a:gd name="T0" fmla="*/ 10 w 91"/>
                  <a:gd name="T1" fmla="*/ 19 h 19"/>
                  <a:gd name="T2" fmla="*/ 82 w 91"/>
                  <a:gd name="T3" fmla="*/ 19 h 19"/>
                  <a:gd name="T4" fmla="*/ 91 w 91"/>
                  <a:gd name="T5" fmla="*/ 10 h 19"/>
                  <a:gd name="T6" fmla="*/ 82 w 91"/>
                  <a:gd name="T7" fmla="*/ 0 h 19"/>
                  <a:gd name="T8" fmla="*/ 10 w 91"/>
                  <a:gd name="T9" fmla="*/ 0 h 19"/>
                  <a:gd name="T10" fmla="*/ 0 w 91"/>
                  <a:gd name="T11" fmla="*/ 10 h 19"/>
                  <a:gd name="T12" fmla="*/ 10 w 91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9">
                    <a:moveTo>
                      <a:pt x="10" y="19"/>
                    </a:moveTo>
                    <a:cubicBezTo>
                      <a:pt x="82" y="19"/>
                      <a:pt x="82" y="19"/>
                      <a:pt x="82" y="19"/>
                    </a:cubicBezTo>
                    <a:cubicBezTo>
                      <a:pt x="87" y="19"/>
                      <a:pt x="91" y="15"/>
                      <a:pt x="91" y="10"/>
                    </a:cubicBezTo>
                    <a:cubicBezTo>
                      <a:pt x="91" y="4"/>
                      <a:pt x="87" y="0"/>
                      <a:pt x="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2" name="Freeform 22"/>
              <p:cNvSpPr/>
              <p:nvPr/>
            </p:nvSpPr>
            <p:spPr bwMode="auto">
              <a:xfrm>
                <a:off x="56" y="105"/>
                <a:ext cx="94" cy="94"/>
              </a:xfrm>
              <a:custGeom>
                <a:avLst/>
                <a:gdLst>
                  <a:gd name="T0" fmla="*/ 60 w 69"/>
                  <a:gd name="T1" fmla="*/ 25 h 69"/>
                  <a:gd name="T2" fmla="*/ 44 w 69"/>
                  <a:gd name="T3" fmla="*/ 25 h 69"/>
                  <a:gd name="T4" fmla="*/ 44 w 69"/>
                  <a:gd name="T5" fmla="*/ 9 h 69"/>
                  <a:gd name="T6" fmla="*/ 35 w 69"/>
                  <a:gd name="T7" fmla="*/ 0 h 69"/>
                  <a:gd name="T8" fmla="*/ 25 w 69"/>
                  <a:gd name="T9" fmla="*/ 9 h 69"/>
                  <a:gd name="T10" fmla="*/ 25 w 69"/>
                  <a:gd name="T11" fmla="*/ 25 h 69"/>
                  <a:gd name="T12" fmla="*/ 10 w 69"/>
                  <a:gd name="T13" fmla="*/ 25 h 69"/>
                  <a:gd name="T14" fmla="*/ 0 w 69"/>
                  <a:gd name="T15" fmla="*/ 34 h 69"/>
                  <a:gd name="T16" fmla="*/ 10 w 69"/>
                  <a:gd name="T17" fmla="*/ 44 h 69"/>
                  <a:gd name="T18" fmla="*/ 25 w 69"/>
                  <a:gd name="T19" fmla="*/ 44 h 69"/>
                  <a:gd name="T20" fmla="*/ 25 w 69"/>
                  <a:gd name="T21" fmla="*/ 59 h 69"/>
                  <a:gd name="T22" fmla="*/ 35 w 69"/>
                  <a:gd name="T23" fmla="*/ 69 h 69"/>
                  <a:gd name="T24" fmla="*/ 44 w 69"/>
                  <a:gd name="T25" fmla="*/ 59 h 69"/>
                  <a:gd name="T26" fmla="*/ 44 w 69"/>
                  <a:gd name="T27" fmla="*/ 44 h 69"/>
                  <a:gd name="T28" fmla="*/ 60 w 69"/>
                  <a:gd name="T29" fmla="*/ 44 h 69"/>
                  <a:gd name="T30" fmla="*/ 69 w 69"/>
                  <a:gd name="T31" fmla="*/ 34 h 69"/>
                  <a:gd name="T32" fmla="*/ 60 w 69"/>
                  <a:gd name="T33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60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ubicBezTo>
                      <a:pt x="30" y="0"/>
                      <a:pt x="25" y="4"/>
                      <a:pt x="25" y="9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9"/>
                      <a:pt x="0" y="34"/>
                    </a:cubicBezTo>
                    <a:cubicBezTo>
                      <a:pt x="0" y="39"/>
                      <a:pt x="5" y="44"/>
                      <a:pt x="10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64"/>
                      <a:pt x="30" y="69"/>
                      <a:pt x="35" y="69"/>
                    </a:cubicBezTo>
                    <a:cubicBezTo>
                      <a:pt x="40" y="69"/>
                      <a:pt x="44" y="64"/>
                      <a:pt x="44" y="5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4"/>
                      <a:pt x="69" y="39"/>
                      <a:pt x="69" y="34"/>
                    </a:cubicBezTo>
                    <a:cubicBezTo>
                      <a:pt x="69" y="29"/>
                      <a:pt x="65" y="25"/>
                      <a:pt x="6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5624" name="Group 24"/>
            <p:cNvGrpSpPr/>
            <p:nvPr/>
          </p:nvGrpSpPr>
          <p:grpSpPr>
            <a:xfrm>
              <a:off x="2118" y="5894"/>
              <a:ext cx="410" cy="355"/>
              <a:chOff x="0" y="0"/>
              <a:chExt cx="346" cy="301"/>
            </a:xfrm>
          </p:grpSpPr>
          <p:sp>
            <p:nvSpPr>
              <p:cNvPr id="25625" name="Freeform 25"/>
              <p:cNvSpPr/>
              <p:nvPr/>
            </p:nvSpPr>
            <p:spPr bwMode="auto">
              <a:xfrm>
                <a:off x="0" y="0"/>
                <a:ext cx="291" cy="254"/>
              </a:xfrm>
              <a:custGeom>
                <a:avLst/>
                <a:gdLst>
                  <a:gd name="T0" fmla="*/ 30 w 291"/>
                  <a:gd name="T1" fmla="*/ 28 h 254"/>
                  <a:gd name="T2" fmla="*/ 261 w 291"/>
                  <a:gd name="T3" fmla="*/ 28 h 254"/>
                  <a:gd name="T4" fmla="*/ 261 w 291"/>
                  <a:gd name="T5" fmla="*/ 126 h 254"/>
                  <a:gd name="T6" fmla="*/ 291 w 291"/>
                  <a:gd name="T7" fmla="*/ 126 h 254"/>
                  <a:gd name="T8" fmla="*/ 291 w 291"/>
                  <a:gd name="T9" fmla="*/ 0 h 254"/>
                  <a:gd name="T10" fmla="*/ 0 w 291"/>
                  <a:gd name="T11" fmla="*/ 0 h 254"/>
                  <a:gd name="T12" fmla="*/ 0 w 291"/>
                  <a:gd name="T13" fmla="*/ 254 h 254"/>
                  <a:gd name="T14" fmla="*/ 146 w 291"/>
                  <a:gd name="T15" fmla="*/ 254 h 254"/>
                  <a:gd name="T16" fmla="*/ 146 w 291"/>
                  <a:gd name="T17" fmla="*/ 224 h 254"/>
                  <a:gd name="T18" fmla="*/ 30 w 291"/>
                  <a:gd name="T19" fmla="*/ 224 h 254"/>
                  <a:gd name="T20" fmla="*/ 30 w 291"/>
                  <a:gd name="T21" fmla="*/ 2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54">
                    <a:moveTo>
                      <a:pt x="30" y="28"/>
                    </a:moveTo>
                    <a:lnTo>
                      <a:pt x="261" y="28"/>
                    </a:lnTo>
                    <a:lnTo>
                      <a:pt x="261" y="126"/>
                    </a:lnTo>
                    <a:lnTo>
                      <a:pt x="291" y="126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46" y="254"/>
                    </a:lnTo>
                    <a:lnTo>
                      <a:pt x="146" y="224"/>
                    </a:lnTo>
                    <a:lnTo>
                      <a:pt x="30" y="2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6" name="Freeform 26"/>
              <p:cNvSpPr/>
              <p:nvPr/>
            </p:nvSpPr>
            <p:spPr bwMode="auto">
              <a:xfrm>
                <a:off x="207" y="161"/>
                <a:ext cx="139" cy="140"/>
              </a:xfrm>
              <a:custGeom>
                <a:avLst/>
                <a:gdLst>
                  <a:gd name="T0" fmla="*/ 139 w 139"/>
                  <a:gd name="T1" fmla="*/ 56 h 140"/>
                  <a:gd name="T2" fmla="*/ 84 w 139"/>
                  <a:gd name="T3" fmla="*/ 56 h 140"/>
                  <a:gd name="T4" fmla="*/ 84 w 139"/>
                  <a:gd name="T5" fmla="*/ 0 h 140"/>
                  <a:gd name="T6" fmla="*/ 54 w 139"/>
                  <a:gd name="T7" fmla="*/ 0 h 140"/>
                  <a:gd name="T8" fmla="*/ 54 w 139"/>
                  <a:gd name="T9" fmla="*/ 56 h 140"/>
                  <a:gd name="T10" fmla="*/ 0 w 139"/>
                  <a:gd name="T11" fmla="*/ 56 h 140"/>
                  <a:gd name="T12" fmla="*/ 0 w 139"/>
                  <a:gd name="T13" fmla="*/ 86 h 140"/>
                  <a:gd name="T14" fmla="*/ 54 w 139"/>
                  <a:gd name="T15" fmla="*/ 86 h 140"/>
                  <a:gd name="T16" fmla="*/ 54 w 139"/>
                  <a:gd name="T17" fmla="*/ 140 h 140"/>
                  <a:gd name="T18" fmla="*/ 84 w 139"/>
                  <a:gd name="T19" fmla="*/ 140 h 140"/>
                  <a:gd name="T20" fmla="*/ 84 w 139"/>
                  <a:gd name="T21" fmla="*/ 86 h 140"/>
                  <a:gd name="T22" fmla="*/ 139 w 139"/>
                  <a:gd name="T23" fmla="*/ 86 h 140"/>
                  <a:gd name="T24" fmla="*/ 139 w 139"/>
                  <a:gd name="T2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40">
                    <a:moveTo>
                      <a:pt x="139" y="56"/>
                    </a:moveTo>
                    <a:lnTo>
                      <a:pt x="84" y="56"/>
                    </a:lnTo>
                    <a:lnTo>
                      <a:pt x="84" y="0"/>
                    </a:ln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86"/>
                    </a:lnTo>
                    <a:lnTo>
                      <a:pt x="54" y="86"/>
                    </a:lnTo>
                    <a:lnTo>
                      <a:pt x="54" y="140"/>
                    </a:lnTo>
                    <a:lnTo>
                      <a:pt x="84" y="140"/>
                    </a:lnTo>
                    <a:lnTo>
                      <a:pt x="84" y="86"/>
                    </a:lnTo>
                    <a:lnTo>
                      <a:pt x="139" y="8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7" name="Rectangle 27"/>
              <p:cNvSpPr>
                <a:spLocks noChangeArrowheads="1"/>
              </p:cNvSpPr>
              <p:nvPr/>
            </p:nvSpPr>
            <p:spPr bwMode="auto">
              <a:xfrm>
                <a:off x="70" y="75"/>
                <a:ext cx="12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8" name="Rectangle 28"/>
              <p:cNvSpPr>
                <a:spLocks noChangeArrowheads="1"/>
              </p:cNvSpPr>
              <p:nvPr/>
            </p:nvSpPr>
            <p:spPr bwMode="auto">
              <a:xfrm>
                <a:off x="70" y="134"/>
                <a:ext cx="96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30" name="Rectangle 30"/>
            <p:cNvSpPr>
              <a:spLocks noChangeArrowheads="1"/>
            </p:cNvSpPr>
            <p:nvPr/>
          </p:nvSpPr>
          <p:spPr bwMode="auto">
            <a:xfrm>
              <a:off x="2983" y="4159"/>
              <a:ext cx="5770" cy="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3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褚玠，字温理，河南阳翟人也。玠九岁而孤，为叔父骠骑从事中郎随所养。早有令誉，先达多以才器许之。及长，美风仪，善占对，博学能属文，词义典实，不好艳靡。起家王府法曹，历转外兵记室。天嘉中，兼通直散骑常侍，聘①齐，还为桂阳王友。迁太子庶子、中书侍郎。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  </a:t>
              </a:r>
            </a:p>
          </p:txBody>
        </p:sp>
      </p:grp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663951" y="253292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9101"/>
                </a:solidFill>
              </a:rPr>
              <a:t>真题演练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828415" y="836930"/>
            <a:ext cx="1584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4537710" y="750570"/>
            <a:ext cx="4595495" cy="4491990"/>
            <a:chOff x="7146" y="1182"/>
            <a:chExt cx="7237" cy="7074"/>
          </a:xfrm>
        </p:grpSpPr>
        <p:grpSp>
          <p:nvGrpSpPr>
            <p:cNvPr id="2" name="组合 1"/>
            <p:cNvGrpSpPr/>
            <p:nvPr/>
          </p:nvGrpSpPr>
          <p:grpSpPr>
            <a:xfrm>
              <a:off x="7146" y="1521"/>
              <a:ext cx="860" cy="854"/>
              <a:chOff x="1276" y="1884"/>
              <a:chExt cx="860" cy="854"/>
            </a:xfrm>
          </p:grpSpPr>
          <p:sp>
            <p:nvSpPr>
              <p:cNvPr id="25614" name="Oval 14"/>
              <p:cNvSpPr>
                <a:spLocks noChangeArrowheads="1"/>
              </p:cNvSpPr>
              <p:nvPr/>
            </p:nvSpPr>
            <p:spPr bwMode="auto">
              <a:xfrm>
                <a:off x="1276" y="1884"/>
                <a:ext cx="860" cy="85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16" name="Freeform 16"/>
              <p:cNvSpPr/>
              <p:nvPr/>
            </p:nvSpPr>
            <p:spPr bwMode="auto">
              <a:xfrm>
                <a:off x="1499" y="2099"/>
                <a:ext cx="420" cy="311"/>
              </a:xfrm>
              <a:custGeom>
                <a:avLst/>
                <a:gdLst>
                  <a:gd name="T0" fmla="*/ 106 w 138"/>
                  <a:gd name="T1" fmla="*/ 37 h 101"/>
                  <a:gd name="T2" fmla="*/ 100 w 138"/>
                  <a:gd name="T3" fmla="*/ 38 h 101"/>
                  <a:gd name="T4" fmla="*/ 100 w 138"/>
                  <a:gd name="T5" fmla="*/ 35 h 101"/>
                  <a:gd name="T6" fmla="*/ 66 w 138"/>
                  <a:gd name="T7" fmla="*/ 0 h 101"/>
                  <a:gd name="T8" fmla="*/ 32 w 138"/>
                  <a:gd name="T9" fmla="*/ 29 h 101"/>
                  <a:gd name="T10" fmla="*/ 22 w 138"/>
                  <a:gd name="T11" fmla="*/ 30 h 101"/>
                  <a:gd name="T12" fmla="*/ 22 w 138"/>
                  <a:gd name="T13" fmla="*/ 30 h 101"/>
                  <a:gd name="T14" fmla="*/ 8 w 138"/>
                  <a:gd name="T15" fmla="*/ 51 h 101"/>
                  <a:gd name="T16" fmla="*/ 10 w 138"/>
                  <a:gd name="T17" fmla="*/ 60 h 101"/>
                  <a:gd name="T18" fmla="*/ 0 w 138"/>
                  <a:gd name="T19" fmla="*/ 79 h 101"/>
                  <a:gd name="T20" fmla="*/ 22 w 138"/>
                  <a:gd name="T21" fmla="*/ 101 h 101"/>
                  <a:gd name="T22" fmla="*/ 45 w 138"/>
                  <a:gd name="T23" fmla="*/ 101 h 101"/>
                  <a:gd name="T24" fmla="*/ 51 w 138"/>
                  <a:gd name="T25" fmla="*/ 95 h 101"/>
                  <a:gd name="T26" fmla="*/ 45 w 138"/>
                  <a:gd name="T27" fmla="*/ 89 h 101"/>
                  <a:gd name="T28" fmla="*/ 22 w 138"/>
                  <a:gd name="T29" fmla="*/ 89 h 101"/>
                  <a:gd name="T30" fmla="*/ 12 w 138"/>
                  <a:gd name="T31" fmla="*/ 79 h 101"/>
                  <a:gd name="T32" fmla="*/ 20 w 138"/>
                  <a:gd name="T33" fmla="*/ 69 h 101"/>
                  <a:gd name="T34" fmla="*/ 25 w 138"/>
                  <a:gd name="T35" fmla="*/ 65 h 101"/>
                  <a:gd name="T36" fmla="*/ 23 w 138"/>
                  <a:gd name="T37" fmla="*/ 58 h 101"/>
                  <a:gd name="T38" fmla="*/ 20 w 138"/>
                  <a:gd name="T39" fmla="*/ 51 h 101"/>
                  <a:gd name="T40" fmla="*/ 26 w 138"/>
                  <a:gd name="T41" fmla="*/ 41 h 101"/>
                  <a:gd name="T42" fmla="*/ 26 w 138"/>
                  <a:gd name="T43" fmla="*/ 41 h 101"/>
                  <a:gd name="T44" fmla="*/ 35 w 138"/>
                  <a:gd name="T45" fmla="*/ 42 h 101"/>
                  <a:gd name="T46" fmla="*/ 41 w 138"/>
                  <a:gd name="T47" fmla="*/ 42 h 101"/>
                  <a:gd name="T48" fmla="*/ 43 w 138"/>
                  <a:gd name="T49" fmla="*/ 36 h 101"/>
                  <a:gd name="T50" fmla="*/ 43 w 138"/>
                  <a:gd name="T51" fmla="*/ 35 h 101"/>
                  <a:gd name="T52" fmla="*/ 43 w 138"/>
                  <a:gd name="T53" fmla="*/ 35 h 101"/>
                  <a:gd name="T54" fmla="*/ 66 w 138"/>
                  <a:gd name="T55" fmla="*/ 12 h 101"/>
                  <a:gd name="T56" fmla="*/ 88 w 138"/>
                  <a:gd name="T57" fmla="*/ 35 h 101"/>
                  <a:gd name="T58" fmla="*/ 84 w 138"/>
                  <a:gd name="T59" fmla="*/ 46 h 101"/>
                  <a:gd name="T60" fmla="*/ 86 w 138"/>
                  <a:gd name="T61" fmla="*/ 54 h 101"/>
                  <a:gd name="T62" fmla="*/ 93 w 138"/>
                  <a:gd name="T63" fmla="*/ 54 h 101"/>
                  <a:gd name="T64" fmla="*/ 106 w 138"/>
                  <a:gd name="T65" fmla="*/ 49 h 101"/>
                  <a:gd name="T66" fmla="*/ 126 w 138"/>
                  <a:gd name="T67" fmla="*/ 69 h 101"/>
                  <a:gd name="T68" fmla="*/ 106 w 138"/>
                  <a:gd name="T69" fmla="*/ 89 h 101"/>
                  <a:gd name="T70" fmla="*/ 93 w 138"/>
                  <a:gd name="T71" fmla="*/ 89 h 101"/>
                  <a:gd name="T72" fmla="*/ 87 w 138"/>
                  <a:gd name="T73" fmla="*/ 95 h 101"/>
                  <a:gd name="T74" fmla="*/ 93 w 138"/>
                  <a:gd name="T75" fmla="*/ 101 h 101"/>
                  <a:gd name="T76" fmla="*/ 106 w 138"/>
                  <a:gd name="T77" fmla="*/ 101 h 101"/>
                  <a:gd name="T78" fmla="*/ 138 w 138"/>
                  <a:gd name="T79" fmla="*/ 69 h 101"/>
                  <a:gd name="T80" fmla="*/ 106 w 138"/>
                  <a:gd name="T81" fmla="*/ 3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8" h="100">
                    <a:moveTo>
                      <a:pt x="106" y="37"/>
                    </a:moveTo>
                    <a:cubicBezTo>
                      <a:pt x="104" y="37"/>
                      <a:pt x="102" y="37"/>
                      <a:pt x="100" y="38"/>
                    </a:cubicBezTo>
                    <a:cubicBezTo>
                      <a:pt x="100" y="37"/>
                      <a:pt x="100" y="36"/>
                      <a:pt x="100" y="35"/>
                    </a:cubicBezTo>
                    <a:cubicBezTo>
                      <a:pt x="100" y="16"/>
                      <a:pt x="84" y="0"/>
                      <a:pt x="66" y="0"/>
                    </a:cubicBezTo>
                    <a:cubicBezTo>
                      <a:pt x="49" y="0"/>
                      <a:pt x="35" y="13"/>
                      <a:pt x="32" y="29"/>
                    </a:cubicBezTo>
                    <a:cubicBezTo>
                      <a:pt x="28" y="28"/>
                      <a:pt x="25" y="29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13" y="33"/>
                      <a:pt x="8" y="42"/>
                      <a:pt x="8" y="51"/>
                    </a:cubicBezTo>
                    <a:cubicBezTo>
                      <a:pt x="8" y="54"/>
                      <a:pt x="8" y="57"/>
                      <a:pt x="10" y="60"/>
                    </a:cubicBezTo>
                    <a:cubicBezTo>
                      <a:pt x="4" y="64"/>
                      <a:pt x="0" y="71"/>
                      <a:pt x="0" y="79"/>
                    </a:cubicBezTo>
                    <a:cubicBezTo>
                      <a:pt x="0" y="91"/>
                      <a:pt x="10" y="101"/>
                      <a:pt x="22" y="101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8" y="101"/>
                      <a:pt x="51" y="98"/>
                      <a:pt x="51" y="95"/>
                    </a:cubicBezTo>
                    <a:cubicBezTo>
                      <a:pt x="51" y="92"/>
                      <a:pt x="48" y="89"/>
                      <a:pt x="45" y="89"/>
                    </a:cubicBezTo>
                    <a:cubicBezTo>
                      <a:pt x="22" y="89"/>
                      <a:pt x="22" y="89"/>
                      <a:pt x="22" y="89"/>
                    </a:cubicBezTo>
                    <a:cubicBezTo>
                      <a:pt x="16" y="89"/>
                      <a:pt x="12" y="84"/>
                      <a:pt x="12" y="79"/>
                    </a:cubicBezTo>
                    <a:cubicBezTo>
                      <a:pt x="12" y="74"/>
                      <a:pt x="16" y="70"/>
                      <a:pt x="20" y="69"/>
                    </a:cubicBezTo>
                    <a:cubicBezTo>
                      <a:pt x="23" y="69"/>
                      <a:pt x="25" y="67"/>
                      <a:pt x="25" y="65"/>
                    </a:cubicBezTo>
                    <a:cubicBezTo>
                      <a:pt x="26" y="62"/>
                      <a:pt x="25" y="60"/>
                      <a:pt x="23" y="58"/>
                    </a:cubicBezTo>
                    <a:cubicBezTo>
                      <a:pt x="21" y="57"/>
                      <a:pt x="20" y="54"/>
                      <a:pt x="20" y="51"/>
                    </a:cubicBezTo>
                    <a:cubicBezTo>
                      <a:pt x="20" y="47"/>
                      <a:pt x="22" y="43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9" y="40"/>
                      <a:pt x="32" y="40"/>
                      <a:pt x="35" y="42"/>
                    </a:cubicBezTo>
                    <a:cubicBezTo>
                      <a:pt x="36" y="43"/>
                      <a:pt x="39" y="43"/>
                      <a:pt x="41" y="42"/>
                    </a:cubicBezTo>
                    <a:cubicBezTo>
                      <a:pt x="43" y="41"/>
                      <a:pt x="44" y="39"/>
                      <a:pt x="43" y="36"/>
                    </a:cubicBezTo>
                    <a:cubicBezTo>
                      <a:pt x="43" y="36"/>
                      <a:pt x="43" y="36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22"/>
                      <a:pt x="53" y="12"/>
                      <a:pt x="66" y="12"/>
                    </a:cubicBezTo>
                    <a:cubicBezTo>
                      <a:pt x="78" y="12"/>
                      <a:pt x="88" y="22"/>
                      <a:pt x="88" y="35"/>
                    </a:cubicBezTo>
                    <a:cubicBezTo>
                      <a:pt x="88" y="39"/>
                      <a:pt x="87" y="43"/>
                      <a:pt x="84" y="46"/>
                    </a:cubicBezTo>
                    <a:cubicBezTo>
                      <a:pt x="83" y="49"/>
                      <a:pt x="83" y="52"/>
                      <a:pt x="86" y="54"/>
                    </a:cubicBezTo>
                    <a:cubicBezTo>
                      <a:pt x="88" y="56"/>
                      <a:pt x="91" y="56"/>
                      <a:pt x="93" y="54"/>
                    </a:cubicBezTo>
                    <a:cubicBezTo>
                      <a:pt x="96" y="52"/>
                      <a:pt x="100" y="49"/>
                      <a:pt x="106" y="49"/>
                    </a:cubicBezTo>
                    <a:cubicBezTo>
                      <a:pt x="117" y="49"/>
                      <a:pt x="126" y="58"/>
                      <a:pt x="126" y="69"/>
                    </a:cubicBezTo>
                    <a:cubicBezTo>
                      <a:pt x="126" y="80"/>
                      <a:pt x="117" y="89"/>
                      <a:pt x="106" y="89"/>
                    </a:cubicBezTo>
                    <a:cubicBezTo>
                      <a:pt x="93" y="89"/>
                      <a:pt x="93" y="89"/>
                      <a:pt x="93" y="89"/>
                    </a:cubicBezTo>
                    <a:cubicBezTo>
                      <a:pt x="90" y="89"/>
                      <a:pt x="87" y="92"/>
                      <a:pt x="87" y="95"/>
                    </a:cubicBezTo>
                    <a:cubicBezTo>
                      <a:pt x="87" y="98"/>
                      <a:pt x="90" y="101"/>
                      <a:pt x="93" y="101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24" y="101"/>
                      <a:pt x="138" y="87"/>
                      <a:pt x="138" y="69"/>
                    </a:cubicBezTo>
                    <a:cubicBezTo>
                      <a:pt x="138" y="51"/>
                      <a:pt x="124" y="37"/>
                      <a:pt x="106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7789" y="1182"/>
              <a:ext cx="6595" cy="7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【参考译文】褚玠，字温理，是河南阳翟人。褚玠九岁时父亲去世，被叔父骠骑从事中郎褚随所收养。褚玠从小就为人所赞誉，前辈大多因他的才能和度量而赞许他。他长大后，仪容风采甚好，善于应对，博学而能写文章，词义典雅，不喜好艳丽绮靡的格调。他最开始任命为王府法曹，后转任外兵记室。天嘉年中，他兼通直散骑常侍，出使北齐，返回后成为桂阳王友。迁任太子庶子、中书侍郎。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" y="944880"/>
            <a:ext cx="4368800" cy="3200400"/>
            <a:chOff x="1873" y="4159"/>
            <a:chExt cx="6880" cy="5040"/>
          </a:xfrm>
        </p:grpSpPr>
        <p:sp>
          <p:nvSpPr>
            <p:cNvPr id="25618" name="Oval 18"/>
            <p:cNvSpPr>
              <a:spLocks noChangeArrowheads="1"/>
            </p:cNvSpPr>
            <p:nvPr/>
          </p:nvSpPr>
          <p:spPr bwMode="auto">
            <a:xfrm>
              <a:off x="1873" y="4161"/>
              <a:ext cx="860" cy="85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9" name="Group 19"/>
            <p:cNvGrpSpPr/>
            <p:nvPr/>
          </p:nvGrpSpPr>
          <p:grpSpPr>
            <a:xfrm>
              <a:off x="2145" y="4356"/>
              <a:ext cx="315" cy="460"/>
              <a:chOff x="0" y="0"/>
              <a:chExt cx="206" cy="305"/>
            </a:xfrm>
          </p:grpSpPr>
          <p:sp>
            <p:nvSpPr>
              <p:cNvPr id="25620" name="Freeform 20"/>
              <p:cNvSpPr>
                <a:spLocks noEditPoints="1"/>
              </p:cNvSpPr>
              <p:nvPr/>
            </p:nvSpPr>
            <p:spPr bwMode="auto">
              <a:xfrm>
                <a:off x="0" y="43"/>
                <a:ext cx="206" cy="262"/>
              </a:xfrm>
              <a:custGeom>
                <a:avLst/>
                <a:gdLst>
                  <a:gd name="T0" fmla="*/ 124 w 153"/>
                  <a:gd name="T1" fmla="*/ 0 h 193"/>
                  <a:gd name="T2" fmla="*/ 29 w 153"/>
                  <a:gd name="T3" fmla="*/ 0 h 193"/>
                  <a:gd name="T4" fmla="*/ 0 w 153"/>
                  <a:gd name="T5" fmla="*/ 29 h 193"/>
                  <a:gd name="T6" fmla="*/ 0 w 153"/>
                  <a:gd name="T7" fmla="*/ 183 h 193"/>
                  <a:gd name="T8" fmla="*/ 5 w 153"/>
                  <a:gd name="T9" fmla="*/ 191 h 193"/>
                  <a:gd name="T10" fmla="*/ 14 w 153"/>
                  <a:gd name="T11" fmla="*/ 192 h 193"/>
                  <a:gd name="T12" fmla="*/ 77 w 153"/>
                  <a:gd name="T13" fmla="*/ 160 h 193"/>
                  <a:gd name="T14" fmla="*/ 139 w 153"/>
                  <a:gd name="T15" fmla="*/ 192 h 193"/>
                  <a:gd name="T16" fmla="*/ 144 w 153"/>
                  <a:gd name="T17" fmla="*/ 193 h 193"/>
                  <a:gd name="T18" fmla="*/ 149 w 153"/>
                  <a:gd name="T19" fmla="*/ 191 h 193"/>
                  <a:gd name="T20" fmla="*/ 153 w 153"/>
                  <a:gd name="T21" fmla="*/ 183 h 193"/>
                  <a:gd name="T22" fmla="*/ 153 w 153"/>
                  <a:gd name="T23" fmla="*/ 29 h 193"/>
                  <a:gd name="T24" fmla="*/ 124 w 153"/>
                  <a:gd name="T25" fmla="*/ 0 h 193"/>
                  <a:gd name="T26" fmla="*/ 134 w 153"/>
                  <a:gd name="T27" fmla="*/ 168 h 193"/>
                  <a:gd name="T28" fmla="*/ 81 w 153"/>
                  <a:gd name="T29" fmla="*/ 140 h 193"/>
                  <a:gd name="T30" fmla="*/ 77 w 153"/>
                  <a:gd name="T31" fmla="*/ 139 h 193"/>
                  <a:gd name="T32" fmla="*/ 72 w 153"/>
                  <a:gd name="T33" fmla="*/ 140 h 193"/>
                  <a:gd name="T34" fmla="*/ 19 w 153"/>
                  <a:gd name="T35" fmla="*/ 168 h 193"/>
                  <a:gd name="T36" fmla="*/ 19 w 153"/>
                  <a:gd name="T37" fmla="*/ 29 h 193"/>
                  <a:gd name="T38" fmla="*/ 29 w 153"/>
                  <a:gd name="T39" fmla="*/ 19 h 193"/>
                  <a:gd name="T40" fmla="*/ 124 w 153"/>
                  <a:gd name="T41" fmla="*/ 19 h 193"/>
                  <a:gd name="T42" fmla="*/ 134 w 153"/>
                  <a:gd name="T43" fmla="*/ 29 h 193"/>
                  <a:gd name="T44" fmla="*/ 134 w 153"/>
                  <a:gd name="T45" fmla="*/ 1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93">
                    <a:moveTo>
                      <a:pt x="124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2" y="190"/>
                      <a:pt x="5" y="191"/>
                    </a:cubicBezTo>
                    <a:cubicBezTo>
                      <a:pt x="8" y="193"/>
                      <a:pt x="11" y="193"/>
                      <a:pt x="14" y="192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139" y="192"/>
                      <a:pt x="139" y="192"/>
                      <a:pt x="139" y="192"/>
                    </a:cubicBezTo>
                    <a:cubicBezTo>
                      <a:pt x="141" y="193"/>
                      <a:pt x="142" y="193"/>
                      <a:pt x="144" y="193"/>
                    </a:cubicBezTo>
                    <a:cubicBezTo>
                      <a:pt x="146" y="193"/>
                      <a:pt x="147" y="192"/>
                      <a:pt x="149" y="191"/>
                    </a:cubicBezTo>
                    <a:cubicBezTo>
                      <a:pt x="152" y="190"/>
                      <a:pt x="153" y="187"/>
                      <a:pt x="153" y="183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13"/>
                      <a:pt x="140" y="0"/>
                      <a:pt x="124" y="0"/>
                    </a:cubicBezTo>
                    <a:close/>
                    <a:moveTo>
                      <a:pt x="134" y="168"/>
                    </a:move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78" y="139"/>
                      <a:pt x="77" y="139"/>
                    </a:cubicBezTo>
                    <a:cubicBezTo>
                      <a:pt x="75" y="139"/>
                      <a:pt x="74" y="140"/>
                      <a:pt x="72" y="140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3"/>
                      <a:pt x="24" y="19"/>
                      <a:pt x="29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30" y="19"/>
                      <a:pt x="134" y="23"/>
                      <a:pt x="134" y="29"/>
                    </a:cubicBezTo>
                    <a:lnTo>
                      <a:pt x="134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1" name="Freeform 21"/>
              <p:cNvSpPr/>
              <p:nvPr/>
            </p:nvSpPr>
            <p:spPr bwMode="auto">
              <a:xfrm>
                <a:off x="42" y="0"/>
                <a:ext cx="123" cy="26"/>
              </a:xfrm>
              <a:custGeom>
                <a:avLst/>
                <a:gdLst>
                  <a:gd name="T0" fmla="*/ 10 w 91"/>
                  <a:gd name="T1" fmla="*/ 19 h 19"/>
                  <a:gd name="T2" fmla="*/ 82 w 91"/>
                  <a:gd name="T3" fmla="*/ 19 h 19"/>
                  <a:gd name="T4" fmla="*/ 91 w 91"/>
                  <a:gd name="T5" fmla="*/ 10 h 19"/>
                  <a:gd name="T6" fmla="*/ 82 w 91"/>
                  <a:gd name="T7" fmla="*/ 0 h 19"/>
                  <a:gd name="T8" fmla="*/ 10 w 91"/>
                  <a:gd name="T9" fmla="*/ 0 h 19"/>
                  <a:gd name="T10" fmla="*/ 0 w 91"/>
                  <a:gd name="T11" fmla="*/ 10 h 19"/>
                  <a:gd name="T12" fmla="*/ 10 w 91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9">
                    <a:moveTo>
                      <a:pt x="10" y="19"/>
                    </a:moveTo>
                    <a:cubicBezTo>
                      <a:pt x="82" y="19"/>
                      <a:pt x="82" y="19"/>
                      <a:pt x="82" y="19"/>
                    </a:cubicBezTo>
                    <a:cubicBezTo>
                      <a:pt x="87" y="19"/>
                      <a:pt x="91" y="15"/>
                      <a:pt x="91" y="10"/>
                    </a:cubicBezTo>
                    <a:cubicBezTo>
                      <a:pt x="91" y="4"/>
                      <a:pt x="87" y="0"/>
                      <a:pt x="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2" name="Freeform 22"/>
              <p:cNvSpPr/>
              <p:nvPr/>
            </p:nvSpPr>
            <p:spPr bwMode="auto">
              <a:xfrm>
                <a:off x="56" y="105"/>
                <a:ext cx="94" cy="94"/>
              </a:xfrm>
              <a:custGeom>
                <a:avLst/>
                <a:gdLst>
                  <a:gd name="T0" fmla="*/ 60 w 69"/>
                  <a:gd name="T1" fmla="*/ 25 h 69"/>
                  <a:gd name="T2" fmla="*/ 44 w 69"/>
                  <a:gd name="T3" fmla="*/ 25 h 69"/>
                  <a:gd name="T4" fmla="*/ 44 w 69"/>
                  <a:gd name="T5" fmla="*/ 9 h 69"/>
                  <a:gd name="T6" fmla="*/ 35 w 69"/>
                  <a:gd name="T7" fmla="*/ 0 h 69"/>
                  <a:gd name="T8" fmla="*/ 25 w 69"/>
                  <a:gd name="T9" fmla="*/ 9 h 69"/>
                  <a:gd name="T10" fmla="*/ 25 w 69"/>
                  <a:gd name="T11" fmla="*/ 25 h 69"/>
                  <a:gd name="T12" fmla="*/ 10 w 69"/>
                  <a:gd name="T13" fmla="*/ 25 h 69"/>
                  <a:gd name="T14" fmla="*/ 0 w 69"/>
                  <a:gd name="T15" fmla="*/ 34 h 69"/>
                  <a:gd name="T16" fmla="*/ 10 w 69"/>
                  <a:gd name="T17" fmla="*/ 44 h 69"/>
                  <a:gd name="T18" fmla="*/ 25 w 69"/>
                  <a:gd name="T19" fmla="*/ 44 h 69"/>
                  <a:gd name="T20" fmla="*/ 25 w 69"/>
                  <a:gd name="T21" fmla="*/ 59 h 69"/>
                  <a:gd name="T22" fmla="*/ 35 w 69"/>
                  <a:gd name="T23" fmla="*/ 69 h 69"/>
                  <a:gd name="T24" fmla="*/ 44 w 69"/>
                  <a:gd name="T25" fmla="*/ 59 h 69"/>
                  <a:gd name="T26" fmla="*/ 44 w 69"/>
                  <a:gd name="T27" fmla="*/ 44 h 69"/>
                  <a:gd name="T28" fmla="*/ 60 w 69"/>
                  <a:gd name="T29" fmla="*/ 44 h 69"/>
                  <a:gd name="T30" fmla="*/ 69 w 69"/>
                  <a:gd name="T31" fmla="*/ 34 h 69"/>
                  <a:gd name="T32" fmla="*/ 60 w 69"/>
                  <a:gd name="T33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60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ubicBezTo>
                      <a:pt x="30" y="0"/>
                      <a:pt x="25" y="4"/>
                      <a:pt x="25" y="9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9"/>
                      <a:pt x="0" y="34"/>
                    </a:cubicBezTo>
                    <a:cubicBezTo>
                      <a:pt x="0" y="39"/>
                      <a:pt x="5" y="44"/>
                      <a:pt x="10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64"/>
                      <a:pt x="30" y="69"/>
                      <a:pt x="35" y="69"/>
                    </a:cubicBezTo>
                    <a:cubicBezTo>
                      <a:pt x="40" y="69"/>
                      <a:pt x="44" y="64"/>
                      <a:pt x="44" y="5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4"/>
                      <a:pt x="69" y="39"/>
                      <a:pt x="69" y="34"/>
                    </a:cubicBezTo>
                    <a:cubicBezTo>
                      <a:pt x="69" y="29"/>
                      <a:pt x="65" y="25"/>
                      <a:pt x="6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5624" name="Group 24"/>
            <p:cNvGrpSpPr/>
            <p:nvPr/>
          </p:nvGrpSpPr>
          <p:grpSpPr>
            <a:xfrm>
              <a:off x="2118" y="5894"/>
              <a:ext cx="410" cy="355"/>
              <a:chOff x="0" y="0"/>
              <a:chExt cx="346" cy="301"/>
            </a:xfrm>
          </p:grpSpPr>
          <p:sp>
            <p:nvSpPr>
              <p:cNvPr id="25625" name="Freeform 25"/>
              <p:cNvSpPr/>
              <p:nvPr/>
            </p:nvSpPr>
            <p:spPr bwMode="auto">
              <a:xfrm>
                <a:off x="0" y="0"/>
                <a:ext cx="291" cy="254"/>
              </a:xfrm>
              <a:custGeom>
                <a:avLst/>
                <a:gdLst>
                  <a:gd name="T0" fmla="*/ 30 w 291"/>
                  <a:gd name="T1" fmla="*/ 28 h 254"/>
                  <a:gd name="T2" fmla="*/ 261 w 291"/>
                  <a:gd name="T3" fmla="*/ 28 h 254"/>
                  <a:gd name="T4" fmla="*/ 261 w 291"/>
                  <a:gd name="T5" fmla="*/ 126 h 254"/>
                  <a:gd name="T6" fmla="*/ 291 w 291"/>
                  <a:gd name="T7" fmla="*/ 126 h 254"/>
                  <a:gd name="T8" fmla="*/ 291 w 291"/>
                  <a:gd name="T9" fmla="*/ 0 h 254"/>
                  <a:gd name="T10" fmla="*/ 0 w 291"/>
                  <a:gd name="T11" fmla="*/ 0 h 254"/>
                  <a:gd name="T12" fmla="*/ 0 w 291"/>
                  <a:gd name="T13" fmla="*/ 254 h 254"/>
                  <a:gd name="T14" fmla="*/ 146 w 291"/>
                  <a:gd name="T15" fmla="*/ 254 h 254"/>
                  <a:gd name="T16" fmla="*/ 146 w 291"/>
                  <a:gd name="T17" fmla="*/ 224 h 254"/>
                  <a:gd name="T18" fmla="*/ 30 w 291"/>
                  <a:gd name="T19" fmla="*/ 224 h 254"/>
                  <a:gd name="T20" fmla="*/ 30 w 291"/>
                  <a:gd name="T21" fmla="*/ 2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54">
                    <a:moveTo>
                      <a:pt x="30" y="28"/>
                    </a:moveTo>
                    <a:lnTo>
                      <a:pt x="261" y="28"/>
                    </a:lnTo>
                    <a:lnTo>
                      <a:pt x="261" y="126"/>
                    </a:lnTo>
                    <a:lnTo>
                      <a:pt x="291" y="126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46" y="254"/>
                    </a:lnTo>
                    <a:lnTo>
                      <a:pt x="146" y="224"/>
                    </a:lnTo>
                    <a:lnTo>
                      <a:pt x="30" y="2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6" name="Freeform 26"/>
              <p:cNvSpPr/>
              <p:nvPr/>
            </p:nvSpPr>
            <p:spPr bwMode="auto">
              <a:xfrm>
                <a:off x="207" y="161"/>
                <a:ext cx="139" cy="140"/>
              </a:xfrm>
              <a:custGeom>
                <a:avLst/>
                <a:gdLst>
                  <a:gd name="T0" fmla="*/ 139 w 139"/>
                  <a:gd name="T1" fmla="*/ 56 h 140"/>
                  <a:gd name="T2" fmla="*/ 84 w 139"/>
                  <a:gd name="T3" fmla="*/ 56 h 140"/>
                  <a:gd name="T4" fmla="*/ 84 w 139"/>
                  <a:gd name="T5" fmla="*/ 0 h 140"/>
                  <a:gd name="T6" fmla="*/ 54 w 139"/>
                  <a:gd name="T7" fmla="*/ 0 h 140"/>
                  <a:gd name="T8" fmla="*/ 54 w 139"/>
                  <a:gd name="T9" fmla="*/ 56 h 140"/>
                  <a:gd name="T10" fmla="*/ 0 w 139"/>
                  <a:gd name="T11" fmla="*/ 56 h 140"/>
                  <a:gd name="T12" fmla="*/ 0 w 139"/>
                  <a:gd name="T13" fmla="*/ 86 h 140"/>
                  <a:gd name="T14" fmla="*/ 54 w 139"/>
                  <a:gd name="T15" fmla="*/ 86 h 140"/>
                  <a:gd name="T16" fmla="*/ 54 w 139"/>
                  <a:gd name="T17" fmla="*/ 140 h 140"/>
                  <a:gd name="T18" fmla="*/ 84 w 139"/>
                  <a:gd name="T19" fmla="*/ 140 h 140"/>
                  <a:gd name="T20" fmla="*/ 84 w 139"/>
                  <a:gd name="T21" fmla="*/ 86 h 140"/>
                  <a:gd name="T22" fmla="*/ 139 w 139"/>
                  <a:gd name="T23" fmla="*/ 86 h 140"/>
                  <a:gd name="T24" fmla="*/ 139 w 139"/>
                  <a:gd name="T2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40">
                    <a:moveTo>
                      <a:pt x="139" y="56"/>
                    </a:moveTo>
                    <a:lnTo>
                      <a:pt x="84" y="56"/>
                    </a:lnTo>
                    <a:lnTo>
                      <a:pt x="84" y="0"/>
                    </a:ln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86"/>
                    </a:lnTo>
                    <a:lnTo>
                      <a:pt x="54" y="86"/>
                    </a:lnTo>
                    <a:lnTo>
                      <a:pt x="54" y="140"/>
                    </a:lnTo>
                    <a:lnTo>
                      <a:pt x="84" y="140"/>
                    </a:lnTo>
                    <a:lnTo>
                      <a:pt x="84" y="86"/>
                    </a:lnTo>
                    <a:lnTo>
                      <a:pt x="139" y="8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7" name="Rectangle 27"/>
              <p:cNvSpPr>
                <a:spLocks noChangeArrowheads="1"/>
              </p:cNvSpPr>
              <p:nvPr/>
            </p:nvSpPr>
            <p:spPr bwMode="auto">
              <a:xfrm>
                <a:off x="70" y="75"/>
                <a:ext cx="12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8" name="Rectangle 28"/>
              <p:cNvSpPr>
                <a:spLocks noChangeArrowheads="1"/>
              </p:cNvSpPr>
              <p:nvPr/>
            </p:nvSpPr>
            <p:spPr bwMode="auto">
              <a:xfrm>
                <a:off x="70" y="134"/>
                <a:ext cx="96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30" name="Rectangle 30"/>
            <p:cNvSpPr>
              <a:spLocks noChangeArrowheads="1"/>
            </p:cNvSpPr>
            <p:nvPr/>
          </p:nvSpPr>
          <p:spPr bwMode="auto">
            <a:xfrm>
              <a:off x="2983" y="4159"/>
              <a:ext cx="5770" cy="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3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太建中，山阴县多豪猾，前后令皆以赃污免，高宗患之，谓中书舍人蔡景历曰：“稽阴大邑，久无良宰，卿文士之内，试思其人。”景历进曰：“褚玠廉俭有干用，未审堪其选不？”高宗曰：“甚善，卿言与朕意同。”乃除戎昭将军、山阴令。</a:t>
              </a: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  </a:t>
              </a:r>
            </a:p>
          </p:txBody>
        </p:sp>
      </p:grp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663951" y="253292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9101"/>
                </a:solidFill>
              </a:rPr>
              <a:t>真题演练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828415" y="836930"/>
            <a:ext cx="1584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4537710" y="944880"/>
            <a:ext cx="4595495" cy="4154170"/>
            <a:chOff x="7146" y="1488"/>
            <a:chExt cx="7237" cy="6542"/>
          </a:xfrm>
        </p:grpSpPr>
        <p:grpSp>
          <p:nvGrpSpPr>
            <p:cNvPr id="2" name="组合 1"/>
            <p:cNvGrpSpPr/>
            <p:nvPr/>
          </p:nvGrpSpPr>
          <p:grpSpPr>
            <a:xfrm>
              <a:off x="7146" y="1521"/>
              <a:ext cx="860" cy="854"/>
              <a:chOff x="1276" y="1884"/>
              <a:chExt cx="860" cy="854"/>
            </a:xfrm>
          </p:grpSpPr>
          <p:sp>
            <p:nvSpPr>
              <p:cNvPr id="25614" name="Oval 14"/>
              <p:cNvSpPr>
                <a:spLocks noChangeArrowheads="1"/>
              </p:cNvSpPr>
              <p:nvPr/>
            </p:nvSpPr>
            <p:spPr bwMode="auto">
              <a:xfrm>
                <a:off x="1276" y="1884"/>
                <a:ext cx="860" cy="85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16" name="Freeform 16"/>
              <p:cNvSpPr/>
              <p:nvPr/>
            </p:nvSpPr>
            <p:spPr bwMode="auto">
              <a:xfrm>
                <a:off x="1499" y="2099"/>
                <a:ext cx="420" cy="311"/>
              </a:xfrm>
              <a:custGeom>
                <a:avLst/>
                <a:gdLst>
                  <a:gd name="T0" fmla="*/ 106 w 138"/>
                  <a:gd name="T1" fmla="*/ 37 h 101"/>
                  <a:gd name="T2" fmla="*/ 100 w 138"/>
                  <a:gd name="T3" fmla="*/ 38 h 101"/>
                  <a:gd name="T4" fmla="*/ 100 w 138"/>
                  <a:gd name="T5" fmla="*/ 35 h 101"/>
                  <a:gd name="T6" fmla="*/ 66 w 138"/>
                  <a:gd name="T7" fmla="*/ 0 h 101"/>
                  <a:gd name="T8" fmla="*/ 32 w 138"/>
                  <a:gd name="T9" fmla="*/ 29 h 101"/>
                  <a:gd name="T10" fmla="*/ 22 w 138"/>
                  <a:gd name="T11" fmla="*/ 30 h 101"/>
                  <a:gd name="T12" fmla="*/ 22 w 138"/>
                  <a:gd name="T13" fmla="*/ 30 h 101"/>
                  <a:gd name="T14" fmla="*/ 8 w 138"/>
                  <a:gd name="T15" fmla="*/ 51 h 101"/>
                  <a:gd name="T16" fmla="*/ 10 w 138"/>
                  <a:gd name="T17" fmla="*/ 60 h 101"/>
                  <a:gd name="T18" fmla="*/ 0 w 138"/>
                  <a:gd name="T19" fmla="*/ 79 h 101"/>
                  <a:gd name="T20" fmla="*/ 22 w 138"/>
                  <a:gd name="T21" fmla="*/ 101 h 101"/>
                  <a:gd name="T22" fmla="*/ 45 w 138"/>
                  <a:gd name="T23" fmla="*/ 101 h 101"/>
                  <a:gd name="T24" fmla="*/ 51 w 138"/>
                  <a:gd name="T25" fmla="*/ 95 h 101"/>
                  <a:gd name="T26" fmla="*/ 45 w 138"/>
                  <a:gd name="T27" fmla="*/ 89 h 101"/>
                  <a:gd name="T28" fmla="*/ 22 w 138"/>
                  <a:gd name="T29" fmla="*/ 89 h 101"/>
                  <a:gd name="T30" fmla="*/ 12 w 138"/>
                  <a:gd name="T31" fmla="*/ 79 h 101"/>
                  <a:gd name="T32" fmla="*/ 20 w 138"/>
                  <a:gd name="T33" fmla="*/ 69 h 101"/>
                  <a:gd name="T34" fmla="*/ 25 w 138"/>
                  <a:gd name="T35" fmla="*/ 65 h 101"/>
                  <a:gd name="T36" fmla="*/ 23 w 138"/>
                  <a:gd name="T37" fmla="*/ 58 h 101"/>
                  <a:gd name="T38" fmla="*/ 20 w 138"/>
                  <a:gd name="T39" fmla="*/ 51 h 101"/>
                  <a:gd name="T40" fmla="*/ 26 w 138"/>
                  <a:gd name="T41" fmla="*/ 41 h 101"/>
                  <a:gd name="T42" fmla="*/ 26 w 138"/>
                  <a:gd name="T43" fmla="*/ 41 h 101"/>
                  <a:gd name="T44" fmla="*/ 35 w 138"/>
                  <a:gd name="T45" fmla="*/ 42 h 101"/>
                  <a:gd name="T46" fmla="*/ 41 w 138"/>
                  <a:gd name="T47" fmla="*/ 42 h 101"/>
                  <a:gd name="T48" fmla="*/ 43 w 138"/>
                  <a:gd name="T49" fmla="*/ 36 h 101"/>
                  <a:gd name="T50" fmla="*/ 43 w 138"/>
                  <a:gd name="T51" fmla="*/ 35 h 101"/>
                  <a:gd name="T52" fmla="*/ 43 w 138"/>
                  <a:gd name="T53" fmla="*/ 35 h 101"/>
                  <a:gd name="T54" fmla="*/ 66 w 138"/>
                  <a:gd name="T55" fmla="*/ 12 h 101"/>
                  <a:gd name="T56" fmla="*/ 88 w 138"/>
                  <a:gd name="T57" fmla="*/ 35 h 101"/>
                  <a:gd name="T58" fmla="*/ 84 w 138"/>
                  <a:gd name="T59" fmla="*/ 46 h 101"/>
                  <a:gd name="T60" fmla="*/ 86 w 138"/>
                  <a:gd name="T61" fmla="*/ 54 h 101"/>
                  <a:gd name="T62" fmla="*/ 93 w 138"/>
                  <a:gd name="T63" fmla="*/ 54 h 101"/>
                  <a:gd name="T64" fmla="*/ 106 w 138"/>
                  <a:gd name="T65" fmla="*/ 49 h 101"/>
                  <a:gd name="T66" fmla="*/ 126 w 138"/>
                  <a:gd name="T67" fmla="*/ 69 h 101"/>
                  <a:gd name="T68" fmla="*/ 106 w 138"/>
                  <a:gd name="T69" fmla="*/ 89 h 101"/>
                  <a:gd name="T70" fmla="*/ 93 w 138"/>
                  <a:gd name="T71" fmla="*/ 89 h 101"/>
                  <a:gd name="T72" fmla="*/ 87 w 138"/>
                  <a:gd name="T73" fmla="*/ 95 h 101"/>
                  <a:gd name="T74" fmla="*/ 93 w 138"/>
                  <a:gd name="T75" fmla="*/ 101 h 101"/>
                  <a:gd name="T76" fmla="*/ 106 w 138"/>
                  <a:gd name="T77" fmla="*/ 101 h 101"/>
                  <a:gd name="T78" fmla="*/ 138 w 138"/>
                  <a:gd name="T79" fmla="*/ 69 h 101"/>
                  <a:gd name="T80" fmla="*/ 106 w 138"/>
                  <a:gd name="T81" fmla="*/ 3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8" h="100">
                    <a:moveTo>
                      <a:pt x="106" y="37"/>
                    </a:moveTo>
                    <a:cubicBezTo>
                      <a:pt x="104" y="37"/>
                      <a:pt x="102" y="37"/>
                      <a:pt x="100" y="38"/>
                    </a:cubicBezTo>
                    <a:cubicBezTo>
                      <a:pt x="100" y="37"/>
                      <a:pt x="100" y="36"/>
                      <a:pt x="100" y="35"/>
                    </a:cubicBezTo>
                    <a:cubicBezTo>
                      <a:pt x="100" y="16"/>
                      <a:pt x="84" y="0"/>
                      <a:pt x="66" y="0"/>
                    </a:cubicBezTo>
                    <a:cubicBezTo>
                      <a:pt x="49" y="0"/>
                      <a:pt x="35" y="13"/>
                      <a:pt x="32" y="29"/>
                    </a:cubicBezTo>
                    <a:cubicBezTo>
                      <a:pt x="28" y="28"/>
                      <a:pt x="25" y="29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13" y="33"/>
                      <a:pt x="8" y="42"/>
                      <a:pt x="8" y="51"/>
                    </a:cubicBezTo>
                    <a:cubicBezTo>
                      <a:pt x="8" y="54"/>
                      <a:pt x="8" y="57"/>
                      <a:pt x="10" y="60"/>
                    </a:cubicBezTo>
                    <a:cubicBezTo>
                      <a:pt x="4" y="64"/>
                      <a:pt x="0" y="71"/>
                      <a:pt x="0" y="79"/>
                    </a:cubicBezTo>
                    <a:cubicBezTo>
                      <a:pt x="0" y="91"/>
                      <a:pt x="10" y="101"/>
                      <a:pt x="22" y="101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8" y="101"/>
                      <a:pt x="51" y="98"/>
                      <a:pt x="51" y="95"/>
                    </a:cubicBezTo>
                    <a:cubicBezTo>
                      <a:pt x="51" y="92"/>
                      <a:pt x="48" y="89"/>
                      <a:pt x="45" y="89"/>
                    </a:cubicBezTo>
                    <a:cubicBezTo>
                      <a:pt x="22" y="89"/>
                      <a:pt x="22" y="89"/>
                      <a:pt x="22" y="89"/>
                    </a:cubicBezTo>
                    <a:cubicBezTo>
                      <a:pt x="16" y="89"/>
                      <a:pt x="12" y="84"/>
                      <a:pt x="12" y="79"/>
                    </a:cubicBezTo>
                    <a:cubicBezTo>
                      <a:pt x="12" y="74"/>
                      <a:pt x="16" y="70"/>
                      <a:pt x="20" y="69"/>
                    </a:cubicBezTo>
                    <a:cubicBezTo>
                      <a:pt x="23" y="69"/>
                      <a:pt x="25" y="67"/>
                      <a:pt x="25" y="65"/>
                    </a:cubicBezTo>
                    <a:cubicBezTo>
                      <a:pt x="26" y="62"/>
                      <a:pt x="25" y="60"/>
                      <a:pt x="23" y="58"/>
                    </a:cubicBezTo>
                    <a:cubicBezTo>
                      <a:pt x="21" y="57"/>
                      <a:pt x="20" y="54"/>
                      <a:pt x="20" y="51"/>
                    </a:cubicBezTo>
                    <a:cubicBezTo>
                      <a:pt x="20" y="47"/>
                      <a:pt x="22" y="43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9" y="40"/>
                      <a:pt x="32" y="40"/>
                      <a:pt x="35" y="42"/>
                    </a:cubicBezTo>
                    <a:cubicBezTo>
                      <a:pt x="36" y="43"/>
                      <a:pt x="39" y="43"/>
                      <a:pt x="41" y="42"/>
                    </a:cubicBezTo>
                    <a:cubicBezTo>
                      <a:pt x="43" y="41"/>
                      <a:pt x="44" y="39"/>
                      <a:pt x="43" y="36"/>
                    </a:cubicBezTo>
                    <a:cubicBezTo>
                      <a:pt x="43" y="36"/>
                      <a:pt x="43" y="36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22"/>
                      <a:pt x="53" y="12"/>
                      <a:pt x="66" y="12"/>
                    </a:cubicBezTo>
                    <a:cubicBezTo>
                      <a:pt x="78" y="12"/>
                      <a:pt x="88" y="22"/>
                      <a:pt x="88" y="35"/>
                    </a:cubicBezTo>
                    <a:cubicBezTo>
                      <a:pt x="88" y="39"/>
                      <a:pt x="87" y="43"/>
                      <a:pt x="84" y="46"/>
                    </a:cubicBezTo>
                    <a:cubicBezTo>
                      <a:pt x="83" y="49"/>
                      <a:pt x="83" y="52"/>
                      <a:pt x="86" y="54"/>
                    </a:cubicBezTo>
                    <a:cubicBezTo>
                      <a:pt x="88" y="56"/>
                      <a:pt x="91" y="56"/>
                      <a:pt x="93" y="54"/>
                    </a:cubicBezTo>
                    <a:cubicBezTo>
                      <a:pt x="96" y="52"/>
                      <a:pt x="100" y="49"/>
                      <a:pt x="106" y="49"/>
                    </a:cubicBezTo>
                    <a:cubicBezTo>
                      <a:pt x="117" y="49"/>
                      <a:pt x="126" y="58"/>
                      <a:pt x="126" y="69"/>
                    </a:cubicBezTo>
                    <a:cubicBezTo>
                      <a:pt x="126" y="80"/>
                      <a:pt x="117" y="89"/>
                      <a:pt x="106" y="89"/>
                    </a:cubicBezTo>
                    <a:cubicBezTo>
                      <a:pt x="93" y="89"/>
                      <a:pt x="93" y="89"/>
                      <a:pt x="93" y="89"/>
                    </a:cubicBezTo>
                    <a:cubicBezTo>
                      <a:pt x="90" y="89"/>
                      <a:pt x="87" y="92"/>
                      <a:pt x="87" y="95"/>
                    </a:cubicBezTo>
                    <a:cubicBezTo>
                      <a:pt x="87" y="98"/>
                      <a:pt x="90" y="101"/>
                      <a:pt x="93" y="101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24" y="101"/>
                      <a:pt x="138" y="87"/>
                      <a:pt x="138" y="69"/>
                    </a:cubicBezTo>
                    <a:cubicBezTo>
                      <a:pt x="138" y="51"/>
                      <a:pt x="124" y="37"/>
                      <a:pt x="106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7789" y="1488"/>
              <a:ext cx="6595" cy="6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【参考译文】太建年中，山阴县中多豪强奸民，前后几任县令都因贪脏枉法而被罢免，高宗颇为忧虑，对中书舍人蔡景历说：“会稽山阴是个大县，很久没有一个好县令，你在文士之中，试着考虑一个人选。”蔡景历进言道：“褚玠廉洁勤俭，而且有才干，不知他能否入选?”高宗说：“很好，你说的正与我的相同相同。”于是任命褚玠为戎昭将军、山阴令。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" y="944880"/>
            <a:ext cx="4368800" cy="3893185"/>
            <a:chOff x="1873" y="4159"/>
            <a:chExt cx="6880" cy="6131"/>
          </a:xfrm>
        </p:grpSpPr>
        <p:sp>
          <p:nvSpPr>
            <p:cNvPr id="25618" name="Oval 18"/>
            <p:cNvSpPr>
              <a:spLocks noChangeArrowheads="1"/>
            </p:cNvSpPr>
            <p:nvPr/>
          </p:nvSpPr>
          <p:spPr bwMode="auto">
            <a:xfrm>
              <a:off x="1873" y="4161"/>
              <a:ext cx="860" cy="85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9" name="Group 19"/>
            <p:cNvGrpSpPr/>
            <p:nvPr/>
          </p:nvGrpSpPr>
          <p:grpSpPr>
            <a:xfrm>
              <a:off x="2145" y="4356"/>
              <a:ext cx="315" cy="460"/>
              <a:chOff x="0" y="0"/>
              <a:chExt cx="206" cy="305"/>
            </a:xfrm>
          </p:grpSpPr>
          <p:sp>
            <p:nvSpPr>
              <p:cNvPr id="25620" name="Freeform 20"/>
              <p:cNvSpPr>
                <a:spLocks noEditPoints="1"/>
              </p:cNvSpPr>
              <p:nvPr/>
            </p:nvSpPr>
            <p:spPr bwMode="auto">
              <a:xfrm>
                <a:off x="0" y="43"/>
                <a:ext cx="206" cy="262"/>
              </a:xfrm>
              <a:custGeom>
                <a:avLst/>
                <a:gdLst>
                  <a:gd name="T0" fmla="*/ 124 w 153"/>
                  <a:gd name="T1" fmla="*/ 0 h 193"/>
                  <a:gd name="T2" fmla="*/ 29 w 153"/>
                  <a:gd name="T3" fmla="*/ 0 h 193"/>
                  <a:gd name="T4" fmla="*/ 0 w 153"/>
                  <a:gd name="T5" fmla="*/ 29 h 193"/>
                  <a:gd name="T6" fmla="*/ 0 w 153"/>
                  <a:gd name="T7" fmla="*/ 183 h 193"/>
                  <a:gd name="T8" fmla="*/ 5 w 153"/>
                  <a:gd name="T9" fmla="*/ 191 h 193"/>
                  <a:gd name="T10" fmla="*/ 14 w 153"/>
                  <a:gd name="T11" fmla="*/ 192 h 193"/>
                  <a:gd name="T12" fmla="*/ 77 w 153"/>
                  <a:gd name="T13" fmla="*/ 160 h 193"/>
                  <a:gd name="T14" fmla="*/ 139 w 153"/>
                  <a:gd name="T15" fmla="*/ 192 h 193"/>
                  <a:gd name="T16" fmla="*/ 144 w 153"/>
                  <a:gd name="T17" fmla="*/ 193 h 193"/>
                  <a:gd name="T18" fmla="*/ 149 w 153"/>
                  <a:gd name="T19" fmla="*/ 191 h 193"/>
                  <a:gd name="T20" fmla="*/ 153 w 153"/>
                  <a:gd name="T21" fmla="*/ 183 h 193"/>
                  <a:gd name="T22" fmla="*/ 153 w 153"/>
                  <a:gd name="T23" fmla="*/ 29 h 193"/>
                  <a:gd name="T24" fmla="*/ 124 w 153"/>
                  <a:gd name="T25" fmla="*/ 0 h 193"/>
                  <a:gd name="T26" fmla="*/ 134 w 153"/>
                  <a:gd name="T27" fmla="*/ 168 h 193"/>
                  <a:gd name="T28" fmla="*/ 81 w 153"/>
                  <a:gd name="T29" fmla="*/ 140 h 193"/>
                  <a:gd name="T30" fmla="*/ 77 w 153"/>
                  <a:gd name="T31" fmla="*/ 139 h 193"/>
                  <a:gd name="T32" fmla="*/ 72 w 153"/>
                  <a:gd name="T33" fmla="*/ 140 h 193"/>
                  <a:gd name="T34" fmla="*/ 19 w 153"/>
                  <a:gd name="T35" fmla="*/ 168 h 193"/>
                  <a:gd name="T36" fmla="*/ 19 w 153"/>
                  <a:gd name="T37" fmla="*/ 29 h 193"/>
                  <a:gd name="T38" fmla="*/ 29 w 153"/>
                  <a:gd name="T39" fmla="*/ 19 h 193"/>
                  <a:gd name="T40" fmla="*/ 124 w 153"/>
                  <a:gd name="T41" fmla="*/ 19 h 193"/>
                  <a:gd name="T42" fmla="*/ 134 w 153"/>
                  <a:gd name="T43" fmla="*/ 29 h 193"/>
                  <a:gd name="T44" fmla="*/ 134 w 153"/>
                  <a:gd name="T45" fmla="*/ 1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93">
                    <a:moveTo>
                      <a:pt x="124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2" y="190"/>
                      <a:pt x="5" y="191"/>
                    </a:cubicBezTo>
                    <a:cubicBezTo>
                      <a:pt x="8" y="193"/>
                      <a:pt x="11" y="193"/>
                      <a:pt x="14" y="192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139" y="192"/>
                      <a:pt x="139" y="192"/>
                      <a:pt x="139" y="192"/>
                    </a:cubicBezTo>
                    <a:cubicBezTo>
                      <a:pt x="141" y="193"/>
                      <a:pt x="142" y="193"/>
                      <a:pt x="144" y="193"/>
                    </a:cubicBezTo>
                    <a:cubicBezTo>
                      <a:pt x="146" y="193"/>
                      <a:pt x="147" y="192"/>
                      <a:pt x="149" y="191"/>
                    </a:cubicBezTo>
                    <a:cubicBezTo>
                      <a:pt x="152" y="190"/>
                      <a:pt x="153" y="187"/>
                      <a:pt x="153" y="183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13"/>
                      <a:pt x="140" y="0"/>
                      <a:pt x="124" y="0"/>
                    </a:cubicBezTo>
                    <a:close/>
                    <a:moveTo>
                      <a:pt x="134" y="168"/>
                    </a:move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78" y="139"/>
                      <a:pt x="77" y="139"/>
                    </a:cubicBezTo>
                    <a:cubicBezTo>
                      <a:pt x="75" y="139"/>
                      <a:pt x="74" y="140"/>
                      <a:pt x="72" y="140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3"/>
                      <a:pt x="24" y="19"/>
                      <a:pt x="29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30" y="19"/>
                      <a:pt x="134" y="23"/>
                      <a:pt x="134" y="29"/>
                    </a:cubicBezTo>
                    <a:lnTo>
                      <a:pt x="134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1" name="Freeform 21"/>
              <p:cNvSpPr/>
              <p:nvPr/>
            </p:nvSpPr>
            <p:spPr bwMode="auto">
              <a:xfrm>
                <a:off x="42" y="0"/>
                <a:ext cx="123" cy="26"/>
              </a:xfrm>
              <a:custGeom>
                <a:avLst/>
                <a:gdLst>
                  <a:gd name="T0" fmla="*/ 10 w 91"/>
                  <a:gd name="T1" fmla="*/ 19 h 19"/>
                  <a:gd name="T2" fmla="*/ 82 w 91"/>
                  <a:gd name="T3" fmla="*/ 19 h 19"/>
                  <a:gd name="T4" fmla="*/ 91 w 91"/>
                  <a:gd name="T5" fmla="*/ 10 h 19"/>
                  <a:gd name="T6" fmla="*/ 82 w 91"/>
                  <a:gd name="T7" fmla="*/ 0 h 19"/>
                  <a:gd name="T8" fmla="*/ 10 w 91"/>
                  <a:gd name="T9" fmla="*/ 0 h 19"/>
                  <a:gd name="T10" fmla="*/ 0 w 91"/>
                  <a:gd name="T11" fmla="*/ 10 h 19"/>
                  <a:gd name="T12" fmla="*/ 10 w 91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9">
                    <a:moveTo>
                      <a:pt x="10" y="19"/>
                    </a:moveTo>
                    <a:cubicBezTo>
                      <a:pt x="82" y="19"/>
                      <a:pt x="82" y="19"/>
                      <a:pt x="82" y="19"/>
                    </a:cubicBezTo>
                    <a:cubicBezTo>
                      <a:pt x="87" y="19"/>
                      <a:pt x="91" y="15"/>
                      <a:pt x="91" y="10"/>
                    </a:cubicBezTo>
                    <a:cubicBezTo>
                      <a:pt x="91" y="4"/>
                      <a:pt x="87" y="0"/>
                      <a:pt x="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2" name="Freeform 22"/>
              <p:cNvSpPr/>
              <p:nvPr/>
            </p:nvSpPr>
            <p:spPr bwMode="auto">
              <a:xfrm>
                <a:off x="56" y="105"/>
                <a:ext cx="94" cy="94"/>
              </a:xfrm>
              <a:custGeom>
                <a:avLst/>
                <a:gdLst>
                  <a:gd name="T0" fmla="*/ 60 w 69"/>
                  <a:gd name="T1" fmla="*/ 25 h 69"/>
                  <a:gd name="T2" fmla="*/ 44 w 69"/>
                  <a:gd name="T3" fmla="*/ 25 h 69"/>
                  <a:gd name="T4" fmla="*/ 44 w 69"/>
                  <a:gd name="T5" fmla="*/ 9 h 69"/>
                  <a:gd name="T6" fmla="*/ 35 w 69"/>
                  <a:gd name="T7" fmla="*/ 0 h 69"/>
                  <a:gd name="T8" fmla="*/ 25 w 69"/>
                  <a:gd name="T9" fmla="*/ 9 h 69"/>
                  <a:gd name="T10" fmla="*/ 25 w 69"/>
                  <a:gd name="T11" fmla="*/ 25 h 69"/>
                  <a:gd name="T12" fmla="*/ 10 w 69"/>
                  <a:gd name="T13" fmla="*/ 25 h 69"/>
                  <a:gd name="T14" fmla="*/ 0 w 69"/>
                  <a:gd name="T15" fmla="*/ 34 h 69"/>
                  <a:gd name="T16" fmla="*/ 10 w 69"/>
                  <a:gd name="T17" fmla="*/ 44 h 69"/>
                  <a:gd name="T18" fmla="*/ 25 w 69"/>
                  <a:gd name="T19" fmla="*/ 44 h 69"/>
                  <a:gd name="T20" fmla="*/ 25 w 69"/>
                  <a:gd name="T21" fmla="*/ 59 h 69"/>
                  <a:gd name="T22" fmla="*/ 35 w 69"/>
                  <a:gd name="T23" fmla="*/ 69 h 69"/>
                  <a:gd name="T24" fmla="*/ 44 w 69"/>
                  <a:gd name="T25" fmla="*/ 59 h 69"/>
                  <a:gd name="T26" fmla="*/ 44 w 69"/>
                  <a:gd name="T27" fmla="*/ 44 h 69"/>
                  <a:gd name="T28" fmla="*/ 60 w 69"/>
                  <a:gd name="T29" fmla="*/ 44 h 69"/>
                  <a:gd name="T30" fmla="*/ 69 w 69"/>
                  <a:gd name="T31" fmla="*/ 34 h 69"/>
                  <a:gd name="T32" fmla="*/ 60 w 69"/>
                  <a:gd name="T33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60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ubicBezTo>
                      <a:pt x="30" y="0"/>
                      <a:pt x="25" y="4"/>
                      <a:pt x="25" y="9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9"/>
                      <a:pt x="0" y="34"/>
                    </a:cubicBezTo>
                    <a:cubicBezTo>
                      <a:pt x="0" y="39"/>
                      <a:pt x="5" y="44"/>
                      <a:pt x="10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64"/>
                      <a:pt x="30" y="69"/>
                      <a:pt x="35" y="69"/>
                    </a:cubicBezTo>
                    <a:cubicBezTo>
                      <a:pt x="40" y="69"/>
                      <a:pt x="44" y="64"/>
                      <a:pt x="44" y="5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4"/>
                      <a:pt x="69" y="39"/>
                      <a:pt x="69" y="34"/>
                    </a:cubicBezTo>
                    <a:cubicBezTo>
                      <a:pt x="69" y="29"/>
                      <a:pt x="65" y="25"/>
                      <a:pt x="6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5624" name="Group 24"/>
            <p:cNvGrpSpPr/>
            <p:nvPr/>
          </p:nvGrpSpPr>
          <p:grpSpPr>
            <a:xfrm>
              <a:off x="2118" y="5894"/>
              <a:ext cx="410" cy="355"/>
              <a:chOff x="0" y="0"/>
              <a:chExt cx="346" cy="301"/>
            </a:xfrm>
          </p:grpSpPr>
          <p:sp>
            <p:nvSpPr>
              <p:cNvPr id="25625" name="Freeform 25"/>
              <p:cNvSpPr/>
              <p:nvPr/>
            </p:nvSpPr>
            <p:spPr bwMode="auto">
              <a:xfrm>
                <a:off x="0" y="0"/>
                <a:ext cx="291" cy="254"/>
              </a:xfrm>
              <a:custGeom>
                <a:avLst/>
                <a:gdLst>
                  <a:gd name="T0" fmla="*/ 30 w 291"/>
                  <a:gd name="T1" fmla="*/ 28 h 254"/>
                  <a:gd name="T2" fmla="*/ 261 w 291"/>
                  <a:gd name="T3" fmla="*/ 28 h 254"/>
                  <a:gd name="T4" fmla="*/ 261 w 291"/>
                  <a:gd name="T5" fmla="*/ 126 h 254"/>
                  <a:gd name="T6" fmla="*/ 291 w 291"/>
                  <a:gd name="T7" fmla="*/ 126 h 254"/>
                  <a:gd name="T8" fmla="*/ 291 w 291"/>
                  <a:gd name="T9" fmla="*/ 0 h 254"/>
                  <a:gd name="T10" fmla="*/ 0 w 291"/>
                  <a:gd name="T11" fmla="*/ 0 h 254"/>
                  <a:gd name="T12" fmla="*/ 0 w 291"/>
                  <a:gd name="T13" fmla="*/ 254 h 254"/>
                  <a:gd name="T14" fmla="*/ 146 w 291"/>
                  <a:gd name="T15" fmla="*/ 254 h 254"/>
                  <a:gd name="T16" fmla="*/ 146 w 291"/>
                  <a:gd name="T17" fmla="*/ 224 h 254"/>
                  <a:gd name="T18" fmla="*/ 30 w 291"/>
                  <a:gd name="T19" fmla="*/ 224 h 254"/>
                  <a:gd name="T20" fmla="*/ 30 w 291"/>
                  <a:gd name="T21" fmla="*/ 2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54">
                    <a:moveTo>
                      <a:pt x="30" y="28"/>
                    </a:moveTo>
                    <a:lnTo>
                      <a:pt x="261" y="28"/>
                    </a:lnTo>
                    <a:lnTo>
                      <a:pt x="261" y="126"/>
                    </a:lnTo>
                    <a:lnTo>
                      <a:pt x="291" y="126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46" y="254"/>
                    </a:lnTo>
                    <a:lnTo>
                      <a:pt x="146" y="224"/>
                    </a:lnTo>
                    <a:lnTo>
                      <a:pt x="30" y="2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6" name="Freeform 26"/>
              <p:cNvSpPr/>
              <p:nvPr/>
            </p:nvSpPr>
            <p:spPr bwMode="auto">
              <a:xfrm>
                <a:off x="207" y="161"/>
                <a:ext cx="139" cy="140"/>
              </a:xfrm>
              <a:custGeom>
                <a:avLst/>
                <a:gdLst>
                  <a:gd name="T0" fmla="*/ 139 w 139"/>
                  <a:gd name="T1" fmla="*/ 56 h 140"/>
                  <a:gd name="T2" fmla="*/ 84 w 139"/>
                  <a:gd name="T3" fmla="*/ 56 h 140"/>
                  <a:gd name="T4" fmla="*/ 84 w 139"/>
                  <a:gd name="T5" fmla="*/ 0 h 140"/>
                  <a:gd name="T6" fmla="*/ 54 w 139"/>
                  <a:gd name="T7" fmla="*/ 0 h 140"/>
                  <a:gd name="T8" fmla="*/ 54 w 139"/>
                  <a:gd name="T9" fmla="*/ 56 h 140"/>
                  <a:gd name="T10" fmla="*/ 0 w 139"/>
                  <a:gd name="T11" fmla="*/ 56 h 140"/>
                  <a:gd name="T12" fmla="*/ 0 w 139"/>
                  <a:gd name="T13" fmla="*/ 86 h 140"/>
                  <a:gd name="T14" fmla="*/ 54 w 139"/>
                  <a:gd name="T15" fmla="*/ 86 h 140"/>
                  <a:gd name="T16" fmla="*/ 54 w 139"/>
                  <a:gd name="T17" fmla="*/ 140 h 140"/>
                  <a:gd name="T18" fmla="*/ 84 w 139"/>
                  <a:gd name="T19" fmla="*/ 140 h 140"/>
                  <a:gd name="T20" fmla="*/ 84 w 139"/>
                  <a:gd name="T21" fmla="*/ 86 h 140"/>
                  <a:gd name="T22" fmla="*/ 139 w 139"/>
                  <a:gd name="T23" fmla="*/ 86 h 140"/>
                  <a:gd name="T24" fmla="*/ 139 w 139"/>
                  <a:gd name="T2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40">
                    <a:moveTo>
                      <a:pt x="139" y="56"/>
                    </a:moveTo>
                    <a:lnTo>
                      <a:pt x="84" y="56"/>
                    </a:lnTo>
                    <a:lnTo>
                      <a:pt x="84" y="0"/>
                    </a:ln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86"/>
                    </a:lnTo>
                    <a:lnTo>
                      <a:pt x="54" y="86"/>
                    </a:lnTo>
                    <a:lnTo>
                      <a:pt x="54" y="140"/>
                    </a:lnTo>
                    <a:lnTo>
                      <a:pt x="84" y="140"/>
                    </a:lnTo>
                    <a:lnTo>
                      <a:pt x="84" y="86"/>
                    </a:lnTo>
                    <a:lnTo>
                      <a:pt x="139" y="8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7" name="Rectangle 27"/>
              <p:cNvSpPr>
                <a:spLocks noChangeArrowheads="1"/>
              </p:cNvSpPr>
              <p:nvPr/>
            </p:nvSpPr>
            <p:spPr bwMode="auto">
              <a:xfrm>
                <a:off x="70" y="75"/>
                <a:ext cx="12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8" name="Rectangle 28"/>
              <p:cNvSpPr>
                <a:spLocks noChangeArrowheads="1"/>
              </p:cNvSpPr>
              <p:nvPr/>
            </p:nvSpPr>
            <p:spPr bwMode="auto">
              <a:xfrm>
                <a:off x="70" y="134"/>
                <a:ext cx="96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30" name="Rectangle 30"/>
            <p:cNvSpPr>
              <a:spLocks noChangeArrowheads="1"/>
            </p:cNvSpPr>
            <p:nvPr/>
          </p:nvSpPr>
          <p:spPr bwMode="auto">
            <a:xfrm>
              <a:off x="2983" y="4159"/>
              <a:ext cx="5770" cy="6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3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县民张次的、王休达等与诸猾吏贿赂通奸，全丁大户，类多隐没。玠乃锁次的等，具状启台，高宗手敕慰劳，并遣使助玠搜括，所出军民八百馀户。</a:t>
              </a:r>
              <a:r>
                <a:rPr lang="zh-CN" altLang="en-US" sz="2300" b="1" u="sng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时舍人曹义达为高宗所宠，县民陈信家富于财，谄事义达，信父显文恃势横暴。</a:t>
              </a:r>
              <a:r>
                <a:rPr lang="zh-CN" altLang="en-US" sz="23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玠乃遣使执显文，鞭之一百，于是吏民股栗，莫敢犯者。</a:t>
              </a:r>
              <a:endParaRPr lang="zh-CN" altLang="en-US" sz="24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</p:grp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663951" y="-48968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9101"/>
                </a:solidFill>
              </a:rPr>
              <a:t>真题演练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895725" y="534670"/>
            <a:ext cx="1584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537710" y="965835"/>
            <a:ext cx="546100" cy="542290"/>
            <a:chOff x="1276" y="1884"/>
            <a:chExt cx="860" cy="854"/>
          </a:xfrm>
        </p:grpSpPr>
        <p:sp>
          <p:nvSpPr>
            <p:cNvPr id="25614" name="Oval 14"/>
            <p:cNvSpPr>
              <a:spLocks noChangeArrowheads="1"/>
            </p:cNvSpPr>
            <p:nvPr/>
          </p:nvSpPr>
          <p:spPr bwMode="auto">
            <a:xfrm>
              <a:off x="1276" y="1884"/>
              <a:ext cx="860" cy="8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16" name="Freeform 16"/>
            <p:cNvSpPr/>
            <p:nvPr/>
          </p:nvSpPr>
          <p:spPr bwMode="auto">
            <a:xfrm>
              <a:off x="1499" y="2099"/>
              <a:ext cx="420" cy="311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0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946015" y="576580"/>
            <a:ext cx="4277360" cy="4631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【参考译文】山阴</a:t>
            </a:r>
            <a:r>
              <a:rPr lang="zh-CN" altLang="en-US" sz="21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县民张次的、王休达等人与多位不守法度的官吏互相贿赂勾结，把丁口多的大户都隐匿起来，（不缴纳国家的赋税）。褚玠就将张次的等人关押起来，将详细情况启奏尚书台，高宗亲笔下韶予以慰劳，并派人帮助褚玠搜查，共检出军民八百余户。当时舍人曹义达被高宗所宠信，县民陈信家中财产甚多，他巴结、侍奉曹义达，陈信的父亲陈显文依仗权势强行凶恶。褚玠便派遣使者捉拿陈显文，打他一百皮鞭，于是官吏百姓都吓得两腿发抖，无人再敢触犯法令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" y="944880"/>
            <a:ext cx="4368800" cy="3539490"/>
            <a:chOff x="1873" y="4159"/>
            <a:chExt cx="6880" cy="5574"/>
          </a:xfrm>
        </p:grpSpPr>
        <p:sp>
          <p:nvSpPr>
            <p:cNvPr id="25618" name="Oval 18"/>
            <p:cNvSpPr>
              <a:spLocks noChangeArrowheads="1"/>
            </p:cNvSpPr>
            <p:nvPr/>
          </p:nvSpPr>
          <p:spPr bwMode="auto">
            <a:xfrm>
              <a:off x="1873" y="4161"/>
              <a:ext cx="860" cy="85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9" name="Group 19"/>
            <p:cNvGrpSpPr/>
            <p:nvPr/>
          </p:nvGrpSpPr>
          <p:grpSpPr>
            <a:xfrm>
              <a:off x="2145" y="4356"/>
              <a:ext cx="315" cy="460"/>
              <a:chOff x="0" y="0"/>
              <a:chExt cx="206" cy="305"/>
            </a:xfrm>
          </p:grpSpPr>
          <p:sp>
            <p:nvSpPr>
              <p:cNvPr id="25620" name="Freeform 20"/>
              <p:cNvSpPr>
                <a:spLocks noEditPoints="1"/>
              </p:cNvSpPr>
              <p:nvPr/>
            </p:nvSpPr>
            <p:spPr bwMode="auto">
              <a:xfrm>
                <a:off x="0" y="43"/>
                <a:ext cx="206" cy="262"/>
              </a:xfrm>
              <a:custGeom>
                <a:avLst/>
                <a:gdLst>
                  <a:gd name="T0" fmla="*/ 124 w 153"/>
                  <a:gd name="T1" fmla="*/ 0 h 193"/>
                  <a:gd name="T2" fmla="*/ 29 w 153"/>
                  <a:gd name="T3" fmla="*/ 0 h 193"/>
                  <a:gd name="T4" fmla="*/ 0 w 153"/>
                  <a:gd name="T5" fmla="*/ 29 h 193"/>
                  <a:gd name="T6" fmla="*/ 0 w 153"/>
                  <a:gd name="T7" fmla="*/ 183 h 193"/>
                  <a:gd name="T8" fmla="*/ 5 w 153"/>
                  <a:gd name="T9" fmla="*/ 191 h 193"/>
                  <a:gd name="T10" fmla="*/ 14 w 153"/>
                  <a:gd name="T11" fmla="*/ 192 h 193"/>
                  <a:gd name="T12" fmla="*/ 77 w 153"/>
                  <a:gd name="T13" fmla="*/ 160 h 193"/>
                  <a:gd name="T14" fmla="*/ 139 w 153"/>
                  <a:gd name="T15" fmla="*/ 192 h 193"/>
                  <a:gd name="T16" fmla="*/ 144 w 153"/>
                  <a:gd name="T17" fmla="*/ 193 h 193"/>
                  <a:gd name="T18" fmla="*/ 149 w 153"/>
                  <a:gd name="T19" fmla="*/ 191 h 193"/>
                  <a:gd name="T20" fmla="*/ 153 w 153"/>
                  <a:gd name="T21" fmla="*/ 183 h 193"/>
                  <a:gd name="T22" fmla="*/ 153 w 153"/>
                  <a:gd name="T23" fmla="*/ 29 h 193"/>
                  <a:gd name="T24" fmla="*/ 124 w 153"/>
                  <a:gd name="T25" fmla="*/ 0 h 193"/>
                  <a:gd name="T26" fmla="*/ 134 w 153"/>
                  <a:gd name="T27" fmla="*/ 168 h 193"/>
                  <a:gd name="T28" fmla="*/ 81 w 153"/>
                  <a:gd name="T29" fmla="*/ 140 h 193"/>
                  <a:gd name="T30" fmla="*/ 77 w 153"/>
                  <a:gd name="T31" fmla="*/ 139 h 193"/>
                  <a:gd name="T32" fmla="*/ 72 w 153"/>
                  <a:gd name="T33" fmla="*/ 140 h 193"/>
                  <a:gd name="T34" fmla="*/ 19 w 153"/>
                  <a:gd name="T35" fmla="*/ 168 h 193"/>
                  <a:gd name="T36" fmla="*/ 19 w 153"/>
                  <a:gd name="T37" fmla="*/ 29 h 193"/>
                  <a:gd name="T38" fmla="*/ 29 w 153"/>
                  <a:gd name="T39" fmla="*/ 19 h 193"/>
                  <a:gd name="T40" fmla="*/ 124 w 153"/>
                  <a:gd name="T41" fmla="*/ 19 h 193"/>
                  <a:gd name="T42" fmla="*/ 134 w 153"/>
                  <a:gd name="T43" fmla="*/ 29 h 193"/>
                  <a:gd name="T44" fmla="*/ 134 w 153"/>
                  <a:gd name="T45" fmla="*/ 1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93">
                    <a:moveTo>
                      <a:pt x="124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2" y="190"/>
                      <a:pt x="5" y="191"/>
                    </a:cubicBezTo>
                    <a:cubicBezTo>
                      <a:pt x="8" y="193"/>
                      <a:pt x="11" y="193"/>
                      <a:pt x="14" y="192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139" y="192"/>
                      <a:pt x="139" y="192"/>
                      <a:pt x="139" y="192"/>
                    </a:cubicBezTo>
                    <a:cubicBezTo>
                      <a:pt x="141" y="193"/>
                      <a:pt x="142" y="193"/>
                      <a:pt x="144" y="193"/>
                    </a:cubicBezTo>
                    <a:cubicBezTo>
                      <a:pt x="146" y="193"/>
                      <a:pt x="147" y="192"/>
                      <a:pt x="149" y="191"/>
                    </a:cubicBezTo>
                    <a:cubicBezTo>
                      <a:pt x="152" y="190"/>
                      <a:pt x="153" y="187"/>
                      <a:pt x="153" y="183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13"/>
                      <a:pt x="140" y="0"/>
                      <a:pt x="124" y="0"/>
                    </a:cubicBezTo>
                    <a:close/>
                    <a:moveTo>
                      <a:pt x="134" y="168"/>
                    </a:move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78" y="139"/>
                      <a:pt x="77" y="139"/>
                    </a:cubicBezTo>
                    <a:cubicBezTo>
                      <a:pt x="75" y="139"/>
                      <a:pt x="74" y="140"/>
                      <a:pt x="72" y="140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3"/>
                      <a:pt x="24" y="19"/>
                      <a:pt x="29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30" y="19"/>
                      <a:pt x="134" y="23"/>
                      <a:pt x="134" y="29"/>
                    </a:cubicBezTo>
                    <a:lnTo>
                      <a:pt x="134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1" name="Freeform 21"/>
              <p:cNvSpPr/>
              <p:nvPr/>
            </p:nvSpPr>
            <p:spPr bwMode="auto">
              <a:xfrm>
                <a:off x="42" y="0"/>
                <a:ext cx="123" cy="26"/>
              </a:xfrm>
              <a:custGeom>
                <a:avLst/>
                <a:gdLst>
                  <a:gd name="T0" fmla="*/ 10 w 91"/>
                  <a:gd name="T1" fmla="*/ 19 h 19"/>
                  <a:gd name="T2" fmla="*/ 82 w 91"/>
                  <a:gd name="T3" fmla="*/ 19 h 19"/>
                  <a:gd name="T4" fmla="*/ 91 w 91"/>
                  <a:gd name="T5" fmla="*/ 10 h 19"/>
                  <a:gd name="T6" fmla="*/ 82 w 91"/>
                  <a:gd name="T7" fmla="*/ 0 h 19"/>
                  <a:gd name="T8" fmla="*/ 10 w 91"/>
                  <a:gd name="T9" fmla="*/ 0 h 19"/>
                  <a:gd name="T10" fmla="*/ 0 w 91"/>
                  <a:gd name="T11" fmla="*/ 10 h 19"/>
                  <a:gd name="T12" fmla="*/ 10 w 91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9">
                    <a:moveTo>
                      <a:pt x="10" y="19"/>
                    </a:moveTo>
                    <a:cubicBezTo>
                      <a:pt x="82" y="19"/>
                      <a:pt x="82" y="19"/>
                      <a:pt x="82" y="19"/>
                    </a:cubicBezTo>
                    <a:cubicBezTo>
                      <a:pt x="87" y="19"/>
                      <a:pt x="91" y="15"/>
                      <a:pt x="91" y="10"/>
                    </a:cubicBezTo>
                    <a:cubicBezTo>
                      <a:pt x="91" y="4"/>
                      <a:pt x="87" y="0"/>
                      <a:pt x="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2" name="Freeform 22"/>
              <p:cNvSpPr/>
              <p:nvPr/>
            </p:nvSpPr>
            <p:spPr bwMode="auto">
              <a:xfrm>
                <a:off x="56" y="105"/>
                <a:ext cx="94" cy="94"/>
              </a:xfrm>
              <a:custGeom>
                <a:avLst/>
                <a:gdLst>
                  <a:gd name="T0" fmla="*/ 60 w 69"/>
                  <a:gd name="T1" fmla="*/ 25 h 69"/>
                  <a:gd name="T2" fmla="*/ 44 w 69"/>
                  <a:gd name="T3" fmla="*/ 25 h 69"/>
                  <a:gd name="T4" fmla="*/ 44 w 69"/>
                  <a:gd name="T5" fmla="*/ 9 h 69"/>
                  <a:gd name="T6" fmla="*/ 35 w 69"/>
                  <a:gd name="T7" fmla="*/ 0 h 69"/>
                  <a:gd name="T8" fmla="*/ 25 w 69"/>
                  <a:gd name="T9" fmla="*/ 9 h 69"/>
                  <a:gd name="T10" fmla="*/ 25 w 69"/>
                  <a:gd name="T11" fmla="*/ 25 h 69"/>
                  <a:gd name="T12" fmla="*/ 10 w 69"/>
                  <a:gd name="T13" fmla="*/ 25 h 69"/>
                  <a:gd name="T14" fmla="*/ 0 w 69"/>
                  <a:gd name="T15" fmla="*/ 34 h 69"/>
                  <a:gd name="T16" fmla="*/ 10 w 69"/>
                  <a:gd name="T17" fmla="*/ 44 h 69"/>
                  <a:gd name="T18" fmla="*/ 25 w 69"/>
                  <a:gd name="T19" fmla="*/ 44 h 69"/>
                  <a:gd name="T20" fmla="*/ 25 w 69"/>
                  <a:gd name="T21" fmla="*/ 59 h 69"/>
                  <a:gd name="T22" fmla="*/ 35 w 69"/>
                  <a:gd name="T23" fmla="*/ 69 h 69"/>
                  <a:gd name="T24" fmla="*/ 44 w 69"/>
                  <a:gd name="T25" fmla="*/ 59 h 69"/>
                  <a:gd name="T26" fmla="*/ 44 w 69"/>
                  <a:gd name="T27" fmla="*/ 44 h 69"/>
                  <a:gd name="T28" fmla="*/ 60 w 69"/>
                  <a:gd name="T29" fmla="*/ 44 h 69"/>
                  <a:gd name="T30" fmla="*/ 69 w 69"/>
                  <a:gd name="T31" fmla="*/ 34 h 69"/>
                  <a:gd name="T32" fmla="*/ 60 w 69"/>
                  <a:gd name="T33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60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ubicBezTo>
                      <a:pt x="30" y="0"/>
                      <a:pt x="25" y="4"/>
                      <a:pt x="25" y="9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9"/>
                      <a:pt x="0" y="34"/>
                    </a:cubicBezTo>
                    <a:cubicBezTo>
                      <a:pt x="0" y="39"/>
                      <a:pt x="5" y="44"/>
                      <a:pt x="10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64"/>
                      <a:pt x="30" y="69"/>
                      <a:pt x="35" y="69"/>
                    </a:cubicBezTo>
                    <a:cubicBezTo>
                      <a:pt x="40" y="69"/>
                      <a:pt x="44" y="64"/>
                      <a:pt x="44" y="5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4"/>
                      <a:pt x="69" y="39"/>
                      <a:pt x="69" y="34"/>
                    </a:cubicBezTo>
                    <a:cubicBezTo>
                      <a:pt x="69" y="29"/>
                      <a:pt x="65" y="25"/>
                      <a:pt x="6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5624" name="Group 24"/>
            <p:cNvGrpSpPr/>
            <p:nvPr/>
          </p:nvGrpSpPr>
          <p:grpSpPr>
            <a:xfrm>
              <a:off x="2118" y="5894"/>
              <a:ext cx="410" cy="355"/>
              <a:chOff x="0" y="0"/>
              <a:chExt cx="346" cy="301"/>
            </a:xfrm>
          </p:grpSpPr>
          <p:sp>
            <p:nvSpPr>
              <p:cNvPr id="25625" name="Freeform 25"/>
              <p:cNvSpPr/>
              <p:nvPr/>
            </p:nvSpPr>
            <p:spPr bwMode="auto">
              <a:xfrm>
                <a:off x="0" y="0"/>
                <a:ext cx="291" cy="254"/>
              </a:xfrm>
              <a:custGeom>
                <a:avLst/>
                <a:gdLst>
                  <a:gd name="T0" fmla="*/ 30 w 291"/>
                  <a:gd name="T1" fmla="*/ 28 h 254"/>
                  <a:gd name="T2" fmla="*/ 261 w 291"/>
                  <a:gd name="T3" fmla="*/ 28 h 254"/>
                  <a:gd name="T4" fmla="*/ 261 w 291"/>
                  <a:gd name="T5" fmla="*/ 126 h 254"/>
                  <a:gd name="T6" fmla="*/ 291 w 291"/>
                  <a:gd name="T7" fmla="*/ 126 h 254"/>
                  <a:gd name="T8" fmla="*/ 291 w 291"/>
                  <a:gd name="T9" fmla="*/ 0 h 254"/>
                  <a:gd name="T10" fmla="*/ 0 w 291"/>
                  <a:gd name="T11" fmla="*/ 0 h 254"/>
                  <a:gd name="T12" fmla="*/ 0 w 291"/>
                  <a:gd name="T13" fmla="*/ 254 h 254"/>
                  <a:gd name="T14" fmla="*/ 146 w 291"/>
                  <a:gd name="T15" fmla="*/ 254 h 254"/>
                  <a:gd name="T16" fmla="*/ 146 w 291"/>
                  <a:gd name="T17" fmla="*/ 224 h 254"/>
                  <a:gd name="T18" fmla="*/ 30 w 291"/>
                  <a:gd name="T19" fmla="*/ 224 h 254"/>
                  <a:gd name="T20" fmla="*/ 30 w 291"/>
                  <a:gd name="T21" fmla="*/ 2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54">
                    <a:moveTo>
                      <a:pt x="30" y="28"/>
                    </a:moveTo>
                    <a:lnTo>
                      <a:pt x="261" y="28"/>
                    </a:lnTo>
                    <a:lnTo>
                      <a:pt x="261" y="126"/>
                    </a:lnTo>
                    <a:lnTo>
                      <a:pt x="291" y="126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46" y="254"/>
                    </a:lnTo>
                    <a:lnTo>
                      <a:pt x="146" y="224"/>
                    </a:lnTo>
                    <a:lnTo>
                      <a:pt x="30" y="2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6" name="Freeform 26"/>
              <p:cNvSpPr/>
              <p:nvPr/>
            </p:nvSpPr>
            <p:spPr bwMode="auto">
              <a:xfrm>
                <a:off x="207" y="161"/>
                <a:ext cx="139" cy="140"/>
              </a:xfrm>
              <a:custGeom>
                <a:avLst/>
                <a:gdLst>
                  <a:gd name="T0" fmla="*/ 139 w 139"/>
                  <a:gd name="T1" fmla="*/ 56 h 140"/>
                  <a:gd name="T2" fmla="*/ 84 w 139"/>
                  <a:gd name="T3" fmla="*/ 56 h 140"/>
                  <a:gd name="T4" fmla="*/ 84 w 139"/>
                  <a:gd name="T5" fmla="*/ 0 h 140"/>
                  <a:gd name="T6" fmla="*/ 54 w 139"/>
                  <a:gd name="T7" fmla="*/ 0 h 140"/>
                  <a:gd name="T8" fmla="*/ 54 w 139"/>
                  <a:gd name="T9" fmla="*/ 56 h 140"/>
                  <a:gd name="T10" fmla="*/ 0 w 139"/>
                  <a:gd name="T11" fmla="*/ 56 h 140"/>
                  <a:gd name="T12" fmla="*/ 0 w 139"/>
                  <a:gd name="T13" fmla="*/ 86 h 140"/>
                  <a:gd name="T14" fmla="*/ 54 w 139"/>
                  <a:gd name="T15" fmla="*/ 86 h 140"/>
                  <a:gd name="T16" fmla="*/ 54 w 139"/>
                  <a:gd name="T17" fmla="*/ 140 h 140"/>
                  <a:gd name="T18" fmla="*/ 84 w 139"/>
                  <a:gd name="T19" fmla="*/ 140 h 140"/>
                  <a:gd name="T20" fmla="*/ 84 w 139"/>
                  <a:gd name="T21" fmla="*/ 86 h 140"/>
                  <a:gd name="T22" fmla="*/ 139 w 139"/>
                  <a:gd name="T23" fmla="*/ 86 h 140"/>
                  <a:gd name="T24" fmla="*/ 139 w 139"/>
                  <a:gd name="T2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40">
                    <a:moveTo>
                      <a:pt x="139" y="56"/>
                    </a:moveTo>
                    <a:lnTo>
                      <a:pt x="84" y="56"/>
                    </a:lnTo>
                    <a:lnTo>
                      <a:pt x="84" y="0"/>
                    </a:ln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86"/>
                    </a:lnTo>
                    <a:lnTo>
                      <a:pt x="54" y="86"/>
                    </a:lnTo>
                    <a:lnTo>
                      <a:pt x="54" y="140"/>
                    </a:lnTo>
                    <a:lnTo>
                      <a:pt x="84" y="140"/>
                    </a:lnTo>
                    <a:lnTo>
                      <a:pt x="84" y="86"/>
                    </a:lnTo>
                    <a:lnTo>
                      <a:pt x="139" y="8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7" name="Rectangle 27"/>
              <p:cNvSpPr>
                <a:spLocks noChangeArrowheads="1"/>
              </p:cNvSpPr>
              <p:nvPr/>
            </p:nvSpPr>
            <p:spPr bwMode="auto">
              <a:xfrm>
                <a:off x="70" y="75"/>
                <a:ext cx="12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8" name="Rectangle 28"/>
              <p:cNvSpPr>
                <a:spLocks noChangeArrowheads="1"/>
              </p:cNvSpPr>
              <p:nvPr/>
            </p:nvSpPr>
            <p:spPr bwMode="auto">
              <a:xfrm>
                <a:off x="70" y="134"/>
                <a:ext cx="96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30" name="Rectangle 30"/>
            <p:cNvSpPr>
              <a:spLocks noChangeArrowheads="1"/>
            </p:cNvSpPr>
            <p:nvPr/>
          </p:nvSpPr>
          <p:spPr bwMode="auto">
            <a:xfrm>
              <a:off x="2983" y="4159"/>
              <a:ext cx="5770" cy="5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3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信后因义达谮玠，竟坐免官。</a:t>
              </a:r>
              <a:r>
                <a:rPr lang="zh-CN" altLang="en-US" sz="2300" b="1" u="wavyHeavy">
                  <a:solidFill>
                    <a:schemeClr val="tx1">
                      <a:lumMod val="50000"/>
                    </a:schemeClr>
                  </a:solidFill>
                  <a:uFillTx/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玠在任岁馀守禄俸而已去官之日不堪自致因留县境种蔬菜以自给。</a:t>
              </a:r>
              <a:r>
                <a:rPr lang="zh-CN" altLang="en-US" sz="23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或嗤玠以非百里之才，玠答曰：“吾委输课最，不后列城，除残去暴，奸吏局蹐②。若谓其不能自润脂膏，则如来命；以为不达从政，吾未服也。”时人以为信然。</a:t>
              </a:r>
              <a:endParaRPr lang="zh-CN" altLang="en-US" sz="24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</p:grp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663951" y="253292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9101"/>
                </a:solidFill>
              </a:rPr>
              <a:t>真题演练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828415" y="836930"/>
            <a:ext cx="1584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537710" y="965835"/>
            <a:ext cx="546100" cy="542290"/>
            <a:chOff x="1276" y="1884"/>
            <a:chExt cx="860" cy="854"/>
          </a:xfrm>
        </p:grpSpPr>
        <p:sp>
          <p:nvSpPr>
            <p:cNvPr id="25614" name="Oval 14"/>
            <p:cNvSpPr>
              <a:spLocks noChangeArrowheads="1"/>
            </p:cNvSpPr>
            <p:nvPr/>
          </p:nvSpPr>
          <p:spPr bwMode="auto">
            <a:xfrm>
              <a:off x="1276" y="1884"/>
              <a:ext cx="860" cy="8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16" name="Freeform 16"/>
            <p:cNvSpPr/>
            <p:nvPr/>
          </p:nvSpPr>
          <p:spPr bwMode="auto">
            <a:xfrm>
              <a:off x="1499" y="2099"/>
              <a:ext cx="420" cy="311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0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888865" y="944880"/>
            <a:ext cx="4277360" cy="430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【参考译文】</a:t>
            </a:r>
            <a:r>
              <a:rPr lang="zh-CN" altLang="en-US" sz="21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陈信后来通过曹义达诬陷褚玠，褚玠竟以牵连罪而被免官。褚玠在任一年多，只是花用自己的俸禄，离官之日，没钱返回京都，便留在县境内，种蔬菜以满足自己的生活。有人讥讽褚玠的才干不能担任县令，褚玠答道：“我输送租税，不比其他县少，而且除去贪残暴虐之人，使贪官污吏畏缩恐惧。如果说不能搜刮民脂民膏，以供自己享用，则确实如您所讲的。但认为我不懂从政之道，我不会服气。”当时人认为的确如此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1662114" y="1819367"/>
            <a:ext cx="7481887" cy="1504766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4" name="Freeform 34"/>
          <p:cNvSpPr/>
          <p:nvPr/>
        </p:nvSpPr>
        <p:spPr bwMode="auto">
          <a:xfrm>
            <a:off x="0" y="1819367"/>
            <a:ext cx="4103747" cy="1504766"/>
          </a:xfrm>
          <a:custGeom>
            <a:avLst/>
            <a:gdLst/>
            <a:ahLst/>
            <a:cxnLst/>
            <a:rect l="l" t="t" r="r" b="b"/>
            <a:pathLst>
              <a:path w="4103747" h="1504766">
                <a:moveTo>
                  <a:pt x="0" y="0"/>
                </a:moveTo>
                <a:cubicBezTo>
                  <a:pt x="442960" y="0"/>
                  <a:pt x="1380722" y="0"/>
                  <a:pt x="3365993" y="0"/>
                </a:cubicBezTo>
                <a:cubicBezTo>
                  <a:pt x="3759462" y="0"/>
                  <a:pt x="4103747" y="345356"/>
                  <a:pt x="4103747" y="764717"/>
                </a:cubicBezTo>
                <a:cubicBezTo>
                  <a:pt x="4103747" y="1159410"/>
                  <a:pt x="3759462" y="1504766"/>
                  <a:pt x="3365993" y="1504766"/>
                </a:cubicBezTo>
                <a:cubicBezTo>
                  <a:pt x="3365993" y="1504766"/>
                  <a:pt x="3365993" y="1504766"/>
                  <a:pt x="0" y="15047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55" name="Oval 35"/>
          <p:cNvSpPr>
            <a:spLocks noChangeArrowheads="1"/>
          </p:cNvSpPr>
          <p:nvPr/>
        </p:nvSpPr>
        <p:spPr bwMode="auto">
          <a:xfrm>
            <a:off x="2725702" y="1943451"/>
            <a:ext cx="1279612" cy="12822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3031287" y="2283524"/>
            <a:ext cx="668442" cy="555120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60190" y="2193290"/>
            <a:ext cx="508381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>
                <a:ln w="6350">
                  <a:noFill/>
                </a:ln>
                <a:latin typeface="+mn-ea"/>
              </a:rPr>
              <a:t>文言文实词的</a:t>
            </a:r>
            <a:r>
              <a:rPr lang="en-US" altLang="zh-CN" sz="3600" b="1">
                <a:ln w="6350">
                  <a:noFill/>
                </a:ln>
                <a:latin typeface="+mn-ea"/>
              </a:rPr>
              <a:t>5</a:t>
            </a:r>
            <a:r>
              <a:rPr lang="zh-CN" altLang="en-US" sz="3600" b="1">
                <a:ln w="6350">
                  <a:noFill/>
                </a:ln>
                <a:latin typeface="+mn-ea"/>
              </a:rPr>
              <a:t>大命题点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" y="944880"/>
            <a:ext cx="4368800" cy="3893185"/>
            <a:chOff x="1873" y="4159"/>
            <a:chExt cx="6880" cy="6131"/>
          </a:xfrm>
        </p:grpSpPr>
        <p:sp>
          <p:nvSpPr>
            <p:cNvPr id="25618" name="Oval 18"/>
            <p:cNvSpPr>
              <a:spLocks noChangeArrowheads="1"/>
            </p:cNvSpPr>
            <p:nvPr/>
          </p:nvSpPr>
          <p:spPr bwMode="auto">
            <a:xfrm>
              <a:off x="1873" y="4161"/>
              <a:ext cx="860" cy="85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9" name="Group 19"/>
            <p:cNvGrpSpPr/>
            <p:nvPr/>
          </p:nvGrpSpPr>
          <p:grpSpPr>
            <a:xfrm>
              <a:off x="2145" y="4356"/>
              <a:ext cx="315" cy="460"/>
              <a:chOff x="0" y="0"/>
              <a:chExt cx="206" cy="305"/>
            </a:xfrm>
          </p:grpSpPr>
          <p:sp>
            <p:nvSpPr>
              <p:cNvPr id="25620" name="Freeform 20"/>
              <p:cNvSpPr>
                <a:spLocks noEditPoints="1"/>
              </p:cNvSpPr>
              <p:nvPr/>
            </p:nvSpPr>
            <p:spPr bwMode="auto">
              <a:xfrm>
                <a:off x="0" y="43"/>
                <a:ext cx="206" cy="262"/>
              </a:xfrm>
              <a:custGeom>
                <a:avLst/>
                <a:gdLst>
                  <a:gd name="T0" fmla="*/ 124 w 153"/>
                  <a:gd name="T1" fmla="*/ 0 h 193"/>
                  <a:gd name="T2" fmla="*/ 29 w 153"/>
                  <a:gd name="T3" fmla="*/ 0 h 193"/>
                  <a:gd name="T4" fmla="*/ 0 w 153"/>
                  <a:gd name="T5" fmla="*/ 29 h 193"/>
                  <a:gd name="T6" fmla="*/ 0 w 153"/>
                  <a:gd name="T7" fmla="*/ 183 h 193"/>
                  <a:gd name="T8" fmla="*/ 5 w 153"/>
                  <a:gd name="T9" fmla="*/ 191 h 193"/>
                  <a:gd name="T10" fmla="*/ 14 w 153"/>
                  <a:gd name="T11" fmla="*/ 192 h 193"/>
                  <a:gd name="T12" fmla="*/ 77 w 153"/>
                  <a:gd name="T13" fmla="*/ 160 h 193"/>
                  <a:gd name="T14" fmla="*/ 139 w 153"/>
                  <a:gd name="T15" fmla="*/ 192 h 193"/>
                  <a:gd name="T16" fmla="*/ 144 w 153"/>
                  <a:gd name="T17" fmla="*/ 193 h 193"/>
                  <a:gd name="T18" fmla="*/ 149 w 153"/>
                  <a:gd name="T19" fmla="*/ 191 h 193"/>
                  <a:gd name="T20" fmla="*/ 153 w 153"/>
                  <a:gd name="T21" fmla="*/ 183 h 193"/>
                  <a:gd name="T22" fmla="*/ 153 w 153"/>
                  <a:gd name="T23" fmla="*/ 29 h 193"/>
                  <a:gd name="T24" fmla="*/ 124 w 153"/>
                  <a:gd name="T25" fmla="*/ 0 h 193"/>
                  <a:gd name="T26" fmla="*/ 134 w 153"/>
                  <a:gd name="T27" fmla="*/ 168 h 193"/>
                  <a:gd name="T28" fmla="*/ 81 w 153"/>
                  <a:gd name="T29" fmla="*/ 140 h 193"/>
                  <a:gd name="T30" fmla="*/ 77 w 153"/>
                  <a:gd name="T31" fmla="*/ 139 h 193"/>
                  <a:gd name="T32" fmla="*/ 72 w 153"/>
                  <a:gd name="T33" fmla="*/ 140 h 193"/>
                  <a:gd name="T34" fmla="*/ 19 w 153"/>
                  <a:gd name="T35" fmla="*/ 168 h 193"/>
                  <a:gd name="T36" fmla="*/ 19 w 153"/>
                  <a:gd name="T37" fmla="*/ 29 h 193"/>
                  <a:gd name="T38" fmla="*/ 29 w 153"/>
                  <a:gd name="T39" fmla="*/ 19 h 193"/>
                  <a:gd name="T40" fmla="*/ 124 w 153"/>
                  <a:gd name="T41" fmla="*/ 19 h 193"/>
                  <a:gd name="T42" fmla="*/ 134 w 153"/>
                  <a:gd name="T43" fmla="*/ 29 h 193"/>
                  <a:gd name="T44" fmla="*/ 134 w 153"/>
                  <a:gd name="T45" fmla="*/ 1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93">
                    <a:moveTo>
                      <a:pt x="124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2" y="190"/>
                      <a:pt x="5" y="191"/>
                    </a:cubicBezTo>
                    <a:cubicBezTo>
                      <a:pt x="8" y="193"/>
                      <a:pt x="11" y="193"/>
                      <a:pt x="14" y="192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139" y="192"/>
                      <a:pt x="139" y="192"/>
                      <a:pt x="139" y="192"/>
                    </a:cubicBezTo>
                    <a:cubicBezTo>
                      <a:pt x="141" y="193"/>
                      <a:pt x="142" y="193"/>
                      <a:pt x="144" y="193"/>
                    </a:cubicBezTo>
                    <a:cubicBezTo>
                      <a:pt x="146" y="193"/>
                      <a:pt x="147" y="192"/>
                      <a:pt x="149" y="191"/>
                    </a:cubicBezTo>
                    <a:cubicBezTo>
                      <a:pt x="152" y="190"/>
                      <a:pt x="153" y="187"/>
                      <a:pt x="153" y="183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13"/>
                      <a:pt x="140" y="0"/>
                      <a:pt x="124" y="0"/>
                    </a:cubicBezTo>
                    <a:close/>
                    <a:moveTo>
                      <a:pt x="134" y="168"/>
                    </a:move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78" y="139"/>
                      <a:pt x="77" y="139"/>
                    </a:cubicBezTo>
                    <a:cubicBezTo>
                      <a:pt x="75" y="139"/>
                      <a:pt x="74" y="140"/>
                      <a:pt x="72" y="140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3"/>
                      <a:pt x="24" y="19"/>
                      <a:pt x="29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30" y="19"/>
                      <a:pt x="134" y="23"/>
                      <a:pt x="134" y="29"/>
                    </a:cubicBezTo>
                    <a:lnTo>
                      <a:pt x="134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1" name="Freeform 21"/>
              <p:cNvSpPr/>
              <p:nvPr/>
            </p:nvSpPr>
            <p:spPr bwMode="auto">
              <a:xfrm>
                <a:off x="42" y="0"/>
                <a:ext cx="123" cy="26"/>
              </a:xfrm>
              <a:custGeom>
                <a:avLst/>
                <a:gdLst>
                  <a:gd name="T0" fmla="*/ 10 w 91"/>
                  <a:gd name="T1" fmla="*/ 19 h 19"/>
                  <a:gd name="T2" fmla="*/ 82 w 91"/>
                  <a:gd name="T3" fmla="*/ 19 h 19"/>
                  <a:gd name="T4" fmla="*/ 91 w 91"/>
                  <a:gd name="T5" fmla="*/ 10 h 19"/>
                  <a:gd name="T6" fmla="*/ 82 w 91"/>
                  <a:gd name="T7" fmla="*/ 0 h 19"/>
                  <a:gd name="T8" fmla="*/ 10 w 91"/>
                  <a:gd name="T9" fmla="*/ 0 h 19"/>
                  <a:gd name="T10" fmla="*/ 0 w 91"/>
                  <a:gd name="T11" fmla="*/ 10 h 19"/>
                  <a:gd name="T12" fmla="*/ 10 w 91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9">
                    <a:moveTo>
                      <a:pt x="10" y="19"/>
                    </a:moveTo>
                    <a:cubicBezTo>
                      <a:pt x="82" y="19"/>
                      <a:pt x="82" y="19"/>
                      <a:pt x="82" y="19"/>
                    </a:cubicBezTo>
                    <a:cubicBezTo>
                      <a:pt x="87" y="19"/>
                      <a:pt x="91" y="15"/>
                      <a:pt x="91" y="10"/>
                    </a:cubicBezTo>
                    <a:cubicBezTo>
                      <a:pt x="91" y="4"/>
                      <a:pt x="87" y="0"/>
                      <a:pt x="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2" name="Freeform 22"/>
              <p:cNvSpPr/>
              <p:nvPr/>
            </p:nvSpPr>
            <p:spPr bwMode="auto">
              <a:xfrm>
                <a:off x="56" y="105"/>
                <a:ext cx="94" cy="94"/>
              </a:xfrm>
              <a:custGeom>
                <a:avLst/>
                <a:gdLst>
                  <a:gd name="T0" fmla="*/ 60 w 69"/>
                  <a:gd name="T1" fmla="*/ 25 h 69"/>
                  <a:gd name="T2" fmla="*/ 44 w 69"/>
                  <a:gd name="T3" fmla="*/ 25 h 69"/>
                  <a:gd name="T4" fmla="*/ 44 w 69"/>
                  <a:gd name="T5" fmla="*/ 9 h 69"/>
                  <a:gd name="T6" fmla="*/ 35 w 69"/>
                  <a:gd name="T7" fmla="*/ 0 h 69"/>
                  <a:gd name="T8" fmla="*/ 25 w 69"/>
                  <a:gd name="T9" fmla="*/ 9 h 69"/>
                  <a:gd name="T10" fmla="*/ 25 w 69"/>
                  <a:gd name="T11" fmla="*/ 25 h 69"/>
                  <a:gd name="T12" fmla="*/ 10 w 69"/>
                  <a:gd name="T13" fmla="*/ 25 h 69"/>
                  <a:gd name="T14" fmla="*/ 0 w 69"/>
                  <a:gd name="T15" fmla="*/ 34 h 69"/>
                  <a:gd name="T16" fmla="*/ 10 w 69"/>
                  <a:gd name="T17" fmla="*/ 44 h 69"/>
                  <a:gd name="T18" fmla="*/ 25 w 69"/>
                  <a:gd name="T19" fmla="*/ 44 h 69"/>
                  <a:gd name="T20" fmla="*/ 25 w 69"/>
                  <a:gd name="T21" fmla="*/ 59 h 69"/>
                  <a:gd name="T22" fmla="*/ 35 w 69"/>
                  <a:gd name="T23" fmla="*/ 69 h 69"/>
                  <a:gd name="T24" fmla="*/ 44 w 69"/>
                  <a:gd name="T25" fmla="*/ 59 h 69"/>
                  <a:gd name="T26" fmla="*/ 44 w 69"/>
                  <a:gd name="T27" fmla="*/ 44 h 69"/>
                  <a:gd name="T28" fmla="*/ 60 w 69"/>
                  <a:gd name="T29" fmla="*/ 44 h 69"/>
                  <a:gd name="T30" fmla="*/ 69 w 69"/>
                  <a:gd name="T31" fmla="*/ 34 h 69"/>
                  <a:gd name="T32" fmla="*/ 60 w 69"/>
                  <a:gd name="T33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60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ubicBezTo>
                      <a:pt x="30" y="0"/>
                      <a:pt x="25" y="4"/>
                      <a:pt x="25" y="9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9"/>
                      <a:pt x="0" y="34"/>
                    </a:cubicBezTo>
                    <a:cubicBezTo>
                      <a:pt x="0" y="39"/>
                      <a:pt x="5" y="44"/>
                      <a:pt x="10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64"/>
                      <a:pt x="30" y="69"/>
                      <a:pt x="35" y="69"/>
                    </a:cubicBezTo>
                    <a:cubicBezTo>
                      <a:pt x="40" y="69"/>
                      <a:pt x="44" y="64"/>
                      <a:pt x="44" y="5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4"/>
                      <a:pt x="69" y="39"/>
                      <a:pt x="69" y="34"/>
                    </a:cubicBezTo>
                    <a:cubicBezTo>
                      <a:pt x="69" y="29"/>
                      <a:pt x="65" y="25"/>
                      <a:pt x="6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5624" name="Group 24"/>
            <p:cNvGrpSpPr/>
            <p:nvPr/>
          </p:nvGrpSpPr>
          <p:grpSpPr>
            <a:xfrm>
              <a:off x="2118" y="5894"/>
              <a:ext cx="410" cy="355"/>
              <a:chOff x="0" y="0"/>
              <a:chExt cx="346" cy="301"/>
            </a:xfrm>
          </p:grpSpPr>
          <p:sp>
            <p:nvSpPr>
              <p:cNvPr id="25625" name="Freeform 25"/>
              <p:cNvSpPr/>
              <p:nvPr/>
            </p:nvSpPr>
            <p:spPr bwMode="auto">
              <a:xfrm>
                <a:off x="0" y="0"/>
                <a:ext cx="291" cy="254"/>
              </a:xfrm>
              <a:custGeom>
                <a:avLst/>
                <a:gdLst>
                  <a:gd name="T0" fmla="*/ 30 w 291"/>
                  <a:gd name="T1" fmla="*/ 28 h 254"/>
                  <a:gd name="T2" fmla="*/ 261 w 291"/>
                  <a:gd name="T3" fmla="*/ 28 h 254"/>
                  <a:gd name="T4" fmla="*/ 261 w 291"/>
                  <a:gd name="T5" fmla="*/ 126 h 254"/>
                  <a:gd name="T6" fmla="*/ 291 w 291"/>
                  <a:gd name="T7" fmla="*/ 126 h 254"/>
                  <a:gd name="T8" fmla="*/ 291 w 291"/>
                  <a:gd name="T9" fmla="*/ 0 h 254"/>
                  <a:gd name="T10" fmla="*/ 0 w 291"/>
                  <a:gd name="T11" fmla="*/ 0 h 254"/>
                  <a:gd name="T12" fmla="*/ 0 w 291"/>
                  <a:gd name="T13" fmla="*/ 254 h 254"/>
                  <a:gd name="T14" fmla="*/ 146 w 291"/>
                  <a:gd name="T15" fmla="*/ 254 h 254"/>
                  <a:gd name="T16" fmla="*/ 146 w 291"/>
                  <a:gd name="T17" fmla="*/ 224 h 254"/>
                  <a:gd name="T18" fmla="*/ 30 w 291"/>
                  <a:gd name="T19" fmla="*/ 224 h 254"/>
                  <a:gd name="T20" fmla="*/ 30 w 291"/>
                  <a:gd name="T21" fmla="*/ 2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54">
                    <a:moveTo>
                      <a:pt x="30" y="28"/>
                    </a:moveTo>
                    <a:lnTo>
                      <a:pt x="261" y="28"/>
                    </a:lnTo>
                    <a:lnTo>
                      <a:pt x="261" y="126"/>
                    </a:lnTo>
                    <a:lnTo>
                      <a:pt x="291" y="126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46" y="254"/>
                    </a:lnTo>
                    <a:lnTo>
                      <a:pt x="146" y="224"/>
                    </a:lnTo>
                    <a:lnTo>
                      <a:pt x="30" y="2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6" name="Freeform 26"/>
              <p:cNvSpPr/>
              <p:nvPr/>
            </p:nvSpPr>
            <p:spPr bwMode="auto">
              <a:xfrm>
                <a:off x="207" y="161"/>
                <a:ext cx="139" cy="140"/>
              </a:xfrm>
              <a:custGeom>
                <a:avLst/>
                <a:gdLst>
                  <a:gd name="T0" fmla="*/ 139 w 139"/>
                  <a:gd name="T1" fmla="*/ 56 h 140"/>
                  <a:gd name="T2" fmla="*/ 84 w 139"/>
                  <a:gd name="T3" fmla="*/ 56 h 140"/>
                  <a:gd name="T4" fmla="*/ 84 w 139"/>
                  <a:gd name="T5" fmla="*/ 0 h 140"/>
                  <a:gd name="T6" fmla="*/ 54 w 139"/>
                  <a:gd name="T7" fmla="*/ 0 h 140"/>
                  <a:gd name="T8" fmla="*/ 54 w 139"/>
                  <a:gd name="T9" fmla="*/ 56 h 140"/>
                  <a:gd name="T10" fmla="*/ 0 w 139"/>
                  <a:gd name="T11" fmla="*/ 56 h 140"/>
                  <a:gd name="T12" fmla="*/ 0 w 139"/>
                  <a:gd name="T13" fmla="*/ 86 h 140"/>
                  <a:gd name="T14" fmla="*/ 54 w 139"/>
                  <a:gd name="T15" fmla="*/ 86 h 140"/>
                  <a:gd name="T16" fmla="*/ 54 w 139"/>
                  <a:gd name="T17" fmla="*/ 140 h 140"/>
                  <a:gd name="T18" fmla="*/ 84 w 139"/>
                  <a:gd name="T19" fmla="*/ 140 h 140"/>
                  <a:gd name="T20" fmla="*/ 84 w 139"/>
                  <a:gd name="T21" fmla="*/ 86 h 140"/>
                  <a:gd name="T22" fmla="*/ 139 w 139"/>
                  <a:gd name="T23" fmla="*/ 86 h 140"/>
                  <a:gd name="T24" fmla="*/ 139 w 139"/>
                  <a:gd name="T2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40">
                    <a:moveTo>
                      <a:pt x="139" y="56"/>
                    </a:moveTo>
                    <a:lnTo>
                      <a:pt x="84" y="56"/>
                    </a:lnTo>
                    <a:lnTo>
                      <a:pt x="84" y="0"/>
                    </a:ln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86"/>
                    </a:lnTo>
                    <a:lnTo>
                      <a:pt x="54" y="86"/>
                    </a:lnTo>
                    <a:lnTo>
                      <a:pt x="54" y="140"/>
                    </a:lnTo>
                    <a:lnTo>
                      <a:pt x="84" y="140"/>
                    </a:lnTo>
                    <a:lnTo>
                      <a:pt x="84" y="86"/>
                    </a:lnTo>
                    <a:lnTo>
                      <a:pt x="139" y="8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7" name="Rectangle 27"/>
              <p:cNvSpPr>
                <a:spLocks noChangeArrowheads="1"/>
              </p:cNvSpPr>
              <p:nvPr/>
            </p:nvSpPr>
            <p:spPr bwMode="auto">
              <a:xfrm>
                <a:off x="70" y="75"/>
                <a:ext cx="12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8" name="Rectangle 28"/>
              <p:cNvSpPr>
                <a:spLocks noChangeArrowheads="1"/>
              </p:cNvSpPr>
              <p:nvPr/>
            </p:nvSpPr>
            <p:spPr bwMode="auto">
              <a:xfrm>
                <a:off x="70" y="134"/>
                <a:ext cx="96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30" name="Rectangle 30"/>
            <p:cNvSpPr>
              <a:spLocks noChangeArrowheads="1"/>
            </p:cNvSpPr>
            <p:nvPr/>
          </p:nvSpPr>
          <p:spPr bwMode="auto">
            <a:xfrm>
              <a:off x="2983" y="4159"/>
              <a:ext cx="5770" cy="6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3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皇太子知玠无还装，手书赐粟米二百斛，于是还都。太子爱玠文辞，令入直殿省。十年，除电威将军、仁威淮南王长史，顷之，以本官掌东宫管记。十二年，迁御史中丞，卒于官，时年五十二。　　　　　　　　　　　　　　　　　　　　　 （选自《陈书•褚玠传》，有删节）【注释】① 聘：出使  ②局蹐（jí）：形容谨慎恐惧的样子</a:t>
              </a:r>
              <a:endParaRPr lang="zh-CN" altLang="en-US" sz="24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</p:grp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663951" y="253292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9101"/>
                </a:solidFill>
              </a:rPr>
              <a:t>真题演练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828415" y="836930"/>
            <a:ext cx="1584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537710" y="965835"/>
            <a:ext cx="546100" cy="542290"/>
            <a:chOff x="1276" y="1884"/>
            <a:chExt cx="860" cy="854"/>
          </a:xfrm>
        </p:grpSpPr>
        <p:sp>
          <p:nvSpPr>
            <p:cNvPr id="25614" name="Oval 14"/>
            <p:cNvSpPr>
              <a:spLocks noChangeArrowheads="1"/>
            </p:cNvSpPr>
            <p:nvPr/>
          </p:nvSpPr>
          <p:spPr bwMode="auto">
            <a:xfrm>
              <a:off x="1276" y="1884"/>
              <a:ext cx="860" cy="8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16" name="Freeform 16"/>
            <p:cNvSpPr/>
            <p:nvPr/>
          </p:nvSpPr>
          <p:spPr bwMode="auto">
            <a:xfrm>
              <a:off x="1499" y="2099"/>
              <a:ext cx="420" cy="311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0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888865" y="944880"/>
            <a:ext cx="4277360" cy="3014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【参考译文】</a:t>
            </a:r>
            <a:r>
              <a:rPr lang="zh-CN" altLang="en-US" sz="21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皇太子知道褚玠没有钱返回京城，亲自写信给他，并赐给粟米二百斛，于是褚玠才得返回京城。太子喜爱褚玠的文辞，命令他入直殿省。太建十年，任命褚玠为电威将军、仁威淮南王长史，不久，以本官掌东宫管记。十二年，迁任御史中丞，死于官任上，其时五十二岁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3065" y="1016635"/>
            <a:ext cx="8455025" cy="3693160"/>
            <a:chOff x="1873" y="4159"/>
            <a:chExt cx="13315" cy="5816"/>
          </a:xfrm>
        </p:grpSpPr>
        <p:sp>
          <p:nvSpPr>
            <p:cNvPr id="25618" name="Oval 18"/>
            <p:cNvSpPr>
              <a:spLocks noChangeArrowheads="1"/>
            </p:cNvSpPr>
            <p:nvPr/>
          </p:nvSpPr>
          <p:spPr bwMode="auto">
            <a:xfrm>
              <a:off x="1873" y="4161"/>
              <a:ext cx="860" cy="85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9" name="Group 19"/>
            <p:cNvGrpSpPr/>
            <p:nvPr/>
          </p:nvGrpSpPr>
          <p:grpSpPr>
            <a:xfrm>
              <a:off x="2145" y="4356"/>
              <a:ext cx="315" cy="460"/>
              <a:chOff x="0" y="0"/>
              <a:chExt cx="206" cy="305"/>
            </a:xfrm>
          </p:grpSpPr>
          <p:sp>
            <p:nvSpPr>
              <p:cNvPr id="25620" name="Freeform 20"/>
              <p:cNvSpPr>
                <a:spLocks noEditPoints="1"/>
              </p:cNvSpPr>
              <p:nvPr/>
            </p:nvSpPr>
            <p:spPr bwMode="auto">
              <a:xfrm>
                <a:off x="0" y="43"/>
                <a:ext cx="206" cy="262"/>
              </a:xfrm>
              <a:custGeom>
                <a:avLst/>
                <a:gdLst>
                  <a:gd name="T0" fmla="*/ 124 w 153"/>
                  <a:gd name="T1" fmla="*/ 0 h 193"/>
                  <a:gd name="T2" fmla="*/ 29 w 153"/>
                  <a:gd name="T3" fmla="*/ 0 h 193"/>
                  <a:gd name="T4" fmla="*/ 0 w 153"/>
                  <a:gd name="T5" fmla="*/ 29 h 193"/>
                  <a:gd name="T6" fmla="*/ 0 w 153"/>
                  <a:gd name="T7" fmla="*/ 183 h 193"/>
                  <a:gd name="T8" fmla="*/ 5 w 153"/>
                  <a:gd name="T9" fmla="*/ 191 h 193"/>
                  <a:gd name="T10" fmla="*/ 14 w 153"/>
                  <a:gd name="T11" fmla="*/ 192 h 193"/>
                  <a:gd name="T12" fmla="*/ 77 w 153"/>
                  <a:gd name="T13" fmla="*/ 160 h 193"/>
                  <a:gd name="T14" fmla="*/ 139 w 153"/>
                  <a:gd name="T15" fmla="*/ 192 h 193"/>
                  <a:gd name="T16" fmla="*/ 144 w 153"/>
                  <a:gd name="T17" fmla="*/ 193 h 193"/>
                  <a:gd name="T18" fmla="*/ 149 w 153"/>
                  <a:gd name="T19" fmla="*/ 191 h 193"/>
                  <a:gd name="T20" fmla="*/ 153 w 153"/>
                  <a:gd name="T21" fmla="*/ 183 h 193"/>
                  <a:gd name="T22" fmla="*/ 153 w 153"/>
                  <a:gd name="T23" fmla="*/ 29 h 193"/>
                  <a:gd name="T24" fmla="*/ 124 w 153"/>
                  <a:gd name="T25" fmla="*/ 0 h 193"/>
                  <a:gd name="T26" fmla="*/ 134 w 153"/>
                  <a:gd name="T27" fmla="*/ 168 h 193"/>
                  <a:gd name="T28" fmla="*/ 81 w 153"/>
                  <a:gd name="T29" fmla="*/ 140 h 193"/>
                  <a:gd name="T30" fmla="*/ 77 w 153"/>
                  <a:gd name="T31" fmla="*/ 139 h 193"/>
                  <a:gd name="T32" fmla="*/ 72 w 153"/>
                  <a:gd name="T33" fmla="*/ 140 h 193"/>
                  <a:gd name="T34" fmla="*/ 19 w 153"/>
                  <a:gd name="T35" fmla="*/ 168 h 193"/>
                  <a:gd name="T36" fmla="*/ 19 w 153"/>
                  <a:gd name="T37" fmla="*/ 29 h 193"/>
                  <a:gd name="T38" fmla="*/ 29 w 153"/>
                  <a:gd name="T39" fmla="*/ 19 h 193"/>
                  <a:gd name="T40" fmla="*/ 124 w 153"/>
                  <a:gd name="T41" fmla="*/ 19 h 193"/>
                  <a:gd name="T42" fmla="*/ 134 w 153"/>
                  <a:gd name="T43" fmla="*/ 29 h 193"/>
                  <a:gd name="T44" fmla="*/ 134 w 153"/>
                  <a:gd name="T45" fmla="*/ 1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93">
                    <a:moveTo>
                      <a:pt x="124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2" y="190"/>
                      <a:pt x="5" y="191"/>
                    </a:cubicBezTo>
                    <a:cubicBezTo>
                      <a:pt x="8" y="193"/>
                      <a:pt x="11" y="193"/>
                      <a:pt x="14" y="192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139" y="192"/>
                      <a:pt x="139" y="192"/>
                      <a:pt x="139" y="192"/>
                    </a:cubicBezTo>
                    <a:cubicBezTo>
                      <a:pt x="141" y="193"/>
                      <a:pt x="142" y="193"/>
                      <a:pt x="144" y="193"/>
                    </a:cubicBezTo>
                    <a:cubicBezTo>
                      <a:pt x="146" y="193"/>
                      <a:pt x="147" y="192"/>
                      <a:pt x="149" y="191"/>
                    </a:cubicBezTo>
                    <a:cubicBezTo>
                      <a:pt x="152" y="190"/>
                      <a:pt x="153" y="187"/>
                      <a:pt x="153" y="183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13"/>
                      <a:pt x="140" y="0"/>
                      <a:pt x="124" y="0"/>
                    </a:cubicBezTo>
                    <a:close/>
                    <a:moveTo>
                      <a:pt x="134" y="168"/>
                    </a:move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78" y="139"/>
                      <a:pt x="77" y="139"/>
                    </a:cubicBezTo>
                    <a:cubicBezTo>
                      <a:pt x="75" y="139"/>
                      <a:pt x="74" y="140"/>
                      <a:pt x="72" y="140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3"/>
                      <a:pt x="24" y="19"/>
                      <a:pt x="29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30" y="19"/>
                      <a:pt x="134" y="23"/>
                      <a:pt x="134" y="29"/>
                    </a:cubicBezTo>
                    <a:lnTo>
                      <a:pt x="134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1" name="Freeform 21"/>
              <p:cNvSpPr/>
              <p:nvPr/>
            </p:nvSpPr>
            <p:spPr bwMode="auto">
              <a:xfrm>
                <a:off x="42" y="0"/>
                <a:ext cx="123" cy="26"/>
              </a:xfrm>
              <a:custGeom>
                <a:avLst/>
                <a:gdLst>
                  <a:gd name="T0" fmla="*/ 10 w 91"/>
                  <a:gd name="T1" fmla="*/ 19 h 19"/>
                  <a:gd name="T2" fmla="*/ 82 w 91"/>
                  <a:gd name="T3" fmla="*/ 19 h 19"/>
                  <a:gd name="T4" fmla="*/ 91 w 91"/>
                  <a:gd name="T5" fmla="*/ 10 h 19"/>
                  <a:gd name="T6" fmla="*/ 82 w 91"/>
                  <a:gd name="T7" fmla="*/ 0 h 19"/>
                  <a:gd name="T8" fmla="*/ 10 w 91"/>
                  <a:gd name="T9" fmla="*/ 0 h 19"/>
                  <a:gd name="T10" fmla="*/ 0 w 91"/>
                  <a:gd name="T11" fmla="*/ 10 h 19"/>
                  <a:gd name="T12" fmla="*/ 10 w 91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9">
                    <a:moveTo>
                      <a:pt x="10" y="19"/>
                    </a:moveTo>
                    <a:cubicBezTo>
                      <a:pt x="82" y="19"/>
                      <a:pt x="82" y="19"/>
                      <a:pt x="82" y="19"/>
                    </a:cubicBezTo>
                    <a:cubicBezTo>
                      <a:pt x="87" y="19"/>
                      <a:pt x="91" y="15"/>
                      <a:pt x="91" y="10"/>
                    </a:cubicBezTo>
                    <a:cubicBezTo>
                      <a:pt x="91" y="4"/>
                      <a:pt x="87" y="0"/>
                      <a:pt x="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2" name="Freeform 22"/>
              <p:cNvSpPr/>
              <p:nvPr/>
            </p:nvSpPr>
            <p:spPr bwMode="auto">
              <a:xfrm>
                <a:off x="56" y="105"/>
                <a:ext cx="94" cy="94"/>
              </a:xfrm>
              <a:custGeom>
                <a:avLst/>
                <a:gdLst>
                  <a:gd name="T0" fmla="*/ 60 w 69"/>
                  <a:gd name="T1" fmla="*/ 25 h 69"/>
                  <a:gd name="T2" fmla="*/ 44 w 69"/>
                  <a:gd name="T3" fmla="*/ 25 h 69"/>
                  <a:gd name="T4" fmla="*/ 44 w 69"/>
                  <a:gd name="T5" fmla="*/ 9 h 69"/>
                  <a:gd name="T6" fmla="*/ 35 w 69"/>
                  <a:gd name="T7" fmla="*/ 0 h 69"/>
                  <a:gd name="T8" fmla="*/ 25 w 69"/>
                  <a:gd name="T9" fmla="*/ 9 h 69"/>
                  <a:gd name="T10" fmla="*/ 25 w 69"/>
                  <a:gd name="T11" fmla="*/ 25 h 69"/>
                  <a:gd name="T12" fmla="*/ 10 w 69"/>
                  <a:gd name="T13" fmla="*/ 25 h 69"/>
                  <a:gd name="T14" fmla="*/ 0 w 69"/>
                  <a:gd name="T15" fmla="*/ 34 h 69"/>
                  <a:gd name="T16" fmla="*/ 10 w 69"/>
                  <a:gd name="T17" fmla="*/ 44 h 69"/>
                  <a:gd name="T18" fmla="*/ 25 w 69"/>
                  <a:gd name="T19" fmla="*/ 44 h 69"/>
                  <a:gd name="T20" fmla="*/ 25 w 69"/>
                  <a:gd name="T21" fmla="*/ 59 h 69"/>
                  <a:gd name="T22" fmla="*/ 35 w 69"/>
                  <a:gd name="T23" fmla="*/ 69 h 69"/>
                  <a:gd name="T24" fmla="*/ 44 w 69"/>
                  <a:gd name="T25" fmla="*/ 59 h 69"/>
                  <a:gd name="T26" fmla="*/ 44 w 69"/>
                  <a:gd name="T27" fmla="*/ 44 h 69"/>
                  <a:gd name="T28" fmla="*/ 60 w 69"/>
                  <a:gd name="T29" fmla="*/ 44 h 69"/>
                  <a:gd name="T30" fmla="*/ 69 w 69"/>
                  <a:gd name="T31" fmla="*/ 34 h 69"/>
                  <a:gd name="T32" fmla="*/ 60 w 69"/>
                  <a:gd name="T33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60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ubicBezTo>
                      <a:pt x="30" y="0"/>
                      <a:pt x="25" y="4"/>
                      <a:pt x="25" y="9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9"/>
                      <a:pt x="0" y="34"/>
                    </a:cubicBezTo>
                    <a:cubicBezTo>
                      <a:pt x="0" y="39"/>
                      <a:pt x="5" y="44"/>
                      <a:pt x="10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64"/>
                      <a:pt x="30" y="69"/>
                      <a:pt x="35" y="69"/>
                    </a:cubicBezTo>
                    <a:cubicBezTo>
                      <a:pt x="40" y="69"/>
                      <a:pt x="44" y="64"/>
                      <a:pt x="44" y="5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4"/>
                      <a:pt x="69" y="39"/>
                      <a:pt x="69" y="34"/>
                    </a:cubicBezTo>
                    <a:cubicBezTo>
                      <a:pt x="69" y="29"/>
                      <a:pt x="65" y="25"/>
                      <a:pt x="6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5624" name="Group 24"/>
            <p:cNvGrpSpPr/>
            <p:nvPr/>
          </p:nvGrpSpPr>
          <p:grpSpPr>
            <a:xfrm>
              <a:off x="2118" y="5894"/>
              <a:ext cx="410" cy="355"/>
              <a:chOff x="0" y="0"/>
              <a:chExt cx="346" cy="301"/>
            </a:xfrm>
          </p:grpSpPr>
          <p:sp>
            <p:nvSpPr>
              <p:cNvPr id="25625" name="Freeform 25"/>
              <p:cNvSpPr/>
              <p:nvPr/>
            </p:nvSpPr>
            <p:spPr bwMode="auto">
              <a:xfrm>
                <a:off x="0" y="0"/>
                <a:ext cx="291" cy="254"/>
              </a:xfrm>
              <a:custGeom>
                <a:avLst/>
                <a:gdLst>
                  <a:gd name="T0" fmla="*/ 30 w 291"/>
                  <a:gd name="T1" fmla="*/ 28 h 254"/>
                  <a:gd name="T2" fmla="*/ 261 w 291"/>
                  <a:gd name="T3" fmla="*/ 28 h 254"/>
                  <a:gd name="T4" fmla="*/ 261 w 291"/>
                  <a:gd name="T5" fmla="*/ 126 h 254"/>
                  <a:gd name="T6" fmla="*/ 291 w 291"/>
                  <a:gd name="T7" fmla="*/ 126 h 254"/>
                  <a:gd name="T8" fmla="*/ 291 w 291"/>
                  <a:gd name="T9" fmla="*/ 0 h 254"/>
                  <a:gd name="T10" fmla="*/ 0 w 291"/>
                  <a:gd name="T11" fmla="*/ 0 h 254"/>
                  <a:gd name="T12" fmla="*/ 0 w 291"/>
                  <a:gd name="T13" fmla="*/ 254 h 254"/>
                  <a:gd name="T14" fmla="*/ 146 w 291"/>
                  <a:gd name="T15" fmla="*/ 254 h 254"/>
                  <a:gd name="T16" fmla="*/ 146 w 291"/>
                  <a:gd name="T17" fmla="*/ 224 h 254"/>
                  <a:gd name="T18" fmla="*/ 30 w 291"/>
                  <a:gd name="T19" fmla="*/ 224 h 254"/>
                  <a:gd name="T20" fmla="*/ 30 w 291"/>
                  <a:gd name="T21" fmla="*/ 2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54">
                    <a:moveTo>
                      <a:pt x="30" y="28"/>
                    </a:moveTo>
                    <a:lnTo>
                      <a:pt x="261" y="28"/>
                    </a:lnTo>
                    <a:lnTo>
                      <a:pt x="261" y="126"/>
                    </a:lnTo>
                    <a:lnTo>
                      <a:pt x="291" y="126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46" y="254"/>
                    </a:lnTo>
                    <a:lnTo>
                      <a:pt x="146" y="224"/>
                    </a:lnTo>
                    <a:lnTo>
                      <a:pt x="30" y="2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6" name="Freeform 26"/>
              <p:cNvSpPr/>
              <p:nvPr/>
            </p:nvSpPr>
            <p:spPr bwMode="auto">
              <a:xfrm>
                <a:off x="207" y="161"/>
                <a:ext cx="139" cy="140"/>
              </a:xfrm>
              <a:custGeom>
                <a:avLst/>
                <a:gdLst>
                  <a:gd name="T0" fmla="*/ 139 w 139"/>
                  <a:gd name="T1" fmla="*/ 56 h 140"/>
                  <a:gd name="T2" fmla="*/ 84 w 139"/>
                  <a:gd name="T3" fmla="*/ 56 h 140"/>
                  <a:gd name="T4" fmla="*/ 84 w 139"/>
                  <a:gd name="T5" fmla="*/ 0 h 140"/>
                  <a:gd name="T6" fmla="*/ 54 w 139"/>
                  <a:gd name="T7" fmla="*/ 0 h 140"/>
                  <a:gd name="T8" fmla="*/ 54 w 139"/>
                  <a:gd name="T9" fmla="*/ 56 h 140"/>
                  <a:gd name="T10" fmla="*/ 0 w 139"/>
                  <a:gd name="T11" fmla="*/ 56 h 140"/>
                  <a:gd name="T12" fmla="*/ 0 w 139"/>
                  <a:gd name="T13" fmla="*/ 86 h 140"/>
                  <a:gd name="T14" fmla="*/ 54 w 139"/>
                  <a:gd name="T15" fmla="*/ 86 h 140"/>
                  <a:gd name="T16" fmla="*/ 54 w 139"/>
                  <a:gd name="T17" fmla="*/ 140 h 140"/>
                  <a:gd name="T18" fmla="*/ 84 w 139"/>
                  <a:gd name="T19" fmla="*/ 140 h 140"/>
                  <a:gd name="T20" fmla="*/ 84 w 139"/>
                  <a:gd name="T21" fmla="*/ 86 h 140"/>
                  <a:gd name="T22" fmla="*/ 139 w 139"/>
                  <a:gd name="T23" fmla="*/ 86 h 140"/>
                  <a:gd name="T24" fmla="*/ 139 w 139"/>
                  <a:gd name="T2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40">
                    <a:moveTo>
                      <a:pt x="139" y="56"/>
                    </a:moveTo>
                    <a:lnTo>
                      <a:pt x="84" y="56"/>
                    </a:lnTo>
                    <a:lnTo>
                      <a:pt x="84" y="0"/>
                    </a:ln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86"/>
                    </a:lnTo>
                    <a:lnTo>
                      <a:pt x="54" y="86"/>
                    </a:lnTo>
                    <a:lnTo>
                      <a:pt x="54" y="140"/>
                    </a:lnTo>
                    <a:lnTo>
                      <a:pt x="84" y="140"/>
                    </a:lnTo>
                    <a:lnTo>
                      <a:pt x="84" y="86"/>
                    </a:lnTo>
                    <a:lnTo>
                      <a:pt x="139" y="8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7" name="Rectangle 27"/>
              <p:cNvSpPr>
                <a:spLocks noChangeArrowheads="1"/>
              </p:cNvSpPr>
              <p:nvPr/>
            </p:nvSpPr>
            <p:spPr bwMode="auto">
              <a:xfrm>
                <a:off x="70" y="75"/>
                <a:ext cx="12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8" name="Rectangle 28"/>
              <p:cNvSpPr>
                <a:spLocks noChangeArrowheads="1"/>
              </p:cNvSpPr>
              <p:nvPr/>
            </p:nvSpPr>
            <p:spPr bwMode="auto">
              <a:xfrm>
                <a:off x="70" y="134"/>
                <a:ext cx="96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30" name="Rectangle 30"/>
            <p:cNvSpPr>
              <a:spLocks noChangeArrowheads="1"/>
            </p:cNvSpPr>
            <p:nvPr/>
          </p:nvSpPr>
          <p:spPr bwMode="auto">
            <a:xfrm>
              <a:off x="2983" y="4159"/>
              <a:ext cx="12205" cy="5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8. 对下列句子中加点词语的解释，不正确的一项是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A. 博学能属文           属：写作              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B. 先达多以才器许之   	许：称赞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C. 时人以为信然         信：相信               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D. 鞭之一百   	        鞭：用鞭子打</a:t>
              </a:r>
            </a:p>
            <a:p>
              <a:pPr>
                <a:buFont typeface="Arial" panose="020B0604020202020204" pitchFamily="34" charset="0"/>
                <a:buNone/>
              </a:pPr>
              <a:endParaRPr lang="zh-CN" altLang="en-US" sz="24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11.</a:t>
              </a: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翻译（</a:t>
              </a:r>
              <a:r>
                <a:rPr lang="en-US" altLang="zh-CN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6</a:t>
              </a: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分）</a:t>
              </a:r>
              <a:endParaRPr lang="en-US" altLang="zh-CN" sz="24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时舍人曹义达为高宗所宠，县民陈信家富于财，谄事义达，信父显文恃势横暴。</a:t>
              </a:r>
            </a:p>
            <a:p>
              <a:pPr>
                <a:buFont typeface="Arial" panose="020B0604020202020204" pitchFamily="34" charset="0"/>
                <a:buNone/>
              </a:pPr>
              <a:endParaRPr lang="en-US" altLang="zh-CN" sz="24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</p:grp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663951" y="253292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9101"/>
                </a:solidFill>
              </a:rPr>
              <a:t>真题演练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828415" y="836930"/>
            <a:ext cx="1584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3065" y="943610"/>
            <a:ext cx="8455025" cy="4370070"/>
            <a:chOff x="1873" y="4159"/>
            <a:chExt cx="13315" cy="6882"/>
          </a:xfrm>
        </p:grpSpPr>
        <p:sp>
          <p:nvSpPr>
            <p:cNvPr id="25618" name="Oval 18"/>
            <p:cNvSpPr>
              <a:spLocks noChangeArrowheads="1"/>
            </p:cNvSpPr>
            <p:nvPr/>
          </p:nvSpPr>
          <p:spPr bwMode="auto">
            <a:xfrm>
              <a:off x="1873" y="4161"/>
              <a:ext cx="860" cy="85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9" name="Group 19"/>
            <p:cNvGrpSpPr/>
            <p:nvPr/>
          </p:nvGrpSpPr>
          <p:grpSpPr>
            <a:xfrm>
              <a:off x="2145" y="4356"/>
              <a:ext cx="315" cy="460"/>
              <a:chOff x="0" y="0"/>
              <a:chExt cx="206" cy="305"/>
            </a:xfrm>
          </p:grpSpPr>
          <p:sp>
            <p:nvSpPr>
              <p:cNvPr id="25620" name="Freeform 20"/>
              <p:cNvSpPr>
                <a:spLocks noEditPoints="1"/>
              </p:cNvSpPr>
              <p:nvPr/>
            </p:nvSpPr>
            <p:spPr bwMode="auto">
              <a:xfrm>
                <a:off x="0" y="43"/>
                <a:ext cx="206" cy="262"/>
              </a:xfrm>
              <a:custGeom>
                <a:avLst/>
                <a:gdLst>
                  <a:gd name="T0" fmla="*/ 124 w 153"/>
                  <a:gd name="T1" fmla="*/ 0 h 193"/>
                  <a:gd name="T2" fmla="*/ 29 w 153"/>
                  <a:gd name="T3" fmla="*/ 0 h 193"/>
                  <a:gd name="T4" fmla="*/ 0 w 153"/>
                  <a:gd name="T5" fmla="*/ 29 h 193"/>
                  <a:gd name="T6" fmla="*/ 0 w 153"/>
                  <a:gd name="T7" fmla="*/ 183 h 193"/>
                  <a:gd name="T8" fmla="*/ 5 w 153"/>
                  <a:gd name="T9" fmla="*/ 191 h 193"/>
                  <a:gd name="T10" fmla="*/ 14 w 153"/>
                  <a:gd name="T11" fmla="*/ 192 h 193"/>
                  <a:gd name="T12" fmla="*/ 77 w 153"/>
                  <a:gd name="T13" fmla="*/ 160 h 193"/>
                  <a:gd name="T14" fmla="*/ 139 w 153"/>
                  <a:gd name="T15" fmla="*/ 192 h 193"/>
                  <a:gd name="T16" fmla="*/ 144 w 153"/>
                  <a:gd name="T17" fmla="*/ 193 h 193"/>
                  <a:gd name="T18" fmla="*/ 149 w 153"/>
                  <a:gd name="T19" fmla="*/ 191 h 193"/>
                  <a:gd name="T20" fmla="*/ 153 w 153"/>
                  <a:gd name="T21" fmla="*/ 183 h 193"/>
                  <a:gd name="T22" fmla="*/ 153 w 153"/>
                  <a:gd name="T23" fmla="*/ 29 h 193"/>
                  <a:gd name="T24" fmla="*/ 124 w 153"/>
                  <a:gd name="T25" fmla="*/ 0 h 193"/>
                  <a:gd name="T26" fmla="*/ 134 w 153"/>
                  <a:gd name="T27" fmla="*/ 168 h 193"/>
                  <a:gd name="T28" fmla="*/ 81 w 153"/>
                  <a:gd name="T29" fmla="*/ 140 h 193"/>
                  <a:gd name="T30" fmla="*/ 77 w 153"/>
                  <a:gd name="T31" fmla="*/ 139 h 193"/>
                  <a:gd name="T32" fmla="*/ 72 w 153"/>
                  <a:gd name="T33" fmla="*/ 140 h 193"/>
                  <a:gd name="T34" fmla="*/ 19 w 153"/>
                  <a:gd name="T35" fmla="*/ 168 h 193"/>
                  <a:gd name="T36" fmla="*/ 19 w 153"/>
                  <a:gd name="T37" fmla="*/ 29 h 193"/>
                  <a:gd name="T38" fmla="*/ 29 w 153"/>
                  <a:gd name="T39" fmla="*/ 19 h 193"/>
                  <a:gd name="T40" fmla="*/ 124 w 153"/>
                  <a:gd name="T41" fmla="*/ 19 h 193"/>
                  <a:gd name="T42" fmla="*/ 134 w 153"/>
                  <a:gd name="T43" fmla="*/ 29 h 193"/>
                  <a:gd name="T44" fmla="*/ 134 w 153"/>
                  <a:gd name="T45" fmla="*/ 1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93">
                    <a:moveTo>
                      <a:pt x="124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2" y="190"/>
                      <a:pt x="5" y="191"/>
                    </a:cubicBezTo>
                    <a:cubicBezTo>
                      <a:pt x="8" y="193"/>
                      <a:pt x="11" y="193"/>
                      <a:pt x="14" y="192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139" y="192"/>
                      <a:pt x="139" y="192"/>
                      <a:pt x="139" y="192"/>
                    </a:cubicBezTo>
                    <a:cubicBezTo>
                      <a:pt x="141" y="193"/>
                      <a:pt x="142" y="193"/>
                      <a:pt x="144" y="193"/>
                    </a:cubicBezTo>
                    <a:cubicBezTo>
                      <a:pt x="146" y="193"/>
                      <a:pt x="147" y="192"/>
                      <a:pt x="149" y="191"/>
                    </a:cubicBezTo>
                    <a:cubicBezTo>
                      <a:pt x="152" y="190"/>
                      <a:pt x="153" y="187"/>
                      <a:pt x="153" y="183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13"/>
                      <a:pt x="140" y="0"/>
                      <a:pt x="124" y="0"/>
                    </a:cubicBezTo>
                    <a:close/>
                    <a:moveTo>
                      <a:pt x="134" y="168"/>
                    </a:move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78" y="139"/>
                      <a:pt x="77" y="139"/>
                    </a:cubicBezTo>
                    <a:cubicBezTo>
                      <a:pt x="75" y="139"/>
                      <a:pt x="74" y="140"/>
                      <a:pt x="72" y="140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3"/>
                      <a:pt x="24" y="19"/>
                      <a:pt x="29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30" y="19"/>
                      <a:pt x="134" y="23"/>
                      <a:pt x="134" y="29"/>
                    </a:cubicBezTo>
                    <a:lnTo>
                      <a:pt x="134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1" name="Freeform 21"/>
              <p:cNvSpPr/>
              <p:nvPr/>
            </p:nvSpPr>
            <p:spPr bwMode="auto">
              <a:xfrm>
                <a:off x="42" y="0"/>
                <a:ext cx="123" cy="26"/>
              </a:xfrm>
              <a:custGeom>
                <a:avLst/>
                <a:gdLst>
                  <a:gd name="T0" fmla="*/ 10 w 91"/>
                  <a:gd name="T1" fmla="*/ 19 h 19"/>
                  <a:gd name="T2" fmla="*/ 82 w 91"/>
                  <a:gd name="T3" fmla="*/ 19 h 19"/>
                  <a:gd name="T4" fmla="*/ 91 w 91"/>
                  <a:gd name="T5" fmla="*/ 10 h 19"/>
                  <a:gd name="T6" fmla="*/ 82 w 91"/>
                  <a:gd name="T7" fmla="*/ 0 h 19"/>
                  <a:gd name="T8" fmla="*/ 10 w 91"/>
                  <a:gd name="T9" fmla="*/ 0 h 19"/>
                  <a:gd name="T10" fmla="*/ 0 w 91"/>
                  <a:gd name="T11" fmla="*/ 10 h 19"/>
                  <a:gd name="T12" fmla="*/ 10 w 91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9">
                    <a:moveTo>
                      <a:pt x="10" y="19"/>
                    </a:moveTo>
                    <a:cubicBezTo>
                      <a:pt x="82" y="19"/>
                      <a:pt x="82" y="19"/>
                      <a:pt x="82" y="19"/>
                    </a:cubicBezTo>
                    <a:cubicBezTo>
                      <a:pt x="87" y="19"/>
                      <a:pt x="91" y="15"/>
                      <a:pt x="91" y="10"/>
                    </a:cubicBezTo>
                    <a:cubicBezTo>
                      <a:pt x="91" y="4"/>
                      <a:pt x="87" y="0"/>
                      <a:pt x="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2" name="Freeform 22"/>
              <p:cNvSpPr/>
              <p:nvPr/>
            </p:nvSpPr>
            <p:spPr bwMode="auto">
              <a:xfrm>
                <a:off x="56" y="105"/>
                <a:ext cx="94" cy="94"/>
              </a:xfrm>
              <a:custGeom>
                <a:avLst/>
                <a:gdLst>
                  <a:gd name="T0" fmla="*/ 60 w 69"/>
                  <a:gd name="T1" fmla="*/ 25 h 69"/>
                  <a:gd name="T2" fmla="*/ 44 w 69"/>
                  <a:gd name="T3" fmla="*/ 25 h 69"/>
                  <a:gd name="T4" fmla="*/ 44 w 69"/>
                  <a:gd name="T5" fmla="*/ 9 h 69"/>
                  <a:gd name="T6" fmla="*/ 35 w 69"/>
                  <a:gd name="T7" fmla="*/ 0 h 69"/>
                  <a:gd name="T8" fmla="*/ 25 w 69"/>
                  <a:gd name="T9" fmla="*/ 9 h 69"/>
                  <a:gd name="T10" fmla="*/ 25 w 69"/>
                  <a:gd name="T11" fmla="*/ 25 h 69"/>
                  <a:gd name="T12" fmla="*/ 10 w 69"/>
                  <a:gd name="T13" fmla="*/ 25 h 69"/>
                  <a:gd name="T14" fmla="*/ 0 w 69"/>
                  <a:gd name="T15" fmla="*/ 34 h 69"/>
                  <a:gd name="T16" fmla="*/ 10 w 69"/>
                  <a:gd name="T17" fmla="*/ 44 h 69"/>
                  <a:gd name="T18" fmla="*/ 25 w 69"/>
                  <a:gd name="T19" fmla="*/ 44 h 69"/>
                  <a:gd name="T20" fmla="*/ 25 w 69"/>
                  <a:gd name="T21" fmla="*/ 59 h 69"/>
                  <a:gd name="T22" fmla="*/ 35 w 69"/>
                  <a:gd name="T23" fmla="*/ 69 h 69"/>
                  <a:gd name="T24" fmla="*/ 44 w 69"/>
                  <a:gd name="T25" fmla="*/ 59 h 69"/>
                  <a:gd name="T26" fmla="*/ 44 w 69"/>
                  <a:gd name="T27" fmla="*/ 44 h 69"/>
                  <a:gd name="T28" fmla="*/ 60 w 69"/>
                  <a:gd name="T29" fmla="*/ 44 h 69"/>
                  <a:gd name="T30" fmla="*/ 69 w 69"/>
                  <a:gd name="T31" fmla="*/ 34 h 69"/>
                  <a:gd name="T32" fmla="*/ 60 w 69"/>
                  <a:gd name="T33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60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ubicBezTo>
                      <a:pt x="30" y="0"/>
                      <a:pt x="25" y="4"/>
                      <a:pt x="25" y="9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9"/>
                      <a:pt x="0" y="34"/>
                    </a:cubicBezTo>
                    <a:cubicBezTo>
                      <a:pt x="0" y="39"/>
                      <a:pt x="5" y="44"/>
                      <a:pt x="10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64"/>
                      <a:pt x="30" y="69"/>
                      <a:pt x="35" y="69"/>
                    </a:cubicBezTo>
                    <a:cubicBezTo>
                      <a:pt x="40" y="69"/>
                      <a:pt x="44" y="64"/>
                      <a:pt x="44" y="5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4"/>
                      <a:pt x="69" y="39"/>
                      <a:pt x="69" y="34"/>
                    </a:cubicBezTo>
                    <a:cubicBezTo>
                      <a:pt x="69" y="29"/>
                      <a:pt x="65" y="25"/>
                      <a:pt x="6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5624" name="Group 24"/>
            <p:cNvGrpSpPr/>
            <p:nvPr/>
          </p:nvGrpSpPr>
          <p:grpSpPr>
            <a:xfrm>
              <a:off x="2118" y="5894"/>
              <a:ext cx="410" cy="355"/>
              <a:chOff x="0" y="0"/>
              <a:chExt cx="346" cy="301"/>
            </a:xfrm>
          </p:grpSpPr>
          <p:sp>
            <p:nvSpPr>
              <p:cNvPr id="25625" name="Freeform 25"/>
              <p:cNvSpPr/>
              <p:nvPr/>
            </p:nvSpPr>
            <p:spPr bwMode="auto">
              <a:xfrm>
                <a:off x="0" y="0"/>
                <a:ext cx="291" cy="254"/>
              </a:xfrm>
              <a:custGeom>
                <a:avLst/>
                <a:gdLst>
                  <a:gd name="T0" fmla="*/ 30 w 291"/>
                  <a:gd name="T1" fmla="*/ 28 h 254"/>
                  <a:gd name="T2" fmla="*/ 261 w 291"/>
                  <a:gd name="T3" fmla="*/ 28 h 254"/>
                  <a:gd name="T4" fmla="*/ 261 w 291"/>
                  <a:gd name="T5" fmla="*/ 126 h 254"/>
                  <a:gd name="T6" fmla="*/ 291 w 291"/>
                  <a:gd name="T7" fmla="*/ 126 h 254"/>
                  <a:gd name="T8" fmla="*/ 291 w 291"/>
                  <a:gd name="T9" fmla="*/ 0 h 254"/>
                  <a:gd name="T10" fmla="*/ 0 w 291"/>
                  <a:gd name="T11" fmla="*/ 0 h 254"/>
                  <a:gd name="T12" fmla="*/ 0 w 291"/>
                  <a:gd name="T13" fmla="*/ 254 h 254"/>
                  <a:gd name="T14" fmla="*/ 146 w 291"/>
                  <a:gd name="T15" fmla="*/ 254 h 254"/>
                  <a:gd name="T16" fmla="*/ 146 w 291"/>
                  <a:gd name="T17" fmla="*/ 224 h 254"/>
                  <a:gd name="T18" fmla="*/ 30 w 291"/>
                  <a:gd name="T19" fmla="*/ 224 h 254"/>
                  <a:gd name="T20" fmla="*/ 30 w 291"/>
                  <a:gd name="T21" fmla="*/ 2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54">
                    <a:moveTo>
                      <a:pt x="30" y="28"/>
                    </a:moveTo>
                    <a:lnTo>
                      <a:pt x="261" y="28"/>
                    </a:lnTo>
                    <a:lnTo>
                      <a:pt x="261" y="126"/>
                    </a:lnTo>
                    <a:lnTo>
                      <a:pt x="291" y="126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46" y="254"/>
                    </a:lnTo>
                    <a:lnTo>
                      <a:pt x="146" y="224"/>
                    </a:lnTo>
                    <a:lnTo>
                      <a:pt x="30" y="2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6" name="Freeform 26"/>
              <p:cNvSpPr/>
              <p:nvPr/>
            </p:nvSpPr>
            <p:spPr bwMode="auto">
              <a:xfrm>
                <a:off x="207" y="161"/>
                <a:ext cx="139" cy="140"/>
              </a:xfrm>
              <a:custGeom>
                <a:avLst/>
                <a:gdLst>
                  <a:gd name="T0" fmla="*/ 139 w 139"/>
                  <a:gd name="T1" fmla="*/ 56 h 140"/>
                  <a:gd name="T2" fmla="*/ 84 w 139"/>
                  <a:gd name="T3" fmla="*/ 56 h 140"/>
                  <a:gd name="T4" fmla="*/ 84 w 139"/>
                  <a:gd name="T5" fmla="*/ 0 h 140"/>
                  <a:gd name="T6" fmla="*/ 54 w 139"/>
                  <a:gd name="T7" fmla="*/ 0 h 140"/>
                  <a:gd name="T8" fmla="*/ 54 w 139"/>
                  <a:gd name="T9" fmla="*/ 56 h 140"/>
                  <a:gd name="T10" fmla="*/ 0 w 139"/>
                  <a:gd name="T11" fmla="*/ 56 h 140"/>
                  <a:gd name="T12" fmla="*/ 0 w 139"/>
                  <a:gd name="T13" fmla="*/ 86 h 140"/>
                  <a:gd name="T14" fmla="*/ 54 w 139"/>
                  <a:gd name="T15" fmla="*/ 86 h 140"/>
                  <a:gd name="T16" fmla="*/ 54 w 139"/>
                  <a:gd name="T17" fmla="*/ 140 h 140"/>
                  <a:gd name="T18" fmla="*/ 84 w 139"/>
                  <a:gd name="T19" fmla="*/ 140 h 140"/>
                  <a:gd name="T20" fmla="*/ 84 w 139"/>
                  <a:gd name="T21" fmla="*/ 86 h 140"/>
                  <a:gd name="T22" fmla="*/ 139 w 139"/>
                  <a:gd name="T23" fmla="*/ 86 h 140"/>
                  <a:gd name="T24" fmla="*/ 139 w 139"/>
                  <a:gd name="T2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40">
                    <a:moveTo>
                      <a:pt x="139" y="56"/>
                    </a:moveTo>
                    <a:lnTo>
                      <a:pt x="84" y="56"/>
                    </a:lnTo>
                    <a:lnTo>
                      <a:pt x="84" y="0"/>
                    </a:ln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86"/>
                    </a:lnTo>
                    <a:lnTo>
                      <a:pt x="54" y="86"/>
                    </a:lnTo>
                    <a:lnTo>
                      <a:pt x="54" y="140"/>
                    </a:lnTo>
                    <a:lnTo>
                      <a:pt x="84" y="140"/>
                    </a:lnTo>
                    <a:lnTo>
                      <a:pt x="84" y="86"/>
                    </a:lnTo>
                    <a:lnTo>
                      <a:pt x="139" y="8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7" name="Rectangle 27"/>
              <p:cNvSpPr>
                <a:spLocks noChangeArrowheads="1"/>
              </p:cNvSpPr>
              <p:nvPr/>
            </p:nvSpPr>
            <p:spPr bwMode="auto">
              <a:xfrm>
                <a:off x="70" y="75"/>
                <a:ext cx="12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8" name="Rectangle 28"/>
              <p:cNvSpPr>
                <a:spLocks noChangeArrowheads="1"/>
              </p:cNvSpPr>
              <p:nvPr/>
            </p:nvSpPr>
            <p:spPr bwMode="auto">
              <a:xfrm>
                <a:off x="70" y="134"/>
                <a:ext cx="96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30" name="Rectangle 30"/>
            <p:cNvSpPr>
              <a:spLocks noChangeArrowheads="1"/>
            </p:cNvSpPr>
            <p:nvPr/>
          </p:nvSpPr>
          <p:spPr bwMode="auto">
            <a:xfrm>
              <a:off x="2983" y="4159"/>
              <a:ext cx="12205" cy="6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9. 为文中划波浪线的语句断句，正确的一项是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玠在任岁馀守禄俸而已去官之日不堪自致因留县境种蔬菜以自给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A. 玠在任岁馀守/禄俸而已/去官之日不堪自致/因留县境种蔬菜/以自给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B. 玠在任岁馀/守禄俸/而已去官之日/不堪自致/因留县境种蔬菜/以自给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C. 玠在任岁馀/守禄俸而已/去官之日/不堪自致/因留县境/种蔬菜以自给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D. 玠在任岁馀守/禄俸而已/去官之日不堪自致/因留县境/种蔬菜以自给</a:t>
              </a:r>
              <a:endParaRPr lang="zh-CN" altLang="en-US" sz="20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  <a:p>
              <a:pPr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</p:grp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663951" y="253292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9101"/>
                </a:solidFill>
              </a:rPr>
              <a:t>真题演练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828415" y="836930"/>
            <a:ext cx="1584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3065" y="943610"/>
            <a:ext cx="8455025" cy="3693160"/>
            <a:chOff x="1873" y="4159"/>
            <a:chExt cx="13315" cy="5816"/>
          </a:xfrm>
        </p:grpSpPr>
        <p:sp>
          <p:nvSpPr>
            <p:cNvPr id="25618" name="Oval 18"/>
            <p:cNvSpPr>
              <a:spLocks noChangeArrowheads="1"/>
            </p:cNvSpPr>
            <p:nvPr/>
          </p:nvSpPr>
          <p:spPr bwMode="auto">
            <a:xfrm>
              <a:off x="1873" y="4161"/>
              <a:ext cx="860" cy="85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9" name="Group 19"/>
            <p:cNvGrpSpPr/>
            <p:nvPr/>
          </p:nvGrpSpPr>
          <p:grpSpPr>
            <a:xfrm>
              <a:off x="2145" y="4356"/>
              <a:ext cx="315" cy="460"/>
              <a:chOff x="0" y="0"/>
              <a:chExt cx="206" cy="305"/>
            </a:xfrm>
          </p:grpSpPr>
          <p:sp>
            <p:nvSpPr>
              <p:cNvPr id="25620" name="Freeform 20"/>
              <p:cNvSpPr>
                <a:spLocks noEditPoints="1"/>
              </p:cNvSpPr>
              <p:nvPr/>
            </p:nvSpPr>
            <p:spPr bwMode="auto">
              <a:xfrm>
                <a:off x="0" y="43"/>
                <a:ext cx="206" cy="262"/>
              </a:xfrm>
              <a:custGeom>
                <a:avLst/>
                <a:gdLst>
                  <a:gd name="T0" fmla="*/ 124 w 153"/>
                  <a:gd name="T1" fmla="*/ 0 h 193"/>
                  <a:gd name="T2" fmla="*/ 29 w 153"/>
                  <a:gd name="T3" fmla="*/ 0 h 193"/>
                  <a:gd name="T4" fmla="*/ 0 w 153"/>
                  <a:gd name="T5" fmla="*/ 29 h 193"/>
                  <a:gd name="T6" fmla="*/ 0 w 153"/>
                  <a:gd name="T7" fmla="*/ 183 h 193"/>
                  <a:gd name="T8" fmla="*/ 5 w 153"/>
                  <a:gd name="T9" fmla="*/ 191 h 193"/>
                  <a:gd name="T10" fmla="*/ 14 w 153"/>
                  <a:gd name="T11" fmla="*/ 192 h 193"/>
                  <a:gd name="T12" fmla="*/ 77 w 153"/>
                  <a:gd name="T13" fmla="*/ 160 h 193"/>
                  <a:gd name="T14" fmla="*/ 139 w 153"/>
                  <a:gd name="T15" fmla="*/ 192 h 193"/>
                  <a:gd name="T16" fmla="*/ 144 w 153"/>
                  <a:gd name="T17" fmla="*/ 193 h 193"/>
                  <a:gd name="T18" fmla="*/ 149 w 153"/>
                  <a:gd name="T19" fmla="*/ 191 h 193"/>
                  <a:gd name="T20" fmla="*/ 153 w 153"/>
                  <a:gd name="T21" fmla="*/ 183 h 193"/>
                  <a:gd name="T22" fmla="*/ 153 w 153"/>
                  <a:gd name="T23" fmla="*/ 29 h 193"/>
                  <a:gd name="T24" fmla="*/ 124 w 153"/>
                  <a:gd name="T25" fmla="*/ 0 h 193"/>
                  <a:gd name="T26" fmla="*/ 134 w 153"/>
                  <a:gd name="T27" fmla="*/ 168 h 193"/>
                  <a:gd name="T28" fmla="*/ 81 w 153"/>
                  <a:gd name="T29" fmla="*/ 140 h 193"/>
                  <a:gd name="T30" fmla="*/ 77 w 153"/>
                  <a:gd name="T31" fmla="*/ 139 h 193"/>
                  <a:gd name="T32" fmla="*/ 72 w 153"/>
                  <a:gd name="T33" fmla="*/ 140 h 193"/>
                  <a:gd name="T34" fmla="*/ 19 w 153"/>
                  <a:gd name="T35" fmla="*/ 168 h 193"/>
                  <a:gd name="T36" fmla="*/ 19 w 153"/>
                  <a:gd name="T37" fmla="*/ 29 h 193"/>
                  <a:gd name="T38" fmla="*/ 29 w 153"/>
                  <a:gd name="T39" fmla="*/ 19 h 193"/>
                  <a:gd name="T40" fmla="*/ 124 w 153"/>
                  <a:gd name="T41" fmla="*/ 19 h 193"/>
                  <a:gd name="T42" fmla="*/ 134 w 153"/>
                  <a:gd name="T43" fmla="*/ 29 h 193"/>
                  <a:gd name="T44" fmla="*/ 134 w 153"/>
                  <a:gd name="T45" fmla="*/ 1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93">
                    <a:moveTo>
                      <a:pt x="124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2" y="190"/>
                      <a:pt x="5" y="191"/>
                    </a:cubicBezTo>
                    <a:cubicBezTo>
                      <a:pt x="8" y="193"/>
                      <a:pt x="11" y="193"/>
                      <a:pt x="14" y="192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139" y="192"/>
                      <a:pt x="139" y="192"/>
                      <a:pt x="139" y="192"/>
                    </a:cubicBezTo>
                    <a:cubicBezTo>
                      <a:pt x="141" y="193"/>
                      <a:pt x="142" y="193"/>
                      <a:pt x="144" y="193"/>
                    </a:cubicBezTo>
                    <a:cubicBezTo>
                      <a:pt x="146" y="193"/>
                      <a:pt x="147" y="192"/>
                      <a:pt x="149" y="191"/>
                    </a:cubicBezTo>
                    <a:cubicBezTo>
                      <a:pt x="152" y="190"/>
                      <a:pt x="153" y="187"/>
                      <a:pt x="153" y="183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13"/>
                      <a:pt x="140" y="0"/>
                      <a:pt x="124" y="0"/>
                    </a:cubicBezTo>
                    <a:close/>
                    <a:moveTo>
                      <a:pt x="134" y="168"/>
                    </a:move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78" y="139"/>
                      <a:pt x="77" y="139"/>
                    </a:cubicBezTo>
                    <a:cubicBezTo>
                      <a:pt x="75" y="139"/>
                      <a:pt x="74" y="140"/>
                      <a:pt x="72" y="140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3"/>
                      <a:pt x="24" y="19"/>
                      <a:pt x="29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30" y="19"/>
                      <a:pt x="134" y="23"/>
                      <a:pt x="134" y="29"/>
                    </a:cubicBezTo>
                    <a:lnTo>
                      <a:pt x="134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1" name="Freeform 21"/>
              <p:cNvSpPr/>
              <p:nvPr/>
            </p:nvSpPr>
            <p:spPr bwMode="auto">
              <a:xfrm>
                <a:off x="42" y="0"/>
                <a:ext cx="123" cy="26"/>
              </a:xfrm>
              <a:custGeom>
                <a:avLst/>
                <a:gdLst>
                  <a:gd name="T0" fmla="*/ 10 w 91"/>
                  <a:gd name="T1" fmla="*/ 19 h 19"/>
                  <a:gd name="T2" fmla="*/ 82 w 91"/>
                  <a:gd name="T3" fmla="*/ 19 h 19"/>
                  <a:gd name="T4" fmla="*/ 91 w 91"/>
                  <a:gd name="T5" fmla="*/ 10 h 19"/>
                  <a:gd name="T6" fmla="*/ 82 w 91"/>
                  <a:gd name="T7" fmla="*/ 0 h 19"/>
                  <a:gd name="T8" fmla="*/ 10 w 91"/>
                  <a:gd name="T9" fmla="*/ 0 h 19"/>
                  <a:gd name="T10" fmla="*/ 0 w 91"/>
                  <a:gd name="T11" fmla="*/ 10 h 19"/>
                  <a:gd name="T12" fmla="*/ 10 w 91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9">
                    <a:moveTo>
                      <a:pt x="10" y="19"/>
                    </a:moveTo>
                    <a:cubicBezTo>
                      <a:pt x="82" y="19"/>
                      <a:pt x="82" y="19"/>
                      <a:pt x="82" y="19"/>
                    </a:cubicBezTo>
                    <a:cubicBezTo>
                      <a:pt x="87" y="19"/>
                      <a:pt x="91" y="15"/>
                      <a:pt x="91" y="10"/>
                    </a:cubicBezTo>
                    <a:cubicBezTo>
                      <a:pt x="91" y="4"/>
                      <a:pt x="87" y="0"/>
                      <a:pt x="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2" name="Freeform 22"/>
              <p:cNvSpPr/>
              <p:nvPr/>
            </p:nvSpPr>
            <p:spPr bwMode="auto">
              <a:xfrm>
                <a:off x="56" y="105"/>
                <a:ext cx="94" cy="94"/>
              </a:xfrm>
              <a:custGeom>
                <a:avLst/>
                <a:gdLst>
                  <a:gd name="T0" fmla="*/ 60 w 69"/>
                  <a:gd name="T1" fmla="*/ 25 h 69"/>
                  <a:gd name="T2" fmla="*/ 44 w 69"/>
                  <a:gd name="T3" fmla="*/ 25 h 69"/>
                  <a:gd name="T4" fmla="*/ 44 w 69"/>
                  <a:gd name="T5" fmla="*/ 9 h 69"/>
                  <a:gd name="T6" fmla="*/ 35 w 69"/>
                  <a:gd name="T7" fmla="*/ 0 h 69"/>
                  <a:gd name="T8" fmla="*/ 25 w 69"/>
                  <a:gd name="T9" fmla="*/ 9 h 69"/>
                  <a:gd name="T10" fmla="*/ 25 w 69"/>
                  <a:gd name="T11" fmla="*/ 25 h 69"/>
                  <a:gd name="T12" fmla="*/ 10 w 69"/>
                  <a:gd name="T13" fmla="*/ 25 h 69"/>
                  <a:gd name="T14" fmla="*/ 0 w 69"/>
                  <a:gd name="T15" fmla="*/ 34 h 69"/>
                  <a:gd name="T16" fmla="*/ 10 w 69"/>
                  <a:gd name="T17" fmla="*/ 44 h 69"/>
                  <a:gd name="T18" fmla="*/ 25 w 69"/>
                  <a:gd name="T19" fmla="*/ 44 h 69"/>
                  <a:gd name="T20" fmla="*/ 25 w 69"/>
                  <a:gd name="T21" fmla="*/ 59 h 69"/>
                  <a:gd name="T22" fmla="*/ 35 w 69"/>
                  <a:gd name="T23" fmla="*/ 69 h 69"/>
                  <a:gd name="T24" fmla="*/ 44 w 69"/>
                  <a:gd name="T25" fmla="*/ 59 h 69"/>
                  <a:gd name="T26" fmla="*/ 44 w 69"/>
                  <a:gd name="T27" fmla="*/ 44 h 69"/>
                  <a:gd name="T28" fmla="*/ 60 w 69"/>
                  <a:gd name="T29" fmla="*/ 44 h 69"/>
                  <a:gd name="T30" fmla="*/ 69 w 69"/>
                  <a:gd name="T31" fmla="*/ 34 h 69"/>
                  <a:gd name="T32" fmla="*/ 60 w 69"/>
                  <a:gd name="T33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60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ubicBezTo>
                      <a:pt x="30" y="0"/>
                      <a:pt x="25" y="4"/>
                      <a:pt x="25" y="9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9"/>
                      <a:pt x="0" y="34"/>
                    </a:cubicBezTo>
                    <a:cubicBezTo>
                      <a:pt x="0" y="39"/>
                      <a:pt x="5" y="44"/>
                      <a:pt x="10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64"/>
                      <a:pt x="30" y="69"/>
                      <a:pt x="35" y="69"/>
                    </a:cubicBezTo>
                    <a:cubicBezTo>
                      <a:pt x="40" y="69"/>
                      <a:pt x="44" y="64"/>
                      <a:pt x="44" y="5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4"/>
                      <a:pt x="69" y="39"/>
                      <a:pt x="69" y="34"/>
                    </a:cubicBezTo>
                    <a:cubicBezTo>
                      <a:pt x="69" y="29"/>
                      <a:pt x="65" y="25"/>
                      <a:pt x="6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5624" name="Group 24"/>
            <p:cNvGrpSpPr/>
            <p:nvPr/>
          </p:nvGrpSpPr>
          <p:grpSpPr>
            <a:xfrm>
              <a:off x="2118" y="5894"/>
              <a:ext cx="410" cy="355"/>
              <a:chOff x="0" y="0"/>
              <a:chExt cx="346" cy="301"/>
            </a:xfrm>
          </p:grpSpPr>
          <p:sp>
            <p:nvSpPr>
              <p:cNvPr id="25625" name="Freeform 25"/>
              <p:cNvSpPr/>
              <p:nvPr/>
            </p:nvSpPr>
            <p:spPr bwMode="auto">
              <a:xfrm>
                <a:off x="0" y="0"/>
                <a:ext cx="291" cy="254"/>
              </a:xfrm>
              <a:custGeom>
                <a:avLst/>
                <a:gdLst>
                  <a:gd name="T0" fmla="*/ 30 w 291"/>
                  <a:gd name="T1" fmla="*/ 28 h 254"/>
                  <a:gd name="T2" fmla="*/ 261 w 291"/>
                  <a:gd name="T3" fmla="*/ 28 h 254"/>
                  <a:gd name="T4" fmla="*/ 261 w 291"/>
                  <a:gd name="T5" fmla="*/ 126 h 254"/>
                  <a:gd name="T6" fmla="*/ 291 w 291"/>
                  <a:gd name="T7" fmla="*/ 126 h 254"/>
                  <a:gd name="T8" fmla="*/ 291 w 291"/>
                  <a:gd name="T9" fmla="*/ 0 h 254"/>
                  <a:gd name="T10" fmla="*/ 0 w 291"/>
                  <a:gd name="T11" fmla="*/ 0 h 254"/>
                  <a:gd name="T12" fmla="*/ 0 w 291"/>
                  <a:gd name="T13" fmla="*/ 254 h 254"/>
                  <a:gd name="T14" fmla="*/ 146 w 291"/>
                  <a:gd name="T15" fmla="*/ 254 h 254"/>
                  <a:gd name="T16" fmla="*/ 146 w 291"/>
                  <a:gd name="T17" fmla="*/ 224 h 254"/>
                  <a:gd name="T18" fmla="*/ 30 w 291"/>
                  <a:gd name="T19" fmla="*/ 224 h 254"/>
                  <a:gd name="T20" fmla="*/ 30 w 291"/>
                  <a:gd name="T21" fmla="*/ 2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54">
                    <a:moveTo>
                      <a:pt x="30" y="28"/>
                    </a:moveTo>
                    <a:lnTo>
                      <a:pt x="261" y="28"/>
                    </a:lnTo>
                    <a:lnTo>
                      <a:pt x="261" y="126"/>
                    </a:lnTo>
                    <a:lnTo>
                      <a:pt x="291" y="126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46" y="254"/>
                    </a:lnTo>
                    <a:lnTo>
                      <a:pt x="146" y="224"/>
                    </a:lnTo>
                    <a:lnTo>
                      <a:pt x="30" y="2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6" name="Freeform 26"/>
              <p:cNvSpPr/>
              <p:nvPr/>
            </p:nvSpPr>
            <p:spPr bwMode="auto">
              <a:xfrm>
                <a:off x="207" y="161"/>
                <a:ext cx="139" cy="140"/>
              </a:xfrm>
              <a:custGeom>
                <a:avLst/>
                <a:gdLst>
                  <a:gd name="T0" fmla="*/ 139 w 139"/>
                  <a:gd name="T1" fmla="*/ 56 h 140"/>
                  <a:gd name="T2" fmla="*/ 84 w 139"/>
                  <a:gd name="T3" fmla="*/ 56 h 140"/>
                  <a:gd name="T4" fmla="*/ 84 w 139"/>
                  <a:gd name="T5" fmla="*/ 0 h 140"/>
                  <a:gd name="T6" fmla="*/ 54 w 139"/>
                  <a:gd name="T7" fmla="*/ 0 h 140"/>
                  <a:gd name="T8" fmla="*/ 54 w 139"/>
                  <a:gd name="T9" fmla="*/ 56 h 140"/>
                  <a:gd name="T10" fmla="*/ 0 w 139"/>
                  <a:gd name="T11" fmla="*/ 56 h 140"/>
                  <a:gd name="T12" fmla="*/ 0 w 139"/>
                  <a:gd name="T13" fmla="*/ 86 h 140"/>
                  <a:gd name="T14" fmla="*/ 54 w 139"/>
                  <a:gd name="T15" fmla="*/ 86 h 140"/>
                  <a:gd name="T16" fmla="*/ 54 w 139"/>
                  <a:gd name="T17" fmla="*/ 140 h 140"/>
                  <a:gd name="T18" fmla="*/ 84 w 139"/>
                  <a:gd name="T19" fmla="*/ 140 h 140"/>
                  <a:gd name="T20" fmla="*/ 84 w 139"/>
                  <a:gd name="T21" fmla="*/ 86 h 140"/>
                  <a:gd name="T22" fmla="*/ 139 w 139"/>
                  <a:gd name="T23" fmla="*/ 86 h 140"/>
                  <a:gd name="T24" fmla="*/ 139 w 139"/>
                  <a:gd name="T2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40">
                    <a:moveTo>
                      <a:pt x="139" y="56"/>
                    </a:moveTo>
                    <a:lnTo>
                      <a:pt x="84" y="56"/>
                    </a:lnTo>
                    <a:lnTo>
                      <a:pt x="84" y="0"/>
                    </a:ln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86"/>
                    </a:lnTo>
                    <a:lnTo>
                      <a:pt x="54" y="86"/>
                    </a:lnTo>
                    <a:lnTo>
                      <a:pt x="54" y="140"/>
                    </a:lnTo>
                    <a:lnTo>
                      <a:pt x="84" y="140"/>
                    </a:lnTo>
                    <a:lnTo>
                      <a:pt x="84" y="86"/>
                    </a:lnTo>
                    <a:lnTo>
                      <a:pt x="139" y="8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7" name="Rectangle 27"/>
              <p:cNvSpPr>
                <a:spLocks noChangeArrowheads="1"/>
              </p:cNvSpPr>
              <p:nvPr/>
            </p:nvSpPr>
            <p:spPr bwMode="auto">
              <a:xfrm>
                <a:off x="70" y="75"/>
                <a:ext cx="12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8" name="Rectangle 28"/>
              <p:cNvSpPr>
                <a:spLocks noChangeArrowheads="1"/>
              </p:cNvSpPr>
              <p:nvPr/>
            </p:nvSpPr>
            <p:spPr bwMode="auto">
              <a:xfrm>
                <a:off x="70" y="134"/>
                <a:ext cx="96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30" name="Rectangle 30"/>
            <p:cNvSpPr>
              <a:spLocks noChangeArrowheads="1"/>
            </p:cNvSpPr>
            <p:nvPr/>
          </p:nvSpPr>
          <p:spPr bwMode="auto">
            <a:xfrm>
              <a:off x="2983" y="4159"/>
              <a:ext cx="12205" cy="5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10. 下列对文本内容的理解，不正确的一项是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A. 褚玠早年丧父，由叔父养大成人，儿时就为人所称道，成人之后，更是风度翩翩，能言善辩，博学能文，才华横溢。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B. 褚玠由于中书舍人蔡景历的推荐，出任山阴县令的。高宗一开始并不赞同，后来才勉强同意了。 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C. 褚玠在担任山阴县令时，铲除豪强，惩治奸吏，并打击倚仗皇帝宠臣势力而横行乡里的恶霸，取得不少政绩。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D. 皇太子知道褚玠没有钱返回京城，亲自写信给他，并赐给他粟米二百斛，褚玠才得返京。</a:t>
              </a:r>
            </a:p>
          </p:txBody>
        </p:sp>
      </p:grp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663951" y="253292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9101"/>
                </a:solidFill>
              </a:rPr>
              <a:t>真题演练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828415" y="836930"/>
            <a:ext cx="1584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" y="944880"/>
            <a:ext cx="4368800" cy="2954655"/>
            <a:chOff x="1873" y="4159"/>
            <a:chExt cx="6880" cy="4653"/>
          </a:xfrm>
        </p:grpSpPr>
        <p:sp>
          <p:nvSpPr>
            <p:cNvPr id="25618" name="Oval 18"/>
            <p:cNvSpPr>
              <a:spLocks noChangeArrowheads="1"/>
            </p:cNvSpPr>
            <p:nvPr/>
          </p:nvSpPr>
          <p:spPr bwMode="auto">
            <a:xfrm>
              <a:off x="1873" y="4161"/>
              <a:ext cx="860" cy="85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9" name="Group 19"/>
            <p:cNvGrpSpPr/>
            <p:nvPr/>
          </p:nvGrpSpPr>
          <p:grpSpPr>
            <a:xfrm>
              <a:off x="2145" y="4356"/>
              <a:ext cx="315" cy="460"/>
              <a:chOff x="0" y="0"/>
              <a:chExt cx="206" cy="305"/>
            </a:xfrm>
          </p:grpSpPr>
          <p:sp>
            <p:nvSpPr>
              <p:cNvPr id="25620" name="Freeform 20"/>
              <p:cNvSpPr>
                <a:spLocks noEditPoints="1"/>
              </p:cNvSpPr>
              <p:nvPr/>
            </p:nvSpPr>
            <p:spPr bwMode="auto">
              <a:xfrm>
                <a:off x="0" y="43"/>
                <a:ext cx="206" cy="262"/>
              </a:xfrm>
              <a:custGeom>
                <a:avLst/>
                <a:gdLst>
                  <a:gd name="T0" fmla="*/ 124 w 153"/>
                  <a:gd name="T1" fmla="*/ 0 h 193"/>
                  <a:gd name="T2" fmla="*/ 29 w 153"/>
                  <a:gd name="T3" fmla="*/ 0 h 193"/>
                  <a:gd name="T4" fmla="*/ 0 w 153"/>
                  <a:gd name="T5" fmla="*/ 29 h 193"/>
                  <a:gd name="T6" fmla="*/ 0 w 153"/>
                  <a:gd name="T7" fmla="*/ 183 h 193"/>
                  <a:gd name="T8" fmla="*/ 5 w 153"/>
                  <a:gd name="T9" fmla="*/ 191 h 193"/>
                  <a:gd name="T10" fmla="*/ 14 w 153"/>
                  <a:gd name="T11" fmla="*/ 192 h 193"/>
                  <a:gd name="T12" fmla="*/ 77 w 153"/>
                  <a:gd name="T13" fmla="*/ 160 h 193"/>
                  <a:gd name="T14" fmla="*/ 139 w 153"/>
                  <a:gd name="T15" fmla="*/ 192 h 193"/>
                  <a:gd name="T16" fmla="*/ 144 w 153"/>
                  <a:gd name="T17" fmla="*/ 193 h 193"/>
                  <a:gd name="T18" fmla="*/ 149 w 153"/>
                  <a:gd name="T19" fmla="*/ 191 h 193"/>
                  <a:gd name="T20" fmla="*/ 153 w 153"/>
                  <a:gd name="T21" fmla="*/ 183 h 193"/>
                  <a:gd name="T22" fmla="*/ 153 w 153"/>
                  <a:gd name="T23" fmla="*/ 29 h 193"/>
                  <a:gd name="T24" fmla="*/ 124 w 153"/>
                  <a:gd name="T25" fmla="*/ 0 h 193"/>
                  <a:gd name="T26" fmla="*/ 134 w 153"/>
                  <a:gd name="T27" fmla="*/ 168 h 193"/>
                  <a:gd name="T28" fmla="*/ 81 w 153"/>
                  <a:gd name="T29" fmla="*/ 140 h 193"/>
                  <a:gd name="T30" fmla="*/ 77 w 153"/>
                  <a:gd name="T31" fmla="*/ 139 h 193"/>
                  <a:gd name="T32" fmla="*/ 72 w 153"/>
                  <a:gd name="T33" fmla="*/ 140 h 193"/>
                  <a:gd name="T34" fmla="*/ 19 w 153"/>
                  <a:gd name="T35" fmla="*/ 168 h 193"/>
                  <a:gd name="T36" fmla="*/ 19 w 153"/>
                  <a:gd name="T37" fmla="*/ 29 h 193"/>
                  <a:gd name="T38" fmla="*/ 29 w 153"/>
                  <a:gd name="T39" fmla="*/ 19 h 193"/>
                  <a:gd name="T40" fmla="*/ 124 w 153"/>
                  <a:gd name="T41" fmla="*/ 19 h 193"/>
                  <a:gd name="T42" fmla="*/ 134 w 153"/>
                  <a:gd name="T43" fmla="*/ 29 h 193"/>
                  <a:gd name="T44" fmla="*/ 134 w 153"/>
                  <a:gd name="T45" fmla="*/ 1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93">
                    <a:moveTo>
                      <a:pt x="124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2" y="190"/>
                      <a:pt x="5" y="191"/>
                    </a:cubicBezTo>
                    <a:cubicBezTo>
                      <a:pt x="8" y="193"/>
                      <a:pt x="11" y="193"/>
                      <a:pt x="14" y="192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139" y="192"/>
                      <a:pt x="139" y="192"/>
                      <a:pt x="139" y="192"/>
                    </a:cubicBezTo>
                    <a:cubicBezTo>
                      <a:pt x="141" y="193"/>
                      <a:pt x="142" y="193"/>
                      <a:pt x="144" y="193"/>
                    </a:cubicBezTo>
                    <a:cubicBezTo>
                      <a:pt x="146" y="193"/>
                      <a:pt x="147" y="192"/>
                      <a:pt x="149" y="191"/>
                    </a:cubicBezTo>
                    <a:cubicBezTo>
                      <a:pt x="152" y="190"/>
                      <a:pt x="153" y="187"/>
                      <a:pt x="153" y="183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13"/>
                      <a:pt x="140" y="0"/>
                      <a:pt x="124" y="0"/>
                    </a:cubicBezTo>
                    <a:close/>
                    <a:moveTo>
                      <a:pt x="134" y="168"/>
                    </a:move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78" y="139"/>
                      <a:pt x="77" y="139"/>
                    </a:cubicBezTo>
                    <a:cubicBezTo>
                      <a:pt x="75" y="139"/>
                      <a:pt x="74" y="140"/>
                      <a:pt x="72" y="140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3"/>
                      <a:pt x="24" y="19"/>
                      <a:pt x="29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30" y="19"/>
                      <a:pt x="134" y="23"/>
                      <a:pt x="134" y="29"/>
                    </a:cubicBezTo>
                    <a:lnTo>
                      <a:pt x="134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1" name="Freeform 21"/>
              <p:cNvSpPr/>
              <p:nvPr/>
            </p:nvSpPr>
            <p:spPr bwMode="auto">
              <a:xfrm>
                <a:off x="42" y="0"/>
                <a:ext cx="123" cy="26"/>
              </a:xfrm>
              <a:custGeom>
                <a:avLst/>
                <a:gdLst>
                  <a:gd name="T0" fmla="*/ 10 w 91"/>
                  <a:gd name="T1" fmla="*/ 19 h 19"/>
                  <a:gd name="T2" fmla="*/ 82 w 91"/>
                  <a:gd name="T3" fmla="*/ 19 h 19"/>
                  <a:gd name="T4" fmla="*/ 91 w 91"/>
                  <a:gd name="T5" fmla="*/ 10 h 19"/>
                  <a:gd name="T6" fmla="*/ 82 w 91"/>
                  <a:gd name="T7" fmla="*/ 0 h 19"/>
                  <a:gd name="T8" fmla="*/ 10 w 91"/>
                  <a:gd name="T9" fmla="*/ 0 h 19"/>
                  <a:gd name="T10" fmla="*/ 0 w 91"/>
                  <a:gd name="T11" fmla="*/ 10 h 19"/>
                  <a:gd name="T12" fmla="*/ 10 w 91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9">
                    <a:moveTo>
                      <a:pt x="10" y="19"/>
                    </a:moveTo>
                    <a:cubicBezTo>
                      <a:pt x="82" y="19"/>
                      <a:pt x="82" y="19"/>
                      <a:pt x="82" y="19"/>
                    </a:cubicBezTo>
                    <a:cubicBezTo>
                      <a:pt x="87" y="19"/>
                      <a:pt x="91" y="15"/>
                      <a:pt x="91" y="10"/>
                    </a:cubicBezTo>
                    <a:cubicBezTo>
                      <a:pt x="91" y="4"/>
                      <a:pt x="87" y="0"/>
                      <a:pt x="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2" name="Freeform 22"/>
              <p:cNvSpPr/>
              <p:nvPr/>
            </p:nvSpPr>
            <p:spPr bwMode="auto">
              <a:xfrm>
                <a:off x="56" y="105"/>
                <a:ext cx="94" cy="94"/>
              </a:xfrm>
              <a:custGeom>
                <a:avLst/>
                <a:gdLst>
                  <a:gd name="T0" fmla="*/ 60 w 69"/>
                  <a:gd name="T1" fmla="*/ 25 h 69"/>
                  <a:gd name="T2" fmla="*/ 44 w 69"/>
                  <a:gd name="T3" fmla="*/ 25 h 69"/>
                  <a:gd name="T4" fmla="*/ 44 w 69"/>
                  <a:gd name="T5" fmla="*/ 9 h 69"/>
                  <a:gd name="T6" fmla="*/ 35 w 69"/>
                  <a:gd name="T7" fmla="*/ 0 h 69"/>
                  <a:gd name="T8" fmla="*/ 25 w 69"/>
                  <a:gd name="T9" fmla="*/ 9 h 69"/>
                  <a:gd name="T10" fmla="*/ 25 w 69"/>
                  <a:gd name="T11" fmla="*/ 25 h 69"/>
                  <a:gd name="T12" fmla="*/ 10 w 69"/>
                  <a:gd name="T13" fmla="*/ 25 h 69"/>
                  <a:gd name="T14" fmla="*/ 0 w 69"/>
                  <a:gd name="T15" fmla="*/ 34 h 69"/>
                  <a:gd name="T16" fmla="*/ 10 w 69"/>
                  <a:gd name="T17" fmla="*/ 44 h 69"/>
                  <a:gd name="T18" fmla="*/ 25 w 69"/>
                  <a:gd name="T19" fmla="*/ 44 h 69"/>
                  <a:gd name="T20" fmla="*/ 25 w 69"/>
                  <a:gd name="T21" fmla="*/ 59 h 69"/>
                  <a:gd name="T22" fmla="*/ 35 w 69"/>
                  <a:gd name="T23" fmla="*/ 69 h 69"/>
                  <a:gd name="T24" fmla="*/ 44 w 69"/>
                  <a:gd name="T25" fmla="*/ 59 h 69"/>
                  <a:gd name="T26" fmla="*/ 44 w 69"/>
                  <a:gd name="T27" fmla="*/ 44 h 69"/>
                  <a:gd name="T28" fmla="*/ 60 w 69"/>
                  <a:gd name="T29" fmla="*/ 44 h 69"/>
                  <a:gd name="T30" fmla="*/ 69 w 69"/>
                  <a:gd name="T31" fmla="*/ 34 h 69"/>
                  <a:gd name="T32" fmla="*/ 60 w 69"/>
                  <a:gd name="T33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60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ubicBezTo>
                      <a:pt x="30" y="0"/>
                      <a:pt x="25" y="4"/>
                      <a:pt x="25" y="9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9"/>
                      <a:pt x="0" y="34"/>
                    </a:cubicBezTo>
                    <a:cubicBezTo>
                      <a:pt x="0" y="39"/>
                      <a:pt x="5" y="44"/>
                      <a:pt x="10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64"/>
                      <a:pt x="30" y="69"/>
                      <a:pt x="35" y="69"/>
                    </a:cubicBezTo>
                    <a:cubicBezTo>
                      <a:pt x="40" y="69"/>
                      <a:pt x="44" y="64"/>
                      <a:pt x="44" y="5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4"/>
                      <a:pt x="69" y="39"/>
                      <a:pt x="69" y="34"/>
                    </a:cubicBezTo>
                    <a:cubicBezTo>
                      <a:pt x="69" y="29"/>
                      <a:pt x="65" y="25"/>
                      <a:pt x="6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5624" name="Group 24"/>
            <p:cNvGrpSpPr/>
            <p:nvPr/>
          </p:nvGrpSpPr>
          <p:grpSpPr>
            <a:xfrm>
              <a:off x="2118" y="5894"/>
              <a:ext cx="410" cy="355"/>
              <a:chOff x="0" y="0"/>
              <a:chExt cx="346" cy="301"/>
            </a:xfrm>
          </p:grpSpPr>
          <p:sp>
            <p:nvSpPr>
              <p:cNvPr id="25625" name="Freeform 25"/>
              <p:cNvSpPr/>
              <p:nvPr/>
            </p:nvSpPr>
            <p:spPr bwMode="auto">
              <a:xfrm>
                <a:off x="0" y="0"/>
                <a:ext cx="291" cy="254"/>
              </a:xfrm>
              <a:custGeom>
                <a:avLst/>
                <a:gdLst>
                  <a:gd name="T0" fmla="*/ 30 w 291"/>
                  <a:gd name="T1" fmla="*/ 28 h 254"/>
                  <a:gd name="T2" fmla="*/ 261 w 291"/>
                  <a:gd name="T3" fmla="*/ 28 h 254"/>
                  <a:gd name="T4" fmla="*/ 261 w 291"/>
                  <a:gd name="T5" fmla="*/ 126 h 254"/>
                  <a:gd name="T6" fmla="*/ 291 w 291"/>
                  <a:gd name="T7" fmla="*/ 126 h 254"/>
                  <a:gd name="T8" fmla="*/ 291 w 291"/>
                  <a:gd name="T9" fmla="*/ 0 h 254"/>
                  <a:gd name="T10" fmla="*/ 0 w 291"/>
                  <a:gd name="T11" fmla="*/ 0 h 254"/>
                  <a:gd name="T12" fmla="*/ 0 w 291"/>
                  <a:gd name="T13" fmla="*/ 254 h 254"/>
                  <a:gd name="T14" fmla="*/ 146 w 291"/>
                  <a:gd name="T15" fmla="*/ 254 h 254"/>
                  <a:gd name="T16" fmla="*/ 146 w 291"/>
                  <a:gd name="T17" fmla="*/ 224 h 254"/>
                  <a:gd name="T18" fmla="*/ 30 w 291"/>
                  <a:gd name="T19" fmla="*/ 224 h 254"/>
                  <a:gd name="T20" fmla="*/ 30 w 291"/>
                  <a:gd name="T21" fmla="*/ 2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54">
                    <a:moveTo>
                      <a:pt x="30" y="28"/>
                    </a:moveTo>
                    <a:lnTo>
                      <a:pt x="261" y="28"/>
                    </a:lnTo>
                    <a:lnTo>
                      <a:pt x="261" y="126"/>
                    </a:lnTo>
                    <a:lnTo>
                      <a:pt x="291" y="126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46" y="254"/>
                    </a:lnTo>
                    <a:lnTo>
                      <a:pt x="146" y="224"/>
                    </a:lnTo>
                    <a:lnTo>
                      <a:pt x="30" y="2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6" name="Freeform 26"/>
              <p:cNvSpPr/>
              <p:nvPr/>
            </p:nvSpPr>
            <p:spPr bwMode="auto">
              <a:xfrm>
                <a:off x="207" y="161"/>
                <a:ext cx="139" cy="140"/>
              </a:xfrm>
              <a:custGeom>
                <a:avLst/>
                <a:gdLst>
                  <a:gd name="T0" fmla="*/ 139 w 139"/>
                  <a:gd name="T1" fmla="*/ 56 h 140"/>
                  <a:gd name="T2" fmla="*/ 84 w 139"/>
                  <a:gd name="T3" fmla="*/ 56 h 140"/>
                  <a:gd name="T4" fmla="*/ 84 w 139"/>
                  <a:gd name="T5" fmla="*/ 0 h 140"/>
                  <a:gd name="T6" fmla="*/ 54 w 139"/>
                  <a:gd name="T7" fmla="*/ 0 h 140"/>
                  <a:gd name="T8" fmla="*/ 54 w 139"/>
                  <a:gd name="T9" fmla="*/ 56 h 140"/>
                  <a:gd name="T10" fmla="*/ 0 w 139"/>
                  <a:gd name="T11" fmla="*/ 56 h 140"/>
                  <a:gd name="T12" fmla="*/ 0 w 139"/>
                  <a:gd name="T13" fmla="*/ 86 h 140"/>
                  <a:gd name="T14" fmla="*/ 54 w 139"/>
                  <a:gd name="T15" fmla="*/ 86 h 140"/>
                  <a:gd name="T16" fmla="*/ 54 w 139"/>
                  <a:gd name="T17" fmla="*/ 140 h 140"/>
                  <a:gd name="T18" fmla="*/ 84 w 139"/>
                  <a:gd name="T19" fmla="*/ 140 h 140"/>
                  <a:gd name="T20" fmla="*/ 84 w 139"/>
                  <a:gd name="T21" fmla="*/ 86 h 140"/>
                  <a:gd name="T22" fmla="*/ 139 w 139"/>
                  <a:gd name="T23" fmla="*/ 86 h 140"/>
                  <a:gd name="T24" fmla="*/ 139 w 139"/>
                  <a:gd name="T2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40">
                    <a:moveTo>
                      <a:pt x="139" y="56"/>
                    </a:moveTo>
                    <a:lnTo>
                      <a:pt x="84" y="56"/>
                    </a:lnTo>
                    <a:lnTo>
                      <a:pt x="84" y="0"/>
                    </a:ln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86"/>
                    </a:lnTo>
                    <a:lnTo>
                      <a:pt x="54" y="86"/>
                    </a:lnTo>
                    <a:lnTo>
                      <a:pt x="54" y="140"/>
                    </a:lnTo>
                    <a:lnTo>
                      <a:pt x="84" y="140"/>
                    </a:lnTo>
                    <a:lnTo>
                      <a:pt x="84" y="86"/>
                    </a:lnTo>
                    <a:lnTo>
                      <a:pt x="139" y="8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7" name="Rectangle 27"/>
              <p:cNvSpPr>
                <a:spLocks noChangeArrowheads="1"/>
              </p:cNvSpPr>
              <p:nvPr/>
            </p:nvSpPr>
            <p:spPr bwMode="auto">
              <a:xfrm>
                <a:off x="70" y="75"/>
                <a:ext cx="12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8" name="Rectangle 28"/>
              <p:cNvSpPr>
                <a:spLocks noChangeArrowheads="1"/>
              </p:cNvSpPr>
              <p:nvPr/>
            </p:nvSpPr>
            <p:spPr bwMode="auto">
              <a:xfrm>
                <a:off x="70" y="134"/>
                <a:ext cx="96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30" name="Rectangle 30"/>
            <p:cNvSpPr>
              <a:spLocks noChangeArrowheads="1"/>
            </p:cNvSpPr>
            <p:nvPr/>
          </p:nvSpPr>
          <p:spPr bwMode="auto">
            <a:xfrm>
              <a:off x="2983" y="4159"/>
              <a:ext cx="5770" cy="4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李靖，雍州三原人也。少有文武材略，每谓所亲曰：“大丈夫若遇主逢时，必当立功立事，以取富贵。”其舅韩擒虎，号为名将，每与论兵，未尝不称善，抚之曰：“可与论孙、吴①之术者，惟斯人矣。</a:t>
              </a:r>
              <a:endParaRPr lang="zh-CN" altLang="en-US" sz="24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</p:grp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663951" y="253292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9101"/>
                </a:solidFill>
              </a:rPr>
              <a:t>真题演练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828415" y="836930"/>
            <a:ext cx="1584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537710" y="965835"/>
            <a:ext cx="546100" cy="542290"/>
            <a:chOff x="1276" y="1884"/>
            <a:chExt cx="860" cy="854"/>
          </a:xfrm>
        </p:grpSpPr>
        <p:sp>
          <p:nvSpPr>
            <p:cNvPr id="25614" name="Oval 14"/>
            <p:cNvSpPr>
              <a:spLocks noChangeArrowheads="1"/>
            </p:cNvSpPr>
            <p:nvPr/>
          </p:nvSpPr>
          <p:spPr bwMode="auto">
            <a:xfrm>
              <a:off x="1276" y="1884"/>
              <a:ext cx="860" cy="8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16" name="Freeform 16"/>
            <p:cNvSpPr/>
            <p:nvPr/>
          </p:nvSpPr>
          <p:spPr bwMode="auto">
            <a:xfrm>
              <a:off x="1499" y="2099"/>
              <a:ext cx="420" cy="311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0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888865" y="944880"/>
            <a:ext cx="4277360" cy="3984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【参考译文】</a:t>
            </a:r>
            <a:r>
              <a:rPr lang="zh-CN" altLang="en-US" sz="21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李靖，是雍州三原县人。年轻时就有文才武略，常常对自己亲近的人说：“大丈夫如果 遇上英明的君主和大好时机，就一定要建立功勋成就事业，来获取【请删除：博取指用言行 取得对方的信任、赞赏或同情等】富贵。”他的舅舅是韩擒虎，号称名将，每次和李靖谈论 兵法，没有不称赞他的时候，抚摸着他说：“能够一起谈论孙子、吴起的兵法的，只有这个 人。”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" y="944880"/>
            <a:ext cx="4368800" cy="3693160"/>
            <a:chOff x="1873" y="4159"/>
            <a:chExt cx="6880" cy="5816"/>
          </a:xfrm>
        </p:grpSpPr>
        <p:sp>
          <p:nvSpPr>
            <p:cNvPr id="25618" name="Oval 18"/>
            <p:cNvSpPr>
              <a:spLocks noChangeArrowheads="1"/>
            </p:cNvSpPr>
            <p:nvPr/>
          </p:nvSpPr>
          <p:spPr bwMode="auto">
            <a:xfrm>
              <a:off x="1873" y="4161"/>
              <a:ext cx="860" cy="85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9" name="Group 19"/>
            <p:cNvGrpSpPr/>
            <p:nvPr/>
          </p:nvGrpSpPr>
          <p:grpSpPr>
            <a:xfrm>
              <a:off x="2145" y="4356"/>
              <a:ext cx="315" cy="460"/>
              <a:chOff x="0" y="0"/>
              <a:chExt cx="206" cy="305"/>
            </a:xfrm>
          </p:grpSpPr>
          <p:sp>
            <p:nvSpPr>
              <p:cNvPr id="25620" name="Freeform 20"/>
              <p:cNvSpPr>
                <a:spLocks noEditPoints="1"/>
              </p:cNvSpPr>
              <p:nvPr/>
            </p:nvSpPr>
            <p:spPr bwMode="auto">
              <a:xfrm>
                <a:off x="0" y="43"/>
                <a:ext cx="206" cy="262"/>
              </a:xfrm>
              <a:custGeom>
                <a:avLst/>
                <a:gdLst>
                  <a:gd name="T0" fmla="*/ 124 w 153"/>
                  <a:gd name="T1" fmla="*/ 0 h 193"/>
                  <a:gd name="T2" fmla="*/ 29 w 153"/>
                  <a:gd name="T3" fmla="*/ 0 h 193"/>
                  <a:gd name="T4" fmla="*/ 0 w 153"/>
                  <a:gd name="T5" fmla="*/ 29 h 193"/>
                  <a:gd name="T6" fmla="*/ 0 w 153"/>
                  <a:gd name="T7" fmla="*/ 183 h 193"/>
                  <a:gd name="T8" fmla="*/ 5 w 153"/>
                  <a:gd name="T9" fmla="*/ 191 h 193"/>
                  <a:gd name="T10" fmla="*/ 14 w 153"/>
                  <a:gd name="T11" fmla="*/ 192 h 193"/>
                  <a:gd name="T12" fmla="*/ 77 w 153"/>
                  <a:gd name="T13" fmla="*/ 160 h 193"/>
                  <a:gd name="T14" fmla="*/ 139 w 153"/>
                  <a:gd name="T15" fmla="*/ 192 h 193"/>
                  <a:gd name="T16" fmla="*/ 144 w 153"/>
                  <a:gd name="T17" fmla="*/ 193 h 193"/>
                  <a:gd name="T18" fmla="*/ 149 w 153"/>
                  <a:gd name="T19" fmla="*/ 191 h 193"/>
                  <a:gd name="T20" fmla="*/ 153 w 153"/>
                  <a:gd name="T21" fmla="*/ 183 h 193"/>
                  <a:gd name="T22" fmla="*/ 153 w 153"/>
                  <a:gd name="T23" fmla="*/ 29 h 193"/>
                  <a:gd name="T24" fmla="*/ 124 w 153"/>
                  <a:gd name="T25" fmla="*/ 0 h 193"/>
                  <a:gd name="T26" fmla="*/ 134 w 153"/>
                  <a:gd name="T27" fmla="*/ 168 h 193"/>
                  <a:gd name="T28" fmla="*/ 81 w 153"/>
                  <a:gd name="T29" fmla="*/ 140 h 193"/>
                  <a:gd name="T30" fmla="*/ 77 w 153"/>
                  <a:gd name="T31" fmla="*/ 139 h 193"/>
                  <a:gd name="T32" fmla="*/ 72 w 153"/>
                  <a:gd name="T33" fmla="*/ 140 h 193"/>
                  <a:gd name="T34" fmla="*/ 19 w 153"/>
                  <a:gd name="T35" fmla="*/ 168 h 193"/>
                  <a:gd name="T36" fmla="*/ 19 w 153"/>
                  <a:gd name="T37" fmla="*/ 29 h 193"/>
                  <a:gd name="T38" fmla="*/ 29 w 153"/>
                  <a:gd name="T39" fmla="*/ 19 h 193"/>
                  <a:gd name="T40" fmla="*/ 124 w 153"/>
                  <a:gd name="T41" fmla="*/ 19 h 193"/>
                  <a:gd name="T42" fmla="*/ 134 w 153"/>
                  <a:gd name="T43" fmla="*/ 29 h 193"/>
                  <a:gd name="T44" fmla="*/ 134 w 153"/>
                  <a:gd name="T45" fmla="*/ 1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93">
                    <a:moveTo>
                      <a:pt x="124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2" y="190"/>
                      <a:pt x="5" y="191"/>
                    </a:cubicBezTo>
                    <a:cubicBezTo>
                      <a:pt x="8" y="193"/>
                      <a:pt x="11" y="193"/>
                      <a:pt x="14" y="192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139" y="192"/>
                      <a:pt x="139" y="192"/>
                      <a:pt x="139" y="192"/>
                    </a:cubicBezTo>
                    <a:cubicBezTo>
                      <a:pt x="141" y="193"/>
                      <a:pt x="142" y="193"/>
                      <a:pt x="144" y="193"/>
                    </a:cubicBezTo>
                    <a:cubicBezTo>
                      <a:pt x="146" y="193"/>
                      <a:pt x="147" y="192"/>
                      <a:pt x="149" y="191"/>
                    </a:cubicBezTo>
                    <a:cubicBezTo>
                      <a:pt x="152" y="190"/>
                      <a:pt x="153" y="187"/>
                      <a:pt x="153" y="183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13"/>
                      <a:pt x="140" y="0"/>
                      <a:pt x="124" y="0"/>
                    </a:cubicBezTo>
                    <a:close/>
                    <a:moveTo>
                      <a:pt x="134" y="168"/>
                    </a:move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78" y="139"/>
                      <a:pt x="77" y="139"/>
                    </a:cubicBezTo>
                    <a:cubicBezTo>
                      <a:pt x="75" y="139"/>
                      <a:pt x="74" y="140"/>
                      <a:pt x="72" y="140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3"/>
                      <a:pt x="24" y="19"/>
                      <a:pt x="29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30" y="19"/>
                      <a:pt x="134" y="23"/>
                      <a:pt x="134" y="29"/>
                    </a:cubicBezTo>
                    <a:lnTo>
                      <a:pt x="134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1" name="Freeform 21"/>
              <p:cNvSpPr/>
              <p:nvPr/>
            </p:nvSpPr>
            <p:spPr bwMode="auto">
              <a:xfrm>
                <a:off x="42" y="0"/>
                <a:ext cx="123" cy="26"/>
              </a:xfrm>
              <a:custGeom>
                <a:avLst/>
                <a:gdLst>
                  <a:gd name="T0" fmla="*/ 10 w 91"/>
                  <a:gd name="T1" fmla="*/ 19 h 19"/>
                  <a:gd name="T2" fmla="*/ 82 w 91"/>
                  <a:gd name="T3" fmla="*/ 19 h 19"/>
                  <a:gd name="T4" fmla="*/ 91 w 91"/>
                  <a:gd name="T5" fmla="*/ 10 h 19"/>
                  <a:gd name="T6" fmla="*/ 82 w 91"/>
                  <a:gd name="T7" fmla="*/ 0 h 19"/>
                  <a:gd name="T8" fmla="*/ 10 w 91"/>
                  <a:gd name="T9" fmla="*/ 0 h 19"/>
                  <a:gd name="T10" fmla="*/ 0 w 91"/>
                  <a:gd name="T11" fmla="*/ 10 h 19"/>
                  <a:gd name="T12" fmla="*/ 10 w 91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9">
                    <a:moveTo>
                      <a:pt x="10" y="19"/>
                    </a:moveTo>
                    <a:cubicBezTo>
                      <a:pt x="82" y="19"/>
                      <a:pt x="82" y="19"/>
                      <a:pt x="82" y="19"/>
                    </a:cubicBezTo>
                    <a:cubicBezTo>
                      <a:pt x="87" y="19"/>
                      <a:pt x="91" y="15"/>
                      <a:pt x="91" y="10"/>
                    </a:cubicBezTo>
                    <a:cubicBezTo>
                      <a:pt x="91" y="4"/>
                      <a:pt x="87" y="0"/>
                      <a:pt x="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2" name="Freeform 22"/>
              <p:cNvSpPr/>
              <p:nvPr/>
            </p:nvSpPr>
            <p:spPr bwMode="auto">
              <a:xfrm>
                <a:off x="56" y="105"/>
                <a:ext cx="94" cy="94"/>
              </a:xfrm>
              <a:custGeom>
                <a:avLst/>
                <a:gdLst>
                  <a:gd name="T0" fmla="*/ 60 w 69"/>
                  <a:gd name="T1" fmla="*/ 25 h 69"/>
                  <a:gd name="T2" fmla="*/ 44 w 69"/>
                  <a:gd name="T3" fmla="*/ 25 h 69"/>
                  <a:gd name="T4" fmla="*/ 44 w 69"/>
                  <a:gd name="T5" fmla="*/ 9 h 69"/>
                  <a:gd name="T6" fmla="*/ 35 w 69"/>
                  <a:gd name="T7" fmla="*/ 0 h 69"/>
                  <a:gd name="T8" fmla="*/ 25 w 69"/>
                  <a:gd name="T9" fmla="*/ 9 h 69"/>
                  <a:gd name="T10" fmla="*/ 25 w 69"/>
                  <a:gd name="T11" fmla="*/ 25 h 69"/>
                  <a:gd name="T12" fmla="*/ 10 w 69"/>
                  <a:gd name="T13" fmla="*/ 25 h 69"/>
                  <a:gd name="T14" fmla="*/ 0 w 69"/>
                  <a:gd name="T15" fmla="*/ 34 h 69"/>
                  <a:gd name="T16" fmla="*/ 10 w 69"/>
                  <a:gd name="T17" fmla="*/ 44 h 69"/>
                  <a:gd name="T18" fmla="*/ 25 w 69"/>
                  <a:gd name="T19" fmla="*/ 44 h 69"/>
                  <a:gd name="T20" fmla="*/ 25 w 69"/>
                  <a:gd name="T21" fmla="*/ 59 h 69"/>
                  <a:gd name="T22" fmla="*/ 35 w 69"/>
                  <a:gd name="T23" fmla="*/ 69 h 69"/>
                  <a:gd name="T24" fmla="*/ 44 w 69"/>
                  <a:gd name="T25" fmla="*/ 59 h 69"/>
                  <a:gd name="T26" fmla="*/ 44 w 69"/>
                  <a:gd name="T27" fmla="*/ 44 h 69"/>
                  <a:gd name="T28" fmla="*/ 60 w 69"/>
                  <a:gd name="T29" fmla="*/ 44 h 69"/>
                  <a:gd name="T30" fmla="*/ 69 w 69"/>
                  <a:gd name="T31" fmla="*/ 34 h 69"/>
                  <a:gd name="T32" fmla="*/ 60 w 69"/>
                  <a:gd name="T33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60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ubicBezTo>
                      <a:pt x="30" y="0"/>
                      <a:pt x="25" y="4"/>
                      <a:pt x="25" y="9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9"/>
                      <a:pt x="0" y="34"/>
                    </a:cubicBezTo>
                    <a:cubicBezTo>
                      <a:pt x="0" y="39"/>
                      <a:pt x="5" y="44"/>
                      <a:pt x="10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64"/>
                      <a:pt x="30" y="69"/>
                      <a:pt x="35" y="69"/>
                    </a:cubicBezTo>
                    <a:cubicBezTo>
                      <a:pt x="40" y="69"/>
                      <a:pt x="44" y="64"/>
                      <a:pt x="44" y="5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4"/>
                      <a:pt x="69" y="39"/>
                      <a:pt x="69" y="34"/>
                    </a:cubicBezTo>
                    <a:cubicBezTo>
                      <a:pt x="69" y="29"/>
                      <a:pt x="65" y="25"/>
                      <a:pt x="6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5624" name="Group 24"/>
            <p:cNvGrpSpPr/>
            <p:nvPr/>
          </p:nvGrpSpPr>
          <p:grpSpPr>
            <a:xfrm>
              <a:off x="2118" y="5894"/>
              <a:ext cx="410" cy="355"/>
              <a:chOff x="0" y="0"/>
              <a:chExt cx="346" cy="301"/>
            </a:xfrm>
          </p:grpSpPr>
          <p:sp>
            <p:nvSpPr>
              <p:cNvPr id="25625" name="Freeform 25"/>
              <p:cNvSpPr/>
              <p:nvPr/>
            </p:nvSpPr>
            <p:spPr bwMode="auto">
              <a:xfrm>
                <a:off x="0" y="0"/>
                <a:ext cx="291" cy="254"/>
              </a:xfrm>
              <a:custGeom>
                <a:avLst/>
                <a:gdLst>
                  <a:gd name="T0" fmla="*/ 30 w 291"/>
                  <a:gd name="T1" fmla="*/ 28 h 254"/>
                  <a:gd name="T2" fmla="*/ 261 w 291"/>
                  <a:gd name="T3" fmla="*/ 28 h 254"/>
                  <a:gd name="T4" fmla="*/ 261 w 291"/>
                  <a:gd name="T5" fmla="*/ 126 h 254"/>
                  <a:gd name="T6" fmla="*/ 291 w 291"/>
                  <a:gd name="T7" fmla="*/ 126 h 254"/>
                  <a:gd name="T8" fmla="*/ 291 w 291"/>
                  <a:gd name="T9" fmla="*/ 0 h 254"/>
                  <a:gd name="T10" fmla="*/ 0 w 291"/>
                  <a:gd name="T11" fmla="*/ 0 h 254"/>
                  <a:gd name="T12" fmla="*/ 0 w 291"/>
                  <a:gd name="T13" fmla="*/ 254 h 254"/>
                  <a:gd name="T14" fmla="*/ 146 w 291"/>
                  <a:gd name="T15" fmla="*/ 254 h 254"/>
                  <a:gd name="T16" fmla="*/ 146 w 291"/>
                  <a:gd name="T17" fmla="*/ 224 h 254"/>
                  <a:gd name="T18" fmla="*/ 30 w 291"/>
                  <a:gd name="T19" fmla="*/ 224 h 254"/>
                  <a:gd name="T20" fmla="*/ 30 w 291"/>
                  <a:gd name="T21" fmla="*/ 2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54">
                    <a:moveTo>
                      <a:pt x="30" y="28"/>
                    </a:moveTo>
                    <a:lnTo>
                      <a:pt x="261" y="28"/>
                    </a:lnTo>
                    <a:lnTo>
                      <a:pt x="261" y="126"/>
                    </a:lnTo>
                    <a:lnTo>
                      <a:pt x="291" y="126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46" y="254"/>
                    </a:lnTo>
                    <a:lnTo>
                      <a:pt x="146" y="224"/>
                    </a:lnTo>
                    <a:lnTo>
                      <a:pt x="30" y="2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6" name="Freeform 26"/>
              <p:cNvSpPr/>
              <p:nvPr/>
            </p:nvSpPr>
            <p:spPr bwMode="auto">
              <a:xfrm>
                <a:off x="207" y="161"/>
                <a:ext cx="139" cy="140"/>
              </a:xfrm>
              <a:custGeom>
                <a:avLst/>
                <a:gdLst>
                  <a:gd name="T0" fmla="*/ 139 w 139"/>
                  <a:gd name="T1" fmla="*/ 56 h 140"/>
                  <a:gd name="T2" fmla="*/ 84 w 139"/>
                  <a:gd name="T3" fmla="*/ 56 h 140"/>
                  <a:gd name="T4" fmla="*/ 84 w 139"/>
                  <a:gd name="T5" fmla="*/ 0 h 140"/>
                  <a:gd name="T6" fmla="*/ 54 w 139"/>
                  <a:gd name="T7" fmla="*/ 0 h 140"/>
                  <a:gd name="T8" fmla="*/ 54 w 139"/>
                  <a:gd name="T9" fmla="*/ 56 h 140"/>
                  <a:gd name="T10" fmla="*/ 0 w 139"/>
                  <a:gd name="T11" fmla="*/ 56 h 140"/>
                  <a:gd name="T12" fmla="*/ 0 w 139"/>
                  <a:gd name="T13" fmla="*/ 86 h 140"/>
                  <a:gd name="T14" fmla="*/ 54 w 139"/>
                  <a:gd name="T15" fmla="*/ 86 h 140"/>
                  <a:gd name="T16" fmla="*/ 54 w 139"/>
                  <a:gd name="T17" fmla="*/ 140 h 140"/>
                  <a:gd name="T18" fmla="*/ 84 w 139"/>
                  <a:gd name="T19" fmla="*/ 140 h 140"/>
                  <a:gd name="T20" fmla="*/ 84 w 139"/>
                  <a:gd name="T21" fmla="*/ 86 h 140"/>
                  <a:gd name="T22" fmla="*/ 139 w 139"/>
                  <a:gd name="T23" fmla="*/ 86 h 140"/>
                  <a:gd name="T24" fmla="*/ 139 w 139"/>
                  <a:gd name="T2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40">
                    <a:moveTo>
                      <a:pt x="139" y="56"/>
                    </a:moveTo>
                    <a:lnTo>
                      <a:pt x="84" y="56"/>
                    </a:lnTo>
                    <a:lnTo>
                      <a:pt x="84" y="0"/>
                    </a:ln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86"/>
                    </a:lnTo>
                    <a:lnTo>
                      <a:pt x="54" y="86"/>
                    </a:lnTo>
                    <a:lnTo>
                      <a:pt x="54" y="140"/>
                    </a:lnTo>
                    <a:lnTo>
                      <a:pt x="84" y="140"/>
                    </a:lnTo>
                    <a:lnTo>
                      <a:pt x="84" y="86"/>
                    </a:lnTo>
                    <a:lnTo>
                      <a:pt x="139" y="8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7" name="Rectangle 27"/>
              <p:cNvSpPr>
                <a:spLocks noChangeArrowheads="1"/>
              </p:cNvSpPr>
              <p:nvPr/>
            </p:nvSpPr>
            <p:spPr bwMode="auto">
              <a:xfrm>
                <a:off x="70" y="75"/>
                <a:ext cx="12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8" name="Rectangle 28"/>
              <p:cNvSpPr>
                <a:spLocks noChangeArrowheads="1"/>
              </p:cNvSpPr>
              <p:nvPr/>
            </p:nvSpPr>
            <p:spPr bwMode="auto">
              <a:xfrm>
                <a:off x="70" y="134"/>
                <a:ext cx="96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30" name="Rectangle 30"/>
            <p:cNvSpPr>
              <a:spLocks noChangeArrowheads="1"/>
            </p:cNvSpPr>
            <p:nvPr/>
          </p:nvSpPr>
          <p:spPr bwMode="auto">
            <a:xfrm>
              <a:off x="2983" y="4159"/>
              <a:ext cx="5770" cy="5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贞观四年，靖陈十策以图萧铣②，高祖从之。铣集兵于夔州。铣谓时属秋潦③，江水泛涨，三峡路险，靖不能进，遂休兵不设备。九月，靖进兵至夷陵，纵兵击破之。时诸将咸云铣之将帅与官军拒战死者，罪状既重，请籍没④其家，以赏将士。</a:t>
              </a:r>
            </a:p>
          </p:txBody>
        </p:sp>
      </p:grp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663951" y="253292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9101"/>
                </a:solidFill>
              </a:rPr>
              <a:t>真题演练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828415" y="836930"/>
            <a:ext cx="1584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537710" y="965835"/>
            <a:ext cx="546100" cy="542290"/>
            <a:chOff x="1276" y="1884"/>
            <a:chExt cx="860" cy="854"/>
          </a:xfrm>
        </p:grpSpPr>
        <p:sp>
          <p:nvSpPr>
            <p:cNvPr id="25614" name="Oval 14"/>
            <p:cNvSpPr>
              <a:spLocks noChangeArrowheads="1"/>
            </p:cNvSpPr>
            <p:nvPr/>
          </p:nvSpPr>
          <p:spPr bwMode="auto">
            <a:xfrm>
              <a:off x="1276" y="1884"/>
              <a:ext cx="860" cy="8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16" name="Freeform 16"/>
            <p:cNvSpPr/>
            <p:nvPr/>
          </p:nvSpPr>
          <p:spPr bwMode="auto">
            <a:xfrm>
              <a:off x="1499" y="2099"/>
              <a:ext cx="420" cy="311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0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888865" y="944880"/>
            <a:ext cx="4277360" cy="3661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【参考译文】</a:t>
            </a:r>
            <a:r>
              <a:rPr lang="zh-CN" altLang="en-US" sz="21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贞观四年，李靖上奏十条计策准备对付萧铣，高祖采纳了他的意见。萧铣在夔州聚集军 队。萧铣认为当时正是秋汛季节，江水上涨，三峡道路十分凶险，李靖不能进军，于是让士 兵休息，不加防备。九月，李靖进兵江陵城，发兵打败了萧铣。当时诸将都说萧铣的将士中 与官军以死相拒的人罪行严重，应抄没他们的家资来奖赏将士们。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" y="944880"/>
            <a:ext cx="4368800" cy="2954655"/>
            <a:chOff x="1873" y="4159"/>
            <a:chExt cx="6880" cy="4653"/>
          </a:xfrm>
        </p:grpSpPr>
        <p:sp>
          <p:nvSpPr>
            <p:cNvPr id="25618" name="Oval 18"/>
            <p:cNvSpPr>
              <a:spLocks noChangeArrowheads="1"/>
            </p:cNvSpPr>
            <p:nvPr/>
          </p:nvSpPr>
          <p:spPr bwMode="auto">
            <a:xfrm>
              <a:off x="1873" y="4161"/>
              <a:ext cx="860" cy="85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9" name="Group 19"/>
            <p:cNvGrpSpPr/>
            <p:nvPr/>
          </p:nvGrpSpPr>
          <p:grpSpPr>
            <a:xfrm>
              <a:off x="2145" y="4356"/>
              <a:ext cx="315" cy="460"/>
              <a:chOff x="0" y="0"/>
              <a:chExt cx="206" cy="305"/>
            </a:xfrm>
          </p:grpSpPr>
          <p:sp>
            <p:nvSpPr>
              <p:cNvPr id="25620" name="Freeform 20"/>
              <p:cNvSpPr>
                <a:spLocks noEditPoints="1"/>
              </p:cNvSpPr>
              <p:nvPr/>
            </p:nvSpPr>
            <p:spPr bwMode="auto">
              <a:xfrm>
                <a:off x="0" y="43"/>
                <a:ext cx="206" cy="262"/>
              </a:xfrm>
              <a:custGeom>
                <a:avLst/>
                <a:gdLst>
                  <a:gd name="T0" fmla="*/ 124 w 153"/>
                  <a:gd name="T1" fmla="*/ 0 h 193"/>
                  <a:gd name="T2" fmla="*/ 29 w 153"/>
                  <a:gd name="T3" fmla="*/ 0 h 193"/>
                  <a:gd name="T4" fmla="*/ 0 w 153"/>
                  <a:gd name="T5" fmla="*/ 29 h 193"/>
                  <a:gd name="T6" fmla="*/ 0 w 153"/>
                  <a:gd name="T7" fmla="*/ 183 h 193"/>
                  <a:gd name="T8" fmla="*/ 5 w 153"/>
                  <a:gd name="T9" fmla="*/ 191 h 193"/>
                  <a:gd name="T10" fmla="*/ 14 w 153"/>
                  <a:gd name="T11" fmla="*/ 192 h 193"/>
                  <a:gd name="T12" fmla="*/ 77 w 153"/>
                  <a:gd name="T13" fmla="*/ 160 h 193"/>
                  <a:gd name="T14" fmla="*/ 139 w 153"/>
                  <a:gd name="T15" fmla="*/ 192 h 193"/>
                  <a:gd name="T16" fmla="*/ 144 w 153"/>
                  <a:gd name="T17" fmla="*/ 193 h 193"/>
                  <a:gd name="T18" fmla="*/ 149 w 153"/>
                  <a:gd name="T19" fmla="*/ 191 h 193"/>
                  <a:gd name="T20" fmla="*/ 153 w 153"/>
                  <a:gd name="T21" fmla="*/ 183 h 193"/>
                  <a:gd name="T22" fmla="*/ 153 w 153"/>
                  <a:gd name="T23" fmla="*/ 29 h 193"/>
                  <a:gd name="T24" fmla="*/ 124 w 153"/>
                  <a:gd name="T25" fmla="*/ 0 h 193"/>
                  <a:gd name="T26" fmla="*/ 134 w 153"/>
                  <a:gd name="T27" fmla="*/ 168 h 193"/>
                  <a:gd name="T28" fmla="*/ 81 w 153"/>
                  <a:gd name="T29" fmla="*/ 140 h 193"/>
                  <a:gd name="T30" fmla="*/ 77 w 153"/>
                  <a:gd name="T31" fmla="*/ 139 h 193"/>
                  <a:gd name="T32" fmla="*/ 72 w 153"/>
                  <a:gd name="T33" fmla="*/ 140 h 193"/>
                  <a:gd name="T34" fmla="*/ 19 w 153"/>
                  <a:gd name="T35" fmla="*/ 168 h 193"/>
                  <a:gd name="T36" fmla="*/ 19 w 153"/>
                  <a:gd name="T37" fmla="*/ 29 h 193"/>
                  <a:gd name="T38" fmla="*/ 29 w 153"/>
                  <a:gd name="T39" fmla="*/ 19 h 193"/>
                  <a:gd name="T40" fmla="*/ 124 w 153"/>
                  <a:gd name="T41" fmla="*/ 19 h 193"/>
                  <a:gd name="T42" fmla="*/ 134 w 153"/>
                  <a:gd name="T43" fmla="*/ 29 h 193"/>
                  <a:gd name="T44" fmla="*/ 134 w 153"/>
                  <a:gd name="T45" fmla="*/ 1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93">
                    <a:moveTo>
                      <a:pt x="124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2" y="190"/>
                      <a:pt x="5" y="191"/>
                    </a:cubicBezTo>
                    <a:cubicBezTo>
                      <a:pt x="8" y="193"/>
                      <a:pt x="11" y="193"/>
                      <a:pt x="14" y="192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139" y="192"/>
                      <a:pt x="139" y="192"/>
                      <a:pt x="139" y="192"/>
                    </a:cubicBezTo>
                    <a:cubicBezTo>
                      <a:pt x="141" y="193"/>
                      <a:pt x="142" y="193"/>
                      <a:pt x="144" y="193"/>
                    </a:cubicBezTo>
                    <a:cubicBezTo>
                      <a:pt x="146" y="193"/>
                      <a:pt x="147" y="192"/>
                      <a:pt x="149" y="191"/>
                    </a:cubicBezTo>
                    <a:cubicBezTo>
                      <a:pt x="152" y="190"/>
                      <a:pt x="153" y="187"/>
                      <a:pt x="153" y="183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13"/>
                      <a:pt x="140" y="0"/>
                      <a:pt x="124" y="0"/>
                    </a:cubicBezTo>
                    <a:close/>
                    <a:moveTo>
                      <a:pt x="134" y="168"/>
                    </a:move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78" y="139"/>
                      <a:pt x="77" y="139"/>
                    </a:cubicBezTo>
                    <a:cubicBezTo>
                      <a:pt x="75" y="139"/>
                      <a:pt x="74" y="140"/>
                      <a:pt x="72" y="140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3"/>
                      <a:pt x="24" y="19"/>
                      <a:pt x="29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30" y="19"/>
                      <a:pt x="134" y="23"/>
                      <a:pt x="134" y="29"/>
                    </a:cubicBezTo>
                    <a:lnTo>
                      <a:pt x="134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1" name="Freeform 21"/>
              <p:cNvSpPr/>
              <p:nvPr/>
            </p:nvSpPr>
            <p:spPr bwMode="auto">
              <a:xfrm>
                <a:off x="42" y="0"/>
                <a:ext cx="123" cy="26"/>
              </a:xfrm>
              <a:custGeom>
                <a:avLst/>
                <a:gdLst>
                  <a:gd name="T0" fmla="*/ 10 w 91"/>
                  <a:gd name="T1" fmla="*/ 19 h 19"/>
                  <a:gd name="T2" fmla="*/ 82 w 91"/>
                  <a:gd name="T3" fmla="*/ 19 h 19"/>
                  <a:gd name="T4" fmla="*/ 91 w 91"/>
                  <a:gd name="T5" fmla="*/ 10 h 19"/>
                  <a:gd name="T6" fmla="*/ 82 w 91"/>
                  <a:gd name="T7" fmla="*/ 0 h 19"/>
                  <a:gd name="T8" fmla="*/ 10 w 91"/>
                  <a:gd name="T9" fmla="*/ 0 h 19"/>
                  <a:gd name="T10" fmla="*/ 0 w 91"/>
                  <a:gd name="T11" fmla="*/ 10 h 19"/>
                  <a:gd name="T12" fmla="*/ 10 w 91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9">
                    <a:moveTo>
                      <a:pt x="10" y="19"/>
                    </a:moveTo>
                    <a:cubicBezTo>
                      <a:pt x="82" y="19"/>
                      <a:pt x="82" y="19"/>
                      <a:pt x="82" y="19"/>
                    </a:cubicBezTo>
                    <a:cubicBezTo>
                      <a:pt x="87" y="19"/>
                      <a:pt x="91" y="15"/>
                      <a:pt x="91" y="10"/>
                    </a:cubicBezTo>
                    <a:cubicBezTo>
                      <a:pt x="91" y="4"/>
                      <a:pt x="87" y="0"/>
                      <a:pt x="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2" name="Freeform 22"/>
              <p:cNvSpPr/>
              <p:nvPr/>
            </p:nvSpPr>
            <p:spPr bwMode="auto">
              <a:xfrm>
                <a:off x="56" y="105"/>
                <a:ext cx="94" cy="94"/>
              </a:xfrm>
              <a:custGeom>
                <a:avLst/>
                <a:gdLst>
                  <a:gd name="T0" fmla="*/ 60 w 69"/>
                  <a:gd name="T1" fmla="*/ 25 h 69"/>
                  <a:gd name="T2" fmla="*/ 44 w 69"/>
                  <a:gd name="T3" fmla="*/ 25 h 69"/>
                  <a:gd name="T4" fmla="*/ 44 w 69"/>
                  <a:gd name="T5" fmla="*/ 9 h 69"/>
                  <a:gd name="T6" fmla="*/ 35 w 69"/>
                  <a:gd name="T7" fmla="*/ 0 h 69"/>
                  <a:gd name="T8" fmla="*/ 25 w 69"/>
                  <a:gd name="T9" fmla="*/ 9 h 69"/>
                  <a:gd name="T10" fmla="*/ 25 w 69"/>
                  <a:gd name="T11" fmla="*/ 25 h 69"/>
                  <a:gd name="T12" fmla="*/ 10 w 69"/>
                  <a:gd name="T13" fmla="*/ 25 h 69"/>
                  <a:gd name="T14" fmla="*/ 0 w 69"/>
                  <a:gd name="T15" fmla="*/ 34 h 69"/>
                  <a:gd name="T16" fmla="*/ 10 w 69"/>
                  <a:gd name="T17" fmla="*/ 44 h 69"/>
                  <a:gd name="T18" fmla="*/ 25 w 69"/>
                  <a:gd name="T19" fmla="*/ 44 h 69"/>
                  <a:gd name="T20" fmla="*/ 25 w 69"/>
                  <a:gd name="T21" fmla="*/ 59 h 69"/>
                  <a:gd name="T22" fmla="*/ 35 w 69"/>
                  <a:gd name="T23" fmla="*/ 69 h 69"/>
                  <a:gd name="T24" fmla="*/ 44 w 69"/>
                  <a:gd name="T25" fmla="*/ 59 h 69"/>
                  <a:gd name="T26" fmla="*/ 44 w 69"/>
                  <a:gd name="T27" fmla="*/ 44 h 69"/>
                  <a:gd name="T28" fmla="*/ 60 w 69"/>
                  <a:gd name="T29" fmla="*/ 44 h 69"/>
                  <a:gd name="T30" fmla="*/ 69 w 69"/>
                  <a:gd name="T31" fmla="*/ 34 h 69"/>
                  <a:gd name="T32" fmla="*/ 60 w 69"/>
                  <a:gd name="T33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60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ubicBezTo>
                      <a:pt x="30" y="0"/>
                      <a:pt x="25" y="4"/>
                      <a:pt x="25" y="9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9"/>
                      <a:pt x="0" y="34"/>
                    </a:cubicBezTo>
                    <a:cubicBezTo>
                      <a:pt x="0" y="39"/>
                      <a:pt x="5" y="44"/>
                      <a:pt x="10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64"/>
                      <a:pt x="30" y="69"/>
                      <a:pt x="35" y="69"/>
                    </a:cubicBezTo>
                    <a:cubicBezTo>
                      <a:pt x="40" y="69"/>
                      <a:pt x="44" y="64"/>
                      <a:pt x="44" y="5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4"/>
                      <a:pt x="69" y="39"/>
                      <a:pt x="69" y="34"/>
                    </a:cubicBezTo>
                    <a:cubicBezTo>
                      <a:pt x="69" y="29"/>
                      <a:pt x="65" y="25"/>
                      <a:pt x="6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5624" name="Group 24"/>
            <p:cNvGrpSpPr/>
            <p:nvPr/>
          </p:nvGrpSpPr>
          <p:grpSpPr>
            <a:xfrm>
              <a:off x="2118" y="5894"/>
              <a:ext cx="410" cy="355"/>
              <a:chOff x="0" y="0"/>
              <a:chExt cx="346" cy="301"/>
            </a:xfrm>
          </p:grpSpPr>
          <p:sp>
            <p:nvSpPr>
              <p:cNvPr id="25625" name="Freeform 25"/>
              <p:cNvSpPr/>
              <p:nvPr/>
            </p:nvSpPr>
            <p:spPr bwMode="auto">
              <a:xfrm>
                <a:off x="0" y="0"/>
                <a:ext cx="291" cy="254"/>
              </a:xfrm>
              <a:custGeom>
                <a:avLst/>
                <a:gdLst>
                  <a:gd name="T0" fmla="*/ 30 w 291"/>
                  <a:gd name="T1" fmla="*/ 28 h 254"/>
                  <a:gd name="T2" fmla="*/ 261 w 291"/>
                  <a:gd name="T3" fmla="*/ 28 h 254"/>
                  <a:gd name="T4" fmla="*/ 261 w 291"/>
                  <a:gd name="T5" fmla="*/ 126 h 254"/>
                  <a:gd name="T6" fmla="*/ 291 w 291"/>
                  <a:gd name="T7" fmla="*/ 126 h 254"/>
                  <a:gd name="T8" fmla="*/ 291 w 291"/>
                  <a:gd name="T9" fmla="*/ 0 h 254"/>
                  <a:gd name="T10" fmla="*/ 0 w 291"/>
                  <a:gd name="T11" fmla="*/ 0 h 254"/>
                  <a:gd name="T12" fmla="*/ 0 w 291"/>
                  <a:gd name="T13" fmla="*/ 254 h 254"/>
                  <a:gd name="T14" fmla="*/ 146 w 291"/>
                  <a:gd name="T15" fmla="*/ 254 h 254"/>
                  <a:gd name="T16" fmla="*/ 146 w 291"/>
                  <a:gd name="T17" fmla="*/ 224 h 254"/>
                  <a:gd name="T18" fmla="*/ 30 w 291"/>
                  <a:gd name="T19" fmla="*/ 224 h 254"/>
                  <a:gd name="T20" fmla="*/ 30 w 291"/>
                  <a:gd name="T21" fmla="*/ 2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54">
                    <a:moveTo>
                      <a:pt x="30" y="28"/>
                    </a:moveTo>
                    <a:lnTo>
                      <a:pt x="261" y="28"/>
                    </a:lnTo>
                    <a:lnTo>
                      <a:pt x="261" y="126"/>
                    </a:lnTo>
                    <a:lnTo>
                      <a:pt x="291" y="126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46" y="254"/>
                    </a:lnTo>
                    <a:lnTo>
                      <a:pt x="146" y="224"/>
                    </a:lnTo>
                    <a:lnTo>
                      <a:pt x="30" y="2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6" name="Freeform 26"/>
              <p:cNvSpPr/>
              <p:nvPr/>
            </p:nvSpPr>
            <p:spPr bwMode="auto">
              <a:xfrm>
                <a:off x="207" y="161"/>
                <a:ext cx="139" cy="140"/>
              </a:xfrm>
              <a:custGeom>
                <a:avLst/>
                <a:gdLst>
                  <a:gd name="T0" fmla="*/ 139 w 139"/>
                  <a:gd name="T1" fmla="*/ 56 h 140"/>
                  <a:gd name="T2" fmla="*/ 84 w 139"/>
                  <a:gd name="T3" fmla="*/ 56 h 140"/>
                  <a:gd name="T4" fmla="*/ 84 w 139"/>
                  <a:gd name="T5" fmla="*/ 0 h 140"/>
                  <a:gd name="T6" fmla="*/ 54 w 139"/>
                  <a:gd name="T7" fmla="*/ 0 h 140"/>
                  <a:gd name="T8" fmla="*/ 54 w 139"/>
                  <a:gd name="T9" fmla="*/ 56 h 140"/>
                  <a:gd name="T10" fmla="*/ 0 w 139"/>
                  <a:gd name="T11" fmla="*/ 56 h 140"/>
                  <a:gd name="T12" fmla="*/ 0 w 139"/>
                  <a:gd name="T13" fmla="*/ 86 h 140"/>
                  <a:gd name="T14" fmla="*/ 54 w 139"/>
                  <a:gd name="T15" fmla="*/ 86 h 140"/>
                  <a:gd name="T16" fmla="*/ 54 w 139"/>
                  <a:gd name="T17" fmla="*/ 140 h 140"/>
                  <a:gd name="T18" fmla="*/ 84 w 139"/>
                  <a:gd name="T19" fmla="*/ 140 h 140"/>
                  <a:gd name="T20" fmla="*/ 84 w 139"/>
                  <a:gd name="T21" fmla="*/ 86 h 140"/>
                  <a:gd name="T22" fmla="*/ 139 w 139"/>
                  <a:gd name="T23" fmla="*/ 86 h 140"/>
                  <a:gd name="T24" fmla="*/ 139 w 139"/>
                  <a:gd name="T2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40">
                    <a:moveTo>
                      <a:pt x="139" y="56"/>
                    </a:moveTo>
                    <a:lnTo>
                      <a:pt x="84" y="56"/>
                    </a:lnTo>
                    <a:lnTo>
                      <a:pt x="84" y="0"/>
                    </a:ln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86"/>
                    </a:lnTo>
                    <a:lnTo>
                      <a:pt x="54" y="86"/>
                    </a:lnTo>
                    <a:lnTo>
                      <a:pt x="54" y="140"/>
                    </a:lnTo>
                    <a:lnTo>
                      <a:pt x="84" y="140"/>
                    </a:lnTo>
                    <a:lnTo>
                      <a:pt x="84" y="86"/>
                    </a:lnTo>
                    <a:lnTo>
                      <a:pt x="139" y="8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7" name="Rectangle 27"/>
              <p:cNvSpPr>
                <a:spLocks noChangeArrowheads="1"/>
              </p:cNvSpPr>
              <p:nvPr/>
            </p:nvSpPr>
            <p:spPr bwMode="auto">
              <a:xfrm>
                <a:off x="70" y="75"/>
                <a:ext cx="12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8" name="Rectangle 28"/>
              <p:cNvSpPr>
                <a:spLocks noChangeArrowheads="1"/>
              </p:cNvSpPr>
              <p:nvPr/>
            </p:nvSpPr>
            <p:spPr bwMode="auto">
              <a:xfrm>
                <a:off x="70" y="134"/>
                <a:ext cx="96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30" name="Rectangle 30"/>
            <p:cNvSpPr>
              <a:spLocks noChangeArrowheads="1"/>
            </p:cNvSpPr>
            <p:nvPr/>
          </p:nvSpPr>
          <p:spPr bwMode="auto">
            <a:xfrm>
              <a:off x="2983" y="4159"/>
              <a:ext cx="5770" cy="4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靖曰：“王者之师，义存吊伐⑤。降而籍之，恐非救焚拯溺之义。</a:t>
              </a:r>
              <a:r>
                <a:rPr lang="zh-CN" altLang="en-US" sz="2400" b="1" u="sng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但恐自此以南城镇，各坚守不下，非计之善。</a:t>
              </a: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”于是遂止。江汉之域，闻之莫不争下。以功除⑥上柱国，封永康县公。  </a:t>
              </a:r>
            </a:p>
          </p:txBody>
        </p:sp>
      </p:grp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663951" y="253292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9101"/>
                </a:solidFill>
              </a:rPr>
              <a:t>真题演练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828415" y="836930"/>
            <a:ext cx="1584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537710" y="965835"/>
            <a:ext cx="546100" cy="542290"/>
            <a:chOff x="1276" y="1884"/>
            <a:chExt cx="860" cy="854"/>
          </a:xfrm>
        </p:grpSpPr>
        <p:sp>
          <p:nvSpPr>
            <p:cNvPr id="25614" name="Oval 14"/>
            <p:cNvSpPr>
              <a:spLocks noChangeArrowheads="1"/>
            </p:cNvSpPr>
            <p:nvPr/>
          </p:nvSpPr>
          <p:spPr bwMode="auto">
            <a:xfrm>
              <a:off x="1276" y="1884"/>
              <a:ext cx="860" cy="8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16" name="Freeform 16"/>
            <p:cNvSpPr/>
            <p:nvPr/>
          </p:nvSpPr>
          <p:spPr bwMode="auto">
            <a:xfrm>
              <a:off x="1499" y="2099"/>
              <a:ext cx="420" cy="311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0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888865" y="944880"/>
            <a:ext cx="4277360" cy="3661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【参考译文】</a:t>
            </a:r>
            <a:r>
              <a:rPr lang="zh-CN" altLang="en-US" sz="21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李靖说： “我们是仁义之 师，作战的宗旨在于吊民伐罪。他们投降了，还要抄没他们的家产，恐怕不符合救民于水深 火热之中的义举。我只怕从此地往南的各个城镇都会坚守不投降了，这不是一个好计策。” 于是李靖就没有那样做。江汉一带听到这个消息，没有不争着归降的。李靖凭借战功被授予 上柱国的官职，封为永康县公。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4140" y="836930"/>
            <a:ext cx="4368800" cy="4431665"/>
            <a:chOff x="1873" y="4159"/>
            <a:chExt cx="6880" cy="6979"/>
          </a:xfrm>
        </p:grpSpPr>
        <p:sp>
          <p:nvSpPr>
            <p:cNvPr id="25618" name="Oval 18"/>
            <p:cNvSpPr>
              <a:spLocks noChangeArrowheads="1"/>
            </p:cNvSpPr>
            <p:nvPr/>
          </p:nvSpPr>
          <p:spPr bwMode="auto">
            <a:xfrm>
              <a:off x="1873" y="4161"/>
              <a:ext cx="860" cy="85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9" name="Group 19"/>
            <p:cNvGrpSpPr/>
            <p:nvPr/>
          </p:nvGrpSpPr>
          <p:grpSpPr>
            <a:xfrm>
              <a:off x="2145" y="4356"/>
              <a:ext cx="315" cy="460"/>
              <a:chOff x="0" y="0"/>
              <a:chExt cx="206" cy="305"/>
            </a:xfrm>
          </p:grpSpPr>
          <p:sp>
            <p:nvSpPr>
              <p:cNvPr id="25620" name="Freeform 20"/>
              <p:cNvSpPr>
                <a:spLocks noEditPoints="1"/>
              </p:cNvSpPr>
              <p:nvPr/>
            </p:nvSpPr>
            <p:spPr bwMode="auto">
              <a:xfrm>
                <a:off x="0" y="43"/>
                <a:ext cx="206" cy="262"/>
              </a:xfrm>
              <a:custGeom>
                <a:avLst/>
                <a:gdLst>
                  <a:gd name="T0" fmla="*/ 124 w 153"/>
                  <a:gd name="T1" fmla="*/ 0 h 193"/>
                  <a:gd name="T2" fmla="*/ 29 w 153"/>
                  <a:gd name="T3" fmla="*/ 0 h 193"/>
                  <a:gd name="T4" fmla="*/ 0 w 153"/>
                  <a:gd name="T5" fmla="*/ 29 h 193"/>
                  <a:gd name="T6" fmla="*/ 0 w 153"/>
                  <a:gd name="T7" fmla="*/ 183 h 193"/>
                  <a:gd name="T8" fmla="*/ 5 w 153"/>
                  <a:gd name="T9" fmla="*/ 191 h 193"/>
                  <a:gd name="T10" fmla="*/ 14 w 153"/>
                  <a:gd name="T11" fmla="*/ 192 h 193"/>
                  <a:gd name="T12" fmla="*/ 77 w 153"/>
                  <a:gd name="T13" fmla="*/ 160 h 193"/>
                  <a:gd name="T14" fmla="*/ 139 w 153"/>
                  <a:gd name="T15" fmla="*/ 192 h 193"/>
                  <a:gd name="T16" fmla="*/ 144 w 153"/>
                  <a:gd name="T17" fmla="*/ 193 h 193"/>
                  <a:gd name="T18" fmla="*/ 149 w 153"/>
                  <a:gd name="T19" fmla="*/ 191 h 193"/>
                  <a:gd name="T20" fmla="*/ 153 w 153"/>
                  <a:gd name="T21" fmla="*/ 183 h 193"/>
                  <a:gd name="T22" fmla="*/ 153 w 153"/>
                  <a:gd name="T23" fmla="*/ 29 h 193"/>
                  <a:gd name="T24" fmla="*/ 124 w 153"/>
                  <a:gd name="T25" fmla="*/ 0 h 193"/>
                  <a:gd name="T26" fmla="*/ 134 w 153"/>
                  <a:gd name="T27" fmla="*/ 168 h 193"/>
                  <a:gd name="T28" fmla="*/ 81 w 153"/>
                  <a:gd name="T29" fmla="*/ 140 h 193"/>
                  <a:gd name="T30" fmla="*/ 77 w 153"/>
                  <a:gd name="T31" fmla="*/ 139 h 193"/>
                  <a:gd name="T32" fmla="*/ 72 w 153"/>
                  <a:gd name="T33" fmla="*/ 140 h 193"/>
                  <a:gd name="T34" fmla="*/ 19 w 153"/>
                  <a:gd name="T35" fmla="*/ 168 h 193"/>
                  <a:gd name="T36" fmla="*/ 19 w 153"/>
                  <a:gd name="T37" fmla="*/ 29 h 193"/>
                  <a:gd name="T38" fmla="*/ 29 w 153"/>
                  <a:gd name="T39" fmla="*/ 19 h 193"/>
                  <a:gd name="T40" fmla="*/ 124 w 153"/>
                  <a:gd name="T41" fmla="*/ 19 h 193"/>
                  <a:gd name="T42" fmla="*/ 134 w 153"/>
                  <a:gd name="T43" fmla="*/ 29 h 193"/>
                  <a:gd name="T44" fmla="*/ 134 w 153"/>
                  <a:gd name="T45" fmla="*/ 1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93">
                    <a:moveTo>
                      <a:pt x="124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2" y="190"/>
                      <a:pt x="5" y="191"/>
                    </a:cubicBezTo>
                    <a:cubicBezTo>
                      <a:pt x="8" y="193"/>
                      <a:pt x="11" y="193"/>
                      <a:pt x="14" y="192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139" y="192"/>
                      <a:pt x="139" y="192"/>
                      <a:pt x="139" y="192"/>
                    </a:cubicBezTo>
                    <a:cubicBezTo>
                      <a:pt x="141" y="193"/>
                      <a:pt x="142" y="193"/>
                      <a:pt x="144" y="193"/>
                    </a:cubicBezTo>
                    <a:cubicBezTo>
                      <a:pt x="146" y="193"/>
                      <a:pt x="147" y="192"/>
                      <a:pt x="149" y="191"/>
                    </a:cubicBezTo>
                    <a:cubicBezTo>
                      <a:pt x="152" y="190"/>
                      <a:pt x="153" y="187"/>
                      <a:pt x="153" y="183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13"/>
                      <a:pt x="140" y="0"/>
                      <a:pt x="124" y="0"/>
                    </a:cubicBezTo>
                    <a:close/>
                    <a:moveTo>
                      <a:pt x="134" y="168"/>
                    </a:move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78" y="139"/>
                      <a:pt x="77" y="139"/>
                    </a:cubicBezTo>
                    <a:cubicBezTo>
                      <a:pt x="75" y="139"/>
                      <a:pt x="74" y="140"/>
                      <a:pt x="72" y="140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3"/>
                      <a:pt x="24" y="19"/>
                      <a:pt x="29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30" y="19"/>
                      <a:pt x="134" y="23"/>
                      <a:pt x="134" y="29"/>
                    </a:cubicBezTo>
                    <a:lnTo>
                      <a:pt x="134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1" name="Freeform 21"/>
              <p:cNvSpPr/>
              <p:nvPr/>
            </p:nvSpPr>
            <p:spPr bwMode="auto">
              <a:xfrm>
                <a:off x="42" y="0"/>
                <a:ext cx="123" cy="26"/>
              </a:xfrm>
              <a:custGeom>
                <a:avLst/>
                <a:gdLst>
                  <a:gd name="T0" fmla="*/ 10 w 91"/>
                  <a:gd name="T1" fmla="*/ 19 h 19"/>
                  <a:gd name="T2" fmla="*/ 82 w 91"/>
                  <a:gd name="T3" fmla="*/ 19 h 19"/>
                  <a:gd name="T4" fmla="*/ 91 w 91"/>
                  <a:gd name="T5" fmla="*/ 10 h 19"/>
                  <a:gd name="T6" fmla="*/ 82 w 91"/>
                  <a:gd name="T7" fmla="*/ 0 h 19"/>
                  <a:gd name="T8" fmla="*/ 10 w 91"/>
                  <a:gd name="T9" fmla="*/ 0 h 19"/>
                  <a:gd name="T10" fmla="*/ 0 w 91"/>
                  <a:gd name="T11" fmla="*/ 10 h 19"/>
                  <a:gd name="T12" fmla="*/ 10 w 91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9">
                    <a:moveTo>
                      <a:pt x="10" y="19"/>
                    </a:moveTo>
                    <a:cubicBezTo>
                      <a:pt x="82" y="19"/>
                      <a:pt x="82" y="19"/>
                      <a:pt x="82" y="19"/>
                    </a:cubicBezTo>
                    <a:cubicBezTo>
                      <a:pt x="87" y="19"/>
                      <a:pt x="91" y="15"/>
                      <a:pt x="91" y="10"/>
                    </a:cubicBezTo>
                    <a:cubicBezTo>
                      <a:pt x="91" y="4"/>
                      <a:pt x="87" y="0"/>
                      <a:pt x="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2" name="Freeform 22"/>
              <p:cNvSpPr/>
              <p:nvPr/>
            </p:nvSpPr>
            <p:spPr bwMode="auto">
              <a:xfrm>
                <a:off x="56" y="105"/>
                <a:ext cx="94" cy="94"/>
              </a:xfrm>
              <a:custGeom>
                <a:avLst/>
                <a:gdLst>
                  <a:gd name="T0" fmla="*/ 60 w 69"/>
                  <a:gd name="T1" fmla="*/ 25 h 69"/>
                  <a:gd name="T2" fmla="*/ 44 w 69"/>
                  <a:gd name="T3" fmla="*/ 25 h 69"/>
                  <a:gd name="T4" fmla="*/ 44 w 69"/>
                  <a:gd name="T5" fmla="*/ 9 h 69"/>
                  <a:gd name="T6" fmla="*/ 35 w 69"/>
                  <a:gd name="T7" fmla="*/ 0 h 69"/>
                  <a:gd name="T8" fmla="*/ 25 w 69"/>
                  <a:gd name="T9" fmla="*/ 9 h 69"/>
                  <a:gd name="T10" fmla="*/ 25 w 69"/>
                  <a:gd name="T11" fmla="*/ 25 h 69"/>
                  <a:gd name="T12" fmla="*/ 10 w 69"/>
                  <a:gd name="T13" fmla="*/ 25 h 69"/>
                  <a:gd name="T14" fmla="*/ 0 w 69"/>
                  <a:gd name="T15" fmla="*/ 34 h 69"/>
                  <a:gd name="T16" fmla="*/ 10 w 69"/>
                  <a:gd name="T17" fmla="*/ 44 h 69"/>
                  <a:gd name="T18" fmla="*/ 25 w 69"/>
                  <a:gd name="T19" fmla="*/ 44 h 69"/>
                  <a:gd name="T20" fmla="*/ 25 w 69"/>
                  <a:gd name="T21" fmla="*/ 59 h 69"/>
                  <a:gd name="T22" fmla="*/ 35 w 69"/>
                  <a:gd name="T23" fmla="*/ 69 h 69"/>
                  <a:gd name="T24" fmla="*/ 44 w 69"/>
                  <a:gd name="T25" fmla="*/ 59 h 69"/>
                  <a:gd name="T26" fmla="*/ 44 w 69"/>
                  <a:gd name="T27" fmla="*/ 44 h 69"/>
                  <a:gd name="T28" fmla="*/ 60 w 69"/>
                  <a:gd name="T29" fmla="*/ 44 h 69"/>
                  <a:gd name="T30" fmla="*/ 69 w 69"/>
                  <a:gd name="T31" fmla="*/ 34 h 69"/>
                  <a:gd name="T32" fmla="*/ 60 w 69"/>
                  <a:gd name="T33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60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ubicBezTo>
                      <a:pt x="30" y="0"/>
                      <a:pt x="25" y="4"/>
                      <a:pt x="25" y="9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9"/>
                      <a:pt x="0" y="34"/>
                    </a:cubicBezTo>
                    <a:cubicBezTo>
                      <a:pt x="0" y="39"/>
                      <a:pt x="5" y="44"/>
                      <a:pt x="10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64"/>
                      <a:pt x="30" y="69"/>
                      <a:pt x="35" y="69"/>
                    </a:cubicBezTo>
                    <a:cubicBezTo>
                      <a:pt x="40" y="69"/>
                      <a:pt x="44" y="64"/>
                      <a:pt x="44" y="5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4"/>
                      <a:pt x="69" y="39"/>
                      <a:pt x="69" y="34"/>
                    </a:cubicBezTo>
                    <a:cubicBezTo>
                      <a:pt x="69" y="29"/>
                      <a:pt x="65" y="25"/>
                      <a:pt x="6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5624" name="Group 24"/>
            <p:cNvGrpSpPr/>
            <p:nvPr/>
          </p:nvGrpSpPr>
          <p:grpSpPr>
            <a:xfrm>
              <a:off x="2118" y="5894"/>
              <a:ext cx="410" cy="355"/>
              <a:chOff x="0" y="0"/>
              <a:chExt cx="346" cy="301"/>
            </a:xfrm>
          </p:grpSpPr>
          <p:sp>
            <p:nvSpPr>
              <p:cNvPr id="25625" name="Freeform 25"/>
              <p:cNvSpPr/>
              <p:nvPr/>
            </p:nvSpPr>
            <p:spPr bwMode="auto">
              <a:xfrm>
                <a:off x="0" y="0"/>
                <a:ext cx="291" cy="254"/>
              </a:xfrm>
              <a:custGeom>
                <a:avLst/>
                <a:gdLst>
                  <a:gd name="T0" fmla="*/ 30 w 291"/>
                  <a:gd name="T1" fmla="*/ 28 h 254"/>
                  <a:gd name="T2" fmla="*/ 261 w 291"/>
                  <a:gd name="T3" fmla="*/ 28 h 254"/>
                  <a:gd name="T4" fmla="*/ 261 w 291"/>
                  <a:gd name="T5" fmla="*/ 126 h 254"/>
                  <a:gd name="T6" fmla="*/ 291 w 291"/>
                  <a:gd name="T7" fmla="*/ 126 h 254"/>
                  <a:gd name="T8" fmla="*/ 291 w 291"/>
                  <a:gd name="T9" fmla="*/ 0 h 254"/>
                  <a:gd name="T10" fmla="*/ 0 w 291"/>
                  <a:gd name="T11" fmla="*/ 0 h 254"/>
                  <a:gd name="T12" fmla="*/ 0 w 291"/>
                  <a:gd name="T13" fmla="*/ 254 h 254"/>
                  <a:gd name="T14" fmla="*/ 146 w 291"/>
                  <a:gd name="T15" fmla="*/ 254 h 254"/>
                  <a:gd name="T16" fmla="*/ 146 w 291"/>
                  <a:gd name="T17" fmla="*/ 224 h 254"/>
                  <a:gd name="T18" fmla="*/ 30 w 291"/>
                  <a:gd name="T19" fmla="*/ 224 h 254"/>
                  <a:gd name="T20" fmla="*/ 30 w 291"/>
                  <a:gd name="T21" fmla="*/ 2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54">
                    <a:moveTo>
                      <a:pt x="30" y="28"/>
                    </a:moveTo>
                    <a:lnTo>
                      <a:pt x="261" y="28"/>
                    </a:lnTo>
                    <a:lnTo>
                      <a:pt x="261" y="126"/>
                    </a:lnTo>
                    <a:lnTo>
                      <a:pt x="291" y="126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46" y="254"/>
                    </a:lnTo>
                    <a:lnTo>
                      <a:pt x="146" y="224"/>
                    </a:lnTo>
                    <a:lnTo>
                      <a:pt x="30" y="2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6" name="Freeform 26"/>
              <p:cNvSpPr/>
              <p:nvPr/>
            </p:nvSpPr>
            <p:spPr bwMode="auto">
              <a:xfrm>
                <a:off x="207" y="161"/>
                <a:ext cx="139" cy="140"/>
              </a:xfrm>
              <a:custGeom>
                <a:avLst/>
                <a:gdLst>
                  <a:gd name="T0" fmla="*/ 139 w 139"/>
                  <a:gd name="T1" fmla="*/ 56 h 140"/>
                  <a:gd name="T2" fmla="*/ 84 w 139"/>
                  <a:gd name="T3" fmla="*/ 56 h 140"/>
                  <a:gd name="T4" fmla="*/ 84 w 139"/>
                  <a:gd name="T5" fmla="*/ 0 h 140"/>
                  <a:gd name="T6" fmla="*/ 54 w 139"/>
                  <a:gd name="T7" fmla="*/ 0 h 140"/>
                  <a:gd name="T8" fmla="*/ 54 w 139"/>
                  <a:gd name="T9" fmla="*/ 56 h 140"/>
                  <a:gd name="T10" fmla="*/ 0 w 139"/>
                  <a:gd name="T11" fmla="*/ 56 h 140"/>
                  <a:gd name="T12" fmla="*/ 0 w 139"/>
                  <a:gd name="T13" fmla="*/ 86 h 140"/>
                  <a:gd name="T14" fmla="*/ 54 w 139"/>
                  <a:gd name="T15" fmla="*/ 86 h 140"/>
                  <a:gd name="T16" fmla="*/ 54 w 139"/>
                  <a:gd name="T17" fmla="*/ 140 h 140"/>
                  <a:gd name="T18" fmla="*/ 84 w 139"/>
                  <a:gd name="T19" fmla="*/ 140 h 140"/>
                  <a:gd name="T20" fmla="*/ 84 w 139"/>
                  <a:gd name="T21" fmla="*/ 86 h 140"/>
                  <a:gd name="T22" fmla="*/ 139 w 139"/>
                  <a:gd name="T23" fmla="*/ 86 h 140"/>
                  <a:gd name="T24" fmla="*/ 139 w 139"/>
                  <a:gd name="T2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40">
                    <a:moveTo>
                      <a:pt x="139" y="56"/>
                    </a:moveTo>
                    <a:lnTo>
                      <a:pt x="84" y="56"/>
                    </a:lnTo>
                    <a:lnTo>
                      <a:pt x="84" y="0"/>
                    </a:ln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86"/>
                    </a:lnTo>
                    <a:lnTo>
                      <a:pt x="54" y="86"/>
                    </a:lnTo>
                    <a:lnTo>
                      <a:pt x="54" y="140"/>
                    </a:lnTo>
                    <a:lnTo>
                      <a:pt x="84" y="140"/>
                    </a:lnTo>
                    <a:lnTo>
                      <a:pt x="84" y="86"/>
                    </a:lnTo>
                    <a:lnTo>
                      <a:pt x="139" y="8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7" name="Rectangle 27"/>
              <p:cNvSpPr>
                <a:spLocks noChangeArrowheads="1"/>
              </p:cNvSpPr>
              <p:nvPr/>
            </p:nvSpPr>
            <p:spPr bwMode="auto">
              <a:xfrm>
                <a:off x="70" y="75"/>
                <a:ext cx="12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8" name="Rectangle 28"/>
              <p:cNvSpPr>
                <a:spLocks noChangeArrowheads="1"/>
              </p:cNvSpPr>
              <p:nvPr/>
            </p:nvSpPr>
            <p:spPr bwMode="auto">
              <a:xfrm>
                <a:off x="70" y="134"/>
                <a:ext cx="96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30" name="Rectangle 30"/>
            <p:cNvSpPr>
              <a:spLocks noChangeArrowheads="1"/>
            </p:cNvSpPr>
            <p:nvPr/>
          </p:nvSpPr>
          <p:spPr bwMode="auto">
            <a:xfrm>
              <a:off x="2983" y="4159"/>
              <a:ext cx="5770" cy="6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突厥诸部离叛，朝廷将图进取，以靖为代州道行军总管。率骁骑三千，自马邑⑦出其不意，直趋恶阳岭以逼之。突利可汗不意官军忽至，于是大惧，相谓曰：“唐兵若不倾国而来，靖岂敢孤军而至？”一日数惊。靖候知之，潜令间谍离其心腹，其所亲康苏密来降。</a:t>
              </a:r>
              <a:r>
                <a:rPr lang="zh-CN" altLang="en-US" sz="2400" b="1" u="wavyHeavy">
                  <a:solidFill>
                    <a:schemeClr val="tx1">
                      <a:lumMod val="50000"/>
                    </a:schemeClr>
                  </a:solidFill>
                  <a:uFillTx/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四年靖进击定襄破之可汗仅以身遁。</a:t>
              </a:r>
              <a:endParaRPr lang="zh-CN" altLang="en-US" sz="24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663951" y="253292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9101"/>
                </a:solidFill>
              </a:rPr>
              <a:t>真题演练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828415" y="836930"/>
            <a:ext cx="1584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537710" y="965835"/>
            <a:ext cx="546100" cy="542290"/>
            <a:chOff x="1276" y="1884"/>
            <a:chExt cx="860" cy="854"/>
          </a:xfrm>
        </p:grpSpPr>
        <p:sp>
          <p:nvSpPr>
            <p:cNvPr id="25614" name="Oval 14"/>
            <p:cNvSpPr>
              <a:spLocks noChangeArrowheads="1"/>
            </p:cNvSpPr>
            <p:nvPr/>
          </p:nvSpPr>
          <p:spPr bwMode="auto">
            <a:xfrm>
              <a:off x="1276" y="1884"/>
              <a:ext cx="860" cy="8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16" name="Freeform 16"/>
            <p:cNvSpPr/>
            <p:nvPr/>
          </p:nvSpPr>
          <p:spPr bwMode="auto">
            <a:xfrm>
              <a:off x="1499" y="2099"/>
              <a:ext cx="420" cy="311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0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888865" y="944880"/>
            <a:ext cx="4277360" cy="3661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【参考译文】</a:t>
            </a:r>
            <a:r>
              <a:rPr lang="zh-CN" altLang="en-US" sz="21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李靖说： “我们是仁义之 师，作战的宗旨在于吊民伐罪。他们投降了，还要抄没他们的家产，恐怕不符合救民于水深 火热之中的义举。我只怕从此地往南的各个城镇都会坚守不投降了，这不是一个好计策。” 于是李靖就没有那样做。江汉一带听到这个消息，没有不争着归降的。李靖凭借战功被授予 上柱国的官职，封为永康县公。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3065" y="1016635"/>
            <a:ext cx="8455025" cy="3323590"/>
            <a:chOff x="1873" y="4159"/>
            <a:chExt cx="13315" cy="5234"/>
          </a:xfrm>
        </p:grpSpPr>
        <p:sp>
          <p:nvSpPr>
            <p:cNvPr id="25618" name="Oval 18"/>
            <p:cNvSpPr>
              <a:spLocks noChangeArrowheads="1"/>
            </p:cNvSpPr>
            <p:nvPr/>
          </p:nvSpPr>
          <p:spPr bwMode="auto">
            <a:xfrm>
              <a:off x="1873" y="4161"/>
              <a:ext cx="860" cy="85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9" name="Group 19"/>
            <p:cNvGrpSpPr/>
            <p:nvPr/>
          </p:nvGrpSpPr>
          <p:grpSpPr>
            <a:xfrm>
              <a:off x="2145" y="4356"/>
              <a:ext cx="315" cy="460"/>
              <a:chOff x="0" y="0"/>
              <a:chExt cx="206" cy="305"/>
            </a:xfrm>
          </p:grpSpPr>
          <p:sp>
            <p:nvSpPr>
              <p:cNvPr id="25620" name="Freeform 20"/>
              <p:cNvSpPr>
                <a:spLocks noEditPoints="1"/>
              </p:cNvSpPr>
              <p:nvPr/>
            </p:nvSpPr>
            <p:spPr bwMode="auto">
              <a:xfrm>
                <a:off x="0" y="43"/>
                <a:ext cx="206" cy="262"/>
              </a:xfrm>
              <a:custGeom>
                <a:avLst/>
                <a:gdLst>
                  <a:gd name="T0" fmla="*/ 124 w 153"/>
                  <a:gd name="T1" fmla="*/ 0 h 193"/>
                  <a:gd name="T2" fmla="*/ 29 w 153"/>
                  <a:gd name="T3" fmla="*/ 0 h 193"/>
                  <a:gd name="T4" fmla="*/ 0 w 153"/>
                  <a:gd name="T5" fmla="*/ 29 h 193"/>
                  <a:gd name="T6" fmla="*/ 0 w 153"/>
                  <a:gd name="T7" fmla="*/ 183 h 193"/>
                  <a:gd name="T8" fmla="*/ 5 w 153"/>
                  <a:gd name="T9" fmla="*/ 191 h 193"/>
                  <a:gd name="T10" fmla="*/ 14 w 153"/>
                  <a:gd name="T11" fmla="*/ 192 h 193"/>
                  <a:gd name="T12" fmla="*/ 77 w 153"/>
                  <a:gd name="T13" fmla="*/ 160 h 193"/>
                  <a:gd name="T14" fmla="*/ 139 w 153"/>
                  <a:gd name="T15" fmla="*/ 192 h 193"/>
                  <a:gd name="T16" fmla="*/ 144 w 153"/>
                  <a:gd name="T17" fmla="*/ 193 h 193"/>
                  <a:gd name="T18" fmla="*/ 149 w 153"/>
                  <a:gd name="T19" fmla="*/ 191 h 193"/>
                  <a:gd name="T20" fmla="*/ 153 w 153"/>
                  <a:gd name="T21" fmla="*/ 183 h 193"/>
                  <a:gd name="T22" fmla="*/ 153 w 153"/>
                  <a:gd name="T23" fmla="*/ 29 h 193"/>
                  <a:gd name="T24" fmla="*/ 124 w 153"/>
                  <a:gd name="T25" fmla="*/ 0 h 193"/>
                  <a:gd name="T26" fmla="*/ 134 w 153"/>
                  <a:gd name="T27" fmla="*/ 168 h 193"/>
                  <a:gd name="T28" fmla="*/ 81 w 153"/>
                  <a:gd name="T29" fmla="*/ 140 h 193"/>
                  <a:gd name="T30" fmla="*/ 77 w 153"/>
                  <a:gd name="T31" fmla="*/ 139 h 193"/>
                  <a:gd name="T32" fmla="*/ 72 w 153"/>
                  <a:gd name="T33" fmla="*/ 140 h 193"/>
                  <a:gd name="T34" fmla="*/ 19 w 153"/>
                  <a:gd name="T35" fmla="*/ 168 h 193"/>
                  <a:gd name="T36" fmla="*/ 19 w 153"/>
                  <a:gd name="T37" fmla="*/ 29 h 193"/>
                  <a:gd name="T38" fmla="*/ 29 w 153"/>
                  <a:gd name="T39" fmla="*/ 19 h 193"/>
                  <a:gd name="T40" fmla="*/ 124 w 153"/>
                  <a:gd name="T41" fmla="*/ 19 h 193"/>
                  <a:gd name="T42" fmla="*/ 134 w 153"/>
                  <a:gd name="T43" fmla="*/ 29 h 193"/>
                  <a:gd name="T44" fmla="*/ 134 w 153"/>
                  <a:gd name="T45" fmla="*/ 1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93">
                    <a:moveTo>
                      <a:pt x="124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2" y="190"/>
                      <a:pt x="5" y="191"/>
                    </a:cubicBezTo>
                    <a:cubicBezTo>
                      <a:pt x="8" y="193"/>
                      <a:pt x="11" y="193"/>
                      <a:pt x="14" y="192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139" y="192"/>
                      <a:pt x="139" y="192"/>
                      <a:pt x="139" y="192"/>
                    </a:cubicBezTo>
                    <a:cubicBezTo>
                      <a:pt x="141" y="193"/>
                      <a:pt x="142" y="193"/>
                      <a:pt x="144" y="193"/>
                    </a:cubicBezTo>
                    <a:cubicBezTo>
                      <a:pt x="146" y="193"/>
                      <a:pt x="147" y="192"/>
                      <a:pt x="149" y="191"/>
                    </a:cubicBezTo>
                    <a:cubicBezTo>
                      <a:pt x="152" y="190"/>
                      <a:pt x="153" y="187"/>
                      <a:pt x="153" y="183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13"/>
                      <a:pt x="140" y="0"/>
                      <a:pt x="124" y="0"/>
                    </a:cubicBezTo>
                    <a:close/>
                    <a:moveTo>
                      <a:pt x="134" y="168"/>
                    </a:move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78" y="139"/>
                      <a:pt x="77" y="139"/>
                    </a:cubicBezTo>
                    <a:cubicBezTo>
                      <a:pt x="75" y="139"/>
                      <a:pt x="74" y="140"/>
                      <a:pt x="72" y="140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3"/>
                      <a:pt x="24" y="19"/>
                      <a:pt x="29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30" y="19"/>
                      <a:pt x="134" y="23"/>
                      <a:pt x="134" y="29"/>
                    </a:cubicBezTo>
                    <a:lnTo>
                      <a:pt x="134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1" name="Freeform 21"/>
              <p:cNvSpPr/>
              <p:nvPr/>
            </p:nvSpPr>
            <p:spPr bwMode="auto">
              <a:xfrm>
                <a:off x="42" y="0"/>
                <a:ext cx="123" cy="26"/>
              </a:xfrm>
              <a:custGeom>
                <a:avLst/>
                <a:gdLst>
                  <a:gd name="T0" fmla="*/ 10 w 91"/>
                  <a:gd name="T1" fmla="*/ 19 h 19"/>
                  <a:gd name="T2" fmla="*/ 82 w 91"/>
                  <a:gd name="T3" fmla="*/ 19 h 19"/>
                  <a:gd name="T4" fmla="*/ 91 w 91"/>
                  <a:gd name="T5" fmla="*/ 10 h 19"/>
                  <a:gd name="T6" fmla="*/ 82 w 91"/>
                  <a:gd name="T7" fmla="*/ 0 h 19"/>
                  <a:gd name="T8" fmla="*/ 10 w 91"/>
                  <a:gd name="T9" fmla="*/ 0 h 19"/>
                  <a:gd name="T10" fmla="*/ 0 w 91"/>
                  <a:gd name="T11" fmla="*/ 10 h 19"/>
                  <a:gd name="T12" fmla="*/ 10 w 91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9">
                    <a:moveTo>
                      <a:pt x="10" y="19"/>
                    </a:moveTo>
                    <a:cubicBezTo>
                      <a:pt x="82" y="19"/>
                      <a:pt x="82" y="19"/>
                      <a:pt x="82" y="19"/>
                    </a:cubicBezTo>
                    <a:cubicBezTo>
                      <a:pt x="87" y="19"/>
                      <a:pt x="91" y="15"/>
                      <a:pt x="91" y="10"/>
                    </a:cubicBezTo>
                    <a:cubicBezTo>
                      <a:pt x="91" y="4"/>
                      <a:pt x="87" y="0"/>
                      <a:pt x="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2" name="Freeform 22"/>
              <p:cNvSpPr/>
              <p:nvPr/>
            </p:nvSpPr>
            <p:spPr bwMode="auto">
              <a:xfrm>
                <a:off x="56" y="105"/>
                <a:ext cx="94" cy="94"/>
              </a:xfrm>
              <a:custGeom>
                <a:avLst/>
                <a:gdLst>
                  <a:gd name="T0" fmla="*/ 60 w 69"/>
                  <a:gd name="T1" fmla="*/ 25 h 69"/>
                  <a:gd name="T2" fmla="*/ 44 w 69"/>
                  <a:gd name="T3" fmla="*/ 25 h 69"/>
                  <a:gd name="T4" fmla="*/ 44 w 69"/>
                  <a:gd name="T5" fmla="*/ 9 h 69"/>
                  <a:gd name="T6" fmla="*/ 35 w 69"/>
                  <a:gd name="T7" fmla="*/ 0 h 69"/>
                  <a:gd name="T8" fmla="*/ 25 w 69"/>
                  <a:gd name="T9" fmla="*/ 9 h 69"/>
                  <a:gd name="T10" fmla="*/ 25 w 69"/>
                  <a:gd name="T11" fmla="*/ 25 h 69"/>
                  <a:gd name="T12" fmla="*/ 10 w 69"/>
                  <a:gd name="T13" fmla="*/ 25 h 69"/>
                  <a:gd name="T14" fmla="*/ 0 w 69"/>
                  <a:gd name="T15" fmla="*/ 34 h 69"/>
                  <a:gd name="T16" fmla="*/ 10 w 69"/>
                  <a:gd name="T17" fmla="*/ 44 h 69"/>
                  <a:gd name="T18" fmla="*/ 25 w 69"/>
                  <a:gd name="T19" fmla="*/ 44 h 69"/>
                  <a:gd name="T20" fmla="*/ 25 w 69"/>
                  <a:gd name="T21" fmla="*/ 59 h 69"/>
                  <a:gd name="T22" fmla="*/ 35 w 69"/>
                  <a:gd name="T23" fmla="*/ 69 h 69"/>
                  <a:gd name="T24" fmla="*/ 44 w 69"/>
                  <a:gd name="T25" fmla="*/ 59 h 69"/>
                  <a:gd name="T26" fmla="*/ 44 w 69"/>
                  <a:gd name="T27" fmla="*/ 44 h 69"/>
                  <a:gd name="T28" fmla="*/ 60 w 69"/>
                  <a:gd name="T29" fmla="*/ 44 h 69"/>
                  <a:gd name="T30" fmla="*/ 69 w 69"/>
                  <a:gd name="T31" fmla="*/ 34 h 69"/>
                  <a:gd name="T32" fmla="*/ 60 w 69"/>
                  <a:gd name="T33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60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ubicBezTo>
                      <a:pt x="30" y="0"/>
                      <a:pt x="25" y="4"/>
                      <a:pt x="25" y="9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9"/>
                      <a:pt x="0" y="34"/>
                    </a:cubicBezTo>
                    <a:cubicBezTo>
                      <a:pt x="0" y="39"/>
                      <a:pt x="5" y="44"/>
                      <a:pt x="10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64"/>
                      <a:pt x="30" y="69"/>
                      <a:pt x="35" y="69"/>
                    </a:cubicBezTo>
                    <a:cubicBezTo>
                      <a:pt x="40" y="69"/>
                      <a:pt x="44" y="64"/>
                      <a:pt x="44" y="5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4"/>
                      <a:pt x="69" y="39"/>
                      <a:pt x="69" y="34"/>
                    </a:cubicBezTo>
                    <a:cubicBezTo>
                      <a:pt x="69" y="29"/>
                      <a:pt x="65" y="25"/>
                      <a:pt x="6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5624" name="Group 24"/>
            <p:cNvGrpSpPr/>
            <p:nvPr/>
          </p:nvGrpSpPr>
          <p:grpSpPr>
            <a:xfrm>
              <a:off x="2118" y="5894"/>
              <a:ext cx="410" cy="355"/>
              <a:chOff x="0" y="0"/>
              <a:chExt cx="346" cy="301"/>
            </a:xfrm>
          </p:grpSpPr>
          <p:sp>
            <p:nvSpPr>
              <p:cNvPr id="25625" name="Freeform 25"/>
              <p:cNvSpPr/>
              <p:nvPr/>
            </p:nvSpPr>
            <p:spPr bwMode="auto">
              <a:xfrm>
                <a:off x="0" y="0"/>
                <a:ext cx="291" cy="254"/>
              </a:xfrm>
              <a:custGeom>
                <a:avLst/>
                <a:gdLst>
                  <a:gd name="T0" fmla="*/ 30 w 291"/>
                  <a:gd name="T1" fmla="*/ 28 h 254"/>
                  <a:gd name="T2" fmla="*/ 261 w 291"/>
                  <a:gd name="T3" fmla="*/ 28 h 254"/>
                  <a:gd name="T4" fmla="*/ 261 w 291"/>
                  <a:gd name="T5" fmla="*/ 126 h 254"/>
                  <a:gd name="T6" fmla="*/ 291 w 291"/>
                  <a:gd name="T7" fmla="*/ 126 h 254"/>
                  <a:gd name="T8" fmla="*/ 291 w 291"/>
                  <a:gd name="T9" fmla="*/ 0 h 254"/>
                  <a:gd name="T10" fmla="*/ 0 w 291"/>
                  <a:gd name="T11" fmla="*/ 0 h 254"/>
                  <a:gd name="T12" fmla="*/ 0 w 291"/>
                  <a:gd name="T13" fmla="*/ 254 h 254"/>
                  <a:gd name="T14" fmla="*/ 146 w 291"/>
                  <a:gd name="T15" fmla="*/ 254 h 254"/>
                  <a:gd name="T16" fmla="*/ 146 w 291"/>
                  <a:gd name="T17" fmla="*/ 224 h 254"/>
                  <a:gd name="T18" fmla="*/ 30 w 291"/>
                  <a:gd name="T19" fmla="*/ 224 h 254"/>
                  <a:gd name="T20" fmla="*/ 30 w 291"/>
                  <a:gd name="T21" fmla="*/ 2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54">
                    <a:moveTo>
                      <a:pt x="30" y="28"/>
                    </a:moveTo>
                    <a:lnTo>
                      <a:pt x="261" y="28"/>
                    </a:lnTo>
                    <a:lnTo>
                      <a:pt x="261" y="126"/>
                    </a:lnTo>
                    <a:lnTo>
                      <a:pt x="291" y="126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46" y="254"/>
                    </a:lnTo>
                    <a:lnTo>
                      <a:pt x="146" y="224"/>
                    </a:lnTo>
                    <a:lnTo>
                      <a:pt x="30" y="2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6" name="Freeform 26"/>
              <p:cNvSpPr/>
              <p:nvPr/>
            </p:nvSpPr>
            <p:spPr bwMode="auto">
              <a:xfrm>
                <a:off x="207" y="161"/>
                <a:ext cx="139" cy="140"/>
              </a:xfrm>
              <a:custGeom>
                <a:avLst/>
                <a:gdLst>
                  <a:gd name="T0" fmla="*/ 139 w 139"/>
                  <a:gd name="T1" fmla="*/ 56 h 140"/>
                  <a:gd name="T2" fmla="*/ 84 w 139"/>
                  <a:gd name="T3" fmla="*/ 56 h 140"/>
                  <a:gd name="T4" fmla="*/ 84 w 139"/>
                  <a:gd name="T5" fmla="*/ 0 h 140"/>
                  <a:gd name="T6" fmla="*/ 54 w 139"/>
                  <a:gd name="T7" fmla="*/ 0 h 140"/>
                  <a:gd name="T8" fmla="*/ 54 w 139"/>
                  <a:gd name="T9" fmla="*/ 56 h 140"/>
                  <a:gd name="T10" fmla="*/ 0 w 139"/>
                  <a:gd name="T11" fmla="*/ 56 h 140"/>
                  <a:gd name="T12" fmla="*/ 0 w 139"/>
                  <a:gd name="T13" fmla="*/ 86 h 140"/>
                  <a:gd name="T14" fmla="*/ 54 w 139"/>
                  <a:gd name="T15" fmla="*/ 86 h 140"/>
                  <a:gd name="T16" fmla="*/ 54 w 139"/>
                  <a:gd name="T17" fmla="*/ 140 h 140"/>
                  <a:gd name="T18" fmla="*/ 84 w 139"/>
                  <a:gd name="T19" fmla="*/ 140 h 140"/>
                  <a:gd name="T20" fmla="*/ 84 w 139"/>
                  <a:gd name="T21" fmla="*/ 86 h 140"/>
                  <a:gd name="T22" fmla="*/ 139 w 139"/>
                  <a:gd name="T23" fmla="*/ 86 h 140"/>
                  <a:gd name="T24" fmla="*/ 139 w 139"/>
                  <a:gd name="T2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40">
                    <a:moveTo>
                      <a:pt x="139" y="56"/>
                    </a:moveTo>
                    <a:lnTo>
                      <a:pt x="84" y="56"/>
                    </a:lnTo>
                    <a:lnTo>
                      <a:pt x="84" y="0"/>
                    </a:ln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86"/>
                    </a:lnTo>
                    <a:lnTo>
                      <a:pt x="54" y="86"/>
                    </a:lnTo>
                    <a:lnTo>
                      <a:pt x="54" y="140"/>
                    </a:lnTo>
                    <a:lnTo>
                      <a:pt x="84" y="140"/>
                    </a:lnTo>
                    <a:lnTo>
                      <a:pt x="84" y="86"/>
                    </a:lnTo>
                    <a:lnTo>
                      <a:pt x="139" y="8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7" name="Rectangle 27"/>
              <p:cNvSpPr>
                <a:spLocks noChangeArrowheads="1"/>
              </p:cNvSpPr>
              <p:nvPr/>
            </p:nvSpPr>
            <p:spPr bwMode="auto">
              <a:xfrm>
                <a:off x="70" y="75"/>
                <a:ext cx="12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8" name="Rectangle 28"/>
              <p:cNvSpPr>
                <a:spLocks noChangeArrowheads="1"/>
              </p:cNvSpPr>
              <p:nvPr/>
            </p:nvSpPr>
            <p:spPr bwMode="auto">
              <a:xfrm>
                <a:off x="70" y="134"/>
                <a:ext cx="96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30" name="Rectangle 30"/>
            <p:cNvSpPr>
              <a:spLocks noChangeArrowheads="1"/>
            </p:cNvSpPr>
            <p:nvPr/>
          </p:nvSpPr>
          <p:spPr bwMode="auto">
            <a:xfrm>
              <a:off x="2983" y="4159"/>
              <a:ext cx="12205" cy="5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8. 对下列句子中加点的词的解释，不正确的一项是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A．每谓所亲曰             每：经常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B．靖陈十策以图萧铣       图：设计对付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C．突利可汗不意官军忽至   意：料想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D. 潜令间谍离其心腹       离：离开</a:t>
              </a:r>
            </a:p>
            <a:p>
              <a:pPr>
                <a:buFont typeface="Arial" panose="020B0604020202020204" pitchFamily="34" charset="0"/>
                <a:buNone/>
              </a:pPr>
              <a:endParaRPr lang="zh-CN" altLang="en-US" sz="24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11．翻译（6分）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但恐自此以南城镇，各坚守不下，非计之善。</a:t>
              </a:r>
            </a:p>
            <a:p>
              <a:pPr>
                <a:buFont typeface="Arial" panose="020B0604020202020204" pitchFamily="34" charset="0"/>
                <a:buNone/>
              </a:pPr>
              <a:endParaRPr lang="en-US" altLang="zh-CN" sz="24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</p:grp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663951" y="253292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9101"/>
                </a:solidFill>
              </a:rPr>
              <a:t>真题演练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828415" y="836930"/>
            <a:ext cx="1584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3065" y="943610"/>
            <a:ext cx="8455025" cy="2585085"/>
            <a:chOff x="1873" y="4159"/>
            <a:chExt cx="13315" cy="4071"/>
          </a:xfrm>
        </p:grpSpPr>
        <p:sp>
          <p:nvSpPr>
            <p:cNvPr id="25618" name="Oval 18"/>
            <p:cNvSpPr>
              <a:spLocks noChangeArrowheads="1"/>
            </p:cNvSpPr>
            <p:nvPr/>
          </p:nvSpPr>
          <p:spPr bwMode="auto">
            <a:xfrm>
              <a:off x="1873" y="4161"/>
              <a:ext cx="860" cy="85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9" name="Group 19"/>
            <p:cNvGrpSpPr/>
            <p:nvPr/>
          </p:nvGrpSpPr>
          <p:grpSpPr>
            <a:xfrm>
              <a:off x="2145" y="4356"/>
              <a:ext cx="315" cy="460"/>
              <a:chOff x="0" y="0"/>
              <a:chExt cx="206" cy="305"/>
            </a:xfrm>
          </p:grpSpPr>
          <p:sp>
            <p:nvSpPr>
              <p:cNvPr id="25620" name="Freeform 20"/>
              <p:cNvSpPr>
                <a:spLocks noEditPoints="1"/>
              </p:cNvSpPr>
              <p:nvPr/>
            </p:nvSpPr>
            <p:spPr bwMode="auto">
              <a:xfrm>
                <a:off x="0" y="43"/>
                <a:ext cx="206" cy="262"/>
              </a:xfrm>
              <a:custGeom>
                <a:avLst/>
                <a:gdLst>
                  <a:gd name="T0" fmla="*/ 124 w 153"/>
                  <a:gd name="T1" fmla="*/ 0 h 193"/>
                  <a:gd name="T2" fmla="*/ 29 w 153"/>
                  <a:gd name="T3" fmla="*/ 0 h 193"/>
                  <a:gd name="T4" fmla="*/ 0 w 153"/>
                  <a:gd name="T5" fmla="*/ 29 h 193"/>
                  <a:gd name="T6" fmla="*/ 0 w 153"/>
                  <a:gd name="T7" fmla="*/ 183 h 193"/>
                  <a:gd name="T8" fmla="*/ 5 w 153"/>
                  <a:gd name="T9" fmla="*/ 191 h 193"/>
                  <a:gd name="T10" fmla="*/ 14 w 153"/>
                  <a:gd name="T11" fmla="*/ 192 h 193"/>
                  <a:gd name="T12" fmla="*/ 77 w 153"/>
                  <a:gd name="T13" fmla="*/ 160 h 193"/>
                  <a:gd name="T14" fmla="*/ 139 w 153"/>
                  <a:gd name="T15" fmla="*/ 192 h 193"/>
                  <a:gd name="T16" fmla="*/ 144 w 153"/>
                  <a:gd name="T17" fmla="*/ 193 h 193"/>
                  <a:gd name="T18" fmla="*/ 149 w 153"/>
                  <a:gd name="T19" fmla="*/ 191 h 193"/>
                  <a:gd name="T20" fmla="*/ 153 w 153"/>
                  <a:gd name="T21" fmla="*/ 183 h 193"/>
                  <a:gd name="T22" fmla="*/ 153 w 153"/>
                  <a:gd name="T23" fmla="*/ 29 h 193"/>
                  <a:gd name="T24" fmla="*/ 124 w 153"/>
                  <a:gd name="T25" fmla="*/ 0 h 193"/>
                  <a:gd name="T26" fmla="*/ 134 w 153"/>
                  <a:gd name="T27" fmla="*/ 168 h 193"/>
                  <a:gd name="T28" fmla="*/ 81 w 153"/>
                  <a:gd name="T29" fmla="*/ 140 h 193"/>
                  <a:gd name="T30" fmla="*/ 77 w 153"/>
                  <a:gd name="T31" fmla="*/ 139 h 193"/>
                  <a:gd name="T32" fmla="*/ 72 w 153"/>
                  <a:gd name="T33" fmla="*/ 140 h 193"/>
                  <a:gd name="T34" fmla="*/ 19 w 153"/>
                  <a:gd name="T35" fmla="*/ 168 h 193"/>
                  <a:gd name="T36" fmla="*/ 19 w 153"/>
                  <a:gd name="T37" fmla="*/ 29 h 193"/>
                  <a:gd name="T38" fmla="*/ 29 w 153"/>
                  <a:gd name="T39" fmla="*/ 19 h 193"/>
                  <a:gd name="T40" fmla="*/ 124 w 153"/>
                  <a:gd name="T41" fmla="*/ 19 h 193"/>
                  <a:gd name="T42" fmla="*/ 134 w 153"/>
                  <a:gd name="T43" fmla="*/ 29 h 193"/>
                  <a:gd name="T44" fmla="*/ 134 w 153"/>
                  <a:gd name="T45" fmla="*/ 1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93">
                    <a:moveTo>
                      <a:pt x="124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2" y="190"/>
                      <a:pt x="5" y="191"/>
                    </a:cubicBezTo>
                    <a:cubicBezTo>
                      <a:pt x="8" y="193"/>
                      <a:pt x="11" y="193"/>
                      <a:pt x="14" y="192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139" y="192"/>
                      <a:pt x="139" y="192"/>
                      <a:pt x="139" y="192"/>
                    </a:cubicBezTo>
                    <a:cubicBezTo>
                      <a:pt x="141" y="193"/>
                      <a:pt x="142" y="193"/>
                      <a:pt x="144" y="193"/>
                    </a:cubicBezTo>
                    <a:cubicBezTo>
                      <a:pt x="146" y="193"/>
                      <a:pt x="147" y="192"/>
                      <a:pt x="149" y="191"/>
                    </a:cubicBezTo>
                    <a:cubicBezTo>
                      <a:pt x="152" y="190"/>
                      <a:pt x="153" y="187"/>
                      <a:pt x="153" y="183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13"/>
                      <a:pt x="140" y="0"/>
                      <a:pt x="124" y="0"/>
                    </a:cubicBezTo>
                    <a:close/>
                    <a:moveTo>
                      <a:pt x="134" y="168"/>
                    </a:move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78" y="139"/>
                      <a:pt x="77" y="139"/>
                    </a:cubicBezTo>
                    <a:cubicBezTo>
                      <a:pt x="75" y="139"/>
                      <a:pt x="74" y="140"/>
                      <a:pt x="72" y="140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3"/>
                      <a:pt x="24" y="19"/>
                      <a:pt x="29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30" y="19"/>
                      <a:pt x="134" y="23"/>
                      <a:pt x="134" y="29"/>
                    </a:cubicBezTo>
                    <a:lnTo>
                      <a:pt x="134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1" name="Freeform 21"/>
              <p:cNvSpPr/>
              <p:nvPr/>
            </p:nvSpPr>
            <p:spPr bwMode="auto">
              <a:xfrm>
                <a:off x="42" y="0"/>
                <a:ext cx="123" cy="26"/>
              </a:xfrm>
              <a:custGeom>
                <a:avLst/>
                <a:gdLst>
                  <a:gd name="T0" fmla="*/ 10 w 91"/>
                  <a:gd name="T1" fmla="*/ 19 h 19"/>
                  <a:gd name="T2" fmla="*/ 82 w 91"/>
                  <a:gd name="T3" fmla="*/ 19 h 19"/>
                  <a:gd name="T4" fmla="*/ 91 w 91"/>
                  <a:gd name="T5" fmla="*/ 10 h 19"/>
                  <a:gd name="T6" fmla="*/ 82 w 91"/>
                  <a:gd name="T7" fmla="*/ 0 h 19"/>
                  <a:gd name="T8" fmla="*/ 10 w 91"/>
                  <a:gd name="T9" fmla="*/ 0 h 19"/>
                  <a:gd name="T10" fmla="*/ 0 w 91"/>
                  <a:gd name="T11" fmla="*/ 10 h 19"/>
                  <a:gd name="T12" fmla="*/ 10 w 91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9">
                    <a:moveTo>
                      <a:pt x="10" y="19"/>
                    </a:moveTo>
                    <a:cubicBezTo>
                      <a:pt x="82" y="19"/>
                      <a:pt x="82" y="19"/>
                      <a:pt x="82" y="19"/>
                    </a:cubicBezTo>
                    <a:cubicBezTo>
                      <a:pt x="87" y="19"/>
                      <a:pt x="91" y="15"/>
                      <a:pt x="91" y="10"/>
                    </a:cubicBezTo>
                    <a:cubicBezTo>
                      <a:pt x="91" y="4"/>
                      <a:pt x="87" y="0"/>
                      <a:pt x="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2" name="Freeform 22"/>
              <p:cNvSpPr/>
              <p:nvPr/>
            </p:nvSpPr>
            <p:spPr bwMode="auto">
              <a:xfrm>
                <a:off x="56" y="105"/>
                <a:ext cx="94" cy="94"/>
              </a:xfrm>
              <a:custGeom>
                <a:avLst/>
                <a:gdLst>
                  <a:gd name="T0" fmla="*/ 60 w 69"/>
                  <a:gd name="T1" fmla="*/ 25 h 69"/>
                  <a:gd name="T2" fmla="*/ 44 w 69"/>
                  <a:gd name="T3" fmla="*/ 25 h 69"/>
                  <a:gd name="T4" fmla="*/ 44 w 69"/>
                  <a:gd name="T5" fmla="*/ 9 h 69"/>
                  <a:gd name="T6" fmla="*/ 35 w 69"/>
                  <a:gd name="T7" fmla="*/ 0 h 69"/>
                  <a:gd name="T8" fmla="*/ 25 w 69"/>
                  <a:gd name="T9" fmla="*/ 9 h 69"/>
                  <a:gd name="T10" fmla="*/ 25 w 69"/>
                  <a:gd name="T11" fmla="*/ 25 h 69"/>
                  <a:gd name="T12" fmla="*/ 10 w 69"/>
                  <a:gd name="T13" fmla="*/ 25 h 69"/>
                  <a:gd name="T14" fmla="*/ 0 w 69"/>
                  <a:gd name="T15" fmla="*/ 34 h 69"/>
                  <a:gd name="T16" fmla="*/ 10 w 69"/>
                  <a:gd name="T17" fmla="*/ 44 h 69"/>
                  <a:gd name="T18" fmla="*/ 25 w 69"/>
                  <a:gd name="T19" fmla="*/ 44 h 69"/>
                  <a:gd name="T20" fmla="*/ 25 w 69"/>
                  <a:gd name="T21" fmla="*/ 59 h 69"/>
                  <a:gd name="T22" fmla="*/ 35 w 69"/>
                  <a:gd name="T23" fmla="*/ 69 h 69"/>
                  <a:gd name="T24" fmla="*/ 44 w 69"/>
                  <a:gd name="T25" fmla="*/ 59 h 69"/>
                  <a:gd name="T26" fmla="*/ 44 w 69"/>
                  <a:gd name="T27" fmla="*/ 44 h 69"/>
                  <a:gd name="T28" fmla="*/ 60 w 69"/>
                  <a:gd name="T29" fmla="*/ 44 h 69"/>
                  <a:gd name="T30" fmla="*/ 69 w 69"/>
                  <a:gd name="T31" fmla="*/ 34 h 69"/>
                  <a:gd name="T32" fmla="*/ 60 w 69"/>
                  <a:gd name="T33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60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ubicBezTo>
                      <a:pt x="30" y="0"/>
                      <a:pt x="25" y="4"/>
                      <a:pt x="25" y="9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9"/>
                      <a:pt x="0" y="34"/>
                    </a:cubicBezTo>
                    <a:cubicBezTo>
                      <a:pt x="0" y="39"/>
                      <a:pt x="5" y="44"/>
                      <a:pt x="10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64"/>
                      <a:pt x="30" y="69"/>
                      <a:pt x="35" y="69"/>
                    </a:cubicBezTo>
                    <a:cubicBezTo>
                      <a:pt x="40" y="69"/>
                      <a:pt x="44" y="64"/>
                      <a:pt x="44" y="5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4"/>
                      <a:pt x="69" y="39"/>
                      <a:pt x="69" y="34"/>
                    </a:cubicBezTo>
                    <a:cubicBezTo>
                      <a:pt x="69" y="29"/>
                      <a:pt x="65" y="25"/>
                      <a:pt x="6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5624" name="Group 24"/>
            <p:cNvGrpSpPr/>
            <p:nvPr/>
          </p:nvGrpSpPr>
          <p:grpSpPr>
            <a:xfrm>
              <a:off x="2118" y="5894"/>
              <a:ext cx="410" cy="355"/>
              <a:chOff x="0" y="0"/>
              <a:chExt cx="346" cy="301"/>
            </a:xfrm>
          </p:grpSpPr>
          <p:sp>
            <p:nvSpPr>
              <p:cNvPr id="25625" name="Freeform 25"/>
              <p:cNvSpPr/>
              <p:nvPr/>
            </p:nvSpPr>
            <p:spPr bwMode="auto">
              <a:xfrm>
                <a:off x="0" y="0"/>
                <a:ext cx="291" cy="254"/>
              </a:xfrm>
              <a:custGeom>
                <a:avLst/>
                <a:gdLst>
                  <a:gd name="T0" fmla="*/ 30 w 291"/>
                  <a:gd name="T1" fmla="*/ 28 h 254"/>
                  <a:gd name="T2" fmla="*/ 261 w 291"/>
                  <a:gd name="T3" fmla="*/ 28 h 254"/>
                  <a:gd name="T4" fmla="*/ 261 w 291"/>
                  <a:gd name="T5" fmla="*/ 126 h 254"/>
                  <a:gd name="T6" fmla="*/ 291 w 291"/>
                  <a:gd name="T7" fmla="*/ 126 h 254"/>
                  <a:gd name="T8" fmla="*/ 291 w 291"/>
                  <a:gd name="T9" fmla="*/ 0 h 254"/>
                  <a:gd name="T10" fmla="*/ 0 w 291"/>
                  <a:gd name="T11" fmla="*/ 0 h 254"/>
                  <a:gd name="T12" fmla="*/ 0 w 291"/>
                  <a:gd name="T13" fmla="*/ 254 h 254"/>
                  <a:gd name="T14" fmla="*/ 146 w 291"/>
                  <a:gd name="T15" fmla="*/ 254 h 254"/>
                  <a:gd name="T16" fmla="*/ 146 w 291"/>
                  <a:gd name="T17" fmla="*/ 224 h 254"/>
                  <a:gd name="T18" fmla="*/ 30 w 291"/>
                  <a:gd name="T19" fmla="*/ 224 h 254"/>
                  <a:gd name="T20" fmla="*/ 30 w 291"/>
                  <a:gd name="T21" fmla="*/ 2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54">
                    <a:moveTo>
                      <a:pt x="30" y="28"/>
                    </a:moveTo>
                    <a:lnTo>
                      <a:pt x="261" y="28"/>
                    </a:lnTo>
                    <a:lnTo>
                      <a:pt x="261" y="126"/>
                    </a:lnTo>
                    <a:lnTo>
                      <a:pt x="291" y="126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46" y="254"/>
                    </a:lnTo>
                    <a:lnTo>
                      <a:pt x="146" y="224"/>
                    </a:lnTo>
                    <a:lnTo>
                      <a:pt x="30" y="2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6" name="Freeform 26"/>
              <p:cNvSpPr/>
              <p:nvPr/>
            </p:nvSpPr>
            <p:spPr bwMode="auto">
              <a:xfrm>
                <a:off x="207" y="161"/>
                <a:ext cx="139" cy="140"/>
              </a:xfrm>
              <a:custGeom>
                <a:avLst/>
                <a:gdLst>
                  <a:gd name="T0" fmla="*/ 139 w 139"/>
                  <a:gd name="T1" fmla="*/ 56 h 140"/>
                  <a:gd name="T2" fmla="*/ 84 w 139"/>
                  <a:gd name="T3" fmla="*/ 56 h 140"/>
                  <a:gd name="T4" fmla="*/ 84 w 139"/>
                  <a:gd name="T5" fmla="*/ 0 h 140"/>
                  <a:gd name="T6" fmla="*/ 54 w 139"/>
                  <a:gd name="T7" fmla="*/ 0 h 140"/>
                  <a:gd name="T8" fmla="*/ 54 w 139"/>
                  <a:gd name="T9" fmla="*/ 56 h 140"/>
                  <a:gd name="T10" fmla="*/ 0 w 139"/>
                  <a:gd name="T11" fmla="*/ 56 h 140"/>
                  <a:gd name="T12" fmla="*/ 0 w 139"/>
                  <a:gd name="T13" fmla="*/ 86 h 140"/>
                  <a:gd name="T14" fmla="*/ 54 w 139"/>
                  <a:gd name="T15" fmla="*/ 86 h 140"/>
                  <a:gd name="T16" fmla="*/ 54 w 139"/>
                  <a:gd name="T17" fmla="*/ 140 h 140"/>
                  <a:gd name="T18" fmla="*/ 84 w 139"/>
                  <a:gd name="T19" fmla="*/ 140 h 140"/>
                  <a:gd name="T20" fmla="*/ 84 w 139"/>
                  <a:gd name="T21" fmla="*/ 86 h 140"/>
                  <a:gd name="T22" fmla="*/ 139 w 139"/>
                  <a:gd name="T23" fmla="*/ 86 h 140"/>
                  <a:gd name="T24" fmla="*/ 139 w 139"/>
                  <a:gd name="T2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40">
                    <a:moveTo>
                      <a:pt x="139" y="56"/>
                    </a:moveTo>
                    <a:lnTo>
                      <a:pt x="84" y="56"/>
                    </a:lnTo>
                    <a:lnTo>
                      <a:pt x="84" y="0"/>
                    </a:ln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86"/>
                    </a:lnTo>
                    <a:lnTo>
                      <a:pt x="54" y="86"/>
                    </a:lnTo>
                    <a:lnTo>
                      <a:pt x="54" y="140"/>
                    </a:lnTo>
                    <a:lnTo>
                      <a:pt x="84" y="140"/>
                    </a:lnTo>
                    <a:lnTo>
                      <a:pt x="84" y="86"/>
                    </a:lnTo>
                    <a:lnTo>
                      <a:pt x="139" y="8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7" name="Rectangle 27"/>
              <p:cNvSpPr>
                <a:spLocks noChangeArrowheads="1"/>
              </p:cNvSpPr>
              <p:nvPr/>
            </p:nvSpPr>
            <p:spPr bwMode="auto">
              <a:xfrm>
                <a:off x="70" y="75"/>
                <a:ext cx="12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8" name="Rectangle 28"/>
              <p:cNvSpPr>
                <a:spLocks noChangeArrowheads="1"/>
              </p:cNvSpPr>
              <p:nvPr/>
            </p:nvSpPr>
            <p:spPr bwMode="auto">
              <a:xfrm>
                <a:off x="70" y="134"/>
                <a:ext cx="96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30" name="Rectangle 30"/>
            <p:cNvSpPr>
              <a:spLocks noChangeArrowheads="1"/>
            </p:cNvSpPr>
            <p:nvPr/>
          </p:nvSpPr>
          <p:spPr bwMode="auto">
            <a:xfrm>
              <a:off x="2983" y="4159"/>
              <a:ext cx="12205" cy="4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9．为文中画波纹线的语句断句，正确的一项是</a:t>
              </a:r>
            </a:p>
            <a:p>
              <a:pPr>
                <a:buFont typeface="Arial" panose="020B0604020202020204" pitchFamily="34" charset="0"/>
                <a:buNone/>
              </a:pPr>
              <a:endParaRPr lang="zh-CN" altLang="en-US" sz="24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四年靖进击定襄破之可汗仅以身遁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A. 四年靖进/击定襄/破之/可汗仅以身遁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B .四年靖进击/定襄破之/可汗/仅以身遁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C. 四年/靖进击定襄/破之/可汗仅以身遁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D. 四年/靖进击/定襄破之可汗/仅以身遁</a:t>
              </a:r>
            </a:p>
          </p:txBody>
        </p:sp>
      </p:grp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663951" y="253292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9101"/>
                </a:solidFill>
              </a:rPr>
              <a:t>真题演练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828415" y="836930"/>
            <a:ext cx="1584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椭圆 582"/>
          <p:cNvSpPr/>
          <p:nvPr/>
        </p:nvSpPr>
        <p:spPr>
          <a:xfrm>
            <a:off x="7554277" y="1082116"/>
            <a:ext cx="589338" cy="5893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2" name="椭圆 581"/>
          <p:cNvSpPr/>
          <p:nvPr/>
        </p:nvSpPr>
        <p:spPr>
          <a:xfrm>
            <a:off x="5936795" y="1082116"/>
            <a:ext cx="589338" cy="5893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1" name="椭圆 580"/>
          <p:cNvSpPr/>
          <p:nvPr/>
        </p:nvSpPr>
        <p:spPr>
          <a:xfrm>
            <a:off x="4277331" y="1082116"/>
            <a:ext cx="589338" cy="5893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0" name="椭圆 579"/>
          <p:cNvSpPr/>
          <p:nvPr/>
        </p:nvSpPr>
        <p:spPr>
          <a:xfrm>
            <a:off x="2648994" y="1082116"/>
            <a:ext cx="589338" cy="5893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980069" y="1082116"/>
            <a:ext cx="589338" cy="589338"/>
          </a:xfrm>
          <a:prstGeom prst="ellipse">
            <a:avLst/>
          </a:prstGeom>
          <a:solidFill>
            <a:srgbClr val="FF9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8143325" y="4313157"/>
            <a:ext cx="677883" cy="370556"/>
            <a:chOff x="6992070" y="4328397"/>
            <a:chExt cx="677883" cy="370556"/>
          </a:xfrm>
        </p:grpSpPr>
        <p:grpSp>
          <p:nvGrpSpPr>
            <p:cNvPr id="522" name="组合 521"/>
            <p:cNvGrpSpPr/>
            <p:nvPr/>
          </p:nvGrpSpPr>
          <p:grpSpPr>
            <a:xfrm>
              <a:off x="6992070" y="4328397"/>
              <a:ext cx="275466" cy="358793"/>
              <a:chOff x="3326607" y="2279650"/>
              <a:chExt cx="446087" cy="581026"/>
            </a:xfrm>
          </p:grpSpPr>
          <p:sp>
            <p:nvSpPr>
              <p:cNvPr id="552" name="Line 28"/>
              <p:cNvSpPr>
                <a:spLocks noChangeShapeType="1"/>
              </p:cNvSpPr>
              <p:nvPr/>
            </p:nvSpPr>
            <p:spPr bwMode="auto">
              <a:xfrm>
                <a:off x="3328988" y="2859782"/>
                <a:ext cx="230187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3" name="Line 29"/>
              <p:cNvSpPr>
                <a:spLocks noChangeShapeType="1"/>
              </p:cNvSpPr>
              <p:nvPr/>
            </p:nvSpPr>
            <p:spPr bwMode="auto">
              <a:xfrm>
                <a:off x="3592512" y="2859782"/>
                <a:ext cx="49212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554" name="组合 553"/>
              <p:cNvGrpSpPr/>
              <p:nvPr/>
            </p:nvGrpSpPr>
            <p:grpSpPr>
              <a:xfrm>
                <a:off x="3326607" y="2279650"/>
                <a:ext cx="446087" cy="581026"/>
                <a:chOff x="1493838" y="2298700"/>
                <a:chExt cx="446087" cy="581026"/>
              </a:xfrm>
            </p:grpSpPr>
            <p:sp>
              <p:nvSpPr>
                <p:cNvPr id="555" name="Freeform 30"/>
                <p:cNvSpPr/>
                <p:nvPr/>
              </p:nvSpPr>
              <p:spPr bwMode="auto">
                <a:xfrm>
                  <a:off x="1520825" y="2317750"/>
                  <a:ext cx="400050" cy="512763"/>
                </a:xfrm>
                <a:custGeom>
                  <a:avLst/>
                  <a:gdLst>
                    <a:gd name="T0" fmla="*/ 37 w 252"/>
                    <a:gd name="T1" fmla="*/ 323 h 323"/>
                    <a:gd name="T2" fmla="*/ 0 w 252"/>
                    <a:gd name="T3" fmla="*/ 295 h 323"/>
                    <a:gd name="T4" fmla="*/ 215 w 252"/>
                    <a:gd name="T5" fmla="*/ 0 h 323"/>
                    <a:gd name="T6" fmla="*/ 252 w 252"/>
                    <a:gd name="T7" fmla="*/ 28 h 323"/>
                    <a:gd name="T8" fmla="*/ 37 w 252"/>
                    <a:gd name="T9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1" h="323">
                      <a:moveTo>
                        <a:pt x="37" y="323"/>
                      </a:moveTo>
                      <a:lnTo>
                        <a:pt x="0" y="295"/>
                      </a:lnTo>
                      <a:lnTo>
                        <a:pt x="215" y="0"/>
                      </a:lnTo>
                      <a:lnTo>
                        <a:pt x="252" y="28"/>
                      </a:lnTo>
                      <a:lnTo>
                        <a:pt x="37" y="323"/>
                      </a:lnTo>
                      <a:close/>
                    </a:path>
                  </a:pathLst>
                </a:custGeom>
                <a:solidFill>
                  <a:srgbClr val="FFB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6" name="Freeform 31"/>
                <p:cNvSpPr/>
                <p:nvPr/>
              </p:nvSpPr>
              <p:spPr bwMode="auto">
                <a:xfrm>
                  <a:off x="1768475" y="2317750"/>
                  <a:ext cx="152400" cy="171450"/>
                </a:xfrm>
                <a:custGeom>
                  <a:avLst/>
                  <a:gdLst>
                    <a:gd name="T0" fmla="*/ 40 w 96"/>
                    <a:gd name="T1" fmla="*/ 108 h 108"/>
                    <a:gd name="T2" fmla="*/ 0 w 96"/>
                    <a:gd name="T3" fmla="*/ 80 h 108"/>
                    <a:gd name="T4" fmla="*/ 59 w 96"/>
                    <a:gd name="T5" fmla="*/ 0 h 108"/>
                    <a:gd name="T6" fmla="*/ 96 w 96"/>
                    <a:gd name="T7" fmla="*/ 28 h 108"/>
                    <a:gd name="T8" fmla="*/ 40 w 96"/>
                    <a:gd name="T9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108">
                      <a:moveTo>
                        <a:pt x="40" y="108"/>
                      </a:moveTo>
                      <a:lnTo>
                        <a:pt x="0" y="80"/>
                      </a:lnTo>
                      <a:lnTo>
                        <a:pt x="59" y="0"/>
                      </a:lnTo>
                      <a:lnTo>
                        <a:pt x="96" y="28"/>
                      </a:lnTo>
                      <a:lnTo>
                        <a:pt x="40" y="108"/>
                      </a:lnTo>
                      <a:close/>
                    </a:path>
                  </a:pathLst>
                </a:custGeom>
                <a:solidFill>
                  <a:srgbClr val="FF9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7" name="Freeform 32"/>
                <p:cNvSpPr/>
                <p:nvPr/>
              </p:nvSpPr>
              <p:spPr bwMode="auto">
                <a:xfrm>
                  <a:off x="1738313" y="2376488"/>
                  <a:ext cx="130175" cy="169863"/>
                </a:xfrm>
                <a:custGeom>
                  <a:avLst/>
                  <a:gdLst>
                    <a:gd name="T0" fmla="*/ 4 w 35"/>
                    <a:gd name="T1" fmla="*/ 44 h 45"/>
                    <a:gd name="T2" fmla="*/ 1 w 35"/>
                    <a:gd name="T3" fmla="*/ 44 h 45"/>
                    <a:gd name="T4" fmla="*/ 1 w 35"/>
                    <a:gd name="T5" fmla="*/ 44 h 45"/>
                    <a:gd name="T6" fmla="*/ 1 w 35"/>
                    <a:gd name="T7" fmla="*/ 42 h 45"/>
                    <a:gd name="T8" fmla="*/ 31 w 35"/>
                    <a:gd name="T9" fmla="*/ 1 h 45"/>
                    <a:gd name="T10" fmla="*/ 33 w 35"/>
                    <a:gd name="T11" fmla="*/ 1 h 45"/>
                    <a:gd name="T12" fmla="*/ 33 w 35"/>
                    <a:gd name="T13" fmla="*/ 1 h 45"/>
                    <a:gd name="T14" fmla="*/ 34 w 35"/>
                    <a:gd name="T15" fmla="*/ 3 h 45"/>
                    <a:gd name="T16" fmla="*/ 4 w 35"/>
                    <a:gd name="T17" fmla="*/ 4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45">
                      <a:moveTo>
                        <a:pt x="4" y="44"/>
                      </a:moveTo>
                      <a:cubicBezTo>
                        <a:pt x="3" y="45"/>
                        <a:pt x="2" y="45"/>
                        <a:pt x="1" y="44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1" y="44"/>
                        <a:pt x="0" y="43"/>
                        <a:pt x="1" y="4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0"/>
                        <a:pt x="32" y="0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4" y="2"/>
                        <a:pt x="35" y="3"/>
                        <a:pt x="34" y="3"/>
                      </a:cubicBezTo>
                      <a:lnTo>
                        <a:pt x="4" y="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8" name="Freeform 33"/>
                <p:cNvSpPr/>
                <p:nvPr/>
              </p:nvSpPr>
              <p:spPr bwMode="auto">
                <a:xfrm>
                  <a:off x="1854200" y="2298700"/>
                  <a:ext cx="85725" cy="66675"/>
                </a:xfrm>
                <a:custGeom>
                  <a:avLst/>
                  <a:gdLst>
                    <a:gd name="T0" fmla="*/ 22 w 23"/>
                    <a:gd name="T1" fmla="*/ 17 h 18"/>
                    <a:gd name="T2" fmla="*/ 18 w 23"/>
                    <a:gd name="T3" fmla="*/ 17 h 18"/>
                    <a:gd name="T4" fmla="*/ 2 w 23"/>
                    <a:gd name="T5" fmla="*/ 5 h 18"/>
                    <a:gd name="T6" fmla="*/ 1 w 23"/>
                    <a:gd name="T7" fmla="*/ 1 h 18"/>
                    <a:gd name="T8" fmla="*/ 1 w 23"/>
                    <a:gd name="T9" fmla="*/ 1 h 18"/>
                    <a:gd name="T10" fmla="*/ 5 w 23"/>
                    <a:gd name="T11" fmla="*/ 1 h 18"/>
                    <a:gd name="T12" fmla="*/ 22 w 23"/>
                    <a:gd name="T13" fmla="*/ 13 h 18"/>
                    <a:gd name="T14" fmla="*/ 22 w 23"/>
                    <a:gd name="T15" fmla="*/ 1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" h="18">
                      <a:moveTo>
                        <a:pt x="22" y="17"/>
                      </a:moveTo>
                      <a:cubicBezTo>
                        <a:pt x="21" y="18"/>
                        <a:pt x="20" y="18"/>
                        <a:pt x="18" y="17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4"/>
                        <a:pt x="0" y="3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3" y="14"/>
                        <a:pt x="23" y="16"/>
                        <a:pt x="22" y="17"/>
                      </a:cubicBez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9" name="Freeform 34"/>
                <p:cNvSpPr/>
                <p:nvPr/>
              </p:nvSpPr>
              <p:spPr bwMode="auto">
                <a:xfrm>
                  <a:off x="1493838" y="2786063"/>
                  <a:ext cx="85725" cy="93663"/>
                </a:xfrm>
                <a:custGeom>
                  <a:avLst/>
                  <a:gdLst>
                    <a:gd name="T0" fmla="*/ 0 w 54"/>
                    <a:gd name="T1" fmla="*/ 59 h 59"/>
                    <a:gd name="T2" fmla="*/ 17 w 54"/>
                    <a:gd name="T3" fmla="*/ 0 h 59"/>
                    <a:gd name="T4" fmla="*/ 54 w 54"/>
                    <a:gd name="T5" fmla="*/ 28 h 59"/>
                    <a:gd name="T6" fmla="*/ 0 w 54"/>
                    <a:gd name="T7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9">
                      <a:moveTo>
                        <a:pt x="0" y="59"/>
                      </a:moveTo>
                      <a:lnTo>
                        <a:pt x="17" y="0"/>
                      </a:lnTo>
                      <a:lnTo>
                        <a:pt x="54" y="28"/>
                      </a:lnTo>
                      <a:lnTo>
                        <a:pt x="0" y="59"/>
                      </a:lnTo>
                      <a:close/>
                    </a:path>
                  </a:pathLst>
                </a:custGeom>
                <a:solidFill>
                  <a:srgbClr val="FDE1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0" name="Freeform 35"/>
                <p:cNvSpPr/>
                <p:nvPr/>
              </p:nvSpPr>
              <p:spPr bwMode="auto">
                <a:xfrm>
                  <a:off x="1520825" y="2778125"/>
                  <a:ext cx="66675" cy="52388"/>
                </a:xfrm>
                <a:custGeom>
                  <a:avLst/>
                  <a:gdLst>
                    <a:gd name="T0" fmla="*/ 42 w 42"/>
                    <a:gd name="T1" fmla="*/ 28 h 33"/>
                    <a:gd name="T2" fmla="*/ 2 w 42"/>
                    <a:gd name="T3" fmla="*/ 0 h 33"/>
                    <a:gd name="T4" fmla="*/ 0 w 42"/>
                    <a:gd name="T5" fmla="*/ 5 h 33"/>
                    <a:gd name="T6" fmla="*/ 37 w 42"/>
                    <a:gd name="T7" fmla="*/ 33 h 33"/>
                    <a:gd name="T8" fmla="*/ 42 w 42"/>
                    <a:gd name="T9" fmla="*/ 2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3">
                      <a:moveTo>
                        <a:pt x="42" y="28"/>
                      </a:moveTo>
                      <a:lnTo>
                        <a:pt x="2" y="0"/>
                      </a:lnTo>
                      <a:lnTo>
                        <a:pt x="0" y="5"/>
                      </a:lnTo>
                      <a:lnTo>
                        <a:pt x="37" y="33"/>
                      </a:lnTo>
                      <a:lnTo>
                        <a:pt x="42" y="28"/>
                      </a:ln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1" name="Freeform 36"/>
                <p:cNvSpPr/>
                <p:nvPr/>
              </p:nvSpPr>
              <p:spPr bwMode="auto">
                <a:xfrm>
                  <a:off x="1493838" y="2857500"/>
                  <a:ext cx="22225" cy="22225"/>
                </a:xfrm>
                <a:custGeom>
                  <a:avLst/>
                  <a:gdLst>
                    <a:gd name="T0" fmla="*/ 5 w 14"/>
                    <a:gd name="T1" fmla="*/ 0 h 14"/>
                    <a:gd name="T2" fmla="*/ 0 w 14"/>
                    <a:gd name="T3" fmla="*/ 14 h 14"/>
                    <a:gd name="T4" fmla="*/ 14 w 14"/>
                    <a:gd name="T5" fmla="*/ 7 h 14"/>
                    <a:gd name="T6" fmla="*/ 5 w 14"/>
                    <a:gd name="T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4">
                      <a:moveTo>
                        <a:pt x="5" y="0"/>
                      </a:moveTo>
                      <a:lnTo>
                        <a:pt x="0" y="14"/>
                      </a:lnTo>
                      <a:lnTo>
                        <a:pt x="14" y="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12B7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24" name="组合 523"/>
            <p:cNvGrpSpPr/>
            <p:nvPr/>
          </p:nvGrpSpPr>
          <p:grpSpPr>
            <a:xfrm>
              <a:off x="7322924" y="4406821"/>
              <a:ext cx="347029" cy="292132"/>
              <a:chOff x="2027238" y="2425700"/>
              <a:chExt cx="561975" cy="473075"/>
            </a:xfrm>
          </p:grpSpPr>
          <p:sp>
            <p:nvSpPr>
              <p:cNvPr id="525" name="Freeform 37"/>
              <p:cNvSpPr/>
              <p:nvPr/>
            </p:nvSpPr>
            <p:spPr bwMode="auto">
              <a:xfrm>
                <a:off x="2138363" y="2425700"/>
                <a:ext cx="338137" cy="228600"/>
              </a:xfrm>
              <a:custGeom>
                <a:avLst/>
                <a:gdLst>
                  <a:gd name="T0" fmla="*/ 90 w 90"/>
                  <a:gd name="T1" fmla="*/ 52 h 61"/>
                  <a:gd name="T2" fmla="*/ 81 w 90"/>
                  <a:gd name="T3" fmla="*/ 61 h 61"/>
                  <a:gd name="T4" fmla="*/ 9 w 90"/>
                  <a:gd name="T5" fmla="*/ 61 h 61"/>
                  <a:gd name="T6" fmla="*/ 0 w 90"/>
                  <a:gd name="T7" fmla="*/ 52 h 61"/>
                  <a:gd name="T8" fmla="*/ 0 w 90"/>
                  <a:gd name="T9" fmla="*/ 9 h 61"/>
                  <a:gd name="T10" fmla="*/ 9 w 90"/>
                  <a:gd name="T11" fmla="*/ 0 h 61"/>
                  <a:gd name="T12" fmla="*/ 81 w 90"/>
                  <a:gd name="T13" fmla="*/ 0 h 61"/>
                  <a:gd name="T14" fmla="*/ 90 w 90"/>
                  <a:gd name="T15" fmla="*/ 9 h 61"/>
                  <a:gd name="T16" fmla="*/ 90 w 90"/>
                  <a:gd name="T17" fmla="*/ 5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61">
                    <a:moveTo>
                      <a:pt x="90" y="52"/>
                    </a:moveTo>
                    <a:cubicBezTo>
                      <a:pt x="90" y="57"/>
                      <a:pt x="86" y="61"/>
                      <a:pt x="81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4" y="61"/>
                      <a:pt x="0" y="57"/>
                      <a:pt x="0" y="5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6" y="0"/>
                      <a:pt x="90" y="4"/>
                      <a:pt x="90" y="9"/>
                    </a:cubicBezTo>
                    <a:lnTo>
                      <a:pt x="90" y="52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6" name="Freeform 38"/>
              <p:cNvSpPr/>
              <p:nvPr/>
            </p:nvSpPr>
            <p:spPr bwMode="auto">
              <a:xfrm>
                <a:off x="2101850" y="2511425"/>
                <a:ext cx="412750" cy="57150"/>
              </a:xfrm>
              <a:custGeom>
                <a:avLst/>
                <a:gdLst>
                  <a:gd name="T0" fmla="*/ 110 w 110"/>
                  <a:gd name="T1" fmla="*/ 7 h 15"/>
                  <a:gd name="T2" fmla="*/ 103 w 110"/>
                  <a:gd name="T3" fmla="*/ 15 h 15"/>
                  <a:gd name="T4" fmla="*/ 7 w 110"/>
                  <a:gd name="T5" fmla="*/ 15 h 15"/>
                  <a:gd name="T6" fmla="*/ 0 w 110"/>
                  <a:gd name="T7" fmla="*/ 7 h 15"/>
                  <a:gd name="T8" fmla="*/ 0 w 110"/>
                  <a:gd name="T9" fmla="*/ 7 h 15"/>
                  <a:gd name="T10" fmla="*/ 7 w 110"/>
                  <a:gd name="T11" fmla="*/ 0 h 15"/>
                  <a:gd name="T12" fmla="*/ 103 w 110"/>
                  <a:gd name="T13" fmla="*/ 0 h 15"/>
                  <a:gd name="T14" fmla="*/ 110 w 110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" h="15">
                    <a:moveTo>
                      <a:pt x="110" y="7"/>
                    </a:moveTo>
                    <a:cubicBezTo>
                      <a:pt x="110" y="11"/>
                      <a:pt x="107" y="15"/>
                      <a:pt x="103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7" y="0"/>
                      <a:pt x="110" y="3"/>
                      <a:pt x="110" y="7"/>
                    </a:cubicBezTo>
                    <a:close/>
                  </a:path>
                </a:pathLst>
              </a:custGeom>
              <a:solidFill>
                <a:srgbClr val="FFB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7" name="Freeform 39"/>
              <p:cNvSpPr/>
              <p:nvPr/>
            </p:nvSpPr>
            <p:spPr bwMode="auto">
              <a:xfrm>
                <a:off x="2027238" y="2613025"/>
                <a:ext cx="561975" cy="269875"/>
              </a:xfrm>
              <a:custGeom>
                <a:avLst/>
                <a:gdLst>
                  <a:gd name="T0" fmla="*/ 150 w 150"/>
                  <a:gd name="T1" fmla="*/ 63 h 72"/>
                  <a:gd name="T2" fmla="*/ 141 w 150"/>
                  <a:gd name="T3" fmla="*/ 72 h 72"/>
                  <a:gd name="T4" fmla="*/ 9 w 150"/>
                  <a:gd name="T5" fmla="*/ 72 h 72"/>
                  <a:gd name="T6" fmla="*/ 0 w 150"/>
                  <a:gd name="T7" fmla="*/ 63 h 72"/>
                  <a:gd name="T8" fmla="*/ 0 w 150"/>
                  <a:gd name="T9" fmla="*/ 9 h 72"/>
                  <a:gd name="T10" fmla="*/ 9 w 150"/>
                  <a:gd name="T11" fmla="*/ 0 h 72"/>
                  <a:gd name="T12" fmla="*/ 141 w 150"/>
                  <a:gd name="T13" fmla="*/ 0 h 72"/>
                  <a:gd name="T14" fmla="*/ 150 w 150"/>
                  <a:gd name="T15" fmla="*/ 9 h 72"/>
                  <a:gd name="T16" fmla="*/ 150 w 150"/>
                  <a:gd name="T17" fmla="*/ 6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72">
                    <a:moveTo>
                      <a:pt x="150" y="63"/>
                    </a:moveTo>
                    <a:cubicBezTo>
                      <a:pt x="150" y="68"/>
                      <a:pt x="146" y="72"/>
                      <a:pt x="141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4" y="72"/>
                      <a:pt x="0" y="68"/>
                      <a:pt x="0" y="6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6" y="0"/>
                      <a:pt x="150" y="4"/>
                      <a:pt x="150" y="9"/>
                    </a:cubicBezTo>
                    <a:lnTo>
                      <a:pt x="150" y="63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8" name="Freeform 40"/>
              <p:cNvSpPr/>
              <p:nvPr/>
            </p:nvSpPr>
            <p:spPr bwMode="auto">
              <a:xfrm>
                <a:off x="2085975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2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9" name="Freeform 41"/>
              <p:cNvSpPr/>
              <p:nvPr/>
            </p:nvSpPr>
            <p:spPr bwMode="auto">
              <a:xfrm>
                <a:off x="2214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2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0" name="Freeform 42"/>
              <p:cNvSpPr/>
              <p:nvPr/>
            </p:nvSpPr>
            <p:spPr bwMode="auto">
              <a:xfrm>
                <a:off x="2341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2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1" name="Freeform 43"/>
              <p:cNvSpPr/>
              <p:nvPr/>
            </p:nvSpPr>
            <p:spPr bwMode="auto">
              <a:xfrm>
                <a:off x="2468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2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2" name="Freeform 44"/>
              <p:cNvSpPr/>
              <p:nvPr/>
            </p:nvSpPr>
            <p:spPr bwMode="auto">
              <a:xfrm>
                <a:off x="2074863" y="2882900"/>
                <a:ext cx="473075" cy="15875"/>
              </a:xfrm>
              <a:custGeom>
                <a:avLst/>
                <a:gdLst>
                  <a:gd name="T0" fmla="*/ 126 w 126"/>
                  <a:gd name="T1" fmla="*/ 2 h 4"/>
                  <a:gd name="T2" fmla="*/ 124 w 126"/>
                  <a:gd name="T3" fmla="*/ 4 h 4"/>
                  <a:gd name="T4" fmla="*/ 2 w 126"/>
                  <a:gd name="T5" fmla="*/ 4 h 4"/>
                  <a:gd name="T6" fmla="*/ 0 w 126"/>
                  <a:gd name="T7" fmla="*/ 2 h 4"/>
                  <a:gd name="T8" fmla="*/ 0 w 126"/>
                  <a:gd name="T9" fmla="*/ 2 h 4"/>
                  <a:gd name="T10" fmla="*/ 2 w 126"/>
                  <a:gd name="T11" fmla="*/ 0 h 4"/>
                  <a:gd name="T12" fmla="*/ 124 w 126"/>
                  <a:gd name="T13" fmla="*/ 0 h 4"/>
                  <a:gd name="T14" fmla="*/ 126 w 126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4">
                    <a:moveTo>
                      <a:pt x="126" y="2"/>
                    </a:moveTo>
                    <a:cubicBezTo>
                      <a:pt x="126" y="3"/>
                      <a:pt x="125" y="4"/>
                      <a:pt x="124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5" y="0"/>
                      <a:pt x="126" y="1"/>
                      <a:pt x="126" y="2"/>
                    </a:cubicBezTo>
                    <a:close/>
                  </a:path>
                </a:pathLst>
              </a:custGeom>
              <a:solidFill>
                <a:srgbClr val="502E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3" name="Rectangle 45"/>
              <p:cNvSpPr>
                <a:spLocks noChangeArrowheads="1"/>
              </p:cNvSpPr>
              <p:nvPr/>
            </p:nvSpPr>
            <p:spPr bwMode="auto">
              <a:xfrm>
                <a:off x="2138363" y="2568575"/>
                <a:ext cx="338137" cy="44450"/>
              </a:xfrm>
              <a:prstGeom prst="rect">
                <a:avLst/>
              </a:pr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66" name="矩形 565"/>
          <p:cNvSpPr/>
          <p:nvPr/>
        </p:nvSpPr>
        <p:spPr>
          <a:xfrm>
            <a:off x="0" y="5071492"/>
            <a:ext cx="9144000" cy="72008"/>
          </a:xfrm>
          <a:prstGeom prst="rect">
            <a:avLst/>
          </a:prstGeom>
          <a:solidFill>
            <a:srgbClr val="FF9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9" name="矩形 568"/>
          <p:cNvSpPr/>
          <p:nvPr/>
        </p:nvSpPr>
        <p:spPr>
          <a:xfrm>
            <a:off x="4165600" y="2015490"/>
            <a:ext cx="92392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n w="6350">
                  <a:noFill/>
                </a:ln>
                <a:latin typeface="宋体" panose="02010600030101010101" pitchFamily="2" charset="-122"/>
                <a:ea typeface="宋体" panose="02010600030101010101" pitchFamily="2" charset="-122"/>
              </a:rPr>
              <a:t>词类活用</a:t>
            </a:r>
          </a:p>
        </p:txBody>
      </p:sp>
      <p:sp>
        <p:nvSpPr>
          <p:cNvPr id="570" name="矩形 569"/>
          <p:cNvSpPr/>
          <p:nvPr/>
        </p:nvSpPr>
        <p:spPr>
          <a:xfrm>
            <a:off x="2372360" y="2015490"/>
            <a:ext cx="114236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n w="6350">
                  <a:noFill/>
                </a:ln>
                <a:latin typeface="宋体" panose="02010600030101010101" pitchFamily="2" charset="-122"/>
                <a:ea typeface="宋体" panose="02010600030101010101" pitchFamily="2" charset="-122"/>
              </a:rPr>
              <a:t>古今异义</a:t>
            </a:r>
          </a:p>
        </p:txBody>
      </p:sp>
      <p:sp>
        <p:nvSpPr>
          <p:cNvPr id="571" name="矩形 570"/>
          <p:cNvSpPr/>
          <p:nvPr/>
        </p:nvSpPr>
        <p:spPr>
          <a:xfrm>
            <a:off x="705782" y="2015653"/>
            <a:ext cx="113817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n w="6350">
                  <a:noFill/>
                </a:ln>
                <a:latin typeface="宋体" panose="02010600030101010101" pitchFamily="2" charset="-122"/>
                <a:ea typeface="宋体" panose="02010600030101010101" pitchFamily="2" charset="-122"/>
              </a:rPr>
              <a:t>一词多义</a:t>
            </a:r>
          </a:p>
        </p:txBody>
      </p:sp>
      <p:sp>
        <p:nvSpPr>
          <p:cNvPr id="572" name="矩形 571"/>
          <p:cNvSpPr/>
          <p:nvPr/>
        </p:nvSpPr>
        <p:spPr>
          <a:xfrm>
            <a:off x="7390765" y="2015490"/>
            <a:ext cx="101600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2800">
                <a:ln w="6350">
                  <a:noFill/>
                </a:ln>
                <a:latin typeface="宋体" panose="02010600030101010101" pitchFamily="2" charset="-122"/>
                <a:ea typeface="宋体" panose="02010600030101010101" pitchFamily="2" charset="-122"/>
              </a:rPr>
              <a:t>偏义复词</a:t>
            </a:r>
          </a:p>
        </p:txBody>
      </p:sp>
      <p:sp>
        <p:nvSpPr>
          <p:cNvPr id="573" name="矩形 572"/>
          <p:cNvSpPr/>
          <p:nvPr/>
        </p:nvSpPr>
        <p:spPr>
          <a:xfrm>
            <a:off x="5748020" y="2015490"/>
            <a:ext cx="96647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2800">
                <a:ln w="6350">
                  <a:noFill/>
                </a:ln>
                <a:latin typeface="宋体" panose="02010600030101010101" pitchFamily="2" charset="-122"/>
                <a:ea typeface="宋体" panose="02010600030101010101" pitchFamily="2" charset="-122"/>
              </a:rPr>
              <a:t>通假字</a:t>
            </a:r>
          </a:p>
        </p:txBody>
      </p:sp>
      <p:sp>
        <p:nvSpPr>
          <p:cNvPr id="574" name="Freeform 9"/>
          <p:cNvSpPr>
            <a:spLocks noEditPoints="1"/>
          </p:cNvSpPr>
          <p:nvPr/>
        </p:nvSpPr>
        <p:spPr bwMode="auto">
          <a:xfrm>
            <a:off x="7658704" y="1253622"/>
            <a:ext cx="380484" cy="247914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5" name="Freeform 10"/>
          <p:cNvSpPr>
            <a:spLocks noEditPoints="1"/>
          </p:cNvSpPr>
          <p:nvPr/>
        </p:nvSpPr>
        <p:spPr bwMode="auto">
          <a:xfrm>
            <a:off x="2800042" y="1236153"/>
            <a:ext cx="286864" cy="287612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6" name="Freeform 11"/>
          <p:cNvSpPr>
            <a:spLocks noEditPoints="1"/>
          </p:cNvSpPr>
          <p:nvPr/>
        </p:nvSpPr>
        <p:spPr bwMode="auto">
          <a:xfrm>
            <a:off x="6108428" y="1220247"/>
            <a:ext cx="246418" cy="313076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7" name="Freeform 12"/>
          <p:cNvSpPr>
            <a:spLocks noEditPoints="1"/>
          </p:cNvSpPr>
          <p:nvPr/>
        </p:nvSpPr>
        <p:spPr bwMode="auto">
          <a:xfrm>
            <a:off x="4464895" y="1223662"/>
            <a:ext cx="214210" cy="307834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0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8" name="Freeform 13"/>
          <p:cNvSpPr>
            <a:spLocks noEditPoints="1"/>
          </p:cNvSpPr>
          <p:nvPr/>
        </p:nvSpPr>
        <p:spPr bwMode="auto">
          <a:xfrm>
            <a:off x="1100223" y="1232650"/>
            <a:ext cx="349030" cy="289858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592" name="直接连接符 591"/>
          <p:cNvCxnSpPr/>
          <p:nvPr/>
        </p:nvCxnSpPr>
        <p:spPr>
          <a:xfrm flipH="1">
            <a:off x="3851920" y="3462254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7" name="直接连接符 596"/>
          <p:cNvCxnSpPr/>
          <p:nvPr/>
        </p:nvCxnSpPr>
        <p:spPr>
          <a:xfrm flipH="1">
            <a:off x="2223780" y="3462254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8" name="直接连接符 597"/>
          <p:cNvCxnSpPr/>
          <p:nvPr/>
        </p:nvCxnSpPr>
        <p:spPr>
          <a:xfrm flipH="1">
            <a:off x="613420" y="3462254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9" name="直接连接符 598"/>
          <p:cNvCxnSpPr/>
          <p:nvPr/>
        </p:nvCxnSpPr>
        <p:spPr>
          <a:xfrm flipH="1">
            <a:off x="5511810" y="3462254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0" name="直接连接符 599"/>
          <p:cNvCxnSpPr/>
          <p:nvPr/>
        </p:nvCxnSpPr>
        <p:spPr>
          <a:xfrm flipH="1">
            <a:off x="7186940" y="3462254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3065" y="943610"/>
            <a:ext cx="8455025" cy="3323590"/>
            <a:chOff x="1873" y="4159"/>
            <a:chExt cx="13315" cy="5234"/>
          </a:xfrm>
        </p:grpSpPr>
        <p:sp>
          <p:nvSpPr>
            <p:cNvPr id="25618" name="Oval 18"/>
            <p:cNvSpPr>
              <a:spLocks noChangeArrowheads="1"/>
            </p:cNvSpPr>
            <p:nvPr/>
          </p:nvSpPr>
          <p:spPr bwMode="auto">
            <a:xfrm>
              <a:off x="1873" y="4161"/>
              <a:ext cx="860" cy="85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9" name="Group 19"/>
            <p:cNvGrpSpPr/>
            <p:nvPr/>
          </p:nvGrpSpPr>
          <p:grpSpPr>
            <a:xfrm>
              <a:off x="2145" y="4356"/>
              <a:ext cx="315" cy="460"/>
              <a:chOff x="0" y="0"/>
              <a:chExt cx="206" cy="305"/>
            </a:xfrm>
          </p:grpSpPr>
          <p:sp>
            <p:nvSpPr>
              <p:cNvPr id="25620" name="Freeform 20"/>
              <p:cNvSpPr>
                <a:spLocks noEditPoints="1"/>
              </p:cNvSpPr>
              <p:nvPr/>
            </p:nvSpPr>
            <p:spPr bwMode="auto">
              <a:xfrm>
                <a:off x="0" y="43"/>
                <a:ext cx="206" cy="262"/>
              </a:xfrm>
              <a:custGeom>
                <a:avLst/>
                <a:gdLst>
                  <a:gd name="T0" fmla="*/ 124 w 153"/>
                  <a:gd name="T1" fmla="*/ 0 h 193"/>
                  <a:gd name="T2" fmla="*/ 29 w 153"/>
                  <a:gd name="T3" fmla="*/ 0 h 193"/>
                  <a:gd name="T4" fmla="*/ 0 w 153"/>
                  <a:gd name="T5" fmla="*/ 29 h 193"/>
                  <a:gd name="T6" fmla="*/ 0 w 153"/>
                  <a:gd name="T7" fmla="*/ 183 h 193"/>
                  <a:gd name="T8" fmla="*/ 5 w 153"/>
                  <a:gd name="T9" fmla="*/ 191 h 193"/>
                  <a:gd name="T10" fmla="*/ 14 w 153"/>
                  <a:gd name="T11" fmla="*/ 192 h 193"/>
                  <a:gd name="T12" fmla="*/ 77 w 153"/>
                  <a:gd name="T13" fmla="*/ 160 h 193"/>
                  <a:gd name="T14" fmla="*/ 139 w 153"/>
                  <a:gd name="T15" fmla="*/ 192 h 193"/>
                  <a:gd name="T16" fmla="*/ 144 w 153"/>
                  <a:gd name="T17" fmla="*/ 193 h 193"/>
                  <a:gd name="T18" fmla="*/ 149 w 153"/>
                  <a:gd name="T19" fmla="*/ 191 h 193"/>
                  <a:gd name="T20" fmla="*/ 153 w 153"/>
                  <a:gd name="T21" fmla="*/ 183 h 193"/>
                  <a:gd name="T22" fmla="*/ 153 w 153"/>
                  <a:gd name="T23" fmla="*/ 29 h 193"/>
                  <a:gd name="T24" fmla="*/ 124 w 153"/>
                  <a:gd name="T25" fmla="*/ 0 h 193"/>
                  <a:gd name="T26" fmla="*/ 134 w 153"/>
                  <a:gd name="T27" fmla="*/ 168 h 193"/>
                  <a:gd name="T28" fmla="*/ 81 w 153"/>
                  <a:gd name="T29" fmla="*/ 140 h 193"/>
                  <a:gd name="T30" fmla="*/ 77 w 153"/>
                  <a:gd name="T31" fmla="*/ 139 h 193"/>
                  <a:gd name="T32" fmla="*/ 72 w 153"/>
                  <a:gd name="T33" fmla="*/ 140 h 193"/>
                  <a:gd name="T34" fmla="*/ 19 w 153"/>
                  <a:gd name="T35" fmla="*/ 168 h 193"/>
                  <a:gd name="T36" fmla="*/ 19 w 153"/>
                  <a:gd name="T37" fmla="*/ 29 h 193"/>
                  <a:gd name="T38" fmla="*/ 29 w 153"/>
                  <a:gd name="T39" fmla="*/ 19 h 193"/>
                  <a:gd name="T40" fmla="*/ 124 w 153"/>
                  <a:gd name="T41" fmla="*/ 19 h 193"/>
                  <a:gd name="T42" fmla="*/ 134 w 153"/>
                  <a:gd name="T43" fmla="*/ 29 h 193"/>
                  <a:gd name="T44" fmla="*/ 134 w 153"/>
                  <a:gd name="T45" fmla="*/ 1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93">
                    <a:moveTo>
                      <a:pt x="124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2" y="190"/>
                      <a:pt x="5" y="191"/>
                    </a:cubicBezTo>
                    <a:cubicBezTo>
                      <a:pt x="8" y="193"/>
                      <a:pt x="11" y="193"/>
                      <a:pt x="14" y="192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139" y="192"/>
                      <a:pt x="139" y="192"/>
                      <a:pt x="139" y="192"/>
                    </a:cubicBezTo>
                    <a:cubicBezTo>
                      <a:pt x="141" y="193"/>
                      <a:pt x="142" y="193"/>
                      <a:pt x="144" y="193"/>
                    </a:cubicBezTo>
                    <a:cubicBezTo>
                      <a:pt x="146" y="193"/>
                      <a:pt x="147" y="192"/>
                      <a:pt x="149" y="191"/>
                    </a:cubicBezTo>
                    <a:cubicBezTo>
                      <a:pt x="152" y="190"/>
                      <a:pt x="153" y="187"/>
                      <a:pt x="153" y="183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13"/>
                      <a:pt x="140" y="0"/>
                      <a:pt x="124" y="0"/>
                    </a:cubicBezTo>
                    <a:close/>
                    <a:moveTo>
                      <a:pt x="134" y="168"/>
                    </a:move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78" y="139"/>
                      <a:pt x="77" y="139"/>
                    </a:cubicBezTo>
                    <a:cubicBezTo>
                      <a:pt x="75" y="139"/>
                      <a:pt x="74" y="140"/>
                      <a:pt x="72" y="140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3"/>
                      <a:pt x="24" y="19"/>
                      <a:pt x="29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30" y="19"/>
                      <a:pt x="134" y="23"/>
                      <a:pt x="134" y="29"/>
                    </a:cubicBezTo>
                    <a:lnTo>
                      <a:pt x="134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1" name="Freeform 21"/>
              <p:cNvSpPr/>
              <p:nvPr/>
            </p:nvSpPr>
            <p:spPr bwMode="auto">
              <a:xfrm>
                <a:off x="42" y="0"/>
                <a:ext cx="123" cy="26"/>
              </a:xfrm>
              <a:custGeom>
                <a:avLst/>
                <a:gdLst>
                  <a:gd name="T0" fmla="*/ 10 w 91"/>
                  <a:gd name="T1" fmla="*/ 19 h 19"/>
                  <a:gd name="T2" fmla="*/ 82 w 91"/>
                  <a:gd name="T3" fmla="*/ 19 h 19"/>
                  <a:gd name="T4" fmla="*/ 91 w 91"/>
                  <a:gd name="T5" fmla="*/ 10 h 19"/>
                  <a:gd name="T6" fmla="*/ 82 w 91"/>
                  <a:gd name="T7" fmla="*/ 0 h 19"/>
                  <a:gd name="T8" fmla="*/ 10 w 91"/>
                  <a:gd name="T9" fmla="*/ 0 h 19"/>
                  <a:gd name="T10" fmla="*/ 0 w 91"/>
                  <a:gd name="T11" fmla="*/ 10 h 19"/>
                  <a:gd name="T12" fmla="*/ 10 w 91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9">
                    <a:moveTo>
                      <a:pt x="10" y="19"/>
                    </a:moveTo>
                    <a:cubicBezTo>
                      <a:pt x="82" y="19"/>
                      <a:pt x="82" y="19"/>
                      <a:pt x="82" y="19"/>
                    </a:cubicBezTo>
                    <a:cubicBezTo>
                      <a:pt x="87" y="19"/>
                      <a:pt x="91" y="15"/>
                      <a:pt x="91" y="10"/>
                    </a:cubicBezTo>
                    <a:cubicBezTo>
                      <a:pt x="91" y="4"/>
                      <a:pt x="87" y="0"/>
                      <a:pt x="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2" name="Freeform 22"/>
              <p:cNvSpPr/>
              <p:nvPr/>
            </p:nvSpPr>
            <p:spPr bwMode="auto">
              <a:xfrm>
                <a:off x="56" y="105"/>
                <a:ext cx="94" cy="94"/>
              </a:xfrm>
              <a:custGeom>
                <a:avLst/>
                <a:gdLst>
                  <a:gd name="T0" fmla="*/ 60 w 69"/>
                  <a:gd name="T1" fmla="*/ 25 h 69"/>
                  <a:gd name="T2" fmla="*/ 44 w 69"/>
                  <a:gd name="T3" fmla="*/ 25 h 69"/>
                  <a:gd name="T4" fmla="*/ 44 w 69"/>
                  <a:gd name="T5" fmla="*/ 9 h 69"/>
                  <a:gd name="T6" fmla="*/ 35 w 69"/>
                  <a:gd name="T7" fmla="*/ 0 h 69"/>
                  <a:gd name="T8" fmla="*/ 25 w 69"/>
                  <a:gd name="T9" fmla="*/ 9 h 69"/>
                  <a:gd name="T10" fmla="*/ 25 w 69"/>
                  <a:gd name="T11" fmla="*/ 25 h 69"/>
                  <a:gd name="T12" fmla="*/ 10 w 69"/>
                  <a:gd name="T13" fmla="*/ 25 h 69"/>
                  <a:gd name="T14" fmla="*/ 0 w 69"/>
                  <a:gd name="T15" fmla="*/ 34 h 69"/>
                  <a:gd name="T16" fmla="*/ 10 w 69"/>
                  <a:gd name="T17" fmla="*/ 44 h 69"/>
                  <a:gd name="T18" fmla="*/ 25 w 69"/>
                  <a:gd name="T19" fmla="*/ 44 h 69"/>
                  <a:gd name="T20" fmla="*/ 25 w 69"/>
                  <a:gd name="T21" fmla="*/ 59 h 69"/>
                  <a:gd name="T22" fmla="*/ 35 w 69"/>
                  <a:gd name="T23" fmla="*/ 69 h 69"/>
                  <a:gd name="T24" fmla="*/ 44 w 69"/>
                  <a:gd name="T25" fmla="*/ 59 h 69"/>
                  <a:gd name="T26" fmla="*/ 44 w 69"/>
                  <a:gd name="T27" fmla="*/ 44 h 69"/>
                  <a:gd name="T28" fmla="*/ 60 w 69"/>
                  <a:gd name="T29" fmla="*/ 44 h 69"/>
                  <a:gd name="T30" fmla="*/ 69 w 69"/>
                  <a:gd name="T31" fmla="*/ 34 h 69"/>
                  <a:gd name="T32" fmla="*/ 60 w 69"/>
                  <a:gd name="T33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60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ubicBezTo>
                      <a:pt x="30" y="0"/>
                      <a:pt x="25" y="4"/>
                      <a:pt x="25" y="9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9"/>
                      <a:pt x="0" y="34"/>
                    </a:cubicBezTo>
                    <a:cubicBezTo>
                      <a:pt x="0" y="39"/>
                      <a:pt x="5" y="44"/>
                      <a:pt x="10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64"/>
                      <a:pt x="30" y="69"/>
                      <a:pt x="35" y="69"/>
                    </a:cubicBezTo>
                    <a:cubicBezTo>
                      <a:pt x="40" y="69"/>
                      <a:pt x="44" y="64"/>
                      <a:pt x="44" y="5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4"/>
                      <a:pt x="69" y="39"/>
                      <a:pt x="69" y="34"/>
                    </a:cubicBezTo>
                    <a:cubicBezTo>
                      <a:pt x="69" y="29"/>
                      <a:pt x="65" y="25"/>
                      <a:pt x="6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5624" name="Group 24"/>
            <p:cNvGrpSpPr/>
            <p:nvPr/>
          </p:nvGrpSpPr>
          <p:grpSpPr>
            <a:xfrm>
              <a:off x="2118" y="5894"/>
              <a:ext cx="410" cy="355"/>
              <a:chOff x="0" y="0"/>
              <a:chExt cx="346" cy="301"/>
            </a:xfrm>
          </p:grpSpPr>
          <p:sp>
            <p:nvSpPr>
              <p:cNvPr id="25625" name="Freeform 25"/>
              <p:cNvSpPr/>
              <p:nvPr/>
            </p:nvSpPr>
            <p:spPr bwMode="auto">
              <a:xfrm>
                <a:off x="0" y="0"/>
                <a:ext cx="291" cy="254"/>
              </a:xfrm>
              <a:custGeom>
                <a:avLst/>
                <a:gdLst>
                  <a:gd name="T0" fmla="*/ 30 w 291"/>
                  <a:gd name="T1" fmla="*/ 28 h 254"/>
                  <a:gd name="T2" fmla="*/ 261 w 291"/>
                  <a:gd name="T3" fmla="*/ 28 h 254"/>
                  <a:gd name="T4" fmla="*/ 261 w 291"/>
                  <a:gd name="T5" fmla="*/ 126 h 254"/>
                  <a:gd name="T6" fmla="*/ 291 w 291"/>
                  <a:gd name="T7" fmla="*/ 126 h 254"/>
                  <a:gd name="T8" fmla="*/ 291 w 291"/>
                  <a:gd name="T9" fmla="*/ 0 h 254"/>
                  <a:gd name="T10" fmla="*/ 0 w 291"/>
                  <a:gd name="T11" fmla="*/ 0 h 254"/>
                  <a:gd name="T12" fmla="*/ 0 w 291"/>
                  <a:gd name="T13" fmla="*/ 254 h 254"/>
                  <a:gd name="T14" fmla="*/ 146 w 291"/>
                  <a:gd name="T15" fmla="*/ 254 h 254"/>
                  <a:gd name="T16" fmla="*/ 146 w 291"/>
                  <a:gd name="T17" fmla="*/ 224 h 254"/>
                  <a:gd name="T18" fmla="*/ 30 w 291"/>
                  <a:gd name="T19" fmla="*/ 224 h 254"/>
                  <a:gd name="T20" fmla="*/ 30 w 291"/>
                  <a:gd name="T21" fmla="*/ 2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54">
                    <a:moveTo>
                      <a:pt x="30" y="28"/>
                    </a:moveTo>
                    <a:lnTo>
                      <a:pt x="261" y="28"/>
                    </a:lnTo>
                    <a:lnTo>
                      <a:pt x="261" y="126"/>
                    </a:lnTo>
                    <a:lnTo>
                      <a:pt x="291" y="126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46" y="254"/>
                    </a:lnTo>
                    <a:lnTo>
                      <a:pt x="146" y="224"/>
                    </a:lnTo>
                    <a:lnTo>
                      <a:pt x="30" y="2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6" name="Freeform 26"/>
              <p:cNvSpPr/>
              <p:nvPr/>
            </p:nvSpPr>
            <p:spPr bwMode="auto">
              <a:xfrm>
                <a:off x="207" y="161"/>
                <a:ext cx="139" cy="140"/>
              </a:xfrm>
              <a:custGeom>
                <a:avLst/>
                <a:gdLst>
                  <a:gd name="T0" fmla="*/ 139 w 139"/>
                  <a:gd name="T1" fmla="*/ 56 h 140"/>
                  <a:gd name="T2" fmla="*/ 84 w 139"/>
                  <a:gd name="T3" fmla="*/ 56 h 140"/>
                  <a:gd name="T4" fmla="*/ 84 w 139"/>
                  <a:gd name="T5" fmla="*/ 0 h 140"/>
                  <a:gd name="T6" fmla="*/ 54 w 139"/>
                  <a:gd name="T7" fmla="*/ 0 h 140"/>
                  <a:gd name="T8" fmla="*/ 54 w 139"/>
                  <a:gd name="T9" fmla="*/ 56 h 140"/>
                  <a:gd name="T10" fmla="*/ 0 w 139"/>
                  <a:gd name="T11" fmla="*/ 56 h 140"/>
                  <a:gd name="T12" fmla="*/ 0 w 139"/>
                  <a:gd name="T13" fmla="*/ 86 h 140"/>
                  <a:gd name="T14" fmla="*/ 54 w 139"/>
                  <a:gd name="T15" fmla="*/ 86 h 140"/>
                  <a:gd name="T16" fmla="*/ 54 w 139"/>
                  <a:gd name="T17" fmla="*/ 140 h 140"/>
                  <a:gd name="T18" fmla="*/ 84 w 139"/>
                  <a:gd name="T19" fmla="*/ 140 h 140"/>
                  <a:gd name="T20" fmla="*/ 84 w 139"/>
                  <a:gd name="T21" fmla="*/ 86 h 140"/>
                  <a:gd name="T22" fmla="*/ 139 w 139"/>
                  <a:gd name="T23" fmla="*/ 86 h 140"/>
                  <a:gd name="T24" fmla="*/ 139 w 139"/>
                  <a:gd name="T2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40">
                    <a:moveTo>
                      <a:pt x="139" y="56"/>
                    </a:moveTo>
                    <a:lnTo>
                      <a:pt x="84" y="56"/>
                    </a:lnTo>
                    <a:lnTo>
                      <a:pt x="84" y="0"/>
                    </a:ln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86"/>
                    </a:lnTo>
                    <a:lnTo>
                      <a:pt x="54" y="86"/>
                    </a:lnTo>
                    <a:lnTo>
                      <a:pt x="54" y="140"/>
                    </a:lnTo>
                    <a:lnTo>
                      <a:pt x="84" y="140"/>
                    </a:lnTo>
                    <a:lnTo>
                      <a:pt x="84" y="86"/>
                    </a:lnTo>
                    <a:lnTo>
                      <a:pt x="139" y="8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7" name="Rectangle 27"/>
              <p:cNvSpPr>
                <a:spLocks noChangeArrowheads="1"/>
              </p:cNvSpPr>
              <p:nvPr/>
            </p:nvSpPr>
            <p:spPr bwMode="auto">
              <a:xfrm>
                <a:off x="70" y="75"/>
                <a:ext cx="12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8" name="Rectangle 28"/>
              <p:cNvSpPr>
                <a:spLocks noChangeArrowheads="1"/>
              </p:cNvSpPr>
              <p:nvPr/>
            </p:nvSpPr>
            <p:spPr bwMode="auto">
              <a:xfrm>
                <a:off x="70" y="134"/>
                <a:ext cx="96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30" name="Rectangle 30"/>
            <p:cNvSpPr>
              <a:spLocks noChangeArrowheads="1"/>
            </p:cNvSpPr>
            <p:nvPr/>
          </p:nvSpPr>
          <p:spPr bwMode="auto">
            <a:xfrm>
              <a:off x="2983" y="4159"/>
              <a:ext cx="12205" cy="5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10．下列对原文内容的概括和理解，不正确的一项是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A．李靖年少时就表现出过人的军事才华，他的舅舅韩擒虎认为李靖是懂孙膑、吴起兵法的人。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B．李靖善于抓住有利战机，他趁萧铣掉以轻心之时突发奇兵，进军江陵城，举兵打败了萧铣。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C．李靖反对军中诸将严惩萧铣的将士中负死顽抗的人的提议，认为这不是仁义之师应该做的。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D．李靖仅率三千兵马，却向突厥声称将全国的军队都领来了，妙用心理战术令突利可汗胆寒。</a:t>
              </a:r>
            </a:p>
          </p:txBody>
        </p:sp>
      </p:grp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663951" y="253292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9101"/>
                </a:solidFill>
              </a:rPr>
              <a:t>真题演练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828415" y="836930"/>
            <a:ext cx="1584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0260" y="1196340"/>
            <a:ext cx="4883785" cy="542925"/>
            <a:chOff x="1870" y="2688"/>
            <a:chExt cx="7691" cy="855"/>
          </a:xfrm>
        </p:grpSpPr>
        <p:sp>
          <p:nvSpPr>
            <p:cNvPr id="25614" name="Oval 14"/>
            <p:cNvSpPr>
              <a:spLocks noChangeArrowheads="1"/>
            </p:cNvSpPr>
            <p:nvPr/>
          </p:nvSpPr>
          <p:spPr bwMode="auto">
            <a:xfrm>
              <a:off x="1870" y="2688"/>
              <a:ext cx="860" cy="8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5" name="Group 15"/>
            <p:cNvGrpSpPr/>
            <p:nvPr/>
          </p:nvGrpSpPr>
          <p:grpSpPr>
            <a:xfrm>
              <a:off x="2093" y="2903"/>
              <a:ext cx="420" cy="430"/>
              <a:chOff x="0" y="0"/>
              <a:chExt cx="276" cy="281"/>
            </a:xfrm>
          </p:grpSpPr>
          <p:sp>
            <p:nvSpPr>
              <p:cNvPr id="25616" name="Freeform 16"/>
              <p:cNvSpPr/>
              <p:nvPr/>
            </p:nvSpPr>
            <p:spPr bwMode="auto">
              <a:xfrm>
                <a:off x="0" y="0"/>
                <a:ext cx="276" cy="203"/>
              </a:xfrm>
              <a:custGeom>
                <a:avLst/>
                <a:gdLst>
                  <a:gd name="T0" fmla="*/ 106 w 138"/>
                  <a:gd name="T1" fmla="*/ 37 h 101"/>
                  <a:gd name="T2" fmla="*/ 100 w 138"/>
                  <a:gd name="T3" fmla="*/ 38 h 101"/>
                  <a:gd name="T4" fmla="*/ 100 w 138"/>
                  <a:gd name="T5" fmla="*/ 35 h 101"/>
                  <a:gd name="T6" fmla="*/ 66 w 138"/>
                  <a:gd name="T7" fmla="*/ 0 h 101"/>
                  <a:gd name="T8" fmla="*/ 32 w 138"/>
                  <a:gd name="T9" fmla="*/ 29 h 101"/>
                  <a:gd name="T10" fmla="*/ 22 w 138"/>
                  <a:gd name="T11" fmla="*/ 30 h 101"/>
                  <a:gd name="T12" fmla="*/ 22 w 138"/>
                  <a:gd name="T13" fmla="*/ 30 h 101"/>
                  <a:gd name="T14" fmla="*/ 8 w 138"/>
                  <a:gd name="T15" fmla="*/ 51 h 101"/>
                  <a:gd name="T16" fmla="*/ 10 w 138"/>
                  <a:gd name="T17" fmla="*/ 60 h 101"/>
                  <a:gd name="T18" fmla="*/ 0 w 138"/>
                  <a:gd name="T19" fmla="*/ 79 h 101"/>
                  <a:gd name="T20" fmla="*/ 22 w 138"/>
                  <a:gd name="T21" fmla="*/ 101 h 101"/>
                  <a:gd name="T22" fmla="*/ 45 w 138"/>
                  <a:gd name="T23" fmla="*/ 101 h 101"/>
                  <a:gd name="T24" fmla="*/ 51 w 138"/>
                  <a:gd name="T25" fmla="*/ 95 h 101"/>
                  <a:gd name="T26" fmla="*/ 45 w 138"/>
                  <a:gd name="T27" fmla="*/ 89 h 101"/>
                  <a:gd name="T28" fmla="*/ 22 w 138"/>
                  <a:gd name="T29" fmla="*/ 89 h 101"/>
                  <a:gd name="T30" fmla="*/ 12 w 138"/>
                  <a:gd name="T31" fmla="*/ 79 h 101"/>
                  <a:gd name="T32" fmla="*/ 20 w 138"/>
                  <a:gd name="T33" fmla="*/ 69 h 101"/>
                  <a:gd name="T34" fmla="*/ 25 w 138"/>
                  <a:gd name="T35" fmla="*/ 65 h 101"/>
                  <a:gd name="T36" fmla="*/ 23 w 138"/>
                  <a:gd name="T37" fmla="*/ 58 h 101"/>
                  <a:gd name="T38" fmla="*/ 20 w 138"/>
                  <a:gd name="T39" fmla="*/ 51 h 101"/>
                  <a:gd name="T40" fmla="*/ 26 w 138"/>
                  <a:gd name="T41" fmla="*/ 41 h 101"/>
                  <a:gd name="T42" fmla="*/ 26 w 138"/>
                  <a:gd name="T43" fmla="*/ 41 h 101"/>
                  <a:gd name="T44" fmla="*/ 35 w 138"/>
                  <a:gd name="T45" fmla="*/ 42 h 101"/>
                  <a:gd name="T46" fmla="*/ 41 w 138"/>
                  <a:gd name="T47" fmla="*/ 42 h 101"/>
                  <a:gd name="T48" fmla="*/ 43 w 138"/>
                  <a:gd name="T49" fmla="*/ 36 h 101"/>
                  <a:gd name="T50" fmla="*/ 43 w 138"/>
                  <a:gd name="T51" fmla="*/ 35 h 101"/>
                  <a:gd name="T52" fmla="*/ 43 w 138"/>
                  <a:gd name="T53" fmla="*/ 35 h 101"/>
                  <a:gd name="T54" fmla="*/ 66 w 138"/>
                  <a:gd name="T55" fmla="*/ 12 h 101"/>
                  <a:gd name="T56" fmla="*/ 88 w 138"/>
                  <a:gd name="T57" fmla="*/ 35 h 101"/>
                  <a:gd name="T58" fmla="*/ 84 w 138"/>
                  <a:gd name="T59" fmla="*/ 46 h 101"/>
                  <a:gd name="T60" fmla="*/ 86 w 138"/>
                  <a:gd name="T61" fmla="*/ 54 h 101"/>
                  <a:gd name="T62" fmla="*/ 93 w 138"/>
                  <a:gd name="T63" fmla="*/ 54 h 101"/>
                  <a:gd name="T64" fmla="*/ 106 w 138"/>
                  <a:gd name="T65" fmla="*/ 49 h 101"/>
                  <a:gd name="T66" fmla="*/ 126 w 138"/>
                  <a:gd name="T67" fmla="*/ 69 h 101"/>
                  <a:gd name="T68" fmla="*/ 106 w 138"/>
                  <a:gd name="T69" fmla="*/ 89 h 101"/>
                  <a:gd name="T70" fmla="*/ 93 w 138"/>
                  <a:gd name="T71" fmla="*/ 89 h 101"/>
                  <a:gd name="T72" fmla="*/ 87 w 138"/>
                  <a:gd name="T73" fmla="*/ 95 h 101"/>
                  <a:gd name="T74" fmla="*/ 93 w 138"/>
                  <a:gd name="T75" fmla="*/ 101 h 101"/>
                  <a:gd name="T76" fmla="*/ 106 w 138"/>
                  <a:gd name="T77" fmla="*/ 101 h 101"/>
                  <a:gd name="T78" fmla="*/ 138 w 138"/>
                  <a:gd name="T79" fmla="*/ 69 h 101"/>
                  <a:gd name="T80" fmla="*/ 106 w 138"/>
                  <a:gd name="T81" fmla="*/ 3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8" h="100">
                    <a:moveTo>
                      <a:pt x="106" y="37"/>
                    </a:moveTo>
                    <a:cubicBezTo>
                      <a:pt x="104" y="37"/>
                      <a:pt x="102" y="37"/>
                      <a:pt x="100" y="38"/>
                    </a:cubicBezTo>
                    <a:cubicBezTo>
                      <a:pt x="100" y="37"/>
                      <a:pt x="100" y="36"/>
                      <a:pt x="100" y="35"/>
                    </a:cubicBezTo>
                    <a:cubicBezTo>
                      <a:pt x="100" y="16"/>
                      <a:pt x="84" y="0"/>
                      <a:pt x="66" y="0"/>
                    </a:cubicBezTo>
                    <a:cubicBezTo>
                      <a:pt x="49" y="0"/>
                      <a:pt x="35" y="13"/>
                      <a:pt x="32" y="29"/>
                    </a:cubicBezTo>
                    <a:cubicBezTo>
                      <a:pt x="28" y="28"/>
                      <a:pt x="25" y="29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13" y="33"/>
                      <a:pt x="8" y="42"/>
                      <a:pt x="8" y="51"/>
                    </a:cubicBezTo>
                    <a:cubicBezTo>
                      <a:pt x="8" y="54"/>
                      <a:pt x="8" y="57"/>
                      <a:pt x="10" y="60"/>
                    </a:cubicBezTo>
                    <a:cubicBezTo>
                      <a:pt x="4" y="64"/>
                      <a:pt x="0" y="71"/>
                      <a:pt x="0" y="79"/>
                    </a:cubicBezTo>
                    <a:cubicBezTo>
                      <a:pt x="0" y="91"/>
                      <a:pt x="10" y="101"/>
                      <a:pt x="22" y="101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8" y="101"/>
                      <a:pt x="51" y="98"/>
                      <a:pt x="51" y="95"/>
                    </a:cubicBezTo>
                    <a:cubicBezTo>
                      <a:pt x="51" y="92"/>
                      <a:pt x="48" y="89"/>
                      <a:pt x="45" y="89"/>
                    </a:cubicBezTo>
                    <a:cubicBezTo>
                      <a:pt x="22" y="89"/>
                      <a:pt x="22" y="89"/>
                      <a:pt x="22" y="89"/>
                    </a:cubicBezTo>
                    <a:cubicBezTo>
                      <a:pt x="16" y="89"/>
                      <a:pt x="12" y="84"/>
                      <a:pt x="12" y="79"/>
                    </a:cubicBezTo>
                    <a:cubicBezTo>
                      <a:pt x="12" y="74"/>
                      <a:pt x="16" y="70"/>
                      <a:pt x="20" y="69"/>
                    </a:cubicBezTo>
                    <a:cubicBezTo>
                      <a:pt x="23" y="69"/>
                      <a:pt x="25" y="67"/>
                      <a:pt x="25" y="65"/>
                    </a:cubicBezTo>
                    <a:cubicBezTo>
                      <a:pt x="26" y="62"/>
                      <a:pt x="25" y="60"/>
                      <a:pt x="23" y="58"/>
                    </a:cubicBezTo>
                    <a:cubicBezTo>
                      <a:pt x="21" y="57"/>
                      <a:pt x="20" y="54"/>
                      <a:pt x="20" y="51"/>
                    </a:cubicBezTo>
                    <a:cubicBezTo>
                      <a:pt x="20" y="47"/>
                      <a:pt x="22" y="43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9" y="40"/>
                      <a:pt x="32" y="40"/>
                      <a:pt x="35" y="42"/>
                    </a:cubicBezTo>
                    <a:cubicBezTo>
                      <a:pt x="36" y="43"/>
                      <a:pt x="39" y="43"/>
                      <a:pt x="41" y="42"/>
                    </a:cubicBezTo>
                    <a:cubicBezTo>
                      <a:pt x="43" y="41"/>
                      <a:pt x="44" y="39"/>
                      <a:pt x="43" y="36"/>
                    </a:cubicBezTo>
                    <a:cubicBezTo>
                      <a:pt x="43" y="36"/>
                      <a:pt x="43" y="36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22"/>
                      <a:pt x="53" y="12"/>
                      <a:pt x="66" y="12"/>
                    </a:cubicBezTo>
                    <a:cubicBezTo>
                      <a:pt x="78" y="12"/>
                      <a:pt x="88" y="22"/>
                      <a:pt x="88" y="35"/>
                    </a:cubicBezTo>
                    <a:cubicBezTo>
                      <a:pt x="88" y="39"/>
                      <a:pt x="87" y="43"/>
                      <a:pt x="84" y="46"/>
                    </a:cubicBezTo>
                    <a:cubicBezTo>
                      <a:pt x="83" y="49"/>
                      <a:pt x="83" y="52"/>
                      <a:pt x="86" y="54"/>
                    </a:cubicBezTo>
                    <a:cubicBezTo>
                      <a:pt x="88" y="56"/>
                      <a:pt x="91" y="56"/>
                      <a:pt x="93" y="54"/>
                    </a:cubicBezTo>
                    <a:cubicBezTo>
                      <a:pt x="96" y="52"/>
                      <a:pt x="100" y="49"/>
                      <a:pt x="106" y="49"/>
                    </a:cubicBezTo>
                    <a:cubicBezTo>
                      <a:pt x="117" y="49"/>
                      <a:pt x="126" y="58"/>
                      <a:pt x="126" y="69"/>
                    </a:cubicBezTo>
                    <a:cubicBezTo>
                      <a:pt x="126" y="80"/>
                      <a:pt x="117" y="89"/>
                      <a:pt x="106" y="89"/>
                    </a:cubicBezTo>
                    <a:cubicBezTo>
                      <a:pt x="93" y="89"/>
                      <a:pt x="93" y="89"/>
                      <a:pt x="93" y="89"/>
                    </a:cubicBezTo>
                    <a:cubicBezTo>
                      <a:pt x="90" y="89"/>
                      <a:pt x="87" y="92"/>
                      <a:pt x="87" y="95"/>
                    </a:cubicBezTo>
                    <a:cubicBezTo>
                      <a:pt x="87" y="98"/>
                      <a:pt x="90" y="101"/>
                      <a:pt x="93" y="101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24" y="101"/>
                      <a:pt x="138" y="87"/>
                      <a:pt x="138" y="69"/>
                    </a:cubicBezTo>
                    <a:cubicBezTo>
                      <a:pt x="138" y="51"/>
                      <a:pt x="124" y="37"/>
                      <a:pt x="106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17" name="Freeform 17"/>
              <p:cNvSpPr/>
              <p:nvPr/>
            </p:nvSpPr>
            <p:spPr bwMode="auto">
              <a:xfrm>
                <a:off x="84" y="115"/>
                <a:ext cx="108" cy="166"/>
              </a:xfrm>
              <a:custGeom>
                <a:avLst/>
                <a:gdLst>
                  <a:gd name="T0" fmla="*/ 43 w 54"/>
                  <a:gd name="T1" fmla="*/ 53 h 83"/>
                  <a:gd name="T2" fmla="*/ 33 w 54"/>
                  <a:gd name="T3" fmla="*/ 63 h 83"/>
                  <a:gd name="T4" fmla="*/ 33 w 54"/>
                  <a:gd name="T5" fmla="*/ 6 h 83"/>
                  <a:gd name="T6" fmla="*/ 27 w 54"/>
                  <a:gd name="T7" fmla="*/ 0 h 83"/>
                  <a:gd name="T8" fmla="*/ 21 w 54"/>
                  <a:gd name="T9" fmla="*/ 6 h 83"/>
                  <a:gd name="T10" fmla="*/ 21 w 54"/>
                  <a:gd name="T11" fmla="*/ 63 h 83"/>
                  <a:gd name="T12" fmla="*/ 11 w 54"/>
                  <a:gd name="T13" fmla="*/ 53 h 83"/>
                  <a:gd name="T14" fmla="*/ 2 w 54"/>
                  <a:gd name="T15" fmla="*/ 53 h 83"/>
                  <a:gd name="T16" fmla="*/ 2 w 54"/>
                  <a:gd name="T17" fmla="*/ 61 h 83"/>
                  <a:gd name="T18" fmla="*/ 23 w 54"/>
                  <a:gd name="T19" fmla="*/ 82 h 83"/>
                  <a:gd name="T20" fmla="*/ 27 w 54"/>
                  <a:gd name="T21" fmla="*/ 83 h 83"/>
                  <a:gd name="T22" fmla="*/ 31 w 54"/>
                  <a:gd name="T23" fmla="*/ 82 h 83"/>
                  <a:gd name="T24" fmla="*/ 52 w 54"/>
                  <a:gd name="T25" fmla="*/ 61 h 83"/>
                  <a:gd name="T26" fmla="*/ 52 w 54"/>
                  <a:gd name="T27" fmla="*/ 53 h 83"/>
                  <a:gd name="T28" fmla="*/ 43 w 54"/>
                  <a:gd name="T29" fmla="*/ 5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83">
                    <a:moveTo>
                      <a:pt x="43" y="53"/>
                    </a:move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2"/>
                      <a:pt x="30" y="0"/>
                      <a:pt x="27" y="0"/>
                    </a:cubicBezTo>
                    <a:cubicBezTo>
                      <a:pt x="24" y="0"/>
                      <a:pt x="21" y="2"/>
                      <a:pt x="21" y="6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8" y="50"/>
                      <a:pt x="5" y="50"/>
                      <a:pt x="2" y="53"/>
                    </a:cubicBezTo>
                    <a:cubicBezTo>
                      <a:pt x="0" y="55"/>
                      <a:pt x="0" y="59"/>
                      <a:pt x="2" y="61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4" y="83"/>
                      <a:pt x="25" y="83"/>
                      <a:pt x="27" y="83"/>
                    </a:cubicBezTo>
                    <a:cubicBezTo>
                      <a:pt x="28" y="83"/>
                      <a:pt x="30" y="83"/>
                      <a:pt x="31" y="82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4" y="59"/>
                      <a:pt x="54" y="55"/>
                      <a:pt x="52" y="53"/>
                    </a:cubicBezTo>
                    <a:cubicBezTo>
                      <a:pt x="49" y="50"/>
                      <a:pt x="45" y="50"/>
                      <a:pt x="43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29" name="Rectangle 29"/>
            <p:cNvSpPr>
              <a:spLocks noChangeArrowheads="1"/>
            </p:cNvSpPr>
            <p:nvPr/>
          </p:nvSpPr>
          <p:spPr bwMode="auto">
            <a:xfrm>
              <a:off x="2983" y="2776"/>
              <a:ext cx="6578" cy="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是以先帝简拔以</a:t>
              </a:r>
              <a:r>
                <a:rPr lang="zh-CN" altLang="en-US" sz="2800" b="1" u="sng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遗</a:t>
              </a:r>
              <a:r>
                <a:rPr lang="zh-CN" altLang="en-US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陛下</a:t>
              </a:r>
            </a:p>
          </p:txBody>
        </p:sp>
      </p:grpSp>
      <p:sp>
        <p:nvSpPr>
          <p:cNvPr id="25630" name="Rectangle 30"/>
          <p:cNvSpPr>
            <a:spLocks noChangeArrowheads="1"/>
          </p:cNvSpPr>
          <p:nvPr/>
        </p:nvSpPr>
        <p:spPr bwMode="auto">
          <a:xfrm>
            <a:off x="1517015" y="1965325"/>
            <a:ext cx="7181850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深追先帝</a:t>
            </a:r>
            <a:r>
              <a:rPr lang="zh-CN" altLang="en-US" sz="2800" b="1" u="sng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遗</a:t>
            </a: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诏</a:t>
            </a:r>
          </a:p>
        </p:txBody>
      </p: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663950" y="253292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sz="3200" b="1">
                <a:solidFill>
                  <a:srgbClr val="12B789"/>
                </a:solidFill>
              </a:rPr>
              <a:t>一词多义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828415" y="836930"/>
            <a:ext cx="1584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763895" y="1250315"/>
            <a:ext cx="2618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[wèi]留给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897880" y="2027555"/>
            <a:ext cx="31997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[yí]死去的人留下的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897880" y="3067050"/>
            <a:ext cx="2618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动词，看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517015" y="3846195"/>
            <a:ext cx="4380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此则岳阳楼之大</a:t>
            </a:r>
            <a:r>
              <a:rPr lang="zh-CN" altLang="en-US" sz="2800" b="1" u="sng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观</a:t>
            </a: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也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897880" y="3846195"/>
            <a:ext cx="2618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名词，景象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778510" y="3077845"/>
            <a:ext cx="5119370" cy="542290"/>
            <a:chOff x="1226" y="4847"/>
            <a:chExt cx="8062" cy="854"/>
          </a:xfrm>
        </p:grpSpPr>
        <p:grpSp>
          <p:nvGrpSpPr>
            <p:cNvPr id="12" name="组合 11"/>
            <p:cNvGrpSpPr/>
            <p:nvPr/>
          </p:nvGrpSpPr>
          <p:grpSpPr>
            <a:xfrm>
              <a:off x="1226" y="4847"/>
              <a:ext cx="8062" cy="855"/>
              <a:chOff x="1226" y="4847"/>
              <a:chExt cx="8062" cy="855"/>
            </a:xfrm>
          </p:grpSpPr>
          <p:sp>
            <p:nvSpPr>
              <p:cNvPr id="25618" name="Oval 18"/>
              <p:cNvSpPr>
                <a:spLocks noChangeArrowheads="1"/>
              </p:cNvSpPr>
              <p:nvPr/>
            </p:nvSpPr>
            <p:spPr bwMode="auto">
              <a:xfrm>
                <a:off x="1226" y="4847"/>
                <a:ext cx="860" cy="85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2389" y="4847"/>
                <a:ext cx="689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>
                    <a:solidFill>
                      <a:schemeClr val="tx1">
                        <a:lumMod val="50000"/>
                      </a:schemeClr>
                    </a:solidFill>
                    <a:latin typeface="华文新魏" panose="02010800040101010101" charset="-122"/>
                    <a:ea typeface="华文新魏" panose="02010800040101010101" charset="-122"/>
                  </a:rPr>
                  <a:t>予</a:t>
                </a:r>
                <a:r>
                  <a:rPr lang="zh-CN" altLang="en-US" sz="2800" b="1" u="sng">
                    <a:solidFill>
                      <a:schemeClr val="tx1">
                        <a:lumMod val="50000"/>
                      </a:schemeClr>
                    </a:solidFill>
                    <a:latin typeface="华文新魏" panose="02010800040101010101" charset="-122"/>
                    <a:ea typeface="华文新魏" panose="02010800040101010101" charset="-122"/>
                  </a:rPr>
                  <a:t>观</a:t>
                </a:r>
                <a:r>
                  <a:rPr lang="zh-CN" altLang="en-US" sz="2800" b="1">
                    <a:solidFill>
                      <a:schemeClr val="tx1">
                        <a:lumMod val="50000"/>
                      </a:schemeClr>
                    </a:solidFill>
                    <a:latin typeface="华文新魏" panose="02010800040101010101" charset="-122"/>
                    <a:ea typeface="华文新魏" panose="02010800040101010101" charset="-122"/>
                  </a:rPr>
                  <a:t>夫巴陵胜状</a:t>
                </a:r>
              </a:p>
            </p:txBody>
          </p:sp>
        </p:grpSp>
        <p:grpSp>
          <p:nvGrpSpPr>
            <p:cNvPr id="25619" name="Group 19"/>
            <p:cNvGrpSpPr/>
            <p:nvPr/>
          </p:nvGrpSpPr>
          <p:grpSpPr>
            <a:xfrm>
              <a:off x="1498" y="4982"/>
              <a:ext cx="315" cy="460"/>
              <a:chOff x="0" y="0"/>
              <a:chExt cx="206" cy="305"/>
            </a:xfrm>
          </p:grpSpPr>
          <p:sp>
            <p:nvSpPr>
              <p:cNvPr id="25620" name="Freeform 20"/>
              <p:cNvSpPr>
                <a:spLocks noEditPoints="1"/>
              </p:cNvSpPr>
              <p:nvPr/>
            </p:nvSpPr>
            <p:spPr bwMode="auto">
              <a:xfrm>
                <a:off x="0" y="43"/>
                <a:ext cx="206" cy="262"/>
              </a:xfrm>
              <a:custGeom>
                <a:avLst/>
                <a:gdLst>
                  <a:gd name="T0" fmla="*/ 124 w 153"/>
                  <a:gd name="T1" fmla="*/ 0 h 193"/>
                  <a:gd name="T2" fmla="*/ 29 w 153"/>
                  <a:gd name="T3" fmla="*/ 0 h 193"/>
                  <a:gd name="T4" fmla="*/ 0 w 153"/>
                  <a:gd name="T5" fmla="*/ 29 h 193"/>
                  <a:gd name="T6" fmla="*/ 0 w 153"/>
                  <a:gd name="T7" fmla="*/ 183 h 193"/>
                  <a:gd name="T8" fmla="*/ 5 w 153"/>
                  <a:gd name="T9" fmla="*/ 191 h 193"/>
                  <a:gd name="T10" fmla="*/ 14 w 153"/>
                  <a:gd name="T11" fmla="*/ 192 h 193"/>
                  <a:gd name="T12" fmla="*/ 77 w 153"/>
                  <a:gd name="T13" fmla="*/ 160 h 193"/>
                  <a:gd name="T14" fmla="*/ 139 w 153"/>
                  <a:gd name="T15" fmla="*/ 192 h 193"/>
                  <a:gd name="T16" fmla="*/ 144 w 153"/>
                  <a:gd name="T17" fmla="*/ 193 h 193"/>
                  <a:gd name="T18" fmla="*/ 149 w 153"/>
                  <a:gd name="T19" fmla="*/ 191 h 193"/>
                  <a:gd name="T20" fmla="*/ 153 w 153"/>
                  <a:gd name="T21" fmla="*/ 183 h 193"/>
                  <a:gd name="T22" fmla="*/ 153 w 153"/>
                  <a:gd name="T23" fmla="*/ 29 h 193"/>
                  <a:gd name="T24" fmla="*/ 124 w 153"/>
                  <a:gd name="T25" fmla="*/ 0 h 193"/>
                  <a:gd name="T26" fmla="*/ 134 w 153"/>
                  <a:gd name="T27" fmla="*/ 168 h 193"/>
                  <a:gd name="T28" fmla="*/ 81 w 153"/>
                  <a:gd name="T29" fmla="*/ 140 h 193"/>
                  <a:gd name="T30" fmla="*/ 77 w 153"/>
                  <a:gd name="T31" fmla="*/ 139 h 193"/>
                  <a:gd name="T32" fmla="*/ 72 w 153"/>
                  <a:gd name="T33" fmla="*/ 140 h 193"/>
                  <a:gd name="T34" fmla="*/ 19 w 153"/>
                  <a:gd name="T35" fmla="*/ 168 h 193"/>
                  <a:gd name="T36" fmla="*/ 19 w 153"/>
                  <a:gd name="T37" fmla="*/ 29 h 193"/>
                  <a:gd name="T38" fmla="*/ 29 w 153"/>
                  <a:gd name="T39" fmla="*/ 19 h 193"/>
                  <a:gd name="T40" fmla="*/ 124 w 153"/>
                  <a:gd name="T41" fmla="*/ 19 h 193"/>
                  <a:gd name="T42" fmla="*/ 134 w 153"/>
                  <a:gd name="T43" fmla="*/ 29 h 193"/>
                  <a:gd name="T44" fmla="*/ 134 w 153"/>
                  <a:gd name="T45" fmla="*/ 1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93">
                    <a:moveTo>
                      <a:pt x="124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2" y="190"/>
                      <a:pt x="5" y="191"/>
                    </a:cubicBezTo>
                    <a:cubicBezTo>
                      <a:pt x="8" y="193"/>
                      <a:pt x="11" y="193"/>
                      <a:pt x="14" y="192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139" y="192"/>
                      <a:pt x="139" y="192"/>
                      <a:pt x="139" y="192"/>
                    </a:cubicBezTo>
                    <a:cubicBezTo>
                      <a:pt x="141" y="193"/>
                      <a:pt x="142" y="193"/>
                      <a:pt x="144" y="193"/>
                    </a:cubicBezTo>
                    <a:cubicBezTo>
                      <a:pt x="146" y="193"/>
                      <a:pt x="147" y="192"/>
                      <a:pt x="149" y="191"/>
                    </a:cubicBezTo>
                    <a:cubicBezTo>
                      <a:pt x="152" y="190"/>
                      <a:pt x="153" y="187"/>
                      <a:pt x="153" y="183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13"/>
                      <a:pt x="140" y="0"/>
                      <a:pt x="124" y="0"/>
                    </a:cubicBezTo>
                    <a:close/>
                    <a:moveTo>
                      <a:pt x="134" y="168"/>
                    </a:move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78" y="139"/>
                      <a:pt x="77" y="139"/>
                    </a:cubicBezTo>
                    <a:cubicBezTo>
                      <a:pt x="75" y="139"/>
                      <a:pt x="74" y="140"/>
                      <a:pt x="72" y="140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3"/>
                      <a:pt x="24" y="19"/>
                      <a:pt x="29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30" y="19"/>
                      <a:pt x="134" y="23"/>
                      <a:pt x="134" y="29"/>
                    </a:cubicBezTo>
                    <a:lnTo>
                      <a:pt x="134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1" name="Freeform 21"/>
              <p:cNvSpPr/>
              <p:nvPr/>
            </p:nvSpPr>
            <p:spPr bwMode="auto">
              <a:xfrm>
                <a:off x="42" y="0"/>
                <a:ext cx="123" cy="26"/>
              </a:xfrm>
              <a:custGeom>
                <a:avLst/>
                <a:gdLst>
                  <a:gd name="T0" fmla="*/ 10 w 91"/>
                  <a:gd name="T1" fmla="*/ 19 h 19"/>
                  <a:gd name="T2" fmla="*/ 82 w 91"/>
                  <a:gd name="T3" fmla="*/ 19 h 19"/>
                  <a:gd name="T4" fmla="*/ 91 w 91"/>
                  <a:gd name="T5" fmla="*/ 10 h 19"/>
                  <a:gd name="T6" fmla="*/ 82 w 91"/>
                  <a:gd name="T7" fmla="*/ 0 h 19"/>
                  <a:gd name="T8" fmla="*/ 10 w 91"/>
                  <a:gd name="T9" fmla="*/ 0 h 19"/>
                  <a:gd name="T10" fmla="*/ 0 w 91"/>
                  <a:gd name="T11" fmla="*/ 10 h 19"/>
                  <a:gd name="T12" fmla="*/ 10 w 91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9">
                    <a:moveTo>
                      <a:pt x="10" y="19"/>
                    </a:moveTo>
                    <a:cubicBezTo>
                      <a:pt x="82" y="19"/>
                      <a:pt x="82" y="19"/>
                      <a:pt x="82" y="19"/>
                    </a:cubicBezTo>
                    <a:cubicBezTo>
                      <a:pt x="87" y="19"/>
                      <a:pt x="91" y="15"/>
                      <a:pt x="91" y="10"/>
                    </a:cubicBezTo>
                    <a:cubicBezTo>
                      <a:pt x="91" y="4"/>
                      <a:pt x="87" y="0"/>
                      <a:pt x="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2" name="Freeform 22"/>
              <p:cNvSpPr/>
              <p:nvPr/>
            </p:nvSpPr>
            <p:spPr bwMode="auto">
              <a:xfrm>
                <a:off x="56" y="105"/>
                <a:ext cx="94" cy="94"/>
              </a:xfrm>
              <a:custGeom>
                <a:avLst/>
                <a:gdLst>
                  <a:gd name="T0" fmla="*/ 60 w 69"/>
                  <a:gd name="T1" fmla="*/ 25 h 69"/>
                  <a:gd name="T2" fmla="*/ 44 w 69"/>
                  <a:gd name="T3" fmla="*/ 25 h 69"/>
                  <a:gd name="T4" fmla="*/ 44 w 69"/>
                  <a:gd name="T5" fmla="*/ 9 h 69"/>
                  <a:gd name="T6" fmla="*/ 35 w 69"/>
                  <a:gd name="T7" fmla="*/ 0 h 69"/>
                  <a:gd name="T8" fmla="*/ 25 w 69"/>
                  <a:gd name="T9" fmla="*/ 9 h 69"/>
                  <a:gd name="T10" fmla="*/ 25 w 69"/>
                  <a:gd name="T11" fmla="*/ 25 h 69"/>
                  <a:gd name="T12" fmla="*/ 10 w 69"/>
                  <a:gd name="T13" fmla="*/ 25 h 69"/>
                  <a:gd name="T14" fmla="*/ 0 w 69"/>
                  <a:gd name="T15" fmla="*/ 34 h 69"/>
                  <a:gd name="T16" fmla="*/ 10 w 69"/>
                  <a:gd name="T17" fmla="*/ 44 h 69"/>
                  <a:gd name="T18" fmla="*/ 25 w 69"/>
                  <a:gd name="T19" fmla="*/ 44 h 69"/>
                  <a:gd name="T20" fmla="*/ 25 w 69"/>
                  <a:gd name="T21" fmla="*/ 59 h 69"/>
                  <a:gd name="T22" fmla="*/ 35 w 69"/>
                  <a:gd name="T23" fmla="*/ 69 h 69"/>
                  <a:gd name="T24" fmla="*/ 44 w 69"/>
                  <a:gd name="T25" fmla="*/ 59 h 69"/>
                  <a:gd name="T26" fmla="*/ 44 w 69"/>
                  <a:gd name="T27" fmla="*/ 44 h 69"/>
                  <a:gd name="T28" fmla="*/ 60 w 69"/>
                  <a:gd name="T29" fmla="*/ 44 h 69"/>
                  <a:gd name="T30" fmla="*/ 69 w 69"/>
                  <a:gd name="T31" fmla="*/ 34 h 69"/>
                  <a:gd name="T32" fmla="*/ 60 w 69"/>
                  <a:gd name="T33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60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ubicBezTo>
                      <a:pt x="30" y="0"/>
                      <a:pt x="25" y="4"/>
                      <a:pt x="25" y="9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9"/>
                      <a:pt x="0" y="34"/>
                    </a:cubicBezTo>
                    <a:cubicBezTo>
                      <a:pt x="0" y="39"/>
                      <a:pt x="5" y="44"/>
                      <a:pt x="10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64"/>
                      <a:pt x="30" y="69"/>
                      <a:pt x="35" y="69"/>
                    </a:cubicBezTo>
                    <a:cubicBezTo>
                      <a:pt x="40" y="69"/>
                      <a:pt x="44" y="64"/>
                      <a:pt x="44" y="5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4"/>
                      <a:pt x="69" y="39"/>
                      <a:pt x="69" y="34"/>
                    </a:cubicBezTo>
                    <a:cubicBezTo>
                      <a:pt x="69" y="29"/>
                      <a:pt x="65" y="25"/>
                      <a:pt x="6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30" grpId="0"/>
      <p:bldP spid="5" grpId="0"/>
      <p:bldP spid="6" grpId="0"/>
      <p:bldP spid="8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0260" y="1196340"/>
            <a:ext cx="4389755" cy="542925"/>
            <a:chOff x="1870" y="2688"/>
            <a:chExt cx="6913" cy="855"/>
          </a:xfrm>
        </p:grpSpPr>
        <p:sp>
          <p:nvSpPr>
            <p:cNvPr id="25614" name="Oval 14"/>
            <p:cNvSpPr>
              <a:spLocks noChangeArrowheads="1"/>
            </p:cNvSpPr>
            <p:nvPr/>
          </p:nvSpPr>
          <p:spPr bwMode="auto">
            <a:xfrm>
              <a:off x="1870" y="2688"/>
              <a:ext cx="860" cy="8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5" name="Group 15"/>
            <p:cNvGrpSpPr/>
            <p:nvPr/>
          </p:nvGrpSpPr>
          <p:grpSpPr>
            <a:xfrm>
              <a:off x="2093" y="2903"/>
              <a:ext cx="420" cy="430"/>
              <a:chOff x="0" y="0"/>
              <a:chExt cx="276" cy="281"/>
            </a:xfrm>
          </p:grpSpPr>
          <p:sp>
            <p:nvSpPr>
              <p:cNvPr id="25616" name="Freeform 16"/>
              <p:cNvSpPr/>
              <p:nvPr/>
            </p:nvSpPr>
            <p:spPr bwMode="auto">
              <a:xfrm>
                <a:off x="0" y="0"/>
                <a:ext cx="276" cy="203"/>
              </a:xfrm>
              <a:custGeom>
                <a:avLst/>
                <a:gdLst>
                  <a:gd name="T0" fmla="*/ 106 w 138"/>
                  <a:gd name="T1" fmla="*/ 37 h 101"/>
                  <a:gd name="T2" fmla="*/ 100 w 138"/>
                  <a:gd name="T3" fmla="*/ 38 h 101"/>
                  <a:gd name="T4" fmla="*/ 100 w 138"/>
                  <a:gd name="T5" fmla="*/ 35 h 101"/>
                  <a:gd name="T6" fmla="*/ 66 w 138"/>
                  <a:gd name="T7" fmla="*/ 0 h 101"/>
                  <a:gd name="T8" fmla="*/ 32 w 138"/>
                  <a:gd name="T9" fmla="*/ 29 h 101"/>
                  <a:gd name="T10" fmla="*/ 22 w 138"/>
                  <a:gd name="T11" fmla="*/ 30 h 101"/>
                  <a:gd name="T12" fmla="*/ 22 w 138"/>
                  <a:gd name="T13" fmla="*/ 30 h 101"/>
                  <a:gd name="T14" fmla="*/ 8 w 138"/>
                  <a:gd name="T15" fmla="*/ 51 h 101"/>
                  <a:gd name="T16" fmla="*/ 10 w 138"/>
                  <a:gd name="T17" fmla="*/ 60 h 101"/>
                  <a:gd name="T18" fmla="*/ 0 w 138"/>
                  <a:gd name="T19" fmla="*/ 79 h 101"/>
                  <a:gd name="T20" fmla="*/ 22 w 138"/>
                  <a:gd name="T21" fmla="*/ 101 h 101"/>
                  <a:gd name="T22" fmla="*/ 45 w 138"/>
                  <a:gd name="T23" fmla="*/ 101 h 101"/>
                  <a:gd name="T24" fmla="*/ 51 w 138"/>
                  <a:gd name="T25" fmla="*/ 95 h 101"/>
                  <a:gd name="T26" fmla="*/ 45 w 138"/>
                  <a:gd name="T27" fmla="*/ 89 h 101"/>
                  <a:gd name="T28" fmla="*/ 22 w 138"/>
                  <a:gd name="T29" fmla="*/ 89 h 101"/>
                  <a:gd name="T30" fmla="*/ 12 w 138"/>
                  <a:gd name="T31" fmla="*/ 79 h 101"/>
                  <a:gd name="T32" fmla="*/ 20 w 138"/>
                  <a:gd name="T33" fmla="*/ 69 h 101"/>
                  <a:gd name="T34" fmla="*/ 25 w 138"/>
                  <a:gd name="T35" fmla="*/ 65 h 101"/>
                  <a:gd name="T36" fmla="*/ 23 w 138"/>
                  <a:gd name="T37" fmla="*/ 58 h 101"/>
                  <a:gd name="T38" fmla="*/ 20 w 138"/>
                  <a:gd name="T39" fmla="*/ 51 h 101"/>
                  <a:gd name="T40" fmla="*/ 26 w 138"/>
                  <a:gd name="T41" fmla="*/ 41 h 101"/>
                  <a:gd name="T42" fmla="*/ 26 w 138"/>
                  <a:gd name="T43" fmla="*/ 41 h 101"/>
                  <a:gd name="T44" fmla="*/ 35 w 138"/>
                  <a:gd name="T45" fmla="*/ 42 h 101"/>
                  <a:gd name="T46" fmla="*/ 41 w 138"/>
                  <a:gd name="T47" fmla="*/ 42 h 101"/>
                  <a:gd name="T48" fmla="*/ 43 w 138"/>
                  <a:gd name="T49" fmla="*/ 36 h 101"/>
                  <a:gd name="T50" fmla="*/ 43 w 138"/>
                  <a:gd name="T51" fmla="*/ 35 h 101"/>
                  <a:gd name="T52" fmla="*/ 43 w 138"/>
                  <a:gd name="T53" fmla="*/ 35 h 101"/>
                  <a:gd name="T54" fmla="*/ 66 w 138"/>
                  <a:gd name="T55" fmla="*/ 12 h 101"/>
                  <a:gd name="T56" fmla="*/ 88 w 138"/>
                  <a:gd name="T57" fmla="*/ 35 h 101"/>
                  <a:gd name="T58" fmla="*/ 84 w 138"/>
                  <a:gd name="T59" fmla="*/ 46 h 101"/>
                  <a:gd name="T60" fmla="*/ 86 w 138"/>
                  <a:gd name="T61" fmla="*/ 54 h 101"/>
                  <a:gd name="T62" fmla="*/ 93 w 138"/>
                  <a:gd name="T63" fmla="*/ 54 h 101"/>
                  <a:gd name="T64" fmla="*/ 106 w 138"/>
                  <a:gd name="T65" fmla="*/ 49 h 101"/>
                  <a:gd name="T66" fmla="*/ 126 w 138"/>
                  <a:gd name="T67" fmla="*/ 69 h 101"/>
                  <a:gd name="T68" fmla="*/ 106 w 138"/>
                  <a:gd name="T69" fmla="*/ 89 h 101"/>
                  <a:gd name="T70" fmla="*/ 93 w 138"/>
                  <a:gd name="T71" fmla="*/ 89 h 101"/>
                  <a:gd name="T72" fmla="*/ 87 w 138"/>
                  <a:gd name="T73" fmla="*/ 95 h 101"/>
                  <a:gd name="T74" fmla="*/ 93 w 138"/>
                  <a:gd name="T75" fmla="*/ 101 h 101"/>
                  <a:gd name="T76" fmla="*/ 106 w 138"/>
                  <a:gd name="T77" fmla="*/ 101 h 101"/>
                  <a:gd name="T78" fmla="*/ 138 w 138"/>
                  <a:gd name="T79" fmla="*/ 69 h 101"/>
                  <a:gd name="T80" fmla="*/ 106 w 138"/>
                  <a:gd name="T81" fmla="*/ 3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8" h="100">
                    <a:moveTo>
                      <a:pt x="106" y="37"/>
                    </a:moveTo>
                    <a:cubicBezTo>
                      <a:pt x="104" y="37"/>
                      <a:pt x="102" y="37"/>
                      <a:pt x="100" y="38"/>
                    </a:cubicBezTo>
                    <a:cubicBezTo>
                      <a:pt x="100" y="37"/>
                      <a:pt x="100" y="36"/>
                      <a:pt x="100" y="35"/>
                    </a:cubicBezTo>
                    <a:cubicBezTo>
                      <a:pt x="100" y="16"/>
                      <a:pt x="84" y="0"/>
                      <a:pt x="66" y="0"/>
                    </a:cubicBezTo>
                    <a:cubicBezTo>
                      <a:pt x="49" y="0"/>
                      <a:pt x="35" y="13"/>
                      <a:pt x="32" y="29"/>
                    </a:cubicBezTo>
                    <a:cubicBezTo>
                      <a:pt x="28" y="28"/>
                      <a:pt x="25" y="29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13" y="33"/>
                      <a:pt x="8" y="42"/>
                      <a:pt x="8" y="51"/>
                    </a:cubicBezTo>
                    <a:cubicBezTo>
                      <a:pt x="8" y="54"/>
                      <a:pt x="8" y="57"/>
                      <a:pt x="10" y="60"/>
                    </a:cubicBezTo>
                    <a:cubicBezTo>
                      <a:pt x="4" y="64"/>
                      <a:pt x="0" y="71"/>
                      <a:pt x="0" y="79"/>
                    </a:cubicBezTo>
                    <a:cubicBezTo>
                      <a:pt x="0" y="91"/>
                      <a:pt x="10" y="101"/>
                      <a:pt x="22" y="101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8" y="101"/>
                      <a:pt x="51" y="98"/>
                      <a:pt x="51" y="95"/>
                    </a:cubicBezTo>
                    <a:cubicBezTo>
                      <a:pt x="51" y="92"/>
                      <a:pt x="48" y="89"/>
                      <a:pt x="45" y="89"/>
                    </a:cubicBezTo>
                    <a:cubicBezTo>
                      <a:pt x="22" y="89"/>
                      <a:pt x="22" y="89"/>
                      <a:pt x="22" y="89"/>
                    </a:cubicBezTo>
                    <a:cubicBezTo>
                      <a:pt x="16" y="89"/>
                      <a:pt x="12" y="84"/>
                      <a:pt x="12" y="79"/>
                    </a:cubicBezTo>
                    <a:cubicBezTo>
                      <a:pt x="12" y="74"/>
                      <a:pt x="16" y="70"/>
                      <a:pt x="20" y="69"/>
                    </a:cubicBezTo>
                    <a:cubicBezTo>
                      <a:pt x="23" y="69"/>
                      <a:pt x="25" y="67"/>
                      <a:pt x="25" y="65"/>
                    </a:cubicBezTo>
                    <a:cubicBezTo>
                      <a:pt x="26" y="62"/>
                      <a:pt x="25" y="60"/>
                      <a:pt x="23" y="58"/>
                    </a:cubicBezTo>
                    <a:cubicBezTo>
                      <a:pt x="21" y="57"/>
                      <a:pt x="20" y="54"/>
                      <a:pt x="20" y="51"/>
                    </a:cubicBezTo>
                    <a:cubicBezTo>
                      <a:pt x="20" y="47"/>
                      <a:pt x="22" y="43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9" y="40"/>
                      <a:pt x="32" y="40"/>
                      <a:pt x="35" y="42"/>
                    </a:cubicBezTo>
                    <a:cubicBezTo>
                      <a:pt x="36" y="43"/>
                      <a:pt x="39" y="43"/>
                      <a:pt x="41" y="42"/>
                    </a:cubicBezTo>
                    <a:cubicBezTo>
                      <a:pt x="43" y="41"/>
                      <a:pt x="44" y="39"/>
                      <a:pt x="43" y="36"/>
                    </a:cubicBezTo>
                    <a:cubicBezTo>
                      <a:pt x="43" y="36"/>
                      <a:pt x="43" y="36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22"/>
                      <a:pt x="53" y="12"/>
                      <a:pt x="66" y="12"/>
                    </a:cubicBezTo>
                    <a:cubicBezTo>
                      <a:pt x="78" y="12"/>
                      <a:pt x="88" y="22"/>
                      <a:pt x="88" y="35"/>
                    </a:cubicBezTo>
                    <a:cubicBezTo>
                      <a:pt x="88" y="39"/>
                      <a:pt x="87" y="43"/>
                      <a:pt x="84" y="46"/>
                    </a:cubicBezTo>
                    <a:cubicBezTo>
                      <a:pt x="83" y="49"/>
                      <a:pt x="83" y="52"/>
                      <a:pt x="86" y="54"/>
                    </a:cubicBezTo>
                    <a:cubicBezTo>
                      <a:pt x="88" y="56"/>
                      <a:pt x="91" y="56"/>
                      <a:pt x="93" y="54"/>
                    </a:cubicBezTo>
                    <a:cubicBezTo>
                      <a:pt x="96" y="52"/>
                      <a:pt x="100" y="49"/>
                      <a:pt x="106" y="49"/>
                    </a:cubicBezTo>
                    <a:cubicBezTo>
                      <a:pt x="117" y="49"/>
                      <a:pt x="126" y="58"/>
                      <a:pt x="126" y="69"/>
                    </a:cubicBezTo>
                    <a:cubicBezTo>
                      <a:pt x="126" y="80"/>
                      <a:pt x="117" y="89"/>
                      <a:pt x="106" y="89"/>
                    </a:cubicBezTo>
                    <a:cubicBezTo>
                      <a:pt x="93" y="89"/>
                      <a:pt x="93" y="89"/>
                      <a:pt x="93" y="89"/>
                    </a:cubicBezTo>
                    <a:cubicBezTo>
                      <a:pt x="90" y="89"/>
                      <a:pt x="87" y="92"/>
                      <a:pt x="87" y="95"/>
                    </a:cubicBezTo>
                    <a:cubicBezTo>
                      <a:pt x="87" y="98"/>
                      <a:pt x="90" y="101"/>
                      <a:pt x="93" y="101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24" y="101"/>
                      <a:pt x="138" y="87"/>
                      <a:pt x="138" y="69"/>
                    </a:cubicBezTo>
                    <a:cubicBezTo>
                      <a:pt x="138" y="51"/>
                      <a:pt x="124" y="37"/>
                      <a:pt x="106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17" name="Freeform 17"/>
              <p:cNvSpPr/>
              <p:nvPr/>
            </p:nvSpPr>
            <p:spPr bwMode="auto">
              <a:xfrm>
                <a:off x="84" y="115"/>
                <a:ext cx="108" cy="166"/>
              </a:xfrm>
              <a:custGeom>
                <a:avLst/>
                <a:gdLst>
                  <a:gd name="T0" fmla="*/ 43 w 54"/>
                  <a:gd name="T1" fmla="*/ 53 h 83"/>
                  <a:gd name="T2" fmla="*/ 33 w 54"/>
                  <a:gd name="T3" fmla="*/ 63 h 83"/>
                  <a:gd name="T4" fmla="*/ 33 w 54"/>
                  <a:gd name="T5" fmla="*/ 6 h 83"/>
                  <a:gd name="T6" fmla="*/ 27 w 54"/>
                  <a:gd name="T7" fmla="*/ 0 h 83"/>
                  <a:gd name="T8" fmla="*/ 21 w 54"/>
                  <a:gd name="T9" fmla="*/ 6 h 83"/>
                  <a:gd name="T10" fmla="*/ 21 w 54"/>
                  <a:gd name="T11" fmla="*/ 63 h 83"/>
                  <a:gd name="T12" fmla="*/ 11 w 54"/>
                  <a:gd name="T13" fmla="*/ 53 h 83"/>
                  <a:gd name="T14" fmla="*/ 2 w 54"/>
                  <a:gd name="T15" fmla="*/ 53 h 83"/>
                  <a:gd name="T16" fmla="*/ 2 w 54"/>
                  <a:gd name="T17" fmla="*/ 61 h 83"/>
                  <a:gd name="T18" fmla="*/ 23 w 54"/>
                  <a:gd name="T19" fmla="*/ 82 h 83"/>
                  <a:gd name="T20" fmla="*/ 27 w 54"/>
                  <a:gd name="T21" fmla="*/ 83 h 83"/>
                  <a:gd name="T22" fmla="*/ 31 w 54"/>
                  <a:gd name="T23" fmla="*/ 82 h 83"/>
                  <a:gd name="T24" fmla="*/ 52 w 54"/>
                  <a:gd name="T25" fmla="*/ 61 h 83"/>
                  <a:gd name="T26" fmla="*/ 52 w 54"/>
                  <a:gd name="T27" fmla="*/ 53 h 83"/>
                  <a:gd name="T28" fmla="*/ 43 w 54"/>
                  <a:gd name="T29" fmla="*/ 5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83">
                    <a:moveTo>
                      <a:pt x="43" y="53"/>
                    </a:move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2"/>
                      <a:pt x="30" y="0"/>
                      <a:pt x="27" y="0"/>
                    </a:cubicBezTo>
                    <a:cubicBezTo>
                      <a:pt x="24" y="0"/>
                      <a:pt x="21" y="2"/>
                      <a:pt x="21" y="6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8" y="50"/>
                      <a:pt x="5" y="50"/>
                      <a:pt x="2" y="53"/>
                    </a:cubicBezTo>
                    <a:cubicBezTo>
                      <a:pt x="0" y="55"/>
                      <a:pt x="0" y="59"/>
                      <a:pt x="2" y="61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4" y="83"/>
                      <a:pt x="25" y="83"/>
                      <a:pt x="27" y="83"/>
                    </a:cubicBezTo>
                    <a:cubicBezTo>
                      <a:pt x="28" y="83"/>
                      <a:pt x="30" y="83"/>
                      <a:pt x="31" y="82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4" y="59"/>
                      <a:pt x="54" y="55"/>
                      <a:pt x="52" y="53"/>
                    </a:cubicBezTo>
                    <a:cubicBezTo>
                      <a:pt x="49" y="50"/>
                      <a:pt x="45" y="50"/>
                      <a:pt x="43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29" name="Rectangle 29"/>
            <p:cNvSpPr>
              <a:spLocks noChangeArrowheads="1"/>
            </p:cNvSpPr>
            <p:nvPr/>
          </p:nvSpPr>
          <p:spPr bwMode="auto">
            <a:xfrm>
              <a:off x="2983" y="2776"/>
              <a:ext cx="5800" cy="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朝晖夕阴，</a:t>
              </a:r>
              <a:r>
                <a:rPr lang="zh-CN" altLang="en-US" sz="2800" b="1" u="sng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气象</a:t>
              </a:r>
              <a:r>
                <a:rPr lang="zh-CN" altLang="en-US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万千。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10260" y="2541270"/>
            <a:ext cx="4065905" cy="1327150"/>
            <a:chOff x="1873" y="4159"/>
            <a:chExt cx="6403" cy="2090"/>
          </a:xfrm>
        </p:grpSpPr>
        <p:sp>
          <p:nvSpPr>
            <p:cNvPr id="25618" name="Oval 18"/>
            <p:cNvSpPr>
              <a:spLocks noChangeArrowheads="1"/>
            </p:cNvSpPr>
            <p:nvPr/>
          </p:nvSpPr>
          <p:spPr bwMode="auto">
            <a:xfrm>
              <a:off x="1873" y="4161"/>
              <a:ext cx="860" cy="85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9" name="Group 19"/>
            <p:cNvGrpSpPr/>
            <p:nvPr/>
          </p:nvGrpSpPr>
          <p:grpSpPr>
            <a:xfrm>
              <a:off x="2145" y="4356"/>
              <a:ext cx="315" cy="460"/>
              <a:chOff x="0" y="0"/>
              <a:chExt cx="206" cy="305"/>
            </a:xfrm>
          </p:grpSpPr>
          <p:sp>
            <p:nvSpPr>
              <p:cNvPr id="25620" name="Freeform 20"/>
              <p:cNvSpPr>
                <a:spLocks noEditPoints="1"/>
              </p:cNvSpPr>
              <p:nvPr/>
            </p:nvSpPr>
            <p:spPr bwMode="auto">
              <a:xfrm>
                <a:off x="0" y="43"/>
                <a:ext cx="206" cy="262"/>
              </a:xfrm>
              <a:custGeom>
                <a:avLst/>
                <a:gdLst>
                  <a:gd name="T0" fmla="*/ 124 w 153"/>
                  <a:gd name="T1" fmla="*/ 0 h 193"/>
                  <a:gd name="T2" fmla="*/ 29 w 153"/>
                  <a:gd name="T3" fmla="*/ 0 h 193"/>
                  <a:gd name="T4" fmla="*/ 0 w 153"/>
                  <a:gd name="T5" fmla="*/ 29 h 193"/>
                  <a:gd name="T6" fmla="*/ 0 w 153"/>
                  <a:gd name="T7" fmla="*/ 183 h 193"/>
                  <a:gd name="T8" fmla="*/ 5 w 153"/>
                  <a:gd name="T9" fmla="*/ 191 h 193"/>
                  <a:gd name="T10" fmla="*/ 14 w 153"/>
                  <a:gd name="T11" fmla="*/ 192 h 193"/>
                  <a:gd name="T12" fmla="*/ 77 w 153"/>
                  <a:gd name="T13" fmla="*/ 160 h 193"/>
                  <a:gd name="T14" fmla="*/ 139 w 153"/>
                  <a:gd name="T15" fmla="*/ 192 h 193"/>
                  <a:gd name="T16" fmla="*/ 144 w 153"/>
                  <a:gd name="T17" fmla="*/ 193 h 193"/>
                  <a:gd name="T18" fmla="*/ 149 w 153"/>
                  <a:gd name="T19" fmla="*/ 191 h 193"/>
                  <a:gd name="T20" fmla="*/ 153 w 153"/>
                  <a:gd name="T21" fmla="*/ 183 h 193"/>
                  <a:gd name="T22" fmla="*/ 153 w 153"/>
                  <a:gd name="T23" fmla="*/ 29 h 193"/>
                  <a:gd name="T24" fmla="*/ 124 w 153"/>
                  <a:gd name="T25" fmla="*/ 0 h 193"/>
                  <a:gd name="T26" fmla="*/ 134 w 153"/>
                  <a:gd name="T27" fmla="*/ 168 h 193"/>
                  <a:gd name="T28" fmla="*/ 81 w 153"/>
                  <a:gd name="T29" fmla="*/ 140 h 193"/>
                  <a:gd name="T30" fmla="*/ 77 w 153"/>
                  <a:gd name="T31" fmla="*/ 139 h 193"/>
                  <a:gd name="T32" fmla="*/ 72 w 153"/>
                  <a:gd name="T33" fmla="*/ 140 h 193"/>
                  <a:gd name="T34" fmla="*/ 19 w 153"/>
                  <a:gd name="T35" fmla="*/ 168 h 193"/>
                  <a:gd name="T36" fmla="*/ 19 w 153"/>
                  <a:gd name="T37" fmla="*/ 29 h 193"/>
                  <a:gd name="T38" fmla="*/ 29 w 153"/>
                  <a:gd name="T39" fmla="*/ 19 h 193"/>
                  <a:gd name="T40" fmla="*/ 124 w 153"/>
                  <a:gd name="T41" fmla="*/ 19 h 193"/>
                  <a:gd name="T42" fmla="*/ 134 w 153"/>
                  <a:gd name="T43" fmla="*/ 29 h 193"/>
                  <a:gd name="T44" fmla="*/ 134 w 153"/>
                  <a:gd name="T45" fmla="*/ 1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93">
                    <a:moveTo>
                      <a:pt x="124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2" y="190"/>
                      <a:pt x="5" y="191"/>
                    </a:cubicBezTo>
                    <a:cubicBezTo>
                      <a:pt x="8" y="193"/>
                      <a:pt x="11" y="193"/>
                      <a:pt x="14" y="192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139" y="192"/>
                      <a:pt x="139" y="192"/>
                      <a:pt x="139" y="192"/>
                    </a:cubicBezTo>
                    <a:cubicBezTo>
                      <a:pt x="141" y="193"/>
                      <a:pt x="142" y="193"/>
                      <a:pt x="144" y="193"/>
                    </a:cubicBezTo>
                    <a:cubicBezTo>
                      <a:pt x="146" y="193"/>
                      <a:pt x="147" y="192"/>
                      <a:pt x="149" y="191"/>
                    </a:cubicBezTo>
                    <a:cubicBezTo>
                      <a:pt x="152" y="190"/>
                      <a:pt x="153" y="187"/>
                      <a:pt x="153" y="183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13"/>
                      <a:pt x="140" y="0"/>
                      <a:pt x="124" y="0"/>
                    </a:cubicBezTo>
                    <a:close/>
                    <a:moveTo>
                      <a:pt x="134" y="168"/>
                    </a:move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78" y="139"/>
                      <a:pt x="77" y="139"/>
                    </a:cubicBezTo>
                    <a:cubicBezTo>
                      <a:pt x="75" y="139"/>
                      <a:pt x="74" y="140"/>
                      <a:pt x="72" y="140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3"/>
                      <a:pt x="24" y="19"/>
                      <a:pt x="29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30" y="19"/>
                      <a:pt x="134" y="23"/>
                      <a:pt x="134" y="29"/>
                    </a:cubicBezTo>
                    <a:lnTo>
                      <a:pt x="134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1" name="Freeform 21"/>
              <p:cNvSpPr/>
              <p:nvPr/>
            </p:nvSpPr>
            <p:spPr bwMode="auto">
              <a:xfrm>
                <a:off x="42" y="0"/>
                <a:ext cx="123" cy="26"/>
              </a:xfrm>
              <a:custGeom>
                <a:avLst/>
                <a:gdLst>
                  <a:gd name="T0" fmla="*/ 10 w 91"/>
                  <a:gd name="T1" fmla="*/ 19 h 19"/>
                  <a:gd name="T2" fmla="*/ 82 w 91"/>
                  <a:gd name="T3" fmla="*/ 19 h 19"/>
                  <a:gd name="T4" fmla="*/ 91 w 91"/>
                  <a:gd name="T5" fmla="*/ 10 h 19"/>
                  <a:gd name="T6" fmla="*/ 82 w 91"/>
                  <a:gd name="T7" fmla="*/ 0 h 19"/>
                  <a:gd name="T8" fmla="*/ 10 w 91"/>
                  <a:gd name="T9" fmla="*/ 0 h 19"/>
                  <a:gd name="T10" fmla="*/ 0 w 91"/>
                  <a:gd name="T11" fmla="*/ 10 h 19"/>
                  <a:gd name="T12" fmla="*/ 10 w 91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9">
                    <a:moveTo>
                      <a:pt x="10" y="19"/>
                    </a:moveTo>
                    <a:cubicBezTo>
                      <a:pt x="82" y="19"/>
                      <a:pt x="82" y="19"/>
                      <a:pt x="82" y="19"/>
                    </a:cubicBezTo>
                    <a:cubicBezTo>
                      <a:pt x="87" y="19"/>
                      <a:pt x="91" y="15"/>
                      <a:pt x="91" y="10"/>
                    </a:cubicBezTo>
                    <a:cubicBezTo>
                      <a:pt x="91" y="4"/>
                      <a:pt x="87" y="0"/>
                      <a:pt x="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2" name="Freeform 22"/>
              <p:cNvSpPr/>
              <p:nvPr/>
            </p:nvSpPr>
            <p:spPr bwMode="auto">
              <a:xfrm>
                <a:off x="56" y="105"/>
                <a:ext cx="94" cy="94"/>
              </a:xfrm>
              <a:custGeom>
                <a:avLst/>
                <a:gdLst>
                  <a:gd name="T0" fmla="*/ 60 w 69"/>
                  <a:gd name="T1" fmla="*/ 25 h 69"/>
                  <a:gd name="T2" fmla="*/ 44 w 69"/>
                  <a:gd name="T3" fmla="*/ 25 h 69"/>
                  <a:gd name="T4" fmla="*/ 44 w 69"/>
                  <a:gd name="T5" fmla="*/ 9 h 69"/>
                  <a:gd name="T6" fmla="*/ 35 w 69"/>
                  <a:gd name="T7" fmla="*/ 0 h 69"/>
                  <a:gd name="T8" fmla="*/ 25 w 69"/>
                  <a:gd name="T9" fmla="*/ 9 h 69"/>
                  <a:gd name="T10" fmla="*/ 25 w 69"/>
                  <a:gd name="T11" fmla="*/ 25 h 69"/>
                  <a:gd name="T12" fmla="*/ 10 w 69"/>
                  <a:gd name="T13" fmla="*/ 25 h 69"/>
                  <a:gd name="T14" fmla="*/ 0 w 69"/>
                  <a:gd name="T15" fmla="*/ 34 h 69"/>
                  <a:gd name="T16" fmla="*/ 10 w 69"/>
                  <a:gd name="T17" fmla="*/ 44 h 69"/>
                  <a:gd name="T18" fmla="*/ 25 w 69"/>
                  <a:gd name="T19" fmla="*/ 44 h 69"/>
                  <a:gd name="T20" fmla="*/ 25 w 69"/>
                  <a:gd name="T21" fmla="*/ 59 h 69"/>
                  <a:gd name="T22" fmla="*/ 35 w 69"/>
                  <a:gd name="T23" fmla="*/ 69 h 69"/>
                  <a:gd name="T24" fmla="*/ 44 w 69"/>
                  <a:gd name="T25" fmla="*/ 59 h 69"/>
                  <a:gd name="T26" fmla="*/ 44 w 69"/>
                  <a:gd name="T27" fmla="*/ 44 h 69"/>
                  <a:gd name="T28" fmla="*/ 60 w 69"/>
                  <a:gd name="T29" fmla="*/ 44 h 69"/>
                  <a:gd name="T30" fmla="*/ 69 w 69"/>
                  <a:gd name="T31" fmla="*/ 34 h 69"/>
                  <a:gd name="T32" fmla="*/ 60 w 69"/>
                  <a:gd name="T33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60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ubicBezTo>
                      <a:pt x="30" y="0"/>
                      <a:pt x="25" y="4"/>
                      <a:pt x="25" y="9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9"/>
                      <a:pt x="0" y="34"/>
                    </a:cubicBezTo>
                    <a:cubicBezTo>
                      <a:pt x="0" y="39"/>
                      <a:pt x="5" y="44"/>
                      <a:pt x="10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64"/>
                      <a:pt x="30" y="69"/>
                      <a:pt x="35" y="69"/>
                    </a:cubicBezTo>
                    <a:cubicBezTo>
                      <a:pt x="40" y="69"/>
                      <a:pt x="44" y="64"/>
                      <a:pt x="44" y="5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4"/>
                      <a:pt x="69" y="39"/>
                      <a:pt x="69" y="34"/>
                    </a:cubicBezTo>
                    <a:cubicBezTo>
                      <a:pt x="69" y="29"/>
                      <a:pt x="65" y="25"/>
                      <a:pt x="6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5624" name="Group 24"/>
            <p:cNvGrpSpPr/>
            <p:nvPr/>
          </p:nvGrpSpPr>
          <p:grpSpPr>
            <a:xfrm>
              <a:off x="2118" y="5894"/>
              <a:ext cx="410" cy="355"/>
              <a:chOff x="0" y="0"/>
              <a:chExt cx="346" cy="301"/>
            </a:xfrm>
          </p:grpSpPr>
          <p:sp>
            <p:nvSpPr>
              <p:cNvPr id="25625" name="Freeform 25"/>
              <p:cNvSpPr/>
              <p:nvPr/>
            </p:nvSpPr>
            <p:spPr bwMode="auto">
              <a:xfrm>
                <a:off x="0" y="0"/>
                <a:ext cx="291" cy="254"/>
              </a:xfrm>
              <a:custGeom>
                <a:avLst/>
                <a:gdLst>
                  <a:gd name="T0" fmla="*/ 30 w 291"/>
                  <a:gd name="T1" fmla="*/ 28 h 254"/>
                  <a:gd name="T2" fmla="*/ 261 w 291"/>
                  <a:gd name="T3" fmla="*/ 28 h 254"/>
                  <a:gd name="T4" fmla="*/ 261 w 291"/>
                  <a:gd name="T5" fmla="*/ 126 h 254"/>
                  <a:gd name="T6" fmla="*/ 291 w 291"/>
                  <a:gd name="T7" fmla="*/ 126 h 254"/>
                  <a:gd name="T8" fmla="*/ 291 w 291"/>
                  <a:gd name="T9" fmla="*/ 0 h 254"/>
                  <a:gd name="T10" fmla="*/ 0 w 291"/>
                  <a:gd name="T11" fmla="*/ 0 h 254"/>
                  <a:gd name="T12" fmla="*/ 0 w 291"/>
                  <a:gd name="T13" fmla="*/ 254 h 254"/>
                  <a:gd name="T14" fmla="*/ 146 w 291"/>
                  <a:gd name="T15" fmla="*/ 254 h 254"/>
                  <a:gd name="T16" fmla="*/ 146 w 291"/>
                  <a:gd name="T17" fmla="*/ 224 h 254"/>
                  <a:gd name="T18" fmla="*/ 30 w 291"/>
                  <a:gd name="T19" fmla="*/ 224 h 254"/>
                  <a:gd name="T20" fmla="*/ 30 w 291"/>
                  <a:gd name="T21" fmla="*/ 2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54">
                    <a:moveTo>
                      <a:pt x="30" y="28"/>
                    </a:moveTo>
                    <a:lnTo>
                      <a:pt x="261" y="28"/>
                    </a:lnTo>
                    <a:lnTo>
                      <a:pt x="261" y="126"/>
                    </a:lnTo>
                    <a:lnTo>
                      <a:pt x="291" y="126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46" y="254"/>
                    </a:lnTo>
                    <a:lnTo>
                      <a:pt x="146" y="224"/>
                    </a:lnTo>
                    <a:lnTo>
                      <a:pt x="30" y="2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6" name="Freeform 26"/>
              <p:cNvSpPr/>
              <p:nvPr/>
            </p:nvSpPr>
            <p:spPr bwMode="auto">
              <a:xfrm>
                <a:off x="207" y="161"/>
                <a:ext cx="139" cy="140"/>
              </a:xfrm>
              <a:custGeom>
                <a:avLst/>
                <a:gdLst>
                  <a:gd name="T0" fmla="*/ 139 w 139"/>
                  <a:gd name="T1" fmla="*/ 56 h 140"/>
                  <a:gd name="T2" fmla="*/ 84 w 139"/>
                  <a:gd name="T3" fmla="*/ 56 h 140"/>
                  <a:gd name="T4" fmla="*/ 84 w 139"/>
                  <a:gd name="T5" fmla="*/ 0 h 140"/>
                  <a:gd name="T6" fmla="*/ 54 w 139"/>
                  <a:gd name="T7" fmla="*/ 0 h 140"/>
                  <a:gd name="T8" fmla="*/ 54 w 139"/>
                  <a:gd name="T9" fmla="*/ 56 h 140"/>
                  <a:gd name="T10" fmla="*/ 0 w 139"/>
                  <a:gd name="T11" fmla="*/ 56 h 140"/>
                  <a:gd name="T12" fmla="*/ 0 w 139"/>
                  <a:gd name="T13" fmla="*/ 86 h 140"/>
                  <a:gd name="T14" fmla="*/ 54 w 139"/>
                  <a:gd name="T15" fmla="*/ 86 h 140"/>
                  <a:gd name="T16" fmla="*/ 54 w 139"/>
                  <a:gd name="T17" fmla="*/ 140 h 140"/>
                  <a:gd name="T18" fmla="*/ 84 w 139"/>
                  <a:gd name="T19" fmla="*/ 140 h 140"/>
                  <a:gd name="T20" fmla="*/ 84 w 139"/>
                  <a:gd name="T21" fmla="*/ 86 h 140"/>
                  <a:gd name="T22" fmla="*/ 139 w 139"/>
                  <a:gd name="T23" fmla="*/ 86 h 140"/>
                  <a:gd name="T24" fmla="*/ 139 w 139"/>
                  <a:gd name="T2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40">
                    <a:moveTo>
                      <a:pt x="139" y="56"/>
                    </a:moveTo>
                    <a:lnTo>
                      <a:pt x="84" y="56"/>
                    </a:lnTo>
                    <a:lnTo>
                      <a:pt x="84" y="0"/>
                    </a:ln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86"/>
                    </a:lnTo>
                    <a:lnTo>
                      <a:pt x="54" y="86"/>
                    </a:lnTo>
                    <a:lnTo>
                      <a:pt x="54" y="140"/>
                    </a:lnTo>
                    <a:lnTo>
                      <a:pt x="84" y="140"/>
                    </a:lnTo>
                    <a:lnTo>
                      <a:pt x="84" y="86"/>
                    </a:lnTo>
                    <a:lnTo>
                      <a:pt x="139" y="8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7" name="Rectangle 27"/>
              <p:cNvSpPr>
                <a:spLocks noChangeArrowheads="1"/>
              </p:cNvSpPr>
              <p:nvPr/>
            </p:nvSpPr>
            <p:spPr bwMode="auto">
              <a:xfrm>
                <a:off x="70" y="75"/>
                <a:ext cx="12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8" name="Rectangle 28"/>
              <p:cNvSpPr>
                <a:spLocks noChangeArrowheads="1"/>
              </p:cNvSpPr>
              <p:nvPr/>
            </p:nvSpPr>
            <p:spPr bwMode="auto">
              <a:xfrm>
                <a:off x="70" y="134"/>
                <a:ext cx="96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30" name="Rectangle 30"/>
            <p:cNvSpPr>
              <a:spLocks noChangeArrowheads="1"/>
            </p:cNvSpPr>
            <p:nvPr/>
          </p:nvSpPr>
          <p:spPr bwMode="auto">
            <a:xfrm>
              <a:off x="2983" y="4159"/>
              <a:ext cx="5293" cy="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山间之四时也</a:t>
              </a:r>
            </a:p>
          </p:txBody>
        </p:sp>
      </p:grp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663950" y="253292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sz="3200" b="1">
                <a:solidFill>
                  <a:srgbClr val="12B789"/>
                </a:solidFill>
              </a:rPr>
              <a:t>古今异义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828415" y="836930"/>
            <a:ext cx="1584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480050" y="1196340"/>
            <a:ext cx="3213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古义：景物</a:t>
            </a:r>
          </a:p>
          <a:p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今义：天气情况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572760" y="2541270"/>
            <a:ext cx="3213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古义：季节</a:t>
            </a:r>
          </a:p>
          <a:p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今义：时间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0260" y="1196340"/>
            <a:ext cx="4389755" cy="542925"/>
            <a:chOff x="1870" y="2688"/>
            <a:chExt cx="6913" cy="855"/>
          </a:xfrm>
        </p:grpSpPr>
        <p:sp>
          <p:nvSpPr>
            <p:cNvPr id="25614" name="Oval 14"/>
            <p:cNvSpPr>
              <a:spLocks noChangeArrowheads="1"/>
            </p:cNvSpPr>
            <p:nvPr/>
          </p:nvSpPr>
          <p:spPr bwMode="auto">
            <a:xfrm>
              <a:off x="1870" y="2688"/>
              <a:ext cx="860" cy="8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5" name="Group 15"/>
            <p:cNvGrpSpPr/>
            <p:nvPr/>
          </p:nvGrpSpPr>
          <p:grpSpPr>
            <a:xfrm>
              <a:off x="2093" y="2903"/>
              <a:ext cx="420" cy="430"/>
              <a:chOff x="0" y="0"/>
              <a:chExt cx="276" cy="281"/>
            </a:xfrm>
          </p:grpSpPr>
          <p:sp>
            <p:nvSpPr>
              <p:cNvPr id="25616" name="Freeform 16"/>
              <p:cNvSpPr/>
              <p:nvPr/>
            </p:nvSpPr>
            <p:spPr bwMode="auto">
              <a:xfrm>
                <a:off x="0" y="0"/>
                <a:ext cx="276" cy="203"/>
              </a:xfrm>
              <a:custGeom>
                <a:avLst/>
                <a:gdLst>
                  <a:gd name="T0" fmla="*/ 106 w 138"/>
                  <a:gd name="T1" fmla="*/ 37 h 101"/>
                  <a:gd name="T2" fmla="*/ 100 w 138"/>
                  <a:gd name="T3" fmla="*/ 38 h 101"/>
                  <a:gd name="T4" fmla="*/ 100 w 138"/>
                  <a:gd name="T5" fmla="*/ 35 h 101"/>
                  <a:gd name="T6" fmla="*/ 66 w 138"/>
                  <a:gd name="T7" fmla="*/ 0 h 101"/>
                  <a:gd name="T8" fmla="*/ 32 w 138"/>
                  <a:gd name="T9" fmla="*/ 29 h 101"/>
                  <a:gd name="T10" fmla="*/ 22 w 138"/>
                  <a:gd name="T11" fmla="*/ 30 h 101"/>
                  <a:gd name="T12" fmla="*/ 22 w 138"/>
                  <a:gd name="T13" fmla="*/ 30 h 101"/>
                  <a:gd name="T14" fmla="*/ 8 w 138"/>
                  <a:gd name="T15" fmla="*/ 51 h 101"/>
                  <a:gd name="T16" fmla="*/ 10 w 138"/>
                  <a:gd name="T17" fmla="*/ 60 h 101"/>
                  <a:gd name="T18" fmla="*/ 0 w 138"/>
                  <a:gd name="T19" fmla="*/ 79 h 101"/>
                  <a:gd name="T20" fmla="*/ 22 w 138"/>
                  <a:gd name="T21" fmla="*/ 101 h 101"/>
                  <a:gd name="T22" fmla="*/ 45 w 138"/>
                  <a:gd name="T23" fmla="*/ 101 h 101"/>
                  <a:gd name="T24" fmla="*/ 51 w 138"/>
                  <a:gd name="T25" fmla="*/ 95 h 101"/>
                  <a:gd name="T26" fmla="*/ 45 w 138"/>
                  <a:gd name="T27" fmla="*/ 89 h 101"/>
                  <a:gd name="T28" fmla="*/ 22 w 138"/>
                  <a:gd name="T29" fmla="*/ 89 h 101"/>
                  <a:gd name="T30" fmla="*/ 12 w 138"/>
                  <a:gd name="T31" fmla="*/ 79 h 101"/>
                  <a:gd name="T32" fmla="*/ 20 w 138"/>
                  <a:gd name="T33" fmla="*/ 69 h 101"/>
                  <a:gd name="T34" fmla="*/ 25 w 138"/>
                  <a:gd name="T35" fmla="*/ 65 h 101"/>
                  <a:gd name="T36" fmla="*/ 23 w 138"/>
                  <a:gd name="T37" fmla="*/ 58 h 101"/>
                  <a:gd name="T38" fmla="*/ 20 w 138"/>
                  <a:gd name="T39" fmla="*/ 51 h 101"/>
                  <a:gd name="T40" fmla="*/ 26 w 138"/>
                  <a:gd name="T41" fmla="*/ 41 h 101"/>
                  <a:gd name="T42" fmla="*/ 26 w 138"/>
                  <a:gd name="T43" fmla="*/ 41 h 101"/>
                  <a:gd name="T44" fmla="*/ 35 w 138"/>
                  <a:gd name="T45" fmla="*/ 42 h 101"/>
                  <a:gd name="T46" fmla="*/ 41 w 138"/>
                  <a:gd name="T47" fmla="*/ 42 h 101"/>
                  <a:gd name="T48" fmla="*/ 43 w 138"/>
                  <a:gd name="T49" fmla="*/ 36 h 101"/>
                  <a:gd name="T50" fmla="*/ 43 w 138"/>
                  <a:gd name="T51" fmla="*/ 35 h 101"/>
                  <a:gd name="T52" fmla="*/ 43 w 138"/>
                  <a:gd name="T53" fmla="*/ 35 h 101"/>
                  <a:gd name="T54" fmla="*/ 66 w 138"/>
                  <a:gd name="T55" fmla="*/ 12 h 101"/>
                  <a:gd name="T56" fmla="*/ 88 w 138"/>
                  <a:gd name="T57" fmla="*/ 35 h 101"/>
                  <a:gd name="T58" fmla="*/ 84 w 138"/>
                  <a:gd name="T59" fmla="*/ 46 h 101"/>
                  <a:gd name="T60" fmla="*/ 86 w 138"/>
                  <a:gd name="T61" fmla="*/ 54 h 101"/>
                  <a:gd name="T62" fmla="*/ 93 w 138"/>
                  <a:gd name="T63" fmla="*/ 54 h 101"/>
                  <a:gd name="T64" fmla="*/ 106 w 138"/>
                  <a:gd name="T65" fmla="*/ 49 h 101"/>
                  <a:gd name="T66" fmla="*/ 126 w 138"/>
                  <a:gd name="T67" fmla="*/ 69 h 101"/>
                  <a:gd name="T68" fmla="*/ 106 w 138"/>
                  <a:gd name="T69" fmla="*/ 89 h 101"/>
                  <a:gd name="T70" fmla="*/ 93 w 138"/>
                  <a:gd name="T71" fmla="*/ 89 h 101"/>
                  <a:gd name="T72" fmla="*/ 87 w 138"/>
                  <a:gd name="T73" fmla="*/ 95 h 101"/>
                  <a:gd name="T74" fmla="*/ 93 w 138"/>
                  <a:gd name="T75" fmla="*/ 101 h 101"/>
                  <a:gd name="T76" fmla="*/ 106 w 138"/>
                  <a:gd name="T77" fmla="*/ 101 h 101"/>
                  <a:gd name="T78" fmla="*/ 138 w 138"/>
                  <a:gd name="T79" fmla="*/ 69 h 101"/>
                  <a:gd name="T80" fmla="*/ 106 w 138"/>
                  <a:gd name="T81" fmla="*/ 3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8" h="100">
                    <a:moveTo>
                      <a:pt x="106" y="37"/>
                    </a:moveTo>
                    <a:cubicBezTo>
                      <a:pt x="104" y="37"/>
                      <a:pt x="102" y="37"/>
                      <a:pt x="100" y="38"/>
                    </a:cubicBezTo>
                    <a:cubicBezTo>
                      <a:pt x="100" y="37"/>
                      <a:pt x="100" y="36"/>
                      <a:pt x="100" y="35"/>
                    </a:cubicBezTo>
                    <a:cubicBezTo>
                      <a:pt x="100" y="16"/>
                      <a:pt x="84" y="0"/>
                      <a:pt x="66" y="0"/>
                    </a:cubicBezTo>
                    <a:cubicBezTo>
                      <a:pt x="49" y="0"/>
                      <a:pt x="35" y="13"/>
                      <a:pt x="32" y="29"/>
                    </a:cubicBezTo>
                    <a:cubicBezTo>
                      <a:pt x="28" y="28"/>
                      <a:pt x="25" y="29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13" y="33"/>
                      <a:pt x="8" y="42"/>
                      <a:pt x="8" y="51"/>
                    </a:cubicBezTo>
                    <a:cubicBezTo>
                      <a:pt x="8" y="54"/>
                      <a:pt x="8" y="57"/>
                      <a:pt x="10" y="60"/>
                    </a:cubicBezTo>
                    <a:cubicBezTo>
                      <a:pt x="4" y="64"/>
                      <a:pt x="0" y="71"/>
                      <a:pt x="0" y="79"/>
                    </a:cubicBezTo>
                    <a:cubicBezTo>
                      <a:pt x="0" y="91"/>
                      <a:pt x="10" y="101"/>
                      <a:pt x="22" y="101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8" y="101"/>
                      <a:pt x="51" y="98"/>
                      <a:pt x="51" y="95"/>
                    </a:cubicBezTo>
                    <a:cubicBezTo>
                      <a:pt x="51" y="92"/>
                      <a:pt x="48" y="89"/>
                      <a:pt x="45" y="89"/>
                    </a:cubicBezTo>
                    <a:cubicBezTo>
                      <a:pt x="22" y="89"/>
                      <a:pt x="22" y="89"/>
                      <a:pt x="22" y="89"/>
                    </a:cubicBezTo>
                    <a:cubicBezTo>
                      <a:pt x="16" y="89"/>
                      <a:pt x="12" y="84"/>
                      <a:pt x="12" y="79"/>
                    </a:cubicBezTo>
                    <a:cubicBezTo>
                      <a:pt x="12" y="74"/>
                      <a:pt x="16" y="70"/>
                      <a:pt x="20" y="69"/>
                    </a:cubicBezTo>
                    <a:cubicBezTo>
                      <a:pt x="23" y="69"/>
                      <a:pt x="25" y="67"/>
                      <a:pt x="25" y="65"/>
                    </a:cubicBezTo>
                    <a:cubicBezTo>
                      <a:pt x="26" y="62"/>
                      <a:pt x="25" y="60"/>
                      <a:pt x="23" y="58"/>
                    </a:cubicBezTo>
                    <a:cubicBezTo>
                      <a:pt x="21" y="57"/>
                      <a:pt x="20" y="54"/>
                      <a:pt x="20" y="51"/>
                    </a:cubicBezTo>
                    <a:cubicBezTo>
                      <a:pt x="20" y="47"/>
                      <a:pt x="22" y="43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9" y="40"/>
                      <a:pt x="32" y="40"/>
                      <a:pt x="35" y="42"/>
                    </a:cubicBezTo>
                    <a:cubicBezTo>
                      <a:pt x="36" y="43"/>
                      <a:pt x="39" y="43"/>
                      <a:pt x="41" y="42"/>
                    </a:cubicBezTo>
                    <a:cubicBezTo>
                      <a:pt x="43" y="41"/>
                      <a:pt x="44" y="39"/>
                      <a:pt x="43" y="36"/>
                    </a:cubicBezTo>
                    <a:cubicBezTo>
                      <a:pt x="43" y="36"/>
                      <a:pt x="43" y="36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22"/>
                      <a:pt x="53" y="12"/>
                      <a:pt x="66" y="12"/>
                    </a:cubicBezTo>
                    <a:cubicBezTo>
                      <a:pt x="78" y="12"/>
                      <a:pt x="88" y="22"/>
                      <a:pt x="88" y="35"/>
                    </a:cubicBezTo>
                    <a:cubicBezTo>
                      <a:pt x="88" y="39"/>
                      <a:pt x="87" y="43"/>
                      <a:pt x="84" y="46"/>
                    </a:cubicBezTo>
                    <a:cubicBezTo>
                      <a:pt x="83" y="49"/>
                      <a:pt x="83" y="52"/>
                      <a:pt x="86" y="54"/>
                    </a:cubicBezTo>
                    <a:cubicBezTo>
                      <a:pt x="88" y="56"/>
                      <a:pt x="91" y="56"/>
                      <a:pt x="93" y="54"/>
                    </a:cubicBezTo>
                    <a:cubicBezTo>
                      <a:pt x="96" y="52"/>
                      <a:pt x="100" y="49"/>
                      <a:pt x="106" y="49"/>
                    </a:cubicBezTo>
                    <a:cubicBezTo>
                      <a:pt x="117" y="49"/>
                      <a:pt x="126" y="58"/>
                      <a:pt x="126" y="69"/>
                    </a:cubicBezTo>
                    <a:cubicBezTo>
                      <a:pt x="126" y="80"/>
                      <a:pt x="117" y="89"/>
                      <a:pt x="106" y="89"/>
                    </a:cubicBezTo>
                    <a:cubicBezTo>
                      <a:pt x="93" y="89"/>
                      <a:pt x="93" y="89"/>
                      <a:pt x="93" y="89"/>
                    </a:cubicBezTo>
                    <a:cubicBezTo>
                      <a:pt x="90" y="89"/>
                      <a:pt x="87" y="92"/>
                      <a:pt x="87" y="95"/>
                    </a:cubicBezTo>
                    <a:cubicBezTo>
                      <a:pt x="87" y="98"/>
                      <a:pt x="90" y="101"/>
                      <a:pt x="93" y="101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24" y="101"/>
                      <a:pt x="138" y="87"/>
                      <a:pt x="138" y="69"/>
                    </a:cubicBezTo>
                    <a:cubicBezTo>
                      <a:pt x="138" y="51"/>
                      <a:pt x="124" y="37"/>
                      <a:pt x="106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17" name="Freeform 17"/>
              <p:cNvSpPr/>
              <p:nvPr/>
            </p:nvSpPr>
            <p:spPr bwMode="auto">
              <a:xfrm>
                <a:off x="84" y="115"/>
                <a:ext cx="108" cy="166"/>
              </a:xfrm>
              <a:custGeom>
                <a:avLst/>
                <a:gdLst>
                  <a:gd name="T0" fmla="*/ 43 w 54"/>
                  <a:gd name="T1" fmla="*/ 53 h 83"/>
                  <a:gd name="T2" fmla="*/ 33 w 54"/>
                  <a:gd name="T3" fmla="*/ 63 h 83"/>
                  <a:gd name="T4" fmla="*/ 33 w 54"/>
                  <a:gd name="T5" fmla="*/ 6 h 83"/>
                  <a:gd name="T6" fmla="*/ 27 w 54"/>
                  <a:gd name="T7" fmla="*/ 0 h 83"/>
                  <a:gd name="T8" fmla="*/ 21 w 54"/>
                  <a:gd name="T9" fmla="*/ 6 h 83"/>
                  <a:gd name="T10" fmla="*/ 21 w 54"/>
                  <a:gd name="T11" fmla="*/ 63 h 83"/>
                  <a:gd name="T12" fmla="*/ 11 w 54"/>
                  <a:gd name="T13" fmla="*/ 53 h 83"/>
                  <a:gd name="T14" fmla="*/ 2 w 54"/>
                  <a:gd name="T15" fmla="*/ 53 h 83"/>
                  <a:gd name="T16" fmla="*/ 2 w 54"/>
                  <a:gd name="T17" fmla="*/ 61 h 83"/>
                  <a:gd name="T18" fmla="*/ 23 w 54"/>
                  <a:gd name="T19" fmla="*/ 82 h 83"/>
                  <a:gd name="T20" fmla="*/ 27 w 54"/>
                  <a:gd name="T21" fmla="*/ 83 h 83"/>
                  <a:gd name="T22" fmla="*/ 31 w 54"/>
                  <a:gd name="T23" fmla="*/ 82 h 83"/>
                  <a:gd name="T24" fmla="*/ 52 w 54"/>
                  <a:gd name="T25" fmla="*/ 61 h 83"/>
                  <a:gd name="T26" fmla="*/ 52 w 54"/>
                  <a:gd name="T27" fmla="*/ 53 h 83"/>
                  <a:gd name="T28" fmla="*/ 43 w 54"/>
                  <a:gd name="T29" fmla="*/ 5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83">
                    <a:moveTo>
                      <a:pt x="43" y="53"/>
                    </a:move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2"/>
                      <a:pt x="30" y="0"/>
                      <a:pt x="27" y="0"/>
                    </a:cubicBezTo>
                    <a:cubicBezTo>
                      <a:pt x="24" y="0"/>
                      <a:pt x="21" y="2"/>
                      <a:pt x="21" y="6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8" y="50"/>
                      <a:pt x="5" y="50"/>
                      <a:pt x="2" y="53"/>
                    </a:cubicBezTo>
                    <a:cubicBezTo>
                      <a:pt x="0" y="55"/>
                      <a:pt x="0" y="59"/>
                      <a:pt x="2" y="61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4" y="83"/>
                      <a:pt x="25" y="83"/>
                      <a:pt x="27" y="83"/>
                    </a:cubicBezTo>
                    <a:cubicBezTo>
                      <a:pt x="28" y="83"/>
                      <a:pt x="30" y="83"/>
                      <a:pt x="31" y="82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4" y="59"/>
                      <a:pt x="54" y="55"/>
                      <a:pt x="52" y="53"/>
                    </a:cubicBezTo>
                    <a:cubicBezTo>
                      <a:pt x="49" y="50"/>
                      <a:pt x="45" y="50"/>
                      <a:pt x="43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29" name="Rectangle 29"/>
            <p:cNvSpPr>
              <a:spLocks noChangeArrowheads="1"/>
            </p:cNvSpPr>
            <p:nvPr/>
          </p:nvSpPr>
          <p:spPr bwMode="auto">
            <a:xfrm>
              <a:off x="2983" y="2776"/>
              <a:ext cx="5800" cy="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攘除</a:t>
              </a:r>
              <a:r>
                <a:rPr lang="zh-CN" altLang="en-US" sz="2800" b="1" u="sng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奸凶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10260" y="2541270"/>
            <a:ext cx="4065905" cy="1327150"/>
            <a:chOff x="1873" y="4159"/>
            <a:chExt cx="6403" cy="2090"/>
          </a:xfrm>
        </p:grpSpPr>
        <p:sp>
          <p:nvSpPr>
            <p:cNvPr id="25618" name="Oval 18"/>
            <p:cNvSpPr>
              <a:spLocks noChangeArrowheads="1"/>
            </p:cNvSpPr>
            <p:nvPr/>
          </p:nvSpPr>
          <p:spPr bwMode="auto">
            <a:xfrm>
              <a:off x="1873" y="4161"/>
              <a:ext cx="860" cy="85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9" name="Group 19"/>
            <p:cNvGrpSpPr/>
            <p:nvPr/>
          </p:nvGrpSpPr>
          <p:grpSpPr>
            <a:xfrm>
              <a:off x="2145" y="4356"/>
              <a:ext cx="315" cy="460"/>
              <a:chOff x="0" y="0"/>
              <a:chExt cx="206" cy="305"/>
            </a:xfrm>
          </p:grpSpPr>
          <p:sp>
            <p:nvSpPr>
              <p:cNvPr id="25620" name="Freeform 20"/>
              <p:cNvSpPr>
                <a:spLocks noEditPoints="1"/>
              </p:cNvSpPr>
              <p:nvPr/>
            </p:nvSpPr>
            <p:spPr bwMode="auto">
              <a:xfrm>
                <a:off x="0" y="43"/>
                <a:ext cx="206" cy="262"/>
              </a:xfrm>
              <a:custGeom>
                <a:avLst/>
                <a:gdLst>
                  <a:gd name="T0" fmla="*/ 124 w 153"/>
                  <a:gd name="T1" fmla="*/ 0 h 193"/>
                  <a:gd name="T2" fmla="*/ 29 w 153"/>
                  <a:gd name="T3" fmla="*/ 0 h 193"/>
                  <a:gd name="T4" fmla="*/ 0 w 153"/>
                  <a:gd name="T5" fmla="*/ 29 h 193"/>
                  <a:gd name="T6" fmla="*/ 0 w 153"/>
                  <a:gd name="T7" fmla="*/ 183 h 193"/>
                  <a:gd name="T8" fmla="*/ 5 w 153"/>
                  <a:gd name="T9" fmla="*/ 191 h 193"/>
                  <a:gd name="T10" fmla="*/ 14 w 153"/>
                  <a:gd name="T11" fmla="*/ 192 h 193"/>
                  <a:gd name="T12" fmla="*/ 77 w 153"/>
                  <a:gd name="T13" fmla="*/ 160 h 193"/>
                  <a:gd name="T14" fmla="*/ 139 w 153"/>
                  <a:gd name="T15" fmla="*/ 192 h 193"/>
                  <a:gd name="T16" fmla="*/ 144 w 153"/>
                  <a:gd name="T17" fmla="*/ 193 h 193"/>
                  <a:gd name="T18" fmla="*/ 149 w 153"/>
                  <a:gd name="T19" fmla="*/ 191 h 193"/>
                  <a:gd name="T20" fmla="*/ 153 w 153"/>
                  <a:gd name="T21" fmla="*/ 183 h 193"/>
                  <a:gd name="T22" fmla="*/ 153 w 153"/>
                  <a:gd name="T23" fmla="*/ 29 h 193"/>
                  <a:gd name="T24" fmla="*/ 124 w 153"/>
                  <a:gd name="T25" fmla="*/ 0 h 193"/>
                  <a:gd name="T26" fmla="*/ 134 w 153"/>
                  <a:gd name="T27" fmla="*/ 168 h 193"/>
                  <a:gd name="T28" fmla="*/ 81 w 153"/>
                  <a:gd name="T29" fmla="*/ 140 h 193"/>
                  <a:gd name="T30" fmla="*/ 77 w 153"/>
                  <a:gd name="T31" fmla="*/ 139 h 193"/>
                  <a:gd name="T32" fmla="*/ 72 w 153"/>
                  <a:gd name="T33" fmla="*/ 140 h 193"/>
                  <a:gd name="T34" fmla="*/ 19 w 153"/>
                  <a:gd name="T35" fmla="*/ 168 h 193"/>
                  <a:gd name="T36" fmla="*/ 19 w 153"/>
                  <a:gd name="T37" fmla="*/ 29 h 193"/>
                  <a:gd name="T38" fmla="*/ 29 w 153"/>
                  <a:gd name="T39" fmla="*/ 19 h 193"/>
                  <a:gd name="T40" fmla="*/ 124 w 153"/>
                  <a:gd name="T41" fmla="*/ 19 h 193"/>
                  <a:gd name="T42" fmla="*/ 134 w 153"/>
                  <a:gd name="T43" fmla="*/ 29 h 193"/>
                  <a:gd name="T44" fmla="*/ 134 w 153"/>
                  <a:gd name="T45" fmla="*/ 1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93">
                    <a:moveTo>
                      <a:pt x="124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2" y="190"/>
                      <a:pt x="5" y="191"/>
                    </a:cubicBezTo>
                    <a:cubicBezTo>
                      <a:pt x="8" y="193"/>
                      <a:pt x="11" y="193"/>
                      <a:pt x="14" y="192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139" y="192"/>
                      <a:pt x="139" y="192"/>
                      <a:pt x="139" y="192"/>
                    </a:cubicBezTo>
                    <a:cubicBezTo>
                      <a:pt x="141" y="193"/>
                      <a:pt x="142" y="193"/>
                      <a:pt x="144" y="193"/>
                    </a:cubicBezTo>
                    <a:cubicBezTo>
                      <a:pt x="146" y="193"/>
                      <a:pt x="147" y="192"/>
                      <a:pt x="149" y="191"/>
                    </a:cubicBezTo>
                    <a:cubicBezTo>
                      <a:pt x="152" y="190"/>
                      <a:pt x="153" y="187"/>
                      <a:pt x="153" y="183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13"/>
                      <a:pt x="140" y="0"/>
                      <a:pt x="124" y="0"/>
                    </a:cubicBezTo>
                    <a:close/>
                    <a:moveTo>
                      <a:pt x="134" y="168"/>
                    </a:move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78" y="139"/>
                      <a:pt x="77" y="139"/>
                    </a:cubicBezTo>
                    <a:cubicBezTo>
                      <a:pt x="75" y="139"/>
                      <a:pt x="74" y="140"/>
                      <a:pt x="72" y="140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3"/>
                      <a:pt x="24" y="19"/>
                      <a:pt x="29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30" y="19"/>
                      <a:pt x="134" y="23"/>
                      <a:pt x="134" y="29"/>
                    </a:cubicBezTo>
                    <a:lnTo>
                      <a:pt x="134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1" name="Freeform 21"/>
              <p:cNvSpPr/>
              <p:nvPr/>
            </p:nvSpPr>
            <p:spPr bwMode="auto">
              <a:xfrm>
                <a:off x="42" y="0"/>
                <a:ext cx="123" cy="26"/>
              </a:xfrm>
              <a:custGeom>
                <a:avLst/>
                <a:gdLst>
                  <a:gd name="T0" fmla="*/ 10 w 91"/>
                  <a:gd name="T1" fmla="*/ 19 h 19"/>
                  <a:gd name="T2" fmla="*/ 82 w 91"/>
                  <a:gd name="T3" fmla="*/ 19 h 19"/>
                  <a:gd name="T4" fmla="*/ 91 w 91"/>
                  <a:gd name="T5" fmla="*/ 10 h 19"/>
                  <a:gd name="T6" fmla="*/ 82 w 91"/>
                  <a:gd name="T7" fmla="*/ 0 h 19"/>
                  <a:gd name="T8" fmla="*/ 10 w 91"/>
                  <a:gd name="T9" fmla="*/ 0 h 19"/>
                  <a:gd name="T10" fmla="*/ 0 w 91"/>
                  <a:gd name="T11" fmla="*/ 10 h 19"/>
                  <a:gd name="T12" fmla="*/ 10 w 91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9">
                    <a:moveTo>
                      <a:pt x="10" y="19"/>
                    </a:moveTo>
                    <a:cubicBezTo>
                      <a:pt x="82" y="19"/>
                      <a:pt x="82" y="19"/>
                      <a:pt x="82" y="19"/>
                    </a:cubicBezTo>
                    <a:cubicBezTo>
                      <a:pt x="87" y="19"/>
                      <a:pt x="91" y="15"/>
                      <a:pt x="91" y="10"/>
                    </a:cubicBezTo>
                    <a:cubicBezTo>
                      <a:pt x="91" y="4"/>
                      <a:pt x="87" y="0"/>
                      <a:pt x="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2" name="Freeform 22"/>
              <p:cNvSpPr/>
              <p:nvPr/>
            </p:nvSpPr>
            <p:spPr bwMode="auto">
              <a:xfrm>
                <a:off x="56" y="105"/>
                <a:ext cx="94" cy="94"/>
              </a:xfrm>
              <a:custGeom>
                <a:avLst/>
                <a:gdLst>
                  <a:gd name="T0" fmla="*/ 60 w 69"/>
                  <a:gd name="T1" fmla="*/ 25 h 69"/>
                  <a:gd name="T2" fmla="*/ 44 w 69"/>
                  <a:gd name="T3" fmla="*/ 25 h 69"/>
                  <a:gd name="T4" fmla="*/ 44 w 69"/>
                  <a:gd name="T5" fmla="*/ 9 h 69"/>
                  <a:gd name="T6" fmla="*/ 35 w 69"/>
                  <a:gd name="T7" fmla="*/ 0 h 69"/>
                  <a:gd name="T8" fmla="*/ 25 w 69"/>
                  <a:gd name="T9" fmla="*/ 9 h 69"/>
                  <a:gd name="T10" fmla="*/ 25 w 69"/>
                  <a:gd name="T11" fmla="*/ 25 h 69"/>
                  <a:gd name="T12" fmla="*/ 10 w 69"/>
                  <a:gd name="T13" fmla="*/ 25 h 69"/>
                  <a:gd name="T14" fmla="*/ 0 w 69"/>
                  <a:gd name="T15" fmla="*/ 34 h 69"/>
                  <a:gd name="T16" fmla="*/ 10 w 69"/>
                  <a:gd name="T17" fmla="*/ 44 h 69"/>
                  <a:gd name="T18" fmla="*/ 25 w 69"/>
                  <a:gd name="T19" fmla="*/ 44 h 69"/>
                  <a:gd name="T20" fmla="*/ 25 w 69"/>
                  <a:gd name="T21" fmla="*/ 59 h 69"/>
                  <a:gd name="T22" fmla="*/ 35 w 69"/>
                  <a:gd name="T23" fmla="*/ 69 h 69"/>
                  <a:gd name="T24" fmla="*/ 44 w 69"/>
                  <a:gd name="T25" fmla="*/ 59 h 69"/>
                  <a:gd name="T26" fmla="*/ 44 w 69"/>
                  <a:gd name="T27" fmla="*/ 44 h 69"/>
                  <a:gd name="T28" fmla="*/ 60 w 69"/>
                  <a:gd name="T29" fmla="*/ 44 h 69"/>
                  <a:gd name="T30" fmla="*/ 69 w 69"/>
                  <a:gd name="T31" fmla="*/ 34 h 69"/>
                  <a:gd name="T32" fmla="*/ 60 w 69"/>
                  <a:gd name="T33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60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ubicBezTo>
                      <a:pt x="30" y="0"/>
                      <a:pt x="25" y="4"/>
                      <a:pt x="25" y="9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9"/>
                      <a:pt x="0" y="34"/>
                    </a:cubicBezTo>
                    <a:cubicBezTo>
                      <a:pt x="0" y="39"/>
                      <a:pt x="5" y="44"/>
                      <a:pt x="10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64"/>
                      <a:pt x="30" y="69"/>
                      <a:pt x="35" y="69"/>
                    </a:cubicBezTo>
                    <a:cubicBezTo>
                      <a:pt x="40" y="69"/>
                      <a:pt x="44" y="64"/>
                      <a:pt x="44" y="5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4"/>
                      <a:pt x="69" y="39"/>
                      <a:pt x="69" y="34"/>
                    </a:cubicBezTo>
                    <a:cubicBezTo>
                      <a:pt x="69" y="29"/>
                      <a:pt x="65" y="25"/>
                      <a:pt x="6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5624" name="Group 24"/>
            <p:cNvGrpSpPr/>
            <p:nvPr/>
          </p:nvGrpSpPr>
          <p:grpSpPr>
            <a:xfrm>
              <a:off x="2118" y="5894"/>
              <a:ext cx="410" cy="355"/>
              <a:chOff x="0" y="0"/>
              <a:chExt cx="346" cy="301"/>
            </a:xfrm>
          </p:grpSpPr>
          <p:sp>
            <p:nvSpPr>
              <p:cNvPr id="25625" name="Freeform 25"/>
              <p:cNvSpPr/>
              <p:nvPr/>
            </p:nvSpPr>
            <p:spPr bwMode="auto">
              <a:xfrm>
                <a:off x="0" y="0"/>
                <a:ext cx="291" cy="254"/>
              </a:xfrm>
              <a:custGeom>
                <a:avLst/>
                <a:gdLst>
                  <a:gd name="T0" fmla="*/ 30 w 291"/>
                  <a:gd name="T1" fmla="*/ 28 h 254"/>
                  <a:gd name="T2" fmla="*/ 261 w 291"/>
                  <a:gd name="T3" fmla="*/ 28 h 254"/>
                  <a:gd name="T4" fmla="*/ 261 w 291"/>
                  <a:gd name="T5" fmla="*/ 126 h 254"/>
                  <a:gd name="T6" fmla="*/ 291 w 291"/>
                  <a:gd name="T7" fmla="*/ 126 h 254"/>
                  <a:gd name="T8" fmla="*/ 291 w 291"/>
                  <a:gd name="T9" fmla="*/ 0 h 254"/>
                  <a:gd name="T10" fmla="*/ 0 w 291"/>
                  <a:gd name="T11" fmla="*/ 0 h 254"/>
                  <a:gd name="T12" fmla="*/ 0 w 291"/>
                  <a:gd name="T13" fmla="*/ 254 h 254"/>
                  <a:gd name="T14" fmla="*/ 146 w 291"/>
                  <a:gd name="T15" fmla="*/ 254 h 254"/>
                  <a:gd name="T16" fmla="*/ 146 w 291"/>
                  <a:gd name="T17" fmla="*/ 224 h 254"/>
                  <a:gd name="T18" fmla="*/ 30 w 291"/>
                  <a:gd name="T19" fmla="*/ 224 h 254"/>
                  <a:gd name="T20" fmla="*/ 30 w 291"/>
                  <a:gd name="T21" fmla="*/ 2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54">
                    <a:moveTo>
                      <a:pt x="30" y="28"/>
                    </a:moveTo>
                    <a:lnTo>
                      <a:pt x="261" y="28"/>
                    </a:lnTo>
                    <a:lnTo>
                      <a:pt x="261" y="126"/>
                    </a:lnTo>
                    <a:lnTo>
                      <a:pt x="291" y="126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46" y="254"/>
                    </a:lnTo>
                    <a:lnTo>
                      <a:pt x="146" y="224"/>
                    </a:lnTo>
                    <a:lnTo>
                      <a:pt x="30" y="2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6" name="Freeform 26"/>
              <p:cNvSpPr/>
              <p:nvPr/>
            </p:nvSpPr>
            <p:spPr bwMode="auto">
              <a:xfrm>
                <a:off x="207" y="161"/>
                <a:ext cx="139" cy="140"/>
              </a:xfrm>
              <a:custGeom>
                <a:avLst/>
                <a:gdLst>
                  <a:gd name="T0" fmla="*/ 139 w 139"/>
                  <a:gd name="T1" fmla="*/ 56 h 140"/>
                  <a:gd name="T2" fmla="*/ 84 w 139"/>
                  <a:gd name="T3" fmla="*/ 56 h 140"/>
                  <a:gd name="T4" fmla="*/ 84 w 139"/>
                  <a:gd name="T5" fmla="*/ 0 h 140"/>
                  <a:gd name="T6" fmla="*/ 54 w 139"/>
                  <a:gd name="T7" fmla="*/ 0 h 140"/>
                  <a:gd name="T8" fmla="*/ 54 w 139"/>
                  <a:gd name="T9" fmla="*/ 56 h 140"/>
                  <a:gd name="T10" fmla="*/ 0 w 139"/>
                  <a:gd name="T11" fmla="*/ 56 h 140"/>
                  <a:gd name="T12" fmla="*/ 0 w 139"/>
                  <a:gd name="T13" fmla="*/ 86 h 140"/>
                  <a:gd name="T14" fmla="*/ 54 w 139"/>
                  <a:gd name="T15" fmla="*/ 86 h 140"/>
                  <a:gd name="T16" fmla="*/ 54 w 139"/>
                  <a:gd name="T17" fmla="*/ 140 h 140"/>
                  <a:gd name="T18" fmla="*/ 84 w 139"/>
                  <a:gd name="T19" fmla="*/ 140 h 140"/>
                  <a:gd name="T20" fmla="*/ 84 w 139"/>
                  <a:gd name="T21" fmla="*/ 86 h 140"/>
                  <a:gd name="T22" fmla="*/ 139 w 139"/>
                  <a:gd name="T23" fmla="*/ 86 h 140"/>
                  <a:gd name="T24" fmla="*/ 139 w 139"/>
                  <a:gd name="T2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40">
                    <a:moveTo>
                      <a:pt x="139" y="56"/>
                    </a:moveTo>
                    <a:lnTo>
                      <a:pt x="84" y="56"/>
                    </a:lnTo>
                    <a:lnTo>
                      <a:pt x="84" y="0"/>
                    </a:ln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86"/>
                    </a:lnTo>
                    <a:lnTo>
                      <a:pt x="54" y="86"/>
                    </a:lnTo>
                    <a:lnTo>
                      <a:pt x="54" y="140"/>
                    </a:lnTo>
                    <a:lnTo>
                      <a:pt x="84" y="140"/>
                    </a:lnTo>
                    <a:lnTo>
                      <a:pt x="84" y="86"/>
                    </a:lnTo>
                    <a:lnTo>
                      <a:pt x="139" y="8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7" name="Rectangle 27"/>
              <p:cNvSpPr>
                <a:spLocks noChangeArrowheads="1"/>
              </p:cNvSpPr>
              <p:nvPr/>
            </p:nvSpPr>
            <p:spPr bwMode="auto">
              <a:xfrm>
                <a:off x="70" y="75"/>
                <a:ext cx="12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8" name="Rectangle 28"/>
              <p:cNvSpPr>
                <a:spLocks noChangeArrowheads="1"/>
              </p:cNvSpPr>
              <p:nvPr/>
            </p:nvSpPr>
            <p:spPr bwMode="auto">
              <a:xfrm>
                <a:off x="70" y="134"/>
                <a:ext cx="96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30" name="Rectangle 30"/>
            <p:cNvSpPr>
              <a:spLocks noChangeArrowheads="1"/>
            </p:cNvSpPr>
            <p:nvPr/>
          </p:nvSpPr>
          <p:spPr bwMode="auto">
            <a:xfrm>
              <a:off x="2983" y="4159"/>
              <a:ext cx="5293" cy="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有亭</a:t>
              </a:r>
              <a:r>
                <a:rPr lang="zh-CN" altLang="en-US" sz="2800" b="1" u="sng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翼然</a:t>
              </a:r>
              <a:r>
                <a:rPr lang="zh-CN" altLang="en-US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临于泉上者</a:t>
              </a:r>
            </a:p>
          </p:txBody>
        </p:sp>
      </p:grp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663950" y="253292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sz="3200" b="1">
                <a:solidFill>
                  <a:srgbClr val="12B789"/>
                </a:solidFill>
              </a:rPr>
              <a:t>词类活用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828415" y="836930"/>
            <a:ext cx="1584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480050" y="1196340"/>
            <a:ext cx="3213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形容词作名词，</a:t>
            </a:r>
          </a:p>
          <a:p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奸臣恶人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572760" y="2541270"/>
            <a:ext cx="3213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名词作状语，</a:t>
            </a:r>
          </a:p>
          <a:p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像鸟的翅膀一样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0260" y="1196340"/>
            <a:ext cx="4389755" cy="542925"/>
            <a:chOff x="1870" y="2688"/>
            <a:chExt cx="6913" cy="855"/>
          </a:xfrm>
        </p:grpSpPr>
        <p:sp>
          <p:nvSpPr>
            <p:cNvPr id="25614" name="Oval 14"/>
            <p:cNvSpPr>
              <a:spLocks noChangeArrowheads="1"/>
            </p:cNvSpPr>
            <p:nvPr/>
          </p:nvSpPr>
          <p:spPr bwMode="auto">
            <a:xfrm>
              <a:off x="1870" y="2688"/>
              <a:ext cx="860" cy="8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5" name="Group 15"/>
            <p:cNvGrpSpPr/>
            <p:nvPr/>
          </p:nvGrpSpPr>
          <p:grpSpPr>
            <a:xfrm>
              <a:off x="2093" y="2903"/>
              <a:ext cx="420" cy="430"/>
              <a:chOff x="0" y="0"/>
              <a:chExt cx="276" cy="281"/>
            </a:xfrm>
          </p:grpSpPr>
          <p:sp>
            <p:nvSpPr>
              <p:cNvPr id="25616" name="Freeform 16"/>
              <p:cNvSpPr/>
              <p:nvPr/>
            </p:nvSpPr>
            <p:spPr bwMode="auto">
              <a:xfrm>
                <a:off x="0" y="0"/>
                <a:ext cx="276" cy="203"/>
              </a:xfrm>
              <a:custGeom>
                <a:avLst/>
                <a:gdLst>
                  <a:gd name="T0" fmla="*/ 106 w 138"/>
                  <a:gd name="T1" fmla="*/ 37 h 101"/>
                  <a:gd name="T2" fmla="*/ 100 w 138"/>
                  <a:gd name="T3" fmla="*/ 38 h 101"/>
                  <a:gd name="T4" fmla="*/ 100 w 138"/>
                  <a:gd name="T5" fmla="*/ 35 h 101"/>
                  <a:gd name="T6" fmla="*/ 66 w 138"/>
                  <a:gd name="T7" fmla="*/ 0 h 101"/>
                  <a:gd name="T8" fmla="*/ 32 w 138"/>
                  <a:gd name="T9" fmla="*/ 29 h 101"/>
                  <a:gd name="T10" fmla="*/ 22 w 138"/>
                  <a:gd name="T11" fmla="*/ 30 h 101"/>
                  <a:gd name="T12" fmla="*/ 22 w 138"/>
                  <a:gd name="T13" fmla="*/ 30 h 101"/>
                  <a:gd name="T14" fmla="*/ 8 w 138"/>
                  <a:gd name="T15" fmla="*/ 51 h 101"/>
                  <a:gd name="T16" fmla="*/ 10 w 138"/>
                  <a:gd name="T17" fmla="*/ 60 h 101"/>
                  <a:gd name="T18" fmla="*/ 0 w 138"/>
                  <a:gd name="T19" fmla="*/ 79 h 101"/>
                  <a:gd name="T20" fmla="*/ 22 w 138"/>
                  <a:gd name="T21" fmla="*/ 101 h 101"/>
                  <a:gd name="T22" fmla="*/ 45 w 138"/>
                  <a:gd name="T23" fmla="*/ 101 h 101"/>
                  <a:gd name="T24" fmla="*/ 51 w 138"/>
                  <a:gd name="T25" fmla="*/ 95 h 101"/>
                  <a:gd name="T26" fmla="*/ 45 w 138"/>
                  <a:gd name="T27" fmla="*/ 89 h 101"/>
                  <a:gd name="T28" fmla="*/ 22 w 138"/>
                  <a:gd name="T29" fmla="*/ 89 h 101"/>
                  <a:gd name="T30" fmla="*/ 12 w 138"/>
                  <a:gd name="T31" fmla="*/ 79 h 101"/>
                  <a:gd name="T32" fmla="*/ 20 w 138"/>
                  <a:gd name="T33" fmla="*/ 69 h 101"/>
                  <a:gd name="T34" fmla="*/ 25 w 138"/>
                  <a:gd name="T35" fmla="*/ 65 h 101"/>
                  <a:gd name="T36" fmla="*/ 23 w 138"/>
                  <a:gd name="T37" fmla="*/ 58 h 101"/>
                  <a:gd name="T38" fmla="*/ 20 w 138"/>
                  <a:gd name="T39" fmla="*/ 51 h 101"/>
                  <a:gd name="T40" fmla="*/ 26 w 138"/>
                  <a:gd name="T41" fmla="*/ 41 h 101"/>
                  <a:gd name="T42" fmla="*/ 26 w 138"/>
                  <a:gd name="T43" fmla="*/ 41 h 101"/>
                  <a:gd name="T44" fmla="*/ 35 w 138"/>
                  <a:gd name="T45" fmla="*/ 42 h 101"/>
                  <a:gd name="T46" fmla="*/ 41 w 138"/>
                  <a:gd name="T47" fmla="*/ 42 h 101"/>
                  <a:gd name="T48" fmla="*/ 43 w 138"/>
                  <a:gd name="T49" fmla="*/ 36 h 101"/>
                  <a:gd name="T50" fmla="*/ 43 w 138"/>
                  <a:gd name="T51" fmla="*/ 35 h 101"/>
                  <a:gd name="T52" fmla="*/ 43 w 138"/>
                  <a:gd name="T53" fmla="*/ 35 h 101"/>
                  <a:gd name="T54" fmla="*/ 66 w 138"/>
                  <a:gd name="T55" fmla="*/ 12 h 101"/>
                  <a:gd name="T56" fmla="*/ 88 w 138"/>
                  <a:gd name="T57" fmla="*/ 35 h 101"/>
                  <a:gd name="T58" fmla="*/ 84 w 138"/>
                  <a:gd name="T59" fmla="*/ 46 h 101"/>
                  <a:gd name="T60" fmla="*/ 86 w 138"/>
                  <a:gd name="T61" fmla="*/ 54 h 101"/>
                  <a:gd name="T62" fmla="*/ 93 w 138"/>
                  <a:gd name="T63" fmla="*/ 54 h 101"/>
                  <a:gd name="T64" fmla="*/ 106 w 138"/>
                  <a:gd name="T65" fmla="*/ 49 h 101"/>
                  <a:gd name="T66" fmla="*/ 126 w 138"/>
                  <a:gd name="T67" fmla="*/ 69 h 101"/>
                  <a:gd name="T68" fmla="*/ 106 w 138"/>
                  <a:gd name="T69" fmla="*/ 89 h 101"/>
                  <a:gd name="T70" fmla="*/ 93 w 138"/>
                  <a:gd name="T71" fmla="*/ 89 h 101"/>
                  <a:gd name="T72" fmla="*/ 87 w 138"/>
                  <a:gd name="T73" fmla="*/ 95 h 101"/>
                  <a:gd name="T74" fmla="*/ 93 w 138"/>
                  <a:gd name="T75" fmla="*/ 101 h 101"/>
                  <a:gd name="T76" fmla="*/ 106 w 138"/>
                  <a:gd name="T77" fmla="*/ 101 h 101"/>
                  <a:gd name="T78" fmla="*/ 138 w 138"/>
                  <a:gd name="T79" fmla="*/ 69 h 101"/>
                  <a:gd name="T80" fmla="*/ 106 w 138"/>
                  <a:gd name="T81" fmla="*/ 3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8" h="100">
                    <a:moveTo>
                      <a:pt x="106" y="37"/>
                    </a:moveTo>
                    <a:cubicBezTo>
                      <a:pt x="104" y="37"/>
                      <a:pt x="102" y="37"/>
                      <a:pt x="100" y="38"/>
                    </a:cubicBezTo>
                    <a:cubicBezTo>
                      <a:pt x="100" y="37"/>
                      <a:pt x="100" y="36"/>
                      <a:pt x="100" y="35"/>
                    </a:cubicBezTo>
                    <a:cubicBezTo>
                      <a:pt x="100" y="16"/>
                      <a:pt x="84" y="0"/>
                      <a:pt x="66" y="0"/>
                    </a:cubicBezTo>
                    <a:cubicBezTo>
                      <a:pt x="49" y="0"/>
                      <a:pt x="35" y="13"/>
                      <a:pt x="32" y="29"/>
                    </a:cubicBezTo>
                    <a:cubicBezTo>
                      <a:pt x="28" y="28"/>
                      <a:pt x="25" y="29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13" y="33"/>
                      <a:pt x="8" y="42"/>
                      <a:pt x="8" y="51"/>
                    </a:cubicBezTo>
                    <a:cubicBezTo>
                      <a:pt x="8" y="54"/>
                      <a:pt x="8" y="57"/>
                      <a:pt x="10" y="60"/>
                    </a:cubicBezTo>
                    <a:cubicBezTo>
                      <a:pt x="4" y="64"/>
                      <a:pt x="0" y="71"/>
                      <a:pt x="0" y="79"/>
                    </a:cubicBezTo>
                    <a:cubicBezTo>
                      <a:pt x="0" y="91"/>
                      <a:pt x="10" y="101"/>
                      <a:pt x="22" y="101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8" y="101"/>
                      <a:pt x="51" y="98"/>
                      <a:pt x="51" y="95"/>
                    </a:cubicBezTo>
                    <a:cubicBezTo>
                      <a:pt x="51" y="92"/>
                      <a:pt x="48" y="89"/>
                      <a:pt x="45" y="89"/>
                    </a:cubicBezTo>
                    <a:cubicBezTo>
                      <a:pt x="22" y="89"/>
                      <a:pt x="22" y="89"/>
                      <a:pt x="22" y="89"/>
                    </a:cubicBezTo>
                    <a:cubicBezTo>
                      <a:pt x="16" y="89"/>
                      <a:pt x="12" y="84"/>
                      <a:pt x="12" y="79"/>
                    </a:cubicBezTo>
                    <a:cubicBezTo>
                      <a:pt x="12" y="74"/>
                      <a:pt x="16" y="70"/>
                      <a:pt x="20" y="69"/>
                    </a:cubicBezTo>
                    <a:cubicBezTo>
                      <a:pt x="23" y="69"/>
                      <a:pt x="25" y="67"/>
                      <a:pt x="25" y="65"/>
                    </a:cubicBezTo>
                    <a:cubicBezTo>
                      <a:pt x="26" y="62"/>
                      <a:pt x="25" y="60"/>
                      <a:pt x="23" y="58"/>
                    </a:cubicBezTo>
                    <a:cubicBezTo>
                      <a:pt x="21" y="57"/>
                      <a:pt x="20" y="54"/>
                      <a:pt x="20" y="51"/>
                    </a:cubicBezTo>
                    <a:cubicBezTo>
                      <a:pt x="20" y="47"/>
                      <a:pt x="22" y="43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9" y="40"/>
                      <a:pt x="32" y="40"/>
                      <a:pt x="35" y="42"/>
                    </a:cubicBezTo>
                    <a:cubicBezTo>
                      <a:pt x="36" y="43"/>
                      <a:pt x="39" y="43"/>
                      <a:pt x="41" y="42"/>
                    </a:cubicBezTo>
                    <a:cubicBezTo>
                      <a:pt x="43" y="41"/>
                      <a:pt x="44" y="39"/>
                      <a:pt x="43" y="36"/>
                    </a:cubicBezTo>
                    <a:cubicBezTo>
                      <a:pt x="43" y="36"/>
                      <a:pt x="43" y="36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22"/>
                      <a:pt x="53" y="12"/>
                      <a:pt x="66" y="12"/>
                    </a:cubicBezTo>
                    <a:cubicBezTo>
                      <a:pt x="78" y="12"/>
                      <a:pt x="88" y="22"/>
                      <a:pt x="88" y="35"/>
                    </a:cubicBezTo>
                    <a:cubicBezTo>
                      <a:pt x="88" y="39"/>
                      <a:pt x="87" y="43"/>
                      <a:pt x="84" y="46"/>
                    </a:cubicBezTo>
                    <a:cubicBezTo>
                      <a:pt x="83" y="49"/>
                      <a:pt x="83" y="52"/>
                      <a:pt x="86" y="54"/>
                    </a:cubicBezTo>
                    <a:cubicBezTo>
                      <a:pt x="88" y="56"/>
                      <a:pt x="91" y="56"/>
                      <a:pt x="93" y="54"/>
                    </a:cubicBezTo>
                    <a:cubicBezTo>
                      <a:pt x="96" y="52"/>
                      <a:pt x="100" y="49"/>
                      <a:pt x="106" y="49"/>
                    </a:cubicBezTo>
                    <a:cubicBezTo>
                      <a:pt x="117" y="49"/>
                      <a:pt x="126" y="58"/>
                      <a:pt x="126" y="69"/>
                    </a:cubicBezTo>
                    <a:cubicBezTo>
                      <a:pt x="126" y="80"/>
                      <a:pt x="117" y="89"/>
                      <a:pt x="106" y="89"/>
                    </a:cubicBezTo>
                    <a:cubicBezTo>
                      <a:pt x="93" y="89"/>
                      <a:pt x="93" y="89"/>
                      <a:pt x="93" y="89"/>
                    </a:cubicBezTo>
                    <a:cubicBezTo>
                      <a:pt x="90" y="89"/>
                      <a:pt x="87" y="92"/>
                      <a:pt x="87" y="95"/>
                    </a:cubicBezTo>
                    <a:cubicBezTo>
                      <a:pt x="87" y="98"/>
                      <a:pt x="90" y="101"/>
                      <a:pt x="93" y="101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24" y="101"/>
                      <a:pt x="138" y="87"/>
                      <a:pt x="138" y="69"/>
                    </a:cubicBezTo>
                    <a:cubicBezTo>
                      <a:pt x="138" y="51"/>
                      <a:pt x="124" y="37"/>
                      <a:pt x="106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17" name="Freeform 17"/>
              <p:cNvSpPr/>
              <p:nvPr/>
            </p:nvSpPr>
            <p:spPr bwMode="auto">
              <a:xfrm>
                <a:off x="84" y="115"/>
                <a:ext cx="108" cy="166"/>
              </a:xfrm>
              <a:custGeom>
                <a:avLst/>
                <a:gdLst>
                  <a:gd name="T0" fmla="*/ 43 w 54"/>
                  <a:gd name="T1" fmla="*/ 53 h 83"/>
                  <a:gd name="T2" fmla="*/ 33 w 54"/>
                  <a:gd name="T3" fmla="*/ 63 h 83"/>
                  <a:gd name="T4" fmla="*/ 33 w 54"/>
                  <a:gd name="T5" fmla="*/ 6 h 83"/>
                  <a:gd name="T6" fmla="*/ 27 w 54"/>
                  <a:gd name="T7" fmla="*/ 0 h 83"/>
                  <a:gd name="T8" fmla="*/ 21 w 54"/>
                  <a:gd name="T9" fmla="*/ 6 h 83"/>
                  <a:gd name="T10" fmla="*/ 21 w 54"/>
                  <a:gd name="T11" fmla="*/ 63 h 83"/>
                  <a:gd name="T12" fmla="*/ 11 w 54"/>
                  <a:gd name="T13" fmla="*/ 53 h 83"/>
                  <a:gd name="T14" fmla="*/ 2 w 54"/>
                  <a:gd name="T15" fmla="*/ 53 h 83"/>
                  <a:gd name="T16" fmla="*/ 2 w 54"/>
                  <a:gd name="T17" fmla="*/ 61 h 83"/>
                  <a:gd name="T18" fmla="*/ 23 w 54"/>
                  <a:gd name="T19" fmla="*/ 82 h 83"/>
                  <a:gd name="T20" fmla="*/ 27 w 54"/>
                  <a:gd name="T21" fmla="*/ 83 h 83"/>
                  <a:gd name="T22" fmla="*/ 31 w 54"/>
                  <a:gd name="T23" fmla="*/ 82 h 83"/>
                  <a:gd name="T24" fmla="*/ 52 w 54"/>
                  <a:gd name="T25" fmla="*/ 61 h 83"/>
                  <a:gd name="T26" fmla="*/ 52 w 54"/>
                  <a:gd name="T27" fmla="*/ 53 h 83"/>
                  <a:gd name="T28" fmla="*/ 43 w 54"/>
                  <a:gd name="T29" fmla="*/ 5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83">
                    <a:moveTo>
                      <a:pt x="43" y="53"/>
                    </a:move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2"/>
                      <a:pt x="30" y="0"/>
                      <a:pt x="27" y="0"/>
                    </a:cubicBezTo>
                    <a:cubicBezTo>
                      <a:pt x="24" y="0"/>
                      <a:pt x="21" y="2"/>
                      <a:pt x="21" y="6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8" y="50"/>
                      <a:pt x="5" y="50"/>
                      <a:pt x="2" y="53"/>
                    </a:cubicBezTo>
                    <a:cubicBezTo>
                      <a:pt x="0" y="55"/>
                      <a:pt x="0" y="59"/>
                      <a:pt x="2" y="61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4" y="83"/>
                      <a:pt x="25" y="83"/>
                      <a:pt x="27" y="83"/>
                    </a:cubicBezTo>
                    <a:cubicBezTo>
                      <a:pt x="28" y="83"/>
                      <a:pt x="30" y="83"/>
                      <a:pt x="31" y="82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4" y="59"/>
                      <a:pt x="54" y="55"/>
                      <a:pt x="52" y="53"/>
                    </a:cubicBezTo>
                    <a:cubicBezTo>
                      <a:pt x="49" y="50"/>
                      <a:pt x="45" y="50"/>
                      <a:pt x="43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29" name="Rectangle 29"/>
            <p:cNvSpPr>
              <a:spLocks noChangeArrowheads="1"/>
            </p:cNvSpPr>
            <p:nvPr/>
          </p:nvSpPr>
          <p:spPr bwMode="auto">
            <a:xfrm>
              <a:off x="2983" y="2776"/>
              <a:ext cx="5800" cy="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u="sng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曾</a:t>
              </a:r>
              <a:r>
                <a:rPr lang="zh-CN" altLang="en-US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益其所不能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10260" y="2541270"/>
            <a:ext cx="4065905" cy="1327150"/>
            <a:chOff x="1873" y="4159"/>
            <a:chExt cx="6403" cy="2090"/>
          </a:xfrm>
        </p:grpSpPr>
        <p:sp>
          <p:nvSpPr>
            <p:cNvPr id="25618" name="Oval 18"/>
            <p:cNvSpPr>
              <a:spLocks noChangeArrowheads="1"/>
            </p:cNvSpPr>
            <p:nvPr/>
          </p:nvSpPr>
          <p:spPr bwMode="auto">
            <a:xfrm>
              <a:off x="1873" y="4161"/>
              <a:ext cx="860" cy="85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9" name="Group 19"/>
            <p:cNvGrpSpPr/>
            <p:nvPr/>
          </p:nvGrpSpPr>
          <p:grpSpPr>
            <a:xfrm>
              <a:off x="2145" y="4356"/>
              <a:ext cx="315" cy="460"/>
              <a:chOff x="0" y="0"/>
              <a:chExt cx="206" cy="305"/>
            </a:xfrm>
          </p:grpSpPr>
          <p:sp>
            <p:nvSpPr>
              <p:cNvPr id="25620" name="Freeform 20"/>
              <p:cNvSpPr>
                <a:spLocks noEditPoints="1"/>
              </p:cNvSpPr>
              <p:nvPr/>
            </p:nvSpPr>
            <p:spPr bwMode="auto">
              <a:xfrm>
                <a:off x="0" y="43"/>
                <a:ext cx="206" cy="262"/>
              </a:xfrm>
              <a:custGeom>
                <a:avLst/>
                <a:gdLst>
                  <a:gd name="T0" fmla="*/ 124 w 153"/>
                  <a:gd name="T1" fmla="*/ 0 h 193"/>
                  <a:gd name="T2" fmla="*/ 29 w 153"/>
                  <a:gd name="T3" fmla="*/ 0 h 193"/>
                  <a:gd name="T4" fmla="*/ 0 w 153"/>
                  <a:gd name="T5" fmla="*/ 29 h 193"/>
                  <a:gd name="T6" fmla="*/ 0 w 153"/>
                  <a:gd name="T7" fmla="*/ 183 h 193"/>
                  <a:gd name="T8" fmla="*/ 5 w 153"/>
                  <a:gd name="T9" fmla="*/ 191 h 193"/>
                  <a:gd name="T10" fmla="*/ 14 w 153"/>
                  <a:gd name="T11" fmla="*/ 192 h 193"/>
                  <a:gd name="T12" fmla="*/ 77 w 153"/>
                  <a:gd name="T13" fmla="*/ 160 h 193"/>
                  <a:gd name="T14" fmla="*/ 139 w 153"/>
                  <a:gd name="T15" fmla="*/ 192 h 193"/>
                  <a:gd name="T16" fmla="*/ 144 w 153"/>
                  <a:gd name="T17" fmla="*/ 193 h 193"/>
                  <a:gd name="T18" fmla="*/ 149 w 153"/>
                  <a:gd name="T19" fmla="*/ 191 h 193"/>
                  <a:gd name="T20" fmla="*/ 153 w 153"/>
                  <a:gd name="T21" fmla="*/ 183 h 193"/>
                  <a:gd name="T22" fmla="*/ 153 w 153"/>
                  <a:gd name="T23" fmla="*/ 29 h 193"/>
                  <a:gd name="T24" fmla="*/ 124 w 153"/>
                  <a:gd name="T25" fmla="*/ 0 h 193"/>
                  <a:gd name="T26" fmla="*/ 134 w 153"/>
                  <a:gd name="T27" fmla="*/ 168 h 193"/>
                  <a:gd name="T28" fmla="*/ 81 w 153"/>
                  <a:gd name="T29" fmla="*/ 140 h 193"/>
                  <a:gd name="T30" fmla="*/ 77 w 153"/>
                  <a:gd name="T31" fmla="*/ 139 h 193"/>
                  <a:gd name="T32" fmla="*/ 72 w 153"/>
                  <a:gd name="T33" fmla="*/ 140 h 193"/>
                  <a:gd name="T34" fmla="*/ 19 w 153"/>
                  <a:gd name="T35" fmla="*/ 168 h 193"/>
                  <a:gd name="T36" fmla="*/ 19 w 153"/>
                  <a:gd name="T37" fmla="*/ 29 h 193"/>
                  <a:gd name="T38" fmla="*/ 29 w 153"/>
                  <a:gd name="T39" fmla="*/ 19 h 193"/>
                  <a:gd name="T40" fmla="*/ 124 w 153"/>
                  <a:gd name="T41" fmla="*/ 19 h 193"/>
                  <a:gd name="T42" fmla="*/ 134 w 153"/>
                  <a:gd name="T43" fmla="*/ 29 h 193"/>
                  <a:gd name="T44" fmla="*/ 134 w 153"/>
                  <a:gd name="T45" fmla="*/ 1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93">
                    <a:moveTo>
                      <a:pt x="124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2" y="190"/>
                      <a:pt x="5" y="191"/>
                    </a:cubicBezTo>
                    <a:cubicBezTo>
                      <a:pt x="8" y="193"/>
                      <a:pt x="11" y="193"/>
                      <a:pt x="14" y="192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139" y="192"/>
                      <a:pt x="139" y="192"/>
                      <a:pt x="139" y="192"/>
                    </a:cubicBezTo>
                    <a:cubicBezTo>
                      <a:pt x="141" y="193"/>
                      <a:pt x="142" y="193"/>
                      <a:pt x="144" y="193"/>
                    </a:cubicBezTo>
                    <a:cubicBezTo>
                      <a:pt x="146" y="193"/>
                      <a:pt x="147" y="192"/>
                      <a:pt x="149" y="191"/>
                    </a:cubicBezTo>
                    <a:cubicBezTo>
                      <a:pt x="152" y="190"/>
                      <a:pt x="153" y="187"/>
                      <a:pt x="153" y="183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13"/>
                      <a:pt x="140" y="0"/>
                      <a:pt x="124" y="0"/>
                    </a:cubicBezTo>
                    <a:close/>
                    <a:moveTo>
                      <a:pt x="134" y="168"/>
                    </a:move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78" y="139"/>
                      <a:pt x="77" y="139"/>
                    </a:cubicBezTo>
                    <a:cubicBezTo>
                      <a:pt x="75" y="139"/>
                      <a:pt x="74" y="140"/>
                      <a:pt x="72" y="140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3"/>
                      <a:pt x="24" y="19"/>
                      <a:pt x="29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30" y="19"/>
                      <a:pt x="134" y="23"/>
                      <a:pt x="134" y="29"/>
                    </a:cubicBezTo>
                    <a:lnTo>
                      <a:pt x="134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1" name="Freeform 21"/>
              <p:cNvSpPr/>
              <p:nvPr/>
            </p:nvSpPr>
            <p:spPr bwMode="auto">
              <a:xfrm>
                <a:off x="42" y="0"/>
                <a:ext cx="123" cy="26"/>
              </a:xfrm>
              <a:custGeom>
                <a:avLst/>
                <a:gdLst>
                  <a:gd name="T0" fmla="*/ 10 w 91"/>
                  <a:gd name="T1" fmla="*/ 19 h 19"/>
                  <a:gd name="T2" fmla="*/ 82 w 91"/>
                  <a:gd name="T3" fmla="*/ 19 h 19"/>
                  <a:gd name="T4" fmla="*/ 91 w 91"/>
                  <a:gd name="T5" fmla="*/ 10 h 19"/>
                  <a:gd name="T6" fmla="*/ 82 w 91"/>
                  <a:gd name="T7" fmla="*/ 0 h 19"/>
                  <a:gd name="T8" fmla="*/ 10 w 91"/>
                  <a:gd name="T9" fmla="*/ 0 h 19"/>
                  <a:gd name="T10" fmla="*/ 0 w 91"/>
                  <a:gd name="T11" fmla="*/ 10 h 19"/>
                  <a:gd name="T12" fmla="*/ 10 w 91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9">
                    <a:moveTo>
                      <a:pt x="10" y="19"/>
                    </a:moveTo>
                    <a:cubicBezTo>
                      <a:pt x="82" y="19"/>
                      <a:pt x="82" y="19"/>
                      <a:pt x="82" y="19"/>
                    </a:cubicBezTo>
                    <a:cubicBezTo>
                      <a:pt x="87" y="19"/>
                      <a:pt x="91" y="15"/>
                      <a:pt x="91" y="10"/>
                    </a:cubicBezTo>
                    <a:cubicBezTo>
                      <a:pt x="91" y="4"/>
                      <a:pt x="87" y="0"/>
                      <a:pt x="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2" name="Freeform 22"/>
              <p:cNvSpPr/>
              <p:nvPr/>
            </p:nvSpPr>
            <p:spPr bwMode="auto">
              <a:xfrm>
                <a:off x="56" y="105"/>
                <a:ext cx="94" cy="94"/>
              </a:xfrm>
              <a:custGeom>
                <a:avLst/>
                <a:gdLst>
                  <a:gd name="T0" fmla="*/ 60 w 69"/>
                  <a:gd name="T1" fmla="*/ 25 h 69"/>
                  <a:gd name="T2" fmla="*/ 44 w 69"/>
                  <a:gd name="T3" fmla="*/ 25 h 69"/>
                  <a:gd name="T4" fmla="*/ 44 w 69"/>
                  <a:gd name="T5" fmla="*/ 9 h 69"/>
                  <a:gd name="T6" fmla="*/ 35 w 69"/>
                  <a:gd name="T7" fmla="*/ 0 h 69"/>
                  <a:gd name="T8" fmla="*/ 25 w 69"/>
                  <a:gd name="T9" fmla="*/ 9 h 69"/>
                  <a:gd name="T10" fmla="*/ 25 w 69"/>
                  <a:gd name="T11" fmla="*/ 25 h 69"/>
                  <a:gd name="T12" fmla="*/ 10 w 69"/>
                  <a:gd name="T13" fmla="*/ 25 h 69"/>
                  <a:gd name="T14" fmla="*/ 0 w 69"/>
                  <a:gd name="T15" fmla="*/ 34 h 69"/>
                  <a:gd name="T16" fmla="*/ 10 w 69"/>
                  <a:gd name="T17" fmla="*/ 44 h 69"/>
                  <a:gd name="T18" fmla="*/ 25 w 69"/>
                  <a:gd name="T19" fmla="*/ 44 h 69"/>
                  <a:gd name="T20" fmla="*/ 25 w 69"/>
                  <a:gd name="T21" fmla="*/ 59 h 69"/>
                  <a:gd name="T22" fmla="*/ 35 w 69"/>
                  <a:gd name="T23" fmla="*/ 69 h 69"/>
                  <a:gd name="T24" fmla="*/ 44 w 69"/>
                  <a:gd name="T25" fmla="*/ 59 h 69"/>
                  <a:gd name="T26" fmla="*/ 44 w 69"/>
                  <a:gd name="T27" fmla="*/ 44 h 69"/>
                  <a:gd name="T28" fmla="*/ 60 w 69"/>
                  <a:gd name="T29" fmla="*/ 44 h 69"/>
                  <a:gd name="T30" fmla="*/ 69 w 69"/>
                  <a:gd name="T31" fmla="*/ 34 h 69"/>
                  <a:gd name="T32" fmla="*/ 60 w 69"/>
                  <a:gd name="T33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60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ubicBezTo>
                      <a:pt x="30" y="0"/>
                      <a:pt x="25" y="4"/>
                      <a:pt x="25" y="9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9"/>
                      <a:pt x="0" y="34"/>
                    </a:cubicBezTo>
                    <a:cubicBezTo>
                      <a:pt x="0" y="39"/>
                      <a:pt x="5" y="44"/>
                      <a:pt x="10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64"/>
                      <a:pt x="30" y="69"/>
                      <a:pt x="35" y="69"/>
                    </a:cubicBezTo>
                    <a:cubicBezTo>
                      <a:pt x="40" y="69"/>
                      <a:pt x="44" y="64"/>
                      <a:pt x="44" y="5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4"/>
                      <a:pt x="69" y="39"/>
                      <a:pt x="69" y="34"/>
                    </a:cubicBezTo>
                    <a:cubicBezTo>
                      <a:pt x="69" y="29"/>
                      <a:pt x="65" y="25"/>
                      <a:pt x="6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5624" name="Group 24"/>
            <p:cNvGrpSpPr/>
            <p:nvPr/>
          </p:nvGrpSpPr>
          <p:grpSpPr>
            <a:xfrm>
              <a:off x="2118" y="5894"/>
              <a:ext cx="410" cy="355"/>
              <a:chOff x="0" y="0"/>
              <a:chExt cx="346" cy="301"/>
            </a:xfrm>
          </p:grpSpPr>
          <p:sp>
            <p:nvSpPr>
              <p:cNvPr id="25625" name="Freeform 25"/>
              <p:cNvSpPr/>
              <p:nvPr/>
            </p:nvSpPr>
            <p:spPr bwMode="auto">
              <a:xfrm>
                <a:off x="0" y="0"/>
                <a:ext cx="291" cy="254"/>
              </a:xfrm>
              <a:custGeom>
                <a:avLst/>
                <a:gdLst>
                  <a:gd name="T0" fmla="*/ 30 w 291"/>
                  <a:gd name="T1" fmla="*/ 28 h 254"/>
                  <a:gd name="T2" fmla="*/ 261 w 291"/>
                  <a:gd name="T3" fmla="*/ 28 h 254"/>
                  <a:gd name="T4" fmla="*/ 261 w 291"/>
                  <a:gd name="T5" fmla="*/ 126 h 254"/>
                  <a:gd name="T6" fmla="*/ 291 w 291"/>
                  <a:gd name="T7" fmla="*/ 126 h 254"/>
                  <a:gd name="T8" fmla="*/ 291 w 291"/>
                  <a:gd name="T9" fmla="*/ 0 h 254"/>
                  <a:gd name="T10" fmla="*/ 0 w 291"/>
                  <a:gd name="T11" fmla="*/ 0 h 254"/>
                  <a:gd name="T12" fmla="*/ 0 w 291"/>
                  <a:gd name="T13" fmla="*/ 254 h 254"/>
                  <a:gd name="T14" fmla="*/ 146 w 291"/>
                  <a:gd name="T15" fmla="*/ 254 h 254"/>
                  <a:gd name="T16" fmla="*/ 146 w 291"/>
                  <a:gd name="T17" fmla="*/ 224 h 254"/>
                  <a:gd name="T18" fmla="*/ 30 w 291"/>
                  <a:gd name="T19" fmla="*/ 224 h 254"/>
                  <a:gd name="T20" fmla="*/ 30 w 291"/>
                  <a:gd name="T21" fmla="*/ 2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54">
                    <a:moveTo>
                      <a:pt x="30" y="28"/>
                    </a:moveTo>
                    <a:lnTo>
                      <a:pt x="261" y="28"/>
                    </a:lnTo>
                    <a:lnTo>
                      <a:pt x="261" y="126"/>
                    </a:lnTo>
                    <a:lnTo>
                      <a:pt x="291" y="126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46" y="254"/>
                    </a:lnTo>
                    <a:lnTo>
                      <a:pt x="146" y="224"/>
                    </a:lnTo>
                    <a:lnTo>
                      <a:pt x="30" y="2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6" name="Freeform 26"/>
              <p:cNvSpPr/>
              <p:nvPr/>
            </p:nvSpPr>
            <p:spPr bwMode="auto">
              <a:xfrm>
                <a:off x="207" y="161"/>
                <a:ext cx="139" cy="140"/>
              </a:xfrm>
              <a:custGeom>
                <a:avLst/>
                <a:gdLst>
                  <a:gd name="T0" fmla="*/ 139 w 139"/>
                  <a:gd name="T1" fmla="*/ 56 h 140"/>
                  <a:gd name="T2" fmla="*/ 84 w 139"/>
                  <a:gd name="T3" fmla="*/ 56 h 140"/>
                  <a:gd name="T4" fmla="*/ 84 w 139"/>
                  <a:gd name="T5" fmla="*/ 0 h 140"/>
                  <a:gd name="T6" fmla="*/ 54 w 139"/>
                  <a:gd name="T7" fmla="*/ 0 h 140"/>
                  <a:gd name="T8" fmla="*/ 54 w 139"/>
                  <a:gd name="T9" fmla="*/ 56 h 140"/>
                  <a:gd name="T10" fmla="*/ 0 w 139"/>
                  <a:gd name="T11" fmla="*/ 56 h 140"/>
                  <a:gd name="T12" fmla="*/ 0 w 139"/>
                  <a:gd name="T13" fmla="*/ 86 h 140"/>
                  <a:gd name="T14" fmla="*/ 54 w 139"/>
                  <a:gd name="T15" fmla="*/ 86 h 140"/>
                  <a:gd name="T16" fmla="*/ 54 w 139"/>
                  <a:gd name="T17" fmla="*/ 140 h 140"/>
                  <a:gd name="T18" fmla="*/ 84 w 139"/>
                  <a:gd name="T19" fmla="*/ 140 h 140"/>
                  <a:gd name="T20" fmla="*/ 84 w 139"/>
                  <a:gd name="T21" fmla="*/ 86 h 140"/>
                  <a:gd name="T22" fmla="*/ 139 w 139"/>
                  <a:gd name="T23" fmla="*/ 86 h 140"/>
                  <a:gd name="T24" fmla="*/ 139 w 139"/>
                  <a:gd name="T2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40">
                    <a:moveTo>
                      <a:pt x="139" y="56"/>
                    </a:moveTo>
                    <a:lnTo>
                      <a:pt x="84" y="56"/>
                    </a:lnTo>
                    <a:lnTo>
                      <a:pt x="84" y="0"/>
                    </a:ln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86"/>
                    </a:lnTo>
                    <a:lnTo>
                      <a:pt x="54" y="86"/>
                    </a:lnTo>
                    <a:lnTo>
                      <a:pt x="54" y="140"/>
                    </a:lnTo>
                    <a:lnTo>
                      <a:pt x="84" y="140"/>
                    </a:lnTo>
                    <a:lnTo>
                      <a:pt x="84" y="86"/>
                    </a:lnTo>
                    <a:lnTo>
                      <a:pt x="139" y="8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7" name="Rectangle 27"/>
              <p:cNvSpPr>
                <a:spLocks noChangeArrowheads="1"/>
              </p:cNvSpPr>
              <p:nvPr/>
            </p:nvSpPr>
            <p:spPr bwMode="auto">
              <a:xfrm>
                <a:off x="70" y="75"/>
                <a:ext cx="12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8" name="Rectangle 28"/>
              <p:cNvSpPr>
                <a:spLocks noChangeArrowheads="1"/>
              </p:cNvSpPr>
              <p:nvPr/>
            </p:nvSpPr>
            <p:spPr bwMode="auto">
              <a:xfrm>
                <a:off x="70" y="134"/>
                <a:ext cx="96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30" name="Rectangle 30"/>
            <p:cNvSpPr>
              <a:spLocks noChangeArrowheads="1"/>
            </p:cNvSpPr>
            <p:nvPr/>
          </p:nvSpPr>
          <p:spPr bwMode="auto">
            <a:xfrm>
              <a:off x="2983" y="4159"/>
              <a:ext cx="5293" cy="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入则无法家</a:t>
              </a:r>
              <a:r>
                <a:rPr lang="zh-CN" altLang="en-US" sz="2800" b="1" u="sng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拂</a:t>
              </a:r>
              <a:r>
                <a:rPr lang="zh-CN" altLang="en-US" sz="28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士</a:t>
              </a:r>
            </a:p>
          </p:txBody>
        </p:sp>
      </p:grp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868103" y="253292"/>
            <a:ext cx="140779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sz="3200" b="1">
                <a:solidFill>
                  <a:srgbClr val="12B789"/>
                </a:solidFill>
              </a:rPr>
              <a:t>通假字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828415" y="836930"/>
            <a:ext cx="1584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480050" y="1196340"/>
            <a:ext cx="32137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通</a:t>
            </a:r>
            <a:r>
              <a:rPr lang="en-US" altLang="zh-CN" sz="28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“</a:t>
            </a: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增</a:t>
            </a:r>
            <a:r>
              <a:rPr lang="en-US" altLang="zh-CN" sz="28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”</a:t>
            </a: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，增加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572760" y="2541270"/>
            <a:ext cx="32137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通</a:t>
            </a:r>
            <a:r>
              <a:rPr lang="en-US" altLang="zh-CN" sz="28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“</a:t>
            </a: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弼</a:t>
            </a:r>
            <a:r>
              <a:rPr lang="en-US" altLang="zh-CN" sz="28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”</a:t>
            </a: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，辅佐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0260" y="1002030"/>
            <a:ext cx="8082915" cy="1045845"/>
            <a:chOff x="1870" y="2382"/>
            <a:chExt cx="12729" cy="1647"/>
          </a:xfrm>
        </p:grpSpPr>
        <p:sp>
          <p:nvSpPr>
            <p:cNvPr id="25614" name="Oval 14"/>
            <p:cNvSpPr>
              <a:spLocks noChangeArrowheads="1"/>
            </p:cNvSpPr>
            <p:nvPr/>
          </p:nvSpPr>
          <p:spPr bwMode="auto">
            <a:xfrm>
              <a:off x="1870" y="2688"/>
              <a:ext cx="860" cy="8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5" name="Group 15"/>
            <p:cNvGrpSpPr/>
            <p:nvPr/>
          </p:nvGrpSpPr>
          <p:grpSpPr>
            <a:xfrm>
              <a:off x="2093" y="2903"/>
              <a:ext cx="420" cy="430"/>
              <a:chOff x="0" y="0"/>
              <a:chExt cx="276" cy="281"/>
            </a:xfrm>
          </p:grpSpPr>
          <p:sp>
            <p:nvSpPr>
              <p:cNvPr id="25616" name="Freeform 16"/>
              <p:cNvSpPr/>
              <p:nvPr/>
            </p:nvSpPr>
            <p:spPr bwMode="auto">
              <a:xfrm>
                <a:off x="0" y="0"/>
                <a:ext cx="276" cy="203"/>
              </a:xfrm>
              <a:custGeom>
                <a:avLst/>
                <a:gdLst>
                  <a:gd name="T0" fmla="*/ 106 w 138"/>
                  <a:gd name="T1" fmla="*/ 37 h 101"/>
                  <a:gd name="T2" fmla="*/ 100 w 138"/>
                  <a:gd name="T3" fmla="*/ 38 h 101"/>
                  <a:gd name="T4" fmla="*/ 100 w 138"/>
                  <a:gd name="T5" fmla="*/ 35 h 101"/>
                  <a:gd name="T6" fmla="*/ 66 w 138"/>
                  <a:gd name="T7" fmla="*/ 0 h 101"/>
                  <a:gd name="T8" fmla="*/ 32 w 138"/>
                  <a:gd name="T9" fmla="*/ 29 h 101"/>
                  <a:gd name="T10" fmla="*/ 22 w 138"/>
                  <a:gd name="T11" fmla="*/ 30 h 101"/>
                  <a:gd name="T12" fmla="*/ 22 w 138"/>
                  <a:gd name="T13" fmla="*/ 30 h 101"/>
                  <a:gd name="T14" fmla="*/ 8 w 138"/>
                  <a:gd name="T15" fmla="*/ 51 h 101"/>
                  <a:gd name="T16" fmla="*/ 10 w 138"/>
                  <a:gd name="T17" fmla="*/ 60 h 101"/>
                  <a:gd name="T18" fmla="*/ 0 w 138"/>
                  <a:gd name="T19" fmla="*/ 79 h 101"/>
                  <a:gd name="T20" fmla="*/ 22 w 138"/>
                  <a:gd name="T21" fmla="*/ 101 h 101"/>
                  <a:gd name="T22" fmla="*/ 45 w 138"/>
                  <a:gd name="T23" fmla="*/ 101 h 101"/>
                  <a:gd name="T24" fmla="*/ 51 w 138"/>
                  <a:gd name="T25" fmla="*/ 95 h 101"/>
                  <a:gd name="T26" fmla="*/ 45 w 138"/>
                  <a:gd name="T27" fmla="*/ 89 h 101"/>
                  <a:gd name="T28" fmla="*/ 22 w 138"/>
                  <a:gd name="T29" fmla="*/ 89 h 101"/>
                  <a:gd name="T30" fmla="*/ 12 w 138"/>
                  <a:gd name="T31" fmla="*/ 79 h 101"/>
                  <a:gd name="T32" fmla="*/ 20 w 138"/>
                  <a:gd name="T33" fmla="*/ 69 h 101"/>
                  <a:gd name="T34" fmla="*/ 25 w 138"/>
                  <a:gd name="T35" fmla="*/ 65 h 101"/>
                  <a:gd name="T36" fmla="*/ 23 w 138"/>
                  <a:gd name="T37" fmla="*/ 58 h 101"/>
                  <a:gd name="T38" fmla="*/ 20 w 138"/>
                  <a:gd name="T39" fmla="*/ 51 h 101"/>
                  <a:gd name="T40" fmla="*/ 26 w 138"/>
                  <a:gd name="T41" fmla="*/ 41 h 101"/>
                  <a:gd name="T42" fmla="*/ 26 w 138"/>
                  <a:gd name="T43" fmla="*/ 41 h 101"/>
                  <a:gd name="T44" fmla="*/ 35 w 138"/>
                  <a:gd name="T45" fmla="*/ 42 h 101"/>
                  <a:gd name="T46" fmla="*/ 41 w 138"/>
                  <a:gd name="T47" fmla="*/ 42 h 101"/>
                  <a:gd name="T48" fmla="*/ 43 w 138"/>
                  <a:gd name="T49" fmla="*/ 36 h 101"/>
                  <a:gd name="T50" fmla="*/ 43 w 138"/>
                  <a:gd name="T51" fmla="*/ 35 h 101"/>
                  <a:gd name="T52" fmla="*/ 43 w 138"/>
                  <a:gd name="T53" fmla="*/ 35 h 101"/>
                  <a:gd name="T54" fmla="*/ 66 w 138"/>
                  <a:gd name="T55" fmla="*/ 12 h 101"/>
                  <a:gd name="T56" fmla="*/ 88 w 138"/>
                  <a:gd name="T57" fmla="*/ 35 h 101"/>
                  <a:gd name="T58" fmla="*/ 84 w 138"/>
                  <a:gd name="T59" fmla="*/ 46 h 101"/>
                  <a:gd name="T60" fmla="*/ 86 w 138"/>
                  <a:gd name="T61" fmla="*/ 54 h 101"/>
                  <a:gd name="T62" fmla="*/ 93 w 138"/>
                  <a:gd name="T63" fmla="*/ 54 h 101"/>
                  <a:gd name="T64" fmla="*/ 106 w 138"/>
                  <a:gd name="T65" fmla="*/ 49 h 101"/>
                  <a:gd name="T66" fmla="*/ 126 w 138"/>
                  <a:gd name="T67" fmla="*/ 69 h 101"/>
                  <a:gd name="T68" fmla="*/ 106 w 138"/>
                  <a:gd name="T69" fmla="*/ 89 h 101"/>
                  <a:gd name="T70" fmla="*/ 93 w 138"/>
                  <a:gd name="T71" fmla="*/ 89 h 101"/>
                  <a:gd name="T72" fmla="*/ 87 w 138"/>
                  <a:gd name="T73" fmla="*/ 95 h 101"/>
                  <a:gd name="T74" fmla="*/ 93 w 138"/>
                  <a:gd name="T75" fmla="*/ 101 h 101"/>
                  <a:gd name="T76" fmla="*/ 106 w 138"/>
                  <a:gd name="T77" fmla="*/ 101 h 101"/>
                  <a:gd name="T78" fmla="*/ 138 w 138"/>
                  <a:gd name="T79" fmla="*/ 69 h 101"/>
                  <a:gd name="T80" fmla="*/ 106 w 138"/>
                  <a:gd name="T81" fmla="*/ 3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8" h="100">
                    <a:moveTo>
                      <a:pt x="106" y="37"/>
                    </a:moveTo>
                    <a:cubicBezTo>
                      <a:pt x="104" y="37"/>
                      <a:pt x="102" y="37"/>
                      <a:pt x="100" y="38"/>
                    </a:cubicBezTo>
                    <a:cubicBezTo>
                      <a:pt x="100" y="37"/>
                      <a:pt x="100" y="36"/>
                      <a:pt x="100" y="35"/>
                    </a:cubicBezTo>
                    <a:cubicBezTo>
                      <a:pt x="100" y="16"/>
                      <a:pt x="84" y="0"/>
                      <a:pt x="66" y="0"/>
                    </a:cubicBezTo>
                    <a:cubicBezTo>
                      <a:pt x="49" y="0"/>
                      <a:pt x="35" y="13"/>
                      <a:pt x="32" y="29"/>
                    </a:cubicBezTo>
                    <a:cubicBezTo>
                      <a:pt x="28" y="28"/>
                      <a:pt x="25" y="29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13" y="33"/>
                      <a:pt x="8" y="42"/>
                      <a:pt x="8" y="51"/>
                    </a:cubicBezTo>
                    <a:cubicBezTo>
                      <a:pt x="8" y="54"/>
                      <a:pt x="8" y="57"/>
                      <a:pt x="10" y="60"/>
                    </a:cubicBezTo>
                    <a:cubicBezTo>
                      <a:pt x="4" y="64"/>
                      <a:pt x="0" y="71"/>
                      <a:pt x="0" y="79"/>
                    </a:cubicBezTo>
                    <a:cubicBezTo>
                      <a:pt x="0" y="91"/>
                      <a:pt x="10" y="101"/>
                      <a:pt x="22" y="101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8" y="101"/>
                      <a:pt x="51" y="98"/>
                      <a:pt x="51" y="95"/>
                    </a:cubicBezTo>
                    <a:cubicBezTo>
                      <a:pt x="51" y="92"/>
                      <a:pt x="48" y="89"/>
                      <a:pt x="45" y="89"/>
                    </a:cubicBezTo>
                    <a:cubicBezTo>
                      <a:pt x="22" y="89"/>
                      <a:pt x="22" y="89"/>
                      <a:pt x="22" y="89"/>
                    </a:cubicBezTo>
                    <a:cubicBezTo>
                      <a:pt x="16" y="89"/>
                      <a:pt x="12" y="84"/>
                      <a:pt x="12" y="79"/>
                    </a:cubicBezTo>
                    <a:cubicBezTo>
                      <a:pt x="12" y="74"/>
                      <a:pt x="16" y="70"/>
                      <a:pt x="20" y="69"/>
                    </a:cubicBezTo>
                    <a:cubicBezTo>
                      <a:pt x="23" y="69"/>
                      <a:pt x="25" y="67"/>
                      <a:pt x="25" y="65"/>
                    </a:cubicBezTo>
                    <a:cubicBezTo>
                      <a:pt x="26" y="62"/>
                      <a:pt x="25" y="60"/>
                      <a:pt x="23" y="58"/>
                    </a:cubicBezTo>
                    <a:cubicBezTo>
                      <a:pt x="21" y="57"/>
                      <a:pt x="20" y="54"/>
                      <a:pt x="20" y="51"/>
                    </a:cubicBezTo>
                    <a:cubicBezTo>
                      <a:pt x="20" y="47"/>
                      <a:pt x="22" y="43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9" y="40"/>
                      <a:pt x="32" y="40"/>
                      <a:pt x="35" y="42"/>
                    </a:cubicBezTo>
                    <a:cubicBezTo>
                      <a:pt x="36" y="43"/>
                      <a:pt x="39" y="43"/>
                      <a:pt x="41" y="42"/>
                    </a:cubicBezTo>
                    <a:cubicBezTo>
                      <a:pt x="43" y="41"/>
                      <a:pt x="44" y="39"/>
                      <a:pt x="43" y="36"/>
                    </a:cubicBezTo>
                    <a:cubicBezTo>
                      <a:pt x="43" y="36"/>
                      <a:pt x="43" y="36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22"/>
                      <a:pt x="53" y="12"/>
                      <a:pt x="66" y="12"/>
                    </a:cubicBezTo>
                    <a:cubicBezTo>
                      <a:pt x="78" y="12"/>
                      <a:pt x="88" y="22"/>
                      <a:pt x="88" y="35"/>
                    </a:cubicBezTo>
                    <a:cubicBezTo>
                      <a:pt x="88" y="39"/>
                      <a:pt x="87" y="43"/>
                      <a:pt x="84" y="46"/>
                    </a:cubicBezTo>
                    <a:cubicBezTo>
                      <a:pt x="83" y="49"/>
                      <a:pt x="83" y="52"/>
                      <a:pt x="86" y="54"/>
                    </a:cubicBezTo>
                    <a:cubicBezTo>
                      <a:pt x="88" y="56"/>
                      <a:pt x="91" y="56"/>
                      <a:pt x="93" y="54"/>
                    </a:cubicBezTo>
                    <a:cubicBezTo>
                      <a:pt x="96" y="52"/>
                      <a:pt x="100" y="49"/>
                      <a:pt x="106" y="49"/>
                    </a:cubicBezTo>
                    <a:cubicBezTo>
                      <a:pt x="117" y="49"/>
                      <a:pt x="126" y="58"/>
                      <a:pt x="126" y="69"/>
                    </a:cubicBezTo>
                    <a:cubicBezTo>
                      <a:pt x="126" y="80"/>
                      <a:pt x="117" y="89"/>
                      <a:pt x="106" y="89"/>
                    </a:cubicBezTo>
                    <a:cubicBezTo>
                      <a:pt x="93" y="89"/>
                      <a:pt x="93" y="89"/>
                      <a:pt x="93" y="89"/>
                    </a:cubicBezTo>
                    <a:cubicBezTo>
                      <a:pt x="90" y="89"/>
                      <a:pt x="87" y="92"/>
                      <a:pt x="87" y="95"/>
                    </a:cubicBezTo>
                    <a:cubicBezTo>
                      <a:pt x="87" y="98"/>
                      <a:pt x="90" y="101"/>
                      <a:pt x="93" y="101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24" y="101"/>
                      <a:pt x="138" y="87"/>
                      <a:pt x="138" y="69"/>
                    </a:cubicBezTo>
                    <a:cubicBezTo>
                      <a:pt x="138" y="51"/>
                      <a:pt x="124" y="37"/>
                      <a:pt x="106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17" name="Freeform 17"/>
              <p:cNvSpPr/>
              <p:nvPr/>
            </p:nvSpPr>
            <p:spPr bwMode="auto">
              <a:xfrm>
                <a:off x="84" y="115"/>
                <a:ext cx="108" cy="166"/>
              </a:xfrm>
              <a:custGeom>
                <a:avLst/>
                <a:gdLst>
                  <a:gd name="T0" fmla="*/ 43 w 54"/>
                  <a:gd name="T1" fmla="*/ 53 h 83"/>
                  <a:gd name="T2" fmla="*/ 33 w 54"/>
                  <a:gd name="T3" fmla="*/ 63 h 83"/>
                  <a:gd name="T4" fmla="*/ 33 w 54"/>
                  <a:gd name="T5" fmla="*/ 6 h 83"/>
                  <a:gd name="T6" fmla="*/ 27 w 54"/>
                  <a:gd name="T7" fmla="*/ 0 h 83"/>
                  <a:gd name="T8" fmla="*/ 21 w 54"/>
                  <a:gd name="T9" fmla="*/ 6 h 83"/>
                  <a:gd name="T10" fmla="*/ 21 w 54"/>
                  <a:gd name="T11" fmla="*/ 63 h 83"/>
                  <a:gd name="T12" fmla="*/ 11 w 54"/>
                  <a:gd name="T13" fmla="*/ 53 h 83"/>
                  <a:gd name="T14" fmla="*/ 2 w 54"/>
                  <a:gd name="T15" fmla="*/ 53 h 83"/>
                  <a:gd name="T16" fmla="*/ 2 w 54"/>
                  <a:gd name="T17" fmla="*/ 61 h 83"/>
                  <a:gd name="T18" fmla="*/ 23 w 54"/>
                  <a:gd name="T19" fmla="*/ 82 h 83"/>
                  <a:gd name="T20" fmla="*/ 27 w 54"/>
                  <a:gd name="T21" fmla="*/ 83 h 83"/>
                  <a:gd name="T22" fmla="*/ 31 w 54"/>
                  <a:gd name="T23" fmla="*/ 82 h 83"/>
                  <a:gd name="T24" fmla="*/ 52 w 54"/>
                  <a:gd name="T25" fmla="*/ 61 h 83"/>
                  <a:gd name="T26" fmla="*/ 52 w 54"/>
                  <a:gd name="T27" fmla="*/ 53 h 83"/>
                  <a:gd name="T28" fmla="*/ 43 w 54"/>
                  <a:gd name="T29" fmla="*/ 5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83">
                    <a:moveTo>
                      <a:pt x="43" y="53"/>
                    </a:move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2"/>
                      <a:pt x="30" y="0"/>
                      <a:pt x="27" y="0"/>
                    </a:cubicBezTo>
                    <a:cubicBezTo>
                      <a:pt x="24" y="0"/>
                      <a:pt x="21" y="2"/>
                      <a:pt x="21" y="6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8" y="50"/>
                      <a:pt x="5" y="50"/>
                      <a:pt x="2" y="53"/>
                    </a:cubicBezTo>
                    <a:cubicBezTo>
                      <a:pt x="0" y="55"/>
                      <a:pt x="0" y="59"/>
                      <a:pt x="2" y="61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4" y="83"/>
                      <a:pt x="25" y="83"/>
                      <a:pt x="27" y="83"/>
                    </a:cubicBezTo>
                    <a:cubicBezTo>
                      <a:pt x="28" y="83"/>
                      <a:pt x="30" y="83"/>
                      <a:pt x="31" y="82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4" y="59"/>
                      <a:pt x="54" y="55"/>
                      <a:pt x="52" y="53"/>
                    </a:cubicBezTo>
                    <a:cubicBezTo>
                      <a:pt x="49" y="50"/>
                      <a:pt x="45" y="50"/>
                      <a:pt x="43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29" name="Rectangle 29"/>
            <p:cNvSpPr>
              <a:spLocks noChangeArrowheads="1"/>
            </p:cNvSpPr>
            <p:nvPr/>
          </p:nvSpPr>
          <p:spPr bwMode="auto">
            <a:xfrm>
              <a:off x="2871" y="2382"/>
              <a:ext cx="11728" cy="1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在文言文中，有的合成词是由两个同义或反义的单音节语素合成，而用义却偏在其中一个语素上，另一个则起陪衬作用，这就是文言文中的偏义复词现象</a:t>
              </a:r>
              <a:r>
                <a:rPr lang="zh-CN" altLang="en-US" sz="2800" b="1" dirty="0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。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10260" y="2114550"/>
            <a:ext cx="8082915" cy="1846580"/>
            <a:chOff x="1873" y="4159"/>
            <a:chExt cx="12729" cy="2908"/>
          </a:xfrm>
        </p:grpSpPr>
        <p:sp>
          <p:nvSpPr>
            <p:cNvPr id="25618" name="Oval 18"/>
            <p:cNvSpPr>
              <a:spLocks noChangeArrowheads="1"/>
            </p:cNvSpPr>
            <p:nvPr/>
          </p:nvSpPr>
          <p:spPr bwMode="auto">
            <a:xfrm>
              <a:off x="1873" y="4161"/>
              <a:ext cx="860" cy="85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619" name="Group 19"/>
            <p:cNvGrpSpPr/>
            <p:nvPr/>
          </p:nvGrpSpPr>
          <p:grpSpPr>
            <a:xfrm>
              <a:off x="2145" y="4356"/>
              <a:ext cx="315" cy="460"/>
              <a:chOff x="0" y="0"/>
              <a:chExt cx="206" cy="305"/>
            </a:xfrm>
          </p:grpSpPr>
          <p:sp>
            <p:nvSpPr>
              <p:cNvPr id="25620" name="Freeform 20"/>
              <p:cNvSpPr>
                <a:spLocks noEditPoints="1"/>
              </p:cNvSpPr>
              <p:nvPr/>
            </p:nvSpPr>
            <p:spPr bwMode="auto">
              <a:xfrm>
                <a:off x="0" y="43"/>
                <a:ext cx="206" cy="262"/>
              </a:xfrm>
              <a:custGeom>
                <a:avLst/>
                <a:gdLst>
                  <a:gd name="T0" fmla="*/ 124 w 153"/>
                  <a:gd name="T1" fmla="*/ 0 h 193"/>
                  <a:gd name="T2" fmla="*/ 29 w 153"/>
                  <a:gd name="T3" fmla="*/ 0 h 193"/>
                  <a:gd name="T4" fmla="*/ 0 w 153"/>
                  <a:gd name="T5" fmla="*/ 29 h 193"/>
                  <a:gd name="T6" fmla="*/ 0 w 153"/>
                  <a:gd name="T7" fmla="*/ 183 h 193"/>
                  <a:gd name="T8" fmla="*/ 5 w 153"/>
                  <a:gd name="T9" fmla="*/ 191 h 193"/>
                  <a:gd name="T10" fmla="*/ 14 w 153"/>
                  <a:gd name="T11" fmla="*/ 192 h 193"/>
                  <a:gd name="T12" fmla="*/ 77 w 153"/>
                  <a:gd name="T13" fmla="*/ 160 h 193"/>
                  <a:gd name="T14" fmla="*/ 139 w 153"/>
                  <a:gd name="T15" fmla="*/ 192 h 193"/>
                  <a:gd name="T16" fmla="*/ 144 w 153"/>
                  <a:gd name="T17" fmla="*/ 193 h 193"/>
                  <a:gd name="T18" fmla="*/ 149 w 153"/>
                  <a:gd name="T19" fmla="*/ 191 h 193"/>
                  <a:gd name="T20" fmla="*/ 153 w 153"/>
                  <a:gd name="T21" fmla="*/ 183 h 193"/>
                  <a:gd name="T22" fmla="*/ 153 w 153"/>
                  <a:gd name="T23" fmla="*/ 29 h 193"/>
                  <a:gd name="T24" fmla="*/ 124 w 153"/>
                  <a:gd name="T25" fmla="*/ 0 h 193"/>
                  <a:gd name="T26" fmla="*/ 134 w 153"/>
                  <a:gd name="T27" fmla="*/ 168 h 193"/>
                  <a:gd name="T28" fmla="*/ 81 w 153"/>
                  <a:gd name="T29" fmla="*/ 140 h 193"/>
                  <a:gd name="T30" fmla="*/ 77 w 153"/>
                  <a:gd name="T31" fmla="*/ 139 h 193"/>
                  <a:gd name="T32" fmla="*/ 72 w 153"/>
                  <a:gd name="T33" fmla="*/ 140 h 193"/>
                  <a:gd name="T34" fmla="*/ 19 w 153"/>
                  <a:gd name="T35" fmla="*/ 168 h 193"/>
                  <a:gd name="T36" fmla="*/ 19 w 153"/>
                  <a:gd name="T37" fmla="*/ 29 h 193"/>
                  <a:gd name="T38" fmla="*/ 29 w 153"/>
                  <a:gd name="T39" fmla="*/ 19 h 193"/>
                  <a:gd name="T40" fmla="*/ 124 w 153"/>
                  <a:gd name="T41" fmla="*/ 19 h 193"/>
                  <a:gd name="T42" fmla="*/ 134 w 153"/>
                  <a:gd name="T43" fmla="*/ 29 h 193"/>
                  <a:gd name="T44" fmla="*/ 134 w 153"/>
                  <a:gd name="T45" fmla="*/ 1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93">
                    <a:moveTo>
                      <a:pt x="124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2" y="190"/>
                      <a:pt x="5" y="191"/>
                    </a:cubicBezTo>
                    <a:cubicBezTo>
                      <a:pt x="8" y="193"/>
                      <a:pt x="11" y="193"/>
                      <a:pt x="14" y="192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139" y="192"/>
                      <a:pt x="139" y="192"/>
                      <a:pt x="139" y="192"/>
                    </a:cubicBezTo>
                    <a:cubicBezTo>
                      <a:pt x="141" y="193"/>
                      <a:pt x="142" y="193"/>
                      <a:pt x="144" y="193"/>
                    </a:cubicBezTo>
                    <a:cubicBezTo>
                      <a:pt x="146" y="193"/>
                      <a:pt x="147" y="192"/>
                      <a:pt x="149" y="191"/>
                    </a:cubicBezTo>
                    <a:cubicBezTo>
                      <a:pt x="152" y="190"/>
                      <a:pt x="153" y="187"/>
                      <a:pt x="153" y="183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13"/>
                      <a:pt x="140" y="0"/>
                      <a:pt x="124" y="0"/>
                    </a:cubicBezTo>
                    <a:close/>
                    <a:moveTo>
                      <a:pt x="134" y="168"/>
                    </a:move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78" y="139"/>
                      <a:pt x="77" y="139"/>
                    </a:cubicBezTo>
                    <a:cubicBezTo>
                      <a:pt x="75" y="139"/>
                      <a:pt x="74" y="140"/>
                      <a:pt x="72" y="140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3"/>
                      <a:pt x="24" y="19"/>
                      <a:pt x="29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30" y="19"/>
                      <a:pt x="134" y="23"/>
                      <a:pt x="134" y="29"/>
                    </a:cubicBezTo>
                    <a:lnTo>
                      <a:pt x="134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1" name="Freeform 21"/>
              <p:cNvSpPr/>
              <p:nvPr/>
            </p:nvSpPr>
            <p:spPr bwMode="auto">
              <a:xfrm>
                <a:off x="42" y="0"/>
                <a:ext cx="123" cy="26"/>
              </a:xfrm>
              <a:custGeom>
                <a:avLst/>
                <a:gdLst>
                  <a:gd name="T0" fmla="*/ 10 w 91"/>
                  <a:gd name="T1" fmla="*/ 19 h 19"/>
                  <a:gd name="T2" fmla="*/ 82 w 91"/>
                  <a:gd name="T3" fmla="*/ 19 h 19"/>
                  <a:gd name="T4" fmla="*/ 91 w 91"/>
                  <a:gd name="T5" fmla="*/ 10 h 19"/>
                  <a:gd name="T6" fmla="*/ 82 w 91"/>
                  <a:gd name="T7" fmla="*/ 0 h 19"/>
                  <a:gd name="T8" fmla="*/ 10 w 91"/>
                  <a:gd name="T9" fmla="*/ 0 h 19"/>
                  <a:gd name="T10" fmla="*/ 0 w 91"/>
                  <a:gd name="T11" fmla="*/ 10 h 19"/>
                  <a:gd name="T12" fmla="*/ 10 w 91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9">
                    <a:moveTo>
                      <a:pt x="10" y="19"/>
                    </a:moveTo>
                    <a:cubicBezTo>
                      <a:pt x="82" y="19"/>
                      <a:pt x="82" y="19"/>
                      <a:pt x="82" y="19"/>
                    </a:cubicBezTo>
                    <a:cubicBezTo>
                      <a:pt x="87" y="19"/>
                      <a:pt x="91" y="15"/>
                      <a:pt x="91" y="10"/>
                    </a:cubicBezTo>
                    <a:cubicBezTo>
                      <a:pt x="91" y="4"/>
                      <a:pt x="87" y="0"/>
                      <a:pt x="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2" name="Freeform 22"/>
              <p:cNvSpPr/>
              <p:nvPr/>
            </p:nvSpPr>
            <p:spPr bwMode="auto">
              <a:xfrm>
                <a:off x="56" y="105"/>
                <a:ext cx="94" cy="94"/>
              </a:xfrm>
              <a:custGeom>
                <a:avLst/>
                <a:gdLst>
                  <a:gd name="T0" fmla="*/ 60 w 69"/>
                  <a:gd name="T1" fmla="*/ 25 h 69"/>
                  <a:gd name="T2" fmla="*/ 44 w 69"/>
                  <a:gd name="T3" fmla="*/ 25 h 69"/>
                  <a:gd name="T4" fmla="*/ 44 w 69"/>
                  <a:gd name="T5" fmla="*/ 9 h 69"/>
                  <a:gd name="T6" fmla="*/ 35 w 69"/>
                  <a:gd name="T7" fmla="*/ 0 h 69"/>
                  <a:gd name="T8" fmla="*/ 25 w 69"/>
                  <a:gd name="T9" fmla="*/ 9 h 69"/>
                  <a:gd name="T10" fmla="*/ 25 w 69"/>
                  <a:gd name="T11" fmla="*/ 25 h 69"/>
                  <a:gd name="T12" fmla="*/ 10 w 69"/>
                  <a:gd name="T13" fmla="*/ 25 h 69"/>
                  <a:gd name="T14" fmla="*/ 0 w 69"/>
                  <a:gd name="T15" fmla="*/ 34 h 69"/>
                  <a:gd name="T16" fmla="*/ 10 w 69"/>
                  <a:gd name="T17" fmla="*/ 44 h 69"/>
                  <a:gd name="T18" fmla="*/ 25 w 69"/>
                  <a:gd name="T19" fmla="*/ 44 h 69"/>
                  <a:gd name="T20" fmla="*/ 25 w 69"/>
                  <a:gd name="T21" fmla="*/ 59 h 69"/>
                  <a:gd name="T22" fmla="*/ 35 w 69"/>
                  <a:gd name="T23" fmla="*/ 69 h 69"/>
                  <a:gd name="T24" fmla="*/ 44 w 69"/>
                  <a:gd name="T25" fmla="*/ 59 h 69"/>
                  <a:gd name="T26" fmla="*/ 44 w 69"/>
                  <a:gd name="T27" fmla="*/ 44 h 69"/>
                  <a:gd name="T28" fmla="*/ 60 w 69"/>
                  <a:gd name="T29" fmla="*/ 44 h 69"/>
                  <a:gd name="T30" fmla="*/ 69 w 69"/>
                  <a:gd name="T31" fmla="*/ 34 h 69"/>
                  <a:gd name="T32" fmla="*/ 60 w 69"/>
                  <a:gd name="T33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60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ubicBezTo>
                      <a:pt x="30" y="0"/>
                      <a:pt x="25" y="4"/>
                      <a:pt x="25" y="9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9"/>
                      <a:pt x="0" y="34"/>
                    </a:cubicBezTo>
                    <a:cubicBezTo>
                      <a:pt x="0" y="39"/>
                      <a:pt x="5" y="44"/>
                      <a:pt x="10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64"/>
                      <a:pt x="30" y="69"/>
                      <a:pt x="35" y="69"/>
                    </a:cubicBezTo>
                    <a:cubicBezTo>
                      <a:pt x="40" y="69"/>
                      <a:pt x="44" y="64"/>
                      <a:pt x="44" y="5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4"/>
                      <a:pt x="69" y="39"/>
                      <a:pt x="69" y="34"/>
                    </a:cubicBezTo>
                    <a:cubicBezTo>
                      <a:pt x="69" y="29"/>
                      <a:pt x="65" y="25"/>
                      <a:pt x="6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5624" name="Group 24"/>
            <p:cNvGrpSpPr/>
            <p:nvPr/>
          </p:nvGrpSpPr>
          <p:grpSpPr>
            <a:xfrm>
              <a:off x="2118" y="5894"/>
              <a:ext cx="410" cy="355"/>
              <a:chOff x="0" y="0"/>
              <a:chExt cx="346" cy="301"/>
            </a:xfrm>
          </p:grpSpPr>
          <p:sp>
            <p:nvSpPr>
              <p:cNvPr id="25625" name="Freeform 25"/>
              <p:cNvSpPr/>
              <p:nvPr/>
            </p:nvSpPr>
            <p:spPr bwMode="auto">
              <a:xfrm>
                <a:off x="0" y="0"/>
                <a:ext cx="291" cy="254"/>
              </a:xfrm>
              <a:custGeom>
                <a:avLst/>
                <a:gdLst>
                  <a:gd name="T0" fmla="*/ 30 w 291"/>
                  <a:gd name="T1" fmla="*/ 28 h 254"/>
                  <a:gd name="T2" fmla="*/ 261 w 291"/>
                  <a:gd name="T3" fmla="*/ 28 h 254"/>
                  <a:gd name="T4" fmla="*/ 261 w 291"/>
                  <a:gd name="T5" fmla="*/ 126 h 254"/>
                  <a:gd name="T6" fmla="*/ 291 w 291"/>
                  <a:gd name="T7" fmla="*/ 126 h 254"/>
                  <a:gd name="T8" fmla="*/ 291 w 291"/>
                  <a:gd name="T9" fmla="*/ 0 h 254"/>
                  <a:gd name="T10" fmla="*/ 0 w 291"/>
                  <a:gd name="T11" fmla="*/ 0 h 254"/>
                  <a:gd name="T12" fmla="*/ 0 w 291"/>
                  <a:gd name="T13" fmla="*/ 254 h 254"/>
                  <a:gd name="T14" fmla="*/ 146 w 291"/>
                  <a:gd name="T15" fmla="*/ 254 h 254"/>
                  <a:gd name="T16" fmla="*/ 146 w 291"/>
                  <a:gd name="T17" fmla="*/ 224 h 254"/>
                  <a:gd name="T18" fmla="*/ 30 w 291"/>
                  <a:gd name="T19" fmla="*/ 224 h 254"/>
                  <a:gd name="T20" fmla="*/ 30 w 291"/>
                  <a:gd name="T21" fmla="*/ 2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54">
                    <a:moveTo>
                      <a:pt x="30" y="28"/>
                    </a:moveTo>
                    <a:lnTo>
                      <a:pt x="261" y="28"/>
                    </a:lnTo>
                    <a:lnTo>
                      <a:pt x="261" y="126"/>
                    </a:lnTo>
                    <a:lnTo>
                      <a:pt x="291" y="126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46" y="254"/>
                    </a:lnTo>
                    <a:lnTo>
                      <a:pt x="146" y="224"/>
                    </a:lnTo>
                    <a:lnTo>
                      <a:pt x="30" y="2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6" name="Freeform 26"/>
              <p:cNvSpPr/>
              <p:nvPr/>
            </p:nvSpPr>
            <p:spPr bwMode="auto">
              <a:xfrm>
                <a:off x="207" y="161"/>
                <a:ext cx="139" cy="140"/>
              </a:xfrm>
              <a:custGeom>
                <a:avLst/>
                <a:gdLst>
                  <a:gd name="T0" fmla="*/ 139 w 139"/>
                  <a:gd name="T1" fmla="*/ 56 h 140"/>
                  <a:gd name="T2" fmla="*/ 84 w 139"/>
                  <a:gd name="T3" fmla="*/ 56 h 140"/>
                  <a:gd name="T4" fmla="*/ 84 w 139"/>
                  <a:gd name="T5" fmla="*/ 0 h 140"/>
                  <a:gd name="T6" fmla="*/ 54 w 139"/>
                  <a:gd name="T7" fmla="*/ 0 h 140"/>
                  <a:gd name="T8" fmla="*/ 54 w 139"/>
                  <a:gd name="T9" fmla="*/ 56 h 140"/>
                  <a:gd name="T10" fmla="*/ 0 w 139"/>
                  <a:gd name="T11" fmla="*/ 56 h 140"/>
                  <a:gd name="T12" fmla="*/ 0 w 139"/>
                  <a:gd name="T13" fmla="*/ 86 h 140"/>
                  <a:gd name="T14" fmla="*/ 54 w 139"/>
                  <a:gd name="T15" fmla="*/ 86 h 140"/>
                  <a:gd name="T16" fmla="*/ 54 w 139"/>
                  <a:gd name="T17" fmla="*/ 140 h 140"/>
                  <a:gd name="T18" fmla="*/ 84 w 139"/>
                  <a:gd name="T19" fmla="*/ 140 h 140"/>
                  <a:gd name="T20" fmla="*/ 84 w 139"/>
                  <a:gd name="T21" fmla="*/ 86 h 140"/>
                  <a:gd name="T22" fmla="*/ 139 w 139"/>
                  <a:gd name="T23" fmla="*/ 86 h 140"/>
                  <a:gd name="T24" fmla="*/ 139 w 139"/>
                  <a:gd name="T2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40">
                    <a:moveTo>
                      <a:pt x="139" y="56"/>
                    </a:moveTo>
                    <a:lnTo>
                      <a:pt x="84" y="56"/>
                    </a:lnTo>
                    <a:lnTo>
                      <a:pt x="84" y="0"/>
                    </a:ln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86"/>
                    </a:lnTo>
                    <a:lnTo>
                      <a:pt x="54" y="86"/>
                    </a:lnTo>
                    <a:lnTo>
                      <a:pt x="54" y="140"/>
                    </a:lnTo>
                    <a:lnTo>
                      <a:pt x="84" y="140"/>
                    </a:lnTo>
                    <a:lnTo>
                      <a:pt x="84" y="86"/>
                    </a:lnTo>
                    <a:lnTo>
                      <a:pt x="139" y="8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7" name="Rectangle 27"/>
              <p:cNvSpPr>
                <a:spLocks noChangeArrowheads="1"/>
              </p:cNvSpPr>
              <p:nvPr/>
            </p:nvSpPr>
            <p:spPr bwMode="auto">
              <a:xfrm>
                <a:off x="70" y="75"/>
                <a:ext cx="12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628" name="Rectangle 28"/>
              <p:cNvSpPr>
                <a:spLocks noChangeArrowheads="1"/>
              </p:cNvSpPr>
              <p:nvPr/>
            </p:nvSpPr>
            <p:spPr bwMode="auto">
              <a:xfrm>
                <a:off x="70" y="134"/>
                <a:ext cx="96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630" name="Rectangle 30"/>
            <p:cNvSpPr>
              <a:spLocks noChangeArrowheads="1"/>
            </p:cNvSpPr>
            <p:nvPr/>
          </p:nvSpPr>
          <p:spPr bwMode="auto">
            <a:xfrm>
              <a:off x="2983" y="4159"/>
              <a:ext cx="11619" cy="2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(1)陟罚臧否，不宜</a:t>
              </a:r>
              <a:r>
                <a:rPr lang="zh-CN" altLang="en-US" sz="2400" b="1" u="sng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异同</a:t>
              </a: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(诸葛亮《出师表》)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偏义复词：　　　　　　　释义：　　　　　　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(</a:t>
              </a:r>
              <a:r>
                <a:rPr lang="en-US" altLang="zh-CN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2</a:t>
              </a: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)缘溪行，忘路之</a:t>
              </a:r>
              <a:r>
                <a:rPr lang="zh-CN" altLang="en-US" sz="2400" b="1" u="sng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远近</a:t>
              </a: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(陶渊明《桃花源记》)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偏义复词：　　　　　　　释义：　　　　　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　</a:t>
              </a:r>
            </a:p>
          </p:txBody>
        </p:sp>
      </p:grp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663950" y="253292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12B789"/>
                </a:solidFill>
              </a:rPr>
              <a:t>偏义复词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828415" y="836930"/>
            <a:ext cx="1584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-170815" y="3745865"/>
            <a:ext cx="9300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0E8967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</a:t>
            </a:r>
            <a:r>
              <a:rPr sz="2400" b="1">
                <a:solidFill>
                  <a:srgbClr val="0E8967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(1)</a:t>
            </a:r>
            <a:r>
              <a:rPr lang="en-US" altLang="zh-CN" sz="2400" b="1">
                <a:solidFill>
                  <a:srgbClr val="0E8967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</a:t>
            </a:r>
            <a:r>
              <a:rPr sz="2400" b="1">
                <a:solidFill>
                  <a:srgbClr val="0E8967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“异同”，义在“异”，“同”是衬字</a:t>
            </a:r>
            <a:r>
              <a:rPr lang="zh-CN" sz="2400" b="1">
                <a:solidFill>
                  <a:srgbClr val="0E8967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；</a:t>
            </a:r>
            <a:r>
              <a:rPr sz="2400" b="1">
                <a:solidFill>
                  <a:srgbClr val="0E8967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异同</a:t>
            </a:r>
            <a:r>
              <a:rPr lang="zh-CN" sz="2400" b="1">
                <a:solidFill>
                  <a:srgbClr val="0E8967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，</a:t>
            </a:r>
            <a:r>
              <a:rPr sz="2400" b="1">
                <a:solidFill>
                  <a:srgbClr val="0E8967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不一样、不相同</a:t>
            </a:r>
            <a:r>
              <a:rPr lang="zh-CN" altLang="en-US" sz="2400" b="1">
                <a:solidFill>
                  <a:srgbClr val="0E8967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-170815" y="4430395"/>
            <a:ext cx="9300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0E8967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</a:t>
            </a:r>
            <a:r>
              <a:rPr sz="2400" b="1">
                <a:solidFill>
                  <a:srgbClr val="0E8967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(</a:t>
            </a:r>
            <a:r>
              <a:rPr lang="en-US" sz="2400" b="1">
                <a:solidFill>
                  <a:srgbClr val="0E8967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2</a:t>
            </a:r>
            <a:r>
              <a:rPr sz="2400" b="1">
                <a:solidFill>
                  <a:srgbClr val="0E8967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)</a:t>
            </a:r>
            <a:r>
              <a:rPr lang="en-US" altLang="zh-CN" sz="2400" b="1">
                <a:solidFill>
                  <a:srgbClr val="0E8967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</a:t>
            </a:r>
            <a:r>
              <a:rPr sz="2400" b="1">
                <a:solidFill>
                  <a:srgbClr val="0E8967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“远近”，义在“远”，“近”是衬字</a:t>
            </a:r>
            <a:r>
              <a:rPr lang="zh-CN" sz="2400" b="1">
                <a:solidFill>
                  <a:srgbClr val="0E8967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；</a:t>
            </a:r>
            <a:r>
              <a:rPr sz="2400" b="1">
                <a:solidFill>
                  <a:srgbClr val="0E8967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远近　距离远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1662114" y="1819367"/>
            <a:ext cx="7481887" cy="1504766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4" name="Freeform 34"/>
          <p:cNvSpPr/>
          <p:nvPr/>
        </p:nvSpPr>
        <p:spPr bwMode="auto">
          <a:xfrm>
            <a:off x="0" y="1819367"/>
            <a:ext cx="4103747" cy="1504766"/>
          </a:xfrm>
          <a:custGeom>
            <a:avLst/>
            <a:gdLst/>
            <a:ahLst/>
            <a:cxnLst/>
            <a:rect l="l" t="t" r="r" b="b"/>
            <a:pathLst>
              <a:path w="4103747" h="1504766">
                <a:moveTo>
                  <a:pt x="0" y="0"/>
                </a:moveTo>
                <a:cubicBezTo>
                  <a:pt x="442960" y="0"/>
                  <a:pt x="1380722" y="0"/>
                  <a:pt x="3365993" y="0"/>
                </a:cubicBezTo>
                <a:cubicBezTo>
                  <a:pt x="3759462" y="0"/>
                  <a:pt x="4103747" y="345356"/>
                  <a:pt x="4103747" y="764717"/>
                </a:cubicBezTo>
                <a:cubicBezTo>
                  <a:pt x="4103747" y="1159410"/>
                  <a:pt x="3759462" y="1504766"/>
                  <a:pt x="3365993" y="1504766"/>
                </a:cubicBezTo>
                <a:cubicBezTo>
                  <a:pt x="3365993" y="1504766"/>
                  <a:pt x="3365993" y="1504766"/>
                  <a:pt x="0" y="15047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55" name="Oval 35"/>
          <p:cNvSpPr>
            <a:spLocks noChangeArrowheads="1"/>
          </p:cNvSpPr>
          <p:nvPr/>
        </p:nvSpPr>
        <p:spPr bwMode="auto">
          <a:xfrm>
            <a:off x="2725702" y="1943451"/>
            <a:ext cx="1279612" cy="12822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04005" y="2149475"/>
            <a:ext cx="510921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>
                <a:ln w="6350">
                  <a:noFill/>
                </a:ln>
                <a:latin typeface="Impact" panose="020B0806030902050204" pitchFamily="34" charset="0"/>
                <a:ea typeface="微软雅黑" panose="020B0503020204020204" pitchFamily="34" charset="-122"/>
              </a:rPr>
              <a:t>推断文言实词意义</a:t>
            </a:r>
            <a:r>
              <a:rPr lang="en-US" altLang="zh-CN" sz="3600" b="1">
                <a:ln w="6350">
                  <a:noFill/>
                </a:ln>
                <a:latin typeface="Impact" panose="020B0806030902050204" pitchFamily="34" charset="0"/>
                <a:ea typeface="微软雅黑" panose="020B0503020204020204" pitchFamily="34" charset="-122"/>
              </a:rPr>
              <a:t>5</a:t>
            </a:r>
            <a:r>
              <a:rPr lang="zh-CN" altLang="en-US" sz="3600" b="1">
                <a:ln w="6350">
                  <a:noFill/>
                </a:ln>
                <a:latin typeface="Impact" panose="020B0806030902050204" pitchFamily="34" charset="0"/>
                <a:ea typeface="微软雅黑" panose="020B0503020204020204" pitchFamily="34" charset="-122"/>
              </a:rPr>
              <a:t>技法</a:t>
            </a:r>
          </a:p>
        </p:txBody>
      </p:sp>
      <p:sp>
        <p:nvSpPr>
          <p:cNvPr id="9" name="Freeform 12"/>
          <p:cNvSpPr>
            <a:spLocks noEditPoints="1"/>
          </p:cNvSpPr>
          <p:nvPr/>
        </p:nvSpPr>
        <p:spPr bwMode="auto">
          <a:xfrm>
            <a:off x="3143467" y="2252663"/>
            <a:ext cx="444082" cy="638174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0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rgbClr val="333333"/>
      </a:dk1>
      <a:lt1>
        <a:srgbClr val="FFFFFF"/>
      </a:lt1>
      <a:dk2>
        <a:srgbClr val="333333"/>
      </a:dk2>
      <a:lt2>
        <a:srgbClr val="FEFAEE"/>
      </a:lt2>
      <a:accent1>
        <a:srgbClr val="12B789"/>
      </a:accent1>
      <a:accent2>
        <a:srgbClr val="FF9101"/>
      </a:accent2>
      <a:accent3>
        <a:srgbClr val="F8D158"/>
      </a:accent3>
      <a:accent4>
        <a:srgbClr val="F57365"/>
      </a:accent4>
      <a:accent5>
        <a:srgbClr val="7FC9EC"/>
      </a:accent5>
      <a:accent6>
        <a:srgbClr val="8689D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3533</Words>
  <Application>Microsoft Office PowerPoint</Application>
  <PresentationFormat>全屏显示(16:9)</PresentationFormat>
  <Paragraphs>153</Paragraphs>
  <Slides>30</Slides>
  <Notes>18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2021-07-17T17:17:33Z</cp:lastPrinted>
  <dcterms:created xsi:type="dcterms:W3CDTF">2021-07-17T17:17:33Z</dcterms:created>
  <dcterms:modified xsi:type="dcterms:W3CDTF">2021-08-13T02:40:39Z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