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1" r:id="rId14"/>
    <p:sldId id="270" r:id="rId15"/>
    <p:sldId id="271" r:id="rId16"/>
    <p:sldId id="272" r:id="rId17"/>
    <p:sldId id="273" r:id="rId18"/>
    <p:sldId id="274" r:id="rId19"/>
    <p:sldId id="269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3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84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image" Target="../media/image2.png" /><Relationship Id="rId5" Type="http://schemas.openxmlformats.org/officeDocument/2006/relationships/tags" Target="../tags/tag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高考作文12种“作死”做法</a:t>
            </a:r>
            <a:endParaRPr lang="zh-CN" altLang="en-US" sz="4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pPr marL="0" indent="0" algn="ctr">
              <a:buNone/>
            </a:pPr>
            <a:r>
              <a:rPr lang="zh-CN" altLang="en-US" sz="4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——高考作文资深阅卷老师手记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 </a:t>
            </a:r>
            <a:r>
              <a:rPr smtClean="0">
                <a:solidFill>
                  <a:srgbClr val="00B050"/>
                </a:solidFill>
                <a:sym typeface="+mn-ea"/>
              </a:rPr>
              <a:t>4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不扣材料</a:t>
            </a:r>
            <a:r>
              <a:rPr>
                <a:solidFill>
                  <a:srgbClr val="00B050"/>
                </a:solidFill>
                <a:sym typeface="+mn-ea"/>
              </a:rPr>
              <a:t>，离题万里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 </a:t>
            </a:r>
            <a:r>
              <a:rPr lang="en-US" sz="2000"/>
              <a:t> </a:t>
            </a:r>
            <a:r>
              <a:rPr sz="2000"/>
              <a:t>作文题目（材料）是考生写作的核心，能否读懂材料，审确题目，是能力体现，但哪怕审题不准，适时地引几次材料、点几次题，也能大大规避偏题风险。但很多考生，全文下来，硬是看不到材料的影子。</a:t>
            </a:r>
          </a:p>
          <a:p>
            <a:pPr marL="0" indent="0">
              <a:buNone/>
            </a:pPr>
            <a:r>
              <a:rPr sz="2000"/>
              <a:t>    </a:t>
            </a:r>
            <a:r>
              <a:rPr lang="en-US" sz="2000"/>
              <a:t>   </a:t>
            </a:r>
            <a:r>
              <a:rPr sz="2000"/>
              <a:t>2020年全国Ι卷的作文题是齐桓公、管仲、鲍叔牙的读书会发言稿。某省的高考阅卷中，一篇写“奉献”的文章，在被反复复议后，定为了20分的标杆文，主要理由就是全文几乎没提及材料。很多老师哀其不幸，怪就怪在缺乏基本的应试技巧，该考生只要开头结尾稍微抄几句材料，就不至于落得如此下场。事实上，当年写“奉献”的不少，也不能算偏题，鲍叔牙贡献才智，也主动让贤，就是源于他有对国家的奉献之心，写得好的文章，扣住材料来写，也同样可以打45以上，乃至50分以上。 </a:t>
            </a:r>
          </a:p>
          <a:p>
            <a:pPr marL="0" indent="0">
              <a:buNone/>
            </a:pPr>
            <a:r>
              <a:rPr lang="en-US" sz="2000"/>
              <a:t>        </a:t>
            </a:r>
            <a:r>
              <a:rPr sz="2000"/>
              <a:t>还有的考生，喜欢东拉西扯，天马行空，写着写着，就离题万里，把材料丢到一边去了。比如，有同学写任何一个作文题，都要先扯一通世界不太平，国际形势不稳定，人心不古，道德滑坡等等，半天到不了主题。阅卷老师看了两三段，仍然未见材料，未见观点，就会失去耐心，开始打低分了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5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思想消极</a:t>
            </a:r>
            <a:r>
              <a:rPr>
                <a:solidFill>
                  <a:srgbClr val="00B050"/>
                </a:solidFill>
                <a:sym typeface="+mn-ea"/>
              </a:rPr>
              <a:t>，满篇牢骚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000"/>
              <a:t>       </a:t>
            </a:r>
            <a:r>
              <a:rPr lang="en-US" sz="2400"/>
              <a:t> </a:t>
            </a:r>
            <a:r>
              <a:rPr sz="2400"/>
              <a:t>在阅卷中，写点单纯美好的恋爱，无妨，但格调不高的早恋同居和同性题材是高考作文的敏感区，违背主流价值观触碰道德底线是禁区，武侠古风玄幻魔幻是“无人区”，牢骚满腹动辄批判教育批判老师的文章是“白区”。高考这么重要的考试，你却把你那点刻骨铭心的“爱情故事”津津乐道，或者把问题看得很偏激，在你的眼里满眼都是社会存在的各种问题，一切都是别人的问题，而你就是坐而论道、指点江山的高手。这样的文章，不太可能受到老师的欢迎。当然不是不能写阴暗面和消极面，而是要理性客观。比如上面提到的2016年全国卷1的漫画作文，就不是要你歌颂中国教育风气，而是要挑唯分数论的刺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6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无中生有</a:t>
            </a:r>
            <a:r>
              <a:rPr>
                <a:solidFill>
                  <a:srgbClr val="00B050"/>
                </a:solidFill>
                <a:sym typeface="+mn-ea"/>
              </a:rPr>
              <a:t>，错误低级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000"/>
              <a:t>         </a:t>
            </a:r>
            <a:r>
              <a:rPr sz="2400"/>
              <a:t>一个学生在高考作文中写道：“司马迁遭受宫刑，他没有气馁，却淡然处之，一笑而过。”那么现实中的司马迁真是这样？“一笑而过”太不严密了，不符合现实，高中教材就学了司马迁的《报任安书》啊，司马迁在文章也曾经写过相关的事情，意思是每每想起，生不如死，痛苦至极。这是一个典型的例子，现实阅卷中，有太多的学生在文中“牵强附会”，这样的文章很难有说理性。还有，引用出现明显失误。比如“海子有一句诗，黑夜给了我黑色的眼睛，我却用它来寻找光明”，“爱迪生发现了相对论”。一下子就把自己知识匮乏、积累浅薄的毛病暴露在阅卷老师的眼皮底下了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7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文章幼稚</a:t>
            </a:r>
            <a:r>
              <a:rPr>
                <a:solidFill>
                  <a:srgbClr val="00B050"/>
                </a:solidFill>
                <a:sym typeface="+mn-ea"/>
              </a:rPr>
              <a:t>，呈低龄化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000"/>
              <a:t>        </a:t>
            </a:r>
          </a:p>
          <a:p>
            <a:pPr marL="0" indent="0">
              <a:buNone/>
            </a:pPr>
            <a:r>
              <a:rPr lang="en-US" sz="2800"/>
              <a:t>        </a:t>
            </a:r>
            <a:r>
              <a:rPr sz="2800"/>
              <a:t>很多学生写作水平一般，但是在文章中“小学时候的我”、“初中时候的事”……要知道，你即将迈进大学校门了，你的文章也应成熟了，你曾关注的那些事情，那些怎样与小伙伴们战胜困难，彼此相互帮助的内容可能只适合“英语的书面表达中的李华”了，而语文作文真的很难认同更不要说共鸣了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smtClean="0">
                <a:solidFill>
                  <a:srgbClr val="00B050"/>
                </a:solidFill>
                <a:sym typeface="+mn-ea"/>
              </a:rPr>
              <a:t>8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画蛇添足</a:t>
            </a:r>
            <a:r>
              <a:rPr>
                <a:solidFill>
                  <a:srgbClr val="00B050"/>
                </a:solidFill>
                <a:sym typeface="+mn-ea"/>
              </a:rPr>
              <a:t>，低估老师智商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有的学生在作文中，无视阅卷老师智商，给老师讲“低级”的道理，充满初浅的教化意味，比如非要给“授人以鱼”做长篇幅的解释，阅卷老师就会比较反感。有的考生还生怕老师看不懂，在文章前来个“题记”，文章后还来个“后记”，或者画蛇添足补充自己写作的思路和初衷，意在提醒老师：您别看偏了，请get到我的意图。阅卷老师基本就手不留情了。 </a:t>
            </a:r>
          </a:p>
          <a:p>
            <a:pPr marL="0" indent="0">
              <a:buNone/>
            </a:pPr>
            <a:r>
              <a:rPr sz="2400" b="1">
                <a:solidFill>
                  <a:srgbClr val="7030A0"/>
                </a:solidFill>
              </a:rPr>
              <a:t>建议：少写题记，切记不写后记，切记切记不写自我解读作文构思立意的后记！！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9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套作宿构</a:t>
            </a:r>
            <a:r>
              <a:rPr>
                <a:solidFill>
                  <a:srgbClr val="00B050"/>
                </a:solidFill>
                <a:sym typeface="+mn-ea"/>
              </a:rPr>
              <a:t>，痕迹明显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400">
                <a:sym typeface="+mn-ea"/>
              </a:rPr>
              <a:t>      </a:t>
            </a:r>
            <a:r>
              <a:rPr sz="2400">
                <a:sym typeface="+mn-ea"/>
              </a:rPr>
              <a:t>上面说到过套作开头，再来说说全篇套作。高考中让阅卷者发现“套作”“宿构”结果会怎样，学生们多数都很清楚，但是很多学生在考前，套用模板，如三大段，结果文章中也出现了一些论据、观点，但那是套作；或者改写名篇名作梗概，穿靴戴帽，改头换面。</a:t>
            </a:r>
          </a:p>
          <a:p>
            <a:pPr marL="0" indent="0">
              <a:buNone/>
            </a:pPr>
            <a:r>
              <a:rPr lang="en-US" sz="2400">
                <a:sym typeface="+mn-ea"/>
              </a:rPr>
              <a:t>       </a:t>
            </a:r>
            <a:r>
              <a:rPr sz="2400">
                <a:sym typeface="+mn-ea"/>
              </a:rPr>
              <a:t>有一年高考阅卷，有个考生套用欧·亨利的名篇《最后一片常青藤叶》的故事情节，写了一篇小说，情节几乎雷同，只是换了背景换了主角名字，虽然卷面不错，文字通顺，但被论定为“宿构”，结果可想而知——及格边缘。话又说回来，这篇套作的文章方方面面都还过得去，说明考生写作水平不错，都有这个能耐了，老老实实按题目要求来写，不香么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  <a:sym typeface="+mn-ea"/>
              </a:rPr>
              <a:t>  </a:t>
            </a:r>
            <a:r>
              <a:rPr smtClean="0">
                <a:solidFill>
                  <a:srgbClr val="00B050"/>
                </a:solidFill>
                <a:sym typeface="+mn-ea"/>
              </a:rPr>
              <a:t>10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中心不明</a:t>
            </a:r>
            <a:r>
              <a:rPr>
                <a:solidFill>
                  <a:srgbClr val="00B050"/>
                </a:solidFill>
                <a:sym typeface="+mn-ea"/>
              </a:rPr>
              <a:t>，无主旨句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</a:t>
            </a:r>
            <a:endParaRPr sz="2000"/>
          </a:p>
          <a:p>
            <a:pPr marL="0" indent="0">
              <a:buNone/>
            </a:pPr>
            <a:r>
              <a:rPr lang="en-US" sz="2400">
                <a:sym typeface="+mn-ea"/>
              </a:rPr>
              <a:t>      </a:t>
            </a:r>
            <a:r>
              <a:rPr sz="2400">
                <a:sym typeface="+mn-ea"/>
              </a:rPr>
              <a:t>很多同学的作文没有主旨句，自己也难以一句话讲出文章中心立意。阅卷老师短时间内更难看出你文章的主旨。一些优秀的学生也常有这个毛病。</a:t>
            </a:r>
          </a:p>
          <a:p>
            <a:pPr marL="0" indent="0">
              <a:buNone/>
            </a:pPr>
            <a:r>
              <a:rPr sz="2400">
                <a:sym typeface="+mn-ea"/>
              </a:rPr>
              <a:t>     </a:t>
            </a:r>
            <a:r>
              <a:rPr lang="en-US" sz="2400">
                <a:sym typeface="+mn-ea"/>
              </a:rPr>
              <a:t> </a:t>
            </a:r>
            <a:r>
              <a:rPr sz="2400">
                <a:sym typeface="+mn-ea"/>
              </a:rPr>
              <a:t>其实阅卷老师，很难静心把你的文章读一遍，一般都是浏览一遍，两遍，几眼扫下来，也没有从你的文章中找出主旨句，没能领会你到底写什么内容。看看你的语句还可以，字迹也可以，让阅卷者给你高分又不愿意，给你低分又舍不得，所以分数还是可以的，但是很难拿高分。</a:t>
            </a:r>
          </a:p>
          <a:p>
            <a:pPr marL="0" indent="0">
              <a:buNone/>
            </a:pPr>
            <a:r>
              <a:rPr sz="2400">
                <a:sym typeface="+mn-ea"/>
              </a:rPr>
              <a:t> </a:t>
            </a:r>
            <a:r>
              <a:rPr lang="en-US" sz="2400">
                <a:sym typeface="+mn-ea"/>
              </a:rPr>
              <a:t>    </a:t>
            </a:r>
            <a:r>
              <a:rPr sz="2400" b="1">
                <a:solidFill>
                  <a:srgbClr val="FF0000"/>
                </a:solidFill>
                <a:sym typeface="+mn-ea"/>
              </a:rPr>
              <a:t> 建议：文章标题、开头最好能将自己的观点有所交代，各个语段开头和结尾最好能强化下本段的中心。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11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文体四不像</a:t>
            </a:r>
            <a:r>
              <a:rPr>
                <a:solidFill>
                  <a:srgbClr val="00B050"/>
                </a:solidFill>
                <a:sym typeface="+mn-ea"/>
              </a:rPr>
              <a:t>，非驴非马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   </a:t>
            </a:r>
            <a:r>
              <a:rPr sz="2400">
                <a:sym typeface="+mn-ea"/>
              </a:rPr>
              <a:t>全国卷作文有一个重要特征是</a:t>
            </a:r>
            <a:r>
              <a:rPr sz="2400" b="1">
                <a:solidFill>
                  <a:srgbClr val="FF0000"/>
                </a:solidFill>
                <a:sym typeface="+mn-ea"/>
              </a:rPr>
              <a:t>“文体不限”</a:t>
            </a:r>
            <a:r>
              <a:rPr sz="2400">
                <a:sym typeface="+mn-ea"/>
              </a:rPr>
              <a:t>，但对此有不少老师与学生存在错误理解：认为“文体不限”就是不需要文体的规范，写起作文来信马由缰，随心所欲，其结果，写出的文章成了非驴非马、非猪非狗的“四不像”。</a:t>
            </a:r>
          </a:p>
          <a:p>
            <a:pPr marL="0" indent="0">
              <a:buNone/>
            </a:pPr>
            <a:r>
              <a:rPr lang="en-US" sz="2400">
                <a:sym typeface="+mn-ea"/>
              </a:rPr>
              <a:t>        </a:t>
            </a:r>
            <a:r>
              <a:rPr sz="2400">
                <a:sym typeface="+mn-ea"/>
              </a:rPr>
              <a:t>其实，对目前高考作文中的</a:t>
            </a:r>
            <a:r>
              <a:rPr sz="2400" b="1">
                <a:solidFill>
                  <a:srgbClr val="FF0000"/>
                </a:solidFill>
                <a:sym typeface="+mn-ea"/>
              </a:rPr>
              <a:t>“文体不限”</a:t>
            </a:r>
            <a:r>
              <a:rPr sz="2400">
                <a:sym typeface="+mn-ea"/>
              </a:rPr>
              <a:t>宜作这样的理解：</a:t>
            </a:r>
            <a:r>
              <a:rPr sz="2400" b="1">
                <a:solidFill>
                  <a:srgbClr val="FF0000"/>
                </a:solidFill>
                <a:sym typeface="+mn-ea"/>
              </a:rPr>
              <a:t>提供考生多种选择的机会，便于学生在自己擅长的文体中自由发挥，写出自己的最高水平。</a:t>
            </a:r>
            <a:r>
              <a:rPr sz="2400">
                <a:sym typeface="+mn-ea"/>
              </a:rPr>
              <a:t>而从高考阅卷情况看，这方面考生做得不尽如人意。相当一部分的考生，开头引用或概括一下作文材料，提出观点，中间记叙有关主题的一件事，结尾来一番议论。从开头结尾看，属于议论文；但从主体看，却又像记叙文。文体不伦不类。或者开头一大段记叙，后面又是议论性语言，不像记叙文又不像议论文。最后阅卷老师只能根据其语言功底，给个三类上和二类下浮动的分数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  <a:sym typeface="+mn-ea"/>
              </a:rPr>
              <a:t> </a:t>
            </a:r>
            <a:r>
              <a:rPr smtClean="0">
                <a:solidFill>
                  <a:srgbClr val="00B050"/>
                </a:solidFill>
                <a:sym typeface="+mn-ea"/>
              </a:rPr>
              <a:t>12</a:t>
            </a:r>
            <a:r>
              <a:rPr lang="en-US" smtClean="0">
                <a:solidFill>
                  <a:srgbClr val="00B050"/>
                </a:solidFill>
                <a:sym typeface="+mn-ea"/>
              </a:rPr>
              <a:t>.</a:t>
            </a:r>
            <a:r>
              <a:rPr smtClean="0">
                <a:solidFill>
                  <a:srgbClr val="00B050"/>
                </a:solidFill>
                <a:sym typeface="+mn-ea"/>
              </a:rPr>
              <a:t>照抄试卷材料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    </a:t>
            </a:r>
            <a:r>
              <a:rPr sz="2400"/>
              <a:t>切记，这是高考作文的最大忌讳！我们把它放在了最后一点！重要的事要说三遍：千万不要抄试卷材料！千万不要抄试卷材料！千万不要抄试卷材料！揪出抄试卷材料这种投机行为，是阅卷老师最首要的任务。阅卷老师看得准不准是欣赏能力问题，能否看到考生抄袭原卷材料则是态度问题。或者说，某篇文章内容评多少分，是见仁见智的，但抄袭材料，是应当人神共鉴的。笔者有一年参加高考阅卷，某阅卷老师因为没发现学生照抄材料，还给了40分以上，被阅卷组请去办公室喝茶，为嘛？看卷不认真啊！ 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一般而言，阅卷老师第一天是试评，要求把全套试卷通览一遍，包括各类文本阅读和病句成语题。有的考生不够800字，就东拼西凑，照抄文本阅读的内容，有的更“高明”，采用串联式抄袭，这个题目抄30字，那个题目抄20字。显然这关乎文品也关乎人品。也就说，阅卷老师要有火眼金睛，一眼判断考生是否抄袭了试卷内容，一旦发现，决不轻饶！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zh-CN">
                <a:solidFill>
                  <a:srgbClr val="00B050"/>
                </a:solidFill>
                <a:sym typeface="+mn-ea"/>
              </a:rPr>
              <a:t>归纳小结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621770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/>
              <a:t>        </a:t>
            </a:r>
            <a:r>
              <a:rPr sz="2800"/>
              <a:t>此外还有如写武林江湖，魔幻科幻，盲目创新，字数不够等等情况，都可能是大面积失分原因，这里不做简介。但是以上12种情况是考场作文中常见的不良现象，在平时的备考中应引起学生的注意，要不在考场上，那真的是“作死”的节奏。</a:t>
            </a:r>
          </a:p>
          <a:p>
            <a:pPr marL="0" indent="0">
              <a:buNone/>
            </a:pPr>
            <a:r>
              <a:rPr lang="en-US" sz="2800" smtClean="0"/>
              <a:t>      </a:t>
            </a:r>
            <a:r>
              <a:rPr sz="2800" smtClean="0"/>
              <a:t>这</a:t>
            </a:r>
            <a:r>
              <a:rPr sz="2800"/>
              <a:t>12个考场作文“作死”的做法，语文老师们，尽早给高三学生看，复习备考期间就要避免这些雷区，免得到了考场，一急一忙又乱了章法。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8100" y="109093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空白演示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单击输入您的封面副标题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219075"/>
            <a:ext cx="10287000" cy="6419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940" y="70"/>
            <a:ext cx="10969200" cy="705600"/>
          </a:xfrm>
        </p:spPr>
        <p:txBody>
          <a:bodyPr/>
          <a:lstStyle/>
          <a:p>
            <a:r>
              <a:rPr lang="zh-CN" altLang="en-US">
                <a:solidFill>
                  <a:srgbClr val="00B050"/>
                </a:solidFill>
              </a:rPr>
              <a:t>前言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631190"/>
            <a:ext cx="11541125" cy="6226810"/>
          </a:xfrm>
        </p:spPr>
        <p:txBody>
          <a:bodyPr>
            <a:noAutofit/>
          </a:bodyPr>
          <a:lstStyle/>
          <a:p>
            <a:r>
              <a:rPr lang="en-US" altLang="zh-CN" sz="2000"/>
              <a:t>    </a:t>
            </a:r>
            <a:r>
              <a:rPr lang="zh-CN" altLang="en-US" sz="2000"/>
              <a:t>“作死”这个词不好听，但绝非危言耸听，认真读完，你就信了。给高一高二以提示，给高三学生以警醒！</a:t>
            </a:r>
          </a:p>
          <a:p>
            <a:r>
              <a:rPr lang="en-US" altLang="zh-CN" sz="2000"/>
              <a:t>     </a:t>
            </a:r>
            <a:r>
              <a:rPr lang="zh-CN" altLang="en-US" sz="2000"/>
              <a:t>高考作文有特殊的写作情境，高考阅卷也有特殊的批改背景。一个省几十万份试卷，要在短短几天内完成，阅卷老师要看得准还要看得快，平均一天看几百近千篇文章。压力大，任务重，可想而知。</a:t>
            </a:r>
          </a:p>
          <a:p>
            <a:r>
              <a:rPr lang="en-US" altLang="zh-CN" sz="2000"/>
              <a:t>      </a:t>
            </a:r>
            <a:r>
              <a:rPr lang="zh-CN" altLang="en-US" sz="2000"/>
              <a:t>亲历多年高考阅卷的老师如是说：开始阅卷几天，热情满腔，无上荣光，“为国选材”；慢慢地，头晕脑胀，习以为常，“杀人如麻”，话说得有些让人毛骨悚然，但事实的确如此。</a:t>
            </a:r>
          </a:p>
          <a:p>
            <a:r>
              <a:rPr lang="en-US" altLang="zh-CN" sz="2000"/>
              <a:t>      </a:t>
            </a:r>
            <a:r>
              <a:rPr lang="zh-CN" altLang="en-US" sz="2000"/>
              <a:t>一篇作文可以直接决定考生的命运。先不说内容写得多好，最起码不要在基本点上出现大纰漏。哪怕无功，也有个40多分，但绝不能有大过，那样可能就是20、30分了。</a:t>
            </a:r>
          </a:p>
          <a:p>
            <a:r>
              <a:rPr lang="zh-CN" altLang="en-US" sz="2000"/>
              <a:t>但很多考生还是不清不白，用“作死”的做法在应付。下面盘点一下考场作文常见的十二种“作死”做法，你中招了吗？</a:t>
            </a:r>
          </a:p>
          <a:p>
            <a:r>
              <a:rPr lang="en-US" altLang="zh-CN" sz="2000"/>
              <a:t>         </a:t>
            </a:r>
            <a:r>
              <a:rPr lang="zh-CN" altLang="en-US" sz="2000"/>
              <a:t>这些，是老师可以教会学生，而学生也完全可以规避的！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940" y="70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1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卷面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涂抹严重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631190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/>
              <a:t>        </a:t>
            </a:r>
            <a:r>
              <a:rPr lang="zh-CN" altLang="en-US" sz="2400"/>
              <a:t>有半数以上的学生过不了书写关，本来字迹就不好，加上潦草，甚至连标点都标不清楚，还有很多涂抹涂改的现象，阅卷老师看到这样的作文，可能首先想到的是考生的态度，这么重要的考试，你怎么这样对待呢？当然一些学生字真的不好，可要认真书写，字里行间里也能让人觉得你的态度是很认真的。高考中，考生卷面如果不整洁，很难得高分，绝大多数人都是2类以下的分数。42分就成为大多数考生的宿命。告诉大家一个实用技巧：如果写了错别字，怎么办？只要在旁边加上很小的“x”，或者用小括号括起来，千万不要一个劲涂黑，生怕老师看不到这是个错别字。</a:t>
            </a:r>
          </a:p>
          <a:p>
            <a:pPr marL="0" indent="0">
              <a:buNone/>
            </a:pPr>
            <a:r>
              <a:rPr lang="zh-CN" altLang="en-US" sz="2400"/>
              <a:t>    你可以这样：删，或者（删）。而不是这样：删。另外，尽量不用涂改液，一两处无妨，多了，就是做标记的违规硬伤了。</a:t>
            </a:r>
          </a:p>
          <a:p>
            <a:pPr marL="0" indent="0">
              <a:buNone/>
            </a:pPr>
            <a:r>
              <a:rPr lang="zh-CN" altLang="en-US" sz="2400"/>
              <a:t>     </a:t>
            </a:r>
            <a:r>
              <a:rPr lang="zh-CN" altLang="en-US" sz="2400" b="1">
                <a:solidFill>
                  <a:srgbClr val="00B050"/>
                </a:solidFill>
              </a:rPr>
              <a:t>（</a:t>
            </a:r>
            <a:r>
              <a:rPr lang="zh-CN" altLang="en-US" sz="2400" b="1" smtClean="0">
                <a:solidFill>
                  <a:srgbClr val="00B050"/>
                </a:solidFill>
              </a:rPr>
              <a:t>高一、高二</a:t>
            </a:r>
            <a:r>
              <a:rPr lang="zh-CN" altLang="en-US" sz="2400" b="1">
                <a:solidFill>
                  <a:srgbClr val="00B050"/>
                </a:solidFill>
              </a:rPr>
              <a:t>的同学们趁早练好书写哦，这可是为你作文增分的神器。）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2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标题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浮夸，华而不实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/>
              <a:t>        </a:t>
            </a:r>
            <a:r>
              <a:rPr lang="zh-CN" altLang="en-US" sz="2400"/>
              <a:t>新材料作文，如果你的文章标题不能吸引阅卷老师的注意，那么中规中矩点也可以，千万不要用大话空话、“假哲学”、华而不实、伪抒情的标题。例如：“我们应该透过现象看本质”之类的标题，就不如“擦亮眼睛，洞悉本质”“抹去现象的浮尘”，来得新颖别致。</a:t>
            </a:r>
          </a:p>
          <a:p>
            <a:pPr marL="0" indent="0">
              <a:buNone/>
            </a:pPr>
            <a:r>
              <a:rPr lang="zh-CN" altLang="en-US" sz="2400"/>
              <a:t>     </a:t>
            </a:r>
            <a:r>
              <a:rPr lang="en-US" altLang="zh-CN" sz="2400"/>
              <a:t>  </a:t>
            </a:r>
            <a:r>
              <a:rPr lang="zh-CN" altLang="en-US" sz="2400"/>
              <a:t>再如：以梦为马；面朝大海，春暖花开；脚踏实地，仰望星空；心有猛虎，细嗅蔷薇。这类标题本来很不错，但太多人用了，被用得泛滥了，你就要慎用。还有：承担使命，报效祖国；志存高远，为国为民；你若安好，便是晴天；青春不老，我们不散；烟花易冷，这些标题，要么太空太大，假得可以，要么太文艺</a:t>
            </a:r>
            <a:r>
              <a:rPr lang="zh-CN" altLang="en-US" sz="2400" smtClean="0"/>
              <a:t>范儿，</a:t>
            </a:r>
            <a:r>
              <a:rPr lang="zh-CN" altLang="en-US" sz="2400"/>
              <a:t>华而不实。</a:t>
            </a:r>
          </a:p>
          <a:p>
            <a:pPr marL="0" indent="0">
              <a:buNone/>
            </a:pPr>
            <a:r>
              <a:rPr lang="zh-CN" altLang="en-US" sz="2400"/>
              <a:t>  </a:t>
            </a:r>
            <a:r>
              <a:rPr lang="en-US" altLang="zh-CN" sz="2400"/>
              <a:t>   </a:t>
            </a:r>
            <a:r>
              <a:rPr lang="zh-CN" altLang="en-US" sz="2400"/>
              <a:t> </a:t>
            </a:r>
            <a:r>
              <a:rPr lang="zh-CN" altLang="en-US" sz="2400" b="1">
                <a:solidFill>
                  <a:srgbClr val="00B050"/>
                </a:solidFill>
              </a:rPr>
              <a:t>（高一高二学生好好练练标题的拟法，前面已有专题训练了的。）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3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开头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不妙，注定结局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  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 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（1）照抄材料，凑字嫌疑。</a:t>
            </a:r>
            <a:r>
              <a:rPr lang="zh-CN" altLang="en-US" sz="2400"/>
              <a:t>第一段几乎把材料抄一遍，你还觉得这是引用或者是联系材料，岂不知哪个阅卷老师不知道材料的内容是什么？需要你用长篇大论来叙述，如果你真的打算用一大段话，甚至超过50个字把材料详细叙述一遍，阅卷者一定会这样想：“就800字的文章，你都敢用这么多字数来抄材料，你的文章还能写好？至少是凑字的嫌疑，并且是不慎重的态度……”于是你的文章就基本over了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00B050"/>
                </a:solidFill>
              </a:rPr>
              <a:t>（前面有专题介绍了材料作文7种引述材料的方法，常温习，有好处。）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3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开头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不妙，注定结局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  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 </a:t>
            </a:r>
            <a:r>
              <a:rPr lang="zh-CN" altLang="en-US" sz="2400" b="1">
                <a:solidFill>
                  <a:srgbClr val="7030A0"/>
                </a:solidFill>
              </a:rPr>
              <a:t>（2）观点偏激，无脑批判。</a:t>
            </a:r>
            <a:r>
              <a:rPr lang="zh-CN" altLang="en-US" sz="2400"/>
              <a:t>开头的观点就存在争议，让阅卷老师觉得你偏激，看问题不全面，一个偏激、看问题不全面的学生能写好什么文章？例如，2016年全国卷1的漫画作文，是有关于教育现状的，我们可以批评唯分数论，但不能将现在的教育一棒子打死，有考生开头就对高考制度苦大仇深：“这幅漫画反映了高考制度的罪恶，只有取消高考制度才能改变这种现状。”阅卷老师一看就知道你是个不理性的小愤青，而且多半是“考场不得志”、成绩不太好的那种，抬手就给你打40分之下了。当然，你很有思想，另当别论。但你真有思想，又何必冒天下之大不韪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3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开头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不妙，注定结局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  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 </a:t>
            </a:r>
            <a:r>
              <a:rPr lang="zh-CN" altLang="en-US" sz="2400" b="1">
                <a:solidFill>
                  <a:srgbClr val="7030A0"/>
                </a:solidFill>
              </a:rPr>
              <a:t>（3）套作开头，语气幼稚。</a:t>
            </a:r>
            <a:r>
              <a:rPr lang="zh-CN" altLang="en-US" sz="2400"/>
              <a:t>很多学生觉得用排比句开头就很好，于是就用“XX是因为XX”，“正因为有了XX才会有XX”，上来就好几句，不说罢了，一说就麻烦了，一个高考生了，写“自信”的话题，还是小学生的口气，“老鹰因为自信才飞上蓝天；小溪因为自信才流进大海……”用“勇气”的话题，就写“老鹰因为勇气才飞上蓝天……”老鹰的飞翔是觅食的需要，是客观规律，不自信就不飞了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65" y="70555"/>
            <a:ext cx="10969200" cy="705600"/>
          </a:xfrm>
        </p:spPr>
        <p:txBody>
          <a:bodyPr/>
          <a:lstStyle/>
          <a:p>
            <a:r>
              <a:rPr lang="en-US" altLang="zh-CN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3</a:t>
            </a:r>
            <a:r>
              <a:rPr lang="en-US" altLang="zh-CN" smtClean="0">
                <a:solidFill>
                  <a:srgbClr val="00B050"/>
                </a:solidFill>
                <a:sym typeface="+mn-ea"/>
              </a:rPr>
              <a:t>.</a:t>
            </a:r>
            <a:r>
              <a:rPr lang="zh-CN" altLang="en-US" smtClean="0">
                <a:solidFill>
                  <a:srgbClr val="00B050"/>
                </a:solidFill>
                <a:sym typeface="+mn-ea"/>
              </a:rPr>
              <a:t>开头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不妙，注定结局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705485"/>
            <a:ext cx="11541125" cy="62268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  </a:t>
            </a:r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</a:t>
            </a:r>
            <a:r>
              <a:rPr lang="en-US" altLang="zh-CN" sz="2400" b="1">
                <a:solidFill>
                  <a:srgbClr val="7030A0"/>
                </a:solidFill>
              </a:rPr>
              <a:t> </a:t>
            </a:r>
            <a:r>
              <a:rPr lang="zh-CN" altLang="en-US" sz="2400">
                <a:solidFill>
                  <a:srgbClr val="7030A0"/>
                </a:solidFill>
              </a:rPr>
              <a:t>感慨半天，无关紧要。</a:t>
            </a:r>
            <a:r>
              <a:rPr lang="zh-CN" altLang="en-US" sz="2400"/>
              <a:t>很多作文第一段都可以直接被删掉，没有什么意义，例如说“一转眼，快高中毕业了，我们的心被高兴和喜悦占据，同时也充满了对同窗依依不舍的留恋……”你感慨半天，要写什么啊？并且语言还很平淡，口语化，你的文章很难拿到高分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64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3">
      <vt:lpstr>Arial</vt:lpstr>
      <vt:lpstr>微软雅黑</vt:lpstr>
      <vt:lpstr>Wingdings</vt:lpstr>
      <vt:lpstr>Office 主题​​</vt:lpstr>
      <vt:lpstr>PowerPoint Presentation</vt:lpstr>
      <vt:lpstr>空白演示</vt:lpstr>
      <vt:lpstr>前言</vt:lpstr>
      <vt:lpstr> 1.卷面涂抹严重</vt:lpstr>
      <vt:lpstr>   2.标题浮夸，华而不实</vt:lpstr>
      <vt:lpstr>  3.开头不妙，注定结局</vt:lpstr>
      <vt:lpstr>  3.开头不妙，注定结局</vt:lpstr>
      <vt:lpstr>  3.开头不妙，注定结局</vt:lpstr>
      <vt:lpstr>  3.开头不妙，注定结局</vt:lpstr>
      <vt:lpstr>  4.不扣材料，离题万里</vt:lpstr>
      <vt:lpstr> 5.思想消极，满篇牢骚</vt:lpstr>
      <vt:lpstr> 6.无中生有，错误低级</vt:lpstr>
      <vt:lpstr> 7.文章幼稚，呈低龄化</vt:lpstr>
      <vt:lpstr>8.画蛇添足，低估老师智商</vt:lpstr>
      <vt:lpstr> 9.套作宿构，痕迹明显</vt:lpstr>
      <vt:lpstr>  10.中心不明，无主旨句</vt:lpstr>
      <vt:lpstr> 11.文体四不像，非驴非马</vt:lpstr>
      <vt:lpstr> 12.照抄试卷材料</vt:lpstr>
      <vt:lpstr>归纳小结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2021-11-18T10:24:14.575</cp:lastPrinted>
  <dcterms:created xsi:type="dcterms:W3CDTF">2021-11-18T10:24:14Z</dcterms:created>
  <dcterms:modified xsi:type="dcterms:W3CDTF">2021-11-18T02:24:14Z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