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3" r:id="rId3"/>
    <p:sldId id="316" r:id="rId5"/>
    <p:sldId id="293" r:id="rId6"/>
    <p:sldId id="317" r:id="rId7"/>
    <p:sldId id="318" r:id="rId8"/>
    <p:sldId id="319" r:id="rId9"/>
    <p:sldId id="320" r:id="rId10"/>
    <p:sldId id="268" r:id="rId11"/>
    <p:sldId id="257" r:id="rId12"/>
    <p:sldId id="299" r:id="rId13"/>
    <p:sldId id="322" r:id="rId14"/>
    <p:sldId id="297" r:id="rId15"/>
    <p:sldId id="269" r:id="rId16"/>
    <p:sldId id="264" r:id="rId17"/>
    <p:sldId id="321" r:id="rId18"/>
    <p:sldId id="270" r:id="rId19"/>
    <p:sldId id="298" r:id="rId20"/>
    <p:sldId id="300" r:id="rId21"/>
    <p:sldId id="323" r:id="rId22"/>
    <p:sldId id="301" r:id="rId23"/>
    <p:sldId id="302" r:id="rId24"/>
    <p:sldId id="303" r:id="rId25"/>
    <p:sldId id="304" r:id="rId26"/>
    <p:sldId id="305" r:id="rId27"/>
    <p:sldId id="306" r:id="rId28"/>
    <p:sldId id="307" r:id="rId29"/>
    <p:sldId id="324" r:id="rId30"/>
    <p:sldId id="325" r:id="rId31"/>
    <p:sldId id="326" r:id="rId32"/>
    <p:sldId id="327" r:id="rId33"/>
    <p:sldId id="329" r:id="rId34"/>
    <p:sldId id="330" r:id="rId35"/>
    <p:sldId id="308" r:id="rId36"/>
    <p:sldId id="328" r:id="rId37"/>
    <p:sldId id="292" r:id="rId38"/>
    <p:sldId id="294" r:id="rId39"/>
  </p:sldIdLst>
  <p:sldSz cx="9144000" cy="6858000" type="screen4x3"/>
  <p:notesSz cx="6858000" cy="9144000"/>
  <p:custDataLst>
    <p:tags r:id="rId43"/>
  </p:custDataLst>
  <p:defaultTextStyle>
    <a:defPPr>
      <a:defRPr lang="en-US"/>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00"/>
    <p:restoredTop sz="95100"/>
  </p:normalViewPr>
  <p:slideViewPr>
    <p:cSldViewPr showGuides="1">
      <p:cViewPr varScale="1">
        <p:scale>
          <a:sx n="86" d="100"/>
          <a:sy n="86" d="100"/>
        </p:scale>
        <p:origin x="-1092" y="-78"/>
      </p:cViewPr>
      <p:guideLst>
        <p:guide orient="horz" pos="2090"/>
        <p:guide pos="2880"/>
      </p:guideLst>
    </p:cSldViewPr>
  </p:slid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tags" Target="tags/tag2.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12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580" name="Rectangle 4"/>
          <p:cNvSpPr>
            <a:spLocks noRot="1" noTextEdit="1"/>
          </p:cNvSpPr>
          <p:nvPr>
            <p:ph type="sldImg" idx="2"/>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512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
            <a:pPr lvl="0" algn="r" eaLnBrk="1" hangingPunct="1"/>
            <a:fld id="{9A0DB2DC-4C9A-4742-B13C-FB6460FD3503}" type="slidenum">
              <a:rPr lang="en-US" altLang="zh-CN" sz="1200" dirty="0"/>
            </a:fld>
            <a:endParaRPr lang="en-US" altLang="zh-CN" sz="1200" dirty="0"/>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25603" name="Rectangle 2"/>
          <p:cNvSpPr>
            <a:spLocks noRot="1" noTextEdit="1"/>
          </p:cNvSpPr>
          <p:nvPr>
            <p:ph type="sldImg"/>
          </p:nvPr>
        </p:nvSpPr>
        <p:spPr/>
      </p:sp>
      <p:sp>
        <p:nvSpPr>
          <p:cNvPr id="25604"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26627" name="Rectangle 2"/>
          <p:cNvSpPr>
            <a:spLocks noRot="1" noTextEdit="1"/>
          </p:cNvSpPr>
          <p:nvPr>
            <p:ph type="sldImg"/>
          </p:nvPr>
        </p:nvSpPr>
        <p:spPr/>
      </p:sp>
      <p:sp>
        <p:nvSpPr>
          <p:cNvPr id="26628"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27651" name="Rectangle 2"/>
          <p:cNvSpPr>
            <a:spLocks noRot="1" noTextEdit="1"/>
          </p:cNvSpPr>
          <p:nvPr>
            <p:ph type="sldImg"/>
          </p:nvPr>
        </p:nvSpPr>
        <p:spPr/>
      </p:sp>
      <p:sp>
        <p:nvSpPr>
          <p:cNvPr id="27652"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28675" name="Rectangle 2"/>
          <p:cNvSpPr>
            <a:spLocks noRot="1" noTextEdit="1"/>
          </p:cNvSpPr>
          <p:nvPr>
            <p:ph type="sldImg"/>
          </p:nvPr>
        </p:nvSpPr>
        <p:spPr/>
      </p:sp>
      <p:sp>
        <p:nvSpPr>
          <p:cNvPr id="28676"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29699" name="Rectangle 2"/>
          <p:cNvSpPr>
            <a:spLocks noRot="1" noTextEdit="1"/>
          </p:cNvSpPr>
          <p:nvPr>
            <p:ph type="sldImg"/>
          </p:nvPr>
        </p:nvSpPr>
        <p:spPr/>
      </p:sp>
      <p:sp>
        <p:nvSpPr>
          <p:cNvPr id="29700"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30723" name="Rectangle 2"/>
          <p:cNvSpPr>
            <a:spLocks noRot="1" noTextEdit="1"/>
          </p:cNvSpPr>
          <p:nvPr>
            <p:ph type="sldImg"/>
          </p:nvPr>
        </p:nvSpPr>
        <p:spPr/>
      </p:sp>
      <p:sp>
        <p:nvSpPr>
          <p:cNvPr id="30724"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31747" name="Rectangle 2"/>
          <p:cNvSpPr>
            <a:spLocks noRot="1" noTextEdit="1"/>
          </p:cNvSpPr>
          <p:nvPr>
            <p:ph type="sldImg"/>
          </p:nvPr>
        </p:nvSpPr>
        <p:spPr/>
      </p:sp>
      <p:sp>
        <p:nvSpPr>
          <p:cNvPr id="31748"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32771" name="Rectangle 2"/>
          <p:cNvSpPr>
            <a:spLocks noRot="1" noTextEdit="1"/>
          </p:cNvSpPr>
          <p:nvPr>
            <p:ph type="sldImg"/>
          </p:nvPr>
        </p:nvSpPr>
        <p:spPr/>
      </p:sp>
      <p:sp>
        <p:nvSpPr>
          <p:cNvPr id="32772"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33795" name="Rectangle 2"/>
          <p:cNvSpPr>
            <a:spLocks noRot="1" noTextEdit="1"/>
          </p:cNvSpPr>
          <p:nvPr>
            <p:ph type="sldImg"/>
          </p:nvPr>
        </p:nvSpPr>
        <p:spPr/>
      </p:sp>
      <p:sp>
        <p:nvSpPr>
          <p:cNvPr id="33796"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16386" name="Rectangle 2"/>
          <p:cNvSpPr>
            <a:spLocks noGrp="1" noRot="1" noChangeArrowheads="1"/>
          </p:cNvSpPr>
          <p:nvPr>
            <p:ph type="ctrTitle"/>
          </p:nvPr>
        </p:nvSpPr>
        <p:spPr>
          <a:xfrm>
            <a:off x="685800" y="2286000"/>
            <a:ext cx="7772400" cy="1143000"/>
          </a:xfrm>
        </p:spPr>
        <p:txBody>
          <a:bodyPr/>
          <a:lstStyle>
            <a:lvl1pPr>
              <a:defRPr/>
            </a:lvl1pPr>
          </a:lstStyle>
          <a:p>
            <a:pPr lvl="0"/>
            <a:r>
              <a:rPr lang="zh-CN" altLang="en-US" noProof="0" smtClean="0"/>
              <a:t>单击此处编辑母版标题样式</a:t>
            </a:r>
            <a:endParaRPr lang="zh-CN" altLang="en-US" noProof="0" smtClean="0"/>
          </a:p>
        </p:txBody>
      </p:sp>
      <p:sp>
        <p:nvSpPr>
          <p:cNvPr id="16387" name="Rectangle 3"/>
          <p:cNvSpPr>
            <a:spLocks noGrp="1" noRot="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zh-CN" altLang="en-US" noProof="0" smtClean="0"/>
              <a:t>单击此处编辑母版副标题样式</a:t>
            </a:r>
            <a:endParaRPr lang="zh-CN" altLang="en-US" noProof="0" smtClean="0"/>
          </a:p>
        </p:txBody>
      </p:sp>
      <p:sp>
        <p:nvSpPr>
          <p:cNvPr id="7" name="Rectangle 4"/>
          <p:cNvSpPr>
            <a:spLocks noGrp="1" noChangeArrowheads="1"/>
          </p:cNvSpPr>
          <p:nvPr>
            <p:ph type="dt" sz="half" idx="2"/>
          </p:nvPr>
        </p:nvSpPr>
        <p:spPr bwMode="auto">
          <a:xfrm>
            <a:off x="301625" y="6245225"/>
            <a:ext cx="2289175"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5"/>
          <p:cNvSpPr>
            <a:spLocks noGrp="1" noChangeArrowheads="1"/>
          </p:cNvSpPr>
          <p:nvPr>
            <p:ph type="ftr" sz="quarter" idx="3"/>
          </p:nvPr>
        </p:nvSpPr>
        <p:spPr bwMode="auto">
          <a:xfrm>
            <a:off x="3124200" y="6245225"/>
            <a:ext cx="28956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6553200" y="6245225"/>
            <a:ext cx="2289175"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
            <a:pPr algn="r"/>
            <a:fld id="{9A0DB2DC-4C9A-4742-B13C-FB6460FD3503}" type="slidenum">
              <a:rPr lang="en-US" altLang="zh-CN" dirty="0"/>
            </a:fld>
            <a:endParaRPr lang="en-US" altLang="zh-CN"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609600"/>
            <a:ext cx="2135187"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09600"/>
            <a:ext cx="6253163" cy="5489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228600"/>
            <a:ext cx="854075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301625" y="1600200"/>
            <a:ext cx="4194175" cy="44989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194175" cy="44989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1625"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1026" name="Rectangle 2"/>
          <p:cNvSpPr>
            <a:spLocks noGrp="1" noRot="1"/>
          </p:cNvSpPr>
          <p:nvPr>
            <p:ph type="title"/>
          </p:nvPr>
        </p:nvSpPr>
        <p:spPr>
          <a:xfrm>
            <a:off x="301625" y="609600"/>
            <a:ext cx="854075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Rectangle 3"/>
          <p:cNvSpPr>
            <a:spLocks noGrp="1" noRot="1"/>
          </p:cNvSpPr>
          <p:nvPr>
            <p:ph type="body" idx="1"/>
          </p:nvPr>
        </p:nvSpPr>
        <p:spPr>
          <a:xfrm>
            <a:off x="301625" y="1905000"/>
            <a:ext cx="8540750" cy="41941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5364" name="Rectangle 4"/>
          <p:cNvSpPr>
            <a:spLocks noGrp="1" noChangeArrowheads="1"/>
          </p:cNvSpPr>
          <p:nvPr>
            <p:ph type="dt" sz="half" idx="2"/>
          </p:nvPr>
        </p:nvSpPr>
        <p:spPr bwMode="auto">
          <a:xfrm>
            <a:off x="301625"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36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366" name="Rectangle 6"/>
          <p:cNvSpPr>
            <a:spLocks noGrp="1" noChangeArrowheads="1"/>
          </p:cNvSpPr>
          <p:nvPr>
            <p:ph type="sldNum" sz="quarter" idx="4"/>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fontAlgn="base">
        <a:spcBef>
          <a:spcPct val="20000"/>
        </a:spcBef>
        <a:spcAft>
          <a:spcPct val="0"/>
        </a:spcAft>
        <a:buClr>
          <a:schemeClr val="hlink"/>
        </a:buClr>
        <a:buSzPct val="85000"/>
        <a:buFont typeface="Wingdings" panose="05000000000000000000" pitchFamily="2" charset="2"/>
        <a:buChar char="v"/>
        <a:defRPr sz="2400">
          <a:solidFill>
            <a:schemeClr val="tx1"/>
          </a:solidFill>
          <a:latin typeface="+mn-lt"/>
          <a:ea typeface="+mn-ea"/>
        </a:defRPr>
      </a:lvl3pPr>
      <a:lvl4pPr marL="1600200" indent="-228600" algn="l" rtl="0" fontAlgn="base">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hyperlink" Target="&#36951;&#20256;&#30149;.ppt"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9.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hyperlink" Target="http://hi.baidu.com/&#24189;&#35895;&#21170;&#26494;1&#21531;&#21512;/album/item/1de8edf37433d704b07ec582.html" TargetMode="Externa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hyperlink" Target="http://hi.baidu.com/&#24189;&#35895;&#21170;&#26494;1&#21531;&#21512;/album/item/1de8edf37433d704b07ec582.html"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Rectangle 2"/>
          <p:cNvSpPr>
            <a:spLocks noGrp="1" noRot="1"/>
          </p:cNvSpPr>
          <p:nvPr>
            <p:ph type="ctrTitle"/>
          </p:nvPr>
        </p:nvSpPr>
        <p:spPr>
          <a:xfrm>
            <a:off x="684530" y="836930"/>
            <a:ext cx="7772400" cy="1829435"/>
          </a:xfrm>
        </p:spPr>
        <p:txBody>
          <a:bodyPr vert="horz" wrap="square" lIns="91440" tIns="45720" rIns="91440" bIns="45720" anchor="ctr" anchorCtr="0"/>
          <a:p>
            <a:pPr eaLnBrk="1" hangingPunct="1">
              <a:buClrTx/>
              <a:buSzTx/>
              <a:buFontTx/>
            </a:pPr>
            <a:r>
              <a:rPr lang="zh-CN" altLang="en-US" sz="8800" b="1" dirty="0">
                <a:solidFill>
                  <a:schemeClr val="tx1"/>
                </a:solidFill>
                <a:latin typeface="黑体" panose="02010600030101010101" pitchFamily="2" charset="-122"/>
                <a:ea typeface="黑体" panose="02010600030101010101" pitchFamily="2" charset="-122"/>
                <a:cs typeface="+mj-cs"/>
              </a:rPr>
              <a:t>锦      瑟</a:t>
            </a:r>
            <a:endParaRPr lang="zh-CN" altLang="en-US" sz="8800" b="1" dirty="0">
              <a:solidFill>
                <a:schemeClr val="tx1"/>
              </a:solidFill>
              <a:latin typeface="黑体" panose="02010600030101010101" pitchFamily="2" charset="-122"/>
              <a:ea typeface="黑体" panose="02010600030101010101" pitchFamily="2" charset="-122"/>
              <a:cs typeface="+mj-cs"/>
            </a:endParaRPr>
          </a:p>
        </p:txBody>
      </p:sp>
      <p:sp>
        <p:nvSpPr>
          <p:cNvPr id="9219" name="Rectangle 3"/>
          <p:cNvSpPr>
            <a:spLocks noGrp="1" noRot="1"/>
          </p:cNvSpPr>
          <p:nvPr>
            <p:ph type="subTitle" idx="1"/>
          </p:nvPr>
        </p:nvSpPr>
        <p:spPr>
          <a:xfrm>
            <a:off x="2915920" y="2997200"/>
            <a:ext cx="3488055" cy="737235"/>
          </a:xfrm>
        </p:spPr>
        <p:txBody>
          <a:bodyPr vert="horz" wrap="square" lIns="91440" tIns="45720" rIns="91440" bIns="45720" anchor="t" anchorCtr="0"/>
          <a:p>
            <a:pPr eaLnBrk="1" hangingPunct="1">
              <a:buSzPct val="75000"/>
            </a:pPr>
            <a:r>
              <a:rPr lang="zh-CN" altLang="en-US" sz="3600" b="1" dirty="0">
                <a:latin typeface="黑体" panose="02010600030101010101" pitchFamily="2" charset="-122"/>
                <a:ea typeface="黑体" panose="02010600030101010101" pitchFamily="2" charset="-122"/>
                <a:cs typeface="+mn-cs"/>
              </a:rPr>
              <a:t>李商隐</a:t>
            </a:r>
            <a:endParaRPr lang="zh-CN" altLang="en-US" sz="2400" b="1" dirty="0">
              <a:latin typeface="黑体" panose="02010600030101010101" pitchFamily="2" charset="-122"/>
              <a:ea typeface="黑体" panose="02010600030101010101" pitchFamily="2" charset="-122"/>
              <a:cs typeface="+mn-cs"/>
            </a:endParaRPr>
          </a:p>
        </p:txBody>
      </p:sp>
      <p:sp>
        <p:nvSpPr>
          <p:cNvPr id="2" name="Rectangle 3"/>
          <p:cNvSpPr>
            <a:spLocks noGrp="1" noRot="1"/>
          </p:cNvSpPr>
          <p:nvPr/>
        </p:nvSpPr>
        <p:spPr>
          <a:xfrm>
            <a:off x="2051685" y="4725670"/>
            <a:ext cx="5503545" cy="508000"/>
          </a:xfrm>
          <a:prstGeom prst="rect">
            <a:avLst/>
          </a:prstGeom>
          <a:noFill/>
          <a:ln w="9525">
            <a:noFill/>
          </a:ln>
        </p:spPr>
        <p:txBody>
          <a:bodyPr vert="horz" wrap="square" lIns="91440" tIns="45720" rIns="91440" bIns="45720" anchor="t" anchorCtr="0"/>
          <a:lstStyle>
            <a:lvl1pPr marL="0" indent="0" algn="ctr" rtl="0" fontAlgn="base">
              <a:spcBef>
                <a:spcPct val="20000"/>
              </a:spcBef>
              <a:spcAft>
                <a:spcPct val="0"/>
              </a:spcAft>
              <a:buClr>
                <a:schemeClr val="hlink"/>
              </a:buClr>
              <a:buSzPct val="75000"/>
              <a:buFont typeface="Wingdings" panose="05000000000000000000" pitchFamily="2" charset="2"/>
              <a:buNone/>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fontAlgn="base">
              <a:spcBef>
                <a:spcPct val="20000"/>
              </a:spcBef>
              <a:spcAft>
                <a:spcPct val="0"/>
              </a:spcAft>
              <a:buClr>
                <a:schemeClr val="hlink"/>
              </a:buClr>
              <a:buSzPct val="85000"/>
              <a:buFont typeface="Wingdings" panose="05000000000000000000" pitchFamily="2" charset="2"/>
              <a:buChar char="v"/>
              <a:defRPr sz="2400">
                <a:solidFill>
                  <a:schemeClr val="tx1"/>
                </a:solidFill>
                <a:latin typeface="+mn-lt"/>
                <a:ea typeface="+mn-ea"/>
              </a:defRPr>
            </a:lvl3pPr>
            <a:lvl4pPr marL="1600200" indent="-228600" algn="l" rtl="0" fontAlgn="base">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a:lstStyle>
          <a:p>
            <a:pPr eaLnBrk="1" hangingPunct="1">
              <a:buSzPct val="75000"/>
            </a:pPr>
            <a:r>
              <a:rPr lang="zh-CN" altLang="en-US" sz="2400" b="1" dirty="0">
                <a:latin typeface="黑体" panose="02010600030101010101" pitchFamily="2" charset="-122"/>
                <a:ea typeface="黑体" panose="02010600030101010101" pitchFamily="2" charset="-122"/>
                <a:cs typeface="+mn-cs"/>
              </a:rPr>
              <a:t>四川天府新区第五中</a:t>
            </a:r>
            <a:r>
              <a:rPr lang="zh-CN" altLang="en-US" sz="2400" b="1" dirty="0">
                <a:latin typeface="黑体" panose="02010600030101010101" pitchFamily="2" charset="-122"/>
                <a:ea typeface="黑体" panose="02010600030101010101" pitchFamily="2" charset="-122"/>
                <a:cs typeface="+mn-cs"/>
              </a:rPr>
              <a:t>学    孙华友</a:t>
            </a:r>
            <a:endParaRPr lang="zh-CN" altLang="en-US" sz="2400" b="1" dirty="0">
              <a:latin typeface="黑体" panose="02010600030101010101" pitchFamily="2" charset="-122"/>
              <a:ea typeface="黑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500" fill="hold"/>
                                        <p:tgtEl>
                                          <p:spTgt spid="9218"/>
                                        </p:tgtEl>
                                        <p:attrNameLst>
                                          <p:attrName>ppt_x</p:attrName>
                                        </p:attrNameLst>
                                      </p:cBhvr>
                                      <p:tavLst>
                                        <p:tav tm="0">
                                          <p:val>
                                            <p:strVal val="#ppt_x"/>
                                          </p:val>
                                        </p:tav>
                                        <p:tav tm="100000">
                                          <p:val>
                                            <p:strVal val="#ppt_x"/>
                                          </p:val>
                                        </p:tav>
                                      </p:tavLst>
                                    </p:anim>
                                    <p:anim calcmode="lin" valueType="num">
                                      <p:cBhvr additive="base">
                                        <p:cTn id="8"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19">
                                            <p:txEl>
                                              <p:pRg st="0" end="0"/>
                                            </p:txEl>
                                          </p:spTgt>
                                        </p:tgtEl>
                                        <p:attrNameLst>
                                          <p:attrName>style.visibility</p:attrName>
                                        </p:attrNameLst>
                                      </p:cBhvr>
                                      <p:to>
                                        <p:strVal val="visible"/>
                                      </p:to>
                                    </p:set>
                                    <p:anim calcmode="lin" valueType="num">
                                      <p:cBhvr additive="base">
                                        <p:cTn id="13" dur="500" fill="hold"/>
                                        <p:tgtEl>
                                          <p:spTgt spid="921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18" grpId="1"/>
      <p:bldP spid="9219" grpId="0" build="p"/>
      <p:bldP spid="9219" grpId="1" build="p"/>
      <p:bldP spid="2" grpId="0"/>
      <p:bldP spid="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Text Box 2"/>
          <p:cNvSpPr txBox="1"/>
          <p:nvPr/>
        </p:nvSpPr>
        <p:spPr>
          <a:xfrm>
            <a:off x="64135" y="0"/>
            <a:ext cx="9079865" cy="6492875"/>
          </a:xfrm>
          <a:prstGeom prst="rect">
            <a:avLst/>
          </a:prstGeom>
          <a:noFill/>
          <a:ln w="9525">
            <a:noFill/>
          </a:ln>
        </p:spPr>
        <p:txBody>
          <a:bodyPr wrap="square">
            <a:spAutoFit/>
          </a:bodyPr>
          <a:p>
            <a:pPr>
              <a:spcBef>
                <a:spcPct val="50000"/>
              </a:spcBef>
            </a:pPr>
            <a:r>
              <a:rPr lang="en-US" altLang="zh-CN" sz="3200" b="1" dirty="0">
                <a:solidFill>
                  <a:schemeClr val="bg1"/>
                </a:solidFill>
                <a:latin typeface="楷体_GB2312" panose="02010609030101010101" pitchFamily="49" charset="-122"/>
                <a:ea typeface="楷体_GB2312" panose="02010609030101010101" pitchFamily="49" charset="-122"/>
              </a:rPr>
              <a:t>     </a:t>
            </a:r>
            <a:r>
              <a:rPr lang="zh-CN" altLang="en-US" sz="3200" b="1" dirty="0">
                <a:solidFill>
                  <a:srgbClr val="000000"/>
                </a:solidFill>
                <a:latin typeface="黑体" panose="02010600030101010101" pitchFamily="2" charset="-122"/>
                <a:ea typeface="黑体" panose="02010600030101010101" pitchFamily="2" charset="-122"/>
              </a:rPr>
              <a:t>李商隐</a:t>
            </a:r>
            <a:r>
              <a:rPr lang="en-US" altLang="zh-CN" sz="3200" b="1" dirty="0">
                <a:solidFill>
                  <a:srgbClr val="000000"/>
                </a:solidFill>
                <a:latin typeface="黑体" panose="02010600030101010101" pitchFamily="2" charset="-122"/>
                <a:ea typeface="黑体" panose="02010600030101010101" pitchFamily="2" charset="-122"/>
              </a:rPr>
              <a:t>(</a:t>
            </a:r>
            <a:r>
              <a:rPr lang="zh-CN" altLang="en-US" sz="3200" b="1" dirty="0">
                <a:solidFill>
                  <a:srgbClr val="000000"/>
                </a:solidFill>
                <a:latin typeface="黑体" panose="02010600030101010101" pitchFamily="2" charset="-122"/>
                <a:ea typeface="黑体" panose="02010600030101010101" pitchFamily="2" charset="-122"/>
              </a:rPr>
              <a:t>约</a:t>
            </a:r>
            <a:r>
              <a:rPr lang="en-US" altLang="zh-CN" sz="3200" b="1" dirty="0">
                <a:solidFill>
                  <a:srgbClr val="000000"/>
                </a:solidFill>
                <a:latin typeface="黑体" panose="02010600030101010101" pitchFamily="2" charset="-122"/>
                <a:ea typeface="黑体" panose="02010600030101010101" pitchFamily="2" charset="-122"/>
              </a:rPr>
              <a:t>813—</a:t>
            </a:r>
            <a:r>
              <a:rPr lang="zh-CN" altLang="en-US" sz="3200" b="1" dirty="0">
                <a:solidFill>
                  <a:srgbClr val="000000"/>
                </a:solidFill>
                <a:latin typeface="黑体" panose="02010600030101010101" pitchFamily="2" charset="-122"/>
                <a:ea typeface="黑体" panose="02010600030101010101" pitchFamily="2" charset="-122"/>
              </a:rPr>
              <a:t>约</a:t>
            </a:r>
            <a:r>
              <a:rPr lang="en-US" altLang="zh-CN" sz="3200" b="1" dirty="0">
                <a:solidFill>
                  <a:srgbClr val="000000"/>
                </a:solidFill>
                <a:latin typeface="黑体" panose="02010600030101010101" pitchFamily="2" charset="-122"/>
                <a:ea typeface="黑体" panose="02010600030101010101" pitchFamily="2" charset="-122"/>
              </a:rPr>
              <a:t>858)</a:t>
            </a:r>
            <a:r>
              <a:rPr lang="zh-CN" altLang="en-US" sz="3200" b="1" dirty="0">
                <a:solidFill>
                  <a:srgbClr val="000000"/>
                </a:solidFill>
                <a:latin typeface="黑体" panose="02010600030101010101" pitchFamily="2" charset="-122"/>
                <a:ea typeface="黑体" panose="02010600030101010101" pitchFamily="2" charset="-122"/>
              </a:rPr>
              <a:t>晚唐诗人。字义山，号玉谿生，怀州河内（今河南沁阳县人）。他年轻时受牛党令狐楚赏识而中进士，后来又 被李党王茂元招为女婿，因此牛党认为他背恩负德。牛党掌权后，他一直在政治上受到压抑，郁郁不得志 ，成了牛、李党争的牺牲品。</a:t>
            </a:r>
            <a:r>
              <a:rPr lang="en-US" altLang="zh-CN" sz="3200" b="1" dirty="0">
                <a:solidFill>
                  <a:srgbClr val="000000"/>
                </a:solidFill>
                <a:latin typeface="黑体" panose="02010600030101010101" pitchFamily="2" charset="-122"/>
                <a:ea typeface="黑体" panose="02010600030101010101" pitchFamily="2" charset="-122"/>
              </a:rPr>
              <a:t>46</a:t>
            </a:r>
            <a:r>
              <a:rPr lang="zh-CN" altLang="en-US" sz="3200" b="1" dirty="0">
                <a:solidFill>
                  <a:srgbClr val="000000"/>
                </a:solidFill>
                <a:latin typeface="黑体" panose="02010600030101010101" pitchFamily="2" charset="-122"/>
                <a:ea typeface="黑体" panose="02010600030101010101" pitchFamily="2" charset="-122"/>
              </a:rPr>
              <a:t>岁时死在荥阳。 </a:t>
            </a:r>
            <a:r>
              <a:rPr lang="zh-CN" altLang="en-US" sz="3200" b="1" u="sng" dirty="0">
                <a:solidFill>
                  <a:srgbClr val="000000"/>
                </a:solidFill>
                <a:latin typeface="黑体" panose="02010600030101010101" pitchFamily="2" charset="-122"/>
                <a:ea typeface="黑体" panose="02010600030101010101" pitchFamily="2" charset="-122"/>
              </a:rPr>
              <a:t>李商隐的诗歌，有的抒发自己政治失意的痛苦心情，有的反映晚唐的政治生活，有的是托古讽今 的咏史之作，还有一类描写爱情生活的无题诗，最为后代读者所喜爱。他的诗有独特的艺术成就，构思新 巧，词藻华美，想象丰富，风格婉转缠绵。</a:t>
            </a:r>
            <a:r>
              <a:rPr lang="zh-CN" altLang="en-US" sz="3200" b="1" dirty="0">
                <a:solidFill>
                  <a:srgbClr val="000000"/>
                </a:solidFill>
                <a:latin typeface="黑体" panose="02010600030101010101" pitchFamily="2" charset="-122"/>
                <a:ea typeface="黑体" panose="02010600030101010101" pitchFamily="2" charset="-122"/>
              </a:rPr>
              <a:t>但有的作品伤感情调比较浓重，用典过多，隐晦难解。有</a:t>
            </a:r>
            <a:r>
              <a:rPr lang="en-US" altLang="zh-CN" sz="3200" b="1" dirty="0">
                <a:solidFill>
                  <a:srgbClr val="000000"/>
                </a:solidFill>
                <a:latin typeface="黑体" panose="02010600030101010101" pitchFamily="2" charset="-122"/>
                <a:ea typeface="黑体" panose="02010600030101010101" pitchFamily="2" charset="-122"/>
              </a:rPr>
              <a:t>《</a:t>
            </a:r>
            <a:r>
              <a:rPr lang="zh-CN" altLang="en-US" sz="3200" b="1" dirty="0">
                <a:solidFill>
                  <a:srgbClr val="000000"/>
                </a:solidFill>
                <a:latin typeface="黑体" panose="02010600030101010101" pitchFamily="2" charset="-122"/>
                <a:ea typeface="黑体" panose="02010600030101010101" pitchFamily="2" charset="-122"/>
              </a:rPr>
              <a:t>李义山诗集</a:t>
            </a:r>
            <a:r>
              <a:rPr lang="en-US" altLang="zh-CN" sz="3200" b="1" dirty="0">
                <a:solidFill>
                  <a:srgbClr val="000000"/>
                </a:solidFill>
                <a:latin typeface="黑体" panose="02010600030101010101" pitchFamily="2" charset="-122"/>
                <a:ea typeface="黑体" panose="02010600030101010101" pitchFamily="2" charset="-122"/>
              </a:rPr>
              <a:t>》</a:t>
            </a:r>
            <a:r>
              <a:rPr lang="zh-CN" altLang="en-US" sz="3200" b="1" dirty="0">
                <a:solidFill>
                  <a:srgbClr val="000000"/>
                </a:solidFill>
                <a:latin typeface="黑体" panose="02010600030101010101" pitchFamily="2" charset="-122"/>
                <a:ea typeface="黑体" panose="02010600030101010101" pitchFamily="2" charset="-122"/>
              </a:rPr>
              <a:t>。</a:t>
            </a:r>
            <a:endParaRPr lang="zh-CN" altLang="en-US" sz="3200" b="1" dirty="0">
              <a:solidFill>
                <a:srgbClr val="000000"/>
              </a:solidFill>
              <a:latin typeface="黑体" panose="02010600030101010101" pitchFamily="2" charset="-122"/>
              <a:ea typeface="黑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Text Box 2"/>
          <p:cNvSpPr txBox="1"/>
          <p:nvPr/>
        </p:nvSpPr>
        <p:spPr>
          <a:xfrm>
            <a:off x="838200" y="1981200"/>
            <a:ext cx="7766050" cy="671513"/>
          </a:xfrm>
          <a:prstGeom prst="rect">
            <a:avLst/>
          </a:prstGeom>
          <a:noFill/>
          <a:ln w="9525">
            <a:noFill/>
          </a:ln>
        </p:spPr>
        <p:txBody>
          <a:bodyPr>
            <a:spAutoFit/>
          </a:bodyPr>
          <a:p>
            <a:pPr>
              <a:lnSpc>
                <a:spcPct val="95000"/>
              </a:lnSpc>
              <a:spcBef>
                <a:spcPct val="30000"/>
              </a:spcBef>
            </a:pPr>
            <a:r>
              <a:rPr lang="zh-CN" altLang="en-US" sz="4000" b="1" dirty="0">
                <a:solidFill>
                  <a:srgbClr val="CC0000"/>
                </a:solidFill>
                <a:latin typeface="楷体_GB2312" panose="02010609030101010101" pitchFamily="49" charset="-122"/>
                <a:ea typeface="楷体_GB2312" panose="02010609030101010101" pitchFamily="49" charset="-122"/>
              </a:rPr>
              <a:t>    </a:t>
            </a:r>
            <a:endParaRPr lang="zh-CN" altLang="en-US" sz="4000" b="1" dirty="0">
              <a:latin typeface="幼圆" panose="02010509060101010101" pitchFamily="49" charset="-122"/>
              <a:ea typeface="幼圆" panose="02010509060101010101" pitchFamily="49" charset="-122"/>
            </a:endParaRPr>
          </a:p>
        </p:txBody>
      </p:sp>
      <p:sp>
        <p:nvSpPr>
          <p:cNvPr id="19459" name="Rectangle 3"/>
          <p:cNvSpPr>
            <a:spLocks noGrp="1"/>
          </p:cNvSpPr>
          <p:nvPr>
            <p:ph type="title" idx="4294967295"/>
          </p:nvPr>
        </p:nvSpPr>
        <p:spPr>
          <a:xfrm>
            <a:off x="179070" y="620713"/>
            <a:ext cx="2314575" cy="561975"/>
          </a:xfrm>
          <a:solidFill>
            <a:srgbClr val="C0C0C0">
              <a:alpha val="100000"/>
            </a:srgbClr>
          </a:solidFill>
          <a:ln w="15875">
            <a:solidFill>
              <a:schemeClr val="tx1">
                <a:alpha val="100000"/>
              </a:schemeClr>
            </a:solidFill>
            <a:miter/>
          </a:ln>
        </p:spPr>
        <p:txBody>
          <a:bodyPr vert="horz" wrap="square" lIns="91440" tIns="45720" rIns="91440" bIns="45720" anchor="ctr" anchorCtr="0"/>
          <a:p>
            <a:r>
              <a:rPr lang="zh-CN" altLang="en-US" sz="2800" dirty="0">
                <a:ea typeface="黑体" panose="02010600030101010101" pitchFamily="2" charset="-122"/>
              </a:rPr>
              <a:t>无题诗人</a:t>
            </a:r>
            <a:endParaRPr lang="zh-CN" altLang="en-US" sz="2800" dirty="0">
              <a:ea typeface="黑体" panose="02010600030101010101" pitchFamily="2" charset="-122"/>
            </a:endParaRPr>
          </a:p>
        </p:txBody>
      </p:sp>
      <p:sp>
        <p:nvSpPr>
          <p:cNvPr id="19460" name="Rectangle 4"/>
          <p:cNvSpPr>
            <a:spLocks noGrp="1"/>
          </p:cNvSpPr>
          <p:nvPr>
            <p:ph type="body" idx="4294967295"/>
          </p:nvPr>
        </p:nvSpPr>
        <p:spPr>
          <a:xfrm>
            <a:off x="251460" y="1629093"/>
            <a:ext cx="8424863" cy="4392612"/>
          </a:xfrm>
        </p:spPr>
        <p:txBody>
          <a:bodyPr vert="horz" wrap="square" lIns="91440" tIns="45720" rIns="91440" bIns="45720" anchor="t" anchorCtr="0"/>
          <a:p>
            <a:pPr marL="0" indent="0">
              <a:buNone/>
            </a:pPr>
            <a:r>
              <a:rPr lang="en-US" altLang="zh-CN" sz="3600" b="1" dirty="0">
                <a:latin typeface="黑体" panose="02010600030101010101" pitchFamily="2" charset="-122"/>
                <a:ea typeface="黑体" panose="02010600030101010101" pitchFamily="2" charset="-122"/>
              </a:rPr>
              <a:t>    </a:t>
            </a:r>
            <a:r>
              <a:rPr lang="zh-CN" altLang="en-US" sz="3600" b="1" dirty="0">
                <a:latin typeface="黑体" panose="02010600030101010101" pitchFamily="2" charset="-122"/>
                <a:ea typeface="黑体" panose="02010600030101010101" pitchFamily="2" charset="-122"/>
              </a:rPr>
              <a:t>他年轻时受牛党令狐楚赏识而中进士，后来又受李党王茂元厚爱而招为女婿。一脚踩入了牛、李两党斗争的政治漩涡，在夹缝中求生存，备受排挤，潦倒终身，</a:t>
            </a:r>
            <a:r>
              <a:rPr lang="en-US" altLang="zh-CN" sz="3600" b="1" dirty="0">
                <a:latin typeface="黑体" panose="02010600030101010101" pitchFamily="2" charset="-122"/>
                <a:ea typeface="黑体" panose="02010600030101010101" pitchFamily="2" charset="-122"/>
              </a:rPr>
              <a:t>46</a:t>
            </a:r>
            <a:r>
              <a:rPr lang="zh-CN" altLang="en-US" sz="3600" b="1" dirty="0">
                <a:latin typeface="黑体" panose="02010600030101010101" pitchFamily="2" charset="-122"/>
                <a:ea typeface="黑体" panose="02010600030101010101" pitchFamily="2" charset="-122"/>
              </a:rPr>
              <a:t>岁时死在荥阳。</a:t>
            </a:r>
            <a:endParaRPr lang="zh-CN" altLang="en-US" sz="3600" b="1" dirty="0">
              <a:latin typeface="黑体" panose="02010600030101010101" pitchFamily="2" charset="-122"/>
              <a:ea typeface="黑体" panose="02010600030101010101" pitchFamily="2" charset="-122"/>
            </a:endParaRPr>
          </a:p>
          <a:p>
            <a:pPr marL="0" indent="0">
              <a:buNone/>
            </a:pPr>
            <a:r>
              <a:rPr lang="en-US" altLang="zh-CN" sz="3600" b="1" dirty="0">
                <a:latin typeface="黑体" panose="02010600030101010101" pitchFamily="2" charset="-122"/>
                <a:ea typeface="黑体" panose="02010600030101010101" pitchFamily="2" charset="-122"/>
              </a:rPr>
              <a:t>    </a:t>
            </a:r>
            <a:r>
              <a:rPr lang="zh-CN" altLang="en-US" sz="3600" b="1" dirty="0">
                <a:latin typeface="黑体" panose="02010600030101010101" pitchFamily="2" charset="-122"/>
                <a:ea typeface="黑体" panose="02010600030101010101" pitchFamily="2" charset="-122"/>
              </a:rPr>
              <a:t>李商隐 一生又是为情所困，为情所累的一生。</a:t>
            </a:r>
            <a:endParaRPr lang="zh-CN" altLang="en-US" sz="3600" dirty="0">
              <a:latin typeface="黑体" panose="02010600030101010101" pitchFamily="2" charset="-122"/>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additive="base">
                                        <p:cTn id="7" dur="500" fill="hold"/>
                                        <p:tgtEl>
                                          <p:spTgt spid="19459"/>
                                        </p:tgtEl>
                                        <p:attrNameLst>
                                          <p:attrName>ppt_x</p:attrName>
                                        </p:attrNameLst>
                                      </p:cBhvr>
                                      <p:tavLst>
                                        <p:tav tm="0">
                                          <p:val>
                                            <p:strVal val="#ppt_x"/>
                                          </p:val>
                                        </p:tav>
                                        <p:tav tm="100000">
                                          <p:val>
                                            <p:strVal val="#ppt_x"/>
                                          </p:val>
                                        </p:tav>
                                      </p:tavLst>
                                    </p:anim>
                                    <p:anim calcmode="lin" valueType="num">
                                      <p:cBhvr additive="base">
                                        <p:cTn id="8" dur="500" fill="hold"/>
                                        <p:tgtEl>
                                          <p:spTgt spid="1945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460">
                                            <p:txEl>
                                              <p:pRg st="0" end="0"/>
                                            </p:txEl>
                                          </p:spTgt>
                                        </p:tgtEl>
                                        <p:attrNameLst>
                                          <p:attrName>style.visibility</p:attrName>
                                        </p:attrNameLst>
                                      </p:cBhvr>
                                      <p:to>
                                        <p:strVal val="visible"/>
                                      </p:to>
                                    </p:set>
                                    <p:anim calcmode="lin" valueType="num">
                                      <p:cBhvr additive="base">
                                        <p:cTn id="13" dur="500" fill="hold"/>
                                        <p:tgtEl>
                                          <p:spTgt spid="1946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460">
                                            <p:txEl>
                                              <p:pRg st="1" end="1"/>
                                            </p:txEl>
                                          </p:spTgt>
                                        </p:tgtEl>
                                        <p:attrNameLst>
                                          <p:attrName>style.visibility</p:attrName>
                                        </p:attrNameLst>
                                      </p:cBhvr>
                                      <p:to>
                                        <p:strVal val="visible"/>
                                      </p:to>
                                    </p:set>
                                    <p:anim calcmode="lin" valueType="num">
                                      <p:cBhvr additive="base">
                                        <p:cTn id="19" dur="500" fill="hold"/>
                                        <p:tgtEl>
                                          <p:spTgt spid="19460">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46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nimBg="1"/>
      <p:bldP spid="19459" grpId="1" animBg="1"/>
      <p:bldP spid="19460" grpId="0" build="p"/>
      <p:bldP spid="19460" grpI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矩形 1"/>
          <p:cNvSpPr/>
          <p:nvPr/>
        </p:nvSpPr>
        <p:spPr>
          <a:xfrm>
            <a:off x="0" y="116840"/>
            <a:ext cx="9082405" cy="6123940"/>
          </a:xfrm>
          <a:prstGeom prst="rect">
            <a:avLst/>
          </a:prstGeom>
          <a:noFill/>
          <a:ln w="9525">
            <a:noFill/>
          </a:ln>
        </p:spPr>
        <p:txBody>
          <a:bodyPr wrap="square">
            <a:spAutoFit/>
          </a:bodyPr>
          <a:p>
            <a:r>
              <a:rPr lang="zh-CN" altLang="en-US" sz="2800" dirty="0">
                <a:latin typeface="黑体" panose="02010600030101010101" pitchFamily="2" charset="-122"/>
                <a:ea typeface="黑体" panose="02010600030101010101" pitchFamily="2" charset="-122"/>
              </a:rPr>
              <a:t>　　　　　　　　　　朋党定律</a:t>
            </a:r>
            <a:endParaRPr lang="zh-CN" altLang="en-US" sz="2800" dirty="0">
              <a:latin typeface="黑体" panose="02010600030101010101" pitchFamily="2" charset="-122"/>
              <a:ea typeface="黑体" panose="02010600030101010101" pitchFamily="2" charset="-122"/>
            </a:endParaRPr>
          </a:p>
          <a:p>
            <a:r>
              <a:rPr lang="zh-CN" altLang="en-US" sz="2800" dirty="0">
                <a:latin typeface="黑体" panose="02010600030101010101" pitchFamily="2" charset="-122"/>
                <a:ea typeface="黑体" panose="02010600030101010101" pitchFamily="2" charset="-122"/>
              </a:rPr>
              <a:t> </a:t>
            </a:r>
            <a:r>
              <a:rPr lang="en-US" altLang="zh-CN" sz="2800" dirty="0">
                <a:latin typeface="黑体" panose="02010600030101010101" pitchFamily="2" charset="-122"/>
                <a:ea typeface="黑体" panose="02010600030101010101" pitchFamily="2" charset="-122"/>
              </a:rPr>
              <a:t>   </a:t>
            </a:r>
            <a:r>
              <a:rPr lang="zh-CN" altLang="en-US" sz="2800" dirty="0">
                <a:latin typeface="黑体" panose="02010600030101010101" pitchFamily="2" charset="-122"/>
                <a:ea typeface="黑体" panose="02010600030101010101" pitchFamily="2" charset="-122"/>
              </a:rPr>
              <a:t>最早的朋党之争要属唐穆宗时期的牛李“朋党之争”。以李德裕为首的士族出身官员结成一派，以李宗闵、牛僧孺为首的科举出身官员结成一派，两派在朝廷上互相攻讦、倾轧达四十年，史称牛李“朋党之争”。</a:t>
            </a:r>
            <a:br>
              <a:rPr lang="zh-CN" altLang="en-US" sz="2800" dirty="0">
                <a:latin typeface="黑体" panose="02010600030101010101" pitchFamily="2" charset="-122"/>
                <a:ea typeface="黑体" panose="02010600030101010101" pitchFamily="2" charset="-122"/>
              </a:rPr>
            </a:br>
            <a:r>
              <a:rPr lang="en-US" altLang="zh-CN" sz="2800" dirty="0">
                <a:latin typeface="黑体" panose="02010600030101010101" pitchFamily="2" charset="-122"/>
                <a:ea typeface="黑体" panose="02010600030101010101" pitchFamily="2" charset="-122"/>
              </a:rPr>
              <a:t>    </a:t>
            </a:r>
            <a:r>
              <a:rPr lang="zh-CN" altLang="en-US" sz="2800" dirty="0">
                <a:latin typeface="黑体" panose="02010600030101010101" pitchFamily="2" charset="-122"/>
                <a:ea typeface="黑体" panose="02010600030101010101" pitchFamily="2" charset="-122"/>
              </a:rPr>
              <a:t>中国历史上这样的“党（派）争”持续不断。西汉有外戚、宦官作祟，东汉有清议党锢，魏晋南北朝有士族门阀，唐有刘李党争，宋有“元佑党人碑”，明有东林党、宣党、昆党，清有帝党、后党，国民党内有黄埔系（控制军事）、</a:t>
            </a:r>
            <a:r>
              <a:rPr lang="en-US" altLang="zh-CN" sz="2800" dirty="0">
                <a:latin typeface="黑体" panose="02010600030101010101" pitchFamily="2" charset="-122"/>
                <a:ea typeface="黑体" panose="02010600030101010101" pitchFamily="2" charset="-122"/>
              </a:rPr>
              <a:t>cc</a:t>
            </a:r>
            <a:r>
              <a:rPr lang="zh-CN" altLang="en-US" sz="2800" dirty="0">
                <a:latin typeface="黑体" panose="02010600030101010101" pitchFamily="2" charset="-122"/>
                <a:ea typeface="黑体" panose="02010600030101010101" pitchFamily="2" charset="-122"/>
              </a:rPr>
              <a:t>系（中央俱乐部，陈果夫、陈立夫创立，</a:t>
            </a:r>
            <a:r>
              <a:rPr lang="zh-CN" altLang="en-US" sz="2800" dirty="0">
                <a:latin typeface="黑体" panose="02010600030101010101" pitchFamily="2" charset="-122"/>
                <a:ea typeface="黑体" panose="02010600030101010101" pitchFamily="2" charset="-122"/>
                <a:sym typeface="+mn-ea"/>
              </a:rPr>
              <a:t>控制党务</a:t>
            </a:r>
            <a:r>
              <a:rPr lang="zh-CN" altLang="en-US" sz="2800" dirty="0">
                <a:latin typeface="黑体" panose="02010600030101010101" pitchFamily="2" charset="-122"/>
                <a:ea typeface="黑体" panose="02010600030101010101" pitchFamily="2" charset="-122"/>
              </a:rPr>
              <a:t>）、政学系（张群、王世杰，</a:t>
            </a:r>
            <a:r>
              <a:rPr lang="zh-CN" altLang="en-US" sz="2800" dirty="0">
                <a:latin typeface="黑体" panose="02010600030101010101" pitchFamily="2" charset="-122"/>
                <a:ea typeface="黑体" panose="02010600030101010101" pitchFamily="2" charset="-122"/>
                <a:sym typeface="+mn-ea"/>
              </a:rPr>
              <a:t>控制</a:t>
            </a:r>
            <a:r>
              <a:rPr lang="zh-CN" altLang="en-US" sz="2800" dirty="0">
                <a:latin typeface="黑体" panose="02010600030101010101" pitchFamily="2" charset="-122"/>
                <a:ea typeface="黑体" panose="02010600030101010101" pitchFamily="2" charset="-122"/>
                <a:sym typeface="+mn-ea"/>
              </a:rPr>
              <a:t>行政）</a:t>
            </a:r>
            <a:r>
              <a:rPr lang="zh-CN" altLang="en-US" sz="2800" dirty="0">
                <a:latin typeface="黑体" panose="02010600030101010101" pitchFamily="2" charset="-122"/>
                <a:ea typeface="黑体" panose="02010600030101010101" pitchFamily="2" charset="-122"/>
              </a:rPr>
              <a:t>等。</a:t>
            </a:r>
            <a:br>
              <a:rPr lang="zh-CN" altLang="en-US" sz="2800" dirty="0">
                <a:latin typeface="黑体" panose="02010600030101010101" pitchFamily="2" charset="-122"/>
                <a:ea typeface="黑体" panose="02010600030101010101" pitchFamily="2" charset="-122"/>
              </a:rPr>
            </a:br>
            <a:r>
              <a:rPr lang="zh-CN" altLang="en-US" sz="2800" dirty="0">
                <a:latin typeface="黑体" panose="02010600030101010101" pitchFamily="2" charset="-122"/>
                <a:ea typeface="黑体" panose="02010600030101010101" pitchFamily="2" charset="-122"/>
              </a:rPr>
              <a:t>　　各朝各代，都有朋党、帮派，是一个很有中国特色的历史现象。朋党现象，有其社会根源。</a:t>
            </a:r>
            <a:br>
              <a:rPr lang="zh-CN" altLang="en-US" sz="2800" dirty="0">
                <a:latin typeface="黑体" panose="02010600030101010101" pitchFamily="2" charset="-122"/>
                <a:ea typeface="黑体" panose="02010600030101010101" pitchFamily="2" charset="-122"/>
              </a:rPr>
            </a:br>
            <a:r>
              <a:rPr lang="zh-CN" altLang="en-US" sz="2800" dirty="0">
                <a:latin typeface="黑体" panose="02010600030101010101" pitchFamily="2" charset="-122"/>
                <a:ea typeface="黑体" panose="02010600030101010101" pitchFamily="2" charset="-122"/>
              </a:rPr>
              <a:t>　　中国传统社会的最大特点是，他是一个宗法社会。</a:t>
            </a:r>
            <a:endParaRPr lang="zh-CN" altLang="en-US" sz="2800" dirty="0">
              <a:latin typeface="黑体" panose="02010600030101010101" pitchFamily="2" charset="-122"/>
              <a:ea typeface="黑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5"/>
          <p:cNvSpPr/>
          <p:nvPr/>
        </p:nvSpPr>
        <p:spPr>
          <a:xfrm>
            <a:off x="4479925" y="3048000"/>
            <a:ext cx="184150" cy="762000"/>
          </a:xfrm>
          <a:prstGeom prst="rect">
            <a:avLst/>
          </a:prstGeom>
          <a:noFill/>
          <a:ln w="9525">
            <a:noFill/>
          </a:ln>
        </p:spPr>
        <p:txBody>
          <a:bodyPr wrap="none">
            <a:spAutoFit/>
          </a:bodyPr>
          <a:p>
            <a:endParaRPr lang="zh-CN" altLang="zh-CN" sz="4400" dirty="0">
              <a:solidFill>
                <a:schemeClr val="tx2"/>
              </a:solidFill>
              <a:latin typeface="Times New Roman" panose="02020603050405020304" pitchFamily="18" charset="0"/>
            </a:endParaRPr>
          </a:p>
        </p:txBody>
      </p:sp>
      <p:sp>
        <p:nvSpPr>
          <p:cNvPr id="9220" name="Text Box 9"/>
          <p:cNvSpPr txBox="1"/>
          <p:nvPr/>
        </p:nvSpPr>
        <p:spPr>
          <a:xfrm>
            <a:off x="1259205" y="3587750"/>
            <a:ext cx="5564505" cy="1814830"/>
          </a:xfrm>
          <a:prstGeom prst="rect">
            <a:avLst/>
          </a:prstGeom>
          <a:noFill/>
          <a:ln w="9525">
            <a:noFill/>
          </a:ln>
        </p:spPr>
        <p:txBody>
          <a:bodyPr wrap="square">
            <a:spAutoFit/>
          </a:bodyPr>
          <a:p>
            <a:pPr>
              <a:spcBef>
                <a:spcPct val="50000"/>
              </a:spcBef>
            </a:pPr>
            <a:r>
              <a:rPr lang="zh-CN" altLang="en-US" sz="2800" b="1" dirty="0">
                <a:latin typeface="Arial" panose="020B0604020202020204" pitchFamily="34" charset="0"/>
              </a:rPr>
              <a:t>善感</a:t>
            </a:r>
            <a:r>
              <a:rPr lang="en-US" altLang="zh-CN" sz="2800" b="1" dirty="0">
                <a:latin typeface="Arial" panose="020B0604020202020204" pitchFamily="34" charset="0"/>
              </a:rPr>
              <a:t>——</a:t>
            </a:r>
            <a:r>
              <a:rPr lang="zh-CN" altLang="en-US" sz="2800" b="1" dirty="0">
                <a:latin typeface="Arial" panose="020B0604020202020204" pitchFamily="34" charset="0"/>
              </a:rPr>
              <a:t>感伤哀怨</a:t>
            </a:r>
            <a:endParaRPr lang="zh-CN" altLang="en-US" sz="2800" b="1" dirty="0">
              <a:latin typeface="Arial" panose="020B0604020202020204" pitchFamily="34" charset="0"/>
            </a:endParaRPr>
          </a:p>
          <a:p>
            <a:pPr>
              <a:spcBef>
                <a:spcPct val="50000"/>
              </a:spcBef>
            </a:pPr>
            <a:r>
              <a:rPr lang="zh-CN" altLang="en-US" sz="2800" b="1" dirty="0">
                <a:latin typeface="Arial" panose="020B0604020202020204" pitchFamily="34" charset="0"/>
              </a:rPr>
              <a:t>内向</a:t>
            </a:r>
            <a:r>
              <a:rPr lang="en-US" altLang="zh-CN" sz="2800" b="1" dirty="0">
                <a:latin typeface="Arial" panose="020B0604020202020204" pitchFamily="34" charset="0"/>
              </a:rPr>
              <a:t>——</a:t>
            </a:r>
            <a:r>
              <a:rPr lang="zh-CN" altLang="en-US" sz="2800" b="1" dirty="0">
                <a:latin typeface="Arial" panose="020B0604020202020204" pitchFamily="34" charset="0"/>
              </a:rPr>
              <a:t>晦涩朦胧 ，多用典故    </a:t>
            </a:r>
            <a:endParaRPr lang="zh-CN" altLang="en-US" sz="2800" b="1" dirty="0">
              <a:latin typeface="Arial" panose="020B0604020202020204" pitchFamily="34" charset="0"/>
            </a:endParaRPr>
          </a:p>
          <a:p>
            <a:pPr>
              <a:spcBef>
                <a:spcPct val="50000"/>
              </a:spcBef>
            </a:pPr>
            <a:r>
              <a:rPr lang="zh-CN" altLang="en-US" sz="2800" b="1" dirty="0">
                <a:latin typeface="Arial" panose="020B0604020202020204" pitchFamily="34" charset="0"/>
              </a:rPr>
              <a:t>多才</a:t>
            </a:r>
            <a:r>
              <a:rPr lang="en-US" altLang="zh-CN" sz="2800" b="1" dirty="0">
                <a:latin typeface="Arial" panose="020B0604020202020204" pitchFamily="34" charset="0"/>
              </a:rPr>
              <a:t>—— </a:t>
            </a:r>
            <a:r>
              <a:rPr lang="zh-CN" altLang="en-US" sz="2800" b="1" dirty="0">
                <a:latin typeface="Arial" panose="020B0604020202020204" pitchFamily="34" charset="0"/>
              </a:rPr>
              <a:t>语言清丽华美 </a:t>
            </a:r>
            <a:endParaRPr lang="zh-CN" altLang="en-US" sz="2800" b="1" dirty="0">
              <a:latin typeface="Arial" panose="020B0604020202020204" pitchFamily="34" charset="0"/>
            </a:endParaRPr>
          </a:p>
        </p:txBody>
      </p:sp>
      <p:sp>
        <p:nvSpPr>
          <p:cNvPr id="9221" name="Text Box 10"/>
          <p:cNvSpPr txBox="1"/>
          <p:nvPr/>
        </p:nvSpPr>
        <p:spPr>
          <a:xfrm>
            <a:off x="1259205" y="1052830"/>
            <a:ext cx="4986020" cy="2061210"/>
          </a:xfrm>
          <a:prstGeom prst="rect">
            <a:avLst/>
          </a:prstGeom>
          <a:noFill/>
          <a:ln w="9525">
            <a:noFill/>
          </a:ln>
        </p:spPr>
        <p:txBody>
          <a:bodyPr wrap="square">
            <a:spAutoFit/>
          </a:bodyPr>
          <a:p>
            <a:r>
              <a:rPr lang="zh-CN" altLang="en-US" sz="3200" dirty="0">
                <a:solidFill>
                  <a:srgbClr val="FF0000"/>
                </a:solidFill>
                <a:latin typeface="黑体" panose="02010600030101010101" pitchFamily="2" charset="-122"/>
                <a:ea typeface="黑体" panose="02010600030101010101" pitchFamily="2" charset="-122"/>
              </a:rPr>
              <a:t>时世     晚唐             </a:t>
            </a:r>
            <a:endParaRPr lang="zh-CN" altLang="en-US" sz="3200" dirty="0">
              <a:solidFill>
                <a:srgbClr val="FF0000"/>
              </a:solidFill>
              <a:latin typeface="黑体" panose="02010600030101010101" pitchFamily="2" charset="-122"/>
              <a:ea typeface="黑体" panose="02010600030101010101" pitchFamily="2" charset="-122"/>
            </a:endParaRPr>
          </a:p>
          <a:p>
            <a:r>
              <a:rPr lang="zh-CN" altLang="en-US" sz="3200" dirty="0">
                <a:solidFill>
                  <a:srgbClr val="FF0000"/>
                </a:solidFill>
                <a:latin typeface="黑体" panose="02010600030101010101" pitchFamily="2" charset="-122"/>
                <a:ea typeface="黑体" panose="02010600030101010101" pitchFamily="2" charset="-122"/>
              </a:rPr>
              <a:t>家世     没落少孤 </a:t>
            </a:r>
            <a:endParaRPr lang="zh-CN" altLang="en-US" sz="3200" dirty="0">
              <a:solidFill>
                <a:srgbClr val="FF0000"/>
              </a:solidFill>
              <a:latin typeface="黑体" panose="02010600030101010101" pitchFamily="2" charset="-122"/>
              <a:ea typeface="黑体" panose="02010600030101010101" pitchFamily="2" charset="-122"/>
            </a:endParaRPr>
          </a:p>
          <a:p>
            <a:r>
              <a:rPr lang="zh-CN" altLang="en-US" sz="3200" dirty="0">
                <a:solidFill>
                  <a:srgbClr val="FF0000"/>
                </a:solidFill>
                <a:latin typeface="黑体" panose="02010600030101010101" pitchFamily="2" charset="-122"/>
                <a:ea typeface="黑体" panose="02010600030101010101" pitchFamily="2" charset="-122"/>
              </a:rPr>
              <a:t>身世     小官 漂泊各地      </a:t>
            </a:r>
            <a:endParaRPr lang="zh-CN" altLang="en-US" sz="3200" dirty="0">
              <a:solidFill>
                <a:srgbClr val="FF0000"/>
              </a:solidFill>
              <a:latin typeface="黑体" panose="02010600030101010101" pitchFamily="2" charset="-122"/>
              <a:ea typeface="黑体" panose="02010600030101010101" pitchFamily="2" charset="-122"/>
            </a:endParaRPr>
          </a:p>
          <a:p>
            <a:r>
              <a:rPr lang="zh-CN" altLang="en-US" sz="3200" dirty="0">
                <a:solidFill>
                  <a:srgbClr val="FF0000"/>
                </a:solidFill>
                <a:latin typeface="黑体" panose="02010600030101010101" pitchFamily="2" charset="-122"/>
                <a:ea typeface="黑体" panose="02010600030101010101" pitchFamily="2" charset="-122"/>
              </a:rPr>
              <a:t>婚姻     中年丧偶</a:t>
            </a:r>
            <a:endParaRPr lang="en-US" altLang="zh-CN" sz="2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21"/>
                                        </p:tgtEl>
                                        <p:attrNameLst>
                                          <p:attrName>style.visibility</p:attrName>
                                        </p:attrNameLst>
                                      </p:cBhvr>
                                      <p:to>
                                        <p:strVal val="visible"/>
                                      </p:to>
                                    </p:set>
                                    <p:anim calcmode="lin" valueType="num">
                                      <p:cBhvr additive="base">
                                        <p:cTn id="7" dur="500" fill="hold"/>
                                        <p:tgtEl>
                                          <p:spTgt spid="9221"/>
                                        </p:tgtEl>
                                        <p:attrNameLst>
                                          <p:attrName>ppt_x</p:attrName>
                                        </p:attrNameLst>
                                      </p:cBhvr>
                                      <p:tavLst>
                                        <p:tav tm="0">
                                          <p:val>
                                            <p:strVal val="#ppt_x"/>
                                          </p:val>
                                        </p:tav>
                                        <p:tav tm="100000">
                                          <p:val>
                                            <p:strVal val="#ppt_x"/>
                                          </p:val>
                                        </p:tav>
                                      </p:tavLst>
                                    </p:anim>
                                    <p:anim calcmode="lin" valueType="num">
                                      <p:cBhvr additive="base">
                                        <p:cTn id="8" dur="500" fill="hold"/>
                                        <p:tgtEl>
                                          <p:spTgt spid="92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20"/>
                                        </p:tgtEl>
                                        <p:attrNameLst>
                                          <p:attrName>style.visibility</p:attrName>
                                        </p:attrNameLst>
                                      </p:cBhvr>
                                      <p:to>
                                        <p:strVal val="visible"/>
                                      </p:to>
                                    </p:set>
                                    <p:anim calcmode="lin" valueType="num">
                                      <p:cBhvr additive="base">
                                        <p:cTn id="13" dur="500" fill="hold"/>
                                        <p:tgtEl>
                                          <p:spTgt spid="9220"/>
                                        </p:tgtEl>
                                        <p:attrNameLst>
                                          <p:attrName>ppt_x</p:attrName>
                                        </p:attrNameLst>
                                      </p:cBhvr>
                                      <p:tavLst>
                                        <p:tav tm="0">
                                          <p:val>
                                            <p:strVal val="#ppt_x"/>
                                          </p:val>
                                        </p:tav>
                                        <p:tav tm="100000">
                                          <p:val>
                                            <p:strVal val="#ppt_x"/>
                                          </p:val>
                                        </p:tav>
                                      </p:tavLst>
                                    </p:anim>
                                    <p:anim calcmode="lin" valueType="num">
                                      <p:cBhvr additive="base">
                                        <p:cTn id="14" dur="500" fill="hold"/>
                                        <p:tgtEl>
                                          <p:spTgt spid="92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1" grpId="0"/>
      <p:bldP spid="9221" grpId="1"/>
      <p:bldP spid="9220" grpId="0"/>
      <p:bldP spid="9220"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noRot="1"/>
          </p:cNvSpPr>
          <p:nvPr>
            <p:ph type="title"/>
          </p:nvPr>
        </p:nvSpPr>
        <p:spPr>
          <a:xfrm>
            <a:off x="2699385" y="836930"/>
            <a:ext cx="3321685" cy="832485"/>
          </a:xfrm>
        </p:spPr>
        <p:txBody>
          <a:bodyPr vert="horz" wrap="square" lIns="91440" tIns="45720" rIns="91440" bIns="45720" anchor="ctr" anchorCtr="0"/>
          <a:p>
            <a:pPr eaLnBrk="1" hangingPunct="1"/>
            <a:r>
              <a:rPr lang="zh-CN" altLang="en-US" sz="3600" dirty="0"/>
              <a:t>关于</a:t>
            </a:r>
            <a:r>
              <a:rPr lang="en-US" altLang="zh-CN" sz="3600" dirty="0"/>
              <a:t>《</a:t>
            </a:r>
            <a:r>
              <a:rPr lang="zh-CN" altLang="en-US" sz="3600" dirty="0"/>
              <a:t>锦瑟</a:t>
            </a:r>
            <a:r>
              <a:rPr lang="en-US" altLang="zh-CN" sz="3600" dirty="0"/>
              <a:t>》</a:t>
            </a:r>
            <a:endParaRPr lang="en-US" altLang="zh-CN" sz="3600" dirty="0"/>
          </a:p>
        </p:txBody>
      </p:sp>
      <p:sp>
        <p:nvSpPr>
          <p:cNvPr id="10243" name="Rectangle 3"/>
          <p:cNvSpPr>
            <a:spLocks noGrp="1" noRot="1"/>
          </p:cNvSpPr>
          <p:nvPr>
            <p:ph idx="1"/>
          </p:nvPr>
        </p:nvSpPr>
        <p:spPr>
          <a:xfrm>
            <a:off x="238760" y="1933575"/>
            <a:ext cx="8758555" cy="3448050"/>
          </a:xfrm>
        </p:spPr>
        <p:txBody>
          <a:bodyPr vert="horz" wrap="square" lIns="91440" tIns="45720" rIns="91440" bIns="45720" anchor="t" anchorCtr="0"/>
          <a:p>
            <a:pPr marL="0" algn="l" eaLnBrk="1" latinLnBrk="0" hangingPunct="1">
              <a:spcBef>
                <a:spcPts val="0"/>
              </a:spcBef>
              <a:buNone/>
            </a:pPr>
            <a:r>
              <a:rPr lang="en-US" altLang="zh-CN" dirty="0">
                <a:latin typeface="黑体" panose="02010600030101010101" pitchFamily="2" charset="-122"/>
                <a:ea typeface="黑体" panose="02010600030101010101" pitchFamily="2" charset="-122"/>
              </a:rPr>
              <a:t>    </a:t>
            </a:r>
            <a:r>
              <a:rPr lang="zh-CN" altLang="en-US" dirty="0">
                <a:latin typeface="黑体" panose="02010600030101010101" pitchFamily="2" charset="-122"/>
                <a:ea typeface="黑体" panose="02010600030101010101" pitchFamily="2" charset="-122"/>
              </a:rPr>
              <a:t>这首诗作于唐宣宗大中十二年（公元</a:t>
            </a:r>
            <a:r>
              <a:rPr lang="en-US" altLang="zh-CN" dirty="0">
                <a:latin typeface="黑体" panose="02010600030101010101" pitchFamily="2" charset="-122"/>
                <a:ea typeface="黑体" panose="02010600030101010101" pitchFamily="2" charset="-122"/>
              </a:rPr>
              <a:t>858</a:t>
            </a:r>
            <a:r>
              <a:rPr lang="zh-CN" altLang="en-US" dirty="0">
                <a:latin typeface="黑体" panose="02010600030101010101" pitchFamily="2" charset="-122"/>
                <a:ea typeface="黑体" panose="02010600030101010101" pitchFamily="2" charset="-122"/>
              </a:rPr>
              <a:t>年）这年诗人</a:t>
            </a:r>
            <a:r>
              <a:rPr lang="en-US" altLang="zh-CN" dirty="0">
                <a:latin typeface="黑体" panose="02010600030101010101" pitchFamily="2" charset="-122"/>
                <a:ea typeface="黑体" panose="02010600030101010101" pitchFamily="2" charset="-122"/>
              </a:rPr>
              <a:t>46</a:t>
            </a:r>
            <a:r>
              <a:rPr lang="zh-CN" altLang="en-US" dirty="0">
                <a:latin typeface="黑体" panose="02010600030101010101" pitchFamily="2" charset="-122"/>
                <a:ea typeface="黑体" panose="02010600030101010101" pitchFamily="2" charset="-122"/>
              </a:rPr>
              <a:t>岁，罢盐铁推官后回郑州闲居，不久病故。</a:t>
            </a:r>
            <a:endParaRPr lang="zh-CN" altLang="en-US" dirty="0">
              <a:latin typeface="黑体" panose="02010600030101010101" pitchFamily="2" charset="-122"/>
              <a:ea typeface="黑体" panose="02010600030101010101" pitchFamily="2" charset="-122"/>
            </a:endParaRPr>
          </a:p>
          <a:p>
            <a:pPr marL="0" algn="l" eaLnBrk="1" latinLnBrk="0" hangingPunct="1">
              <a:spcBef>
                <a:spcPts val="0"/>
              </a:spcBef>
              <a:buNone/>
            </a:pPr>
            <a:r>
              <a:rPr lang="en-US" altLang="zh-CN" dirty="0">
                <a:latin typeface="黑体" panose="02010600030101010101" pitchFamily="2" charset="-122"/>
                <a:ea typeface="黑体" panose="02010600030101010101" pitchFamily="2" charset="-122"/>
              </a:rPr>
              <a:t>    </a:t>
            </a:r>
            <a:r>
              <a:rPr lang="zh-CN" altLang="en-US" dirty="0">
                <a:latin typeface="黑体" panose="02010600030101010101" pitchFamily="2" charset="-122"/>
                <a:ea typeface="黑体" panose="02010600030101010101" pitchFamily="2" charset="-122"/>
              </a:rPr>
              <a:t>流传最广、影响最大、争议最多、晦涩难懂、众说纷纭。</a:t>
            </a:r>
            <a:endParaRPr lang="en-US" altLang="zh-CN" dirty="0">
              <a:latin typeface="黑体" panose="02010600030101010101" pitchFamily="2" charset="-122"/>
              <a:ea typeface="黑体" panose="02010600030101010101" pitchFamily="2" charset="-122"/>
            </a:endParaRPr>
          </a:p>
          <a:p>
            <a:pPr marL="0" algn="l" eaLnBrk="1" latinLnBrk="0" hangingPunct="1">
              <a:spcBef>
                <a:spcPts val="0"/>
              </a:spcBef>
              <a:buNone/>
            </a:pPr>
            <a:r>
              <a:rPr lang="en-US" altLang="zh-CN" dirty="0">
                <a:latin typeface="黑体" panose="02010600030101010101" pitchFamily="2" charset="-122"/>
                <a:ea typeface="黑体" panose="02010600030101010101" pitchFamily="2" charset="-122"/>
              </a:rPr>
              <a:t>    </a:t>
            </a:r>
            <a:r>
              <a:rPr lang="zh-CN" altLang="en-US" dirty="0">
                <a:latin typeface="黑体" panose="02010600030101010101" pitchFamily="2" charset="-122"/>
                <a:ea typeface="黑体" panose="02010600030101010101" pitchFamily="2" charset="-122"/>
              </a:rPr>
              <a:t>古典诗歌中的</a:t>
            </a:r>
            <a:r>
              <a:rPr lang="zh-CN" altLang="en-US" dirty="0">
                <a:ea typeface="黑体" panose="02010600030101010101" pitchFamily="2" charset="-122"/>
              </a:rPr>
              <a:t>“</a:t>
            </a:r>
            <a:r>
              <a:rPr lang="zh-CN" altLang="en-US" dirty="0">
                <a:latin typeface="黑体" panose="02010600030101010101" pitchFamily="2" charset="-122"/>
                <a:ea typeface="黑体" panose="02010600030101010101" pitchFamily="2" charset="-122"/>
              </a:rPr>
              <a:t>歌德巴赫猜想</a:t>
            </a:r>
            <a:r>
              <a:rPr lang="zh-CN" altLang="en-US" dirty="0">
                <a:ea typeface="黑体" panose="02010600030101010101" pitchFamily="2" charset="-122"/>
              </a:rPr>
              <a:t>”。</a:t>
            </a:r>
            <a:endParaRPr lang="zh-CN" altLang="en-US" dirty="0">
              <a:latin typeface="黑体" panose="02010600030101010101" pitchFamily="2" charset="-122"/>
              <a:ea typeface="黑体" panose="02010600030101010101" pitchFamily="2" charset="-122"/>
            </a:endParaRPr>
          </a:p>
          <a:p>
            <a:pPr algn="l" eaLnBrk="1" hangingPunct="1">
              <a:buNone/>
            </a:pPr>
            <a:r>
              <a:rPr lang="zh-CN" altLang="en-US" dirty="0">
                <a:latin typeface="黑体" panose="02010600030101010101" pitchFamily="2" charset="-122"/>
                <a:ea typeface="黑体" panose="02010600030101010101" pitchFamily="2" charset="-122"/>
              </a:rPr>
              <a:t>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additive="base">
                                        <p:cTn id="7" dur="500" fill="hold"/>
                                        <p:tgtEl>
                                          <p:spTgt spid="10242"/>
                                        </p:tgtEl>
                                        <p:attrNameLst>
                                          <p:attrName>ppt_x</p:attrName>
                                        </p:attrNameLst>
                                      </p:cBhvr>
                                      <p:tavLst>
                                        <p:tav tm="0">
                                          <p:val>
                                            <p:strVal val="#ppt_x"/>
                                          </p:val>
                                        </p:tav>
                                        <p:tav tm="100000">
                                          <p:val>
                                            <p:strVal val="#ppt_x"/>
                                          </p:val>
                                        </p:tav>
                                      </p:tavLst>
                                    </p:anim>
                                    <p:anim calcmode="lin" valueType="num">
                                      <p:cBhvr additive="base">
                                        <p:cTn id="8" dur="500" fill="hold"/>
                                        <p:tgtEl>
                                          <p:spTgt spid="1024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43">
                                            <p:txEl>
                                              <p:pRg st="0" end="0"/>
                                            </p:txEl>
                                          </p:spTgt>
                                        </p:tgtEl>
                                        <p:attrNameLst>
                                          <p:attrName>style.visibility</p:attrName>
                                        </p:attrNameLst>
                                      </p:cBhvr>
                                      <p:to>
                                        <p:strVal val="visible"/>
                                      </p:to>
                                    </p:set>
                                    <p:anim calcmode="lin" valueType="num">
                                      <p:cBhvr additive="base">
                                        <p:cTn id="13" dur="500" fill="hold"/>
                                        <p:tgtEl>
                                          <p:spTgt spid="1024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243">
                                            <p:txEl>
                                              <p:pRg st="1" end="1"/>
                                            </p:txEl>
                                          </p:spTgt>
                                        </p:tgtEl>
                                        <p:attrNameLst>
                                          <p:attrName>style.visibility</p:attrName>
                                        </p:attrNameLst>
                                      </p:cBhvr>
                                      <p:to>
                                        <p:strVal val="visible"/>
                                      </p:to>
                                    </p:set>
                                    <p:anim calcmode="lin" valueType="num">
                                      <p:cBhvr additive="base">
                                        <p:cTn id="19" dur="500" fill="hold"/>
                                        <p:tgtEl>
                                          <p:spTgt spid="1024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24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243">
                                            <p:txEl>
                                              <p:pRg st="2" end="2"/>
                                            </p:txEl>
                                          </p:spTgt>
                                        </p:tgtEl>
                                        <p:attrNameLst>
                                          <p:attrName>style.visibility</p:attrName>
                                        </p:attrNameLst>
                                      </p:cBhvr>
                                      <p:to>
                                        <p:strVal val="visible"/>
                                      </p:to>
                                    </p:set>
                                    <p:anim calcmode="lin" valueType="num">
                                      <p:cBhvr additive="base">
                                        <p:cTn id="25" dur="500" fill="hold"/>
                                        <p:tgtEl>
                                          <p:spTgt spid="1024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24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243">
                                            <p:txEl>
                                              <p:pRg st="3" end="3"/>
                                            </p:txEl>
                                          </p:spTgt>
                                        </p:tgtEl>
                                        <p:attrNameLst>
                                          <p:attrName>style.visibility</p:attrName>
                                        </p:attrNameLst>
                                      </p:cBhvr>
                                      <p:to>
                                        <p:strVal val="visible"/>
                                      </p:to>
                                    </p:set>
                                    <p:anim calcmode="lin" valueType="num">
                                      <p:cBhvr additive="base">
                                        <p:cTn id="31" dur="500" fill="hold"/>
                                        <p:tgtEl>
                                          <p:spTgt spid="1024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24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10242" grpId="1"/>
      <p:bldP spid="10243" grpId="0" build="p"/>
      <p:bldP spid="10243" grpI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Text Box 2">
            <a:hlinkClick r:id="rId1" action="ppaction://hlinkpres?slideindex=1&amp;slidetitle="/>
          </p:cNvPr>
          <p:cNvSpPr txBox="1"/>
          <p:nvPr/>
        </p:nvSpPr>
        <p:spPr>
          <a:xfrm>
            <a:off x="468313" y="476250"/>
            <a:ext cx="8207375" cy="695325"/>
          </a:xfrm>
          <a:prstGeom prst="rect">
            <a:avLst/>
          </a:prstGeom>
          <a:solidFill>
            <a:srgbClr val="993300"/>
          </a:solidFill>
          <a:ln w="25400" cap="flat" cmpd="sng">
            <a:solidFill>
              <a:srgbClr val="FFFF00"/>
            </a:solidFill>
            <a:prstDash val="solid"/>
            <a:miter/>
            <a:headEnd type="none" w="med" len="med"/>
            <a:tailEnd type="none" w="med" len="med"/>
          </a:ln>
        </p:spPr>
        <p:txBody>
          <a:bodyPr lIns="0" tIns="0" rIns="0" bIns="0">
            <a:spAutoFit/>
          </a:bodyPr>
          <a:p>
            <a:pPr algn="ctr">
              <a:spcBef>
                <a:spcPct val="50000"/>
              </a:spcBef>
            </a:pPr>
            <a:r>
              <a:rPr lang="zh-CN" altLang="en-US" sz="4400" b="1" dirty="0">
                <a:solidFill>
                  <a:srgbClr val="FFFF00"/>
                </a:solidFill>
                <a:latin typeface="楷体_GB2312" panose="02010609030101010101" pitchFamily="49" charset="-122"/>
                <a:ea typeface="楷体_GB2312" panose="02010609030101010101" pitchFamily="49" charset="-122"/>
              </a:rPr>
              <a:t>解  题</a:t>
            </a:r>
            <a:endParaRPr lang="zh-CN" altLang="en-US" sz="4400" b="1" dirty="0">
              <a:solidFill>
                <a:srgbClr val="FFFF00"/>
              </a:solidFill>
              <a:latin typeface="楷体_GB2312" panose="02010609030101010101" pitchFamily="49" charset="-122"/>
              <a:ea typeface="楷体_GB2312" panose="02010609030101010101" pitchFamily="49" charset="-122"/>
            </a:endParaRPr>
          </a:p>
        </p:txBody>
      </p:sp>
      <p:sp>
        <p:nvSpPr>
          <p:cNvPr id="14339" name="Text Box 4"/>
          <p:cNvSpPr txBox="1"/>
          <p:nvPr/>
        </p:nvSpPr>
        <p:spPr>
          <a:xfrm>
            <a:off x="685800" y="2514600"/>
            <a:ext cx="7772400" cy="2911475"/>
          </a:xfrm>
          <a:prstGeom prst="rect">
            <a:avLst/>
          </a:prstGeom>
          <a:noFill/>
          <a:ln w="9525">
            <a:noFill/>
          </a:ln>
        </p:spPr>
        <p:txBody>
          <a:bodyPr>
            <a:spAutoFit/>
          </a:bodyPr>
          <a:p>
            <a:pPr>
              <a:lnSpc>
                <a:spcPct val="125000"/>
              </a:lnSpc>
              <a:spcBef>
                <a:spcPct val="50000"/>
              </a:spcBef>
            </a:pPr>
            <a:r>
              <a:rPr lang="en-US" altLang="zh-CN" sz="2400" b="1" dirty="0">
                <a:latin typeface="楷体_GB2312" panose="02010609030101010101" pitchFamily="49" charset="-122"/>
                <a:ea typeface="楷体_GB2312" panose="02010609030101010101" pitchFamily="49" charset="-122"/>
              </a:rPr>
              <a:t>   </a:t>
            </a:r>
            <a:r>
              <a:rPr lang="zh-CN" altLang="en-US" sz="2400" b="1" dirty="0">
                <a:latin typeface="黑体" panose="02010600030101010101" pitchFamily="2" charset="-122"/>
                <a:ea typeface="黑体" panose="02010600030101010101" pitchFamily="2" charset="-122"/>
              </a:rPr>
              <a:t>锦瑟，雕饰华美的瑟。诗题</a:t>
            </a:r>
            <a:r>
              <a:rPr lang="zh-CN" altLang="en-US" sz="2400" b="1" dirty="0">
                <a:latin typeface="宋体" panose="02010600030101010101" pitchFamily="2" charset="-122"/>
                <a:ea typeface="黑体" panose="02010600030101010101" pitchFamily="2" charset="-122"/>
              </a:rPr>
              <a:t>“</a:t>
            </a:r>
            <a:r>
              <a:rPr lang="zh-CN" altLang="en-US" sz="2400" b="1" dirty="0">
                <a:latin typeface="黑体" panose="02010600030101010101" pitchFamily="2" charset="-122"/>
                <a:ea typeface="黑体" panose="02010600030101010101" pitchFamily="2" charset="-122"/>
              </a:rPr>
              <a:t>锦瑟</a:t>
            </a:r>
            <a:r>
              <a:rPr lang="zh-CN" altLang="en-US" sz="2400" b="1" dirty="0">
                <a:latin typeface="宋体" panose="02010600030101010101" pitchFamily="2" charset="-122"/>
                <a:ea typeface="黑体" panose="02010600030101010101" pitchFamily="2" charset="-122"/>
              </a:rPr>
              <a:t>”</a:t>
            </a:r>
            <a:r>
              <a:rPr lang="zh-CN" altLang="en-US" sz="2400" b="1" dirty="0">
                <a:latin typeface="黑体" panose="02010600030101010101" pitchFamily="2" charset="-122"/>
                <a:ea typeface="黑体" panose="02010600030101010101" pitchFamily="2" charset="-122"/>
              </a:rPr>
              <a:t>，是用了起句的头二个字。这首诗与瑟事无关，实是一篇借瑟以隐题的</a:t>
            </a:r>
            <a:r>
              <a:rPr lang="zh-CN" altLang="en-US" sz="2400" b="1" dirty="0">
                <a:latin typeface="宋体" panose="02010600030101010101" pitchFamily="2" charset="-122"/>
                <a:ea typeface="黑体" panose="02010600030101010101" pitchFamily="2" charset="-122"/>
              </a:rPr>
              <a:t>“</a:t>
            </a:r>
            <a:r>
              <a:rPr lang="zh-CN" altLang="en-US" sz="2400" b="1" dirty="0">
                <a:latin typeface="黑体" panose="02010600030101010101" pitchFamily="2" charset="-122"/>
                <a:ea typeface="黑体" panose="02010600030101010101" pitchFamily="2" charset="-122"/>
              </a:rPr>
              <a:t>无题</a:t>
            </a:r>
            <a:r>
              <a:rPr lang="zh-CN" altLang="en-US" sz="2400" b="1" dirty="0">
                <a:latin typeface="宋体" panose="02010600030101010101" pitchFamily="2" charset="-122"/>
                <a:ea typeface="黑体" panose="02010600030101010101" pitchFamily="2" charset="-122"/>
              </a:rPr>
              <a:t>”</a:t>
            </a:r>
            <a:r>
              <a:rPr lang="zh-CN" altLang="en-US" sz="2400" b="1" dirty="0">
                <a:latin typeface="黑体" panose="02010600030101010101" pitchFamily="2" charset="-122"/>
                <a:ea typeface="黑体" panose="02010600030101010101" pitchFamily="2" charset="-122"/>
              </a:rPr>
              <a:t>之作。周汝昌认为，它确是不同于一般的咏物体，可也并非只是单纯</a:t>
            </a:r>
            <a:r>
              <a:rPr lang="zh-CN" altLang="en-US" sz="2400" b="1" dirty="0">
                <a:latin typeface="宋体" panose="02010600030101010101" pitchFamily="2" charset="-122"/>
                <a:ea typeface="黑体" panose="02010600030101010101" pitchFamily="2" charset="-122"/>
              </a:rPr>
              <a:t>“</a:t>
            </a:r>
            <a:r>
              <a:rPr lang="zh-CN" altLang="en-US" sz="2400" b="1" dirty="0">
                <a:latin typeface="黑体" panose="02010600030101010101" pitchFamily="2" charset="-122"/>
                <a:ea typeface="黑体" panose="02010600030101010101" pitchFamily="2" charset="-122"/>
              </a:rPr>
              <a:t>截取首二字</a:t>
            </a:r>
            <a:r>
              <a:rPr lang="zh-CN" altLang="en-US" sz="2400" b="1" dirty="0">
                <a:latin typeface="宋体" panose="02010600030101010101" pitchFamily="2" charset="-122"/>
                <a:ea typeface="黑体" panose="02010600030101010101" pitchFamily="2" charset="-122"/>
              </a:rPr>
              <a:t>”</a:t>
            </a:r>
            <a:r>
              <a:rPr lang="zh-CN" altLang="en-US" sz="2400" b="1" dirty="0">
                <a:latin typeface="黑体" panose="02010600030101010101" pitchFamily="2" charset="-122"/>
                <a:ea typeface="黑体" panose="02010600030101010101" pitchFamily="2" charset="-122"/>
              </a:rPr>
              <a:t>以发端比兴而与字面毫无交涉的无题诗。它所写的情事分明是与瑟相关的。</a:t>
            </a:r>
            <a:r>
              <a:rPr lang="zh-CN" altLang="en-US" sz="2800" b="1" dirty="0">
                <a:latin typeface="黑体" panose="02010600030101010101" pitchFamily="2" charset="-122"/>
                <a:ea typeface="黑体" panose="02010600030101010101" pitchFamily="2" charset="-122"/>
              </a:rPr>
              <a:t> </a:t>
            </a:r>
            <a:endParaRPr lang="zh-CN" altLang="en-US" sz="2800" b="1" dirty="0">
              <a:latin typeface="黑体" panose="02010600030101010101" pitchFamily="2" charset="-122"/>
              <a:ea typeface="黑体" panose="02010600030101010101" pitchFamily="2" charset="-122"/>
            </a:endParaRPr>
          </a:p>
        </p:txBody>
      </p:sp>
      <p:pic>
        <p:nvPicPr>
          <p:cNvPr id="17412" name="Picture 2" descr="图片13"/>
          <p:cNvPicPr>
            <a:picLocks noChangeAspect="1"/>
          </p:cNvPicPr>
          <p:nvPr/>
        </p:nvPicPr>
        <p:blipFill>
          <a:blip r:embed="rId2"/>
          <a:stretch>
            <a:fillRect/>
          </a:stretch>
        </p:blipFill>
        <p:spPr>
          <a:xfrm>
            <a:off x="0" y="0"/>
            <a:ext cx="9144000" cy="2160588"/>
          </a:xfrm>
          <a:prstGeom prst="rect">
            <a:avLst/>
          </a:prstGeom>
          <a:noFill/>
          <a:ln w="9525">
            <a:noFill/>
          </a:ln>
        </p:spPr>
      </p:pic>
      <p:pic>
        <p:nvPicPr>
          <p:cNvPr id="14341" name="Picture 3" descr="yueqi14b"/>
          <p:cNvPicPr>
            <a:picLocks noChangeAspect="1"/>
          </p:cNvPicPr>
          <p:nvPr/>
        </p:nvPicPr>
        <p:blipFill>
          <a:blip r:embed="rId3">
            <a:clrChange>
              <a:clrFrom>
                <a:srgbClr val="FFFFFF"/>
              </a:clrFrom>
              <a:clrTo>
                <a:srgbClr val="FFFFFF">
                  <a:alpha val="0"/>
                </a:srgbClr>
              </a:clrTo>
            </a:clrChange>
          </a:blip>
          <a:srcRect l="5122" t="19086" r="17197" b="43347"/>
          <a:stretch>
            <a:fillRect/>
          </a:stretch>
        </p:blipFill>
        <p:spPr>
          <a:xfrm>
            <a:off x="6477000" y="5943600"/>
            <a:ext cx="1828800" cy="446088"/>
          </a:xfrm>
          <a:prstGeom prst="rect">
            <a:avLst/>
          </a:prstGeom>
          <a:noFill/>
          <a:ln w="9525">
            <a:noFill/>
          </a:ln>
        </p:spPr>
      </p:pic>
      <p:sp>
        <p:nvSpPr>
          <p:cNvPr id="17414" name="Text Box 8"/>
          <p:cNvSpPr txBox="1"/>
          <p:nvPr/>
        </p:nvSpPr>
        <p:spPr>
          <a:xfrm>
            <a:off x="2667000" y="457200"/>
            <a:ext cx="4778375" cy="1189038"/>
          </a:xfrm>
          <a:prstGeom prst="rect">
            <a:avLst/>
          </a:prstGeom>
          <a:noFill/>
          <a:ln w="9525">
            <a:noFill/>
          </a:ln>
        </p:spPr>
        <p:txBody>
          <a:bodyPr wrap="none">
            <a:spAutoFit/>
          </a:bodyPr>
          <a:p>
            <a:r>
              <a:rPr lang="zh-CN" altLang="en-US" sz="7200" b="1" dirty="0">
                <a:latin typeface="叶根友毛笔行书简体" panose="02010601030101010101" pitchFamily="2" charset="-122"/>
                <a:ea typeface="叶根友毛笔行书简体" panose="02010601030101010101" pitchFamily="2" charset="-122"/>
              </a:rPr>
              <a:t>诗 歌 解 题</a:t>
            </a:r>
            <a:endParaRPr lang="zh-CN" altLang="en-US" sz="7200" b="1" dirty="0">
              <a:latin typeface="叶根友毛笔行书简体" panose="02010601030101010101" pitchFamily="2" charset="-122"/>
              <a:ea typeface="叶根友毛笔行书简体" panose="02010601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7414"/>
                                        </p:tgtEl>
                                        <p:attrNameLst>
                                          <p:attrName>style.visibility</p:attrName>
                                        </p:attrNameLst>
                                      </p:cBhvr>
                                      <p:to>
                                        <p:strVal val="visible"/>
                                      </p:to>
                                    </p:set>
                                    <p:anim calcmode="lin" valueType="num">
                                      <p:cBhvr additive="base">
                                        <p:cTn id="11" dur="500" fill="hold"/>
                                        <p:tgtEl>
                                          <p:spTgt spid="17414"/>
                                        </p:tgtEl>
                                        <p:attrNameLst>
                                          <p:attrName>ppt_x</p:attrName>
                                        </p:attrNameLst>
                                      </p:cBhvr>
                                      <p:tavLst>
                                        <p:tav tm="0">
                                          <p:val>
                                            <p:strVal val="#ppt_x"/>
                                          </p:val>
                                        </p:tav>
                                        <p:tav tm="100000">
                                          <p:val>
                                            <p:strVal val="#ppt_x"/>
                                          </p:val>
                                        </p:tav>
                                      </p:tavLst>
                                    </p:anim>
                                    <p:anim calcmode="lin" valueType="num">
                                      <p:cBhvr additive="base">
                                        <p:cTn id="12" dur="500" fill="hold"/>
                                        <p:tgtEl>
                                          <p:spTgt spid="1741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4339"/>
                                        </p:tgtEl>
                                        <p:attrNameLst>
                                          <p:attrName>style.visibility</p:attrName>
                                        </p:attrNameLst>
                                      </p:cBhvr>
                                      <p:to>
                                        <p:strVal val="visible"/>
                                      </p:to>
                                    </p:set>
                                    <p:anim calcmode="lin" valueType="num">
                                      <p:cBhvr additive="base">
                                        <p:cTn id="17" dur="500" fill="hold"/>
                                        <p:tgtEl>
                                          <p:spTgt spid="14339"/>
                                        </p:tgtEl>
                                        <p:attrNameLst>
                                          <p:attrName>ppt_x</p:attrName>
                                        </p:attrNameLst>
                                      </p:cBhvr>
                                      <p:tavLst>
                                        <p:tav tm="0">
                                          <p:val>
                                            <p:strVal val="#ppt_x"/>
                                          </p:val>
                                        </p:tav>
                                        <p:tav tm="100000">
                                          <p:val>
                                            <p:strVal val="#ppt_x"/>
                                          </p:val>
                                        </p:tav>
                                      </p:tavLst>
                                    </p:anim>
                                    <p:anim calcmode="lin" valueType="num">
                                      <p:cBhvr additive="base">
                                        <p:cTn id="18" dur="500" fill="hold"/>
                                        <p:tgtEl>
                                          <p:spTgt spid="143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4" grpId="0"/>
      <p:bldP spid="17414" grpId="1"/>
      <p:bldP spid="14339" grpId="0"/>
      <p:bldP spid="14339"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a:spLocks noGrp="1" noRot="1"/>
          </p:cNvSpPr>
          <p:nvPr>
            <p:ph type="title"/>
          </p:nvPr>
        </p:nvSpPr>
        <p:spPr>
          <a:xfrm>
            <a:off x="1619250" y="620713"/>
            <a:ext cx="5999163" cy="658812"/>
          </a:xfrm>
        </p:spPr>
        <p:txBody>
          <a:bodyPr vert="horz" wrap="square" lIns="91440" tIns="45720" rIns="91440" bIns="45720" anchor="ctr" anchorCtr="0"/>
          <a:p>
            <a:pPr eaLnBrk="1" hangingPunct="1"/>
            <a:r>
              <a:rPr lang="zh-CN" altLang="en-US" sz="4000" dirty="0">
                <a:solidFill>
                  <a:srgbClr val="000000"/>
                </a:solidFill>
                <a:ea typeface="黑体" panose="02010600030101010101" pitchFamily="2" charset="-122"/>
              </a:rPr>
              <a:t>锦  瑟</a:t>
            </a:r>
            <a:endParaRPr lang="zh-CN" altLang="en-US" sz="2400" dirty="0">
              <a:solidFill>
                <a:srgbClr val="000000"/>
              </a:solidFill>
              <a:ea typeface="黑体" panose="02010600030101010101" pitchFamily="2" charset="-122"/>
            </a:endParaRPr>
          </a:p>
        </p:txBody>
      </p:sp>
      <p:sp>
        <p:nvSpPr>
          <p:cNvPr id="23555" name="Rectangle 3"/>
          <p:cNvSpPr>
            <a:spLocks noGrp="1" noRot="1"/>
          </p:cNvSpPr>
          <p:nvPr>
            <p:ph idx="1"/>
          </p:nvPr>
        </p:nvSpPr>
        <p:spPr>
          <a:xfrm>
            <a:off x="764540" y="1279525"/>
            <a:ext cx="7911465" cy="2964180"/>
          </a:xfrm>
        </p:spPr>
        <p:txBody>
          <a:bodyPr vert="horz" wrap="square" lIns="91440" tIns="45720" rIns="91440" bIns="45720" anchor="t" anchorCtr="0"/>
          <a:p>
            <a:pPr algn="ctr" eaLnBrk="1" hangingPunct="1">
              <a:spcBef>
                <a:spcPct val="50000"/>
              </a:spcBef>
              <a:buClrTx/>
              <a:buSzTx/>
              <a:buFontTx/>
              <a:buNone/>
            </a:pPr>
            <a:r>
              <a:rPr lang="zh-CN" altLang="en-US" b="1" dirty="0">
                <a:solidFill>
                  <a:srgbClr val="000000"/>
                </a:solidFill>
                <a:ea typeface="黑体" panose="02010600030101010101" pitchFamily="2" charset="-122"/>
              </a:rPr>
              <a:t>锦瑟无端五十弦，一弦一柱思华年。</a:t>
            </a:r>
            <a:endParaRPr lang="zh-CN" altLang="en-US" b="1" dirty="0">
              <a:solidFill>
                <a:srgbClr val="000000"/>
              </a:solidFill>
              <a:ea typeface="黑体" panose="02010600030101010101" pitchFamily="2" charset="-122"/>
            </a:endParaRPr>
          </a:p>
          <a:p>
            <a:pPr algn="ctr" eaLnBrk="1" hangingPunct="1">
              <a:spcBef>
                <a:spcPct val="50000"/>
              </a:spcBef>
              <a:buClrTx/>
              <a:buSzTx/>
              <a:buFontTx/>
              <a:buNone/>
            </a:pPr>
            <a:r>
              <a:rPr lang="zh-CN" altLang="en-US" b="1" dirty="0">
                <a:solidFill>
                  <a:srgbClr val="000000"/>
                </a:solidFill>
                <a:ea typeface="黑体" panose="02010600030101010101" pitchFamily="2" charset="-122"/>
              </a:rPr>
              <a:t>庄生晓梦迷蝴蝶，望帝春心托杜鹃。</a:t>
            </a:r>
            <a:endParaRPr lang="zh-CN" altLang="en-US" b="1" dirty="0">
              <a:solidFill>
                <a:srgbClr val="000000"/>
              </a:solidFill>
              <a:ea typeface="黑体" panose="02010600030101010101" pitchFamily="2" charset="-122"/>
            </a:endParaRPr>
          </a:p>
          <a:p>
            <a:pPr algn="ctr" eaLnBrk="1" hangingPunct="1">
              <a:spcBef>
                <a:spcPct val="50000"/>
              </a:spcBef>
              <a:buClrTx/>
              <a:buSzTx/>
              <a:buFontTx/>
              <a:buNone/>
            </a:pPr>
            <a:r>
              <a:rPr lang="zh-CN" altLang="en-US" b="1" dirty="0">
                <a:solidFill>
                  <a:srgbClr val="000000"/>
                </a:solidFill>
                <a:ea typeface="黑体" panose="02010600030101010101" pitchFamily="2" charset="-122"/>
              </a:rPr>
              <a:t>沧海月明珠有泪，蓝田日暖玉生烟。</a:t>
            </a:r>
            <a:endParaRPr lang="zh-CN" altLang="en-US" b="1" dirty="0">
              <a:solidFill>
                <a:srgbClr val="000000"/>
              </a:solidFill>
              <a:ea typeface="黑体" panose="02010600030101010101" pitchFamily="2" charset="-122"/>
            </a:endParaRPr>
          </a:p>
          <a:p>
            <a:pPr algn="ctr" eaLnBrk="1" hangingPunct="1">
              <a:spcBef>
                <a:spcPct val="50000"/>
              </a:spcBef>
              <a:buClrTx/>
              <a:buSzTx/>
              <a:buFontTx/>
              <a:buNone/>
            </a:pPr>
            <a:r>
              <a:rPr lang="zh-CN" altLang="en-US" b="1" dirty="0">
                <a:solidFill>
                  <a:srgbClr val="000000"/>
                </a:solidFill>
                <a:ea typeface="黑体" panose="02010600030101010101" pitchFamily="2" charset="-122"/>
              </a:rPr>
              <a:t>此情可待成追忆，只是当时已惘然。</a:t>
            </a:r>
            <a:endParaRPr lang="zh-CN" altLang="en-US" b="1" dirty="0">
              <a:solidFill>
                <a:srgbClr val="000000"/>
              </a:solidFill>
              <a:ea typeface="黑体" panose="02010600030101010101" pitchFamily="2" charset="-122"/>
            </a:endParaRPr>
          </a:p>
        </p:txBody>
      </p:sp>
      <p:sp>
        <p:nvSpPr>
          <p:cNvPr id="23557" name="Text Box 5"/>
          <p:cNvSpPr txBox="1"/>
          <p:nvPr/>
        </p:nvSpPr>
        <p:spPr>
          <a:xfrm>
            <a:off x="6876415" y="764540"/>
            <a:ext cx="969010" cy="398780"/>
          </a:xfrm>
          <a:prstGeom prst="rect">
            <a:avLst/>
          </a:prstGeom>
          <a:noFill/>
          <a:ln w="9525">
            <a:noFill/>
          </a:ln>
        </p:spPr>
        <p:txBody>
          <a:bodyPr wrap="square">
            <a:spAutoFit/>
          </a:bodyPr>
          <a:p>
            <a:pPr>
              <a:spcBef>
                <a:spcPct val="50000"/>
              </a:spcBef>
            </a:pPr>
            <a:r>
              <a:rPr lang="zh-CN" altLang="en-US" sz="2000" dirty="0">
                <a:solidFill>
                  <a:srgbClr val="000000"/>
                </a:solidFill>
                <a:latin typeface="Arial" panose="020B0604020202020204" pitchFamily="34" charset="0"/>
                <a:ea typeface="黑体" panose="02010600030101010101" pitchFamily="2" charset="-122"/>
              </a:rPr>
              <a:t>李商隐</a:t>
            </a:r>
            <a:endParaRPr lang="zh-CN" altLang="en-US" sz="2000" dirty="0">
              <a:solidFill>
                <a:srgbClr val="000000"/>
              </a:solidFill>
              <a:latin typeface="Arial" panose="020B0604020202020204" pitchFamily="34" charset="0"/>
              <a:ea typeface="黑体" panose="02010600030101010101" pitchFamily="2" charset="-122"/>
            </a:endParaRPr>
          </a:p>
        </p:txBody>
      </p:sp>
      <p:sp>
        <p:nvSpPr>
          <p:cNvPr id="23559" name="Text Box 7"/>
          <p:cNvSpPr txBox="1"/>
          <p:nvPr/>
        </p:nvSpPr>
        <p:spPr>
          <a:xfrm>
            <a:off x="323850" y="4077335"/>
            <a:ext cx="8520430" cy="2061210"/>
          </a:xfrm>
          <a:prstGeom prst="rect">
            <a:avLst/>
          </a:prstGeom>
          <a:noFill/>
          <a:ln w="9525">
            <a:noFill/>
          </a:ln>
        </p:spPr>
        <p:txBody>
          <a:bodyPr wrap="square">
            <a:spAutoFit/>
          </a:bodyPr>
          <a:p>
            <a:pPr>
              <a:spcBef>
                <a:spcPct val="50000"/>
              </a:spcBef>
            </a:pPr>
            <a:r>
              <a:rPr lang="zh-CN" altLang="en-US" sz="2000" b="1" dirty="0">
                <a:latin typeface="Arial" panose="020B0604020202020204" pitchFamily="34" charset="0"/>
              </a:rPr>
              <a:t>　　</a:t>
            </a:r>
            <a:r>
              <a:rPr lang="en-US" altLang="zh-CN" sz="2000" b="1" dirty="0">
                <a:latin typeface="Arial" panose="020B0604020202020204" pitchFamily="34" charset="0"/>
              </a:rPr>
              <a:t>   </a:t>
            </a:r>
            <a:r>
              <a:rPr lang="zh-CN" altLang="en-US" sz="3200" b="1" dirty="0">
                <a:latin typeface="Arial" panose="020B0604020202020204" pitchFamily="34" charset="0"/>
              </a:rPr>
              <a:t>指导：七律一般而言，断句为二二三节拍，或四三节拍。而重音当然落在后三字上。就些诗而言，比如“思华年”“成追忆”“已惘然”等等读的时候都应用舒缓悠长的语调。</a:t>
            </a:r>
            <a:endParaRPr lang="zh-CN" altLang="en-US" sz="3200" b="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additive="base">
                                        <p:cTn id="7" dur="500" fill="hold"/>
                                        <p:tgtEl>
                                          <p:spTgt spid="23554"/>
                                        </p:tgtEl>
                                        <p:attrNameLst>
                                          <p:attrName>ppt_x</p:attrName>
                                        </p:attrNameLst>
                                      </p:cBhvr>
                                      <p:tavLst>
                                        <p:tav tm="0">
                                          <p:val>
                                            <p:strVal val="#ppt_x"/>
                                          </p:val>
                                        </p:tav>
                                        <p:tav tm="100000">
                                          <p:val>
                                            <p:strVal val="#ppt_x"/>
                                          </p:val>
                                        </p:tav>
                                      </p:tavLst>
                                    </p:anim>
                                    <p:anim calcmode="lin" valueType="num">
                                      <p:cBhvr additive="base">
                                        <p:cTn id="8" dur="500" fill="hold"/>
                                        <p:tgtEl>
                                          <p:spTgt spid="235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557"/>
                                        </p:tgtEl>
                                        <p:attrNameLst>
                                          <p:attrName>style.visibility</p:attrName>
                                        </p:attrNameLst>
                                      </p:cBhvr>
                                      <p:to>
                                        <p:strVal val="visible"/>
                                      </p:to>
                                    </p:set>
                                    <p:anim calcmode="lin" valueType="num">
                                      <p:cBhvr additive="base">
                                        <p:cTn id="13" dur="500" fill="hold"/>
                                        <p:tgtEl>
                                          <p:spTgt spid="23557"/>
                                        </p:tgtEl>
                                        <p:attrNameLst>
                                          <p:attrName>ppt_x</p:attrName>
                                        </p:attrNameLst>
                                      </p:cBhvr>
                                      <p:tavLst>
                                        <p:tav tm="0">
                                          <p:val>
                                            <p:strVal val="#ppt_x"/>
                                          </p:val>
                                        </p:tav>
                                        <p:tav tm="100000">
                                          <p:val>
                                            <p:strVal val="#ppt_x"/>
                                          </p:val>
                                        </p:tav>
                                      </p:tavLst>
                                    </p:anim>
                                    <p:anim calcmode="lin" valueType="num">
                                      <p:cBhvr additive="base">
                                        <p:cTn id="14" dur="500" fill="hold"/>
                                        <p:tgtEl>
                                          <p:spTgt spid="2355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555">
                                            <p:txEl>
                                              <p:pRg st="0" end="0"/>
                                            </p:txEl>
                                          </p:spTgt>
                                        </p:tgtEl>
                                        <p:attrNameLst>
                                          <p:attrName>style.visibility</p:attrName>
                                        </p:attrNameLst>
                                      </p:cBhvr>
                                      <p:to>
                                        <p:strVal val="visible"/>
                                      </p:to>
                                    </p:set>
                                    <p:anim calcmode="lin" valueType="num">
                                      <p:cBhvr additive="base">
                                        <p:cTn id="19" dur="500" fill="hold"/>
                                        <p:tgtEl>
                                          <p:spTgt spid="2355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5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3555">
                                            <p:txEl>
                                              <p:pRg st="1" end="1"/>
                                            </p:txEl>
                                          </p:spTgt>
                                        </p:tgtEl>
                                        <p:attrNameLst>
                                          <p:attrName>style.visibility</p:attrName>
                                        </p:attrNameLst>
                                      </p:cBhvr>
                                      <p:to>
                                        <p:strVal val="visible"/>
                                      </p:to>
                                    </p:set>
                                    <p:anim calcmode="lin" valueType="num">
                                      <p:cBhvr additive="base">
                                        <p:cTn id="25" dur="500" fill="hold"/>
                                        <p:tgtEl>
                                          <p:spTgt spid="23555">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35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3555">
                                            <p:txEl>
                                              <p:pRg st="2" end="2"/>
                                            </p:txEl>
                                          </p:spTgt>
                                        </p:tgtEl>
                                        <p:attrNameLst>
                                          <p:attrName>style.visibility</p:attrName>
                                        </p:attrNameLst>
                                      </p:cBhvr>
                                      <p:to>
                                        <p:strVal val="visible"/>
                                      </p:to>
                                    </p:set>
                                    <p:anim calcmode="lin" valueType="num">
                                      <p:cBhvr additive="base">
                                        <p:cTn id="31" dur="5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35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3555">
                                            <p:txEl>
                                              <p:pRg st="3" end="3"/>
                                            </p:txEl>
                                          </p:spTgt>
                                        </p:tgtEl>
                                        <p:attrNameLst>
                                          <p:attrName>style.visibility</p:attrName>
                                        </p:attrNameLst>
                                      </p:cBhvr>
                                      <p:to>
                                        <p:strVal val="visible"/>
                                      </p:to>
                                    </p:set>
                                    <p:anim calcmode="lin" valueType="num">
                                      <p:cBhvr additive="base">
                                        <p:cTn id="37" dur="500" fill="hold"/>
                                        <p:tgtEl>
                                          <p:spTgt spid="23555">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355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3559"/>
                                        </p:tgtEl>
                                        <p:attrNameLst>
                                          <p:attrName>style.visibility</p:attrName>
                                        </p:attrNameLst>
                                      </p:cBhvr>
                                      <p:to>
                                        <p:strVal val="visible"/>
                                      </p:to>
                                    </p:set>
                                    <p:anim calcmode="lin" valueType="num">
                                      <p:cBhvr additive="base">
                                        <p:cTn id="43" dur="500" fill="hold"/>
                                        <p:tgtEl>
                                          <p:spTgt spid="23559"/>
                                        </p:tgtEl>
                                        <p:attrNameLst>
                                          <p:attrName>ppt_x</p:attrName>
                                        </p:attrNameLst>
                                      </p:cBhvr>
                                      <p:tavLst>
                                        <p:tav tm="0">
                                          <p:val>
                                            <p:strVal val="#ppt_x"/>
                                          </p:val>
                                        </p:tav>
                                        <p:tav tm="100000">
                                          <p:val>
                                            <p:strVal val="#ppt_x"/>
                                          </p:val>
                                        </p:tav>
                                      </p:tavLst>
                                    </p:anim>
                                    <p:anim calcmode="lin" valueType="num">
                                      <p:cBhvr additive="base">
                                        <p:cTn id="44" dur="500" fill="hold"/>
                                        <p:tgtEl>
                                          <p:spTgt spid="235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P spid="23554" grpId="1"/>
      <p:bldP spid="23557" grpId="0"/>
      <p:bldP spid="23557" grpId="1"/>
      <p:bldP spid="23555" grpId="0" build="p"/>
      <p:bldP spid="23555" grpId="1" build="p"/>
      <p:bldP spid="23559" grpId="0"/>
      <p:bldP spid="23559"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Rectangle 4"/>
          <p:cNvSpPr>
            <a:spLocks noGrp="1" noRot="1"/>
          </p:cNvSpPr>
          <p:nvPr>
            <p:ph type="title"/>
          </p:nvPr>
        </p:nvSpPr>
        <p:spPr/>
        <p:txBody>
          <a:bodyPr vert="horz" wrap="square" lIns="91440" tIns="45720" rIns="91440" bIns="45720" anchor="ctr" anchorCtr="0"/>
          <a:p>
            <a:pPr eaLnBrk="1" hangingPunct="1"/>
            <a:endParaRPr lang="zh-CN" altLang="zh-CN" dirty="0"/>
          </a:p>
        </p:txBody>
      </p:sp>
      <p:sp>
        <p:nvSpPr>
          <p:cNvPr id="12291" name="Rectangle 5"/>
          <p:cNvSpPr>
            <a:spLocks noGrp="1" noRot="1"/>
          </p:cNvSpPr>
          <p:nvPr>
            <p:ph type="body" sz="half" idx="1"/>
          </p:nvPr>
        </p:nvSpPr>
        <p:spPr>
          <a:xfrm>
            <a:off x="323850" y="1844675"/>
            <a:ext cx="8425815" cy="4679950"/>
          </a:xfrm>
        </p:spPr>
        <p:txBody>
          <a:bodyPr vert="horz" wrap="square" lIns="91440" tIns="45720" rIns="91440" bIns="45720" anchor="t" anchorCtr="0"/>
          <a:p>
            <a:pPr marL="0" indent="0" eaLnBrk="1" hangingPunct="1">
              <a:lnSpc>
                <a:spcPct val="90000"/>
              </a:lnSpc>
              <a:buClr>
                <a:schemeClr val="hlink"/>
              </a:buClr>
              <a:buSzPct val="75000"/>
              <a:buFont typeface="Wingdings" panose="05000000000000000000" pitchFamily="2" charset="2"/>
              <a:buNone/>
            </a:pPr>
            <a:r>
              <a:rPr lang="en-US" altLang="zh-CN" sz="3600" dirty="0"/>
              <a:t>       </a:t>
            </a:r>
            <a:r>
              <a:rPr lang="zh-CN" altLang="en-US" dirty="0"/>
              <a:t>楚人喜爱的另一种丝类乐器是瑟，现已出土</a:t>
            </a:r>
            <a:r>
              <a:rPr lang="en-US" altLang="zh-CN" dirty="0"/>
              <a:t>50</a:t>
            </a:r>
            <a:r>
              <a:rPr lang="zh-CN" altLang="en-US" dirty="0"/>
              <a:t>余件有</a:t>
            </a:r>
            <a:r>
              <a:rPr lang="en-US" altLang="zh-CN" dirty="0"/>
              <a:t>23</a:t>
            </a:r>
            <a:r>
              <a:rPr lang="zh-CN" altLang="en-US" dirty="0"/>
              <a:t>弦、</a:t>
            </a:r>
            <a:r>
              <a:rPr lang="en-US" altLang="zh-CN" dirty="0"/>
              <a:t>24</a:t>
            </a:r>
            <a:r>
              <a:rPr lang="zh-CN" altLang="en-US" dirty="0"/>
              <a:t>弦、</a:t>
            </a:r>
            <a:r>
              <a:rPr lang="en-US" altLang="zh-CN" dirty="0"/>
              <a:t>25</a:t>
            </a:r>
            <a:r>
              <a:rPr lang="zh-CN" altLang="en-US" dirty="0"/>
              <a:t>弦不等。随州共出土</a:t>
            </a:r>
            <a:r>
              <a:rPr lang="en-US" altLang="zh-CN" dirty="0"/>
              <a:t>12</a:t>
            </a:r>
            <a:r>
              <a:rPr lang="zh-CN" altLang="en-US" dirty="0"/>
              <a:t>件瑟，均为</a:t>
            </a:r>
            <a:r>
              <a:rPr lang="en-US" altLang="zh-CN" dirty="0"/>
              <a:t>25</a:t>
            </a:r>
            <a:r>
              <a:rPr lang="zh-CN" altLang="en-US" dirty="0"/>
              <a:t>弦。彩绘漆瑟主体由整木雕成，面板略呈弧形。瑟最讲究的部分是尾部的彩雕及两侧的彩绘。尾部浮雕的主体为蟠龙，两侧的彩绘则是以凤鸟纹为主的几何图案，合起来看则有龙凤呈祥的深刻意蕴。 </a:t>
            </a:r>
            <a:endParaRPr lang="zh-CN" altLang="en-US" dirty="0"/>
          </a:p>
        </p:txBody>
      </p:sp>
      <p:pic>
        <p:nvPicPr>
          <p:cNvPr id="12292" name="Picture 7" descr="se"/>
          <p:cNvPicPr>
            <a:picLocks noChangeAspect="1"/>
          </p:cNvPicPr>
          <p:nvPr>
            <p:ph sz="half" idx="2"/>
          </p:nvPr>
        </p:nvPicPr>
        <p:blipFill>
          <a:blip r:embed="rId1"/>
          <a:srcRect/>
          <a:stretch>
            <a:fillRect/>
          </a:stretch>
        </p:blipFill>
        <p:spPr>
          <a:xfrm>
            <a:off x="323850" y="188913"/>
            <a:ext cx="8496300" cy="1343025"/>
          </a:xfrm>
        </p:spPr>
      </p:pic>
      <p:sp>
        <p:nvSpPr>
          <p:cNvPr id="12293" name="Text Box 8"/>
          <p:cNvSpPr txBox="1"/>
          <p:nvPr/>
        </p:nvSpPr>
        <p:spPr>
          <a:xfrm>
            <a:off x="7667625" y="404813"/>
            <a:ext cx="1225550" cy="1006475"/>
          </a:xfrm>
          <a:prstGeom prst="rect">
            <a:avLst/>
          </a:prstGeom>
          <a:noFill/>
          <a:ln w="9525">
            <a:noFill/>
          </a:ln>
        </p:spPr>
        <p:txBody>
          <a:bodyPr>
            <a:spAutoFit/>
          </a:bodyPr>
          <a:p>
            <a:pPr>
              <a:spcBef>
                <a:spcPct val="50000"/>
              </a:spcBef>
            </a:pPr>
            <a:r>
              <a:rPr lang="zh-CN" altLang="en-US" sz="6000" b="1" dirty="0">
                <a:solidFill>
                  <a:srgbClr val="000000"/>
                </a:solidFill>
                <a:latin typeface="Arial" panose="020B0604020202020204" pitchFamily="34" charset="0"/>
              </a:rPr>
              <a:t>瑟</a:t>
            </a:r>
            <a:endParaRPr lang="zh-CN" altLang="en-US" sz="6000" b="1" dirty="0">
              <a:solidFill>
                <a:srgbClr val="00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3"/>
                                        </p:tgtEl>
                                        <p:attrNameLst>
                                          <p:attrName>style.visibility</p:attrName>
                                        </p:attrNameLst>
                                      </p:cBhvr>
                                      <p:to>
                                        <p:strVal val="visible"/>
                                      </p:to>
                                    </p:set>
                                    <p:anim calcmode="lin" valueType="num">
                                      <p:cBhvr additive="base">
                                        <p:cTn id="7" dur="500" fill="hold"/>
                                        <p:tgtEl>
                                          <p:spTgt spid="12293"/>
                                        </p:tgtEl>
                                        <p:attrNameLst>
                                          <p:attrName>ppt_x</p:attrName>
                                        </p:attrNameLst>
                                      </p:cBhvr>
                                      <p:tavLst>
                                        <p:tav tm="0">
                                          <p:val>
                                            <p:strVal val="#ppt_x"/>
                                          </p:val>
                                        </p:tav>
                                        <p:tav tm="100000">
                                          <p:val>
                                            <p:strVal val="#ppt_x"/>
                                          </p:val>
                                        </p:tav>
                                      </p:tavLst>
                                    </p:anim>
                                    <p:anim calcmode="lin" valueType="num">
                                      <p:cBhvr additive="base">
                                        <p:cTn id="8" dur="500" fill="hold"/>
                                        <p:tgtEl>
                                          <p:spTgt spid="1229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291">
                                            <p:txEl>
                                              <p:pRg st="0" end="0"/>
                                            </p:txEl>
                                          </p:spTgt>
                                        </p:tgtEl>
                                        <p:attrNameLst>
                                          <p:attrName>style.visibility</p:attrName>
                                        </p:attrNameLst>
                                      </p:cBhvr>
                                      <p:to>
                                        <p:strVal val="visible"/>
                                      </p:to>
                                    </p:set>
                                    <p:anim calcmode="lin" valueType="num">
                                      <p:cBhvr additive="base">
                                        <p:cTn id="13" dur="5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29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p:bldP spid="12293" grpId="1"/>
      <p:bldP spid="12291" grpId="0" build="p"/>
      <p:bldP spid="12291" grpI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Rectangle 2"/>
          <p:cNvSpPr>
            <a:spLocks noGrp="1" noRot="1"/>
          </p:cNvSpPr>
          <p:nvPr>
            <p:ph type="title"/>
          </p:nvPr>
        </p:nvSpPr>
        <p:spPr>
          <a:xfrm>
            <a:off x="2915920" y="116840"/>
            <a:ext cx="4163060" cy="752475"/>
          </a:xfrm>
        </p:spPr>
        <p:txBody>
          <a:bodyPr vert="horz" wrap="square" lIns="91440" tIns="45720" rIns="91440" bIns="45720" anchor="ctr" anchorCtr="0"/>
          <a:p>
            <a:pPr eaLnBrk="1" hangingPunct="1"/>
            <a:r>
              <a:rPr lang="zh-CN" altLang="en-US" sz="4000" b="1" dirty="0"/>
              <a:t>典故、传说简释</a:t>
            </a:r>
            <a:endParaRPr lang="zh-CN" altLang="en-US" sz="4000" b="1" dirty="0"/>
          </a:p>
        </p:txBody>
      </p:sp>
      <p:sp>
        <p:nvSpPr>
          <p:cNvPr id="13315" name="Rectangle 3"/>
          <p:cNvSpPr>
            <a:spLocks noGrp="1" noRot="1"/>
          </p:cNvSpPr>
          <p:nvPr>
            <p:ph idx="1"/>
          </p:nvPr>
        </p:nvSpPr>
        <p:spPr>
          <a:xfrm>
            <a:off x="95885" y="692785"/>
            <a:ext cx="8952230" cy="2505710"/>
          </a:xfrm>
        </p:spPr>
        <p:txBody>
          <a:bodyPr vert="horz" wrap="square" lIns="91440" tIns="45720" rIns="91440" bIns="45720" anchor="t" anchorCtr="0"/>
          <a:p>
            <a:pPr marL="0" indent="0" eaLnBrk="1" hangingPunct="1">
              <a:lnSpc>
                <a:spcPct val="90000"/>
              </a:lnSpc>
              <a:buNone/>
            </a:pPr>
            <a:r>
              <a:rPr lang="en-US" altLang="zh-CN" sz="2400" b="1" dirty="0"/>
              <a:t>       1</a:t>
            </a:r>
            <a:r>
              <a:rPr lang="zh-CN" altLang="en-US" sz="2400" b="1" dirty="0"/>
              <a:t>、庄周梦蝶   </a:t>
            </a:r>
            <a:br>
              <a:rPr lang="zh-CN" altLang="en-US" sz="2400" b="1" dirty="0"/>
            </a:br>
            <a:r>
              <a:rPr lang="zh-CN" altLang="en-US" sz="2400" b="1" dirty="0"/>
              <a:t>   </a:t>
            </a:r>
            <a:r>
              <a:rPr lang="en-US" altLang="zh-CN" sz="2400" b="1" dirty="0"/>
              <a:t>    </a:t>
            </a:r>
            <a:r>
              <a:rPr lang="zh-CN" altLang="en-US" sz="2400" b="1" dirty="0"/>
              <a:t>从前有一天，庄周梦见自己变成了蝴蝶，一只翩翩起舞的蝴蝶。自己非常快乐，悠然自得，不知道自己是庄周。一会儿梦醒了，却是僵卧在床的庄周。不知是庄周做梦变成了蝴蝶呢，还是蝴蝶做梦变成了庄周呢？ 这则寓言是表现庄子齐物思想的名篇。庄子认为人们如果能打破生死 物我的界限，则无往而不快乐。它写得轻灵飘渺，常为哲学家和文学家所引用。 </a:t>
            </a:r>
            <a:endParaRPr lang="zh-CN" altLang="en-US" sz="2400" b="1" dirty="0"/>
          </a:p>
        </p:txBody>
      </p:sp>
      <p:sp>
        <p:nvSpPr>
          <p:cNvPr id="38914" name="Text Box 3"/>
          <p:cNvSpPr txBox="1"/>
          <p:nvPr/>
        </p:nvSpPr>
        <p:spPr>
          <a:xfrm>
            <a:off x="179705" y="3285490"/>
            <a:ext cx="8699500" cy="1814830"/>
          </a:xfrm>
          <a:prstGeom prst="rect">
            <a:avLst/>
          </a:prstGeom>
          <a:noFill/>
          <a:ln w="19050" cap="flat" cmpd="sng">
            <a:solidFill>
              <a:schemeClr val="tx1"/>
            </a:solidFill>
            <a:prstDash val="solid"/>
            <a:miter/>
            <a:headEnd type="none" w="med" len="med"/>
            <a:tailEnd type="none" w="med" len="med"/>
          </a:ln>
        </p:spPr>
        <p:txBody>
          <a:bodyPr wrap="square">
            <a:spAutoFit/>
          </a:bodyPr>
          <a:p>
            <a:r>
              <a:rPr lang="zh-CN" altLang="en-US" sz="2800" dirty="0">
                <a:latin typeface="黑体" panose="02010600030101010101" pitchFamily="2" charset="-122"/>
                <a:ea typeface="黑体" panose="02010600030101010101" pitchFamily="2" charset="-122"/>
              </a:rPr>
              <a:t>阅读下面一则寓言，写出寓意。</a:t>
            </a:r>
            <a:r>
              <a:rPr lang="en-US" altLang="zh-CN" sz="2800" dirty="0">
                <a:latin typeface="黑体" panose="02010600030101010101" pitchFamily="2" charset="-122"/>
                <a:ea typeface="黑体" panose="02010600030101010101" pitchFamily="2" charset="-122"/>
              </a:rPr>
              <a:t>(3</a:t>
            </a:r>
            <a:r>
              <a:rPr lang="zh-CN" altLang="en-US" sz="2800" dirty="0">
                <a:latin typeface="黑体" panose="02010600030101010101" pitchFamily="2" charset="-122"/>
                <a:ea typeface="黑体" panose="02010600030101010101" pitchFamily="2" charset="-122"/>
              </a:rPr>
              <a:t>分</a:t>
            </a:r>
            <a:r>
              <a:rPr lang="en-US" altLang="zh-CN" sz="2800" dirty="0">
                <a:latin typeface="黑体" panose="02010600030101010101" pitchFamily="2" charset="-122"/>
                <a:ea typeface="黑体" panose="02010600030101010101" pitchFamily="2" charset="-122"/>
              </a:rPr>
              <a:t>) (07</a:t>
            </a:r>
            <a:r>
              <a:rPr lang="en-US" altLang="zh-CN" sz="2800" dirty="0">
                <a:latin typeface="Arial" panose="020B0604020202020204" pitchFamily="34" charset="0"/>
              </a:rPr>
              <a:t>·</a:t>
            </a:r>
            <a:r>
              <a:rPr lang="zh-CN" altLang="en-US" sz="2800" dirty="0">
                <a:latin typeface="Arial" panose="020B0604020202020204" pitchFamily="34" charset="0"/>
              </a:rPr>
              <a:t>浙江</a:t>
            </a:r>
            <a:r>
              <a:rPr lang="en-US" altLang="zh-CN" sz="2800" dirty="0">
                <a:latin typeface="Arial" panose="020B0604020202020204" pitchFamily="34" charset="0"/>
              </a:rPr>
              <a:t>)</a:t>
            </a:r>
            <a:endParaRPr lang="en-US" altLang="zh-CN" sz="2800" dirty="0">
              <a:latin typeface="黑体" panose="02010600030101010101" pitchFamily="2" charset="-122"/>
              <a:ea typeface="黑体" panose="02010600030101010101" pitchFamily="2" charset="-122"/>
            </a:endParaRPr>
          </a:p>
          <a:p>
            <a:r>
              <a:rPr lang="en-US" altLang="zh-CN" sz="2800" dirty="0">
                <a:latin typeface="Arial" panose="020B0604020202020204" pitchFamily="34" charset="0"/>
                <a:ea typeface="黑体" panose="02010600030101010101" pitchFamily="2" charset="-122"/>
              </a:rPr>
              <a:t>  </a:t>
            </a:r>
            <a:r>
              <a:rPr lang="en-US" altLang="zh-CN" sz="2800" dirty="0">
                <a:latin typeface="黑体" panose="02010600030101010101" pitchFamily="2" charset="-122"/>
                <a:ea typeface="黑体" panose="02010600030101010101" pitchFamily="2" charset="-122"/>
              </a:rPr>
              <a:t>   </a:t>
            </a:r>
            <a:r>
              <a:rPr lang="zh-CN" altLang="en-US" sz="2800" dirty="0">
                <a:latin typeface="黑体" panose="02010600030101010101" pitchFamily="2" charset="-122"/>
                <a:ea typeface="黑体" panose="02010600030101010101" pitchFamily="2" charset="-122"/>
              </a:rPr>
              <a:t>庄周梦见自己变成蝴蝶，感到自由自在，于是他积极修炼，终于化成了蝴蝶。蝴蝶日日为食物奔波，还要防备天敌。蝴蝶很怀念曾经是庄周的日子。</a:t>
            </a:r>
            <a:endParaRPr lang="zh-CN" altLang="en-US" sz="2800" dirty="0">
              <a:latin typeface="黑体" panose="02010600030101010101" pitchFamily="2" charset="-122"/>
              <a:ea typeface="黑体" panose="02010600030101010101" pitchFamily="2" charset="-122"/>
            </a:endParaRPr>
          </a:p>
        </p:txBody>
      </p:sp>
      <p:sp>
        <p:nvSpPr>
          <p:cNvPr id="36867" name="Text Box 4"/>
          <p:cNvSpPr txBox="1"/>
          <p:nvPr/>
        </p:nvSpPr>
        <p:spPr>
          <a:xfrm>
            <a:off x="467360" y="5157470"/>
            <a:ext cx="7440295" cy="1322070"/>
          </a:xfrm>
          <a:prstGeom prst="rect">
            <a:avLst/>
          </a:prstGeom>
          <a:noFill/>
          <a:ln w="9525">
            <a:noFill/>
          </a:ln>
        </p:spPr>
        <p:txBody>
          <a:bodyPr wrap="square">
            <a:spAutoFit/>
          </a:bodyPr>
          <a:p>
            <a:r>
              <a:rPr lang="zh-CN" altLang="en-US" sz="2000" dirty="0">
                <a:solidFill>
                  <a:srgbClr val="FF0000"/>
                </a:solidFill>
                <a:latin typeface="黑体" panose="02010600030101010101" pitchFamily="2" charset="-122"/>
                <a:ea typeface="黑体" panose="02010600030101010101" pitchFamily="2" charset="-122"/>
              </a:rPr>
              <a:t>答案示例：</a:t>
            </a:r>
            <a:endParaRPr lang="zh-CN" altLang="en-US" sz="2000" dirty="0">
              <a:solidFill>
                <a:srgbClr val="FF0000"/>
              </a:solidFill>
              <a:latin typeface="黑体" panose="02010600030101010101" pitchFamily="2" charset="-122"/>
              <a:ea typeface="黑体" panose="02010600030101010101" pitchFamily="2" charset="-122"/>
            </a:endParaRPr>
          </a:p>
          <a:p>
            <a:r>
              <a:rPr lang="zh-CN" altLang="en-US" sz="2000" dirty="0">
                <a:solidFill>
                  <a:srgbClr val="FF0000"/>
                </a:solidFill>
                <a:latin typeface="Arial" panose="020B0604020202020204" pitchFamily="34" charset="0"/>
              </a:rPr>
              <a:t> ①</a:t>
            </a:r>
            <a:r>
              <a:rPr lang="zh-CN" altLang="en-US" sz="2000" dirty="0">
                <a:solidFill>
                  <a:srgbClr val="FF0000"/>
                </a:solidFill>
                <a:latin typeface="黑体" panose="02010600030101010101" pitchFamily="2" charset="-122"/>
                <a:ea typeface="黑体" panose="02010600030101010101" pitchFamily="2" charset="-122"/>
              </a:rPr>
              <a:t>没得到的总比已有的好，拥有了又怀念失去的。 </a:t>
            </a:r>
            <a:endParaRPr lang="zh-CN" altLang="en-US" sz="2000" dirty="0">
              <a:solidFill>
                <a:srgbClr val="FF0000"/>
              </a:solidFill>
              <a:latin typeface="黑体" panose="02010600030101010101" pitchFamily="2" charset="-122"/>
              <a:ea typeface="黑体" panose="02010600030101010101" pitchFamily="2" charset="-122"/>
            </a:endParaRPr>
          </a:p>
          <a:p>
            <a:pPr algn="just"/>
            <a:r>
              <a:rPr lang="zh-CN" altLang="en-US" sz="2000" dirty="0">
                <a:solidFill>
                  <a:srgbClr val="FF0000"/>
                </a:solidFill>
                <a:latin typeface="Arial" panose="020B0604020202020204" pitchFamily="34" charset="0"/>
              </a:rPr>
              <a:t> ②</a:t>
            </a:r>
            <a:r>
              <a:rPr lang="zh-CN" altLang="en-US" sz="2000" dirty="0">
                <a:solidFill>
                  <a:srgbClr val="FF0000"/>
                </a:solidFill>
                <a:latin typeface="黑体" panose="02010600030101010101" pitchFamily="2" charset="-122"/>
                <a:ea typeface="黑体" panose="02010600030101010101" pitchFamily="2" charset="-122"/>
              </a:rPr>
              <a:t>理想总是美好无比，而一旦变成现实，却又觉得不过如此。 </a:t>
            </a:r>
            <a:endParaRPr lang="zh-CN" altLang="en-US" sz="2000" dirty="0">
              <a:solidFill>
                <a:srgbClr val="FF0000"/>
              </a:solidFill>
              <a:latin typeface="黑体" panose="02010600030101010101" pitchFamily="2" charset="-122"/>
              <a:ea typeface="黑体" panose="02010600030101010101" pitchFamily="2" charset="-122"/>
            </a:endParaRPr>
          </a:p>
          <a:p>
            <a:r>
              <a:rPr lang="zh-CN" altLang="en-US" sz="2000" dirty="0">
                <a:solidFill>
                  <a:srgbClr val="FF0000"/>
                </a:solidFill>
                <a:latin typeface="Arial" panose="020B0604020202020204" pitchFamily="34" charset="0"/>
              </a:rPr>
              <a:t> ③</a:t>
            </a:r>
            <a:r>
              <a:rPr lang="zh-CN" altLang="en-US" sz="2000" dirty="0">
                <a:solidFill>
                  <a:srgbClr val="FF0000"/>
                </a:solidFill>
                <a:latin typeface="黑体" panose="02010600030101010101" pitchFamily="2" charset="-122"/>
                <a:ea typeface="黑体" panose="02010600030101010101" pitchFamily="2" charset="-122"/>
              </a:rPr>
              <a:t>生活中的 </a:t>
            </a:r>
            <a:r>
              <a:rPr lang="zh-CN" altLang="en-US" sz="2000" dirty="0">
                <a:solidFill>
                  <a:srgbClr val="FF0000"/>
                </a:solidFill>
                <a:latin typeface="Arial" panose="020B0604020202020204" pitchFamily="34" charset="0"/>
                <a:ea typeface="黑体" panose="02010600030101010101" pitchFamily="2" charset="-122"/>
              </a:rPr>
              <a:t>“</a:t>
            </a:r>
            <a:r>
              <a:rPr lang="zh-CN" altLang="en-US" sz="2000" dirty="0">
                <a:solidFill>
                  <a:srgbClr val="FF0000"/>
                </a:solidFill>
                <a:latin typeface="黑体" panose="02010600030101010101" pitchFamily="2" charset="-122"/>
                <a:ea typeface="黑体" panose="02010600030101010101" pitchFamily="2" charset="-122"/>
              </a:rPr>
              <a:t>围城现象</a:t>
            </a:r>
            <a:r>
              <a:rPr lang="zh-CN" altLang="en-US" sz="2000" dirty="0">
                <a:solidFill>
                  <a:srgbClr val="FF0000"/>
                </a:solidFill>
                <a:latin typeface="Arial" panose="020B0604020202020204" pitchFamily="34" charset="0"/>
                <a:ea typeface="黑体" panose="02010600030101010101" pitchFamily="2" charset="-122"/>
              </a:rPr>
              <a:t>”</a:t>
            </a:r>
            <a:r>
              <a:rPr lang="zh-CN" altLang="en-US" sz="2000" dirty="0">
                <a:solidFill>
                  <a:srgbClr val="FF0000"/>
                </a:solidFill>
                <a:latin typeface="黑体" panose="02010600030101010101" pitchFamily="2" charset="-122"/>
                <a:ea typeface="黑体" panose="02010600030101010101" pitchFamily="2" charset="-122"/>
              </a:rPr>
              <a:t>是普遍的。</a:t>
            </a:r>
            <a:endParaRPr lang="zh-CN" altLang="en-US" sz="2000" dirty="0">
              <a:solidFill>
                <a:srgbClr val="FF0000"/>
              </a:solidFill>
              <a:latin typeface="黑体" panose="02010600030101010101" pitchFamily="2" charset="-122"/>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additive="base">
                                        <p:cTn id="7" dur="500" fill="hold"/>
                                        <p:tgtEl>
                                          <p:spTgt spid="13314"/>
                                        </p:tgtEl>
                                        <p:attrNameLst>
                                          <p:attrName>ppt_x</p:attrName>
                                        </p:attrNameLst>
                                      </p:cBhvr>
                                      <p:tavLst>
                                        <p:tav tm="0">
                                          <p:val>
                                            <p:strVal val="#ppt_x"/>
                                          </p:val>
                                        </p:tav>
                                        <p:tav tm="100000">
                                          <p:val>
                                            <p:strVal val="#ppt_x"/>
                                          </p:val>
                                        </p:tav>
                                      </p:tavLst>
                                    </p:anim>
                                    <p:anim calcmode="lin" valueType="num">
                                      <p:cBhvr additive="base">
                                        <p:cTn id="8" dur="500" fill="hold"/>
                                        <p:tgtEl>
                                          <p:spTgt spid="133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315">
                                            <p:txEl>
                                              <p:pRg st="0" end="0"/>
                                            </p:txEl>
                                          </p:spTgt>
                                        </p:tgtEl>
                                        <p:attrNameLst>
                                          <p:attrName>style.visibility</p:attrName>
                                        </p:attrNameLst>
                                      </p:cBhvr>
                                      <p:to>
                                        <p:strVal val="visible"/>
                                      </p:to>
                                    </p:set>
                                    <p:anim calcmode="lin" valueType="num">
                                      <p:cBhvr additive="base">
                                        <p:cTn id="13" dur="500" fill="hold"/>
                                        <p:tgtEl>
                                          <p:spTgt spid="1331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8914"/>
                                        </p:tgtEl>
                                        <p:attrNameLst>
                                          <p:attrName>style.visibility</p:attrName>
                                        </p:attrNameLst>
                                      </p:cBhvr>
                                      <p:to>
                                        <p:strVal val="visible"/>
                                      </p:to>
                                    </p:set>
                                    <p:anim calcmode="lin" valueType="num">
                                      <p:cBhvr additive="base">
                                        <p:cTn id="19" dur="500" fill="hold"/>
                                        <p:tgtEl>
                                          <p:spTgt spid="38914"/>
                                        </p:tgtEl>
                                        <p:attrNameLst>
                                          <p:attrName>ppt_x</p:attrName>
                                        </p:attrNameLst>
                                      </p:cBhvr>
                                      <p:tavLst>
                                        <p:tav tm="0">
                                          <p:val>
                                            <p:strVal val="#ppt_x"/>
                                          </p:val>
                                        </p:tav>
                                        <p:tav tm="100000">
                                          <p:val>
                                            <p:strVal val="#ppt_x"/>
                                          </p:val>
                                        </p:tav>
                                      </p:tavLst>
                                    </p:anim>
                                    <p:anim calcmode="lin" valueType="num">
                                      <p:cBhvr additive="base">
                                        <p:cTn id="20" dur="500" fill="hold"/>
                                        <p:tgtEl>
                                          <p:spTgt spid="389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6867"/>
                                        </p:tgtEl>
                                        <p:attrNameLst>
                                          <p:attrName>style.visibility</p:attrName>
                                        </p:attrNameLst>
                                      </p:cBhvr>
                                      <p:to>
                                        <p:strVal val="visible"/>
                                      </p:to>
                                    </p:set>
                                    <p:anim calcmode="lin" valueType="num">
                                      <p:cBhvr additive="base">
                                        <p:cTn id="25" dur="500" fill="hold"/>
                                        <p:tgtEl>
                                          <p:spTgt spid="36867"/>
                                        </p:tgtEl>
                                        <p:attrNameLst>
                                          <p:attrName>ppt_x</p:attrName>
                                        </p:attrNameLst>
                                      </p:cBhvr>
                                      <p:tavLst>
                                        <p:tav tm="0">
                                          <p:val>
                                            <p:strVal val="#ppt_x"/>
                                          </p:val>
                                        </p:tav>
                                        <p:tav tm="100000">
                                          <p:val>
                                            <p:strVal val="#ppt_x"/>
                                          </p:val>
                                        </p:tav>
                                      </p:tavLst>
                                    </p:anim>
                                    <p:anim calcmode="lin" valueType="num">
                                      <p:cBhvr additive="base">
                                        <p:cTn id="26" dur="500" fill="hold"/>
                                        <p:tgtEl>
                                          <p:spTgt spid="368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4" grpId="1"/>
      <p:bldP spid="13315" grpId="0" build="p"/>
      <p:bldP spid="13315" grpId="1" build="p"/>
      <p:bldP spid="38914" grpId="0" animBg="1"/>
      <p:bldP spid="38914" grpId="1" animBg="1"/>
      <p:bldP spid="36867" grpId="0"/>
      <p:bldP spid="36867"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Rectangle 2"/>
          <p:cNvSpPr>
            <a:spLocks noGrp="1" noRot="1"/>
          </p:cNvSpPr>
          <p:nvPr>
            <p:ph type="title"/>
          </p:nvPr>
        </p:nvSpPr>
        <p:spPr>
          <a:xfrm>
            <a:off x="2051685" y="549275"/>
            <a:ext cx="5260975" cy="752475"/>
          </a:xfrm>
        </p:spPr>
        <p:txBody>
          <a:bodyPr vert="horz" wrap="square" lIns="91440" tIns="45720" rIns="91440" bIns="45720" anchor="ctr" anchorCtr="0"/>
          <a:p>
            <a:pPr eaLnBrk="1" hangingPunct="1"/>
            <a:r>
              <a:rPr lang="zh-CN" altLang="en-US" sz="4000" b="1" dirty="0"/>
              <a:t>典故、传说简释</a:t>
            </a:r>
            <a:endParaRPr lang="zh-CN" altLang="en-US" sz="4000" b="1" dirty="0"/>
          </a:p>
        </p:txBody>
      </p:sp>
      <p:sp>
        <p:nvSpPr>
          <p:cNvPr id="13315" name="Rectangle 3"/>
          <p:cNvSpPr>
            <a:spLocks noGrp="1" noRot="1"/>
          </p:cNvSpPr>
          <p:nvPr>
            <p:ph idx="1"/>
          </p:nvPr>
        </p:nvSpPr>
        <p:spPr>
          <a:xfrm>
            <a:off x="95885" y="1989455"/>
            <a:ext cx="8952230" cy="3902075"/>
          </a:xfrm>
        </p:spPr>
        <p:txBody>
          <a:bodyPr vert="horz" wrap="square" lIns="91440" tIns="45720" rIns="91440" bIns="45720" anchor="t" anchorCtr="0"/>
          <a:p>
            <a:pPr marL="0" indent="0" eaLnBrk="1" hangingPunct="1">
              <a:lnSpc>
                <a:spcPct val="90000"/>
              </a:lnSpc>
              <a:buNone/>
            </a:pPr>
            <a:r>
              <a:rPr lang="en-US" altLang="zh-CN" sz="2400" b="1" dirty="0"/>
              <a:t>       </a:t>
            </a:r>
            <a:r>
              <a:rPr lang="en-US" altLang="zh-CN" sz="2800" b="1" dirty="0"/>
              <a:t>2</a:t>
            </a:r>
            <a:r>
              <a:rPr lang="zh-CN" altLang="en-US" sz="2800" b="1" dirty="0"/>
              <a:t>、望帝啼鹃</a:t>
            </a:r>
            <a:br>
              <a:rPr lang="zh-CN" altLang="en-US" sz="2800" b="1" dirty="0"/>
            </a:br>
            <a:r>
              <a:rPr lang="zh-CN" altLang="en-US" sz="2800" b="1" dirty="0"/>
              <a:t>  </a:t>
            </a:r>
            <a:r>
              <a:rPr lang="en-US" altLang="zh-CN" sz="2800" b="1" dirty="0"/>
              <a:t>     </a:t>
            </a:r>
            <a:r>
              <a:rPr lang="zh-CN" altLang="en-US" sz="2800" b="1" dirty="0"/>
              <a:t>望帝，古代神话中蜀王杜宇的称号。传说他因水灾让位给他的臣子，自己隐居山中，死后灵魂化为杜鹃，啼声非常悲凄。</a:t>
            </a:r>
            <a:endParaRPr lang="zh-CN" altLang="en-US" sz="2800" b="1" dirty="0"/>
          </a:p>
          <a:p>
            <a:pPr marL="0" indent="0" eaLnBrk="1" hangingPunct="1">
              <a:lnSpc>
                <a:spcPct val="90000"/>
              </a:lnSpc>
              <a:buNone/>
            </a:pPr>
            <a:r>
              <a:rPr lang="en-US" altLang="zh-CN" sz="2800" b="1" dirty="0"/>
              <a:t>       3</a:t>
            </a:r>
            <a:r>
              <a:rPr lang="zh-CN" altLang="en-US" sz="2800" b="1" dirty="0"/>
              <a:t>、鲛人泣泪</a:t>
            </a:r>
            <a:br>
              <a:rPr lang="zh-CN" altLang="en-US" sz="2800" b="1" dirty="0"/>
            </a:br>
            <a:r>
              <a:rPr lang="en-US" altLang="zh-CN" sz="2800" b="1" dirty="0"/>
              <a:t>      《</a:t>
            </a:r>
            <a:r>
              <a:rPr lang="zh-CN" altLang="en-US" sz="2800" b="1" dirty="0"/>
              <a:t>博物志</a:t>
            </a:r>
            <a:r>
              <a:rPr lang="en-US" altLang="zh-CN" sz="2800" b="1" dirty="0"/>
              <a:t>》</a:t>
            </a:r>
            <a:r>
              <a:rPr lang="zh-CN" altLang="en-US" sz="2800" b="1" dirty="0"/>
              <a:t>里有海中鲛人泣泪成珠的故事。</a:t>
            </a:r>
            <a:endParaRPr lang="zh-CN" altLang="en-US" sz="2800" b="1" dirty="0"/>
          </a:p>
          <a:p>
            <a:pPr marL="0" indent="0" eaLnBrk="1" hangingPunct="1">
              <a:lnSpc>
                <a:spcPct val="90000"/>
              </a:lnSpc>
              <a:buNone/>
            </a:pPr>
            <a:r>
              <a:rPr lang="en-US" altLang="zh-CN" sz="2800" b="1" dirty="0"/>
              <a:t>       4</a:t>
            </a:r>
            <a:r>
              <a:rPr lang="zh-CN" altLang="en-US" sz="2800" b="1" dirty="0"/>
              <a:t>、暖玉生烟</a:t>
            </a:r>
            <a:br>
              <a:rPr lang="zh-CN" altLang="en-US" sz="2800" b="1" dirty="0"/>
            </a:br>
            <a:r>
              <a:rPr lang="zh-CN" altLang="en-US" sz="2800" b="1" dirty="0"/>
              <a:t> </a:t>
            </a:r>
            <a:r>
              <a:rPr lang="en-US" altLang="zh-CN" sz="2800" b="1" dirty="0"/>
              <a:t>      </a:t>
            </a:r>
            <a:r>
              <a:rPr lang="zh-CN" altLang="en-US" sz="2800" b="1" dirty="0"/>
              <a:t>传说蓝田美玉深埋地下，不为人所见，但它那温润的精气却能透过泥土，烟雾般升腾到空中。</a:t>
            </a:r>
            <a:endParaRPr lang="zh-CN" alt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additive="base">
                                        <p:cTn id="7" dur="500" fill="hold"/>
                                        <p:tgtEl>
                                          <p:spTgt spid="13314"/>
                                        </p:tgtEl>
                                        <p:attrNameLst>
                                          <p:attrName>ppt_x</p:attrName>
                                        </p:attrNameLst>
                                      </p:cBhvr>
                                      <p:tavLst>
                                        <p:tav tm="0">
                                          <p:val>
                                            <p:strVal val="#ppt_x"/>
                                          </p:val>
                                        </p:tav>
                                        <p:tav tm="100000">
                                          <p:val>
                                            <p:strVal val="#ppt_x"/>
                                          </p:val>
                                        </p:tav>
                                      </p:tavLst>
                                    </p:anim>
                                    <p:anim calcmode="lin" valueType="num">
                                      <p:cBhvr additive="base">
                                        <p:cTn id="8" dur="500" fill="hold"/>
                                        <p:tgtEl>
                                          <p:spTgt spid="133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315">
                                            <p:txEl>
                                              <p:pRg st="0" end="0"/>
                                            </p:txEl>
                                          </p:spTgt>
                                        </p:tgtEl>
                                        <p:attrNameLst>
                                          <p:attrName>style.visibility</p:attrName>
                                        </p:attrNameLst>
                                      </p:cBhvr>
                                      <p:to>
                                        <p:strVal val="visible"/>
                                      </p:to>
                                    </p:set>
                                    <p:anim calcmode="lin" valueType="num">
                                      <p:cBhvr additive="base">
                                        <p:cTn id="13" dur="500" fill="hold"/>
                                        <p:tgtEl>
                                          <p:spTgt spid="1331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315">
                                            <p:txEl>
                                              <p:pRg st="1" end="1"/>
                                            </p:txEl>
                                          </p:spTgt>
                                        </p:tgtEl>
                                        <p:attrNameLst>
                                          <p:attrName>style.visibility</p:attrName>
                                        </p:attrNameLst>
                                      </p:cBhvr>
                                      <p:to>
                                        <p:strVal val="visible"/>
                                      </p:to>
                                    </p:set>
                                    <p:anim calcmode="lin" valueType="num">
                                      <p:cBhvr additive="base">
                                        <p:cTn id="19" dur="500" fill="hold"/>
                                        <p:tgtEl>
                                          <p:spTgt spid="1331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3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315">
                                            <p:txEl>
                                              <p:pRg st="2" end="2"/>
                                            </p:txEl>
                                          </p:spTgt>
                                        </p:tgtEl>
                                        <p:attrNameLst>
                                          <p:attrName>style.visibility</p:attrName>
                                        </p:attrNameLst>
                                      </p:cBhvr>
                                      <p:to>
                                        <p:strVal val="visible"/>
                                      </p:to>
                                    </p:set>
                                    <p:anim calcmode="lin" valueType="num">
                                      <p:cBhvr additive="base">
                                        <p:cTn id="25" dur="500" fill="hold"/>
                                        <p:tgtEl>
                                          <p:spTgt spid="13315">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31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4" grpId="1"/>
      <p:bldP spid="13315" grpId="0" build="p"/>
      <p:bldP spid="13315" grpI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3"/>
          <p:cNvSpPr>
            <a:spLocks noGrp="1"/>
          </p:cNvSpPr>
          <p:nvPr>
            <p:ph type="title"/>
          </p:nvPr>
        </p:nvSpPr>
        <p:spPr>
          <a:xfrm>
            <a:off x="2988310" y="537210"/>
            <a:ext cx="2862580" cy="875665"/>
          </a:xfrm>
        </p:spPr>
        <p:txBody>
          <a:bodyPr vert="horz" wrap="square" lIns="91440" tIns="45720" rIns="91440" bIns="45720" anchor="ctr" anchorCtr="0"/>
          <a:p>
            <a:r>
              <a:rPr lang="zh-CN" altLang="en-US" sz="3200" dirty="0">
                <a:latin typeface="黑体" panose="02010600030101010101" pitchFamily="2" charset="-122"/>
                <a:ea typeface="黑体" panose="02010600030101010101" pitchFamily="2" charset="-122"/>
              </a:rPr>
              <a:t>导入新课</a:t>
            </a:r>
            <a:endParaRPr lang="zh-CN" altLang="en-US" sz="3200" dirty="0">
              <a:latin typeface="黑体" panose="02010600030101010101" pitchFamily="2" charset="-122"/>
              <a:ea typeface="黑体" panose="02010600030101010101" pitchFamily="2" charset="-122"/>
            </a:endParaRPr>
          </a:p>
        </p:txBody>
      </p:sp>
      <p:sp>
        <p:nvSpPr>
          <p:cNvPr id="6147" name="内容占位符 4"/>
          <p:cNvSpPr>
            <a:spLocks noGrp="1"/>
          </p:cNvSpPr>
          <p:nvPr>
            <p:ph idx="1"/>
          </p:nvPr>
        </p:nvSpPr>
        <p:spPr>
          <a:xfrm>
            <a:off x="323215" y="1412875"/>
            <a:ext cx="8540750" cy="1634490"/>
          </a:xfrm>
        </p:spPr>
        <p:txBody>
          <a:bodyPr vert="horz" wrap="square" lIns="91440" tIns="45720" rIns="91440" bIns="45720" anchor="t" anchorCtr="0"/>
          <a:p>
            <a:pPr marL="0" indent="0">
              <a:buNone/>
            </a:pPr>
            <a:r>
              <a:rPr lang="en-US" altLang="zh-CN" dirty="0"/>
              <a:t>      </a:t>
            </a:r>
            <a:r>
              <a:rPr lang="zh-CN" altLang="en-US" dirty="0">
                <a:latin typeface="黑体" panose="02010600030101010101" pitchFamily="2" charset="-122"/>
                <a:ea typeface="黑体" panose="02010600030101010101" pitchFamily="2" charset="-122"/>
                <a:cs typeface="黑体" panose="02010600030101010101" pitchFamily="2" charset="-122"/>
              </a:rPr>
              <a:t>“笔头仙语复鬼语，只有温李无他人”这是大诗人元好问的一句诗，请同学们猜一猜，这里面提到的是哪两个人？</a:t>
            </a:r>
            <a:endParaRPr lang="zh-CN" altLang="en-US" dirty="0">
              <a:latin typeface="黑体" panose="02010600030101010101" pitchFamily="2" charset="-122"/>
              <a:ea typeface="黑体" panose="02010600030101010101" pitchFamily="2" charset="-122"/>
              <a:cs typeface="黑体" panose="02010600030101010101" pitchFamily="2" charset="-122"/>
            </a:endParaRPr>
          </a:p>
        </p:txBody>
      </p:sp>
      <p:sp>
        <p:nvSpPr>
          <p:cNvPr id="2" name="文本框 1"/>
          <p:cNvSpPr txBox="1"/>
          <p:nvPr/>
        </p:nvSpPr>
        <p:spPr>
          <a:xfrm>
            <a:off x="5363845" y="2493010"/>
            <a:ext cx="3409315" cy="583565"/>
          </a:xfrm>
          <a:prstGeom prst="rect">
            <a:avLst/>
          </a:prstGeom>
          <a:noFill/>
        </p:spPr>
        <p:txBody>
          <a:bodyPr wrap="square" rtlCol="0">
            <a:spAutoFit/>
          </a:bodyPr>
          <a:p>
            <a:r>
              <a:rPr lang="zh-CN" altLang="en-US" sz="3200" dirty="0">
                <a:solidFill>
                  <a:srgbClr val="FF0000"/>
                </a:solidFill>
                <a:sym typeface="+mn-ea"/>
              </a:rPr>
              <a:t>温庭筠、李商隐</a:t>
            </a:r>
            <a:endParaRPr lang="zh-CN" altLang="en-US" sz="3200" dirty="0">
              <a:solidFill>
                <a:srgbClr val="FF0000"/>
              </a:solidFill>
              <a:sym typeface="+mn-ea"/>
            </a:endParaRPr>
          </a:p>
        </p:txBody>
      </p:sp>
      <p:sp>
        <p:nvSpPr>
          <p:cNvPr id="3" name="内容占位符 4"/>
          <p:cNvSpPr>
            <a:spLocks noGrp="1"/>
          </p:cNvSpPr>
          <p:nvPr/>
        </p:nvSpPr>
        <p:spPr>
          <a:xfrm>
            <a:off x="229870" y="3285490"/>
            <a:ext cx="8684260" cy="2625090"/>
          </a:xfrm>
          <a:prstGeom prst="rect">
            <a:avLst/>
          </a:prstGeom>
          <a:noFill/>
          <a:ln w="9525">
            <a:noFill/>
          </a:ln>
        </p:spPr>
        <p:txBody>
          <a:bodyPr vert="horz" wrap="square" lIns="91440" tIns="45720" rIns="91440" bIns="45720" anchor="t" anchorCtr="0"/>
          <a:lstStyle>
            <a:lvl1pPr marL="342900" indent="-342900" algn="l" rtl="0" fontAlgn="base">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fontAlgn="base">
              <a:spcBef>
                <a:spcPct val="20000"/>
              </a:spcBef>
              <a:spcAft>
                <a:spcPct val="0"/>
              </a:spcAft>
              <a:buClr>
                <a:schemeClr val="hlink"/>
              </a:buClr>
              <a:buSzPct val="85000"/>
              <a:buFont typeface="Wingdings" panose="05000000000000000000" pitchFamily="2" charset="2"/>
              <a:buChar char="v"/>
              <a:defRPr sz="2400">
                <a:solidFill>
                  <a:schemeClr val="tx1"/>
                </a:solidFill>
                <a:latin typeface="+mn-lt"/>
                <a:ea typeface="+mn-ea"/>
              </a:defRPr>
            </a:lvl3pPr>
            <a:lvl4pPr marL="1600200" indent="-228600" algn="l" rtl="0" fontAlgn="base">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a:lstStyle>
          <a:p>
            <a:pPr marL="0" indent="0">
              <a:buNone/>
            </a:pPr>
            <a:r>
              <a:rPr lang="zh-CN" altLang="en-US" dirty="0"/>
              <a:t> </a:t>
            </a:r>
            <a:r>
              <a:rPr lang="en-US" altLang="zh-CN" dirty="0"/>
              <a:t>      </a:t>
            </a:r>
            <a:r>
              <a:rPr lang="zh-CN" altLang="en-US" dirty="0">
                <a:latin typeface="黑体" panose="02010600030101010101" pitchFamily="2" charset="-122"/>
                <a:ea typeface="黑体" panose="02010600030101010101" pitchFamily="2" charset="-122"/>
              </a:rPr>
              <a:t>由元好问的这句评价大家可以读出李商隐诗歌什么样的特点？（朦胧、幽渺、内涵多重）经得住时间考验的作品才能成为永恒，李商隐的那一首首诗便穿越了唐风宋雨、明雪清霜，与我们会面，今天我们就来共同拥抱李商隐吧。</a:t>
            </a:r>
            <a:endParaRPr lang="zh-CN" altLang="en-US" dirty="0">
              <a:latin typeface="黑体" panose="02010600030101010101" pitchFamily="2" charset="-122"/>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147">
                                            <p:txEl>
                                              <p:pRg st="0" end="0"/>
                                            </p:txEl>
                                          </p:spTgt>
                                        </p:tgtEl>
                                        <p:attrNameLst>
                                          <p:attrName>style.visibility</p:attrName>
                                        </p:attrNameLst>
                                      </p:cBhvr>
                                      <p:to>
                                        <p:strVal val="visible"/>
                                      </p:to>
                                    </p:set>
                                    <p:anim calcmode="lin" valueType="num">
                                      <p:cBhvr additive="base">
                                        <p:cTn id="13" dur="500" fill="hold"/>
                                        <p:tgtEl>
                                          <p:spTgt spid="614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1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6146" grpId="1"/>
      <p:bldP spid="6147" grpId="0" build="p"/>
      <p:bldP spid="6147" grpId="1" build="p"/>
      <p:bldP spid="2" grpId="0"/>
      <p:bldP spid="2" grpId="1"/>
      <p:bldP spid="3" grpId="0"/>
      <p:bldP spid="3"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Text Box 2"/>
          <p:cNvSpPr txBox="1"/>
          <p:nvPr/>
        </p:nvSpPr>
        <p:spPr>
          <a:xfrm>
            <a:off x="282575" y="1485265"/>
            <a:ext cx="8578850" cy="645160"/>
          </a:xfrm>
          <a:prstGeom prst="rect">
            <a:avLst/>
          </a:prstGeom>
          <a:noFill/>
          <a:ln w="9525">
            <a:noFill/>
          </a:ln>
        </p:spPr>
        <p:txBody>
          <a:bodyPr wrap="square">
            <a:spAutoFit/>
          </a:bodyPr>
          <a:p>
            <a:pPr>
              <a:spcBef>
                <a:spcPct val="50000"/>
              </a:spcBef>
            </a:pPr>
            <a:r>
              <a:rPr lang="en-US" altLang="zh-CN" sz="3600" b="1" dirty="0">
                <a:solidFill>
                  <a:srgbClr val="FF0000"/>
                </a:solidFill>
                <a:latin typeface="宋体" panose="02010600030101010101" pitchFamily="2" charset="-122"/>
              </a:rPr>
              <a:t>“</a:t>
            </a:r>
            <a:r>
              <a:rPr lang="zh-CN" altLang="en-US" sz="3600" b="1" dirty="0">
                <a:solidFill>
                  <a:srgbClr val="FF0000"/>
                </a:solidFill>
                <a:latin typeface="宋体" panose="02010600030101010101" pitchFamily="2" charset="-122"/>
              </a:rPr>
              <a:t>锦瑟无端五十弦，一弦一柱思华年。” </a:t>
            </a:r>
            <a:endParaRPr lang="zh-CN" altLang="en-US" sz="3600" b="1" dirty="0">
              <a:solidFill>
                <a:srgbClr val="FF0000"/>
              </a:solidFill>
              <a:latin typeface="宋体" panose="02010600030101010101" pitchFamily="2" charset="-122"/>
            </a:endParaRPr>
          </a:p>
        </p:txBody>
      </p:sp>
      <p:sp>
        <p:nvSpPr>
          <p:cNvPr id="22531" name="Text Box 3"/>
          <p:cNvSpPr txBox="1"/>
          <p:nvPr/>
        </p:nvSpPr>
        <p:spPr>
          <a:xfrm>
            <a:off x="395605" y="4653280"/>
            <a:ext cx="8298815" cy="1568450"/>
          </a:xfrm>
          <a:prstGeom prst="rect">
            <a:avLst/>
          </a:prstGeom>
          <a:noFill/>
          <a:ln w="9525">
            <a:noFill/>
          </a:ln>
        </p:spPr>
        <p:txBody>
          <a:bodyPr wrap="square">
            <a:spAutoFit/>
          </a:bodyPr>
          <a:p>
            <a:pPr>
              <a:spcBef>
                <a:spcPct val="50000"/>
              </a:spcBef>
            </a:pPr>
            <a:r>
              <a:rPr lang="en-US" altLang="zh-CN" sz="3600" b="1" dirty="0">
                <a:latin typeface="楷体_GB2312" panose="02010609030101010101" pitchFamily="49" charset="-122"/>
                <a:ea typeface="楷体_GB2312" panose="02010609030101010101" pitchFamily="49" charset="-122"/>
              </a:rPr>
              <a:t>    </a:t>
            </a:r>
            <a:r>
              <a:rPr lang="zh-CN" altLang="en-US" sz="2800" dirty="0">
                <a:latin typeface="黑体" panose="02010600030101010101" pitchFamily="2" charset="-122"/>
                <a:ea typeface="黑体" panose="02010600030101010101" pitchFamily="2" charset="-122"/>
              </a:rPr>
              <a:t>诗人以“锦瑟”喻美好的“华年”，   以“思”引发“无端”之问，开门见山，点出自己因回首青春往事而引发的一声感慨。</a:t>
            </a:r>
            <a:r>
              <a:rPr lang="zh-CN" altLang="en-US" sz="3200" b="1" dirty="0">
                <a:solidFill>
                  <a:schemeClr val="bg1"/>
                </a:solidFill>
                <a:latin typeface="楷体_GB2312" panose="02010609030101010101" pitchFamily="49" charset="-122"/>
                <a:ea typeface="楷体_GB2312" panose="02010609030101010101" pitchFamily="49" charset="-122"/>
              </a:rPr>
              <a:t> </a:t>
            </a:r>
            <a:endParaRPr lang="zh-CN" altLang="en-US" sz="3200" b="1" dirty="0">
              <a:solidFill>
                <a:schemeClr val="bg1"/>
              </a:solidFill>
              <a:latin typeface="楷体_GB2312" panose="02010609030101010101" pitchFamily="49" charset="-122"/>
              <a:ea typeface="楷体_GB2312" panose="02010609030101010101" pitchFamily="49" charset="-122"/>
            </a:endParaRPr>
          </a:p>
        </p:txBody>
      </p:sp>
      <p:sp>
        <p:nvSpPr>
          <p:cNvPr id="14340" name="Text Box 4"/>
          <p:cNvSpPr txBox="1"/>
          <p:nvPr/>
        </p:nvSpPr>
        <p:spPr>
          <a:xfrm>
            <a:off x="611505" y="548640"/>
            <a:ext cx="1439863" cy="641350"/>
          </a:xfrm>
          <a:prstGeom prst="rect">
            <a:avLst/>
          </a:prstGeom>
          <a:noFill/>
          <a:ln w="9525">
            <a:noFill/>
          </a:ln>
        </p:spPr>
        <p:txBody>
          <a:bodyPr>
            <a:spAutoFit/>
          </a:bodyPr>
          <a:p>
            <a:pPr>
              <a:spcBef>
                <a:spcPct val="50000"/>
              </a:spcBef>
            </a:pPr>
            <a:r>
              <a:rPr lang="zh-CN" altLang="en-US" sz="3600" b="1" dirty="0">
                <a:latin typeface="Arial" panose="020B0604020202020204" pitchFamily="34" charset="0"/>
              </a:rPr>
              <a:t>首联</a:t>
            </a:r>
            <a:endParaRPr lang="zh-CN" altLang="en-US" sz="3600" b="1" dirty="0">
              <a:latin typeface="Arial" panose="020B0604020202020204" pitchFamily="34" charset="0"/>
            </a:endParaRPr>
          </a:p>
        </p:txBody>
      </p:sp>
      <p:sp>
        <p:nvSpPr>
          <p:cNvPr id="21506" name="Text Box 3"/>
          <p:cNvSpPr txBox="1"/>
          <p:nvPr/>
        </p:nvSpPr>
        <p:spPr>
          <a:xfrm>
            <a:off x="540385" y="2700020"/>
            <a:ext cx="7882255" cy="1383665"/>
          </a:xfrm>
          <a:prstGeom prst="rect">
            <a:avLst/>
          </a:prstGeom>
          <a:noFill/>
          <a:ln w="9525">
            <a:noFill/>
          </a:ln>
        </p:spPr>
        <p:txBody>
          <a:bodyPr wrap="square">
            <a:spAutoFit/>
          </a:bodyPr>
          <a:p>
            <a:pPr>
              <a:spcBef>
                <a:spcPct val="50000"/>
              </a:spcBef>
            </a:pPr>
            <a:r>
              <a:rPr lang="zh-CN" altLang="en-US" sz="2800" dirty="0">
                <a:latin typeface="Arial" panose="020B0604020202020204" pitchFamily="34" charset="0"/>
                <a:ea typeface="黑体" panose="02010600030101010101" pitchFamily="2" charset="-122"/>
              </a:rPr>
              <a:t>     </a:t>
            </a:r>
            <a:r>
              <a:rPr lang="en-US" altLang="zh-CN" sz="2800" dirty="0">
                <a:latin typeface="Arial" panose="020B0604020202020204" pitchFamily="34" charset="0"/>
                <a:ea typeface="黑体" panose="02010600030101010101" pitchFamily="2" charset="-122"/>
              </a:rPr>
              <a:t> </a:t>
            </a:r>
            <a:r>
              <a:rPr lang="zh-CN" altLang="en-US" sz="2800" dirty="0">
                <a:latin typeface="Arial" panose="020B0604020202020204" pitchFamily="34" charset="0"/>
                <a:ea typeface="黑体" panose="02010600030101010101" pitchFamily="2" charset="-122"/>
              </a:rPr>
              <a:t>译文：</a:t>
            </a:r>
            <a:r>
              <a:rPr lang="zh-CN" altLang="en-US" sz="2800" dirty="0">
                <a:latin typeface="黑体" panose="02010600030101010101" pitchFamily="2" charset="-122"/>
                <a:ea typeface="黑体" panose="02010600030101010101" pitchFamily="2" charset="-122"/>
              </a:rPr>
              <a:t>美好的瑟啊</a:t>
            </a:r>
            <a:r>
              <a:rPr lang="en-US" altLang="zh-CN" sz="2800" dirty="0">
                <a:latin typeface="黑体" panose="02010600030101010101" pitchFamily="2" charset="-122"/>
                <a:ea typeface="黑体" panose="02010600030101010101" pitchFamily="2" charset="-122"/>
              </a:rPr>
              <a:t>,</a:t>
            </a:r>
            <a:r>
              <a:rPr lang="zh-CN" altLang="en-US" sz="2800" dirty="0">
                <a:latin typeface="黑体" panose="02010600030101010101" pitchFamily="2" charset="-122"/>
                <a:ea typeface="黑体" panose="02010600030101010101" pitchFamily="2" charset="-122"/>
              </a:rPr>
              <a:t>你为什么无缘无故有五十条弦呢</a:t>
            </a:r>
            <a:r>
              <a:rPr lang="en-US" altLang="zh-CN" sz="2800" dirty="0">
                <a:latin typeface="黑体" panose="02010600030101010101" pitchFamily="2" charset="-122"/>
                <a:ea typeface="黑体" panose="02010600030101010101" pitchFamily="2" charset="-122"/>
              </a:rPr>
              <a:t>?</a:t>
            </a:r>
            <a:r>
              <a:rPr lang="zh-CN" altLang="en-US" sz="2800" dirty="0">
                <a:latin typeface="黑体" panose="02010600030101010101" pitchFamily="2" charset="-122"/>
                <a:ea typeface="黑体" panose="02010600030101010101" pitchFamily="2" charset="-122"/>
              </a:rPr>
              <a:t>你的一音一节都使我回忆起美好的青春年华</a:t>
            </a:r>
            <a:r>
              <a:rPr lang="en-US" altLang="zh-CN" sz="2800" dirty="0">
                <a:latin typeface="黑体" panose="02010600030101010101" pitchFamily="2" charset="-122"/>
                <a:ea typeface="黑体" panose="02010600030101010101" pitchFamily="2" charset="-122"/>
              </a:rPr>
              <a:t>,</a:t>
            </a:r>
            <a:r>
              <a:rPr lang="zh-CN" altLang="en-US" sz="2800" dirty="0">
                <a:latin typeface="黑体" panose="02010600030101010101" pitchFamily="2" charset="-122"/>
                <a:ea typeface="黑体" panose="02010600030101010101" pitchFamily="2" charset="-122"/>
              </a:rPr>
              <a:t>并为美好年华的流逝而感到伤感。</a:t>
            </a:r>
            <a:endParaRPr lang="zh-CN" altLang="en-US" sz="2800" dirty="0">
              <a:latin typeface="黑体" panose="02010600030101010101" pitchFamily="2" charset="-122"/>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40"/>
                                        </p:tgtEl>
                                        <p:attrNameLst>
                                          <p:attrName>style.visibility</p:attrName>
                                        </p:attrNameLst>
                                      </p:cBhvr>
                                      <p:to>
                                        <p:strVal val="visible"/>
                                      </p:to>
                                    </p:set>
                                    <p:anim calcmode="lin" valueType="num">
                                      <p:cBhvr additive="base">
                                        <p:cTn id="7" dur="500" fill="hold"/>
                                        <p:tgtEl>
                                          <p:spTgt spid="14340"/>
                                        </p:tgtEl>
                                        <p:attrNameLst>
                                          <p:attrName>ppt_x</p:attrName>
                                        </p:attrNameLst>
                                      </p:cBhvr>
                                      <p:tavLst>
                                        <p:tav tm="0">
                                          <p:val>
                                            <p:strVal val="#ppt_x"/>
                                          </p:val>
                                        </p:tav>
                                        <p:tav tm="100000">
                                          <p:val>
                                            <p:strVal val="#ppt_x"/>
                                          </p:val>
                                        </p:tav>
                                      </p:tavLst>
                                    </p:anim>
                                    <p:anim calcmode="lin" valueType="num">
                                      <p:cBhvr additive="base">
                                        <p:cTn id="8" dur="500" fill="hold"/>
                                        <p:tgtEl>
                                          <p:spTgt spid="1434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338"/>
                                        </p:tgtEl>
                                        <p:attrNameLst>
                                          <p:attrName>style.visibility</p:attrName>
                                        </p:attrNameLst>
                                      </p:cBhvr>
                                      <p:to>
                                        <p:strVal val="visible"/>
                                      </p:to>
                                    </p:set>
                                    <p:anim calcmode="lin" valueType="num">
                                      <p:cBhvr additive="base">
                                        <p:cTn id="13" dur="500" fill="hold"/>
                                        <p:tgtEl>
                                          <p:spTgt spid="14338"/>
                                        </p:tgtEl>
                                        <p:attrNameLst>
                                          <p:attrName>ppt_x</p:attrName>
                                        </p:attrNameLst>
                                      </p:cBhvr>
                                      <p:tavLst>
                                        <p:tav tm="0">
                                          <p:val>
                                            <p:strVal val="#ppt_x"/>
                                          </p:val>
                                        </p:tav>
                                        <p:tav tm="100000">
                                          <p:val>
                                            <p:strVal val="#ppt_x"/>
                                          </p:val>
                                        </p:tav>
                                      </p:tavLst>
                                    </p:anim>
                                    <p:anim calcmode="lin" valueType="num">
                                      <p:cBhvr additive="base">
                                        <p:cTn id="14" dur="500" fill="hold"/>
                                        <p:tgtEl>
                                          <p:spTgt spid="1433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506"/>
                                        </p:tgtEl>
                                        <p:attrNameLst>
                                          <p:attrName>style.visibility</p:attrName>
                                        </p:attrNameLst>
                                      </p:cBhvr>
                                      <p:to>
                                        <p:strVal val="visible"/>
                                      </p:to>
                                    </p:set>
                                    <p:anim calcmode="lin" valueType="num">
                                      <p:cBhvr additive="base">
                                        <p:cTn id="19" dur="500" fill="hold"/>
                                        <p:tgtEl>
                                          <p:spTgt spid="21506"/>
                                        </p:tgtEl>
                                        <p:attrNameLst>
                                          <p:attrName>ppt_x</p:attrName>
                                        </p:attrNameLst>
                                      </p:cBhvr>
                                      <p:tavLst>
                                        <p:tav tm="0">
                                          <p:val>
                                            <p:strVal val="#ppt_x"/>
                                          </p:val>
                                        </p:tav>
                                        <p:tav tm="100000">
                                          <p:val>
                                            <p:strVal val="#ppt_x"/>
                                          </p:val>
                                        </p:tav>
                                      </p:tavLst>
                                    </p:anim>
                                    <p:anim calcmode="lin" valueType="num">
                                      <p:cBhvr additive="base">
                                        <p:cTn id="20" dur="500" fill="hold"/>
                                        <p:tgtEl>
                                          <p:spTgt spid="2150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2531"/>
                                        </p:tgtEl>
                                        <p:attrNameLst>
                                          <p:attrName>style.visibility</p:attrName>
                                        </p:attrNameLst>
                                      </p:cBhvr>
                                      <p:to>
                                        <p:strVal val="visible"/>
                                      </p:to>
                                    </p:set>
                                    <p:anim calcmode="lin" valueType="num">
                                      <p:cBhvr additive="base">
                                        <p:cTn id="25" dur="500" fill="hold"/>
                                        <p:tgtEl>
                                          <p:spTgt spid="22531"/>
                                        </p:tgtEl>
                                        <p:attrNameLst>
                                          <p:attrName>ppt_x</p:attrName>
                                        </p:attrNameLst>
                                      </p:cBhvr>
                                      <p:tavLst>
                                        <p:tav tm="0">
                                          <p:val>
                                            <p:strVal val="#ppt_x"/>
                                          </p:val>
                                        </p:tav>
                                        <p:tav tm="100000">
                                          <p:val>
                                            <p:strVal val="#ppt_x"/>
                                          </p:val>
                                        </p:tav>
                                      </p:tavLst>
                                    </p:anim>
                                    <p:anim calcmode="lin" valueType="num">
                                      <p:cBhvr additive="base">
                                        <p:cTn id="26" dur="500" fill="hold"/>
                                        <p:tgtEl>
                                          <p:spTgt spid="225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p:bldP spid="14340" grpId="1"/>
      <p:bldP spid="14338" grpId="0"/>
      <p:bldP spid="14338" grpId="1"/>
      <p:bldP spid="21506" grpId="0"/>
      <p:bldP spid="21506" grpId="1"/>
      <p:bldP spid="22531" grpId="0"/>
      <p:bldP spid="22531"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Text Box 2"/>
          <p:cNvSpPr txBox="1"/>
          <p:nvPr/>
        </p:nvSpPr>
        <p:spPr>
          <a:xfrm>
            <a:off x="179705" y="765175"/>
            <a:ext cx="8459788" cy="641350"/>
          </a:xfrm>
          <a:prstGeom prst="rect">
            <a:avLst/>
          </a:prstGeom>
          <a:noFill/>
          <a:ln w="9525">
            <a:noFill/>
          </a:ln>
        </p:spPr>
        <p:txBody>
          <a:bodyPr>
            <a:spAutoFit/>
          </a:bodyPr>
          <a:p>
            <a:pPr>
              <a:spcBef>
                <a:spcPct val="50000"/>
              </a:spcBef>
            </a:pPr>
            <a:r>
              <a:rPr lang="en-US" altLang="zh-CN" sz="3600" b="1" dirty="0">
                <a:solidFill>
                  <a:srgbClr val="FF0000"/>
                </a:solidFill>
                <a:latin typeface="宋体" panose="02010600030101010101" pitchFamily="2" charset="-122"/>
              </a:rPr>
              <a:t>“</a:t>
            </a:r>
            <a:r>
              <a:rPr lang="zh-CN" altLang="en-US" sz="3600" b="1" dirty="0">
                <a:solidFill>
                  <a:srgbClr val="FF0000"/>
                </a:solidFill>
                <a:latin typeface="宋体" panose="02010600030101010101" pitchFamily="2" charset="-122"/>
              </a:rPr>
              <a:t>庄生晓梦迷蝴蝶，望帝春心托杜鹃。” </a:t>
            </a:r>
            <a:endParaRPr lang="zh-CN" altLang="en-US" sz="3600" b="1" dirty="0">
              <a:solidFill>
                <a:srgbClr val="FF0000"/>
              </a:solidFill>
              <a:latin typeface="宋体" panose="02010600030101010101" pitchFamily="2" charset="-122"/>
            </a:endParaRPr>
          </a:p>
        </p:txBody>
      </p:sp>
      <p:sp>
        <p:nvSpPr>
          <p:cNvPr id="15363" name="Text Box 3"/>
          <p:cNvSpPr txBox="1"/>
          <p:nvPr/>
        </p:nvSpPr>
        <p:spPr>
          <a:xfrm>
            <a:off x="341948" y="45085"/>
            <a:ext cx="1584325" cy="641350"/>
          </a:xfrm>
          <a:prstGeom prst="rect">
            <a:avLst/>
          </a:prstGeom>
          <a:noFill/>
          <a:ln w="9525">
            <a:noFill/>
          </a:ln>
        </p:spPr>
        <p:txBody>
          <a:bodyPr>
            <a:spAutoFit/>
          </a:bodyPr>
          <a:p>
            <a:pPr>
              <a:spcBef>
                <a:spcPct val="50000"/>
              </a:spcBef>
            </a:pPr>
            <a:r>
              <a:rPr lang="zh-CN" altLang="en-US" sz="3600" b="1" dirty="0">
                <a:latin typeface="Arial" panose="020B0604020202020204" pitchFamily="34" charset="0"/>
              </a:rPr>
              <a:t>颔联</a:t>
            </a:r>
            <a:endParaRPr lang="zh-CN" altLang="en-US" sz="3600" b="1" dirty="0">
              <a:latin typeface="Arial" panose="020B0604020202020204" pitchFamily="34" charset="0"/>
            </a:endParaRPr>
          </a:p>
        </p:txBody>
      </p:sp>
      <p:sp>
        <p:nvSpPr>
          <p:cNvPr id="23556" name="Text Box 4"/>
          <p:cNvSpPr txBox="1"/>
          <p:nvPr/>
        </p:nvSpPr>
        <p:spPr>
          <a:xfrm>
            <a:off x="251460" y="2781300"/>
            <a:ext cx="8715375" cy="2676525"/>
          </a:xfrm>
          <a:prstGeom prst="rect">
            <a:avLst/>
          </a:prstGeom>
          <a:noFill/>
          <a:ln w="9525">
            <a:noFill/>
          </a:ln>
        </p:spPr>
        <p:txBody>
          <a:bodyPr wrap="square">
            <a:spAutoFit/>
          </a:bodyPr>
          <a:p>
            <a:pPr>
              <a:lnSpc>
                <a:spcPts val="3360"/>
              </a:lnSpc>
              <a:spcBef>
                <a:spcPts val="0"/>
              </a:spcBef>
            </a:pPr>
            <a:r>
              <a:rPr lang="en-US" altLang="zh-CN" sz="3200" b="1" dirty="0">
                <a:latin typeface="Arial" panose="020B0604020202020204" pitchFamily="34" charset="0"/>
              </a:rPr>
              <a:t>     </a:t>
            </a:r>
            <a:r>
              <a:rPr lang="en-US" altLang="zh-CN" sz="2800" dirty="0">
                <a:latin typeface="黑体" panose="02010600030101010101" pitchFamily="2" charset="-122"/>
                <a:ea typeface="黑体" panose="02010600030101010101" pitchFamily="2" charset="-122"/>
                <a:cs typeface="黑体" panose="02010600030101010101" pitchFamily="2" charset="-122"/>
              </a:rPr>
              <a:t>“</a:t>
            </a:r>
            <a:r>
              <a:rPr lang="zh-CN" altLang="en-US" sz="2800" dirty="0">
                <a:latin typeface="黑体" panose="02010600030101010101" pitchFamily="2" charset="-122"/>
                <a:ea typeface="黑体" panose="02010600030101010101" pitchFamily="2" charset="-122"/>
                <a:cs typeface="黑体" panose="02010600030101010101" pitchFamily="2" charset="-122"/>
              </a:rPr>
              <a:t>庄生梦蝶”包含了诗人美好却又十分虚缈的心灵寄托；</a:t>
            </a:r>
            <a:endParaRPr lang="zh-CN" altLang="en-US" sz="2800" dirty="0">
              <a:latin typeface="黑体" panose="02010600030101010101" pitchFamily="2" charset="-122"/>
              <a:ea typeface="黑体" panose="02010600030101010101" pitchFamily="2" charset="-122"/>
              <a:cs typeface="黑体" panose="02010600030101010101" pitchFamily="2" charset="-122"/>
            </a:endParaRPr>
          </a:p>
          <a:p>
            <a:pPr>
              <a:lnSpc>
                <a:spcPts val="3360"/>
              </a:lnSpc>
              <a:spcBef>
                <a:spcPts val="0"/>
              </a:spcBef>
            </a:pPr>
            <a:r>
              <a:rPr lang="en-US" altLang="zh-CN" sz="2800" dirty="0">
                <a:latin typeface="黑体" panose="02010600030101010101" pitchFamily="2" charset="-122"/>
                <a:ea typeface="黑体" panose="02010600030101010101" pitchFamily="2" charset="-122"/>
                <a:cs typeface="黑体" panose="02010600030101010101" pitchFamily="2" charset="-122"/>
              </a:rPr>
              <a:t>   </a:t>
            </a:r>
            <a:r>
              <a:rPr lang="zh-CN" altLang="en-US" sz="2800" dirty="0">
                <a:latin typeface="黑体" panose="02010600030101010101" pitchFamily="2" charset="-122"/>
                <a:ea typeface="黑体" panose="02010600030101010101" pitchFamily="2" charset="-122"/>
                <a:cs typeface="黑体" panose="02010600030101010101" pitchFamily="2" charset="-122"/>
              </a:rPr>
              <a:t>“杜鹃啼血”包含了诗人无限的悲感、难言的愁绪与怨愤。</a:t>
            </a:r>
            <a:endParaRPr lang="zh-CN" altLang="en-US" sz="2800" dirty="0">
              <a:latin typeface="黑体" panose="02010600030101010101" pitchFamily="2" charset="-122"/>
              <a:ea typeface="黑体" panose="02010600030101010101" pitchFamily="2" charset="-122"/>
              <a:cs typeface="黑体" panose="02010600030101010101" pitchFamily="2" charset="-122"/>
            </a:endParaRPr>
          </a:p>
          <a:p>
            <a:pPr>
              <a:lnSpc>
                <a:spcPts val="3360"/>
              </a:lnSpc>
              <a:spcBef>
                <a:spcPts val="0"/>
              </a:spcBef>
            </a:pPr>
            <a:r>
              <a:rPr lang="en-US" altLang="zh-CN" sz="2800" dirty="0">
                <a:latin typeface="黑体" panose="02010600030101010101" pitchFamily="2" charset="-122"/>
                <a:ea typeface="黑体" panose="02010600030101010101" pitchFamily="2" charset="-122"/>
                <a:cs typeface="黑体" panose="02010600030101010101" pitchFamily="2" charset="-122"/>
              </a:rPr>
              <a:t>    </a:t>
            </a:r>
            <a:r>
              <a:rPr lang="zh-CN" altLang="en-US" sz="2800" dirty="0">
                <a:latin typeface="黑体" panose="02010600030101010101" pitchFamily="2" charset="-122"/>
                <a:ea typeface="黑体" panose="02010600030101010101" pitchFamily="2" charset="-122"/>
                <a:cs typeface="黑体" panose="02010600030101010101" pitchFamily="2" charset="-122"/>
              </a:rPr>
              <a:t>而“晓、春”又似乎蕴含了诗人对人生之路的光明与生机的一种期盼。</a:t>
            </a:r>
            <a:endParaRPr lang="zh-CN" altLang="en-US" sz="2800" dirty="0">
              <a:latin typeface="黑体" panose="02010600030101010101" pitchFamily="2" charset="-122"/>
              <a:ea typeface="黑体" panose="02010600030101010101" pitchFamily="2" charset="-122"/>
              <a:cs typeface="黑体" panose="02010600030101010101" pitchFamily="2" charset="-122"/>
            </a:endParaRPr>
          </a:p>
        </p:txBody>
      </p:sp>
      <p:sp>
        <p:nvSpPr>
          <p:cNvPr id="23557" name="Text Box 5"/>
          <p:cNvSpPr txBox="1"/>
          <p:nvPr/>
        </p:nvSpPr>
        <p:spPr>
          <a:xfrm>
            <a:off x="7271385" y="5445443"/>
            <a:ext cx="1368425" cy="762000"/>
          </a:xfrm>
          <a:prstGeom prst="rect">
            <a:avLst/>
          </a:prstGeom>
          <a:noFill/>
          <a:ln w="9525">
            <a:noFill/>
          </a:ln>
        </p:spPr>
        <p:txBody>
          <a:bodyPr>
            <a:spAutoFit/>
          </a:bodyPr>
          <a:p>
            <a:pPr>
              <a:spcBef>
                <a:spcPct val="50000"/>
              </a:spcBef>
            </a:pPr>
            <a:r>
              <a:rPr lang="zh-CN" altLang="en-US" sz="4400" b="1" dirty="0">
                <a:solidFill>
                  <a:srgbClr val="FF0000"/>
                </a:solidFill>
                <a:latin typeface="Arial" panose="020B0604020202020204" pitchFamily="34" charset="0"/>
                <a:ea typeface="华文行楷" panose="02010800040101010101" pitchFamily="2" charset="-122"/>
              </a:rPr>
              <a:t>用典</a:t>
            </a:r>
            <a:endParaRPr lang="zh-CN" altLang="en-US" sz="4400" b="1" dirty="0">
              <a:solidFill>
                <a:srgbClr val="FF0000"/>
              </a:solidFill>
              <a:latin typeface="Arial" panose="020B0604020202020204" pitchFamily="34" charset="0"/>
              <a:ea typeface="华文行楷" panose="02010800040101010101" pitchFamily="2" charset="-122"/>
            </a:endParaRPr>
          </a:p>
        </p:txBody>
      </p:sp>
      <p:sp>
        <p:nvSpPr>
          <p:cNvPr id="21506" name="Text Box 3"/>
          <p:cNvSpPr txBox="1"/>
          <p:nvPr/>
        </p:nvSpPr>
        <p:spPr>
          <a:xfrm>
            <a:off x="179705" y="1557020"/>
            <a:ext cx="8814435" cy="953135"/>
          </a:xfrm>
          <a:prstGeom prst="rect">
            <a:avLst/>
          </a:prstGeom>
          <a:noFill/>
          <a:ln w="9525">
            <a:noFill/>
          </a:ln>
        </p:spPr>
        <p:txBody>
          <a:bodyPr wrap="square">
            <a:spAutoFit/>
          </a:bodyPr>
          <a:p>
            <a:pPr>
              <a:spcBef>
                <a:spcPct val="50000"/>
              </a:spcBef>
            </a:pPr>
            <a:r>
              <a:rPr lang="zh-CN" altLang="en-US" sz="2800" dirty="0">
                <a:latin typeface="Arial" panose="020B0604020202020204" pitchFamily="34" charset="0"/>
                <a:ea typeface="黑体" panose="02010600030101010101" pitchFamily="2" charset="-122"/>
              </a:rPr>
              <a:t>     </a:t>
            </a:r>
            <a:r>
              <a:rPr lang="en-US" altLang="zh-CN" sz="2800" dirty="0">
                <a:latin typeface="Arial" panose="020B0604020202020204" pitchFamily="34" charset="0"/>
                <a:ea typeface="黑体" panose="02010600030101010101" pitchFamily="2" charset="-122"/>
              </a:rPr>
              <a:t> </a:t>
            </a:r>
            <a:r>
              <a:rPr lang="zh-CN" altLang="en-US" sz="2800" dirty="0">
                <a:ea typeface="黑体" panose="02010600030101010101" pitchFamily="2" charset="-122"/>
                <a:sym typeface="+mn-ea"/>
              </a:rPr>
              <a:t>译文：</a:t>
            </a:r>
            <a:r>
              <a:rPr lang="zh-CN" altLang="en-US" sz="2800" dirty="0">
                <a:latin typeface="Arial" panose="020B0604020202020204" pitchFamily="34" charset="0"/>
                <a:ea typeface="黑体" panose="02010600030101010101" pitchFamily="2" charset="-122"/>
              </a:rPr>
              <a:t>我曾经沉迷在美好的境界中，像庄周梦为蝴蝶一样，我只能像望帝那样，把自己的爱心托付给杜鹃。</a:t>
            </a:r>
            <a:endParaRPr lang="zh-CN" altLang="en-US" sz="2800" dirty="0">
              <a:latin typeface="Arial" panose="020B0604020202020204" pitchFamily="34" charset="0"/>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additive="base">
                                        <p:cTn id="7" dur="500" fill="hold"/>
                                        <p:tgtEl>
                                          <p:spTgt spid="15363"/>
                                        </p:tgtEl>
                                        <p:attrNameLst>
                                          <p:attrName>ppt_x</p:attrName>
                                        </p:attrNameLst>
                                      </p:cBhvr>
                                      <p:tavLst>
                                        <p:tav tm="0">
                                          <p:val>
                                            <p:strVal val="#ppt_x"/>
                                          </p:val>
                                        </p:tav>
                                        <p:tav tm="100000">
                                          <p:val>
                                            <p:strVal val="#ppt_x"/>
                                          </p:val>
                                        </p:tav>
                                      </p:tavLst>
                                    </p:anim>
                                    <p:anim calcmode="lin" valueType="num">
                                      <p:cBhvr additive="base">
                                        <p:cTn id="8" dur="500" fill="hold"/>
                                        <p:tgtEl>
                                          <p:spTgt spid="1536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362"/>
                                        </p:tgtEl>
                                        <p:attrNameLst>
                                          <p:attrName>style.visibility</p:attrName>
                                        </p:attrNameLst>
                                      </p:cBhvr>
                                      <p:to>
                                        <p:strVal val="visible"/>
                                      </p:to>
                                    </p:set>
                                    <p:anim calcmode="lin" valueType="num">
                                      <p:cBhvr additive="base">
                                        <p:cTn id="13" dur="500" fill="hold"/>
                                        <p:tgtEl>
                                          <p:spTgt spid="15362"/>
                                        </p:tgtEl>
                                        <p:attrNameLst>
                                          <p:attrName>ppt_x</p:attrName>
                                        </p:attrNameLst>
                                      </p:cBhvr>
                                      <p:tavLst>
                                        <p:tav tm="0">
                                          <p:val>
                                            <p:strVal val="#ppt_x"/>
                                          </p:val>
                                        </p:tav>
                                        <p:tav tm="100000">
                                          <p:val>
                                            <p:strVal val="#ppt_x"/>
                                          </p:val>
                                        </p:tav>
                                      </p:tavLst>
                                    </p:anim>
                                    <p:anim calcmode="lin" valueType="num">
                                      <p:cBhvr additive="base">
                                        <p:cTn id="14" dur="500" fill="hold"/>
                                        <p:tgtEl>
                                          <p:spTgt spid="1536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506"/>
                                        </p:tgtEl>
                                        <p:attrNameLst>
                                          <p:attrName>style.visibility</p:attrName>
                                        </p:attrNameLst>
                                      </p:cBhvr>
                                      <p:to>
                                        <p:strVal val="visible"/>
                                      </p:to>
                                    </p:set>
                                    <p:anim calcmode="lin" valueType="num">
                                      <p:cBhvr additive="base">
                                        <p:cTn id="19" dur="500" fill="hold"/>
                                        <p:tgtEl>
                                          <p:spTgt spid="21506"/>
                                        </p:tgtEl>
                                        <p:attrNameLst>
                                          <p:attrName>ppt_x</p:attrName>
                                        </p:attrNameLst>
                                      </p:cBhvr>
                                      <p:tavLst>
                                        <p:tav tm="0">
                                          <p:val>
                                            <p:strVal val="#ppt_x"/>
                                          </p:val>
                                        </p:tav>
                                        <p:tav tm="100000">
                                          <p:val>
                                            <p:strVal val="#ppt_x"/>
                                          </p:val>
                                        </p:tav>
                                      </p:tavLst>
                                    </p:anim>
                                    <p:anim calcmode="lin" valueType="num">
                                      <p:cBhvr additive="base">
                                        <p:cTn id="20" dur="500" fill="hold"/>
                                        <p:tgtEl>
                                          <p:spTgt spid="2150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3556"/>
                                        </p:tgtEl>
                                        <p:attrNameLst>
                                          <p:attrName>style.visibility</p:attrName>
                                        </p:attrNameLst>
                                      </p:cBhvr>
                                      <p:to>
                                        <p:strVal val="visible"/>
                                      </p:to>
                                    </p:set>
                                    <p:anim calcmode="lin" valueType="num">
                                      <p:cBhvr additive="base">
                                        <p:cTn id="25" dur="500" fill="hold"/>
                                        <p:tgtEl>
                                          <p:spTgt spid="23556"/>
                                        </p:tgtEl>
                                        <p:attrNameLst>
                                          <p:attrName>ppt_x</p:attrName>
                                        </p:attrNameLst>
                                      </p:cBhvr>
                                      <p:tavLst>
                                        <p:tav tm="0">
                                          <p:val>
                                            <p:strVal val="#ppt_x"/>
                                          </p:val>
                                        </p:tav>
                                        <p:tav tm="100000">
                                          <p:val>
                                            <p:strVal val="#ppt_x"/>
                                          </p:val>
                                        </p:tav>
                                      </p:tavLst>
                                    </p:anim>
                                    <p:anim calcmode="lin" valueType="num">
                                      <p:cBhvr additive="base">
                                        <p:cTn id="26" dur="500" fill="hold"/>
                                        <p:tgtEl>
                                          <p:spTgt spid="2355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23557"/>
                                        </p:tgtEl>
                                        <p:attrNameLst>
                                          <p:attrName>style.visibility</p:attrName>
                                        </p:attrNameLst>
                                      </p:cBhvr>
                                      <p:to>
                                        <p:strVal val="visible"/>
                                      </p:to>
                                    </p:set>
                                    <p:anim calcmode="lin" valueType="num">
                                      <p:cBhvr additive="base">
                                        <p:cTn id="31" dur="500"/>
                                        <p:tgtEl>
                                          <p:spTgt spid="23557"/>
                                        </p:tgtEl>
                                        <p:attrNameLst>
                                          <p:attrName>ppt_y</p:attrName>
                                        </p:attrNameLst>
                                      </p:cBhvr>
                                      <p:tavLst>
                                        <p:tav tm="0">
                                          <p:val>
                                            <p:strVal val="#ppt_y+#ppt_h*1.125000"/>
                                          </p:val>
                                        </p:tav>
                                        <p:tav tm="100000">
                                          <p:val>
                                            <p:strVal val="#ppt_y"/>
                                          </p:val>
                                        </p:tav>
                                      </p:tavLst>
                                    </p:anim>
                                    <p:animEffect transition="in" filter="wipe(up)">
                                      <p:cBhvr>
                                        <p:cTn id="32" dur="5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15363" grpId="1"/>
      <p:bldP spid="15362" grpId="0"/>
      <p:bldP spid="15362" grpId="1"/>
      <p:bldP spid="21506" grpId="0"/>
      <p:bldP spid="21506" grpId="1"/>
      <p:bldP spid="23556" grpId="0"/>
      <p:bldP spid="23556" grpId="1"/>
      <p:bldP spid="23557" grpId="0"/>
      <p:bldP spid="23557"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Text Box 2"/>
          <p:cNvSpPr txBox="1"/>
          <p:nvPr/>
        </p:nvSpPr>
        <p:spPr>
          <a:xfrm>
            <a:off x="395605" y="686435"/>
            <a:ext cx="7394575" cy="645160"/>
          </a:xfrm>
          <a:prstGeom prst="rect">
            <a:avLst/>
          </a:prstGeom>
          <a:noFill/>
          <a:ln w="9525">
            <a:noFill/>
          </a:ln>
        </p:spPr>
        <p:txBody>
          <a:bodyPr wrap="square">
            <a:spAutoFit/>
          </a:bodyPr>
          <a:p>
            <a:pPr>
              <a:spcBef>
                <a:spcPct val="50000"/>
              </a:spcBef>
            </a:pPr>
            <a:r>
              <a:rPr lang="en-US" altLang="zh-CN" sz="3200" b="1" dirty="0">
                <a:solidFill>
                  <a:srgbClr val="FF0000"/>
                </a:solidFill>
                <a:latin typeface="宋体" panose="02010600030101010101" pitchFamily="2" charset="-122"/>
              </a:rPr>
              <a:t>“</a:t>
            </a:r>
            <a:r>
              <a:rPr lang="zh-CN" altLang="en-US" sz="3200" b="1" dirty="0">
                <a:solidFill>
                  <a:srgbClr val="FF0000"/>
                </a:solidFill>
                <a:latin typeface="宋体" panose="02010600030101010101" pitchFamily="2" charset="-122"/>
              </a:rPr>
              <a:t>沧海月明珠有泪，蓝田日暖玉生烟。”</a:t>
            </a:r>
            <a:r>
              <a:rPr lang="zh-CN" altLang="en-US" sz="3600" b="1" dirty="0">
                <a:solidFill>
                  <a:srgbClr val="FF0000"/>
                </a:solidFill>
                <a:latin typeface="宋体" panose="02010600030101010101" pitchFamily="2" charset="-122"/>
              </a:rPr>
              <a:t> </a:t>
            </a:r>
            <a:endParaRPr lang="zh-CN" altLang="en-US" sz="3600" b="1" dirty="0">
              <a:solidFill>
                <a:srgbClr val="FF0000"/>
              </a:solidFill>
              <a:latin typeface="宋体" panose="02010600030101010101" pitchFamily="2" charset="-122"/>
            </a:endParaRPr>
          </a:p>
        </p:txBody>
      </p:sp>
      <p:sp>
        <p:nvSpPr>
          <p:cNvPr id="16387" name="Text Box 3"/>
          <p:cNvSpPr txBox="1"/>
          <p:nvPr/>
        </p:nvSpPr>
        <p:spPr>
          <a:xfrm>
            <a:off x="467678" y="44768"/>
            <a:ext cx="1368425" cy="641350"/>
          </a:xfrm>
          <a:prstGeom prst="rect">
            <a:avLst/>
          </a:prstGeom>
          <a:noFill/>
          <a:ln w="9525">
            <a:noFill/>
          </a:ln>
        </p:spPr>
        <p:txBody>
          <a:bodyPr>
            <a:spAutoFit/>
          </a:bodyPr>
          <a:p>
            <a:pPr>
              <a:spcBef>
                <a:spcPct val="50000"/>
              </a:spcBef>
            </a:pPr>
            <a:r>
              <a:rPr lang="zh-CN" altLang="en-US" sz="3600" b="1" dirty="0">
                <a:latin typeface="Arial" panose="020B0604020202020204" pitchFamily="34" charset="0"/>
              </a:rPr>
              <a:t>颈联</a:t>
            </a:r>
            <a:endParaRPr lang="zh-CN" altLang="en-US" sz="3600" b="1" dirty="0">
              <a:latin typeface="Arial" panose="020B0604020202020204" pitchFamily="34" charset="0"/>
            </a:endParaRPr>
          </a:p>
        </p:txBody>
      </p:sp>
      <p:sp>
        <p:nvSpPr>
          <p:cNvPr id="21508" name="Text Box 4"/>
          <p:cNvSpPr txBox="1"/>
          <p:nvPr/>
        </p:nvSpPr>
        <p:spPr>
          <a:xfrm>
            <a:off x="214630" y="2421255"/>
            <a:ext cx="8798560" cy="3286760"/>
          </a:xfrm>
          <a:prstGeom prst="rect">
            <a:avLst/>
          </a:prstGeom>
          <a:noFill/>
          <a:ln w="9525">
            <a:noFill/>
          </a:ln>
        </p:spPr>
        <p:txBody>
          <a:bodyPr wrap="square">
            <a:spAutoFit/>
          </a:bodyPr>
          <a:p>
            <a:pPr>
              <a:lnSpc>
                <a:spcPts val="3560"/>
              </a:lnSpc>
              <a:spcBef>
                <a:spcPts val="0"/>
              </a:spcBef>
            </a:pPr>
            <a:r>
              <a:rPr lang="en-US" altLang="zh-CN" sz="3200" b="1" dirty="0">
                <a:latin typeface="Arial" panose="020B0604020202020204" pitchFamily="34" charset="0"/>
              </a:rPr>
              <a:t>     </a:t>
            </a:r>
            <a:r>
              <a:rPr lang="en-US" altLang="zh-CN" sz="2800" dirty="0">
                <a:latin typeface="黑体" panose="02010600030101010101" pitchFamily="2" charset="-122"/>
                <a:ea typeface="黑体" panose="02010600030101010101" pitchFamily="2" charset="-122"/>
                <a:cs typeface="黑体" panose="02010600030101010101" pitchFamily="2" charset="-122"/>
              </a:rPr>
              <a:t>“</a:t>
            </a:r>
            <a:r>
              <a:rPr lang="zh-CN" altLang="en-US" sz="2800" dirty="0">
                <a:latin typeface="黑体" panose="02010600030101010101" pitchFamily="2" charset="-122"/>
                <a:ea typeface="黑体" panose="02010600030101010101" pitchFamily="2" charset="-122"/>
                <a:cs typeface="黑体" panose="02010600030101010101" pitchFamily="2" charset="-122"/>
              </a:rPr>
              <a:t>沧海、明月、明珠、泪珠”，这一连串凭借联想交融起的意象，幻化成了一个难以分辨的可望而不可即的又带有哀婉的妙境；</a:t>
            </a:r>
            <a:endParaRPr lang="zh-CN" altLang="en-US" sz="2800" dirty="0">
              <a:latin typeface="黑体" panose="02010600030101010101" pitchFamily="2" charset="-122"/>
              <a:ea typeface="黑体" panose="02010600030101010101" pitchFamily="2" charset="-122"/>
              <a:cs typeface="黑体" panose="02010600030101010101" pitchFamily="2" charset="-122"/>
            </a:endParaRPr>
          </a:p>
          <a:p>
            <a:pPr>
              <a:lnSpc>
                <a:spcPts val="3560"/>
              </a:lnSpc>
              <a:spcBef>
                <a:spcPts val="0"/>
              </a:spcBef>
            </a:pPr>
            <a:r>
              <a:rPr lang="en-US" altLang="zh-CN" sz="2800" dirty="0">
                <a:latin typeface="黑体" panose="02010600030101010101" pitchFamily="2" charset="-122"/>
                <a:ea typeface="黑体" panose="02010600030101010101" pitchFamily="2" charset="-122"/>
                <a:cs typeface="黑体" panose="02010600030101010101" pitchFamily="2" charset="-122"/>
              </a:rPr>
              <a:t>   </a:t>
            </a:r>
            <a:r>
              <a:rPr lang="zh-CN" altLang="en-US" sz="2800" dirty="0">
                <a:latin typeface="黑体" panose="02010600030101010101" pitchFamily="2" charset="-122"/>
                <a:ea typeface="黑体" panose="02010600030101010101" pitchFamily="2" charset="-122"/>
                <a:cs typeface="黑体" panose="02010600030101010101" pitchFamily="2" charset="-122"/>
              </a:rPr>
              <a:t>“蓝田日暖玉生烟”代表了一种异常美好的理想景色，只是它只能远观，不能把握，也无法亲近。</a:t>
            </a:r>
            <a:endParaRPr lang="zh-CN" altLang="en-US" sz="2800" dirty="0">
              <a:latin typeface="黑体" panose="02010600030101010101" pitchFamily="2" charset="-122"/>
              <a:ea typeface="黑体" panose="02010600030101010101" pitchFamily="2" charset="-122"/>
              <a:cs typeface="黑体" panose="02010600030101010101" pitchFamily="2" charset="-122"/>
            </a:endParaRPr>
          </a:p>
          <a:p>
            <a:pPr>
              <a:lnSpc>
                <a:spcPts val="3560"/>
              </a:lnSpc>
              <a:spcBef>
                <a:spcPts val="0"/>
              </a:spcBef>
            </a:pPr>
            <a:r>
              <a:rPr lang="en-US" altLang="zh-CN" sz="2800" dirty="0">
                <a:latin typeface="黑体" panose="02010600030101010101" pitchFamily="2" charset="-122"/>
                <a:ea typeface="黑体" panose="02010600030101010101" pitchFamily="2" charset="-122"/>
                <a:cs typeface="黑体" panose="02010600030101010101" pitchFamily="2" charset="-122"/>
              </a:rPr>
              <a:t>    </a:t>
            </a:r>
            <a:r>
              <a:rPr lang="zh-CN" altLang="en-US" sz="2800" dirty="0">
                <a:latin typeface="黑体" panose="02010600030101010101" pitchFamily="2" charset="-122"/>
                <a:ea typeface="黑体" panose="02010600030101010101" pitchFamily="2" charset="-122"/>
                <a:cs typeface="黑体" panose="02010600030101010101" pitchFamily="2" charset="-122"/>
              </a:rPr>
              <a:t>此联用阴阳冷暖的不同境界展现了诗人高洁的感情、执著的爱慕和无尽的哀思与怅恨。</a:t>
            </a:r>
            <a:endParaRPr lang="zh-CN" altLang="en-US" sz="2800" dirty="0">
              <a:latin typeface="黑体" panose="02010600030101010101" pitchFamily="2" charset="-122"/>
              <a:ea typeface="黑体" panose="02010600030101010101" pitchFamily="2" charset="-122"/>
              <a:cs typeface="黑体" panose="02010600030101010101" pitchFamily="2" charset="-122"/>
            </a:endParaRPr>
          </a:p>
        </p:txBody>
      </p:sp>
      <p:sp>
        <p:nvSpPr>
          <p:cNvPr id="21509" name="Text Box 5"/>
          <p:cNvSpPr txBox="1"/>
          <p:nvPr/>
        </p:nvSpPr>
        <p:spPr>
          <a:xfrm>
            <a:off x="7596505" y="5517198"/>
            <a:ext cx="1368425" cy="768350"/>
          </a:xfrm>
          <a:prstGeom prst="rect">
            <a:avLst/>
          </a:prstGeom>
          <a:noFill/>
          <a:ln w="9525">
            <a:noFill/>
          </a:ln>
        </p:spPr>
        <p:txBody>
          <a:bodyPr wrap="square">
            <a:spAutoFit/>
          </a:bodyPr>
          <a:p>
            <a:pPr>
              <a:spcBef>
                <a:spcPct val="50000"/>
              </a:spcBef>
            </a:pPr>
            <a:r>
              <a:rPr lang="zh-CN" altLang="en-US" sz="4400" b="1" dirty="0">
                <a:solidFill>
                  <a:srgbClr val="FF0000"/>
                </a:solidFill>
                <a:latin typeface="Arial" panose="020B0604020202020204" pitchFamily="34" charset="0"/>
                <a:ea typeface="华文行楷" panose="02010800040101010101" pitchFamily="2" charset="-122"/>
              </a:rPr>
              <a:t>用典</a:t>
            </a:r>
            <a:endParaRPr lang="zh-CN" altLang="en-US" sz="4400" b="1" dirty="0">
              <a:solidFill>
                <a:srgbClr val="FF0000"/>
              </a:solidFill>
              <a:latin typeface="Arial" panose="020B0604020202020204" pitchFamily="34" charset="0"/>
              <a:ea typeface="华文行楷" panose="02010800040101010101" pitchFamily="2" charset="-122"/>
            </a:endParaRPr>
          </a:p>
        </p:txBody>
      </p:sp>
      <p:sp>
        <p:nvSpPr>
          <p:cNvPr id="21506" name="Text Box 3"/>
          <p:cNvSpPr txBox="1"/>
          <p:nvPr/>
        </p:nvSpPr>
        <p:spPr>
          <a:xfrm>
            <a:off x="252095" y="1412875"/>
            <a:ext cx="8712835" cy="953135"/>
          </a:xfrm>
          <a:prstGeom prst="rect">
            <a:avLst/>
          </a:prstGeom>
          <a:noFill/>
          <a:ln w="9525">
            <a:noFill/>
          </a:ln>
        </p:spPr>
        <p:txBody>
          <a:bodyPr wrap="square">
            <a:spAutoFit/>
          </a:bodyPr>
          <a:p>
            <a:pPr>
              <a:spcBef>
                <a:spcPct val="50000"/>
              </a:spcBef>
            </a:pPr>
            <a:r>
              <a:rPr lang="zh-CN" altLang="en-US" sz="2800" dirty="0">
                <a:latin typeface="Arial" panose="020B0604020202020204" pitchFamily="34" charset="0"/>
                <a:ea typeface="黑体" panose="02010600030101010101" pitchFamily="2" charset="-122"/>
              </a:rPr>
              <a:t>     </a:t>
            </a:r>
            <a:r>
              <a:rPr lang="en-US" altLang="zh-CN" sz="2800" dirty="0">
                <a:latin typeface="Arial" panose="020B0604020202020204" pitchFamily="34" charset="0"/>
                <a:ea typeface="黑体" panose="02010600030101010101" pitchFamily="2" charset="-122"/>
              </a:rPr>
              <a:t> </a:t>
            </a:r>
            <a:r>
              <a:rPr lang="zh-CN" altLang="en-US" sz="2800" dirty="0">
                <a:ea typeface="黑体" panose="02010600030101010101" pitchFamily="2" charset="-122"/>
                <a:sym typeface="+mn-ea"/>
              </a:rPr>
              <a:t>译文：</a:t>
            </a:r>
            <a:r>
              <a:rPr lang="zh-CN" altLang="en-US" sz="2800" dirty="0">
                <a:latin typeface="Arial" panose="020B0604020202020204" pitchFamily="34" charset="0"/>
                <a:ea typeface="黑体" panose="02010600030101010101" pitchFamily="2" charset="-122"/>
              </a:rPr>
              <a:t>我的眼泪止不住的流着过去的生活，途径如同蓝田玉山上的缕缕绿烟，依稀可见。</a:t>
            </a:r>
            <a:endParaRPr lang="zh-CN" altLang="en-US" sz="2800" dirty="0">
              <a:latin typeface="Arial" panose="020B0604020202020204" pitchFamily="34" charset="0"/>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additive="base">
                                        <p:cTn id="7" dur="500"/>
                                        <p:tgtEl>
                                          <p:spTgt spid="16387"/>
                                        </p:tgtEl>
                                        <p:attrNameLst>
                                          <p:attrName>ppt_y</p:attrName>
                                        </p:attrNameLst>
                                      </p:cBhvr>
                                      <p:tavLst>
                                        <p:tav tm="0">
                                          <p:val>
                                            <p:strVal val="#ppt_y+#ppt_h*1.125000"/>
                                          </p:val>
                                        </p:tav>
                                        <p:tav tm="100000">
                                          <p:val>
                                            <p:strVal val="#ppt_y"/>
                                          </p:val>
                                        </p:tav>
                                      </p:tavLst>
                                    </p:anim>
                                    <p:animEffect transition="in" filter="wipe(up)">
                                      <p:cBhvr>
                                        <p:cTn id="8" dur="500"/>
                                        <p:tgtEl>
                                          <p:spTgt spid="1638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6386"/>
                                        </p:tgtEl>
                                        <p:attrNameLst>
                                          <p:attrName>style.visibility</p:attrName>
                                        </p:attrNameLst>
                                      </p:cBhvr>
                                      <p:to>
                                        <p:strVal val="visible"/>
                                      </p:to>
                                    </p:set>
                                    <p:anim calcmode="lin" valueType="num">
                                      <p:cBhvr additive="base">
                                        <p:cTn id="13" dur="500"/>
                                        <p:tgtEl>
                                          <p:spTgt spid="16386"/>
                                        </p:tgtEl>
                                        <p:attrNameLst>
                                          <p:attrName>ppt_y</p:attrName>
                                        </p:attrNameLst>
                                      </p:cBhvr>
                                      <p:tavLst>
                                        <p:tav tm="0">
                                          <p:val>
                                            <p:strVal val="#ppt_y+#ppt_h*1.125000"/>
                                          </p:val>
                                        </p:tav>
                                        <p:tav tm="100000">
                                          <p:val>
                                            <p:strVal val="#ppt_y"/>
                                          </p:val>
                                        </p:tav>
                                      </p:tavLst>
                                    </p:anim>
                                    <p:animEffect transition="in" filter="wipe(up)">
                                      <p:cBhvr>
                                        <p:cTn id="14" dur="500"/>
                                        <p:tgtEl>
                                          <p:spTgt spid="1638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21506"/>
                                        </p:tgtEl>
                                        <p:attrNameLst>
                                          <p:attrName>style.visibility</p:attrName>
                                        </p:attrNameLst>
                                      </p:cBhvr>
                                      <p:to>
                                        <p:strVal val="visible"/>
                                      </p:to>
                                    </p:set>
                                    <p:anim calcmode="lin" valueType="num">
                                      <p:cBhvr additive="base">
                                        <p:cTn id="19" dur="500"/>
                                        <p:tgtEl>
                                          <p:spTgt spid="21506"/>
                                        </p:tgtEl>
                                        <p:attrNameLst>
                                          <p:attrName>ppt_y</p:attrName>
                                        </p:attrNameLst>
                                      </p:cBhvr>
                                      <p:tavLst>
                                        <p:tav tm="0">
                                          <p:val>
                                            <p:strVal val="#ppt_y+#ppt_h*1.125000"/>
                                          </p:val>
                                        </p:tav>
                                        <p:tav tm="100000">
                                          <p:val>
                                            <p:strVal val="#ppt_y"/>
                                          </p:val>
                                        </p:tav>
                                      </p:tavLst>
                                    </p:anim>
                                    <p:animEffect transition="in" filter="wipe(up)">
                                      <p:cBhvr>
                                        <p:cTn id="20" dur="500"/>
                                        <p:tgtEl>
                                          <p:spTgt spid="2150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1508"/>
                                        </p:tgtEl>
                                        <p:attrNameLst>
                                          <p:attrName>style.visibility</p:attrName>
                                        </p:attrNameLst>
                                      </p:cBhvr>
                                      <p:to>
                                        <p:strVal val="visible"/>
                                      </p:to>
                                    </p:set>
                                    <p:anim calcmode="lin" valueType="num">
                                      <p:cBhvr additive="base">
                                        <p:cTn id="25" dur="500"/>
                                        <p:tgtEl>
                                          <p:spTgt spid="21508"/>
                                        </p:tgtEl>
                                        <p:attrNameLst>
                                          <p:attrName>ppt_y</p:attrName>
                                        </p:attrNameLst>
                                      </p:cBhvr>
                                      <p:tavLst>
                                        <p:tav tm="0">
                                          <p:val>
                                            <p:strVal val="#ppt_y+#ppt_h*1.125000"/>
                                          </p:val>
                                        </p:tav>
                                        <p:tav tm="100000">
                                          <p:val>
                                            <p:strVal val="#ppt_y"/>
                                          </p:val>
                                        </p:tav>
                                      </p:tavLst>
                                    </p:anim>
                                    <p:animEffect transition="in" filter="wipe(up)">
                                      <p:cBhvr>
                                        <p:cTn id="26" dur="500"/>
                                        <p:tgtEl>
                                          <p:spTgt spid="21508"/>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1509"/>
                                        </p:tgtEl>
                                        <p:attrNameLst>
                                          <p:attrName>style.visibility</p:attrName>
                                        </p:attrNameLst>
                                      </p:cBhvr>
                                      <p:to>
                                        <p:strVal val="visible"/>
                                      </p:to>
                                    </p:set>
                                    <p:anim calcmode="lin" valueType="num">
                                      <p:cBhvr additive="base">
                                        <p:cTn id="31" dur="500" fill="hold"/>
                                        <p:tgtEl>
                                          <p:spTgt spid="21509"/>
                                        </p:tgtEl>
                                        <p:attrNameLst>
                                          <p:attrName>ppt_x</p:attrName>
                                        </p:attrNameLst>
                                      </p:cBhvr>
                                      <p:tavLst>
                                        <p:tav tm="0">
                                          <p:val>
                                            <p:strVal val="#ppt_x"/>
                                          </p:val>
                                        </p:tav>
                                        <p:tav tm="100000">
                                          <p:val>
                                            <p:strVal val="#ppt_x"/>
                                          </p:val>
                                        </p:tav>
                                      </p:tavLst>
                                    </p:anim>
                                    <p:anim calcmode="lin" valueType="num">
                                      <p:cBhvr additive="base">
                                        <p:cTn id="32" dur="500" fill="hold"/>
                                        <p:tgtEl>
                                          <p:spTgt spid="2150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P spid="16387" grpId="1"/>
      <p:bldP spid="16386" grpId="0"/>
      <p:bldP spid="16386" grpId="1"/>
      <p:bldP spid="21506" grpId="0"/>
      <p:bldP spid="21506" grpId="1"/>
      <p:bldP spid="21508" grpId="0"/>
      <p:bldP spid="21508" grpId="1"/>
      <p:bldP spid="21509" grpId="0"/>
      <p:bldP spid="21509"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Text Box 2"/>
          <p:cNvSpPr txBox="1"/>
          <p:nvPr/>
        </p:nvSpPr>
        <p:spPr>
          <a:xfrm>
            <a:off x="323850" y="1269365"/>
            <a:ext cx="8569325" cy="641350"/>
          </a:xfrm>
          <a:prstGeom prst="rect">
            <a:avLst/>
          </a:prstGeom>
          <a:noFill/>
          <a:ln w="9525">
            <a:noFill/>
          </a:ln>
        </p:spPr>
        <p:txBody>
          <a:bodyPr>
            <a:spAutoFit/>
          </a:bodyPr>
          <a:p>
            <a:pPr>
              <a:spcBef>
                <a:spcPct val="50000"/>
              </a:spcBef>
            </a:pPr>
            <a:r>
              <a:rPr lang="en-US" altLang="zh-CN" sz="3600" b="1" dirty="0">
                <a:solidFill>
                  <a:srgbClr val="FF0000"/>
                </a:solidFill>
                <a:latin typeface="宋体" panose="02010600030101010101" pitchFamily="2" charset="-122"/>
              </a:rPr>
              <a:t>“</a:t>
            </a:r>
            <a:r>
              <a:rPr lang="zh-CN" altLang="en-US" sz="3600" b="1" dirty="0">
                <a:solidFill>
                  <a:srgbClr val="FF0000"/>
                </a:solidFill>
                <a:latin typeface="宋体" panose="02010600030101010101" pitchFamily="2" charset="-122"/>
              </a:rPr>
              <a:t>此情可待成追忆，只是当时已惘然。”</a:t>
            </a:r>
            <a:r>
              <a:rPr lang="zh-CN" altLang="en-US" sz="3600" dirty="0">
                <a:solidFill>
                  <a:srgbClr val="FF0000"/>
                </a:solidFill>
                <a:latin typeface="宋体" panose="02010600030101010101" pitchFamily="2" charset="-122"/>
              </a:rPr>
              <a:t> </a:t>
            </a:r>
            <a:endParaRPr lang="zh-CN" altLang="en-US" sz="3600" dirty="0">
              <a:solidFill>
                <a:srgbClr val="FF0000"/>
              </a:solidFill>
              <a:latin typeface="宋体" panose="02010600030101010101" pitchFamily="2" charset="-122"/>
            </a:endParaRPr>
          </a:p>
        </p:txBody>
      </p:sp>
      <p:sp>
        <p:nvSpPr>
          <p:cNvPr id="17411" name="Text Box 3"/>
          <p:cNvSpPr txBox="1"/>
          <p:nvPr/>
        </p:nvSpPr>
        <p:spPr>
          <a:xfrm>
            <a:off x="755650" y="476250"/>
            <a:ext cx="1441450" cy="641350"/>
          </a:xfrm>
          <a:prstGeom prst="rect">
            <a:avLst/>
          </a:prstGeom>
          <a:noFill/>
          <a:ln w="9525">
            <a:noFill/>
          </a:ln>
        </p:spPr>
        <p:txBody>
          <a:bodyPr>
            <a:spAutoFit/>
          </a:bodyPr>
          <a:p>
            <a:pPr>
              <a:spcBef>
                <a:spcPct val="50000"/>
              </a:spcBef>
            </a:pPr>
            <a:r>
              <a:rPr lang="zh-CN" altLang="en-US" sz="3600" b="1" dirty="0">
                <a:latin typeface="Arial" panose="020B0604020202020204" pitchFamily="34" charset="0"/>
              </a:rPr>
              <a:t>尾联</a:t>
            </a:r>
            <a:endParaRPr lang="zh-CN" altLang="en-US" sz="3600" b="1" dirty="0">
              <a:latin typeface="Arial" panose="020B0604020202020204" pitchFamily="34" charset="0"/>
            </a:endParaRPr>
          </a:p>
        </p:txBody>
      </p:sp>
      <p:sp>
        <p:nvSpPr>
          <p:cNvPr id="24580" name="Text Box 4"/>
          <p:cNvSpPr txBox="1"/>
          <p:nvPr/>
        </p:nvSpPr>
        <p:spPr>
          <a:xfrm>
            <a:off x="111760" y="2348865"/>
            <a:ext cx="8781415" cy="1076325"/>
          </a:xfrm>
          <a:prstGeom prst="rect">
            <a:avLst/>
          </a:prstGeom>
          <a:noFill/>
          <a:ln w="9525">
            <a:noFill/>
          </a:ln>
        </p:spPr>
        <p:txBody>
          <a:bodyPr wrap="square">
            <a:spAutoFit/>
          </a:bodyPr>
          <a:p>
            <a:pPr>
              <a:spcBef>
                <a:spcPct val="50000"/>
              </a:spcBef>
            </a:pPr>
            <a:r>
              <a:rPr lang="en-US" altLang="zh-CN" sz="3200" b="1" dirty="0">
                <a:latin typeface="Arial" panose="020B0604020202020204" pitchFamily="34" charset="0"/>
                <a:ea typeface="楷体_GB2312" panose="02010609030101010101" pitchFamily="49" charset="-122"/>
              </a:rPr>
              <a:t>       </a:t>
            </a:r>
            <a:r>
              <a:rPr lang="zh-CN" altLang="en-US" sz="3200" b="1" dirty="0">
                <a:latin typeface="Arial" panose="020B0604020202020204" pitchFamily="34" charset="0"/>
                <a:ea typeface="楷体_GB2312" panose="02010609030101010101" pitchFamily="49" charset="-122"/>
              </a:rPr>
              <a:t>译文</a:t>
            </a:r>
            <a:r>
              <a:rPr lang="zh-CN" altLang="en-US" sz="3200" b="1" dirty="0">
                <a:latin typeface="Arial" panose="020B0604020202020204" pitchFamily="34" charset="0"/>
                <a:ea typeface="楷体_GB2312" panose="02010609030101010101" pitchFamily="49" charset="-122"/>
              </a:rPr>
              <a:t>：如此哀怨怅恨的情怀哪里是现在回忆才感到的啊，在当时就已经令人惘然无措了。</a:t>
            </a:r>
            <a:endParaRPr lang="zh-CN" altLang="en-US" sz="3200" b="1" dirty="0">
              <a:latin typeface="Arial" panose="020B0604020202020204" pitchFamily="34" charset="0"/>
              <a:ea typeface="楷体_GB2312" panose="02010609030101010101" pitchFamily="49" charset="-122"/>
            </a:endParaRPr>
          </a:p>
        </p:txBody>
      </p:sp>
      <p:sp>
        <p:nvSpPr>
          <p:cNvPr id="2" name="Text Box 4"/>
          <p:cNvSpPr txBox="1"/>
          <p:nvPr/>
        </p:nvSpPr>
        <p:spPr>
          <a:xfrm>
            <a:off x="640080" y="4221480"/>
            <a:ext cx="7725410" cy="583565"/>
          </a:xfrm>
          <a:prstGeom prst="rect">
            <a:avLst/>
          </a:prstGeom>
          <a:noFill/>
          <a:ln w="9525">
            <a:noFill/>
          </a:ln>
        </p:spPr>
        <p:txBody>
          <a:bodyPr wrap="square">
            <a:spAutoFit/>
          </a:bodyPr>
          <a:p>
            <a:pPr>
              <a:spcBef>
                <a:spcPct val="50000"/>
              </a:spcBef>
            </a:pPr>
            <a:r>
              <a:rPr lang="zh-CN" altLang="en-US" sz="3200" b="1" dirty="0">
                <a:latin typeface="Arial" panose="020B0604020202020204" pitchFamily="34" charset="0"/>
                <a:ea typeface="楷体_GB2312" panose="02010609030101010101" pitchFamily="49" charset="-122"/>
              </a:rPr>
              <a:t>诗人回环曲折地表达了自己的怅惘苦痛。</a:t>
            </a:r>
            <a:endParaRPr lang="zh-CN" altLang="en-US" sz="3200" b="1" dirty="0">
              <a:latin typeface="Arial" panose="020B0604020202020204" pitchFamily="34" charset="0"/>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 calcmode="lin" valueType="num">
                                      <p:cBhvr additive="base">
                                        <p:cTn id="7" dur="500" fill="hold"/>
                                        <p:tgtEl>
                                          <p:spTgt spid="17411"/>
                                        </p:tgtEl>
                                        <p:attrNameLst>
                                          <p:attrName>ppt_x</p:attrName>
                                        </p:attrNameLst>
                                      </p:cBhvr>
                                      <p:tavLst>
                                        <p:tav tm="0">
                                          <p:val>
                                            <p:strVal val="#ppt_x"/>
                                          </p:val>
                                        </p:tav>
                                        <p:tav tm="100000">
                                          <p:val>
                                            <p:strVal val="#ppt_x"/>
                                          </p:val>
                                        </p:tav>
                                      </p:tavLst>
                                    </p:anim>
                                    <p:anim calcmode="lin" valueType="num">
                                      <p:cBhvr additive="base">
                                        <p:cTn id="8" dur="500" fill="hold"/>
                                        <p:tgtEl>
                                          <p:spTgt spid="174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10"/>
                                        </p:tgtEl>
                                        <p:attrNameLst>
                                          <p:attrName>style.visibility</p:attrName>
                                        </p:attrNameLst>
                                      </p:cBhvr>
                                      <p:to>
                                        <p:strVal val="visible"/>
                                      </p:to>
                                    </p:set>
                                    <p:anim calcmode="lin" valueType="num">
                                      <p:cBhvr additive="base">
                                        <p:cTn id="13" dur="500" fill="hold"/>
                                        <p:tgtEl>
                                          <p:spTgt spid="17410"/>
                                        </p:tgtEl>
                                        <p:attrNameLst>
                                          <p:attrName>ppt_x</p:attrName>
                                        </p:attrNameLst>
                                      </p:cBhvr>
                                      <p:tavLst>
                                        <p:tav tm="0">
                                          <p:val>
                                            <p:strVal val="#ppt_x"/>
                                          </p:val>
                                        </p:tav>
                                        <p:tav tm="100000">
                                          <p:val>
                                            <p:strVal val="#ppt_x"/>
                                          </p:val>
                                        </p:tav>
                                      </p:tavLst>
                                    </p:anim>
                                    <p:anim calcmode="lin" valueType="num">
                                      <p:cBhvr additive="base">
                                        <p:cTn id="14" dur="500" fill="hold"/>
                                        <p:tgtEl>
                                          <p:spTgt spid="174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580"/>
                                        </p:tgtEl>
                                        <p:attrNameLst>
                                          <p:attrName>style.visibility</p:attrName>
                                        </p:attrNameLst>
                                      </p:cBhvr>
                                      <p:to>
                                        <p:strVal val="visible"/>
                                      </p:to>
                                    </p:set>
                                    <p:anim calcmode="lin" valueType="num">
                                      <p:cBhvr additive="base">
                                        <p:cTn id="19" dur="500" fill="hold"/>
                                        <p:tgtEl>
                                          <p:spTgt spid="24580"/>
                                        </p:tgtEl>
                                        <p:attrNameLst>
                                          <p:attrName>ppt_x</p:attrName>
                                        </p:attrNameLst>
                                      </p:cBhvr>
                                      <p:tavLst>
                                        <p:tav tm="0">
                                          <p:val>
                                            <p:strVal val="#ppt_x"/>
                                          </p:val>
                                        </p:tav>
                                        <p:tav tm="100000">
                                          <p:val>
                                            <p:strVal val="#ppt_x"/>
                                          </p:val>
                                        </p:tav>
                                      </p:tavLst>
                                    </p:anim>
                                    <p:anim calcmode="lin" valueType="num">
                                      <p:cBhvr additive="base">
                                        <p:cTn id="20" dur="500" fill="hold"/>
                                        <p:tgtEl>
                                          <p:spTgt spid="2458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17411" grpId="1"/>
      <p:bldP spid="17410" grpId="0"/>
      <p:bldP spid="17410" grpId="1"/>
      <p:bldP spid="24580" grpId="0"/>
      <p:bldP spid="24580" grpId="1"/>
      <p:bldP spid="2" grpId="0"/>
      <p:bldP spid="2"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Text Box 2"/>
          <p:cNvSpPr txBox="1"/>
          <p:nvPr/>
        </p:nvSpPr>
        <p:spPr>
          <a:xfrm>
            <a:off x="682943" y="548640"/>
            <a:ext cx="7561262" cy="5674995"/>
          </a:xfrm>
          <a:prstGeom prst="rect">
            <a:avLst/>
          </a:prstGeom>
          <a:noFill/>
          <a:ln w="9525">
            <a:noFill/>
          </a:ln>
        </p:spPr>
        <p:txBody>
          <a:bodyPr>
            <a:spAutoFit/>
          </a:bodyPr>
          <a:p>
            <a:pPr>
              <a:lnSpc>
                <a:spcPct val="85000"/>
              </a:lnSpc>
              <a:spcBef>
                <a:spcPct val="50000"/>
              </a:spcBef>
            </a:pPr>
            <a:r>
              <a:rPr lang="zh-CN" altLang="en-US" sz="3200" b="1" dirty="0">
                <a:solidFill>
                  <a:schemeClr val="tx2"/>
                </a:solidFill>
                <a:latin typeface="Arial" panose="020B0604020202020204" pitchFamily="34" charset="0"/>
                <a:ea typeface="楷体_GB2312" panose="02010609030101010101" pitchFamily="49" charset="-122"/>
              </a:rPr>
              <a:t>诗歌内容：</a:t>
            </a:r>
            <a:r>
              <a:rPr lang="zh-CN" altLang="en-US" sz="3200" b="1" dirty="0">
                <a:latin typeface="Arial" panose="020B0604020202020204" pitchFamily="34" charset="0"/>
                <a:ea typeface="楷体_GB2312" panose="02010609030101010101" pitchFamily="49" charset="-122"/>
              </a:rPr>
              <a:t>  </a:t>
            </a:r>
            <a:br>
              <a:rPr lang="zh-CN" altLang="en-US" sz="3200" b="1" dirty="0">
                <a:latin typeface="Arial" panose="020B0604020202020204" pitchFamily="34" charset="0"/>
                <a:ea typeface="楷体_GB2312" panose="02010609030101010101" pitchFamily="49" charset="-122"/>
              </a:rPr>
            </a:br>
            <a:r>
              <a:rPr lang="zh-CN" altLang="en-US" sz="3200" b="1" dirty="0">
                <a:latin typeface="Arial" panose="020B0604020202020204" pitchFamily="34" charset="0"/>
                <a:ea typeface="楷体_GB2312" panose="02010609030101010101" pitchFamily="49" charset="-122"/>
              </a:rPr>
              <a:t>（首联）锦瑟牵情，回首往事             （颔联）往事如梦，感伤深沉             （颈联）对月而泣，美梦如烟             （尾联）追忆此情，当时惘然 </a:t>
            </a:r>
            <a:endParaRPr lang="zh-CN" altLang="en-US" sz="3200" b="1" dirty="0">
              <a:latin typeface="Arial" panose="020B0604020202020204" pitchFamily="34" charset="0"/>
              <a:ea typeface="楷体_GB2312" panose="02010609030101010101" pitchFamily="49" charset="-122"/>
            </a:endParaRPr>
          </a:p>
          <a:p>
            <a:pPr>
              <a:lnSpc>
                <a:spcPct val="85000"/>
              </a:lnSpc>
              <a:spcBef>
                <a:spcPct val="50000"/>
              </a:spcBef>
            </a:pPr>
            <a:r>
              <a:rPr lang="zh-CN" altLang="en-US" sz="3200" b="1" dirty="0">
                <a:solidFill>
                  <a:schemeClr val="tx2"/>
                </a:solidFill>
                <a:latin typeface="Arial" panose="020B0604020202020204" pitchFamily="34" charset="0"/>
                <a:ea typeface="楷体_GB2312" panose="02010609030101010101" pitchFamily="49" charset="-122"/>
              </a:rPr>
              <a:t>诗的情感：</a:t>
            </a:r>
            <a:endParaRPr lang="zh-CN" altLang="en-US" sz="3200" b="1" dirty="0">
              <a:solidFill>
                <a:schemeClr val="tx2"/>
              </a:solidFill>
              <a:latin typeface="Arial" panose="020B0604020202020204" pitchFamily="34" charset="0"/>
              <a:ea typeface="楷体_GB2312" panose="02010609030101010101" pitchFamily="49" charset="-122"/>
            </a:endParaRPr>
          </a:p>
          <a:p>
            <a:pPr>
              <a:lnSpc>
                <a:spcPct val="85000"/>
              </a:lnSpc>
              <a:spcBef>
                <a:spcPct val="50000"/>
              </a:spcBef>
            </a:pPr>
            <a:r>
              <a:rPr lang="zh-CN" altLang="en-US" sz="3200" b="1" dirty="0">
                <a:latin typeface="Arial" panose="020B0604020202020204" pitchFamily="34" charset="0"/>
                <a:ea typeface="楷体_GB2312" panose="02010609030101010101" pitchFamily="49" charset="-122"/>
              </a:rPr>
              <a:t>追忆华年的迷惘与感伤。</a:t>
            </a:r>
            <a:endParaRPr lang="zh-CN" altLang="en-US" sz="3200" b="1" dirty="0">
              <a:latin typeface="Arial" panose="020B0604020202020204" pitchFamily="34" charset="0"/>
              <a:ea typeface="楷体_GB2312" panose="02010609030101010101" pitchFamily="49" charset="-122"/>
            </a:endParaRPr>
          </a:p>
          <a:p>
            <a:pPr>
              <a:lnSpc>
                <a:spcPct val="85000"/>
              </a:lnSpc>
              <a:spcBef>
                <a:spcPct val="50000"/>
              </a:spcBef>
            </a:pPr>
            <a:r>
              <a:rPr lang="zh-CN" altLang="en-US" sz="3200" b="1" dirty="0">
                <a:solidFill>
                  <a:schemeClr val="tx2"/>
                </a:solidFill>
                <a:latin typeface="Arial" panose="020B0604020202020204" pitchFamily="34" charset="0"/>
                <a:ea typeface="楷体_GB2312" panose="02010609030101010101" pitchFamily="49" charset="-122"/>
              </a:rPr>
              <a:t>诗的写作特点：</a:t>
            </a:r>
            <a:endParaRPr lang="zh-CN" altLang="en-US" sz="3200" b="1" dirty="0">
              <a:solidFill>
                <a:schemeClr val="tx2"/>
              </a:solidFill>
              <a:latin typeface="Arial" panose="020B0604020202020204" pitchFamily="34" charset="0"/>
              <a:ea typeface="楷体_GB2312" panose="02010609030101010101" pitchFamily="49" charset="-122"/>
            </a:endParaRPr>
          </a:p>
          <a:p>
            <a:pPr>
              <a:lnSpc>
                <a:spcPct val="85000"/>
              </a:lnSpc>
              <a:spcBef>
                <a:spcPct val="50000"/>
              </a:spcBef>
            </a:pPr>
            <a:r>
              <a:rPr lang="zh-CN" altLang="en-US" sz="3200" b="1" dirty="0">
                <a:latin typeface="Arial" panose="020B0604020202020204" pitchFamily="34" charset="0"/>
                <a:ea typeface="楷体_GB2312" panose="02010609030101010101" pitchFamily="49" charset="-122"/>
              </a:rPr>
              <a:t>大量用典（往往不用原典的事理，而着眼于从原典中生发诗意的联想，借以传递情绪和感受。 ）</a:t>
            </a:r>
            <a:endParaRPr lang="zh-CN" altLang="en-US" sz="3200" b="1" dirty="0">
              <a:latin typeface="Arial" panose="020B0604020202020204" pitchFamily="34" charset="0"/>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additive="base">
                                        <p:cTn id="7" dur="500" fill="hold"/>
                                        <p:tgtEl>
                                          <p:spTgt spid="25602"/>
                                        </p:tgtEl>
                                        <p:attrNameLst>
                                          <p:attrName>ppt_x</p:attrName>
                                        </p:attrNameLst>
                                      </p:cBhvr>
                                      <p:tavLst>
                                        <p:tav tm="0">
                                          <p:val>
                                            <p:strVal val="#ppt_x"/>
                                          </p:val>
                                        </p:tav>
                                        <p:tav tm="100000">
                                          <p:val>
                                            <p:strVal val="#ppt_x"/>
                                          </p:val>
                                        </p:tav>
                                      </p:tavLst>
                                    </p:anim>
                                    <p:anim calcmode="lin" valueType="num">
                                      <p:cBhvr additive="base">
                                        <p:cTn id="8" dur="500" fill="hold"/>
                                        <p:tgtEl>
                                          <p:spTgt spid="256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2"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a:spLocks noGrp="1" noRot="1"/>
          </p:cNvSpPr>
          <p:nvPr>
            <p:ph type="title"/>
          </p:nvPr>
        </p:nvSpPr>
        <p:spPr/>
        <p:txBody>
          <a:bodyPr vert="horz" wrap="square" lIns="91440" tIns="45720" rIns="91440" bIns="45720" anchor="ctr" anchorCtr="0"/>
          <a:p>
            <a:pPr eaLnBrk="1" hangingPunct="1"/>
            <a:r>
              <a:rPr lang="zh-CN" altLang="en-US" dirty="0"/>
              <a:t>关于</a:t>
            </a:r>
            <a:r>
              <a:rPr lang="en-US" altLang="zh-CN" dirty="0"/>
              <a:t>《</a:t>
            </a:r>
            <a:r>
              <a:rPr lang="zh-CN" altLang="en-US" dirty="0"/>
              <a:t>锦瑟</a:t>
            </a:r>
            <a:r>
              <a:rPr lang="en-US" altLang="zh-CN" dirty="0"/>
              <a:t>》</a:t>
            </a:r>
            <a:endParaRPr lang="en-US" altLang="zh-CN" dirty="0"/>
          </a:p>
        </p:txBody>
      </p:sp>
      <p:sp>
        <p:nvSpPr>
          <p:cNvPr id="19459" name="Rectangle 3"/>
          <p:cNvSpPr>
            <a:spLocks noGrp="1" noRot="1"/>
          </p:cNvSpPr>
          <p:nvPr>
            <p:ph idx="1"/>
          </p:nvPr>
        </p:nvSpPr>
        <p:spPr>
          <a:xfrm>
            <a:off x="250825" y="1528763"/>
            <a:ext cx="8540750" cy="5329237"/>
          </a:xfrm>
        </p:spPr>
        <p:txBody>
          <a:bodyPr vert="horz" wrap="square" lIns="91440" tIns="45720" rIns="91440" bIns="45720" anchor="t" anchorCtr="0"/>
          <a:p>
            <a:pPr marL="0" indent="0" eaLnBrk="1" hangingPunct="1">
              <a:buNone/>
            </a:pPr>
            <a:r>
              <a:rPr lang="en-US" altLang="zh-CN" b="1" dirty="0"/>
              <a:t>       </a:t>
            </a:r>
            <a:r>
              <a:rPr lang="zh-CN" altLang="en-US" b="1" dirty="0"/>
              <a:t>作此诗时诗人</a:t>
            </a:r>
            <a:r>
              <a:rPr lang="en-US" altLang="zh-CN" b="1" dirty="0"/>
              <a:t>46</a:t>
            </a:r>
            <a:r>
              <a:rPr lang="zh-CN" altLang="en-US" b="1" dirty="0"/>
              <a:t>岁，罢盐铁推官后回郑州闲居，不久病故。诗的内容是回忆往事，情调低沉，诵读时要放慢速度，本诗虽题为“锦瑟”，但并非“咏物诗”，只是以开头二字为题。李商隐的诗语言清丽，感情哀怨，境界朦胧，解读极为不易。古来解此诗者有几十家，而众说纷纭，莫衷一是。</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additive="base">
                                        <p:cTn id="7" dur="500" fill="hold"/>
                                        <p:tgtEl>
                                          <p:spTgt spid="19458"/>
                                        </p:tgtEl>
                                        <p:attrNameLst>
                                          <p:attrName>ppt_x</p:attrName>
                                        </p:attrNameLst>
                                      </p:cBhvr>
                                      <p:tavLst>
                                        <p:tav tm="0">
                                          <p:val>
                                            <p:strVal val="#ppt_x"/>
                                          </p:val>
                                        </p:tav>
                                        <p:tav tm="100000">
                                          <p:val>
                                            <p:strVal val="#ppt_x"/>
                                          </p:val>
                                        </p:tav>
                                      </p:tavLst>
                                    </p:anim>
                                    <p:anim calcmode="lin" valueType="num">
                                      <p:cBhvr additive="base">
                                        <p:cTn id="8" dur="500" fill="hold"/>
                                        <p:tgtEl>
                                          <p:spTgt spid="1945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459">
                                            <p:txEl>
                                              <p:pRg st="0" end="0"/>
                                            </p:txEl>
                                          </p:spTgt>
                                        </p:tgtEl>
                                        <p:attrNameLst>
                                          <p:attrName>style.visibility</p:attrName>
                                        </p:attrNameLst>
                                      </p:cBhvr>
                                      <p:to>
                                        <p:strVal val="visible"/>
                                      </p:to>
                                    </p:set>
                                    <p:anim calcmode="lin" valueType="num">
                                      <p:cBhvr additive="base">
                                        <p:cTn id="13" dur="500" fill="hold"/>
                                        <p:tgtEl>
                                          <p:spTgt spid="1945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5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19458" grpId="1"/>
      <p:bldP spid="19459" grpId="0" build="p"/>
      <p:bldP spid="19459" grpI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Text Box 2"/>
          <p:cNvSpPr txBox="1"/>
          <p:nvPr/>
        </p:nvSpPr>
        <p:spPr>
          <a:xfrm>
            <a:off x="827088" y="1557338"/>
            <a:ext cx="7416800" cy="2774950"/>
          </a:xfrm>
          <a:prstGeom prst="rect">
            <a:avLst/>
          </a:prstGeom>
          <a:noFill/>
          <a:ln w="9525">
            <a:noFill/>
          </a:ln>
        </p:spPr>
        <p:txBody>
          <a:bodyPr>
            <a:spAutoFit/>
          </a:bodyPr>
          <a:p>
            <a:pPr>
              <a:spcBef>
                <a:spcPct val="50000"/>
              </a:spcBef>
            </a:pPr>
            <a:r>
              <a:rPr lang="zh-CN" altLang="en-US" sz="3200" b="1" dirty="0">
                <a:latin typeface="Arial" panose="020B0604020202020204" pitchFamily="34" charset="0"/>
                <a:ea typeface="楷体_GB2312" panose="02010609030101010101" pitchFamily="49" charset="-122"/>
              </a:rPr>
              <a:t>后人对</a:t>
            </a:r>
            <a:r>
              <a:rPr lang="en-US" altLang="zh-CN" sz="3200" b="1" dirty="0">
                <a:latin typeface="Arial" panose="020B0604020202020204" pitchFamily="34" charset="0"/>
                <a:ea typeface="楷体_GB2312" panose="02010609030101010101" pitchFamily="49" charset="-122"/>
              </a:rPr>
              <a:t>《</a:t>
            </a:r>
            <a:r>
              <a:rPr lang="zh-CN" altLang="en-US" sz="3200" b="1" dirty="0">
                <a:latin typeface="Arial" panose="020B0604020202020204" pitchFamily="34" charset="0"/>
                <a:ea typeface="楷体_GB2312" panose="02010609030101010101" pitchFamily="49" charset="-122"/>
              </a:rPr>
              <a:t>锦瑟</a:t>
            </a:r>
            <a:r>
              <a:rPr lang="en-US" altLang="zh-CN" sz="3200" b="1" dirty="0">
                <a:latin typeface="Arial" panose="020B0604020202020204" pitchFamily="34" charset="0"/>
                <a:ea typeface="楷体_GB2312" panose="02010609030101010101" pitchFamily="49" charset="-122"/>
              </a:rPr>
              <a:t>》</a:t>
            </a:r>
            <a:r>
              <a:rPr lang="zh-CN" altLang="en-US" sz="3200" b="1" dirty="0">
                <a:latin typeface="Arial" panose="020B0604020202020204" pitchFamily="34" charset="0"/>
                <a:ea typeface="楷体_GB2312" panose="02010609030101010101" pitchFamily="49" charset="-122"/>
              </a:rPr>
              <a:t>的解读：</a:t>
            </a:r>
            <a:endParaRPr lang="zh-CN" altLang="en-US" sz="3200" b="1" dirty="0">
              <a:latin typeface="Arial" panose="020B0604020202020204" pitchFamily="34" charset="0"/>
              <a:ea typeface="楷体_GB2312" panose="02010609030101010101" pitchFamily="49" charset="-122"/>
            </a:endParaRPr>
          </a:p>
          <a:p>
            <a:pPr>
              <a:spcBef>
                <a:spcPct val="50000"/>
              </a:spcBef>
            </a:pPr>
            <a:r>
              <a:rPr lang="en-US" altLang="zh-CN" sz="3200" b="1" dirty="0">
                <a:latin typeface="Arial" panose="020B0604020202020204" pitchFamily="34" charset="0"/>
                <a:ea typeface="楷体_GB2312" panose="02010609030101010101" pitchFamily="49" charset="-122"/>
              </a:rPr>
              <a:t>1</a:t>
            </a:r>
            <a:r>
              <a:rPr lang="zh-CN" altLang="en-US" sz="3200" b="1" dirty="0">
                <a:latin typeface="Arial" panose="020B0604020202020204" pitchFamily="34" charset="0"/>
                <a:ea typeface="楷体_GB2312" panose="02010609030101010101" pitchFamily="49" charset="-122"/>
              </a:rPr>
              <a:t>、对亡妻的深情悼念（悼亡诗）</a:t>
            </a:r>
            <a:endParaRPr lang="zh-CN" altLang="en-US" sz="3200" b="1" dirty="0">
              <a:latin typeface="Arial" panose="020B0604020202020204" pitchFamily="34" charset="0"/>
              <a:ea typeface="楷体_GB2312" panose="02010609030101010101" pitchFamily="49" charset="-122"/>
            </a:endParaRPr>
          </a:p>
          <a:p>
            <a:pPr>
              <a:spcBef>
                <a:spcPct val="50000"/>
              </a:spcBef>
            </a:pPr>
            <a:r>
              <a:rPr lang="en-US" altLang="zh-CN" sz="3200" b="1" dirty="0">
                <a:latin typeface="Arial" panose="020B0604020202020204" pitchFamily="34" charset="0"/>
                <a:ea typeface="楷体_GB2312" panose="02010609030101010101" pitchFamily="49" charset="-122"/>
              </a:rPr>
              <a:t>2</a:t>
            </a:r>
            <a:r>
              <a:rPr lang="zh-CN" altLang="en-US" sz="3200" b="1" dirty="0">
                <a:latin typeface="Arial" panose="020B0604020202020204" pitchFamily="34" charset="0"/>
                <a:ea typeface="楷体_GB2312" panose="02010609030101010101" pitchFamily="49" charset="-122"/>
              </a:rPr>
              <a:t>、思念而不能相聚的痛苦（爱情诗）</a:t>
            </a:r>
            <a:endParaRPr lang="zh-CN" altLang="en-US" sz="3200" b="1" dirty="0">
              <a:latin typeface="Arial" panose="020B0604020202020204" pitchFamily="34" charset="0"/>
              <a:ea typeface="楷体_GB2312" panose="02010609030101010101" pitchFamily="49" charset="-122"/>
            </a:endParaRPr>
          </a:p>
          <a:p>
            <a:pPr>
              <a:spcBef>
                <a:spcPct val="50000"/>
              </a:spcBef>
            </a:pPr>
            <a:r>
              <a:rPr lang="en-US" altLang="zh-CN" sz="3200" b="1" dirty="0">
                <a:latin typeface="Arial" panose="020B0604020202020204" pitchFamily="34" charset="0"/>
                <a:ea typeface="楷体_GB2312" panose="02010609030101010101" pitchFamily="49" charset="-122"/>
              </a:rPr>
              <a:t>3</a:t>
            </a:r>
            <a:r>
              <a:rPr lang="zh-CN" altLang="en-US" sz="3200" b="1" dirty="0">
                <a:latin typeface="Arial" panose="020B0604020202020204" pitchFamily="34" charset="0"/>
                <a:ea typeface="楷体_GB2312" panose="02010609030101010101" pitchFamily="49" charset="-122"/>
              </a:rPr>
              <a:t>、作者的身世自伤（咏怀诗）  </a:t>
            </a:r>
            <a:endParaRPr lang="zh-CN" altLang="en-US" sz="3200" b="1" dirty="0">
              <a:latin typeface="Arial" panose="020B0604020202020204" pitchFamily="34" charset="0"/>
              <a:ea typeface="楷体_GB2312" panose="02010609030101010101" pitchFamily="49" charset="-122"/>
            </a:endParaRPr>
          </a:p>
        </p:txBody>
      </p:sp>
      <p:sp>
        <p:nvSpPr>
          <p:cNvPr id="32772" name="Text Box 5"/>
          <p:cNvSpPr txBox="1"/>
          <p:nvPr/>
        </p:nvSpPr>
        <p:spPr>
          <a:xfrm>
            <a:off x="827405" y="692785"/>
            <a:ext cx="4313238" cy="641350"/>
          </a:xfrm>
          <a:prstGeom prst="rect">
            <a:avLst/>
          </a:prstGeom>
          <a:noFill/>
          <a:ln w="9525">
            <a:noFill/>
          </a:ln>
        </p:spPr>
        <p:txBody>
          <a:bodyPr wrap="none">
            <a:spAutoFit/>
          </a:bodyPr>
          <a:p>
            <a:r>
              <a:rPr lang="zh-CN" altLang="en-US" sz="3600" b="1" dirty="0">
                <a:latin typeface="Arial" panose="020B0604020202020204" pitchFamily="34" charset="0"/>
                <a:ea typeface="黑体" panose="02010600030101010101" pitchFamily="2" charset="-122"/>
              </a:rPr>
              <a:t>诗歌的主旨是什么？</a:t>
            </a:r>
            <a:endParaRPr lang="zh-CN" altLang="en-US" sz="3600" b="1" dirty="0">
              <a:latin typeface="Arial" panose="020B0604020202020204" pitchFamily="34" charset="0"/>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772"/>
                                        </p:tgtEl>
                                        <p:attrNameLst>
                                          <p:attrName>style.visibility</p:attrName>
                                        </p:attrNameLst>
                                      </p:cBhvr>
                                      <p:to>
                                        <p:strVal val="visible"/>
                                      </p:to>
                                    </p:set>
                                    <p:anim calcmode="lin" valueType="num">
                                      <p:cBhvr additive="base">
                                        <p:cTn id="7" dur="500" fill="hold"/>
                                        <p:tgtEl>
                                          <p:spTgt spid="32772"/>
                                        </p:tgtEl>
                                        <p:attrNameLst>
                                          <p:attrName>ppt_x</p:attrName>
                                        </p:attrNameLst>
                                      </p:cBhvr>
                                      <p:tavLst>
                                        <p:tav tm="0">
                                          <p:val>
                                            <p:strVal val="#ppt_x"/>
                                          </p:val>
                                        </p:tav>
                                        <p:tav tm="100000">
                                          <p:val>
                                            <p:strVal val="#ppt_x"/>
                                          </p:val>
                                        </p:tav>
                                      </p:tavLst>
                                    </p:anim>
                                    <p:anim calcmode="lin" valueType="num">
                                      <p:cBhvr additive="base">
                                        <p:cTn id="8" dur="500" fill="hold"/>
                                        <p:tgtEl>
                                          <p:spTgt spid="3277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482"/>
                                        </p:tgtEl>
                                        <p:attrNameLst>
                                          <p:attrName>style.visibility</p:attrName>
                                        </p:attrNameLst>
                                      </p:cBhvr>
                                      <p:to>
                                        <p:strVal val="visible"/>
                                      </p:to>
                                    </p:set>
                                    <p:anim calcmode="lin" valueType="num">
                                      <p:cBhvr additive="base">
                                        <p:cTn id="13" dur="500" fill="hold"/>
                                        <p:tgtEl>
                                          <p:spTgt spid="20482"/>
                                        </p:tgtEl>
                                        <p:attrNameLst>
                                          <p:attrName>ppt_x</p:attrName>
                                        </p:attrNameLst>
                                      </p:cBhvr>
                                      <p:tavLst>
                                        <p:tav tm="0">
                                          <p:val>
                                            <p:strVal val="#ppt_x"/>
                                          </p:val>
                                        </p:tav>
                                        <p:tav tm="100000">
                                          <p:val>
                                            <p:strVal val="#ppt_x"/>
                                          </p:val>
                                        </p:tav>
                                      </p:tavLst>
                                    </p:anim>
                                    <p:anim calcmode="lin" valueType="num">
                                      <p:cBhvr additive="base">
                                        <p:cTn id="14"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p:bldP spid="32772" grpId="1"/>
      <p:bldP spid="20482" grpId="0"/>
      <p:bldP spid="20482"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986" name="Picture 5" descr="201101102029517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9939" name="Rectangle 2"/>
          <p:cNvSpPr/>
          <p:nvPr/>
        </p:nvSpPr>
        <p:spPr>
          <a:xfrm>
            <a:off x="304800" y="304800"/>
            <a:ext cx="7985125" cy="641350"/>
          </a:xfrm>
          <a:prstGeom prst="rect">
            <a:avLst/>
          </a:prstGeom>
          <a:noFill/>
          <a:ln w="9525">
            <a:noFill/>
          </a:ln>
        </p:spPr>
        <p:txBody>
          <a:bodyPr wrap="none">
            <a:spAutoFit/>
          </a:bodyPr>
          <a:p>
            <a:r>
              <a:rPr lang="zh-CN" altLang="en-US" sz="3600" b="1" dirty="0">
                <a:solidFill>
                  <a:srgbClr val="FF0000"/>
                </a:solidFill>
                <a:latin typeface="黑体" panose="02010600030101010101" pitchFamily="2" charset="-122"/>
                <a:ea typeface="黑体" panose="02010600030101010101" pitchFamily="2" charset="-122"/>
              </a:rPr>
              <a:t>（</a:t>
            </a:r>
            <a:r>
              <a:rPr lang="en-US" altLang="zh-CN" sz="3600" b="1" dirty="0">
                <a:solidFill>
                  <a:srgbClr val="FF0000"/>
                </a:solidFill>
                <a:latin typeface="黑体" panose="02010600030101010101" pitchFamily="2" charset="-122"/>
                <a:ea typeface="黑体" panose="02010600030101010101" pitchFamily="2" charset="-122"/>
              </a:rPr>
              <a:t>1</a:t>
            </a:r>
            <a:r>
              <a:rPr lang="zh-CN" altLang="en-US" sz="3600" b="1" dirty="0">
                <a:solidFill>
                  <a:srgbClr val="FF0000"/>
                </a:solidFill>
                <a:latin typeface="黑体" panose="02010600030101010101" pitchFamily="2" charset="-122"/>
                <a:ea typeface="黑体" panose="02010600030101010101" pitchFamily="2" charset="-122"/>
              </a:rPr>
              <a:t>）悼亡说</a:t>
            </a:r>
            <a:r>
              <a:rPr lang="en-US" altLang="zh-CN" sz="3600" b="1" dirty="0">
                <a:solidFill>
                  <a:srgbClr val="FF0000"/>
                </a:solidFill>
                <a:latin typeface="黑体" panose="02010600030101010101" pitchFamily="2" charset="-122"/>
                <a:ea typeface="黑体" panose="02010600030101010101" pitchFamily="2" charset="-122"/>
              </a:rPr>
              <a:t>:</a:t>
            </a:r>
            <a:r>
              <a:rPr lang="zh-CN" altLang="en-US" sz="3600" b="1" dirty="0">
                <a:solidFill>
                  <a:srgbClr val="FF0000"/>
                </a:solidFill>
                <a:latin typeface="Arial" panose="020B0604020202020204" pitchFamily="34" charset="0"/>
              </a:rPr>
              <a:t>对亡妻的深切悼念之情。</a:t>
            </a:r>
            <a:endParaRPr lang="zh-CN" altLang="en-US" sz="3600" b="1" dirty="0">
              <a:solidFill>
                <a:srgbClr val="FF0000"/>
              </a:solidFill>
              <a:latin typeface="Arial" panose="020B0604020202020204" pitchFamily="34" charset="0"/>
            </a:endParaRPr>
          </a:p>
        </p:txBody>
      </p:sp>
      <p:sp>
        <p:nvSpPr>
          <p:cNvPr id="39940" name="Rectangle 3"/>
          <p:cNvSpPr/>
          <p:nvPr/>
        </p:nvSpPr>
        <p:spPr>
          <a:xfrm>
            <a:off x="533400" y="1066800"/>
            <a:ext cx="8208963" cy="519113"/>
          </a:xfrm>
          <a:prstGeom prst="rect">
            <a:avLst/>
          </a:prstGeom>
          <a:noFill/>
          <a:ln w="9525">
            <a:noFill/>
          </a:ln>
        </p:spPr>
        <p:txBody>
          <a:bodyPr>
            <a:spAutoFit/>
          </a:bodyPr>
          <a:p>
            <a:r>
              <a:rPr lang="zh-CN" altLang="en-US" sz="2800" dirty="0">
                <a:solidFill>
                  <a:schemeClr val="accent2"/>
                </a:solidFill>
                <a:latin typeface="黑体" panose="02010600030101010101" pitchFamily="2" charset="-122"/>
                <a:ea typeface="黑体" panose="02010600030101010101" pitchFamily="2" charset="-122"/>
              </a:rPr>
              <a:t> </a:t>
            </a:r>
            <a:r>
              <a:rPr lang="zh-CN" altLang="en-US" sz="2800" dirty="0">
                <a:solidFill>
                  <a:srgbClr val="FF0000"/>
                </a:solidFill>
                <a:latin typeface="黑体" panose="02010600030101010101" pitchFamily="2" charset="-122"/>
                <a:ea typeface="黑体" panose="02010600030101010101" pitchFamily="2" charset="-122"/>
              </a:rPr>
              <a:t>清</a:t>
            </a:r>
            <a:r>
              <a:rPr lang="en-US" altLang="zh-CN" sz="2800" dirty="0">
                <a:solidFill>
                  <a:srgbClr val="FF0000"/>
                </a:solidFill>
                <a:latin typeface="黑体" panose="02010600030101010101" pitchFamily="2" charset="-122"/>
                <a:ea typeface="黑体" panose="02010600030101010101" pitchFamily="2" charset="-122"/>
              </a:rPr>
              <a:t>.</a:t>
            </a:r>
            <a:r>
              <a:rPr lang="zh-CN" altLang="en-US" sz="2800" dirty="0">
                <a:solidFill>
                  <a:srgbClr val="FF0000"/>
                </a:solidFill>
                <a:latin typeface="黑体" panose="02010600030101010101" pitchFamily="2" charset="-122"/>
                <a:ea typeface="黑体" panose="02010600030101010101" pitchFamily="2" charset="-122"/>
              </a:rPr>
              <a:t>朱彝尊</a:t>
            </a:r>
            <a:r>
              <a:rPr lang="zh-CN" altLang="en-US" sz="2800" dirty="0">
                <a:latin typeface="黑体" panose="02010600030101010101" pitchFamily="2" charset="-122"/>
                <a:ea typeface="黑体" panose="02010600030101010101" pitchFamily="2" charset="-122"/>
              </a:rPr>
              <a:t>认为是</a:t>
            </a:r>
            <a:r>
              <a:rPr lang="en-US" altLang="zh-CN" sz="2800" dirty="0">
                <a:latin typeface="Arial" panose="020B0604020202020204" pitchFamily="34" charset="0"/>
                <a:ea typeface="黑体" panose="02010600030101010101" pitchFamily="2" charset="-122"/>
              </a:rPr>
              <a:t>“</a:t>
            </a:r>
            <a:r>
              <a:rPr lang="zh-CN" altLang="en-US" sz="2800" dirty="0">
                <a:latin typeface="黑体" panose="02010600030101010101" pitchFamily="2" charset="-122"/>
                <a:ea typeface="黑体" panose="02010600030101010101" pitchFamily="2" charset="-122"/>
              </a:rPr>
              <a:t>埋香瘗玉</a:t>
            </a:r>
            <a:r>
              <a:rPr lang="en-US" altLang="zh-CN" sz="2800" dirty="0">
                <a:latin typeface="Arial" panose="020B0604020202020204" pitchFamily="34" charset="0"/>
                <a:ea typeface="黑体" panose="02010600030101010101" pitchFamily="2" charset="-122"/>
              </a:rPr>
              <a:t>”</a:t>
            </a:r>
            <a:r>
              <a:rPr lang="zh-CN" altLang="en-US" sz="2800" dirty="0">
                <a:latin typeface="黑体" panose="02010600030101010101" pitchFamily="2" charset="-122"/>
                <a:ea typeface="黑体" panose="02010600030101010101" pitchFamily="2" charset="-122"/>
              </a:rPr>
              <a:t>的</a:t>
            </a:r>
            <a:r>
              <a:rPr lang="en-US" altLang="zh-CN" sz="2800" dirty="0">
                <a:latin typeface="Arial" panose="020B0604020202020204" pitchFamily="34" charset="0"/>
                <a:ea typeface="黑体" panose="02010600030101010101" pitchFamily="2" charset="-122"/>
              </a:rPr>
              <a:t>“</a:t>
            </a:r>
            <a:r>
              <a:rPr lang="zh-CN" altLang="en-US" sz="2800" dirty="0">
                <a:latin typeface="黑体" panose="02010600030101010101" pitchFamily="2" charset="-122"/>
                <a:ea typeface="黑体" panose="02010600030101010101" pitchFamily="2" charset="-122"/>
              </a:rPr>
              <a:t>悼亡诗</a:t>
            </a:r>
            <a:r>
              <a:rPr lang="en-US" altLang="zh-CN" sz="2800" dirty="0">
                <a:latin typeface="Arial" panose="020B0604020202020204" pitchFamily="34" charset="0"/>
                <a:ea typeface="黑体" panose="02010600030101010101" pitchFamily="2" charset="-122"/>
              </a:rPr>
              <a:t>”</a:t>
            </a:r>
            <a:r>
              <a:rPr lang="zh-CN" altLang="en-US" sz="2800" dirty="0">
                <a:latin typeface="黑体" panose="02010600030101010101" pitchFamily="2" charset="-122"/>
                <a:ea typeface="黑体" panose="02010600030101010101" pitchFamily="2" charset="-122"/>
              </a:rPr>
              <a:t>。</a:t>
            </a:r>
            <a:endParaRPr lang="en-US" altLang="zh-CN" sz="2800" dirty="0">
              <a:latin typeface="黑体" panose="02010600030101010101" pitchFamily="2" charset="-122"/>
              <a:ea typeface="黑体" panose="02010600030101010101" pitchFamily="2" charset="-122"/>
            </a:endParaRPr>
          </a:p>
        </p:txBody>
      </p:sp>
      <p:sp>
        <p:nvSpPr>
          <p:cNvPr id="39941" name="Rectangle 5"/>
          <p:cNvSpPr/>
          <p:nvPr/>
        </p:nvSpPr>
        <p:spPr>
          <a:xfrm>
            <a:off x="609600" y="1676400"/>
            <a:ext cx="7772400" cy="1383665"/>
          </a:xfrm>
          <a:prstGeom prst="rect">
            <a:avLst/>
          </a:prstGeom>
          <a:noFill/>
          <a:ln w="9525">
            <a:noFill/>
          </a:ln>
        </p:spPr>
        <p:txBody>
          <a:bodyPr>
            <a:spAutoFit/>
          </a:bodyPr>
          <a:p>
            <a:r>
              <a:rPr lang="zh-CN" altLang="en-US" sz="2800" dirty="0">
                <a:solidFill>
                  <a:schemeClr val="accent2"/>
                </a:solidFill>
                <a:latin typeface="Arial" panose="020B0604020202020204" pitchFamily="34" charset="0"/>
                <a:ea typeface="黑体" panose="02010600030101010101" pitchFamily="2" charset="-122"/>
              </a:rPr>
              <a:t> </a:t>
            </a:r>
            <a:r>
              <a:rPr lang="zh-CN" altLang="en-US" sz="2800" dirty="0">
                <a:solidFill>
                  <a:srgbClr val="FF0000"/>
                </a:solidFill>
                <a:latin typeface="黑体" panose="02010600030101010101" pitchFamily="2" charset="-122"/>
                <a:ea typeface="黑体" panose="02010600030101010101" pitchFamily="2" charset="-122"/>
              </a:rPr>
              <a:t>近人孟心史</a:t>
            </a:r>
            <a:r>
              <a:rPr lang="zh-CN" altLang="en-US" sz="2800" dirty="0">
                <a:latin typeface="Arial" panose="020B0604020202020204" pitchFamily="34" charset="0"/>
                <a:ea typeface="黑体" panose="02010600030101010101" pitchFamily="2" charset="-122"/>
              </a:rPr>
              <a:t>（孟森）《李义山锦瑟诗考证》也认为，李商隐以锦瑟为嘉偶之纪念，为悼亡之作，盖作于大中五年秋。</a:t>
            </a:r>
            <a:endParaRPr lang="en-US" altLang="zh-CN" sz="2800" dirty="0">
              <a:latin typeface="Arial" panose="020B0604020202020204" pitchFamily="34" charset="0"/>
              <a:ea typeface="黑体" panose="02010600030101010101" pitchFamily="2" charset="-122"/>
            </a:endParaRPr>
          </a:p>
        </p:txBody>
      </p:sp>
      <p:sp>
        <p:nvSpPr>
          <p:cNvPr id="39942" name="Rectangle 6"/>
          <p:cNvSpPr/>
          <p:nvPr/>
        </p:nvSpPr>
        <p:spPr>
          <a:xfrm>
            <a:off x="381000" y="3048000"/>
            <a:ext cx="7980363" cy="2676525"/>
          </a:xfrm>
          <a:prstGeom prst="rect">
            <a:avLst/>
          </a:prstGeom>
          <a:noFill/>
          <a:ln w="9525">
            <a:noFill/>
          </a:ln>
        </p:spPr>
        <p:txBody>
          <a:bodyPr>
            <a:spAutoFit/>
          </a:bodyPr>
          <a:p>
            <a:r>
              <a:rPr lang="zh-CN" altLang="en-US" sz="2800" dirty="0">
                <a:solidFill>
                  <a:schemeClr val="accent2"/>
                </a:solidFill>
                <a:latin typeface="黑体" panose="02010600030101010101" pitchFamily="2" charset="-122"/>
                <a:ea typeface="黑体" panose="02010600030101010101" pitchFamily="2" charset="-122"/>
              </a:rPr>
              <a:t>  </a:t>
            </a:r>
            <a:r>
              <a:rPr lang="zh-CN" altLang="en-US" sz="2800" dirty="0">
                <a:solidFill>
                  <a:srgbClr val="FF0000"/>
                </a:solidFill>
                <a:latin typeface="黑体" panose="02010600030101010101" pitchFamily="2" charset="-122"/>
                <a:ea typeface="黑体" panose="02010600030101010101" pitchFamily="2" charset="-122"/>
              </a:rPr>
              <a:t>马茂元</a:t>
            </a:r>
            <a:r>
              <a:rPr lang="zh-CN" altLang="en-US" sz="2800" dirty="0">
                <a:latin typeface="黑体" panose="02010600030101010101" pitchFamily="2" charset="-122"/>
                <a:ea typeface="黑体" panose="02010600030101010101" pitchFamily="2" charset="-122"/>
              </a:rPr>
              <a:t>亦认为，</a:t>
            </a:r>
            <a:r>
              <a:rPr lang="en-US" altLang="zh-CN" sz="2800" dirty="0">
                <a:latin typeface="黑体" panose="02010600030101010101" pitchFamily="2" charset="-122"/>
                <a:ea typeface="黑体" panose="02010600030101010101" pitchFamily="2" charset="-122"/>
              </a:rPr>
              <a:t>"</a:t>
            </a:r>
            <a:r>
              <a:rPr lang="zh-CN" altLang="en-US" sz="2800" dirty="0">
                <a:latin typeface="黑体" panose="02010600030101010101" pitchFamily="2" charset="-122"/>
                <a:ea typeface="黑体" panose="02010600030101010101" pitchFamily="2" charset="-122"/>
              </a:rPr>
              <a:t>仔细寻绎诗意，觉得悼亡之说确不可易。不过所悼念的不可能是商隐的妻子王氏，而是他所爱恋的另一女子</a:t>
            </a:r>
            <a:r>
              <a:rPr lang="en-US" altLang="zh-CN" sz="2800" dirty="0">
                <a:latin typeface="黑体" panose="02010600030101010101" pitchFamily="2" charset="-122"/>
                <a:ea typeface="黑体" panose="02010600030101010101" pitchFamily="2" charset="-122"/>
              </a:rPr>
              <a:t>"</a:t>
            </a:r>
            <a:r>
              <a:rPr lang="zh-CN" altLang="en-US" sz="2800" dirty="0">
                <a:latin typeface="黑体" panose="02010600030101010101" pitchFamily="2" charset="-122"/>
                <a:ea typeface="黑体" panose="02010600030101010101" pitchFamily="2" charset="-122"/>
              </a:rPr>
              <a:t>，</a:t>
            </a:r>
            <a:r>
              <a:rPr lang="en-US" altLang="zh-CN" sz="2800" dirty="0">
                <a:latin typeface="黑体" panose="02010600030101010101" pitchFamily="2" charset="-122"/>
                <a:ea typeface="黑体" panose="02010600030101010101" pitchFamily="2" charset="-122"/>
              </a:rPr>
              <a:t>"</a:t>
            </a:r>
            <a:r>
              <a:rPr lang="zh-CN" altLang="en-US" sz="2800" dirty="0">
                <a:latin typeface="黑体" panose="02010600030101010101" pitchFamily="2" charset="-122"/>
                <a:ea typeface="黑体" panose="02010600030101010101" pitchFamily="2" charset="-122"/>
              </a:rPr>
              <a:t>至于这位女子是谁，</a:t>
            </a:r>
            <a:r>
              <a:rPr lang="en-US" altLang="zh-CN" sz="2800" dirty="0">
                <a:latin typeface="黑体" panose="02010600030101010101" pitchFamily="2" charset="-122"/>
                <a:ea typeface="黑体" panose="02010600030101010101" pitchFamily="2" charset="-122"/>
              </a:rPr>
              <a:t>'</a:t>
            </a:r>
            <a:r>
              <a:rPr lang="zh-CN" altLang="en-US" sz="2800" dirty="0">
                <a:latin typeface="黑体" panose="02010600030101010101" pitchFamily="2" charset="-122"/>
                <a:ea typeface="黑体" panose="02010600030101010101" pitchFamily="2" charset="-122"/>
              </a:rPr>
              <a:t>锦瑟</a:t>
            </a:r>
            <a:r>
              <a:rPr lang="en-US" altLang="zh-CN" sz="2800" dirty="0">
                <a:latin typeface="黑体" panose="02010600030101010101" pitchFamily="2" charset="-122"/>
                <a:ea typeface="黑体" panose="02010600030101010101" pitchFamily="2" charset="-122"/>
              </a:rPr>
              <a:t>'</a:t>
            </a:r>
            <a:r>
              <a:rPr lang="zh-CN" altLang="en-US" sz="2800" dirty="0">
                <a:latin typeface="黑体" panose="02010600030101010101" pitchFamily="2" charset="-122"/>
                <a:ea typeface="黑体" panose="02010600030101010101" pitchFamily="2" charset="-122"/>
              </a:rPr>
              <a:t>二字是否影射或直接就嵌用了她的名字，则无从考证。</a:t>
            </a:r>
            <a:r>
              <a:rPr lang="en-US" altLang="zh-CN" sz="2800" dirty="0">
                <a:latin typeface="黑体" panose="02010600030101010101" pitchFamily="2" charset="-122"/>
                <a:ea typeface="黑体" panose="02010600030101010101" pitchFamily="2" charset="-122"/>
              </a:rPr>
              <a:t>"</a:t>
            </a:r>
            <a:r>
              <a:rPr lang="zh-CN" altLang="en-US" sz="2800" dirty="0">
                <a:solidFill>
                  <a:srgbClr val="FF0000"/>
                </a:solidFill>
                <a:latin typeface="黑体" panose="02010600030101010101" pitchFamily="2" charset="-122"/>
                <a:ea typeface="黑体" panose="02010600030101010101" pitchFamily="2" charset="-122"/>
              </a:rPr>
              <a:t>黄世中</a:t>
            </a:r>
            <a:r>
              <a:rPr lang="zh-CN" altLang="en-US" sz="2800" dirty="0">
                <a:latin typeface="黑体" panose="02010600030101010101" pitchFamily="2" charset="-122"/>
                <a:ea typeface="黑体" panose="02010600030101010101" pitchFamily="2" charset="-122"/>
              </a:rPr>
              <a:t>的</a:t>
            </a:r>
            <a:r>
              <a:rPr lang="en-US" altLang="zh-CN" sz="2800" dirty="0">
                <a:latin typeface="黑体" panose="02010600030101010101" pitchFamily="2" charset="-122"/>
                <a:ea typeface="黑体" panose="02010600030101010101" pitchFamily="2" charset="-122"/>
              </a:rPr>
              <a:t>《〈</a:t>
            </a:r>
            <a:r>
              <a:rPr lang="zh-CN" altLang="en-US" sz="2800" dirty="0">
                <a:latin typeface="黑体" panose="02010600030101010101" pitchFamily="2" charset="-122"/>
                <a:ea typeface="黑体" panose="02010600030101010101" pitchFamily="2" charset="-122"/>
              </a:rPr>
              <a:t>锦瑟</a:t>
            </a:r>
            <a:r>
              <a:rPr lang="en-US" altLang="zh-CN" sz="2800" dirty="0">
                <a:latin typeface="黑体" panose="02010600030101010101" pitchFamily="2" charset="-122"/>
                <a:ea typeface="黑体" panose="02010600030101010101" pitchFamily="2" charset="-122"/>
              </a:rPr>
              <a:t>〉</a:t>
            </a:r>
            <a:r>
              <a:rPr lang="zh-CN" altLang="en-US" sz="2800" dirty="0">
                <a:latin typeface="黑体" panose="02010600030101010101" pitchFamily="2" charset="-122"/>
                <a:ea typeface="黑体" panose="02010600030101010101" pitchFamily="2" charset="-122"/>
              </a:rPr>
              <a:t>笺释述评及悼亡说新笺</a:t>
            </a:r>
            <a:r>
              <a:rPr lang="en-US" altLang="zh-CN" sz="2800" dirty="0">
                <a:latin typeface="黑体" panose="02010600030101010101" pitchFamily="2" charset="-122"/>
                <a:ea typeface="黑体" panose="02010600030101010101" pitchFamily="2" charset="-122"/>
              </a:rPr>
              <a:t>》</a:t>
            </a:r>
            <a:r>
              <a:rPr lang="zh-CN" altLang="en-US" sz="2800" dirty="0">
                <a:latin typeface="黑体" panose="02010600030101010101" pitchFamily="2" charset="-122"/>
                <a:ea typeface="黑体" panose="02010600030101010101" pitchFamily="2" charset="-122"/>
              </a:rPr>
              <a:t>也主此说。</a:t>
            </a:r>
            <a:endParaRPr lang="en-US" altLang="zh-CN" sz="2800" dirty="0">
              <a:latin typeface="黑体" panose="02010600030101010101" pitchFamily="2" charset="-122"/>
              <a:ea typeface="黑体" panose="02010600030101010101" pitchFamily="2" charset="-122"/>
            </a:endParaRPr>
          </a:p>
        </p:txBody>
      </p:sp>
      <p:sp>
        <p:nvSpPr>
          <p:cNvPr id="41991" name="Text Box 7"/>
          <p:cNvSpPr txBox="1"/>
          <p:nvPr/>
        </p:nvSpPr>
        <p:spPr>
          <a:xfrm>
            <a:off x="609600" y="5791200"/>
            <a:ext cx="7772400" cy="953135"/>
          </a:xfrm>
          <a:prstGeom prst="rect">
            <a:avLst/>
          </a:prstGeom>
          <a:noFill/>
          <a:ln w="9525">
            <a:noFill/>
          </a:ln>
        </p:spPr>
        <p:txBody>
          <a:bodyPr>
            <a:spAutoFit/>
          </a:bodyPr>
          <a:p>
            <a:r>
              <a:rPr lang="zh-CN" altLang="en-US" sz="2400" b="1" dirty="0">
                <a:solidFill>
                  <a:srgbClr val="FF0000"/>
                </a:solidFill>
                <a:latin typeface="Arial" panose="020B0604020202020204" pitchFamily="34" charset="0"/>
              </a:rPr>
              <a:t>      </a:t>
            </a:r>
            <a:r>
              <a:rPr lang="en-US" altLang="zh-CN" sz="2400" b="1" dirty="0">
                <a:solidFill>
                  <a:srgbClr val="FF0000"/>
                </a:solidFill>
                <a:latin typeface="Arial" panose="020B0604020202020204" pitchFamily="34" charset="0"/>
              </a:rPr>
              <a:t>  </a:t>
            </a:r>
            <a:r>
              <a:rPr lang="zh-CN" altLang="en-US" sz="2800" dirty="0">
                <a:solidFill>
                  <a:srgbClr val="FF0000"/>
                </a:solidFill>
                <a:latin typeface="黑体" panose="02010600030101010101" pitchFamily="2" charset="-122"/>
                <a:ea typeface="黑体" panose="02010600030101010101" pitchFamily="2" charset="-122"/>
              </a:rPr>
              <a:t>此说有一定的理论根据，可惜论及哀悼对象时往往是穿凿附会。</a:t>
            </a:r>
            <a:endParaRPr lang="zh-CN" altLang="en-US" sz="2800" dirty="0">
              <a:solidFill>
                <a:srgbClr val="FF0000"/>
              </a:solidFill>
              <a:latin typeface="黑体" panose="02010600030101010101" pitchFamily="2" charset="-122"/>
              <a:ea typeface="黑体" panose="02010600030101010101" pitchFamily="2" charset="-122"/>
            </a:endParaRPr>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939"/>
                                        </p:tgtEl>
                                        <p:attrNameLst>
                                          <p:attrName>style.visibility</p:attrName>
                                        </p:attrNameLst>
                                      </p:cBhvr>
                                      <p:to>
                                        <p:strVal val="visible"/>
                                      </p:to>
                                    </p:set>
                                    <p:anim calcmode="lin" valueType="num">
                                      <p:cBhvr additive="base">
                                        <p:cTn id="7" dur="500" fill="hold"/>
                                        <p:tgtEl>
                                          <p:spTgt spid="39939"/>
                                        </p:tgtEl>
                                        <p:attrNameLst>
                                          <p:attrName>ppt_x</p:attrName>
                                        </p:attrNameLst>
                                      </p:cBhvr>
                                      <p:tavLst>
                                        <p:tav tm="0">
                                          <p:val>
                                            <p:strVal val="#ppt_x"/>
                                          </p:val>
                                        </p:tav>
                                        <p:tav tm="100000">
                                          <p:val>
                                            <p:strVal val="#ppt_x"/>
                                          </p:val>
                                        </p:tav>
                                      </p:tavLst>
                                    </p:anim>
                                    <p:anim calcmode="lin" valueType="num">
                                      <p:cBhvr additive="base">
                                        <p:cTn id="8" dur="500" fill="hold"/>
                                        <p:tgtEl>
                                          <p:spTgt spid="3993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9940"/>
                                        </p:tgtEl>
                                        <p:attrNameLst>
                                          <p:attrName>style.visibility</p:attrName>
                                        </p:attrNameLst>
                                      </p:cBhvr>
                                      <p:to>
                                        <p:strVal val="visible"/>
                                      </p:to>
                                    </p:set>
                                    <p:anim calcmode="lin" valueType="num">
                                      <p:cBhvr additive="base">
                                        <p:cTn id="13" dur="500" fill="hold"/>
                                        <p:tgtEl>
                                          <p:spTgt spid="39940"/>
                                        </p:tgtEl>
                                        <p:attrNameLst>
                                          <p:attrName>ppt_x</p:attrName>
                                        </p:attrNameLst>
                                      </p:cBhvr>
                                      <p:tavLst>
                                        <p:tav tm="0">
                                          <p:val>
                                            <p:strVal val="#ppt_x"/>
                                          </p:val>
                                        </p:tav>
                                        <p:tav tm="100000">
                                          <p:val>
                                            <p:strVal val="#ppt_x"/>
                                          </p:val>
                                        </p:tav>
                                      </p:tavLst>
                                    </p:anim>
                                    <p:anim calcmode="lin" valueType="num">
                                      <p:cBhvr additive="base">
                                        <p:cTn id="14" dur="500" fill="hold"/>
                                        <p:tgtEl>
                                          <p:spTgt spid="3994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9941"/>
                                        </p:tgtEl>
                                        <p:attrNameLst>
                                          <p:attrName>style.visibility</p:attrName>
                                        </p:attrNameLst>
                                      </p:cBhvr>
                                      <p:to>
                                        <p:strVal val="visible"/>
                                      </p:to>
                                    </p:set>
                                    <p:anim calcmode="lin" valueType="num">
                                      <p:cBhvr additive="base">
                                        <p:cTn id="19" dur="500" fill="hold"/>
                                        <p:tgtEl>
                                          <p:spTgt spid="39941"/>
                                        </p:tgtEl>
                                        <p:attrNameLst>
                                          <p:attrName>ppt_x</p:attrName>
                                        </p:attrNameLst>
                                      </p:cBhvr>
                                      <p:tavLst>
                                        <p:tav tm="0">
                                          <p:val>
                                            <p:strVal val="#ppt_x"/>
                                          </p:val>
                                        </p:tav>
                                        <p:tav tm="100000">
                                          <p:val>
                                            <p:strVal val="#ppt_x"/>
                                          </p:val>
                                        </p:tav>
                                      </p:tavLst>
                                    </p:anim>
                                    <p:anim calcmode="lin" valueType="num">
                                      <p:cBhvr additive="base">
                                        <p:cTn id="20" dur="500" fill="hold"/>
                                        <p:tgtEl>
                                          <p:spTgt spid="3994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9942"/>
                                        </p:tgtEl>
                                        <p:attrNameLst>
                                          <p:attrName>style.visibility</p:attrName>
                                        </p:attrNameLst>
                                      </p:cBhvr>
                                      <p:to>
                                        <p:strVal val="visible"/>
                                      </p:to>
                                    </p:set>
                                    <p:anim calcmode="lin" valueType="num">
                                      <p:cBhvr additive="base">
                                        <p:cTn id="25" dur="500" fill="hold"/>
                                        <p:tgtEl>
                                          <p:spTgt spid="39942"/>
                                        </p:tgtEl>
                                        <p:attrNameLst>
                                          <p:attrName>ppt_x</p:attrName>
                                        </p:attrNameLst>
                                      </p:cBhvr>
                                      <p:tavLst>
                                        <p:tav tm="0">
                                          <p:val>
                                            <p:strVal val="#ppt_x"/>
                                          </p:val>
                                        </p:tav>
                                        <p:tav tm="100000">
                                          <p:val>
                                            <p:strVal val="#ppt_x"/>
                                          </p:val>
                                        </p:tav>
                                      </p:tavLst>
                                    </p:anim>
                                    <p:anim calcmode="lin" valueType="num">
                                      <p:cBhvr additive="base">
                                        <p:cTn id="26" dur="500" fill="hold"/>
                                        <p:tgtEl>
                                          <p:spTgt spid="3994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1991"/>
                                        </p:tgtEl>
                                        <p:attrNameLst>
                                          <p:attrName>style.visibility</p:attrName>
                                        </p:attrNameLst>
                                      </p:cBhvr>
                                      <p:to>
                                        <p:strVal val="visible"/>
                                      </p:to>
                                    </p:set>
                                    <p:anim calcmode="lin" valueType="num">
                                      <p:cBhvr additive="base">
                                        <p:cTn id="31" dur="500" fill="hold"/>
                                        <p:tgtEl>
                                          <p:spTgt spid="41991"/>
                                        </p:tgtEl>
                                        <p:attrNameLst>
                                          <p:attrName>ppt_x</p:attrName>
                                        </p:attrNameLst>
                                      </p:cBhvr>
                                      <p:tavLst>
                                        <p:tav tm="0">
                                          <p:val>
                                            <p:strVal val="#ppt_x"/>
                                          </p:val>
                                        </p:tav>
                                        <p:tav tm="100000">
                                          <p:val>
                                            <p:strVal val="#ppt_x"/>
                                          </p:val>
                                        </p:tav>
                                      </p:tavLst>
                                    </p:anim>
                                    <p:anim calcmode="lin" valueType="num">
                                      <p:cBhvr additive="base">
                                        <p:cTn id="32" dur="500" fill="hold"/>
                                        <p:tgtEl>
                                          <p:spTgt spid="419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p:bldP spid="39939" grpId="1"/>
      <p:bldP spid="39940" grpId="0"/>
      <p:bldP spid="39940" grpId="1"/>
      <p:bldP spid="39941" grpId="0"/>
      <p:bldP spid="39941" grpId="1"/>
      <p:bldP spid="39942" grpId="0"/>
      <p:bldP spid="39942" grpId="1"/>
      <p:bldP spid="41991" grpId="0"/>
      <p:bldP spid="41991"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3010" name="Picture 5" descr="201101102029517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43011" name="Rectangle 3"/>
          <p:cNvSpPr/>
          <p:nvPr/>
        </p:nvSpPr>
        <p:spPr>
          <a:xfrm>
            <a:off x="381000" y="457200"/>
            <a:ext cx="8153400" cy="579438"/>
          </a:xfrm>
          <a:prstGeom prst="rect">
            <a:avLst/>
          </a:prstGeom>
          <a:noFill/>
          <a:ln w="9525">
            <a:noFill/>
          </a:ln>
        </p:spPr>
        <p:txBody>
          <a:bodyPr>
            <a:spAutoFit/>
          </a:bodyPr>
          <a:p>
            <a:r>
              <a:rPr lang="zh-CN" altLang="en-US" sz="3200" b="1" dirty="0">
                <a:solidFill>
                  <a:srgbClr val="FF0000"/>
                </a:solidFill>
                <a:latin typeface="黑体" panose="02010600030101010101" pitchFamily="2" charset="-122"/>
                <a:ea typeface="黑体" panose="02010600030101010101" pitchFamily="2" charset="-122"/>
              </a:rPr>
              <a:t>（</a:t>
            </a:r>
            <a:r>
              <a:rPr lang="en-US" altLang="zh-CN" sz="3200" b="1" dirty="0">
                <a:solidFill>
                  <a:srgbClr val="FF0000"/>
                </a:solidFill>
                <a:latin typeface="黑体" panose="02010600030101010101" pitchFamily="2" charset="-122"/>
                <a:ea typeface="黑体" panose="02010600030101010101" pitchFamily="2" charset="-122"/>
              </a:rPr>
              <a:t>2</a:t>
            </a:r>
            <a:r>
              <a:rPr lang="zh-CN" altLang="en-US" sz="3200" b="1" dirty="0">
                <a:solidFill>
                  <a:srgbClr val="FF0000"/>
                </a:solidFill>
                <a:latin typeface="黑体" panose="02010600030101010101" pitchFamily="2" charset="-122"/>
                <a:ea typeface="黑体" panose="02010600030101010101" pitchFamily="2" charset="-122"/>
              </a:rPr>
              <a:t>）恋情说：思念恋人不能相聚的痛苦。</a:t>
            </a:r>
            <a:endParaRPr lang="zh-CN" altLang="en-US" sz="3200" b="1" dirty="0">
              <a:solidFill>
                <a:srgbClr val="FF0000"/>
              </a:solidFill>
              <a:latin typeface="黑体" panose="02010600030101010101" pitchFamily="2" charset="-122"/>
              <a:ea typeface="黑体" panose="02010600030101010101" pitchFamily="2" charset="-122"/>
            </a:endParaRPr>
          </a:p>
        </p:txBody>
      </p:sp>
      <p:sp>
        <p:nvSpPr>
          <p:cNvPr id="40964" name="Rectangle 4"/>
          <p:cNvSpPr/>
          <p:nvPr/>
        </p:nvSpPr>
        <p:spPr>
          <a:xfrm>
            <a:off x="914400" y="1371600"/>
            <a:ext cx="5878513" cy="519113"/>
          </a:xfrm>
          <a:prstGeom prst="rect">
            <a:avLst/>
          </a:prstGeom>
          <a:noFill/>
          <a:ln w="9525">
            <a:noFill/>
          </a:ln>
        </p:spPr>
        <p:txBody>
          <a:bodyPr wrap="none" anchor="ctr" anchorCtr="0">
            <a:spAutoFit/>
          </a:bodyPr>
          <a:p>
            <a:pPr eaLnBrk="0" hangingPunct="0"/>
            <a:r>
              <a:rPr lang="zh-CN" altLang="en-US" sz="2800" dirty="0">
                <a:solidFill>
                  <a:srgbClr val="FF0000"/>
                </a:solidFill>
                <a:latin typeface="黑体" panose="02010600030101010101" pitchFamily="2" charset="-122"/>
                <a:ea typeface="黑体" panose="02010600030101010101" pitchFamily="2" charset="-122"/>
              </a:rPr>
              <a:t>宋</a:t>
            </a:r>
            <a:r>
              <a:rPr lang="en-US" altLang="zh-CN" sz="2800" dirty="0">
                <a:solidFill>
                  <a:srgbClr val="FF0000"/>
                </a:solidFill>
                <a:latin typeface="黑体" panose="02010600030101010101" pitchFamily="2" charset="-122"/>
                <a:ea typeface="黑体" panose="02010600030101010101" pitchFamily="2" charset="-122"/>
              </a:rPr>
              <a:t>.</a:t>
            </a:r>
            <a:r>
              <a:rPr lang="zh-CN" altLang="en-US" sz="2800" dirty="0">
                <a:solidFill>
                  <a:srgbClr val="FF0000"/>
                </a:solidFill>
                <a:latin typeface="黑体" panose="02010600030101010101" pitchFamily="2" charset="-122"/>
                <a:ea typeface="黑体" panose="02010600030101010101" pitchFamily="2" charset="-122"/>
              </a:rPr>
              <a:t>刘 颁</a:t>
            </a:r>
            <a:r>
              <a:rPr lang="zh-CN" altLang="en-US" sz="2800" dirty="0">
                <a:latin typeface="黑体" panose="02010600030101010101" pitchFamily="2" charset="-122"/>
                <a:ea typeface="黑体" panose="02010600030101010101" pitchFamily="2" charset="-122"/>
              </a:rPr>
              <a:t> </a:t>
            </a:r>
            <a:r>
              <a:rPr lang="zh-CN" altLang="en-US" sz="2800" dirty="0">
                <a:latin typeface="Arial" panose="020B0604020202020204" pitchFamily="34" charset="0"/>
                <a:ea typeface="黑体" panose="02010600030101010101" pitchFamily="2" charset="-122"/>
              </a:rPr>
              <a:t>“</a:t>
            </a:r>
            <a:r>
              <a:rPr lang="zh-CN" altLang="en-US" sz="2800" dirty="0">
                <a:latin typeface="黑体" panose="02010600030101010101" pitchFamily="2" charset="-122"/>
                <a:ea typeface="黑体" panose="02010600030101010101" pitchFamily="2" charset="-122"/>
              </a:rPr>
              <a:t>锦瑟是令狐绹的青衣名</a:t>
            </a:r>
            <a:r>
              <a:rPr lang="zh-CN" altLang="en-US" dirty="0">
                <a:latin typeface="Arial" panose="020B0604020202020204" pitchFamily="34" charset="0"/>
                <a:ea typeface="黑体" panose="02010600030101010101" pitchFamily="2" charset="-122"/>
              </a:rPr>
              <a:t>”</a:t>
            </a:r>
            <a:r>
              <a:rPr lang="zh-CN" altLang="en-US" dirty="0">
                <a:latin typeface="黑体" panose="02010600030101010101" pitchFamily="2" charset="-122"/>
                <a:ea typeface="黑体" panose="02010600030101010101" pitchFamily="2" charset="-122"/>
              </a:rPr>
              <a:t>。</a:t>
            </a:r>
            <a:r>
              <a:rPr lang="en-US" altLang="zh-CN" dirty="0">
                <a:latin typeface="黑体" panose="02010600030101010101" pitchFamily="2" charset="-122"/>
                <a:ea typeface="黑体" panose="02010600030101010101" pitchFamily="2" charset="-122"/>
              </a:rPr>
              <a:t> </a:t>
            </a:r>
            <a:endParaRPr lang="en-US" altLang="zh-CN" dirty="0">
              <a:latin typeface="黑体" panose="02010600030101010101" pitchFamily="2" charset="-122"/>
              <a:ea typeface="黑体" panose="02010600030101010101" pitchFamily="2" charset="-122"/>
            </a:endParaRPr>
          </a:p>
        </p:txBody>
      </p:sp>
      <p:sp>
        <p:nvSpPr>
          <p:cNvPr id="40965" name="Rectangle 5"/>
          <p:cNvSpPr/>
          <p:nvPr/>
        </p:nvSpPr>
        <p:spPr>
          <a:xfrm>
            <a:off x="914400" y="1979772"/>
            <a:ext cx="8183880" cy="521970"/>
          </a:xfrm>
          <a:prstGeom prst="rect">
            <a:avLst/>
          </a:prstGeom>
          <a:noFill/>
          <a:ln w="9525">
            <a:noFill/>
          </a:ln>
        </p:spPr>
        <p:txBody>
          <a:bodyPr wrap="none" anchor="ctr" anchorCtr="0">
            <a:spAutoFit/>
          </a:bodyPr>
          <a:p>
            <a:pPr eaLnBrk="0" hangingPunct="0"/>
            <a:r>
              <a:rPr lang="zh-CN" altLang="en-US" sz="2800" dirty="0">
                <a:solidFill>
                  <a:srgbClr val="FF0000"/>
                </a:solidFill>
                <a:latin typeface="黑体" panose="02010600030101010101" pitchFamily="2" charset="-122"/>
                <a:ea typeface="黑体" panose="02010600030101010101" pitchFamily="2" charset="-122"/>
              </a:rPr>
              <a:t>宋.计敏夫</a:t>
            </a:r>
            <a:r>
              <a:rPr lang="en-US" altLang="zh-CN" sz="2800" dirty="0">
                <a:latin typeface="Arial" panose="020B0604020202020204" pitchFamily="34" charset="0"/>
                <a:ea typeface="黑体" panose="02010600030101010101" pitchFamily="2" charset="-122"/>
              </a:rPr>
              <a:t>《</a:t>
            </a:r>
            <a:r>
              <a:rPr lang="zh-CN" altLang="en-US" sz="2800" dirty="0">
                <a:latin typeface="Arial" panose="020B0604020202020204" pitchFamily="34" charset="0"/>
                <a:ea typeface="黑体" panose="02010600030101010101" pitchFamily="2" charset="-122"/>
              </a:rPr>
              <a:t>唐诗记事</a:t>
            </a:r>
            <a:r>
              <a:rPr lang="en-US" altLang="zh-CN" sz="2800" dirty="0">
                <a:latin typeface="Arial" panose="020B0604020202020204" pitchFamily="34" charset="0"/>
                <a:ea typeface="黑体" panose="02010600030101010101" pitchFamily="2" charset="-122"/>
              </a:rPr>
              <a:t>》</a:t>
            </a:r>
            <a:r>
              <a:rPr lang="zh-CN" altLang="en-US" sz="2800" dirty="0">
                <a:latin typeface="Arial" panose="020B0604020202020204" pitchFamily="34" charset="0"/>
                <a:ea typeface="黑体" panose="02010600030101010101" pitchFamily="2" charset="-122"/>
              </a:rPr>
              <a:t>则云“锦瑟，令狐之妾。”</a:t>
            </a:r>
            <a:endParaRPr lang="zh-CN" altLang="en-US" sz="2800" dirty="0">
              <a:latin typeface="Arial" panose="020B0604020202020204" pitchFamily="34" charset="0"/>
              <a:ea typeface="黑体" panose="02010600030101010101" pitchFamily="2" charset="-122"/>
            </a:endParaRPr>
          </a:p>
        </p:txBody>
      </p:sp>
      <p:sp>
        <p:nvSpPr>
          <p:cNvPr id="40966" name="Rectangle 6"/>
          <p:cNvSpPr/>
          <p:nvPr/>
        </p:nvSpPr>
        <p:spPr>
          <a:xfrm>
            <a:off x="685800" y="2663508"/>
            <a:ext cx="7924800" cy="953135"/>
          </a:xfrm>
          <a:prstGeom prst="rect">
            <a:avLst/>
          </a:prstGeom>
          <a:noFill/>
          <a:ln w="9525">
            <a:noFill/>
          </a:ln>
        </p:spPr>
        <p:txBody>
          <a:bodyPr anchor="ctr" anchorCtr="0">
            <a:spAutoFit/>
          </a:bodyPr>
          <a:p>
            <a:pPr eaLnBrk="0" hangingPunct="0"/>
            <a:r>
              <a:rPr lang="zh-CN" altLang="en-US" sz="2800" dirty="0">
                <a:solidFill>
                  <a:schemeClr val="accent2"/>
                </a:solidFill>
                <a:latin typeface="黑体" panose="02010600030101010101" pitchFamily="2" charset="-122"/>
                <a:ea typeface="黑体" panose="02010600030101010101" pitchFamily="2" charset="-122"/>
              </a:rPr>
              <a:t> </a:t>
            </a:r>
            <a:r>
              <a:rPr lang="zh-CN" altLang="en-US" sz="2800" dirty="0">
                <a:solidFill>
                  <a:srgbClr val="FF0000"/>
                </a:solidFill>
                <a:latin typeface="黑体" panose="02010600030101010101" pitchFamily="2" charset="-122"/>
                <a:ea typeface="黑体" panose="02010600030101010101" pitchFamily="2" charset="-122"/>
              </a:rPr>
              <a:t>苏雪林</a:t>
            </a:r>
            <a:r>
              <a:rPr lang="zh-CN" altLang="en-US" sz="2800" dirty="0">
                <a:latin typeface="黑体" panose="02010600030101010101" pitchFamily="2" charset="-122"/>
                <a:ea typeface="黑体" panose="02010600030101010101" pitchFamily="2" charset="-122"/>
              </a:rPr>
              <a:t>认为</a:t>
            </a:r>
            <a:r>
              <a:rPr lang="zh-CN" altLang="en-US" sz="2800" dirty="0">
                <a:latin typeface="Arial" panose="020B0604020202020204" pitchFamily="34" charset="0"/>
                <a:ea typeface="黑体" panose="02010600030101010101" pitchFamily="2" charset="-122"/>
              </a:rPr>
              <a:t>“</a:t>
            </a:r>
            <a:r>
              <a:rPr lang="zh-CN" altLang="en-US" sz="2800" dirty="0">
                <a:latin typeface="黑体" panose="02010600030101010101" pitchFamily="2" charset="-122"/>
                <a:ea typeface="黑体" panose="02010600030101010101" pitchFamily="2" charset="-122"/>
              </a:rPr>
              <a:t>锦瑟是商隐的爱情纪念物</a:t>
            </a:r>
            <a:r>
              <a:rPr lang="zh-CN" altLang="en-US" sz="2800" dirty="0">
                <a:latin typeface="Arial" panose="020B0604020202020204" pitchFamily="34" charset="0"/>
                <a:ea typeface="黑体" panose="02010600030101010101" pitchFamily="2" charset="-122"/>
              </a:rPr>
              <a:t>”</a:t>
            </a:r>
            <a:r>
              <a:rPr lang="zh-CN" altLang="en-US" sz="2800" dirty="0">
                <a:latin typeface="黑体" panose="02010600030101010101" pitchFamily="2" charset="-122"/>
                <a:ea typeface="黑体" panose="02010600030101010101" pitchFamily="2" charset="-122"/>
              </a:rPr>
              <a:t>。此诗是咏</a:t>
            </a:r>
            <a:r>
              <a:rPr lang="en-US" altLang="zh-CN" sz="2800" dirty="0">
                <a:latin typeface="黑体" panose="02010600030101010101" pitchFamily="2" charset="-122"/>
                <a:ea typeface="黑体" panose="02010600030101010101" pitchFamily="2" charset="-122"/>
              </a:rPr>
              <a:t>"</a:t>
            </a:r>
            <a:r>
              <a:rPr lang="zh-CN" altLang="en-US" sz="2800" dirty="0">
                <a:latin typeface="黑体" panose="02010600030101010101" pitchFamily="2" charset="-122"/>
                <a:ea typeface="黑体" panose="02010600030101010101" pitchFamily="2" charset="-122"/>
              </a:rPr>
              <a:t>他所恋爱的宫嫔</a:t>
            </a:r>
            <a:r>
              <a:rPr lang="en-US" altLang="zh-CN" sz="2800" dirty="0">
                <a:latin typeface="黑体" panose="02010600030101010101" pitchFamily="2" charset="-122"/>
                <a:ea typeface="黑体" panose="02010600030101010101" pitchFamily="2" charset="-122"/>
              </a:rPr>
              <a:t>"</a:t>
            </a:r>
            <a:r>
              <a:rPr lang="zh-CN" altLang="en-US" sz="2800" dirty="0">
                <a:latin typeface="黑体" panose="02010600030101010101" pitchFamily="2" charset="-122"/>
                <a:ea typeface="黑体" panose="02010600030101010101" pitchFamily="2" charset="-122"/>
              </a:rPr>
              <a:t>的。</a:t>
            </a:r>
            <a:endParaRPr lang="zh-CN" altLang="en-US" sz="2800" dirty="0">
              <a:latin typeface="黑体" panose="02010600030101010101" pitchFamily="2" charset="-122"/>
              <a:ea typeface="黑体" panose="02010600030101010101" pitchFamily="2" charset="-122"/>
            </a:endParaRPr>
          </a:p>
        </p:txBody>
      </p:sp>
      <p:sp>
        <p:nvSpPr>
          <p:cNvPr id="40967" name="Rectangle 7"/>
          <p:cNvSpPr/>
          <p:nvPr/>
        </p:nvSpPr>
        <p:spPr>
          <a:xfrm>
            <a:off x="838200" y="3655060"/>
            <a:ext cx="6108700" cy="798830"/>
          </a:xfrm>
          <a:prstGeom prst="rect">
            <a:avLst/>
          </a:prstGeom>
          <a:noFill/>
          <a:ln w="9525">
            <a:noFill/>
          </a:ln>
        </p:spPr>
        <p:txBody>
          <a:bodyPr wrap="none" anchor="ctr" anchorCtr="0">
            <a:spAutoFit/>
          </a:bodyPr>
          <a:p>
            <a:pPr eaLnBrk="0" hangingPunct="0"/>
            <a:r>
              <a:rPr lang="zh-CN" altLang="en-US" sz="2800" dirty="0">
                <a:solidFill>
                  <a:srgbClr val="FF0000"/>
                </a:solidFill>
                <a:latin typeface="黑体" panose="02010600030101010101" pitchFamily="2" charset="-122"/>
                <a:ea typeface="黑体" panose="02010600030101010101" pitchFamily="2" charset="-122"/>
              </a:rPr>
              <a:t>郑绪平</a:t>
            </a:r>
            <a:r>
              <a:rPr lang="zh-CN" altLang="en-US" sz="2800" dirty="0">
                <a:latin typeface="Arial" panose="020B0604020202020204" pitchFamily="34" charset="0"/>
                <a:ea typeface="黑体" panose="02010600030101010101" pitchFamily="2" charset="-122"/>
              </a:rPr>
              <a:t>认为</a:t>
            </a:r>
            <a:r>
              <a:rPr lang="en-US" altLang="zh-CN" sz="2800" dirty="0">
                <a:latin typeface="Arial" panose="020B0604020202020204" pitchFamily="34" charset="0"/>
                <a:ea typeface="黑体" panose="02010600030101010101" pitchFamily="2" charset="-122"/>
              </a:rPr>
              <a:t>”</a:t>
            </a:r>
            <a:r>
              <a:rPr lang="zh-CN" altLang="en-US" sz="2800" dirty="0">
                <a:latin typeface="Arial" panose="020B0604020202020204" pitchFamily="34" charset="0"/>
                <a:ea typeface="黑体" panose="02010600030101010101" pitchFamily="2" charset="-122"/>
              </a:rPr>
              <a:t>这是李商隐为其小姨所写</a:t>
            </a:r>
            <a:r>
              <a:rPr lang="en-US" altLang="zh-CN" sz="2800" dirty="0">
                <a:latin typeface="Arial" panose="020B0604020202020204" pitchFamily="34" charset="0"/>
                <a:ea typeface="黑体" panose="02010600030101010101" pitchFamily="2" charset="-122"/>
              </a:rPr>
              <a:t>”</a:t>
            </a:r>
            <a:endParaRPr lang="en-US" altLang="zh-CN" dirty="0">
              <a:latin typeface="Arial" panose="020B0604020202020204" pitchFamily="34" charset="0"/>
            </a:endParaRPr>
          </a:p>
          <a:p>
            <a:pPr eaLnBrk="0" hangingPunct="0"/>
            <a:endParaRPr lang="zh-CN" altLang="en-US" dirty="0">
              <a:latin typeface="Arial" panose="020B0604020202020204" pitchFamily="34" charset="0"/>
            </a:endParaRPr>
          </a:p>
        </p:txBody>
      </p:sp>
      <p:sp>
        <p:nvSpPr>
          <p:cNvPr id="40968" name="Rectangle 8"/>
          <p:cNvSpPr/>
          <p:nvPr/>
        </p:nvSpPr>
        <p:spPr>
          <a:xfrm>
            <a:off x="685800" y="4645025"/>
            <a:ext cx="7820660" cy="953135"/>
          </a:xfrm>
          <a:prstGeom prst="rect">
            <a:avLst/>
          </a:prstGeom>
          <a:noFill/>
          <a:ln w="9525">
            <a:noFill/>
          </a:ln>
        </p:spPr>
        <p:txBody>
          <a:bodyPr wrap="square" anchor="ctr" anchorCtr="0">
            <a:spAutoFit/>
          </a:bodyPr>
          <a:p>
            <a:pPr eaLnBrk="0" hangingPunct="0"/>
            <a:r>
              <a:rPr lang="zh-CN" altLang="en-US" dirty="0">
                <a:latin typeface="Arial" panose="020B0604020202020204" pitchFamily="34" charset="0"/>
              </a:rPr>
              <a:t>      </a:t>
            </a:r>
            <a:r>
              <a:rPr lang="en-US" altLang="zh-CN" dirty="0">
                <a:latin typeface="Arial" panose="020B0604020202020204" pitchFamily="34" charset="0"/>
              </a:rPr>
              <a:t>    </a:t>
            </a:r>
            <a:r>
              <a:rPr lang="zh-CN" altLang="en-US" sz="2800" dirty="0">
                <a:solidFill>
                  <a:srgbClr val="FF0000"/>
                </a:solidFill>
                <a:latin typeface="黑体" panose="02010600030101010101" pitchFamily="2" charset="-122"/>
                <a:ea typeface="黑体" panose="02010600030101010101" pitchFamily="2" charset="-122"/>
              </a:rPr>
              <a:t>从锦瑟二字着眼或说此为一女子之名，或说此为定情之物，此说纯粹为妄断，不足为信。</a:t>
            </a:r>
            <a:endParaRPr lang="zh-CN" altLang="en-US" sz="2800" b="1" dirty="0">
              <a:solidFill>
                <a:srgbClr val="FF0000"/>
              </a:solidFill>
              <a:latin typeface="Arial" panose="020B0604020202020204" pitchFamily="34" charset="0"/>
            </a:endParaRPr>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011"/>
                                        </p:tgtEl>
                                        <p:attrNameLst>
                                          <p:attrName>style.visibility</p:attrName>
                                        </p:attrNameLst>
                                      </p:cBhvr>
                                      <p:to>
                                        <p:strVal val="visible"/>
                                      </p:to>
                                    </p:set>
                                    <p:anim calcmode="lin" valueType="num">
                                      <p:cBhvr additive="base">
                                        <p:cTn id="7" dur="500" fill="hold"/>
                                        <p:tgtEl>
                                          <p:spTgt spid="43011"/>
                                        </p:tgtEl>
                                        <p:attrNameLst>
                                          <p:attrName>ppt_x</p:attrName>
                                        </p:attrNameLst>
                                      </p:cBhvr>
                                      <p:tavLst>
                                        <p:tav tm="0">
                                          <p:val>
                                            <p:strVal val="#ppt_x"/>
                                          </p:val>
                                        </p:tav>
                                        <p:tav tm="100000">
                                          <p:val>
                                            <p:strVal val="#ppt_x"/>
                                          </p:val>
                                        </p:tav>
                                      </p:tavLst>
                                    </p:anim>
                                    <p:anim calcmode="lin" valueType="num">
                                      <p:cBhvr additive="base">
                                        <p:cTn id="8" dur="500" fill="hold"/>
                                        <p:tgtEl>
                                          <p:spTgt spid="430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0964"/>
                                        </p:tgtEl>
                                        <p:attrNameLst>
                                          <p:attrName>style.visibility</p:attrName>
                                        </p:attrNameLst>
                                      </p:cBhvr>
                                      <p:to>
                                        <p:strVal val="visible"/>
                                      </p:to>
                                    </p:set>
                                    <p:anim calcmode="lin" valueType="num">
                                      <p:cBhvr additive="base">
                                        <p:cTn id="13" dur="500" fill="hold"/>
                                        <p:tgtEl>
                                          <p:spTgt spid="40964"/>
                                        </p:tgtEl>
                                        <p:attrNameLst>
                                          <p:attrName>ppt_x</p:attrName>
                                        </p:attrNameLst>
                                      </p:cBhvr>
                                      <p:tavLst>
                                        <p:tav tm="0">
                                          <p:val>
                                            <p:strVal val="#ppt_x"/>
                                          </p:val>
                                        </p:tav>
                                        <p:tav tm="100000">
                                          <p:val>
                                            <p:strVal val="#ppt_x"/>
                                          </p:val>
                                        </p:tav>
                                      </p:tavLst>
                                    </p:anim>
                                    <p:anim calcmode="lin" valueType="num">
                                      <p:cBhvr additive="base">
                                        <p:cTn id="14" dur="500" fill="hold"/>
                                        <p:tgtEl>
                                          <p:spTgt spid="4096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0965"/>
                                        </p:tgtEl>
                                        <p:attrNameLst>
                                          <p:attrName>style.visibility</p:attrName>
                                        </p:attrNameLst>
                                      </p:cBhvr>
                                      <p:to>
                                        <p:strVal val="visible"/>
                                      </p:to>
                                    </p:set>
                                    <p:anim calcmode="lin" valueType="num">
                                      <p:cBhvr additive="base">
                                        <p:cTn id="19" dur="500" fill="hold"/>
                                        <p:tgtEl>
                                          <p:spTgt spid="40965"/>
                                        </p:tgtEl>
                                        <p:attrNameLst>
                                          <p:attrName>ppt_x</p:attrName>
                                        </p:attrNameLst>
                                      </p:cBhvr>
                                      <p:tavLst>
                                        <p:tav tm="0">
                                          <p:val>
                                            <p:strVal val="#ppt_x"/>
                                          </p:val>
                                        </p:tav>
                                        <p:tav tm="100000">
                                          <p:val>
                                            <p:strVal val="#ppt_x"/>
                                          </p:val>
                                        </p:tav>
                                      </p:tavLst>
                                    </p:anim>
                                    <p:anim calcmode="lin" valueType="num">
                                      <p:cBhvr additive="base">
                                        <p:cTn id="20" dur="500" fill="hold"/>
                                        <p:tgtEl>
                                          <p:spTgt spid="4096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0966"/>
                                        </p:tgtEl>
                                        <p:attrNameLst>
                                          <p:attrName>style.visibility</p:attrName>
                                        </p:attrNameLst>
                                      </p:cBhvr>
                                      <p:to>
                                        <p:strVal val="visible"/>
                                      </p:to>
                                    </p:set>
                                    <p:anim calcmode="lin" valueType="num">
                                      <p:cBhvr additive="base">
                                        <p:cTn id="25" dur="500" fill="hold"/>
                                        <p:tgtEl>
                                          <p:spTgt spid="40966"/>
                                        </p:tgtEl>
                                        <p:attrNameLst>
                                          <p:attrName>ppt_x</p:attrName>
                                        </p:attrNameLst>
                                      </p:cBhvr>
                                      <p:tavLst>
                                        <p:tav tm="0">
                                          <p:val>
                                            <p:strVal val="#ppt_x"/>
                                          </p:val>
                                        </p:tav>
                                        <p:tav tm="100000">
                                          <p:val>
                                            <p:strVal val="#ppt_x"/>
                                          </p:val>
                                        </p:tav>
                                      </p:tavLst>
                                    </p:anim>
                                    <p:anim calcmode="lin" valueType="num">
                                      <p:cBhvr additive="base">
                                        <p:cTn id="26" dur="500" fill="hold"/>
                                        <p:tgtEl>
                                          <p:spTgt spid="4096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0967"/>
                                        </p:tgtEl>
                                        <p:attrNameLst>
                                          <p:attrName>style.visibility</p:attrName>
                                        </p:attrNameLst>
                                      </p:cBhvr>
                                      <p:to>
                                        <p:strVal val="visible"/>
                                      </p:to>
                                    </p:set>
                                    <p:anim calcmode="lin" valueType="num">
                                      <p:cBhvr additive="base">
                                        <p:cTn id="31" dur="500" fill="hold"/>
                                        <p:tgtEl>
                                          <p:spTgt spid="40967"/>
                                        </p:tgtEl>
                                        <p:attrNameLst>
                                          <p:attrName>ppt_x</p:attrName>
                                        </p:attrNameLst>
                                      </p:cBhvr>
                                      <p:tavLst>
                                        <p:tav tm="0">
                                          <p:val>
                                            <p:strVal val="#ppt_x"/>
                                          </p:val>
                                        </p:tav>
                                        <p:tav tm="100000">
                                          <p:val>
                                            <p:strVal val="#ppt_x"/>
                                          </p:val>
                                        </p:tav>
                                      </p:tavLst>
                                    </p:anim>
                                    <p:anim calcmode="lin" valueType="num">
                                      <p:cBhvr additive="base">
                                        <p:cTn id="32" dur="500" fill="hold"/>
                                        <p:tgtEl>
                                          <p:spTgt spid="4096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0968"/>
                                        </p:tgtEl>
                                        <p:attrNameLst>
                                          <p:attrName>style.visibility</p:attrName>
                                        </p:attrNameLst>
                                      </p:cBhvr>
                                      <p:to>
                                        <p:strVal val="visible"/>
                                      </p:to>
                                    </p:set>
                                    <p:anim calcmode="lin" valueType="num">
                                      <p:cBhvr additive="base">
                                        <p:cTn id="37" dur="500" fill="hold"/>
                                        <p:tgtEl>
                                          <p:spTgt spid="40968"/>
                                        </p:tgtEl>
                                        <p:attrNameLst>
                                          <p:attrName>ppt_x</p:attrName>
                                        </p:attrNameLst>
                                      </p:cBhvr>
                                      <p:tavLst>
                                        <p:tav tm="0">
                                          <p:val>
                                            <p:strVal val="#ppt_x"/>
                                          </p:val>
                                        </p:tav>
                                        <p:tav tm="100000">
                                          <p:val>
                                            <p:strVal val="#ppt_x"/>
                                          </p:val>
                                        </p:tav>
                                      </p:tavLst>
                                    </p:anim>
                                    <p:anim calcmode="lin" valueType="num">
                                      <p:cBhvr additive="base">
                                        <p:cTn id="38" dur="500" fill="hold"/>
                                        <p:tgtEl>
                                          <p:spTgt spid="409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p:bldP spid="43011" grpId="1"/>
      <p:bldP spid="40964" grpId="0"/>
      <p:bldP spid="40964" grpId="1"/>
      <p:bldP spid="40965" grpId="0"/>
      <p:bldP spid="40965" grpId="1"/>
      <p:bldP spid="40966" grpId="0"/>
      <p:bldP spid="40966" grpId="1"/>
      <p:bldP spid="40967" grpId="0"/>
      <p:bldP spid="40967" grpId="1"/>
      <p:bldP spid="40968" grpId="0"/>
      <p:bldP spid="40968"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4034" name="Picture 5" descr="201101102029517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44035" name="Rectangle 2"/>
          <p:cNvSpPr/>
          <p:nvPr/>
        </p:nvSpPr>
        <p:spPr>
          <a:xfrm>
            <a:off x="381000" y="457200"/>
            <a:ext cx="7296150" cy="641350"/>
          </a:xfrm>
          <a:prstGeom prst="rect">
            <a:avLst/>
          </a:prstGeom>
          <a:noFill/>
          <a:ln w="9525">
            <a:noFill/>
          </a:ln>
        </p:spPr>
        <p:txBody>
          <a:bodyPr wrap="none">
            <a:spAutoFit/>
          </a:bodyPr>
          <a:p>
            <a:r>
              <a:rPr lang="zh-CN" altLang="en-US" sz="3600" b="1" dirty="0">
                <a:solidFill>
                  <a:srgbClr val="FF0000"/>
                </a:solidFill>
                <a:latin typeface="黑体" panose="02010600030101010101" pitchFamily="2" charset="-122"/>
                <a:ea typeface="黑体" panose="02010600030101010101" pitchFamily="2" charset="-122"/>
              </a:rPr>
              <a:t>（</a:t>
            </a:r>
            <a:r>
              <a:rPr lang="en-US" altLang="zh-CN" sz="3600" b="1" dirty="0">
                <a:solidFill>
                  <a:srgbClr val="FF0000"/>
                </a:solidFill>
                <a:latin typeface="黑体" panose="02010600030101010101" pitchFamily="2" charset="-122"/>
                <a:ea typeface="黑体" panose="02010600030101010101" pitchFamily="2" charset="-122"/>
              </a:rPr>
              <a:t>3</a:t>
            </a:r>
            <a:r>
              <a:rPr lang="zh-CN" altLang="en-US" sz="3600" b="1" dirty="0">
                <a:solidFill>
                  <a:srgbClr val="FF0000"/>
                </a:solidFill>
                <a:latin typeface="黑体" panose="02010600030101010101" pitchFamily="2" charset="-122"/>
                <a:ea typeface="黑体" panose="02010600030101010101" pitchFamily="2" charset="-122"/>
              </a:rPr>
              <a:t>）自伤说：诗人独自哀伤之情。</a:t>
            </a:r>
            <a:endParaRPr lang="zh-CN" altLang="en-US" sz="3600" b="1" dirty="0">
              <a:solidFill>
                <a:srgbClr val="FF0000"/>
              </a:solidFill>
              <a:latin typeface="黑体" panose="02010600030101010101" pitchFamily="2" charset="-122"/>
              <a:ea typeface="黑体" panose="02010600030101010101" pitchFamily="2" charset="-122"/>
            </a:endParaRPr>
          </a:p>
        </p:txBody>
      </p:sp>
      <p:sp>
        <p:nvSpPr>
          <p:cNvPr id="41988" name="Text Box 4"/>
          <p:cNvSpPr txBox="1"/>
          <p:nvPr/>
        </p:nvSpPr>
        <p:spPr>
          <a:xfrm>
            <a:off x="838200" y="1447800"/>
            <a:ext cx="7391400" cy="946150"/>
          </a:xfrm>
          <a:prstGeom prst="rect">
            <a:avLst/>
          </a:prstGeom>
          <a:noFill/>
          <a:ln w="9525">
            <a:noFill/>
          </a:ln>
        </p:spPr>
        <p:txBody>
          <a:bodyPr>
            <a:spAutoFit/>
          </a:bodyPr>
          <a:p>
            <a:r>
              <a:rPr lang="zh-CN" altLang="en-US" sz="2800" dirty="0">
                <a:solidFill>
                  <a:srgbClr val="FF0000"/>
                </a:solidFill>
                <a:latin typeface="Arial" panose="020B0604020202020204" pitchFamily="34" charset="0"/>
                <a:ea typeface="黑体" panose="02010600030101010101" pitchFamily="2" charset="-122"/>
              </a:rPr>
              <a:t>     清</a:t>
            </a:r>
            <a:r>
              <a:rPr lang="en-US" altLang="zh-CN" sz="2800" dirty="0">
                <a:solidFill>
                  <a:srgbClr val="FF0000"/>
                </a:solidFill>
                <a:latin typeface="Arial" panose="020B0604020202020204" pitchFamily="34" charset="0"/>
                <a:ea typeface="黑体" panose="02010600030101010101" pitchFamily="2" charset="-122"/>
              </a:rPr>
              <a:t>.</a:t>
            </a:r>
            <a:r>
              <a:rPr lang="zh-CN" altLang="en-US" sz="2800" dirty="0">
                <a:solidFill>
                  <a:srgbClr val="FF0000"/>
                </a:solidFill>
                <a:latin typeface="Arial" panose="020B0604020202020204" pitchFamily="34" charset="0"/>
                <a:ea typeface="黑体" panose="02010600030101010101" pitchFamily="2" charset="-122"/>
              </a:rPr>
              <a:t>汪师韩</a:t>
            </a:r>
            <a:r>
              <a:rPr lang="en-US" altLang="zh-CN" sz="2800" dirty="0">
                <a:latin typeface="Arial" panose="020B0604020202020204" pitchFamily="34" charset="0"/>
                <a:ea typeface="黑体" panose="02010600030101010101" pitchFamily="2" charset="-122"/>
              </a:rPr>
              <a:t>《</a:t>
            </a:r>
            <a:r>
              <a:rPr lang="zh-CN" altLang="en-US" sz="2800" dirty="0">
                <a:latin typeface="Arial" panose="020B0604020202020204" pitchFamily="34" charset="0"/>
                <a:ea typeface="黑体" panose="02010600030101010101" pitchFamily="2" charset="-122"/>
              </a:rPr>
              <a:t>诗学纂闻</a:t>
            </a:r>
            <a:r>
              <a:rPr lang="en-US" altLang="zh-CN" sz="2800" dirty="0">
                <a:latin typeface="Arial" panose="020B0604020202020204" pitchFamily="34" charset="0"/>
                <a:ea typeface="黑体" panose="02010600030101010101" pitchFamily="2" charset="-122"/>
              </a:rPr>
              <a:t>》</a:t>
            </a:r>
            <a:r>
              <a:rPr lang="zh-CN" altLang="en-US" sz="2800" dirty="0">
                <a:latin typeface="Arial" panose="020B0604020202020204" pitchFamily="34" charset="0"/>
                <a:ea typeface="黑体" panose="02010600030101010101" pitchFamily="2" charset="-122"/>
              </a:rPr>
              <a:t>中认为</a:t>
            </a:r>
            <a:r>
              <a:rPr lang="en-US" altLang="zh-CN" sz="2800" dirty="0">
                <a:latin typeface="Arial" panose="020B0604020202020204" pitchFamily="34" charset="0"/>
                <a:ea typeface="黑体" panose="02010600030101010101" pitchFamily="2" charset="-122"/>
              </a:rPr>
              <a:t>”</a:t>
            </a:r>
            <a:r>
              <a:rPr lang="zh-CN" altLang="en-US" sz="2800" dirty="0">
                <a:latin typeface="Arial" panose="020B0604020202020204" pitchFamily="34" charset="0"/>
                <a:ea typeface="黑体" panose="02010600030101010101" pitchFamily="2" charset="-122"/>
              </a:rPr>
              <a:t>李商隐是借锦瑟以自伤。</a:t>
            </a:r>
            <a:r>
              <a:rPr lang="en-US" altLang="zh-CN" sz="2800" dirty="0">
                <a:latin typeface="Arial" panose="020B0604020202020204" pitchFamily="34" charset="0"/>
                <a:ea typeface="黑体" panose="02010600030101010101" pitchFamily="2" charset="-122"/>
              </a:rPr>
              <a:t>”</a:t>
            </a:r>
            <a:endParaRPr lang="en-US" altLang="zh-CN" sz="2800" dirty="0">
              <a:latin typeface="Arial" panose="020B0604020202020204" pitchFamily="34" charset="0"/>
              <a:ea typeface="黑体" panose="02010600030101010101" pitchFamily="2" charset="-122"/>
            </a:endParaRPr>
          </a:p>
        </p:txBody>
      </p:sp>
      <p:sp>
        <p:nvSpPr>
          <p:cNvPr id="41989" name="Rectangle 5"/>
          <p:cNvSpPr/>
          <p:nvPr/>
        </p:nvSpPr>
        <p:spPr>
          <a:xfrm>
            <a:off x="609600" y="2667000"/>
            <a:ext cx="8077200" cy="519113"/>
          </a:xfrm>
          <a:prstGeom prst="rect">
            <a:avLst/>
          </a:prstGeom>
          <a:noFill/>
          <a:ln w="9525">
            <a:noFill/>
          </a:ln>
        </p:spPr>
        <p:txBody>
          <a:bodyPr anchor="ctr" anchorCtr="0">
            <a:spAutoFit/>
          </a:bodyPr>
          <a:p>
            <a:pPr eaLnBrk="0" hangingPunct="0"/>
            <a:r>
              <a:rPr lang="zh-CN" altLang="en-US" sz="2800" dirty="0">
                <a:latin typeface="Arial" panose="020B0604020202020204" pitchFamily="34" charset="0"/>
                <a:ea typeface="黑体" panose="02010600030101010101" pitchFamily="2" charset="-122"/>
              </a:rPr>
              <a:t>      近人</a:t>
            </a:r>
            <a:r>
              <a:rPr lang="zh-CN" altLang="en-US" sz="2800" dirty="0">
                <a:solidFill>
                  <a:srgbClr val="FF0000"/>
                </a:solidFill>
                <a:latin typeface="Arial" panose="020B0604020202020204" pitchFamily="34" charset="0"/>
                <a:ea typeface="黑体" panose="02010600030101010101" pitchFamily="2" charset="-122"/>
              </a:rPr>
              <a:t>王福民</a:t>
            </a:r>
            <a:r>
              <a:rPr lang="zh-CN" altLang="en-US" sz="2800" dirty="0">
                <a:latin typeface="Arial" panose="020B0604020202020204" pitchFamily="34" charset="0"/>
                <a:ea typeface="黑体" panose="02010600030101010101" pitchFamily="2" charset="-122"/>
              </a:rPr>
              <a:t>亦主此说。</a:t>
            </a:r>
            <a:endParaRPr lang="zh-CN" altLang="en-US" sz="2800" dirty="0">
              <a:latin typeface="Arial" panose="020B0604020202020204" pitchFamily="34" charset="0"/>
              <a:ea typeface="黑体" panose="02010600030101010101" pitchFamily="2" charset="-122"/>
            </a:endParaRPr>
          </a:p>
        </p:txBody>
      </p:sp>
      <p:sp>
        <p:nvSpPr>
          <p:cNvPr id="41990" name="Rectangle 6"/>
          <p:cNvSpPr/>
          <p:nvPr/>
        </p:nvSpPr>
        <p:spPr>
          <a:xfrm>
            <a:off x="395605" y="3501390"/>
            <a:ext cx="8457565" cy="1814830"/>
          </a:xfrm>
          <a:prstGeom prst="rect">
            <a:avLst/>
          </a:prstGeom>
          <a:noFill/>
          <a:ln w="9525">
            <a:noFill/>
          </a:ln>
        </p:spPr>
        <p:txBody>
          <a:bodyPr wrap="square">
            <a:spAutoFit/>
          </a:bodyPr>
          <a:p>
            <a:pPr eaLnBrk="0" hangingPunct="0"/>
            <a:r>
              <a:rPr lang="zh-CN" altLang="en-US" sz="2800" dirty="0">
                <a:solidFill>
                  <a:srgbClr val="FF0000"/>
                </a:solidFill>
                <a:latin typeface="Arial" panose="020B0604020202020204" pitchFamily="34" charset="0"/>
                <a:ea typeface="黑体" panose="02010600030101010101" pitchFamily="2" charset="-122"/>
              </a:rPr>
              <a:t>       此说论据较为合理，但在解颔联时却有问题。如王福民说“‘沧海’为官场，‘月’为权臣，‘日’为君主，因而得出了‘权臣无方、’‘帝恩难得’的结论”，这明显是曲意比附。</a:t>
            </a:r>
            <a:endParaRPr lang="zh-CN" altLang="en-US" sz="2800" dirty="0">
              <a:solidFill>
                <a:srgbClr val="FF0000"/>
              </a:solidFill>
              <a:latin typeface="Arial" panose="020B0604020202020204" pitchFamily="34" charset="0"/>
              <a:ea typeface="黑体" panose="02010600030101010101" pitchFamily="2" charset="-122"/>
            </a:endParaRPr>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035"/>
                                        </p:tgtEl>
                                        <p:attrNameLst>
                                          <p:attrName>style.visibility</p:attrName>
                                        </p:attrNameLst>
                                      </p:cBhvr>
                                      <p:to>
                                        <p:strVal val="visible"/>
                                      </p:to>
                                    </p:set>
                                    <p:anim calcmode="lin" valueType="num">
                                      <p:cBhvr additive="base">
                                        <p:cTn id="7" dur="500" fill="hold"/>
                                        <p:tgtEl>
                                          <p:spTgt spid="44035"/>
                                        </p:tgtEl>
                                        <p:attrNameLst>
                                          <p:attrName>ppt_x</p:attrName>
                                        </p:attrNameLst>
                                      </p:cBhvr>
                                      <p:tavLst>
                                        <p:tav tm="0">
                                          <p:val>
                                            <p:strVal val="#ppt_x"/>
                                          </p:val>
                                        </p:tav>
                                        <p:tav tm="100000">
                                          <p:val>
                                            <p:strVal val="#ppt_x"/>
                                          </p:val>
                                        </p:tav>
                                      </p:tavLst>
                                    </p:anim>
                                    <p:anim calcmode="lin" valueType="num">
                                      <p:cBhvr additive="base">
                                        <p:cTn id="8" dur="500" fill="hold"/>
                                        <p:tgtEl>
                                          <p:spTgt spid="440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1988"/>
                                        </p:tgtEl>
                                        <p:attrNameLst>
                                          <p:attrName>style.visibility</p:attrName>
                                        </p:attrNameLst>
                                      </p:cBhvr>
                                      <p:to>
                                        <p:strVal val="visible"/>
                                      </p:to>
                                    </p:set>
                                    <p:anim calcmode="lin" valueType="num">
                                      <p:cBhvr additive="base">
                                        <p:cTn id="13" dur="500" fill="hold"/>
                                        <p:tgtEl>
                                          <p:spTgt spid="41988"/>
                                        </p:tgtEl>
                                        <p:attrNameLst>
                                          <p:attrName>ppt_x</p:attrName>
                                        </p:attrNameLst>
                                      </p:cBhvr>
                                      <p:tavLst>
                                        <p:tav tm="0">
                                          <p:val>
                                            <p:strVal val="#ppt_x"/>
                                          </p:val>
                                        </p:tav>
                                        <p:tav tm="100000">
                                          <p:val>
                                            <p:strVal val="#ppt_x"/>
                                          </p:val>
                                        </p:tav>
                                      </p:tavLst>
                                    </p:anim>
                                    <p:anim calcmode="lin" valueType="num">
                                      <p:cBhvr additive="base">
                                        <p:cTn id="14" dur="500" fill="hold"/>
                                        <p:tgtEl>
                                          <p:spTgt spid="4198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1989"/>
                                        </p:tgtEl>
                                        <p:attrNameLst>
                                          <p:attrName>style.visibility</p:attrName>
                                        </p:attrNameLst>
                                      </p:cBhvr>
                                      <p:to>
                                        <p:strVal val="visible"/>
                                      </p:to>
                                    </p:set>
                                    <p:anim calcmode="lin" valueType="num">
                                      <p:cBhvr additive="base">
                                        <p:cTn id="19" dur="500" fill="hold"/>
                                        <p:tgtEl>
                                          <p:spTgt spid="41989"/>
                                        </p:tgtEl>
                                        <p:attrNameLst>
                                          <p:attrName>ppt_x</p:attrName>
                                        </p:attrNameLst>
                                      </p:cBhvr>
                                      <p:tavLst>
                                        <p:tav tm="0">
                                          <p:val>
                                            <p:strVal val="#ppt_x"/>
                                          </p:val>
                                        </p:tav>
                                        <p:tav tm="100000">
                                          <p:val>
                                            <p:strVal val="#ppt_x"/>
                                          </p:val>
                                        </p:tav>
                                      </p:tavLst>
                                    </p:anim>
                                    <p:anim calcmode="lin" valueType="num">
                                      <p:cBhvr additive="base">
                                        <p:cTn id="20" dur="500" fill="hold"/>
                                        <p:tgtEl>
                                          <p:spTgt spid="4198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1990"/>
                                        </p:tgtEl>
                                        <p:attrNameLst>
                                          <p:attrName>style.visibility</p:attrName>
                                        </p:attrNameLst>
                                      </p:cBhvr>
                                      <p:to>
                                        <p:strVal val="visible"/>
                                      </p:to>
                                    </p:set>
                                    <p:anim calcmode="lin" valueType="num">
                                      <p:cBhvr additive="base">
                                        <p:cTn id="25" dur="500" fill="hold"/>
                                        <p:tgtEl>
                                          <p:spTgt spid="41990"/>
                                        </p:tgtEl>
                                        <p:attrNameLst>
                                          <p:attrName>ppt_x</p:attrName>
                                        </p:attrNameLst>
                                      </p:cBhvr>
                                      <p:tavLst>
                                        <p:tav tm="0">
                                          <p:val>
                                            <p:strVal val="#ppt_x"/>
                                          </p:val>
                                        </p:tav>
                                        <p:tav tm="100000">
                                          <p:val>
                                            <p:strVal val="#ppt_x"/>
                                          </p:val>
                                        </p:tav>
                                      </p:tavLst>
                                    </p:anim>
                                    <p:anim calcmode="lin" valueType="num">
                                      <p:cBhvr additive="base">
                                        <p:cTn id="26" dur="500" fill="hold"/>
                                        <p:tgtEl>
                                          <p:spTgt spid="419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p:bldP spid="44035" grpId="1"/>
      <p:bldP spid="41988" grpId="0"/>
      <p:bldP spid="41988" grpId="1"/>
      <p:bldP spid="41989" grpId="0"/>
      <p:bldP spid="41989" grpId="1"/>
      <p:bldP spid="41990" grpId="0"/>
      <p:bldP spid="41990"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60" name="Text Box 8"/>
          <p:cNvSpPr txBox="1"/>
          <p:nvPr/>
        </p:nvSpPr>
        <p:spPr>
          <a:xfrm>
            <a:off x="312738" y="3392488"/>
            <a:ext cx="3455987" cy="583565"/>
          </a:xfrm>
          <a:prstGeom prst="rect">
            <a:avLst/>
          </a:prstGeom>
          <a:noFill/>
          <a:ln w="9525">
            <a:noFill/>
          </a:ln>
        </p:spPr>
        <p:txBody>
          <a:bodyPr>
            <a:spAutoFit/>
          </a:bodyPr>
          <a:p>
            <a:pPr marL="342900" indent="-342900">
              <a:spcBef>
                <a:spcPct val="20000"/>
              </a:spcBef>
              <a:buClr>
                <a:schemeClr val="hlink"/>
              </a:buClr>
              <a:buSzPct val="75000"/>
            </a:pPr>
            <a:r>
              <a:rPr lang="zh-CN" altLang="en-US" sz="3200" dirty="0">
                <a:latin typeface="黑体" panose="02010600030101010101" pitchFamily="2" charset="-122"/>
                <a:ea typeface="黑体" panose="02010600030101010101" pitchFamily="2" charset="-122"/>
              </a:rPr>
              <a:t> </a:t>
            </a:r>
            <a:endParaRPr lang="zh-CN" altLang="en-US" sz="3200" dirty="0">
              <a:latin typeface="黑体" panose="02010600030101010101" pitchFamily="2" charset="-122"/>
              <a:ea typeface="黑体" panose="02010600030101010101" pitchFamily="2" charset="-122"/>
            </a:endParaRPr>
          </a:p>
        </p:txBody>
      </p:sp>
      <p:sp>
        <p:nvSpPr>
          <p:cNvPr id="11" name="Text Box 6"/>
          <p:cNvSpPr txBox="1"/>
          <p:nvPr/>
        </p:nvSpPr>
        <p:spPr>
          <a:xfrm>
            <a:off x="323850" y="2493010"/>
            <a:ext cx="6963410" cy="3303905"/>
          </a:xfrm>
          <a:prstGeom prst="rect">
            <a:avLst/>
          </a:prstGeom>
          <a:noFill/>
          <a:ln w="9525">
            <a:noFill/>
          </a:ln>
        </p:spPr>
        <p:txBody>
          <a:bodyPr wrap="square">
            <a:spAutoFit/>
          </a:bodyPr>
          <a:p>
            <a:pPr>
              <a:spcBef>
                <a:spcPct val="50000"/>
              </a:spcBef>
            </a:pPr>
            <a:r>
              <a:rPr lang="en-US" altLang="zh-CN" sz="3600" b="1" dirty="0">
                <a:latin typeface="黑体" panose="02010600030101010101" pitchFamily="2" charset="-122"/>
                <a:ea typeface="黑体" panose="02010600030101010101" pitchFamily="2" charset="-122"/>
              </a:rPr>
              <a:t>          </a:t>
            </a:r>
            <a:r>
              <a:rPr lang="zh-CN" altLang="en-US" sz="3600" b="1" dirty="0">
                <a:latin typeface="黑体" panose="02010600030101010101" pitchFamily="2" charset="-122"/>
                <a:ea typeface="黑体" panose="02010600030101010101" pitchFamily="2" charset="-122"/>
              </a:rPr>
              <a:t>无   题</a:t>
            </a:r>
            <a:endParaRPr lang="zh-CN" altLang="en-US" sz="3600" b="1" dirty="0">
              <a:latin typeface="黑体" panose="02010600030101010101" pitchFamily="2" charset="-122"/>
              <a:ea typeface="黑体" panose="02010600030101010101" pitchFamily="2" charset="-122"/>
            </a:endParaRPr>
          </a:p>
          <a:p>
            <a:pPr>
              <a:spcBef>
                <a:spcPct val="50000"/>
              </a:spcBef>
            </a:pPr>
            <a:r>
              <a:rPr lang="zh-CN" altLang="en-US" sz="3200" dirty="0">
                <a:latin typeface="黑体" panose="02010600030101010101" pitchFamily="2" charset="-122"/>
                <a:ea typeface="黑体" panose="02010600030101010101" pitchFamily="2" charset="-122"/>
                <a:sym typeface="+mn-ea"/>
              </a:rPr>
              <a:t>相见时难别亦难，</a:t>
            </a:r>
            <a:r>
              <a:rPr lang="en-US" altLang="zh-CN" sz="3200" dirty="0">
                <a:latin typeface="黑体" panose="02010600030101010101" pitchFamily="2" charset="-122"/>
                <a:ea typeface="黑体" panose="02010600030101010101" pitchFamily="2" charset="-122"/>
                <a:sym typeface="+mn-ea"/>
              </a:rPr>
              <a:t> </a:t>
            </a:r>
            <a:r>
              <a:rPr lang="zh-CN" altLang="en-US" sz="3200" dirty="0">
                <a:latin typeface="黑体" panose="02010600030101010101" pitchFamily="2" charset="-122"/>
                <a:ea typeface="黑体" panose="02010600030101010101" pitchFamily="2" charset="-122"/>
                <a:sym typeface="+mn-ea"/>
              </a:rPr>
              <a:t>东风无力百花残。</a:t>
            </a:r>
            <a:endParaRPr lang="zh-CN" altLang="en-US" sz="3200" dirty="0">
              <a:latin typeface="黑体" panose="02010600030101010101" pitchFamily="2" charset="-122"/>
              <a:ea typeface="黑体" panose="02010600030101010101" pitchFamily="2" charset="-122"/>
              <a:sym typeface="+mn-ea"/>
            </a:endParaRPr>
          </a:p>
          <a:p>
            <a:pPr>
              <a:spcBef>
                <a:spcPct val="50000"/>
              </a:spcBef>
            </a:pPr>
            <a:r>
              <a:rPr lang="zh-CN" altLang="en-US" sz="3200" dirty="0">
                <a:latin typeface="黑体" panose="02010600030101010101" pitchFamily="2" charset="-122"/>
                <a:ea typeface="黑体" panose="02010600030101010101" pitchFamily="2" charset="-122"/>
                <a:sym typeface="+mn-ea"/>
              </a:rPr>
              <a:t>春蚕到死丝方尽， 蜡炬成灰泪始干</a:t>
            </a:r>
            <a:endParaRPr lang="zh-CN" altLang="en-US" sz="3200" dirty="0">
              <a:latin typeface="黑体" panose="02010600030101010101" pitchFamily="2" charset="-122"/>
              <a:ea typeface="黑体" panose="02010600030101010101" pitchFamily="2" charset="-122"/>
            </a:endParaRPr>
          </a:p>
          <a:p>
            <a:pPr marL="342900" indent="-342900">
              <a:spcBef>
                <a:spcPct val="20000"/>
              </a:spcBef>
              <a:buClr>
                <a:schemeClr val="hlink"/>
              </a:buClr>
              <a:buSzPct val="75000"/>
            </a:pPr>
            <a:r>
              <a:rPr lang="zh-CN" altLang="en-US" sz="3200" dirty="0">
                <a:latin typeface="黑体" panose="02010600030101010101" pitchFamily="2" charset="-122"/>
                <a:ea typeface="黑体" panose="02010600030101010101" pitchFamily="2" charset="-122"/>
                <a:sym typeface="+mn-ea"/>
              </a:rPr>
              <a:t>晓镜但愁云鬓改， 夜吟应觉月光寒。</a:t>
            </a:r>
            <a:endParaRPr lang="zh-CN" altLang="en-US" sz="3200" dirty="0">
              <a:latin typeface="黑体" panose="02010600030101010101" pitchFamily="2" charset="-122"/>
              <a:ea typeface="黑体" panose="02010600030101010101" pitchFamily="2" charset="-122"/>
            </a:endParaRPr>
          </a:p>
          <a:p>
            <a:pPr marL="342900" indent="-342900">
              <a:spcBef>
                <a:spcPct val="20000"/>
              </a:spcBef>
              <a:buClr>
                <a:schemeClr val="hlink"/>
              </a:buClr>
              <a:buSzPct val="75000"/>
            </a:pPr>
            <a:r>
              <a:rPr lang="zh-CN" altLang="en-US" sz="3200" dirty="0">
                <a:latin typeface="黑体" panose="02010600030101010101" pitchFamily="2" charset="-122"/>
                <a:ea typeface="黑体" panose="02010600030101010101" pitchFamily="2" charset="-122"/>
                <a:sym typeface="+mn-ea"/>
              </a:rPr>
              <a:t>蓬莱此去无多路， 青鸟殷勤为探看。</a:t>
            </a:r>
            <a:endParaRPr lang="zh-CN" altLang="en-US" sz="3200" b="1" dirty="0">
              <a:latin typeface="黑体" panose="02010600030101010101" pitchFamily="2" charset="-122"/>
              <a:ea typeface="黑体" panose="02010600030101010101" pitchFamily="2" charset="-122"/>
            </a:endParaRPr>
          </a:p>
        </p:txBody>
      </p:sp>
      <p:sp>
        <p:nvSpPr>
          <p:cNvPr id="2" name="Text Box 6"/>
          <p:cNvSpPr txBox="1"/>
          <p:nvPr/>
        </p:nvSpPr>
        <p:spPr>
          <a:xfrm>
            <a:off x="611505" y="981075"/>
            <a:ext cx="7080250" cy="645160"/>
          </a:xfrm>
          <a:prstGeom prst="rect">
            <a:avLst/>
          </a:prstGeom>
          <a:noFill/>
          <a:ln w="9525">
            <a:noFill/>
          </a:ln>
        </p:spPr>
        <p:txBody>
          <a:bodyPr wrap="square">
            <a:spAutoFit/>
          </a:bodyPr>
          <a:p>
            <a:pPr>
              <a:spcBef>
                <a:spcPct val="50000"/>
              </a:spcBef>
            </a:pPr>
            <a:r>
              <a:rPr lang="en-US" altLang="zh-CN" sz="3600" b="1" dirty="0">
                <a:latin typeface="黑体" panose="02010600030101010101" pitchFamily="2" charset="-122"/>
                <a:ea typeface="黑体" panose="02010600030101010101" pitchFamily="2" charset="-122"/>
              </a:rPr>
              <a:t>   </a:t>
            </a:r>
            <a:r>
              <a:rPr lang="zh-CN" altLang="en-US" sz="3600" b="1" dirty="0">
                <a:latin typeface="黑体" panose="02010600030101010101" pitchFamily="2" charset="-122"/>
                <a:ea typeface="黑体" panose="02010600030101010101" pitchFamily="2" charset="-122"/>
              </a:rPr>
              <a:t>初中我们学过李商隐的诗</a:t>
            </a:r>
            <a:r>
              <a:rPr lang="zh-CN" altLang="en-US" sz="3600" b="1" dirty="0">
                <a:latin typeface="黑体" panose="02010600030101010101" pitchFamily="2" charset="-122"/>
                <a:ea typeface="黑体" panose="02010600030101010101" pitchFamily="2" charset="-122"/>
              </a:rPr>
              <a:t>没有？</a:t>
            </a:r>
            <a:endParaRPr lang="zh-CN" altLang="en-US" sz="3600" b="1" dirty="0">
              <a:latin typeface="黑体" panose="02010600030101010101" pitchFamily="2" charset="-122"/>
              <a:ea typeface="黑体" panose="02010600030101010101" pitchFamily="2" charset="-122"/>
            </a:endParaRPr>
          </a:p>
        </p:txBody>
      </p:sp>
      <p:pic>
        <p:nvPicPr>
          <p:cNvPr id="10242" name="Picture 5" descr="qnpbnk"/>
          <p:cNvPicPr>
            <a:picLocks noChangeAspect="1"/>
          </p:cNvPicPr>
          <p:nvPr/>
        </p:nvPicPr>
        <p:blipFill>
          <a:blip r:embed="rId1"/>
          <a:stretch>
            <a:fillRect/>
          </a:stretch>
        </p:blipFill>
        <p:spPr>
          <a:xfrm>
            <a:off x="7438390" y="2599055"/>
            <a:ext cx="1638300" cy="373126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38000"/>
                                  </p:stCondLst>
                                  <p:iterate type="lt">
                                    <p:tmPct val="10000"/>
                                  </p:iterate>
                                  <p:childTnLst>
                                    <p:set>
                                      <p:cBhvr>
                                        <p:cTn id="6" dur="1" fill="hold">
                                          <p:stCondLst>
                                            <p:cond delay="0"/>
                                          </p:stCondLst>
                                        </p:cTn>
                                        <p:tgtEl>
                                          <p:spTgt spid="49160"/>
                                        </p:tgtEl>
                                        <p:attrNameLst>
                                          <p:attrName>style.visibility</p:attrName>
                                        </p:attrNameLst>
                                      </p:cBhvr>
                                      <p:to>
                                        <p:strVal val="visible"/>
                                      </p:to>
                                    </p:set>
                                    <p:anim by="(-#ppt_w*2)" calcmode="lin" valueType="num">
                                      <p:cBhvr rctx="PPT">
                                        <p:cTn id="7" dur="2500" autoRev="1" fill="hold">
                                          <p:stCondLst>
                                            <p:cond delay="0"/>
                                          </p:stCondLst>
                                        </p:cTn>
                                        <p:tgtEl>
                                          <p:spTgt spid="49160"/>
                                        </p:tgtEl>
                                        <p:attrNameLst>
                                          <p:attrName>ppt_w</p:attrName>
                                        </p:attrNameLst>
                                      </p:cBhvr>
                                    </p:anim>
                                    <p:anim by="(#ppt_w*0.50)" calcmode="lin" valueType="num">
                                      <p:cBhvr>
                                        <p:cTn id="8" dur="2500" decel="50000" autoRev="1" fill="hold">
                                          <p:stCondLst>
                                            <p:cond delay="0"/>
                                          </p:stCondLst>
                                        </p:cTn>
                                        <p:tgtEl>
                                          <p:spTgt spid="49160"/>
                                        </p:tgtEl>
                                        <p:attrNameLst>
                                          <p:attrName>ppt_x</p:attrName>
                                        </p:attrNameLst>
                                      </p:cBhvr>
                                    </p:anim>
                                    <p:anim from="(-#ppt_h/2)" to="(#ppt_y)" calcmode="lin" valueType="num">
                                      <p:cBhvr>
                                        <p:cTn id="9" dur="5000" fill="hold">
                                          <p:stCondLst>
                                            <p:cond delay="0"/>
                                          </p:stCondLst>
                                        </p:cTn>
                                        <p:tgtEl>
                                          <p:spTgt spid="49160"/>
                                        </p:tgtEl>
                                        <p:attrNameLst>
                                          <p:attrName>ppt_y</p:attrName>
                                        </p:attrNameLst>
                                      </p:cBhvr>
                                    </p:anim>
                                    <p:animRot by="21600000">
                                      <p:cBhvr>
                                        <p:cTn id="10" dur="5000" fill="hold">
                                          <p:stCondLst>
                                            <p:cond delay="0"/>
                                          </p:stCondLst>
                                        </p:cTn>
                                        <p:tgtEl>
                                          <p:spTgt spid="4916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60" grpId="0"/>
      <p:bldP spid="2" grpId="0"/>
      <p:bldP spid="2" grpId="1"/>
      <p:bldP spid="11" grpId="0"/>
      <p:bldP spid="11"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5058" name="Picture 5" descr="201101102029517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43011" name="Rectangle 3"/>
          <p:cNvSpPr/>
          <p:nvPr/>
        </p:nvSpPr>
        <p:spPr>
          <a:xfrm>
            <a:off x="457200" y="1447800"/>
            <a:ext cx="7696200" cy="4789488"/>
          </a:xfrm>
          <a:prstGeom prst="rect">
            <a:avLst/>
          </a:prstGeom>
          <a:noFill/>
          <a:ln w="9525">
            <a:noFill/>
          </a:ln>
        </p:spPr>
        <p:txBody>
          <a:bodyPr anchor="ctr" anchorCtr="0">
            <a:spAutoFit/>
          </a:bodyPr>
          <a:p>
            <a:pPr eaLnBrk="0" hangingPunct="0"/>
            <a:r>
              <a:rPr lang="zh-CN" altLang="en-US" sz="2800" dirty="0">
                <a:latin typeface="黑体" panose="02010600030101010101" pitchFamily="2" charset="-122"/>
                <a:ea typeface="黑体" panose="02010600030101010101" pitchFamily="2" charset="-122"/>
              </a:rPr>
              <a:t>    锦瑟这五十弦柱妻子都曾摸过，都会使人想起逝去的美好年华。然而，夫妻相处的岁月像庄子说的蝴蝶梦一样短暂而又空虚。如今诗人远在四川，寄人篱下，身世凄凉，只能像望帝化作杜鹃那样惨叫，却无法回到长安去守着妻子的坟墓。由于自己不得志，总是东奔西走，不能和妻子长年相守，致使妻子经常对月伤心哭泣，泪珠儿流成沧海，终于抑郁地死去，像一块玉一样埋在蓝田山，终究会化作烟尘。这种伤感的心情，岂是死别以后去回忆时才产生的，当年生离之时就早已存在了。 </a:t>
            </a:r>
            <a:endParaRPr lang="zh-CN" altLang="en-US" sz="2800" dirty="0">
              <a:latin typeface="黑体" panose="02010600030101010101" pitchFamily="2" charset="-122"/>
              <a:ea typeface="黑体" panose="02010600030101010101" pitchFamily="2" charset="-122"/>
            </a:endParaRPr>
          </a:p>
        </p:txBody>
      </p:sp>
      <p:sp>
        <p:nvSpPr>
          <p:cNvPr id="45060" name="Text Box 4"/>
          <p:cNvSpPr txBox="1"/>
          <p:nvPr/>
        </p:nvSpPr>
        <p:spPr>
          <a:xfrm>
            <a:off x="2362200" y="304800"/>
            <a:ext cx="3863975" cy="701675"/>
          </a:xfrm>
          <a:prstGeom prst="rect">
            <a:avLst/>
          </a:prstGeom>
          <a:noFill/>
          <a:ln w="9525">
            <a:noFill/>
          </a:ln>
        </p:spPr>
        <p:txBody>
          <a:bodyPr wrap="none">
            <a:spAutoFit/>
          </a:bodyPr>
          <a:p>
            <a:r>
              <a:rPr lang="zh-CN" altLang="en-US" sz="4000" dirty="0">
                <a:solidFill>
                  <a:srgbClr val="FF0000"/>
                </a:solidFill>
                <a:latin typeface="德彪钢笔行书字库" pitchFamily="2" charset="-122"/>
                <a:ea typeface="德彪钢笔行书字库" pitchFamily="2" charset="-122"/>
              </a:rPr>
              <a:t>参考说法</a:t>
            </a:r>
            <a:r>
              <a:rPr lang="en-US" altLang="zh-CN" sz="4000" dirty="0">
                <a:solidFill>
                  <a:srgbClr val="FF0000"/>
                </a:solidFill>
                <a:latin typeface="德彪钢笔行书字库" pitchFamily="2" charset="-122"/>
                <a:ea typeface="德彪钢笔行书字库" pitchFamily="2" charset="-122"/>
              </a:rPr>
              <a:t>:</a:t>
            </a:r>
            <a:r>
              <a:rPr lang="zh-CN" altLang="en-US" sz="4000" dirty="0">
                <a:solidFill>
                  <a:srgbClr val="FF0000"/>
                </a:solidFill>
                <a:latin typeface="德彪钢笔行书字库" pitchFamily="2" charset="-122"/>
                <a:ea typeface="德彪钢笔行书字库" pitchFamily="2" charset="-122"/>
              </a:rPr>
              <a:t>悼亡说</a:t>
            </a:r>
            <a:endParaRPr lang="zh-CN" altLang="en-US" sz="4000" dirty="0">
              <a:solidFill>
                <a:srgbClr val="FF0000"/>
              </a:solidFill>
              <a:latin typeface="德彪钢笔行书字库" pitchFamily="2" charset="-122"/>
              <a:ea typeface="德彪钢笔行书字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60"/>
                                        </p:tgtEl>
                                        <p:attrNameLst>
                                          <p:attrName>style.visibility</p:attrName>
                                        </p:attrNameLst>
                                      </p:cBhvr>
                                      <p:to>
                                        <p:strVal val="visible"/>
                                      </p:to>
                                    </p:set>
                                    <p:anim calcmode="lin" valueType="num">
                                      <p:cBhvr additive="base">
                                        <p:cTn id="7" dur="500" fill="hold"/>
                                        <p:tgtEl>
                                          <p:spTgt spid="45060"/>
                                        </p:tgtEl>
                                        <p:attrNameLst>
                                          <p:attrName>ppt_x</p:attrName>
                                        </p:attrNameLst>
                                      </p:cBhvr>
                                      <p:tavLst>
                                        <p:tav tm="0">
                                          <p:val>
                                            <p:strVal val="#ppt_x"/>
                                          </p:val>
                                        </p:tav>
                                        <p:tav tm="100000">
                                          <p:val>
                                            <p:strVal val="#ppt_x"/>
                                          </p:val>
                                        </p:tav>
                                      </p:tavLst>
                                    </p:anim>
                                    <p:anim calcmode="lin" valueType="num">
                                      <p:cBhvr additive="base">
                                        <p:cTn id="8" dur="500" fill="hold"/>
                                        <p:tgtEl>
                                          <p:spTgt spid="4506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3011"/>
                                        </p:tgtEl>
                                        <p:attrNameLst>
                                          <p:attrName>style.visibility</p:attrName>
                                        </p:attrNameLst>
                                      </p:cBhvr>
                                      <p:to>
                                        <p:strVal val="visible"/>
                                      </p:to>
                                    </p:set>
                                    <p:anim calcmode="lin" valueType="num">
                                      <p:cBhvr additive="base">
                                        <p:cTn id="13" dur="500" fill="hold"/>
                                        <p:tgtEl>
                                          <p:spTgt spid="43011"/>
                                        </p:tgtEl>
                                        <p:attrNameLst>
                                          <p:attrName>ppt_x</p:attrName>
                                        </p:attrNameLst>
                                      </p:cBhvr>
                                      <p:tavLst>
                                        <p:tav tm="0">
                                          <p:val>
                                            <p:strVal val="#ppt_x"/>
                                          </p:val>
                                        </p:tav>
                                        <p:tav tm="100000">
                                          <p:val>
                                            <p:strVal val="#ppt_x"/>
                                          </p:val>
                                        </p:tav>
                                      </p:tavLst>
                                    </p:anim>
                                    <p:anim calcmode="lin" valueType="num">
                                      <p:cBhvr additive="base">
                                        <p:cTn id="14" dur="500" fill="hold"/>
                                        <p:tgtEl>
                                          <p:spTgt spid="430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 grpId="0"/>
      <p:bldP spid="45060" grpId="1"/>
      <p:bldP spid="43011" grpId="0"/>
      <p:bldP spid="43011"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6866" name="Picture 2" descr="1de8edf37433d704b07ec582">
            <a:hlinkClick r:id="rId1"/>
          </p:cNvPr>
          <p:cNvPicPr>
            <a:picLocks noChangeAspect="1"/>
          </p:cNvPicPr>
          <p:nvPr/>
        </p:nvPicPr>
        <p:blipFill>
          <a:blip r:embed="rId2"/>
          <a:stretch>
            <a:fillRect/>
          </a:stretch>
        </p:blipFill>
        <p:spPr>
          <a:xfrm>
            <a:off x="0" y="0"/>
            <a:ext cx="3124200" cy="6858000"/>
          </a:xfrm>
          <a:prstGeom prst="rect">
            <a:avLst/>
          </a:prstGeom>
          <a:noFill/>
          <a:ln w="9525">
            <a:noFill/>
          </a:ln>
        </p:spPr>
      </p:pic>
      <p:sp>
        <p:nvSpPr>
          <p:cNvPr id="36867" name="Text Box 3"/>
          <p:cNvSpPr txBox="1"/>
          <p:nvPr/>
        </p:nvSpPr>
        <p:spPr>
          <a:xfrm>
            <a:off x="1619885" y="549275"/>
            <a:ext cx="4038600" cy="2861310"/>
          </a:xfrm>
          <a:prstGeom prst="rect">
            <a:avLst/>
          </a:prstGeom>
          <a:noFill/>
          <a:ln w="9525">
            <a:noFill/>
          </a:ln>
        </p:spPr>
        <p:txBody>
          <a:bodyPr wrap="square">
            <a:spAutoFit/>
          </a:bodyPr>
          <a:p>
            <a:r>
              <a:rPr lang="en-US" altLang="zh-CN" sz="3600" b="1" dirty="0">
                <a:latin typeface="Arial" panose="020B0604020202020204" pitchFamily="34" charset="0"/>
              </a:rPr>
              <a:t>         </a:t>
            </a:r>
            <a:r>
              <a:rPr lang="zh-CN" altLang="en-US" sz="3600" b="1" dirty="0">
                <a:latin typeface="Arial" panose="020B0604020202020204" pitchFamily="34" charset="0"/>
              </a:rPr>
              <a:t>七绝</a:t>
            </a:r>
            <a:endParaRPr lang="zh-CN" altLang="en-US" sz="3600" b="1" dirty="0">
              <a:latin typeface="Arial" panose="020B0604020202020204" pitchFamily="34" charset="0"/>
            </a:endParaRPr>
          </a:p>
          <a:p>
            <a:r>
              <a:rPr lang="zh-CN" altLang="en-US" sz="3600" b="1" dirty="0">
                <a:latin typeface="Arial" panose="020B0604020202020204" pitchFamily="34" charset="0"/>
              </a:rPr>
              <a:t>锦瑟无端五十弦，</a:t>
            </a:r>
            <a:endParaRPr lang="zh-CN" altLang="en-US" sz="3600" b="1" dirty="0">
              <a:latin typeface="Arial" panose="020B0604020202020204" pitchFamily="34" charset="0"/>
            </a:endParaRPr>
          </a:p>
          <a:p>
            <a:r>
              <a:rPr lang="zh-CN" altLang="en-US" sz="3600" b="1" dirty="0">
                <a:latin typeface="Arial" panose="020B0604020202020204" pitchFamily="34" charset="0"/>
              </a:rPr>
              <a:t>一弦一柱思华年。</a:t>
            </a:r>
            <a:endParaRPr lang="zh-CN" altLang="en-US" sz="3600" b="1" dirty="0">
              <a:latin typeface="Arial" panose="020B0604020202020204" pitchFamily="34" charset="0"/>
            </a:endParaRPr>
          </a:p>
          <a:p>
            <a:r>
              <a:rPr lang="zh-CN" altLang="en-US" sz="3600" b="1" dirty="0">
                <a:latin typeface="Arial" panose="020B0604020202020204" pitchFamily="34" charset="0"/>
              </a:rPr>
              <a:t>此情可待成追忆，</a:t>
            </a:r>
            <a:endParaRPr lang="zh-CN" altLang="en-US" sz="3600" b="1" dirty="0">
              <a:latin typeface="Arial" panose="020B0604020202020204" pitchFamily="34" charset="0"/>
            </a:endParaRPr>
          </a:p>
          <a:p>
            <a:r>
              <a:rPr lang="zh-CN" altLang="en-US" sz="3600" b="1" dirty="0">
                <a:latin typeface="Arial" panose="020B0604020202020204" pitchFamily="34" charset="0"/>
              </a:rPr>
              <a:t>只是当时已惘然。</a:t>
            </a:r>
            <a:endParaRPr lang="zh-CN" altLang="en-US" sz="3600" b="1" dirty="0">
              <a:latin typeface="Arial" panose="020B0604020202020204" pitchFamily="34" charset="0"/>
            </a:endParaRPr>
          </a:p>
        </p:txBody>
      </p:sp>
      <p:sp>
        <p:nvSpPr>
          <p:cNvPr id="34820" name="Text Box 4"/>
          <p:cNvSpPr txBox="1"/>
          <p:nvPr/>
        </p:nvSpPr>
        <p:spPr>
          <a:xfrm>
            <a:off x="6156325" y="621030"/>
            <a:ext cx="2478405" cy="2861310"/>
          </a:xfrm>
          <a:prstGeom prst="rect">
            <a:avLst/>
          </a:prstGeom>
          <a:noFill/>
          <a:ln w="9525">
            <a:noFill/>
          </a:ln>
        </p:spPr>
        <p:txBody>
          <a:bodyPr wrap="none">
            <a:spAutoFit/>
          </a:bodyPr>
          <a:p>
            <a:pPr algn="l"/>
            <a:r>
              <a:rPr lang="en-US" altLang="zh-CN" sz="3600" b="1" dirty="0">
                <a:latin typeface="Arial" panose="020B0604020202020204" pitchFamily="34" charset="0"/>
              </a:rPr>
              <a:t>      </a:t>
            </a:r>
            <a:r>
              <a:rPr lang="zh-CN" altLang="en-US" sz="3600" b="1" dirty="0">
                <a:latin typeface="Arial" panose="020B0604020202020204" pitchFamily="34" charset="0"/>
              </a:rPr>
              <a:t>五绝</a:t>
            </a:r>
            <a:endParaRPr lang="zh-CN" altLang="en-US" sz="3600" b="1" dirty="0">
              <a:latin typeface="Arial" panose="020B0604020202020204" pitchFamily="34" charset="0"/>
            </a:endParaRPr>
          </a:p>
          <a:p>
            <a:pPr algn="l"/>
            <a:r>
              <a:rPr lang="zh-CN" altLang="en-US" sz="3600" b="1" dirty="0">
                <a:latin typeface="Arial" panose="020B0604020202020204" pitchFamily="34" charset="0"/>
              </a:rPr>
              <a:t>锦瑟五十弦</a:t>
            </a:r>
            <a:endParaRPr lang="zh-CN" altLang="en-US" sz="3600" b="1" dirty="0">
              <a:latin typeface="Arial" panose="020B0604020202020204" pitchFamily="34" charset="0"/>
            </a:endParaRPr>
          </a:p>
          <a:p>
            <a:pPr algn="l"/>
            <a:r>
              <a:rPr lang="zh-CN" altLang="en-US" sz="3600" b="1" dirty="0">
                <a:sym typeface="+mn-ea"/>
              </a:rPr>
              <a:t>弦柱思华年</a:t>
            </a:r>
            <a:endParaRPr lang="zh-CN" altLang="en-US" sz="3600" b="1" dirty="0">
              <a:latin typeface="Arial" panose="020B0604020202020204" pitchFamily="34" charset="0"/>
            </a:endParaRPr>
          </a:p>
          <a:p>
            <a:pPr algn="l"/>
            <a:r>
              <a:rPr lang="zh-CN" altLang="en-US" sz="3600" b="1" dirty="0">
                <a:sym typeface="+mn-ea"/>
              </a:rPr>
              <a:t>此情成追忆</a:t>
            </a:r>
            <a:endParaRPr lang="zh-CN" altLang="en-US" sz="3600" b="1" dirty="0">
              <a:latin typeface="Arial" panose="020B0604020202020204" pitchFamily="34" charset="0"/>
            </a:endParaRPr>
          </a:p>
          <a:p>
            <a:pPr algn="l"/>
            <a:r>
              <a:rPr lang="zh-CN" altLang="en-US" sz="3600" b="1" dirty="0">
                <a:sym typeface="+mn-ea"/>
              </a:rPr>
              <a:t>当时已惘然</a:t>
            </a:r>
            <a:endParaRPr lang="zh-CN" altLang="en-US" sz="3600" b="1" dirty="0">
              <a:latin typeface="Arial" panose="020B0604020202020204" pitchFamily="34" charset="0"/>
            </a:endParaRPr>
          </a:p>
        </p:txBody>
      </p:sp>
      <p:sp>
        <p:nvSpPr>
          <p:cNvPr id="34821" name="Text Box 5"/>
          <p:cNvSpPr txBox="1"/>
          <p:nvPr/>
        </p:nvSpPr>
        <p:spPr>
          <a:xfrm>
            <a:off x="4860290" y="3429000"/>
            <a:ext cx="1822450" cy="2861310"/>
          </a:xfrm>
          <a:prstGeom prst="rect">
            <a:avLst/>
          </a:prstGeom>
          <a:noFill/>
          <a:ln w="9525">
            <a:noFill/>
          </a:ln>
        </p:spPr>
        <p:txBody>
          <a:bodyPr wrap="square">
            <a:spAutoFit/>
          </a:bodyPr>
          <a:p>
            <a:r>
              <a:rPr lang="en-US" altLang="zh-CN" sz="3600" b="1" dirty="0">
                <a:latin typeface="Arial" panose="020B0604020202020204" pitchFamily="34" charset="0"/>
              </a:rPr>
              <a:t>  </a:t>
            </a:r>
            <a:r>
              <a:rPr lang="zh-CN" altLang="en-US" sz="3600" b="1" dirty="0">
                <a:latin typeface="Arial" panose="020B0604020202020204" pitchFamily="34" charset="0"/>
              </a:rPr>
              <a:t>三言</a:t>
            </a:r>
            <a:endParaRPr lang="zh-CN" altLang="en-US" sz="3600" b="1" dirty="0">
              <a:latin typeface="Arial" panose="020B0604020202020204" pitchFamily="34" charset="0"/>
            </a:endParaRPr>
          </a:p>
          <a:p>
            <a:r>
              <a:rPr lang="zh-CN" altLang="en-US" sz="3600" b="1" dirty="0">
                <a:latin typeface="Arial" panose="020B0604020202020204" pitchFamily="34" charset="0"/>
              </a:rPr>
              <a:t>锦瑟弦</a:t>
            </a:r>
            <a:endParaRPr lang="zh-CN" altLang="en-US" sz="3600" b="1" dirty="0">
              <a:latin typeface="Arial" panose="020B0604020202020204" pitchFamily="34" charset="0"/>
            </a:endParaRPr>
          </a:p>
          <a:p>
            <a:r>
              <a:rPr lang="zh-CN" altLang="en-US" sz="3600" b="1" dirty="0">
                <a:sym typeface="+mn-ea"/>
              </a:rPr>
              <a:t>思华年</a:t>
            </a:r>
            <a:endParaRPr lang="zh-CN" altLang="en-US" sz="3600" b="1" dirty="0">
              <a:latin typeface="Arial" panose="020B0604020202020204" pitchFamily="34" charset="0"/>
            </a:endParaRPr>
          </a:p>
          <a:p>
            <a:r>
              <a:rPr lang="zh-CN" altLang="en-US" sz="3600" b="1" dirty="0">
                <a:sym typeface="+mn-ea"/>
              </a:rPr>
              <a:t>成追忆</a:t>
            </a:r>
            <a:endParaRPr lang="zh-CN" altLang="en-US" sz="3600" b="1" dirty="0">
              <a:latin typeface="Arial" panose="020B0604020202020204" pitchFamily="34" charset="0"/>
            </a:endParaRPr>
          </a:p>
          <a:p>
            <a:r>
              <a:rPr lang="zh-CN" altLang="en-US" sz="3600" b="1" dirty="0">
                <a:sym typeface="+mn-ea"/>
              </a:rPr>
              <a:t>已惘然</a:t>
            </a:r>
            <a:endParaRPr lang="zh-CN" altLang="en-US" sz="3600" b="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67"/>
                                        </p:tgtEl>
                                        <p:attrNameLst>
                                          <p:attrName>style.visibility</p:attrName>
                                        </p:attrNameLst>
                                      </p:cBhvr>
                                      <p:to>
                                        <p:strVal val="visible"/>
                                      </p:to>
                                    </p:set>
                                    <p:anim calcmode="lin" valueType="num">
                                      <p:cBhvr additive="base">
                                        <p:cTn id="7" dur="500" fill="hold"/>
                                        <p:tgtEl>
                                          <p:spTgt spid="36867"/>
                                        </p:tgtEl>
                                        <p:attrNameLst>
                                          <p:attrName>ppt_x</p:attrName>
                                        </p:attrNameLst>
                                      </p:cBhvr>
                                      <p:tavLst>
                                        <p:tav tm="0">
                                          <p:val>
                                            <p:strVal val="#ppt_x"/>
                                          </p:val>
                                        </p:tav>
                                        <p:tav tm="100000">
                                          <p:val>
                                            <p:strVal val="#ppt_x"/>
                                          </p:val>
                                        </p:tav>
                                      </p:tavLst>
                                    </p:anim>
                                    <p:anim calcmode="lin" valueType="num">
                                      <p:cBhvr additive="base">
                                        <p:cTn id="8" dur="500" fill="hold"/>
                                        <p:tgtEl>
                                          <p:spTgt spid="3686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4820"/>
                                        </p:tgtEl>
                                        <p:attrNameLst>
                                          <p:attrName>style.visibility</p:attrName>
                                        </p:attrNameLst>
                                      </p:cBhvr>
                                      <p:to>
                                        <p:strVal val="visible"/>
                                      </p:to>
                                    </p:set>
                                    <p:anim calcmode="lin" valueType="num">
                                      <p:cBhvr additive="base">
                                        <p:cTn id="13" dur="500" fill="hold"/>
                                        <p:tgtEl>
                                          <p:spTgt spid="34820"/>
                                        </p:tgtEl>
                                        <p:attrNameLst>
                                          <p:attrName>ppt_x</p:attrName>
                                        </p:attrNameLst>
                                      </p:cBhvr>
                                      <p:tavLst>
                                        <p:tav tm="0">
                                          <p:val>
                                            <p:strVal val="#ppt_x"/>
                                          </p:val>
                                        </p:tav>
                                        <p:tav tm="100000">
                                          <p:val>
                                            <p:strVal val="#ppt_x"/>
                                          </p:val>
                                        </p:tav>
                                      </p:tavLst>
                                    </p:anim>
                                    <p:anim calcmode="lin" valueType="num">
                                      <p:cBhvr additive="base">
                                        <p:cTn id="14" dur="500" fill="hold"/>
                                        <p:tgtEl>
                                          <p:spTgt spid="348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4821"/>
                                        </p:tgtEl>
                                        <p:attrNameLst>
                                          <p:attrName>style.visibility</p:attrName>
                                        </p:attrNameLst>
                                      </p:cBhvr>
                                      <p:to>
                                        <p:strVal val="visible"/>
                                      </p:to>
                                    </p:set>
                                    <p:anim calcmode="lin" valueType="num">
                                      <p:cBhvr additive="base">
                                        <p:cTn id="19" dur="500" fill="hold"/>
                                        <p:tgtEl>
                                          <p:spTgt spid="34821"/>
                                        </p:tgtEl>
                                        <p:attrNameLst>
                                          <p:attrName>ppt_x</p:attrName>
                                        </p:attrNameLst>
                                      </p:cBhvr>
                                      <p:tavLst>
                                        <p:tav tm="0">
                                          <p:val>
                                            <p:strVal val="#ppt_x"/>
                                          </p:val>
                                        </p:tav>
                                        <p:tav tm="100000">
                                          <p:val>
                                            <p:strVal val="#ppt_x"/>
                                          </p:val>
                                        </p:tav>
                                      </p:tavLst>
                                    </p:anim>
                                    <p:anim calcmode="lin" valueType="num">
                                      <p:cBhvr additive="base">
                                        <p:cTn id="20" dur="500" fill="hold"/>
                                        <p:tgtEl>
                                          <p:spTgt spid="348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p:bldP spid="36867" grpId="1"/>
      <p:bldP spid="34820" grpId="0"/>
      <p:bldP spid="34820" grpId="1"/>
      <p:bldP spid="34821" grpId="0"/>
      <p:bldP spid="34821"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90" name="Picture 2" descr="1de8edf37433d704b07ec582">
            <a:hlinkClick r:id="rId1"/>
          </p:cNvPr>
          <p:cNvPicPr>
            <a:picLocks noChangeAspect="1"/>
          </p:cNvPicPr>
          <p:nvPr/>
        </p:nvPicPr>
        <p:blipFill>
          <a:blip r:embed="rId2"/>
          <a:stretch>
            <a:fillRect/>
          </a:stretch>
        </p:blipFill>
        <p:spPr>
          <a:xfrm>
            <a:off x="0" y="0"/>
            <a:ext cx="3124200" cy="6858000"/>
          </a:xfrm>
          <a:prstGeom prst="rect">
            <a:avLst/>
          </a:prstGeom>
          <a:noFill/>
          <a:ln w="9525">
            <a:noFill/>
          </a:ln>
        </p:spPr>
      </p:pic>
      <p:sp>
        <p:nvSpPr>
          <p:cNvPr id="35843" name="Text Box 3"/>
          <p:cNvSpPr txBox="1"/>
          <p:nvPr/>
        </p:nvSpPr>
        <p:spPr>
          <a:xfrm>
            <a:off x="3166110" y="1485265"/>
            <a:ext cx="5850255" cy="4523105"/>
          </a:xfrm>
          <a:prstGeom prst="rect">
            <a:avLst/>
          </a:prstGeom>
          <a:noFill/>
          <a:ln w="9525">
            <a:noFill/>
          </a:ln>
        </p:spPr>
        <p:txBody>
          <a:bodyPr wrap="square">
            <a:spAutoFit/>
          </a:bodyPr>
          <a:p>
            <a:r>
              <a:rPr lang="zh-CN" altLang="en-US" sz="3600" dirty="0">
                <a:latin typeface="黑体" panose="02010600030101010101" pitchFamily="2" charset="-122"/>
                <a:ea typeface="黑体" panose="02010600030101010101" pitchFamily="2" charset="-122"/>
              </a:rPr>
              <a:t>锦瑟蝴蝶已惘然，</a:t>
            </a:r>
            <a:endParaRPr lang="zh-CN" altLang="en-US" sz="3600" dirty="0">
              <a:latin typeface="黑体" panose="02010600030101010101" pitchFamily="2" charset="-122"/>
              <a:ea typeface="黑体" panose="02010600030101010101" pitchFamily="2" charset="-122"/>
            </a:endParaRPr>
          </a:p>
          <a:p>
            <a:r>
              <a:rPr lang="zh-CN" altLang="en-US" sz="3600" dirty="0">
                <a:latin typeface="黑体" panose="02010600030101010101" pitchFamily="2" charset="-122"/>
                <a:ea typeface="黑体" panose="02010600030101010101" pitchFamily="2" charset="-122"/>
              </a:rPr>
              <a:t>         无端珠玉成华弦。</a:t>
            </a:r>
            <a:endParaRPr lang="zh-CN" altLang="en-US" sz="3600" dirty="0">
              <a:latin typeface="黑体" panose="02010600030101010101" pitchFamily="2" charset="-122"/>
              <a:ea typeface="黑体" panose="02010600030101010101" pitchFamily="2" charset="-122"/>
            </a:endParaRPr>
          </a:p>
          <a:p>
            <a:r>
              <a:rPr lang="zh-CN" altLang="en-US" sz="3600" dirty="0">
                <a:latin typeface="黑体" panose="02010600030101010101" pitchFamily="2" charset="-122"/>
                <a:ea typeface="黑体" panose="02010600030101010101" pitchFamily="2" charset="-122"/>
              </a:rPr>
              <a:t>  庄生追忆春心泪， </a:t>
            </a:r>
            <a:endParaRPr lang="zh-CN" altLang="en-US" sz="3600" dirty="0">
              <a:latin typeface="黑体" panose="02010600030101010101" pitchFamily="2" charset="-122"/>
              <a:ea typeface="黑体" panose="02010600030101010101" pitchFamily="2" charset="-122"/>
            </a:endParaRPr>
          </a:p>
          <a:p>
            <a:r>
              <a:rPr lang="zh-CN" altLang="en-US" sz="3600" dirty="0">
                <a:latin typeface="黑体" panose="02010600030101010101" pitchFamily="2" charset="-122"/>
                <a:ea typeface="黑体" panose="02010600030101010101" pitchFamily="2" charset="-122"/>
              </a:rPr>
              <a:t>         望帝迷托晓梦烟。</a:t>
            </a:r>
            <a:endParaRPr lang="zh-CN" altLang="en-US" sz="3600" dirty="0">
              <a:latin typeface="黑体" panose="02010600030101010101" pitchFamily="2" charset="-122"/>
              <a:ea typeface="黑体" panose="02010600030101010101" pitchFamily="2" charset="-122"/>
            </a:endParaRPr>
          </a:p>
          <a:p>
            <a:r>
              <a:rPr lang="zh-CN" altLang="en-US" sz="3600" dirty="0">
                <a:latin typeface="黑体" panose="02010600030101010101" pitchFamily="2" charset="-122"/>
                <a:ea typeface="黑体" panose="02010600030101010101" pitchFamily="2" charset="-122"/>
              </a:rPr>
              <a:t>日有一弦生一柱，</a:t>
            </a:r>
            <a:endParaRPr lang="zh-CN" altLang="en-US" sz="3600" dirty="0">
              <a:latin typeface="黑体" panose="02010600030101010101" pitchFamily="2" charset="-122"/>
              <a:ea typeface="黑体" panose="02010600030101010101" pitchFamily="2" charset="-122"/>
            </a:endParaRPr>
          </a:p>
          <a:p>
            <a:r>
              <a:rPr lang="zh-CN" altLang="en-US" sz="3600" dirty="0">
                <a:latin typeface="黑体" panose="02010600030101010101" pitchFamily="2" charset="-122"/>
                <a:ea typeface="黑体" panose="02010600030101010101" pitchFamily="2" charset="-122"/>
              </a:rPr>
              <a:t>          当时沧海五十年。</a:t>
            </a:r>
            <a:endParaRPr lang="zh-CN" altLang="en-US" sz="3600" dirty="0">
              <a:latin typeface="黑体" panose="02010600030101010101" pitchFamily="2" charset="-122"/>
              <a:ea typeface="黑体" panose="02010600030101010101" pitchFamily="2" charset="-122"/>
            </a:endParaRPr>
          </a:p>
          <a:p>
            <a:r>
              <a:rPr lang="zh-CN" altLang="en-US" sz="3600" dirty="0">
                <a:latin typeface="黑体" panose="02010600030101010101" pitchFamily="2" charset="-122"/>
                <a:ea typeface="黑体" panose="02010600030101010101" pitchFamily="2" charset="-122"/>
              </a:rPr>
              <a:t>月明可待蓝田暖，</a:t>
            </a:r>
            <a:endParaRPr lang="zh-CN" altLang="en-US" sz="3600" dirty="0">
              <a:latin typeface="黑体" panose="02010600030101010101" pitchFamily="2" charset="-122"/>
              <a:ea typeface="黑体" panose="02010600030101010101" pitchFamily="2" charset="-122"/>
            </a:endParaRPr>
          </a:p>
          <a:p>
            <a:r>
              <a:rPr lang="zh-CN" altLang="en-US" sz="3600" dirty="0">
                <a:latin typeface="黑体" panose="02010600030101010101" pitchFamily="2" charset="-122"/>
                <a:ea typeface="黑体" panose="02010600030101010101" pitchFamily="2" charset="-122"/>
              </a:rPr>
              <a:t>         只是此情思杜鹃</a:t>
            </a:r>
            <a:r>
              <a:rPr lang="zh-CN" altLang="en-US" sz="3600" b="1" dirty="0">
                <a:latin typeface="黑体" panose="02010600030101010101" pitchFamily="2" charset="-122"/>
                <a:ea typeface="黑体" panose="02010600030101010101" pitchFamily="2" charset="-122"/>
              </a:rPr>
              <a:t>。</a:t>
            </a:r>
            <a:endParaRPr lang="zh-CN" altLang="en-US" sz="4000" b="1" dirty="0">
              <a:latin typeface="Arial" panose="020B0604020202020204" pitchFamily="34" charset="0"/>
            </a:endParaRPr>
          </a:p>
        </p:txBody>
      </p:sp>
      <p:sp>
        <p:nvSpPr>
          <p:cNvPr id="37892" name="Rectangle 6"/>
          <p:cNvSpPr/>
          <p:nvPr/>
        </p:nvSpPr>
        <p:spPr>
          <a:xfrm>
            <a:off x="381000" y="533400"/>
            <a:ext cx="6656388" cy="641350"/>
          </a:xfrm>
          <a:prstGeom prst="rect">
            <a:avLst/>
          </a:prstGeom>
          <a:noFill/>
          <a:ln w="9525">
            <a:noFill/>
          </a:ln>
        </p:spPr>
        <p:txBody>
          <a:bodyPr wrap="none">
            <a:spAutoFit/>
          </a:bodyPr>
          <a:p>
            <a:r>
              <a:rPr lang="zh-CN" altLang="en-US" sz="3600" b="1" dirty="0">
                <a:solidFill>
                  <a:srgbClr val="FF0000"/>
                </a:solidFill>
                <a:latin typeface="Arial" panose="020B0604020202020204" pitchFamily="34" charset="0"/>
              </a:rPr>
              <a:t>王蒙对锦瑟诗中</a:t>
            </a:r>
            <a:r>
              <a:rPr lang="en-US" altLang="zh-CN" sz="3600" b="1" dirty="0">
                <a:solidFill>
                  <a:srgbClr val="FF0000"/>
                </a:solidFill>
                <a:latin typeface="Arial" panose="020B0604020202020204" pitchFamily="34" charset="0"/>
              </a:rPr>
              <a:t>56</a:t>
            </a:r>
            <a:r>
              <a:rPr lang="zh-CN" altLang="en-US" sz="3600" b="1" dirty="0">
                <a:solidFill>
                  <a:srgbClr val="FF0000"/>
                </a:solidFill>
                <a:latin typeface="Arial" panose="020B0604020202020204" pitchFamily="34" charset="0"/>
              </a:rPr>
              <a:t>个字的重组：</a:t>
            </a:r>
            <a:endParaRPr lang="zh-CN" altLang="en-US" sz="3600" b="1" dirty="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892"/>
                                        </p:tgtEl>
                                        <p:attrNameLst>
                                          <p:attrName>style.visibility</p:attrName>
                                        </p:attrNameLst>
                                      </p:cBhvr>
                                      <p:to>
                                        <p:strVal val="visible"/>
                                      </p:to>
                                    </p:set>
                                    <p:anim calcmode="lin" valueType="num">
                                      <p:cBhvr additive="base">
                                        <p:cTn id="7" dur="500" fill="hold"/>
                                        <p:tgtEl>
                                          <p:spTgt spid="37892"/>
                                        </p:tgtEl>
                                        <p:attrNameLst>
                                          <p:attrName>ppt_x</p:attrName>
                                        </p:attrNameLst>
                                      </p:cBhvr>
                                      <p:tavLst>
                                        <p:tav tm="0">
                                          <p:val>
                                            <p:strVal val="#ppt_x"/>
                                          </p:val>
                                        </p:tav>
                                        <p:tav tm="100000">
                                          <p:val>
                                            <p:strVal val="#ppt_x"/>
                                          </p:val>
                                        </p:tav>
                                      </p:tavLst>
                                    </p:anim>
                                    <p:anim calcmode="lin" valueType="num">
                                      <p:cBhvr additive="base">
                                        <p:cTn id="8" dur="500" fill="hold"/>
                                        <p:tgtEl>
                                          <p:spTgt spid="3789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5843"/>
                                        </p:tgtEl>
                                        <p:attrNameLst>
                                          <p:attrName>style.visibility</p:attrName>
                                        </p:attrNameLst>
                                      </p:cBhvr>
                                      <p:to>
                                        <p:strVal val="visible"/>
                                      </p:to>
                                    </p:set>
                                    <p:anim calcmode="lin" valueType="num">
                                      <p:cBhvr additive="base">
                                        <p:cTn id="13" dur="500" fill="hold"/>
                                        <p:tgtEl>
                                          <p:spTgt spid="35843"/>
                                        </p:tgtEl>
                                        <p:attrNameLst>
                                          <p:attrName>ppt_x</p:attrName>
                                        </p:attrNameLst>
                                      </p:cBhvr>
                                      <p:tavLst>
                                        <p:tav tm="0">
                                          <p:val>
                                            <p:strVal val="#ppt_x"/>
                                          </p:val>
                                        </p:tav>
                                        <p:tav tm="100000">
                                          <p:val>
                                            <p:strVal val="#ppt_x"/>
                                          </p:val>
                                        </p:tav>
                                      </p:tavLst>
                                    </p:anim>
                                    <p:anim calcmode="lin" valueType="num">
                                      <p:cBhvr additive="base">
                                        <p:cTn id="14" dur="500" fill="hold"/>
                                        <p:tgtEl>
                                          <p:spTgt spid="358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p:bldP spid="37892" grpId="1"/>
      <p:bldP spid="35843" grpId="0"/>
      <p:bldP spid="35843"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Text Box 2"/>
          <p:cNvSpPr txBox="1"/>
          <p:nvPr/>
        </p:nvSpPr>
        <p:spPr>
          <a:xfrm>
            <a:off x="1835150" y="1196975"/>
            <a:ext cx="4319588" cy="3444875"/>
          </a:xfrm>
          <a:prstGeom prst="rect">
            <a:avLst/>
          </a:prstGeom>
          <a:noFill/>
          <a:ln w="9525">
            <a:noFill/>
          </a:ln>
        </p:spPr>
        <p:txBody>
          <a:bodyPr>
            <a:spAutoFit/>
          </a:bodyPr>
          <a:p>
            <a:pPr>
              <a:spcBef>
                <a:spcPct val="50000"/>
              </a:spcBef>
            </a:pPr>
            <a:r>
              <a:rPr lang="zh-CN" altLang="en-US" sz="4000" b="1" dirty="0">
                <a:latin typeface="华文行楷" panose="02010800040101010101" pitchFamily="2" charset="-122"/>
                <a:ea typeface="华文行楷" panose="02010800040101010101" pitchFamily="2" charset="-122"/>
              </a:rPr>
              <a:t>诗歌艺术特色：</a:t>
            </a:r>
            <a:r>
              <a:rPr lang="zh-CN" altLang="en-US" sz="4000" b="1" dirty="0">
                <a:solidFill>
                  <a:schemeClr val="bg1"/>
                </a:solidFill>
                <a:latin typeface="华文行楷" panose="02010800040101010101" pitchFamily="2" charset="-122"/>
                <a:ea typeface="华文行楷" panose="02010800040101010101" pitchFamily="2" charset="-122"/>
              </a:rPr>
              <a:t> </a:t>
            </a:r>
            <a:endParaRPr lang="zh-CN" altLang="en-US" sz="4000" b="1" dirty="0">
              <a:solidFill>
                <a:schemeClr val="bg1"/>
              </a:solidFill>
              <a:latin typeface="华文行楷" panose="02010800040101010101" pitchFamily="2" charset="-122"/>
              <a:ea typeface="华文行楷" panose="02010800040101010101" pitchFamily="2" charset="-122"/>
            </a:endParaRPr>
          </a:p>
          <a:p>
            <a:pPr algn="ctr">
              <a:spcBef>
                <a:spcPct val="50000"/>
              </a:spcBef>
            </a:pPr>
            <a:r>
              <a:rPr lang="zh-CN" altLang="en-US" sz="4000" b="1" dirty="0">
                <a:solidFill>
                  <a:srgbClr val="FF0000"/>
                </a:solidFill>
                <a:latin typeface="楷体_GB2312" panose="02010609030101010101" pitchFamily="49" charset="-122"/>
                <a:ea typeface="楷体_GB2312" panose="02010609030101010101" pitchFamily="49" charset="-122"/>
              </a:rPr>
              <a:t>哀怨的基调</a:t>
            </a:r>
            <a:r>
              <a:rPr lang="zh-CN" altLang="en-US" sz="4000" b="1" dirty="0">
                <a:solidFill>
                  <a:srgbClr val="FF0000"/>
                </a:solidFill>
                <a:latin typeface="Arial" panose="020B0604020202020204" pitchFamily="34" charset="0"/>
                <a:ea typeface="楷体_GB2312" panose="02010609030101010101" pitchFamily="49" charset="-122"/>
              </a:rPr>
              <a:t>  </a:t>
            </a:r>
            <a:endParaRPr lang="zh-CN" altLang="en-US" sz="4000" b="1" dirty="0">
              <a:solidFill>
                <a:srgbClr val="FF0000"/>
              </a:solidFill>
              <a:latin typeface="楷体_GB2312" panose="02010609030101010101" pitchFamily="49" charset="-122"/>
              <a:ea typeface="楷体_GB2312" panose="02010609030101010101" pitchFamily="49" charset="-122"/>
            </a:endParaRPr>
          </a:p>
          <a:p>
            <a:pPr algn="ctr">
              <a:spcBef>
                <a:spcPct val="50000"/>
              </a:spcBef>
            </a:pPr>
            <a:r>
              <a:rPr lang="zh-CN" altLang="en-US" sz="4000" b="1" dirty="0">
                <a:solidFill>
                  <a:srgbClr val="FF0000"/>
                </a:solidFill>
                <a:latin typeface="楷体_GB2312" panose="02010609030101010101" pitchFamily="49" charset="-122"/>
                <a:ea typeface="楷体_GB2312" panose="02010609030101010101" pitchFamily="49" charset="-122"/>
              </a:rPr>
              <a:t>凄迷的意境</a:t>
            </a:r>
            <a:r>
              <a:rPr lang="zh-CN" altLang="en-US" sz="4000" b="1" dirty="0">
                <a:solidFill>
                  <a:srgbClr val="FF0000"/>
                </a:solidFill>
                <a:latin typeface="Arial" panose="020B0604020202020204" pitchFamily="34" charset="0"/>
                <a:ea typeface="楷体_GB2312" panose="02010609030101010101" pitchFamily="49" charset="-122"/>
              </a:rPr>
              <a:t>  </a:t>
            </a:r>
            <a:endParaRPr lang="zh-CN" altLang="en-US" sz="4000" b="1" dirty="0">
              <a:solidFill>
                <a:srgbClr val="FF0000"/>
              </a:solidFill>
              <a:latin typeface="楷体_GB2312" panose="02010609030101010101" pitchFamily="49" charset="-122"/>
              <a:ea typeface="楷体_GB2312" panose="02010609030101010101" pitchFamily="49" charset="-122"/>
            </a:endParaRPr>
          </a:p>
          <a:p>
            <a:pPr algn="ctr">
              <a:spcBef>
                <a:spcPct val="50000"/>
              </a:spcBef>
            </a:pPr>
            <a:r>
              <a:rPr lang="zh-CN" altLang="en-US" sz="4000" b="1" dirty="0">
                <a:solidFill>
                  <a:srgbClr val="FF0000"/>
                </a:solidFill>
                <a:latin typeface="楷体_GB2312" panose="02010609030101010101" pitchFamily="49" charset="-122"/>
                <a:ea typeface="楷体_GB2312" panose="02010609030101010101" pitchFamily="49" charset="-122"/>
              </a:rPr>
              <a:t>华美的语言</a:t>
            </a:r>
            <a:r>
              <a:rPr lang="zh-CN" altLang="en-US" sz="4000" b="1" dirty="0">
                <a:solidFill>
                  <a:srgbClr val="FF0000"/>
                </a:solidFill>
                <a:latin typeface="Arial" panose="020B0604020202020204" pitchFamily="34" charset="0"/>
                <a:ea typeface="楷体_GB2312" panose="02010609030101010101" pitchFamily="49" charset="-122"/>
              </a:rPr>
              <a:t> </a:t>
            </a:r>
            <a:r>
              <a:rPr lang="zh-CN" altLang="en-US" sz="4000" b="1" dirty="0">
                <a:solidFill>
                  <a:srgbClr val="FF0000"/>
                </a:solidFill>
                <a:latin typeface="楷体_GB2312" panose="02010609030101010101" pitchFamily="49" charset="-122"/>
                <a:ea typeface="楷体_GB2312" panose="02010609030101010101" pitchFamily="49" charset="-122"/>
              </a:rPr>
              <a:t> </a:t>
            </a:r>
            <a:endParaRPr lang="zh-CN" altLang="en-US" sz="4000" b="1" dirty="0">
              <a:solidFill>
                <a:srgbClr val="FF0000"/>
              </a:solidFill>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additive="base">
                                        <p:cTn id="7" dur="500" fill="hold"/>
                                        <p:tgtEl>
                                          <p:spTgt spid="21506"/>
                                        </p:tgtEl>
                                        <p:attrNameLst>
                                          <p:attrName>ppt_x</p:attrName>
                                        </p:attrNameLst>
                                      </p:cBhvr>
                                      <p:tavLst>
                                        <p:tav tm="0">
                                          <p:val>
                                            <p:strVal val="#ppt_x"/>
                                          </p:val>
                                        </p:tav>
                                        <p:tav tm="100000">
                                          <p:val>
                                            <p:strVal val="#ppt_x"/>
                                          </p:val>
                                        </p:tav>
                                      </p:tavLst>
                                    </p:anim>
                                    <p:anim calcmode="lin" valueType="num">
                                      <p:cBhvr additive="base">
                                        <p:cTn id="8" dur="500" fill="hold"/>
                                        <p:tgtEl>
                                          <p:spTgt spid="215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21506"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8130" name="Picture 5" descr="2009561014060989"/>
          <p:cNvPicPr>
            <a:picLocks noChangeAspect="1"/>
          </p:cNvPicPr>
          <p:nvPr/>
        </p:nvPicPr>
        <p:blipFill>
          <a:blip r:embed="rId1"/>
          <a:srcRect b="7777"/>
          <a:stretch>
            <a:fillRect/>
          </a:stretch>
        </p:blipFill>
        <p:spPr>
          <a:xfrm>
            <a:off x="0" y="0"/>
            <a:ext cx="9144000" cy="6858000"/>
          </a:xfrm>
          <a:prstGeom prst="rect">
            <a:avLst/>
          </a:prstGeom>
          <a:noFill/>
          <a:ln w="9525">
            <a:noFill/>
          </a:ln>
        </p:spPr>
      </p:pic>
      <p:sp>
        <p:nvSpPr>
          <p:cNvPr id="48131" name="WordArt 2"/>
          <p:cNvSpPr>
            <a:spLocks noTextEdit="1"/>
          </p:cNvSpPr>
          <p:nvPr/>
        </p:nvSpPr>
        <p:spPr>
          <a:xfrm>
            <a:off x="2514600" y="304800"/>
            <a:ext cx="3086100" cy="762000"/>
          </a:xfrm>
          <a:prstGeom prst="rect">
            <a:avLst/>
          </a:prstGeom>
        </p:spPr>
        <p:txBody>
          <a:bodyPr wrap="none" fromWordArt="1">
            <a:prstTxWarp prst="textPlain">
              <a:avLst>
                <a:gd name="adj" fmla="val 50000"/>
              </a:avLst>
            </a:prstTxWarp>
            <a:normAutofit/>
            <a:scene3d>
              <a:camera prst="legacyPerspectiveTopLeft">
                <a:rot lat="0" lon="0" rev="0"/>
              </a:camera>
              <a:lightRig rig="legacyNormal3" dir="r"/>
            </a:scene3d>
            <a:sp3d extrusionH="201600" prstMaterial="legacyMatte">
              <a:extrusionClr>
                <a:srgbClr val="FFFFFF"/>
              </a:extrusionClr>
            </a:sp3d>
          </a:bodyPr>
          <a:p>
            <a:pPr algn="ctr" eaLnBrk="0" hangingPunct="0"/>
            <a:r>
              <a:rPr lang="zh-CN" altLang="en-US" sz="6000" b="1">
                <a:gradFill rotWithShape="1">
                  <a:gsLst>
                    <a:gs pos="0">
                      <a:srgbClr val="CBCBCB">
                        <a:alpha val="100000"/>
                      </a:srgbClr>
                    </a:gs>
                    <a:gs pos="13000">
                      <a:srgbClr val="5F5F5F">
                        <a:alpha val="100000"/>
                      </a:srgbClr>
                    </a:gs>
                    <a:gs pos="21001">
                      <a:srgbClr val="5F5F5F">
                        <a:alpha val="100000"/>
                      </a:srgbClr>
                    </a:gs>
                    <a:gs pos="63000">
                      <a:srgbClr val="FFFFFF">
                        <a:alpha val="100000"/>
                      </a:srgbClr>
                    </a:gs>
                    <a:gs pos="67000">
                      <a:srgbClr val="B2B2B2">
                        <a:alpha val="100000"/>
                      </a:srgbClr>
                    </a:gs>
                    <a:gs pos="69000">
                      <a:srgbClr val="292929">
                        <a:alpha val="100000"/>
                      </a:srgbClr>
                    </a:gs>
                    <a:gs pos="82001">
                      <a:srgbClr val="777777">
                        <a:alpha val="100000"/>
                      </a:srgbClr>
                    </a:gs>
                    <a:gs pos="100000">
                      <a:srgbClr val="EAEAEA">
                        <a:alpha val="100000"/>
                      </a:srgbClr>
                    </a:gs>
                  </a:gsLst>
                  <a:lin ang="5400000" scaled="1"/>
                  <a:tileRect/>
                </a:gradFill>
                <a:latin typeface="楷体" panose="02010609060101010101" pitchFamily="49" charset="-122"/>
                <a:ea typeface="楷体" panose="02010609060101010101" pitchFamily="49" charset="-122"/>
              </a:rPr>
              <a:t>课堂小结</a:t>
            </a:r>
            <a:endParaRPr lang="zh-CN" altLang="en-US" sz="6000" b="1">
              <a:gradFill rotWithShape="1">
                <a:gsLst>
                  <a:gs pos="0">
                    <a:srgbClr val="CBCBCB">
                      <a:alpha val="100000"/>
                    </a:srgbClr>
                  </a:gs>
                  <a:gs pos="13000">
                    <a:srgbClr val="5F5F5F">
                      <a:alpha val="100000"/>
                    </a:srgbClr>
                  </a:gs>
                  <a:gs pos="21001">
                    <a:srgbClr val="5F5F5F">
                      <a:alpha val="100000"/>
                    </a:srgbClr>
                  </a:gs>
                  <a:gs pos="63000">
                    <a:srgbClr val="FFFFFF">
                      <a:alpha val="100000"/>
                    </a:srgbClr>
                  </a:gs>
                  <a:gs pos="67000">
                    <a:srgbClr val="B2B2B2">
                      <a:alpha val="100000"/>
                    </a:srgbClr>
                  </a:gs>
                  <a:gs pos="69000">
                    <a:srgbClr val="292929">
                      <a:alpha val="100000"/>
                    </a:srgbClr>
                  </a:gs>
                  <a:gs pos="82001">
                    <a:srgbClr val="777777">
                      <a:alpha val="100000"/>
                    </a:srgbClr>
                  </a:gs>
                  <a:gs pos="100000">
                    <a:srgbClr val="EAEAEA">
                      <a:alpha val="100000"/>
                    </a:srgbClr>
                  </a:gs>
                </a:gsLst>
                <a:lin ang="5400000" scaled="1"/>
                <a:tileRect/>
              </a:gradFill>
              <a:latin typeface="楷体" panose="02010609060101010101" pitchFamily="49" charset="-122"/>
              <a:ea typeface="楷体" panose="02010609060101010101" pitchFamily="49" charset="-122"/>
            </a:endParaRPr>
          </a:p>
        </p:txBody>
      </p:sp>
      <p:sp>
        <p:nvSpPr>
          <p:cNvPr id="48132" name="Text Box 3"/>
          <p:cNvSpPr txBox="1"/>
          <p:nvPr/>
        </p:nvSpPr>
        <p:spPr>
          <a:xfrm>
            <a:off x="611188" y="1196975"/>
            <a:ext cx="5561012" cy="588963"/>
          </a:xfrm>
          <a:prstGeom prst="rect">
            <a:avLst/>
          </a:prstGeom>
          <a:solidFill>
            <a:srgbClr val="FFFFCC"/>
          </a:solidFill>
          <a:ln w="9525" cap="flat" cmpd="sng">
            <a:solidFill>
              <a:srgbClr val="FF9900"/>
            </a:solidFill>
            <a:prstDash val="solid"/>
            <a:miter/>
            <a:headEnd type="none" w="med" len="med"/>
            <a:tailEnd type="none" w="med" len="med"/>
          </a:ln>
        </p:spPr>
        <p:txBody>
          <a:bodyPr wrap="none">
            <a:spAutoFit/>
          </a:bodyPr>
          <a:p>
            <a:r>
              <a:rPr lang="en-US" altLang="zh-CN" sz="3200" b="1" dirty="0">
                <a:latin typeface="Arial" panose="020B0604020202020204" pitchFamily="34" charset="0"/>
                <a:ea typeface="楷体" panose="02010609060101010101" pitchFamily="49" charset="-122"/>
              </a:rPr>
              <a:t>【</a:t>
            </a:r>
            <a:r>
              <a:rPr lang="zh-CN" altLang="en-US" sz="3200" b="1" dirty="0">
                <a:latin typeface="Arial" panose="020B0604020202020204" pitchFamily="34" charset="0"/>
                <a:ea typeface="楷体" panose="02010609060101010101" pitchFamily="49" charset="-122"/>
              </a:rPr>
              <a:t>问题</a:t>
            </a:r>
            <a:r>
              <a:rPr lang="en-US" altLang="zh-CN" sz="3200" b="1" dirty="0">
                <a:latin typeface="Arial" panose="020B0604020202020204" pitchFamily="34" charset="0"/>
                <a:ea typeface="楷体" panose="02010609060101010101" pitchFamily="49" charset="-122"/>
              </a:rPr>
              <a:t>】《</a:t>
            </a:r>
            <a:r>
              <a:rPr lang="zh-CN" altLang="en-US" sz="3200" b="1" dirty="0">
                <a:latin typeface="Arial" panose="020B0604020202020204" pitchFamily="34" charset="0"/>
                <a:ea typeface="楷体" panose="02010609060101010101" pitchFamily="49" charset="-122"/>
              </a:rPr>
              <a:t>锦瑟</a:t>
            </a:r>
            <a:r>
              <a:rPr lang="en-US" altLang="zh-CN" sz="3200" b="1" dirty="0">
                <a:latin typeface="Arial" panose="020B0604020202020204" pitchFamily="34" charset="0"/>
                <a:ea typeface="楷体" panose="02010609060101010101" pitchFamily="49" charset="-122"/>
              </a:rPr>
              <a:t>》</a:t>
            </a:r>
            <a:r>
              <a:rPr lang="zh-CN" altLang="en-US" sz="3200" b="1" dirty="0">
                <a:latin typeface="Arial" panose="020B0604020202020204" pitchFamily="34" charset="0"/>
                <a:ea typeface="楷体" panose="02010609060101010101" pitchFamily="49" charset="-122"/>
              </a:rPr>
              <a:t>美在哪里？</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46085" name="Text Box 4"/>
          <p:cNvSpPr txBox="1"/>
          <p:nvPr/>
        </p:nvSpPr>
        <p:spPr>
          <a:xfrm>
            <a:off x="611188" y="2060575"/>
            <a:ext cx="7724775" cy="4030980"/>
          </a:xfrm>
          <a:prstGeom prst="rect">
            <a:avLst/>
          </a:prstGeom>
          <a:noFill/>
          <a:ln w="9525">
            <a:noFill/>
          </a:ln>
        </p:spPr>
        <p:txBody>
          <a:bodyPr>
            <a:spAutoFit/>
          </a:bodyPr>
          <a:p>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a:t>
            </a:r>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）诗中蕴含着光阴易，时不我待，珍惜时间，热爱生命的</a:t>
            </a:r>
            <a:r>
              <a:rPr lang="zh-CN" altLang="en-US" sz="3200" b="1" dirty="0">
                <a:solidFill>
                  <a:srgbClr val="CC00CC"/>
                </a:solidFill>
                <a:latin typeface="楷体" panose="02010609060101010101" pitchFamily="49" charset="-122"/>
                <a:ea typeface="楷体" panose="02010609060101010101" pitchFamily="49" charset="-122"/>
              </a:rPr>
              <a:t>美学意义</a:t>
            </a:r>
            <a:r>
              <a:rPr lang="zh-CN" altLang="en-US"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a:p>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a:t>
            </a:r>
            <a:r>
              <a:rPr lang="en-US" altLang="zh-CN" sz="3200" b="1" dirty="0">
                <a:latin typeface="楷体" panose="02010609060101010101" pitchFamily="49" charset="-122"/>
                <a:ea typeface="楷体" panose="02010609060101010101" pitchFamily="49" charset="-122"/>
              </a:rPr>
              <a:t>2</a:t>
            </a:r>
            <a:r>
              <a:rPr lang="zh-CN" altLang="en-US" sz="3200" b="1" dirty="0">
                <a:latin typeface="楷体" panose="02010609060101010101" pitchFamily="49" charset="-122"/>
                <a:ea typeface="楷体" panose="02010609060101010101" pitchFamily="49" charset="-122"/>
              </a:rPr>
              <a:t>）情感迷失，借用典故，其中蕴含着令人无限伤感的</a:t>
            </a:r>
            <a:r>
              <a:rPr lang="zh-CN" altLang="en-US" sz="3200" b="1" dirty="0">
                <a:solidFill>
                  <a:srgbClr val="CC00CC"/>
                </a:solidFill>
                <a:latin typeface="楷体" panose="02010609060101010101" pitchFamily="49" charset="-122"/>
                <a:ea typeface="楷体" panose="02010609060101010101" pitchFamily="49" charset="-122"/>
              </a:rPr>
              <a:t>悲剧美</a:t>
            </a:r>
            <a:r>
              <a:rPr lang="zh-CN" altLang="en-US"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a:p>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a:t>
            </a:r>
            <a:r>
              <a:rPr lang="en-US" altLang="zh-CN" sz="3200" b="1" dirty="0">
                <a:latin typeface="楷体" panose="02010609060101010101" pitchFamily="49" charset="-122"/>
                <a:ea typeface="楷体" panose="02010609060101010101" pitchFamily="49" charset="-122"/>
              </a:rPr>
              <a:t>3</a:t>
            </a:r>
            <a:r>
              <a:rPr lang="zh-CN" altLang="en-US" sz="3200" b="1" dirty="0">
                <a:latin typeface="楷体" panose="02010609060101010101" pitchFamily="49" charset="-122"/>
                <a:ea typeface="楷体" panose="02010609060101010101" pitchFamily="49" charset="-122"/>
              </a:rPr>
              <a:t>）诗人怀才不遇、遭受排挤，诗中暗含着壮志难酬的</a:t>
            </a:r>
            <a:r>
              <a:rPr lang="zh-CN" altLang="en-US" sz="3200" b="1" dirty="0">
                <a:solidFill>
                  <a:srgbClr val="CC00CC"/>
                </a:solidFill>
                <a:latin typeface="楷体" panose="02010609060101010101" pitchFamily="49" charset="-122"/>
                <a:ea typeface="楷体" panose="02010609060101010101" pitchFamily="49" charset="-122"/>
              </a:rPr>
              <a:t>缺憾美</a:t>
            </a:r>
            <a:r>
              <a:rPr lang="zh-CN" altLang="en-US"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a:p>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a:t>
            </a:r>
            <a:r>
              <a:rPr lang="en-US" altLang="zh-CN" sz="3200" b="1" dirty="0">
                <a:latin typeface="楷体" panose="02010609060101010101" pitchFamily="49" charset="-122"/>
                <a:ea typeface="楷体" panose="02010609060101010101" pitchFamily="49" charset="-122"/>
              </a:rPr>
              <a:t>4</a:t>
            </a:r>
            <a:r>
              <a:rPr lang="zh-CN" altLang="en-US" sz="3200" b="1" dirty="0">
                <a:latin typeface="楷体" panose="02010609060101010101" pitchFamily="49" charset="-122"/>
                <a:ea typeface="楷体" panose="02010609060101010101" pitchFamily="49" charset="-122"/>
              </a:rPr>
              <a:t>）言尽意远，情深绵长，诗的结尾给我们留下无限美妙的</a:t>
            </a:r>
            <a:r>
              <a:rPr lang="zh-CN" altLang="en-US" sz="3200" b="1" dirty="0">
                <a:solidFill>
                  <a:srgbClr val="CC00CC"/>
                </a:solidFill>
                <a:latin typeface="楷体" panose="02010609060101010101" pitchFamily="49" charset="-122"/>
                <a:ea typeface="楷体" panose="02010609060101010101" pitchFamily="49" charset="-122"/>
              </a:rPr>
              <a:t>朦胧之美</a:t>
            </a:r>
            <a:r>
              <a:rPr lang="zh-CN" altLang="en-US"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8131"/>
                                        </p:tgtEl>
                                        <p:attrNameLst>
                                          <p:attrName>style.visibility</p:attrName>
                                        </p:attrNameLst>
                                      </p:cBhvr>
                                      <p:to>
                                        <p:strVal val="visible"/>
                                      </p:to>
                                    </p:set>
                                    <p:anim calcmode="lin" valueType="num">
                                      <p:cBhvr additive="base">
                                        <p:cTn id="7" dur="500" fill="hold"/>
                                        <p:tgtEl>
                                          <p:spTgt spid="48131"/>
                                        </p:tgtEl>
                                        <p:attrNameLst>
                                          <p:attrName>ppt_x</p:attrName>
                                        </p:attrNameLst>
                                      </p:cBhvr>
                                      <p:tavLst>
                                        <p:tav tm="0">
                                          <p:val>
                                            <p:strVal val="#ppt_x"/>
                                          </p:val>
                                        </p:tav>
                                        <p:tav tm="100000">
                                          <p:val>
                                            <p:strVal val="#ppt_x"/>
                                          </p:val>
                                        </p:tav>
                                      </p:tavLst>
                                    </p:anim>
                                    <p:anim calcmode="lin" valueType="num">
                                      <p:cBhvr additive="base">
                                        <p:cTn id="8" dur="500" fill="hold"/>
                                        <p:tgtEl>
                                          <p:spTgt spid="481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8132"/>
                                        </p:tgtEl>
                                        <p:attrNameLst>
                                          <p:attrName>style.visibility</p:attrName>
                                        </p:attrNameLst>
                                      </p:cBhvr>
                                      <p:to>
                                        <p:strVal val="visible"/>
                                      </p:to>
                                    </p:set>
                                    <p:anim calcmode="lin" valueType="num">
                                      <p:cBhvr additive="base">
                                        <p:cTn id="13" dur="500" fill="hold"/>
                                        <p:tgtEl>
                                          <p:spTgt spid="48132"/>
                                        </p:tgtEl>
                                        <p:attrNameLst>
                                          <p:attrName>ppt_x</p:attrName>
                                        </p:attrNameLst>
                                      </p:cBhvr>
                                      <p:tavLst>
                                        <p:tav tm="0">
                                          <p:val>
                                            <p:strVal val="#ppt_x"/>
                                          </p:val>
                                        </p:tav>
                                        <p:tav tm="100000">
                                          <p:val>
                                            <p:strVal val="#ppt_x"/>
                                          </p:val>
                                        </p:tav>
                                      </p:tavLst>
                                    </p:anim>
                                    <p:anim calcmode="lin" valueType="num">
                                      <p:cBhvr additive="base">
                                        <p:cTn id="14" dur="500" fill="hold"/>
                                        <p:tgtEl>
                                          <p:spTgt spid="4813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6085"/>
                                        </p:tgtEl>
                                        <p:attrNameLst>
                                          <p:attrName>style.visibility</p:attrName>
                                        </p:attrNameLst>
                                      </p:cBhvr>
                                      <p:to>
                                        <p:strVal val="visible"/>
                                      </p:to>
                                    </p:set>
                                    <p:anim calcmode="lin" valueType="num">
                                      <p:cBhvr additive="base">
                                        <p:cTn id="19" dur="500" fill="hold"/>
                                        <p:tgtEl>
                                          <p:spTgt spid="46085"/>
                                        </p:tgtEl>
                                        <p:attrNameLst>
                                          <p:attrName>ppt_x</p:attrName>
                                        </p:attrNameLst>
                                      </p:cBhvr>
                                      <p:tavLst>
                                        <p:tav tm="0">
                                          <p:val>
                                            <p:strVal val="#ppt_x"/>
                                          </p:val>
                                        </p:tav>
                                        <p:tav tm="100000">
                                          <p:val>
                                            <p:strVal val="#ppt_x"/>
                                          </p:val>
                                        </p:tav>
                                      </p:tavLst>
                                    </p:anim>
                                    <p:anim calcmode="lin" valueType="num">
                                      <p:cBhvr additive="base">
                                        <p:cTn id="20" dur="500" fill="hold"/>
                                        <p:tgtEl>
                                          <p:spTgt spid="460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p:bldP spid="48131" grpId="1"/>
      <p:bldP spid="48132" grpId="0" animBg="1"/>
      <p:bldP spid="48132" grpId="1" animBg="1"/>
      <p:bldP spid="46085" grpId="0"/>
      <p:bldP spid="46085"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3"/>
          <p:cNvSpPr>
            <a:spLocks noGrp="1" noRot="1"/>
          </p:cNvSpPr>
          <p:nvPr>
            <p:ph idx="1"/>
          </p:nvPr>
        </p:nvSpPr>
        <p:spPr>
          <a:xfrm>
            <a:off x="323850" y="549275"/>
            <a:ext cx="8587740" cy="4942840"/>
          </a:xfrm>
        </p:spPr>
        <p:txBody>
          <a:bodyPr vert="horz" wrap="square" lIns="91440" tIns="45720" rIns="91440" bIns="45720" anchor="t" anchorCtr="0"/>
          <a:p>
            <a:pPr marL="0" indent="0" eaLnBrk="1" latinLnBrk="0" hangingPunct="1">
              <a:lnSpc>
                <a:spcPct val="90000"/>
              </a:lnSpc>
              <a:spcBef>
                <a:spcPts val="0"/>
              </a:spcBef>
              <a:buNone/>
            </a:pPr>
            <a:r>
              <a:rPr lang="en-US" altLang="zh-CN" sz="2400" b="1" dirty="0"/>
              <a:t>      </a:t>
            </a:r>
            <a:r>
              <a:rPr lang="zh-CN" altLang="en-US" sz="2400" b="1" dirty="0"/>
              <a:t>作业 </a:t>
            </a:r>
            <a:br>
              <a:rPr lang="zh-CN" altLang="en-US" sz="2400" b="1" dirty="0"/>
            </a:br>
            <a:r>
              <a:rPr lang="en-US" altLang="zh-CN" sz="2400" b="1" dirty="0"/>
              <a:t>      1 </a:t>
            </a:r>
            <a:r>
              <a:rPr lang="zh-CN" altLang="en-US" sz="2400" b="1" dirty="0"/>
              <a:t>、阅读下面一首唐诗，然后回答问题。</a:t>
            </a:r>
            <a:endParaRPr lang="zh-CN" altLang="en-US" sz="2400" b="1" dirty="0"/>
          </a:p>
          <a:p>
            <a:pPr eaLnBrk="1" latinLnBrk="0" hangingPunct="1">
              <a:lnSpc>
                <a:spcPct val="90000"/>
              </a:lnSpc>
              <a:spcBef>
                <a:spcPts val="0"/>
              </a:spcBef>
              <a:buNone/>
            </a:pPr>
            <a:r>
              <a:rPr lang="zh-CN" altLang="en-US" sz="2400" b="1" dirty="0"/>
              <a:t>                          《绝句漫兴九首》（其三） </a:t>
            </a:r>
            <a:r>
              <a:rPr lang="en-US" altLang="zh-CN" sz="2400" b="1" dirty="0"/>
              <a:t>  </a:t>
            </a:r>
            <a:r>
              <a:rPr lang="zh-CN" altLang="en-US" sz="2400" b="1" dirty="0"/>
              <a:t>杜甫</a:t>
            </a:r>
            <a:endParaRPr lang="zh-CN" altLang="en-US" sz="2400" b="1" dirty="0"/>
          </a:p>
          <a:p>
            <a:pPr algn="ctr" eaLnBrk="1" latinLnBrk="0" hangingPunct="1">
              <a:lnSpc>
                <a:spcPct val="90000"/>
              </a:lnSpc>
              <a:spcBef>
                <a:spcPts val="0"/>
              </a:spcBef>
              <a:buNone/>
            </a:pPr>
            <a:r>
              <a:rPr lang="zh-CN" altLang="en-US" sz="2400" b="1" dirty="0"/>
              <a:t>　熟知茅斋绝低小，江上燕子故来频。</a:t>
            </a:r>
            <a:endParaRPr lang="zh-CN" altLang="en-US" sz="2400" b="1" dirty="0"/>
          </a:p>
          <a:p>
            <a:pPr algn="ctr" eaLnBrk="1" latinLnBrk="0" hangingPunct="1">
              <a:lnSpc>
                <a:spcPct val="90000"/>
              </a:lnSpc>
              <a:spcBef>
                <a:spcPts val="0"/>
              </a:spcBef>
              <a:buNone/>
            </a:pPr>
            <a:r>
              <a:rPr lang="zh-CN" altLang="en-US" sz="2400" b="1" dirty="0"/>
              <a:t>　衔泥点污琴书内，更接飞虫打着人。</a:t>
            </a:r>
            <a:endParaRPr lang="zh-CN" altLang="en-US" sz="2400" b="1" dirty="0"/>
          </a:p>
          <a:p>
            <a:pPr marL="0" algn="l" eaLnBrk="1" latinLnBrk="0" hangingPunct="1">
              <a:lnSpc>
                <a:spcPct val="90000"/>
              </a:lnSpc>
              <a:spcBef>
                <a:spcPts val="0"/>
              </a:spcBef>
              <a:buNone/>
            </a:pPr>
            <a:r>
              <a:rPr lang="en-US" altLang="zh-CN" sz="2400" b="1" dirty="0">
                <a:solidFill>
                  <a:schemeClr val="tx1"/>
                </a:solidFill>
              </a:rPr>
              <a:t>       </a:t>
            </a:r>
            <a:r>
              <a:rPr lang="zh-CN" altLang="en-US" sz="2400" b="1" dirty="0">
                <a:solidFill>
                  <a:schemeClr val="tx1"/>
                </a:solidFill>
              </a:rPr>
              <a:t>有人认为此诗生动传神地表现出燕子对草堂书斋的喜爱，以及对诗人的亲昵。全诗洋溢着诗人在草堂安定生活的喜悦和悠闲之情。 </a:t>
            </a:r>
            <a:endParaRPr lang="zh-CN" altLang="en-US" sz="2400" b="1" dirty="0">
              <a:solidFill>
                <a:schemeClr val="tx1"/>
              </a:solidFill>
            </a:endParaRPr>
          </a:p>
          <a:p>
            <a:pPr marL="0" algn="l" eaLnBrk="1" latinLnBrk="0" hangingPunct="1">
              <a:lnSpc>
                <a:spcPct val="90000"/>
              </a:lnSpc>
              <a:spcBef>
                <a:spcPts val="0"/>
              </a:spcBef>
              <a:buNone/>
            </a:pPr>
            <a:r>
              <a:rPr lang="en-US" altLang="zh-CN" sz="2400" b="1" dirty="0"/>
              <a:t>       </a:t>
            </a:r>
            <a:r>
              <a:rPr lang="zh-CN" altLang="en-US" sz="2400" b="1" dirty="0"/>
              <a:t>也有人认为也可以理解为诗人通过对燕子频频飞入草堂书斋扰人情景的生动描写，借燕子引出禽鸟也好像欺负人的感慨，表现出诗人远客孤居的诸多烦恼和心绪不宁的神情。</a:t>
            </a:r>
            <a:r>
              <a:rPr lang="zh-CN" altLang="en-US" sz="2400" dirty="0"/>
              <a:t> </a:t>
            </a:r>
            <a:endParaRPr lang="zh-CN" altLang="en-US" sz="2400" dirty="0"/>
          </a:p>
          <a:p>
            <a:pPr marL="0" algn="l" eaLnBrk="1" latinLnBrk="0" hangingPunct="1">
              <a:lnSpc>
                <a:spcPct val="90000"/>
              </a:lnSpc>
              <a:spcBef>
                <a:spcPts val="0"/>
              </a:spcBef>
              <a:buNone/>
            </a:pPr>
            <a:r>
              <a:rPr lang="zh-CN" altLang="en-US" sz="2400" b="1" dirty="0"/>
              <a:t>    </a:t>
            </a:r>
            <a:r>
              <a:rPr lang="en-US" altLang="zh-CN" sz="2400" b="1" dirty="0"/>
              <a:t>  </a:t>
            </a:r>
            <a:r>
              <a:rPr lang="zh-CN" altLang="en-US" sz="2400" b="1" dirty="0"/>
              <a:t>你的看法呢？</a:t>
            </a:r>
            <a:endParaRPr lang="zh-CN" altLang="en-US" sz="2400" b="1" dirty="0"/>
          </a:p>
          <a:p>
            <a:pPr marL="0" eaLnBrk="1" latinLnBrk="0" hangingPunct="1">
              <a:lnSpc>
                <a:spcPct val="90000"/>
              </a:lnSpc>
              <a:spcBef>
                <a:spcPts val="0"/>
              </a:spcBef>
              <a:buNone/>
            </a:pPr>
            <a:r>
              <a:rPr lang="en-US" altLang="zh-CN" sz="2400" b="1" dirty="0"/>
              <a:t>     2</a:t>
            </a:r>
            <a:r>
              <a:rPr lang="zh-CN" altLang="en-US" sz="2400" b="1" dirty="0"/>
              <a:t>、背诵此诗。</a:t>
            </a:r>
            <a:endParaRPr lang="zh-CN" altLang="en-US" sz="2400" b="1" dirty="0"/>
          </a:p>
          <a:p>
            <a:pPr marL="0" eaLnBrk="1" latinLnBrk="0" hangingPunct="1">
              <a:lnSpc>
                <a:spcPct val="90000"/>
              </a:lnSpc>
              <a:spcBef>
                <a:spcPts val="0"/>
              </a:spcBef>
              <a:buNone/>
            </a:pPr>
            <a:r>
              <a:rPr lang="en-US" altLang="zh-CN" sz="2400" b="1" dirty="0"/>
              <a:t>     3</a:t>
            </a:r>
            <a:r>
              <a:rPr lang="zh-CN" altLang="en-US" sz="2400" b="1" dirty="0"/>
              <a:t>、小作文 《那遗忘的时光</a:t>
            </a:r>
            <a:r>
              <a:rPr lang="zh-CN" altLang="en-US" sz="2400" b="1" dirty="0">
                <a:sym typeface="+mn-ea"/>
              </a:rPr>
              <a:t>》</a:t>
            </a:r>
            <a:endParaRPr lang="zh-CN" altLang="en-US" sz="2400" b="1" dirty="0">
              <a:sym typeface="+mn-ea"/>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555" name="Picture 4" descr="25513981_27042136"/>
          <p:cNvPicPr>
            <a:picLocks noChangeAspect="1"/>
          </p:cNvPicPr>
          <p:nvPr/>
        </p:nvPicPr>
        <p:blipFill>
          <a:blip r:embed="rId1">
            <a:clrChange>
              <a:clrFrom>
                <a:srgbClr val="FFFFFF"/>
              </a:clrFrom>
              <a:clrTo>
                <a:srgbClr val="FFFFFF">
                  <a:alpha val="0"/>
                </a:srgbClr>
              </a:clrTo>
            </a:clrChange>
          </a:blip>
          <a:stretch>
            <a:fillRect/>
          </a:stretch>
        </p:blipFill>
        <p:spPr>
          <a:xfrm>
            <a:off x="4356100" y="2349500"/>
            <a:ext cx="4464050" cy="3484563"/>
          </a:xfrm>
          <a:prstGeom prst="rect">
            <a:avLst/>
          </a:prstGeom>
          <a:noFill/>
          <a:ln w="9525">
            <a:noFill/>
          </a:ln>
        </p:spPr>
      </p:pic>
      <p:sp>
        <p:nvSpPr>
          <p:cNvPr id="50182" name="WordArt 6"/>
          <p:cNvSpPr>
            <a:spLocks noChangeArrowheads="1" noChangeShapeType="1" noTextEdit="1"/>
          </p:cNvSpPr>
          <p:nvPr/>
        </p:nvSpPr>
        <p:spPr bwMode="auto">
          <a:xfrm>
            <a:off x="1692275" y="2565400"/>
            <a:ext cx="3527425" cy="1655763"/>
          </a:xfrm>
          <a:prstGeom prst="rect">
            <a:avLst/>
          </a:prstGeom>
          <a:extLst>
            <a:ext uri="{91240B29-F687-4F45-9708-019B960494DF}">
              <a14:hiddenLine xmlns:a14="http://schemas.microsoft.com/office/drawing/2010/main" w="9525">
                <a:solidFill>
                  <a:srgbClr val="000000"/>
                </a:solidFill>
                <a:round/>
              </a14:hiddenLine>
            </a:ext>
          </a:extLst>
        </p:spPr>
        <p:txBody>
          <a:bodyPr wrap="none" numCol="1" fromWordArt="1">
            <a:prstTxWarp prst="textPlain">
              <a:avLst>
                <a:gd name="adj" fmla="val 50000"/>
              </a:avLst>
            </a:prstTxWarp>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0" i="0" u="none" strike="noStrike" kern="10" cap="none" spc="0" normalizeH="0" baseline="0" noProof="0" smtClean="0">
                <a:ln>
                  <a:noFill/>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uLnTx/>
                <a:uFillTx/>
                <a:latin typeface="宋体" panose="02010600030101010101" pitchFamily="2" charset="-122"/>
                <a:ea typeface="宋体" panose="02010600030101010101" pitchFamily="2" charset="-122"/>
                <a:cs typeface="+mn-cs"/>
              </a:rPr>
              <a:t>下课了</a:t>
            </a:r>
            <a:r>
              <a:rPr kumimoji="0" lang="en-US" altLang="zh-CN" sz="3600" b="0" i="0" u="none" strike="noStrike" kern="10" cap="none" spc="0" normalizeH="0" baseline="0" noProof="0" smtClean="0">
                <a:ln>
                  <a:noFill/>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uLnTx/>
                <a:uFillTx/>
                <a:latin typeface="宋体" panose="02010600030101010101" pitchFamily="2" charset="-122"/>
                <a:ea typeface="宋体" panose="02010600030101010101" pitchFamily="2" charset="-122"/>
                <a:cs typeface="+mn-cs"/>
              </a:rPr>
              <a:t>!</a:t>
            </a:r>
            <a:endParaRPr kumimoji="0" lang="zh-CN" altLang="en-US" sz="3600" b="0" i="0" u="none" strike="noStrike" kern="10" cap="none" spc="0" normalizeH="0" baseline="0" noProof="0" smtClean="0">
              <a:ln>
                <a:noFill/>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uLnTx/>
              <a:uFillTx/>
              <a:latin typeface="宋体" panose="02010600030101010101" pitchFamily="2" charset="-122"/>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50182"/>
                                        </p:tgtEl>
                                        <p:attrNameLst>
                                          <p:attrName>style.visibility</p:attrName>
                                        </p:attrNameLst>
                                      </p:cBhvr>
                                      <p:to>
                                        <p:strVal val="visible"/>
                                      </p:to>
                                    </p:set>
                                    <p:animEffect transition="in" filter="wheel(4)">
                                      <p:cBhvr>
                                        <p:cTn id="7" dur="2000"/>
                                        <p:tgtEl>
                                          <p:spTgt spid="50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4"/>
          <p:cNvSpPr>
            <a:spLocks noGrp="1"/>
          </p:cNvSpPr>
          <p:nvPr>
            <p:ph type="title" idx="4294967295"/>
          </p:nvPr>
        </p:nvSpPr>
        <p:spPr/>
        <p:txBody>
          <a:bodyPr vert="horz" wrap="square" lIns="91440" tIns="45720" rIns="91440" bIns="45720" anchor="ctr" anchorCtr="0"/>
          <a:p>
            <a:pPr eaLnBrk="1" hangingPunct="1"/>
            <a:endParaRPr lang="zh-CN" altLang="zh-CN" dirty="0"/>
          </a:p>
        </p:txBody>
      </p:sp>
      <p:pic>
        <p:nvPicPr>
          <p:cNvPr id="11267" name="Picture 5" descr="Gucn_15470_2008101122322120CheckCurioPic1"/>
          <p:cNvPicPr>
            <a:picLocks noChangeAspect="1"/>
          </p:cNvPicPr>
          <p:nvPr/>
        </p:nvPicPr>
        <p:blipFill>
          <a:blip r:embed="rId1"/>
          <a:srcRect l="11852" t="19792" r="12593" b="12500"/>
          <a:stretch>
            <a:fillRect/>
          </a:stretch>
        </p:blipFill>
        <p:spPr>
          <a:xfrm>
            <a:off x="0" y="0"/>
            <a:ext cx="9144000" cy="6248400"/>
          </a:xfrm>
          <a:prstGeom prst="rect">
            <a:avLst/>
          </a:prstGeom>
          <a:noFill/>
          <a:ln w="9525">
            <a:noFill/>
          </a:ln>
        </p:spPr>
      </p:pic>
      <p:sp>
        <p:nvSpPr>
          <p:cNvPr id="7172" name="Text Box 6"/>
          <p:cNvSpPr txBox="1"/>
          <p:nvPr/>
        </p:nvSpPr>
        <p:spPr>
          <a:xfrm>
            <a:off x="899795" y="5661660"/>
            <a:ext cx="6880860" cy="706755"/>
          </a:xfrm>
          <a:prstGeom prst="rect">
            <a:avLst/>
          </a:prstGeom>
          <a:noFill/>
          <a:ln w="9525">
            <a:noFill/>
          </a:ln>
        </p:spPr>
        <p:txBody>
          <a:bodyPr wrap="square">
            <a:spAutoFit/>
          </a:bodyPr>
          <a:p>
            <a:pPr>
              <a:spcBef>
                <a:spcPct val="50000"/>
              </a:spcBef>
            </a:pPr>
            <a:r>
              <a:rPr lang="zh-CN" altLang="en-US" sz="4000" b="1" dirty="0">
                <a:latin typeface="华文仿宋" panose="02010600040101010101" pitchFamily="2" charset="-122"/>
                <a:ea typeface="华文仿宋" panose="02010600040101010101" pitchFamily="2" charset="-122"/>
              </a:rPr>
              <a:t>天意怜幽草</a:t>
            </a:r>
            <a:r>
              <a:rPr lang="zh-CN" altLang="en-US" sz="4000" b="1" dirty="0">
                <a:latin typeface="隶书" panose="02010509060101010101" pitchFamily="49" charset="-122"/>
                <a:ea typeface="隶书" panose="02010509060101010101" pitchFamily="49" charset="-122"/>
              </a:rPr>
              <a:t>，</a:t>
            </a:r>
            <a:r>
              <a:rPr lang="en-US" altLang="zh-CN" sz="4000" b="1" dirty="0">
                <a:latin typeface="华文仿宋" panose="02010600040101010101" pitchFamily="2" charset="-122"/>
                <a:ea typeface="华文仿宋" panose="02010600040101010101" pitchFamily="2" charset="-122"/>
              </a:rPr>
              <a:t>___________</a:t>
            </a:r>
            <a:r>
              <a:rPr lang="en-US" altLang="zh-CN" sz="4000" b="1" dirty="0">
                <a:latin typeface="隶书" panose="02010509060101010101" pitchFamily="49" charset="-122"/>
                <a:ea typeface="隶书" panose="02010509060101010101" pitchFamily="49" charset="-122"/>
              </a:rPr>
              <a:t>_</a:t>
            </a:r>
            <a:r>
              <a:rPr lang="zh-CN" altLang="en-US" sz="4000" b="1" dirty="0">
                <a:latin typeface="隶书" panose="02010509060101010101" pitchFamily="49" charset="-122"/>
                <a:ea typeface="隶书" panose="02010509060101010101" pitchFamily="49" charset="-122"/>
              </a:rPr>
              <a:t>。</a:t>
            </a:r>
            <a:endParaRPr lang="zh-CN" altLang="en-US" sz="4000" b="1" dirty="0">
              <a:latin typeface="隶书" panose="02010509060101010101" pitchFamily="49" charset="-122"/>
              <a:ea typeface="隶书" panose="02010509060101010101" pitchFamily="49" charset="-122"/>
            </a:endParaRPr>
          </a:p>
        </p:txBody>
      </p:sp>
      <p:sp>
        <p:nvSpPr>
          <p:cNvPr id="7173" name="Text Box 10"/>
          <p:cNvSpPr txBox="1"/>
          <p:nvPr/>
        </p:nvSpPr>
        <p:spPr>
          <a:xfrm>
            <a:off x="4284345" y="5661660"/>
            <a:ext cx="2470150" cy="641350"/>
          </a:xfrm>
          <a:prstGeom prst="rect">
            <a:avLst/>
          </a:prstGeom>
          <a:noFill/>
          <a:ln w="9525">
            <a:noFill/>
          </a:ln>
        </p:spPr>
        <p:txBody>
          <a:bodyPr wrap="none">
            <a:spAutoFit/>
          </a:bodyPr>
          <a:p>
            <a:r>
              <a:rPr lang="zh-CN" altLang="en-US" sz="3600" b="1" dirty="0">
                <a:solidFill>
                  <a:srgbClr val="0000FF"/>
                </a:solidFill>
                <a:latin typeface="Arial" panose="020B0604020202020204" pitchFamily="34" charset="0"/>
                <a:ea typeface="华文新魏" panose="02010800040101010101" pitchFamily="2" charset="-122"/>
              </a:rPr>
              <a:t>人间重晚晴</a:t>
            </a:r>
            <a:endParaRPr lang="zh-CN" altLang="en-US" sz="3600" b="1" dirty="0">
              <a:solidFill>
                <a:srgbClr val="0000FF"/>
              </a:solidFill>
              <a:latin typeface="Arial" panose="020B0604020202020204" pitchFamily="34" charset="0"/>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checkerboard(across)">
                                      <p:cBhvr>
                                        <p:cTn id="7" dur="500"/>
                                        <p:tgtEl>
                                          <p:spTgt spid="717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173"/>
                                        </p:tgtEl>
                                        <p:attrNameLst>
                                          <p:attrName>style.visibility</p:attrName>
                                        </p:attrNameLst>
                                      </p:cBhvr>
                                      <p:to>
                                        <p:strVal val="visible"/>
                                      </p:to>
                                    </p:set>
                                    <p:animEffect transition="in" filter="checkerboard(across)">
                                      <p:cBhvr>
                                        <p:cTn id="12" dur="500"/>
                                        <p:tgtEl>
                                          <p:spTgt spid="7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P spid="717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90" name="Picture 5" descr="2271800_101533032_2"/>
          <p:cNvPicPr>
            <a:picLocks noChangeAspect="1"/>
          </p:cNvPicPr>
          <p:nvPr/>
        </p:nvPicPr>
        <p:blipFill>
          <a:blip r:embed="rId1"/>
          <a:srcRect t="3607"/>
          <a:stretch>
            <a:fillRect/>
          </a:stretch>
        </p:blipFill>
        <p:spPr>
          <a:xfrm>
            <a:off x="0" y="0"/>
            <a:ext cx="9144000" cy="6858000"/>
          </a:xfrm>
          <a:prstGeom prst="rect">
            <a:avLst/>
          </a:prstGeom>
          <a:noFill/>
          <a:ln w="9525">
            <a:noFill/>
          </a:ln>
        </p:spPr>
      </p:pic>
      <p:sp>
        <p:nvSpPr>
          <p:cNvPr id="12291" name="Text Box 6"/>
          <p:cNvSpPr txBox="1"/>
          <p:nvPr/>
        </p:nvSpPr>
        <p:spPr>
          <a:xfrm>
            <a:off x="2346325" y="3603625"/>
            <a:ext cx="184150" cy="366713"/>
          </a:xfrm>
          <a:prstGeom prst="rect">
            <a:avLst/>
          </a:prstGeom>
          <a:noFill/>
          <a:ln w="9525">
            <a:noFill/>
          </a:ln>
        </p:spPr>
        <p:txBody>
          <a:bodyPr wrap="none">
            <a:spAutoFit/>
          </a:bodyPr>
          <a:p>
            <a:endParaRPr lang="zh-CN" altLang="en-US" dirty="0">
              <a:latin typeface="Arial" panose="020B0604020202020204" pitchFamily="34" charset="0"/>
            </a:endParaRPr>
          </a:p>
        </p:txBody>
      </p:sp>
      <p:sp>
        <p:nvSpPr>
          <p:cNvPr id="8196" name="Text Box 5"/>
          <p:cNvSpPr txBox="1"/>
          <p:nvPr/>
        </p:nvSpPr>
        <p:spPr>
          <a:xfrm>
            <a:off x="252095" y="3573145"/>
            <a:ext cx="8797290" cy="706755"/>
          </a:xfrm>
          <a:prstGeom prst="rect">
            <a:avLst/>
          </a:prstGeom>
          <a:noFill/>
          <a:ln w="9525">
            <a:noFill/>
          </a:ln>
        </p:spPr>
        <p:txBody>
          <a:bodyPr wrap="square">
            <a:spAutoFit/>
          </a:bodyPr>
          <a:p>
            <a:pPr>
              <a:spcBef>
                <a:spcPct val="50000"/>
              </a:spcBef>
            </a:pPr>
            <a:r>
              <a:rPr lang="zh-CN" altLang="en-US" sz="4000" b="1" dirty="0">
                <a:latin typeface="华文仿宋" panose="02010600040101010101" pitchFamily="2" charset="-122"/>
                <a:ea typeface="华文仿宋" panose="02010600040101010101" pitchFamily="2" charset="-122"/>
              </a:rPr>
              <a:t>身无彩凤双飞翼</a:t>
            </a:r>
            <a:r>
              <a:rPr lang="zh-CN" altLang="en-US" sz="4000" b="1" dirty="0">
                <a:latin typeface="隶书" panose="02010509060101010101" pitchFamily="49" charset="-122"/>
                <a:ea typeface="隶书" panose="02010509060101010101" pitchFamily="49" charset="-122"/>
              </a:rPr>
              <a:t>，</a:t>
            </a:r>
            <a:r>
              <a:rPr lang="en-US" altLang="zh-CN" sz="4000" b="1" dirty="0">
                <a:latin typeface="隶书" panose="02010509060101010101" pitchFamily="49" charset="-122"/>
                <a:ea typeface="隶书" panose="02010509060101010101" pitchFamily="49" charset="-122"/>
              </a:rPr>
              <a:t>________________</a:t>
            </a:r>
            <a:r>
              <a:rPr lang="zh-CN" altLang="en-US" sz="4000" b="1" dirty="0">
                <a:latin typeface="隶书" panose="02010509060101010101" pitchFamily="49" charset="-122"/>
                <a:ea typeface="隶书" panose="02010509060101010101" pitchFamily="49" charset="-122"/>
              </a:rPr>
              <a:t>。</a:t>
            </a:r>
            <a:endParaRPr lang="zh-CN" altLang="en-US" sz="4000" b="1" dirty="0">
              <a:latin typeface="隶书" panose="02010509060101010101" pitchFamily="49" charset="-122"/>
              <a:ea typeface="隶书" panose="02010509060101010101" pitchFamily="49" charset="-122"/>
            </a:endParaRPr>
          </a:p>
        </p:txBody>
      </p:sp>
      <p:sp>
        <p:nvSpPr>
          <p:cNvPr id="8197" name="Text Box 9"/>
          <p:cNvSpPr txBox="1"/>
          <p:nvPr/>
        </p:nvSpPr>
        <p:spPr>
          <a:xfrm>
            <a:off x="4500245" y="3357245"/>
            <a:ext cx="4075430" cy="706755"/>
          </a:xfrm>
          <a:prstGeom prst="rect">
            <a:avLst/>
          </a:prstGeom>
          <a:noFill/>
          <a:ln w="9525">
            <a:noFill/>
          </a:ln>
        </p:spPr>
        <p:txBody>
          <a:bodyPr wrap="square">
            <a:spAutoFit/>
          </a:bodyPr>
          <a:p>
            <a:pPr>
              <a:spcBef>
                <a:spcPct val="50000"/>
              </a:spcBef>
            </a:pPr>
            <a:r>
              <a:rPr lang="zh-CN" altLang="en-US" sz="4000" b="1" dirty="0">
                <a:solidFill>
                  <a:srgbClr val="0000FF"/>
                </a:solidFill>
                <a:latin typeface="Arial" panose="020B0604020202020204" pitchFamily="34" charset="0"/>
                <a:ea typeface="华文新魏" panose="02010800040101010101" pitchFamily="2" charset="-122"/>
              </a:rPr>
              <a:t>心有灵犀一点通</a:t>
            </a:r>
            <a:endParaRPr lang="zh-CN" altLang="en-US" sz="4000" b="1" dirty="0">
              <a:solidFill>
                <a:srgbClr val="0000FF"/>
              </a:solidFill>
              <a:latin typeface="Arial" panose="020B0604020202020204" pitchFamily="34" charset="0"/>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diamond(in)">
                                      <p:cBhvr>
                                        <p:cTn id="7" dur="2000"/>
                                        <p:tgtEl>
                                          <p:spTgt spid="819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32" fill="hold" grpId="0" nodeType="clickEffect">
                                  <p:stCondLst>
                                    <p:cond delay="0"/>
                                  </p:stCondLst>
                                  <p:childTnLst>
                                    <p:set>
                                      <p:cBhvr>
                                        <p:cTn id="11" dur="1" fill="hold">
                                          <p:stCondLst>
                                            <p:cond delay="0"/>
                                          </p:stCondLst>
                                        </p:cTn>
                                        <p:tgtEl>
                                          <p:spTgt spid="8197"/>
                                        </p:tgtEl>
                                        <p:attrNameLst>
                                          <p:attrName>style.visibility</p:attrName>
                                        </p:attrNameLst>
                                      </p:cBhvr>
                                      <p:to>
                                        <p:strVal val="visible"/>
                                      </p:to>
                                    </p:set>
                                    <p:animEffect transition="in" filter="diamond(out)">
                                      <p:cBhvr>
                                        <p:cTn id="12" dur="3000"/>
                                        <p:tgtEl>
                                          <p:spTgt spid="8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p:bldP spid="819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tretch>
            <a:fillRect/>
          </a:stretch>
        </p:blipFill>
        <p:spPr>
          <a:xfrm>
            <a:off x="107315" y="450215"/>
            <a:ext cx="8877935" cy="590931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9525" y="327660"/>
            <a:ext cx="9144000" cy="607568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Text Box 2"/>
          <p:cNvSpPr txBox="1"/>
          <p:nvPr/>
        </p:nvSpPr>
        <p:spPr>
          <a:xfrm>
            <a:off x="457200" y="4953000"/>
            <a:ext cx="4859338" cy="641350"/>
          </a:xfrm>
          <a:prstGeom prst="rect">
            <a:avLst/>
          </a:prstGeom>
          <a:noFill/>
          <a:ln w="9525">
            <a:noFill/>
          </a:ln>
        </p:spPr>
        <p:txBody>
          <a:bodyPr>
            <a:spAutoFit/>
          </a:bodyPr>
          <a:p>
            <a:pPr>
              <a:spcBef>
                <a:spcPct val="50000"/>
              </a:spcBef>
            </a:pPr>
            <a:r>
              <a:rPr lang="en-US" altLang="zh-CN" sz="3600" b="1" dirty="0">
                <a:solidFill>
                  <a:srgbClr val="FF0000"/>
                </a:solidFill>
                <a:latin typeface="黑体" panose="02010600030101010101" pitchFamily="2" charset="-122"/>
                <a:ea typeface="黑体" panose="02010600030101010101" pitchFamily="2" charset="-122"/>
              </a:rPr>
              <a:t>④</a:t>
            </a:r>
            <a:r>
              <a:rPr lang="zh-CN" altLang="en-US" sz="3600" b="1" dirty="0">
                <a:solidFill>
                  <a:srgbClr val="FF0000"/>
                </a:solidFill>
                <a:latin typeface="黑体" panose="02010600030101010101" pitchFamily="2" charset="-122"/>
                <a:ea typeface="黑体" panose="02010600030101010101" pitchFamily="2" charset="-122"/>
              </a:rPr>
              <a:t>春心莫与花争发</a:t>
            </a:r>
            <a:r>
              <a:rPr lang="en-US" altLang="zh-CN" sz="3600" b="1" dirty="0">
                <a:solidFill>
                  <a:srgbClr val="FF0000"/>
                </a:solidFill>
                <a:latin typeface="Arial" panose="020B0604020202020204" pitchFamily="34" charset="0"/>
                <a:ea typeface="黑体" panose="02010600030101010101" pitchFamily="2" charset="-122"/>
              </a:rPr>
              <a:t>—</a:t>
            </a:r>
            <a:endParaRPr lang="en-US" altLang="zh-CN" sz="3600" b="1" dirty="0">
              <a:solidFill>
                <a:srgbClr val="FF0000"/>
              </a:solidFill>
              <a:latin typeface="黑体" panose="02010600030101010101" pitchFamily="2" charset="-122"/>
              <a:ea typeface="黑体" panose="02010600030101010101" pitchFamily="2" charset="-122"/>
            </a:endParaRPr>
          </a:p>
        </p:txBody>
      </p:sp>
      <p:sp>
        <p:nvSpPr>
          <p:cNvPr id="18435" name="Text Box 3"/>
          <p:cNvSpPr txBox="1"/>
          <p:nvPr/>
        </p:nvSpPr>
        <p:spPr>
          <a:xfrm>
            <a:off x="5105400" y="4927600"/>
            <a:ext cx="3598863" cy="641350"/>
          </a:xfrm>
          <a:prstGeom prst="rect">
            <a:avLst/>
          </a:prstGeom>
          <a:noFill/>
          <a:ln w="9525">
            <a:noFill/>
          </a:ln>
        </p:spPr>
        <p:txBody>
          <a:bodyPr>
            <a:spAutoFit/>
          </a:bodyPr>
          <a:p>
            <a:pPr>
              <a:spcBef>
                <a:spcPct val="50000"/>
              </a:spcBef>
            </a:pPr>
            <a:r>
              <a:rPr lang="zh-CN" altLang="en-US" sz="3600" b="1" dirty="0">
                <a:solidFill>
                  <a:srgbClr val="FF0000"/>
                </a:solidFill>
                <a:latin typeface="黑体" panose="02010600030101010101" pitchFamily="2" charset="-122"/>
                <a:ea typeface="黑体" panose="02010600030101010101" pitchFamily="2" charset="-122"/>
              </a:rPr>
              <a:t>一寸相思一寸灰</a:t>
            </a:r>
            <a:r>
              <a:rPr lang="zh-CN" altLang="en-US" sz="3600" b="1" dirty="0">
                <a:solidFill>
                  <a:srgbClr val="FF0000"/>
                </a:solidFill>
                <a:latin typeface="Arial" panose="020B0604020202020204" pitchFamily="34" charset="0"/>
                <a:ea typeface="黑体" panose="02010600030101010101" pitchFamily="2" charset="-122"/>
              </a:rPr>
              <a:t> </a:t>
            </a:r>
            <a:endParaRPr lang="zh-CN" altLang="en-US" sz="3600" b="1" dirty="0">
              <a:solidFill>
                <a:srgbClr val="FF0000"/>
              </a:solidFill>
              <a:latin typeface="黑体" panose="02010600030101010101" pitchFamily="2" charset="-122"/>
              <a:ea typeface="黑体" panose="02010600030101010101" pitchFamily="2" charset="-122"/>
            </a:endParaRPr>
          </a:p>
        </p:txBody>
      </p:sp>
      <p:sp>
        <p:nvSpPr>
          <p:cNvPr id="5124" name="Text Box 4"/>
          <p:cNvSpPr txBox="1"/>
          <p:nvPr/>
        </p:nvSpPr>
        <p:spPr>
          <a:xfrm>
            <a:off x="533400" y="1600200"/>
            <a:ext cx="4572000" cy="645160"/>
          </a:xfrm>
          <a:prstGeom prst="rect">
            <a:avLst/>
          </a:prstGeom>
          <a:noFill/>
          <a:ln w="9525">
            <a:noFill/>
          </a:ln>
        </p:spPr>
        <p:txBody>
          <a:bodyPr wrap="square">
            <a:spAutoFit/>
          </a:bodyPr>
          <a:p>
            <a:pPr>
              <a:spcBef>
                <a:spcPct val="50000"/>
              </a:spcBef>
            </a:pPr>
            <a:r>
              <a:rPr lang="en-US" altLang="zh-CN" sz="3600" b="1" dirty="0">
                <a:solidFill>
                  <a:srgbClr val="FF0000"/>
                </a:solidFill>
                <a:latin typeface="黑体" panose="02010600030101010101" pitchFamily="2" charset="-122"/>
                <a:ea typeface="黑体" panose="02010600030101010101" pitchFamily="2" charset="-122"/>
              </a:rPr>
              <a:t>①</a:t>
            </a:r>
            <a:r>
              <a:rPr lang="zh-CN" altLang="en-US" sz="3600" b="1" dirty="0">
                <a:solidFill>
                  <a:srgbClr val="FF0000"/>
                </a:solidFill>
                <a:latin typeface="黑体" panose="02010600030101010101" pitchFamily="2" charset="-122"/>
                <a:ea typeface="黑体" panose="02010600030101010101" pitchFamily="2" charset="-122"/>
              </a:rPr>
              <a:t>夕阳无限好</a:t>
            </a:r>
            <a:r>
              <a:rPr lang="en-US" altLang="zh-CN" sz="3600" b="1" dirty="0">
                <a:solidFill>
                  <a:srgbClr val="FF0000"/>
                </a:solidFill>
                <a:latin typeface="黑体" panose="02010600030101010101" pitchFamily="2" charset="-122"/>
                <a:ea typeface="黑体" panose="02010600030101010101" pitchFamily="2" charset="-122"/>
              </a:rPr>
              <a:t> </a:t>
            </a:r>
            <a:r>
              <a:rPr lang="en-US" altLang="zh-CN" sz="3600" b="1" dirty="0">
                <a:solidFill>
                  <a:srgbClr val="FF0000"/>
                </a:solidFill>
                <a:latin typeface="Arial" panose="020B0604020202020204" pitchFamily="34" charset="0"/>
                <a:ea typeface="黑体" panose="02010600030101010101" pitchFamily="2" charset="-122"/>
              </a:rPr>
              <a:t>——</a:t>
            </a:r>
            <a:endParaRPr lang="en-US" altLang="zh-CN" sz="2400" dirty="0">
              <a:latin typeface="Times New Roman" panose="02020603050405020304" pitchFamily="18" charset="0"/>
            </a:endParaRPr>
          </a:p>
        </p:txBody>
      </p:sp>
      <p:sp>
        <p:nvSpPr>
          <p:cNvPr id="5125" name="Text Box 5"/>
          <p:cNvSpPr txBox="1"/>
          <p:nvPr/>
        </p:nvSpPr>
        <p:spPr>
          <a:xfrm>
            <a:off x="457200" y="2564765"/>
            <a:ext cx="4648200" cy="641350"/>
          </a:xfrm>
          <a:prstGeom prst="rect">
            <a:avLst/>
          </a:prstGeom>
          <a:noFill/>
          <a:ln w="9525">
            <a:noFill/>
          </a:ln>
        </p:spPr>
        <p:txBody>
          <a:bodyPr>
            <a:spAutoFit/>
          </a:bodyPr>
          <a:p>
            <a:pPr>
              <a:spcBef>
                <a:spcPct val="50000"/>
              </a:spcBef>
            </a:pPr>
            <a:r>
              <a:rPr lang="en-US" altLang="zh-CN" sz="3600" b="1" dirty="0">
                <a:solidFill>
                  <a:srgbClr val="FF0000"/>
                </a:solidFill>
                <a:latin typeface="黑体" panose="02010600030101010101" pitchFamily="2" charset="-122"/>
                <a:ea typeface="黑体" panose="02010600030101010101" pitchFamily="2" charset="-122"/>
              </a:rPr>
              <a:t>②</a:t>
            </a:r>
            <a:r>
              <a:rPr lang="zh-CN" altLang="en-US" sz="3600" b="1" dirty="0">
                <a:solidFill>
                  <a:srgbClr val="FF0000"/>
                </a:solidFill>
                <a:latin typeface="黑体" panose="02010600030101010101" pitchFamily="2" charset="-122"/>
                <a:ea typeface="黑体" panose="02010600030101010101" pitchFamily="2" charset="-122"/>
              </a:rPr>
              <a:t>身无彩凤双飞翼</a:t>
            </a:r>
            <a:r>
              <a:rPr lang="en-US" altLang="zh-CN" sz="3600" b="1" dirty="0">
                <a:solidFill>
                  <a:srgbClr val="FF0000"/>
                </a:solidFill>
                <a:latin typeface="Arial" panose="020B0604020202020204" pitchFamily="34" charset="0"/>
                <a:ea typeface="黑体" panose="02010600030101010101" pitchFamily="2" charset="-122"/>
              </a:rPr>
              <a:t>—</a:t>
            </a:r>
            <a:endParaRPr lang="en-US" altLang="zh-CN" sz="3600" b="1" dirty="0">
              <a:solidFill>
                <a:srgbClr val="FF0000"/>
              </a:solidFill>
              <a:latin typeface="黑体" panose="02010600030101010101" pitchFamily="2" charset="-122"/>
              <a:ea typeface="黑体" panose="02010600030101010101" pitchFamily="2" charset="-122"/>
            </a:endParaRPr>
          </a:p>
        </p:txBody>
      </p:sp>
      <p:sp>
        <p:nvSpPr>
          <p:cNvPr id="5126" name="Text Box 6"/>
          <p:cNvSpPr txBox="1"/>
          <p:nvPr/>
        </p:nvSpPr>
        <p:spPr>
          <a:xfrm>
            <a:off x="457200" y="3733800"/>
            <a:ext cx="4572000" cy="641350"/>
          </a:xfrm>
          <a:prstGeom prst="rect">
            <a:avLst/>
          </a:prstGeom>
          <a:noFill/>
          <a:ln w="9525">
            <a:noFill/>
          </a:ln>
        </p:spPr>
        <p:txBody>
          <a:bodyPr>
            <a:spAutoFit/>
          </a:bodyPr>
          <a:p>
            <a:pPr>
              <a:spcBef>
                <a:spcPct val="50000"/>
              </a:spcBef>
            </a:pPr>
            <a:r>
              <a:rPr lang="en-US" altLang="zh-CN" sz="3600" b="1" dirty="0">
                <a:solidFill>
                  <a:srgbClr val="FF0000"/>
                </a:solidFill>
                <a:latin typeface="黑体" panose="02010600030101010101" pitchFamily="2" charset="-122"/>
                <a:ea typeface="黑体" panose="02010600030101010101" pitchFamily="2" charset="-122"/>
              </a:rPr>
              <a:t>③</a:t>
            </a:r>
            <a:r>
              <a:rPr lang="zh-CN" altLang="en-US" sz="3600" b="1" dirty="0">
                <a:solidFill>
                  <a:srgbClr val="FF0000"/>
                </a:solidFill>
                <a:latin typeface="黑体" panose="02010600030101010101" pitchFamily="2" charset="-122"/>
                <a:ea typeface="黑体" panose="02010600030101010101" pitchFamily="2" charset="-122"/>
              </a:rPr>
              <a:t>何当共剪西窗烛</a:t>
            </a:r>
            <a:r>
              <a:rPr lang="en-US" altLang="zh-CN" sz="3600" b="1" dirty="0">
                <a:solidFill>
                  <a:srgbClr val="FF0000"/>
                </a:solidFill>
                <a:latin typeface="Arial" panose="020B0604020202020204" pitchFamily="34" charset="0"/>
                <a:ea typeface="黑体" panose="02010600030101010101" pitchFamily="2" charset="-122"/>
              </a:rPr>
              <a:t>—</a:t>
            </a:r>
            <a:endParaRPr lang="en-US" altLang="zh-CN" sz="3600" b="1" dirty="0">
              <a:solidFill>
                <a:srgbClr val="FF0000"/>
              </a:solidFill>
              <a:latin typeface="黑体" panose="02010600030101010101" pitchFamily="2" charset="-122"/>
              <a:ea typeface="黑体" panose="02010600030101010101" pitchFamily="2" charset="-122"/>
            </a:endParaRPr>
          </a:p>
        </p:txBody>
      </p:sp>
      <p:sp>
        <p:nvSpPr>
          <p:cNvPr id="18439" name="Text Box 7"/>
          <p:cNvSpPr txBox="1"/>
          <p:nvPr/>
        </p:nvSpPr>
        <p:spPr>
          <a:xfrm>
            <a:off x="5181600" y="1604010"/>
            <a:ext cx="3276600" cy="641350"/>
          </a:xfrm>
          <a:prstGeom prst="rect">
            <a:avLst/>
          </a:prstGeom>
          <a:noFill/>
          <a:ln w="9525">
            <a:noFill/>
          </a:ln>
        </p:spPr>
        <p:txBody>
          <a:bodyPr>
            <a:spAutoFit/>
          </a:bodyPr>
          <a:p>
            <a:pPr>
              <a:spcBef>
                <a:spcPct val="50000"/>
              </a:spcBef>
            </a:pPr>
            <a:r>
              <a:rPr lang="zh-CN" altLang="en-US" sz="3600" b="1" dirty="0">
                <a:solidFill>
                  <a:srgbClr val="FF0000"/>
                </a:solidFill>
                <a:latin typeface="黑体" panose="02010600030101010101" pitchFamily="2" charset="-122"/>
                <a:ea typeface="黑体" panose="02010600030101010101" pitchFamily="2" charset="-122"/>
              </a:rPr>
              <a:t>只是近黄昏</a:t>
            </a:r>
            <a:endParaRPr lang="zh-CN" altLang="en-US" sz="2400" b="1" dirty="0">
              <a:solidFill>
                <a:srgbClr val="FF0000"/>
              </a:solidFill>
              <a:latin typeface="Times New Roman" panose="02020603050405020304" pitchFamily="18" charset="0"/>
            </a:endParaRPr>
          </a:p>
        </p:txBody>
      </p:sp>
      <p:sp>
        <p:nvSpPr>
          <p:cNvPr id="18440" name="Text Box 8"/>
          <p:cNvSpPr txBox="1"/>
          <p:nvPr/>
        </p:nvSpPr>
        <p:spPr>
          <a:xfrm>
            <a:off x="5105400" y="2542540"/>
            <a:ext cx="3505200" cy="641350"/>
          </a:xfrm>
          <a:prstGeom prst="rect">
            <a:avLst/>
          </a:prstGeom>
          <a:noFill/>
          <a:ln w="9525">
            <a:noFill/>
          </a:ln>
        </p:spPr>
        <p:txBody>
          <a:bodyPr>
            <a:spAutoFit/>
          </a:bodyPr>
          <a:p>
            <a:pPr>
              <a:spcBef>
                <a:spcPct val="50000"/>
              </a:spcBef>
            </a:pPr>
            <a:r>
              <a:rPr lang="zh-CN" altLang="en-US" sz="3600" b="1" dirty="0">
                <a:solidFill>
                  <a:srgbClr val="FF0000"/>
                </a:solidFill>
                <a:latin typeface="黑体" panose="02010600030101010101" pitchFamily="2" charset="-122"/>
                <a:ea typeface="黑体" panose="02010600030101010101" pitchFamily="2" charset="-122"/>
              </a:rPr>
              <a:t>心有灵犀一点通</a:t>
            </a:r>
            <a:endParaRPr lang="zh-CN" altLang="en-US" sz="3600" b="1" dirty="0">
              <a:solidFill>
                <a:srgbClr val="FF0000"/>
              </a:solidFill>
              <a:latin typeface="黑体" panose="02010600030101010101" pitchFamily="2" charset="-122"/>
              <a:ea typeface="黑体" panose="02010600030101010101" pitchFamily="2" charset="-122"/>
            </a:endParaRPr>
          </a:p>
        </p:txBody>
      </p:sp>
      <p:sp>
        <p:nvSpPr>
          <p:cNvPr id="18441" name="Text Box 9"/>
          <p:cNvSpPr txBox="1"/>
          <p:nvPr/>
        </p:nvSpPr>
        <p:spPr>
          <a:xfrm>
            <a:off x="5181600" y="3810000"/>
            <a:ext cx="3657600" cy="641350"/>
          </a:xfrm>
          <a:prstGeom prst="rect">
            <a:avLst/>
          </a:prstGeom>
          <a:noFill/>
          <a:ln w="9525">
            <a:noFill/>
          </a:ln>
        </p:spPr>
        <p:txBody>
          <a:bodyPr>
            <a:spAutoFit/>
          </a:bodyPr>
          <a:p>
            <a:pPr>
              <a:spcBef>
                <a:spcPct val="50000"/>
              </a:spcBef>
            </a:pPr>
            <a:r>
              <a:rPr lang="zh-CN" altLang="en-US" sz="3600" b="1" dirty="0">
                <a:solidFill>
                  <a:srgbClr val="FF0000"/>
                </a:solidFill>
                <a:latin typeface="黑体" panose="02010600030101010101" pitchFamily="2" charset="-122"/>
                <a:ea typeface="黑体" panose="02010600030101010101" pitchFamily="2" charset="-122"/>
              </a:rPr>
              <a:t>却话巴山夜雨时</a:t>
            </a:r>
            <a:endParaRPr lang="zh-CN" altLang="en-US" sz="3600" b="1" dirty="0">
              <a:solidFill>
                <a:srgbClr val="FF0000"/>
              </a:solidFill>
              <a:latin typeface="黑体" panose="02010600030101010101" pitchFamily="2" charset="-122"/>
              <a:ea typeface="黑体" panose="02010600030101010101" pitchFamily="2" charset="-122"/>
            </a:endParaRPr>
          </a:p>
        </p:txBody>
      </p:sp>
      <p:sp>
        <p:nvSpPr>
          <p:cNvPr id="5130" name="Text Box 10"/>
          <p:cNvSpPr txBox="1"/>
          <p:nvPr/>
        </p:nvSpPr>
        <p:spPr>
          <a:xfrm>
            <a:off x="323215" y="476885"/>
            <a:ext cx="5939790" cy="829945"/>
          </a:xfrm>
          <a:prstGeom prst="rect">
            <a:avLst/>
          </a:prstGeom>
          <a:noFill/>
          <a:ln w="9525" cap="flat" cmpd="sng">
            <a:solidFill>
              <a:srgbClr val="FF0000"/>
            </a:solidFill>
            <a:prstDash val="solid"/>
            <a:miter/>
            <a:headEnd type="none" w="med" len="med"/>
            <a:tailEnd type="none" w="med" len="med"/>
          </a:ln>
        </p:spPr>
        <p:txBody>
          <a:bodyPr wrap="square">
            <a:spAutoFit/>
          </a:bodyPr>
          <a:p>
            <a:pPr>
              <a:spcBef>
                <a:spcPct val="50000"/>
              </a:spcBef>
            </a:pPr>
            <a:r>
              <a:rPr lang="zh-CN" altLang="en-US" sz="4800" b="1" dirty="0">
                <a:latin typeface="Times New Roman" panose="02020603050405020304" pitchFamily="18" charset="0"/>
                <a:ea typeface="黑体" panose="02010600030101010101" pitchFamily="2" charset="-122"/>
              </a:rPr>
              <a:t>李商隐</a:t>
            </a:r>
            <a:r>
              <a:rPr lang="zh-CN" altLang="en-US" sz="4800" b="1" dirty="0">
                <a:latin typeface="Times New Roman" panose="02020603050405020304" pitchFamily="18" charset="0"/>
                <a:ea typeface="黑体" panose="02010600030101010101" pitchFamily="2" charset="-122"/>
              </a:rPr>
              <a:t>的名句填空</a:t>
            </a:r>
            <a:endParaRPr lang="zh-CN" altLang="en-US" sz="4800" b="1" dirty="0">
              <a:latin typeface="Times New Roman" panose="02020603050405020304" pitchFamily="18" charset="0"/>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4"/>
                                        </p:tgtEl>
                                        <p:attrNameLst>
                                          <p:attrName>style.visibility</p:attrName>
                                        </p:attrNameLst>
                                      </p:cBhvr>
                                      <p:to>
                                        <p:strVal val="visible"/>
                                      </p:to>
                                    </p:set>
                                    <p:anim calcmode="lin" valueType="num">
                                      <p:cBhvr additive="base">
                                        <p:cTn id="7" dur="500" fill="hold"/>
                                        <p:tgtEl>
                                          <p:spTgt spid="5124"/>
                                        </p:tgtEl>
                                        <p:attrNameLst>
                                          <p:attrName>ppt_x</p:attrName>
                                        </p:attrNameLst>
                                      </p:cBhvr>
                                      <p:tavLst>
                                        <p:tav tm="0">
                                          <p:val>
                                            <p:strVal val="#ppt_x"/>
                                          </p:val>
                                        </p:tav>
                                        <p:tav tm="100000">
                                          <p:val>
                                            <p:strVal val="#ppt_x"/>
                                          </p:val>
                                        </p:tav>
                                      </p:tavLst>
                                    </p:anim>
                                    <p:anim calcmode="lin" valueType="num">
                                      <p:cBhvr additive="base">
                                        <p:cTn id="8" dur="500" fill="hold"/>
                                        <p:tgtEl>
                                          <p:spTgt spid="51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439"/>
                                        </p:tgtEl>
                                        <p:attrNameLst>
                                          <p:attrName>style.visibility</p:attrName>
                                        </p:attrNameLst>
                                      </p:cBhvr>
                                      <p:to>
                                        <p:strVal val="visible"/>
                                      </p:to>
                                    </p:set>
                                    <p:anim calcmode="lin" valueType="num">
                                      <p:cBhvr additive="base">
                                        <p:cTn id="13" dur="500" fill="hold"/>
                                        <p:tgtEl>
                                          <p:spTgt spid="18439"/>
                                        </p:tgtEl>
                                        <p:attrNameLst>
                                          <p:attrName>ppt_x</p:attrName>
                                        </p:attrNameLst>
                                      </p:cBhvr>
                                      <p:tavLst>
                                        <p:tav tm="0">
                                          <p:val>
                                            <p:strVal val="#ppt_x"/>
                                          </p:val>
                                        </p:tav>
                                        <p:tav tm="100000">
                                          <p:val>
                                            <p:strVal val="#ppt_x"/>
                                          </p:val>
                                        </p:tav>
                                      </p:tavLst>
                                    </p:anim>
                                    <p:anim calcmode="lin" valueType="num">
                                      <p:cBhvr additive="base">
                                        <p:cTn id="14" dur="500" fill="hold"/>
                                        <p:tgtEl>
                                          <p:spTgt spid="1843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125"/>
                                        </p:tgtEl>
                                        <p:attrNameLst>
                                          <p:attrName>style.visibility</p:attrName>
                                        </p:attrNameLst>
                                      </p:cBhvr>
                                      <p:to>
                                        <p:strVal val="visible"/>
                                      </p:to>
                                    </p:set>
                                    <p:anim calcmode="lin" valueType="num">
                                      <p:cBhvr additive="base">
                                        <p:cTn id="19" dur="500" fill="hold"/>
                                        <p:tgtEl>
                                          <p:spTgt spid="5125"/>
                                        </p:tgtEl>
                                        <p:attrNameLst>
                                          <p:attrName>ppt_x</p:attrName>
                                        </p:attrNameLst>
                                      </p:cBhvr>
                                      <p:tavLst>
                                        <p:tav tm="0">
                                          <p:val>
                                            <p:strVal val="#ppt_x"/>
                                          </p:val>
                                        </p:tav>
                                        <p:tav tm="100000">
                                          <p:val>
                                            <p:strVal val="#ppt_x"/>
                                          </p:val>
                                        </p:tav>
                                      </p:tavLst>
                                    </p:anim>
                                    <p:anim calcmode="lin" valueType="num">
                                      <p:cBhvr additive="base">
                                        <p:cTn id="20" dur="500" fill="hold"/>
                                        <p:tgtEl>
                                          <p:spTgt spid="512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440"/>
                                        </p:tgtEl>
                                        <p:attrNameLst>
                                          <p:attrName>style.visibility</p:attrName>
                                        </p:attrNameLst>
                                      </p:cBhvr>
                                      <p:to>
                                        <p:strVal val="visible"/>
                                      </p:to>
                                    </p:set>
                                    <p:anim calcmode="lin" valueType="num">
                                      <p:cBhvr additive="base">
                                        <p:cTn id="25" dur="500" fill="hold"/>
                                        <p:tgtEl>
                                          <p:spTgt spid="18440"/>
                                        </p:tgtEl>
                                        <p:attrNameLst>
                                          <p:attrName>ppt_x</p:attrName>
                                        </p:attrNameLst>
                                      </p:cBhvr>
                                      <p:tavLst>
                                        <p:tav tm="0">
                                          <p:val>
                                            <p:strVal val="#ppt_x"/>
                                          </p:val>
                                        </p:tav>
                                        <p:tav tm="100000">
                                          <p:val>
                                            <p:strVal val="#ppt_x"/>
                                          </p:val>
                                        </p:tav>
                                      </p:tavLst>
                                    </p:anim>
                                    <p:anim calcmode="lin" valueType="num">
                                      <p:cBhvr additive="base">
                                        <p:cTn id="26" dur="500" fill="hold"/>
                                        <p:tgtEl>
                                          <p:spTgt spid="1844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126"/>
                                        </p:tgtEl>
                                        <p:attrNameLst>
                                          <p:attrName>style.visibility</p:attrName>
                                        </p:attrNameLst>
                                      </p:cBhvr>
                                      <p:to>
                                        <p:strVal val="visible"/>
                                      </p:to>
                                    </p:set>
                                    <p:anim calcmode="lin" valueType="num">
                                      <p:cBhvr additive="base">
                                        <p:cTn id="31" dur="500" fill="hold"/>
                                        <p:tgtEl>
                                          <p:spTgt spid="5126"/>
                                        </p:tgtEl>
                                        <p:attrNameLst>
                                          <p:attrName>ppt_x</p:attrName>
                                        </p:attrNameLst>
                                      </p:cBhvr>
                                      <p:tavLst>
                                        <p:tav tm="0">
                                          <p:val>
                                            <p:strVal val="#ppt_x"/>
                                          </p:val>
                                        </p:tav>
                                        <p:tav tm="100000">
                                          <p:val>
                                            <p:strVal val="#ppt_x"/>
                                          </p:val>
                                        </p:tav>
                                      </p:tavLst>
                                    </p:anim>
                                    <p:anim calcmode="lin" valueType="num">
                                      <p:cBhvr additive="base">
                                        <p:cTn id="32" dur="500" fill="hold"/>
                                        <p:tgtEl>
                                          <p:spTgt spid="512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441"/>
                                        </p:tgtEl>
                                        <p:attrNameLst>
                                          <p:attrName>style.visibility</p:attrName>
                                        </p:attrNameLst>
                                      </p:cBhvr>
                                      <p:to>
                                        <p:strVal val="visible"/>
                                      </p:to>
                                    </p:set>
                                    <p:anim calcmode="lin" valueType="num">
                                      <p:cBhvr additive="base">
                                        <p:cTn id="37" dur="500" fill="hold"/>
                                        <p:tgtEl>
                                          <p:spTgt spid="18441"/>
                                        </p:tgtEl>
                                        <p:attrNameLst>
                                          <p:attrName>ppt_x</p:attrName>
                                        </p:attrNameLst>
                                      </p:cBhvr>
                                      <p:tavLst>
                                        <p:tav tm="0">
                                          <p:val>
                                            <p:strVal val="#ppt_x"/>
                                          </p:val>
                                        </p:tav>
                                        <p:tav tm="100000">
                                          <p:val>
                                            <p:strVal val="#ppt_x"/>
                                          </p:val>
                                        </p:tav>
                                      </p:tavLst>
                                    </p:anim>
                                    <p:anim calcmode="lin" valueType="num">
                                      <p:cBhvr additive="base">
                                        <p:cTn id="38" dur="500" fill="hold"/>
                                        <p:tgtEl>
                                          <p:spTgt spid="1844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122"/>
                                        </p:tgtEl>
                                        <p:attrNameLst>
                                          <p:attrName>style.visibility</p:attrName>
                                        </p:attrNameLst>
                                      </p:cBhvr>
                                      <p:to>
                                        <p:strVal val="visible"/>
                                      </p:to>
                                    </p:set>
                                    <p:anim calcmode="lin" valueType="num">
                                      <p:cBhvr additive="base">
                                        <p:cTn id="43" dur="500" fill="hold"/>
                                        <p:tgtEl>
                                          <p:spTgt spid="5122"/>
                                        </p:tgtEl>
                                        <p:attrNameLst>
                                          <p:attrName>ppt_x</p:attrName>
                                        </p:attrNameLst>
                                      </p:cBhvr>
                                      <p:tavLst>
                                        <p:tav tm="0">
                                          <p:val>
                                            <p:strVal val="#ppt_x"/>
                                          </p:val>
                                        </p:tav>
                                        <p:tav tm="100000">
                                          <p:val>
                                            <p:strVal val="#ppt_x"/>
                                          </p:val>
                                        </p:tav>
                                      </p:tavLst>
                                    </p:anim>
                                    <p:anim calcmode="lin" valueType="num">
                                      <p:cBhvr additive="base">
                                        <p:cTn id="44"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435"/>
                                        </p:tgtEl>
                                        <p:attrNameLst>
                                          <p:attrName>style.visibility</p:attrName>
                                        </p:attrNameLst>
                                      </p:cBhvr>
                                      <p:to>
                                        <p:strVal val="visible"/>
                                      </p:to>
                                    </p:set>
                                    <p:anim calcmode="lin" valueType="num">
                                      <p:cBhvr additive="base">
                                        <p:cTn id="49" dur="500" fill="hold"/>
                                        <p:tgtEl>
                                          <p:spTgt spid="18435"/>
                                        </p:tgtEl>
                                        <p:attrNameLst>
                                          <p:attrName>ppt_x</p:attrName>
                                        </p:attrNameLst>
                                      </p:cBhvr>
                                      <p:tavLst>
                                        <p:tav tm="0">
                                          <p:val>
                                            <p:strVal val="#ppt_x"/>
                                          </p:val>
                                        </p:tav>
                                        <p:tav tm="100000">
                                          <p:val>
                                            <p:strVal val="#ppt_x"/>
                                          </p:val>
                                        </p:tav>
                                      </p:tavLst>
                                    </p:anim>
                                    <p:anim calcmode="lin" valueType="num">
                                      <p:cBhvr additive="base">
                                        <p:cTn id="50" dur="500" fill="hold"/>
                                        <p:tgtEl>
                                          <p:spTgt spid="184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p:bldP spid="5124" grpId="1"/>
      <p:bldP spid="18439" grpId="0"/>
      <p:bldP spid="18439" grpId="1"/>
      <p:bldP spid="5125" grpId="0"/>
      <p:bldP spid="5125" grpId="1"/>
      <p:bldP spid="18440" grpId="0"/>
      <p:bldP spid="18440" grpId="1"/>
      <p:bldP spid="5126" grpId="0"/>
      <p:bldP spid="5126" grpId="1"/>
      <p:bldP spid="18441" grpId="0"/>
      <p:bldP spid="18441" grpId="1"/>
      <p:bldP spid="5122" grpId="0"/>
      <p:bldP spid="5122" grpId="1"/>
      <p:bldP spid="18435" grpId="0"/>
      <p:bldP spid="1843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5" name="Text Box 3"/>
          <p:cNvSpPr txBox="1"/>
          <p:nvPr/>
        </p:nvSpPr>
        <p:spPr>
          <a:xfrm>
            <a:off x="1187450" y="404813"/>
            <a:ext cx="6629400" cy="1006475"/>
          </a:xfrm>
          <a:prstGeom prst="rect">
            <a:avLst/>
          </a:prstGeom>
          <a:noFill/>
          <a:ln w="9525">
            <a:noFill/>
          </a:ln>
        </p:spPr>
        <p:txBody>
          <a:bodyPr>
            <a:spAutoFit/>
          </a:bodyPr>
          <a:p>
            <a:pPr algn="ctr">
              <a:spcBef>
                <a:spcPct val="50000"/>
              </a:spcBef>
            </a:pPr>
            <a:r>
              <a:rPr lang="zh-CN" altLang="en-US" sz="6000" dirty="0">
                <a:latin typeface="Times New Roman" panose="02020603050405020304" pitchFamily="18" charset="0"/>
                <a:ea typeface="华文行楷" panose="02010800040101010101" pitchFamily="2" charset="-122"/>
              </a:rPr>
              <a:t>作者简介</a:t>
            </a:r>
            <a:endParaRPr lang="zh-CN" altLang="en-US" sz="6000" dirty="0">
              <a:latin typeface="Times New Roman" panose="02020603050405020304" pitchFamily="18" charset="0"/>
              <a:ea typeface="华文行楷" panose="02010800040101010101" pitchFamily="2" charset="-122"/>
            </a:endParaRPr>
          </a:p>
        </p:txBody>
      </p:sp>
      <p:sp>
        <p:nvSpPr>
          <p:cNvPr id="3076" name="Text Box 4"/>
          <p:cNvSpPr txBox="1"/>
          <p:nvPr/>
        </p:nvSpPr>
        <p:spPr>
          <a:xfrm>
            <a:off x="132715" y="1412875"/>
            <a:ext cx="8912225" cy="3969385"/>
          </a:xfrm>
          <a:prstGeom prst="rect">
            <a:avLst/>
          </a:prstGeom>
          <a:noFill/>
          <a:ln w="9525">
            <a:noFill/>
          </a:ln>
        </p:spPr>
        <p:txBody>
          <a:bodyPr wrap="square">
            <a:spAutoFit/>
          </a:bodyPr>
          <a:p>
            <a:pPr>
              <a:spcBef>
                <a:spcPct val="50000"/>
              </a:spcBef>
            </a:pPr>
            <a:r>
              <a:rPr lang="en-US" altLang="zh-CN" sz="2800" dirty="0">
                <a:solidFill>
                  <a:schemeClr val="hlink"/>
                </a:solidFill>
                <a:latin typeface="黑体" panose="02010600030101010101" pitchFamily="2" charset="-122"/>
                <a:ea typeface="黑体" panose="02010600030101010101" pitchFamily="2" charset="-122"/>
              </a:rPr>
              <a:t>    </a:t>
            </a:r>
            <a:r>
              <a:rPr lang="zh-CN" altLang="en-US" sz="2800" dirty="0">
                <a:solidFill>
                  <a:schemeClr val="hlink"/>
                </a:solidFill>
                <a:latin typeface="黑体" panose="02010600030101010101" pitchFamily="2" charset="-122"/>
                <a:ea typeface="黑体" panose="02010600030101010101" pitchFamily="2" charset="-122"/>
              </a:rPr>
              <a:t>李商隐</a:t>
            </a:r>
            <a:r>
              <a:rPr lang="en-US" altLang="zh-CN" sz="2800" dirty="0">
                <a:latin typeface="黑体" panose="02010600030101010101" pitchFamily="2" charset="-122"/>
                <a:ea typeface="黑体" panose="02010600030101010101" pitchFamily="2" charset="-122"/>
              </a:rPr>
              <a:t>(</a:t>
            </a:r>
            <a:r>
              <a:rPr lang="zh-CN" altLang="en-US" sz="2800" dirty="0">
                <a:latin typeface="黑体" panose="02010600030101010101" pitchFamily="2" charset="-122"/>
                <a:ea typeface="黑体" panose="02010600030101010101" pitchFamily="2" charset="-122"/>
              </a:rPr>
              <a:t>约</a:t>
            </a:r>
            <a:r>
              <a:rPr lang="en-US" altLang="zh-CN" sz="2800" dirty="0">
                <a:latin typeface="黑体" panose="02010600030101010101" pitchFamily="2" charset="-122"/>
                <a:ea typeface="黑体" panose="02010600030101010101" pitchFamily="2" charset="-122"/>
              </a:rPr>
              <a:t>813</a:t>
            </a:r>
            <a:r>
              <a:rPr lang="en-US" altLang="zh-CN" sz="2800" dirty="0">
                <a:latin typeface="Times New Roman" panose="02020603050405020304" pitchFamily="18" charset="0"/>
                <a:ea typeface="黑体" panose="02010600030101010101" pitchFamily="2" charset="-122"/>
              </a:rPr>
              <a:t>—</a:t>
            </a:r>
            <a:r>
              <a:rPr lang="zh-CN" altLang="en-US" sz="2800" dirty="0">
                <a:latin typeface="黑体" panose="02010600030101010101" pitchFamily="2" charset="-122"/>
                <a:ea typeface="黑体" panose="02010600030101010101" pitchFamily="2" charset="-122"/>
              </a:rPr>
              <a:t>约</a:t>
            </a:r>
            <a:r>
              <a:rPr lang="en-US" altLang="zh-CN" sz="2800" dirty="0">
                <a:latin typeface="黑体" panose="02010600030101010101" pitchFamily="2" charset="-122"/>
                <a:ea typeface="黑体" panose="02010600030101010101" pitchFamily="2" charset="-122"/>
              </a:rPr>
              <a:t>858)</a:t>
            </a:r>
            <a:r>
              <a:rPr lang="zh-CN" altLang="en-US" sz="2800" dirty="0">
                <a:latin typeface="黑体" panose="02010600030101010101" pitchFamily="2" charset="-122"/>
                <a:ea typeface="黑体" panose="02010600030101010101" pitchFamily="2" charset="-122"/>
              </a:rPr>
              <a:t>晚唐诗人</a:t>
            </a:r>
            <a:r>
              <a:rPr lang="en-US" altLang="zh-CN" sz="2800" dirty="0">
                <a:latin typeface="黑体" panose="02010600030101010101" pitchFamily="2" charset="-122"/>
                <a:ea typeface="黑体" panose="02010600030101010101" pitchFamily="2" charset="-122"/>
              </a:rPr>
              <a:t>,</a:t>
            </a:r>
            <a:r>
              <a:rPr lang="zh-CN" altLang="en-US" sz="2800" dirty="0">
                <a:latin typeface="黑体" panose="02010600030101010101" pitchFamily="2" charset="-122"/>
                <a:ea typeface="黑体" panose="02010600030101010101" pitchFamily="2" charset="-122"/>
              </a:rPr>
              <a:t>字义山</a:t>
            </a:r>
            <a:r>
              <a:rPr lang="en-US" altLang="zh-CN" sz="2800" dirty="0">
                <a:latin typeface="黑体" panose="02010600030101010101" pitchFamily="2" charset="-122"/>
                <a:ea typeface="黑体" panose="02010600030101010101" pitchFamily="2" charset="-122"/>
              </a:rPr>
              <a:t>,</a:t>
            </a:r>
            <a:r>
              <a:rPr lang="zh-CN" altLang="en-US" sz="2800" dirty="0">
                <a:latin typeface="黑体" panose="02010600030101010101" pitchFamily="2" charset="-122"/>
                <a:ea typeface="黑体" panose="02010600030101010101" pitchFamily="2" charset="-122"/>
              </a:rPr>
              <a:t>号玉谿（ｘ</a:t>
            </a:r>
            <a:r>
              <a:rPr lang="en-US" altLang="zh-CN" sz="2800" dirty="0">
                <a:latin typeface="黑体" panose="02010600030101010101" pitchFamily="2" charset="-122"/>
                <a:ea typeface="黑体" panose="02010600030101010101" pitchFamily="2" charset="-122"/>
              </a:rPr>
              <a:t>ī</a:t>
            </a:r>
            <a:r>
              <a:rPr lang="zh-CN" altLang="en-US" sz="2800" dirty="0">
                <a:latin typeface="黑体" panose="02010600030101010101" pitchFamily="2" charset="-122"/>
                <a:ea typeface="黑体" panose="02010600030101010101" pitchFamily="2" charset="-122"/>
              </a:rPr>
              <a:t>）生，河南沁阳人。出身小官僚世家，祖父、父亲皆早亡，幼年身体羸弱，性格内向敏感。他年轻时受牛党令狐楚赏识而中进士，登第后娶李党骨干王茂元之女为妻，被视为骑墙派。无意卷入朋党之争的漩涡，却受到两派的打压、排挤，终身沉寂下僚，抑郁不得志。其情感经历也异于常人，年轻时曾有一场为世俗所不容的爱情，后与妻子琴瑟相合，但中年丧妻。四十六岁就悒郁而亡。</a:t>
            </a:r>
            <a:endParaRPr lang="zh-CN" altLang="en-US" sz="2800" dirty="0">
              <a:latin typeface="黑体" panose="02010600030101010101" pitchFamily="2" charset="-122"/>
              <a:ea typeface="黑体" panose="02010600030101010101" pitchFamily="2" charset="-122"/>
            </a:endParaRPr>
          </a:p>
        </p:txBody>
      </p:sp>
      <p:sp>
        <p:nvSpPr>
          <p:cNvPr id="6148" name="Text Box 6"/>
          <p:cNvSpPr txBox="1"/>
          <p:nvPr/>
        </p:nvSpPr>
        <p:spPr>
          <a:xfrm>
            <a:off x="6948170" y="548640"/>
            <a:ext cx="1965325" cy="583565"/>
          </a:xfrm>
          <a:prstGeom prst="rect">
            <a:avLst/>
          </a:prstGeom>
          <a:noFill/>
          <a:ln w="9525">
            <a:noFill/>
          </a:ln>
        </p:spPr>
        <p:txBody>
          <a:bodyPr wrap="square">
            <a:spAutoFit/>
          </a:bodyPr>
          <a:p>
            <a:r>
              <a:rPr lang="zh-CN" altLang="en-US" sz="3200" b="1" dirty="0">
                <a:solidFill>
                  <a:srgbClr val="FF0000"/>
                </a:solidFill>
                <a:latin typeface="Arial" panose="020B0604020202020204" pitchFamily="34" charset="0"/>
              </a:rPr>
              <a:t>知人论世</a:t>
            </a:r>
            <a:endParaRPr lang="zh-CN" altLang="en-US" sz="3200" b="1" dirty="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additive="base">
                                        <p:cTn id="7" dur="500" fill="hold"/>
                                        <p:tgtEl>
                                          <p:spTgt spid="6148"/>
                                        </p:tgtEl>
                                        <p:attrNameLst>
                                          <p:attrName>ppt_x</p:attrName>
                                        </p:attrNameLst>
                                      </p:cBhvr>
                                      <p:tavLst>
                                        <p:tav tm="0">
                                          <p:val>
                                            <p:strVal val="#ppt_x"/>
                                          </p:val>
                                        </p:tav>
                                        <p:tav tm="100000">
                                          <p:val>
                                            <p:strVal val="#ppt_x"/>
                                          </p:val>
                                        </p:tav>
                                      </p:tavLst>
                                    </p:anim>
                                    <p:anim calcmode="lin" valueType="num">
                                      <p:cBhvr additive="base">
                                        <p:cTn id="8"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75"/>
                                        </p:tgtEl>
                                        <p:attrNameLst>
                                          <p:attrName>style.visibility</p:attrName>
                                        </p:attrNameLst>
                                      </p:cBhvr>
                                      <p:to>
                                        <p:strVal val="visible"/>
                                      </p:to>
                                    </p:set>
                                    <p:anim calcmode="lin" valueType="num">
                                      <p:cBhvr additive="base">
                                        <p:cTn id="13" dur="500" fill="hold"/>
                                        <p:tgtEl>
                                          <p:spTgt spid="3075"/>
                                        </p:tgtEl>
                                        <p:attrNameLst>
                                          <p:attrName>ppt_x</p:attrName>
                                        </p:attrNameLst>
                                      </p:cBhvr>
                                      <p:tavLst>
                                        <p:tav tm="0">
                                          <p:val>
                                            <p:strVal val="#ppt_x"/>
                                          </p:val>
                                        </p:tav>
                                        <p:tav tm="100000">
                                          <p:val>
                                            <p:strVal val="#ppt_x"/>
                                          </p:val>
                                        </p:tav>
                                      </p:tavLst>
                                    </p:anim>
                                    <p:anim calcmode="lin" valueType="num">
                                      <p:cBhvr additive="base">
                                        <p:cTn id="14"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76"/>
                                        </p:tgtEl>
                                        <p:attrNameLst>
                                          <p:attrName>style.visibility</p:attrName>
                                        </p:attrNameLst>
                                      </p:cBhvr>
                                      <p:to>
                                        <p:strVal val="visible"/>
                                      </p:to>
                                    </p:set>
                                    <p:anim calcmode="lin" valueType="num">
                                      <p:cBhvr additive="base">
                                        <p:cTn id="19" dur="500" fill="hold"/>
                                        <p:tgtEl>
                                          <p:spTgt spid="3076"/>
                                        </p:tgtEl>
                                        <p:attrNameLst>
                                          <p:attrName>ppt_x</p:attrName>
                                        </p:attrNameLst>
                                      </p:cBhvr>
                                      <p:tavLst>
                                        <p:tav tm="0">
                                          <p:val>
                                            <p:strVal val="#ppt_x"/>
                                          </p:val>
                                        </p:tav>
                                        <p:tav tm="100000">
                                          <p:val>
                                            <p:strVal val="#ppt_x"/>
                                          </p:val>
                                        </p:tav>
                                      </p:tavLst>
                                    </p:anim>
                                    <p:anim calcmode="lin" valueType="num">
                                      <p:cBhvr additive="base">
                                        <p:cTn id="20" dur="500" fill="hold"/>
                                        <p:tgtEl>
                                          <p:spTgt spid="30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P spid="6148" grpId="1"/>
      <p:bldP spid="3075" grpId="0"/>
      <p:bldP spid="3075" grpId="1"/>
      <p:bldP spid="3076" grpId="0"/>
      <p:bldP spid="3076" grpId="1"/>
    </p:bldLst>
  </p:timing>
</p:sld>
</file>

<file path=ppt/tags/tag1.xml><?xml version="1.0" encoding="utf-8"?>
<p:tagLst xmlns:p="http://schemas.openxmlformats.org/presentationml/2006/main">
  <p:tag name="KSO_WM_UNIT_PLACING_PICTURE_USER_VIEWPORT" val="{&quot;height&quot;:5400,&quot;width&quot;:7200}"/>
</p:tagLst>
</file>

<file path=ppt/tags/tag2.xml><?xml version="1.0" encoding="utf-8"?>
<p:tagLst xmlns:p="http://schemas.openxmlformats.org/presentationml/2006/main">
  <p:tag name="COMMONDATA" val="eyJoZGlkIjoiNTA5NTI1NDk4YmYzNjMyMDM3ZDc2ODAyMTNjOTE5MDkifQ=="/>
</p:tagLst>
</file>

<file path=ppt/theme/theme1.xml><?xml version="1.0" encoding="utf-8"?>
<a:theme xmlns:a="http://schemas.openxmlformats.org/drawingml/2006/main" name="诗情画意">
  <a:themeElements>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fontScheme name="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CDESIGNL</Template>
  <TotalTime>0</TotalTime>
  <Words>5095</Words>
  <Application>WPS 演示</Application>
  <PresentationFormat>全屏显示(4:3)</PresentationFormat>
  <Paragraphs>270</Paragraphs>
  <Slides>36</Slides>
  <Notes>9</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36</vt:i4>
      </vt:variant>
    </vt:vector>
  </HeadingPairs>
  <TitlesOfParts>
    <vt:vector size="53" baseType="lpstr">
      <vt:lpstr>Arial</vt:lpstr>
      <vt:lpstr>宋体</vt:lpstr>
      <vt:lpstr>Wingdings</vt:lpstr>
      <vt:lpstr>黑体</vt:lpstr>
      <vt:lpstr>Times New Roman</vt:lpstr>
      <vt:lpstr>华文行楷</vt:lpstr>
      <vt:lpstr>楷体_GB2312</vt:lpstr>
      <vt:lpstr>微软雅黑</vt:lpstr>
      <vt:lpstr>Arial Unicode MS</vt:lpstr>
      <vt:lpstr>华文仿宋</vt:lpstr>
      <vt:lpstr>隶书</vt:lpstr>
      <vt:lpstr>华文新魏</vt:lpstr>
      <vt:lpstr>叶根友毛笔行书简体</vt:lpstr>
      <vt:lpstr>幼圆</vt:lpstr>
      <vt:lpstr>德彪钢笔行书字库</vt:lpstr>
      <vt:lpstr>楷体</vt:lpstr>
      <vt:lpstr>诗情画意</vt:lpstr>
      <vt:lpstr>锦      瑟 </vt:lpstr>
      <vt:lpstr>导入新课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无题诗人</vt:lpstr>
      <vt:lpstr>PowerPoint 演示文稿</vt:lpstr>
      <vt:lpstr>PowerPoint 演示文稿</vt:lpstr>
      <vt:lpstr>关于《锦瑟》</vt:lpstr>
      <vt:lpstr>PowerPoint 演示文稿</vt:lpstr>
      <vt:lpstr>锦  瑟</vt:lpstr>
      <vt:lpstr>PowerPoint 演示文稿</vt:lpstr>
      <vt:lpstr>典故、传说简释</vt:lpstr>
      <vt:lpstr>典故、传说简释</vt:lpstr>
      <vt:lpstr>PowerPoint 演示文稿</vt:lpstr>
      <vt:lpstr>PowerPoint 演示文稿</vt:lpstr>
      <vt:lpstr>PowerPoint 演示文稿</vt:lpstr>
      <vt:lpstr>PowerPoint 演示文稿</vt:lpstr>
      <vt:lpstr>PowerPoint 演示文稿</vt:lpstr>
      <vt:lpstr>关于《锦瑟》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dfzx</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锦        瑟</dc:title>
  <dc:creator>dfxh</dc:creator>
  <cp:lastModifiedBy>心随我动</cp:lastModifiedBy>
  <cp:revision>33</cp:revision>
  <dcterms:created xsi:type="dcterms:W3CDTF">2004-10-06T01:02:00Z</dcterms:created>
  <dcterms:modified xsi:type="dcterms:W3CDTF">2022-09-11T04:06:32Z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89510118215A47FC88B2ED263EA4D2A3</vt:lpwstr>
  </property>
  <property fmtid="{D5CDD505-2E9C-101B-9397-08002B2CF9AE}" pid="3" name="KSOProductBuildVer">
    <vt:lpwstr>2052-11.1.0.12358</vt:lpwstr>
  </property>
</Properties>
</file>