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3"/>
  </p:notesMasterIdLst>
  <p:handoutMasterIdLst>
    <p:handoutMasterId r:id="rId244"/>
  </p:handoutMasterIdLst>
  <p:sldIdLst>
    <p:sldId id="265" r:id="rId3"/>
    <p:sldId id="305" r:id="rId4"/>
    <p:sldId id="366" r:id="rId5"/>
    <p:sldId id="1027" r:id="rId6"/>
    <p:sldId id="1031" r:id="rId7"/>
    <p:sldId id="1177" r:id="rId8"/>
    <p:sldId id="1370" r:id="rId9"/>
    <p:sldId id="1371" r:id="rId10"/>
    <p:sldId id="1372" r:id="rId11"/>
    <p:sldId id="1373" r:id="rId12"/>
    <p:sldId id="1374" r:id="rId13"/>
    <p:sldId id="1380" r:id="rId14"/>
    <p:sldId id="1381" r:id="rId15"/>
    <p:sldId id="1382" r:id="rId16"/>
    <p:sldId id="1383" r:id="rId17"/>
    <p:sldId id="1375" r:id="rId18"/>
    <p:sldId id="1376" r:id="rId19"/>
    <p:sldId id="1378" r:id="rId20"/>
    <p:sldId id="1384" r:id="rId21"/>
    <p:sldId id="1379" r:id="rId22"/>
    <p:sldId id="1385" r:id="rId23"/>
    <p:sldId id="1386" r:id="rId24"/>
    <p:sldId id="1387" r:id="rId25"/>
    <p:sldId id="1388" r:id="rId26"/>
    <p:sldId id="1389" r:id="rId27"/>
    <p:sldId id="1390" r:id="rId28"/>
    <p:sldId id="1391" r:id="rId29"/>
    <p:sldId id="1396" r:id="rId30"/>
    <p:sldId id="1397" r:id="rId31"/>
    <p:sldId id="1393" r:id="rId32"/>
    <p:sldId id="1394" r:id="rId33"/>
    <p:sldId id="1395" r:id="rId34"/>
    <p:sldId id="487" r:id="rId35"/>
    <p:sldId id="1410" r:id="rId36"/>
    <p:sldId id="1399" r:id="rId37"/>
    <p:sldId id="1411" r:id="rId38"/>
    <p:sldId id="1412" r:id="rId39"/>
    <p:sldId id="1413" r:id="rId40"/>
    <p:sldId id="1414" r:id="rId41"/>
    <p:sldId id="1415" r:id="rId42"/>
    <p:sldId id="1416" r:id="rId43"/>
    <p:sldId id="1404" r:id="rId44"/>
    <p:sldId id="1417" r:id="rId45"/>
    <p:sldId id="1407" r:id="rId46"/>
    <p:sldId id="1408" r:id="rId47"/>
    <p:sldId id="1418" r:id="rId48"/>
    <p:sldId id="1409" r:id="rId49"/>
    <p:sldId id="1419" r:id="rId50"/>
    <p:sldId id="1420" r:id="rId51"/>
    <p:sldId id="1421" r:id="rId52"/>
    <p:sldId id="1423" r:id="rId53"/>
    <p:sldId id="1424" r:id="rId54"/>
    <p:sldId id="1425" r:id="rId55"/>
    <p:sldId id="1427" r:id="rId56"/>
    <p:sldId id="1428" r:id="rId57"/>
    <p:sldId id="1430" r:id="rId58"/>
    <p:sldId id="1431" r:id="rId59"/>
    <p:sldId id="1432" r:id="rId60"/>
    <p:sldId id="1433" r:id="rId61"/>
    <p:sldId id="1429" r:id="rId62"/>
    <p:sldId id="1434" r:id="rId63"/>
    <p:sldId id="1442" r:id="rId64"/>
    <p:sldId id="1435" r:id="rId65"/>
    <p:sldId id="1443" r:id="rId66"/>
    <p:sldId id="793" r:id="rId67"/>
    <p:sldId id="794" r:id="rId68"/>
    <p:sldId id="1220" r:id="rId69"/>
    <p:sldId id="1444" r:id="rId70"/>
    <p:sldId id="1445" r:id="rId71"/>
    <p:sldId id="1446" r:id="rId72"/>
    <p:sldId id="1223" r:id="rId73"/>
    <p:sldId id="851" r:id="rId74"/>
    <p:sldId id="1447" r:id="rId75"/>
    <p:sldId id="1454" r:id="rId76"/>
    <p:sldId id="1448" r:id="rId77"/>
    <p:sldId id="1449" r:id="rId78"/>
    <p:sldId id="1450" r:id="rId79"/>
    <p:sldId id="1451" r:id="rId80"/>
    <p:sldId id="1452" r:id="rId81"/>
    <p:sldId id="1453" r:id="rId82"/>
    <p:sldId id="1455" r:id="rId83"/>
    <p:sldId id="1463" r:id="rId84"/>
    <p:sldId id="1457" r:id="rId85"/>
    <p:sldId id="1458" r:id="rId86"/>
    <p:sldId id="1459" r:id="rId87"/>
    <p:sldId id="1460" r:id="rId88"/>
    <p:sldId id="1461" r:id="rId89"/>
    <p:sldId id="1462" r:id="rId90"/>
    <p:sldId id="1464" r:id="rId91"/>
    <p:sldId id="1465" r:id="rId92"/>
    <p:sldId id="1466" r:id="rId93"/>
    <p:sldId id="1467" r:id="rId94"/>
    <p:sldId id="1468" r:id="rId95"/>
    <p:sldId id="1469" r:id="rId96"/>
    <p:sldId id="1470" r:id="rId97"/>
    <p:sldId id="1471" r:id="rId98"/>
    <p:sldId id="1472" r:id="rId99"/>
    <p:sldId id="1473" r:id="rId100"/>
    <p:sldId id="1475" r:id="rId101"/>
    <p:sldId id="1483" r:id="rId102"/>
    <p:sldId id="1482" r:id="rId103"/>
    <p:sldId id="1476" r:id="rId104"/>
    <p:sldId id="1477" r:id="rId105"/>
    <p:sldId id="1478" r:id="rId106"/>
    <p:sldId id="1479" r:id="rId107"/>
    <p:sldId id="1480" r:id="rId108"/>
    <p:sldId id="735" r:id="rId109"/>
    <p:sldId id="736" r:id="rId110"/>
    <p:sldId id="1484" r:id="rId111"/>
    <p:sldId id="1487" r:id="rId112"/>
    <p:sldId id="1485" r:id="rId113"/>
    <p:sldId id="1488" r:id="rId114"/>
    <p:sldId id="1489" r:id="rId115"/>
    <p:sldId id="1490" r:id="rId116"/>
    <p:sldId id="1491" r:id="rId117"/>
    <p:sldId id="1492" r:id="rId118"/>
    <p:sldId id="1493" r:id="rId119"/>
    <p:sldId id="1494" r:id="rId120"/>
    <p:sldId id="1497" r:id="rId121"/>
    <p:sldId id="1495" r:id="rId122"/>
    <p:sldId id="1496" r:id="rId123"/>
    <p:sldId id="1498" r:id="rId124"/>
    <p:sldId id="1499" r:id="rId125"/>
    <p:sldId id="1500" r:id="rId126"/>
    <p:sldId id="1505" r:id="rId127"/>
    <p:sldId id="1506" r:id="rId128"/>
    <p:sldId id="1501" r:id="rId129"/>
    <p:sldId id="1502" r:id="rId130"/>
    <p:sldId id="1504" r:id="rId131"/>
    <p:sldId id="1507" r:id="rId132"/>
    <p:sldId id="677" r:id="rId133"/>
    <p:sldId id="1508" r:id="rId134"/>
    <p:sldId id="1509" r:id="rId135"/>
    <p:sldId id="1530" r:id="rId136"/>
    <p:sldId id="1510" r:id="rId137"/>
    <p:sldId id="1531" r:id="rId138"/>
    <p:sldId id="1511" r:id="rId139"/>
    <p:sldId id="1512" r:id="rId140"/>
    <p:sldId id="1513" r:id="rId141"/>
    <p:sldId id="1532" r:id="rId142"/>
    <p:sldId id="1514" r:id="rId143"/>
    <p:sldId id="1515" r:id="rId144"/>
    <p:sldId id="1516" r:id="rId145"/>
    <p:sldId id="1533" r:id="rId146"/>
    <p:sldId id="1534" r:id="rId147"/>
    <p:sldId id="1517" r:id="rId148"/>
    <p:sldId id="1518" r:id="rId149"/>
    <p:sldId id="1520" r:id="rId150"/>
    <p:sldId id="1521" r:id="rId151"/>
    <p:sldId id="1522" r:id="rId152"/>
    <p:sldId id="1523" r:id="rId153"/>
    <p:sldId id="1535" r:id="rId154"/>
    <p:sldId id="1526" r:id="rId155"/>
    <p:sldId id="1527" r:id="rId156"/>
    <p:sldId id="1537" r:id="rId157"/>
    <p:sldId id="1538" r:id="rId158"/>
    <p:sldId id="1528" r:id="rId159"/>
    <p:sldId id="1529" r:id="rId160"/>
    <p:sldId id="1539" r:id="rId161"/>
    <p:sldId id="619" r:id="rId162"/>
    <p:sldId id="1540" r:id="rId163"/>
    <p:sldId id="1542" r:id="rId164"/>
    <p:sldId id="1543" r:id="rId165"/>
    <p:sldId id="1544" r:id="rId166"/>
    <p:sldId id="1545" r:id="rId167"/>
    <p:sldId id="1546" r:id="rId168"/>
    <p:sldId id="1547" r:id="rId169"/>
    <p:sldId id="1548" r:id="rId170"/>
    <p:sldId id="1549" r:id="rId171"/>
    <p:sldId id="1551" r:id="rId172"/>
    <p:sldId id="1552" r:id="rId173"/>
    <p:sldId id="1562" r:id="rId174"/>
    <p:sldId id="1323" r:id="rId175"/>
    <p:sldId id="1563" r:id="rId176"/>
    <p:sldId id="1604" r:id="rId177"/>
    <p:sldId id="1605" r:id="rId178"/>
    <p:sldId id="1564" r:id="rId179"/>
    <p:sldId id="1565" r:id="rId180"/>
    <p:sldId id="1566" r:id="rId181"/>
    <p:sldId id="1567" r:id="rId182"/>
    <p:sldId id="1568" r:id="rId183"/>
    <p:sldId id="1569" r:id="rId184"/>
    <p:sldId id="1606" r:id="rId185"/>
    <p:sldId id="1570" r:id="rId186"/>
    <p:sldId id="1571" r:id="rId187"/>
    <p:sldId id="1572" r:id="rId188"/>
    <p:sldId id="1573" r:id="rId189"/>
    <p:sldId id="1574" r:id="rId190"/>
    <p:sldId id="1575" r:id="rId191"/>
    <p:sldId id="1576" r:id="rId192"/>
    <p:sldId id="1577" r:id="rId193"/>
    <p:sldId id="1578" r:id="rId194"/>
    <p:sldId id="1579" r:id="rId195"/>
    <p:sldId id="1580" r:id="rId196"/>
    <p:sldId id="1581" r:id="rId197"/>
    <p:sldId id="1582" r:id="rId198"/>
    <p:sldId id="1583" r:id="rId199"/>
    <p:sldId id="1584" r:id="rId200"/>
    <p:sldId id="1585" r:id="rId201"/>
    <p:sldId id="1607" r:id="rId202"/>
    <p:sldId id="1586" r:id="rId203"/>
    <p:sldId id="1608" r:id="rId204"/>
    <p:sldId id="1588" r:id="rId205"/>
    <p:sldId id="1589" r:id="rId206"/>
    <p:sldId id="1590" r:id="rId207"/>
    <p:sldId id="1591" r:id="rId208"/>
    <p:sldId id="1592" r:id="rId209"/>
    <p:sldId id="1593" r:id="rId210"/>
    <p:sldId id="1307" r:id="rId211"/>
    <p:sldId id="1609" r:id="rId212"/>
    <p:sldId id="1621" r:id="rId213"/>
    <p:sldId id="1610" r:id="rId214"/>
    <p:sldId id="1611" r:id="rId215"/>
    <p:sldId id="1613" r:id="rId216"/>
    <p:sldId id="1622" r:id="rId217"/>
    <p:sldId id="1614" r:id="rId218"/>
    <p:sldId id="1615" r:id="rId219"/>
    <p:sldId id="1616" r:id="rId220"/>
    <p:sldId id="1623" r:id="rId221"/>
    <p:sldId id="1617" r:id="rId222"/>
    <p:sldId id="1618" r:id="rId223"/>
    <p:sldId id="1619" r:id="rId224"/>
    <p:sldId id="1620" r:id="rId225"/>
    <p:sldId id="1291" r:id="rId226"/>
    <p:sldId id="1624" r:id="rId227"/>
    <p:sldId id="1625" r:id="rId228"/>
    <p:sldId id="1638" r:id="rId229"/>
    <p:sldId id="1626" r:id="rId230"/>
    <p:sldId id="1639" r:id="rId231"/>
    <p:sldId id="1627" r:id="rId232"/>
    <p:sldId id="1628" r:id="rId233"/>
    <p:sldId id="1640" r:id="rId234"/>
    <p:sldId id="1630" r:id="rId235"/>
    <p:sldId id="1631" r:id="rId236"/>
    <p:sldId id="1632" r:id="rId237"/>
    <p:sldId id="1634" r:id="rId238"/>
    <p:sldId id="1635" r:id="rId239"/>
    <p:sldId id="1641" r:id="rId240"/>
    <p:sldId id="1636" r:id="rId241"/>
    <p:sldId id="1637" r:id="rId242"/>
  </p:sldIdLst>
  <p:sldSz cx="23762970"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EF8340"/>
    <a:srgbClr val="329B61"/>
    <a:srgbClr val="339B61"/>
    <a:srgbClr val="404040"/>
    <a:srgbClr val="002E8A"/>
    <a:srgbClr val="004A60"/>
    <a:srgbClr val="006600"/>
    <a:srgbClr val="7F2F2D"/>
    <a:srgbClr val="E5F4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546" autoAdjust="0"/>
    <p:restoredTop sz="94660"/>
  </p:normalViewPr>
  <p:slideViewPr>
    <p:cSldViewPr>
      <p:cViewPr>
        <p:scale>
          <a:sx n="36" d="100"/>
          <a:sy n="36" d="100"/>
        </p:scale>
        <p:origin x="-186" y="-372"/>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7" Type="http://schemas.openxmlformats.org/officeDocument/2006/relationships/tableStyles" Target="tableStyles.xml"/><Relationship Id="rId246" Type="http://schemas.openxmlformats.org/officeDocument/2006/relationships/viewProps" Target="viewProps.xml"/><Relationship Id="rId245" Type="http://schemas.openxmlformats.org/officeDocument/2006/relationships/presProps" Target="presProps.xml"/><Relationship Id="rId244" Type="http://schemas.openxmlformats.org/officeDocument/2006/relationships/handoutMaster" Target="handoutMasters/handoutMaster1.xml"/><Relationship Id="rId243" Type="http://schemas.openxmlformats.org/officeDocument/2006/relationships/notesMaster" Target="notesMasters/notesMaster1.xml"/><Relationship Id="rId242" Type="http://schemas.openxmlformats.org/officeDocument/2006/relationships/slide" Target="slides/slide240.xml"/><Relationship Id="rId241" Type="http://schemas.openxmlformats.org/officeDocument/2006/relationships/slide" Target="slides/slide239.xml"/><Relationship Id="rId240" Type="http://schemas.openxmlformats.org/officeDocument/2006/relationships/slide" Target="slides/slide238.xml"/><Relationship Id="rId24" Type="http://schemas.openxmlformats.org/officeDocument/2006/relationships/slide" Target="slides/slide22.xml"/><Relationship Id="rId239" Type="http://schemas.openxmlformats.org/officeDocument/2006/relationships/slide" Target="slides/slide237.xml"/><Relationship Id="rId238" Type="http://schemas.openxmlformats.org/officeDocument/2006/relationships/slide" Target="slides/slide236.xml"/><Relationship Id="rId237" Type="http://schemas.openxmlformats.org/officeDocument/2006/relationships/slide" Target="slides/slide235.xml"/><Relationship Id="rId236" Type="http://schemas.openxmlformats.org/officeDocument/2006/relationships/slide" Target="slides/slide234.xml"/><Relationship Id="rId235" Type="http://schemas.openxmlformats.org/officeDocument/2006/relationships/slide" Target="slides/slide233.xml"/><Relationship Id="rId234" Type="http://schemas.openxmlformats.org/officeDocument/2006/relationships/slide" Target="slides/slide232.xml"/><Relationship Id="rId233" Type="http://schemas.openxmlformats.org/officeDocument/2006/relationships/slide" Target="slides/slide231.xml"/><Relationship Id="rId232" Type="http://schemas.openxmlformats.org/officeDocument/2006/relationships/slide" Target="slides/slide230.xml"/><Relationship Id="rId231" Type="http://schemas.openxmlformats.org/officeDocument/2006/relationships/slide" Target="slides/slide229.xml"/><Relationship Id="rId230" Type="http://schemas.openxmlformats.org/officeDocument/2006/relationships/slide" Target="slides/slide228.xml"/><Relationship Id="rId23" Type="http://schemas.openxmlformats.org/officeDocument/2006/relationships/slide" Target="slides/slide21.xml"/><Relationship Id="rId229" Type="http://schemas.openxmlformats.org/officeDocument/2006/relationships/slide" Target="slides/slide227.xml"/><Relationship Id="rId228" Type="http://schemas.openxmlformats.org/officeDocument/2006/relationships/slide" Target="slides/slide226.xml"/><Relationship Id="rId227" Type="http://schemas.openxmlformats.org/officeDocument/2006/relationships/slide" Target="slides/slide225.xml"/><Relationship Id="rId226" Type="http://schemas.openxmlformats.org/officeDocument/2006/relationships/slide" Target="slides/slide224.xml"/><Relationship Id="rId225" Type="http://schemas.openxmlformats.org/officeDocument/2006/relationships/slide" Target="slides/slide223.xml"/><Relationship Id="rId224" Type="http://schemas.openxmlformats.org/officeDocument/2006/relationships/slide" Target="slides/slide222.xml"/><Relationship Id="rId223" Type="http://schemas.openxmlformats.org/officeDocument/2006/relationships/slide" Target="slides/slide221.xml"/><Relationship Id="rId222" Type="http://schemas.openxmlformats.org/officeDocument/2006/relationships/slide" Target="slides/slide220.xml"/><Relationship Id="rId221" Type="http://schemas.openxmlformats.org/officeDocument/2006/relationships/slide" Target="slides/slide219.xml"/><Relationship Id="rId220" Type="http://schemas.openxmlformats.org/officeDocument/2006/relationships/slide" Target="slides/slide218.xml"/><Relationship Id="rId22" Type="http://schemas.openxmlformats.org/officeDocument/2006/relationships/slide" Target="slides/slide20.xml"/><Relationship Id="rId219" Type="http://schemas.openxmlformats.org/officeDocument/2006/relationships/slide" Target="slides/slide217.xml"/><Relationship Id="rId218" Type="http://schemas.openxmlformats.org/officeDocument/2006/relationships/slide" Target="slides/slide216.xml"/><Relationship Id="rId217" Type="http://schemas.openxmlformats.org/officeDocument/2006/relationships/slide" Target="slides/slide215.xml"/><Relationship Id="rId216" Type="http://schemas.openxmlformats.org/officeDocument/2006/relationships/slide" Target="slides/slide214.xml"/><Relationship Id="rId215" Type="http://schemas.openxmlformats.org/officeDocument/2006/relationships/slide" Target="slides/slide213.xml"/><Relationship Id="rId214" Type="http://schemas.openxmlformats.org/officeDocument/2006/relationships/slide" Target="slides/slide212.xml"/><Relationship Id="rId213" Type="http://schemas.openxmlformats.org/officeDocument/2006/relationships/slide" Target="slides/slide211.xml"/><Relationship Id="rId212" Type="http://schemas.openxmlformats.org/officeDocument/2006/relationships/slide" Target="slides/slide210.xml"/><Relationship Id="rId211" Type="http://schemas.openxmlformats.org/officeDocument/2006/relationships/slide" Target="slides/slide209.xml"/><Relationship Id="rId210" Type="http://schemas.openxmlformats.org/officeDocument/2006/relationships/slide" Target="slides/slide208.xml"/><Relationship Id="rId21" Type="http://schemas.openxmlformats.org/officeDocument/2006/relationships/slide" Target="slides/slide19.xml"/><Relationship Id="rId209" Type="http://schemas.openxmlformats.org/officeDocument/2006/relationships/slide" Target="slides/slide207.xml"/><Relationship Id="rId208" Type="http://schemas.openxmlformats.org/officeDocument/2006/relationships/slide" Target="slides/slide206.xml"/><Relationship Id="rId207" Type="http://schemas.openxmlformats.org/officeDocument/2006/relationships/slide" Target="slides/slide205.xml"/><Relationship Id="rId206" Type="http://schemas.openxmlformats.org/officeDocument/2006/relationships/slide" Target="slides/slide204.xml"/><Relationship Id="rId205" Type="http://schemas.openxmlformats.org/officeDocument/2006/relationships/slide" Target="slides/slide203.xml"/><Relationship Id="rId204" Type="http://schemas.openxmlformats.org/officeDocument/2006/relationships/slide" Target="slides/slide202.xml"/><Relationship Id="rId203" Type="http://schemas.openxmlformats.org/officeDocument/2006/relationships/slide" Target="slides/slide201.xml"/><Relationship Id="rId202" Type="http://schemas.openxmlformats.org/officeDocument/2006/relationships/slide" Target="slides/slide200.xml"/><Relationship Id="rId201" Type="http://schemas.openxmlformats.org/officeDocument/2006/relationships/slide" Target="slides/slide199.xml"/><Relationship Id="rId200" Type="http://schemas.openxmlformats.org/officeDocument/2006/relationships/slide" Target="slides/slide198.xml"/><Relationship Id="rId20" Type="http://schemas.openxmlformats.org/officeDocument/2006/relationships/slide" Target="slides/slide18.xml"/><Relationship Id="rId2" Type="http://schemas.openxmlformats.org/officeDocument/2006/relationships/theme" Target="theme/theme1.xml"/><Relationship Id="rId199" Type="http://schemas.openxmlformats.org/officeDocument/2006/relationships/slide" Target="slides/slide197.xml"/><Relationship Id="rId198" Type="http://schemas.openxmlformats.org/officeDocument/2006/relationships/slide" Target="slides/slide196.xml"/><Relationship Id="rId197" Type="http://schemas.openxmlformats.org/officeDocument/2006/relationships/slide" Target="slides/slide195.xml"/><Relationship Id="rId196" Type="http://schemas.openxmlformats.org/officeDocument/2006/relationships/slide" Target="slides/slide194.xml"/><Relationship Id="rId195" Type="http://schemas.openxmlformats.org/officeDocument/2006/relationships/slide" Target="slides/slide193.xml"/><Relationship Id="rId194" Type="http://schemas.openxmlformats.org/officeDocument/2006/relationships/slide" Target="slides/slide192.xml"/><Relationship Id="rId193" Type="http://schemas.openxmlformats.org/officeDocument/2006/relationships/slide" Target="slides/slide191.xml"/><Relationship Id="rId192" Type="http://schemas.openxmlformats.org/officeDocument/2006/relationships/slide" Target="slides/slide190.xml"/><Relationship Id="rId191" Type="http://schemas.openxmlformats.org/officeDocument/2006/relationships/slide" Target="slides/slide189.xml"/><Relationship Id="rId190" Type="http://schemas.openxmlformats.org/officeDocument/2006/relationships/slide" Target="slides/slide188.xml"/><Relationship Id="rId19" Type="http://schemas.openxmlformats.org/officeDocument/2006/relationships/slide" Target="slides/slide17.xml"/><Relationship Id="rId189" Type="http://schemas.openxmlformats.org/officeDocument/2006/relationships/slide" Target="slides/slide187.xml"/><Relationship Id="rId188" Type="http://schemas.openxmlformats.org/officeDocument/2006/relationships/slide" Target="slides/slide186.xml"/><Relationship Id="rId187" Type="http://schemas.openxmlformats.org/officeDocument/2006/relationships/slide" Target="slides/slide185.xml"/><Relationship Id="rId186" Type="http://schemas.openxmlformats.org/officeDocument/2006/relationships/slide" Target="slides/slide184.xml"/><Relationship Id="rId185" Type="http://schemas.openxmlformats.org/officeDocument/2006/relationships/slide" Target="slides/slide183.xml"/><Relationship Id="rId184" Type="http://schemas.openxmlformats.org/officeDocument/2006/relationships/slide" Target="slides/slide182.xml"/><Relationship Id="rId183" Type="http://schemas.openxmlformats.org/officeDocument/2006/relationships/slide" Target="slides/slide181.xml"/><Relationship Id="rId182" Type="http://schemas.openxmlformats.org/officeDocument/2006/relationships/slide" Target="slides/slide180.xml"/><Relationship Id="rId181" Type="http://schemas.openxmlformats.org/officeDocument/2006/relationships/slide" Target="slides/slide179.xml"/><Relationship Id="rId180" Type="http://schemas.openxmlformats.org/officeDocument/2006/relationships/slide" Target="slides/slide178.xml"/><Relationship Id="rId18" Type="http://schemas.openxmlformats.org/officeDocument/2006/relationships/slide" Target="slides/slide16.xml"/><Relationship Id="rId179" Type="http://schemas.openxmlformats.org/officeDocument/2006/relationships/slide" Target="slides/slide177.xml"/><Relationship Id="rId178" Type="http://schemas.openxmlformats.org/officeDocument/2006/relationships/slide" Target="slides/slide176.xml"/><Relationship Id="rId177" Type="http://schemas.openxmlformats.org/officeDocument/2006/relationships/slide" Target="slides/slide175.xml"/><Relationship Id="rId176" Type="http://schemas.openxmlformats.org/officeDocument/2006/relationships/slide" Target="slides/slide174.xml"/><Relationship Id="rId175" Type="http://schemas.openxmlformats.org/officeDocument/2006/relationships/slide" Target="slides/slide173.xml"/><Relationship Id="rId174" Type="http://schemas.openxmlformats.org/officeDocument/2006/relationships/slide" Target="slides/slide172.xml"/><Relationship Id="rId173" Type="http://schemas.openxmlformats.org/officeDocument/2006/relationships/slide" Target="slides/slide171.xml"/><Relationship Id="rId172" Type="http://schemas.openxmlformats.org/officeDocument/2006/relationships/slide" Target="slides/slide170.xml"/><Relationship Id="rId171" Type="http://schemas.openxmlformats.org/officeDocument/2006/relationships/slide" Target="slides/slide169.xml"/><Relationship Id="rId170" Type="http://schemas.openxmlformats.org/officeDocument/2006/relationships/slide" Target="slides/slide168.xml"/><Relationship Id="rId17" Type="http://schemas.openxmlformats.org/officeDocument/2006/relationships/slide" Target="slides/slide15.xml"/><Relationship Id="rId169" Type="http://schemas.openxmlformats.org/officeDocument/2006/relationships/slide" Target="slides/slide167.xml"/><Relationship Id="rId168" Type="http://schemas.openxmlformats.org/officeDocument/2006/relationships/slide" Target="slides/slide166.xml"/><Relationship Id="rId167" Type="http://schemas.openxmlformats.org/officeDocument/2006/relationships/slide" Target="slides/slide165.xml"/><Relationship Id="rId166" Type="http://schemas.openxmlformats.org/officeDocument/2006/relationships/slide" Target="slides/slide164.xml"/><Relationship Id="rId165" Type="http://schemas.openxmlformats.org/officeDocument/2006/relationships/slide" Target="slides/slide163.xml"/><Relationship Id="rId164" Type="http://schemas.openxmlformats.org/officeDocument/2006/relationships/slide" Target="slides/slide162.xml"/><Relationship Id="rId163" Type="http://schemas.openxmlformats.org/officeDocument/2006/relationships/slide" Target="slides/slide161.xml"/><Relationship Id="rId162" Type="http://schemas.openxmlformats.org/officeDocument/2006/relationships/slide" Target="slides/slide160.xml"/><Relationship Id="rId161" Type="http://schemas.openxmlformats.org/officeDocument/2006/relationships/slide" Target="slides/slide159.xml"/><Relationship Id="rId160" Type="http://schemas.openxmlformats.org/officeDocument/2006/relationships/slide" Target="slides/slide158.xml"/><Relationship Id="rId16" Type="http://schemas.openxmlformats.org/officeDocument/2006/relationships/slide" Target="slides/slide14.xml"/><Relationship Id="rId159" Type="http://schemas.openxmlformats.org/officeDocument/2006/relationships/slide" Target="slides/slide157.xml"/><Relationship Id="rId158" Type="http://schemas.openxmlformats.org/officeDocument/2006/relationships/slide" Target="slides/slide156.xml"/><Relationship Id="rId157" Type="http://schemas.openxmlformats.org/officeDocument/2006/relationships/slide" Target="slides/slide155.xml"/><Relationship Id="rId156" Type="http://schemas.openxmlformats.org/officeDocument/2006/relationships/slide" Target="slides/slide154.xml"/><Relationship Id="rId155" Type="http://schemas.openxmlformats.org/officeDocument/2006/relationships/slide" Target="slides/slide153.xml"/><Relationship Id="rId154" Type="http://schemas.openxmlformats.org/officeDocument/2006/relationships/slide" Target="slides/slide152.xml"/><Relationship Id="rId153" Type="http://schemas.openxmlformats.org/officeDocument/2006/relationships/slide" Target="slides/slide151.xml"/><Relationship Id="rId152" Type="http://schemas.openxmlformats.org/officeDocument/2006/relationships/slide" Target="slides/slide150.xml"/><Relationship Id="rId151" Type="http://schemas.openxmlformats.org/officeDocument/2006/relationships/slide" Target="slides/slide149.xml"/><Relationship Id="rId150" Type="http://schemas.openxmlformats.org/officeDocument/2006/relationships/slide" Target="slides/slide148.xml"/><Relationship Id="rId15" Type="http://schemas.openxmlformats.org/officeDocument/2006/relationships/slide" Target="slides/slide13.xml"/><Relationship Id="rId149" Type="http://schemas.openxmlformats.org/officeDocument/2006/relationships/slide" Target="slides/slide147.xml"/><Relationship Id="rId148" Type="http://schemas.openxmlformats.org/officeDocument/2006/relationships/slide" Target="slides/slide146.xml"/><Relationship Id="rId147" Type="http://schemas.openxmlformats.org/officeDocument/2006/relationships/slide" Target="slides/slide145.xml"/><Relationship Id="rId146" Type="http://schemas.openxmlformats.org/officeDocument/2006/relationships/slide" Target="slides/slide144.xml"/><Relationship Id="rId145" Type="http://schemas.openxmlformats.org/officeDocument/2006/relationships/slide" Target="slides/slide143.xml"/><Relationship Id="rId144" Type="http://schemas.openxmlformats.org/officeDocument/2006/relationships/slide" Target="slides/slide142.xml"/><Relationship Id="rId143" Type="http://schemas.openxmlformats.org/officeDocument/2006/relationships/slide" Target="slides/slide141.xml"/><Relationship Id="rId142" Type="http://schemas.openxmlformats.org/officeDocument/2006/relationships/slide" Target="slides/slide140.xml"/><Relationship Id="rId141" Type="http://schemas.openxmlformats.org/officeDocument/2006/relationships/slide" Target="slides/slide139.xml"/><Relationship Id="rId140" Type="http://schemas.openxmlformats.org/officeDocument/2006/relationships/slide" Target="slides/slide138.xml"/><Relationship Id="rId14" Type="http://schemas.openxmlformats.org/officeDocument/2006/relationships/slide" Target="slides/slide12.xml"/><Relationship Id="rId139" Type="http://schemas.openxmlformats.org/officeDocument/2006/relationships/slide" Target="slides/slide137.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 Target="slide224.xml"/><Relationship Id="rId8" Type="http://schemas.openxmlformats.org/officeDocument/2006/relationships/slide" Target="slide209.xml"/><Relationship Id="rId7" Type="http://schemas.openxmlformats.org/officeDocument/2006/relationships/slide" Target="slide173.xml"/><Relationship Id="rId6" Type="http://schemas.openxmlformats.org/officeDocument/2006/relationships/slide" Target="slide160.xml"/><Relationship Id="rId5" Type="http://schemas.openxmlformats.org/officeDocument/2006/relationships/slide" Target="slide131.xml"/><Relationship Id="rId4" Type="http://schemas.openxmlformats.org/officeDocument/2006/relationships/slide" Target="slide107.xml"/><Relationship Id="rId3" Type="http://schemas.openxmlformats.org/officeDocument/2006/relationships/slide" Target="slide65.xml"/><Relationship Id="rId2" Type="http://schemas.openxmlformats.org/officeDocument/2006/relationships/slide" Target="slide33.xml"/><Relationship Id="rId10" Type="http://schemas.openxmlformats.org/officeDocument/2006/relationships/slideLayout" Target="../slideLayouts/slideLayout1.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108.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13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16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174.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18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jpeg"/></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jpeg"/></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jpeg"/></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jpeg"/></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2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225.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3.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66.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TextBox 20"/>
          <p:cNvSpPr txBox="1"/>
          <p:nvPr/>
        </p:nvSpPr>
        <p:spPr>
          <a:xfrm>
            <a:off x="7417148" y="7381230"/>
            <a:ext cx="8784976" cy="2430145"/>
          </a:xfrm>
          <a:prstGeom prst="rect">
            <a:avLst/>
          </a:prstGeom>
          <a:noFill/>
        </p:spPr>
        <p:txBody>
          <a:bodyPr wrap="square" rtlCol="0">
            <a:spAutoFit/>
          </a:bodyPr>
          <a:lstStyle/>
          <a:p>
            <a:pPr>
              <a:lnSpc>
                <a:spcPct val="130000"/>
              </a:lnSpc>
            </a:pPr>
            <a:r>
              <a:rPr lang="zh-CN" altLang="en-US" sz="3900" dirty="0" smtClean="0">
                <a:solidFill>
                  <a:srgbClr val="EF8340"/>
                </a:solidFill>
                <a:latin typeface="微软雅黑" panose="020B0503020204020204" pitchFamily="34" charset="-122"/>
                <a:ea typeface="微软雅黑" panose="020B0503020204020204" pitchFamily="34" charset="-122"/>
                <a:hlinkClick r:id="rId1"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1" action="ppaction://hlinksldjump"/>
              </a:rPr>
              <a:t>1</a:t>
            </a:r>
            <a:r>
              <a:rPr lang="zh-CN" altLang="en-US" sz="3900" dirty="0" smtClean="0">
                <a:latin typeface="微软雅黑" panose="020B0503020204020204" pitchFamily="34" charset="-122"/>
                <a:ea typeface="微软雅黑" panose="020B0503020204020204" pitchFamily="34" charset="-122"/>
              </a:rPr>
              <a:t> │</a:t>
            </a:r>
            <a:r>
              <a:rPr lang="zh-CN" altLang="en-US" sz="3900" dirty="0" smtClean="0">
                <a:solidFill>
                  <a:srgbClr val="EF8340"/>
                </a:solidFill>
                <a:latin typeface="微软雅黑" panose="020B0503020204020204" pitchFamily="34" charset="-122"/>
                <a:ea typeface="微软雅黑" panose="020B0503020204020204" pitchFamily="34" charset="-122"/>
                <a:hlinkClick r:id="rId2"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2" action="ppaction://hlinksldjump"/>
              </a:rPr>
              <a:t>2</a:t>
            </a:r>
            <a:r>
              <a:rPr lang="zh-CN" altLang="en-US" sz="3900" dirty="0" smtClean="0">
                <a:latin typeface="微软雅黑" panose="020B0503020204020204" pitchFamily="34" charset="-122"/>
                <a:ea typeface="微软雅黑" panose="020B0503020204020204" pitchFamily="34" charset="-122"/>
                <a:hlinkClick r:id="rId2" action="ppaction://hlinksldjump"/>
              </a:rPr>
              <a:t> </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solidFill>
                  <a:srgbClr val="EF8340"/>
                </a:solidFill>
                <a:latin typeface="微软雅黑" panose="020B0503020204020204" pitchFamily="34" charset="-122"/>
                <a:ea typeface="微软雅黑" panose="020B0503020204020204" pitchFamily="34" charset="-122"/>
                <a:hlinkClick r:id="rId3"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3" action="ppaction://hlinksldjump"/>
              </a:rPr>
              <a:t>3</a:t>
            </a:r>
            <a:r>
              <a:rPr lang="zh-CN" altLang="en-US" sz="3900" dirty="0" smtClean="0">
                <a:latin typeface="微软雅黑" panose="020B0503020204020204" pitchFamily="34" charset="-122"/>
                <a:ea typeface="微软雅黑" panose="020B0503020204020204" pitchFamily="34" charset="-122"/>
              </a:rPr>
              <a:t> │</a:t>
            </a:r>
            <a:r>
              <a:rPr lang="zh-CN" altLang="en-US" sz="3900" dirty="0" smtClean="0">
                <a:solidFill>
                  <a:srgbClr val="EF8340"/>
                </a:solidFill>
                <a:latin typeface="微软雅黑" panose="020B0503020204020204" pitchFamily="34" charset="-122"/>
                <a:ea typeface="微软雅黑" panose="020B0503020204020204" pitchFamily="34" charset="-122"/>
                <a:hlinkClick r:id="rId4"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4" action="ppaction://hlinksldjump"/>
              </a:rPr>
              <a:t>4</a:t>
            </a:r>
            <a:r>
              <a:rPr lang="zh-CN" altLang="en-US" sz="3900" dirty="0" smtClean="0">
                <a:latin typeface="微软雅黑" panose="020B0503020204020204" pitchFamily="34" charset="-122"/>
                <a:ea typeface="微软雅黑" panose="020B0503020204020204" pitchFamily="34" charset="-122"/>
                <a:hlinkClick r:id="rId4" action="ppaction://hlinksldjump"/>
              </a:rPr>
              <a:t> </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solidFill>
                  <a:srgbClr val="EF8340"/>
                </a:solidFill>
                <a:latin typeface="微软雅黑" panose="020B0503020204020204" pitchFamily="34" charset="-122"/>
                <a:ea typeface="微软雅黑" panose="020B0503020204020204" pitchFamily="34" charset="-122"/>
                <a:hlinkClick r:id="rId5"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5" action="ppaction://hlinksldjump"/>
              </a:rPr>
              <a:t>5</a:t>
            </a:r>
            <a:r>
              <a:rPr lang="zh-CN" altLang="en-US" sz="3900" dirty="0" smtClean="0">
                <a:latin typeface="微软雅黑" panose="020B0503020204020204" pitchFamily="34" charset="-122"/>
                <a:ea typeface="微软雅黑" panose="020B0503020204020204" pitchFamily="34" charset="-122"/>
                <a:hlinkClick r:id="rId5" action="ppaction://hlinksldjump"/>
              </a:rPr>
              <a:t> </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solidFill>
                  <a:srgbClr val="EF8340"/>
                </a:solidFill>
                <a:latin typeface="微软雅黑" panose="020B0503020204020204" pitchFamily="34" charset="-122"/>
                <a:ea typeface="微软雅黑" panose="020B0503020204020204" pitchFamily="34" charset="-122"/>
                <a:hlinkClick r:id="rId6"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6" action="ppaction://hlinksldjump"/>
              </a:rPr>
              <a:t>6</a:t>
            </a:r>
            <a:r>
              <a:rPr lang="zh-CN" altLang="en-US" sz="3900" dirty="0" smtClean="0">
                <a:latin typeface="微软雅黑" panose="020B0503020204020204" pitchFamily="34" charset="-122"/>
                <a:ea typeface="微软雅黑" panose="020B0503020204020204" pitchFamily="34" charset="-122"/>
              </a:rPr>
              <a:t> │</a:t>
            </a:r>
            <a:r>
              <a:rPr lang="zh-CN" altLang="en-US" sz="3900" dirty="0" smtClean="0">
                <a:solidFill>
                  <a:srgbClr val="EF8340"/>
                </a:solidFill>
                <a:latin typeface="微软雅黑" panose="020B0503020204020204" pitchFamily="34" charset="-122"/>
                <a:ea typeface="微软雅黑" panose="020B0503020204020204" pitchFamily="34" charset="-122"/>
                <a:hlinkClick r:id="rId7"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7" action="ppaction://hlinksldjump"/>
              </a:rPr>
              <a:t>7</a:t>
            </a:r>
            <a:r>
              <a:rPr lang="zh-CN" altLang="en-US" sz="3900" dirty="0" smtClean="0">
                <a:latin typeface="微软雅黑" panose="020B0503020204020204" pitchFamily="34" charset="-122"/>
                <a:ea typeface="微软雅黑" panose="020B0503020204020204" pitchFamily="34" charset="-122"/>
                <a:hlinkClick r:id="rId7" action="ppaction://hlinksldjump"/>
              </a:rPr>
              <a:t> </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solidFill>
                  <a:srgbClr val="EF8340"/>
                </a:solidFill>
                <a:latin typeface="微软雅黑" panose="020B0503020204020204" pitchFamily="34" charset="-122"/>
                <a:ea typeface="微软雅黑" panose="020B0503020204020204" pitchFamily="34" charset="-122"/>
                <a:hlinkClick r:id="rId8"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8" action="ppaction://hlinksldjump"/>
              </a:rPr>
              <a:t>8</a:t>
            </a:r>
            <a:r>
              <a:rPr lang="zh-CN" altLang="en-US" sz="3900" dirty="0" smtClean="0">
                <a:latin typeface="微软雅黑" panose="020B0503020204020204" pitchFamily="34" charset="-122"/>
                <a:ea typeface="微软雅黑" panose="020B0503020204020204" pitchFamily="34" charset="-122"/>
                <a:hlinkClick r:id="rId8" action="ppaction://hlinksldjump"/>
              </a:rPr>
              <a:t> </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solidFill>
                  <a:srgbClr val="EF8340"/>
                </a:solidFill>
                <a:latin typeface="微软雅黑" panose="020B0503020204020204" pitchFamily="34" charset="-122"/>
                <a:ea typeface="微软雅黑" panose="020B0503020204020204" pitchFamily="34" charset="-122"/>
                <a:hlinkClick r:id="rId9"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9" action="ppaction://hlinksldjump"/>
              </a:rPr>
              <a:t>9</a:t>
            </a:r>
            <a:r>
              <a:rPr lang="en-US" altLang="zh-CN" sz="3900" dirty="0" smtClean="0">
                <a:solidFill>
                  <a:srgbClr val="EF8340"/>
                </a:solidFill>
                <a:latin typeface="微软雅黑" panose="020B0503020204020204" pitchFamily="34" charset="-122"/>
                <a:ea typeface="微软雅黑" panose="020B0503020204020204" pitchFamily="34" charset="-122"/>
              </a:rPr>
              <a:t> </a:t>
            </a:r>
            <a:r>
              <a:rPr lang="zh-CN" altLang="en-US" sz="3900" dirty="0" smtClean="0">
                <a:latin typeface="微软雅黑" panose="020B0503020204020204" pitchFamily="34" charset="-122"/>
                <a:ea typeface="微软雅黑" panose="020B0503020204020204" pitchFamily="34" charset="-122"/>
                <a:sym typeface="+mn-ea"/>
              </a:rPr>
              <a:t>│</a:t>
            </a:r>
            <a:endParaRPr lang="zh-CN" altLang="en-US" sz="3900" dirty="0">
              <a:solidFill>
                <a:srgbClr val="EF8340"/>
              </a:solidFill>
              <a:latin typeface="微软雅黑" panose="020B0503020204020204" pitchFamily="34" charset="-122"/>
              <a:ea typeface="微软雅黑" panose="020B0503020204020204" pitchFamily="34" charset="-122"/>
              <a:hlinkClick r:id="rId1" action="ppaction://hlinksldjump"/>
            </a:endParaRPr>
          </a:p>
        </p:txBody>
      </p:sp>
      <p:grpSp>
        <p:nvGrpSpPr>
          <p:cNvPr id="7" name="组合 6"/>
          <p:cNvGrpSpPr/>
          <p:nvPr/>
        </p:nvGrpSpPr>
        <p:grpSpPr>
          <a:xfrm>
            <a:off x="6452356" y="4518010"/>
            <a:ext cx="10514632" cy="2627134"/>
            <a:chOff x="12810338" y="5593224"/>
            <a:chExt cx="10001320" cy="2627134"/>
          </a:xfrm>
        </p:grpSpPr>
        <p:sp>
          <p:nvSpPr>
            <p:cNvPr id="8" name="TextBox 7"/>
            <p:cNvSpPr txBox="1"/>
            <p:nvPr/>
          </p:nvSpPr>
          <p:spPr>
            <a:xfrm>
              <a:off x="12881776" y="5593224"/>
              <a:ext cx="9513036" cy="1015663"/>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专题十五　</a:t>
              </a:r>
              <a:r>
                <a:rPr lang="en-US" altLang="zh-CN" sz="6000" b="1" dirty="0" smtClean="0">
                  <a:solidFill>
                    <a:srgbClr val="404040"/>
                  </a:solidFill>
                  <a:latin typeface="微软雅黑" panose="020B0503020204020204" pitchFamily="34" charset="-122"/>
                  <a:ea typeface="微软雅黑" panose="020B0503020204020204" pitchFamily="34" charset="-122"/>
                </a:rPr>
                <a:t>PART 4</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2810338" y="6589142"/>
              <a:ext cx="10001320" cy="1631216"/>
            </a:xfrm>
            <a:prstGeom prst="rect">
              <a:avLst/>
            </a:prstGeom>
            <a:noFill/>
          </p:spPr>
          <p:txBody>
            <a:bodyPr wrap="square" rtlCol="0">
              <a:spAutoFit/>
            </a:bodyPr>
            <a:lstStyle/>
            <a:p>
              <a:pPr algn="ctr"/>
              <a:r>
                <a:rPr lang="zh-CN" altLang="en-US" sz="10000" b="1" dirty="0" smtClean="0">
                  <a:solidFill>
                    <a:schemeClr val="bg1"/>
                  </a:solidFill>
                  <a:latin typeface="微软雅黑" panose="020B0503020204020204" pitchFamily="34" charset="-122"/>
                  <a:ea typeface="微软雅黑" panose="020B0503020204020204" pitchFamily="34" charset="-122"/>
                </a:rPr>
                <a:t>文体特征鲜明</a:t>
              </a:r>
              <a:endParaRPr lang="zh-CN" altLang="en-US" sz="10000" b="1" dirty="0">
                <a:solidFill>
                  <a:schemeClr val="bg1"/>
                </a:solidFill>
                <a:latin typeface="微软雅黑" panose="020B0503020204020204" pitchFamily="34" charset="-122"/>
                <a:ea typeface="微软雅黑" panose="020B0503020204020204" pitchFamily="34" charset="-122"/>
              </a:endParaRPr>
            </a:p>
          </p:txBody>
        </p:sp>
      </p:grpSp>
      <p:cxnSp>
        <p:nvCxnSpPr>
          <p:cNvPr id="10" name="直接连接符 9"/>
          <p:cNvCxnSpPr/>
          <p:nvPr/>
        </p:nvCxnSpPr>
        <p:spPr>
          <a:xfrm>
            <a:off x="7381050" y="7161216"/>
            <a:ext cx="8858312"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21">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21">
                                            <p:txEl>
                                              <p:pRg st="0" end="0"/>
                                            </p:txEl>
                                          </p:spTgt>
                                        </p:tgtEl>
                                        <p:attrNameLst>
                                          <p:attrName>style.color</p:attrName>
                                        </p:attrNameLst>
                                      </p:cBhvr>
                                      <p:to>
                                        <p:clrVal>
                                          <a:schemeClr val="accent2"/>
                                        </p:clrVal>
                                      </p:to>
                                    </p:set>
                                    <p:set>
                                      <p:cBhvr>
                                        <p:cTn id="10" dur="1000" fill="hold"/>
                                        <p:tgtEl>
                                          <p:spTgt spid="21">
                                            <p:txEl>
                                              <p:pRg st="0" end="0"/>
                                            </p:txEl>
                                          </p:spTgt>
                                        </p:tgtEl>
                                        <p:attrNameLst>
                                          <p:attrName>fillcolor</p:attrName>
                                        </p:attrNameLst>
                                      </p:cBhvr>
                                      <p:to>
                                        <p:clrVal>
                                          <a:schemeClr val="accent2"/>
                                        </p:clrVal>
                                      </p:to>
                                    </p:set>
                                    <p:set>
                                      <p:cBhvr>
                                        <p:cTn id="11" dur="1000" fill="hold"/>
                                        <p:tgtEl>
                                          <p:spTgt spid="2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88556" y="2772718"/>
            <a:ext cx="19658184" cy="2415020"/>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开篇五方式</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古人把好的开头比作“凤头”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怎样巧饰“凤头”、表现才情、彰显个性呢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有五种方式可使议论文开篇引人入胜。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927762"/>
            <a:ext cx="19786046" cy="4093428"/>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就“承”和“转”的性质而论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大致有几种变式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进转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合。当然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起承转合在每一篇文章中也并非需要一应俱全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可以无“起”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卒章显志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也可以不“转”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承”的部分就是全文中心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有时甚至可以不“合”。因此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在具体的运用过程中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也不必囿于某一结构模式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而应根据具体内容的需要适当取舍。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61699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例文印证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激情燃烧的六月</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我看高考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广西一考生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①恢复高考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周年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这段岁月凝聚着几代人的记忆和情感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多少家庭为之付出汗水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洒下泪水。高考让人喜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让人忧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几处欢笑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几处愁。高考的来临似酷暑中的凉风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全民翘首期盼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但光阴荏苒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对高考的非议甚嚣尘上。我认为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要议论高考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首先要了解高考。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②首先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高考有利于人才的流动。高考是我国教育体制内一个重要环节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它是对个人知识的考查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也是国家选拔人才的方式。对于许多人来说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高考是人生的一个重要转折点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很多人的命运因此发生改变。而这种改变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包括生活环境的转换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于是我们可以看到人才的流动。这种现象在一定程度上体现了社会的公平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人们可以运用自己所学通过高考的考查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朝自己的梦想迈进。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10417211"/>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③其次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高考是对付出者的肯定。人们常说“只要有付出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就会有回报”“任何事情都不可能随随便便成功”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这本应是社会的常态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显示出奖勤罚懒。但是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经济的快速发展令人们陷入浮躁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人们越发变得急功近利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不择手段地谋求利益的人比比皆是。而高考在这浮华世界里恰如一味镇静剂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无时无刻不在提醒人们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唯有“付出”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才有可能通过人生的种种考验。</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④再次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高考传递着价值观。高考是知识的比拼、能力的体现、思维的展现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在这场竞争中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成为主角的是知识和人的思想。高考彰显着知识无价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思想宝贵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这也正是英国哲学家罗素一生都在追求知识、笛卡尔提出“我思故我在”的原因。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⑤然而近年来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人们对高考的指责声不绝于耳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极端者有除之而后快之意。其中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近理者认为“高考重知识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轻能力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不能选拔出人才”等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蛮横者则认为“高考扼杀人才”“高考是应试教育的指挥棒”等。针对这些质疑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我们只从对“人才”这个概念分析就能明白。如果承认人才是掌握知识的人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高考本身就是要考查掌握知识的情况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高考存在的必要性就不辨自明。</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7216334"/>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⑥胡适提出“大胆猜测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小心求证”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他的实证主义思想可以借来作为我们进一步分析的理论。“高考扼杀人才”这种观点其实是偷换了“人才”这一概念。抱有这种想法的人认为人才就是升官发财之人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把高考与科举考试等同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另外还有人把高考与应试教育等同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这也是对高考的一种误解。我们应明白高考是甄别人才的手段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是选拔人才的方式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与应试教育、科举是截然不同的。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年转眼即逝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高考在众议中默守于时间长河的两岸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它以不断完善的自我保守着社会的公正底线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用孺子牛的精神为国选材。对于非难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它不在意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也没有时间去计较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它要守卫社会的价值观。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模板点评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 name="图片 9" descr="1.png"/>
          <p:cNvPicPr>
            <a:picLocks noChangeAspect="1"/>
          </p:cNvPicPr>
          <p:nvPr/>
        </p:nvPicPr>
        <p:blipFill>
          <a:blip r:embed="rId1" cstate="print"/>
          <a:stretch>
            <a:fillRect/>
          </a:stretch>
        </p:blipFill>
        <p:spPr>
          <a:xfrm>
            <a:off x="5976988" y="3276774"/>
            <a:ext cx="8928992" cy="9747483"/>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10495181"/>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根据要求写一篇不少于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字的文章。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传统诗词是我们的文化瑰宝。去年以来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中央电视台举办的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中国诗词大会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圈粉无数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同时也在社会上引发了一股学习古诗词热潮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相关的活动也不断出现。有的地方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效仿央视举办古诗词背诵比赛活动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有的学校要求学生像上海女孩武亦姝那样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大量背诵古诗词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有的家长开始为孩子制订学习古诗词计划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从娃娃抓起。至于为什么学习古诗词、怎样学习古诗词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更是议论纷纷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见仁见智。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对以上现象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你有怎样的看法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要求选好角度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明确文体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自拟标题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不要脱离材料内容及含意的范围作文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不要套作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不得抄袭。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我来写高考作文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我的题目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760" y="2988945"/>
            <a:ext cx="19799935" cy="46488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3036988"/>
            <a:ext cx="19442160"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立意示例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学习古诗词不要盲目跟风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学习古诗词不能功利心太重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学习古诗词不能忽冷忽热一阵风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要成为常态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学习古诗词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传承优秀传统文化是我们的职责。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其他立意如觉恰当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也认可。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标题示例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凡事都有度　②因人而异　③一如既往地传承中国文化　④量力而行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贵在坚持　⑤弘扬诗词文化</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241684"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sp>
        <p:nvSpPr>
          <p:cNvPr id="6" name="TextBox 5"/>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4</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议论文</a:t>
            </a:r>
            <a:r>
              <a:rPr lang="en-US" altLang="zh-CN" sz="9600" dirty="0" smtClean="0">
                <a:solidFill>
                  <a:srgbClr val="E9C355"/>
                </a:solidFill>
                <a:latin typeface="微软雅黑" panose="020B0503020204020204" pitchFamily="34" charset="-122"/>
                <a:ea typeface="微软雅黑" panose="020B0503020204020204" pitchFamily="34" charset="-122"/>
              </a:rPr>
              <a:t>·</a:t>
            </a:r>
            <a:r>
              <a:rPr lang="zh-CN" altLang="en-US" sz="9600" dirty="0" smtClean="0">
                <a:solidFill>
                  <a:srgbClr val="E9C355"/>
                </a:solidFill>
                <a:latin typeface="微软雅黑" panose="020B0503020204020204" pitchFamily="34" charset="-122"/>
                <a:ea typeface="微软雅黑" panose="020B0503020204020204" pitchFamily="34" charset="-122"/>
              </a:rPr>
              <a:t>论证方法</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3060750"/>
            <a:ext cx="19946216" cy="1614801"/>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论证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就是运用论据证明论点的过程和方法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是论点和论据之间的逻辑关系纽带。只有经过论证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观点才能站住脚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才能有力量。论证的方法很多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最常用的有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2415020"/>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例证法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用真实、典型、恰当、新颖的事例来论证中心论点的一种方法。包括单一用例、对比用例、排比用例等形式。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9"/>
          <p:cNvSpPr txBox="1"/>
          <p:nvPr/>
        </p:nvSpPr>
        <p:spPr>
          <a:xfrm>
            <a:off x="2088556" y="5220990"/>
            <a:ext cx="19874208" cy="3293209"/>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可喜的是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越来越多的人选择骑单车出行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而且许多名人都在发挥榜样作用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黄晓明多次骑单车在街头游玩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贾乃亮更是加入到保护单车的行列。我们都在用单车出行来表明防治空气污染的决心。单车之行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向空气说“不”。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河南高分作文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单车之行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向空气说“不”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088556" y="8389342"/>
            <a:ext cx="19874208" cy="1614801"/>
          </a:xfrm>
          <a:prstGeom prst="rect">
            <a:avLst/>
          </a:prstGeom>
          <a:noFill/>
        </p:spPr>
        <p:txBody>
          <a:bodyPr wrap="square" rtlCol="0">
            <a:spAutoFit/>
          </a:bodyPr>
          <a:lstStyle/>
          <a:p>
            <a:pPr>
              <a:lnSpc>
                <a:spcPct val="130000"/>
              </a:lnSpc>
            </a:pP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名师点金</a:t>
            </a:r>
            <a:r>
              <a:rPr lang="en-US" altLang="zh-CN" sz="4000" dirty="0" smtClean="0">
                <a:latin typeface="微软雅黑" panose="020B0503020204020204" pitchFamily="34" charset="-122"/>
                <a:ea typeface="微软雅黑" panose="020B0503020204020204" pitchFamily="34" charset="-122"/>
              </a:rPr>
              <a:t>] </a:t>
            </a:r>
            <a:r>
              <a:rPr lang="zh-CN" altLang="en-US" sz="4000" dirty="0" smtClean="0">
                <a:latin typeface="微软雅黑" panose="020B0503020204020204" pitchFamily="34" charset="-122"/>
                <a:ea typeface="微软雅黑" panose="020B0503020204020204" pitchFamily="34" charset="-122"/>
              </a:rPr>
              <a:t>选段列举黄晓明、贾乃亮的事例</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证明越来越多的人选择骑单车出行</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用事例论证了中心论点。</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329320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开门见山式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即在开头直接点明文章立意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亮出自己的观点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表明自己的态度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彰显文章的题旨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使读者对自己的行文意图有所了解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以便确定文章是否跑题。如此单刀直入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能让阅卷教师在文章符合题意上吃一颗“定心丸”。</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088556" y="6032237"/>
            <a:ext cx="19786046" cy="3293209"/>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远方的朋友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你来到中国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可曾看过戏台上的裙裾翩跹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戏子们放开嗓子高唱一曲京剧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穿云裂石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可曾瞥见广场上大叔大妈们手持彩带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舞一曲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最炫民族风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活力四射。前者是中国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后者也是中国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刚柔相济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舞姿优雅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笑颜闪动中呈现出的是泱泱大国的传承与创新。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安徽高分作文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传承时戏服翩跹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创新时彩带飞舞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2457708" y="6447448"/>
            <a:ext cx="2520280" cy="861774"/>
          </a:xfrm>
          <a:prstGeom prst="rect">
            <a:avLst/>
          </a:prstGeom>
          <a:noFill/>
        </p:spPr>
        <p:txBody>
          <a:bodyPr wrap="square" rtlCol="0">
            <a:spAutoFit/>
          </a:bodyPr>
          <a:lstStyle/>
          <a:p>
            <a:pPr algn="ctr"/>
            <a:r>
              <a:rPr lang="en-US" altLang="zh-CN" sz="5000" dirty="0" smtClean="0"/>
              <a:t>·  ·  ·  ·</a:t>
            </a:r>
            <a:endParaRPr lang="zh-CN" altLang="en-US" sz="5000" dirty="0" smtClean="0"/>
          </a:p>
        </p:txBody>
      </p:sp>
      <p:sp>
        <p:nvSpPr>
          <p:cNvPr id="10" name="TextBox 9"/>
          <p:cNvSpPr txBox="1"/>
          <p:nvPr/>
        </p:nvSpPr>
        <p:spPr>
          <a:xfrm>
            <a:off x="10081444" y="7165206"/>
            <a:ext cx="2520280" cy="861774"/>
          </a:xfrm>
          <a:prstGeom prst="rect">
            <a:avLst/>
          </a:prstGeom>
          <a:noFill/>
        </p:spPr>
        <p:txBody>
          <a:bodyPr wrap="square" rtlCol="0">
            <a:spAutoFit/>
          </a:bodyPr>
          <a:lstStyle/>
          <a:p>
            <a:pPr algn="ctr"/>
            <a:r>
              <a:rPr lang="en-US" altLang="zh-CN" sz="5000" dirty="0" smtClean="0"/>
              <a:t>·  ·  ·  ·</a:t>
            </a:r>
            <a:endParaRPr lang="zh-CN" altLang="en-US" sz="5000" dirty="0" smtClean="0"/>
          </a:p>
        </p:txBody>
      </p:sp>
      <p:sp>
        <p:nvSpPr>
          <p:cNvPr id="11" name="TextBox 10"/>
          <p:cNvSpPr txBox="1"/>
          <p:nvPr/>
        </p:nvSpPr>
        <p:spPr>
          <a:xfrm>
            <a:off x="8929316" y="7959616"/>
            <a:ext cx="2520280" cy="861774"/>
          </a:xfrm>
          <a:prstGeom prst="rect">
            <a:avLst/>
          </a:prstGeom>
          <a:noFill/>
        </p:spPr>
        <p:txBody>
          <a:bodyPr wrap="square" rtlCol="0">
            <a:spAutoFit/>
          </a:bodyPr>
          <a:lstStyle/>
          <a:p>
            <a:pPr algn="ctr"/>
            <a:r>
              <a:rPr lang="en-US" altLang="zh-CN" sz="5000" dirty="0" smtClean="0"/>
              <a:t>·  ·  ·  ·</a:t>
            </a:r>
            <a:endParaRPr lang="zh-CN" altLang="en-US" sz="5000" dirty="0" smtClean="0"/>
          </a:p>
        </p:txBody>
      </p:sp>
      <p:sp>
        <p:nvSpPr>
          <p:cNvPr id="12" name="TextBox 11"/>
          <p:cNvSpPr txBox="1"/>
          <p:nvPr/>
        </p:nvSpPr>
        <p:spPr>
          <a:xfrm>
            <a:off x="18794412" y="8031624"/>
            <a:ext cx="2736304" cy="861774"/>
          </a:xfrm>
          <a:prstGeom prst="rect">
            <a:avLst/>
          </a:prstGeom>
          <a:noFill/>
        </p:spPr>
        <p:txBody>
          <a:bodyPr wrap="square" rtlCol="0">
            <a:spAutoFit/>
          </a:bodyPr>
          <a:lstStyle/>
          <a:p>
            <a:pPr algn="ctr"/>
            <a:r>
              <a:rPr lang="en-US" altLang="zh-CN" sz="5000" dirty="0" smtClean="0"/>
              <a:t>·  ·  ·  ·  ·</a:t>
            </a:r>
            <a:endParaRPr lang="zh-CN" altLang="en-US" sz="5000" dirty="0" smtClean="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P spid="9" grpId="0"/>
      <p:bldP spid="10" grpId="0"/>
      <p:bldP spid="11" grpId="0"/>
      <p:bldP spid="12" grpId="0"/>
    </p:bld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556694"/>
            <a:ext cx="19874208" cy="8893810"/>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擎一支旌节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怀抱汉匈和睦的夙愿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奔走于茫茫大漠。他宁肯一人受苦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也要换来汉匈的和睦。地窖冰冷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他将毡毛与雪一块咽下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浑身的热血沸腾着一个至死不渝的信念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精忠报国。冰雪飘零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他用至情睥睨佳肴美酒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铮铮铁骨敲响千秋绝唱。他用自强的信念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傲视单于荣华富贵的诱惑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在大漠黄沙中渐行渐远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把那群枯瘦的羊群定格为永恒的历史。</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身后是提心吊胆的君主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面前是有“虎狼”之称的秦国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他带着睿智和胆识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带着忠贞赤诚的丹心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把自己的安危置之度外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毅然前行。他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依旧从容、淡定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只因他那颗自强的心。于是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他舌战强敌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力挽狂澜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救赵国于水火之中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支撑起赵国一时的强大。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在赤壁怀古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在林间穿行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不计较仕途上的得失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不与佞臣同流合污。他敢于吟出“一蓑烟雨任平生”的人生境界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他有着“大江东去”的豪放。他是一位全才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书法、绘画、烹饪  、医术、茶道无不精通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他是政治上的坚守者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是诗人。自强不息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是他心中的日月。</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甘肃高分作文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如若自强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何惧风浪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2" name="TextBox 11"/>
          <p:cNvSpPr txBox="1"/>
          <p:nvPr/>
        </p:nvSpPr>
        <p:spPr>
          <a:xfrm>
            <a:off x="2016548" y="11197654"/>
            <a:ext cx="19874208" cy="1614801"/>
          </a:xfrm>
          <a:prstGeom prst="rect">
            <a:avLst/>
          </a:prstGeom>
          <a:noFill/>
        </p:spPr>
        <p:txBody>
          <a:bodyPr wrap="square" rtlCol="0">
            <a:spAutoFit/>
          </a:bodyPr>
          <a:lstStyle/>
          <a:p>
            <a:pPr>
              <a:lnSpc>
                <a:spcPct val="130000"/>
              </a:lnSpc>
            </a:pP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名师点金</a:t>
            </a:r>
            <a:r>
              <a:rPr lang="en-US" altLang="zh-CN" sz="4000" dirty="0" smtClean="0">
                <a:latin typeface="微软雅黑" panose="020B0503020204020204" pitchFamily="34" charset="-122"/>
                <a:ea typeface="微软雅黑" panose="020B0503020204020204" pitchFamily="34" charset="-122"/>
              </a:rPr>
              <a:t>] </a:t>
            </a:r>
            <a:r>
              <a:rPr lang="zh-CN" altLang="en-US" sz="4000" dirty="0" smtClean="0">
                <a:latin typeface="微软雅黑" panose="020B0503020204020204" pitchFamily="34" charset="-122"/>
                <a:ea typeface="微软雅黑" panose="020B0503020204020204" pitchFamily="34" charset="-122"/>
              </a:rPr>
              <a:t>选段列举苏武、蔺相如、苏轼典型事例</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论述“天行健</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君子以自强不息”</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有力地论证了“如若自强</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何惧风浪”的中心论点。</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用例证法论述材料的论点。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(150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字左右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素描静物中的多面体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总是有一面或几面处在阴影中。但是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阴影的背面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总泛着光。其实我们都是这样的多面体。纵然我们有千面阴影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万面丑陋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我们总有一面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是向着阳光的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是美丽的。我们应该以素描者的眼光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去发现人这个多面体的光明的一面。</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例证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8461350"/>
            <a:ext cx="19800000" cy="3240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8509596"/>
            <a:ext cx="19442160" cy="297312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十几年前有一个小孩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父母离异让他变得沉默寡言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冷漠叛逆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被中学的英语老师说智力方面有问题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大学当然也没有考上。可是母亲支持他学他喜欢的钢琴、大提琴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他狠命地练习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最后终于被歌手吴宗宪发掘。之后他出专辑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开创了震惊华语流行乐坛的曲风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全中国都知道了他的名字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周杰伦。他是多面体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阴影的背后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有一面是美丽的阳光。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2415020"/>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引证法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就是引用名人名言、古今诗句、格言警句来论证中心论点的方法。所引用的材料一要真实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必须准确无误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二要恰当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能够论证自己的观点。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9"/>
          <p:cNvSpPr txBox="1"/>
          <p:nvPr/>
        </p:nvSpPr>
        <p:spPr>
          <a:xfrm>
            <a:off x="2088556" y="5220990"/>
            <a:ext cx="19874208" cy="3293209"/>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例３</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国人古往今来都十分在意友情的纽带。李白“桃花潭水深千尺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不及汪伦送我情”的千古名句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对友情做了尽情点赞。巴金说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友情在我过去的生活里就像一盏明灯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照彻了我的灵魂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使我的生存有了一点点光彩。”</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年北京卷高分作文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说纽带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088556" y="8389342"/>
            <a:ext cx="19874208" cy="1614801"/>
          </a:xfrm>
          <a:prstGeom prst="rect">
            <a:avLst/>
          </a:prstGeom>
          <a:noFill/>
        </p:spPr>
        <p:txBody>
          <a:bodyPr wrap="square" rtlCol="0">
            <a:spAutoFit/>
          </a:bodyPr>
          <a:lstStyle/>
          <a:p>
            <a:pPr>
              <a:lnSpc>
                <a:spcPct val="130000"/>
              </a:lnSpc>
            </a:pP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名师点金</a:t>
            </a:r>
            <a:r>
              <a:rPr lang="en-US" altLang="zh-CN" sz="4000" dirty="0" smtClean="0">
                <a:latin typeface="微软雅黑" panose="020B0503020204020204" pitchFamily="34" charset="-122"/>
                <a:ea typeface="微软雅黑" panose="020B0503020204020204" pitchFamily="34" charset="-122"/>
              </a:rPr>
              <a:t>] </a:t>
            </a:r>
            <a:r>
              <a:rPr lang="zh-CN" altLang="en-US" sz="4000" dirty="0" smtClean="0">
                <a:latin typeface="微软雅黑" panose="020B0503020204020204" pitchFamily="34" charset="-122"/>
                <a:ea typeface="微软雅黑" panose="020B0503020204020204" pitchFamily="34" charset="-122"/>
              </a:rPr>
              <a:t>选段引用李白、巴金的名言论述分论点“中国人古往今来都十分在意友情的纽带”。</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725831"/>
            <a:ext cx="19874208" cy="3215239"/>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例４</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廖伟棠在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来生书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中写道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落叶沙沙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和我们说话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这就是远方春鸟鸣叫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就是水流过世界上的家宅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人走过旧梦和废诗、落日和断桥。”他道尽了我们现代人最理想的生活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就是在这宁静、悠长的时光里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看云卷云舒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花开花落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求得一方心田的安静、沉稳。</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年江苏卷高分作文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载上生活缓缓归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2" name="TextBox 11"/>
          <p:cNvSpPr txBox="1"/>
          <p:nvPr/>
        </p:nvSpPr>
        <p:spPr>
          <a:xfrm>
            <a:off x="2088556" y="6085086"/>
            <a:ext cx="19874208" cy="814582"/>
          </a:xfrm>
          <a:prstGeom prst="rect">
            <a:avLst/>
          </a:prstGeom>
          <a:noFill/>
        </p:spPr>
        <p:txBody>
          <a:bodyPr wrap="square" rtlCol="0">
            <a:spAutoFit/>
          </a:bodyPr>
          <a:lstStyle/>
          <a:p>
            <a:pPr>
              <a:lnSpc>
                <a:spcPct val="130000"/>
              </a:lnSpc>
            </a:pP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名师点金</a:t>
            </a:r>
            <a:r>
              <a:rPr lang="en-US" altLang="zh-CN" sz="4000" dirty="0" smtClean="0">
                <a:latin typeface="微软雅黑" panose="020B0503020204020204" pitchFamily="34" charset="-122"/>
                <a:ea typeface="微软雅黑" panose="020B0503020204020204" pitchFamily="34" charset="-122"/>
              </a:rPr>
              <a:t>] </a:t>
            </a:r>
            <a:r>
              <a:rPr lang="zh-CN" altLang="en-US" sz="4000" dirty="0" smtClean="0">
                <a:latin typeface="微软雅黑" panose="020B0503020204020204" pitchFamily="34" charset="-122"/>
                <a:ea typeface="微软雅黑" panose="020B0503020204020204" pitchFamily="34" charset="-122"/>
              </a:rPr>
              <a:t>选段引用廖伟棠的诗句</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论证慢生活的优雅、惬意。</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649408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用引证法论述材料的论点。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个引用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在人类的语言中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有一个最神圣、最崇高、最永恒、最能超越时间和空间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且具有不朽价值的词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那就是“祖国”。纵观历史长河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不乏生命之花凋零之际想到的仍然是祖国。</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对祖国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他们有着浓烈、深沉、溶解不开的爱恋。为了祖国的命运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他们甘愿将血肉之躯献出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化入祖国的大地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血沃中华肥劲草”。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9037414"/>
            <a:ext cx="19800000" cy="3024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9085660"/>
            <a:ext cx="19442160" cy="297312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文天祥过零丁洋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高歌“人生自古谁无死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留取丹心照汗青”时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想到的是“祖国”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谭嗣同面对刀俎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引颈就戮时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面不改色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我自横刀向天笑”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他想到的还是“祖国”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抗日英雄吉鸿昌将军就义时讲“恨不抗日死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留作今日羞。国破尚如此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我何惜此头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他甘洒热血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视死如归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所报者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仍然是“祖国”。</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3215239"/>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喻证法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用比喻来说明道理的方法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即用人们容易理解的浅显的事物或道理来说明不容易理解的深奥的事物或道理。所选的喻体必须要和本体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也就是所要论证的中心论点、分论点有相似点。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9"/>
          <p:cNvSpPr txBox="1"/>
          <p:nvPr/>
        </p:nvSpPr>
        <p:spPr>
          <a:xfrm>
            <a:off x="2088556" y="6013078"/>
            <a:ext cx="19874208" cy="4015458"/>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例５</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无论是“一带一路”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还是高铁、移动支付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在我的眼中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中国不再是所谓的“东亚病夫”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也不是历史书中伤痕累累的东方雄狮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而是一位翩翩君子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风度优雅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气宇非凡。他忧心本国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改革开放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建设国家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不忘本心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为中国之崛起而奋斗。他也牵挂世界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深知命运共同体的重要性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以自己最大的能力重铸世界经济的辉煌。</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河南高分作文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我眼中的中国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088556" y="9942893"/>
            <a:ext cx="19874208" cy="1614801"/>
          </a:xfrm>
          <a:prstGeom prst="rect">
            <a:avLst/>
          </a:prstGeom>
          <a:noFill/>
        </p:spPr>
        <p:txBody>
          <a:bodyPr wrap="square" rtlCol="0">
            <a:spAutoFit/>
          </a:bodyPr>
          <a:lstStyle/>
          <a:p>
            <a:pPr>
              <a:lnSpc>
                <a:spcPct val="130000"/>
              </a:lnSpc>
            </a:pP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名师点金</a:t>
            </a:r>
            <a:r>
              <a:rPr lang="en-US" altLang="zh-CN" sz="4000" dirty="0" smtClean="0">
                <a:latin typeface="微软雅黑" panose="020B0503020204020204" pitchFamily="34" charset="-122"/>
                <a:ea typeface="微软雅黑" panose="020B0503020204020204" pitchFamily="34" charset="-122"/>
              </a:rPr>
              <a:t>] </a:t>
            </a:r>
            <a:r>
              <a:rPr lang="zh-CN" altLang="en-US" sz="4000" dirty="0" smtClean="0">
                <a:latin typeface="微软雅黑" panose="020B0503020204020204" pitchFamily="34" charset="-122"/>
                <a:ea typeface="微软雅黑" panose="020B0503020204020204" pitchFamily="34" charset="-122"/>
              </a:rPr>
              <a:t>选段中运用了比喻手法</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不仅比喻新奇</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生动地论述了中国的形象</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而且有力地论证了中心论点“中国更加自信、更加国际范儿”。</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72016"/>
            <a:ext cx="19874208" cy="2492990"/>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例６</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一本本高高摞起的教材与练习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像坚实的堡垒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高高地、固执地守护着我的梦。我想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高考应是一场充满油墨味儿的盛宴吧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广西高分作文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心中不灭的期盼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2" name="TextBox 11"/>
          <p:cNvSpPr txBox="1"/>
          <p:nvPr/>
        </p:nvSpPr>
        <p:spPr>
          <a:xfrm>
            <a:off x="2088556" y="5509022"/>
            <a:ext cx="19874208" cy="1614801"/>
          </a:xfrm>
          <a:prstGeom prst="rect">
            <a:avLst/>
          </a:prstGeom>
          <a:noFill/>
        </p:spPr>
        <p:txBody>
          <a:bodyPr wrap="square" rtlCol="0">
            <a:spAutoFit/>
          </a:bodyPr>
          <a:lstStyle/>
          <a:p>
            <a:pPr>
              <a:lnSpc>
                <a:spcPct val="130000"/>
              </a:lnSpc>
            </a:pP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名师点金</a:t>
            </a:r>
            <a:r>
              <a:rPr lang="en-US" altLang="zh-CN" sz="4000" dirty="0" smtClean="0">
                <a:latin typeface="微软雅黑" panose="020B0503020204020204" pitchFamily="34" charset="-122"/>
                <a:ea typeface="微软雅黑" panose="020B0503020204020204" pitchFamily="34" charset="-122"/>
              </a:rPr>
              <a:t>] </a:t>
            </a:r>
            <a:r>
              <a:rPr lang="zh-CN" altLang="en-US" sz="4000" dirty="0" smtClean="0">
                <a:latin typeface="微软雅黑" panose="020B0503020204020204" pitchFamily="34" charset="-122"/>
                <a:ea typeface="微软雅黑" panose="020B0503020204020204" pitchFamily="34" charset="-122"/>
              </a:rPr>
              <a:t>选段以精妙的比喻</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指出教材与练习之多像堡垒一般守护着我的梦</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高考就像盛宴</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论证了高考在自己心目中是不灭的期盼。</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用喻证法论述材料的论点。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字左右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当你成功的时候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可能你想到的只有那些对你大力支持的人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却忽略了你的反对者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忘记了是他们给你压力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推动你一步步走向成功之门。反对者犹如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喻证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因此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成功靠自己的努力获得不假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离不开支持我们的人也不假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切不可忽略反对者的声音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不管他们的反对是善意的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还是恶意的。</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760" y="9178925"/>
            <a:ext cx="19799935" cy="243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9229194"/>
            <a:ext cx="19442160" cy="2182713"/>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反对者犹如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风。假如人是一只在海上漂泊的船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那么就需要风的吹送。支持者像一阵大风助你前行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可是来自一个方向的大风容易把船掀翻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所以反对者是来自相反方向的风。有了他们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才能保持船的平衡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两阵风共同作用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才能使船平稳地前行。</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3215239"/>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对比法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把两种对立的事物或同一事物的互相矛盾的两个方面进行对照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肯定什么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否定什么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提倡什么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反对什么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就显得格外分明。在论证过程中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既可以是古今对比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中外对比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也可以是正反对比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在对比分析中表明观点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从而达到写作的目的。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9"/>
          <p:cNvSpPr txBox="1"/>
          <p:nvPr/>
        </p:nvSpPr>
        <p:spPr>
          <a:xfrm>
            <a:off x="2016548" y="2916734"/>
            <a:ext cx="19874208" cy="6494085"/>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例７</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古代无数饱学之士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对科举趋之若鹜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屡战屡败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乐此不疲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甚至耗费了一生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也在所不惜。神童蒲松龄连中县、府、道三个第一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踌躇满志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但此后却屡考不中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只好以教书、幕僚为生。至于中举发疯的范进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连半个秀才也捞不到”的孔乙己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则分别是古代读书人两个极端。斗转星移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新式学校教育取代了古代的科举考试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学子们走进“象牙塔”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不再是为了“学而优则仕”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而是为了掌握本领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提高社会生存力和竞争力。高考的内容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不再是“代圣人立言”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而是科学文化知识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高考的目的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不再是“明人伦”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而是遴选专门人才。但两者却有着千丝万缕的传承关系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如都十分注重对学子的德行的潜移默化。</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四川高分作文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高唱战歌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笑迎高考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我看高考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016548" y="9325446"/>
            <a:ext cx="19874208" cy="1614801"/>
          </a:xfrm>
          <a:prstGeom prst="rect">
            <a:avLst/>
          </a:prstGeom>
          <a:noFill/>
        </p:spPr>
        <p:txBody>
          <a:bodyPr wrap="square" rtlCol="0">
            <a:spAutoFit/>
          </a:bodyPr>
          <a:lstStyle/>
          <a:p>
            <a:pPr>
              <a:lnSpc>
                <a:spcPct val="130000"/>
              </a:lnSpc>
            </a:pP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名师点金</a:t>
            </a:r>
            <a:r>
              <a:rPr lang="en-US" altLang="zh-CN" sz="4000" dirty="0" smtClean="0">
                <a:latin typeface="微软雅黑" panose="020B0503020204020204" pitchFamily="34" charset="-122"/>
                <a:ea typeface="微软雅黑" panose="020B0503020204020204" pitchFamily="34" charset="-122"/>
              </a:rPr>
              <a:t>] </a:t>
            </a:r>
            <a:r>
              <a:rPr lang="zh-CN" altLang="en-US" sz="4000" dirty="0" smtClean="0">
                <a:latin typeface="微软雅黑" panose="020B0503020204020204" pitchFamily="34" charset="-122"/>
                <a:ea typeface="微软雅黑" panose="020B0503020204020204" pitchFamily="34" charset="-122"/>
              </a:rPr>
              <a:t>选段将古今考试进行对比</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剖析其不同点</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再分析其进步性</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是为了更好地论证之间存在着文化传承关系。</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3524279"/>
            <a:ext cx="19786046"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成双成对入题式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成双成对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指开篇时用两个类似的句子表达两个不同方面的内容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可以是对比的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也可以是并列的。读来具有整齐感、对称美。</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088556" y="6032237"/>
            <a:ext cx="19786046" cy="3293209"/>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唱念做打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生旦净丑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咚咚锵锵中粉墨登场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她是中国的国粹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京剧。韵律十足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动感四射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咿咿呀呀里扭动腰肢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她是大妈们的最爱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广场舞。一个阳春白雪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一个下里巴人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看似天差地别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但她们站在一起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笑得灿烂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我们都是中国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湖南高分作文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雅俗皆乐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幸福中国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6922204" y="6447448"/>
            <a:ext cx="1152128" cy="861774"/>
          </a:xfrm>
          <a:prstGeom prst="rect">
            <a:avLst/>
          </a:prstGeom>
          <a:noFill/>
        </p:spPr>
        <p:txBody>
          <a:bodyPr wrap="square" rtlCol="0">
            <a:spAutoFit/>
          </a:bodyPr>
          <a:lstStyle/>
          <a:p>
            <a:pPr algn="ctr"/>
            <a:r>
              <a:rPr lang="en-US" altLang="zh-CN" sz="5000" dirty="0" smtClean="0"/>
              <a:t>·  ·</a:t>
            </a:r>
            <a:endParaRPr lang="zh-CN" altLang="en-US" sz="5000" dirty="0" smtClean="0"/>
          </a:p>
        </p:txBody>
      </p:sp>
      <p:sp>
        <p:nvSpPr>
          <p:cNvPr id="10" name="TextBox 9"/>
          <p:cNvSpPr txBox="1"/>
          <p:nvPr/>
        </p:nvSpPr>
        <p:spPr>
          <a:xfrm>
            <a:off x="13465820" y="7239536"/>
            <a:ext cx="1728192" cy="861774"/>
          </a:xfrm>
          <a:prstGeom prst="rect">
            <a:avLst/>
          </a:prstGeom>
          <a:noFill/>
        </p:spPr>
        <p:txBody>
          <a:bodyPr wrap="square" rtlCol="0">
            <a:spAutoFit/>
          </a:bodyPr>
          <a:lstStyle/>
          <a:p>
            <a:pPr algn="ctr"/>
            <a:r>
              <a:rPr lang="en-US" altLang="zh-CN" sz="5000" dirty="0" smtClean="0"/>
              <a:t>·  ·  ·</a:t>
            </a:r>
            <a:endParaRPr lang="zh-CN" altLang="en-US" sz="5000" dirty="0" smtClean="0"/>
          </a:p>
        </p:txBody>
      </p:sp>
      <p:sp>
        <p:nvSpPr>
          <p:cNvPr id="11" name="TextBox 10"/>
          <p:cNvSpPr txBox="1"/>
          <p:nvPr/>
        </p:nvSpPr>
        <p:spPr>
          <a:xfrm>
            <a:off x="5832972" y="8029302"/>
            <a:ext cx="10153128" cy="861774"/>
          </a:xfrm>
          <a:prstGeom prst="rect">
            <a:avLst/>
          </a:prstGeom>
          <a:noFill/>
        </p:spPr>
        <p:txBody>
          <a:bodyPr wrap="square" rtlCol="0">
            <a:spAutoFit/>
          </a:bodyPr>
          <a:lstStyle/>
          <a:p>
            <a:pPr algn="ctr"/>
            <a:r>
              <a:rPr lang="en-US" altLang="zh-CN" sz="5000" dirty="0" smtClean="0"/>
              <a:t>·  ·  · ·  ·</a:t>
            </a:r>
            <a:r>
              <a:rPr lang="zh-CN" altLang="en-US" sz="5000" dirty="0" smtClean="0"/>
              <a:t>  </a:t>
            </a:r>
            <a:r>
              <a:rPr lang="en-US" altLang="zh-CN" sz="5000" dirty="0" smtClean="0"/>
              <a:t>·  ·  ·  ·  ·  ·  ·  ·  ·  ·  ·  ·  ·</a:t>
            </a:r>
            <a:endParaRPr lang="zh-CN" altLang="en-US" sz="5000" dirty="0" smtClean="0"/>
          </a:p>
        </p:txBody>
      </p:sp>
    </p:spTree>
  </p:cSld>
  <p:clrMapOvr>
    <a:masterClrMapping/>
  </p:clrMapOvr>
  <p:transition>
    <p:pull dir="d"/>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72016"/>
            <a:ext cx="19874208" cy="4015458"/>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例８</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作为一个拥有十几亿人口的国家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中国正努力地满足着人们的生活需要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营造更好的环境。我们都仍记得过年过节的“车票难”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许多流动人口因此无法归家。加大公共交通建设是解决的最好办法。而高铁等时速快、时间短、方便便捷的交通工具提供了很好的帮助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我们看到了更多的欢欣笑脸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同时也切身感受到祖国“为人民服务”的力量。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河北高分作文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日趋便利的中国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2088556" y="6990565"/>
            <a:ext cx="19874208" cy="1614801"/>
          </a:xfrm>
          <a:prstGeom prst="rect">
            <a:avLst/>
          </a:prstGeom>
          <a:noFill/>
        </p:spPr>
        <p:txBody>
          <a:bodyPr wrap="square" rtlCol="0">
            <a:spAutoFit/>
          </a:bodyPr>
          <a:lstStyle/>
          <a:p>
            <a:pPr>
              <a:lnSpc>
                <a:spcPct val="130000"/>
              </a:lnSpc>
            </a:pP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名师点金</a:t>
            </a:r>
            <a:r>
              <a:rPr lang="en-US" altLang="zh-CN" sz="4000" dirty="0" smtClean="0">
                <a:latin typeface="微软雅黑" panose="020B0503020204020204" pitchFamily="34" charset="-122"/>
                <a:ea typeface="微软雅黑" panose="020B0503020204020204" pitchFamily="34" charset="-122"/>
              </a:rPr>
              <a:t>] </a:t>
            </a:r>
            <a:r>
              <a:rPr lang="zh-CN" altLang="en-US" sz="4000" dirty="0" smtClean="0">
                <a:latin typeface="微软雅黑" panose="020B0503020204020204" pitchFamily="34" charset="-122"/>
                <a:ea typeface="微软雅黑" panose="020B0503020204020204" pitchFamily="34" charset="-122"/>
              </a:rPr>
              <a:t>选段采用对比法论证</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将过去的“车票难”无法归家与今天的高铁便利便捷进行对比</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有力地论证了中国在一天天发展和便利的论点。</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4893647"/>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用对比法论述材料的论点。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每个论证不少于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是事业的基因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是事业成功者的法宝。</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正面论证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反面论证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无论是从正面看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还是从反面看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都催化着事业的成功。</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7597254"/>
            <a:ext cx="19800000" cy="3960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7790805"/>
            <a:ext cx="19442160" cy="3693319"/>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正面论证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才有了司马迁含垢忍辱苦著而成的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史记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才有了数学王国里陈景润那“陈氏定理”的诞生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才有了居里夫人从几十吨矿渣中提取的放射性元素“镭”。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反面论证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没有恒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哪里会有顾炎武那万字如一的蝇头小楷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没有恒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哪里会有莫言那震撼中外的数十万字的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红高粱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没有恒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哪里会有袁隆平那解决了世界人民温饱问题的超级杂交水稻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也可以各举一例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3215239"/>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纵横法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“纵横法”是指纵向议论和横向议论的方法。纵向议论指向前推进式的议论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有由表入里、由浅入深、由点到面等方法。横向议论指在同一层面上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从不同角度展开议论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不同角度之间是并列关系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平行展开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互不交叉。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9"/>
          <p:cNvSpPr txBox="1"/>
          <p:nvPr/>
        </p:nvSpPr>
        <p:spPr>
          <a:xfrm>
            <a:off x="2088556" y="6013078"/>
            <a:ext cx="19874208" cy="3215239"/>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例９</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首先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人们对高考的心态正在悄然发生变化。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其次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我们要以乐观的心态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理解和包容改革路上的高考制度。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最后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将个人的理想融入国家的事业当中。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贵州高分作文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我们向你致敬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088556" y="9325446"/>
            <a:ext cx="19874208" cy="814582"/>
          </a:xfrm>
          <a:prstGeom prst="rect">
            <a:avLst/>
          </a:prstGeom>
          <a:noFill/>
        </p:spPr>
        <p:txBody>
          <a:bodyPr wrap="square" rtlCol="0">
            <a:spAutoFit/>
          </a:bodyPr>
          <a:lstStyle/>
          <a:p>
            <a:pPr>
              <a:lnSpc>
                <a:spcPct val="130000"/>
              </a:lnSpc>
            </a:pP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名师点金</a:t>
            </a:r>
            <a:r>
              <a:rPr lang="en-US" altLang="zh-CN" sz="4000" dirty="0" smtClean="0">
                <a:latin typeface="微软雅黑" panose="020B0503020204020204" pitchFamily="34" charset="-122"/>
                <a:ea typeface="微软雅黑" panose="020B0503020204020204" pitchFamily="34" charset="-122"/>
              </a:rPr>
              <a:t>] </a:t>
            </a:r>
            <a:r>
              <a:rPr lang="zh-CN" altLang="en-US" sz="4000" dirty="0" smtClean="0">
                <a:latin typeface="微软雅黑" panose="020B0503020204020204" pitchFamily="34" charset="-122"/>
                <a:ea typeface="微软雅黑" panose="020B0503020204020204" pitchFamily="34" charset="-122"/>
              </a:rPr>
              <a:t>选段论述的三个层面逐层深入</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由表及里地论证了观点</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为纵向议论。</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72016"/>
            <a:ext cx="19874208" cy="3293209"/>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精读“有字之书”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使人得以明礼。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精读“无字之书”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使人得以明志。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精读“心灵之书”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使人得以明心。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年浙江卷高分作文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精读人生之书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2" name="TextBox 11"/>
          <p:cNvSpPr txBox="1"/>
          <p:nvPr/>
        </p:nvSpPr>
        <p:spPr>
          <a:xfrm>
            <a:off x="2088556" y="6373118"/>
            <a:ext cx="19874208"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名师点金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选段分论点并列展开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为横向议论。</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10495181"/>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在下面的横线处填写出三个分论点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使分论点论述论点采用的是“纵横法”。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每处不少于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欣赏别人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看到别人的优点是一种大度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是一种宽容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不懂得欣赏别人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看不到别人的优点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是一种偏见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是自我封闭。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分论点①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齐桓公不计前嫌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欣赏原属敌对阵营的管仲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才使齐国国力空前强盛。有了管仲的辅佐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他才能九合诸侯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一匡天下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成为春秋第一霸主。唐太宗说得好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用人如器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各取所长。”正因如此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才使其手下佼佼之士不计其数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才成就了宏图伟业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才有了历史上有名的“贞观之治”。不论是齐桓公还是唐太宗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他们最大的优点就是善于发现别人的优点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从而做到人尽其才。与此相反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历史上有名的昏君商纣王、隋炀帝虽然个人才质不错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但他们嫉贤妒能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在他们手下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有才干的人不仅得不到重用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反遭灭顶之灾。历史是一面镜子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照出先贤优良品质的同时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也让我们看清了昏庸之人的丑恶嘴脸。</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8894743"/>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分论点②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其实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之所以欣赏别人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是因为你看到了自己的不足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别人在这一方面超过了你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你要学习别人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武装自己。别人取得了成果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你认真学习、研究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将会有很大的收获。若是出于嫉妒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去否定别人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诋毁别人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那情况就大不相同了。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19</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世纪德国人弗朗赫费发明了反射望远镜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但当时他却被拒绝参加科学大会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理由是他是光学仪器制造商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不是科学家。多么荒谬的理由啊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无视真理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嫉妒别人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只能是故步自封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不仅自己得不到发展进步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还会妨碍社会的发展进步。</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分论点③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欣赏别人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你才会发现别人的可爱之处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从心底里接受别人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包容别人的缺点。如果总是以挑剔的目光盯着别人的缺点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你就永远不会赢得友谊。“水至清则无鱼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人至察则无徒”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说的就是这个道理。</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760" y="2988945"/>
            <a:ext cx="19799935" cy="39808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3255980"/>
            <a:ext cx="19442160" cy="297312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分论点①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欣赏别人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是一种智慧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大凡有功业、有成就的人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都善于欣赏别人。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分论点②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欣赏别人源于对自身的充分认识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学会欣赏不仅会使自己在道德上达到一个高超的境界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更会激起自己进取的动力。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分论点③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欣赏别人也是协调人际关系必不可少的。学会欣赏别人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才会赢得友谊。</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2415020"/>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假设法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就是写作时不囿于常规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以假设为前提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以假设为切入点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由此展开想象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进行不拘一格的推理的一种方法。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9" name="TextBox 8"/>
          <p:cNvSpPr txBox="1"/>
          <p:nvPr/>
        </p:nvSpPr>
        <p:spPr>
          <a:xfrm>
            <a:off x="2088556" y="5437014"/>
            <a:ext cx="19874208" cy="4015458"/>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11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周易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天行健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君子以自强不息。”一种气魄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一种壮阔的美由此显露无遗。如果你站得够高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你就能看到天下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你就知道那远处的城堡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路上走动的一点一点的行人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都与你相关。孔子“登泰山而小天下”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如果天下够小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就可以放进胸中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用超然物外的心境看世间的纷纷扰扰。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重庆高分作文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庄严亦多情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088556" y="9518976"/>
            <a:ext cx="19874208" cy="1614801"/>
          </a:xfrm>
          <a:prstGeom prst="rect">
            <a:avLst/>
          </a:prstGeom>
          <a:noFill/>
        </p:spPr>
        <p:txBody>
          <a:bodyPr wrap="square" rtlCol="0">
            <a:spAutoFit/>
          </a:bodyPr>
          <a:lstStyle/>
          <a:p>
            <a:pPr>
              <a:lnSpc>
                <a:spcPct val="130000"/>
              </a:lnSpc>
            </a:pP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名师点金</a:t>
            </a:r>
            <a:r>
              <a:rPr lang="en-US" altLang="zh-CN" sz="4000" dirty="0" smtClean="0">
                <a:latin typeface="微软雅黑" panose="020B0503020204020204" pitchFamily="34" charset="-122"/>
                <a:ea typeface="微软雅黑" panose="020B0503020204020204" pitchFamily="34" charset="-122"/>
              </a:rPr>
              <a:t>] </a:t>
            </a:r>
            <a:r>
              <a:rPr lang="zh-CN" altLang="en-US" sz="4000" dirty="0" smtClean="0">
                <a:latin typeface="微软雅黑" panose="020B0503020204020204" pitchFamily="34" charset="-122"/>
                <a:ea typeface="微软雅黑" panose="020B0503020204020204" pitchFamily="34" charset="-122"/>
              </a:rPr>
              <a:t>选段先提出分论点</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再运用假设法论证</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有力地论证了“君子有一种气魄</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一种壮阔的美”。</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9"/>
          <p:cNvSpPr txBox="1"/>
          <p:nvPr/>
        </p:nvSpPr>
        <p:spPr>
          <a:xfrm>
            <a:off x="2016548" y="2916734"/>
            <a:ext cx="19874208" cy="4893647"/>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12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数学难学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我也要学。微博上曾有人戏言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要让数学“滚出高考”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又有人回答说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把所有科目剔除得了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到时候考大学大家就抽签吧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全凭运气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机会均等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绝对公平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但这时候有人问了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谁先抽签呢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先抽后抽概率一样不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他把签抽走了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抽到好学校的概率不就小了么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为什么他就先抽呢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众人一听有道理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纷纷大吵大闹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有人又说了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还是离不开数学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这体现了数学的重要性。假如不考数学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高考不完整。数学难考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我也要考。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广西高分作文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明年此日青云去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我看高考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016548" y="7885286"/>
            <a:ext cx="19874208" cy="1614801"/>
          </a:xfrm>
          <a:prstGeom prst="rect">
            <a:avLst/>
          </a:prstGeom>
          <a:noFill/>
        </p:spPr>
        <p:txBody>
          <a:bodyPr wrap="square" rtlCol="0">
            <a:spAutoFit/>
          </a:bodyPr>
          <a:lstStyle/>
          <a:p>
            <a:pPr>
              <a:lnSpc>
                <a:spcPct val="130000"/>
              </a:lnSpc>
            </a:pP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名师点金</a:t>
            </a:r>
            <a:r>
              <a:rPr lang="en-US" altLang="zh-CN" sz="4000" dirty="0" smtClean="0">
                <a:latin typeface="微软雅黑" panose="020B0503020204020204" pitchFamily="34" charset="-122"/>
                <a:ea typeface="微软雅黑" panose="020B0503020204020204" pitchFamily="34" charset="-122"/>
              </a:rPr>
              <a:t>] </a:t>
            </a:r>
            <a:r>
              <a:rPr lang="zh-CN" altLang="en-US" sz="4000" dirty="0" smtClean="0">
                <a:latin typeface="微软雅黑" panose="020B0503020204020204" pitchFamily="34" charset="-122"/>
                <a:ea typeface="微软雅黑" panose="020B0503020204020204" pitchFamily="34" charset="-122"/>
              </a:rPr>
              <a:t>提出问题后</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先采用假设论证的方法</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假设不考数学会出现怎样的情形</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最后结论是必须要考</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这就很好地论证了“数学难考</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我也要考”。</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60564" y="2628702"/>
            <a:ext cx="19714038" cy="8094524"/>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用假设法论述材料前面的论点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并与材料后面的假设法相连接。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李白虽然有“大鹏一日同风起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抟摇直上九万里”的做官志向。但在我个人认为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李白做地方官不合适。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假设分析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______________________________________________________________________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因此李白不合适为官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倒是适合写诗、填词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写诗词要求心灵的绝对自由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任意驰骋。如果一定要给他一个节度使、观察使之类的官职做做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那肯定勉为其难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也保准做不好。有人会反驳说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王安石、范仲淹皆文人也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做官也做得挺好的。我要说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那是王安石、范仲淹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而非李白。</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3021994"/>
            <a:ext cx="19786046"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排比入题式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排比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能先声夺人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增强文章气势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读来朗朗上口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使文章结构整齐匀称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富有节奏感和音韵美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语言畅达华丽。用来说理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气势磅礴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用来辩论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排山倒海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用来抒情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汪洋恣肆。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088556" y="5725046"/>
            <a:ext cx="19786046" cy="5693866"/>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例３</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人生有一次不一样的相遇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她叫高中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人生有一种不一样的角色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她叫我们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人生有一段不一样的成长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她叫青春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人生还有一个不一样的转折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她叫高考。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面对高考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有些人抱着佐佐十竹所说的“学业不成死不休”的豪情壮志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有些人坚定着“有志者事竟成”的精神支柱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有些人带着“赢得了时间就是赢得了一切”的侥幸心理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只因为这最后一次拼搏花费了自己三年的青春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四川高分作文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汗水”青春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9226460" y="6229102"/>
            <a:ext cx="2088232" cy="861774"/>
          </a:xfrm>
          <a:prstGeom prst="rect">
            <a:avLst/>
          </a:prstGeom>
          <a:noFill/>
        </p:spPr>
        <p:txBody>
          <a:bodyPr wrap="square" rtlCol="0">
            <a:spAutoFit/>
          </a:bodyPr>
          <a:lstStyle/>
          <a:p>
            <a:pPr algn="ctr"/>
            <a:r>
              <a:rPr lang="en-US" altLang="zh-CN" sz="5000" dirty="0" smtClean="0"/>
              <a:t>·  ·  ·  ·</a:t>
            </a:r>
            <a:endParaRPr lang="zh-CN" altLang="en-US" sz="5000" dirty="0" smtClean="0"/>
          </a:p>
        </p:txBody>
      </p:sp>
      <p:sp>
        <p:nvSpPr>
          <p:cNvPr id="11" name="TextBox 10"/>
          <p:cNvSpPr txBox="1"/>
          <p:nvPr/>
        </p:nvSpPr>
        <p:spPr>
          <a:xfrm>
            <a:off x="1944540" y="7021190"/>
            <a:ext cx="14473608" cy="861774"/>
          </a:xfrm>
          <a:prstGeom prst="rect">
            <a:avLst/>
          </a:prstGeom>
          <a:noFill/>
        </p:spPr>
        <p:txBody>
          <a:bodyPr wrap="square" rtlCol="0">
            <a:spAutoFit/>
          </a:bodyPr>
          <a:lstStyle/>
          <a:p>
            <a:pPr algn="ctr"/>
            <a:r>
              <a:rPr lang="en-US" altLang="zh-CN" sz="5000" dirty="0" smtClean="0"/>
              <a:t>·  ·  · ·  ·  · ·  ·  · ·  ·  · ·  ·  · ·  ·  · ·  ·  · ·  ·  · ·  ·  ·  ·</a:t>
            </a:r>
            <a:endParaRPr lang="zh-CN" altLang="en-US" sz="5000" dirty="0" smtClean="0"/>
          </a:p>
        </p:txBody>
      </p:sp>
      <p:sp>
        <p:nvSpPr>
          <p:cNvPr id="12" name="TextBox 11"/>
          <p:cNvSpPr txBox="1"/>
          <p:nvPr/>
        </p:nvSpPr>
        <p:spPr>
          <a:xfrm>
            <a:off x="2088556" y="10117534"/>
            <a:ext cx="9649072" cy="861774"/>
          </a:xfrm>
          <a:prstGeom prst="rect">
            <a:avLst/>
          </a:prstGeom>
          <a:noFill/>
        </p:spPr>
        <p:txBody>
          <a:bodyPr wrap="square" rtlCol="0">
            <a:spAutoFit/>
          </a:bodyPr>
          <a:lstStyle/>
          <a:p>
            <a:pPr algn="ctr"/>
            <a:r>
              <a:rPr lang="en-US" altLang="zh-CN" sz="5000" dirty="0" smtClean="0"/>
              <a:t>·  ·  · ·  ·  · ·  ·  · ·  ·  · ·  ·  · ·  ·  · ·</a:t>
            </a:r>
            <a:endParaRPr lang="zh-CN" altLang="en-US" sz="5000" dirty="0" smtClean="0"/>
          </a:p>
        </p:txBody>
      </p:sp>
    </p:spTree>
  </p:cSld>
  <p:clrMapOvr>
    <a:masterClrMapping/>
  </p:clrMapOvr>
  <p:transition>
    <p:pull dir="d"/>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760" y="2988945"/>
            <a:ext cx="19799935" cy="36226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3255980"/>
            <a:ext cx="19442160" cy="297312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假使李白做了拥有实权的节度使、观察使之类的地方官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那么结果将会怎样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将与他的性格相冲突。做官有做官的规矩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做官需要智慧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做官是门学问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要遵循当时的为官之道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要约束自己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总的来说是不由己的。再看李白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典型的诗人气质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性情中人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凡事率性而为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不愿受任何约束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这性格与官场格格不入。</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241684"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sp>
        <p:nvSpPr>
          <p:cNvPr id="6" name="TextBox 5"/>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5</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议论文</a:t>
            </a:r>
            <a:r>
              <a:rPr lang="en-US" altLang="zh-CN" sz="9600" dirty="0" smtClean="0">
                <a:solidFill>
                  <a:srgbClr val="E9C355"/>
                </a:solidFill>
                <a:latin typeface="微软雅黑" panose="020B0503020204020204" pitchFamily="34" charset="-122"/>
                <a:ea typeface="微软雅黑" panose="020B0503020204020204" pitchFamily="34" charset="-122"/>
              </a:rPr>
              <a:t>·</a:t>
            </a:r>
            <a:r>
              <a:rPr lang="zh-CN" altLang="en-US" sz="9600" dirty="0" smtClean="0">
                <a:solidFill>
                  <a:srgbClr val="E9C355"/>
                </a:solidFill>
                <a:latin typeface="微软雅黑" panose="020B0503020204020204" pitchFamily="34" charset="-122"/>
                <a:ea typeface="微软雅黑" panose="020B0503020204020204" pitchFamily="34" charset="-122"/>
              </a:rPr>
              <a:t>素材运用</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4015458"/>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多面举例法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写作议论文时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有时需要使用多则素材从不同角度阐述、论证、表现主题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此法为多面举例法。运用此法的关键是对素材进行合理分类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巧妙布局。一篇文章中的素材以三则为宜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这些素材要求同质不同类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注意中外、古今、正反等素材的合理搭配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力求每则素材都能论证文章的中心论点。多面举例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能起到旁征博引的作用。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blinds(horizontal)">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740921"/>
            <a:ext cx="19874208" cy="8894743"/>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“天行健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君子以自强不息。”天道的运行高强劲健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相应地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君子处世也应与天道运行一样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勇往直前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刚毅坚卓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发愤图强。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人生路遥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世事无端。你可以选择原地踏步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这样比较省力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但这会让你在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岁的时候就预见自己平庸的一生。你也可以选择前进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这需要努力、奋斗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奋斗的生活会让你的一生充满无限可能。比如李嘉诚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一个只读完初中的人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他做过卑微的茶楼跑堂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做过五金厂普通的推销员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最后却成为香港商界的风云人物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乃至风光无限的香港首富。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国要自强。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至今仍不敢忘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,1932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年美国洛杉矶第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届奥运会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刘长春成为第一位正式参加奥运会的中国运动员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中国实现了“零的突破”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一雪百余年来“东亚病夫”的耻辱。中国从“一个人的奥运会”到成为成功举办高水平的北京奥运会的体育强国的转变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这正是一个民族自强的力证。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人必自强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则国强有望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二者相互依存。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梁启超的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少年中国说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中有言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少年智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740921"/>
            <a:ext cx="19874208" cy="249299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则国智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少年富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则国富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少年强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则国强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梁启超本人也不遗余力地为国家强盛而做出了很多的努力。个人是国家民族的一分子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只有个人自立自强了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国家才会强大。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吉林高分作文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唯有自强成梦想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9" name="TextBox 8"/>
          <p:cNvSpPr txBox="1"/>
          <p:nvPr/>
        </p:nvSpPr>
        <p:spPr>
          <a:xfrm>
            <a:off x="2016548" y="5384165"/>
            <a:ext cx="19874208" cy="1614801"/>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名师点金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选段采用多面举例法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三个素材既有中国古代的人物素材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还有现代的热点素材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还有国家层面的素材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各论证了一个分论点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共同为论证中心论点服务。</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409257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请选择三个人物的事例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采用多面举例法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论证“有些人在学校学习成绩并不理想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却能在事业上获得成功”这一中心论点。</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988742"/>
            <a:ext cx="19800000" cy="9361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3255980"/>
            <a:ext cx="19442160" cy="657410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在学校学习成绩差不代表其他方面不优秀。明代的文徵明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自小就反应迟钝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而他的同窗恰好是天资聪慧的唐寅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两相比照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更显出文徵明的笨拙。而文徵明的父亲豁达地接受自己孩子的不足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不断地鼓励、表扬他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甚至说出了“吾家幸有子晚成”这样惊世骇俗却又耐人寻味的话语。最终文徵明成为中国历史上伟大的书法家之一。②无法否认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我们学生的主要任务是学习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但绝对不是只有“学习”。达尔文小时候成绩并不出众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而且还喜欢在课余时间观察各种小动物。若将他放在现代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恐怕不少人都会认为他“不务正业”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但正因如此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才打破了“神学”数千年的束缚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才有了我们今天的“进化论”。③分数不能反映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至少不能完全反映一个人将来的能力。马云在学校读书时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数学考试成绩总是不好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高考第一年就考了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在当年的浙江省也是“鼎鼎大名”的人物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第二年也只考了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19</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如果仅以分数论能力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怎能有今天举世闻名的阿里巴巴集团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4815677"/>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点面结合法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“点”是一两个富有代表性而又较为具体鲜活的素材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面”是与观点或情感具有本质关联且人物或事件之间有相似性或逻辑关系的一组概括性素材。点面结合法就是指既在“点”上铺开进行重点叙述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又在“面”上进行一般性概述。“点”是繁例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往往扣住一点详细叙述、描写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常是一则素材对应一个分论点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单独成段。“面”是简例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往往概括列举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将有关素材进行简要的表述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组合在同一段落中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共同论证同一个观点。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725831"/>
            <a:ext cx="19874208" cy="4815677"/>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备战高考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古今相通之处很多。孔子韦编三绝、刘秀手不释卷、匡衡凿壁借光、祖逖闻鸡起舞、车胤囊萤夜读、范仲淹断齑画粥、欧阳修以荻画地、司马光警枕励志、顾炎武破万卷书等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这些无不说明“吃得苦中苦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方为人上人”的道理。而今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高考近在咫尺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箭在弦上不得不发。战鼓已经擂响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战歌已经唱响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唯有向前冲。“血可流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头可破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斗志更昂扬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旌旗摇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号令催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百日炼真钢”“雄关漫道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谁与争勇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烈火熊炉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我自称雄”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四川高分作文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高唱战歌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笑迎高考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2" name="TextBox 11"/>
          <p:cNvSpPr txBox="1"/>
          <p:nvPr/>
        </p:nvSpPr>
        <p:spPr>
          <a:xfrm>
            <a:off x="2088556" y="7646768"/>
            <a:ext cx="19874208" cy="169277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名师点金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选段采用点面结合法组织材料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前面一系列材料的举例分析及论述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后面运用自身面对高考高唱战歌的实例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是“点”。点面结合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相得益彰。</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10494010"/>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指出下面一段考场作文中素材运用的方法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并简要分析。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遗憾是包裹着苦涩的糖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甜是它的后味。拿破仑英雄盖世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是法兰西民族的骄傲。他雄心勃勃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率领大军横扫欧洲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对封建残余势力进行摧毁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对推动历史发展做出了不可磨灭的贡献。虽然他最终遭遇失败而被监禁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但是世人不会因为他的失败就否认他是一名英雄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只会更加崇敬他。</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还有项羽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力拔山兮气盖世”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破釜沉舟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与秦军主力决战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最终打败了秦军主力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为推翻暴秦统治做出了决定性贡献。虽然因为性格等诸多因素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他最后只落得个“乌江自刎”的下场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但是项羽也是世间大英雄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后世不会因为他的失败而否定他的历史地位。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中国古代经典爱情故事中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牛郎织女常年隔河相望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但最终迎来七夕鹊桥相会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梁山伯与祝英台生前苦苦相恋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但最终迎来双双化蝶而飞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白蛇和许仙历经磨难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但最终夫妻团圆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写就人间一段爱情佳话。这些故事中都有遗憾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可也正因为有遗憾而动人。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3021994"/>
            <a:ext cx="19786046"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引用名句式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在广阔的文学殿堂里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优秀诗词、名言警句浩如烟海。如果我们能够掌握大量的诗词、歌曲名句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又能在作文开头引用之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就能达到意想不到的效果。这种方式在考场作文中最易采用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不仅开篇可用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全篇亦可用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以彰显文化底蕴。当然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引用要做到准确无误。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088556" y="6373118"/>
            <a:ext cx="19786046" cy="4893647"/>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例４</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王国维的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人间词话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有这样一句话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古今之成大事业、大学问者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必经过三种之境界。”人生要读的三本大书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有字之书”“无字之书”“心灵之书”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同样适用于这三种境界。读“有字之书”是学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是第一境界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读“无字之书”是行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是第二境界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读“心灵之书”是思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则是最高境界。古往今来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人的成长与成熟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若不经历这三种“阅读”境界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层层推进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怎能演绎出精彩的人生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年浙江卷高分作文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阅读”三境界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760" y="2988945"/>
            <a:ext cx="19799935" cy="24758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3255980"/>
            <a:ext cx="19442160" cy="153272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点面结合法。“点”的素材有拿破仑、项羽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面”的素材有牛郎与织女、梁山伯与祝英台、白蛇与许仙。</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4815677"/>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视角独特法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视角独特法就是指把动植物以及物件当成人来写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以“我”的亲身经历介绍情况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演绎故事。有演绎“物”自身的故事和演绎“物”与“人”的故事两种方法。此法要选择合适的“物”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承担表现主题的重任。运用时注意对角色的塑造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要有心理描写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把物写活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说话、行动都应该符合所选“物”的特征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一定要运用第一人称来叙述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做到“物”“我”统一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不能有叙述上的漏洞。</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72016"/>
            <a:ext cx="19874208" cy="4815677"/>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例３</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人的欲望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使我越来越向人的方向发展。如果说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以前的我是一件机器的话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现在你会发现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我越来越有“七情六欲”了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被人戏称“男人的情人”。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君不见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都市夜晚的马路上那逼人的“豹眼”在向你发出严厉的警告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那长长的车身告诉你什么是尊贵什么是卑微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那炫人眼睛的黄金一般的色彩告诉你什么是富有什么是贫寒。我活化了人的内心世界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跑在路上的是人的丰富的内心世界的动化呈现。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年江苏卷高分作文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人的别名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2" name="TextBox 11"/>
          <p:cNvSpPr txBox="1"/>
          <p:nvPr/>
        </p:nvSpPr>
        <p:spPr>
          <a:xfrm>
            <a:off x="2088556" y="7813278"/>
            <a:ext cx="19874208" cy="814582"/>
          </a:xfrm>
          <a:prstGeom prst="rect">
            <a:avLst/>
          </a:prstGeom>
          <a:noFill/>
        </p:spPr>
        <p:txBody>
          <a:bodyPr wrap="square" rtlCol="0">
            <a:spAutoFit/>
          </a:bodyPr>
          <a:lstStyle/>
          <a:p>
            <a:pPr>
              <a:lnSpc>
                <a:spcPct val="130000"/>
              </a:lnSpc>
            </a:pP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名师点金</a:t>
            </a:r>
            <a:r>
              <a:rPr lang="en-US" altLang="zh-CN" sz="4000" dirty="0" smtClean="0">
                <a:latin typeface="微软雅黑" panose="020B0503020204020204" pitchFamily="34" charset="-122"/>
                <a:ea typeface="微软雅黑" panose="020B0503020204020204" pitchFamily="34" charset="-122"/>
              </a:rPr>
              <a:t>] </a:t>
            </a:r>
            <a:r>
              <a:rPr lang="zh-CN" altLang="en-US" sz="4000" dirty="0" smtClean="0">
                <a:latin typeface="微软雅黑" panose="020B0503020204020204" pitchFamily="34" charset="-122"/>
                <a:ea typeface="微软雅黑" panose="020B0503020204020204" pitchFamily="34" charset="-122"/>
              </a:rPr>
              <a:t>选段运用拟人的修辞手法</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采用自述的方式来演绎故事</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紧扣材料</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点明主题。</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10495181"/>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下面是一篇高考高分作文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请尝试补写后两段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使采用“视角独特法”写作得以一以贯之。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字以内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一只熊猫眼中的中国</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我是一只熊猫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名叫安安。我出生在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2008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年的四川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今年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岁。我有很多兄弟姐妹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他们大部分被送到了国外做“形象代言人”。我们很乐意担任“和平使者”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成为中国与其他国家发展友谊的纽带。</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我因为那一年受了伤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就一直留在国内。往事不堪回首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但该记住的永远也不会忘记。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众所周知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我出生的那年中国发生了两件大事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一件是“汶川地震”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一件是“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2008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年北京奥运会”。前者让我悲痛和难过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因为我目睹了灾区的满目疮痍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后者让我激动和兴奋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因为世界体育盛会在我的祖国举行。也正是那一年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世界走近中国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中国让世界了解了她。</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大家对中国的认识还仅仅是冰山一角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下面我就开始为诸位外国朋友补补课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让你们更深入地了解了解我伟大的祖国吧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1049401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首先说说中国的国粹京剧。它是从徽剧和汉调演变而来的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已有两百多年历史。剧目大多取材于历史典故、传奇故事、公案、小说、神话等。京剧是门综合性表演艺术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集唱、念、做、打为一体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通过唱腔和动作来演绎故事、刻画人物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体现喜、怒、哀、乐、惊、恐、悲的思想情感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角色有生、旦、净、丑四大行当。中华人民共和国成立初期看一场京剧演出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门票不菲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特别是有名角色的演出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门票就更贵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但有些人还是乐此不疲。京剧大师梅兰芳曾经在上海一连唱了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场场爆满。可见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京剧就是中国最生动的一张“名片”。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京剧是听的或看的艺术。如果你还想满足一下口腹之欲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那该怎么办呢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既然来到中国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当然要认识认识这里响当当的名吃。中华美食可是世界一绝哟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它与京剧一样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都是中国的文化符号。中国菜肴素有四大风味八大菜系之说。四大风味是鲁、川、粤、淮扬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八大菜系一般指山东菜、四川菜、湖南菜、江苏菜、浙江菜、安徽菜、广东菜和福建菜。假使你来到中国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保管你吃得“满嘴流油”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乐不思蜀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988742"/>
            <a:ext cx="19800000" cy="9361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3255980"/>
            <a:ext cx="19442160"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各国友人们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我说了这么多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你是不是想插上翅膀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马上就飞到中国来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别急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别急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!G20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峰会时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你们不是来过一次吗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一带一路”国际合作高峰论坛时似乎也看到了你们的身影。只是那两次大家一定没在意这些比我还“国宝”的“国宝”吧。</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十八大以来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中国正以全新的姿态欢迎外国友人的来访。熊猫安安也静候诸位大驾光临。心动不如行动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赶快行动起来吧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8094524"/>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借题发挥法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所谓借题发挥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是指在作文时以某个材料为引子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然后由此引申出新观点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表达出新主题。看似在谈论材料中的话题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实际上谈论的却是另外一个话题。借题发挥要注意以下几点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在具体写作时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既要注意通过材料挖掘出新主题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也要确保对新主题的发挥是合情合理的。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借题发挥最重要的是要选好“题”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这个“题”要有发挥的余地。一般来说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具备这一条件的“题”在阅读和生活中都会出现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所以在平常的阅读和生活中一定要细心积累与“题”相关的写作素材。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注意借题发挥与讽喻现实的区别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讽喻现实是用虚拟故事来说道理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借题发挥是实有其事却另有看法。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9"/>
          <p:cNvSpPr txBox="1"/>
          <p:nvPr/>
        </p:nvSpPr>
        <p:spPr>
          <a:xfrm>
            <a:off x="2016548" y="2916734"/>
            <a:ext cx="19874208" cy="5693866"/>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例４</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晋书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千里莼羹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未下盐豉。”梁实秋对此解释道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千里”“未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末字误书为未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下”乃地名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这莼菜难烹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须下盐豉来解其味。而这两地相去甚远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说来道去不过一个“吃”字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更兼一种叫作“家乡的味道”氤氲心间。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中国人会吃举世闻名。有无辣不欢的川菜、重口劲爽的湘菜、精致可口的淮扬菜、广博奇杂的粤菜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一袭来自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舌尖上的中国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的热潮风靡全球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显现出中华美食迷人的魅力。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广东高分作文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千里莼羹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未下盐豉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016548" y="8821390"/>
            <a:ext cx="19874208" cy="2415020"/>
          </a:xfrm>
          <a:prstGeom prst="rect">
            <a:avLst/>
          </a:prstGeom>
          <a:noFill/>
        </p:spPr>
        <p:txBody>
          <a:bodyPr wrap="square" rtlCol="0">
            <a:spAutoFit/>
          </a:bodyPr>
          <a:lstStyle/>
          <a:p>
            <a:pPr>
              <a:lnSpc>
                <a:spcPct val="130000"/>
              </a:lnSpc>
            </a:pP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名师点金</a:t>
            </a:r>
            <a:r>
              <a:rPr lang="en-US" altLang="zh-CN" sz="4000" dirty="0" smtClean="0">
                <a:latin typeface="微软雅黑" panose="020B0503020204020204" pitchFamily="34" charset="-122"/>
                <a:ea typeface="微软雅黑" panose="020B0503020204020204" pitchFamily="34" charset="-122"/>
              </a:rPr>
              <a:t>] </a:t>
            </a:r>
            <a:r>
              <a:rPr lang="zh-CN" altLang="en-US" sz="4000" dirty="0" smtClean="0">
                <a:latin typeface="微软雅黑" panose="020B0503020204020204" pitchFamily="34" charset="-122"/>
                <a:ea typeface="微软雅黑" panose="020B0503020204020204" pitchFamily="34" charset="-122"/>
              </a:rPr>
              <a:t>选文第一段提出“千里莼羹</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未下盐豉”</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指出不过一个“吃”字</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然后在提出“家乡的味道”这一中心论点后</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就将写作方向延伸向了全国各地</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去挖掘中华各地的美食迷人的魅力。</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4093428"/>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参照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千里莼羹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未下盐豉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选文第二段的写法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采用借题发挥法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续写一段有关“老北京”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或者你的家乡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美食的内容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要求至少含有两种类型的美食。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877174"/>
            <a:ext cx="19800000" cy="3960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7070725"/>
            <a:ext cx="19442160" cy="2252924"/>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老北京的豆汁儿、核桃酪、窝窝头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这些寻常百姓家所食之物彰显着生活的疾苦与“苦中作乐”品尝美味的安宁与幸福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东兴楼的爆炒猪肝儿、全聚德的全鸭宴、玉华台的狮子头与灌汤包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无不体现了食客以“吃”为欢的真性情。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4815677"/>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扩写细节法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扩写细节就是指把本来简单的素材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通过合理的联想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对能够展示人物个性的外貌、动作、语言和心理等进行细致的描写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使之成为形象丰满、内容丰富的片段。运用此法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还要注意两点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一要真实。若记忆不准确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写出来的素材在细节的体现上与事实有出入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就会影响整个素材的可信度。二要适量。素材叙述不能面面俱到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细节描写篇幅不能过长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可以是一个动作、一句话、一个眼神、一个片段等。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25831"/>
            <a:ext cx="19786046"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疑问导入式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在文章的开头设置疑问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或反问或设问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往往能抓住读者的注意力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激发读者的阅读兴趣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引人深思。高考作文也不例外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在高考作文中巧妙地设疑发问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更能引起阅卷老师的注意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赢得高分。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088556" y="5949929"/>
            <a:ext cx="19786046" cy="4815677"/>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例５</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泱泱中华几千年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文化积淀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风骨留存。安身立命于这天地间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所倚仗者何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我以为是一颗赤子之心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一种君子之德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一股真士之魂。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何谓真士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即要时刻秉怀赤诚与真物。应有苏轼所言的“人生如逆旅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我亦是行人”的达观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应有一如魏源所言的“受光于庭户见一堂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受光于天下照四方”的使命感。才能与操守兼备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才得以行高行远。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周易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天行健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君子以自强不息。”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辽宁高分作文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是真士的风流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6346140" y="6373118"/>
            <a:ext cx="3024336" cy="861774"/>
          </a:xfrm>
          <a:prstGeom prst="rect">
            <a:avLst/>
          </a:prstGeom>
          <a:noFill/>
        </p:spPr>
        <p:txBody>
          <a:bodyPr wrap="square" rtlCol="0">
            <a:spAutoFit/>
          </a:bodyPr>
          <a:lstStyle/>
          <a:p>
            <a:pPr algn="ctr"/>
            <a:r>
              <a:rPr lang="en-US" altLang="zh-CN" sz="5000" dirty="0" smtClean="0"/>
              <a:t>·  ·  ·  ·  ·</a:t>
            </a:r>
            <a:endParaRPr lang="zh-CN" altLang="en-US" sz="5000" dirty="0" smtClean="0"/>
          </a:p>
        </p:txBody>
      </p:sp>
      <p:sp>
        <p:nvSpPr>
          <p:cNvPr id="12" name="TextBox 11"/>
          <p:cNvSpPr txBox="1"/>
          <p:nvPr/>
        </p:nvSpPr>
        <p:spPr>
          <a:xfrm>
            <a:off x="8353252" y="7165206"/>
            <a:ext cx="3240360" cy="861774"/>
          </a:xfrm>
          <a:prstGeom prst="rect">
            <a:avLst/>
          </a:prstGeom>
          <a:noFill/>
        </p:spPr>
        <p:txBody>
          <a:bodyPr wrap="square" rtlCol="0">
            <a:spAutoFit/>
          </a:bodyPr>
          <a:lstStyle/>
          <a:p>
            <a:pPr algn="ctr"/>
            <a:r>
              <a:rPr lang="en-US" altLang="zh-CN" sz="5000" dirty="0" smtClean="0"/>
              <a:t>·  ·  · ·  ·  ·</a:t>
            </a:r>
            <a:endParaRPr lang="zh-CN" altLang="en-US" sz="5000" dirty="0" smtClean="0"/>
          </a:p>
        </p:txBody>
      </p:sp>
      <p:sp>
        <p:nvSpPr>
          <p:cNvPr id="13" name="TextBox 12"/>
          <p:cNvSpPr txBox="1"/>
          <p:nvPr/>
        </p:nvSpPr>
        <p:spPr>
          <a:xfrm>
            <a:off x="2880644" y="7959616"/>
            <a:ext cx="2520280" cy="861774"/>
          </a:xfrm>
          <a:prstGeom prst="rect">
            <a:avLst/>
          </a:prstGeom>
          <a:noFill/>
        </p:spPr>
        <p:txBody>
          <a:bodyPr wrap="square" rtlCol="0">
            <a:spAutoFit/>
          </a:bodyPr>
          <a:lstStyle/>
          <a:p>
            <a:pPr algn="ctr"/>
            <a:r>
              <a:rPr lang="en-US" altLang="zh-CN" sz="5000" dirty="0" smtClean="0"/>
              <a:t>·  ·  ·  ·</a:t>
            </a:r>
            <a:endParaRPr lang="zh-CN" altLang="en-US" sz="5000" dirty="0" smtClean="0"/>
          </a:p>
        </p:txBody>
      </p:sp>
      <p:sp>
        <p:nvSpPr>
          <p:cNvPr id="14" name="TextBox 13"/>
          <p:cNvSpPr txBox="1"/>
          <p:nvPr/>
        </p:nvSpPr>
        <p:spPr>
          <a:xfrm>
            <a:off x="11881644" y="9543792"/>
            <a:ext cx="5616624" cy="861774"/>
          </a:xfrm>
          <a:prstGeom prst="rect">
            <a:avLst/>
          </a:prstGeom>
          <a:noFill/>
        </p:spPr>
        <p:txBody>
          <a:bodyPr wrap="square" rtlCol="0">
            <a:spAutoFit/>
          </a:bodyPr>
          <a:lstStyle/>
          <a:p>
            <a:pPr algn="ctr"/>
            <a:r>
              <a:rPr lang="en-US" altLang="zh-CN" sz="5000" dirty="0" smtClean="0"/>
              <a:t>·  ·  ·  ·  ·  ·  ·  ·  ·  ·   </a:t>
            </a:r>
            <a:endParaRPr lang="zh-CN" altLang="en-US" sz="5000" dirty="0" smtClean="0"/>
          </a:p>
        </p:txBody>
      </p:sp>
    </p:spTree>
  </p:cSld>
  <p:clrMapOvr>
    <a:masterClrMapping/>
  </p:clrMapOvr>
  <p:transition>
    <p:pull dir="d"/>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72016"/>
            <a:ext cx="19874208" cy="7294305"/>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例５</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康有为言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取日新以图自强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去因循以厉天下。”生命不息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奋斗不止。自强不息的人无论遇到什么波折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最终都将登上人生的顶峰。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NBA</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队伍里有个球员叫博格斯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身高只有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但他却是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NBA</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表现最杰出、失误最少的后卫之一。即使在高个子云集的国际赛场上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他也不失自己的锋芒。要知道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博格斯不是天生打篮球的料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他取得的成就完全是靠自强不息的精神。小时候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每当博格斯告诉他的同伴“我长大后要去打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NBA”</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所有听到他这话的人都忍不住哈哈大笑。同伴的嘲笑并没有让博格斯泄气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他严肃地告诉他们“我能行”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他不断地鼓励自己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锻炼自己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练球的时间比一般人多几倍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终于成为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NBA</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史上一颗闪亮的新星。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吉林高分作文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看苍茫大地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万物竞风流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2" name="TextBox 11"/>
          <p:cNvSpPr txBox="1"/>
          <p:nvPr/>
        </p:nvSpPr>
        <p:spPr>
          <a:xfrm>
            <a:off x="2088556" y="10333558"/>
            <a:ext cx="19874208" cy="161480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名师点金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选段的最大特色是扩写细节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对博格斯的行为、心理都描绘得很形象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有力地论证了段落开头提出的分论点。</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8094524"/>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运用扩写细节法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在下面所提出论点的后面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对曹操用人唯才是举的两例进行写作。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字左右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为防微杜渐与激励机制叫好</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激励机制的运用关键在于度。漫画中对孩子所采用的激励方式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似乎有不当之嫌。然而古往今来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也不乏成功的例子。曹操用人唯才是举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他颁布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举贤勿拘品行令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故而在他的帐下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贤才、猛将如云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然而这些人往往都有这样或那样的不足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例一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例二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这便是有效的激励机制所产生的奇效。</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988742"/>
            <a:ext cx="19800000" cy="9361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3255980"/>
            <a:ext cx="19442160"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例一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许攸韬略过人却贪财如命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他会在战场上或背地里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用袖子藏着银子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喜滋滋地回家送给他的妻子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买好玩的物品给儿子玩。然而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曹操亲之信之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故许攸在官渡之战中大放异彩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建立奇功。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例二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建安七子才华过人却嗜酒放纵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他们有时候在河边跟着流水的节拍边喝酒边唱歌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还欣赏着远处的山峦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他们有时候在竹林里边喝酒边吟诗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还狂妄地笑谈历史上的风云人物。然而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曹操亲之信之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故促进了建安文学的繁荣。</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4015458"/>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故事新编法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b="1"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smtClean="0">
                <a:solidFill>
                  <a:schemeClr val="tx1">
                    <a:lumMod val="75000"/>
                    <a:lumOff val="25000"/>
                  </a:schemeClr>
                </a:solidFill>
                <a:latin typeface="微软雅黑" panose="020B0503020204020204" pitchFamily="34" charset="-122"/>
                <a:ea typeface="微软雅黑" panose="020B0503020204020204" pitchFamily="34" charset="-122"/>
              </a:rPr>
              <a:t>故事新编就是指立足于文学名著、历史史实、民间故事、中学教材等素材</a:t>
            </a:r>
            <a:r>
              <a:rPr lang="en-US" altLang="zh-CN" sz="400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mtClean="0">
                <a:solidFill>
                  <a:schemeClr val="tx1">
                    <a:lumMod val="75000"/>
                    <a:lumOff val="25000"/>
                  </a:schemeClr>
                </a:solidFill>
                <a:latin typeface="微软雅黑" panose="020B0503020204020204" pitchFamily="34" charset="-122"/>
                <a:ea typeface="微软雅黑" panose="020B0503020204020204" pitchFamily="34" charset="-122"/>
              </a:rPr>
              <a:t>重新编造故事</a:t>
            </a:r>
            <a:r>
              <a:rPr lang="en-US" altLang="zh-CN" sz="400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mtClean="0">
                <a:solidFill>
                  <a:schemeClr val="tx1">
                    <a:lumMod val="75000"/>
                    <a:lumOff val="25000"/>
                  </a:schemeClr>
                </a:solidFill>
                <a:latin typeface="微软雅黑" panose="020B0503020204020204" pitchFamily="34" charset="-122"/>
                <a:ea typeface="微软雅黑" panose="020B0503020204020204" pitchFamily="34" charset="-122"/>
              </a:rPr>
              <a:t>为自己的考场作文服务。有续写式</a:t>
            </a:r>
            <a:r>
              <a:rPr lang="en-US" altLang="zh-CN" sz="400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mtClean="0">
                <a:solidFill>
                  <a:schemeClr val="tx1">
                    <a:lumMod val="75000"/>
                    <a:lumOff val="25000"/>
                  </a:schemeClr>
                </a:solidFill>
                <a:latin typeface="微软雅黑" panose="020B0503020204020204" pitchFamily="34" charset="-122"/>
                <a:ea typeface="微软雅黑" panose="020B0503020204020204" pitchFamily="34" charset="-122"/>
              </a:rPr>
              <a:t>在人们熟知的情节后面续写</a:t>
            </a:r>
            <a:r>
              <a:rPr lang="en-US" altLang="zh-CN" sz="400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mtClean="0">
                <a:solidFill>
                  <a:schemeClr val="tx1">
                    <a:lumMod val="75000"/>
                    <a:lumOff val="25000"/>
                  </a:schemeClr>
                </a:solidFill>
                <a:latin typeface="微软雅黑" panose="020B0503020204020204" pitchFamily="34" charset="-122"/>
                <a:ea typeface="微软雅黑" panose="020B0503020204020204" pitchFamily="34" charset="-122"/>
              </a:rPr>
              <a:t>、扩充式</a:t>
            </a:r>
            <a:r>
              <a:rPr lang="en-US" altLang="zh-CN" sz="400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mtClean="0">
                <a:solidFill>
                  <a:schemeClr val="tx1">
                    <a:lumMod val="75000"/>
                    <a:lumOff val="25000"/>
                  </a:schemeClr>
                </a:solidFill>
                <a:latin typeface="微软雅黑" panose="020B0503020204020204" pitchFamily="34" charset="-122"/>
                <a:ea typeface="微软雅黑" panose="020B0503020204020204" pitchFamily="34" charset="-122"/>
              </a:rPr>
              <a:t>对故事中的某个细节进行扩展</a:t>
            </a:r>
            <a:r>
              <a:rPr lang="en-US" altLang="zh-CN" sz="400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mtClean="0">
                <a:solidFill>
                  <a:schemeClr val="tx1">
                    <a:lumMod val="75000"/>
                    <a:lumOff val="25000"/>
                  </a:schemeClr>
                </a:solidFill>
                <a:latin typeface="微软雅黑" panose="020B0503020204020204" pitchFamily="34" charset="-122"/>
                <a:ea typeface="微软雅黑" panose="020B0503020204020204" pitchFamily="34" charset="-122"/>
              </a:rPr>
              <a:t>、翻案式</a:t>
            </a:r>
            <a:r>
              <a:rPr lang="en-US" altLang="zh-CN" sz="400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mtClean="0">
                <a:solidFill>
                  <a:schemeClr val="tx1">
                    <a:lumMod val="75000"/>
                    <a:lumOff val="25000"/>
                  </a:schemeClr>
                </a:solidFill>
                <a:latin typeface="微软雅黑" panose="020B0503020204020204" pitchFamily="34" charset="-122"/>
                <a:ea typeface="微软雅黑" panose="020B0503020204020204" pitchFamily="34" charset="-122"/>
              </a:rPr>
              <a:t>写出与原作品立意不同甚至相反的故事</a:t>
            </a:r>
            <a:r>
              <a:rPr lang="en-US" altLang="zh-CN" sz="400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mtClean="0">
                <a:solidFill>
                  <a:schemeClr val="tx1">
                    <a:lumMod val="75000"/>
                    <a:lumOff val="25000"/>
                  </a:schemeClr>
                </a:solidFill>
                <a:latin typeface="微软雅黑" panose="020B0503020204020204" pitchFamily="34" charset="-122"/>
                <a:ea typeface="微软雅黑" panose="020B0503020204020204" pitchFamily="34" charset="-122"/>
              </a:rPr>
              <a:t>、改写式</a:t>
            </a:r>
            <a:r>
              <a:rPr lang="en-US" altLang="zh-CN" sz="400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mtClean="0">
                <a:solidFill>
                  <a:schemeClr val="tx1">
                    <a:lumMod val="75000"/>
                    <a:lumOff val="25000"/>
                  </a:schemeClr>
                </a:solidFill>
                <a:latin typeface="微软雅黑" panose="020B0503020204020204" pitchFamily="34" charset="-122"/>
                <a:ea typeface="微软雅黑" panose="020B0503020204020204" pitchFamily="34" charset="-122"/>
              </a:rPr>
              <a:t>根据话题的需要改编原故事情节</a:t>
            </a:r>
            <a:r>
              <a:rPr lang="en-US" altLang="zh-CN" sz="400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mtClean="0">
                <a:solidFill>
                  <a:schemeClr val="tx1">
                    <a:lumMod val="75000"/>
                    <a:lumOff val="25000"/>
                  </a:schemeClr>
                </a:solidFill>
                <a:latin typeface="微软雅黑" panose="020B0503020204020204" pitchFamily="34" charset="-122"/>
                <a:ea typeface="微软雅黑" panose="020B0503020204020204" pitchFamily="34" charset="-122"/>
              </a:rPr>
              <a:t>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9"/>
          <p:cNvSpPr txBox="1"/>
          <p:nvPr/>
        </p:nvSpPr>
        <p:spPr>
          <a:xfrm>
            <a:off x="2016548" y="2916734"/>
            <a:ext cx="19874208" cy="8894743"/>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例６</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传递温暖的美好家园</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卖火柴的小女孩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续写</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山东一考生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火柴把周围全照亮了。奶奶出现在亮光里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是那么温和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那么慈爱。“奶奶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小女孩大声喊出来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请把我带走吧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奶奶微笑着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她把小女孩抱起来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越飞越高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来到一家灯火辉煌的书店前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转眼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奶奶不见了。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小女孩叹息着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她捏了捏自己的手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有些痛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原来自己不是在做梦。奶奶说过的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做梦的孩子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是感觉不到痛的。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她的肚子更饿了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心想着赶紧卖一些火柴吧。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这时已是深夜。还能有人买吗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还会有人要吗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就在她身后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是一片明亮的灯光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一辈子</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9"/>
          <p:cNvSpPr txBox="1"/>
          <p:nvPr/>
        </p:nvSpPr>
        <p:spPr>
          <a:xfrm>
            <a:off x="2016548" y="2916734"/>
            <a:ext cx="19874208" cy="8094524"/>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都未曾见过的灯光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比她的火柴要亮百倍千倍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她叹息着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摇了摇头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无助地蹲在台阶上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顺手把十盒火柴放到面前。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她擦亮一根火柴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想再把奶奶叫来。这时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一对年轻男女走了过来。他们手拉手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似乎是处在甜蜜的恋爱中。女生摇着男生的胳膊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撒着娇。两人窃窃私语。一会儿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那男生跑来买走了小女孩的十盒火柴。男生抛下一张百元人民币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摆出不用找零的手势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小女孩只看到他的身影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只听到他隐隐约约传来的声音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这火柴设计精美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是爱情的见证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我要用它点亮爱你的每一个夜晚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是的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她太累了。她在睡梦中又见到了奶奶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她告诉奶奶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她要在这里长久地住下去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9"/>
          <p:cNvSpPr txBox="1"/>
          <p:nvPr/>
        </p:nvSpPr>
        <p:spPr>
          <a:xfrm>
            <a:off x="2016548" y="2916734"/>
            <a:ext cx="19874208" cy="249299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小女孩是幸福的。她不知道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她经历了一场伟大的穿越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她看到了我们这个社会多么美丽的东西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多么美好的幸福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多么温暖的传递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年山东卷高分作文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传递温暖的美好家园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016548" y="5392296"/>
            <a:ext cx="19874208" cy="1614801"/>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名师点金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选段的高明之处在于续写了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卖火柴的小女孩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中小女孩的故事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写了几次擦亮火柴后被奶奶带到现代社会后看到的幸福景象。</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60564" y="2743090"/>
            <a:ext cx="19714038"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江苏卷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根据以下材料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选取角度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自拟题目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写一篇不少于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字的文章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要求采用故事新编法作文。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智慧是一种经验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一种能力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一种境界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如同大自然一样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智慧也有其自身的景象。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7741270"/>
            <a:ext cx="19800000" cy="3960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7934821"/>
            <a:ext cx="19442160" cy="2902911"/>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写作指导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材料中的四个关键词之间有着逻辑上的紧密关联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经验可以积淀为智慧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而智慧则可以增强人的能力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提升人的境界。它既揭示了生活的事理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又提示了思辨的角度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引领着考生关注现实生活中的人与事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琢磨为人处世中的情与理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思考社会发展中的利与弊。拟题时只要围绕着“智慧”就不会跑题。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988742"/>
            <a:ext cx="19800000" cy="9361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2988742"/>
            <a:ext cx="19442160" cy="9454896"/>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范文示例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pPr>
            <a:r>
              <a:rPr lang="zh-CN" altLang="en-US"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庄子的智慧</a:t>
            </a:r>
            <a:endPar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推开庄子的门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他不在。</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本想与他交谈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他不在。我漫步于草庐旁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落叶已积了八层。他真的在这里住过吗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抑或是他的智慧随着他的身影飘走了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我可以证明他在这儿住过。”循声望去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原来是从池中探出头的鱼。“我是他笔下快乐的鱼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他从未想过自己是怎么知道惠施是快乐的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他却知道我是快乐的。他现在的确不在这儿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但是你可以在任何地方找到他。他可能在清风中与你交谈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也可能使你在这碧波里映出你的真实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你的心灵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他多半已融入了你的心中。”鱼摇动着尾巴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游走了。我站起身来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这可以照透人之心灵的碧波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不就是庄子的智慧吗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不知何时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我的肩上停了一只蝴蝶。“他带走的是我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留下的却是他。我们在梦中飞舞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在花间大笑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我们让后人疑惑已久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可我们却感知着对方。他对这俗世感到累了、倦了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所以他为妻子的解</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脱而开心。他无时无刻不在微笑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也无时无刻不在思考。他让生命的每一刻都如我翅膀上的花纹</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988742"/>
            <a:ext cx="19800000" cy="900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3204766"/>
            <a:ext cx="19442160" cy="8664488"/>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一样美艳。他选择了我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让自身也升华得如此美丽。”蝴蝶扑闪着翅膀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飞入花间。我闭上眼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这直透心房的花香不也是庄子的智慧吗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“你是官吏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脚边爬来了一只老龟。“不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和你一样不是。”我俯下身子。“好得很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清爽得很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庄子曾以我为喻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拒绝相位。其实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这泥土并不脏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曳尾涂中真的是世间最快活的事儿。有人曾问我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带着这么重的壳行走累吗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殊不知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我早就把壳视为自己的血与肉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又怎会觉得累呢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就像有人问庄子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读那么多书累吗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在自然中行走累吗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书与自然早已是他的血与骨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何谈受累呢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龟转过身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爬向淤泥深处。我直起腰来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原来这淤泥中也蕴藏着庄子的智慧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庄子生于乱世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在世间唱着属于他自己的狂想曲。他慨叹自然的伟大与人的渺小。并不是我们离庄子的智慧太远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而是世间的尘埃遮住了我们的心扉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困住了我们的脚步。自然是伟大的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人类是渺小的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但当二者合为一体时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人的渺小也就不可见了。这才是庄子智慧的根本。</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我不禁嘲笑自己的浅陋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竟在这里等庄子回来。我应当去大自然中寻找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应当去世界上的每一个角落寻找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去拾起他遗留的智慧。</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729430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天津卷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请根据下面的材料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写一篇文章。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在阅读方式多元化的今天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你可以通过手机、电脑等电子设备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在宽广无垠的网络空间中汲取知识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你可以借助多媒体技术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悦读”有形有色、有声有像的中外名著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你也可以继续手捧传统的纸质书本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享受在墨海书香中与古圣今贤对话的乐趣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当代青年渴求新知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眼界开阔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个性鲜明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在阅读方式的选择上不拘一格。请围绕自己的阅读方式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结合个人的体验和思考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谈谈“我的青春阅读”。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请结合以上所学内容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运用以上五种开篇方式的任意一种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写一段新颖而有特色的开头。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我来试写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313692"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sp>
        <p:nvSpPr>
          <p:cNvPr id="6" name="TextBox 5"/>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6</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议论文</a:t>
            </a:r>
            <a:r>
              <a:rPr lang="en-US" altLang="zh-CN" sz="9600" dirty="0" smtClean="0">
                <a:solidFill>
                  <a:srgbClr val="E9C355"/>
                </a:solidFill>
                <a:latin typeface="微软雅黑" panose="020B0503020204020204" pitchFamily="34" charset="-122"/>
                <a:ea typeface="微软雅黑" panose="020B0503020204020204" pitchFamily="34" charset="-122"/>
              </a:rPr>
              <a:t>·</a:t>
            </a:r>
            <a:r>
              <a:rPr lang="zh-CN" altLang="en-US" sz="9600" dirty="0" smtClean="0">
                <a:solidFill>
                  <a:srgbClr val="E9C355"/>
                </a:solidFill>
                <a:latin typeface="微软雅黑" panose="020B0503020204020204" pitchFamily="34" charset="-122"/>
                <a:ea typeface="微软雅黑" panose="020B0503020204020204" pitchFamily="34" charset="-122"/>
              </a:rPr>
              <a:t>锤炼语言</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2415020"/>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枝叶修饰法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不少考生作文时忽视对句子“主干”的修饰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使得语句显得干巴巴的。但优秀作文通常都十分重视对句子“主干”的修饰。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9"/>
          <p:cNvSpPr txBox="1"/>
          <p:nvPr/>
        </p:nvSpPr>
        <p:spPr>
          <a:xfrm>
            <a:off x="2088556" y="5220990"/>
            <a:ext cx="19874208" cy="2492990"/>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阔的道路两旁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停放着一排排井然有序的“小黄车”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人们打开手机扫描一下二维码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解锁后就能骑上它肆意兜风了。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河南高分作文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单车之行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向空气污染说“不”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088556" y="7597254"/>
            <a:ext cx="19874208" cy="814582"/>
          </a:xfrm>
          <a:prstGeom prst="rect">
            <a:avLst/>
          </a:prstGeom>
          <a:noFill/>
        </p:spPr>
        <p:txBody>
          <a:bodyPr wrap="square" rtlCol="0">
            <a:spAutoFit/>
          </a:bodyPr>
          <a:lstStyle/>
          <a:p>
            <a:pPr>
              <a:lnSpc>
                <a:spcPct val="130000"/>
              </a:lnSpc>
            </a:pP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名师点金</a:t>
            </a:r>
            <a:r>
              <a:rPr lang="en-US" altLang="zh-CN" sz="4000" dirty="0" smtClean="0">
                <a:latin typeface="微软雅黑" panose="020B0503020204020204" pitchFamily="34" charset="-122"/>
                <a:ea typeface="微软雅黑" panose="020B0503020204020204" pitchFamily="34" charset="-122"/>
              </a:rPr>
              <a:t>] </a:t>
            </a:r>
            <a:r>
              <a:rPr lang="zh-CN" altLang="en-US" sz="4000" dirty="0" smtClean="0">
                <a:latin typeface="微软雅黑" panose="020B0503020204020204" pitchFamily="34" charset="-122"/>
                <a:ea typeface="微软雅黑" panose="020B0503020204020204" pitchFamily="34" charset="-122"/>
              </a:rPr>
              <a:t>修饰语的使用</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使“道路两旁”“小黄车”“兜风”的形象更加生动。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2088556" y="8605366"/>
            <a:ext cx="19874208" cy="1614801"/>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实现中国梦是一项史无前例、外无借鉴的事业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有困难在所难免。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黑龙江高分作文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追梦路上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2088556" y="10261550"/>
            <a:ext cx="19874208" cy="814582"/>
          </a:xfrm>
          <a:prstGeom prst="rect">
            <a:avLst/>
          </a:prstGeom>
          <a:noFill/>
        </p:spPr>
        <p:txBody>
          <a:bodyPr wrap="square" rtlCol="0">
            <a:spAutoFit/>
          </a:bodyPr>
          <a:lstStyle/>
          <a:p>
            <a:pPr>
              <a:lnSpc>
                <a:spcPct val="130000"/>
              </a:lnSpc>
            </a:pP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名师点金</a:t>
            </a:r>
            <a:r>
              <a:rPr lang="en-US" altLang="zh-CN" sz="4000" dirty="0" smtClean="0">
                <a:latin typeface="微软雅黑" panose="020B0503020204020204" pitchFamily="34" charset="-122"/>
                <a:ea typeface="微软雅黑" panose="020B0503020204020204" pitchFamily="34" charset="-122"/>
              </a:rPr>
              <a:t>] </a:t>
            </a:r>
            <a:r>
              <a:rPr lang="zh-CN" altLang="en-US" sz="4000" dirty="0" smtClean="0">
                <a:latin typeface="微软雅黑" panose="020B0503020204020204" pitchFamily="34" charset="-122"/>
                <a:ea typeface="微软雅黑" panose="020B0503020204020204" pitchFamily="34" charset="-122"/>
              </a:rPr>
              <a:t>宾语中心语“事业”前面的定语修饰都十分恰当准确</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使句子富有表现力。</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blinds(horizontal)">
                                      <p:cBhvr>
                                        <p:cTn id="12" dur="500"/>
                                        <p:tgtEl>
                                          <p:spTgt spid="69"/>
                                        </p:tgtEl>
                                      </p:cBhvr>
                                    </p:animEffect>
                                  </p:childTnLst>
                                </p:cTn>
                              </p:par>
                            </p:childTnLst>
                          </p:cTn>
                        </p:par>
                        <p:par>
                          <p:cTn id="13" fill="hold">
                            <p:stCondLst>
                              <p:cond delay="1000"/>
                            </p:stCondLst>
                            <p:childTnLst>
                              <p:par>
                                <p:cTn id="14" presetID="3" presetClass="entr" presetSubtype="1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par>
                          <p:cTn id="17" fill="hold">
                            <p:stCondLst>
                              <p:cond delay="1500"/>
                            </p:stCondLst>
                            <p:childTnLst>
                              <p:par>
                                <p:cTn id="18" presetID="3" presetClass="entr" presetSubtype="1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childTnLst>
                          </p:cTn>
                        </p:par>
                        <p:par>
                          <p:cTn id="21" fill="hold">
                            <p:stCondLst>
                              <p:cond delay="2000"/>
                            </p:stCondLst>
                            <p:childTnLst>
                              <p:par>
                                <p:cTn id="22" presetID="3" presetClass="entr" presetSubtype="1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childTnLst>
                          </p:cTn>
                        </p:par>
                        <p:par>
                          <p:cTn id="25" fill="hold">
                            <p:stCondLst>
                              <p:cond delay="2500"/>
                            </p:stCondLst>
                            <p:childTnLst>
                              <p:par>
                                <p:cTn id="26" presetID="3" presetClass="entr" presetSubtype="1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linds(horizontal)">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P spid="12" grpId="0"/>
      <p:bldP spid="11" grpId="0"/>
      <p:bldP spid="13" grpId="0"/>
    </p:bld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569277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给下面的句子添上“枝叶”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使句子丰满、生动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从而刻画出“我”的孤寂生活和郁郁不得志的哀怨、闲愁。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我曾无言地伫立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凝视江水中的身影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备感失意。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 ______________________________________________________________________________________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7669262"/>
            <a:ext cx="19800000" cy="3240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7717508"/>
            <a:ext cx="19442160" cy="153272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我曾在这秋水之畔终日无言地伫立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凝视江水中那寂寞瘦削的身影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就像所有在仕途跋涉的文人一样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孤独的我备感失意。</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2415020"/>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修辞巧用法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巧用修辞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能使语言表意丰富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增强语句的表现力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综合运用修辞手法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描述就更加具体、形象、生动。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9"/>
          <p:cNvSpPr txBox="1"/>
          <p:nvPr/>
        </p:nvSpPr>
        <p:spPr>
          <a:xfrm>
            <a:off x="2088556" y="5220990"/>
            <a:ext cx="19874208" cy="4815677"/>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例３</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京剧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是我要向你介绍的第二张名片。柔美的胡琴拉起来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长长的水袖舞起来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流波的眼神瞥过来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千娇百媚的声音唱出来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你是否销了魂儿、醉了心扉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或许你听不懂里面的唱词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或许你看不懂他们的扮相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但只要你静下心来仔细欣赏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就能感受到这“国粹”里面所蕴含的中国所特有的精神气质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那就是对每一个身段、唱腔、念白、动作的尽善尽美的追求。京剧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你的名字叫精致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福建高分作文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中国的名片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088556" y="10014901"/>
            <a:ext cx="19874208" cy="814582"/>
          </a:xfrm>
          <a:prstGeom prst="rect">
            <a:avLst/>
          </a:prstGeom>
          <a:noFill/>
        </p:spPr>
        <p:txBody>
          <a:bodyPr wrap="square" rtlCol="0">
            <a:spAutoFit/>
          </a:bodyPr>
          <a:lstStyle/>
          <a:p>
            <a:pPr>
              <a:lnSpc>
                <a:spcPct val="130000"/>
              </a:lnSpc>
            </a:pP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名师点金</a:t>
            </a:r>
            <a:r>
              <a:rPr lang="en-US" altLang="zh-CN" sz="4000" dirty="0" smtClean="0">
                <a:latin typeface="微软雅黑" panose="020B0503020204020204" pitchFamily="34" charset="-122"/>
                <a:ea typeface="微软雅黑" panose="020B0503020204020204" pitchFamily="34" charset="-122"/>
              </a:rPr>
              <a:t>] </a:t>
            </a:r>
            <a:r>
              <a:rPr lang="zh-CN" altLang="en-US" sz="4000" dirty="0" smtClean="0">
                <a:latin typeface="微软雅黑" panose="020B0503020204020204" pitchFamily="34" charset="-122"/>
                <a:ea typeface="微软雅黑" panose="020B0503020204020204" pitchFamily="34" charset="-122"/>
              </a:rPr>
              <a:t>选段运用排比、拟人等修辞手法</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生动地演绎了京剧这张神奇的名片。</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935893"/>
            <a:ext cx="19874208" cy="3293209"/>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例４</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一场戏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一座台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唱遍的是天下苍生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言不尽的是千年艺术传统。它不像流行音乐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韵律十足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它不像西方歌剧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夸张十足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不像古典音乐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醇香浓厚。它像一个千面镜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有血有肉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有故事还有酒。正所谓“不疯魔不成活”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程蝶衣便是这样因戏而“疯魔”。</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湖南高分作文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一横长城长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一点茉莉香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2" name="TextBox 11"/>
          <p:cNvSpPr txBox="1"/>
          <p:nvPr/>
        </p:nvSpPr>
        <p:spPr>
          <a:xfrm>
            <a:off x="2088556" y="6278616"/>
            <a:ext cx="19874208" cy="1614801"/>
          </a:xfrm>
          <a:prstGeom prst="rect">
            <a:avLst/>
          </a:prstGeom>
          <a:noFill/>
        </p:spPr>
        <p:txBody>
          <a:bodyPr wrap="square" rtlCol="0">
            <a:spAutoFit/>
          </a:bodyPr>
          <a:lstStyle/>
          <a:p>
            <a:pPr>
              <a:lnSpc>
                <a:spcPct val="130000"/>
              </a:lnSpc>
            </a:pP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名师点金</a:t>
            </a:r>
            <a:r>
              <a:rPr lang="en-US" altLang="zh-CN" sz="4000" dirty="0" smtClean="0">
                <a:latin typeface="微软雅黑" panose="020B0503020204020204" pitchFamily="34" charset="-122"/>
                <a:ea typeface="微软雅黑" panose="020B0503020204020204" pitchFamily="34" charset="-122"/>
              </a:rPr>
              <a:t>] </a:t>
            </a:r>
            <a:r>
              <a:rPr lang="zh-CN" altLang="en-US" sz="4000" dirty="0" smtClean="0">
                <a:latin typeface="微软雅黑" panose="020B0503020204020204" pitchFamily="34" charset="-122"/>
                <a:ea typeface="微软雅黑" panose="020B0503020204020204" pitchFamily="34" charset="-122"/>
              </a:rPr>
              <a:t>选段运用比喻、引用的修辞手法</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特别是运用铺排手法</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生动形象化地描绘出京剧的特点。</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569277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选用合适的修辞手法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描写一段“大自然正在编织一幅美丽的画卷”的文字。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字以内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7957294"/>
            <a:ext cx="19800000" cy="41044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8245326"/>
            <a:ext cx="19442160" cy="2252924"/>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小草张开双眼发现这世界竟然有那么大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仅露珠就挡住了他的视线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毛毛虫期待着明天能有一双美丽的翅膀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畅快地飞啊飞啊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小河躺在森林的怀抱里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小声地哼唱着春天写的歌曲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大自然正在编织一幅美丽的画卷。</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2415020"/>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引用生辉法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引用贴近主题的名言警句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点缀在文章之中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增强文章理性之美。这些引用可以是明引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也可以是暗引。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9"/>
          <p:cNvSpPr txBox="1"/>
          <p:nvPr/>
        </p:nvSpPr>
        <p:spPr>
          <a:xfrm>
            <a:off x="2088556" y="5365006"/>
            <a:ext cx="19874208" cy="3293209"/>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例５</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“古来圣贤皆寂寞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惟有饮者留其名。”思屈子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面对污浊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一跃投入汨罗河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深深震撼着我们后人的心灵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想东坡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在顺逆境、成败、荣辱、祸福之时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处变不惊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笑对苍茫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何妨吟啸且徐行”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流露出悠游自在、“一蓑烟雨任平生”的达观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实现了华丽转身。</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广西高分作文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苦乐高考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088556" y="8605366"/>
            <a:ext cx="19874208" cy="89255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名师点金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选段引用名言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论述了古代名人针对“苦”“乐”的处理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增加了文章的厚重感。</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72016"/>
            <a:ext cx="19874208" cy="4015458"/>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例６</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传统文化是情感交流的纽带。从“昔我往矣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杨柳依依”的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长太息以掩涕兮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哀民生之多艰”的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离骚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到“酾酒临江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横槊赋诗”的一代枭雄曹操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再到“手把花锄出绣闺”的黛玉葬花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都寄托了作者丰富的情感。阅读经典就好像漫溯文化清流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打捞的是古人情感的结晶。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年北京卷高分作文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说纽带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2" name="TextBox 11"/>
          <p:cNvSpPr txBox="1"/>
          <p:nvPr/>
        </p:nvSpPr>
        <p:spPr>
          <a:xfrm>
            <a:off x="2088556" y="6918557"/>
            <a:ext cx="19874208" cy="814582"/>
          </a:xfrm>
          <a:prstGeom prst="rect">
            <a:avLst/>
          </a:prstGeom>
          <a:noFill/>
        </p:spPr>
        <p:txBody>
          <a:bodyPr wrap="square" rtlCol="0">
            <a:spAutoFit/>
          </a:bodyPr>
          <a:lstStyle/>
          <a:p>
            <a:pPr>
              <a:lnSpc>
                <a:spcPct val="130000"/>
              </a:lnSpc>
            </a:pP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名师点金</a:t>
            </a:r>
            <a:r>
              <a:rPr lang="en-US" altLang="zh-CN" sz="4000" dirty="0" smtClean="0">
                <a:latin typeface="微软雅黑" panose="020B0503020204020204" pitchFamily="34" charset="-122"/>
                <a:ea typeface="微软雅黑" panose="020B0503020204020204" pitchFamily="34" charset="-122"/>
              </a:rPr>
              <a:t>] </a:t>
            </a:r>
            <a:r>
              <a:rPr lang="zh-CN" altLang="en-US" sz="4000" dirty="0" smtClean="0">
                <a:latin typeface="微软雅黑" panose="020B0503020204020204" pitchFamily="34" charset="-122"/>
                <a:ea typeface="微软雅黑" panose="020B0503020204020204" pitchFamily="34" charset="-122"/>
              </a:rPr>
              <a:t>选段的引用富含诗意</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意蕴无穷。它们都使文章熠熠生辉</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富有艺术感染力。</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4093428"/>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在下面一段普通的抒情文字中添加引用性的文字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使其意蕴丰富。</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我向往悠闲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我喜欢清纯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我心仪静谧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我追寻祥和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但我始终没有停止过追求自己的梦想。</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7165206"/>
            <a:ext cx="19800000" cy="3024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7358757"/>
            <a:ext cx="19442160" cy="2182713"/>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我向往“采菊东篱下”的那种悠闲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我喜欢“清水出芙蓉”的那般清纯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我心仪“人迹板桥霜”的那片静谧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我追寻“低头弄莲子”的那味祥和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但我始终没有停止过追求自己的“暂因苍生起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谈笑安黎元”的梦想。</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2415020"/>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句式整齐法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由排比、对偶或对比等构成的整句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运用到文章中会使文章多姿多彩。整齐的句式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语言十分流畅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给人一气呵成之感。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9" name="TextBox 8"/>
          <p:cNvSpPr txBox="1"/>
          <p:nvPr/>
        </p:nvSpPr>
        <p:spPr>
          <a:xfrm>
            <a:off x="2088556" y="5365006"/>
            <a:ext cx="19874208" cy="5615896"/>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例７</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何为“第一流”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非于“浅碧深红”、诸般外表之中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非</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于家世显赫、钟鸣鼎食之中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非于神气自满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存私不报中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而存诸其香。非淡雅不足致敬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非皎洁不足致美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非清正不足致义。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有匪君子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如切如磋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如琢如磨。”此意正其中矣。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第一流者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必有大爱小善之心兼足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必有诗书之精于内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必谨以修身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必意趣风雅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必立身安命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必奉己报诚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亦必行万里之路有大见大识大勇大为也。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重庆高分作文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自是花中第一流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088556" y="10909622"/>
            <a:ext cx="19874208"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名师点金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选段整齐的对比、排比句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既是论据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又使语言富有气势。</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760" y="3132455"/>
            <a:ext cx="19799935" cy="28848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400114"/>
            <a:ext cx="19714038" cy="2252924"/>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三更灯火五更鸡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正是男儿读书时。黑发不知勤学早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白首方悔读书迟。”颜真卿的一首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劝学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蕴含着诗人深沉的人生经历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更蕴含着其对少年的殷殷期盼。是啊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求知应从孩童开始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阅读也应从青春开始。正值青春年华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恰是美好岁月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阅读正当时。</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72016"/>
            <a:ext cx="19874208" cy="4093428"/>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例８</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长城长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与海相邻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长城陡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万阶上天际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长城久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千年风霜未坍塌。它不像吴哥窟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神秘绮丽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它不像巴黎圣母院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闪耀人性光辉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它不像加利福尼亚漫长海岸线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蜿蜒动人。但是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它让世代中国人奋勇抗敌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这才有今日我中华复兴壮丽征程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它让中国人有永不服输的斗志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这才有那千年未曾断绝的灿烂中华文明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湖南高分作文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一横长城长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一点茉莉香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2088556" y="6990565"/>
            <a:ext cx="19874208" cy="1614801"/>
          </a:xfrm>
          <a:prstGeom prst="rect">
            <a:avLst/>
          </a:prstGeom>
          <a:noFill/>
        </p:spPr>
        <p:txBody>
          <a:bodyPr wrap="square" rtlCol="0">
            <a:spAutoFit/>
          </a:bodyPr>
          <a:lstStyle/>
          <a:p>
            <a:pPr>
              <a:lnSpc>
                <a:spcPct val="130000"/>
              </a:lnSpc>
            </a:pP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名师点金</a:t>
            </a:r>
            <a:r>
              <a:rPr lang="en-US" altLang="zh-CN" sz="4000" dirty="0" smtClean="0">
                <a:latin typeface="微软雅黑" panose="020B0503020204020204" pitchFamily="34" charset="-122"/>
                <a:ea typeface="微软雅黑" panose="020B0503020204020204" pitchFamily="34" charset="-122"/>
              </a:rPr>
              <a:t>] </a:t>
            </a:r>
            <a:r>
              <a:rPr lang="zh-CN" altLang="en-US" sz="4000" dirty="0" smtClean="0">
                <a:latin typeface="微软雅黑" panose="020B0503020204020204" pitchFamily="34" charset="-122"/>
                <a:ea typeface="微软雅黑" panose="020B0503020204020204" pitchFamily="34" charset="-122"/>
              </a:rPr>
              <a:t>选段句式整齐</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有成双出现的句子</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有三句构成的排比句</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语调铿锵</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富有节奏</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给人以美感</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充分表达出长城所具有的</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8893810"/>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以下作文的三段构成排比段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呈现出的效果是段落整齐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而每段中的内容又适当兼顾句式整齐。试结合前后两段内容和写法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写出中间一段描写“万里长城”的内容。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(150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字左右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那空气中飘荡着的食物的香气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仿佛是调皮的精灵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无时无刻不在挑逗着你的味蕾。中华民族的饮食文化历经数千年的创新与延伸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已发展到今日的八大菜系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各菜系富有自身特色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亦包含当地文化。当你用筷子夹起面前的菜肴送入口中细细咀嚼时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你品尝到的不仅仅是食物的美味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更是一个地区的历史与文化。川蜀地区的热情似火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江南地区的细腻清淡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岭南地区的味美鲜甜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皆在那小小的菜盘中得以体现。备一副碗筷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泡一壶茗茶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好好享受中华美食带给你的味蕾冲击吧。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4815677"/>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那空巷中传来的韵味悠长的唱词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是京剧演员在台上演绎着一个个动人心弦的故事。唱念做打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那一抬头一拂袖之间蕴含着万千情思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是白蛇与许仙在断桥之上的初次相遇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是杜丽娘在复生之后与情郎的欣喜相拥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是杨贵妃醉酒之后的万千姿态。那一声声婉转的戏词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唱尽了多少人间繁华、爱恨离别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亦唱出了中华文化的悠长意蕴。听一曲京戏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品一段故事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让你的午后时光变得多姿多彩。</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广东高分作文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中华文化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韵味悠长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7669262"/>
            <a:ext cx="19800000" cy="38884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7862813"/>
            <a:ext cx="19442160" cy="3693319"/>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那巍峨壮美的万里长城。当你站立于长城之上眺望远方的风景时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你会被那壮美的气势所感染。绵延万里的长城啊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是中华民族智慧的结晶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更是中华文化的重要标志。它屹立不倒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曾抵御了多少外族进犯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它绵延万里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似一条巨龙盘踞东方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它由血肉筑成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蕴含着中华人民不屈不挠的精神。当你站立于城墙之上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会有与前人相似的“指点江山”之感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世人皆说“不到长城非好汉”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外国的朋友来吧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登上长城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来一同领略中华大地的壮美风光。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313692"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sp>
        <p:nvSpPr>
          <p:cNvPr id="6" name="TextBox 5"/>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7</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5437014"/>
            <a:ext cx="10011392" cy="3046988"/>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记叙文</a:t>
            </a:r>
            <a:r>
              <a:rPr lang="en-US" altLang="zh-CN" sz="9600" dirty="0" smtClean="0">
                <a:solidFill>
                  <a:srgbClr val="E9C355"/>
                </a:solidFill>
                <a:latin typeface="微软雅黑" panose="020B0503020204020204" pitchFamily="34" charset="-122"/>
                <a:ea typeface="微软雅黑" panose="020B0503020204020204" pitchFamily="34" charset="-122"/>
              </a:rPr>
              <a:t>·</a:t>
            </a:r>
            <a:r>
              <a:rPr lang="zh-CN" altLang="en-US" sz="9600" dirty="0" smtClean="0">
                <a:solidFill>
                  <a:srgbClr val="E9C355"/>
                </a:solidFill>
                <a:latin typeface="微软雅黑" panose="020B0503020204020204" pitchFamily="34" charset="-122"/>
                <a:ea typeface="微软雅黑" panose="020B0503020204020204" pitchFamily="34" charset="-122"/>
              </a:rPr>
              <a:t>常用写作模板</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14101"/>
            <a:ext cx="19874208" cy="1614801"/>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记叙文所记事件以生动曲折、跌宕起伏为佳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讲究波澜起伏之美。其中情节的曲折之美更是记叙文出彩的关键。为此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写好记叙文要掌握设置情节波澜四法。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628702"/>
            <a:ext cx="19874208" cy="9616992"/>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巧设悬念式</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巧设悬念式一般在开头便设置悬念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以便引起读者的阅读兴趣。接着再设置几个悬念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一般设置的悬念个数为二至三个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每设置完一个悬念就要为解开这个“结”进行搭桥。搭桥的最好办法是做铺垫。铺垫可以是对环境做的铺垫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也可以是对人物介绍做的铺垫。为了使考场作文更吸引评卷人的眼球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在行文中不要太含蓄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以防自己安排的铺垫太隐蔽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让评卷人看不出来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要多处点题。最后一般要暗扣材料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以含有寓意的语言结束文章。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悬念又称关子。它是作者为了激发那种“紧张与期待的心理活动”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而在行文中有意采取的一种积极而有效的手段。</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设悬念常用方法有“藏头法”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在叙事时不将起因轻易告诉读者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和“反常法”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利用人的反常言行设置悬念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使读者产生急于了解导致这种反常言行的原因的期待心理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“藏头法”的四种形式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发展中的某个突出片段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起因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发展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发展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起因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起因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发展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;④</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发展中的某个突出片段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起因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发展。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9" name="54a.jpg" descr="id:2147487534;FounderCES"/>
          <p:cNvPicPr/>
          <p:nvPr/>
        </p:nvPicPr>
        <p:blipFill>
          <a:blip r:embed="rId1" cstate="print"/>
          <a:stretch>
            <a:fillRect/>
          </a:stretch>
        </p:blipFill>
        <p:spPr>
          <a:xfrm>
            <a:off x="6048996" y="4932958"/>
            <a:ext cx="9865096" cy="3816424"/>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61699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例文印证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重读母亲这部书</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“无法可修饰的一对手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带出温暖永远在背后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听到窗外的歌声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我将手中的书拿到窗边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打开窗户。午后的日光刚好洒在书的扉页上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隐约映出了母亲的脸庞。我轻轻地、缓缓地翻着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每页只有寥寥数字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却把我带到回忆中。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“这你都记不得了。”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这是母亲每每看到我右腿膝以下那条十几厘米长的疤时会说的话。她说这是我小时候被开水烫的。还好我不记得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不然想一想那一定是痛彻心扉的。我没有再问细节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因为我注意到她一直盯着这条疤看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微皱着眉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我能想象得到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当时的我坐在地上号啕大哭的情景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而痛彻心扉的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总会有细节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让我们感受到母爱的温度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总会有小事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让我们走进母亲柔软的内心。如果看见她在哭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那就悄悄地走过去抱抱她吧。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69496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“你现在一点都不像我。”</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放假回家路上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在与最近无心学习的我争论完高中时应不应该培养些兴趣爱好丰富未来大学生活后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母亲这样说。“我在你这么大的时候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是家中三姐妹中最知道学习的一个。后来我都是自学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我知道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你说过很多遍了。”她年少的时候并没有考上高中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但是却自学考上了大专。那时她很好学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骑着外祖父的自行车去上补习班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暴风雨雪都拦不住她。我不记得最初是讲什么说起的这事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只记得夜晚不再喧嚣的街道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她说这些时的感慨和小小自豪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以及她眼里泛着的微光。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如果社会乃至全世界都无情地摧毁着我们的上进心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迎击而上大概是个好办法。怀着小小的自豪与骄傲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不惧风雪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用梦想为自己筑一把坚实的伞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守护自己的本心。就像母亲一样。</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“咚。”</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我以为这是父亲不满垃圾桶堆满后没人倒而将垃圾重重摔到垃圾桶上发出的声音。</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556694"/>
            <a:ext cx="19786046" cy="969391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但在母亲倒掉垃圾后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我又听到母亲拿着扫帚扫地发出的“唰唰”声和簸箕碰撞地面发出的“叮当”声响了一阵。我知道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是父亲赌气将垃圾桶弄翻了。此间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我没有抬头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只是背对他们趴在沙发上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埋头盯着一张空白的作业纸。我不想看到父亲愤怒的神色。我更不想看到母亲无奈地皱眉。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有时候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会觉得生活中有片泥潭。不是深陷其中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不能自拔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就是带着一身泥水挣扎出来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承受着它额外的重量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继续爬。相信无论泥潭多深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母亲都会选择后者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也会拉着我选择后者。泥淖之中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愿能与母亲砥砺前行。</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“宁愿妈妈你是妹妹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爱玩就玩有我照顾你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这歌声大概是从那过路人身上的音乐播放器中传来的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那人走远了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歌声也淡了。窗外一半蔚蓝一半金黄还被厚重的云层半掩的天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看似要落雨。但愿刚刚的过路人身上带着伞。我低头欲合上已翻到空白页的书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发现了书页上的两滴水。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已经下雨了吗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年天津卷高分作文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969496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下面是一篇高分作文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请补写合适的开头段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字左右。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且歌且舞</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幸福中国</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安徽一考生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开头段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一曲京剧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唱出了红尘纷扰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一支广场舞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舞出了追逐小康的中国梦。且歌且舞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幸福中国。</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亲爱的马丽娅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请允许我在这里为你简笔勾勒一下中国的轮廓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她的包容的慈祥的眉目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她的传承千载的丰美的气韵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她的庄重的思索与反省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她的永远前进的脚步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少年初识时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她是惊鸿一面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多年后走近时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她已是沧海笑靥。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她就是一部摊开的让你百读不厌的书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等着你去阅读并一读再读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直到读懂。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翻开第一页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你看到的是中国国粹京剧。也许是那一声声铿锵有力、直击人心的嘶吼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也许是那一段段百折千回、悠扬婉转的曲调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也许是台上台下演员的倾力演唱、人们的激</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9255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模板点评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9" name="图片 8" descr="1.png"/>
          <p:cNvPicPr>
            <a:picLocks noChangeAspect="1"/>
          </p:cNvPicPr>
          <p:nvPr/>
        </p:nvPicPr>
        <p:blipFill>
          <a:blip r:embed="rId1" cstate="print"/>
          <a:stretch>
            <a:fillRect/>
          </a:stretch>
        </p:blipFill>
        <p:spPr>
          <a:xfrm>
            <a:off x="5619591" y="3420790"/>
            <a:ext cx="11734661" cy="8928992"/>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9694962"/>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阅读下面的漫画材料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根据要求写一篇不少于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字的文章。</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结合材料的内容和寓意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选好角度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明确文体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自拟标题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不要套作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不得抄袭。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8" name="yw2.jpg" descr="id:2147487541;FounderCES"/>
          <p:cNvPicPr/>
          <p:nvPr/>
        </p:nvPicPr>
        <p:blipFill>
          <a:blip r:embed="rId1" cstate="print"/>
          <a:stretch>
            <a:fillRect/>
          </a:stretch>
        </p:blipFill>
        <p:spPr>
          <a:xfrm>
            <a:off x="5472932" y="4572918"/>
            <a:ext cx="11305256" cy="583094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249299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我来写高考作文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我的题目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725046"/>
            <a:ext cx="19800000" cy="5760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16548" y="5941070"/>
            <a:ext cx="19786045" cy="506350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立意示例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该题属于漫画类材料作文题。要对漫画的内容做全面了解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深刻理解漫画的寓意。该漫画呈现了一种社会现象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广场舞近年在中国非常盛行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跳广场舞有益于身心健康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这本是一件无可厚非的事情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但是大爷大妈跳舞不分时间、场合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加之巨大的音乐声响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就会对附近的居民造成不良影响。画面上部的小伙子因为难以忍受这种“骚扰”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用自制水枪扫射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赶走舞者。该漫画作文具有很强的现实意义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跳广场舞本是一项有益于老年人的活动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但老年人在自我愉悦的同时也应注意维护良好的公共秩序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小伙子为了维护自己的权益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没有采取与他们进行沟通的方式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而是选择一种简单、粗暴的方式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也体现了道德的缺失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其行为更加恶劣。</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916734"/>
            <a:ext cx="19800000" cy="5760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16548" y="3132758"/>
            <a:ext cx="19786045" cy="4413516"/>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具体写作时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可以从跳广场舞的大爷大妈的角度来思考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身体的“舞”加上心灵的“悦”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才是真正的身心愉悦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良好的公共秩序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需要每个人来维护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将心比心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做自己喜欢的事情时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心中应装着他人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等。也可以从小伙子的角度来思考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做文明人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拒绝粗鲁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做事应讲究方法和策略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这样才能取得更好的效果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维护权益要在道德、文明的基础上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不能以暴制暴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等。还可以从双方的角度来立意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理解、包容不可缺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社会需要“爱心”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等等。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题目示例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学会沟通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将心比心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做文明人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以错误惩罚错误的故事</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628702"/>
            <a:ext cx="19874208" cy="7216334"/>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抑扬交错式</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抑扬交错式就是一种根据人们认识事物的客观规律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将生活素材组织在一起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通过前后材料的反差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突出表现对象的本质属性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鲜明地刻画人物形象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揭示主题的构思方式。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抑制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就是对人、事、物进行贬抑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扬起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就是对人、事、物进行褒扬。抑扬交错式有两种模式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一是欲扬先抑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适用于歌颂某品德、某精神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二是欲抑先扬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适用于批判某种现象或揭露某些黑暗面。学生作文使用较多的是欲扬先抑模式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即先用一段文字进行铺垫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铺垫往往是“抑”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让读者有一种先入为主的感觉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接着在行文中加深这种感觉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以起到烘托的目的。文章到此就要考虑转入“扬”的写作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这种“扬”要让读者在不自觉中形成思维上的逆转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与前面的“抑”形成对照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最后在结尾点题总结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升华主题。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10" name="55b.jpg" descr="id:2147487555;FounderCES"/>
          <p:cNvPicPr/>
          <p:nvPr/>
        </p:nvPicPr>
        <p:blipFill>
          <a:blip r:embed="rId1" cstate="print"/>
          <a:stretch>
            <a:fillRect/>
          </a:stretch>
        </p:blipFill>
        <p:spPr>
          <a:xfrm>
            <a:off x="6625060" y="3348782"/>
            <a:ext cx="7128792" cy="7776864"/>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816773"/>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例文印证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花开自有时</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我看高考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初夏的风雨来了似乎就没有要停的意思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而我也忘记了自己在这风雨中走了多长时间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我的这次离家一如这风雨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不知何时可以结束。妈妈进门时眼角的泪花早已模糊了我分辨泪水和雨水的思绪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泪水就这样迷迷糊糊地伴着雨水顺着溪流一直流到学校门前的池塘里。三年前刚踏进这所学校时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池中的荷花正开得艳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还没走进校园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淡淡的荷香和缤纷的花朵惊艳了每一个刚来的同学。很多同学在交谈中流露出与我不谋而合的想法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如果每天来这塘边小憩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那么三年的高中生活一定会留下无数美好的回忆。”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正式开学后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满天纷飞的知识和作业像冬日飘落的雪花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无声无息间覆盖了一切美好的憧憬。我们终日俯首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穿着暗灰色的校服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在“三点一线”式的生活里抱着厚重的教科书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61699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满脑子数理化公式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开口闭口不是“之乎者也”就是英语单词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连晚上躺在床上还要回忆一天上课的内容。每到夜自修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铺天盖地的作业席卷而来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看不完的书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做不完的题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考不完的试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为了那破茧成蝶的一刻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我们甚至没有了哪怕一分钟的抱怨的时间。</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挥手时的我们已不是当初的自己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三年的拼搏努力终将用一个高考的分数为自己作结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而我的茧却在绽开的那一瞬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以一种遗憾的方式跌落在母亲柔软的泪眼里。三年里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自己坚实地走过了每一步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没想到在这吐露芬芳的时节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我的这一朵蓓蕾却凋零在盛夏的风雨里。</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我开始讨厌起这夏天的风雨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本该春华秋实的美丽却被一场暴风雨改变成惨痛的结局。看着满池塘被风雨摧残的荷花瓣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我才意识到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雨已经停了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不知不觉间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我已经来到了学校门前的池塘边。美丽是上苍的眷顾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冥冥中的倾情是可遇而不可求的。我以这样的心境在这样的时刻邂逅了三年前的憧憬。三年来我第一次有足够的时间来细细打量这身边的荷塘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荷塘依旧是美丽的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只不过平添了一种凄凉的感觉。荷叶翻飞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那高高低低的莲蓬被风吹得凌乱了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已经盛开的荷花被砸得不成样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满池都是凋零的花瓣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而那含苞待放的花骨朵</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816773"/>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却依然坚挺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也有扛不住的弯了腰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却又从折弯处重新挺立起来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它们前赴后继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在雨后的阳光中静静等待盛开。</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姹紫嫣红的春季早已过去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荷花却在这时有风雨的夏季绽开。是的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每一种花都会在适合的季节盛开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而每一朵花都有自己的花期。我是一朵生长在山洞溪流中一个不起眼的角落里的野荷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虽然没有阳光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没有雨露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我也有自己的心愿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我也期盼着在适合的季节里为我的人生绽放美丽。只是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这是一个错误的时间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这场暴风雨赶在了我的花期之前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我没有扛住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花秆被暴风雨折弯了。我嗅着淡淡的荷香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在温暖的阳光中攥足了力量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我以最快的速度冲回了家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我坚定有力地告诉了爸爸妈妈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我决定补习。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此时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我再次坐在了高考的考场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我坚信今年的六月就是我盛开的时节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而此时就是我吐露灿灿金黄的花蕊的瞬间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历经风雨的花蕾一定会盛开得更加芬芳。</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云南高分作文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9255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模板点评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 name="图片 9" descr="1.png"/>
          <p:cNvPicPr>
            <a:picLocks noChangeAspect="1"/>
          </p:cNvPicPr>
          <p:nvPr/>
        </p:nvPicPr>
        <p:blipFill>
          <a:blip r:embed="rId1" cstate="print"/>
          <a:stretch>
            <a:fillRect/>
          </a:stretch>
        </p:blipFill>
        <p:spPr>
          <a:xfrm>
            <a:off x="5760964" y="3233405"/>
            <a:ext cx="10585176" cy="9476417"/>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969391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情感染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那深结于心的归属与认同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会让你震撼。大国崛起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不仅需要硬实力的强大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同时也需要软实力的雄厚。唯有如此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中华民族才能拧成一股绳。</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翻到第二页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你看到的是中国广场舞。一举手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一投足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整齐划一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一蹙眉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一笑靥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变幻莫测。广场舞不需要多大技巧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它重在参与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重在表达自己欢乐自信的情怀。它也不分年龄和性别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老少皆宜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男女不限。瞧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群众发挥自如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步伐矫健。广场舞舞出的不但是健康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更是一份好心情。它既是一种娱乐方式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也是中国人积极乐观的态度的体现。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活力舞步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曼妙水袖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同舞在神州大地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欢快音乐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婉转戏腔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齐歌着华夏文明。无论是韵味悠长的京剧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还是方兴未艾的广场舞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都站在时代的立场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画出了一个幸福的歌舞中国。</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亲爱的马丽娅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请到梨园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欣赏中国传承悠久的历史文化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请到广场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感受中国人积极乐观的心态。读懂中国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你就得一页页翻看这部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三千笔墨写不尽我多彩中华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的鸿篇巨制。且歌且舞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中国一路走来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且歌且舞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歌出人民幸福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且歌且舞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舞出大国风采。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千年共享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热血难凉。马丽娅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中国欢迎你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649408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北京卷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2049</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我们的共和国将迎来百年华诞。届时假如请你拍摄一幅或几幅照片来展现中华民族伟大复兴的辉煌成就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你将选择怎样的画面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请展开想象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以“共和国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我为你拍照”为题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写一篇记叙文。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想象合理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有叙述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有描写。可以写宏大的画面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也可以写小的场景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以小见大。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我来写高考作文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988742"/>
            <a:ext cx="19800000" cy="79928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3255629"/>
            <a:ext cx="19442160" cy="7224094"/>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立意示例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题目设计了在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2049</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年共和国百年华诞之际为“共和国拍照”这样一个场景。“两个一百年”是党提出的宏伟目标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是国家发展、民族复兴的目标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也是几代中国人从贫弱走向富强的“中国梦”。这属于考生应知的内容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他们到那时正值壮年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是国家的骨干力量。题目请考生展开想象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展望共和国的辉煌前景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关注个人在祖国建设发展中的作用。从构思上看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可以写宏观的建筑、交通、航空航天等诸多领域的成果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也可以从微观切入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从家庭、学校、科研院所、社会组织等入手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突出共和国百年华诞之际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人民生活状况的变化。无论如何立意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都要把握题目中的一个重要的点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拍照”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也就是一定要有一个特写的镜头或者场景。立意角度示例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为自己拍照。从自己的感受来写国家变化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通过自己的笔触去表现祖国的变化。②为家庭拍照。写自己家庭的变化、自我生活的变化等。③为祖国的变化拍照。以“回家”为线索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如写一个海外游子回乡记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从他的视角来反映祖国的变化等。④为祖国统一拍照。写祖国统一、台湾回归的美好愿望与现实。</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628702"/>
            <a:ext cx="19874208" cy="8816773"/>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一线串珠式</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“一线串珠式”是指以一条线索贯穿全文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将经过取舍后相对独立的写作素材用好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不仅能快速布局构思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而且能使文章内容充实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脉络清晰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结构严谨。采用这种模板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文章不易离题偏题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读者很容易能找到阅读的突破口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从而顺藤摸瓜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理清文章层次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把握文章内容。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“一线串珠式”又分为时空顺序式、“关键”勾连式、思想贯穿法等。具体来看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运用“一线串珠式”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应注意以下两点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引线必须在对各种材料的特点及其相互关系有了深刻认识的基础上进行。特别是以事为线索的文章必须注意三点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一是要把事件的起因、发展的全过程叙述清楚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二是所涉及的景、人等均要扣住线索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三是要通过中心事件与次要事件的合理搭配体现线索。</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②线索必须有利于文章的结构和审美效果的优化。用作线索的连缀物应该是美的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有积极意义的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能体现文章主旨和段落之间内在联系的。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11" name="55c.jpg" descr="id:2147487569;FounderCES"/>
          <p:cNvPicPr/>
          <p:nvPr/>
        </p:nvPicPr>
        <p:blipFill>
          <a:blip r:embed="rId1" cstate="print"/>
          <a:stretch>
            <a:fillRect/>
          </a:stretch>
        </p:blipFill>
        <p:spPr>
          <a:xfrm>
            <a:off x="6409036" y="3564806"/>
            <a:ext cx="11665296" cy="7416824"/>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816773"/>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例文印证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素手劳心歌一曲</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母亲不止一次地说过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外婆是大家闺秀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琴棋书画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无不精通。最美的还属外婆的那双手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手指如嫩葱一般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或穿针引线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一来一回中一对鸳鸯活灵活现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或握笔执墨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一笔一画染出大好河山。</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可我不信。自我记事起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从来就没有见过外婆的手有这般的迷人风采。它硬如生铁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又粗糙如柴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那数不清的疤痕沟壑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组成一道道脉络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纵横交错在外婆宽厚的手掌上。它已握不住笔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也刺不出鸳鸯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只能做些零活杂事。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外婆的手何以到了这种地步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母亲叹了口气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讲完那沧桑历史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我亦慨然。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外婆嫁到外公家时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那个家真可谓家徒四壁。分家时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外公仅得一间茅屋。他感到对不起外婆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而外婆只是平静地收拾一切家什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安慰外公说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有个家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生活总是能过的。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816773"/>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搬家后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外婆的手再也接触不到未出阁时的琴棋书画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每天都忙着应付杂乱的柴草、漆黑的炉灶。她的手在扒煤烧柴中黑了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又在柴草荆棘中红了。外公紧紧握住那黝黑流血的手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长叹一声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潸然泪下。外婆微笑着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仿佛忘却了手上的痛和心中的少女梦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轻轻用她不再美丽的手拍着外公突出的脊梁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学着电影里的台词劝慰外公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会有的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面包会有的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一切都会有的。”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后来外婆买了口大铁锅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黝黑漆亮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已长大的母亲围在铁锅旁吮吸着指头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眼巴巴地望着锅里的东西。外婆只是笑着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熟练地翻炒着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任由油星溅到手上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却已不觉疼痛。有了我之后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外婆还是会用这口铁锅煮好一家人的饭菜。温柔的火苗轻轻舔舐着锅底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铁锅一如既往地默默忍受着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一如它身后沉默微笑的外婆。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初次接触外婆的故事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我的感受只有一个字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娶奶奶养奶奶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不养奶奶回奶奶”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虽说这话有些过分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可你娶我总得给我一个基本的生存条件吧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上了大学的姐姐告诉我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这叫</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016554"/>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“嫁鸡随鸡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嫁狗随狗”。年初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看淮剧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探寒窑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我隐隐地感到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外婆的人生不那么简单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像王宝钏一样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外婆其实是一个自强不息、敢于担当的人。她甚至比王宝钏更伟大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王宝钏终究有一个夫君会让她荣华裹身的梦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而外婆却从未指望靠外公飞黄腾达来改变自己的生活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她只是默默地靠自己的力量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与外公一起过属于自己的日子而已。对许多人来说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婚姻不过是占高枝、享清福而已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像现代某些青年所说的那样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宁可坐在宝马车里哭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也不坐在自行车上笑。外婆却在创造自己的生活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虽然艰辛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但那毕竟是自己的生活。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那日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外婆微眯着眼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坐在长椅上晒太阳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外公为她捶着背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那画面温馨得一如外婆刺绣的鸳鸯图。我看着外婆的手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忍不住说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外婆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妈妈说你年轻的时候手可好看了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外婆哈哈大笑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举起双手放于阳光下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那神情仿佛是在欣赏一件满意的艺术品。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年天津卷高分作文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9255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模板点评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9" name="图片 8" descr="1.png"/>
          <p:cNvPicPr>
            <a:picLocks noChangeAspect="1"/>
          </p:cNvPicPr>
          <p:nvPr/>
        </p:nvPicPr>
        <p:blipFill>
          <a:blip r:embed="rId1" cstate="print"/>
          <a:stretch>
            <a:fillRect/>
          </a:stretch>
        </p:blipFill>
        <p:spPr>
          <a:xfrm>
            <a:off x="6265020" y="3288796"/>
            <a:ext cx="10513168" cy="934901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9694962"/>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辽宁卷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根据要求写一篇不少于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字的文章。采用一线串珠式构思。</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夜晚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祖孙二人倚窗远眺。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万家灯火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大街通明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霓虹闪耀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真美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男孩说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要是没有电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没有现代科技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没有高楼林立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上哪儿看去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老人颔首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又沉思摇头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可惜满天繁星没有了。沧海桑田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转眼之间啊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当年那些祖先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山洞边点燃篝火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看月亮初升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星汉灿烂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他们欣赏的也许才是美景。”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对于这则材料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你有何感受、联想和思考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要求选好角度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明确文体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自拟标题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不要脱离材料内容及含意的范围作文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不要套作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不得抄袭。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我的题目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760" y="2988945"/>
            <a:ext cx="19799935" cy="72580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3036988"/>
            <a:ext cx="19442160" cy="6572250"/>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立意示例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sym typeface="+mn-ea"/>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从男孩的角度入手。分析男孩面对灯光闪烁的夜景时所说的话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要是没有电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没有现代科技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没有高楼林立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上哪儿看去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由这句话可知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他认可的美景是由科技主导的现代生活。但作为考生应该明白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材料中的“美景”不仅仅是指美丽的风景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它还应该代表着现代生活中所有由科技带来的社会生活的进步。这样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即使只从男孩的角度立意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范围也是很广泛的。可立意为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科技创造美、科技与生活、感受现代生活之美、科技之光等。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sym typeface="+mn-ea"/>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从老人的角度入手。分析老人的话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有两层意思。其中一句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可惜满天繁星没有了。沧海桑田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转眼之间啊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表明社会变化之快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而这变化经由“可惜”一词带出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道尽老人心中的万千感慨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社会所变并非都尽如人意。那么老人心中所怀念的是什么呢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老人的第二句话道出了缘由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当年那些祖先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山洞边点燃篝火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看月亮初升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星汉灿烂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他们欣赏的也许才是美景。”这也是其中的第二层意思。在老人的心中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自然之美才是真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313692"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sp>
        <p:nvSpPr>
          <p:cNvPr id="6" name="TextBox 5"/>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1</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5437014"/>
            <a:ext cx="10011392" cy="3046988"/>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议论文</a:t>
            </a:r>
            <a:r>
              <a:rPr lang="en-US" altLang="zh-CN" sz="9600" dirty="0" smtClean="0">
                <a:solidFill>
                  <a:srgbClr val="E9C355"/>
                </a:solidFill>
                <a:latin typeface="微软雅黑" panose="020B0503020204020204" pitchFamily="34" charset="-122"/>
                <a:ea typeface="微软雅黑" panose="020B0503020204020204" pitchFamily="34" charset="-122"/>
              </a:rPr>
              <a:t>•</a:t>
            </a:r>
            <a:r>
              <a:rPr lang="zh-CN" altLang="en-US" sz="9600" dirty="0" smtClean="0">
                <a:solidFill>
                  <a:srgbClr val="E9C355"/>
                </a:solidFill>
                <a:latin typeface="微软雅黑" panose="020B0503020204020204" pitchFamily="34" charset="-122"/>
                <a:ea typeface="微软雅黑" panose="020B0503020204020204" pitchFamily="34" charset="-122"/>
              </a:rPr>
              <a:t>拟题、开篇、结尾</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760" y="2988945"/>
            <a:ext cx="19799935" cy="25927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256215"/>
            <a:ext cx="19714038" cy="1532727"/>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说中国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不如看中国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看中国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不如游中国。中国也许没有惊世骇俗的好莱坞大片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但一定有令观众目不转睛的京剧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中国也许没有万人空巷的芭蕾舞表演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但一定有让人激情澎湃的广场舞。</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760" y="2988945"/>
            <a:ext cx="19799935" cy="48494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3036988"/>
            <a:ext cx="19442160" cy="4411980"/>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sym typeface="+mn-ea"/>
              </a:rPr>
              <a:t>正的美。自然遭到破坏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sym typeface="+mn-ea"/>
              </a:rPr>
              <a:t>人文创造出来的景观再如何美也比不上自然之美、原始之美。由此考生可以立意为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sym typeface="+mn-ea"/>
              </a:rPr>
              <a:t>巨变的遗憾、自然之殇、自然与美、感念自然、原始的文明、让历史照亮现实等。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sym typeface="+mn-ea"/>
              </a:rPr>
              <a:t>③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sym typeface="+mn-ea"/>
              </a:rPr>
              <a:t>从辩证思考的角度入手。思辨色彩如此浓厚的作文命题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sym typeface="+mn-ea"/>
              </a:rPr>
              <a:t>最适合学生发表自己的观点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sym typeface="+mn-ea"/>
              </a:rPr>
              <a:t>只要观点鲜明、论据充分、论述得当即可。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题目示例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总想和你在一起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心弦上不逝的美景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最遥远的距离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暗夜的星辰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;⑤</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欣赏真正的美景。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628702"/>
            <a:ext cx="19874208" cy="8016554"/>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场面巧合式</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场面巧合式是通过许多个镜头把不同时间、不同场合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地点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的生活片段巧妙地连接起来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以体现作品主题的方法。用这种方法写文章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可采用并列式、层进式、对比式、连续式、反复式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场面的展现不能只停留在一个层面上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选材必须多角度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且材料要具有代表性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所选的场合片段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无论是人物生活片段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抑或是景物描写片段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甚至是故事、抒情片段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都要服从表达主题的需要。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几个场面选好后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要按照一定的顺序连接起来。连接方式要根据表达的需要灵活选用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可一个接一个地展示出来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靠读者的理解来衔接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也可用明衔接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即通过序号、小标题、点题式议论等来衔接。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9" name="表格 8"/>
          <p:cNvGraphicFramePr>
            <a:graphicFrameLocks noGrp="1"/>
          </p:cNvGraphicFramePr>
          <p:nvPr/>
        </p:nvGraphicFramePr>
        <p:xfrm>
          <a:off x="2088556" y="3562653"/>
          <a:ext cx="19658330" cy="7412990"/>
        </p:xfrm>
        <a:graphic>
          <a:graphicData uri="http://schemas.openxmlformats.org/drawingml/2006/table">
            <a:tbl>
              <a:tblPr/>
              <a:tblGrid>
                <a:gridCol w="1368152"/>
                <a:gridCol w="2232248"/>
                <a:gridCol w="16057783"/>
              </a:tblGrid>
              <a:tr h="1139825">
                <a:tc rowSpan="6">
                  <a:txBody>
                    <a:bodyPr/>
                    <a:lstStyle/>
                    <a:p>
                      <a:pPr algn="ctr" defTabSz="2117725" rtl="0" fontAlgn="base">
                        <a:lnSpc>
                          <a:spcPct val="130000"/>
                        </a:lnSpc>
                        <a:spcBef>
                          <a:spcPct val="0"/>
                        </a:spcBef>
                        <a:spcAft>
                          <a:spcPct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场面巧合法结构</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algn="ctr" defTabSz="2117725" rtl="0" fontAlgn="base">
                        <a:lnSpc>
                          <a:spcPct val="130000"/>
                        </a:lnSpc>
                        <a:spcBef>
                          <a:spcPct val="0"/>
                        </a:spcBef>
                        <a:spcAft>
                          <a:spcPct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模板样式</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algn="ctr" defTabSz="2117725" rtl="0" fontAlgn="base">
                        <a:lnSpc>
                          <a:spcPct val="130000"/>
                        </a:lnSpc>
                        <a:spcBef>
                          <a:spcPct val="0"/>
                        </a:spcBef>
                        <a:spcAft>
                          <a:spcPct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方法要领</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6675" marR="66675"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r>
              <a:tr h="1140127">
                <a:tc vMerge="1">
                  <a:tcPr/>
                </a:tc>
                <a:tc>
                  <a:txBody>
                    <a:bodyPr/>
                    <a:lstStyle/>
                    <a:p>
                      <a:pPr algn="ctr" defTabSz="2117725" rtl="0" fontAlgn="base">
                        <a:lnSpc>
                          <a:spcPct val="130000"/>
                        </a:lnSpc>
                        <a:spcBef>
                          <a:spcPct val="0"/>
                        </a:spcBef>
                        <a:spcAft>
                          <a:spcPct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并列式</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两条或两条以上的情节线索并列表现</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分头叙述而统一在一个完整的情节结构或主题要求里</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6675" marR="66675"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r>
              <a:tr h="1140127">
                <a:tc vMerge="1">
                  <a:tcPr/>
                </a:tc>
                <a:tc>
                  <a:txBody>
                    <a:bodyPr/>
                    <a:lstStyle/>
                    <a:p>
                      <a:pPr algn="ctr" defTabSz="2117725" rtl="0" fontAlgn="base">
                        <a:lnSpc>
                          <a:spcPct val="130000"/>
                        </a:lnSpc>
                        <a:spcBef>
                          <a:spcPct val="0"/>
                        </a:spcBef>
                        <a:spcAft>
                          <a:spcPct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层进式</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几个情景所表达的情感、道理呈递进关系</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表达的主题逐层深入</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步步推进</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6675" marR="66675"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r>
              <a:tr h="1140127">
                <a:tc vMerge="1">
                  <a:tcPr/>
                </a:tc>
                <a:tc>
                  <a:txBody>
                    <a:bodyPr/>
                    <a:lstStyle/>
                    <a:p>
                      <a:pPr algn="ctr" defTabSz="2117725" rtl="0" fontAlgn="base">
                        <a:lnSpc>
                          <a:spcPct val="130000"/>
                        </a:lnSpc>
                        <a:spcBef>
                          <a:spcPct val="0"/>
                        </a:spcBef>
                        <a:spcAft>
                          <a:spcPct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对比式</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把几种截然不同或根本对立的事、人连接在一起</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互相衬托</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形成强烈的对比</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6675" marR="66675"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r>
              <a:tr h="1140127">
                <a:tc vMerge="1">
                  <a:tcPr/>
                </a:tc>
                <a:tc>
                  <a:txBody>
                    <a:bodyPr/>
                    <a:lstStyle/>
                    <a:p>
                      <a:pPr algn="ctr" defTabSz="2117725" rtl="0" fontAlgn="base">
                        <a:lnSpc>
                          <a:spcPct val="130000"/>
                        </a:lnSpc>
                        <a:spcBef>
                          <a:spcPct val="0"/>
                        </a:spcBef>
                        <a:spcAft>
                          <a:spcPct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连续式</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用多个镜头来表现一个动作或一条线索的连续发展</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6675" marR="66675"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r>
              <a:tr h="1140127">
                <a:tc vMerge="1">
                  <a:tcPr/>
                </a:tc>
                <a:tc>
                  <a:txBody>
                    <a:bodyPr/>
                    <a:lstStyle/>
                    <a:p>
                      <a:pPr algn="ctr" defTabSz="2117725" rtl="0" fontAlgn="base">
                        <a:lnSpc>
                          <a:spcPct val="130000"/>
                        </a:lnSpc>
                        <a:spcBef>
                          <a:spcPct val="0"/>
                        </a:spcBef>
                        <a:spcAft>
                          <a:spcPct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反复式</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具有一定寓意的镜头在关键时刻反复出现</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与记叙、抒情、议论交叉</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共同表现主题</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6675" marR="66675"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r>
            </a:tbl>
          </a:graphicData>
        </a:graphic>
      </p:graphicFrame>
      <p:pic>
        <p:nvPicPr>
          <p:cNvPr id="1025" name="Picture 1"/>
          <p:cNvPicPr>
            <a:picLocks noChangeAspect="1" noChangeArrowheads="1"/>
          </p:cNvPicPr>
          <p:nvPr/>
        </p:nvPicPr>
        <p:blipFill>
          <a:blip r:embed="rId1" cstate="print"/>
          <a:srcRect/>
          <a:stretch>
            <a:fillRect/>
          </a:stretch>
        </p:blipFill>
        <p:spPr bwMode="auto">
          <a:xfrm>
            <a:off x="0" y="0"/>
            <a:ext cx="114300" cy="762000"/>
          </a:xfrm>
          <a:prstGeom prst="rect">
            <a:avLst/>
          </a:prstGeom>
          <a:noFill/>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894743"/>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例文印证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情满书楼</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我的高考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夜深人静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人们早已进入梦乡。我端坐书桌前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靠着咖啡的刺激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重振精神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决心移动眼前的几座大山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复习资料。</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每天不过十二点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我不会休息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这是我进入高考备战期的常态。我一会儿拿起书来阅读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一会儿又埋头于演算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遨游在知识的海洋中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不知疲倦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因为我常感书楼情满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眼前是一幅幅感人的画面。</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早晨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爸妈在我熟睡时已经准备好营养餐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当我醒来时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热气腾腾的饭菜已呈现在餐桌前。每次爸妈总是关切地问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吃饱没有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高考要来了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营养要跟上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才能复习好。”我就在爸妈一左一右地注视下用完</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早餐</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然后</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在他们的目送下去学校。下午</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我总是在小区的门口，</a:t>
            </a:r>
            <a:endPar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61699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望见爸妈等待的身影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他们一看见我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总是问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今天累吗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学习怎么样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并抢着帮我拿书包。我常常感到惭愧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因为爸妈还把我看作小孩。这就是父母的爱。</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自习课已经上课十五分钟了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数学老师还在继续讲解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同学们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你们可要注意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这个地方是考点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这个地方可是容易出题的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语文老师往往会闯进教室来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惊愕地说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打扰一下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还有几个同学文章没有背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我得找他们一下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让他们把我的作业完成了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再过几分钟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化学老师一定会匆匆赶来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数学老师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我还有一个问题要补充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你能否给我一点儿时间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这个时候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我们往往会忍不住发笑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但我们明白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这就是老师的情。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复习立体几何那一章的内容时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我由于空间思维能力不强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加之学习新课时又没有下功夫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便对这一章有放弃之意。没想到我们学习组的成员知道了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首先不赞成我的决定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然后为我加油打气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鼓励我越过难关。组长负责给我讲解习题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并用积木等工具帮助我建立起立体空间的概念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小胖帮助我整理公式、定义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监督我理解记忆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小花则负责给我纠错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帮助我归纳知识点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在他们的帮助下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我渡过了难关。而今深感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这就是同学的友谊。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6494085"/>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小区的广场上一片安静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只有小鸟的啁啾声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斜阳西下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人们静静回到家中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这是如今的社区。而几个月之前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这里人头攒动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歌声震天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特别是跳广场舞的大妈们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随着震耳欲聋的音乐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翩翩起舞。还有小孩的打闹声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大人们豪迈的交谈声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响成一片。为什么有如此的区别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原来是社区的人们考虑到即将高考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自觉为小区里的考生创造好的复习环境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小区变得安静了。这就是社会的暖。</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时间流逝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夜更深了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我还要继续复习。高考离我越来越近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我要取得优异的成绩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因为在我的周围充满着情谊。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广西高分作文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9255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模板点评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 name="图片 9" descr="1.png"/>
          <p:cNvPicPr>
            <a:picLocks noChangeAspect="1"/>
          </p:cNvPicPr>
          <p:nvPr/>
        </p:nvPicPr>
        <p:blipFill>
          <a:blip r:embed="rId1" cstate="print"/>
          <a:stretch>
            <a:fillRect/>
          </a:stretch>
        </p:blipFill>
        <p:spPr>
          <a:xfrm>
            <a:off x="5400924" y="3708822"/>
            <a:ext cx="12502339" cy="768395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10495181"/>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天津卷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请根据下面的材料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写一篇文章。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我们在长辈的环绕下成长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自以为了解他们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其实每一位长辈都是一部厚书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一旦重新打开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就会读到人生的事理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读到传统的积淀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读到时代的印记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还可以读出我们自己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读出我们成长时他们的成长与成熟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读出我们和他们之间认知上的共识或分歧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十八岁的我们已经长大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今天的重读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是成年个体之间平等的心灵对话、灵魂触摸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是通往理性认知的幽径。请结合自己的生活阅历深入思考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围绕“重读长辈这部书”写一篇作文。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自选角度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自拟标题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文体不限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诗歌除外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文体特征鲜明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;④</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不得抄袭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不得套作。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我来写高考作文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我的题目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988742"/>
            <a:ext cx="19800000" cy="83529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3036988"/>
            <a:ext cx="19442160" cy="5783699"/>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立意示例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这是一道给定任务的材料作文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任务是围绕“重读长辈这部书”。“长辈”既可以是父母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也可以是其他年长的亲人或老师等。“这部书”可以是长辈的人生经历、思想认识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可以是其经验智慧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也可以是其遭受的挫折。“重读”即要求以十八岁成人的眼光来重新思考。可以通过长辈的人生经历重新思考过去的时代与历史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思考家族传统和民族传统方面的文化积淀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思考长辈的人生智慧和经验教训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也可以在长幼互动的关系中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以长辈为镜重新发现与认识自我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从“我”的视角观察长辈在家庭角色和社会角色上的进步与成熟。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题目示例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品味别样的书香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伯伯的知青岁月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阅读须知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接过父辈的旗帜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;⑤</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读你千遍不厌倦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;⑥</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重读爷爷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明悟人生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;⑦</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重读长辈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收获人生财富</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313692"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sp>
        <p:nvSpPr>
          <p:cNvPr id="6" name="TextBox 5"/>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8</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记叙文</a:t>
            </a:r>
            <a:r>
              <a:rPr lang="en-US" altLang="zh-CN" sz="9600" dirty="0" smtClean="0">
                <a:solidFill>
                  <a:srgbClr val="E9C355"/>
                </a:solidFill>
                <a:latin typeface="微软雅黑" panose="020B0503020204020204" pitchFamily="34" charset="-122"/>
                <a:ea typeface="微软雅黑" panose="020B0503020204020204" pitchFamily="34" charset="-122"/>
              </a:rPr>
              <a:t>·</a:t>
            </a:r>
            <a:r>
              <a:rPr lang="zh-CN" altLang="en-US" sz="9600" dirty="0" smtClean="0">
                <a:solidFill>
                  <a:srgbClr val="E9C355"/>
                </a:solidFill>
                <a:latin typeface="微软雅黑" panose="020B0503020204020204" pitchFamily="34" charset="-122"/>
                <a:ea typeface="微软雅黑" panose="020B0503020204020204" pitchFamily="34" charset="-122"/>
              </a:rPr>
              <a:t>形象鲜明</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88556" y="2772718"/>
            <a:ext cx="19658184" cy="3215239"/>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结尾五形式</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古人把好的结尾比作“豹尾”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俗话说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编筐编篓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全在收口。”议论文的结尾是延伸文意、收束全文的关键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是对论点的充分展示和升华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也是衡量学生写作水平的标尺。有五种形式可使议论文结尾回味无穷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3182272"/>
            <a:ext cx="19874208" cy="81458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记叙文的出彩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与其所描写的鲜明人物形象直接相关。记叙文刻画鲜明形象有四法。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blinds(horizontal)">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3293209"/>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形神兼备法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用生动形象的语言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通过描绘人物的容貌、身材、服饰、姿态等来反映人物的内心世界。形貌的描写要以“形”传“神”。要角度多变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工笔细描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简笔勾勒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也可以侧面渲染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还可以使用比喻、拟人、夸张的修辞</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手法与语言、行动、心理等描写相结合的一些方法</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等。</a:t>
            </a:r>
            <a:endPar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1" name="TextBox 10"/>
          <p:cNvSpPr txBox="1"/>
          <p:nvPr/>
        </p:nvSpPr>
        <p:spPr>
          <a:xfrm>
            <a:off x="2088556" y="6013078"/>
            <a:ext cx="19874208" cy="4015458"/>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例１</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蔡工为人诚恳且热心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就是脾气暴躁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身材矮小但声音洪亮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一句话能把人顶一跟头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为此得了个外号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菜头子”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意为干梗倔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似乎还有其他的意思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却无人追究了。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每逢周六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他的第一件事就是摆弄那辆自行车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把车大卸十好几块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检查、上油、组装、调试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不需一顿饭工夫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便告收工。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年江苏卷高分作文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菜头子”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2088556" y="9973518"/>
            <a:ext cx="19874208" cy="161480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名师点金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这段文字塑造的蔡工人物形象兼顾了“形”和“神”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身材矮小”是“形”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一句话能把人顶一跟头”、维修自行车速度快是“神”。</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3291840"/>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从你身边的亲人、同学之中选择一个人进行描写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要求形神兼备。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(150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字左右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 _____________________________________________________________________________________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013078"/>
            <a:ext cx="19800000" cy="52565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6061324"/>
            <a:ext cx="19442160" cy="2902911"/>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她是一个胖胖的女孩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但在我的眼中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她却胖得可爱。她有着大大的苹果脸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眉毛浓淡适中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鼻子大而扁平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再加上嘟嘟的嘴和短短的头发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整个儿就是一个芭比娃娃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好可爱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她笑的时候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会露出两颗大大的虎牙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而且眼睛会眯成一条缝。她的笑容很温暖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很纯真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她永远那么乐观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在她的身上找不到一点儿伤感的影子。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2415020"/>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心理描绘法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写好人物的心理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能更好地揭示人物丰富而复杂的内心世界和思想品质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采用人物心理描写、独白展示、梦境幻觉描写等方法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可对人物的心理进行细致的体察、准确的把握。</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9"/>
          <p:cNvSpPr txBox="1"/>
          <p:nvPr/>
        </p:nvSpPr>
        <p:spPr>
          <a:xfrm>
            <a:off x="2088556" y="5076974"/>
            <a:ext cx="19874208" cy="5615896"/>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例２</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杨小茉用帽子遮住了头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沉默着下了父亲的电动车。她很委屈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家境一般就算了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可她父亲偏要把她送到校门口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那么多人看着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难道第一天自己就要被排斥于同学的圈子外吗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父亲也不为自己想想。她遮遮掩掩地踱进校门。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来快班也快一个礼拜了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杨小茉学习上不吃力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放学时却总是忐忑不安。她从不敢和同学结伴离校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如果父亲骑着电动车出现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突然喊她呢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同学们觉得她成绩好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还刻苦努力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每天留在学校学习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可她清楚自己这样做是因为什么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却怎么也说不出口。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年江苏卷高分作文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转弯口的车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088556" y="10518957"/>
            <a:ext cx="19874208" cy="161480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名师点金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这段文字所描绘的杨小茉人物形象之所以鲜明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是因为它侧重了心理描写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刻画内心的情绪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体现出女主人公的委屈与不懂事。</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8894743"/>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下面是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失败≠结束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作文的片段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请补出材料中属于心理描写的一段文字。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150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黄昏时分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我漫无目的地走在回家的路上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心情一直很沉重。在最近一次月考中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英语成绩一直名列前茅的我发挥失常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竟然刚刚达到班级的平均分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月考的名次也因为它下降了许多。为了这次临近期末考试的月考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我不知做了多少习题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开了多少夜车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想继续保持这样的好成绩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可汗水换来的偏偏不是收获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幸运的总不是我。一些基本的选择题我居然也答错了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老师反复强调的知识重点我也忘了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泪水终于不争气地流了下来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此时的太阳已经落山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回家的路似乎显得特别漫长。</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忽然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一阵女孩的欢笑声传到我的耳畔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扰乱了我的思绪。原来是两个小女孩在玩“跳房子”。其中一个小女孩从“楼底”一步一步跳到了“房顶”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又从“房顶”一步一</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4892675"/>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步跳到了“房顶”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又从“房顶”一步一步跳到了“楼底”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她一直在欢快地笑着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玩得很开心。就这样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一个女孩输了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另一个女孩接着玩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没有听到她们因为输了而埋怨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我忽然释怀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笑了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很舒坦地笑了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因为我顿悟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 _____________________________________________________________________________________</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于是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我抹去了泪水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试着微笑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试着张开双臂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心情愉快地走回家去。</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7862344"/>
            <a:ext cx="19800000" cy="30472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8224650"/>
            <a:ext cx="19442160" cy="2252924"/>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这“跳房子”的过程和人生的经历是多么相似啊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有开始就有结束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有起就有落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我又何必因为暂时的失败而垂头丧气呢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人的一生充满了挑战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结果固然很重要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但其过程更重要。失败不等于结束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我现在一蹶不振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是不能解决任何问题的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应该赶快寻找失败的原因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继续努力。</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2492990"/>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细节传神法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“细节传神法”指通过对人物、景物或场面等的具体而又细微的描写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传神地刻画人物的性格特点和情感世界。</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9"/>
          <p:cNvSpPr txBox="1"/>
          <p:nvPr/>
        </p:nvSpPr>
        <p:spPr>
          <a:xfrm>
            <a:off x="2088556" y="5365006"/>
            <a:ext cx="19874208" cy="6416115"/>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例３</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赵家人的自爱更是见微知著。赵家人不但爱自己、爱家人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具有一般意义的“小我”的自爱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而且既拒绝大非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也拒绝小恶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勇于担当、敢于负责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具有更大意义的“大我”的自爱。赵家第五代中有一位博士曾有过移民国外的想法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但“老祖宗”的一句“没有‘大家’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哪来‘小家’”就让他很快放弃了原来的想法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另一位做了村干部的“五代”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只因盛情难却去百姓家喝了几盅老酒、吃了几口土豆炖大鹅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便硬是被其父亲“押着”到村部通过有线广播向全体村民做了一番深刻检讨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事后还专门为自己制定了“约法三章”并裱糊上墙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一日三省。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黑龙江高分作文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赵家门风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3021994"/>
            <a:ext cx="19874208"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名师点金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这段文字描写赵家人自爱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其中的细节描写极其细致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一是第五代中一位博士有移民国外的想法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后被一句话点破而放弃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二是做了村干部的“五代”去百姓家喝酒、吃菜被父亲押着做检讨。如此细节描写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赵家的门风就显得特殊、令人敬佩了。</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9694962"/>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阅读下面的记叙文片段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在横线上进行细节描写。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字左右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父　亲</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一个下着小雨的早上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我不想上学去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父亲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望着远去的父亲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我伫立着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不由得潸然泪下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泪水伴着额头流下的雨水滴在我的手上、书包上。秋雨默默地下着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滋润着我童年稚嫩的心灵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后来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我到县城里读高中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父亲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我常劝他不要这样节俭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他总说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傻孩子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爸的哪一分钱不是用汗水换来的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节省几个给你用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我吃点力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没什么。”</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我深知我是带着农家孩子的贫寒去追寻人间繁华的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是带着父母的希冀和黄土地的馈赠到这儿求学的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我也深知父亲供我上学的艰辛。每当我从父亲手中接过钱粮衣物时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便真正体会到爱究竟是什么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有多么伟大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我已不止一次地触摸到它的实体了。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800008"/>
            <a:ext cx="19714038" cy="249299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父亲到学校里来时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也经常去老师那儿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但很少问我的学习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似乎对我很是信得过。父亲渐渐老了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可还得继续顶着晨风冷雾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披着夜色月光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不停地劳作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默默地拉着生活的纤绳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653038"/>
            <a:ext cx="19800000" cy="50405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5941070"/>
            <a:ext cx="19442160" cy="2902911"/>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还是把我送到了校门口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用袖子擦干我脸上的雨水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把书包递给我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孩子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快到教室里去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别叫雨淋着了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我走了。”说完便转身跨上自行车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慢慢地消失在雨雾中。</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每隔一个月或两个月就来学校看我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慢慢地从口袋里摸出钱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从背上的包里拿出粮食、衣物递给我。他很少坐车来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总是骑自行车颠簸百余里才能到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裤子上的泥点常常溅至腰间。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329320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首尾呼应式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首尾呼应是作文构思的惯用手法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它能使文章结构完整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严谨圆合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具有整体的美感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还能使中心论点更加突出。既可以在结尾紧扣文章的题目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形成文题照应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也可以照应开头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开头提出观点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经过论证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结尾再次照应观点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强化主题。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088556" y="6032237"/>
            <a:ext cx="19786046" cy="4815677"/>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一支笔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写不尽人世间的悲欢离合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一首诗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叹不完中华文化的源远流长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一片自信赤诚心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一份自强家园情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却能让生命绽放出绚丽的花朵。</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愿我们每个人都如夏花般绚烂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在自强中发芽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在自信中生长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有一颗赤子之心守护家园梦想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直到它开花结果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重庆高分作文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让生命之花绽放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2492990"/>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侧面烘托法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通过对其他人物、事件的叙述、描写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来渲染气氛、烘托主要人物。侧面烘托可以以事物衬人物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或以景物烘托人物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或借助他人来刻画人物。</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9" name="TextBox 8"/>
          <p:cNvSpPr txBox="1"/>
          <p:nvPr/>
        </p:nvSpPr>
        <p:spPr>
          <a:xfrm>
            <a:off x="2088556" y="5365006"/>
            <a:ext cx="19874208" cy="5693866"/>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例４</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月光皎洁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月润大地。月光如水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浸润争艳的百花。春风拂过树林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树叶沙沙作响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配着百花的芬芳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一切都是那么美好而静谧。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可这一切到了酒店门口就凝滞了。“不坐不坐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这么点路我坐公交车或走回去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哪个不比你开车送我省钱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父亲拉着爷爷站在车边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你这汽车开两步就要十几块钱的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我不要你送。”爷爷似乎有些恼怒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就是不要父亲送他回家。我看着爷爷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想到他刚刚在酒席上给弟弟妹妹大派红包的豪情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恍若隔世。</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年江苏卷高分作文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春意正好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72016"/>
            <a:ext cx="19874208"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名师点金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这段文字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主要运用侧面烘托的方法刻画人物形象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使形象更加鲜明。先用环境描写来渲染烘托氛围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这是侧面烘托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再用父亲拉爷爷来衬托爷爷的倔强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最后再用爷爷在酒席上给弟弟妹妹大派红包的豪情与当下不愿坐车来进行对比烘托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刻画出人物形象。</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8893810"/>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下面是根据冯骥才记叙文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刷子李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改编而成的两段描写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表现了刷子李技艺高超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刷得干净整洁的特点。要求在第二段横线上补出有关侧面烘托的文字。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150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正面描写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刷子李是我师傅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我亲眼见到他的绝活儿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一间屋子四面墙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先刷屋顶后刷墙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他手臂悠然摆来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悠然摆去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好似伴着鼓点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和着琴音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每摆一刷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那长长的带浆的毛刷便在墙面“啪”的清脆一响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刷过去的墙面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真好比平平整整打开一面雪白的屏风。刷的白色泥浆匀匀实实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白得透亮。最令人惊奇的是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师傅刷完一间屋后全身不沾一滴白泥浆。然后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他会坐下来抽一根烟。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侧面烘托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那天刷完墙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师傅坐在那里抽烟。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760" y="3276600"/>
            <a:ext cx="19799935" cy="5289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3708823"/>
            <a:ext cx="19442160" cy="4343305"/>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我竟然瞧见他裤子上出现了一个白点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黄豆大小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黑中白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比白中黑更扎眼。我怕师傅“不沾一滴泥”的绝活儿露了馅儿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形象轰然倒去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不敢说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也不敢看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可忍不住还要扫几眼。师傅看出了我的心思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用手指捏着裤子轻轻往上一提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那白点即刻没了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再一松手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白点又出现了。我凑上前仔细看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那白点原来是一个小洞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刚才抽烟时不小心烧的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露出了里面白衬裤的颜色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看上去就跟泥浆落上的白点一模一样。我有点愧疚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眼睛转向窗外。微风中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天空飘着几朵白云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正缓缓地向南方轻刷泥浆般地移去。</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313692"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sp>
        <p:nvSpPr>
          <p:cNvPr id="6" name="TextBox 5"/>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9</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记叙文</a:t>
            </a:r>
            <a:r>
              <a:rPr lang="en-US" altLang="zh-CN" sz="9600" dirty="0" smtClean="0">
                <a:solidFill>
                  <a:srgbClr val="E9C355"/>
                </a:solidFill>
                <a:latin typeface="微软雅黑" panose="020B0503020204020204" pitchFamily="34" charset="-122"/>
                <a:ea typeface="微软雅黑" panose="020B0503020204020204" pitchFamily="34" charset="-122"/>
              </a:rPr>
              <a:t>·</a:t>
            </a:r>
            <a:r>
              <a:rPr lang="zh-CN" altLang="en-US" sz="9600" dirty="0" smtClean="0">
                <a:solidFill>
                  <a:srgbClr val="E9C355"/>
                </a:solidFill>
                <a:latin typeface="微软雅黑" panose="020B0503020204020204" pitchFamily="34" charset="-122"/>
                <a:ea typeface="微软雅黑" panose="020B0503020204020204" pitchFamily="34" charset="-122"/>
              </a:rPr>
              <a:t>感情真挚</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2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3182272"/>
            <a:ext cx="19874208" cy="241502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“感人心者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莫先乎情”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尤其是写人记事的文章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有了真挚的感情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才能打动人。“感情真挚”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即感情真诚恳切。“真”即真实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真诚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挚”即诚恳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诚挚。凡是行文真诚、恳切、感人的即可视为“感情真挚”。将记叙文写得感情真挚有四种方法。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blinds(horizontal)">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2492990"/>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走进生活法</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选择自己经历过的或者最熟悉的情感素材来写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如父子情、母女情、手足情、同学情等。现实的生活和身边的世界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都是作文的源头活水。</a:t>
            </a:r>
            <a:endPar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5615896"/>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例１</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白天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大妈需要到幼儿园接送她的孙子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那接送之间的这段时间做什么呢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搓麻将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那是以前的事了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现在大妈的那副麻将是忘在老张家还是老李家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她都记不清了。不过现在她不用记了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因为用不着了。这不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老张和老李一块儿来找她了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我们和老王都准备好了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三缺一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就差你了。别忘了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你那宝剑可要拿上。”这是做什么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原来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她们要排练京戏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霸王别姬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大妈要演那个美丽的虞姬哩。年轻人喜欢这个歌那个曲的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年龄越大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越是懂得京戏的味道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大妈是有切身体会的啊。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河南高分作文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中国大妈的一天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3" name="TextBox 12"/>
          <p:cNvSpPr txBox="1"/>
          <p:nvPr/>
        </p:nvSpPr>
        <p:spPr>
          <a:xfrm>
            <a:off x="2088556" y="8605366"/>
            <a:ext cx="19874208"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名师点金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这段文字描写的是一位中国大妈白天要做的事情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到幼儿园接送孙子、排练京戏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霸王别姬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这种走进百姓生活、捕捉生活亮点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能真正从生活中发现美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更重要的是能由小及大地表现主题。</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8893810"/>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下面这段文字语意连贯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条理清晰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但缺乏感情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读来索然无味。请对这段文字加以润色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以符合作文“感情真挚”的要求。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有一次我给家里打电话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其余的话已忘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只记得父亲问我的学习状况、生活状况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我说上晚自习时脚有点冷。当时也没在意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不料父亲晚上就到学校来了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我问他有什么事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他说没什么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然后从包中拿出一双崭新的棉鞋递给我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你早上不是说上晚自习脚冷吗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我给你买了一双鞋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上晚自习时换上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自己要照顾好自己。”我说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知道了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你有没有吃饭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没有。”我们就去学校附近的一个小餐馆吃了点东西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晚上当我穿上那双新棉鞋时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有一种说不出的感觉。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 _____________________________________________________________________________________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760" y="3276600"/>
            <a:ext cx="19799935" cy="5797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3708823"/>
            <a:ext cx="19442160" cy="5133713"/>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有一次我给家里打电话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其余的话已忘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只记得父亲问我的学习状况、生活状况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我说上晚自习时脚有点冷。不料父亲晚上就到学校来了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我问他有什么事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他说没什么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然后从包中拿出一双崭新的棉鞋递给我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你早上不是说上晚自习脚冷吗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我给你买了一双鞋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上晚自习时换上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自己要照顾好自己。”我说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知道了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你有没有吃饭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没有。”我们就去了学校附近的一个小餐馆吃了点东西。父亲要走了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夜晚的寒气阵阵袭来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父亲走在夜色中的背影微微颤抖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我的眼泪不由自主地落了下来。坐在教室里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穿着温暖的棉鞋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心里暖暖的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那个微微颤抖的背影定格在我的脑海里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使我浑身充满了力量。</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3021994"/>
            <a:ext cx="19786046"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排比议论式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排比议论式结尾即用排比的句式表达情感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照应文题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揭示主旨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突出中心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其优点是结构严密且语势强烈。</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088556" y="5581030"/>
            <a:ext cx="19786046" cy="5693866"/>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我很欣赏乔治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梅瑞狄斯说的“变化是生命的根本所在”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因为变化是万物之规律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而绝非慈禧顽固地秉持“祖宗之法不可变”的愚昧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她的愚昧导致了大清的堕落和灭亡。高考也是如此。恢复高考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40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高考在“稳中有变”中不断完善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不断发展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成了各项改革事业“第一个吃螃蟹”的“先行者”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进而推动了大改革、大开放和大发展。改变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从消融高考的坚冰开始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改变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从尊师重教、尊重知识和知识分子开始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改变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从传承文化传统、增强文化自信开始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改变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从高考开始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四川高分作文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我看高考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2415020"/>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崇尚真实法</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只有那些充满生活气息、富有时代特色、蕴藏作者情感的题材才容易为人所认可。回避生活或凭空杜撰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都不可能做到感情真挚。</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9"/>
          <p:cNvSpPr txBox="1"/>
          <p:nvPr/>
        </p:nvSpPr>
        <p:spPr>
          <a:xfrm>
            <a:off x="2088556" y="5076974"/>
            <a:ext cx="19874208" cy="4093428"/>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例２</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在夫子庙景区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我们用移动支付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即用支付宝和微信</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等支付软件付款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先后逛了乌衣巷、江南贡院、李香君故居等景点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还品味了好多富有江南特色的美食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如香辣美容蟹、鸭血粉丝汤、蟹黄汤包和咸水鸭等。直到晚上七点二十分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我们才登上当天最后一趟高铁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意犹未尽地返回。</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安徽高分作文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科技让中国人的生活变得越来越便捷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088556" y="9150805"/>
            <a:ext cx="19874208"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名师点金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这段文字真实地介绍了游历南京夫子庙的情景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有移动支付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有名人古迹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也有美食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还有交通介绍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显得真实。这段文字饱含着“科技让生活便捷”的主题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并非对景点的游览。</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8093710"/>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下面是一个学生的作文片段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其中有感情不真实的地方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请找出来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看看怎么改。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放学时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我看见一些没人接的学生将书包顶在头顶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飞快地奔进雨中。为了早点回家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我也学着他们的样子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冲进了大雨中。一到校门口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我就看到许多五颜六色的花伞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很多家长都在举着伞焦急地张望着。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突然一个熟悉的身影闯入了我的视线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那个人不正是我的爸爸吗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我仔细一看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是我的爸爸。我来到他的身边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端详着他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原来爸爸的脸上多了这么多皱纹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可我却从没有发现。岁月的痕迹清楚地印在了他的脸上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似乎向我讲述着爸爸对我无微不至的关怀。</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 ____________________________________________________________________________________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760" y="3276600"/>
            <a:ext cx="19799935" cy="44996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3708823"/>
            <a:ext cx="19442160"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修改建议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第二段写父亲的皱纹及自己的感受有点不真实。不妨从他的衣着入手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通过多处淋湿等细节来表现爸爸在雨中等了很长时间这一事实。 </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一个熟悉的身影闯入了我的视线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那个人不正是我的爸爸吗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我仔细一看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是我的爸爸。我快步奔向爸爸。爸爸迅速地把伞举在我的头上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并尽力把伞往我这边移。这时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我发现爸爸的衣服已经湿了一大片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而他却没有察觉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仍然紧紧地搂着我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不让雨落在我的身上。 </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583984"/>
            <a:ext cx="19874208" cy="2492990"/>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雕饰细节法</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好的记叙文都是通过细腻真切的描写把抽象的感情具体化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使感情准确、细致、充分、生动地抒发出来的。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1" name="TextBox 10"/>
          <p:cNvSpPr txBox="1"/>
          <p:nvPr/>
        </p:nvSpPr>
        <p:spPr>
          <a:xfrm>
            <a:off x="2088556" y="4788942"/>
            <a:ext cx="19874208" cy="8016554"/>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例３</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开学快一周了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位置还没有调。家长们带着礼物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纷纷登门拜托。爸爸对家长们说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我正在搞调研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准备设计一个科学的调位置方案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到时候保证让你的孩子和其他同学都满意。至于礼物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如果你信任我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就请你带回去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如果你还有点担心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那就放着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等你孩子有了满意的位置之后我再让他带回去。”家长们只得收起礼物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将信将疑地离去。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一周后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调位置的方案终于公布了。首先将全班同学按个子高矮分成两部分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矮个子坐前三排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高个子坐后三排。位置自由挑选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先让女生挑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后让男生挑。两周一轮换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组与组对调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排与排对调。这样一来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谁也不会在哪一个位置上坐得很久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这次坐在最好的位置上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两周后你就得放弃这位置。挑位置那天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大家都很开心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随便找个位置坐下来就是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谁也没有真正用心挑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因为挑不挑其实一样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两周后又有新位置了。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年天津卷高分作文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莫道百无一用是书生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1944540" y="3204766"/>
            <a:ext cx="19874208"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名师点金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选段先描写父亲针对家长登门拜托调一个好座位这一事件进行耐心细致的劝导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再非常细致地描写安排座位的情景。通过对这些寻常小事的详细描写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赞扬了父亲的公正、智慧、坚持原则。</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409257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运用细节描写的方法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采用比喻、夸张等修辞手法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描写一个“在暴风雨中上学”的情景。不少于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 _____________________________________________________________________________________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877174"/>
            <a:ext cx="19800000"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32572" y="6949182"/>
            <a:ext cx="19442160" cy="5133713"/>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六月天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孩子脸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说变就变”。刚才还是阳光明媚的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我看这么好的天气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就什么雨具都没带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背着书包出门去上学了。走到半路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天边飘来了几朵黑云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一转眼的工夫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那些黑云越来越多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越来越快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遮住了太阳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遮住了蓝天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顿时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天黑沉沉的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像个锅底扣下来一般。风越刮越大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小树被吹得弯下了腰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人们赶紧跑回家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走到半路的学生也拼命向学校奔去。突然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天边一道闪电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轰隆一声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一个响雷炸开天地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接着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黄豆般的雨点稀里哗啦地落下来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在地面上留下铜钱一样大小的水印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紧接着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密密的雨点从远处横扫过来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那声音好像千军万马一般。整个天空就像一张巨大的雨帘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我来不及避雨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全身湿漉漉的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像一只落汤鸡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好狼狈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05970"/>
            <a:ext cx="19874208" cy="2492990"/>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巧妙点染法</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在叙事时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对一些小事进行情感化的处理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借助景物描写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营造意境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渲染出浓郁的情感气氛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完全有可能收到震撼人心的艺术效果。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72016"/>
            <a:ext cx="19874208" cy="9616992"/>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例４</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老　家</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看老家乡村风光无限好</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品美食中华特色滋味妙</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我的老家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有着“岸芷汀兰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郁郁青青”的曼妙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有着“水尤清冽”的小潭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还有着炊烟袅袅后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家里人特有的悠扬的呼唤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伢子哟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吃饭喽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吃饭是一件简单却又幸福的事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在昏黄的灯光下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劳累了一天的人们都找到了归宿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有了家的依靠。每当奶奶颤巍巍地端出绿油油的炒青菜、黄澄澄的南瓜饼、白花花的豆腐脑等让我垂涎三尺的美食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我便会猴急得不得了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正所谓“心急吃不了热豆腐”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每每看我被烫得龇牙咧嘴还不肯撒手时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奶奶便会嗔怪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怪不得坐不稳啊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原来是属猴的。”“为什么属猴呀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奶奶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猴急呀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家里便会迸发出一阵酣畅的大笑。</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湖南高分作文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72016"/>
            <a:ext cx="19874208"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名师点金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选文的开头运用巧妙点染法。别具一格地写老家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是借助对家乡的景物描写、人物呼唤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营造出意境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来渲染出浓郁的情感气氛。别有风味地写家乡美食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是先描绘背景、人物形象、菜肴色泽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再具体写“我”吃饭时的猴急情景以及人们风趣快乐的对话场景。</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7293610"/>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下面这段文字叙事清楚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但缺乏感情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读来索然无味。请将这段文字配以景物描写来“点染”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以符合作文“感情真挚”的要求。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父亲将他的青春奉献给大山</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今年春天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我回到了阔别已久的家乡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看望在茶园劳作的我的老父亲。</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这翠绿的茶园中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如果不仔细找寻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我都很难发现我的父亲。他的背有点儿驼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他的腰也弯得厉害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一看到这样的他在山里劳作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我的鼻子就酸了。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3021994"/>
            <a:ext cx="19786046"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引用名句式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在结尾处引用现成的话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如名言、警句、歌词、诗文等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既可以有力地突出论点和概括全文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使文章收束得干脆有力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又能显示出作者开阔的知识面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还可增添文采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加深文章的意境。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088556" y="6223868"/>
            <a:ext cx="19786046" cy="4015458"/>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例３</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读“心灵之书”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感“春秋迭代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必有去故之悲”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叹“美人自古如名将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不许人间见白头”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品“虽千万人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吾往矣”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味“十年饮冰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难凉热血”。</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水木丁说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读书是生活的本身。”读书、读好书、好读书、读懂三本大书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是人生的乐趣。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年浙江卷高分作文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读书之乐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276774"/>
            <a:ext cx="19800000"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3708823"/>
            <a:ext cx="19442160" cy="4343305"/>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修改建议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本段文字侧重叙述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要想使其做到情景交融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可以将细雨中的大山之景与雨中弯腰劳作的父亲形象融为一体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将自己对父亲的爱与家乡之景交融在一起。</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今年春天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霏霏细雨之时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我回到了阔别已久的家乡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看望在茶园劳作的我的老父亲。 </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漫山遍野的深绿、碧绿、浅绿直逼我的眼球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像是给大山围上了一层薄薄的绿纱。在这翠绿的茶园中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有一个不协调的土黄色的斑点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如果不仔细找寻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你可能不会发现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那就是我的父亲。他的背越来越像家乡的山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他的腰弯得深深的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像是要融进这无边的茶园里。此时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我的鼻子酸了</a:t>
            </a:r>
            <a:r>
              <a:rPr lang="en-US" altLang="zh-CN" sz="360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3021994"/>
            <a:ext cx="19786046"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号召劝诫式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对读者的劝诫、要求等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对文章论点的重申与强调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在文章的最后以呼告感召的方式表达出来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起到鼓舞、激励的作用。这种结尾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感情充沛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极易引起读者的共鸣。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088556" y="5509022"/>
            <a:ext cx="19786046" cy="4893647"/>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例４</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亲爱的国际友人、朋友们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欢迎你们来到中国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这个知识渊博、历史悠久的古国会以最友善的心对待你们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正如在义乌的国际友人描述的那样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中国给了我们一个家”。中国这个大家一定会温暖而幸福的。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我眼中的中国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经历了风霜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也经历了成功。而我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身为中国的青年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更应该像中国那样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以世界为己任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为世界强盛贡献自己的力量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为中国的国际范儿添砖加瓦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河南高分作文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我眼中的中国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77978"/>
            <a:ext cx="19786046"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余音袅袅式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运用含蓄委婉的手法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或托物言志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或含蓄议论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或借助比喻、象征及省略等方法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能使结尾意蕴丰富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寓意深远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言有尽而意无穷”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给人以深刻的启迪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让人回味无穷。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088556" y="5509022"/>
            <a:ext cx="19786046" cy="5615896"/>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例５</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我自信地想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文化纽带不仅一端连着社会个体、历史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它的另一端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一定还牵系着未来。驼铃悠扬的丝绸之路幻化为一列列疾驰的高铁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驶出国门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在世界各地随处可见孔子学院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学中文如今也变成了热门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太极、中医、京剧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一系列带有鲜明的中华传统文化特征的事物正在走向欧洲、美洲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个人、历史、未来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都被一条名为文化的纽带紧紧地相连。我和许多如我一般的普通人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站在世界的东方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一手牵着历史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一手系着未来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眺望远方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年北京卷高分作文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说纽带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8894743"/>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阅读下面的文章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根据前文所讲五种结尾方式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任选其中的一种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为这篇文章写一段结尾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传统为壤</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继承花开</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湖北一考生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我们从历史的云烟里走过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抖落一身风尘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犹能窥见古老中国文化的隐约倩影。时至今日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在传统的沃土中盛放出继承之花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重归繁花似锦的美丽春天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中国在文化领域的继承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可谓智慧非凡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彰显出大国雄姿。</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“人间有味是清欢”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苏子一言道出了中国美食的独特味道。回望历史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从张翰为莼鲈之思感叹“人生贵得适意尔”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到梁实秋笔下令他魂牵梦萦的“薄如纸的烧饼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一鸭三吃的北京烤鸭”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中国的美食文化源远流长。而今天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中国美食得以继承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舌尖上的中国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969496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展现了传统美食的古老制法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狗不理、肉夹馍等走出国门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春节等传统节日彰显传统美食魅力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中国人舌尖与美食订下的契约得以续约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中国美食如一坛佳酿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历久弥香。</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在舌尖的魅力外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京剧则是一场视听盛宴。咿咿呀呀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唱念做打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京剧演员嘴里的字句烨然生辉。百年的唱叹并未使之嘶哑。如今的京剧如窖藏了一个冬天的酒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满世迷醉。且不说物理大师卢鹤绂先生跨界演绎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动情宣传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也不说京剧女将田沁鑫借京剧叙中国故事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单说那梅葆玖先生年至九旬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仍主张在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牡丹亭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霸王别姬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等传统剧目中融入动漫元素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就足以令人动容。京剧的魅力在新与旧的交替中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依旧夺目灿烂。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“我非好古之文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乃好古之道也”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韩愈一语道出了中国的传承之智。这不是对旧事物不加臧否地生搬硬套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而是对“古之道”有选择性地吸收。正如中国美食中符合现况的得以保留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京剧中融入了科技、时尚等新元素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这些中国式传承择其善者而从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体现的是大国之智。看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如今一台诗词大会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宣扬具有普世价值的传世经典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老腔平地一声吼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以新面目走进了千家万户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中国文化完成了时代间的完美接力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彰显了大国雄姿。</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4892675"/>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“玉在山而草木润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渊生珠而崖不枯”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文化的滋养融入品性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中国文化成就了中国与中国人骨子里的独特魅力。亲爱的外国朋友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来到中国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你会明白文化的新与旧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原来不是一块铜镜的正与反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而是水与乳的完美交融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花与叶的相得益彰。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结尾段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传统为壤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继承花开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2016548" y="8674591"/>
            <a:ext cx="19800000" cy="25922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088556" y="8798437"/>
            <a:ext cx="19714038" cy="1532727"/>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大鹏一日同风起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抟摇直上九万里。”乘上时代的东风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发扬继承的智慧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中国必将实现“好风凭借力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送我上青云”的宏图伟志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在文化的天空中展翅翱翔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88556" y="2772718"/>
            <a:ext cx="19658184" cy="9616992"/>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拟题三方法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标题总要从整体或不同的侧面体现作者的写作意图、文章的主旨及核心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古人把拟标题比作“画龙点睛”。有三种方法可使议论文的标题醒目新奇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揭示材料中心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直言事理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这种拟题方法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明白易懂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是对写作内容的高度概括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总领全文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切合题意。如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作文标题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且歌且舞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幸福中国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安徽一考生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千里莼羹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未下盐豉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湖北一考生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撷文化以话中华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湖北一考生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巧用修辞手法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生动形象</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标题恰当地运用对比、比喻、反问、拟人、反复等修辞手法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生动活泼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言近旨远。如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作文标题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我看高考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四川一考生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和卷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作文标题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酿好今朝酒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香飘万年长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陕西一考生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、山东卷作文标题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为心灵点燃一盏深夜的灯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山东一考生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969496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阅读下面的文章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根据前文所讲五种结尾方式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任用其中的一种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为这篇文章写一段结尾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大写的中国</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湖北一考生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如果要用两个词语来形容中国的文化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那么那两个词毫无疑问是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博大精深、源远流长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但如果是形容中国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只需要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特大写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厚积薄发的中国正以大写意的笔法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谱写着一幅继往开来的新世纪宏伟蓝图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是的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就是如此神奇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古代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张骞带着汉朝特色一路向西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穿过金色的沙漠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将汉朝文明、文化传播至西方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开辟出了举世闻名的丝绸之路。金色的沙漠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精美的丝绸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相交相融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像一条河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一条意气风发的河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滚滚向西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波光潋滟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流淌呀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穿梭啊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渗透咧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滋养呵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习近平总书记提出“一带一路”的发展道路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使丝绸之路越过了金色的沙漠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穿过蓝色的大海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奔向远方。海陆丝绸之路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熠熠生辉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使中国经济蒸蒸日上。奇哉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大写之中华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969496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是的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就是如此有趣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京剧是中国的国粹。无论是角色人物多样化的生、旦、净、末、丑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还是五颜六色的脸谱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抑或是唱戏人穿的唱袍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它都始终位于中国古代艺术至高无上的地方。它是唯一的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谁也不能动摇它的位置。唱戏人的妆容或肃穆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或平和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或嗔怒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或安详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或嬉皮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或尔雅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但不变的是他们的曲儿、调儿字正腔圆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好像是在用另一种方式娓娓讲述着中国的生命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中国的魂。趣哉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大写之中华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是的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就是如此潮流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一只红色的雄鸡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站在世界的东方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引领着新的潮流。共享单车大波来袭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一辆辆“小红车”“小黄车”逐渐成为人们出行的交通工具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像是另一种形式的城市空气净化器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载着人们前行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还生活一片蓝天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载着愉悦前行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还生活一袭欢喜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载着闲适前行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还生活一角宁静。共享单车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轻松出行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城市美化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你来帮忙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中国今日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潜移默化。潮哉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大写之中华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结尾段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大写的中国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15" y="3120390"/>
            <a:ext cx="19799935" cy="46050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256215"/>
            <a:ext cx="19714038" cy="3623108"/>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奇哉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丝绸来自古代而奔向未来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始于大陆而行于大海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翩翩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希冀的绸丝是大写的。</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趣哉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京剧汇集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沉淀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终经时间的锤炼而精彩绽放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灼灼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热切的曲调儿是大写的。</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潮哉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共享单车的发行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是一种创新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是新绿的初吐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嘀嘀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年轮走过的足迹是大写的。</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大写的中国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神奇而有趣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古典又不乏新潮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怎能不爱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313692"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sp>
        <p:nvSpPr>
          <p:cNvPr id="6" name="TextBox 5"/>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2</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5437014"/>
            <a:ext cx="10011392" cy="3046988"/>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议论文</a:t>
            </a:r>
            <a:r>
              <a:rPr lang="en-US" altLang="zh-CN" sz="9600" dirty="0" smtClean="0">
                <a:solidFill>
                  <a:srgbClr val="E9C355"/>
                </a:solidFill>
                <a:latin typeface="微软雅黑" panose="020B0503020204020204" pitchFamily="34" charset="-122"/>
                <a:ea typeface="微软雅黑" panose="020B0503020204020204" pitchFamily="34" charset="-122"/>
              </a:rPr>
              <a:t>•</a:t>
            </a:r>
            <a:r>
              <a:rPr lang="zh-CN" altLang="en-US" sz="9600" dirty="0" smtClean="0">
                <a:solidFill>
                  <a:srgbClr val="E9C355"/>
                </a:solidFill>
                <a:latin typeface="微软雅黑" panose="020B0503020204020204" pitchFamily="34" charset="-122"/>
                <a:ea typeface="微软雅黑" panose="020B0503020204020204" pitchFamily="34" charset="-122"/>
              </a:rPr>
              <a:t>中心论点、分论点</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88556" y="2772718"/>
            <a:ext cx="19658184" cy="2415020"/>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中心论点设置七方式</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议论文要想从“公理”“常理”“大道理”中突围出来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就必须有一个让人眼睛一亮的新观点。提出观点的基本方法有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材料叙述引出法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088556" y="3780830"/>
            <a:ext cx="19786046" cy="3215239"/>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人生有三本大书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有字之书”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即一般意义上的书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无字之书”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代指生活中的经验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心灵之书”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则是对生命、对世界最本质的追求与省思。如我所言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三本书各有侧重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但最该读好的是“心灵之书”。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年浙江卷高分作文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善读“心灵之书”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088556" y="7118319"/>
            <a:ext cx="19786046"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名师点金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这篇作文开头就紧扣题目给予的材料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恰到好处地分析三种不同的书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以高瞻远瞩的思想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从最重要的角度思考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引出所要论证的中心论点。此法可以最大限度地使作文立意正确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不至于偏题、跑题。</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巧用名言引出法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088556" y="3780830"/>
            <a:ext cx="19786046" cy="5615896"/>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例２</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“所谓父母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就是那不断对着背影既欣喜又悲伤、想追回拥抱又不敢声张的人。”龙应台如是写道。蒋方舟在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我和我妈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中提到父母与子女的关系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则是“很残酷”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偏要到很多年后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当自己在他人眼中也有了衰颓的势头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我们才发现父母的睿智。”就像现在流行在社交网络上晒父母盛年时的照片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其实也是一种枉然的补偿。而在我看来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这种补偿是远远不够的。已经成年的我们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是时候重新翻开长辈这本书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以平等的身份解读他们。我们能做的是赶在他们衰老之前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理解他们的不易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汲取精神的营养。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年天津卷高分作文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重读父母这部书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088556" y="9397454"/>
            <a:ext cx="19786046"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名师点金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这篇文章在开头就引用龙应台、蒋方舟的名句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再在分析的基础上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提出中心论点。此法不仅可以增加文章的文化底蕴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还可以在引出中心论点的同时进行引用论证。</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巧用故事引出法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088556" y="3780830"/>
            <a:ext cx="19786046" cy="4815677"/>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例３</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老舍先生笔下的祥子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初来城里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便立下拥有一辆车的宏伟目标。车来车往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三起三落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祥子最终抵不过命运的捉弄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成为一具行尸走肉。固然时代的欺压推波助澜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可对于他本身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内心失去了对理想社会的渴望。车虽在路上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人却失了魂。车奔驰在路上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必然存在着起点与终点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因而才有了存在的意义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对人而言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这便是生与死的距离。人一生都在路上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若不想枉走一遭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就应心怀远方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有所追求。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年江苏卷高分作文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车在路上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心怀远方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088556" y="8821390"/>
            <a:ext cx="19786046"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名师点金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这篇文章开头先讲了老舍笔下祥子的故事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简单介绍祥子的宏伟目标及悲剧命运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然后巧妙地点出中心论点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车在路上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心怀远方。即人要有梦想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不能苟且于眼前的物质生活。此法能够借故事引发读者的阅读兴趣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同时也论证了所提的中心论点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可谓一举两得。</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1233572" y="5727368"/>
            <a:ext cx="1656184" cy="861774"/>
          </a:xfrm>
          <a:prstGeom prst="rect">
            <a:avLst/>
          </a:prstGeom>
          <a:noFill/>
        </p:spPr>
        <p:txBody>
          <a:bodyPr wrap="square" rtlCol="0">
            <a:spAutoFit/>
          </a:bodyPr>
          <a:lstStyle/>
          <a:p>
            <a:pPr algn="ctr"/>
            <a:r>
              <a:rPr lang="en-US" altLang="zh-CN" sz="5000" dirty="0" smtClean="0"/>
              <a:t>·  ·  ·</a:t>
            </a:r>
            <a:endParaRPr lang="zh-CN" altLang="en-US" sz="5000" dirty="0" smtClean="0"/>
          </a:p>
        </p:txBody>
      </p:sp>
      <p:sp>
        <p:nvSpPr>
          <p:cNvPr id="11" name="TextBox 10"/>
          <p:cNvSpPr txBox="1"/>
          <p:nvPr/>
        </p:nvSpPr>
        <p:spPr>
          <a:xfrm>
            <a:off x="6625060" y="7309222"/>
            <a:ext cx="2232248" cy="861774"/>
          </a:xfrm>
          <a:prstGeom prst="rect">
            <a:avLst/>
          </a:prstGeom>
          <a:noFill/>
        </p:spPr>
        <p:txBody>
          <a:bodyPr wrap="square" rtlCol="0">
            <a:spAutoFit/>
          </a:bodyPr>
          <a:lstStyle/>
          <a:p>
            <a:pPr algn="ctr"/>
            <a:r>
              <a:rPr lang="en-US" altLang="zh-CN" sz="5000" dirty="0" smtClean="0"/>
              <a:t>·  ·  ·</a:t>
            </a:r>
            <a:r>
              <a:rPr lang="zh-CN" altLang="en-US" sz="5000" dirty="0" smtClean="0"/>
              <a:t> </a:t>
            </a:r>
            <a:r>
              <a:rPr lang="en-US" altLang="zh-CN" sz="5000" dirty="0" smtClean="0"/>
              <a:t> ·</a:t>
            </a:r>
            <a:endParaRPr lang="zh-CN" altLang="en-US" sz="5000" dirty="0" smtClean="0"/>
          </a:p>
        </p:txBody>
      </p:sp>
    </p:spTree>
  </p:cSld>
  <p:clrMapOvr>
    <a:masterClrMapping/>
  </p:clrMapOvr>
  <p:transition>
    <p:pull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巧用设问引出法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088556" y="3780830"/>
            <a:ext cx="19786046" cy="5693866"/>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黎巴嫩文坛骄子纪伯伦在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更浩瀚的海洋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一文中说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梦想在更浩瀚的海洋里。要想实现梦想、扼住命运的咽喉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应当“天行健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君子以自强不息”。那么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如何才能让我们的命运之舟驶向更浩瀚的海洋呢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美国思想家爱默生说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知识能改变命运。”是的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知识能提升人的素养和品位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从而改变人的命运。通过高考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能培养公平、公正的社会风气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形成尊重知识、尊重人才的良好社会风气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帮助莘莘学子乃至一个民族、国家改变命运。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四川高分作文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高考让我驶向更浩瀚的海洋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我看高考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088556" y="9510845"/>
            <a:ext cx="19786046" cy="161480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名师点金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这篇文章先分析材料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再提出问题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引人思考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然后作者给予回答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其回答便是文章的中心论点。此法引人入胜。</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7498268" y="4932958"/>
            <a:ext cx="3960440" cy="861774"/>
          </a:xfrm>
          <a:prstGeom prst="rect">
            <a:avLst/>
          </a:prstGeom>
          <a:noFill/>
        </p:spPr>
        <p:txBody>
          <a:bodyPr wrap="square" rtlCol="0">
            <a:spAutoFit/>
          </a:bodyPr>
          <a:lstStyle/>
          <a:p>
            <a:pPr algn="ctr"/>
            <a:r>
              <a:rPr lang="en-US" altLang="zh-CN" sz="5000" dirty="0" smtClean="0"/>
              <a:t>·  ·  ·  ·  ·  ·  ·</a:t>
            </a:r>
            <a:endParaRPr lang="zh-CN" altLang="en-US" sz="5000" dirty="0" smtClean="0"/>
          </a:p>
        </p:txBody>
      </p:sp>
      <p:sp>
        <p:nvSpPr>
          <p:cNvPr id="11" name="TextBox 10"/>
          <p:cNvSpPr txBox="1"/>
          <p:nvPr/>
        </p:nvSpPr>
        <p:spPr>
          <a:xfrm>
            <a:off x="2016548" y="5797054"/>
            <a:ext cx="7272808" cy="861774"/>
          </a:xfrm>
          <a:prstGeom prst="rect">
            <a:avLst/>
          </a:prstGeom>
          <a:noFill/>
        </p:spPr>
        <p:txBody>
          <a:bodyPr wrap="square" rtlCol="0">
            <a:spAutoFit/>
          </a:bodyPr>
          <a:lstStyle/>
          <a:p>
            <a:pPr algn="ctr"/>
            <a:r>
              <a:rPr lang="en-US" altLang="zh-CN" sz="5000" dirty="0" smtClean="0"/>
              <a:t>·  ·  ·</a:t>
            </a:r>
            <a:r>
              <a:rPr lang="zh-CN" altLang="en-US" sz="5000" dirty="0" smtClean="0"/>
              <a:t> </a:t>
            </a:r>
            <a:r>
              <a:rPr lang="en-US" altLang="zh-CN" sz="5000" dirty="0" smtClean="0"/>
              <a:t> · ·  ·  ·</a:t>
            </a:r>
            <a:r>
              <a:rPr lang="zh-CN" altLang="en-US" sz="5000" dirty="0" smtClean="0"/>
              <a:t> </a:t>
            </a:r>
            <a:r>
              <a:rPr lang="en-US" altLang="zh-CN" sz="5000" dirty="0" smtClean="0"/>
              <a:t> · · ·  ·</a:t>
            </a:r>
            <a:r>
              <a:rPr lang="zh-CN" altLang="en-US" sz="5000" dirty="0" smtClean="0"/>
              <a:t> </a:t>
            </a:r>
            <a:r>
              <a:rPr lang="en-US" altLang="zh-CN" sz="5000" dirty="0" smtClean="0"/>
              <a:t> · ·  ·</a:t>
            </a:r>
            <a:r>
              <a:rPr lang="zh-CN" altLang="en-US" sz="5000" dirty="0" smtClean="0"/>
              <a:t> </a:t>
            </a:r>
            <a:endParaRPr lang="zh-CN" altLang="en-US" sz="5000" dirty="0" smtClean="0"/>
          </a:p>
        </p:txBody>
      </p:sp>
      <p:sp>
        <p:nvSpPr>
          <p:cNvPr id="12" name="TextBox 11"/>
          <p:cNvSpPr txBox="1"/>
          <p:nvPr/>
        </p:nvSpPr>
        <p:spPr>
          <a:xfrm>
            <a:off x="4248796" y="8103632"/>
            <a:ext cx="9649072" cy="861774"/>
          </a:xfrm>
          <a:prstGeom prst="rect">
            <a:avLst/>
          </a:prstGeom>
          <a:noFill/>
        </p:spPr>
        <p:txBody>
          <a:bodyPr wrap="square" rtlCol="0">
            <a:spAutoFit/>
          </a:bodyPr>
          <a:lstStyle/>
          <a:p>
            <a:pPr algn="ctr"/>
            <a:r>
              <a:rPr lang="en-US" altLang="zh-CN" sz="5000" dirty="0" smtClean="0"/>
              <a:t>·  ·  ·</a:t>
            </a:r>
            <a:r>
              <a:rPr lang="zh-CN" altLang="en-US" sz="5000" dirty="0" smtClean="0"/>
              <a:t> </a:t>
            </a:r>
            <a:r>
              <a:rPr lang="en-US" altLang="zh-CN" sz="5000" dirty="0" smtClean="0"/>
              <a:t> · ·  ·  ·</a:t>
            </a:r>
            <a:r>
              <a:rPr lang="zh-CN" altLang="en-US" sz="5000" dirty="0" smtClean="0"/>
              <a:t> </a:t>
            </a:r>
            <a:r>
              <a:rPr lang="en-US" altLang="zh-CN" sz="5000" dirty="0" smtClean="0"/>
              <a:t> · · ·  ·</a:t>
            </a:r>
            <a:r>
              <a:rPr lang="zh-CN" altLang="en-US" sz="5000" dirty="0" smtClean="0"/>
              <a:t> </a:t>
            </a:r>
            <a:r>
              <a:rPr lang="en-US" altLang="zh-CN" sz="5000" dirty="0" smtClean="0"/>
              <a:t> · ·  ·</a:t>
            </a:r>
            <a:r>
              <a:rPr lang="zh-CN" altLang="en-US" sz="5000" dirty="0" smtClean="0"/>
              <a:t> </a:t>
            </a:r>
            <a:r>
              <a:rPr lang="en-US" altLang="zh-CN" sz="5000" dirty="0" smtClean="0"/>
              <a:t>·  ·</a:t>
            </a:r>
            <a:r>
              <a:rPr lang="zh-CN" altLang="en-US" sz="5000" dirty="0" smtClean="0"/>
              <a:t> </a:t>
            </a:r>
            <a:r>
              <a:rPr lang="en-US" altLang="zh-CN" sz="5000" dirty="0" smtClean="0"/>
              <a:t> · ·  ·</a:t>
            </a:r>
            <a:r>
              <a:rPr lang="zh-CN" altLang="en-US" sz="5000" dirty="0" smtClean="0"/>
              <a:t> </a:t>
            </a:r>
            <a:endParaRPr lang="zh-CN" altLang="en-US" sz="5000" dirty="0" smtClean="0"/>
          </a:p>
        </p:txBody>
      </p:sp>
    </p:spTree>
  </p:cSld>
  <p:clrMapOvr>
    <a:masterClrMapping/>
  </p:clrMapOvr>
  <p:transition>
    <p:pull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对照或排比引出法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088556" y="3780830"/>
            <a:ext cx="19786046" cy="2415020"/>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驼铃声声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中欧班列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牵出由古至今的丝路传奇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创新共享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你我同行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萌生解决“最后一公里”难题的单车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粤鲁湘川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各色菜系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引出舌尖上的中华美食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有我中华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绚丽如花。</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河南高分作文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中华文化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绚丽如花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088556" y="6301110"/>
            <a:ext cx="19786046" cy="161480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名师点金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作者在文章开头紧扣三个关键词“一带一路”“共享单车”“中华美食”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在内容表达上采用排比的方式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引入中心论点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显得语言整齐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形象生动。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6922204" y="4932958"/>
            <a:ext cx="4392488" cy="861774"/>
          </a:xfrm>
          <a:prstGeom prst="rect">
            <a:avLst/>
          </a:prstGeom>
          <a:noFill/>
        </p:spPr>
        <p:txBody>
          <a:bodyPr wrap="square" rtlCol="0">
            <a:spAutoFit/>
          </a:bodyPr>
          <a:lstStyle/>
          <a:p>
            <a:pPr algn="ctr"/>
            <a:r>
              <a:rPr lang="en-US" altLang="zh-CN" sz="5000" dirty="0" smtClean="0"/>
              <a:t>·  ·  ·  ·  ·  ·  ·  ·</a:t>
            </a:r>
            <a:endParaRPr lang="zh-CN" altLang="en-US" sz="5000" dirty="0" smtClean="0"/>
          </a:p>
        </p:txBody>
      </p:sp>
    </p:spTree>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569277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化用诗词、歌曲名句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典雅含蓄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恰到好处地化用诗词歌曲名句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不仅能使题目熠熠生辉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还能给人以启示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有些名言警句本身就具有凝练含蓄的特点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显得温润典雅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言简意赅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令人回味无穷。如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作文标题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木樨斋里听潮生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重庆一考生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化用清末诗人复显诗句“愁到枕边眠未得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晓鸡声里听潮生”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看苍茫大地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万物竞风流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吉林一考生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化用毛泽东词句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一横长城长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一点茉莉香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湖南一考生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化用谭晶演唱歌曲的词“一勾游江南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一点茉莉香”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反思社会现象引出法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088556" y="3780830"/>
            <a:ext cx="19786046" cy="5615896"/>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只身坐在考场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看着作文试题中“空气污染”这个词语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心中涌现出千言万语却又不知该从何说起。缓缓抬头望向窗外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眼前那遥远的天际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天空不再蔚蓝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而是苍白灰暗。空气仿佛变得沉重了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这一片白是什么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奶奶嘴里常讲的“美丽乡村”在哪里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我的眼睛看不到鲜艳的色彩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是什么遮蔽了我的双眼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不觉有泪暗自垂落于</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手上。我呼唤美丽乡村归来兮</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让我能于东篱之下采菊赏花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抬头看南山的青翠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然后发自内心地吟出“山气日夕佳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飞鸟相与还”。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河南高分作文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美丽乡村归来兮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232572" y="9469462"/>
            <a:ext cx="19786046" cy="161480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名师点金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作者在文章开头由眼前所见引出“空气污染”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反思社会现象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再引出“美丽乡村”的话题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最后水到渠成地提出中心论点。</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7210236" y="6517134"/>
            <a:ext cx="4392488" cy="861774"/>
          </a:xfrm>
          <a:prstGeom prst="rect">
            <a:avLst/>
          </a:prstGeom>
          <a:noFill/>
        </p:spPr>
        <p:txBody>
          <a:bodyPr wrap="square" rtlCol="0">
            <a:spAutoFit/>
          </a:bodyPr>
          <a:lstStyle/>
          <a:p>
            <a:pPr algn="ctr"/>
            <a:r>
              <a:rPr lang="en-US" altLang="zh-CN" sz="5000" dirty="0" smtClean="0"/>
              <a:t>·  ·  ·  ·  ·  ·  ·  ·</a:t>
            </a:r>
            <a:endParaRPr lang="zh-CN" altLang="en-US" sz="5000" dirty="0" smtClean="0"/>
          </a:p>
        </p:txBody>
      </p:sp>
    </p:spTree>
  </p:cSld>
  <p:clrMapOvr>
    <a:masterClrMapping/>
  </p:clrMapOvr>
  <p:transition>
    <p:pull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结尾总结引出法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088556" y="3780830"/>
            <a:ext cx="19786046" cy="5693866"/>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重庆晨报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报道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月中旬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因不满主管部门对违招行为“选择性处罚”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绵阳一高中教师上街“讨要说法”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揭开了一些地方炒卖优生、四处“挖墙脚”的招生乱象的冰山一角。</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这些因扭曲高考本身的价值而催生的高考乱象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无疑是一个不该产生的“怪胎”。随着高考“深水区”改革的成功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这些“怪胎”死于腹中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为时不远了。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四川高分作文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如此高考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休矣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我看高考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232572" y="9469462"/>
            <a:ext cx="19786046" cy="161480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名师点金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开头引用新闻报道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为下文批驳招生乱象树立“靶子”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到篇末揭示论点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并展望未来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指出消除“怪胎”的良方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显得大气磅礴。</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4329916" y="7311544"/>
            <a:ext cx="5760640" cy="861774"/>
          </a:xfrm>
          <a:prstGeom prst="rect">
            <a:avLst/>
          </a:prstGeom>
          <a:noFill/>
        </p:spPr>
        <p:txBody>
          <a:bodyPr wrap="square" rtlCol="0">
            <a:spAutoFit/>
          </a:bodyPr>
          <a:lstStyle/>
          <a:p>
            <a:pPr algn="ctr"/>
            <a:r>
              <a:rPr lang="en-US" altLang="zh-CN" sz="5000" dirty="0" smtClean="0"/>
              <a:t>·  ·  ·  ·  ·  ·  ·  ·  ·  · </a:t>
            </a:r>
            <a:endParaRPr lang="zh-CN" altLang="en-US" sz="5000" dirty="0" smtClean="0"/>
          </a:p>
        </p:txBody>
      </p:sp>
      <p:sp>
        <p:nvSpPr>
          <p:cNvPr id="11" name="TextBox 10"/>
          <p:cNvSpPr txBox="1"/>
          <p:nvPr/>
        </p:nvSpPr>
        <p:spPr>
          <a:xfrm>
            <a:off x="11089556" y="7381230"/>
            <a:ext cx="2160240" cy="861774"/>
          </a:xfrm>
          <a:prstGeom prst="rect">
            <a:avLst/>
          </a:prstGeom>
          <a:noFill/>
        </p:spPr>
        <p:txBody>
          <a:bodyPr wrap="square" rtlCol="0">
            <a:spAutoFit/>
          </a:bodyPr>
          <a:lstStyle/>
          <a:p>
            <a:pPr algn="ctr"/>
            <a:r>
              <a:rPr lang="en-US" altLang="zh-CN" sz="5000" dirty="0" smtClean="0"/>
              <a:t>·  ·  ·  · </a:t>
            </a:r>
            <a:endParaRPr lang="zh-CN" altLang="en-US" sz="5000" dirty="0" smtClean="0"/>
          </a:p>
        </p:txBody>
      </p:sp>
    </p:spTree>
  </p:cSld>
  <p:clrMapOvr>
    <a:masterClrMapping/>
  </p:clrMapOvr>
  <p:transition>
    <p:pull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9694962"/>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请结合下面一篇高考作文的开头两段内容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在横线上补写关于中心论点的语句。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在这个世界上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有这么一群人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他们因为家庭的贫穷、出身的卑微以及身体上的某种缺陷而自卑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他们害怕与人交流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害怕一切的一切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甚至害怕自己。这样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他们就会错过许多机会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也就不会成功。所以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自信是面对挫折时的一个微笑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自信是面对困难时的一句“我可以”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自信是面对众说纷纭时的一点儿坚持。②</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。有一位建筑设计师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提出了用一根柱子支撑天花板的设计方案。当时几乎所有专家都表示怀疑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但他依旧坚持自己的想法。可迫于当时的形势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他又加了四根柱子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不过这四根柱子都没有接触到天花板。几百年后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支撑天花板的这一根柱子仍然坚固如初。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甘肃高分作文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人要有自信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760" y="2988945"/>
            <a:ext cx="19799935" cy="21024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256215"/>
            <a:ext cx="19714038" cy="812530"/>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①要想成功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必须要自信　②人有自信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方铸成功</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8894743"/>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下面是一篇高分作文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请在文中横线处补写引出中心论点的语句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人生突围</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浙江一考生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引出中心论点的语句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人的一生不是一场盲目的追逐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而应是不断认识自我、实现自我的过程。马斯洛曾提出过“需要层次论”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将人生概括为实现生理、安全、社交、尊重和自我实现五个需要的过程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而这五个需要实际上是递进达成的。阅读“有字之书”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我们的头脑变得充盈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我们具有了保护自我安全、实现自我生存的能力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阅读“无字之书”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我们的人格开始健全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我们能够在社会中与人相处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甚至获得他人的尊重与褒赏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而在实现了上述需求之后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心灵之书”的书页向我们缓缓展开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以我们的知识与阅历为基础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我们有能力感知精神深层次的表达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认识自我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实现自我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达到那个“大彻大悟”的清朗境界。</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8894743"/>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然而观当今之世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读“有字之书”者泛泛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读“无字之书”者不鲜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唯独读“心灵之书”者寥寥。有人说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这是现实的压力逼着人们从精神世界中抽身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可的确应该这样吗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我想起加缪用不无温情的笔触描绘的那个走下平原并感到幸福的西西弗斯。是的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从睡梦中醒来后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我们每个人都不得不如西西弗斯般推动着那块名为“现实”的巨石一次又一次地走上山崖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可是当我们读懂了那本“心灵之书”的启迪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读懂了我们精神的渴求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读懂了自我的意识时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心灵的声音能够指导我们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带着幸福的微笑走下平原”。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知识的掌握、阅历的丰富与精神的升华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这三者体现的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应该是和谐统一的人对自我的一次次突围。囿于躯壳之中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有时我们也会感受到女诗人辛波斯卡所描绘的那种“我即是我的阻碍”的无力感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但也正是这种局限性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促使我们自觉地反抗着那些看似命定的桎梏。我们认识了人生的不足并尽己全力修补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谁能说这样的人生配不上一支激越昂扬的战曲或是颂歌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谁能说这样的人生不是在书写属于自我、属于灵魂的浩荡传奇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249299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“别做观众了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试着自我评判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加缪的话语正在耳畔响起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人生突围的号角已然吹响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三本大书在面前缓缓翻开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这是属于我们的人生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这是灵魂光荣的突围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年浙江卷高分作文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760" y="2988945"/>
            <a:ext cx="19799935" cy="35140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256215"/>
            <a:ext cx="19714038" cy="2973122"/>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无论人的一生是多么漫长、复杂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他终将反映于一个时刻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那就是他大彻大悟自己究竟是谁的时刻。”博尔赫斯如是说。的确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在我们的一生中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我们要学习那些由具体知识构成的“有字之书”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既而阅读由世事阅历垒砌的“无字之书”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最终读懂那本我们最熟悉的也是最陌生的“心灵之书”。这一过程其实是认识你自己的过程。</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88556" y="2772718"/>
            <a:ext cx="19658184" cy="5615896"/>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分论点拟写三方法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并列式设置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概念分类法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是什么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一般而言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一个论点往往有一个最核心的概念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而且这个核心概念在不同背景下的含义往往是不同的。因此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在写作过程中如能从“是什么”的角度切入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进而对这个核心概念在特定背景下的丰富内涵进行挖掘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是什么”或“什么是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的句式进行分类列举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那就可以生发出许多比较具体和贴切的分论点来。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88556" y="3276774"/>
            <a:ext cx="19786046" cy="4093428"/>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例８</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中心论点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祖国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我为你自豪。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分论点①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因为你有蜿蜒起伏的万里长城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我为你自豪。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分论点②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因为你有享誉世界的中华美食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我为你自豪。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分论点③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因为你有大放异彩的京剧艺术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我为你自豪。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河南高分作文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祖国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我为你自豪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浙江卷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根据要求作文。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有位作家说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人要读三本大书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一本是“有字之书”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一本是“无字之书”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一本是“心灵之书”。</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对此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你有什么思考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写一篇文章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对作家的看法加以评说。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选好角度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根据其最佳立意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拟写三个作文题目。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我的拟题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8894743"/>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下面是以分论点模式写成的一篇议论文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请在标示“分论点”的地方补写出恰当的语句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彰显出三个层次的论述角度。</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创新中国</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河南一考生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分论点①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________________________________________________________________</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年的上海世博会提出“城市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让生活更美好”的主题。城市是国家科技力量与创新力量的集中体现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走进城市就能深刻感受到城市高速的发展变化。在中国大大小小的城市中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路边各种各样的共享单车摆成一排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许多市民享受着低碳、健康、便捷的出行方式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也支持着中国低碳事业的发展。共享单车的出现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极大地减轻了空气污染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不仅使人们出行更加方便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还促进了国家节能减排政策的实施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这一切正是中国企业创新的结果。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8894743"/>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分论点②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________________________________________________________________</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移动支付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简单地说就是利用网络随时随地进行交易。马云创办了阿里巴巴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将手机与钱包合二为一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使中国网购也走向高峰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这一划时代的交易方式促进了物流行业的发展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同时也使货币的流通更加顺畅。目前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在中国很多城市随处可见微信等支付方式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真正实现了城市让生活更美好。中国经济的发展很大一部分源于创新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源于我们中国劳动人民的智慧。正是创新才带来了中国日新月异的发展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正是创新促使中国的崛起早日实现。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分论点③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________________________________________________________________</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前一段时间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一个外国友人拍摄的一段视频火了起来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这段视频显示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将一枚一元硬币立在运行着的高铁里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硬币没有倒下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这引起了外国人的惊羡。其实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在中国我们对这些早已习以为常。中国高铁之路在技术创新中一步步走到现在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靠的正是中国科研人员的创新拼搏和刻苦钻研的精神。遍布中国大地的高铁之网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像一条条纽带连接大江南北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让我们</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4893647"/>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之间的距离越来越近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使我们的出行更加快捷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同时也表明中国的科技创新正日益改变着我们的生活。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目前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一批又一批的科技工作者正用行动向世界诠释着中国人的创新精神和科技智慧。工匠精神已上升为国家发展战略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中国追求的核心绝非中国制造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而是中国智造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相信我们一定能给世界带来更多的创新智慧和科技惊喜。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2016548" y="7813278"/>
            <a:ext cx="19800000" cy="25202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088556" y="8080751"/>
            <a:ext cx="19714038" cy="1532727"/>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分论点①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共享单车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让生活更美好。分论点②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移动支付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让支付更方便。分论点③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中国高铁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让出行更快捷。</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88556" y="2772718"/>
            <a:ext cx="19658184" cy="4015458"/>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因果分析法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为什么</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主要是回答原因和结果方面的问题。这里的“因”是分论点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果”是中心论点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是在提出中心论点后再来分析得到这个结果的原因。日常生活中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凡条件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就必有主客观之分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凡原因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就必有内外、主次之别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凡影响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更必有大小、正反之异。如果能根据这样的思路去辨析、思考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即便是再简单的“为什么”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我们也能寻出丰富多彩的答案来。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88556" y="6805166"/>
            <a:ext cx="19786046" cy="4093428"/>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例９</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中心论点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高考有功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让我的人生实现梦想。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分论点①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高考有功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因为高考使我有了一种不平常的经历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洒下过拼搏的汗水。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分论点②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高考有功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因为高考使我走入高校大熔炉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实现了人生梦想的最大追求。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分论点③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高考有功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因为高考使我百炼成钢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找到了我人生奋斗的方向。</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云南高分作文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高考有功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让我的人生实现梦想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3293209"/>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作文题为“把握青年时代”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中心论点是“青年时代是黄金时代”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试设置三个分论点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使中心论点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与各分论点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之间呈因果关系。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我来试写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________________________________________________________________________</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2023110" y="6337300"/>
            <a:ext cx="19799935" cy="21799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016548" y="6661150"/>
            <a:ext cx="19714038" cy="1532727"/>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分论点①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青年时代是体力充沛、精力旺盛的时代。分论点②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青年时代是积累知识、增长才干的时代。分论点③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青年时代是做好事情、建功立业的时代。</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561589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递进式设置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这种方法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是按“是什么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怎么样”的思路安排结构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即围绕中心论点回答三个问题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怎么样。当然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也可选择“是什么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怎么样”或“为什么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怎么样”的思路进行。这种方法可以使文章显得思路缜密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内容丰富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但同时也会使文章招来“面面俱到、泛泛而谈、重点不突出、分析不透彻”的责难。因此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运用这种“复式组合法”架构文章时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必须严格遵守“内容有主次之别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处理有详略之异”的原则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并尽量保证在设置分论点的过程中体现这一原则。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088556" y="8328362"/>
            <a:ext cx="19786046" cy="4093428"/>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中心论点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唯心灵之书方是超越世俗的高境。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分论点①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读心灵之书的意义。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格言警句、“我”的体会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分论点②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为什么要读心灵之书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怎样做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分论点③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表明自己的心愿追求。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怎么做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年浙江卷高分作文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以心为书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方为高境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9616992"/>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按照段落内容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将后面的表格补充完整。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车中窥人</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江苏一考生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①小时候总是惊讶于车窗的设计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车内之人可以肆意窥见车外世态人情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车外之人却无从知晓车内况味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身是自由的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心却如困兽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如井底之蛙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无以免俗。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②探见渊薮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便是人一生必然经历的困境。一方面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我们以自身的华丽吸引路人的注目及认同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另一方面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我们却无时无刻不限制着这种认同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存着一点儿私密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保护着心底卑微的安全感。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③这是求同与存异的交锋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这是天性与人性的博弈。</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④最可叹的便是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自持流于瘫软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心灵无处安放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成了伪装内心的假面。一如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爱丽丝漫游仙境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中的扑克牌战车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虽然牌面各异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阵营相斥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实则指向同一方面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虚伪与狂妄。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8894743"/>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⑤是亦不可以已乎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⑥个中缘由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便是我们习惯了以上帝视角旁观而不受干涉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滋生了我们自身的优越感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进而衍生到生活的各个层面。久而久之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便会沦落为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镜花缘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中君子国翻云覆雨、玩弄手段的狭隘心肠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失却了推心置腹、开诚布公的能力。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⑦细细思忖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可付一言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⑧“没有任何道路可以通向真诚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真诚本身就是道路。”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⑨将自己由安稳舒适的狭小空间中释放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是让内心得到释放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从而可以更好地拥抱广阔的世界。怕是每个车中窥人的辛苦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都会有安娜死前“万物皆着我之色彩”的窘境吧。无谓的封闭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只会招惹无谓的好奇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放低身份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明晰自己不过是茫茫众生中渺沧海之一粟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倒也能不昧本初之心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不拘世俗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明快前行。</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⑩舍却车中窥人的特权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更是打开了一扇开向生命的窗子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伴随着一</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种对生命、对人性</a:t>
            </a:r>
            <a:endPar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7294305"/>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的洞察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我不愿因些许流言便拒绝人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好奇的天性可以凌驾真诚与人性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我愿意简单地活着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我愿意如阳明先生所言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吾心光明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夫复何言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⑪然而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挣脱车对人内心的束缚并非意味着因噎废食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而应是一次艺术性与实用性的分离。真诚对人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对行为艺术应存有更多尊重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对不真诚有更多宽容。</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⑫窥则有欲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有欲则不实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不实则人心惶惶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露欲之人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但嬗替之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以生命自信笑慰平生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开诚布公地前行。</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⑬少时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观唐僧于女儿国不敢登龙车凤辇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是躲过一劫。长大后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我才明白他是错过了一生。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年江苏卷高分作文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81458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试填写下面的表格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160564" y="3708822"/>
          <a:ext cx="19514168" cy="7272810"/>
        </p:xfrm>
        <a:graphic>
          <a:graphicData uri="http://schemas.openxmlformats.org/drawingml/2006/table">
            <a:tbl>
              <a:tblPr/>
              <a:tblGrid>
                <a:gridCol w="6192688"/>
                <a:gridCol w="13321480"/>
              </a:tblGrid>
              <a:tr h="1212135">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53975" marR="539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本文体现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12135">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提出问题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53975" marR="539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12135">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提出问题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53975" marR="539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12135">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分析问题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④⑤</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53975" marR="539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12135">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解决问题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怎么办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⑥~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53975" marR="539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12135">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回扣问题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53975" marR="539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026" name="Picture 2"/>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1025" name="Picture 1"/>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spTree>
  </p:cSld>
  <p:clrMapOvr>
    <a:masterClrMapping/>
  </p:clrMapOvr>
  <p:transition>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8569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060750"/>
            <a:ext cx="19714038" cy="8664488"/>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拟题指导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该作文题直接指向人生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贴近考生生活实际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让考生有话可讲。“对作家的看法加以评说”这个环节很重要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作家所言有一定的道理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但仅仅提供了一个话题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其内涵与对人生的指导意义均需要考生阐释。“三本书”的内涵并没有阐明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考生可以从多角度进行理解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但不能偏离“书”的内涵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阐释三者的内涵时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尽量不要交叉。人生就是一个不断成长的过程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需要从各方面汲取营养。“有字之书”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可以指书本知识、前人的经验。“无字之书”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可以指在社会实践中获得的直接经验。理论与实践相结合是人成长的重要途径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对人生具有重要意义。而这些还远远不够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心灵之书”更为可贵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直接决定着人生的境界。读“心灵之书”可以让人心理健康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走正常的人生道路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也可以让人有较高的道德修养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使人在道德感的约束下做品行端正之人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再深一层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可以让人形成积极的人生观、价值观、世界观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做一个与时俱进、对社会有价值的人。在不同时段、不同环境中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不同的人读这“三本书”时应该有所侧重。立意时应结合社会现实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谈自己对“三本书”的认识。参考立意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三本书”皆要读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三本书”本质上是一本书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读“心灵之书”最重要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人生须“读书”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要读适合自己的那一本。</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3132758"/>
            <a:ext cx="19800000" cy="87849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160564" y="3204766"/>
            <a:ext cx="19154128" cy="812530"/>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示例：</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12" name="表格 11"/>
          <p:cNvGraphicFramePr>
            <a:graphicFrameLocks noGrp="1"/>
          </p:cNvGraphicFramePr>
          <p:nvPr/>
        </p:nvGraphicFramePr>
        <p:xfrm>
          <a:off x="2376588" y="4068862"/>
          <a:ext cx="19082120" cy="7324272"/>
        </p:xfrm>
        <a:graphic>
          <a:graphicData uri="http://schemas.openxmlformats.org/drawingml/2006/table">
            <a:tbl>
              <a:tblPr/>
              <a:tblGrid>
                <a:gridCol w="5688632"/>
                <a:gridCol w="13393488"/>
              </a:tblGrid>
              <a:tr h="720080">
                <a:tc>
                  <a:txBody>
                    <a:bodyPr/>
                    <a:lstStyle/>
                    <a:p>
                      <a:pPr algn="ctr" defTabSz="2117725" rtl="0" fontAlgn="base">
                        <a:lnSpc>
                          <a:spcPct val="130000"/>
                        </a:lnSpc>
                        <a:spcBef>
                          <a:spcPct val="0"/>
                        </a:spcBef>
                        <a:spcAft>
                          <a:spcPct val="0"/>
                        </a:spcAft>
                      </a:pP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结构</a:t>
                      </a:r>
                      <a:endPar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defTabSz="2117725" rtl="0" fontAlgn="base">
                        <a:lnSpc>
                          <a:spcPct val="130000"/>
                        </a:lnSpc>
                        <a:spcBef>
                          <a:spcPct val="0"/>
                        </a:spcBef>
                        <a:spcAft>
                          <a:spcPct val="0"/>
                        </a:spcAft>
                      </a:pP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本文体现</a:t>
                      </a:r>
                      <a:endPar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16124">
                <a:tc>
                  <a:txBody>
                    <a:bodyPr/>
                    <a:lstStyle/>
                    <a:p>
                      <a:pPr algn="l" defTabSz="2117725" rtl="0" fontAlgn="base">
                        <a:lnSpc>
                          <a:spcPct val="130000"/>
                        </a:lnSpc>
                        <a:spcBef>
                          <a:spcPct val="0"/>
                        </a:spcBef>
                        <a:spcAft>
                          <a:spcPct val="0"/>
                        </a:spcAft>
                      </a:pP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提出问题</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段</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从幼时写起</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车内、车外两相对比。点题</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指出车中人的矛盾心理</a:t>
                      </a:r>
                      <a:endPar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16124">
                <a:tc>
                  <a:txBody>
                    <a:bodyPr/>
                    <a:lstStyle/>
                    <a:p>
                      <a:pPr algn="l" defTabSz="2117725" rtl="0" fontAlgn="base">
                        <a:lnSpc>
                          <a:spcPct val="130000"/>
                        </a:lnSpc>
                        <a:spcBef>
                          <a:spcPct val="0"/>
                        </a:spcBef>
                        <a:spcAft>
                          <a:spcPct val="0"/>
                        </a:spcAft>
                      </a:pP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提出问题</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是什么</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②③</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段</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探见渊薮</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吸引路人、保护私密</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是天性与人性的博弈</a:t>
                      </a:r>
                      <a:endPar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16124">
                <a:tc>
                  <a:txBody>
                    <a:bodyPr/>
                    <a:lstStyle/>
                    <a:p>
                      <a:pPr algn="l" defTabSz="2117725" rtl="0" fontAlgn="base">
                        <a:lnSpc>
                          <a:spcPct val="130000"/>
                        </a:lnSpc>
                        <a:spcBef>
                          <a:spcPct val="0"/>
                        </a:spcBef>
                        <a:spcAft>
                          <a:spcPct val="0"/>
                        </a:spcAft>
                      </a:pP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分析问题</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为什么</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④⑤</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段</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剖析其成因</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伪装内心</a:t>
                      </a:r>
                      <a:endPar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16124">
                <a:tc>
                  <a:txBody>
                    <a:bodyPr/>
                    <a:lstStyle/>
                    <a:p>
                      <a:pPr algn="l" defTabSz="2117725" rtl="0" fontAlgn="base">
                        <a:lnSpc>
                          <a:spcPct val="130000"/>
                        </a:lnSpc>
                        <a:spcBef>
                          <a:spcPct val="0"/>
                        </a:spcBef>
                        <a:spcAft>
                          <a:spcPct val="0"/>
                        </a:spcAft>
                      </a:pP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解决问题</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怎么办</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⑥~ </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段</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先分析个中缘由</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再提出相关措施和解决办法</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一是释放</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让内心得到释放</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二是舍却</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舍却车中窥人的特权。总之</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要真诚对人</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对行为艺术应存有更多尊重</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对不真诚有更多宽容</a:t>
                      </a:r>
                      <a:endPar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16124">
                <a:tc>
                  <a:txBody>
                    <a:bodyPr/>
                    <a:lstStyle/>
                    <a:p>
                      <a:pPr algn="l" defTabSz="2117725" rtl="0" fontAlgn="base">
                        <a:lnSpc>
                          <a:spcPct val="130000"/>
                        </a:lnSpc>
                        <a:spcBef>
                          <a:spcPct val="0"/>
                        </a:spcBef>
                        <a:spcAft>
                          <a:spcPct val="0"/>
                        </a:spcAft>
                      </a:pP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回扣问题</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段</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再写少时</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首尾圆合</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回扣问题</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深化主题</a:t>
                      </a:r>
                      <a:endPar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5122" name="Picture 2"/>
          <p:cNvPicPr>
            <a:picLocks noChangeAspect="1" noChangeArrowheads="1"/>
          </p:cNvPicPr>
          <p:nvPr/>
        </p:nvPicPr>
        <p:blipFill>
          <a:blip r:embed="rId1" cstate="print"/>
          <a:srcRect/>
          <a:stretch>
            <a:fillRect/>
          </a:stretch>
        </p:blipFill>
        <p:spPr bwMode="auto">
          <a:xfrm>
            <a:off x="0" y="0"/>
            <a:ext cx="104775" cy="114300"/>
          </a:xfrm>
          <a:prstGeom prst="rect">
            <a:avLst/>
          </a:prstGeom>
          <a:noFill/>
        </p:spPr>
      </p:pic>
      <p:pic>
        <p:nvPicPr>
          <p:cNvPr id="5121" name="Picture 1"/>
          <p:cNvPicPr>
            <a:picLocks noChangeAspect="1" noChangeArrowheads="1"/>
          </p:cNvPicPr>
          <p:nvPr/>
        </p:nvPicPr>
        <p:blipFill>
          <a:blip r:embed="rId2" cstate="print"/>
          <a:srcRect/>
          <a:stretch>
            <a:fillRect/>
          </a:stretch>
        </p:blipFill>
        <p:spPr bwMode="auto">
          <a:xfrm>
            <a:off x="0" y="0"/>
            <a:ext cx="104775" cy="114300"/>
          </a:xfrm>
          <a:prstGeom prst="rect">
            <a:avLst/>
          </a:prstGeom>
          <a:noFill/>
        </p:spPr>
      </p:pic>
    </p:spTree>
  </p:cSld>
  <p:clrMapOvr>
    <a:masterClrMapping/>
  </p:clrMapOvr>
  <p:transition>
    <p:pull di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88556" y="2772718"/>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对比式设置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这种方法就是在论述分论点时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常常采用正反对比进行论证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或者把中心论点分成正反两个方面展开论述。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88556" y="5509022"/>
            <a:ext cx="19786046" cy="6494085"/>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11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中心论点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恢复高考对个人、社会和国家有重要影响。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分论点①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恢复高考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恢复了教育机会的公平、公正。反面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察举制、九品中正制任人唯亲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八股取士对读书人戕害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文革”时期破坏平等、公平。正面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高考公平、公正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人人可以实现自我提升与超越。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分论点②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恢复了社会的活力。正面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唯才是举。反面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唯身份论。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分论点③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恢复了国家对知识的膜拜、对知识分子的尊敬。正面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知识比金子宝贵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尊重知识分子将活力四射。反面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拜金主义盛行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鄙视甚至仇视知识分子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堕入蒙昧。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四川高分作文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恢复高考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恢复的是什么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我看高考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88556" y="2988742"/>
            <a:ext cx="19658184" cy="4893647"/>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12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中心论点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赏识助人成才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批评阻人成才。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分论点①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批评教育对人成才的危害。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伤害未成熟的内心。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产生畸形的心理。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走上犯罪道路。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分论点②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赏识教育对人成才的作用。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促使孩子主动自愿地学习。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可以发掘一个人的潜力。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能激发起人的自豪感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从而自信地面对困难。</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赏识助人成才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批评阻人成才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3293209"/>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请以“自知者明”为中心论点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采用对比式设置的方法写出其分论点。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2016548" y="6517134"/>
            <a:ext cx="19800000" cy="38164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016548" y="6661150"/>
            <a:ext cx="19714038" cy="2252924"/>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分论点①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反面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过高估价自己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妄自尊大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刚愎自用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就会停滞不前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过低估价自己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妄自菲薄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畏首畏尾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就会故步自封。分论点②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正面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正确估价自己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见己之长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明己之短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才能找准位置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成就辉煌人生。</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88556" y="2988742"/>
            <a:ext cx="19658184" cy="8094524"/>
          </a:xfrm>
          <a:prstGeom prst="rect">
            <a:avLst/>
          </a:prstGeom>
          <a:noFill/>
          <a:ln>
            <a:solidFill>
              <a:schemeClr val="tx1">
                <a:lumMod val="75000"/>
                <a:lumOff val="25000"/>
              </a:schemeClr>
            </a:solidFill>
            <a:prstDash val="sysDot"/>
          </a:ln>
        </p:spPr>
        <p:txBody>
          <a:bodyPr wrap="square" rtlCol="0">
            <a:spAutoFit/>
          </a:bodyPr>
          <a:lstStyle/>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设置分论点小贴士</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设置分论点应注意的问题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①扣得住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扣住中心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扣住题目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分而不离。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②分得开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多角度、多方面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分而“多彩”。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③排得顺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要有一定的顺序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如由小到大、由浅入深等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分而有序。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分论点在文中的安排技巧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①分论点一般放在每一段的开头。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②分论点语言要精练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一般控制在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字以内。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③分论点句子的结构要一致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使中间几段构成排比或准排比段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多指并列式设置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④分论点的表述要把中心论点或标题或材料中的关键词嵌入其中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以保证每一段都扣题。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241684"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sp>
        <p:nvSpPr>
          <p:cNvPr id="6" name="TextBox 5"/>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3</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5437014"/>
            <a:ext cx="10011392" cy="3046988"/>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议论文</a:t>
            </a:r>
            <a:r>
              <a:rPr lang="en-US" altLang="zh-CN" sz="9600" dirty="0" smtClean="0">
                <a:solidFill>
                  <a:srgbClr val="E9C355"/>
                </a:solidFill>
                <a:latin typeface="微软雅黑" panose="020B0503020204020204" pitchFamily="34" charset="-122"/>
                <a:ea typeface="微软雅黑" panose="020B0503020204020204" pitchFamily="34" charset="-122"/>
              </a:rPr>
              <a:t>·</a:t>
            </a:r>
            <a:r>
              <a:rPr lang="zh-CN" altLang="en-US" sz="9600" dirty="0" smtClean="0">
                <a:solidFill>
                  <a:srgbClr val="E9C355"/>
                </a:solidFill>
                <a:latin typeface="微软雅黑" panose="020B0503020204020204" pitchFamily="34" charset="-122"/>
                <a:ea typeface="微软雅黑" panose="020B0503020204020204" pitchFamily="34" charset="-122"/>
              </a:rPr>
              <a:t>常用写作模板</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628702"/>
            <a:ext cx="19874208" cy="5693866"/>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并列平行式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这种写作模式一般是在文章开头提出论点。中间部分一般分二至三段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每一段设置一个分论点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注意分论点之间要形成并列关系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不能有交叉。在结尾部分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再归纳论点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升华主题。运用“并列平行式”写作模式展开论证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要注意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多角度分析问题、认识事物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不能只停留在一个层面或一个角度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把握好并列层次之间的轻重程度及其相互关系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确定合理的顺序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形式要一目了然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每段的中心句最好放在开头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并且中心句的句式应保持一致。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12" name="45a.jpg" descr="id:2147487111;FounderCES"/>
          <p:cNvPicPr/>
          <p:nvPr/>
        </p:nvPicPr>
        <p:blipFill>
          <a:blip r:embed="rId1" cstate="print"/>
          <a:stretch>
            <a:fillRect/>
          </a:stretch>
        </p:blipFill>
        <p:spPr>
          <a:xfrm>
            <a:off x="8785225" y="8429625"/>
            <a:ext cx="4624070" cy="3764915"/>
          </a:xfrm>
          <a:prstGeom prst="rect">
            <a:avLst/>
          </a:prstGeom>
        </p:spPr>
      </p:pic>
    </p:spTree>
  </p:cSld>
  <p:clrMapOvr>
    <a:masterClrMapping/>
  </p:clrMapOvr>
  <p:transition>
    <p:pull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61699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例文印证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撷文化以话中华</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湖北一考生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①在日新月异的世界中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作为发展中国家的中国正以一个大国应有的面貌快速崛起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并通过经济全球化屹立于世界民族之林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而我愿带各位走近这个国家的文化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透过她灵魂深处的根基来欣赏她摄人心魄的魅力。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②“不到长城非好汉”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这句话为长城吸引了源源不断的拜访者。秦始皇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这个前无古人的君王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面对虎视眈眈的胡人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挥手间就让数不胜数的劳工徒手扛巨砖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攀上高山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在旧长城的基础上继续筑造长城。“一将功成万骨枯”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一个国家的繁荣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总有大量的牺牲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但这匍匐在崇山峻岭间的龙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确确实实让野心勃勃的入侵者望而却步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从而保华夏永宁。纵然到了今天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八达岭之上只剩断壁残垣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可当中国的航母下水之时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人民都还记得这条巨龙才是我们国防史上的第一笔。</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69496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③中国是一位铁骨铮铮的硬汉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同样也是柔婉多情的美娇娥。从清廷戏台传唱到今日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北京胡同的老人都能来上几句的京剧体现了中国风采。生旦净末丑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身步眼手行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从脸谱到发式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从唱腔到举止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不同的京剧角色诠释了世人不同的性格。唱本或为民间故事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或为文学名著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或为名家手笔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本身就是中华文学中一席流动的盛宴。与西方的内敛克制处处彰显在演员们的指尖袖摆不同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东方的含蓄美感一览无余。</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舌尖上的中国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总览中国美食大观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甫一问世就以其多元吸引众人。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舌尖上的中国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对食物朴素细腻的描述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对人和食材的关系的微妙理解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悄然传达出几千年来中国人在劳动中产生的智慧以及味觉的审美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每一道食物都能勾起观众浓浓的思乡之情。中国疆域辽阔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注定了饮食的多样。北方的面条、饺子源自大麦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彰民富之风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中原地区辛辣厚重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显人心热情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沿海地区清淡嗜甜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衬生活之精致安闲。不仅如此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饮食多元正暗示着中国的包容态度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中国古典的道理与情怀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也在最为日常的吃中展现。中国美食已然成为一张面向世界的名片。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3293209"/>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⑤中国正逐步占据着世界的重要席位。她不仅是一个大国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还是一个文明古国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从军事、艺术、饮食中体现出的不卑不亢、崇尚美好、兼容并包是她本源的价值观。我认为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唯有望向她最为内在的文化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才能真正体味到她典雅的内蕴。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398434"/>
            <a:ext cx="19714038" cy="1462516"/>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标题示例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人生如书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逐级而读　②让心灵在“有字”与“无字”之间徜徉　③读心为魂　④以心为书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方为高境　⑤读人生三书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创美好未来</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模板点评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8" name="图片 7" descr="1.png"/>
          <p:cNvPicPr>
            <a:picLocks noChangeAspect="1"/>
          </p:cNvPicPr>
          <p:nvPr/>
        </p:nvPicPr>
        <p:blipFill>
          <a:blip r:embed="rId1" cstate="print"/>
          <a:stretch>
            <a:fillRect/>
          </a:stretch>
        </p:blipFill>
        <p:spPr>
          <a:xfrm>
            <a:off x="4464820" y="3852837"/>
            <a:ext cx="13825536" cy="7739937"/>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8094524"/>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浙江卷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根据要求作文。请尝试按“并列平行式”构思。</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网上购物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视频聊天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线上娱乐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已成为当下很多人生活中不可或缺的一部分。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业内人士指出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不远的将来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我们只需在家里安装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VR(</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虚拟现实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便可以足不出户地穿梭于各个虚拟场景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时而在商店的衣帽间里试穿新衣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时而在诊室里与医生面对面交流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时而在足球场上观看比赛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时而化身为新闻事件的“现场目击者”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当虚拟世界中的“虚拟”越来越成为现实世界中的“现实”时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是选择拥抱这个新世界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还是刻意远离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或者与它保持适当距离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对材料提出的问题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你有怎样的思考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写一篇论述类文章。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注意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角度自选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立意自定。②标题自拟。③不少于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字。④不得抄袭、套作。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249299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我来写高考作文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我的题目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760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16548" y="5725046"/>
            <a:ext cx="19786045" cy="5063502"/>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立意示例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可以从拥抱“虚拟现实”新世界的角度立意。可以举出实例谈“虚拟现实”新世界的好处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以及给我们的现实生活带来的多种方便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论述“虚拟现实”的发展前景。②可以从拒绝“虚拟现实”的角度立意。论述“虚拟现实”给我们的现实生活带来的诸多不便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比如人与人之间情感的淡漠、人文情怀的缺失等。③可以从整则材料的角度立意。辩证地看待“虚拟现实”的利与弊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理性地对待“虚拟现实”新世界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一味拒绝不利于社会前进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过度热情只会扼杀新生事物。</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标题示例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虚实之间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理性相待　②以现实之心拥抱虚拟世界　③与“虚拟”保持一定距离　④身在事中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心在事外</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628702"/>
            <a:ext cx="19874208" cy="9616992"/>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正反对比式</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这种写作模式一般是在开头和结尾安排两个用优美语言组成的语段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这两个语段可以以比喻、排比、拟人、对偶等修辞手法为主要形式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内容上首尾要呼应。文章的主体部分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运用正反对比式结构。“正”就是举正面的例子或从正面分析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反”就是举反面的例子或从反面分析。整篇文章前后照应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中间正反对称。文章前后圆合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浑然一体。</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正反对比式的写作模式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既可以体现在段与段之间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也可以体现在段内句与句之间。简单地说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就是“正面说了反面说”或“反面说了正面说”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它对于议论的深入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论点的突出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说服力的增强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都是很有裨益的。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使用正反对比式写作模式应注意的问题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围绕中心论点选择比较材料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确定对比点。所选对象必须是两种性质截然相反或有差异的事物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论证时要紧扣文章的中心。②正反论证应有主有次。若文章从正面立论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主体部分则以正面论述为主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以反面论述为辅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若文章从反面立论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主体部分则以反面论述为主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以正面论述为辅。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9" name="46a.jpg" descr="id:2147487125;FounderCES"/>
          <p:cNvPicPr/>
          <p:nvPr/>
        </p:nvPicPr>
        <p:blipFill>
          <a:blip r:embed="rId1" cstate="print"/>
          <a:stretch>
            <a:fillRect/>
          </a:stretch>
        </p:blipFill>
        <p:spPr>
          <a:xfrm>
            <a:off x="7129116" y="3492798"/>
            <a:ext cx="7344816" cy="720080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61699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例文印证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得大格局者兼其利</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山东一考生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①欧阳修说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得其大者可以兼其小。在商业活动中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小”即其利。企业经营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倘若只在营利一事上斤斤计较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便会不长久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从大局上考虑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才会走得更远。站得更高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才能看得更远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此谓大格局。</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小时营业书店的存在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正彰显着其经营者的大格局意识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放眼全局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不计较小利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以宽容的胸怀接纳各类读者。书店对夜读者的关怀久而久之必能够换来大众对品牌的好感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长此以往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还用愁不能将书店做大、做强吗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③反观近年来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有书店将在其内阅读的孩子赶出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理由是书店不是图书馆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不欢迎只看不买的消费者。他们斤斤计较于一本书的利润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而不顾书店的长远发展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这只能是一种鼠目寸光的低效率战略。而南京先锋书店打出全民阅读的标语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为市民提供舒适座位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欢迎在店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816773"/>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中畅读。他们把握住了书店发展的大方向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这正是大格局的体现。</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④几百年前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农民“锄禾日当午”“带月荷锄归”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即便这样辛苦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仍然不能保证温饱。而如今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世界范围内耕地数量减少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却依然能产出数量和质量皆远超古代的口粮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何也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土壤质量被人为改良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优良品种得以广泛播种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先进技艺得到了有效推广。经营好比耕作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只低头锄着这一方土地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哪怕四海无闲田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也免不了被饿死的命运。因此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经营必须有大格局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要着眼于社会环境的改造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营造出书香社会与人文关怀的氛围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大众自然会因喜爱而主动购书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书店老板便得以鸣琴垂拱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尽享豫游之乐了。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⑤由此观之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大格局是一种高明的无为而治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不以有为而为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实则为之。企业经营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不为经营而经营实在经营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这才是我们需要的健康的商业经营模式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虽以利为最终目的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但将其置于社会责任之后。利亦我所欲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而不为苟得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这等大眼界、大格局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正是当下大多企业经营者欠缺的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同时也是社会所迫切需要的正能量。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3293209"/>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⑥大格局经营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从小处说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商家以友好的姿态吸引了更多消费者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从大处来看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它营造了积极的社会环境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是一种全方位的共赢。</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⑦如此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大格局既成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利可轻易兼矣。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年山东卷高分作文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模板点评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9" name="图片 8" descr="1.png"/>
          <p:cNvPicPr>
            <a:picLocks noChangeAspect="1"/>
          </p:cNvPicPr>
          <p:nvPr/>
        </p:nvPicPr>
        <p:blipFill>
          <a:blip r:embed="rId1" cstate="print"/>
          <a:stretch>
            <a:fillRect/>
          </a:stretch>
        </p:blipFill>
        <p:spPr>
          <a:xfrm>
            <a:off x="8065220" y="2844726"/>
            <a:ext cx="8136904" cy="10158495"/>
          </a:xfrm>
          <a:prstGeom prst="rect">
            <a:avLst/>
          </a:prstGeom>
        </p:spPr>
      </p:pic>
    </p:spTree>
  </p:cSld>
  <p:clrMapOvr>
    <a:masterClrMapping/>
  </p:clrMapOvr>
  <p:transition>
    <p:pull dir="d"/>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9694962"/>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广东卷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根据要求作文。请尝试按“正反对比式”构思。</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看天光云影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能测阴晴雨雪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但难逾目力所及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打开电视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可知全球天气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却少了静观云卷云舒的乐趣。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漫步林间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常看草长莺飞、枝叶枯荣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但未必能细说花鸟之名、树木之性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轻点鼠标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可知生物的纲目属种、迁徙演化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却无法嗅到花果清香、丛林气息。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从不同的途径去感知自然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自然似乎很“近”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又似乎很“远”。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自选角度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自拟标题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文体不限。②不要脱离材料内容及含意的范围。③不少于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字。④不得套作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不得抄袭。</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我来写高考作文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我的题目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729430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新课标全国卷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根据要求写一篇不少于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字的文章。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“山羊过独木桥”是为民学校传统的团体比赛项目。规则是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双方队员两两对决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同时相向而行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走上仅容一人通行的低矮独木桥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能突破对方阻拦成功过桥者获胜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最后以全队通过人数多少决定胜负。因此习惯上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双方相遇时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会像山羊抵角一样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尽力使对方落下桥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自己通过。不过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今年预赛中出现了新情况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有一组比赛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双方选手相遇时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互相抱住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转身换位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全都顺利过了桥。这种做法当场就引发了观众、运动员和裁判员的激烈争论。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事后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相关的思考还在继续。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选好角度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根据其最佳立意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拟写两个形象生动的作文题目。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我的拟题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988742"/>
            <a:ext cx="19800000" cy="79928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3255629"/>
            <a:ext cx="19442160" cy="4413516"/>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立意示例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纸上得来终觉浅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绝知此事要躬行。感知自然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就要亲近自然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只有全身心融入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方能感受其中之美。②信息时代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带给我们的不仅是便捷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更是丰富的知识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我们完全可以从这些丰富的资源当中方便快捷地丰富自己的思想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武装自己的头脑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没有必要事必躬亲。③读万卷书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可以丰富思想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行万里路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可以开阔视野。二者有机结合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知行合一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方能获得真正的学问。</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标题示例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用眼去看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用心去听　②科技拉近人与自然的距离　③仰观宇宙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俯察万物　④尽赏自然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尽得清欢　⑤感知自然须躬行</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628702"/>
            <a:ext cx="19874208" cy="4015458"/>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层进论证式</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层进论证式结构是指文章先提出中心论点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然后按照事物的内在逻辑关系确立与中心论点相关的分论点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再层层深入地加以论述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从而证明中心论点的正确性。运用这种结构论证时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文章各个层次之间层层深入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步步推进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先后顺序不可调换。这种论证结构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可以充分反映人们认识客观事物的一般顺序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表达鲜明的逻辑关系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从而增加文章思想的深度。</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9" name="48a.jpg" descr="id:2147487146;FounderCES"/>
          <p:cNvPicPr/>
          <p:nvPr/>
        </p:nvPicPr>
        <p:blipFill>
          <a:blip r:embed="rId1" cstate="print"/>
          <a:stretch>
            <a:fillRect/>
          </a:stretch>
        </p:blipFill>
        <p:spPr>
          <a:xfrm>
            <a:off x="6985100" y="6877174"/>
            <a:ext cx="8856984" cy="4104456"/>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22232"/>
            <a:ext cx="19874208" cy="81458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具体有以下结构模式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10" name="表格 9"/>
          <p:cNvGraphicFramePr>
            <a:graphicFrameLocks noGrp="1"/>
          </p:cNvGraphicFramePr>
          <p:nvPr/>
        </p:nvGraphicFramePr>
        <p:xfrm>
          <a:off x="2232572" y="3924846"/>
          <a:ext cx="19442160" cy="7056783"/>
        </p:xfrm>
        <a:graphic>
          <a:graphicData uri="http://schemas.openxmlformats.org/drawingml/2006/table">
            <a:tbl>
              <a:tblPr/>
              <a:tblGrid>
                <a:gridCol w="1800200"/>
                <a:gridCol w="17641960"/>
              </a:tblGrid>
              <a:tr h="235226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模式一</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将中心论点进行分解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分成几个分论点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这些分论点之间是由浅入深、由简单到复杂的关系。层次间可用诸如“不仅……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而且……”“况且”等关联词语过渡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同时又以此反映层次间递进的关系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r>
              <a:tr h="235226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模式二</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按照“提出问题——分析问题——解决问题”的思路安排论证结构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即围绕中心论点回答三个问题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怎么办</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r>
              <a:tr h="235226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模式三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针对某些不好的现象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分析其危害</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挖掘其产生的根源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指出解决问题的办法。即“摆现象——析危害——挖根源——指办法”的模式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61699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例文印证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共建美丽中国</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河南一考生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①大家都知道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美丽乡村”是第十六届五中全会提出的建设社会主义新农村的历史任务。美丽乡村不只是外在的美丽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更重要的是内在美的发展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即促进生态环境与社会和谐发展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中国对此有着无限的期待。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②“江深竹静两三家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多事红花映白花。报答春光知有处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应须美酒送生涯。”这四句诗描写的环境恰恰是一个美丽乡村的一面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这也是大多数人向往的田园生活。曾经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我们就生活在美丽的蓝天白云下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呼吸清新自然的空气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而如今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随着城市的不断扩大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生态遭到严重破坏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雾霾天气日益增多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给人们带来不少灾难。</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③山川之美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古来共谈。关注社会发展与进步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不得不去探寻乡村的环境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因为乡村保留着中国上下五千年的传统美和原汁原味的文化美。国家在“美丽乡村”建设中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816773"/>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提出要“生活宽裕”“乡风文明”和“村容整洁”等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任何一个方面都体现了我国在农村建设方面保护环境的决心和努力。</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④“美丽乡村”当然是诱人的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让人期待的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但是阻碍“美丽乡村”建设的拦路虎却不少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其中一个就是“空气污染”。</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⑤空气污染是让人比较头疼的问题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因为空气污染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会让很多人患上疾病。如果不关注和解决这个问题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总有一天我们将面对这样的情景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五六岁的孩子望着妈妈说“妈妈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我们的家乡多美啊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可是为什么不让我出去玩呢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。对孩子的问题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妈妈只有摇头感叹道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那是一种无法触及的美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就像蓝天白云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你永远只能张望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这不能不引起我们的深思。若一味注重经济发展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而不关注空气污染等环境问题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那么今后的生活真会“可望而不可即”。</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⑥目前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我国已把环境保护当成一项基本国策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颁布了一系列保护环境的法律。我们要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6494085"/>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保护环境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不但要加强思想教育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提高广大民众的思想觉悟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从你我做起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从点滴做起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同时还要合理开发资源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坚持可持续发展战略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不过度开发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平时绿色、低碳出行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养成节约意识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减少污染物排放。</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⑦只有敢于努力拼搏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才会获得辉煌的明天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只有不断耕耘付出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才会获得巨大的收获。在我国经济快速发展的新形势下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勤劳智慧的中国人敢于拼搏和挑战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敢于面对环境污染问题的尖锐性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既要金山银山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又要绿水青山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努力保留乡村独特的美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打造美丽乡村世界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造就和谐的美丽中国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模板点评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 name="图片 9" descr="1.png"/>
          <p:cNvPicPr>
            <a:picLocks noChangeAspect="1"/>
          </p:cNvPicPr>
          <p:nvPr/>
        </p:nvPicPr>
        <p:blipFill>
          <a:blip r:embed="rId1" cstate="print"/>
          <a:stretch>
            <a:fillRect/>
          </a:stretch>
        </p:blipFill>
        <p:spPr>
          <a:xfrm>
            <a:off x="6048996" y="3276774"/>
            <a:ext cx="10789849" cy="9523215"/>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10495181"/>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根据要求写一篇不少于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字的文章。请尝试按“层进论证式”构思。</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当代风采人物评选活动已产生最后三名候选人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笃学敏思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矢志创新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为破解生命科学之谜做出重大贡献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率领团队一举跻身国际学术最前沿。老王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爱岗敬业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练就一手绝活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变普通技术为完美艺术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走出一条从职高生到焊接大师的“大国工匠”之路。小刘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酷爱摄影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跋山涉水捕捉世间美景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他的博客赢得网友一片赞叹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你带我们品味大千世界”“你帮我们留住美丽乡愁”。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这三人中</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你认为谁更具风采</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请综合材料内容及含意作文</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体现你的思考、权衡与选择。</a:t>
            </a:r>
            <a:endPar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要求选好角度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明确文体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自拟标题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不要套作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不得抄袭。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我来写高考作文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我的题目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988742"/>
            <a:ext cx="19800000" cy="9361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3036988"/>
            <a:ext cx="19442160" cy="9343135"/>
          </a:xfrm>
          <a:prstGeom prst="rect">
            <a:avLst/>
          </a:prstGeom>
          <a:noFill/>
        </p:spPr>
        <p:txBody>
          <a:bodyPr wrap="square" rtlCol="0">
            <a:spAutoFit/>
          </a:bodyPr>
          <a:lstStyle/>
          <a:p>
            <a:pPr>
              <a:lnSpc>
                <a:spcPct val="12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立意示例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从大李的角度立意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大李的成功令人称羡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科研创新备受尊崇。提取材料的关键词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可以从“笃学”“创新”“贡献”“团队”等主题立意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再用因果分析法归纳大李成功的原因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可以从做事的决心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矢志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有远大理想并付诸行动立意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也可以从寻找美好品质的角度出发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以有志向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志存高远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必成就大业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、事业心、责任感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为破解生命科学之谜而努力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来立意。②从老王的角度立意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平凡岗位出人才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大国工匠”难能可贵。分析材料中的关键词可知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爱岗敬业”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社会主义核心价值观内容之一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是其人生价值的核心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可从此方面立意。此外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由因果分析法可知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老王之所以成功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还在于他练就了一手绝活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将技术变为艺术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这与个人的努力是密不可分的。因此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可从勤奋、拼搏、专注等方面立意。由寻找美好品质的方法可知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老王最可贵的品质是积极上进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以此立意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可凸显人物风采。③从小刘的角度立意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爱好也能打造迷人风采。无论什么兴趣爱好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只要坚持不懈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必有建树。也可从论述成功的角度展开分析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小刘酷爱摄影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捕捉瞬间美景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带给大家精彩的网络分享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何尝不是一种成功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一个人只要是对社会有益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就实现了人生价值和社会价值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就是一种真正意义上的成功。大李、老王的成功是时下人们所追逐的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小刘的成功却为当下社会所忽略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小刘其实也值得鼓励。</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标题示例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凡星亦可闪耀　②创新铸就辉煌　③活出精彩人生　④专注了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就精彩</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628702"/>
            <a:ext cx="19874208" cy="1614801"/>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引议联结式</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这种模式的具体相关内容及结构为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10" name="50a.jpg" descr="id:2147487168;FounderCES"/>
          <p:cNvPicPr/>
          <p:nvPr/>
        </p:nvPicPr>
        <p:blipFill>
          <a:blip r:embed="rId1" cstate="print"/>
          <a:stretch>
            <a:fillRect/>
          </a:stretch>
        </p:blipFill>
        <p:spPr>
          <a:xfrm>
            <a:off x="3672732" y="4212878"/>
            <a:ext cx="13537504" cy="8568952"/>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8569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060750"/>
            <a:ext cx="19714038" cy="3623108"/>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拟题指导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材料紧扣当下的社会现象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做事情是遵循规则还是打破规则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另辟蹊径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生活中遵循一定的规则固然不错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但适时灵活变通也未尝不可。结合材料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可有如下立意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变通是通向成功的捷径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要敢于打破常规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合作共赢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彰显智慧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守正与创新。据此拟题就不会跑题。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标题示例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让合作在双赢的天空中飞翔　②扬起规则的风帆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驶向成功的彼岸　③盛开在心田的规则之花</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11" name="表格 10"/>
          <p:cNvGraphicFramePr>
            <a:graphicFrameLocks noGrp="1"/>
          </p:cNvGraphicFramePr>
          <p:nvPr/>
        </p:nvGraphicFramePr>
        <p:xfrm>
          <a:off x="2808636" y="3780831"/>
          <a:ext cx="18002000" cy="4992624"/>
        </p:xfrm>
        <a:graphic>
          <a:graphicData uri="http://schemas.openxmlformats.org/drawingml/2006/table">
            <a:tbl>
              <a:tblPr/>
              <a:tblGrid>
                <a:gridCol w="1008112"/>
                <a:gridCol w="2376264"/>
                <a:gridCol w="14617624"/>
              </a:tblGrid>
              <a:tr h="658359">
                <a:tc rowSpan="4">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模板变式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方法要领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r>
              <a:tr h="1316717">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从材料的某一点、某一句话或对整个材料的概述引入话题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提出自己的观点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r>
              <a:tr h="1316717">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单向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比联式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抓住一个角度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联系典型事例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层层深入地阐述观点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r>
              <a:tr h="1316717">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比联式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在联系实际时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选取多个典型事例论证观点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从两个或两个以上的角度联系典型事例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或对比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或并列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从不同方面阐述观点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816773"/>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例文印证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车儿的前世与今生</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江苏一考生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①象棋中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我最喜欢车。它从不会受“绊马脚”的影响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更不用搭起炮架方可杀敌。它横冲直撞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管他楚河汉界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纵横棋盘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唯我独尊。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②车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自古以来都是人们炫耀权力的工具。张居正办公时的马车极尽堂皇华丽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工业革命后的汽车被有钱人囤积居奇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曾几何时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有房有车”取代了“三响四转”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收音机、电视机、影碟机是“三响”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自行车、手表、缝纫机、电风扇是“四转”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成了能给爱人幸福的唯一标准。以车显权的畸形观念势必引起铺张浪费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车本应只是工具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人却不自觉地沦为其奴隶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就为了感受一把大权在握的滋味。如一西方学者所言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权力就像墙上的阴影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再渺小的人也要投射出巨大的影子。”舍本逐末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又是何苦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894743"/>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③这种畸形的权力观带来的苦果远不止如此。柏油马路露出了暗灰色的獠牙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吞噬着我们本应最为亲近的土地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汽车仍在迫不及待地登上新建的道路。象棋有一杀招叫“双鬼拍门”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指两车逼宫叫杀之步。现今群车塞道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政府部门无奈摇号决定可出行车辆的情况较之于“双鬼拍门”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似乎有过之而无不及。也许车辆数量上升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的确可以表明居民生活水平提高了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但若是迈步走向小康的代价是天空不再湛蓝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雾霾频现的话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我不敢苟同这是时代的发展与社会的进步。</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④作家阎连科曾说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人类与土地的关系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最初是耕种和居住。可现在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还附加了挖掘后的无限开采与无尽污染。”一如棋盘的丢卒保车。但人为创造出来的污染是否能人为地多减少一些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那些在内燃机中奔腾作响的石油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恰似被挖掘殆尽的大地母亲悲痛的哭泣。当世界上最后一片油田流尽了石油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这一大堆废铁又该何去何从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更重要的一点是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我们人类该如何面对自然的报复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6494085"/>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⑤近两年发展起来的“共享单车”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也许终于可以算作是对根深蒂固的“夺权”观念的一个应答。简单的一辆单车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不需要再做任何对自然的背叛。共享单车人人皆可使用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不再让人存有孰贫孰贵的联想。它的产生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体现了时代的发展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代表着对愈发重要的环保观念的认同。</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19</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世纪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曾经有八个人登上一叶小舟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顺流驶入密西西比河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为他们的理想而行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他们是世界环保组织的奠基人。而如今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我愿骑着一辆单车远行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把属于它曾经的冲撞封入象棋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把刻画在它身上的权力认同归于史册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把它体现的环保理念让更多人知晓。</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年江苏卷高分作文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模板点评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9" name="图片 8" descr="1.png"/>
          <p:cNvPicPr>
            <a:picLocks noChangeAspect="1"/>
          </p:cNvPicPr>
          <p:nvPr/>
        </p:nvPicPr>
        <p:blipFill>
          <a:blip r:embed="rId1" cstate="print"/>
          <a:stretch>
            <a:fillRect/>
          </a:stretch>
        </p:blipFill>
        <p:spPr>
          <a:xfrm>
            <a:off x="6193012" y="3420790"/>
            <a:ext cx="11774019" cy="9047135"/>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628702"/>
            <a:ext cx="19714038" cy="649408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江苏卷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根据以下材料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选取角度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自拟题目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写一篇不少于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字的文章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文体不限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诗歌除外。</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生活中离不开车。车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种类繁多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形态各异。车来车往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见证着时代的发展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承载了世间的真情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车来车往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折射出观念的变迁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蕴含着人生的哲理。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我来写高考作文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我的题目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988742"/>
            <a:ext cx="19800000" cy="9361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3036988"/>
            <a:ext cx="19442160" cy="9384685"/>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立意示例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这是一则核心概念型言论材料。核心概念是“车”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这一概念具体可感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人人熟悉。材料由三句话组成。每一句话都是给考生的提示。第一句话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生活中离不开车”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提示车与生活的密切关系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将思维视角引向生活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提醒考生作文要接地气。第二句话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种类繁多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形态各异”。从“种类”和“形态”两个方面加以提示和引导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可以从动力、用途、装载量、速度等角度展开联想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可以联想到不同种类不同形态或者同一种类不同形态的车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比如人力驱动的车就有上班骑的普通自行车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田间小路或街市小巷里常见的人力三轮车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儿童骑的玩具车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比赛专用自行车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城市的共享单车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等等。第三句话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车来车往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见证着时代的发展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承载了世间的真情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车来车往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折射出观念的变迁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蕴含着人生的哲理”。第三句话引导考生关注车本身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第二句话引导考生关注“车来车往”的动态意义。四个关键词“见证”“承载”“折射”“蕴含”帮助考生去发现、体验、体悟、思考。从车来车往的变化发现时代的变化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车在变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人也在变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车不变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人在变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人不变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车在变。车是移动的房子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从来来往往的车上体验车里车外演绎的世间喜怒哀乐、爱恨情仇。车与人相伴相随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从车来车往中体悟人的一言一行中折射出的世界观、价值观、人生观。人生哲理无处不在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车来车往”也不例外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从车来车往中思考生活的道理、为人的准则、处世的哲学等等。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760" y="2988945"/>
            <a:ext cx="19799935" cy="4066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5" y="3036988"/>
            <a:ext cx="19442160" cy="2973122"/>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立意角度及写作思路可以有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角度一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歌颂社会发展主旋律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角度二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歌颂人间真情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角度三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车来车往”蕴含着人生的哲理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角度四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关注时代、观念变迁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等等。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标题示例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单车上的生活美学　②与车共舞　③车如流水情如月　④“车让人”折射的信仰　⑤从车轮间窥人情　⑥小车摊</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628702"/>
            <a:ext cx="19874208" cy="1614801"/>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起承转合式</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这种模式为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11" name="表格 10"/>
          <p:cNvGraphicFramePr>
            <a:graphicFrameLocks noGrp="1"/>
          </p:cNvGraphicFramePr>
          <p:nvPr/>
        </p:nvGraphicFramePr>
        <p:xfrm>
          <a:off x="2376587" y="4428904"/>
          <a:ext cx="19082122" cy="7600019"/>
        </p:xfrm>
        <a:graphic>
          <a:graphicData uri="http://schemas.openxmlformats.org/drawingml/2006/table">
            <a:tbl>
              <a:tblPr/>
              <a:tblGrid>
                <a:gridCol w="1440161"/>
                <a:gridCol w="4104456"/>
                <a:gridCol w="13537505"/>
              </a:tblGrid>
              <a:tr h="118093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功能</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方法要领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r>
              <a:tr h="118093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开头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点明中心论点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可以用“曲笔”含蓄地引出观点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也可以直接亮明观点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还可以引述现象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在批评或否定中提出观点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r>
              <a:tr h="118093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对“起”中的观点进行论述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可以直接对观点进行阐释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可以引入文题材料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或典型事例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对观点进行论证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也可以将中心论点分解为小论点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分别进行论述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r>
              <a:tr h="118093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换一个角度或方面论述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“转”分三种情况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“反转”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即由正面论述转入反面论述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“正转”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即由反面论述转入正面论述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“进转”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即由正面论述进而转入更深一层意义的论述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r>
              <a:tr h="118093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首尾圆合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总结深化</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可以是对全文内容的总结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也可以是对“起”中观点的强化或深化</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4C4C4C"/>
                      </a:solidFill>
                      <a:prstDash val="solid"/>
                      <a:round/>
                      <a:headEnd type="none" w="med" len="med"/>
                      <a:tailEnd type="none" w="med" len="med"/>
                    </a:lnL>
                    <a:lnR w="12700" cap="flat" cmpd="sng" algn="ctr">
                      <a:solidFill>
                        <a:srgbClr val="4C4C4C"/>
                      </a:solidFill>
                      <a:prstDash val="solid"/>
                      <a:round/>
                      <a:headEnd type="none" w="med" len="med"/>
                      <a:tailEnd type="none" w="med" len="med"/>
                    </a:lnR>
                    <a:lnT w="12700" cap="flat" cmpd="sng" algn="ctr">
                      <a:solidFill>
                        <a:srgbClr val="4C4C4C"/>
                      </a:solidFill>
                      <a:prstDash val="solid"/>
                      <a:round/>
                      <a:headEnd type="none" w="med" len="med"/>
                      <a:tailEnd type="none" w="med" len="med"/>
                    </a:lnT>
                    <a:lnB w="12700" cap="flat" cmpd="sng" algn="ctr">
                      <a:solidFill>
                        <a:srgbClr val="4C4C4C"/>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87106"/>
            <a:ext cx="19786046" cy="8094524"/>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起承转合式结构并非一成不变。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首先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起”有不同的“起”法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有的开门见山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直接摆出观点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有的只在开头提出论题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中心论点不是开头的某一具体语句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而是包含在论题之中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需要概括、提炼。其次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承”也有不同的“承”法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有紧承上文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从正面论述的“正承”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也有紧承上文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从反面论述的“反承”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有作为“起”与“转”之间过渡的“短承”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也有作为全文重要论证部分的“长承”。再次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转”也有不同的“转”法。“转”在很大程度上受制于“承”。上文是“正承”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下文则“反转”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上文是“反承”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下文则“正转”。上文是“正承”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下文还可以“进转”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上文是“短承”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下文也可以“长转”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重在下文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上文是“长承”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下文则“短转”或“不转”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重在上文。最后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合”也有不同的“合”法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侧重点不同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或在正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或在反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落脚点不同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或重在理论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或重在实践。</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65724</Words>
  <Application>WPS 演示</Application>
  <PresentationFormat>自定义</PresentationFormat>
  <Paragraphs>2049</Paragraphs>
  <Slides>240</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240</vt:i4>
      </vt:variant>
    </vt:vector>
  </HeadingPairs>
  <TitlesOfParts>
    <vt:vector size="250" baseType="lpstr">
      <vt:lpstr>Arial</vt:lpstr>
      <vt:lpstr>宋体</vt:lpstr>
      <vt:lpstr>Wingdings</vt:lpstr>
      <vt:lpstr>微软雅黑</vt:lpstr>
      <vt:lpstr>Calibri</vt:lpstr>
      <vt:lpstr>Times New Roman</vt:lpstr>
      <vt:lpstr>Arial Unicode MS</vt:lpstr>
      <vt:lpstr>Times New Roman</vt:lpstr>
      <vt:lpstr>Courier New</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生命的意义</cp:lastModifiedBy>
  <cp:revision>740</cp:revision>
  <dcterms:created xsi:type="dcterms:W3CDTF">2016-01-31T01:38:00Z</dcterms:created>
  <dcterms:modified xsi:type="dcterms:W3CDTF">2019-02-13T13:27:52Z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