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952" r:id="rId3"/>
    <p:sldId id="256" r:id="rId4"/>
    <p:sldId id="293" r:id="rId5"/>
    <p:sldId id="257" r:id="rId6"/>
    <p:sldId id="656" r:id="rId7"/>
    <p:sldId id="260" r:id="rId8"/>
    <p:sldId id="655" r:id="rId9"/>
    <p:sldId id="289" r:id="rId10"/>
    <p:sldId id="953" r:id="rId11"/>
    <p:sldId id="276" r:id="rId12"/>
    <p:sldId id="652" r:id="rId13"/>
    <p:sldId id="268" r:id="rId14"/>
    <p:sldId id="653" r:id="rId15"/>
    <p:sldId id="2039" r:id="rId16"/>
    <p:sldId id="1710" r:id="rId17"/>
    <p:sldId id="2048" r:id="rId18"/>
    <p:sldId id="1743" r:id="rId19"/>
    <p:sldId id="2049" r:id="rId20"/>
    <p:sldId id="2055" r:id="rId21"/>
    <p:sldId id="2064" r:id="rId22"/>
    <p:sldId id="2065" r:id="rId23"/>
    <p:sldId id="2066" r:id="rId24"/>
    <p:sldId id="2067" r:id="rId25"/>
    <p:sldId id="2068" r:id="rId26"/>
    <p:sldId id="312" r:id="rId27"/>
    <p:sldId id="654" r:id="rId28"/>
    <p:sldId id="483" r:id="rId29"/>
    <p:sldId id="949" r:id="rId30"/>
    <p:sldId id="2069" r:id="rId31"/>
    <p:sldId id="783" r:id="rId32"/>
    <p:sldId id="265" r:id="rId33"/>
  </p:sldIdLst>
  <p:sldSz cx="12192000" cy="6858000"/>
  <p:notesSz cx="7104063" cy="10234613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958" autoAdjust="0"/>
    <p:restoredTop sz="94660"/>
  </p:normalViewPr>
  <p:slideViewPr>
    <p:cSldViewPr snapToGrid="0">
      <p:cViewPr varScale="1">
        <p:scale>
          <a:sx n="69" d="100"/>
          <a:sy n="69" d="100"/>
        </p:scale>
        <p:origin x="216" y="10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tags" Target="tags/tag1.xml" /><Relationship Id="rId35" Type="http://schemas.openxmlformats.org/officeDocument/2006/relationships/presProps" Target="presProps.xml" /><Relationship Id="rId36" Type="http://schemas.openxmlformats.org/officeDocument/2006/relationships/viewProps" Target="viewProps.xml" /><Relationship Id="rId37" Type="http://schemas.openxmlformats.org/officeDocument/2006/relationships/theme" Target="theme/theme1.xml" /><Relationship Id="rId38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2021/3/22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1189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866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7418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>
                <a:solidFill>
                  <a:prstClr val="black"/>
                </a:solidFill>
              </a:rPr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90877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4293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>
                <a:solidFill>
                  <a:prstClr val="black"/>
                </a:solidFill>
              </a:rPr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4794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7437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C8F4B-CCF0-ED40-BDFF-CC770F26CDDE}" type="slidenum">
              <a:rPr kumimoji="1" lang="zh-CN" altLang="en-US" smtClean="0"/>
              <a:t>31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869072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1362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4539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1294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5865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7241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9148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679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743750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2021/3/22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2021/3/22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image" Target="../media/image1.png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2021/3/22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C2CE589-E490-DD49-BE09-3BD6421859CD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550" y="66675"/>
            <a:ext cx="1460500" cy="5969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6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9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6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0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6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10.png" /><Relationship Id="rId4" Type="http://schemas.openxmlformats.org/officeDocument/2006/relationships/image" Target="../media/image2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3.png" /><Relationship Id="rId4" Type="http://schemas.microsoft.com/office/2007/relationships/hdphoto" Target="../media/image4.wdp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6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7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8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/>
        </p:nvSpPr>
        <p:spPr>
          <a:xfrm>
            <a:off x="144780" y="160020"/>
            <a:ext cx="11832590" cy="646938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525145" y="1249616"/>
            <a:ext cx="11141710" cy="39050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 sz="24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文本解读</a:t>
            </a:r>
            <a:r>
              <a:rPr lang="en-US" altLang="zh-CN" sz="24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     王羲之的</a:t>
            </a:r>
            <a:r>
              <a:rPr lang="en-US" altLang="zh-CN" sz="24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4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兰亭集序</a:t>
            </a:r>
            <a:r>
              <a:rPr lang="en-US" altLang="zh-CN" sz="24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4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纵情山水，叹死生之至大。文章从文人雅集写起，寥寥数语，将良辰美景、赏心乐事写得韵味悠长。但描写曲水流觞之乐并非作者的真正意图，他很快沉浸在对暂与久、悲与欢、生与死等问题的思考中，发出了一连串的叹息。阅读时要循着作者的思路理解他富于哲理的思考，感受文章情理交融的特点。魏晋时期道家思想流行，王羲之也深受影响，在文本中他对庄子的生死观有取有舍，阅读时注意体会其中的深意。</a:t>
            </a:r>
          </a:p>
        </p:txBody>
      </p:sp>
    </p:spTree>
    <p:extLst>
      <p:ext uri="{BB962C8B-B14F-4D97-AF65-F5344CB8AC3E}">
        <p14:creationId xmlns:p14="http://schemas.microsoft.com/office/powerpoint/2010/main" val="13768728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/>
        </p:nvSpPr>
        <p:spPr>
          <a:xfrm>
            <a:off x="3287395" y="776605"/>
            <a:ext cx="76200" cy="530415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>
              <a:solidFill>
                <a:srgbClr val="FFFFFF"/>
              </a:solidFill>
              <a:latin typeface="Calibri"/>
              <a:ea typeface="MComic PRC Medium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13933" y="776605"/>
            <a:ext cx="1117601" cy="222694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679998" y="1099820"/>
            <a:ext cx="620818" cy="1396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3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解题</a:t>
            </a:r>
            <a:endParaRPr lang="en-US" altLang="zh-CN" sz="320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B0B13A2-7723-1441-96E7-6DF92B897931}"/>
              </a:ext>
            </a:extLst>
          </p:cNvPr>
          <p:cNvSpPr txBox="1"/>
          <p:nvPr/>
        </p:nvSpPr>
        <p:spPr>
          <a:xfrm>
            <a:off x="3649556" y="1348568"/>
            <a:ext cx="8097944" cy="298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32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兰亭集序</a:t>
            </a:r>
            <a:r>
              <a:rPr lang="en-US" altLang="zh-CN" sz="32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①兰亭：</a:t>
            </a: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是东晋时期会稽郡山阴（今浙江绍兴市）城西南郊名胜。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②集：</a:t>
            </a: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诗集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③序：</a:t>
            </a: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一种文体</a:t>
            </a:r>
          </a:p>
        </p:txBody>
      </p:sp>
    </p:spTree>
    <p:extLst>
      <p:ext uri="{BB962C8B-B14F-4D97-AF65-F5344CB8AC3E}">
        <p14:creationId xmlns:p14="http://schemas.microsoft.com/office/powerpoint/2010/main" val="30045119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1"/>
      <p:bldP spid="26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213360" y="274780"/>
            <a:ext cx="11765280" cy="6452235"/>
            <a:chOff x="213360" y="202565"/>
            <a:chExt cx="11765280" cy="645223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03" b="1303"/>
            <a:stretch>
              <a:fillRect/>
            </a:stretch>
          </p:blipFill>
          <p:spPr>
            <a:xfrm>
              <a:off x="213360" y="202565"/>
              <a:ext cx="11765280" cy="6452235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213360" y="202565"/>
              <a:ext cx="11765280" cy="6452235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15" name="Freeform: Shape 14"/>
          <p:cNvSpPr/>
          <p:nvPr/>
        </p:nvSpPr>
        <p:spPr bwMode="auto">
          <a:xfrm>
            <a:off x="958531" y="927099"/>
            <a:ext cx="3634105" cy="4159250"/>
          </a:xfrm>
          <a:custGeom>
            <a:gdLst>
              <a:gd name="connsiteX0" fmla="*/ 0 w 9074052"/>
              <a:gd name="connsiteY0" fmla="*/ 0 h 9074052"/>
              <a:gd name="connsiteX1" fmla="*/ 9074052 w 9074052"/>
              <a:gd name="connsiteY1" fmla="*/ 0 h 9074052"/>
              <a:gd name="connsiteX2" fmla="*/ 9074052 w 9074052"/>
              <a:gd name="connsiteY2" fmla="*/ 6552727 h 9074052"/>
              <a:gd name="connsiteX3" fmla="*/ 6552727 w 9074052"/>
              <a:gd name="connsiteY3" fmla="*/ 9074052 h 9074052"/>
              <a:gd name="connsiteX4" fmla="*/ 0 w 9074052"/>
              <a:gd name="connsiteY4" fmla="*/ 9074052 h 907405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74052" h="9074052">
                <a:moveTo>
                  <a:pt x="0" y="0"/>
                </a:moveTo>
                <a:lnTo>
                  <a:pt x="9074052" y="0"/>
                </a:lnTo>
                <a:lnTo>
                  <a:pt x="9074052" y="6552727"/>
                </a:lnTo>
                <a:lnTo>
                  <a:pt x="6552727" y="9074052"/>
                </a:lnTo>
                <a:lnTo>
                  <a:pt x="0" y="907405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32000"/>
            </a:schemeClr>
          </a:solidFill>
          <a:ln w="63500">
            <a:solidFill>
              <a:schemeClr val="bg1"/>
            </a:solidFill>
            <a:miter lim="800000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55077" y="2512551"/>
            <a:ext cx="3041015" cy="988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marR="0" indent="-571500" algn="l" defTabSz="9144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n"/>
              <a:defRPr/>
            </a:pPr>
            <a:r>
              <a:rPr lang="zh-CN" altLang="en-US" sz="44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初读课文</a:t>
            </a:r>
            <a:endParaRPr kumimoji="0" lang="zh-CN" altLang="en-US" sz="4400" b="1" i="1" kern="0" cap="none" spc="600" normalizeH="0" baseline="0" noProof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38250" y="1816735"/>
            <a:ext cx="27387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第二部分</a:t>
            </a:r>
            <a:endParaRPr lang="en-US" altLang="zh-CN" sz="3200" b="1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42229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19" b="9419"/>
          <a:stretch>
            <a:fillRect/>
          </a:stretch>
        </p:blipFill>
        <p:spPr>
          <a:xfrm>
            <a:off x="546947" y="608623"/>
            <a:ext cx="5210386" cy="564075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矩形 4"/>
          <p:cNvSpPr/>
          <p:nvPr/>
        </p:nvSpPr>
        <p:spPr>
          <a:xfrm>
            <a:off x="1221925" y="1689100"/>
            <a:ext cx="10425487" cy="247940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1.</a:t>
            </a: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明确字音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癸（</a:t>
            </a:r>
            <a:r>
              <a:rPr lang="en-US" altLang="zh-CN" sz="2400" b="1" err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ɡuǐ</a:t>
            </a: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）丑       会稽（</a:t>
            </a:r>
            <a:r>
              <a:rPr lang="en-US" altLang="zh-CN" sz="2400" b="1" err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kuài</a:t>
            </a:r>
            <a:r>
              <a:rPr lang="en-US" altLang="zh-CN" sz="240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lang="en-US" altLang="zh-CN" sz="2400" b="1" err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jī</a:t>
            </a: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   修禊（</a:t>
            </a:r>
            <a:r>
              <a:rPr lang="en-US" altLang="zh-CN" sz="2400" b="1" err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xì</a:t>
            </a: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    流觞（</a:t>
            </a:r>
            <a:r>
              <a:rPr lang="en-US" altLang="zh-CN" sz="2400" b="1" err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shāng</a:t>
            </a: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趣（</a:t>
            </a:r>
            <a:r>
              <a:rPr lang="en-US" altLang="zh-CN" sz="2400" b="1" err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qū</a:t>
            </a: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）舍万殊    嗟（</a:t>
            </a:r>
            <a:r>
              <a:rPr lang="en-US" altLang="zh-CN" sz="2400" b="1" err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jiē</a:t>
            </a: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）悼       骋（</a:t>
            </a:r>
            <a:r>
              <a:rPr lang="en-US" altLang="zh-CN" sz="2400" b="1" err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chěnɡ</a:t>
            </a: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）怀 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045382" y="653193"/>
            <a:ext cx="4293235" cy="707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3200" b="1">
                <a:solidFill>
                  <a:schemeClr val="bg1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预习检查</a:t>
            </a:r>
            <a:endParaRPr sz="3200" b="1">
              <a:solidFill>
                <a:schemeClr val="bg1">
                  <a:lumMod val="5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16146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213360" y="274780"/>
            <a:ext cx="11765280" cy="6452235"/>
            <a:chOff x="213360" y="202565"/>
            <a:chExt cx="11765280" cy="645223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03" b="1303"/>
            <a:stretch>
              <a:fillRect/>
            </a:stretch>
          </p:blipFill>
          <p:spPr>
            <a:xfrm>
              <a:off x="213360" y="202565"/>
              <a:ext cx="11765280" cy="6452235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213360" y="202565"/>
              <a:ext cx="11765280" cy="6452235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15" name="Freeform: Shape 14"/>
          <p:cNvSpPr/>
          <p:nvPr/>
        </p:nvSpPr>
        <p:spPr bwMode="auto">
          <a:xfrm>
            <a:off x="958531" y="927099"/>
            <a:ext cx="3634105" cy="4159250"/>
          </a:xfrm>
          <a:custGeom>
            <a:gdLst>
              <a:gd name="connsiteX0" fmla="*/ 0 w 9074052"/>
              <a:gd name="connsiteY0" fmla="*/ 0 h 9074052"/>
              <a:gd name="connsiteX1" fmla="*/ 9074052 w 9074052"/>
              <a:gd name="connsiteY1" fmla="*/ 0 h 9074052"/>
              <a:gd name="connsiteX2" fmla="*/ 9074052 w 9074052"/>
              <a:gd name="connsiteY2" fmla="*/ 6552727 h 9074052"/>
              <a:gd name="connsiteX3" fmla="*/ 6552727 w 9074052"/>
              <a:gd name="connsiteY3" fmla="*/ 9074052 h 9074052"/>
              <a:gd name="connsiteX4" fmla="*/ 0 w 9074052"/>
              <a:gd name="connsiteY4" fmla="*/ 9074052 h 907405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74052" h="9074052">
                <a:moveTo>
                  <a:pt x="0" y="0"/>
                </a:moveTo>
                <a:lnTo>
                  <a:pt x="9074052" y="0"/>
                </a:lnTo>
                <a:lnTo>
                  <a:pt x="9074052" y="6552727"/>
                </a:lnTo>
                <a:lnTo>
                  <a:pt x="6552727" y="9074052"/>
                </a:lnTo>
                <a:lnTo>
                  <a:pt x="0" y="907405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32000"/>
            </a:schemeClr>
          </a:solidFill>
          <a:ln w="63500">
            <a:solidFill>
              <a:schemeClr val="bg1"/>
            </a:solidFill>
            <a:miter lim="800000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55077" y="2512551"/>
            <a:ext cx="3041015" cy="988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marR="0" indent="-571500" algn="l" defTabSz="9144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n"/>
              <a:defRPr/>
            </a:pPr>
            <a:r>
              <a:rPr lang="zh-CN" altLang="en-US" sz="44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文本研读</a:t>
            </a:r>
            <a:endParaRPr kumimoji="0" lang="zh-CN" altLang="en-US" sz="4400" b="1" i="1" kern="0" cap="none" spc="600" normalizeH="0" baseline="0" noProof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38250" y="1816735"/>
            <a:ext cx="27387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第三部分</a:t>
            </a:r>
            <a:endParaRPr lang="en-US" altLang="zh-CN" sz="3200" b="1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06372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31800" y="895136"/>
            <a:ext cx="8435603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1】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解释词义、概括段意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4924906" y="43347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2F947FA-E127-D543-A87A-E55BB94DC2C0}"/>
              </a:ext>
            </a:extLst>
          </p:cNvPr>
          <p:cNvSpPr/>
          <p:nvPr/>
        </p:nvSpPr>
        <p:spPr>
          <a:xfrm>
            <a:off x="446495" y="1659643"/>
            <a:ext cx="11299010" cy="392028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5963" algn="just">
              <a:lnSpc>
                <a:spcPct val="150000"/>
              </a:lnSpc>
              <a:spcAft>
                <a:spcPct val="0"/>
              </a:spcAft>
              <a:tabLst>
                <a:tab pos="2250440"/>
              </a:tabLs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第一段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永和九年，岁在癸丑，暮春之初，会于会稽山阴之兰亭，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修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禊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事也。群贤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毕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至，少长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咸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集。此地有崇山峻岭，茂林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修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竹，又有清流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激湍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　　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映带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　　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左右，引以为流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觞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曲水，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列坐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其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次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。虽无丝竹管弦之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盛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，一觞一咏，亦足以畅叙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幽情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</a:p>
          <a:p>
            <a:pPr indent="715963" algn="just">
              <a:lnSpc>
                <a:spcPct val="150000"/>
              </a:lnSpc>
              <a:spcAft>
                <a:spcPct val="0"/>
              </a:spcAft>
              <a:tabLst>
                <a:tab pos="2250440"/>
              </a:tabLst>
            </a:pPr>
            <a:r>
              <a:rPr lang="zh-CN" altLang="en-US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kern="100">
              <a:latin typeface="宋体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09D9219-841B-564F-A1A4-32B0BB2EFDAD}"/>
              </a:ext>
            </a:extLst>
          </p:cNvPr>
          <p:cNvSpPr/>
          <p:nvPr/>
        </p:nvSpPr>
        <p:spPr>
          <a:xfrm>
            <a:off x="974785" y="245571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做，从事</a:t>
            </a:r>
            <a:endParaRPr lang="zh-CN" altLang="en-US" sz="2800" kern="100">
              <a:solidFill>
                <a:srgbClr val="C00000"/>
              </a:solidFill>
              <a:latin typeface="Times New Roman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A9809C5-AE8A-3845-AA75-EB50F0E53852}"/>
              </a:ext>
            </a:extLst>
          </p:cNvPr>
          <p:cNvSpPr/>
          <p:nvPr/>
        </p:nvSpPr>
        <p:spPr>
          <a:xfrm>
            <a:off x="2991009" y="246442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一种祭礼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209FFFA-5EE5-CA48-87E7-D82F90988AEB}"/>
              </a:ext>
            </a:extLst>
          </p:cNvPr>
          <p:cNvSpPr/>
          <p:nvPr/>
        </p:nvSpPr>
        <p:spPr>
          <a:xfrm>
            <a:off x="6846304" y="245571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全，都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62E7396-9E6A-7645-9309-07CD8F212072}"/>
              </a:ext>
            </a:extLst>
          </p:cNvPr>
          <p:cNvSpPr/>
          <p:nvPr/>
        </p:nvSpPr>
        <p:spPr>
          <a:xfrm>
            <a:off x="9975785" y="245571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全，都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A1B9080-8A57-FA40-9710-7886A0949A7E}"/>
              </a:ext>
            </a:extLst>
          </p:cNvPr>
          <p:cNvSpPr/>
          <p:nvPr/>
        </p:nvSpPr>
        <p:spPr>
          <a:xfrm>
            <a:off x="4620844" y="306950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高高的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2B78F84-0533-C140-9297-95639A2D955E}"/>
              </a:ext>
            </a:extLst>
          </p:cNvPr>
          <p:cNvSpPr/>
          <p:nvPr/>
        </p:nvSpPr>
        <p:spPr>
          <a:xfrm>
            <a:off x="8889689" y="3087261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流势很急的水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7DCAD98-1869-6A43-9D46-F0CF50F96663}"/>
              </a:ext>
            </a:extLst>
          </p:cNvPr>
          <p:cNvSpPr/>
          <p:nvPr/>
        </p:nvSpPr>
        <p:spPr>
          <a:xfrm>
            <a:off x="1317069" y="3743227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景物互相衬托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DEC771E-1FC8-5243-B523-46EACAE8B514}"/>
              </a:ext>
            </a:extLst>
          </p:cNvPr>
          <p:cNvSpPr/>
          <p:nvPr/>
        </p:nvSpPr>
        <p:spPr>
          <a:xfrm>
            <a:off x="6547801" y="374322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酒杯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7B157119-1825-3E41-A98D-A6A9A2AA049A}"/>
              </a:ext>
            </a:extLst>
          </p:cNvPr>
          <p:cNvSpPr/>
          <p:nvPr/>
        </p:nvSpPr>
        <p:spPr>
          <a:xfrm>
            <a:off x="9283323" y="373434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排列而坐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19B1EC37-6C73-7C4E-9349-EA7EF5191777}"/>
              </a:ext>
            </a:extLst>
          </p:cNvPr>
          <p:cNvSpPr/>
          <p:nvPr/>
        </p:nvSpPr>
        <p:spPr>
          <a:xfrm>
            <a:off x="603648" y="436466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旁边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0DF8856E-E731-A54A-BE39-7E22080AD3DE}"/>
              </a:ext>
            </a:extLst>
          </p:cNvPr>
          <p:cNvSpPr/>
          <p:nvPr/>
        </p:nvSpPr>
        <p:spPr>
          <a:xfrm>
            <a:off x="4809258" y="436466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繁盛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634826AD-C170-1A4D-8FD2-1031066AC4CC}"/>
              </a:ext>
            </a:extLst>
          </p:cNvPr>
          <p:cNvSpPr/>
          <p:nvPr/>
        </p:nvSpPr>
        <p:spPr>
          <a:xfrm>
            <a:off x="10370085" y="437980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深远高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5031B871-E3E5-2847-98ED-24BBE57F10DA}"/>
              </a:ext>
            </a:extLst>
          </p:cNvPr>
          <p:cNvSpPr/>
          <p:nvPr/>
        </p:nvSpPr>
        <p:spPr>
          <a:xfrm>
            <a:off x="488834" y="500385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雅的情思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67855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  <p:cond evt="onBegin" delay="0">
                          <p:tn val="34"/>
                        </p:cond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  <p:cond evt="onBegin" delay="0">
                          <p:tn val="39"/>
                        </p:cond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  <p:cond evt="onBegin" delay="0">
                          <p:tn val="44"/>
                        </p:cond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  <p:cond evt="onBegin" delay="0">
                          <p:tn val="49"/>
                        </p:cond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  <p:cond evt="onBegin" delay="0">
                          <p:tn val="54"/>
                        </p:cond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  <p:cond evt="onBegin" delay="0">
                          <p:tn val="59"/>
                        </p:cond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  <p:cond evt="onBegin" delay="0">
                          <p:tn val="64"/>
                        </p:cond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7" grpId="0"/>
      <p:bldP spid="8" grpId="0"/>
      <p:bldP spid="9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矩形 14"/>
          <p:cNvSpPr/>
          <p:nvPr/>
        </p:nvSpPr>
        <p:spPr>
          <a:xfrm>
            <a:off x="391321" y="1125277"/>
            <a:ext cx="11409359" cy="3353964"/>
          </a:xfrm>
          <a:prstGeom prst="rect">
            <a:avLst/>
          </a:prstGeom>
        </p:spPr>
        <p:txBody>
          <a:bodyPr wrap="square" lIns="121870" tIns="60934" rIns="121870" bIns="60934">
            <a:spAutoFit/>
          </a:bodyPr>
          <a:lstStyle/>
          <a:p>
            <a:pPr indent="720581" algn="just">
              <a:lnSpc>
                <a:spcPct val="150000"/>
              </a:lnSpc>
              <a:tabLst>
                <a:tab pos="2249990"/>
              </a:tabLst>
            </a:pP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</a:t>
            </a: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第二段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是日也，天朗气清，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惠风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和畅。仰观宇宙之大，俯察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品类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　　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之盛，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　　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游目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骋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　　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怀，足以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极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视听之娱，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信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可乐也。</a:t>
            </a:r>
            <a:endParaRPr lang="zh-CN" altLang="zh-CN" sz="2799" kern="100">
              <a:solidFill>
                <a:prstClr val="black"/>
              </a:solidFill>
              <a:latin typeface="宋体" pitchFamily="2" charset="-122"/>
              <a:cs typeface="Courier New" panose="02070309020205020404" pitchFamily="49" charset="0"/>
            </a:endParaRPr>
          </a:p>
          <a:p>
            <a:pPr indent="720581" algn="just">
              <a:lnSpc>
                <a:spcPct val="150000"/>
              </a:lnSpc>
              <a:tabLst>
                <a:tab pos="2249990"/>
              </a:tabLst>
            </a:pP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请概括第一、二段段意：</a:t>
            </a:r>
            <a:r>
              <a:rPr lang="en-US" altLang="zh-CN" sz="2799" u="sng" kern="10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							</a:t>
            </a:r>
          </a:p>
          <a:p>
            <a:pPr algn="just">
              <a:lnSpc>
                <a:spcPct val="150000"/>
              </a:lnSpc>
              <a:tabLst>
                <a:tab pos="2249990"/>
              </a:tabLst>
            </a:pPr>
            <a:r>
              <a:rPr lang="en-US" altLang="zh-CN" sz="2799" u="sng" kern="100">
                <a:solidFill>
                  <a:prstClr val="black"/>
                </a:solidFill>
                <a:latin typeface="宋体" panose="02010600030101010101" pitchFamily="2" charset="-122"/>
                <a:cs typeface="Courier New" panose="02070309020205020404" pitchFamily="49" charset="0"/>
              </a:rPr>
              <a:t>	</a:t>
            </a:r>
            <a:endParaRPr lang="zh-CN" altLang="zh-CN" sz="2799" u="sng" kern="100">
              <a:solidFill>
                <a:prstClr val="black"/>
              </a:solidFill>
              <a:latin typeface="宋体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88122" y="3160904"/>
            <a:ext cx="6799977" cy="523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叙述兰亭集会盛况，描写环境之美，抒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0676" y="3757150"/>
            <a:ext cx="233856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发快乐之情。</a:t>
            </a:r>
            <a:endParaRPr lang="zh-CN" altLang="en-US" sz="2799" kern="100">
              <a:solidFill>
                <a:srgbClr val="C00000"/>
              </a:solidFill>
              <a:latin typeface="Times New Roman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473371" y="1297802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和风</a:t>
            </a:r>
            <a:endParaRPr lang="zh-CN" altLang="en-US" sz="2799" kern="100">
              <a:solidFill>
                <a:srgbClr val="C00000"/>
              </a:solidFill>
              <a:latin typeface="Times New Roman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46459" y="1928224"/>
            <a:ext cx="233856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自然界的万物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54369" y="1950389"/>
            <a:ext cx="197957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用来</a:t>
            </a:r>
            <a:r>
              <a:rPr lang="en-US" altLang="zh-CN" sz="2799" kern="10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的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28343" y="1952010"/>
            <a:ext cx="197957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开畅、舒展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17323" y="2572430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穷尽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99381" y="2563723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实在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0E45612-A976-AA4D-835D-9E161E6408C7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745666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  <p:bldP spid="5" grpId="0"/>
      <p:bldP spid="7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矩形 14"/>
          <p:cNvSpPr/>
          <p:nvPr/>
        </p:nvSpPr>
        <p:spPr>
          <a:xfrm>
            <a:off x="391321" y="665997"/>
            <a:ext cx="11409359" cy="5292508"/>
          </a:xfrm>
          <a:prstGeom prst="rect">
            <a:avLst/>
          </a:prstGeom>
        </p:spPr>
        <p:txBody>
          <a:bodyPr wrap="square" lIns="121870" tIns="60934" rIns="121870" bIns="60934">
            <a:spAutoFit/>
          </a:bodyPr>
          <a:lstStyle/>
          <a:p>
            <a:pPr indent="720581" algn="just">
              <a:lnSpc>
                <a:spcPct val="150000"/>
              </a:lnSpc>
              <a:tabLst>
                <a:tab pos="2249990"/>
              </a:tabLst>
            </a:pPr>
            <a:r>
              <a:rPr lang="en-US" altLang="zh-CN" sz="2799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</a:t>
            </a:r>
            <a:r>
              <a:rPr lang="zh-CN" altLang="zh-CN" sz="2799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第三段</a:t>
            </a:r>
            <a:r>
              <a:rPr lang="en-US" altLang="zh-CN" sz="2799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夫人之相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俯仰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　　　　　　　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一世。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取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诸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　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怀抱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悟言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</a:p>
          <a:p>
            <a:pPr indent="720581" algn="just">
              <a:lnSpc>
                <a:spcPct val="150000"/>
              </a:lnSpc>
              <a:tabLst>
                <a:tab pos="2249990"/>
              </a:tabLst>
            </a:pP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一室之内；或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因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寄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所托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放浪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　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形骸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之外。虽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趣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舍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万殊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</a:p>
          <a:p>
            <a:pPr indent="720581" algn="just">
              <a:lnSpc>
                <a:spcPct val="150000"/>
              </a:lnSpc>
              <a:tabLst>
                <a:tab pos="2249990"/>
              </a:tabLst>
            </a:pP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静躁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　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不同，当其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欣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于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所遇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暂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得于己，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快然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自足，不知老之将至；及其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所之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</a:p>
          <a:p>
            <a:pPr indent="720581" algn="just">
              <a:lnSpc>
                <a:spcPct val="150000"/>
              </a:lnSpc>
              <a:tabLst>
                <a:tab pos="2249990"/>
              </a:tabLst>
            </a:pP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　　　　　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既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倦，情随事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迁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，感慨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系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</a:t>
            </a:r>
            <a:endParaRPr lang="en-US" altLang="zh-CN" sz="2799" kern="100">
              <a:latin typeface="Times New Roman" pitchFamily="18" charset="0"/>
              <a:ea typeface="楷体_GB2312" pitchFamily="49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tabLst>
                <a:tab pos="2249990"/>
              </a:tabLst>
            </a:pPr>
            <a:r>
              <a:rPr lang="zh-CN" altLang="en-US" sz="2799" kern="100" spc="5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</a:t>
            </a:r>
            <a:r>
              <a:rPr lang="en-US" altLang="zh-CN" sz="2799" kern="100" spc="5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 spc="5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之矣。</a:t>
            </a:r>
            <a:r>
              <a:rPr lang="zh-CN" altLang="zh-CN" sz="2799" kern="100" spc="5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向</a:t>
            </a:r>
            <a:r>
              <a:rPr lang="en-US" altLang="zh-CN" sz="2799" kern="100" spc="5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 spc="5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　</a:t>
            </a:r>
            <a:r>
              <a:rPr lang="en-US" altLang="zh-CN" sz="2799" kern="100" spc="5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 spc="5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之所欣，俯仰之间，已为</a:t>
            </a:r>
            <a:r>
              <a:rPr lang="zh-CN" altLang="zh-CN" sz="2799" kern="100" spc="5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陈迹</a:t>
            </a:r>
            <a:r>
              <a:rPr lang="en-US" altLang="zh-CN" sz="2799" kern="100" spc="5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 spc="5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</a:t>
            </a:r>
            <a:r>
              <a:rPr lang="en-US" altLang="zh-CN" sz="2799" kern="100" spc="5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 spc="5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，犹不能</a:t>
            </a:r>
            <a:endParaRPr lang="zh-CN" altLang="zh-CN" sz="2799" kern="100" spc="50">
              <a:latin typeface="宋体" pitchFamily="2" charset="-122"/>
              <a:cs typeface="Courier New" panose="02070309020205020404" pitchFamily="49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96665" y="837312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交往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66999" y="837312"/>
            <a:ext cx="4851487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一俯一仰之间，比喻时间短暂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15123" y="1467820"/>
            <a:ext cx="126159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有的人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22781" y="1487459"/>
            <a:ext cx="269755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相当于</a:t>
            </a:r>
            <a:r>
              <a:rPr lang="en-US" altLang="zh-CN" sz="2799" kern="10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之于</a:t>
            </a:r>
            <a:r>
              <a:rPr lang="en-US" altLang="zh-CN" sz="2799" kern="10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69051" y="1479059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心怀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02223" y="1485734"/>
            <a:ext cx="3056539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晤谈、对谈。悟，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4953" y="2141863"/>
            <a:ext cx="269755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同</a:t>
            </a:r>
            <a:r>
              <a:rPr lang="en-US" altLang="zh-CN" sz="2799" kern="10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晤</a:t>
            </a:r>
            <a:r>
              <a:rPr lang="en-US" altLang="zh-CN" sz="2799" kern="10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，面对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65415" y="2118776"/>
            <a:ext cx="162058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依、随着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653689" y="2118776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寄托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344317" y="2115742"/>
            <a:ext cx="233856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所爱好的事物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63874" y="2763030"/>
            <a:ext cx="269755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放纵、不受拘束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99709" y="2741386"/>
            <a:ext cx="162058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人的躯体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222238" y="2780444"/>
            <a:ext cx="162058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同</a:t>
            </a:r>
            <a:r>
              <a:rPr lang="en-US" altLang="zh-CN" sz="2799" kern="10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取</a:t>
            </a:r>
            <a:r>
              <a:rPr lang="en-US" altLang="zh-CN" sz="2799" kern="10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896283" y="2753647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千差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13508" y="3401949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万别</a:t>
            </a: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460930" y="3393892"/>
            <a:ext cx="269755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静与动。躁，动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335387" y="3374761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欣喜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30513" y="3409305"/>
            <a:ext cx="233856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所接触的事物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45910" y="4031558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一时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990500" y="4040434"/>
            <a:ext cx="197957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高兴的样子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1036302" y="4060087"/>
            <a:ext cx="543613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所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09072" y="4689340"/>
            <a:ext cx="4851487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喜爱或得到的事物。之，求得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637425" y="4698216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已经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714316" y="4692780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变化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1113075" y="4692780"/>
            <a:ext cx="543613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连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13508" y="5320494"/>
            <a:ext cx="543613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接</a:t>
            </a:r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2506293" y="5337135"/>
            <a:ext cx="197957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过去，以前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236008" y="5335393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旧迹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36C074CD-D93E-AA48-8298-E6271ED9710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544639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 nodeType="clickPar">
                      <p:stCondLst>
                        <p:cond delay="indefinite"/>
                      </p:stCondLst>
                      <p:childTnLst>
                        <p:par>
                          <p:cTn id="1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8" grpId="0"/>
      <p:bldP spid="10" grpId="0"/>
      <p:bldP spid="12" grpId="0"/>
      <p:bldP spid="13" grpId="0"/>
      <p:bldP spid="14" grpId="0"/>
      <p:bldP spid="16" grpId="0"/>
      <p:bldP spid="17" grpId="0"/>
      <p:bldP spid="18" grpId="0"/>
      <p:bldP spid="19" grpId="0"/>
      <p:bldP spid="21" grpId="0"/>
      <p:bldP spid="23" grpId="0"/>
      <p:bldP spid="24" grpId="0"/>
      <p:bldP spid="25" grpId="0"/>
      <p:bldP spid="26" grpId="0"/>
      <p:bldP spid="27" grpId="0"/>
      <p:bldP spid="29" grpId="0"/>
      <p:bldP spid="31" grpId="0"/>
      <p:bldP spid="32" grpId="0"/>
      <p:bldP spid="33" grpId="0"/>
      <p:bldP spid="34" grpId="0"/>
      <p:bldP spid="36" grpId="0"/>
      <p:bldP spid="37" grpId="0"/>
      <p:bldP spid="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矩形 14"/>
          <p:cNvSpPr/>
          <p:nvPr/>
        </p:nvSpPr>
        <p:spPr>
          <a:xfrm>
            <a:off x="447803" y="897007"/>
            <a:ext cx="11296395" cy="2707783"/>
          </a:xfrm>
          <a:prstGeom prst="rect">
            <a:avLst/>
          </a:prstGeom>
        </p:spPr>
        <p:txBody>
          <a:bodyPr wrap="square" lIns="121870" tIns="60934" rIns="121870" bIns="60934">
            <a:spAutoFit/>
          </a:bodyPr>
          <a:lstStyle/>
          <a:p>
            <a:pPr algn="just">
              <a:lnSpc>
                <a:spcPct val="150000"/>
              </a:lnSpc>
              <a:tabLst>
                <a:tab pos="2249990"/>
              </a:tabLst>
            </a:pP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不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之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兴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　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怀，况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修短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随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化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，终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期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于尽！古人云：</a:t>
            </a:r>
            <a:r>
              <a:rPr lang="en-US" altLang="zh-CN" sz="2799" kern="10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死生亦大矣。</a:t>
            </a:r>
            <a:r>
              <a:rPr lang="en-US" altLang="zh-CN" sz="2799" kern="10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岂不痛哉！</a:t>
            </a:r>
            <a:endParaRPr lang="zh-CN" altLang="zh-CN" sz="2799" kern="10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720581" algn="just">
              <a:lnSpc>
                <a:spcPct val="150000"/>
              </a:lnSpc>
              <a:tabLst>
                <a:tab pos="2249990"/>
              </a:tabLst>
            </a:pP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请概括段意：</a:t>
            </a:r>
            <a:r>
              <a:rPr lang="en-US" altLang="zh-CN" sz="2799" u="sng" kern="10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									</a:t>
            </a:r>
          </a:p>
          <a:p>
            <a:pPr>
              <a:lnSpc>
                <a:spcPct val="150000"/>
              </a:lnSpc>
              <a:tabLst>
                <a:tab pos="2249990"/>
              </a:tabLst>
            </a:pPr>
            <a:r>
              <a:rPr lang="en-US" altLang="zh-CN" sz="2799" u="sng" kern="100">
                <a:solidFill>
                  <a:prstClr val="black"/>
                </a:solidFill>
                <a:latin typeface="宋体" panose="02010600030101010101" pitchFamily="2" charset="-122"/>
                <a:cs typeface="Courier New" panose="02070309020205020404" pitchFamily="49" charset="0"/>
              </a:rPr>
              <a:t>	</a:t>
            </a:r>
            <a:endParaRPr lang="zh-CN" altLang="zh-CN" sz="2799" u="sng" kern="10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42049" y="2325986"/>
            <a:ext cx="8401575" cy="5384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引出</a:t>
            </a:r>
            <a:r>
              <a:rPr lang="en-US" altLang="zh-CN" sz="2799" kern="10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死生</a:t>
            </a:r>
            <a:r>
              <a:rPr lang="en-US" altLang="zh-CN" sz="2799" kern="10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重大问题，抒发人生无常、情随事迁的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3087" y="2929046"/>
            <a:ext cx="197957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伤感之情。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97431" y="1101751"/>
            <a:ext cx="543613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因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27985" y="1060787"/>
            <a:ext cx="197957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发生、引起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61277" y="1075123"/>
            <a:ext cx="162058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寿命长短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254743" y="1075123"/>
            <a:ext cx="126159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指自然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5391" y="1711942"/>
            <a:ext cx="126159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至、及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BEE54C3-DB9D-E54B-8794-6470D71486B3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917478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" grpId="0"/>
      <p:bldP spid="3" grpId="0"/>
      <p:bldP spid="6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矩形 14"/>
          <p:cNvSpPr/>
          <p:nvPr/>
        </p:nvSpPr>
        <p:spPr>
          <a:xfrm>
            <a:off x="447803" y="549347"/>
            <a:ext cx="11296395" cy="4646326"/>
          </a:xfrm>
          <a:prstGeom prst="rect">
            <a:avLst/>
          </a:prstGeom>
        </p:spPr>
        <p:txBody>
          <a:bodyPr wrap="square" lIns="121870" tIns="60934" rIns="121870" bIns="60934">
            <a:spAutoFit/>
          </a:bodyPr>
          <a:lstStyle/>
          <a:p>
            <a:pPr indent="715820" algn="just">
              <a:lnSpc>
                <a:spcPct val="150000"/>
              </a:lnSpc>
              <a:tabLst>
                <a:tab pos="2249990"/>
              </a:tabLst>
            </a:pPr>
            <a:r>
              <a:rPr lang="en-US" altLang="zh-CN" sz="2799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</a:t>
            </a:r>
            <a:r>
              <a:rPr lang="zh-CN" altLang="zh-CN" sz="2799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第四段</a:t>
            </a:r>
            <a:r>
              <a:rPr lang="en-US" altLang="zh-CN" sz="2799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每览昔人兴感之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，若合一契，未尝不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临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文嗟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悼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，不能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喻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之于怀。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固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知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　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死生为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虚诞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齐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　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彭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殇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　　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为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妄作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。后之视今，亦犹今之视昔，悲夫！故列叙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时人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</a:p>
          <a:p>
            <a:pPr algn="just">
              <a:lnSpc>
                <a:spcPct val="150000"/>
              </a:lnSpc>
              <a:tabLst>
                <a:tab pos="2249990"/>
              </a:tabLst>
            </a:pP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，录其所述，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虽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世殊事异，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兴怀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，其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致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一也。后之览者，亦将有感于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斯文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　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799" kern="100">
              <a:latin typeface="宋体" pitchFamily="2" charset="-122"/>
              <a:cs typeface="Courier New" panose="02070309020205020404" pitchFamily="49" charset="0"/>
            </a:endParaRPr>
          </a:p>
          <a:p>
            <a:pPr indent="715820" algn="just">
              <a:lnSpc>
                <a:spcPct val="150000"/>
              </a:lnSpc>
              <a:tabLst>
                <a:tab pos="2249990"/>
              </a:tabLst>
            </a:pPr>
            <a:r>
              <a:rPr lang="zh-CN" altLang="zh-CN" sz="2799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请概括段意：</a:t>
            </a:r>
            <a:r>
              <a:rPr lang="en-US" altLang="zh-CN" sz="2799" u="sng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							</a:t>
            </a:r>
            <a:endParaRPr lang="zh-CN" altLang="zh-CN" sz="2799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65746" y="4527508"/>
            <a:ext cx="6943451" cy="5384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表明作者对生死的看法，交代作序目的。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492458" y="738693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原因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993392" y="712065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面对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75740" y="1359003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悲伤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96817" y="1376755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明白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35416" y="1376755"/>
            <a:ext cx="543613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乃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54551" y="1380130"/>
            <a:ext cx="269755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 sz="2799" kern="10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看作一样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62324" y="2007909"/>
            <a:ext cx="162058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虚妄荒诞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73213" y="2006976"/>
            <a:ext cx="269755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 sz="2799" kern="10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看作相等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407815" y="2015852"/>
            <a:ext cx="3056539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未成年而死去的人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98997" y="2637588"/>
            <a:ext cx="162058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虚妄之谈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726714" y="2637588"/>
            <a:ext cx="197957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当时与会的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67967" y="3267267"/>
            <a:ext cx="543613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人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630543" y="3303247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即使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184389" y="3313091"/>
            <a:ext cx="197957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799" kern="10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的原因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973673" y="3278017"/>
            <a:ext cx="162058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抒发情感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340019" y="3932939"/>
            <a:ext cx="197957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意态，情趣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884927" y="3942005"/>
            <a:ext cx="269755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这次集会的诗文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7DBB3E80-7016-344A-B388-CF57AFB571E6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972021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/>
      <p:bldP spid="5" grpId="0"/>
      <p:bldP spid="6" grpId="0"/>
      <p:bldP spid="7" grpId="0"/>
      <p:bldP spid="9" grpId="0"/>
      <p:bldP spid="10" grpId="0"/>
      <p:bldP spid="12" grpId="0"/>
      <p:bldP spid="14" grpId="0"/>
      <p:bldP spid="16" grpId="0"/>
      <p:bldP spid="17" grpId="0"/>
      <p:bldP spid="18" grpId="0"/>
      <p:bldP spid="19" grpId="0"/>
      <p:bldP spid="21" grpId="0"/>
      <p:bldP spid="22" grpId="0"/>
      <p:bldP spid="23" grpId="0"/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3594101" y="1822129"/>
            <a:ext cx="8435603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2】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整体把握，划分层次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  第一部分（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</a:t>
            </a:r>
            <a:r>
              <a:rPr lang="zh-CN" altLang="en-US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、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</a:t>
            </a:r>
            <a:r>
              <a:rPr lang="zh-CN" altLang="en-US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自然段）：叙事、写景，先叙述集会的时间、地点，然后点染出兰亭优美的自然环境。  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第二部分（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3</a:t>
            </a:r>
            <a:r>
              <a:rPr lang="zh-CN" altLang="en-US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、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4</a:t>
            </a:r>
            <a:r>
              <a:rPr lang="zh-CN" altLang="en-US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自然段）：抒情、议论，由欣赏良辰美景、流觞畅饮，而引发出乐与忧、生与死的感慨。  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4924906" y="43347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49F255E-E6BA-5B40-BD5B-8EF5C9AF21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128" y="1951903"/>
            <a:ext cx="2722910" cy="199112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6986271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3">
            <a:lum/>
          </a:blip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B69586ED-2748-3544-987A-57C59077163F}"/>
              </a:ext>
            </a:extLst>
          </p:cNvPr>
          <p:cNvGrpSpPr/>
          <p:nvPr/>
        </p:nvGrpSpPr>
        <p:grpSpPr>
          <a:xfrm>
            <a:off x="1090411" y="1246505"/>
            <a:ext cx="10011178" cy="4364990"/>
            <a:chOff x="3913505" y="1246505"/>
            <a:chExt cx="4364990" cy="4364990"/>
          </a:xfrm>
        </p:grpSpPr>
        <p:sp>
          <p:nvSpPr>
            <p:cNvPr id="6" name="Rectangle 3"/>
            <p:cNvSpPr/>
            <p:nvPr/>
          </p:nvSpPr>
          <p:spPr bwMode="auto">
            <a:xfrm>
              <a:off x="3913505" y="1246505"/>
              <a:ext cx="4364990" cy="4364990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Rectangle 4"/>
            <p:cNvSpPr/>
            <p:nvPr/>
          </p:nvSpPr>
          <p:spPr bwMode="auto">
            <a:xfrm>
              <a:off x="4132580" y="1465580"/>
              <a:ext cx="3926840" cy="3926840"/>
            </a:xfrm>
            <a:prstGeom prst="rect">
              <a:avLst/>
            </a:prstGeom>
            <a:noFill/>
            <a:ln w="38100">
              <a:solidFill>
                <a:schemeClr val="bg2">
                  <a:lumMod val="50000"/>
                </a:schemeClr>
              </a:solidFill>
              <a:miter lim="800000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18D36CAA-1B4A-454C-B01D-DB1E2061DC27}"/>
              </a:ext>
            </a:extLst>
          </p:cNvPr>
          <p:cNvSpPr txBox="1"/>
          <p:nvPr/>
        </p:nvSpPr>
        <p:spPr>
          <a:xfrm>
            <a:off x="2111048" y="2474053"/>
            <a:ext cx="5178393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>
                <a:ln w="0"/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部编版高中语文选择性必修下册</a:t>
            </a:r>
            <a:r>
              <a:rPr lang="en-US" altLang="zh-CN" sz="2000">
                <a:ln w="0"/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—</a:t>
            </a:r>
            <a:r>
              <a:rPr lang="zh-CN" altLang="en-US" sz="2000">
                <a:ln w="0"/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第三单元</a:t>
            </a:r>
            <a:endParaRPr lang="en-US" altLang="zh-CN" sz="1400">
              <a:ln w="0"/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BCFC07F-9940-EC42-805D-61488C31F6A0}"/>
              </a:ext>
            </a:extLst>
          </p:cNvPr>
          <p:cNvSpPr txBox="1"/>
          <p:nvPr/>
        </p:nvSpPr>
        <p:spPr>
          <a:xfrm>
            <a:off x="3289087" y="3155980"/>
            <a:ext cx="61289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第</a:t>
            </a:r>
            <a:r>
              <a:rPr lang="en-US" altLang="zh-CN" sz="32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10.1</a:t>
            </a:r>
            <a:r>
              <a:rPr lang="zh-CN" altLang="en-US" sz="32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课   </a:t>
            </a:r>
            <a:r>
              <a:rPr lang="en-US" altLang="zh-CN" sz="32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32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兰亭集序</a:t>
            </a:r>
            <a:r>
              <a:rPr lang="en-US" altLang="zh-CN" sz="32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</a:p>
        </p:txBody>
      </p:sp>
      <p:cxnSp>
        <p:nvCxnSpPr>
          <p:cNvPr id="14" name="直接连接符 1">
            <a:extLst>
              <a:ext uri="{FF2B5EF4-FFF2-40B4-BE49-F238E27FC236}">
                <a16:creationId xmlns:a16="http://schemas.microsoft.com/office/drawing/2014/main" id="{D2ECB782-AB67-FC44-9358-DEAD67864034}"/>
              </a:ext>
            </a:extLst>
          </p:cNvPr>
          <p:cNvCxnSpPr/>
          <p:nvPr/>
        </p:nvCxnSpPr>
        <p:spPr>
          <a:xfrm>
            <a:off x="2111049" y="3740755"/>
            <a:ext cx="7612500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82600" y="895136"/>
            <a:ext cx="11407403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3】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探究情感</a:t>
            </a: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、兰亭集会本是一件极其风雅的事情，可为什么作者却会产生“乐”“痛”“悲”这三味杂陈的复杂情感呢？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4924906" y="43347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63A69B50-CCD2-624F-8A4F-3077172DB0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1619197"/>
              </p:ext>
            </p:extLst>
          </p:nvPr>
        </p:nvGraphicFramePr>
        <p:xfrm>
          <a:off x="1084710" y="1954280"/>
          <a:ext cx="10203181" cy="4754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0488">
                  <a:extLst>
                    <a:ext uri="{9D8B030D-6E8A-4147-A177-3AD203B41FA5}">
                      <a16:colId xmlns:a16="http://schemas.microsoft.com/office/drawing/2014/main" val="3445332443"/>
                    </a:ext>
                  </a:extLst>
                </a:gridCol>
                <a:gridCol w="1220053">
                  <a:extLst>
                    <a:ext uri="{9D8B030D-6E8A-4147-A177-3AD203B41FA5}">
                      <a16:colId xmlns:a16="http://schemas.microsoft.com/office/drawing/2014/main" val="1170507964"/>
                    </a:ext>
                  </a:extLst>
                </a:gridCol>
                <a:gridCol w="7942640">
                  <a:extLst>
                    <a:ext uri="{9D8B030D-6E8A-4147-A177-3AD203B41FA5}">
                      <a16:colId xmlns:a16="http://schemas.microsoft.com/office/drawing/2014/main" val="2021802910"/>
                    </a:ext>
                  </a:extLst>
                </a:gridCol>
              </a:tblGrid>
              <a:tr h="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情感</a:t>
                      </a: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缘由</a:t>
                      </a: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文中表现</a:t>
                      </a: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52262319"/>
                  </a:ext>
                </a:extLst>
              </a:tr>
              <a:tr h="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乐</a:t>
                      </a: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6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有</a:t>
                      </a:r>
                      <a:endParaRPr lang="zh-CN" sz="1600" kern="100">
                        <a:solidFill>
                          <a:srgbClr val="C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zh-CN" sz="16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良辰：暮春之初，天朗气清，惠风和畅</a:t>
                      </a:r>
                    </a:p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zh-CN" sz="16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美景：崇山峻岭，茂林修竹，清流激湍，映带左右</a:t>
                      </a:r>
                    </a:p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zh-CN" sz="16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赏心：游目骋怀，极视听之娱</a:t>
                      </a:r>
                    </a:p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zh-CN" sz="16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乐事：流觞曲水，列坐其次，一觞一咏，畅叙幽情</a:t>
                      </a:r>
                    </a:p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zh-CN" sz="16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贤友：群贤毕至，少长咸集</a:t>
                      </a:r>
                      <a:endParaRPr lang="zh-CN" sz="1600" kern="100">
                        <a:solidFill>
                          <a:srgbClr val="C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36644664"/>
                  </a:ext>
                </a:extLst>
              </a:tr>
              <a:tr h="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痛</a:t>
                      </a: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6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无</a:t>
                      </a:r>
                      <a:endParaRPr lang="zh-CN" sz="1600" kern="100">
                        <a:solidFill>
                          <a:srgbClr val="C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zh-CN" sz="16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年老无觉：快然自足，不知老之将至</a:t>
                      </a:r>
                    </a:p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zh-CN" sz="16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情趣无定：所之既倦，情随事迁</a:t>
                      </a:r>
                    </a:p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zh-CN" sz="16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事物无常：向之所欣，俯仰之间，已为陈迹</a:t>
                      </a:r>
                    </a:p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zh-CN" sz="16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生死无避：修短随化，终期于尽</a:t>
                      </a:r>
                      <a:endParaRPr lang="zh-CN" sz="1600" kern="100">
                        <a:solidFill>
                          <a:srgbClr val="C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79936386"/>
                  </a:ext>
                </a:extLst>
              </a:tr>
              <a:tr h="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6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悲</a:t>
                      </a:r>
                      <a:endParaRPr lang="zh-CN" sz="16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6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同</a:t>
                      </a:r>
                      <a:endParaRPr lang="zh-CN" sz="1600" kern="100">
                        <a:solidFill>
                          <a:srgbClr val="C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zh-CN" sz="16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哀叹同惑：临文嗟悼，不能喻之于怀</a:t>
                      </a:r>
                    </a:p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zh-CN" sz="16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生命同误： 一死生，齐彭殇</a:t>
                      </a:r>
                    </a:p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zh-CN" sz="16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命运同轨：后之视今，亦犹今之视昔</a:t>
                      </a:r>
                      <a:endParaRPr lang="zh-CN" sz="1600" kern="100">
                        <a:solidFill>
                          <a:srgbClr val="C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315368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21302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3492500" y="1809429"/>
            <a:ext cx="8435603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3】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探究情感</a:t>
            </a: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2.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第三段作者的感情是怎样由“乐”转“痛”的？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 作者由“信可乐也”的感觉，联想到人的两种不同的生存状态，忽然感到“不知老之将至”，因此感慨横生，引出人生苦短的悲叹。“死生亦大矣”，自然转而为“痛”。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4924906" y="43347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4E3AFF8-97DF-E746-A895-9804616A9D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128" y="1951903"/>
            <a:ext cx="2722910" cy="199112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8857676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3492500" y="1809429"/>
            <a:ext cx="8435603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4】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探究内容</a:t>
            </a: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1.“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固知一死生为虚诞，齐彭殇为妄作。”这句表达了作者怎样的生死观？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 作者认为，不管人以怎样的方式活着，生命都在不知不觉中逝去，而寿命的长短只能听凭造化，最终归于结束。所以生就是生，活着能享受乐趣；死就是死，死后一切皆无。活着和死去是人生大事，二者不可等量齐观。暗含有生之年应当做些实事，不宜空谈玄理之意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4924906" y="43347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2E3EF73-B58E-E446-A33C-3844746CC5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128" y="1951903"/>
            <a:ext cx="2722910" cy="199112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1382326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162296" y="445549"/>
            <a:ext cx="11765807" cy="6275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5】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对比阅读</a:t>
            </a:r>
          </a:p>
          <a:p>
            <a:pPr indent="457200" algn="ct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（甲）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夫人之相与，俯仰一世。或取诸怀抱，悟言一室之内；或因寄所托，放浪形骸之外。虽趣舍万殊，静躁不同，当其欣于所遇，暂得于己，快然自足，不知老之将至。及其所之既倦，情随事迁，感慨系之矣。向之所欣，俯仰之间，已为陈迹，犹不能不以之兴怀。况修短随化，终期于尽。古人云：“死生亦大矣。”岂不痛哉！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每览昔人兴感之由，若合一契，未尝不临文嗟悼，不能喻之于怀。固知一死生为虚诞，齐彭殇为妄作。后之视今，亦犹今之视昔。悲夫！故列叙时人，录其所述，虽世殊事异，所以兴怀，其致一也。后之览者，亦将有感于斯文。</a:t>
            </a:r>
          </a:p>
          <a:p>
            <a:pPr indent="457200" algn="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王羲之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《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兰亭集序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》</a:t>
            </a:r>
          </a:p>
          <a:p>
            <a:pPr indent="457200" algn="ct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（乙）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夫天地者，万物之逆旅也；光阴者，百代之过客也。而浮生若梦，为欢几何？古人秉烛夜游，良有以也。况阳春召我以烟景，大块假我以文章。会桃花之芳园，序天伦之乐事。群季俊秀，皆为惠连；吾人咏歌，独惭康乐（即康乐公谢灵运）。幽赏未已，高谈转清。开琼筵以坐花，飞羽觞而醉月。不有佳咏，何伸雅怀？如诗不成，罚依金谷酒数。</a:t>
            </a:r>
          </a:p>
          <a:p>
            <a:pPr algn="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李白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《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春夜宴桃李园序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》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4924906" y="43347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</p:spTree>
    <p:extLst>
      <p:ext uri="{BB962C8B-B14F-4D97-AF65-F5344CB8AC3E}">
        <p14:creationId xmlns:p14="http://schemas.microsoft.com/office/powerpoint/2010/main" val="14988965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671698" y="1644329"/>
            <a:ext cx="10848603" cy="3269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问题：下列说法不正确的一项是（   ）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A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．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兰亭集序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代表了东晋散文清淡的风貌，清新疏朗，一扫雕词琢句的浮艳之风。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B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．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兰亭集序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表达上多直抒胸臆，读来情韵绵邈；而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春夜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一文则多间接的借景抒情。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C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．从修辞上看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春夜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多用典，如“惠连”“金谷酒数”，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兰亭集序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则有引用的运用。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D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．从文体上看二文都属于书序，且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春夜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是典型的骈文，而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兰亭集序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则骈散结合。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 </a:t>
            </a:r>
            <a:r>
              <a:rPr lang="en-US" altLang="zh-CN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D</a:t>
            </a: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项，“从文体上看二文都属于书序”错误。</a:t>
            </a:r>
            <a:r>
              <a:rPr lang="en-US" altLang="zh-CN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兰亭集序</a:t>
            </a:r>
            <a:r>
              <a:rPr lang="en-US" altLang="zh-CN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是书序也是宴集序，而</a:t>
            </a:r>
            <a:r>
              <a:rPr lang="en-US" altLang="zh-CN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春夜宴从弟桃花园序</a:t>
            </a:r>
            <a:r>
              <a:rPr lang="en-US" altLang="zh-CN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则是宴集序。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4924906" y="43347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</p:spTree>
    <p:extLst>
      <p:ext uri="{BB962C8B-B14F-4D97-AF65-F5344CB8AC3E}">
        <p14:creationId xmlns:p14="http://schemas.microsoft.com/office/powerpoint/2010/main" val="19591061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文本框 21"/>
          <p:cNvSpPr txBox="1"/>
          <p:nvPr/>
        </p:nvSpPr>
        <p:spPr>
          <a:xfrm>
            <a:off x="753679" y="4580126"/>
            <a:ext cx="10684641" cy="499560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《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兰亭序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》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中记叙兰亭周围山水之美和聚会的欢乐之情，抒发作者对于生死无常的感慨。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A74FB89-E978-0B40-AEBC-CF9DFBD0B113}"/>
              </a:ext>
            </a:extLst>
          </p:cNvPr>
          <p:cNvSpPr txBox="1"/>
          <p:nvPr/>
        </p:nvSpPr>
        <p:spPr>
          <a:xfrm>
            <a:off x="4940740" y="4016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明晰主旨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EF9F86FD-6A7D-1041-9AE0-8D2613087BB5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6B2B58C-6111-D341-8934-D0DE0C98E1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05" b="12805"/>
          <a:stretch>
            <a:fillRect/>
          </a:stretch>
        </p:blipFill>
        <p:spPr>
          <a:xfrm>
            <a:off x="3498358" y="1251059"/>
            <a:ext cx="4519369" cy="245841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1179927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213360" y="274780"/>
            <a:ext cx="11765280" cy="6452235"/>
            <a:chOff x="213360" y="202565"/>
            <a:chExt cx="11765280" cy="645223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03" b="1303"/>
            <a:stretch>
              <a:fillRect/>
            </a:stretch>
          </p:blipFill>
          <p:spPr>
            <a:xfrm>
              <a:off x="213360" y="202565"/>
              <a:ext cx="11765280" cy="6452235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213360" y="202565"/>
              <a:ext cx="11765280" cy="6452235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15" name="Freeform: Shape 14"/>
          <p:cNvSpPr/>
          <p:nvPr/>
        </p:nvSpPr>
        <p:spPr bwMode="auto">
          <a:xfrm>
            <a:off x="958531" y="927099"/>
            <a:ext cx="3634105" cy="4159250"/>
          </a:xfrm>
          <a:custGeom>
            <a:gdLst>
              <a:gd name="connsiteX0" fmla="*/ 0 w 9074052"/>
              <a:gd name="connsiteY0" fmla="*/ 0 h 9074052"/>
              <a:gd name="connsiteX1" fmla="*/ 9074052 w 9074052"/>
              <a:gd name="connsiteY1" fmla="*/ 0 h 9074052"/>
              <a:gd name="connsiteX2" fmla="*/ 9074052 w 9074052"/>
              <a:gd name="connsiteY2" fmla="*/ 6552727 h 9074052"/>
              <a:gd name="connsiteX3" fmla="*/ 6552727 w 9074052"/>
              <a:gd name="connsiteY3" fmla="*/ 9074052 h 9074052"/>
              <a:gd name="connsiteX4" fmla="*/ 0 w 9074052"/>
              <a:gd name="connsiteY4" fmla="*/ 9074052 h 907405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74052" h="9074052">
                <a:moveTo>
                  <a:pt x="0" y="0"/>
                </a:moveTo>
                <a:lnTo>
                  <a:pt x="9074052" y="0"/>
                </a:lnTo>
                <a:lnTo>
                  <a:pt x="9074052" y="6552727"/>
                </a:lnTo>
                <a:lnTo>
                  <a:pt x="6552727" y="9074052"/>
                </a:lnTo>
                <a:lnTo>
                  <a:pt x="0" y="907405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32000"/>
            </a:schemeClr>
          </a:solidFill>
          <a:ln w="63500">
            <a:solidFill>
              <a:schemeClr val="bg1"/>
            </a:solidFill>
            <a:miter lim="800000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55077" y="2512551"/>
            <a:ext cx="3041015" cy="988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marR="0" indent="-571500" algn="l" defTabSz="9144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n"/>
              <a:defRPr/>
            </a:pPr>
            <a:r>
              <a:rPr lang="zh-CN" altLang="en-US" sz="44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拓展阅读</a:t>
            </a:r>
            <a:endParaRPr kumimoji="0" lang="zh-CN" altLang="en-US" sz="4400" b="1" i="1" kern="0" cap="none" spc="600" normalizeH="0" baseline="0" noProof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38250" y="1816735"/>
            <a:ext cx="27387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第四部分</a:t>
            </a:r>
            <a:endParaRPr lang="en-US" altLang="zh-CN" sz="3200" b="1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22112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517310" y="338819"/>
            <a:ext cx="11125711" cy="6324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 fontAlgn="ctr">
              <a:lnSpc>
                <a:spcPct val="150000"/>
              </a:lnSpc>
            </a:pP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书札之美</a:t>
            </a:r>
          </a:p>
          <a:p>
            <a:pPr indent="457200" algn="ctr" fontAlgn="ctr">
              <a:lnSpc>
                <a:spcPct val="150000"/>
              </a:lnSpc>
            </a:pP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王岳川</a:t>
            </a:r>
          </a:p>
          <a:p>
            <a:pPr indent="457200" fontAlgn="ctr">
              <a:lnSpc>
                <a:spcPct val="150000"/>
              </a:lnSpc>
            </a:pP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书札是一种直指人心的艺术，它在流动着的徒手线条中展现出人的内在情思。所以“书者散也”“书人不朽于千古”。</a:t>
            </a:r>
          </a:p>
          <a:p>
            <a:pPr indent="457200" fontAlgn="ctr">
              <a:lnSpc>
                <a:spcPct val="150000"/>
              </a:lnSpc>
            </a:pP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书札作为书家自由书写的艺术，在古代达到了心手合一的境界。然而当代社会笼罩着一种模式化的气氛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——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印刷品泛滥，电子复制使艺术日益走向形式化商品化，当代书法和其他艺术正不断与自身脱离。心性缺席，作品成为没有尽头的试验，艺术成为技术角逐。于是，书法大展一个接一个，而日常交流的手札却几乎消失殆尽。如何在日益信息化的社会中，保持住人间的诗意和书法的人间情怀，是当代手札必得面对的问题。</a:t>
            </a:r>
          </a:p>
          <a:p>
            <a:pPr indent="457200" fontAlgn="ctr">
              <a:lnSpc>
                <a:spcPct val="150000"/>
              </a:lnSpc>
            </a:pP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古人的精神世界和人文情怀与他的笔墨相合拍。我们在王羲之众多的信札中，可以看到魏晋时代“生年不满百，常怀千岁忧”的精神。在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姨母帖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迟缓的行笔张力中可以感到王羲之悲痛之情。而行草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丧乱帖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最能见王羲之的真情怀。此帖流露出丧乱时期王羲之的痛苦心情，开始三行写得比较平和规矩，行书笔意较浓，后两行草意转多，尤其最后三行，已属逸笔草草，但性情之真与丧乱之痛却跃然纸上。王羲之的书札强调“意”，系指书家的心性情感对于书法创作的重要性，认为书法要表现人内心的悲喜哀乐和意绪情操。有“意”融入笔墨之中，书札才会有飞动美、错落美、中和美，整幅作品才“气韵生动”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583E858-858B-B44E-85D1-0714BFD1CCB3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88F2C8-37DD-DE4A-BB9A-5D2245885B52}"/>
              </a:ext>
            </a:extLst>
          </p:cNvPr>
          <p:cNvSpPr txBox="1"/>
          <p:nvPr/>
        </p:nvSpPr>
        <p:spPr>
          <a:xfrm>
            <a:off x="398078" y="130629"/>
            <a:ext cx="19442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8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拓展阅读</a:t>
            </a:r>
            <a:endParaRPr lang="en-US" altLang="zh-CN" sz="2800" b="1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92517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533144" y="1047093"/>
            <a:ext cx="11125711" cy="5493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ctr">
              <a:lnSpc>
                <a:spcPct val="150000"/>
              </a:lnSpc>
            </a:pP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唐代张旭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肚痛帖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，六行三十字，用笔行气出神入化，劲健清奇。前三字浓墨重笔，如高山坠石，而后行笔如虹，连绵直下，颓然天放，狂态毕现，将书法的抒情性发挥到极致。唐代怀素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苦笋帖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仅二行十四字，字势开张，天然纵笔，以细而富于弹性的线条占有最大的字里空间，在“一笔书”的流畅运行中，法度俱全。</a:t>
            </a:r>
          </a:p>
          <a:p>
            <a:pPr indent="457200" fontAlgn="ctr">
              <a:lnSpc>
                <a:spcPct val="150000"/>
              </a:lnSpc>
            </a:pP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古代书札作为视觉艺术却具音乐的律动感，而成为抒情写意的心灵艺术。所以，书札像文化的过滤器，过滤掉了世俗之物和人格面具，成为古人心灵交流的中介。</a:t>
            </a:r>
          </a:p>
          <a:p>
            <a:pPr indent="457200" fontAlgn="ctr">
              <a:lnSpc>
                <a:spcPct val="150000"/>
              </a:lnSpc>
            </a:pP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手札的书体以行草为主，书风大抵以自然放松、典雅平实、素朴内敛为多。作为自然放松状态的文人气息相通的凭证，手札可谓明心见性，最能体现人我间最为自然真实的生存状态。</a:t>
            </a:r>
          </a:p>
          <a:p>
            <a:pPr indent="457200" fontAlgn="ctr">
              <a:lnSpc>
                <a:spcPct val="150000"/>
              </a:lnSpc>
            </a:pP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然而，当代书法与文人脱离以后，出现了书法家商品化、展览视觉化、书法群体江湖化倾向。书法家成为独门技术的“职业”人员，文人书法日渐远去。各类书法展成为技法较量和关系评比的战场。文化含量淡薄，文人身份不彰，文化身份不明，成为当代书法的症候。于是乎，文坛宿老能写一手典雅信札的实在是凤毛麟角；反过来，大量知名书法家甚至著名书法家基本上与文人不搭界。这种书法与文化分离的现象，值得关注，更需尽快改观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583E858-858B-B44E-85D1-0714BFD1CCB3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88F2C8-37DD-DE4A-BB9A-5D2245885B52}"/>
              </a:ext>
            </a:extLst>
          </p:cNvPr>
          <p:cNvSpPr txBox="1"/>
          <p:nvPr/>
        </p:nvSpPr>
        <p:spPr>
          <a:xfrm>
            <a:off x="398078" y="130629"/>
            <a:ext cx="19442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8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拓展阅读</a:t>
            </a:r>
            <a:endParaRPr lang="en-US" altLang="zh-CN" sz="2800" b="1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72840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533144" y="2225702"/>
            <a:ext cx="111257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ctr">
              <a:lnSpc>
                <a:spcPct val="150000"/>
              </a:lnSpc>
            </a:pPr>
            <a:r>
              <a:rPr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问题：请根据文意，概述在当代如何保持“书札之美”。</a:t>
            </a:r>
          </a:p>
          <a:p>
            <a:pPr indent="457200" fontAlgn="ctr"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 书法与心性相融合；书法与文化相融合。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583E858-858B-B44E-85D1-0714BFD1CCB3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88F2C8-37DD-DE4A-BB9A-5D2245885B52}"/>
              </a:ext>
            </a:extLst>
          </p:cNvPr>
          <p:cNvSpPr txBox="1"/>
          <p:nvPr/>
        </p:nvSpPr>
        <p:spPr>
          <a:xfrm>
            <a:off x="398078" y="130629"/>
            <a:ext cx="19442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8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拓展阅读</a:t>
            </a:r>
            <a:endParaRPr lang="en-US" altLang="zh-CN" sz="2800" b="1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37592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4840552" y="1473509"/>
            <a:ext cx="7021247" cy="335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王羲之的</a:t>
            </a:r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兰亭集序</a:t>
            </a:r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既是书中极品，又是文中上品。据历史记载，唐太宗千方百计搜觅真迹，并日夜赏玩临摹之，以至形成了宫廷上下竞相临书的盛况。而此文为什么又被称为“文中上品”呢？它为什么跨越千年依然动人呢？今天我们就来欣赏作为文学作品的</a:t>
            </a:r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兰亭集序</a:t>
            </a:r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的魅力所在。 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1891930" y="401960"/>
            <a:ext cx="2055141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激趣导入</a:t>
            </a:r>
            <a:endParaRPr lang="en-US" altLang="zh-CN" sz="200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583E858-858B-B44E-85D1-0714BFD1CCB3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6EF884E-D6BA-DF46-97B2-EF54C161FC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840" y="1617646"/>
            <a:ext cx="3501951" cy="30627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0872960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573212" y="886874"/>
            <a:ext cx="11223375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fontAlgn="ctr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28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素材积累</a:t>
            </a:r>
            <a:r>
              <a:rPr lang="en-US" altLang="zh-CN" sz="28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--</a:t>
            </a:r>
            <a:r>
              <a:rPr lang="zh-CN" altLang="en-US" sz="28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王羲之名句</a:t>
            </a:r>
            <a:endParaRPr lang="en-US" altLang="zh-CN" sz="2800" b="1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endParaRPr lang="zh-CN" altLang="en-US" sz="2800" b="1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1.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意在笔前，然后作字。</a:t>
            </a:r>
          </a:p>
          <a:p>
            <a:pPr fontAlgn="ctr">
              <a:lnSpc>
                <a:spcPct val="150000"/>
              </a:lnSpc>
            </a:pP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2.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后之视今，犹今之视昔。</a:t>
            </a:r>
          </a:p>
          <a:p>
            <a:pPr fontAlgn="ctr">
              <a:lnSpc>
                <a:spcPct val="150000"/>
              </a:lnSpc>
            </a:pP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3.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奉橘三百枚，霜未降，未可多得。</a:t>
            </a:r>
          </a:p>
          <a:p>
            <a:pPr fontAlgn="ctr">
              <a:lnSpc>
                <a:spcPct val="150000"/>
              </a:lnSpc>
            </a:pP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4.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怏然自足，曾不知老之将至。</a:t>
            </a:r>
          </a:p>
          <a:p>
            <a:pPr fontAlgn="ctr">
              <a:lnSpc>
                <a:spcPct val="150000"/>
              </a:lnSpc>
            </a:pP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5.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人品清于在山水，天怀畅若当风兰。</a:t>
            </a:r>
          </a:p>
          <a:p>
            <a:pPr fontAlgn="ctr">
              <a:lnSpc>
                <a:spcPct val="150000"/>
              </a:lnSpc>
            </a:pP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6.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存意学者，两月可见其成；天性灵者，百日即知其本。</a:t>
            </a:r>
          </a:p>
          <a:p>
            <a:pPr fontAlgn="ctr">
              <a:lnSpc>
                <a:spcPct val="150000"/>
              </a:lnSpc>
            </a:pP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7.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仰观宇宙之大，俯察品类之盛，所以游目畅怀，足以极视听之娱。</a:t>
            </a:r>
          </a:p>
          <a:p>
            <a:pPr fontAlgn="ctr">
              <a:lnSpc>
                <a:spcPct val="150000"/>
              </a:lnSpc>
            </a:pPr>
            <a:endParaRPr lang="zh-CN" altLang="en-US" sz="200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583E858-858B-B44E-85D1-0714BFD1CCB3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939972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4">
            <a:lum/>
          </a:blip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" name="矩形 20"/>
          <p:cNvSpPr/>
          <p:nvPr/>
        </p:nvSpPr>
        <p:spPr>
          <a:xfrm>
            <a:off x="-60008" y="-79487"/>
            <a:ext cx="12310110" cy="7011035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632710" y="4160520"/>
            <a:ext cx="6924675" cy="433705"/>
            <a:chOff x="2055" y="8307"/>
            <a:chExt cx="10905" cy="683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2055" y="8307"/>
              <a:ext cx="10905" cy="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直角三角形 5"/>
            <p:cNvSpPr/>
            <p:nvPr/>
          </p:nvSpPr>
          <p:spPr>
            <a:xfrm flipV="1">
              <a:off x="2055" y="8451"/>
              <a:ext cx="539" cy="539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2803842" y="3047999"/>
            <a:ext cx="6296660" cy="762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结  束</a:t>
            </a:r>
            <a:endParaRPr lang="en-US" altLang="zh-CN" sz="36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ECEDBE4-AACA-244A-812A-6D55FED1482F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84" name="New picture" hidden="1"/>
          <p:cNvPicPr/>
          <p:nvPr/>
        </p:nvPicPr>
        <p:blipFill>
          <a:blip r:embed="rId3"/>
          <a:stretch>
            <a:fillRect/>
          </a:stretch>
        </p:blipFill>
        <p:spPr>
          <a:xfrm>
            <a:off x="10185400" y="10160000"/>
            <a:ext cx="393700" cy="4445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25138907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39259A4A-B2B1-D947-9ED7-B91CD5AB4F64}"/>
              </a:ext>
            </a:extLst>
          </p:cNvPr>
          <p:cNvGrpSpPr/>
          <p:nvPr/>
        </p:nvGrpSpPr>
        <p:grpSpPr>
          <a:xfrm>
            <a:off x="473894" y="2603841"/>
            <a:ext cx="3630504" cy="1650318"/>
            <a:chOff x="115910" y="768032"/>
            <a:chExt cx="4954270" cy="49542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894" r="23894"/>
            <a:stretch>
              <a:fillRect/>
            </a:stretch>
          </p:blipFill>
          <p:spPr>
            <a:xfrm>
              <a:off x="115910" y="768032"/>
              <a:ext cx="4954270" cy="4954270"/>
            </a:xfrm>
            <a:prstGeom prst="roundRect">
              <a:avLst>
                <a:gd name="adj" fmla="val 11111"/>
              </a:avLst>
            </a:prstGeom>
            <a:ln w="190500" cap="rnd">
              <a:solidFill>
                <a:srgbClr val="C8C6BD"/>
              </a:solidFill>
              <a:prstDash val="solid"/>
            </a:ln>
            <a:effectLst>
              <a:outerShdw blurRad="101600" dist="50800" dir="7200000" algn="tl" rotWithShape="0">
                <a:srgbClr val="000000">
                  <a:alpha val="45000"/>
                </a:srgbClr>
              </a:outerShdw>
            </a:effectLst>
            <a:scene3d>
              <a:camera prst="perspectiveFront" fov="5400000"/>
              <a:lightRig rig="threePt" dir="t">
                <a:rot lat="0" lon="0" rev="19200000"/>
              </a:lightRig>
            </a:scene3d>
            <a:sp3d extrusionH="25400">
              <a:bevelT w="304800" h="152400" prst="hardEdge"/>
              <a:extrusionClr>
                <a:srgbClr val="FFFFFF"/>
              </a:extrusionClr>
            </a:sp3d>
          </p:spPr>
        </p:pic>
        <p:sp>
          <p:nvSpPr>
            <p:cNvPr id="6" name="文本框 5"/>
            <p:cNvSpPr txBox="1"/>
            <p:nvPr/>
          </p:nvSpPr>
          <p:spPr>
            <a:xfrm>
              <a:off x="1342390" y="2553968"/>
              <a:ext cx="2522219" cy="945950"/>
            </a:xfrm>
            <a:prstGeom prst="rect">
              <a:avLst/>
            </a:prstGeom>
            <a:solidFill>
              <a:schemeClr val="accent2">
                <a:lumMod val="20000"/>
                <a:lumOff val="80000"/>
                <a:alpha val="62000"/>
              </a:schemeClr>
            </a:solidFill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3200" b="1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素养目标</a:t>
              </a:r>
              <a:endParaRPr lang="en-US" altLang="zh-CN" sz="3200" b="1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80BF7935-3655-4047-BE88-ABD7E0840718}"/>
              </a:ext>
            </a:extLst>
          </p:cNvPr>
          <p:cNvSpPr txBox="1"/>
          <p:nvPr/>
        </p:nvSpPr>
        <p:spPr>
          <a:xfrm>
            <a:off x="4308707" y="2255858"/>
            <a:ext cx="7409399" cy="1884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了解王羲之的生平及文章写作背景，积累文化常识。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积累整合文言知识，疏通文意，背诵全文。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3.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体会作者由“乐”到“悲”再“痛”的思想感情及其变化。   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4.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探究王羲之“向死而生”的积极人生观。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等腰三角形 4"/>
          <p:cNvSpPr/>
          <p:nvPr/>
        </p:nvSpPr>
        <p:spPr>
          <a:xfrm rot="16200000">
            <a:off x="6224270" y="1241425"/>
            <a:ext cx="7632700" cy="4374515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211185" y="-10795"/>
            <a:ext cx="3985895" cy="6894830"/>
            <a:chOff x="12931" y="-12"/>
            <a:chExt cx="6277" cy="10858"/>
          </a:xfrm>
        </p:grpSpPr>
        <p:sp>
          <p:nvSpPr>
            <p:cNvPr id="4" name="等腰三角形 3"/>
            <p:cNvSpPr/>
            <p:nvPr/>
          </p:nvSpPr>
          <p:spPr>
            <a:xfrm rot="16200000">
              <a:off x="10687" y="2301"/>
              <a:ext cx="10833" cy="6208"/>
            </a:xfrm>
            <a:prstGeom prst="triangle">
              <a:avLst/>
            </a:prstGeom>
            <a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16200000">
              <a:off x="10618" y="2326"/>
              <a:ext cx="10833" cy="6208"/>
            </a:xfrm>
            <a:prstGeom prst="triangle">
              <a:avLst/>
            </a:prstGeom>
            <a:solidFill>
              <a:schemeClr val="tx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8957310" y="3079115"/>
            <a:ext cx="2908300" cy="7010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目  录</a:t>
            </a:r>
            <a:endParaRPr lang="en-US" altLang="zh-CN" sz="4000" b="1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11643B7-28D3-3946-BC2A-3E2D65F56A87}"/>
              </a:ext>
            </a:extLst>
          </p:cNvPr>
          <p:cNvGrpSpPr/>
          <p:nvPr/>
        </p:nvGrpSpPr>
        <p:grpSpPr>
          <a:xfrm>
            <a:off x="1064260" y="887095"/>
            <a:ext cx="6149975" cy="822960"/>
            <a:chOff x="1064260" y="887095"/>
            <a:chExt cx="6149975" cy="822960"/>
          </a:xfrm>
        </p:grpSpPr>
        <p:grpSp>
          <p:nvGrpSpPr>
            <p:cNvPr id="11" name="组合 10"/>
            <p:cNvGrpSpPr/>
            <p:nvPr/>
          </p:nvGrpSpPr>
          <p:grpSpPr>
            <a:xfrm>
              <a:off x="1064260" y="970280"/>
              <a:ext cx="732155" cy="656590"/>
              <a:chOff x="3668" y="3216"/>
              <a:chExt cx="1257" cy="1127"/>
            </a:xfrm>
          </p:grpSpPr>
          <p:sp>
            <p:nvSpPr>
              <p:cNvPr id="10" name="等腰三角形 9"/>
              <p:cNvSpPr/>
              <p:nvPr/>
            </p:nvSpPr>
            <p:spPr>
              <a:xfrm rot="5400000">
                <a:off x="3590" y="3294"/>
                <a:ext cx="1127" cy="971"/>
              </a:xfrm>
              <a:prstGeom prst="triangle">
                <a:avLst/>
              </a:prstGeom>
              <a:solidFill>
                <a:schemeClr val="tx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9" name="等腰三角形 8"/>
              <p:cNvSpPr/>
              <p:nvPr/>
            </p:nvSpPr>
            <p:spPr>
              <a:xfrm rot="5400000">
                <a:off x="3876" y="3294"/>
                <a:ext cx="1127" cy="971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3062605" y="1069975"/>
              <a:ext cx="41516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+mn-ea"/>
                </a:rPr>
                <a:t>知人论世</a:t>
              </a:r>
              <a:endPara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889760" y="887095"/>
              <a:ext cx="1056005" cy="822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01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9149C12A-16F1-D345-8276-090F4ABAE3B0}"/>
              </a:ext>
            </a:extLst>
          </p:cNvPr>
          <p:cNvGrpSpPr/>
          <p:nvPr/>
        </p:nvGrpSpPr>
        <p:grpSpPr>
          <a:xfrm>
            <a:off x="1064260" y="2308860"/>
            <a:ext cx="6149975" cy="822960"/>
            <a:chOff x="1064260" y="2308860"/>
            <a:chExt cx="6149975" cy="822960"/>
          </a:xfrm>
        </p:grpSpPr>
        <p:grpSp>
          <p:nvGrpSpPr>
            <p:cNvPr id="14" name="组合 13"/>
            <p:cNvGrpSpPr/>
            <p:nvPr/>
          </p:nvGrpSpPr>
          <p:grpSpPr>
            <a:xfrm>
              <a:off x="1064260" y="2392045"/>
              <a:ext cx="732155" cy="656590"/>
              <a:chOff x="3668" y="3216"/>
              <a:chExt cx="1257" cy="1127"/>
            </a:xfrm>
          </p:grpSpPr>
          <p:sp>
            <p:nvSpPr>
              <p:cNvPr id="15" name="等腰三角形 14"/>
              <p:cNvSpPr/>
              <p:nvPr/>
            </p:nvSpPr>
            <p:spPr>
              <a:xfrm rot="5400000">
                <a:off x="3590" y="3294"/>
                <a:ext cx="1127" cy="971"/>
              </a:xfrm>
              <a:prstGeom prst="triangle">
                <a:avLst/>
              </a:prstGeom>
              <a:solidFill>
                <a:schemeClr val="tx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5400000">
                <a:off x="3876" y="3294"/>
                <a:ext cx="1127" cy="971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3062605" y="2491740"/>
              <a:ext cx="41516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+mn-ea"/>
                </a:rPr>
                <a:t>初读课文</a:t>
              </a:r>
              <a:endPara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889760" y="2308860"/>
              <a:ext cx="1056005" cy="822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02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12497D40-7695-DF4B-AE6E-BBE0586AAACF}"/>
              </a:ext>
            </a:extLst>
          </p:cNvPr>
          <p:cNvGrpSpPr/>
          <p:nvPr/>
        </p:nvGrpSpPr>
        <p:grpSpPr>
          <a:xfrm>
            <a:off x="1064260" y="3731260"/>
            <a:ext cx="6149975" cy="822960"/>
            <a:chOff x="1064260" y="3731260"/>
            <a:chExt cx="6149975" cy="822960"/>
          </a:xfrm>
        </p:grpSpPr>
        <p:grpSp>
          <p:nvGrpSpPr>
            <p:cNvPr id="19" name="组合 18"/>
            <p:cNvGrpSpPr/>
            <p:nvPr/>
          </p:nvGrpSpPr>
          <p:grpSpPr>
            <a:xfrm>
              <a:off x="1064260" y="3814445"/>
              <a:ext cx="732155" cy="656590"/>
              <a:chOff x="3668" y="3216"/>
              <a:chExt cx="1257" cy="1127"/>
            </a:xfrm>
          </p:grpSpPr>
          <p:sp>
            <p:nvSpPr>
              <p:cNvPr id="20" name="等腰三角形 19"/>
              <p:cNvSpPr/>
              <p:nvPr/>
            </p:nvSpPr>
            <p:spPr>
              <a:xfrm rot="5400000">
                <a:off x="3590" y="3294"/>
                <a:ext cx="1127" cy="971"/>
              </a:xfrm>
              <a:prstGeom prst="triangle">
                <a:avLst/>
              </a:prstGeom>
              <a:solidFill>
                <a:schemeClr val="tx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5400000">
                <a:off x="3876" y="3294"/>
                <a:ext cx="1127" cy="971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3062605" y="3914140"/>
              <a:ext cx="41516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+mn-ea"/>
                </a:rPr>
                <a:t>文本研读</a:t>
              </a:r>
              <a:endPara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889760" y="3731260"/>
              <a:ext cx="1056005" cy="822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03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F8A6793-3BE9-6C45-9AF3-80A18BC5D178}"/>
              </a:ext>
            </a:extLst>
          </p:cNvPr>
          <p:cNvGrpSpPr/>
          <p:nvPr/>
        </p:nvGrpSpPr>
        <p:grpSpPr>
          <a:xfrm>
            <a:off x="1064260" y="5168265"/>
            <a:ext cx="6149975" cy="822960"/>
            <a:chOff x="1064260" y="5168265"/>
            <a:chExt cx="6149975" cy="822960"/>
          </a:xfrm>
        </p:grpSpPr>
        <p:grpSp>
          <p:nvGrpSpPr>
            <p:cNvPr id="24" name="组合 23"/>
            <p:cNvGrpSpPr/>
            <p:nvPr/>
          </p:nvGrpSpPr>
          <p:grpSpPr>
            <a:xfrm>
              <a:off x="1064260" y="5251450"/>
              <a:ext cx="732155" cy="656590"/>
              <a:chOff x="3668" y="3216"/>
              <a:chExt cx="1257" cy="1127"/>
            </a:xfrm>
          </p:grpSpPr>
          <p:sp>
            <p:nvSpPr>
              <p:cNvPr id="25" name="等腰三角形 24"/>
              <p:cNvSpPr/>
              <p:nvPr/>
            </p:nvSpPr>
            <p:spPr>
              <a:xfrm rot="5400000">
                <a:off x="3590" y="3294"/>
                <a:ext cx="1127" cy="971"/>
              </a:xfrm>
              <a:prstGeom prst="triangle">
                <a:avLst/>
              </a:prstGeom>
              <a:solidFill>
                <a:schemeClr val="tx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26" name="等腰三角形 25"/>
              <p:cNvSpPr/>
              <p:nvPr/>
            </p:nvSpPr>
            <p:spPr>
              <a:xfrm rot="5400000">
                <a:off x="3876" y="3294"/>
                <a:ext cx="1127" cy="971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3062605" y="5351145"/>
              <a:ext cx="41516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+mn-ea"/>
                </a:rPr>
                <a:t>拓展阅读</a:t>
              </a:r>
              <a:endPara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889760" y="5168265"/>
              <a:ext cx="1056005" cy="822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04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359701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213360" y="274780"/>
            <a:ext cx="11765280" cy="6452236"/>
            <a:chOff x="213360" y="202564"/>
            <a:chExt cx="11765280" cy="645223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03" b="1303"/>
            <a:stretch>
              <a:fillRect/>
            </a:stretch>
          </p:blipFill>
          <p:spPr>
            <a:xfrm>
              <a:off x="213360" y="202565"/>
              <a:ext cx="11765280" cy="6452235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213360" y="202564"/>
              <a:ext cx="11765280" cy="6452235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15" name="Freeform: Shape 14"/>
          <p:cNvSpPr/>
          <p:nvPr/>
        </p:nvSpPr>
        <p:spPr bwMode="auto">
          <a:xfrm>
            <a:off x="958531" y="927099"/>
            <a:ext cx="3634105" cy="4159250"/>
          </a:xfrm>
          <a:custGeom>
            <a:gdLst>
              <a:gd name="connsiteX0" fmla="*/ 0 w 9074052"/>
              <a:gd name="connsiteY0" fmla="*/ 0 h 9074052"/>
              <a:gd name="connsiteX1" fmla="*/ 9074052 w 9074052"/>
              <a:gd name="connsiteY1" fmla="*/ 0 h 9074052"/>
              <a:gd name="connsiteX2" fmla="*/ 9074052 w 9074052"/>
              <a:gd name="connsiteY2" fmla="*/ 6552727 h 9074052"/>
              <a:gd name="connsiteX3" fmla="*/ 6552727 w 9074052"/>
              <a:gd name="connsiteY3" fmla="*/ 9074052 h 9074052"/>
              <a:gd name="connsiteX4" fmla="*/ 0 w 9074052"/>
              <a:gd name="connsiteY4" fmla="*/ 9074052 h 907405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74052" h="9074052">
                <a:moveTo>
                  <a:pt x="0" y="0"/>
                </a:moveTo>
                <a:lnTo>
                  <a:pt x="9074052" y="0"/>
                </a:lnTo>
                <a:lnTo>
                  <a:pt x="9074052" y="6552727"/>
                </a:lnTo>
                <a:lnTo>
                  <a:pt x="6552727" y="9074052"/>
                </a:lnTo>
                <a:lnTo>
                  <a:pt x="0" y="907405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32000"/>
            </a:schemeClr>
          </a:solidFill>
          <a:ln w="63500">
            <a:solidFill>
              <a:schemeClr val="bg1"/>
            </a:solidFill>
            <a:miter lim="800000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55077" y="2512551"/>
            <a:ext cx="3041015" cy="988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marR="0" indent="-571500" algn="l" defTabSz="9144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n"/>
              <a:defRPr/>
            </a:pPr>
            <a:r>
              <a:rPr lang="zh-CN" altLang="en-US" sz="44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知人论世</a:t>
            </a:r>
            <a:endParaRPr kumimoji="0" lang="zh-CN" altLang="en-US" sz="4400" b="1" i="1" kern="0" cap="none" spc="600" normalizeH="0" baseline="0" noProof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38250" y="1816735"/>
            <a:ext cx="27387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第一部分</a:t>
            </a:r>
            <a:endParaRPr lang="en-US" altLang="zh-CN" sz="3200" b="1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02" r="18502"/>
          <a:stretch>
            <a:fillRect/>
          </a:stretch>
        </p:blipFill>
        <p:spPr>
          <a:xfrm>
            <a:off x="155331" y="779050"/>
            <a:ext cx="4895536" cy="529989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矩形 4"/>
          <p:cNvSpPr/>
          <p:nvPr/>
        </p:nvSpPr>
        <p:spPr>
          <a:xfrm>
            <a:off x="4321581" y="1164584"/>
            <a:ext cx="7715088" cy="4528827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43434" y="189106"/>
            <a:ext cx="4293235" cy="783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3600" b="1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了解</a:t>
            </a:r>
            <a:r>
              <a:rPr lang="zh-CN" altLang="en-US" sz="36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作者</a:t>
            </a:r>
            <a:endParaRPr sz="3600" b="1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378894" y="1358509"/>
            <a:ext cx="7600462" cy="4192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b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王羲之（</a:t>
            </a:r>
            <a:r>
              <a:rPr lang="en-US" altLang="zh-CN" sz="2000" b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303—361</a:t>
            </a:r>
            <a:r>
              <a:rPr lang="zh-CN" altLang="en-US" sz="2000" b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年）汉族，字逸少，号澹斋，</a:t>
            </a:r>
            <a:r>
              <a:rPr lang="zh-CN" altLang="en-US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原籍琅琊临沂（今属山东临沂），后迁居山阴（今浙江绍兴），因王羲之曾任右将军，世称“王右军”、“王会稽”。王兼善隶、草、楷、行各体，精研体势，心摹手追，广采众长，备精诸体，冶于一炉，摆脱了汉魏笔风，自成一家，影响深远，创造出“天质自然，丰神盖代”的行书，代表作品有：楷书</a:t>
            </a:r>
            <a:r>
              <a:rPr lang="en-US" altLang="zh-CN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《</a:t>
            </a:r>
            <a:r>
              <a:rPr lang="zh-CN" altLang="en-US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乐毅论</a:t>
            </a:r>
            <a:r>
              <a:rPr lang="en-US" altLang="zh-CN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》</a:t>
            </a:r>
            <a:r>
              <a:rPr lang="zh-CN" altLang="en-US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、</a:t>
            </a:r>
            <a:r>
              <a:rPr lang="en-US" altLang="zh-CN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《</a:t>
            </a:r>
            <a:r>
              <a:rPr lang="zh-CN" altLang="en-US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黄庭经</a:t>
            </a:r>
            <a:r>
              <a:rPr lang="en-US" altLang="zh-CN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》</a:t>
            </a:r>
            <a:r>
              <a:rPr lang="zh-CN" altLang="en-US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、草书</a:t>
            </a:r>
            <a:r>
              <a:rPr lang="en-US" altLang="zh-CN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《</a:t>
            </a:r>
            <a:r>
              <a:rPr lang="zh-CN" altLang="en-US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十七帖</a:t>
            </a:r>
            <a:r>
              <a:rPr lang="en-US" altLang="zh-CN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》</a:t>
            </a:r>
            <a:r>
              <a:rPr lang="zh-CN" altLang="en-US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、行书</a:t>
            </a:r>
            <a:r>
              <a:rPr lang="en-US" altLang="zh-CN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《</a:t>
            </a:r>
            <a:r>
              <a:rPr lang="zh-CN" altLang="en-US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姨母帖</a:t>
            </a:r>
            <a:r>
              <a:rPr lang="en-US" altLang="zh-CN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》《</a:t>
            </a:r>
            <a:r>
              <a:rPr lang="zh-CN" altLang="en-US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快雪时晴帖</a:t>
            </a:r>
            <a:r>
              <a:rPr lang="en-US" altLang="zh-CN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》</a:t>
            </a:r>
            <a:r>
              <a:rPr lang="zh-CN" altLang="en-US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、</a:t>
            </a:r>
            <a:r>
              <a:rPr lang="en-US" altLang="zh-CN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《</a:t>
            </a:r>
            <a:r>
              <a:rPr lang="zh-CN" altLang="en-US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丧乱帖</a:t>
            </a:r>
            <a:r>
              <a:rPr lang="en-US" altLang="zh-CN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》</a:t>
            </a:r>
            <a:r>
              <a:rPr lang="zh-CN" altLang="en-US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、行楷书</a:t>
            </a:r>
            <a:r>
              <a:rPr lang="en-US" altLang="zh-CN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《</a:t>
            </a:r>
            <a:r>
              <a:rPr lang="zh-CN" altLang="en-US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兰亭集序</a:t>
            </a:r>
            <a:r>
              <a:rPr lang="en-US" altLang="zh-CN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》</a:t>
            </a:r>
            <a:r>
              <a:rPr lang="zh-CN" altLang="en-US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等。</a:t>
            </a:r>
            <a:r>
              <a:rPr lang="zh-CN" altLang="en-US" sz="2000" b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是东晋的书法家，被后人尊为“书圣”，与儿子王献之合称“二王”。 </a:t>
            </a:r>
          </a:p>
        </p:txBody>
      </p:sp>
    </p:spTree>
    <p:extLst>
      <p:ext uri="{BB962C8B-B14F-4D97-AF65-F5344CB8AC3E}">
        <p14:creationId xmlns:p14="http://schemas.microsoft.com/office/powerpoint/2010/main" val="17815335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1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>
            <a:off x="284480" y="288290"/>
            <a:ext cx="11623040" cy="6294120"/>
            <a:chOff x="448" y="464"/>
            <a:chExt cx="18304" cy="9912"/>
          </a:xfrm>
        </p:grpSpPr>
        <p:sp>
          <p:nvSpPr>
            <p:cNvPr id="9" name="矩形 8"/>
            <p:cNvSpPr/>
            <p:nvPr/>
          </p:nvSpPr>
          <p:spPr>
            <a:xfrm>
              <a:off x="448" y="464"/>
              <a:ext cx="18304" cy="9892"/>
            </a:xfrm>
            <a:prstGeom prst="rect">
              <a:avLst/>
            </a:prstGeom>
            <a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48" y="464"/>
              <a:ext cx="18304" cy="9912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01516" y="-266700"/>
            <a:ext cx="923330" cy="68427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8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相关背景</a:t>
            </a:r>
            <a:endParaRPr lang="en-US" altLang="zh-CN" sz="4800" b="1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847605" y="106877"/>
            <a:ext cx="9175932" cy="8409889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4814982" y="1819504"/>
            <a:ext cx="6775502" cy="39050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晋穆帝永和九年（</a:t>
            </a:r>
            <a:r>
              <a:rPr lang="en-US" altLang="zh-CN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353</a:t>
            </a:r>
            <a:r>
              <a:rPr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年）农历三月初三，“初渡浙江有终焉之志”的王羲之，曾在会稽山阴的兰亭（今绍兴城外的兰渚山下），与名流高士谢安、孙绰等四十一人举行风雅集会。与会者临流赋诗，各抒怀抱，抄录成集，大家公推此次聚会的召集人，德高望重的王羲之写一序文，记录这次雅集，即</a:t>
            </a:r>
            <a:r>
              <a:rPr lang="en-US" altLang="zh-CN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兰亭集序</a:t>
            </a:r>
            <a:r>
              <a:rPr lang="en-US" altLang="zh-CN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2560503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8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BB0B13A2-7723-1441-96E7-6DF92B897931}"/>
              </a:ext>
            </a:extLst>
          </p:cNvPr>
          <p:cNvSpPr txBox="1"/>
          <p:nvPr/>
        </p:nvSpPr>
        <p:spPr>
          <a:xfrm>
            <a:off x="3781405" y="1019126"/>
            <a:ext cx="7832097" cy="3915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了解文体“序”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序，文体名，是对书籍和文章举其纲要、论其大旨的一种文体，相当于引言。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列于卷首的叫“序”，附于卷末的叫“跋”。其作用在于介绍、推荐某人著作或某一材料，说明写作过程、写作目的、主要内容，或说明同本书内容有关的一些事情，帮助读者更好地去阅读和理解。如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兰亭集序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就是王羲之为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兰亭集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所写的序言。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“序”包括“书序”和“赠序”。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“书序”多为叙述著作者意趣、写作缘起等；“赠序”创于唐初，用于临别赠言，多为劝勉之语。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BF66FC2-2994-CF45-A269-1FFA3FC2D050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CD9D744-E5E4-9E45-9E46-993A9DB98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805" y="1774513"/>
            <a:ext cx="2682164" cy="33030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907732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  <p:tag name="ISPRING_PRESENTATION_TITLE" val="PowerPoint 演示文稿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192</Paragraphs>
  <Slides>31</Slides>
  <Notes>15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baseType="lpstr" size="44">
      <vt:lpstr>Arial</vt:lpstr>
      <vt:lpstr>Calibri Light</vt:lpstr>
      <vt:lpstr>Calibri</vt:lpstr>
      <vt:lpstr>Microsoft YaHei</vt:lpstr>
      <vt:lpstr>Wingdings</vt:lpstr>
      <vt:lpstr>宋体</vt:lpstr>
      <vt:lpstr>MComic PRC Medium</vt:lpstr>
      <vt:lpstr>Times New Roman</vt:lpstr>
      <vt:lpstr>方正中等线简体</vt:lpstr>
      <vt:lpstr>Courier New</vt:lpstr>
      <vt:lpstr>楷体_GB2312</vt:lpstr>
      <vt:lpstr>KaiTi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2021-03-23T11:16:17.889</cp:lastPrinted>
  <dcterms:created xsi:type="dcterms:W3CDTF">2021-03-23T11:16:17Z</dcterms:created>
  <dcterms:modified xsi:type="dcterms:W3CDTF">2021-05-25T04:17:53Z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