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3"/>
    <p:sldMasterId id="2147483674" r:id="rId4"/>
  </p:sldMasterIdLst>
  <p:notesMasterIdLst>
    <p:notesMasterId r:id="rId45"/>
  </p:notesMasterIdLst>
  <p:sldIdLst>
    <p:sldId id="387" r:id="rId5"/>
    <p:sldId id="283" r:id="rId6"/>
    <p:sldId id="284" r:id="rId7"/>
    <p:sldId id="386" r:id="rId8"/>
    <p:sldId id="351" r:id="rId9"/>
    <p:sldId id="260" r:id="rId10"/>
    <p:sldId id="424" r:id="rId11"/>
    <p:sldId id="257" r:id="rId12"/>
    <p:sldId id="285" r:id="rId13"/>
    <p:sldId id="286" r:id="rId14"/>
    <p:sldId id="262" r:id="rId15"/>
    <p:sldId id="425" r:id="rId16"/>
    <p:sldId id="426" r:id="rId17"/>
    <p:sldId id="259" r:id="rId18"/>
    <p:sldId id="427" r:id="rId19"/>
    <p:sldId id="280" r:id="rId20"/>
    <p:sldId id="428" r:id="rId21"/>
    <p:sldId id="288" r:id="rId22"/>
    <p:sldId id="290" r:id="rId23"/>
    <p:sldId id="429" r:id="rId24"/>
    <p:sldId id="430" r:id="rId25"/>
    <p:sldId id="432" r:id="rId26"/>
    <p:sldId id="438" r:id="rId27"/>
    <p:sldId id="439" r:id="rId28"/>
    <p:sldId id="315" r:id="rId29"/>
    <p:sldId id="265" r:id="rId30"/>
    <p:sldId id="440" r:id="rId31"/>
    <p:sldId id="298" r:id="rId32"/>
    <p:sldId id="270" r:id="rId33"/>
    <p:sldId id="269" r:id="rId34"/>
    <p:sldId id="268" r:id="rId35"/>
    <p:sldId id="301" r:id="rId36"/>
    <p:sldId id="441" r:id="rId37"/>
    <p:sldId id="442" r:id="rId38"/>
    <p:sldId id="349" r:id="rId39"/>
    <p:sldId id="444" r:id="rId40"/>
    <p:sldId id="445" r:id="rId41"/>
    <p:sldId id="446" r:id="rId42"/>
    <p:sldId id="447" r:id="rId43"/>
    <p:sldId id="273" r:id="rId44"/>
  </p:sldIdLst>
  <p:sldSz cx="9144000" cy="5144135" type="screen16x9"/>
  <p:notesSz cx="6858000" cy="9144000"/>
  <p:embeddedFontLst>
    <p:embeddedFont>
      <p:font typeface="隶书" panose="02010600030101010101" pitchFamily="49" charset="-122"/>
      <p:regular r:id="rId49"/>
    </p:embeddedFont>
    <p:embeddedFont>
      <p:font typeface="锐字云字库隶变体1.0" panose="02010604000000000000" charset="0"/>
      <p:regular r:id="rId50"/>
    </p:embeddedFont>
    <p:embeddedFont>
      <p:font typeface="楷体_GB2312" panose="02010600030101010101" pitchFamily="49" charset="-122"/>
      <p:regular r:id="rId51"/>
    </p:embeddedFont>
    <p:embeddedFont>
      <p:font typeface="华文行楷" panose="02010600030101010101" pitchFamily="2" charset="-122"/>
      <p:regular r:id="rId52"/>
    </p:embeddedFont>
    <p:embeddedFont>
      <p:font typeface="黑体" panose="02010609060101010101" pitchFamily="49" charset="-122"/>
      <p:regular r:id="rId53"/>
    </p:embeddedFont>
    <p:embeddedFont>
      <p:font typeface="微软雅黑" panose="020B0503020204020204" charset="-122"/>
      <p:regular r:id="rId54"/>
    </p:embeddedFont>
    <p:embeddedFont>
      <p:font typeface="仿宋_GB2312" panose="02010600030101010101" pitchFamily="49" charset="-122"/>
      <p:regular r:id="rId55"/>
    </p:embeddedFont>
    <p:embeddedFont>
      <p:font typeface="Calibri" panose="020F0502020204030204" charset="0"/>
      <p:regular r:id="rId56"/>
      <p:bold r:id="rId57"/>
      <p:italic r:id="rId58"/>
      <p:boldItalic r:id="rId59"/>
    </p:embeddedFont>
    <p:embeddedFont>
      <p:font typeface="汉仪青云简" panose="00020600040101010101" charset="-122"/>
      <p:regular r:id="rId60"/>
    </p:embeddedFont>
    <p:embeddedFont>
      <p:font typeface="仿宋" panose="02010609060101010101" charset="-122"/>
      <p:regular r:id="rId61"/>
    </p:embeddedFont>
    <p:embeddedFont>
      <p:font typeface="华文彩云" panose="02010600030101010101" pitchFamily="2" charset="-122"/>
      <p:regular r:id="rId62"/>
    </p:embeddedFont>
    <p:embeddedFont>
      <p:font typeface="方正姚体" panose="02010600030101010101" pitchFamily="2" charset="-122"/>
      <p:regular r:id="rId63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  <a:srgbClr val="0000FF"/>
    <a:srgbClr val="A50021"/>
    <a:srgbClr val="CCECFF"/>
    <a:srgbClr val="CCCCFF"/>
    <a:srgbClr val="FF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99"/>
  </p:normalViewPr>
  <p:slideViewPr>
    <p:cSldViewPr showGuides="1">
      <p:cViewPr varScale="1">
        <p:scale>
          <a:sx n="70" d="100"/>
          <a:sy n="70" d="100"/>
        </p:scale>
        <p:origin x="-498" y="-90"/>
      </p:cViewPr>
      <p:guideLst>
        <p:guide orient="horz" pos="1619"/>
        <p:guide pos="28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3" Type="http://schemas.openxmlformats.org/officeDocument/2006/relationships/font" Target="fonts/font15.fntdata"/><Relationship Id="rId62" Type="http://schemas.openxmlformats.org/officeDocument/2006/relationships/font" Target="fonts/font14.fntdata"/><Relationship Id="rId61" Type="http://schemas.openxmlformats.org/officeDocument/2006/relationships/font" Target="fonts/font13.fntdata"/><Relationship Id="rId60" Type="http://schemas.openxmlformats.org/officeDocument/2006/relationships/font" Target="fonts/font12.fntdata"/><Relationship Id="rId6" Type="http://schemas.openxmlformats.org/officeDocument/2006/relationships/slide" Target="slides/slide2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1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ctrTitle" sz="quarter"/>
          </p:nvPr>
        </p:nvSpPr>
        <p:spPr>
          <a:xfrm>
            <a:off x="3581400" y="514440"/>
            <a:ext cx="5561013" cy="251504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lstStyle>
            <a:lvl1pPr lvl="0">
              <a:defRPr kern="120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3011" name="副标题 43010"/>
          <p:cNvSpPr>
            <a:spLocks noGrp="1"/>
          </p:cNvSpPr>
          <p:nvPr>
            <p:ph type="subTitle" sz="quarter" idx="1"/>
          </p:nvPr>
        </p:nvSpPr>
        <p:spPr>
          <a:xfrm>
            <a:off x="5181600" y="3029480"/>
            <a:ext cx="3960813" cy="131468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 kern="1200">
                <a:solidFill>
                  <a:schemeClr val="bg2"/>
                </a:solidFill>
              </a:defRPr>
            </a:lvl1pPr>
            <a:lvl2pPr marL="342900" lvl="1" indent="-342900" algn="ctr">
              <a:buNone/>
              <a:defRPr kern="1200">
                <a:solidFill>
                  <a:schemeClr val="bg2"/>
                </a:solidFill>
              </a:defRPr>
            </a:lvl2pPr>
            <a:lvl3pPr marL="685800" lvl="2" indent="-685800" algn="ctr">
              <a:buNone/>
              <a:defRPr kern="1200">
                <a:solidFill>
                  <a:schemeClr val="bg2"/>
                </a:solidFill>
              </a:defRPr>
            </a:lvl3pPr>
            <a:lvl4pPr marL="1028700" lvl="3" indent="-1028700" algn="ctr">
              <a:buNone/>
              <a:defRPr kern="1200">
                <a:solidFill>
                  <a:schemeClr val="bg2"/>
                </a:solidFill>
              </a:defRPr>
            </a:lvl4pPr>
            <a:lvl5pPr marL="1371600" lvl="4" indent="-1371600" algn="ctr">
              <a:buNone/>
              <a:defRPr kern="1200">
                <a:solidFill>
                  <a:schemeClr val="bg2"/>
                </a:solidFill>
              </a:defRPr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3012" name="日期占位符 43011"/>
          <p:cNvSpPr>
            <a:spLocks noGrp="1"/>
          </p:cNvSpPr>
          <p:nvPr>
            <p:ph type="dt" sz="quarter" idx="2"/>
          </p:nvPr>
        </p:nvSpPr>
        <p:spPr>
          <a:xfrm>
            <a:off x="685800" y="4687120"/>
            <a:ext cx="1905000" cy="34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/>
          <a:p>
            <a:pPr fontAlgn="base">
              <a:spcBef>
                <a:spcPct val="50000"/>
              </a:spcBef>
            </a:pPr>
            <a:endParaRPr lang="zh-CN" altLang="en-US" strike="noStrike" noProof="1" dirty="0">
              <a:solidFill>
                <a:srgbClr val="EAEAEA"/>
              </a:solidFill>
            </a:endParaRPr>
          </a:p>
        </p:txBody>
      </p:sp>
      <p:sp>
        <p:nvSpPr>
          <p:cNvPr id="43013" name="页脚占位符 43012"/>
          <p:cNvSpPr>
            <a:spLocks noGrp="1"/>
          </p:cNvSpPr>
          <p:nvPr>
            <p:ph type="ftr" sz="quarter" idx="3"/>
          </p:nvPr>
        </p:nvSpPr>
        <p:spPr>
          <a:xfrm>
            <a:off x="3124200" y="4687120"/>
            <a:ext cx="2895600" cy="34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/>
          <a:p>
            <a:pPr fontAlgn="base">
              <a:spcBef>
                <a:spcPct val="50000"/>
              </a:spcBef>
            </a:pPr>
            <a:endParaRPr lang="zh-CN" strike="noStrike" noProof="1" dirty="0">
              <a:solidFill>
                <a:srgbClr val="EAEAEA"/>
              </a:solidFill>
            </a:endParaRPr>
          </a:p>
        </p:txBody>
      </p:sp>
      <p:sp>
        <p:nvSpPr>
          <p:cNvPr id="43014" name="灯片编号占位符 43013"/>
          <p:cNvSpPr>
            <a:spLocks noGrp="1"/>
          </p:cNvSpPr>
          <p:nvPr>
            <p:ph type="sldNum" sz="quarter" idx="4"/>
          </p:nvPr>
        </p:nvSpPr>
        <p:spPr>
          <a:xfrm>
            <a:off x="6553200" y="4687120"/>
            <a:ext cx="1905000" cy="34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/>
          <a:p>
            <a:pPr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solidFill>
                  <a:srgbClr val="EAEAE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solidFill>
                <a:srgbClr val="EAEAEA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400120"/>
            <a:ext cx="1905000" cy="417268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400120"/>
            <a:ext cx="5604565" cy="417268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371600" y="400120"/>
            <a:ext cx="7620000" cy="417268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1314" name="组合 141313"/>
          <p:cNvGrpSpPr/>
          <p:nvPr/>
        </p:nvGrpSpPr>
        <p:grpSpPr>
          <a:xfrm>
            <a:off x="0" y="0"/>
            <a:ext cx="9144000" cy="5144400"/>
            <a:chOff x="0" y="0"/>
            <a:chExt cx="5760" cy="4320"/>
          </a:xfrm>
        </p:grpSpPr>
        <p:pic>
          <p:nvPicPr>
            <p:cNvPr id="141315" name="图片 141314" descr="R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1316" name="图片 141315" descr="R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1317" name="图片 141316" descr="R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1318" name="标题 141317"/>
          <p:cNvSpPr>
            <a:spLocks noGrp="1"/>
          </p:cNvSpPr>
          <p:nvPr>
            <p:ph type="ctrTitle" sz="quarter"/>
          </p:nvPr>
        </p:nvSpPr>
        <p:spPr>
          <a:xfrm>
            <a:off x="685800" y="1714800"/>
            <a:ext cx="7772400" cy="8574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ctr"/>
          <a:lstStyle>
            <a:lvl1pPr lvl="0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1319" name="副标题 141318"/>
          <p:cNvSpPr>
            <a:spLocks noGrp="1"/>
          </p:cNvSpPr>
          <p:nvPr>
            <p:ph type="subTitle" sz="quarter" idx="1"/>
          </p:nvPr>
        </p:nvSpPr>
        <p:spPr>
          <a:xfrm>
            <a:off x="1371600" y="2915160"/>
            <a:ext cx="6400800" cy="131468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 marL="0" lvl="0" indent="0" algn="ctr"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/>
            </a:lvl1pPr>
            <a:lvl2pPr marL="342900" lvl="1" indent="0" algn="ctr"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/>
            </a:lvl2pPr>
            <a:lvl3pPr marL="685800" lvl="2" indent="0" algn="ctr"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/>
            </a:lvl3pPr>
            <a:lvl4pPr marL="1028700" lvl="3" indent="0" algn="ctr"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/>
            </a:lvl4pPr>
            <a:lvl5pPr marL="1371600" lvl="4" indent="0" algn="ctr"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41320" name="日期占位符 141319"/>
          <p:cNvSpPr>
            <a:spLocks noGrp="1"/>
          </p:cNvSpPr>
          <p:nvPr>
            <p:ph type="dt" sz="quarter" idx="2"/>
          </p:nvPr>
        </p:nvSpPr>
        <p:spPr>
          <a:xfrm>
            <a:off x="457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>
              <a:defRPr sz="1050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1321" name="页脚占位符 141320"/>
          <p:cNvSpPr>
            <a:spLocks noGrp="1"/>
          </p:cNvSpPr>
          <p:nvPr>
            <p:ph type="ftr" sz="quarter" idx="3"/>
          </p:nvPr>
        </p:nvSpPr>
        <p:spPr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 algn="ctr">
              <a:defRPr sz="1050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41322" name="灯片编号占位符 141321"/>
          <p:cNvSpPr>
            <a:spLocks noGrp="1"/>
          </p:cNvSpPr>
          <p:nvPr>
            <p:ph type="sldNum" sz="quarter" idx="4"/>
          </p:nvPr>
        </p:nvSpPr>
        <p:spPr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 algn="r">
              <a:defRPr sz="1050">
                <a:latin typeface="Times New Roman" panose="02020603050405020304" pitchFamily="18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600" y="285800"/>
            <a:ext cx="2987040" cy="457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23560" y="285800"/>
            <a:ext cx="2987040" cy="457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285800"/>
            <a:ext cx="2000250" cy="4572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85800"/>
            <a:ext cx="5884793" cy="4572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 noRot="1"/>
          </p:cNvSpPr>
          <p:nvPr>
            <p:ph type="ctrTitle"/>
          </p:nvPr>
        </p:nvSpPr>
        <p:spPr>
          <a:xfrm>
            <a:off x="685800" y="1714800"/>
            <a:ext cx="7772400" cy="8574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7651" name="副标题 27650"/>
          <p:cNvSpPr>
            <a:spLocks noGrp="1" noRot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 marL="0" lvl="0" indent="0" algn="ctr"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lvl1pPr>
            <a:lvl2pPr marL="342900" lvl="1" indent="0" algn="ctr">
              <a:buClr>
                <a:schemeClr val="hlink"/>
              </a:buClr>
              <a:buSzTx/>
              <a:buFontTx/>
              <a:buNone/>
              <a:defRPr/>
            </a:lvl2pPr>
            <a:lvl3pPr marL="685800" lvl="2" indent="0" algn="ctr"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lvl3pPr>
            <a:lvl4pPr marL="1028700" lvl="3" indent="0" algn="ctr">
              <a:buClr>
                <a:schemeClr val="hlink"/>
              </a:buClr>
              <a:buSzPct val="115000"/>
              <a:buFontTx/>
              <a:buNone/>
              <a:defRPr/>
            </a:lvl4pPr>
            <a:lvl5pPr marL="1371600" lvl="4" indent="0" algn="ctr"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7652" name="日期占位符 27651"/>
          <p:cNvSpPr>
            <a:spLocks noGrp="1"/>
          </p:cNvSpPr>
          <p:nvPr>
            <p:ph type="dt" sz="half" idx="2"/>
          </p:nvPr>
        </p:nvSpPr>
        <p:spPr>
          <a:xfrm>
            <a:off x="301625" y="4684738"/>
            <a:ext cx="2289175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>
              <a:defRPr sz="105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3" name="页脚占位符 27652"/>
          <p:cNvSpPr>
            <a:spLocks noGrp="1"/>
          </p:cNvSpPr>
          <p:nvPr>
            <p:ph type="ftr" sz="quarter" idx="3"/>
          </p:nvPr>
        </p:nvSpPr>
        <p:spPr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 algn="ctr">
              <a:defRPr sz="105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4" name="灯片编号占位符 27653"/>
          <p:cNvSpPr>
            <a:spLocks noGrp="1"/>
          </p:cNvSpPr>
          <p:nvPr>
            <p:ph type="sldNum" sz="quarter" idx="4"/>
          </p:nvPr>
        </p:nvSpPr>
        <p:spPr>
          <a:xfrm>
            <a:off x="6553200" y="4684738"/>
            <a:ext cx="2289175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/>
          <a:lstStyle>
            <a:lvl1pPr algn="r">
              <a:defRPr sz="105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314680"/>
            <a:ext cx="4184968" cy="32033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314680"/>
            <a:ext cx="4184968" cy="32033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85800"/>
            <a:ext cx="2135188" cy="42322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85800"/>
            <a:ext cx="6281784" cy="42322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85800"/>
            <a:ext cx="8540750" cy="423222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486160"/>
            <a:ext cx="3733800" cy="308664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486160"/>
            <a:ext cx="3733800" cy="308664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image" Target="../media/image4.jpe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image" Target="../media/image6.jpeg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41985"/>
          <p:cNvSpPr>
            <a:spLocks noGrp="1"/>
          </p:cNvSpPr>
          <p:nvPr>
            <p:ph type="title"/>
          </p:nvPr>
        </p:nvSpPr>
        <p:spPr>
          <a:xfrm>
            <a:off x="1371600" y="400120"/>
            <a:ext cx="7543800" cy="8574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987" name="日期占位符 41986"/>
          <p:cNvSpPr>
            <a:spLocks noGrp="1"/>
          </p:cNvSpPr>
          <p:nvPr>
            <p:ph type="dt" sz="half" idx="2"/>
          </p:nvPr>
        </p:nvSpPr>
        <p:spPr>
          <a:xfrm>
            <a:off x="1371600" y="4687120"/>
            <a:ext cx="1676400" cy="34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/>
          <a:lstStyle>
            <a:lvl1pPr>
              <a:defRPr sz="1050"/>
            </a:lvl1pPr>
          </a:lstStyle>
          <a:p>
            <a:pPr lvl="0" fontAlgn="base">
              <a:spcBef>
                <a:spcPct val="50000"/>
              </a:spcBef>
            </a:pPr>
            <a:endParaRPr lang="zh-CN" altLang="en-US" strike="noStrike" noProof="1" dirty="0"/>
          </a:p>
        </p:txBody>
      </p:sp>
      <p:sp>
        <p:nvSpPr>
          <p:cNvPr id="41988" name="页脚占位符 41987"/>
          <p:cNvSpPr>
            <a:spLocks noGrp="1"/>
          </p:cNvSpPr>
          <p:nvPr>
            <p:ph type="ftr" sz="quarter" idx="3"/>
          </p:nvPr>
        </p:nvSpPr>
        <p:spPr>
          <a:xfrm>
            <a:off x="3429000" y="4687120"/>
            <a:ext cx="3429000" cy="34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>
              <a:spcBef>
                <a:spcPct val="50000"/>
              </a:spcBef>
            </a:pPr>
            <a:endParaRPr lang="zh-CN" strike="noStrike" noProof="1" dirty="0"/>
          </a:p>
        </p:txBody>
      </p:sp>
      <p:sp>
        <p:nvSpPr>
          <p:cNvPr id="41989" name="灯片编号占位符 41988"/>
          <p:cNvSpPr>
            <a:spLocks noGrp="1"/>
          </p:cNvSpPr>
          <p:nvPr>
            <p:ph type="sldNum" sz="quarter" idx="4"/>
          </p:nvPr>
        </p:nvSpPr>
        <p:spPr>
          <a:xfrm>
            <a:off x="7239000" y="4687120"/>
            <a:ext cx="1905000" cy="34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/>
          <a:lstStyle>
            <a:lvl1pPr algn="r">
              <a:defRPr sz="1050"/>
            </a:lvl1pPr>
          </a:lstStyle>
          <a:p>
            <a:pPr lvl="0" fontAlgn="base">
              <a:spcBef>
                <a:spcPct val="50000"/>
              </a:spcBef>
            </a:pPr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pic>
        <p:nvPicPr>
          <p:cNvPr id="1030" name="图片 41989" descr="strtegic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1" name="文本占位符 41990"/>
          <p:cNvSpPr>
            <a:spLocks noGrp="1"/>
          </p:cNvSpPr>
          <p:nvPr>
            <p:ph type="body"/>
          </p:nvPr>
        </p:nvSpPr>
        <p:spPr>
          <a:xfrm>
            <a:off x="1371600" y="1486160"/>
            <a:ext cx="7620000" cy="308664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SzPct val="95000"/>
        <a:buFont typeface="Wingdings" panose="05000000000000000000" pitchFamily="2" charset="2"/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0290" name="图片 140289" descr="R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3228349"/>
            <a:ext cx="9144000" cy="191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1" name="图片 140290" descr="R0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00" y="0"/>
            <a:ext cx="1685925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2" name="标题 140291"/>
          <p:cNvSpPr>
            <a:spLocks noGrp="1"/>
          </p:cNvSpPr>
          <p:nvPr>
            <p:ph type="title"/>
          </p:nvPr>
        </p:nvSpPr>
        <p:spPr>
          <a:xfrm>
            <a:off x="609600" y="285800"/>
            <a:ext cx="1371600" cy="45728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0293" name="文本占位符 140292"/>
          <p:cNvSpPr>
            <a:spLocks noGrp="1"/>
          </p:cNvSpPr>
          <p:nvPr>
            <p:ph type="body" idx="1"/>
          </p:nvPr>
        </p:nvSpPr>
        <p:spPr>
          <a:xfrm>
            <a:off x="2514600" y="285800"/>
            <a:ext cx="6096000" cy="45728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slow">
    <p:randomBar dir="vert"/>
  </p:transition>
  <p:hf sldNum="0" hdr="0"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bg1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257175" lvl="0" indent="-25717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|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z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]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l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 noRot="1"/>
          </p:cNvSpPr>
          <p:nvPr>
            <p:ph type="title"/>
          </p:nvPr>
        </p:nvSpPr>
        <p:spPr>
          <a:xfrm>
            <a:off x="301625" y="285800"/>
            <a:ext cx="8540750" cy="8574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6627" name="文本占位符 26626"/>
          <p:cNvSpPr>
            <a:spLocks noGrp="1" noRot="1"/>
          </p:cNvSpPr>
          <p:nvPr>
            <p:ph type="body" idx="1"/>
          </p:nvPr>
        </p:nvSpPr>
        <p:spPr>
          <a:xfrm>
            <a:off x="301625" y="1314680"/>
            <a:ext cx="8540750" cy="320334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628" name="日期占位符 26627"/>
          <p:cNvSpPr>
            <a:spLocks noGrp="1"/>
          </p:cNvSpPr>
          <p:nvPr>
            <p:ph type="dt" sz="half" idx="2"/>
          </p:nvPr>
        </p:nvSpPr>
        <p:spPr>
          <a:xfrm>
            <a:off x="301625" y="4629960"/>
            <a:ext cx="2289175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lstStyle>
            <a:lvl1pPr>
              <a:defRPr sz="105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29" name="页脚占位符 26628"/>
          <p:cNvSpPr>
            <a:spLocks noGrp="1"/>
          </p:cNvSpPr>
          <p:nvPr>
            <p:ph type="ftr" sz="quarter" idx="3"/>
          </p:nvPr>
        </p:nvSpPr>
        <p:spPr>
          <a:xfrm>
            <a:off x="3124200" y="4629960"/>
            <a:ext cx="2895600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lstStyle>
            <a:lvl1pPr algn="ctr">
              <a:defRPr sz="105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0" name="灯片编号占位符 26629"/>
          <p:cNvSpPr>
            <a:spLocks noGrp="1"/>
          </p:cNvSpPr>
          <p:nvPr>
            <p:ph type="sldNum" sz="quarter" idx="4"/>
          </p:nvPr>
        </p:nvSpPr>
        <p:spPr>
          <a:xfrm>
            <a:off x="6553200" y="4629960"/>
            <a:ext cx="2289175" cy="3572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 spd="slow">
    <p:randomBar dir="vert"/>
  </p:transition>
  <p:hf sldNum="0" hdr="0" ftr="0" dt="0"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FontTx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115000"/>
        <a:buFontTx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hyperlink" Target="file:///A:\&#33298;&#20271;&#29305;&#40159;&#40060;&#20116;&#37325;&#22863;&#24405;&#35937;.files\B000001G7I.01.LZZZZZZZ.jpg" TargetMode="Externa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NULL" TargetMode="External"/><Relationship Id="rId3" Type="http://schemas.openxmlformats.org/officeDocument/2006/relationships/image" Target="../media/image27.jpeg"/><Relationship Id="rId2" Type="http://schemas.openxmlformats.org/officeDocument/2006/relationships/hyperlink" Target="http://www.21hifi.com/music/show/schubert.jpg" TargetMode="Externa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tags" Target="../tags/tag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024" name="文本框 42023"/>
          <p:cNvSpPr txBox="1"/>
          <p:nvPr/>
        </p:nvSpPr>
        <p:spPr>
          <a:xfrm>
            <a:off x="1493696" y="1762433"/>
            <a:ext cx="6069677" cy="668655"/>
          </a:xfrm>
          <a:prstGeom prst="rect">
            <a:avLst/>
          </a:prstGeom>
          <a:noFill/>
          <a:ln w="9525">
            <a:noFill/>
          </a:ln>
        </p:spPr>
        <p:txBody>
          <a:bodyPr lIns="68585" tIns="34292" rIns="68585" bIns="34292">
            <a:spAutoFit/>
          </a:bodyPr>
          <a:p>
            <a:pPr algn="l"/>
            <a:endParaRPr lang="en-US" altLang="zh-CN" sz="1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/>
            <a:endParaRPr lang="en-US" altLang="zh-CN" sz="21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42036" name="矩形 42035"/>
          <p:cNvSpPr/>
          <p:nvPr/>
        </p:nvSpPr>
        <p:spPr>
          <a:xfrm>
            <a:off x="1142400" y="1081277"/>
            <a:ext cx="264160" cy="380365"/>
          </a:xfrm>
          <a:prstGeom prst="rect">
            <a:avLst/>
          </a:prstGeom>
          <a:solidFill>
            <a:srgbClr val="AEA297"/>
          </a:solidFill>
          <a:ln w="9525">
            <a:noFill/>
          </a:ln>
        </p:spPr>
        <p:txBody>
          <a:bodyPr wrap="none" lIns="68585" tIns="34292" rIns="68585" bIns="34292">
            <a:spAutoFit/>
          </a:bodyPr>
          <a:p>
            <a:pPr algn="l"/>
            <a:br>
              <a:rPr lang="en-US" altLang="zh-CN" sz="675" dirty="0">
                <a:solidFill>
                  <a:srgbClr val="000000"/>
                </a:solidFill>
                <a:latin typeface="Arial" panose="020B0604020202020204" pitchFamily="34" charset="0"/>
                <a:ea typeface="ˎ̥"/>
              </a:rPr>
            </a:br>
            <a:endParaRPr lang="en-US" altLang="zh-CN" sz="1350" dirty="0">
              <a:latin typeface="Arial" panose="020B0604020202020204" pitchFamily="34" charset="0"/>
            </a:endParaRPr>
          </a:p>
        </p:txBody>
      </p:sp>
      <p:graphicFrame>
        <p:nvGraphicFramePr>
          <p:cNvPr id="42084" name="表格 42083"/>
          <p:cNvGraphicFramePr/>
          <p:nvPr/>
        </p:nvGraphicFramePr>
        <p:xfrm>
          <a:off x="2614270" y="1088422"/>
          <a:ext cx="137160" cy="388620"/>
        </p:xfrm>
        <a:graphic>
          <a:graphicData uri="http://schemas.openxmlformats.org/drawingml/2006/table">
            <a:tbl>
              <a:tblPr/>
              <a:tblGrid>
                <a:gridCol w="137160"/>
              </a:tblGrid>
              <a:tr h="3886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5" marR="68585" marT="34292" marB="34292"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085" name="表格 42084"/>
          <p:cNvGraphicFramePr/>
          <p:nvPr/>
        </p:nvGraphicFramePr>
        <p:xfrm>
          <a:off x="1156690" y="3671339"/>
          <a:ext cx="137160" cy="388620"/>
        </p:xfrm>
        <a:graphic>
          <a:graphicData uri="http://schemas.openxmlformats.org/drawingml/2006/table">
            <a:tbl>
              <a:tblPr/>
              <a:tblGrid>
                <a:gridCol w="137160"/>
              </a:tblGrid>
              <a:tr h="3886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5" marR="68585" marT="34292" marB="34292"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100" name="矩形 42099"/>
          <p:cNvSpPr/>
          <p:nvPr/>
        </p:nvSpPr>
        <p:spPr>
          <a:xfrm>
            <a:off x="1142400" y="1351356"/>
            <a:ext cx="2641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ctr">
            <a:spAutoFit/>
          </a:bodyPr>
          <a:p>
            <a:pPr algn="l"/>
            <a:br>
              <a:rPr lang="en-US" altLang="zh-CN" sz="1050" dirty="0">
                <a:latin typeface="Arial" panose="020B0604020202020204" pitchFamily="34" charset="0"/>
              </a:rPr>
            </a:br>
            <a:endParaRPr lang="en-US" altLang="zh-CN" sz="1350" dirty="0">
              <a:latin typeface="Arial" panose="020B0604020202020204" pitchFamily="34" charset="0"/>
            </a:endParaRPr>
          </a:p>
        </p:txBody>
      </p:sp>
      <p:graphicFrame>
        <p:nvGraphicFramePr>
          <p:cNvPr id="42111" name="表格 42110"/>
          <p:cNvGraphicFramePr/>
          <p:nvPr/>
        </p:nvGraphicFramePr>
        <p:xfrm>
          <a:off x="1142400" y="1787441"/>
          <a:ext cx="6001385" cy="388620"/>
        </p:xfrm>
        <a:graphic>
          <a:graphicData uri="http://schemas.openxmlformats.org/drawingml/2006/table">
            <a:tbl>
              <a:tblPr/>
              <a:tblGrid>
                <a:gridCol w="6001385"/>
              </a:tblGrid>
              <a:tr h="3886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5" marR="68585" marT="34292" marB="34292"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2130" name="图片 42129" descr="U135P112T22D6041F831DT200406031524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3637996" cy="514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131" name="图片 42130" descr="F20041201090737053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541" y="0"/>
            <a:ext cx="3214059" cy="514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67587" descr="u=195699353,187193472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6545" y="2572200"/>
            <a:ext cx="2376903" cy="257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67588" descr="u=970821847,444617095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400" y="2463834"/>
            <a:ext cx="2143500" cy="25388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67589" descr="u=2961067612,1672043214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47" y="0"/>
            <a:ext cx="3283128" cy="2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67590" descr="u=3909981459,3692806716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965" y="0"/>
            <a:ext cx="2809175" cy="2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67591" descr="梁园之亭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7136" y="2572200"/>
            <a:ext cx="1977974" cy="24138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4" name="文本框 10243"/>
          <p:cNvSpPr txBox="1"/>
          <p:nvPr/>
        </p:nvSpPr>
        <p:spPr>
          <a:xfrm>
            <a:off x="1213850" y="1323254"/>
            <a:ext cx="6715823" cy="590804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en-US" altLang="zh-CN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题目中“千篇一律”和“千变万化”的有何含义</a:t>
            </a:r>
            <a:r>
              <a:rPr lang="en-US" altLang="zh-CN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二者是什么关系？</a:t>
            </a:r>
            <a:endParaRPr lang="zh-CN" altLang="en-US" sz="27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副标题中的“通感”与修辞手法中的“通感”意义是否一样？作者是从哪些方面论述“通感”的？</a:t>
            </a:r>
            <a:endParaRPr lang="zh-CN" altLang="en-US" sz="27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本文是针对什么问题展开的？</a:t>
            </a:r>
            <a:endParaRPr lang="zh-CN" altLang="en-US" sz="27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划分文章的结构层次，并概括大意。</a:t>
            </a:r>
            <a:endParaRPr lang="zh-CN" altLang="en-US" sz="2700" b="1" dirty="0"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700" b="1" dirty="0">
              <a:solidFill>
                <a:srgbClr val="FF0000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7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2700" b="1" dirty="0">
              <a:solidFill>
                <a:srgbClr val="CC0099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文本框 10250"/>
          <p:cNvSpPr txBox="1"/>
          <p:nvPr/>
        </p:nvSpPr>
        <p:spPr>
          <a:xfrm>
            <a:off x="1771160" y="743080"/>
            <a:ext cx="2172080" cy="3683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2" name="爆炸形 1 10251"/>
          <p:cNvSpPr/>
          <p:nvPr/>
        </p:nvSpPr>
        <p:spPr>
          <a:xfrm>
            <a:off x="1142400" y="0"/>
            <a:ext cx="2286400" cy="1143200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700" b="1" dirty="0">
                <a:latin typeface="Times New Roman" panose="02020603050405020304" pitchFamily="18" charset="0"/>
                <a:ea typeface="仿宋_GB2312" panose="02010600030101010101" pitchFamily="49" charset="-122"/>
              </a:rPr>
              <a:t>阅读思考</a:t>
            </a:r>
            <a:endParaRPr lang="zh-CN" altLang="en-US" sz="2700" b="1">
              <a:latin typeface="Times New Roman" panose="02020603050405020304" pitchFamily="18" charset="0"/>
              <a:ea typeface="仿宋_GB2312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5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9317" name="文本框 269316"/>
          <p:cNvSpPr txBox="1"/>
          <p:nvPr/>
        </p:nvSpPr>
        <p:spPr>
          <a:xfrm>
            <a:off x="2188428" y="94314"/>
            <a:ext cx="237690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青云简" panose="00020600040101010101" charset="-122"/>
                <a:ea typeface="汉仪青云简" panose="00020600040101010101" charset="-122"/>
              </a:rPr>
              <a:t>解题：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青云简" panose="00020600040101010101" charset="-122"/>
              <a:ea typeface="汉仪青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4117" y="716882"/>
            <a:ext cx="58126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题目中“千篇一律”和“千变万化”的有何含义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二者是什么关系？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04117" y="1841505"/>
            <a:ext cx="5813172" cy="272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endParaRPr lang="zh-CN" altLang="en-US" sz="27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“千篇一律”指艺术创作中的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</a:t>
            </a:r>
            <a:r>
              <a:rPr lang="zh-CN" altLang="en-US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，“千变万化” 指艺术创作中的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</a:t>
            </a:r>
            <a:r>
              <a:rPr lang="zh-CN" altLang="en-US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。具体来说，“千篇一律”与“千变万化”是指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在时间的持续、空间的持续或时间与空间的综合持续中艺术创作的重复与变化</a:t>
            </a:r>
            <a:r>
              <a:rPr lang="zh-CN" altLang="en-US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。这二者之间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既是矛盾对立的，又是辩证统一的 </a:t>
            </a:r>
            <a:r>
              <a:rPr lang="zh-CN" altLang="en-US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9317" name="文本框 269316"/>
          <p:cNvSpPr txBox="1"/>
          <p:nvPr/>
        </p:nvSpPr>
        <p:spPr>
          <a:xfrm>
            <a:off x="2188428" y="94314"/>
            <a:ext cx="237690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青云简" panose="00020600040101010101" charset="-122"/>
                <a:ea typeface="汉仪青云简" panose="00020600040101010101" charset="-122"/>
              </a:rPr>
              <a:t>解题：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青云简" panose="00020600040101010101" charset="-122"/>
              <a:ea typeface="汉仪青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2736" y="632094"/>
            <a:ext cx="5548807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副标题中的“通感”与修辞手法中的“通感”意义是否一样？作者是从哪些方面论述“通感”的？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8428" y="2020130"/>
            <a:ext cx="5738864" cy="272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解析：</a:t>
            </a:r>
            <a:endParaRPr lang="zh-CN" altLang="en-US" sz="27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这里</a:t>
            </a: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不是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修辞意义上的“移用”“移觉”，</a:t>
            </a: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而是事物间具有共性或共同特点的创作在人的认识上的一致反映。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“音乐、绘画、建筑之间的通感”，即音乐、绘画、建筑创作</a:t>
            </a: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都追求在时间持续或时间与空间综合持续中的重复与变化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。</a:t>
            </a:r>
            <a:endParaRPr lang="zh-CN" altLang="en-US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1142400" y="0"/>
            <a:ext cx="1701701" cy="51920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2700" b="1" dirty="0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文章结构</a:t>
            </a:r>
            <a:endParaRPr lang="zh-CN" altLang="en-US" sz="2700" b="1" dirty="0">
              <a:solidFill>
                <a:schemeClr val="accent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1236238" y="1475443"/>
            <a:ext cx="6671048" cy="829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</a:t>
            </a: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部分(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2一7</a:t>
            </a: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):举例介绍音乐艺术、舞台艺术、绘画艺术创作的重复与变化的特点。</a:t>
            </a:r>
            <a:endParaRPr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1142400" y="2352134"/>
            <a:ext cx="7049733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</a:t>
            </a: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部分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8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一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16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):</a:t>
            </a: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举例介绍建筑创作的重复与变化的特点，还指出当前城市建筑中存在的一些问题。</a:t>
            </a:r>
            <a:endParaRPr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126" name="图片 5125" descr="颐和园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3296703"/>
            <a:ext cx="6859676" cy="18748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文本框 5127"/>
          <p:cNvSpPr txBox="1"/>
          <p:nvPr/>
        </p:nvSpPr>
        <p:spPr>
          <a:xfrm>
            <a:off x="1236714" y="599704"/>
            <a:ext cx="6671048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</a:t>
            </a: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部分(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):指出在持续性的作品中，创作上的重复与变化尤为重要。</a:t>
            </a:r>
            <a:endParaRPr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3" grpId="0"/>
      <p:bldP spid="5124" grpId="0"/>
      <p:bldP spid="51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66547" y="169098"/>
            <a:ext cx="2528854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409" name="标题 61441"/>
          <p:cNvSpPr>
            <a:spLocks noGrp="1"/>
          </p:cNvSpPr>
          <p:nvPr/>
        </p:nvSpPr>
        <p:spPr>
          <a:xfrm>
            <a:off x="2171280" y="935995"/>
            <a:ext cx="5658840" cy="857400"/>
          </a:xfrm>
          <a:prstGeom prst="rect">
            <a:avLst/>
          </a:prstGeom>
          <a:noFill/>
          <a:ln w="9525">
            <a:noFill/>
          </a:ln>
        </p:spPr>
        <p:txBody>
          <a:bodyPr lIns="69068" tIns="34534" rIns="69068" bIns="34534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本文的中心观点是什么？请在原文中找出表达中心观点的关键句。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61441"/>
          <p:cNvSpPr>
            <a:spLocks noGrp="1"/>
          </p:cNvSpPr>
          <p:nvPr/>
        </p:nvSpPr>
        <p:spPr>
          <a:xfrm>
            <a:off x="2171280" y="2046804"/>
            <a:ext cx="5658840" cy="2074908"/>
          </a:xfrm>
          <a:prstGeom prst="rect">
            <a:avLst/>
          </a:prstGeom>
          <a:noFill/>
          <a:ln w="9525">
            <a:noFill/>
          </a:ln>
        </p:spPr>
        <p:txBody>
          <a:bodyPr lIns="69068" tIns="34534" rIns="69068" bIns="34534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</a:t>
            </a:r>
            <a:endParaRPr lang="zh-CN" altLang="en-US" sz="27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中心观点：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在艺术创作中，往往有一个重复和变化问题。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在有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‘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持续性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’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的作品中，这一问题特别重要。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 b="1" dirty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9206" y="169098"/>
            <a:ext cx="1312298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一</a:t>
            </a:r>
            <a:r>
              <a:rPr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61441"/>
          <p:cNvSpPr>
            <a:spLocks noGrp="1"/>
          </p:cNvSpPr>
          <p:nvPr>
            <p:ph type="title"/>
          </p:nvPr>
        </p:nvSpPr>
        <p:spPr>
          <a:xfrm>
            <a:off x="2171280" y="628760"/>
            <a:ext cx="5658840" cy="857400"/>
          </a:xfrm>
        </p:spPr>
        <p:txBody>
          <a:bodyPr lIns="69068" tIns="34534" rIns="69068" bIns="34534" anchor="ctr"/>
          <a:p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第一段在文中的含义？怎样理解？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3" name="内容占位符 6144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第一段是全文的</a:t>
            </a:r>
            <a:r>
              <a:rPr lang="en-US" altLang="zh-CN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纲</a:t>
            </a:r>
            <a:r>
              <a:rPr lang="en-US" altLang="zh-CN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。</a:t>
            </a:r>
            <a:endParaRPr lang="zh-CN" altLang="en-US" dirty="0"/>
          </a:p>
          <a:p>
            <a:r>
              <a:rPr lang="zh-CN" alt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包含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层意思：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7411" name="左大括号 61443"/>
          <p:cNvSpPr/>
          <p:nvPr/>
        </p:nvSpPr>
        <p:spPr>
          <a:xfrm>
            <a:off x="2368482" y="2581727"/>
            <a:ext cx="203394" cy="2339749"/>
          </a:xfrm>
          <a:prstGeom prst="leftBrace">
            <a:avLst>
              <a:gd name="adj1" fmla="val 58297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2681909" y="2474552"/>
            <a:ext cx="5147734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、艺术创作既要有重复，又要有变化。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47" name="文本框 61446"/>
          <p:cNvSpPr txBox="1"/>
          <p:nvPr/>
        </p:nvSpPr>
        <p:spPr>
          <a:xfrm>
            <a:off x="2681433" y="3004711"/>
            <a:ext cx="5148210" cy="106045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、作品的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持续性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包括三种：一种是时间的持续，一种是空间的持续，一种是时间、空间综合的持续。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48" name="文本框 61447"/>
          <p:cNvSpPr txBox="1"/>
          <p:nvPr/>
        </p:nvSpPr>
        <p:spPr>
          <a:xfrm>
            <a:off x="2681909" y="4206499"/>
            <a:ext cx="5090574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、在有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持续性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的作品中，重复和变化特别重要。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1280" y="158143"/>
            <a:ext cx="2370235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1602" y="158143"/>
            <a:ext cx="104775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一</a:t>
            </a:r>
            <a:r>
              <a:rPr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61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61443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7" grpId="0"/>
      <p:bldP spid="61448" grpId="0"/>
      <p:bldP spid="17409" grpId="0"/>
      <p:bldP spid="174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34632" y="158143"/>
            <a:ext cx="2401673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3004" y="158143"/>
            <a:ext cx="156591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二</a:t>
            </a:r>
            <a:r>
              <a:rPr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2一7</a:t>
            </a:r>
            <a:r>
              <a:rPr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 sz="2700"/>
          </a:p>
        </p:txBody>
      </p:sp>
      <p:sp>
        <p:nvSpPr>
          <p:cNvPr id="4" name="文本框 3"/>
          <p:cNvSpPr txBox="1"/>
          <p:nvPr/>
        </p:nvSpPr>
        <p:spPr>
          <a:xfrm>
            <a:off x="2009327" y="930279"/>
            <a:ext cx="5992273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  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第二部分作者从作为有持续性的艺术创作，哪些艺术门类分析这一观点的？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34632" y="1987739"/>
            <a:ext cx="489013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7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明确：</a:t>
            </a: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音乐、舞蹈、绘画和建筑。</a:t>
            </a:r>
            <a:endParaRPr lang="zh-CN" altLang="en-US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4632" y="2600780"/>
            <a:ext cx="5621209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700" b="1">
                <a:latin typeface="宋体" panose="02010600030101010101" pitchFamily="2" charset="-122"/>
              </a:rPr>
              <a:t>各艺术门类分别列举哪些具体作品为例来说明？</a:t>
            </a:r>
            <a:endParaRPr lang="zh-CN" altLang="en-US" sz="2700" b="1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0804" y="3605843"/>
            <a:ext cx="5894148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100" b="1" dirty="0">
                <a:solidFill>
                  <a:schemeClr val="accent5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音乐：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  <a:sym typeface="+mn-ea"/>
              </a:rPr>
              <a:t>舒伯特的《鳟鱼五重奏》</a:t>
            </a:r>
            <a:endParaRPr lang="zh-CN" altLang="en-US" sz="2100" b="1" dirty="0">
              <a:latin typeface="华文新魏" pitchFamily="2" charset="-122"/>
              <a:ea typeface="华文新魏" pitchFamily="2" charset="-122"/>
              <a:sym typeface="+mn-ea"/>
            </a:endParaRPr>
          </a:p>
          <a:p>
            <a:r>
              <a:rPr lang="zh-CN" altLang="en-US" sz="2100" b="1" dirty="0">
                <a:solidFill>
                  <a:schemeClr val="accent5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sym typeface="+mn-ea"/>
              </a:rPr>
              <a:t>舞蹈：</a:t>
            </a:r>
            <a:r>
              <a:rPr lang="zh-CN" altLang="en-US" sz="21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《天鹅湖》</a:t>
            </a:r>
            <a:endParaRPr lang="zh-CN" altLang="en-US" sz="2100" b="1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  <a:p>
            <a:r>
              <a:rPr lang="zh-CN" altLang="en-US" sz="2100" b="1" dirty="0">
                <a:solidFill>
                  <a:schemeClr val="accent5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sym typeface="+mn-ea"/>
              </a:rPr>
              <a:t>绘画：</a:t>
            </a:r>
            <a:r>
              <a:rPr lang="zh-CN" altLang="en-US" sz="2100" b="1" dirty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《清明上河图》《放牧图》</a:t>
            </a:r>
            <a:endParaRPr lang="zh-CN" altLang="en-US" sz="2100" b="1" dirty="0">
              <a:solidFill>
                <a:schemeClr val="accent3">
                  <a:lumMod val="50000"/>
                </a:schemeClr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  <a:p>
            <a:r>
              <a:rPr lang="zh-CN" altLang="en-US" sz="2100" b="1" dirty="0">
                <a:solidFill>
                  <a:schemeClr val="accent5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sym typeface="+mn-ea"/>
              </a:rPr>
              <a:t>建筑：</a:t>
            </a:r>
            <a:r>
              <a:rPr lang="zh-CN" altLang="en-US" sz="2100" b="1" dirty="0">
                <a:latin typeface="华文新魏" pitchFamily="2" charset="-122"/>
                <a:ea typeface="华文新魏" pitchFamily="2" charset="-122"/>
                <a:sym typeface="+mn-ea"/>
              </a:rPr>
              <a:t>首都人民大会堂  北京明清故宫  颐和园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69633" descr="B000001G7I">
            <a:hlinkClick r:id="rId1" tooltip="开新窗口浏览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868" y="250075"/>
            <a:ext cx="4159580" cy="41452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69634"/>
          <p:cNvSpPr txBox="1"/>
          <p:nvPr/>
        </p:nvSpPr>
        <p:spPr>
          <a:xfrm>
            <a:off x="1925083" y="681157"/>
            <a:ext cx="1671320" cy="991870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pPr algn="ctr"/>
            <a:r>
              <a:rPr lang="en-US" altLang="zh-CN" sz="15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5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鳟鱼五重奏</a:t>
            </a:r>
            <a:r>
              <a:rPr lang="en-US" altLang="zh-CN" sz="15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5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  <a:endParaRPr lang="zh-CN" altLang="en-US" sz="15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5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重复的是什么</a:t>
            </a:r>
            <a:r>
              <a:rPr lang="en-US" altLang="zh-CN" sz="15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15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15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变化的是什么</a:t>
            </a:r>
            <a:r>
              <a:rPr lang="en-US" altLang="zh-CN" sz="15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15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en-US" altLang="zh-CN" sz="15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6" name="文本框 69635"/>
          <p:cNvSpPr txBox="1"/>
          <p:nvPr/>
        </p:nvSpPr>
        <p:spPr>
          <a:xfrm>
            <a:off x="2086731" y="2356659"/>
            <a:ext cx="1096010" cy="530225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r>
              <a:rPr lang="zh-CN" altLang="en-US" sz="1500" b="1" i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五重奏包括</a:t>
            </a:r>
            <a:endParaRPr lang="zh-CN" altLang="en-US" sz="1500" b="1" i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b="1" i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几种乐器</a:t>
            </a:r>
            <a:r>
              <a:rPr lang="en-US" altLang="zh-CN" sz="1500" b="1" i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1500" b="1" i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9635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5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35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635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635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635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6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96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6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9636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636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636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内容占位符 71681" descr="sc025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42400" y="0"/>
            <a:ext cx="7048543" cy="5144400"/>
          </a:xfrm>
        </p:spPr>
      </p:pic>
      <p:sp>
        <p:nvSpPr>
          <p:cNvPr id="71684" name="文本框 71683"/>
          <p:cNvSpPr txBox="1"/>
          <p:nvPr/>
        </p:nvSpPr>
        <p:spPr>
          <a:xfrm>
            <a:off x="1261483" y="2032753"/>
            <a:ext cx="1127760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r>
              <a:rPr lang="en-US" altLang="zh-CN" sz="135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(1797--1828)</a:t>
            </a:r>
            <a:endParaRPr lang="en-US" altLang="zh-CN" sz="135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1180507" y="2307597"/>
            <a:ext cx="1340485" cy="760730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奥地利</a:t>
            </a:r>
            <a:r>
              <a:rPr lang="en-US" altLang="zh-CN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歌曲之</a:t>
            </a:r>
            <a:endParaRPr lang="zh-CN" altLang="en-US" sz="1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</a:t>
            </a:r>
            <a:r>
              <a:rPr lang="en-US" altLang="zh-CN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 17</a:t>
            </a:r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岁开始</a:t>
            </a:r>
            <a:endParaRPr lang="zh-CN" altLang="en-US" sz="1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创作</a:t>
            </a:r>
            <a:r>
              <a:rPr lang="en-US" altLang="zh-CN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一生有一</a:t>
            </a:r>
            <a:endParaRPr lang="zh-CN" altLang="en-US" sz="15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71685"/>
          <p:cNvSpPr txBox="1"/>
          <p:nvPr/>
        </p:nvSpPr>
        <p:spPr>
          <a:xfrm>
            <a:off x="1261483" y="1280146"/>
            <a:ext cx="264160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endParaRPr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7" name="文本框 71686"/>
          <p:cNvSpPr txBox="1"/>
          <p:nvPr/>
        </p:nvSpPr>
        <p:spPr>
          <a:xfrm>
            <a:off x="1180507" y="3062823"/>
            <a:ext cx="1209410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5" tIns="34292" rIns="68585" bIns="34292" anchor="t">
            <a:spAutoFit/>
          </a:bodyPr>
          <a:p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千多种作品</a:t>
            </a:r>
            <a:r>
              <a:rPr lang="en-US" altLang="zh-CN" sz="15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15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歌曲有</a:t>
            </a:r>
            <a:r>
              <a:rPr lang="en-US" altLang="zh-CN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</a:t>
            </a:r>
            <a:endParaRPr lang="zh-CN" altLang="en-US" sz="1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首室内乐、交响乐</a:t>
            </a:r>
            <a:r>
              <a:rPr lang="en-US" altLang="zh-CN" sz="15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15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文本框 71687"/>
          <p:cNvSpPr txBox="1"/>
          <p:nvPr/>
        </p:nvSpPr>
        <p:spPr>
          <a:xfrm>
            <a:off x="1385330" y="1030071"/>
            <a:ext cx="264160" cy="506730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endParaRPr lang="en-US" altLang="zh-CN" sz="15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35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9" name="文本框 71688"/>
          <p:cNvSpPr txBox="1"/>
          <p:nvPr/>
        </p:nvSpPr>
        <p:spPr>
          <a:xfrm>
            <a:off x="1330552" y="1690031"/>
            <a:ext cx="826770" cy="345440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t">
            <a:spAutoFit/>
          </a:bodyPr>
          <a:p>
            <a:r>
              <a:rPr lang="zh-CN" altLang="en-US" sz="1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舒伯特</a:t>
            </a:r>
            <a:endParaRPr lang="zh-CN" altLang="en-US" sz="1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矩形 71689"/>
          <p:cNvSpPr/>
          <p:nvPr/>
        </p:nvSpPr>
        <p:spPr>
          <a:xfrm>
            <a:off x="4050415" y="1689173"/>
            <a:ext cx="201930" cy="172720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ctr">
            <a:spAutoFit/>
          </a:bodyPr>
          <a:p>
            <a:r>
              <a:rPr lang="en-US" altLang="zh-CN" sz="675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  </a:t>
            </a:r>
            <a:endParaRPr lang="en-US" altLang="zh-CN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691" name="图片 71690" descr="A:/WMA音乐站－WMA网上资源.files/schubert2.jpg">
            <a:hlinkClick r:id="rId2"/>
          </p:cNvPr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1163835" y="96458"/>
            <a:ext cx="1350405" cy="1458770"/>
          </a:xfrm>
          <a:prstGeom prst="rect">
            <a:avLst/>
          </a:prstGeom>
          <a:noFill/>
          <a:ln w="38100" cap="rnd" cmpd="dbl">
            <a:solidFill>
              <a:schemeClr val="folHlink"/>
            </a:solidFill>
            <a:prstDash val="sysDot"/>
            <a:miter/>
            <a:headEnd type="none" w="med" len="med"/>
            <a:tailEnd type="none" w="med" len="med"/>
          </a:ln>
        </p:spPr>
      </p:pic>
      <p:sp>
        <p:nvSpPr>
          <p:cNvPr id="22538" name="矩形 71691"/>
          <p:cNvSpPr/>
          <p:nvPr/>
        </p:nvSpPr>
        <p:spPr>
          <a:xfrm>
            <a:off x="4050415" y="2973275"/>
            <a:ext cx="264160" cy="485140"/>
          </a:xfrm>
          <a:prstGeom prst="rect">
            <a:avLst/>
          </a:prstGeom>
          <a:noFill/>
          <a:ln w="9525">
            <a:noFill/>
          </a:ln>
        </p:spPr>
        <p:txBody>
          <a:bodyPr wrap="none" lIns="68585" tIns="34292" rIns="68585" bIns="34292" anchor="ctr">
            <a:spAutoFit/>
          </a:bodyPr>
          <a:p>
            <a:br>
              <a:rPr lang="en-US" altLang="zh-CN" sz="675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br>
              <a:rPr lang="en-US" altLang="zh-CN" sz="675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3" name="矩形 71692"/>
          <p:cNvSpPr/>
          <p:nvPr/>
        </p:nvSpPr>
        <p:spPr>
          <a:xfrm>
            <a:off x="2659998" y="96696"/>
            <a:ext cx="5531182" cy="5054600"/>
          </a:xfrm>
          <a:prstGeom prst="rect">
            <a:avLst/>
          </a:prstGeom>
          <a:noFill/>
          <a:ln w="9525">
            <a:noFill/>
          </a:ln>
        </p:spPr>
        <p:txBody>
          <a:bodyPr wrap="square" lIns="68585" tIns="34292" rIns="68585" bIns="34292" anchor="t">
            <a:spAutoFit/>
          </a:bodyPr>
          <a:p>
            <a:r>
              <a:rPr lang="en-US" altLang="zh-CN" sz="1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作品简介：</a:t>
            </a:r>
            <a:br>
              <a:rPr lang="zh-CN" altLang="en-US" sz="15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5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     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舒伯特在一八一七年夏天，写下</a:t>
            </a:r>
            <a:r>
              <a:rPr lang="en-US" altLang="zh-TW" sz="1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鱒魚</a:t>
            </a:r>
            <a:r>
              <a:rPr lang="en-US" altLang="zh-TW" sz="1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这首快</a:t>
            </a:r>
            <a:endParaRPr lang="zh-CN" altLang="en-US" sz="18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活且富戏剧性的名曲，当时他只有二十岁，两年后他</a:t>
            </a:r>
            <a:endParaRPr lang="zh-CN" altLang="en-US" sz="18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又取用这段轻快的旋律，作为</a:t>
            </a:r>
            <a:r>
              <a:rPr lang="en-US" altLang="zh-CN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大调钢琴五重奏第四</a:t>
            </a:r>
            <a:endParaRPr lang="zh-CN" altLang="en-US" sz="18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乐章变奏曲的主題。故又称</a:t>
            </a:r>
            <a:r>
              <a:rPr lang="en-US" altLang="zh-CN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鳟鱼五重奏</a:t>
            </a:r>
            <a:r>
              <a:rPr lang="en-US" altLang="zh-CN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1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b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      </a:t>
            </a:r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在舒伯特的室內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</a:t>
            </a:r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作品中，</a:t>
            </a:r>
            <a:r>
              <a:rPr lang="en-US" altLang="zh-TW" sz="1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鱒魚</a:t>
            </a:r>
            <a:r>
              <a:rPr lang="en-US" altLang="zh-TW" sz="1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钢</a:t>
            </a:r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琴五重奏</a:t>
            </a:r>
            <a:endParaRPr lang="zh-TW" altLang="zh-CN" sz="18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是最具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亲</a:t>
            </a:r>
            <a:r>
              <a:rPr lang="zh-TW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和力的曲子。</a:t>
            </a:r>
            <a:r>
              <a:rPr lang="zh-CN" altLang="en-US" sz="1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此曲由</a:t>
            </a:r>
            <a:r>
              <a:rPr lang="zh-CN" altLang="en-US" sz="1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钢琴、小提琴、中提琴、</a:t>
            </a:r>
            <a:endParaRPr lang="zh-CN" altLang="en-US" sz="1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大提琴以及低音提琴</a:t>
            </a:r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等五种乐器组成的五重奏，大提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琴和低音提琴的低音强調，使其成为富于变化的乐曲。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此曲共分五个乐章，以第四乐章最为著名，属于重奏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的变奏部分，根据歌曲</a:t>
            </a:r>
            <a:r>
              <a:rPr lang="en-US" altLang="zh-CN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鳟鱼</a:t>
            </a:r>
            <a:r>
              <a:rPr lang="en-US" altLang="zh-CN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写成的变奏</a:t>
            </a:r>
            <a:r>
              <a:rPr lang="en-US" altLang="zh-CN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第一二、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三变奏承接和发展主题的音乐形象。其主题的旋律基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本不变，只是改变乐器、音色、音区等。第四变奏色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调突然阴暗、紧张，预示不祥事物闯入愉快、美好的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生活。第五变奏带有惋惜和叹息的情绪。最末一段小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快板，完整地再现主题旋律活泼、轻快，仿佛又看见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那可爱的鳟鱼“象箭一般在穿游”。曲中充满着优美的旋律，令人倍感亲切。</a:t>
            </a:r>
            <a:endParaRPr lang="zh-CN" altLang="en-US" sz="1800" b="1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日期占位符 1"/>
          <p:cNvSpPr/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en-US" sz="10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6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6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69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3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693">
                                            <p:txEl>
                                              <p:charRg st="36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693">
                                            <p:txEl>
                                              <p:charRg st="3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693">
                                            <p:txEl>
                                              <p:charRg st="3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6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693">
                                            <p:txEl>
                                              <p:charRg st="6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693">
                                            <p:txEl>
                                              <p:charRg st="6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693">
                                            <p:txEl>
                                              <p:charRg st="6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8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693">
                                            <p:txEl>
                                              <p:charRg st="84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693">
                                            <p:txEl>
                                              <p:charRg st="8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693">
                                            <p:txEl>
                                              <p:charRg st="8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135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1693">
                                            <p:txEl>
                                              <p:charRg st="135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693">
                                            <p:txEl>
                                              <p:charRg st="135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1693">
                                            <p:txEl>
                                              <p:charRg st="135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1693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1693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693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184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1693">
                                            <p:txEl>
                                              <p:charRg st="184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1693">
                                            <p:txEl>
                                              <p:charRg st="184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1693">
                                            <p:txEl>
                                              <p:charRg st="184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209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1693">
                                            <p:txEl>
                                              <p:charRg st="209" end="2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1693">
                                            <p:txEl>
                                              <p:charRg st="209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693">
                                            <p:txEl>
                                              <p:charRg st="209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233" end="2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1693">
                                            <p:txEl>
                                              <p:charRg st="233" end="2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693">
                                            <p:txEl>
                                              <p:charRg st="233" end="2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1693">
                                            <p:txEl>
                                              <p:charRg st="233" end="2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258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1693">
                                            <p:txEl>
                                              <p:charRg st="258" end="2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693">
                                            <p:txEl>
                                              <p:charRg st="258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693">
                                            <p:txEl>
                                              <p:charRg st="258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282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1693">
                                            <p:txEl>
                                              <p:charRg st="282" end="3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1693">
                                            <p:txEl>
                                              <p:charRg st="282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1693">
                                            <p:txEl>
                                              <p:charRg st="282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306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1693">
                                            <p:txEl>
                                              <p:charRg st="306" end="3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1693">
                                            <p:txEl>
                                              <p:charRg st="306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1693">
                                            <p:txEl>
                                              <p:charRg st="306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330" end="3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1693">
                                            <p:txEl>
                                              <p:charRg st="330" end="3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1693">
                                            <p:txEl>
                                              <p:charRg st="330" end="3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1693">
                                            <p:txEl>
                                              <p:charRg st="330" end="3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354" end="3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1693">
                                            <p:txEl>
                                              <p:charRg st="354" end="3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693">
                                            <p:txEl>
                                              <p:charRg st="354" end="3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693">
                                            <p:txEl>
                                              <p:charRg st="354" end="3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378" end="4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1693">
                                            <p:txEl>
                                              <p:charRg st="378" end="4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1693">
                                            <p:txEl>
                                              <p:charRg st="378" end="4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1693">
                                            <p:txEl>
                                              <p:charRg st="378" end="4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  <p:bldP spid="71687" grpId="0"/>
      <p:bldP spid="71689" grpId="0"/>
      <p:bldP spid="7168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64517" descr="78767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6226" y="391546"/>
            <a:ext cx="2835374" cy="43953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64518" descr="d1a20cf431adcbefb130e009adaf2edda3cc9fb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634" y="374398"/>
            <a:ext cx="2971129" cy="442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9200" cy="514487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9200" cy="5144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8723" cy="5144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065058" y="10479"/>
          <a:ext cx="5941695" cy="515366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580390"/>
                <a:gridCol w="655955"/>
                <a:gridCol w="674370"/>
                <a:gridCol w="3242945"/>
                <a:gridCol w="788035"/>
              </a:tblGrid>
              <a:tr h="7556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500">
                          <a:solidFill>
                            <a:schemeClr val="tx1"/>
                          </a:solidFill>
                        </a:rPr>
                        <a:t>段落</a:t>
                      </a:r>
                      <a:endParaRPr lang="zh-CN" altLang="en-US" sz="1500">
                        <a:solidFill>
                          <a:schemeClr val="tx1"/>
                        </a:solidFill>
                      </a:endParaRPr>
                    </a:p>
                  </a:txBody>
                  <a:tcPr marL="68591" marR="68591" marT="34295" marB="34295"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500">
                          <a:solidFill>
                            <a:schemeClr val="tx1"/>
                          </a:solidFill>
                        </a:rPr>
                        <a:t>艺术门类</a:t>
                      </a:r>
                      <a:endParaRPr lang="zh-CN" altLang="en-US" sz="1500">
                        <a:solidFill>
                          <a:schemeClr val="tx1"/>
                        </a:solidFill>
                      </a:endParaRPr>
                    </a:p>
                  </a:txBody>
                  <a:tcPr marL="68591" marR="68591" marT="34295" marB="34295"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500">
                          <a:solidFill>
                            <a:schemeClr val="tx1"/>
                          </a:solidFill>
                        </a:rPr>
                        <a:t>列举作品</a:t>
                      </a:r>
                      <a:endParaRPr lang="zh-CN" altLang="en-US" sz="1500">
                        <a:solidFill>
                          <a:schemeClr val="tx1"/>
                        </a:solidFill>
                      </a:endParaRPr>
                    </a:p>
                  </a:txBody>
                  <a:tcPr marL="68591" marR="68591" marT="34295" marB="34295"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500">
                          <a:solidFill>
                            <a:schemeClr val="tx1"/>
                          </a:solidFill>
                        </a:rPr>
                        <a:t>重复什么变化什么</a:t>
                      </a:r>
                      <a:endParaRPr lang="zh-CN" altLang="en-US" sz="1500">
                        <a:solidFill>
                          <a:schemeClr val="tx1"/>
                        </a:solidFill>
                      </a:endParaRPr>
                    </a:p>
                  </a:txBody>
                  <a:tcPr marL="68591" marR="68591" marT="34295" marB="34295"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500">
                          <a:solidFill>
                            <a:schemeClr val="tx1"/>
                          </a:solidFill>
                        </a:rPr>
                        <a:t>重复与变化的关系</a:t>
                      </a:r>
                      <a:endParaRPr lang="zh-CN" altLang="en-US" sz="1500">
                        <a:solidFill>
                          <a:schemeClr val="tx1"/>
                        </a:solidFill>
                      </a:endParaRPr>
                    </a:p>
                  </a:txBody>
                  <a:tcPr marL="68591" marR="68591" marT="34295" marB="34295" anchor="ctr" anchorCtr="0"/>
                </a:tc>
              </a:tr>
              <a:tr h="8934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2-3</a:t>
                      </a:r>
                      <a:endParaRPr lang="en-US" altLang="zh-CN" sz="1800"/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chemeClr val="accent1"/>
                          </a:solidFill>
                        </a:rPr>
                        <a:t>音乐</a:t>
                      </a:r>
                      <a:endParaRPr lang="zh-CN" altLang="en-US" sz="1800" b="1">
                        <a:solidFill>
                          <a:schemeClr val="accent1"/>
                        </a:solidFill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《鳟鱼五重奏》</a:t>
                      </a:r>
                      <a:endParaRPr lang="zh-CN" altLang="en-US" sz="1800" b="1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</a:t>
                      </a:r>
                      <a:r>
                        <a:rPr lang="zh-CN" altLang="en-US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重复：音乐的主题</a:t>
                      </a:r>
                      <a:endParaRPr lang="zh-CN" altLang="en-US" sz="1800" b="1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变化：音乐的变奏</a:t>
                      </a:r>
                      <a:endParaRPr lang="zh-CN" altLang="en-US" sz="1800" b="1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91" marR="68591" marT="34295" marB="34295"/>
                </a:tc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rgbClr val="FF0000"/>
                          </a:solidFill>
                        </a:rPr>
                        <a:t>不断地重复，重复与变化和谐统一</a:t>
                      </a:r>
                      <a:endParaRPr lang="zh-CN" altLang="en-US" sz="2100" b="1">
                        <a:solidFill>
                          <a:srgbClr val="FF0000"/>
                        </a:solidFill>
                      </a:endParaRPr>
                    </a:p>
                  </a:txBody>
                  <a:tcPr marL="68591" marR="68591" marT="34295" marB="34295"/>
                </a:tc>
              </a:tr>
              <a:tr h="11684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4</a:t>
                      </a:r>
                      <a:endParaRPr lang="en-US" altLang="zh-CN" sz="1800"/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舞蹈</a:t>
                      </a:r>
                      <a:endParaRPr lang="zh-CN" altLang="en-US" sz="1800" b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rgbClr val="00B0F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几乎所有的舞蹈</a:t>
                      </a:r>
                      <a:endParaRPr lang="zh-CN" altLang="en-US" sz="1800" b="1">
                        <a:solidFill>
                          <a:srgbClr val="00B0F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rgbClr val="00B0F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重复：就是指动作的重复</a:t>
                      </a:r>
                      <a:endParaRPr lang="zh-CN" altLang="en-US" sz="1800" b="1">
                        <a:solidFill>
                          <a:srgbClr val="00B0F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rgbClr val="00B0F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变化：在重复中有给以相应的变化</a:t>
                      </a:r>
                      <a:endParaRPr lang="zh-CN" altLang="en-US" sz="1800" b="1">
                        <a:solidFill>
                          <a:srgbClr val="00B0F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/>
                </a:tc>
                <a:tc vMerge="1">
                  <a:tcPr/>
                </a:tc>
              </a:tr>
              <a:tr h="144335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5-7</a:t>
                      </a:r>
                      <a:endParaRPr lang="en-US" altLang="zh-CN" sz="1800"/>
                    </a:p>
                  </a:txBody>
                  <a:tcPr marL="68591" marR="68591" marT="34295" marB="34295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绘画</a:t>
                      </a:r>
                      <a:endParaRPr lang="zh-CN" altLang="en-US" sz="1800" b="1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rgbClr val="00B050"/>
                          </a:solidFill>
                        </a:rPr>
                        <a:t>《清明上河图》</a:t>
                      </a:r>
                      <a:endParaRPr lang="zh-CN" altLang="en-US" sz="1800" b="1">
                        <a:solidFill>
                          <a:srgbClr val="00B050"/>
                        </a:solidFill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rgbClr val="00B050"/>
                          </a:solidFill>
                        </a:rPr>
                        <a:t>重复：树木、船只、房屋，特别是那无尽的瓦垄的一些共同特征</a:t>
                      </a:r>
                      <a:endParaRPr lang="zh-CN" altLang="en-US" sz="1800" b="1">
                        <a:solidFill>
                          <a:srgbClr val="00B050"/>
                        </a:solidFill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rgbClr val="00B050"/>
                          </a:solidFill>
                        </a:rPr>
                        <a:t>变化：城郊、街市、汴河这三段景物又不尽相同</a:t>
                      </a:r>
                      <a:endParaRPr lang="zh-CN" altLang="en-US" sz="1800" b="1">
                        <a:solidFill>
                          <a:srgbClr val="00B050"/>
                        </a:solidFill>
                      </a:endParaRPr>
                    </a:p>
                  </a:txBody>
                  <a:tcPr marL="68591" marR="68591" marT="34295" marB="34295"/>
                </a:tc>
                <a:tc vMerge="1">
                  <a:tcPr/>
                </a:tc>
              </a:tr>
              <a:tr h="89281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《放牧图》</a:t>
                      </a:r>
                      <a:endParaRPr lang="zh-CN" altLang="en-US" sz="1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91" marR="68591" marT="34295" marB="34295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重复：无数匹马的重复</a:t>
                      </a:r>
                      <a:endParaRPr lang="zh-CN" altLang="en-US" sz="1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变化：马在时空中场景的变换</a:t>
                      </a:r>
                      <a:endParaRPr lang="zh-CN" altLang="en-US" sz="18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91" marR="68591" marT="34295" marB="34295"/>
                </a:tc>
                <a:tc vMerge="1"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92239" y="136708"/>
            <a:ext cx="2401673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76797" y="205776"/>
            <a:ext cx="1563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三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8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一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16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414210" y="1453769"/>
            <a:ext cx="5047228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700" b="1">
                <a:latin typeface="宋体" panose="02010600030101010101" pitchFamily="2" charset="-122"/>
                <a:cs typeface="宋体" panose="02010600030101010101" pitchFamily="2" charset="-122"/>
              </a:rPr>
              <a:t>文章第三部分，作者举了哪些事例来说明建筑中重复与变化有机统一的原则的</a:t>
            </a:r>
            <a:r>
              <a:rPr lang="en-US" sz="2700" b="1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7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内容占位符 3" descr="164628wno585ilmnn6jo9m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15281" y="1131292"/>
            <a:ext cx="5997036" cy="3142609"/>
          </a:xfrm>
        </p:spPr>
      </p:pic>
      <p:sp>
        <p:nvSpPr>
          <p:cNvPr id="2" name="文本框 1"/>
          <p:cNvSpPr txBox="1"/>
          <p:nvPr/>
        </p:nvSpPr>
        <p:spPr>
          <a:xfrm>
            <a:off x="3487865" y="387735"/>
            <a:ext cx="25831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</a:rPr>
              <a:t>首都人民大会堂</a:t>
            </a:r>
            <a:endParaRPr lang="zh-CN" altLang="en-US" sz="27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924" y="-476"/>
            <a:ext cx="6859676" cy="5144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8247" cy="514392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7987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829" y="0"/>
            <a:ext cx="6857771" cy="51448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5" name="文本框 79874"/>
          <p:cNvSpPr txBox="1"/>
          <p:nvPr/>
        </p:nvSpPr>
        <p:spPr>
          <a:xfrm>
            <a:off x="1451064" y="4109327"/>
            <a:ext cx="583032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5" tIns="34292" rIns="68585" bIns="34292" anchor="t">
            <a:spAutoFit/>
          </a:bodyPr>
          <a:p>
            <a:pPr algn="l"/>
            <a:r>
              <a:rPr lang="zh-CN" altLang="en-US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颐和园的长廊被称为廊中之冠，是中国园林建筑中独一无二的珍品，</a:t>
            </a:r>
            <a:endParaRPr lang="zh-CN" altLang="en-US" sz="1500" b="1" dirty="0">
              <a:solidFill>
                <a:srgbClr val="FFFF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以曲折多变，建筑精美而著称于世，远望如一条彩带，蜿蜒于万寿山与昆明湖之间。长</a:t>
            </a:r>
            <a:r>
              <a:rPr lang="en-US" altLang="zh-CN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728</a:t>
            </a:r>
            <a:r>
              <a:rPr lang="zh-CN" altLang="en-US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米，彩绘</a:t>
            </a:r>
            <a:r>
              <a:rPr lang="en-US" altLang="zh-CN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14000</a:t>
            </a:r>
            <a:r>
              <a:rPr lang="zh-CN" altLang="en-US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多幅（</a:t>
            </a:r>
            <a:r>
              <a:rPr lang="en-US" altLang="zh-CN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秒钟一幅，需</a:t>
            </a:r>
            <a:r>
              <a:rPr lang="en-US" altLang="zh-CN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15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小时），随万寿山的高低，昆明湖的曲折而起伏变化</a:t>
            </a:r>
            <a:r>
              <a:rPr lang="en-US" altLang="zh-CN" sz="1500" b="1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1500" b="1">
              <a:solidFill>
                <a:srgbClr val="FFFF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en-US" altLang="zh-CN" sz="1500" dirty="0">
              <a:solidFill>
                <a:srgbClr val="FFFF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6" name="图片 47105" descr="长廊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409" y="0"/>
            <a:ext cx="6824904" cy="51439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7106"/>
          <p:cNvSpPr txBox="1"/>
          <p:nvPr/>
        </p:nvSpPr>
        <p:spPr>
          <a:xfrm>
            <a:off x="1126635" y="342960"/>
            <a:ext cx="644525" cy="4572800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600030101010101" pitchFamily="2" charset="-122"/>
              </a:rPr>
              <a:t>              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600030101010101" pitchFamily="2" charset="-122"/>
              </a:rPr>
              <a:t>颐和园长廊（内）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华文行楷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65539" descr="图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416" y="0"/>
            <a:ext cx="1889852" cy="25924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65540" descr="LOCAL2012040610040005216439292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413" y="250075"/>
            <a:ext cx="2858000" cy="200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65541" descr="20100306212631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541" y="2518613"/>
            <a:ext cx="2997327" cy="2457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65542" descr="u=2651013749,1961236805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097" y="2680566"/>
            <a:ext cx="2500750" cy="246383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6082" name="图片 46081" descr="长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9676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7106"/>
          <p:cNvSpPr txBox="1"/>
          <p:nvPr/>
        </p:nvSpPr>
        <p:spPr>
          <a:xfrm>
            <a:off x="7144154" y="285800"/>
            <a:ext cx="644525" cy="4572800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600030101010101" pitchFamily="2" charset="-122"/>
              </a:rPr>
              <a:t>              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600030101010101" pitchFamily="2" charset="-122"/>
              </a:rPr>
              <a:t>颐和园长廊（外）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华文行楷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5058" name="图片 45057" descr="颐和园长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400120"/>
            <a:ext cx="6859200" cy="4744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1142400" y="0"/>
            <a:ext cx="6516240" cy="50673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600030101010101" pitchFamily="2" charset="-122"/>
              </a:rPr>
              <a:t>颐和园长廊彩绘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华文行楷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82947" descr="颐和园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3858300" cy="257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 82948" descr="颐和园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400" y="2572200"/>
            <a:ext cx="3858300" cy="257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82949" descr="颐和园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860" y="0"/>
            <a:ext cx="2943740" cy="257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82950" descr="颐和园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320" y="2572200"/>
            <a:ext cx="3159280" cy="257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876" y="0"/>
            <a:ext cx="6858723" cy="514392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0450" name="内容占位符 270449"/>
          <p:cNvGraphicFramePr/>
          <p:nvPr>
            <p:ph idx="1"/>
            <p:custDataLst>
              <p:tags r:id="rId1"/>
            </p:custDataLst>
          </p:nvPr>
        </p:nvGraphicFramePr>
        <p:xfrm>
          <a:off x="2050768" y="18816"/>
          <a:ext cx="5937250" cy="5075555"/>
        </p:xfrm>
        <a:graphic>
          <a:graphicData uri="http://schemas.openxmlformats.org/drawingml/2006/table">
            <a:tbl>
              <a:tblPr/>
              <a:tblGrid>
                <a:gridCol w="578485"/>
                <a:gridCol w="1389380"/>
                <a:gridCol w="2930525"/>
                <a:gridCol w="1038860"/>
              </a:tblGrid>
              <a:tr h="9207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dirty="0"/>
                        <a:t>段落</a:t>
                      </a:r>
                      <a:endParaRPr lang="zh-CN" altLang="en-US" sz="2100" dirty="0"/>
                    </a:p>
                  </a:txBody>
                  <a:tcPr marL="68591" marR="68591" marT="34295" marB="34295" anchor="ctr" anchorCtr="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dirty="0"/>
                        <a:t>例子</a:t>
                      </a:r>
                      <a:endParaRPr lang="zh-CN" altLang="en-US" sz="2100" dirty="0"/>
                    </a:p>
                  </a:txBody>
                  <a:tcPr marL="68591" marR="68591" marT="34295" marB="34295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dirty="0"/>
                        <a:t>            </a:t>
                      </a:r>
                      <a:r>
                        <a:rPr lang="zh-CN" altLang="en-US" sz="2100" dirty="0"/>
                        <a:t>特点</a:t>
                      </a:r>
                      <a:endParaRPr lang="zh-CN" altLang="en-US" sz="2100" dirty="0"/>
                    </a:p>
                  </a:txBody>
                  <a:tcPr marL="68591" marR="68591" marT="34295" marB="34295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dirty="0"/>
                        <a:t>共同之处</a:t>
                      </a:r>
                      <a:endParaRPr lang="zh-CN" altLang="en-US" sz="2100" dirty="0"/>
                    </a:p>
                  </a:txBody>
                  <a:tcPr marL="68591" marR="68591" marT="34295" marB="34295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6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/>
                        <a:t>9</a:t>
                      </a:r>
                      <a:endParaRPr lang="zh-CN" altLang="en-US" sz="1500" dirty="0"/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5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5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88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/>
                        <a:t>10-11</a:t>
                      </a:r>
                      <a:endParaRPr lang="zh-CN" altLang="en-US" sz="1500" dirty="0"/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1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/>
                        <a:t>12</a:t>
                      </a:r>
                      <a:endParaRPr lang="zh-CN" altLang="en-US" sz="1500" dirty="0"/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1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/>
                        <a:t>13-14</a:t>
                      </a:r>
                      <a:endParaRPr lang="zh-CN" altLang="en-US" sz="1500" dirty="0"/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0432" name="文本框 270431"/>
          <p:cNvSpPr txBox="1"/>
          <p:nvPr/>
        </p:nvSpPr>
        <p:spPr>
          <a:xfrm>
            <a:off x="2673812" y="2165411"/>
            <a:ext cx="1323730" cy="101473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故宫前三殿、后三殿，廊、庑、楼、门</a:t>
            </a: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  <a:hlinkClick r:id="rId2" action="ppaction://hlinksldjump"/>
              </a:rPr>
              <a:t>等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433" name="文本框 270432"/>
          <p:cNvSpPr txBox="1"/>
          <p:nvPr/>
        </p:nvSpPr>
        <p:spPr>
          <a:xfrm>
            <a:off x="2673574" y="3451750"/>
            <a:ext cx="1350405" cy="55308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颐和园中的谐趣</a:t>
            </a: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  <a:hlinkClick r:id="rId3" action="ppaction://hlinksldjump"/>
              </a:rPr>
              <a:t>园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434" name="文本框 270433"/>
          <p:cNvSpPr txBox="1"/>
          <p:nvPr/>
        </p:nvSpPr>
        <p:spPr>
          <a:xfrm>
            <a:off x="2755265" y="4254609"/>
            <a:ext cx="1242039" cy="78359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颐和园的长廊与回廊墙上的花</a:t>
            </a: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  <a:hlinkClick r:id="rId4" action="ppaction://hlinksldjump"/>
              </a:rPr>
              <a:t>窗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440" name="文本框 270439"/>
          <p:cNvSpPr txBox="1"/>
          <p:nvPr/>
        </p:nvSpPr>
        <p:spPr>
          <a:xfrm>
            <a:off x="4546993" y="3566308"/>
            <a:ext cx="2160172" cy="3219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与北京故宫相同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442" name="文本框 270441"/>
          <p:cNvSpPr txBox="1"/>
          <p:nvPr/>
        </p:nvSpPr>
        <p:spPr>
          <a:xfrm>
            <a:off x="4277146" y="2050476"/>
            <a:ext cx="2484078" cy="124523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时间持续的同时，空间也连续着“流动”。空间与时间，重复与变化的辩证统一在北京故宫中达到了最高的成就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449" name="文本框 270448"/>
          <p:cNvSpPr txBox="1"/>
          <p:nvPr/>
        </p:nvSpPr>
        <p:spPr>
          <a:xfrm>
            <a:off x="4064635" y="4248150"/>
            <a:ext cx="2910205" cy="78359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长廊无尽的重复，是千篇一律之尤者；而回廊墙上的花窗各具一格，呈现出千变万化的特点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451" name="文本框 270450"/>
          <p:cNvSpPr txBox="1"/>
          <p:nvPr/>
        </p:nvSpPr>
        <p:spPr>
          <a:xfrm>
            <a:off x="6975102" y="1165588"/>
            <a:ext cx="1026498" cy="28613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</a:rPr>
              <a:t>一切优秀的个体建筑或者组群建筑，都以建筑物形象重复与变化的统一取胜，既是千篇一律，却又千变万</a:t>
            </a:r>
            <a:r>
              <a:rPr lang="zh-CN" altLang="en-US" sz="1500" b="1" dirty="0">
                <a:solidFill>
                  <a:srgbClr val="FF0000"/>
                </a:solidFill>
                <a:latin typeface="Arial" panose="020B0604020202020204" pitchFamily="34" charset="0"/>
                <a:hlinkClick r:id="rId5" action="ppaction://hlinksldjump"/>
              </a:rPr>
              <a:t>化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3812" y="1069845"/>
            <a:ext cx="1323730" cy="78359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500" b="1" dirty="0">
                <a:solidFill>
                  <a:srgbClr val="FF0000"/>
                </a:solidFill>
                <a:sym typeface="+mn-ea"/>
              </a:rPr>
              <a:t>人民大会堂的几十根柱子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3324" y="985057"/>
            <a:ext cx="2484078" cy="101473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marL="0" lvl="0" indent="0">
              <a:buNone/>
            </a:pPr>
            <a:r>
              <a:rPr lang="zh-CN" altLang="en-US" sz="1500" b="1" dirty="0">
                <a:solidFill>
                  <a:srgbClr val="FF0000"/>
                </a:solidFill>
                <a:sym typeface="+mn-ea"/>
              </a:rPr>
              <a:t>这一列和另一列柱子在高低大小上略有不同，但每一根柱子都是另一根柱子的完全相同的简单重复。</a:t>
            </a:r>
            <a:endParaRPr lang="zh-CN" altLang="en-US" sz="15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7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7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270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51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270451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432" grpId="0" bldLvl="0" animBg="1"/>
      <p:bldP spid="270433" grpId="0" bldLvl="0" animBg="1"/>
      <p:bldP spid="270434" grpId="0" bldLvl="0" animBg="1"/>
      <p:bldP spid="270440" grpId="0" bldLvl="0" animBg="1"/>
      <p:bldP spid="270442" grpId="0" bldLvl="0" animBg="1"/>
      <p:bldP spid="270449" grpId="0" bldLvl="0" animBg="1"/>
      <p:bldP spid="2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3" name="矩形 122882"/>
          <p:cNvSpPr/>
          <p:nvPr/>
        </p:nvSpPr>
        <p:spPr>
          <a:xfrm>
            <a:off x="2102212" y="2640884"/>
            <a:ext cx="5809361" cy="2868295"/>
          </a:xfrm>
          <a:prstGeom prst="rect">
            <a:avLst/>
          </a:prstGeom>
          <a:noFill/>
          <a:ln w="9525">
            <a:noFill/>
          </a:ln>
        </p:spPr>
        <p:txBody>
          <a:bodyPr wrap="square" rIns="67511" anchor="ctr">
            <a:spAutoFit/>
          </a:bodyPr>
          <a:p>
            <a:pPr>
              <a:lnSpc>
                <a:spcPct val="14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一连用</a:t>
            </a:r>
            <a:r>
              <a:rPr lang="en-US" altLang="zh-CN" sz="21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个“一根”，在语言上就给人以厌烦感，让人无法接受。也就是说，长廊的柱子，根本不需要那么多不同的形状，千篇一律的圆柱才能给人以特殊的感受，长廊需要的是重复，而不是变化。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</a:pP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2239" y="136708"/>
            <a:ext cx="2401673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12185" y="842634"/>
            <a:ext cx="59894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06070" indent="-306070" algn="l"/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文章在谈颐和园的长廊时，作者来了个大胆的设想：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那八百米长廊的几百根柱子，几百根梁枋，一根方，一根圆，一根八角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……”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用了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一根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。连用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一根</a:t>
            </a:r>
            <a:r>
              <a:rPr lang="en-US" b="1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1">
                <a:latin typeface="宋体" panose="02010600030101010101" pitchFamily="2" charset="-122"/>
                <a:cs typeface="宋体" panose="02010600030101010101" pitchFamily="2" charset="-122"/>
              </a:rPr>
              <a:t>的表达效果怎样？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28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92239" y="136708"/>
            <a:ext cx="2401673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2239" y="803098"/>
            <a:ext cx="5414957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作者是中国现代建筑学家和建筑史学家。这篇文章在建筑方面用了较多的篇幅来阐明观点。是不是我国所有的建筑设计都做到了重复和变化的统一?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3924" y="206252"/>
            <a:ext cx="1563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三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8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一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16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7988" y="3064252"/>
            <a:ext cx="5183935" cy="115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解析:</a:t>
            </a:r>
            <a:endParaRPr lang="zh-CN" altLang="en-US" sz="27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有些住宅区要么“只千篇一律”，要么“只千变万化”。</a:t>
            </a:r>
            <a:endParaRPr lang="zh-CN" altLang="en-US" sz="21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92239" y="854542"/>
            <a:ext cx="5620257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100" b="1"/>
              <a:t>只重复而无变化，就必然显得单调枯燥;只变化而无重复，就容易陷于散漫零乱。千篇一律和千变万化在艺术创作中，特别是建筑对城市面貌上起着重要的作用，那该怎么做?</a:t>
            </a:r>
            <a:endParaRPr lang="zh-CN" altLang="en-US" sz="2100" b="1"/>
          </a:p>
        </p:txBody>
      </p:sp>
      <p:sp>
        <p:nvSpPr>
          <p:cNvPr id="5" name="文本框 4"/>
          <p:cNvSpPr txBox="1"/>
          <p:nvPr/>
        </p:nvSpPr>
        <p:spPr>
          <a:xfrm>
            <a:off x="2192239" y="136708"/>
            <a:ext cx="2401673" cy="576363"/>
          </a:xfrm>
          <a:prstGeom prst="rect">
            <a:avLst/>
          </a:prstGeom>
          <a:noFill/>
        </p:spPr>
        <p:txBody>
          <a:bodyPr wrap="square" rtlCol="0" anchor="t">
            <a:prstTxWarp prst="textChevron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r>
              <a:rPr lang="zh-CN" altLang="en-US" sz="33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研讨课文：</a:t>
            </a:r>
            <a:endParaRPr lang="zh-CN" altLang="en-US" sz="33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3424" y="206252"/>
            <a:ext cx="1563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三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8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一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16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18467" y="2527901"/>
            <a:ext cx="5343983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解析：</a:t>
            </a:r>
            <a:endParaRPr lang="zh-CN" altLang="en-US" sz="27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我们既要百花齐放，丰富多彩，又要避免杂乱无章，相互减色;既要和谐统一，全局完整，又要避免千篇一律，单调枯燥。这恼人的矛盾是建筑师们应该认真琢磨的问题。</a:t>
            </a:r>
            <a:endParaRPr lang="zh-CN" altLang="en-US" sz="21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74644" y="245312"/>
            <a:ext cx="2254486" cy="3453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Plain">
              <a:avLst/>
            </a:prstTxWarp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问题探究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4644" y="901223"/>
            <a:ext cx="53978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</a:rPr>
              <a:t>文章结尾</a:t>
            </a:r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</a:rPr>
              <a:t>这恼人的矛盾</a:t>
            </a:r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</a:rPr>
              <a:t>指代的什么？</a:t>
            </a:r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</a:rPr>
              <a:t>文段最后也指出了现代建筑中不尽人意的方面，你可以找到吗？</a:t>
            </a:r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1" name="标题 62465"/>
          <p:cNvSpPr>
            <a:spLocks noGrp="1"/>
          </p:cNvSpPr>
          <p:nvPr/>
        </p:nvSpPr>
        <p:spPr>
          <a:xfrm>
            <a:off x="2274644" y="2077766"/>
            <a:ext cx="5658840" cy="2942311"/>
          </a:xfrm>
          <a:prstGeom prst="rect">
            <a:avLst/>
          </a:prstGeom>
          <a:noFill/>
          <a:ln w="9525">
            <a:noFill/>
          </a:ln>
        </p:spPr>
        <p:txBody>
          <a:bodyPr lIns="69068" tIns="34534" rIns="69068" bIns="34534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解析：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是指建筑设计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既要百花齐放，丰富多彩，又要避免杂乱无章，相互减色;既要和谐统一，全局完整，又要避免干篇一律，单调枯燥。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en-US" altLang="zh-CN" sz="2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2.“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我们有些住宅区的标准设计‘千篇一律’到孩子哭着找不到家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有些街道又一幢房子一个样式，一个风格，互不和谐，‘千变万化’到令人眼花缭乱。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2673" y="1105093"/>
            <a:ext cx="6108498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解析：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举例论证、对比论证。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文章在论述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音乐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中的重复与变化时，举了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舒伯特的《鳟鱼》五重奏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为例；在论述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绘画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中的重复与变化时，举了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张择端的《清明上河图》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zh-CN" altLang="en-US" sz="2100" b="1">
                <a:solidFill>
                  <a:srgbClr val="FF0000"/>
                </a:solidFill>
              </a:rPr>
              <a:t>李公麟的《放牧图》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为例；在论证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建筑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中的重复与变化时，举了成功的著名建筑，如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人民大会堂、故宫、颐和园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。</a:t>
            </a:r>
            <a:r>
              <a:rPr lang="zh-CN" altLang="en-US" sz="2100">
                <a:solidFill>
                  <a:srgbClr val="FF0000"/>
                </a:solidFill>
              </a:rPr>
              <a:t>通过举例论证，给人具体形象的感觉，论证也很充实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。在谈到千变万化时，作者从</a:t>
            </a:r>
            <a:r>
              <a:rPr lang="zh-CN" altLang="en-US" sz="2100" b="1">
                <a:solidFill>
                  <a:srgbClr val="FF0000"/>
                </a:solidFill>
              </a:rPr>
              <a:t>正反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两方面</a:t>
            </a:r>
            <a:r>
              <a:rPr lang="zh-CN" altLang="en-US" sz="2100" b="1">
                <a:solidFill>
                  <a:srgbClr val="FF0000"/>
                </a:solidFill>
              </a:rPr>
              <a:t>对比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论述，</a:t>
            </a:r>
            <a:r>
              <a:rPr lang="zh-CN" altLang="en-US" sz="2100">
                <a:solidFill>
                  <a:srgbClr val="FF0000"/>
                </a:solidFill>
              </a:rPr>
              <a:t>如颐和园八百米长廊的柱子，如果风格各异，将给人杂乱无章的感觉，这是千变万化不当造成的结果，而乐寿堂临湖回廊上的花窗，变化得恰当，令人回味无穷</a:t>
            </a:r>
            <a:r>
              <a:rPr lang="zh-CN" altLang="en-US" sz="210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zh-CN" altLang="en-US" sz="21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6981" y="684491"/>
            <a:ext cx="56921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ym typeface="+mn-ea"/>
              </a:rPr>
              <a:t>本文在论证过程中运用了哪些论证方法？</a:t>
            </a:r>
            <a:endParaRPr lang="zh-CN" altLang="en-US" b="1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4644" y="202918"/>
            <a:ext cx="2254486" cy="3453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Plain">
              <a:avLst/>
            </a:prstTxWarp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问题探究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8290" name="标题 268289"/>
          <p:cNvSpPr>
            <a:spLocks noGrp="1"/>
          </p:cNvSpPr>
          <p:nvPr>
            <p:ph type="title"/>
          </p:nvPr>
        </p:nvSpPr>
        <p:spPr>
          <a:xfrm>
            <a:off x="1599680" y="-506104"/>
            <a:ext cx="1028880" cy="5941067"/>
          </a:xfrm>
        </p:spPr>
        <p:txBody>
          <a:bodyPr lIns="68585" tIns="34292" rIns="68585" bIns="34292" anchor="ctr"/>
          <a:p>
            <a:r>
              <a:rPr lang="zh-CN" altLang="en-US" dirty="0"/>
              <a:t>猜猜他是谁</a:t>
            </a:r>
            <a:endParaRPr lang="zh-CN" altLang="en-US" dirty="0"/>
          </a:p>
        </p:txBody>
      </p:sp>
      <p:sp>
        <p:nvSpPr>
          <p:cNvPr id="268291" name="文本占位符 268290"/>
          <p:cNvSpPr>
            <a:spLocks noGrp="1"/>
          </p:cNvSpPr>
          <p:nvPr>
            <p:ph type="body" idx="1"/>
          </p:nvPr>
        </p:nvSpPr>
        <p:spPr>
          <a:xfrm>
            <a:off x="3428800" y="571600"/>
            <a:ext cx="4572800" cy="4572800"/>
          </a:xfrm>
        </p:spPr>
        <p:txBody>
          <a:bodyPr lIns="68585" tIns="34292" rIns="68585" bIns="34292"/>
          <a:p>
            <a:r>
              <a:rPr lang="zh-CN" altLang="en-US" sz="3000" dirty="0">
                <a:ea typeface="华文新魏" pitchFamily="2" charset="-122"/>
              </a:rPr>
              <a:t>他是古建筑的保护神</a:t>
            </a:r>
            <a:endParaRPr lang="zh-CN" altLang="en-US" sz="3000" dirty="0">
              <a:ea typeface="华文新魏" pitchFamily="2" charset="-122"/>
            </a:endParaRPr>
          </a:p>
          <a:p>
            <a:r>
              <a:rPr lang="zh-CN" altLang="en-US" sz="3000" dirty="0">
                <a:ea typeface="华文新魏" pitchFamily="2" charset="-122"/>
              </a:rPr>
              <a:t>他是人民英雄纪念碑的设计领导人之一</a:t>
            </a:r>
            <a:endParaRPr lang="zh-CN" altLang="en-US" sz="3000" dirty="0">
              <a:ea typeface="华文新魏" pitchFamily="2" charset="-122"/>
            </a:endParaRPr>
          </a:p>
          <a:p>
            <a:r>
              <a:rPr lang="zh-CN" altLang="en-US" sz="3000" dirty="0">
                <a:ea typeface="华文新魏" pitchFamily="2" charset="-122"/>
              </a:rPr>
              <a:t>他是才女林徽因的丈夫</a:t>
            </a:r>
            <a:endParaRPr lang="zh-CN" altLang="en-US" sz="3000" dirty="0">
              <a:ea typeface="华文新魏" pitchFamily="2" charset="-122"/>
            </a:endParaRPr>
          </a:p>
          <a:p>
            <a:r>
              <a:rPr lang="zh-CN" altLang="en-US" sz="3000" dirty="0">
                <a:ea typeface="华文新魏" pitchFamily="2" charset="-122"/>
              </a:rPr>
              <a:t>他是徐志摩的情敌</a:t>
            </a:r>
            <a:endParaRPr lang="zh-CN" altLang="en-US" sz="3000" dirty="0">
              <a:ea typeface="华文新魏" pitchFamily="2" charset="-122"/>
            </a:endParaRPr>
          </a:p>
          <a:p>
            <a:r>
              <a:rPr lang="zh-CN" altLang="en-US" sz="3000" dirty="0">
                <a:ea typeface="华文新魏" pitchFamily="2" charset="-122"/>
              </a:rPr>
              <a:t>他是梁启超的儿子</a:t>
            </a:r>
            <a:endParaRPr lang="zh-CN" altLang="en-US" sz="3000" dirty="0">
              <a:ea typeface="华文新魏" pitchFamily="2" charset="-122"/>
            </a:endParaRPr>
          </a:p>
        </p:txBody>
      </p:sp>
      <p:sp>
        <p:nvSpPr>
          <p:cNvPr id="268292" name="文本框 268291"/>
          <p:cNvSpPr txBox="1"/>
          <p:nvPr/>
        </p:nvSpPr>
        <p:spPr>
          <a:xfrm>
            <a:off x="4139565" y="4192905"/>
            <a:ext cx="286321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500" b="1" i="1" dirty="0">
                <a:solidFill>
                  <a:srgbClr val="FF0000"/>
                </a:solidFill>
                <a:latin typeface="Arial" panose="020B0604020202020204" pitchFamily="34" charset="0"/>
                <a:ea typeface="隶书" panose="02010600030101010101" pitchFamily="49" charset="-122"/>
              </a:rPr>
              <a:t>梁思成</a:t>
            </a:r>
            <a:endParaRPr lang="zh-CN" altLang="en-US" sz="4500" b="1" i="1" dirty="0">
              <a:solidFill>
                <a:srgbClr val="FF0000"/>
              </a:solidFill>
              <a:latin typeface="Arial" panose="020B0604020202020204" pitchFamily="34" charset="0"/>
              <a:ea typeface="隶书" panose="02010600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8291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charRg st="2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8291">
                                            <p:txEl>
                                              <p:charRg st="28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8291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charRg st="4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8291">
                                            <p:txEl>
                                              <p:charRg st="48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000"/>
                                        <p:tgtEl>
                                          <p:spTgt spid="26829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000"/>
                                        <p:tgtEl>
                                          <p:spTgt spid="26829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000"/>
                                        <p:tgtEl>
                                          <p:spTgt spid="26829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0177"/>
          <p:cNvSpPr txBox="1"/>
          <p:nvPr/>
        </p:nvSpPr>
        <p:spPr>
          <a:xfrm>
            <a:off x="2228440" y="228640"/>
            <a:ext cx="2172080" cy="59880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小结：</a:t>
            </a:r>
            <a:endParaRPr lang="zh-CN" altLang="en-US" sz="3300" b="1">
              <a:solidFill>
                <a:srgbClr val="99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2628560" y="1371840"/>
            <a:ext cx="4629960" cy="3683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3028680" y="1086040"/>
            <a:ext cx="4001200" cy="59880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993300"/>
                </a:solidFill>
                <a:latin typeface="Times New Roman" panose="02020603050405020304" pitchFamily="18" charset="0"/>
                <a:ea typeface="方正姚体" panose="02010600030101010101" pitchFamily="2" charset="-122"/>
              </a:rPr>
              <a:t>千篇一律与千变万化</a:t>
            </a:r>
            <a:endParaRPr lang="zh-CN" altLang="en-US" sz="3300" b="1">
              <a:solidFill>
                <a:srgbClr val="993300"/>
              </a:solidFill>
              <a:latin typeface="Times New Roman" panose="02020603050405020304" pitchFamily="18" charset="0"/>
              <a:ea typeface="方正姚体" panose="02010600030101010101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1910080" y="1863090"/>
            <a:ext cx="2123440" cy="1753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音乐、舞蹈</a:t>
            </a:r>
            <a:endParaRPr lang="zh-CN" altLang="en-US" sz="2700" b="1" dirty="0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绘画</a:t>
            </a:r>
            <a:endParaRPr lang="zh-CN" altLang="en-US" sz="2700" b="1" dirty="0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建筑</a:t>
            </a:r>
            <a:endParaRPr lang="zh-CN" altLang="en-US" sz="2700" b="1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3" name="右箭头 50182"/>
          <p:cNvSpPr/>
          <p:nvPr/>
        </p:nvSpPr>
        <p:spPr>
          <a:xfrm rot="5362" flipV="1">
            <a:off x="4114720" y="2056569"/>
            <a:ext cx="1277764" cy="171480"/>
          </a:xfrm>
          <a:prstGeom prst="rightArrow">
            <a:avLst>
              <a:gd name="adj1" fmla="val 50000"/>
              <a:gd name="adj2" fmla="val 186181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4" name="右箭头 50183"/>
          <p:cNvSpPr/>
          <p:nvPr/>
        </p:nvSpPr>
        <p:spPr>
          <a:xfrm rot="34579">
            <a:off x="4114720" y="2686520"/>
            <a:ext cx="1200360" cy="17148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5" name="右箭头 50184"/>
          <p:cNvSpPr/>
          <p:nvPr/>
        </p:nvSpPr>
        <p:spPr>
          <a:xfrm rot="7791">
            <a:off x="4114720" y="3315280"/>
            <a:ext cx="1257520" cy="171480"/>
          </a:xfrm>
          <a:prstGeom prst="rightArrow">
            <a:avLst>
              <a:gd name="adj1" fmla="val 50000"/>
              <a:gd name="adj2" fmla="val 183231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7" name="矩形 50186"/>
          <p:cNvSpPr/>
          <p:nvPr/>
        </p:nvSpPr>
        <p:spPr>
          <a:xfrm>
            <a:off x="6229640" y="2114920"/>
            <a:ext cx="1546893" cy="1476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重复与变化和谐统一</a:t>
            </a:r>
            <a:endParaRPr lang="zh-CN" altLang="en-US" sz="3000" b="1" dirty="0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8" name="右大括号 50187"/>
          <p:cNvSpPr/>
          <p:nvPr/>
        </p:nvSpPr>
        <p:spPr>
          <a:xfrm>
            <a:off x="5600880" y="2057760"/>
            <a:ext cx="285800" cy="1429000"/>
          </a:xfrm>
          <a:prstGeom prst="rightBrace">
            <a:avLst>
              <a:gd name="adj1" fmla="val 41597"/>
              <a:gd name="adj2" fmla="val 50000"/>
            </a:avLst>
          </a:prstGeom>
          <a:noFill/>
          <a:ln w="7620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algn="ctr"/>
            <a:endParaRPr sz="1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80" grpId="0"/>
      <p:bldP spid="50181" grpId="0"/>
      <p:bldP spid="50187" grpId="0"/>
      <p:bldP spid="5018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4341" name="标题 14340"/>
          <p:cNvSpPr>
            <a:spLocks noGrp="1"/>
          </p:cNvSpPr>
          <p:nvPr>
            <p:ph type="title"/>
          </p:nvPr>
        </p:nvSpPr>
        <p:spPr>
          <a:xfrm>
            <a:off x="2104593" y="113130"/>
            <a:ext cx="5792213" cy="4933623"/>
          </a:xfrm>
          <a:solidFill>
            <a:schemeClr val="lt1"/>
          </a:solidFill>
          <a:ln>
            <a:miter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lIns="69068" tIns="34534" rIns="69068" bIns="34534" anchor="ctr"/>
          <a:p>
            <a:pPr algn="l" fontAlgn="base"/>
            <a:r>
              <a:rPr lang="zh-CN" altLang="en-US" sz="3000" strike="noStrike" noProof="1" dirty="0">
                <a:solidFill>
                  <a:srgbClr val="FF0000"/>
                </a:solidFill>
                <a:latin typeface="宋体" panose="02010600030101010101" pitchFamily="2" charset="-122"/>
              </a:rPr>
              <a:t>黍 离</a:t>
            </a:r>
            <a:br>
              <a:rPr lang="zh-CN" altLang="en-US" dirty="0">
                <a:solidFill>
                  <a:srgbClr val="FF0000"/>
                </a:solidFill>
                <a:latin typeface="锐字云字库隶变体1.0" panose="02010604000000000000" charset="0"/>
                <a:ea typeface="锐字云字库隶变体1.0" panose="02010604000000000000" charset="0"/>
              </a:rPr>
            </a:br>
            <a:r>
              <a:rPr lang="zh-CN" altLang="en-US" sz="2700" dirty="0">
                <a:solidFill>
                  <a:srgbClr val="FF0000"/>
                </a:solidFill>
                <a:latin typeface="锐字云字库隶变体1.0" panose="02010604000000000000" charset="0"/>
                <a:ea typeface="锐字云字库隶变体1.0" panose="02010604000000000000" charset="0"/>
              </a:rPr>
              <a:t>    彼黍离离，彼稷之苗。行迈靡靡，中心摇摇。知我者，谓我心忧；不知我者，谓我何求。悠悠苍天，此何人哉！</a:t>
            </a:r>
            <a:br>
              <a:rPr lang="zh-CN" altLang="en-US" sz="2700" dirty="0">
                <a:solidFill>
                  <a:srgbClr val="FF0000"/>
                </a:solidFill>
                <a:latin typeface="锐字云字库隶变体1.0" panose="02010604000000000000" charset="0"/>
                <a:ea typeface="锐字云字库隶变体1.0" panose="02010604000000000000" charset="0"/>
              </a:rPr>
            </a:br>
            <a:r>
              <a:rPr lang="zh-CN" altLang="en-US" sz="2700" dirty="0">
                <a:solidFill>
                  <a:srgbClr val="FF0000"/>
                </a:solidFill>
                <a:latin typeface="锐字云字库隶变体1.0" panose="02010604000000000000" charset="0"/>
                <a:ea typeface="锐字云字库隶变体1.0" panose="02010604000000000000" charset="0"/>
              </a:rPr>
              <a:t>　　彼黍离离，彼稷之穗。行迈靡靡，中心如醉。知我者，谓我心忧；不知我者，谓我何求。悠悠苍天，此何人哉！</a:t>
            </a:r>
            <a:br>
              <a:rPr lang="zh-CN" altLang="en-US" sz="2700" dirty="0">
                <a:solidFill>
                  <a:srgbClr val="FF0000"/>
                </a:solidFill>
                <a:latin typeface="锐字云字库隶变体1.0" panose="02010604000000000000" charset="0"/>
                <a:ea typeface="锐字云字库隶变体1.0" panose="02010604000000000000" charset="0"/>
              </a:rPr>
            </a:br>
            <a:r>
              <a:rPr lang="zh-CN" altLang="en-US" sz="2700" dirty="0">
                <a:solidFill>
                  <a:srgbClr val="FF0000"/>
                </a:solidFill>
                <a:latin typeface="锐字云字库隶变体1.0" panose="02010604000000000000" charset="0"/>
                <a:ea typeface="锐字云字库隶变体1.0" panose="02010604000000000000" charset="0"/>
              </a:rPr>
              <a:t>    彼黍离离，彼稷之实。行迈靡靡，中心如噎。知我者，谓我心忧；不知我者，谓我何求。悠悠苍天，此何人哉！</a:t>
            </a:r>
            <a:endParaRPr lang="zh-CN" altLang="en-US" sz="2700" strike="noStrike" noProof="1" dirty="0">
              <a:solidFill>
                <a:srgbClr val="FF0000"/>
              </a:solidFill>
              <a:latin typeface="锐字云字库隶变体1.0" panose="02010604000000000000" charset="0"/>
              <a:ea typeface="锐字云字库隶变体1.0" panose="02010604000000000000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2228440" y="1657640"/>
            <a:ext cx="5586437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b="1" dirty="0">
                <a:solidFill>
                  <a:srgbClr val="663300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——</a:t>
            </a:r>
            <a:r>
              <a:rPr lang="zh-CN" altLang="en-US" b="1" dirty="0">
                <a:solidFill>
                  <a:srgbClr val="663300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音乐、绘画、建筑之间的“通感”</a:t>
            </a:r>
            <a:endParaRPr lang="zh-CN" altLang="en-US" b="1">
              <a:solidFill>
                <a:srgbClr val="663300"/>
              </a:solidFill>
              <a:latin typeface="Times New Roman" panose="02020603050405020304" pitchFamily="18" charset="0"/>
              <a:ea typeface="楷体_GB2312" panose="02010600030101010101" pitchFamily="49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4400520" y="2172080"/>
            <a:ext cx="1314680" cy="41402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100" b="1" dirty="0">
                <a:solidFill>
                  <a:srgbClr val="663300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梁</a:t>
            </a:r>
            <a:r>
              <a:rPr lang="zh-CN" altLang="en-US" sz="2100" b="1">
                <a:solidFill>
                  <a:srgbClr val="663300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思成</a:t>
            </a:r>
            <a:endParaRPr lang="zh-CN" altLang="en-US" sz="2100" b="1">
              <a:solidFill>
                <a:srgbClr val="663300"/>
              </a:solidFill>
              <a:latin typeface="Times New Roman" panose="02020603050405020304" pitchFamily="18" charset="0"/>
              <a:ea typeface="楷体_GB2312" panose="02010600030101010101" pitchFamily="49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3200160" y="3658240"/>
            <a:ext cx="4172680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CC6600"/>
                </a:solidFill>
                <a:latin typeface="Times New Roman" panose="02020603050405020304" pitchFamily="18" charset="0"/>
                <a:ea typeface="华文行楷" panose="02010600030101010101" pitchFamily="2" charset="-122"/>
              </a:rPr>
              <a:t>    </a:t>
            </a:r>
            <a:endParaRPr lang="en-US" altLang="zh-CN" sz="2700" b="1">
              <a:solidFill>
                <a:srgbClr val="CC6600"/>
              </a:solidFill>
              <a:latin typeface="Times New Roman" panose="02020603050405020304" pitchFamily="18" charset="0"/>
              <a:ea typeface="华文行楷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4857800" y="400120"/>
            <a:ext cx="685920" cy="8574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3000">
                <a:solidFill>
                  <a:srgbClr val="FF33CC">
                    <a:alpha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endParaRPr lang="zh-CN" altLang="en-US" sz="3000">
              <a:solidFill>
                <a:srgbClr val="FF33CC">
                  <a:alpha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5715200" y="285800"/>
            <a:ext cx="2000600" cy="108604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3300">
                <a:gradFill rotWithShape="0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千变万化</a:t>
            </a:r>
            <a:endParaRPr lang="zh-CN" altLang="en-US" sz="3300">
              <a:gradFill rotWithShape="0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4229040" y="4344160"/>
            <a:ext cx="1886280" cy="50673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sz="2700" b="1" dirty="0">
              <a:solidFill>
                <a:srgbClr val="CC6600"/>
              </a:solidFill>
              <a:latin typeface="Times New Roman" panose="02020603050405020304" pitchFamily="18" charset="0"/>
              <a:ea typeface="华文行楷" panose="02010600030101010101" pitchFamily="2" charset="-122"/>
            </a:endParaRPr>
          </a:p>
        </p:txBody>
      </p:sp>
      <p:sp>
        <p:nvSpPr>
          <p:cNvPr id="6157" name="矩形 6156"/>
          <p:cNvSpPr/>
          <p:nvPr/>
        </p:nvSpPr>
        <p:spPr>
          <a:xfrm>
            <a:off x="2519003" y="412028"/>
            <a:ext cx="2214950" cy="9181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千篇一律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08404" y="95267"/>
            <a:ext cx="190690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700" b="1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阅读提示：</a:t>
            </a:r>
            <a:endParaRPr lang="zh-CN" altLang="en-US" sz="2700" b="1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45052" y="550641"/>
            <a:ext cx="6117549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10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本是一篇</a:t>
            </a:r>
            <a:r>
              <a:rPr lang="zh-CN" altLang="en-US" sz="21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艺术随笔</a:t>
            </a:r>
            <a:r>
              <a:rPr lang="zh-CN" altLang="en-US" sz="210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，讨论了千篇一律与千变万化的辩证关系。</a:t>
            </a:r>
            <a:r>
              <a:rPr lang="zh-CN" altLang="en-US" sz="21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作者认为：“只有重复而无变化，作品就必然单调枯燥；只有变化而无重复，就容易陷于散漫凌乱。”</a:t>
            </a:r>
            <a:r>
              <a:rPr lang="zh-CN" altLang="en-US" sz="210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课文从人们熟悉的音乐、舞蹈、绘画谈起， 逐步引入到建筑艺术， 通过古今建筑的经典作品，有力地论证了凡是优秀的个体建筑或者组群“往往都以建筑物形象重复与变化的统一而取胜”。文章循序渐进，符合人们的认知规律，也给读者拓宽了视野，打开了想象的空间。</a:t>
            </a:r>
            <a:endParaRPr lang="zh-CN" altLang="en-US" sz="2100">
              <a:solidFill>
                <a:schemeClr val="accent5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100">
              <a:solidFill>
                <a:schemeClr val="accent5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10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作者是著名的建筑学大师，具有深厚的艺术修养。他在文中列举工多种艺术作品作为论述的依据，把道理讲得通俗易懂谋文选材丰富，详略得当语言自然平实，富有情趣。</a:t>
            </a:r>
            <a:endParaRPr lang="zh-CN" altLang="en-US" sz="2100">
              <a:solidFill>
                <a:schemeClr val="accent5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/>
        <p:txBody>
          <a:bodyPr lIns="69068" tIns="34534" rIns="69068" bIns="34534" anchor="ctr"/>
          <a:p>
            <a:r>
              <a:rPr lang="en-US" altLang="zh-CN" b="1" dirty="0">
                <a:ea typeface="黑体" panose="02010609060101010101" pitchFamily="49" charset="-122"/>
              </a:rPr>
              <a:t>     </a:t>
            </a:r>
            <a:endParaRPr lang="en-US" altLang="zh-CN" b="1" dirty="0">
              <a:ea typeface="黑体" panose="02010609060101010101" pitchFamily="49" charset="-122"/>
            </a:endParaRPr>
          </a:p>
        </p:txBody>
      </p:sp>
      <p:sp>
        <p:nvSpPr>
          <p:cNvPr id="3075" name="内容占位符 3074"/>
          <p:cNvSpPr>
            <a:spLocks noGrp="1"/>
          </p:cNvSpPr>
          <p:nvPr>
            <p:ph idx="1"/>
          </p:nvPr>
        </p:nvSpPr>
        <p:spPr>
          <a:xfrm>
            <a:off x="1771160" y="0"/>
            <a:ext cx="6573400" cy="5144400"/>
          </a:xfrm>
          <a:solidFill>
            <a:schemeClr val="bg1"/>
          </a:solidFill>
          <a:ln cap="sq">
            <a:solidFill>
              <a:srgbClr val="996633"/>
            </a:solidFill>
            <a:miter/>
            <a:headEnd w="sm" len="sm"/>
            <a:tailEnd w="sm" len="sm"/>
          </a:ln>
        </p:spPr>
        <p:txBody>
          <a:bodyPr anchor="t"/>
          <a:p>
            <a:pPr algn="just">
              <a:spcBef>
                <a:spcPct val="50000"/>
              </a:spcBef>
              <a:buClrTx/>
              <a:buNone/>
            </a:pP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       </a:t>
            </a:r>
            <a:r>
              <a:rPr lang="zh-CN" altLang="en-US" b="1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作者简介：</a:t>
            </a:r>
            <a:endParaRPr lang="zh-CN" altLang="en-US" b="1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ClrTx/>
              <a:buNone/>
            </a:pP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       </a:t>
            </a:r>
            <a:r>
              <a:rPr lang="zh-CN" altLang="en-US" sz="2100" b="1" dirty="0">
                <a:solidFill>
                  <a:srgbClr val="CC33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梁思成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（</a:t>
            </a: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1901-1972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），</a:t>
            </a:r>
            <a:r>
              <a:rPr lang="zh-CN" altLang="en-US" sz="2100" b="1" u="sng" dirty="0">
                <a:solidFill>
                  <a:srgbClr val="FF0000"/>
                </a:solidFill>
                <a:effectLst/>
                <a:latin typeface="仿宋_GB2312" panose="02010600030101010101" pitchFamily="49" charset="-122"/>
                <a:ea typeface="仿宋_GB2312" panose="02010600030101010101" pitchFamily="49" charset="-122"/>
              </a:rPr>
              <a:t>中国现代建筑学家，建筑史学家，建筑教育家。</a:t>
            </a: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1923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年毕业于清华学校。</a:t>
            </a: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1942-1927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年在美国宾夕法尼亚大学学习建筑，获学士和硕士学位。</a:t>
            </a: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1927-1928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年在美国哈佛大学研究院世界建筑史。</a:t>
            </a: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1928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年回国工作，创办东北大学建筑系并担任系主任，他是中国建筑教育的开拓者之一。</a:t>
            </a:r>
            <a:r>
              <a:rPr lang="en-US" altLang="zh-CN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1946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年创办清华大学建筑系并担任系主任直至逝世。</a:t>
            </a:r>
            <a:endParaRPr lang="zh-CN" altLang="en-US" sz="2100" b="1" dirty="0">
              <a:latin typeface="仿宋_GB2312" panose="02010600030101010101" pitchFamily="49" charset="-122"/>
              <a:ea typeface="仿宋_GB2312" panose="02010600030101010101" pitchFamily="49" charset="-122"/>
            </a:endParaRPr>
          </a:p>
          <a:p>
            <a:pPr algn="just">
              <a:spcBef>
                <a:spcPct val="50000"/>
              </a:spcBef>
              <a:buClrTx/>
              <a:buNone/>
            </a:pP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     梁思成长期研究中国古代建筑，为中国建筑史的研究做了开创性的工作。</a:t>
            </a:r>
            <a:r>
              <a:rPr lang="en-US" altLang="zh-CN" sz="2100" b="1" u="sng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1943</a:t>
            </a:r>
            <a:r>
              <a:rPr lang="zh-CN" altLang="en-US" sz="2100" b="1" u="sng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年写成</a:t>
            </a:r>
            <a:r>
              <a:rPr lang="en-US" altLang="zh-CN" sz="2100" b="1" u="sng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《</a:t>
            </a:r>
            <a:r>
              <a:rPr lang="zh-CN" altLang="en-US" sz="2100" b="1" u="sng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中国建筑史</a:t>
            </a:r>
            <a:r>
              <a:rPr lang="en-US" altLang="zh-CN" sz="2100" b="1" u="sng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》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一书，第一次对中国古代建筑特征及发展历程作出系统的论述。</a:t>
            </a:r>
            <a:r>
              <a:rPr lang="zh-CN" altLang="en-US" sz="2100" b="1" u="sng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他是“人民英雄纪念碑”“国徽”等重要建筑的设计</a:t>
            </a:r>
            <a:r>
              <a:rPr lang="zh-CN" altLang="en-US" sz="2100" b="1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的领导人之一</a:t>
            </a:r>
            <a:r>
              <a:rPr lang="zh-CN" altLang="en-US" sz="2100" b="1" dirty="0">
                <a:latin typeface="仿宋_GB2312" panose="02010600030101010101" pitchFamily="49" charset="-122"/>
                <a:ea typeface="仿宋_GB2312" panose="02010600030101010101" pitchFamily="49" charset="-122"/>
              </a:rPr>
              <a:t>。</a:t>
            </a:r>
            <a:r>
              <a:rPr lang="zh-CN" altLang="en-US" sz="2100" b="1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著作有四卷本</a:t>
            </a:r>
            <a:r>
              <a:rPr lang="en-US" altLang="zh-CN" sz="2100" b="1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梁思成文集</a:t>
            </a:r>
            <a:r>
              <a:rPr lang="en-US" altLang="zh-CN" sz="2100" b="1">
                <a:solidFill>
                  <a:srgbClr val="FF0000"/>
                </a:solidFill>
                <a:latin typeface="仿宋_GB2312" panose="02010600030101010101" pitchFamily="49" charset="-122"/>
                <a:ea typeface="仿宋_GB2312" panose="02010600030101010101" pitchFamily="49" charset="-122"/>
              </a:rPr>
              <a:t>》</a:t>
            </a:r>
            <a:endParaRPr lang="en-US" altLang="zh-CN" sz="2100" b="1">
              <a:solidFill>
                <a:srgbClr val="FF0000"/>
              </a:solidFill>
              <a:latin typeface="仿宋_GB2312" panose="02010600030101010101" pitchFamily="49" charset="-122"/>
              <a:ea typeface="仿宋_GB2312" panose="02010600030101010101" pitchFamily="49" charset="-122"/>
            </a:endParaRPr>
          </a:p>
          <a:p>
            <a:endParaRPr lang="en-US" altLang="zh-CN" sz="2100" b="1">
              <a:solidFill>
                <a:srgbClr val="FF0000"/>
              </a:solidFill>
              <a:latin typeface="仿宋_GB2312" panose="02010600030101010101" pitchFamily="49" charset="-122"/>
              <a:ea typeface="仿宋_GB2312" panose="02010600030101010101" pitchFamily="49" charset="-122"/>
            </a:endParaRPr>
          </a:p>
        </p:txBody>
      </p:sp>
      <p:sp>
        <p:nvSpPr>
          <p:cNvPr id="3079" name="十字星 3078"/>
          <p:cNvSpPr/>
          <p:nvPr/>
        </p:nvSpPr>
        <p:spPr>
          <a:xfrm>
            <a:off x="1885480" y="0"/>
            <a:ext cx="685920" cy="80024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3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charRg st="13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96" end="3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075">
                                            <p:txEl>
                                              <p:charRg st="196" end="3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66564" descr="鉴真纪念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628" y="50015"/>
            <a:ext cx="3773751" cy="25924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66565"/>
          <p:cNvSpPr txBox="1"/>
          <p:nvPr/>
        </p:nvSpPr>
        <p:spPr>
          <a:xfrm>
            <a:off x="1709237" y="2842519"/>
            <a:ext cx="2322125" cy="3683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鉴真纪念馆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5" name="图片 66566" descr="人民英雄纪念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638" y="195297"/>
            <a:ext cx="2888962" cy="244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66567" descr="吉大石头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963" y="2767259"/>
            <a:ext cx="3808285" cy="2323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66568" descr="夫妇设计映秋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362" y="2767259"/>
            <a:ext cx="2858000" cy="23769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397b9721-d20e-4c60-9aaa-759dc7592059}"/>
</p:tagLst>
</file>

<file path=ppt/tags/tag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72"/>
</p:tagLst>
</file>

<file path=ppt/tags/tag3.xml><?xml version="1.0" encoding="utf-8"?>
<p:tagLst xmlns:p="http://schemas.openxmlformats.org/presentationml/2006/main">
  <p:tag name="KSO_WM_BEAUTIFY_FLAG" val="#wm#"/>
  <p:tag name="KSO_WM_TEMPLATE_CATEGORY" val="diagram"/>
  <p:tag name="KSO_WM_TEMPLATE_INDEX" val="20200472"/>
</p:tagLst>
</file>

<file path=ppt/tags/tag4.xml><?xml version="1.0" encoding="utf-8"?>
<p:tagLst xmlns:p="http://schemas.openxmlformats.org/presentationml/2006/main">
  <p:tag name="KSO_WM_UNIT_TABLE_BEAUTIFY" val="{a167e468-28ae-42af-8335-41763d9aacbd}"/>
</p:tagLst>
</file>

<file path=ppt/theme/theme1.xml><?xml version="1.0" encoding="utf-8"?>
<a:theme xmlns:a="http://schemas.openxmlformats.org/drawingml/2006/main" name="Strategic">
  <a:themeElements>
    <a:clrScheme name="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C0ED"/>
      </a:accent5>
      <a:accent6>
        <a:srgbClr val="BF463A"/>
      </a:accent6>
      <a:hlink>
        <a:srgbClr val="003300"/>
      </a:hlink>
      <a:folHlink>
        <a:srgbClr val="339933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EAEAEA"/>
        </a:dk1>
        <a:lt1>
          <a:srgbClr val="819E81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BC6262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DAB8B8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0066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5C74A4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B6BDCF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FFFFCC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996600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AB9AA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谈古论今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万里长城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B5B"/>
      </a:accent6>
      <a:hlink>
        <a:srgbClr val="800080"/>
      </a:hlink>
      <a:folHlink>
        <a:srgbClr val="FF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B5B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2"/>
        </a:accent3>
        <a:accent4>
          <a:srgbClr val="000000"/>
        </a:accent4>
        <a:accent5>
          <a:srgbClr val="C3D6D7"/>
        </a:accent5>
        <a:accent6>
          <a:srgbClr val="E5B75B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C"/>
        </a:accent4>
        <a:accent5>
          <a:srgbClr val="FFE2CA"/>
        </a:accent5>
        <a:accent6>
          <a:srgbClr val="E589B7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294"/>
        </a:accent4>
        <a:accent5>
          <a:srgbClr val="FFE2CA"/>
        </a:accent5>
        <a:accent6>
          <a:srgbClr val="5B89E5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9"/>
        </a:accent5>
        <a:accent6>
          <a:srgbClr val="2DB7E5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2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F2A00"/>
        </a:accent4>
        <a:accent5>
          <a:srgbClr val="E3E8FF"/>
        </a:accent5>
        <a:accent6>
          <a:srgbClr val="E5E5E5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700"/>
        </a:accent4>
        <a:accent5>
          <a:srgbClr val="FFFFFF"/>
        </a:accent5>
        <a:accent6>
          <a:srgbClr val="E5E55B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Designs\Strategic.pot</Template>
  <TotalTime>0</TotalTime>
  <Words>3967</Words>
  <Application>WPS 演示</Application>
  <PresentationFormat>在屏幕上显示</PresentationFormat>
  <Paragraphs>321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40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ˎ̥</vt:lpstr>
      <vt:lpstr>华文新魏</vt:lpstr>
      <vt:lpstr>隶书</vt:lpstr>
      <vt:lpstr>锐字云字库隶变体1.0</vt:lpstr>
      <vt:lpstr>楷体_GB2312</vt:lpstr>
      <vt:lpstr>华文行楷</vt:lpstr>
      <vt:lpstr>黑体</vt:lpstr>
      <vt:lpstr>微软雅黑</vt:lpstr>
      <vt:lpstr>仿宋_GB2312</vt:lpstr>
      <vt:lpstr>Arial Unicode MS</vt:lpstr>
      <vt:lpstr>Calibri</vt:lpstr>
      <vt:lpstr>Segoe Print</vt:lpstr>
      <vt:lpstr>汉仪青云简</vt:lpstr>
      <vt:lpstr>仿宋</vt:lpstr>
      <vt:lpstr>华文彩云</vt:lpstr>
      <vt:lpstr>方正姚体</vt:lpstr>
      <vt:lpstr>Strategic</vt:lpstr>
      <vt:lpstr>谈古论今</vt:lpstr>
      <vt:lpstr>万里长城</vt:lpstr>
      <vt:lpstr>PowerPoint 演示文稿</vt:lpstr>
      <vt:lpstr>PowerPoint 演示文稿</vt:lpstr>
      <vt:lpstr>PowerPoint 演示文稿</vt:lpstr>
      <vt:lpstr>猜猜他是谁</vt:lpstr>
      <vt:lpstr>黍 离     彼黍离离，彼稷之苗。行迈靡靡，中心摇摇。知我者，谓我心忧；不知我者，谓我何求。悠悠苍天，此何人哉！ 　　彼黍离离，彼稷之穗。行迈靡靡，中心如醉。知我者，谓我心忧；不知我者，谓我何求。悠悠苍天，此何人哉！     彼黍离离，彼稷之实。行迈靡靡，中心如噎。知我者，谓我心忧；不知我者，谓我何求。悠悠苍天，此何人哉！</vt:lpstr>
      <vt:lpstr>PowerPoint 演示文稿</vt:lpstr>
      <vt:lpstr>PowerPoint 演示文稿</vt:lpstr>
      <vt:lpstr>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第一段在文中的含义？怎样理解？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石家庄市职业财会学校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千篇一律与千变万化</dc:title>
  <dc:creator>BKS</dc:creator>
  <cp:lastModifiedBy>小萌</cp:lastModifiedBy>
  <cp:revision>93</cp:revision>
  <dcterms:created xsi:type="dcterms:W3CDTF">2002-06-24T01:40:00Z</dcterms:created>
  <dcterms:modified xsi:type="dcterms:W3CDTF">2020-07-28T07:31:01Z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