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5" r:id="rId4"/>
    <p:sldId id="257" r:id="rId5"/>
    <p:sldId id="256" r:id="rId6"/>
    <p:sldId id="261" r:id="rId7"/>
    <p:sldId id="262" r:id="rId8"/>
    <p:sldId id="264" r:id="rId9"/>
    <p:sldId id="266" r:id="rId10"/>
    <p:sldId id="268" r:id="rId11"/>
    <p:sldId id="263" r:id="rId12"/>
    <p:sldId id="279" r:id="rId13"/>
    <p:sldId id="278" r:id="rId14"/>
    <p:sldId id="270" r:id="rId15"/>
    <p:sldId id="280" r:id="rId16"/>
    <p:sldId id="267" r:id="rId17"/>
    <p:sldId id="269" r:id="rId18"/>
    <p:sldId id="281" r:id="rId19"/>
    <p:sldId id="289" r:id="rId20"/>
    <p:sldId id="260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副标题 95233"/>
          <p:cNvSpPr>
            <a:spLocks noGrp="1"/>
          </p:cNvSpPr>
          <p:nvPr>
            <p:ph type="subTitle" sz="quarter" idx="1"/>
          </p:nvPr>
        </p:nvSpPr>
        <p:spPr>
          <a:xfrm>
            <a:off x="6096000" y="4648200"/>
            <a:ext cx="6400800" cy="1752600"/>
          </a:xfrm>
        </p:spPr>
        <p:txBody>
          <a:bodyPr anchor="t"/>
          <a:p>
            <a:pPr defTabSz="914400" fontAlgn="base">
              <a:buSzPct val="75000"/>
              <a:buFont typeface="Wingdings" panose="05000000000000000000" pitchFamily="2" charset="2"/>
              <a:buNone/>
            </a:pPr>
            <a:r>
              <a:rPr lang="zh-CN" altLang="en-US" sz="6600" b="1" strike="noStrike" kern="1200" baseline="0" noProof="1" dirty="0">
                <a:latin typeface="Arial" panose="020B0604020202020204" pitchFamily="34" charset="0"/>
                <a:ea typeface="隶书" pitchFamily="49" charset="-122"/>
              </a:rPr>
              <a:t>范晔</a:t>
            </a:r>
            <a:endParaRPr lang="zh-CN" altLang="en-US" sz="6600" b="1" strike="noStrike" kern="1200" baseline="0" noProof="1" dirty="0"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10242" name="图片 95234" descr="20071222849944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-78740"/>
            <a:ext cx="12210415" cy="6911975"/>
          </a:xfrm>
          <a:prstGeom prst="rect">
            <a:avLst/>
          </a:prstGeom>
          <a:ln w="9525">
            <a:noFill/>
          </a:ln>
        </p:spPr>
      </p:pic>
      <p:sp>
        <p:nvSpPr>
          <p:cNvPr id="10243" name="矩形 95235"/>
          <p:cNvSpPr/>
          <p:nvPr/>
        </p:nvSpPr>
        <p:spPr>
          <a:xfrm rot="5400000">
            <a:off x="7810500" y="2019300"/>
            <a:ext cx="3200400" cy="1143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张衡传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文本框 95236"/>
          <p:cNvSpPr txBox="1"/>
          <p:nvPr/>
        </p:nvSpPr>
        <p:spPr>
          <a:xfrm>
            <a:off x="8002905" y="4114800"/>
            <a:ext cx="731520" cy="19780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0"/>
              </a:spcBef>
            </a:pP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范晔</a:t>
            </a:r>
            <a:endParaRPr lang="zh-CN" altLang="en-US" sz="3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0640" y="106680"/>
            <a:ext cx="11973560" cy="6132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</a:t>
            </a: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阳嘉元年</a:t>
            </a:r>
            <a:r>
              <a:rPr lang="zh-CN" altLang="en-US" sz="4400" b="1"/>
              <a:t>，复造候风地动仪。</a:t>
            </a:r>
            <a:r>
              <a:rPr lang="zh-CN" altLang="en-US" sz="4400" b="1">
                <a:solidFill>
                  <a:srgbClr val="FF0000"/>
                </a:solidFill>
              </a:rPr>
              <a:t>以</a:t>
            </a:r>
            <a:r>
              <a:rPr lang="zh-CN" altLang="en-US" sz="4400" b="1"/>
              <a:t>精铜铸成，</a:t>
            </a:r>
            <a:endParaRPr lang="zh-CN" altLang="en-US" sz="4400" b="1"/>
          </a:p>
          <a:p>
            <a:endParaRPr lang="zh-CN" altLang="en-US" sz="4400" b="1">
              <a:solidFill>
                <a:srgbClr val="FF0000"/>
              </a:solidFill>
            </a:endParaRPr>
          </a:p>
          <a:p>
            <a:r>
              <a:rPr lang="zh-CN" altLang="en-US" sz="4400" b="1">
                <a:solidFill>
                  <a:srgbClr val="FF0000"/>
                </a:solidFill>
              </a:rPr>
              <a:t>员</a:t>
            </a:r>
            <a:r>
              <a:rPr lang="zh-CN" altLang="en-US" sz="4400" b="1"/>
              <a:t>径八尺，合盖隆起，形似酒</a:t>
            </a:r>
            <a:r>
              <a:rPr lang="zh-CN" altLang="en-US" sz="4400" b="1">
                <a:solidFill>
                  <a:srgbClr val="FF0000"/>
                </a:solidFill>
              </a:rPr>
              <a:t>尊</a:t>
            </a:r>
            <a:r>
              <a:rPr lang="zh-CN" altLang="en-US" sz="4400" b="1"/>
              <a:t>，</a:t>
            </a:r>
            <a:r>
              <a:rPr lang="zh-CN" altLang="en-US" sz="4400" b="1" u="sng">
                <a:solidFill>
                  <a:srgbClr val="FF0000"/>
                </a:solidFill>
              </a:rPr>
              <a:t>饰以篆文山龟</a:t>
            </a:r>
            <a:endParaRPr lang="zh-CN" altLang="en-US" sz="4400" b="1" u="sng">
              <a:solidFill>
                <a:srgbClr val="FF0000"/>
              </a:solidFill>
            </a:endParaRPr>
          </a:p>
          <a:p>
            <a:endParaRPr lang="zh-CN" altLang="en-US" sz="4400" b="1" u="sng">
              <a:solidFill>
                <a:srgbClr val="FF0000"/>
              </a:solidFill>
            </a:endParaRPr>
          </a:p>
          <a:p>
            <a:r>
              <a:rPr lang="zh-CN" altLang="en-US" sz="4400" b="1" u="sng">
                <a:solidFill>
                  <a:srgbClr val="FF0000"/>
                </a:solidFill>
              </a:rPr>
              <a:t>鸟兽之形</a:t>
            </a:r>
            <a:r>
              <a:rPr lang="zh-CN" altLang="en-US" sz="4400" b="1"/>
              <a:t>。中有</a:t>
            </a:r>
            <a:r>
              <a:rPr lang="zh-CN" altLang="en-US" sz="4400" b="1">
                <a:solidFill>
                  <a:srgbClr val="FF0000"/>
                </a:solidFill>
              </a:rPr>
              <a:t>都</a:t>
            </a:r>
            <a:r>
              <a:rPr lang="zh-CN" altLang="en-US" sz="4400" b="1"/>
              <a:t>柱，</a:t>
            </a:r>
            <a:r>
              <a:rPr lang="zh-CN" altLang="en-US" sz="4400" b="1">
                <a:solidFill>
                  <a:srgbClr val="FF0000"/>
                </a:solidFill>
              </a:rPr>
              <a:t>傍</a:t>
            </a:r>
            <a:r>
              <a:rPr lang="zh-CN" altLang="en-US" sz="4400" b="1"/>
              <a:t>行八道，施关</a:t>
            </a:r>
            <a:r>
              <a:rPr lang="zh-CN" altLang="en-US" sz="4400" b="1">
                <a:solidFill>
                  <a:srgbClr val="FF0000"/>
                </a:solidFill>
              </a:rPr>
              <a:t>发</a:t>
            </a:r>
            <a:r>
              <a:rPr lang="zh-CN" altLang="en-US" sz="4400" b="1"/>
              <a:t>机。外</a:t>
            </a:r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有八龙，首衔铜丸，下有蟾蜍，张口</a:t>
            </a:r>
            <a:r>
              <a:rPr lang="zh-CN" altLang="en-US" sz="4400" b="1">
                <a:solidFill>
                  <a:srgbClr val="FF0000"/>
                </a:solidFill>
              </a:rPr>
              <a:t>承</a:t>
            </a:r>
            <a:r>
              <a:rPr lang="zh-CN" altLang="en-US" sz="4400" b="1"/>
              <a:t>之。其牙</a:t>
            </a:r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机巧制，皆隐在</a:t>
            </a:r>
            <a:r>
              <a:rPr lang="zh-CN" altLang="en-US" sz="4400" b="1">
                <a:solidFill>
                  <a:srgbClr val="FF0000"/>
                </a:solidFill>
              </a:rPr>
              <a:t>尊</a:t>
            </a:r>
            <a:r>
              <a:rPr lang="zh-CN" altLang="en-US" sz="4400" b="1"/>
              <a:t>中，覆盖周密无际。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98306" name="图片 98305" descr="地动仪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-22225" y="-12700"/>
            <a:ext cx="12232005" cy="6874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/>
          <p:nvPr/>
        </p:nvSpPr>
        <p:spPr>
          <a:xfrm>
            <a:off x="788670" y="289560"/>
            <a:ext cx="1162050" cy="498411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  <a:scene3d>
              <a:camera prst="orthographicFront"/>
              <a:lightRig rig="threePt" dir="t"/>
            </a:scene3d>
          </a:bodyPr>
          <a:p>
            <a:pPr lvl="0" indent="0">
              <a:spcBef>
                <a:spcPct val="0"/>
              </a:spcBef>
            </a:pPr>
            <a:r>
              <a:rPr lang="zh-CN" altLang="en-US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候风地动仪</a:t>
            </a:r>
            <a:endParaRPr lang="zh-CN" altLang="en-US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9" descr="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0"/>
            <a:ext cx="916368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2" descr="地动仪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45" y="677545"/>
            <a:ext cx="4663440" cy="5502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Text Box 4"/>
          <p:cNvSpPr txBox="1"/>
          <p:nvPr/>
        </p:nvSpPr>
        <p:spPr>
          <a:xfrm>
            <a:off x="6363970" y="560070"/>
            <a:ext cx="2779713" cy="4697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40000"/>
              </a:lnSpc>
              <a:spcBef>
                <a:spcPct val="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以精铜铸成，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>
              <a:lnSpc>
                <a:spcPct val="140000"/>
              </a:lnSpc>
              <a:spcBef>
                <a:spcPct val="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员径八尺，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>
              <a:lnSpc>
                <a:spcPct val="140000"/>
              </a:lnSpc>
              <a:spcBef>
                <a:spcPct val="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合盖隆起，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>
              <a:lnSpc>
                <a:spcPct val="140000"/>
              </a:lnSpc>
              <a:spcBef>
                <a:spcPct val="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形似酒尊，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>
              <a:lnSpc>
                <a:spcPct val="140000"/>
              </a:lnSpc>
              <a:spcBef>
                <a:spcPct val="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饰以篆文山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>
              <a:lnSpc>
                <a:spcPct val="140000"/>
              </a:lnSpc>
              <a:spcBef>
                <a:spcPct val="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龟鸟兽之形</a:t>
            </a: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30" name="AutoShape 5"/>
          <p:cNvSpPr/>
          <p:nvPr/>
        </p:nvSpPr>
        <p:spPr>
          <a:xfrm>
            <a:off x="9037320" y="1066800"/>
            <a:ext cx="1143000" cy="641350"/>
          </a:xfrm>
          <a:prstGeom prst="wedgeRectCallout">
            <a:avLst>
              <a:gd name="adj1" fmla="val -102083"/>
              <a:gd name="adj2" fmla="val 48019"/>
            </a:avLst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>
              <a:spcBef>
                <a:spcPct val="0"/>
              </a:spcBef>
            </a:pPr>
            <a:r>
              <a:rPr lang="zh-CN" altLang="en-US" sz="3600" b="1" i="1" dirty="0">
                <a:solidFill>
                  <a:srgbClr val="800080"/>
                </a:solidFill>
                <a:latin typeface="Times New Roman" panose="02020603050405020304" pitchFamily="18" charset="0"/>
                <a:ea typeface="隶书" pitchFamily="49" charset="-122"/>
              </a:rPr>
              <a:t>质地</a:t>
            </a:r>
            <a:endParaRPr lang="zh-CN" altLang="en-US" sz="3600" b="1" i="1" dirty="0">
              <a:solidFill>
                <a:srgbClr val="80008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9031" name="AutoShape 6"/>
          <p:cNvSpPr/>
          <p:nvPr/>
        </p:nvSpPr>
        <p:spPr>
          <a:xfrm>
            <a:off x="9144000" y="2788920"/>
            <a:ext cx="1219200" cy="641350"/>
          </a:xfrm>
          <a:prstGeom prst="wedgeRectCallout">
            <a:avLst>
              <a:gd name="adj1" fmla="val -130208"/>
              <a:gd name="adj2" fmla="val 115843"/>
            </a:avLst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>
              <a:spcBef>
                <a:spcPct val="0"/>
              </a:spcBef>
            </a:pPr>
            <a:r>
              <a:rPr lang="zh-CN" altLang="en-US" sz="4000" b="1" i="1" dirty="0">
                <a:solidFill>
                  <a:srgbClr val="800080"/>
                </a:solidFill>
                <a:latin typeface="Times New Roman" panose="02020603050405020304" pitchFamily="18" charset="0"/>
                <a:ea typeface="隶书" pitchFamily="49" charset="-122"/>
              </a:rPr>
              <a:t>外形</a:t>
            </a:r>
            <a:endParaRPr lang="zh-CN" altLang="en-US" sz="4000" b="1" i="1" dirty="0">
              <a:solidFill>
                <a:srgbClr val="80008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9032" name="AutoShape 7"/>
          <p:cNvSpPr/>
          <p:nvPr/>
        </p:nvSpPr>
        <p:spPr>
          <a:xfrm>
            <a:off x="9144000" y="4800600"/>
            <a:ext cx="1219200" cy="641350"/>
          </a:xfrm>
          <a:prstGeom prst="wedgeRectCallout">
            <a:avLst>
              <a:gd name="adj1" fmla="val -100130"/>
              <a:gd name="adj2" fmla="val 75000"/>
            </a:avLst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>
              <a:spcBef>
                <a:spcPct val="0"/>
              </a:spcBef>
            </a:pPr>
            <a:r>
              <a:rPr lang="zh-CN" altLang="en-US" sz="3600" b="1" i="1" dirty="0">
                <a:solidFill>
                  <a:srgbClr val="800080"/>
                </a:solidFill>
                <a:latin typeface="Times New Roman" panose="02020603050405020304" pitchFamily="18" charset="0"/>
                <a:ea typeface="隶书" pitchFamily="49" charset="-122"/>
              </a:rPr>
              <a:t>雕饰</a:t>
            </a:r>
            <a:endParaRPr lang="zh-CN" altLang="en-US" sz="3600" b="1" i="1" dirty="0">
              <a:solidFill>
                <a:srgbClr val="80008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9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129030" grpId="0" bldLvl="0" animBg="1"/>
      <p:bldP spid="129031" grpId="0" bldLvl="0" animBg="1"/>
      <p:bldP spid="1290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-30480"/>
            <a:ext cx="9561830" cy="6871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5575" y="548640"/>
            <a:ext cx="1101090" cy="33832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浑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天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仪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045" y="252095"/>
            <a:ext cx="11847195" cy="6126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/>
              <a:t>王子誓天断</a:t>
            </a:r>
            <a:r>
              <a:rPr lang="zh-CN" altLang="en-US" sz="4400" b="1">
                <a:solidFill>
                  <a:srgbClr val="FF0000"/>
                </a:solidFill>
              </a:rPr>
              <a:t>发</a:t>
            </a:r>
            <a:r>
              <a:rPr lang="zh-CN" altLang="en-US" sz="4400" b="1"/>
              <a:t>，何其怒也？公主窥其不在，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因</a:t>
            </a:r>
            <a:endParaRPr lang="zh-CN" altLang="en-US" sz="4400" b="1">
              <a:solidFill>
                <a:srgbClr val="FF0000"/>
              </a:solidFill>
              <a:sym typeface="+mn-ea"/>
            </a:endParaRPr>
          </a:p>
          <a:p>
            <a:endParaRPr lang="zh-CN" altLang="en-US" sz="44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4400" b="1"/>
              <a:t>窃</a:t>
            </a:r>
            <a:r>
              <a:rPr lang="zh-CN" altLang="en-US" sz="4400" b="1">
                <a:solidFill>
                  <a:srgbClr val="FF0000"/>
                </a:solidFill>
              </a:rPr>
              <a:t>发</a:t>
            </a:r>
            <a:r>
              <a:rPr lang="zh-CN" altLang="en-US" sz="4400" b="1"/>
              <a:t>箱，得其食。王子</a:t>
            </a:r>
            <a:r>
              <a:rPr lang="zh-CN" altLang="en-US" sz="4400" b="1">
                <a:solidFill>
                  <a:srgbClr val="FF0000"/>
                </a:solidFill>
              </a:rPr>
              <a:t>发</a:t>
            </a:r>
            <a:r>
              <a:rPr lang="zh-CN" altLang="en-US" sz="4400" b="1"/>
              <a:t>其踪，欲追，翌日</a:t>
            </a:r>
            <a:r>
              <a:rPr lang="zh-CN" altLang="en-US" sz="4400" b="1">
                <a:solidFill>
                  <a:srgbClr val="FF0000"/>
                </a:solidFill>
              </a:rPr>
              <a:t>发</a:t>
            </a:r>
            <a:r>
              <a:rPr lang="zh-CN" altLang="en-US" sz="4400" b="1"/>
              <a:t>，</a:t>
            </a:r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舟上忽闻大声</a:t>
            </a:r>
            <a:r>
              <a:rPr lang="zh-CN" altLang="en-US" sz="4400" b="1">
                <a:solidFill>
                  <a:srgbClr val="FF0000"/>
                </a:solidFill>
              </a:rPr>
              <a:t>发</a:t>
            </a:r>
            <a:r>
              <a:rPr lang="zh-CN" altLang="en-US" sz="4400" b="1"/>
              <a:t>于水上，不堪，于是</a:t>
            </a:r>
            <a:r>
              <a:rPr lang="zh-CN" altLang="en-US" sz="4400" b="1">
                <a:solidFill>
                  <a:srgbClr val="FF0000"/>
                </a:solidFill>
              </a:rPr>
              <a:t>发</a:t>
            </a:r>
            <a:r>
              <a:rPr lang="zh-CN" altLang="en-US" sz="4400" b="1"/>
              <a:t>众人枪</a:t>
            </a:r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齐</a:t>
            </a:r>
            <a:r>
              <a:rPr lang="zh-CN" altLang="en-US" sz="4400" b="1">
                <a:solidFill>
                  <a:srgbClr val="FF0000"/>
                </a:solidFill>
              </a:rPr>
              <a:t>发</a:t>
            </a:r>
            <a:r>
              <a:rPr lang="zh-CN" altLang="en-US" sz="4400" b="1"/>
              <a:t>，声止，万籁俱寂。觅无踪归，王子</a:t>
            </a:r>
            <a:r>
              <a:rPr lang="zh-CN" altLang="en-US" sz="4400" b="1">
                <a:solidFill>
                  <a:srgbClr val="FF0000"/>
                </a:solidFill>
              </a:rPr>
              <a:t>发</a:t>
            </a:r>
            <a:r>
              <a:rPr lang="zh-CN" altLang="en-US" sz="4400" b="1"/>
              <a:t>公</a:t>
            </a:r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主家人于疆，王</a:t>
            </a:r>
            <a:r>
              <a:rPr lang="zh-CN" altLang="en-US" sz="4400" b="1">
                <a:solidFill>
                  <a:srgbClr val="FF0000"/>
                </a:solidFill>
              </a:rPr>
              <a:t>发</a:t>
            </a:r>
            <a:r>
              <a:rPr lang="zh-CN" altLang="en-US" sz="4400" b="1"/>
              <a:t>令昭告天下王子与公主决。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4635" y="411480"/>
            <a:ext cx="11286490" cy="6131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/>
              <a:t>如有地动，尊</a:t>
            </a:r>
            <a:r>
              <a:rPr lang="zh-CN" altLang="en-US" sz="3600" b="1">
                <a:solidFill>
                  <a:srgbClr val="FF0000"/>
                </a:solidFill>
              </a:rPr>
              <a:t>则振</a:t>
            </a:r>
            <a:r>
              <a:rPr lang="zh-CN" altLang="en-US" sz="3600" b="1"/>
              <a:t>龙，机</a:t>
            </a:r>
            <a:r>
              <a:rPr lang="zh-CN" altLang="en-US" sz="3600" b="1">
                <a:solidFill>
                  <a:srgbClr val="FF0000"/>
                </a:solidFill>
              </a:rPr>
              <a:t>发</a:t>
            </a:r>
            <a:r>
              <a:rPr lang="zh-CN" altLang="en-US" sz="3600" b="1"/>
              <a:t>吐丸，</a:t>
            </a:r>
            <a:r>
              <a:rPr lang="zh-CN" altLang="en-US" sz="3600" b="1">
                <a:solidFill>
                  <a:srgbClr val="FF0000"/>
                </a:solidFill>
              </a:rPr>
              <a:t>而</a:t>
            </a:r>
            <a:r>
              <a:rPr lang="zh-CN" altLang="en-US" sz="3600" b="1"/>
              <a:t>蟾蜍衔  之。振声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激扬，伺者</a:t>
            </a:r>
            <a:r>
              <a:rPr lang="zh-CN" altLang="en-US" sz="3600" b="1">
                <a:solidFill>
                  <a:srgbClr val="FF0000"/>
                </a:solidFill>
              </a:rPr>
              <a:t>因</a:t>
            </a:r>
            <a:r>
              <a:rPr lang="zh-CN" altLang="en-US" sz="3600" b="1"/>
              <a:t>此觉知。虽一龙</a:t>
            </a:r>
            <a:r>
              <a:rPr lang="zh-CN" altLang="en-US" sz="3600" b="1">
                <a:solidFill>
                  <a:srgbClr val="FF0000"/>
                </a:solidFill>
              </a:rPr>
              <a:t>发</a:t>
            </a:r>
            <a:r>
              <a:rPr lang="zh-CN" altLang="en-US" sz="3600" b="1"/>
              <a:t>机，</a:t>
            </a:r>
            <a:r>
              <a:rPr lang="zh-CN" altLang="en-US" sz="3600" b="1">
                <a:solidFill>
                  <a:srgbClr val="FF0000"/>
                </a:solidFill>
              </a:rPr>
              <a:t>而</a:t>
            </a:r>
            <a:r>
              <a:rPr lang="zh-CN" altLang="en-US" sz="3600" b="1"/>
              <a:t>七首不动，寻其</a:t>
            </a:r>
            <a:endParaRPr lang="zh-CN" altLang="en-US" sz="3600" b="1"/>
          </a:p>
          <a:p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方面</a:t>
            </a:r>
            <a:r>
              <a:rPr lang="zh-CN" altLang="en-US" sz="3600" b="1"/>
              <a:t>，</a:t>
            </a:r>
            <a:r>
              <a:rPr lang="zh-CN" altLang="en-US" sz="3600" b="1">
                <a:solidFill>
                  <a:srgbClr val="FF0000"/>
                </a:solidFill>
              </a:rPr>
              <a:t>乃</a:t>
            </a:r>
            <a:r>
              <a:rPr lang="zh-CN" altLang="en-US" sz="3600" b="1"/>
              <a:t>知震之所在。</a:t>
            </a:r>
            <a:r>
              <a:rPr lang="zh-CN" altLang="en-US" sz="3600" b="1" u="sng">
                <a:solidFill>
                  <a:srgbClr val="FF0000"/>
                </a:solidFill>
              </a:rPr>
              <a:t>验之以事</a:t>
            </a:r>
            <a:r>
              <a:rPr lang="zh-CN" altLang="en-US" sz="3600" b="1"/>
              <a:t>，</a:t>
            </a:r>
            <a:r>
              <a:rPr lang="zh-CN" altLang="en-US" sz="3600" b="1">
                <a:solidFill>
                  <a:srgbClr val="FF0000"/>
                </a:solidFill>
              </a:rPr>
              <a:t>合契</a:t>
            </a:r>
            <a:r>
              <a:rPr lang="zh-CN" altLang="en-US" sz="3600" b="1"/>
              <a:t>若神。自书典所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记，</a:t>
            </a:r>
            <a:r>
              <a:rPr lang="zh-CN" altLang="en-US" sz="3600" b="1" u="sng">
                <a:solidFill>
                  <a:srgbClr val="FF0000"/>
                </a:solidFill>
              </a:rPr>
              <a:t>未之有也</a:t>
            </a:r>
            <a:r>
              <a:rPr lang="zh-CN" altLang="en-US" sz="3600" b="1"/>
              <a:t>。</a:t>
            </a:r>
            <a:r>
              <a:rPr lang="zh-CN" altLang="en-US" sz="3600" b="1">
                <a:solidFill>
                  <a:srgbClr val="FF0000"/>
                </a:solidFill>
              </a:rPr>
              <a:t>尝</a:t>
            </a:r>
            <a:r>
              <a:rPr lang="zh-CN" altLang="en-US" sz="3600" b="1"/>
              <a:t>一龙机</a:t>
            </a:r>
            <a:r>
              <a:rPr lang="zh-CN" altLang="en-US" sz="3600" b="1">
                <a:solidFill>
                  <a:srgbClr val="FF0000"/>
                </a:solidFill>
              </a:rPr>
              <a:t>发而</a:t>
            </a:r>
            <a:r>
              <a:rPr lang="zh-CN" altLang="en-US" sz="3600" b="1"/>
              <a:t>地不觉动，京师学者</a:t>
            </a:r>
            <a:r>
              <a:rPr lang="zh-CN" altLang="en-US" sz="3600" b="1">
                <a:solidFill>
                  <a:srgbClr val="FF0000"/>
                </a:solidFill>
              </a:rPr>
              <a:t>咸</a:t>
            </a:r>
            <a:r>
              <a:rPr lang="zh-CN" altLang="en-US" sz="3600" b="1"/>
              <a:t>怪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其</a:t>
            </a:r>
            <a:r>
              <a:rPr lang="zh-CN" altLang="en-US" sz="3600" b="1">
                <a:solidFill>
                  <a:srgbClr val="FF0000"/>
                </a:solidFill>
              </a:rPr>
              <a:t>无征</a:t>
            </a:r>
            <a:r>
              <a:rPr lang="zh-CN" altLang="en-US" sz="3600" b="1"/>
              <a:t>。后数日驿至，果</a:t>
            </a:r>
            <a:r>
              <a:rPr lang="zh-CN" altLang="en-US" sz="3600" b="1">
                <a:solidFill>
                  <a:srgbClr val="FF0000"/>
                </a:solidFill>
              </a:rPr>
              <a:t>地震陇西</a:t>
            </a:r>
            <a:r>
              <a:rPr lang="zh-CN" altLang="en-US" sz="3600" b="1"/>
              <a:t>，</a:t>
            </a:r>
            <a:r>
              <a:rPr lang="zh-CN" altLang="en-US" sz="3600" b="1">
                <a:solidFill>
                  <a:srgbClr val="FF0000"/>
                </a:solidFill>
              </a:rPr>
              <a:t>于是</a:t>
            </a:r>
            <a:r>
              <a:rPr lang="zh-CN" altLang="en-US" sz="3600" b="1"/>
              <a:t>皆服其妙。自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此以后，</a:t>
            </a:r>
            <a:r>
              <a:rPr lang="zh-CN" altLang="en-US" sz="3600" b="1">
                <a:solidFill>
                  <a:srgbClr val="FF0000"/>
                </a:solidFill>
              </a:rPr>
              <a:t>乃</a:t>
            </a:r>
            <a:r>
              <a:rPr lang="zh-CN" altLang="en-US" sz="3600" b="1"/>
              <a:t>令史官记地动</a:t>
            </a:r>
            <a:r>
              <a:rPr lang="zh-CN" altLang="en-US" sz="3600" b="1">
                <a:solidFill>
                  <a:srgbClr val="FF0000"/>
                </a:solidFill>
              </a:rPr>
              <a:t>所从方起</a:t>
            </a:r>
            <a:r>
              <a:rPr lang="zh-CN" altLang="en-US" sz="3600" b="1"/>
              <a:t>。</a:t>
            </a:r>
            <a:endParaRPr lang="zh-CN" altLang="en-US" sz="3600" b="1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" y="28575"/>
            <a:ext cx="12282805" cy="69126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92480" y="2357755"/>
            <a:ext cx="11198225" cy="43643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base">
              <a:buNone/>
            </a:pPr>
            <a:r>
              <a:rPr lang="zh-CN" altLang="en-US" sz="4000" b="1" dirty="0">
                <a:solidFill>
                  <a:srgbClr val="002060"/>
                </a:solidFill>
                <a:sym typeface="+mn-ea"/>
              </a:rPr>
              <a:t>        授予</a:t>
            </a:r>
            <a:r>
              <a:rPr lang="zh-CN" altLang="en-US" sz="4000" b="1" u="sng" dirty="0">
                <a:solidFill>
                  <a:srgbClr val="002060"/>
                </a:solidFill>
                <a:sym typeface="+mn-ea"/>
              </a:rPr>
              <a:t>张衡</a:t>
            </a:r>
            <a:r>
              <a:rPr lang="zh-CN" altLang="en-US" sz="4000" b="1" dirty="0">
                <a:solidFill>
                  <a:srgbClr val="002060"/>
                </a:solidFill>
                <a:sym typeface="+mn-ea"/>
              </a:rPr>
              <a:t>为</a:t>
            </a:r>
            <a:r>
              <a:rPr lang="en-US" altLang="zh-CN" sz="4000" b="1" dirty="0">
                <a:solidFill>
                  <a:srgbClr val="002060"/>
                </a:solidFill>
                <a:sym typeface="+mn-ea"/>
              </a:rPr>
              <a:t>“</a:t>
            </a:r>
            <a:r>
              <a:rPr lang="zh-CN" altLang="en-US" sz="4000" b="1" dirty="0">
                <a:solidFill>
                  <a:srgbClr val="002060"/>
                </a:solidFill>
                <a:sym typeface="+mn-ea"/>
              </a:rPr>
              <a:t>球型人才</a:t>
            </a:r>
            <a:r>
              <a:rPr lang="en-US" altLang="zh-CN" sz="4000" b="1" dirty="0">
                <a:solidFill>
                  <a:srgbClr val="002060"/>
                </a:solidFill>
                <a:sym typeface="+mn-ea"/>
              </a:rPr>
              <a:t>”</a:t>
            </a:r>
            <a:r>
              <a:rPr lang="zh-CN" altLang="en-US" sz="4000" b="1" dirty="0">
                <a:solidFill>
                  <a:srgbClr val="002060"/>
                </a:solidFill>
                <a:sym typeface="+mn-ea"/>
              </a:rPr>
              <a:t>，浑圆的，闪闪的</a:t>
            </a:r>
            <a:endParaRPr lang="zh-CN" altLang="en-US" sz="4000" b="1" dirty="0">
              <a:solidFill>
                <a:srgbClr val="002060"/>
              </a:solidFill>
              <a:sym typeface="+mn-ea"/>
            </a:endParaRPr>
          </a:p>
          <a:p>
            <a:pPr algn="l" fontAlgn="base">
              <a:buNone/>
            </a:pPr>
            <a:r>
              <a:rPr lang="zh-CN" altLang="en-US" sz="4000" b="1" dirty="0">
                <a:solidFill>
                  <a:srgbClr val="002060"/>
                </a:solidFill>
                <a:sym typeface="+mn-ea"/>
              </a:rPr>
              <a:t>球型人才！</a:t>
            </a:r>
            <a:endParaRPr lang="zh-CN" altLang="en-US" sz="4000" b="1" dirty="0">
              <a:solidFill>
                <a:srgbClr val="002060"/>
              </a:solidFill>
              <a:sym typeface="+mn-ea"/>
            </a:endParaRPr>
          </a:p>
          <a:p>
            <a:pPr algn="l" fontAlgn="base">
              <a:buNone/>
            </a:pPr>
            <a:r>
              <a:rPr lang="zh-CN" altLang="en-US" sz="4000" b="1" dirty="0">
                <a:solidFill>
                  <a:srgbClr val="002060"/>
                </a:solidFill>
                <a:sym typeface="+mn-ea"/>
              </a:rPr>
              <a:t>       他致思文学、天文、物理、数学、机械制造，</a:t>
            </a:r>
            <a:endParaRPr lang="zh-CN" altLang="en-US" sz="4000" b="1" dirty="0">
              <a:solidFill>
                <a:srgbClr val="002060"/>
              </a:solidFill>
              <a:sym typeface="+mn-ea"/>
            </a:endParaRPr>
          </a:p>
          <a:p>
            <a:pPr algn="l" fontAlgn="base">
              <a:buNone/>
            </a:pPr>
            <a:r>
              <a:rPr lang="zh-CN" altLang="en-US" sz="4000" b="1" dirty="0">
                <a:solidFill>
                  <a:srgbClr val="002060"/>
                </a:solidFill>
                <a:sym typeface="+mn-ea"/>
              </a:rPr>
              <a:t>制造了浑天仪、地动仪，给后世留下了灿烂</a:t>
            </a:r>
            <a:endParaRPr lang="zh-CN" altLang="en-US" sz="4000" b="1" dirty="0">
              <a:solidFill>
                <a:srgbClr val="002060"/>
              </a:solidFill>
              <a:sym typeface="+mn-ea"/>
            </a:endParaRPr>
          </a:p>
          <a:p>
            <a:pPr algn="l" fontAlgn="base">
              <a:buNone/>
            </a:pPr>
            <a:r>
              <a:rPr lang="zh-CN" altLang="en-US" sz="4000" b="1" dirty="0">
                <a:solidFill>
                  <a:srgbClr val="002060"/>
                </a:solidFill>
                <a:sym typeface="+mn-ea"/>
              </a:rPr>
              <a:t>的科学遗产。 </a:t>
            </a:r>
            <a:endParaRPr lang="zh-CN" altLang="en-US" sz="4000" b="1" dirty="0">
              <a:solidFill>
                <a:srgbClr val="002060"/>
              </a:solidFill>
              <a:sym typeface="+mn-ea"/>
            </a:endParaRPr>
          </a:p>
          <a:p>
            <a:pPr algn="l" fontAlgn="base">
              <a:buNone/>
            </a:pPr>
            <a:r>
              <a:rPr lang="zh-CN" altLang="en-US" sz="4000" b="1" dirty="0">
                <a:solidFill>
                  <a:srgbClr val="002060"/>
                </a:solidFill>
                <a:sym typeface="+mn-ea"/>
              </a:rPr>
              <a:t>        </a:t>
            </a:r>
            <a:endParaRPr lang="zh-CN" altLang="en-US" sz="4000" b="1" strike="noStrike" noProof="1" dirty="0">
              <a:solidFill>
                <a:srgbClr val="002060"/>
              </a:solidFill>
              <a:sym typeface="+mn-ea"/>
            </a:endParaRPr>
          </a:p>
          <a:p>
            <a:pPr algn="l" fontAlgn="base">
              <a:buNone/>
            </a:pPr>
            <a:endParaRPr lang="zh-CN" altLang="en-US" sz="4000" b="1" dirty="0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2275" y="396875"/>
            <a:ext cx="11469370" cy="6132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</a:t>
            </a: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永和初</a:t>
            </a:r>
            <a:r>
              <a:rPr lang="zh-CN" altLang="en-US" sz="4400" b="1"/>
              <a:t>，</a:t>
            </a:r>
            <a:r>
              <a:rPr lang="zh-CN" altLang="en-US" sz="4400" b="1">
                <a:solidFill>
                  <a:srgbClr val="FF0000"/>
                </a:solidFill>
              </a:rPr>
              <a:t>出为</a:t>
            </a:r>
            <a:r>
              <a:rPr lang="zh-CN" altLang="en-US" sz="4400" b="1"/>
              <a:t>河间相。时</a:t>
            </a:r>
            <a:r>
              <a:rPr lang="zh-CN" altLang="en-US" sz="4400" b="1">
                <a:solidFill>
                  <a:srgbClr val="FF0000"/>
                </a:solidFill>
              </a:rPr>
              <a:t>国王</a:t>
            </a:r>
            <a:r>
              <a:rPr lang="zh-CN" altLang="en-US" sz="4400" b="1"/>
              <a:t>骄奢，不</a:t>
            </a:r>
            <a:r>
              <a:rPr lang="zh-CN" altLang="en-US" sz="4400" b="1">
                <a:solidFill>
                  <a:srgbClr val="FF0000"/>
                </a:solidFill>
              </a:rPr>
              <a:t>遵</a:t>
            </a:r>
            <a:endParaRPr lang="zh-CN" altLang="en-US" sz="4400" b="1">
              <a:solidFill>
                <a:srgbClr val="FF0000"/>
              </a:solidFill>
            </a:endParaRPr>
          </a:p>
          <a:p>
            <a:endParaRPr lang="zh-CN" altLang="en-US" sz="4400" b="1">
              <a:solidFill>
                <a:srgbClr val="FF0000"/>
              </a:solidFill>
            </a:endParaRPr>
          </a:p>
          <a:p>
            <a:r>
              <a:rPr lang="zh-CN" altLang="en-US" sz="4400" b="1"/>
              <a:t>典宪；又多</a:t>
            </a:r>
            <a:r>
              <a:rPr lang="zh-CN" altLang="en-US" sz="4400" b="1">
                <a:solidFill>
                  <a:srgbClr val="FF0000"/>
                </a:solidFill>
              </a:rPr>
              <a:t>豪右</a:t>
            </a:r>
            <a:r>
              <a:rPr lang="zh-CN" altLang="en-US" sz="4400" b="1"/>
              <a:t>，共</a:t>
            </a:r>
            <a:r>
              <a:rPr lang="zh-CN" altLang="en-US" sz="4400" b="1">
                <a:solidFill>
                  <a:srgbClr val="FF0000"/>
                </a:solidFill>
              </a:rPr>
              <a:t>为</a:t>
            </a:r>
            <a:r>
              <a:rPr lang="zh-CN" altLang="en-US" sz="4400" b="1"/>
              <a:t>不轨。衡</a:t>
            </a:r>
            <a:r>
              <a:rPr lang="zh-CN" altLang="en-US" sz="4400" b="1">
                <a:solidFill>
                  <a:srgbClr val="FF0000"/>
                </a:solidFill>
              </a:rPr>
              <a:t>下车</a:t>
            </a:r>
            <a:r>
              <a:rPr lang="zh-CN" altLang="en-US" sz="4400" b="1"/>
              <a:t>，</a:t>
            </a:r>
            <a:r>
              <a:rPr lang="zh-CN" altLang="en-US" sz="4400" b="1">
                <a:solidFill>
                  <a:srgbClr val="FF0000"/>
                </a:solidFill>
              </a:rPr>
              <a:t>治</a:t>
            </a:r>
            <a:r>
              <a:rPr lang="zh-CN" altLang="en-US" sz="4400" b="1"/>
              <a:t>威严，</a:t>
            </a:r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整法度，阴知奸党名姓，一时收</a:t>
            </a:r>
            <a:r>
              <a:rPr lang="zh-CN" altLang="en-US" sz="4400" b="1">
                <a:solidFill>
                  <a:srgbClr val="FF0000"/>
                </a:solidFill>
              </a:rPr>
              <a:t>禽</a:t>
            </a:r>
            <a:r>
              <a:rPr lang="zh-CN" altLang="en-US" sz="4400" b="1"/>
              <a:t>，</a:t>
            </a:r>
            <a:r>
              <a:rPr lang="zh-CN" altLang="en-US" sz="4400" b="1">
                <a:solidFill>
                  <a:srgbClr val="FF0000"/>
                </a:solidFill>
              </a:rPr>
              <a:t>上下肃然</a:t>
            </a:r>
            <a:r>
              <a:rPr lang="zh-CN" altLang="en-US" sz="4400" b="1"/>
              <a:t>，</a:t>
            </a:r>
            <a:endParaRPr lang="zh-CN" altLang="en-US" sz="4400" b="1"/>
          </a:p>
          <a:p>
            <a:endParaRPr lang="zh-CN" altLang="en-US" sz="4400" b="1">
              <a:solidFill>
                <a:srgbClr val="FF0000"/>
              </a:solidFill>
            </a:endParaRPr>
          </a:p>
          <a:p>
            <a:r>
              <a:rPr lang="zh-CN" altLang="en-US" sz="4400" b="1">
                <a:solidFill>
                  <a:srgbClr val="FF0000"/>
                </a:solidFill>
              </a:rPr>
              <a:t>称</a:t>
            </a:r>
            <a:r>
              <a:rPr lang="zh-CN" altLang="en-US" sz="4400" b="1"/>
              <a:t>为政理。</a:t>
            </a:r>
            <a:r>
              <a:rPr lang="zh-CN" altLang="en-US" sz="4400" b="1">
                <a:solidFill>
                  <a:srgbClr val="FF0000"/>
                </a:solidFill>
              </a:rPr>
              <a:t>视事</a:t>
            </a:r>
            <a:r>
              <a:rPr lang="zh-CN" altLang="en-US" sz="4400" b="1"/>
              <a:t>三年，上书</a:t>
            </a:r>
            <a:r>
              <a:rPr lang="zh-CN" altLang="en-US" sz="4400" b="1">
                <a:solidFill>
                  <a:srgbClr val="FF0000"/>
                </a:solidFill>
              </a:rPr>
              <a:t>乞骸骨</a:t>
            </a:r>
            <a:r>
              <a:rPr lang="zh-CN" altLang="en-US" sz="4400" b="1"/>
              <a:t>，</a:t>
            </a:r>
            <a:r>
              <a:rPr lang="zh-CN" altLang="en-US" sz="4400" b="1">
                <a:solidFill>
                  <a:srgbClr val="FF0000"/>
                </a:solidFill>
              </a:rPr>
              <a:t>征拜尚书</a:t>
            </a:r>
            <a:r>
              <a:rPr lang="zh-CN" altLang="en-US" sz="4400" b="1"/>
              <a:t>。</a:t>
            </a:r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年六十二，永和四年</a:t>
            </a:r>
            <a:r>
              <a:rPr lang="zh-CN" altLang="en-US" sz="4400" b="1">
                <a:solidFill>
                  <a:srgbClr val="FF0000"/>
                </a:solidFill>
              </a:rPr>
              <a:t>卒</a:t>
            </a:r>
            <a:r>
              <a:rPr lang="zh-CN" altLang="en-US" sz="4400" b="1"/>
              <a:t>。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0" y="0"/>
            <a:ext cx="1224915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94790" y="1798320"/>
            <a:ext cx="9972675" cy="3937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base">
              <a:buNone/>
            </a:pP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     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授予</a:t>
            </a:r>
            <a:r>
              <a:rPr lang="zh-CN" altLang="en-US" sz="36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张衡</a:t>
            </a:r>
            <a:r>
              <a:rPr lang="en-US" altLang="zh-CN" sz="36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通知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“</a:t>
            </a:r>
            <a:r>
              <a:rPr lang="zh-CN" altLang="en-US" sz="36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感动大汉顶级好官员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称号。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 fontAlgn="base">
              <a:buNone/>
            </a:pPr>
            <a:r>
              <a:rPr lang="en-US" altLang="zh-CN" sz="3600" b="1" dirty="0">
                <a:solidFill>
                  <a:schemeClr val="bg1"/>
                </a:solidFill>
                <a:sym typeface="+mn-ea"/>
              </a:rPr>
              <a:t>    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他有才华，搁置在任何地方都会馨香满萦。虽不好做官，却极会做官。</a:t>
            </a:r>
            <a:endParaRPr lang="zh-CN" altLang="en-US" sz="36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 fontAlgn="base">
              <a:buNone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 机警巧妙、善醒好思、计勤策准、雷厉风行，将其放在任何一个职位上，都是做的堂堂正正、为人民所爱戴、为世人所推崇、为后人所怀念的好官！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4805" y="883920"/>
            <a:ext cx="11710670" cy="853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一是张衡的贡献。</a:t>
            </a:r>
            <a:r>
              <a:rPr lang="zh-CN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他发明他发明了地动仪，早于欧洲1700多年。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zh-CN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1700多年。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2120" y="1737995"/>
            <a:ext cx="11040745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二是他的家世。</a:t>
            </a:r>
            <a:r>
              <a:rPr lang="zh-CN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  <a:sym typeface="+mn-ea"/>
              </a:rPr>
              <a:t>张衡出身官宦之家，却无骄奢淫逸的恶习，这十分难能可贵。</a:t>
            </a:r>
            <a:endParaRPr lang="zh-CN" altLang="zh-CN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_GB2312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120" y="3108960"/>
            <a:ext cx="11201400" cy="118872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三是他的学识。</a:t>
            </a:r>
            <a:r>
              <a:rPr lang="zh-CN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  <a:sym typeface="+mn-ea"/>
              </a:rPr>
              <a:t>课文里短短几句话反映了他的好学不倦</a:t>
            </a:r>
            <a:endParaRPr lang="zh-CN" altLang="zh-CN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_GB2312" pitchFamily="49" charset="-122"/>
              <a:sym typeface="+mn-ea"/>
            </a:endParaRPr>
          </a:p>
          <a:p>
            <a:r>
              <a:rPr lang="zh-CN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  <a:sym typeface="+mn-ea"/>
              </a:rPr>
              <a:t>和学识广博。</a:t>
            </a:r>
            <a:endParaRPr lang="zh-CN" altLang="zh-CN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楷体_GB2312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1030" y="4434840"/>
            <a:ext cx="798766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fontAlgn="base">
              <a:buNone/>
            </a:pPr>
            <a:r>
              <a:rPr lang="zh-CN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四是他的为人。</a:t>
            </a:r>
            <a:r>
              <a:rPr lang="zh-CN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  <a:sym typeface="+mn-ea"/>
              </a:rPr>
              <a:t>从容淡静，意味深长</a:t>
            </a:r>
            <a:r>
              <a:rPr lang="zh-CN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。</a:t>
            </a:r>
            <a:endParaRPr lang="zh-CN" altLang="zh-CN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030" y="5364480"/>
            <a:ext cx="93649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fontAlgn="base">
              <a:buNone/>
            </a:pPr>
            <a:r>
              <a:rPr lang="zh-CN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五是他的处世。</a:t>
            </a:r>
            <a:r>
              <a:rPr lang="zh-CN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  <a:sym typeface="+mn-ea"/>
              </a:rPr>
              <a:t>不好结交俗人，但又不自傲</a:t>
            </a:r>
            <a:r>
              <a:rPr lang="zh-CN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。</a:t>
            </a:r>
            <a:endParaRPr lang="zh-CN" altLang="zh-CN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085" y="121920"/>
            <a:ext cx="2478405" cy="64008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zh-CN" sz="3600" b="1" cap="all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温家宝说：</a:t>
            </a:r>
            <a:endParaRPr lang="zh-CN" altLang="zh-CN" sz="3600" b="1" cap="all" noProof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91000" y="525780"/>
            <a:ext cx="3484880" cy="100584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solidFill>
                  <a:schemeClr val="tx1"/>
                </a:solidFill>
                <a:sym typeface="+mn-ea"/>
              </a:rPr>
              <a:t>德才兼备</a:t>
            </a:r>
            <a:endParaRPr lang="zh-CN" altLang="en-US" sz="60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9435" y="496570"/>
            <a:ext cx="1210945" cy="618744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天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才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全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才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奇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才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才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才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过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人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</a:t>
            </a:r>
            <a:r>
              <a:rPr lang="zh-CN" altLang="en-US" sz="3600">
                <a:sym typeface="+mn-ea"/>
              </a:rPr>
              <a:t>  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8595360" y="662940"/>
            <a:ext cx="1134745" cy="618744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人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品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文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品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官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品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品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品超赞 </a:t>
            </a:r>
            <a:r>
              <a:rPr lang="zh-CN" altLang="en-US" sz="4000">
                <a:sym typeface="+mn-ea"/>
              </a:rPr>
              <a:t>   </a:t>
            </a:r>
            <a:endParaRPr lang="zh-CN" altLang="en-US" sz="4000"/>
          </a:p>
        </p:txBody>
      </p:sp>
      <p:sp>
        <p:nvSpPr>
          <p:cNvPr id="31745" name="Text Box 7"/>
          <p:cNvSpPr txBox="1"/>
          <p:nvPr/>
        </p:nvSpPr>
        <p:spPr>
          <a:xfrm>
            <a:off x="4438015" y="2263140"/>
            <a:ext cx="2990850" cy="43275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>
              <a:spcBef>
                <a:spcPct val="0"/>
              </a:spcBef>
            </a:pPr>
            <a:r>
              <a:rPr lang="zh-CN" altLang="en-US" sz="6000" dirty="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人生在勤，</a:t>
            </a:r>
            <a:endParaRPr lang="zh-CN" altLang="en-US" sz="6000" dirty="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lvl="0" indent="0">
              <a:spcBef>
                <a:spcPct val="0"/>
              </a:spcBef>
            </a:pPr>
            <a:r>
              <a:rPr lang="zh-CN" altLang="en-US" sz="6000" dirty="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不索何获？</a:t>
            </a:r>
            <a:endParaRPr lang="zh-CN" altLang="en-US" sz="6000" dirty="0">
              <a:solidFill>
                <a:srgbClr val="CC0000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lvl="0" indent="0">
              <a:spcBef>
                <a:spcPct val="0"/>
              </a:spcBef>
            </a:pPr>
            <a:r>
              <a:rPr lang="zh-CN" altLang="en-US" sz="6000" dirty="0">
                <a:solidFill>
                  <a:srgbClr val="CC0000"/>
                </a:solidFill>
                <a:latin typeface="Times New Roman" panose="02020603050405020304" pitchFamily="18" charset="0"/>
                <a:ea typeface="华文行楷" pitchFamily="2" charset="-122"/>
              </a:rPr>
              <a:t>              </a:t>
            </a:r>
            <a:r>
              <a:rPr lang="zh-CN" altLang="en-US" sz="4800" b="0" dirty="0">
                <a:latin typeface="Times New Roman" panose="02020603050405020304" pitchFamily="18" charset="0"/>
                <a:ea typeface="华文行楷" pitchFamily="2" charset="-122"/>
              </a:rPr>
              <a:t>张衡</a:t>
            </a:r>
            <a:endParaRPr lang="zh-CN" altLang="en-US" sz="4800" b="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  <p:bldP spid="317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02260"/>
            <a:ext cx="10515600" cy="6438265"/>
          </a:xfrm>
        </p:spPr>
        <p:txBody>
          <a:bodyPr/>
          <a:p>
            <a:pPr fontAlgn="base">
              <a:buNone/>
            </a:pPr>
            <a:r>
              <a:rPr lang="en-US" altLang="zh-CN" sz="4800" b="1" dirty="0">
                <a:solidFill>
                  <a:srgbClr val="800000"/>
                </a:solidFill>
                <a:latin typeface="隶书" pitchFamily="49" charset="-122"/>
                <a:ea typeface="隶书" pitchFamily="49" charset="-122"/>
                <a:sym typeface="+mn-ea"/>
              </a:rPr>
              <a:t>    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天如蛋壳，地如蛋黄，天大地小，天地各乘气而立，载水而浮，蛋壳外宇宙是无限的。</a:t>
            </a:r>
            <a:endParaRPr lang="zh-CN" altLang="en-US" sz="48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itchFamily="49" charset="-122"/>
              <a:ea typeface="隶书" pitchFamily="49" charset="-122"/>
              <a:sym typeface="+mn-ea"/>
            </a:endParaRPr>
          </a:p>
          <a:p>
            <a:pPr fontAlgn="base">
              <a:buNone/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       天为阳，地为阴，二者作用造万物。</a:t>
            </a:r>
            <a:endParaRPr lang="zh-CN" altLang="en-US" sz="48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itchFamily="49" charset="-122"/>
              <a:ea typeface="隶书" pitchFamily="49" charset="-122"/>
              <a:sym typeface="+mn-ea"/>
            </a:endParaRPr>
          </a:p>
          <a:p>
            <a:pPr fontAlgn="base">
              <a:buNone/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       月球本身不发光，反射的是太阳光，月食是因月球进入地影造成的。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itchFamily="49" charset="-122"/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2058" descr="PA00309108"/>
          <p:cNvPicPr>
            <a:picLocks noChangeAspect="1"/>
          </p:cNvPicPr>
          <p:nvPr/>
        </p:nvPicPr>
        <p:blipFill>
          <a:blip r:embed="rId1"/>
          <a:srcRect l="1962" t="2753" r="1962" b="3864"/>
          <a:stretch>
            <a:fillRect/>
          </a:stretch>
        </p:blipFill>
        <p:spPr>
          <a:xfrm>
            <a:off x="24765" y="-6350"/>
            <a:ext cx="12192635" cy="684720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5580" y="497840"/>
            <a:ext cx="12111355" cy="5577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/>
              <a:t>传记要突出传的特点，除了介绍人物姓名、籍贯外，还必须选择人物一生中最具代表性的事件，叙述其为人及对社会的影响。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传记基本特点：详实而典型的文字记录和朴实而形象的文学色彩。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传记种类：自传、传、小传、评传、别传、外传等。本文属评传（既记叙人物事迹，有评介与探讨人物思想状况、所处时代背景、思想发展过程和对人类的贡献）。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38150" y="42672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范晔</a:t>
            </a:r>
            <a:endParaRPr lang="zh-CN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9755" y="1866900"/>
            <a:ext cx="112642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/>
              <a:t>字蔚宗，顺阳（今河南南阳淅川）人，南朝宋史学家、文学家。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579755" y="2849880"/>
            <a:ext cx="692721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/>
              <a:t>官至左卫将军，太子詹事。</a:t>
            </a:r>
            <a:endParaRPr lang="zh-CN" altLang="en-US" sz="3200" b="1"/>
          </a:p>
        </p:txBody>
      </p:sp>
      <p:sp>
        <p:nvSpPr>
          <p:cNvPr id="8" name="云形 7"/>
          <p:cNvSpPr/>
          <p:nvPr/>
        </p:nvSpPr>
        <p:spPr>
          <a:xfrm>
            <a:off x="2337435" y="678180"/>
            <a:ext cx="5027930" cy="242316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/>
              <a:t>在古代中国是一个三品官员，属于保卫京畿地区的武装长官</a:t>
            </a:r>
            <a:endParaRPr lang="zh-CN" altLang="en-US" sz="3200" b="1"/>
          </a:p>
        </p:txBody>
      </p:sp>
      <p:sp>
        <p:nvSpPr>
          <p:cNvPr id="9" name="云形 8"/>
          <p:cNvSpPr/>
          <p:nvPr/>
        </p:nvSpPr>
        <p:spPr>
          <a:xfrm>
            <a:off x="7365365" y="678180"/>
            <a:ext cx="4189095" cy="217170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主要掌管皇太子宫中事务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438150" y="3848100"/>
            <a:ext cx="957389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《宋书》上记载，他少年好学，博通经史，善为文章</a:t>
            </a:r>
            <a:endParaRPr lang="zh-CN" altLang="en-US" sz="3200" b="1"/>
          </a:p>
        </p:txBody>
      </p:sp>
      <p:sp>
        <p:nvSpPr>
          <p:cNvPr id="11" name="文本框 10"/>
          <p:cNvSpPr txBox="1"/>
          <p:nvPr/>
        </p:nvSpPr>
        <p:spPr>
          <a:xfrm>
            <a:off x="579120" y="4640580"/>
            <a:ext cx="10439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后因密谋拥戴文帝的兄弟刘义康，被处死刑，时年</a:t>
            </a:r>
            <a:r>
              <a:rPr lang="en-US" altLang="zh-CN" sz="3200" b="1"/>
              <a:t>48</a:t>
            </a:r>
            <a:r>
              <a:rPr lang="zh-CN" altLang="en-US" sz="3200" b="1"/>
              <a:t>岁。</a:t>
            </a:r>
            <a:endParaRPr lang="zh-CN" altLang="en-US" sz="3200" b="1"/>
          </a:p>
        </p:txBody>
      </p:sp>
      <p:sp>
        <p:nvSpPr>
          <p:cNvPr id="12" name="文本框 11"/>
          <p:cNvSpPr txBox="1"/>
          <p:nvPr/>
        </p:nvSpPr>
        <p:spPr>
          <a:xfrm>
            <a:off x="747395" y="5570220"/>
            <a:ext cx="102704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《后汉书》与《史记》《汉书》《三国志》并称前四史。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 animBg="1"/>
      <p:bldP spid="9" grpId="0" animBg="1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 Box 2"/>
          <p:cNvSpPr txBox="1"/>
          <p:nvPr/>
        </p:nvSpPr>
        <p:spPr>
          <a:xfrm>
            <a:off x="2514600" y="1676400"/>
            <a:ext cx="20574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《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汉书</a:t>
            </a:r>
            <a:r>
              <a:rPr lang="en-US" altLang="zh-CN" sz="2800" b="1" u="sng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》</a:t>
            </a:r>
            <a:endParaRPr lang="en-US" altLang="zh-CN" sz="2800" b="1" u="sng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2290" name="Text Box 3"/>
          <p:cNvSpPr txBox="1"/>
          <p:nvPr/>
        </p:nvSpPr>
        <p:spPr>
          <a:xfrm>
            <a:off x="2514600" y="2940050"/>
            <a:ext cx="20574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《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后汉书</a:t>
            </a:r>
            <a:r>
              <a:rPr lang="en-US" altLang="zh-CN" sz="2800" b="1" u="sng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》</a:t>
            </a:r>
            <a:endParaRPr lang="en-US" altLang="zh-CN" sz="2800" b="1" u="sng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2291" name="Text Box 4"/>
          <p:cNvSpPr txBox="1"/>
          <p:nvPr/>
        </p:nvSpPr>
        <p:spPr>
          <a:xfrm>
            <a:off x="2514600" y="4038600"/>
            <a:ext cx="22098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《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三国志</a:t>
            </a:r>
            <a:r>
              <a:rPr lang="en-US" altLang="zh-CN" sz="2800" b="1" u="sng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》</a:t>
            </a:r>
            <a:endParaRPr lang="en-US" altLang="zh-CN" sz="2800" b="1" u="sng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2292" name="Text Box 5"/>
          <p:cNvSpPr txBox="1"/>
          <p:nvPr/>
        </p:nvSpPr>
        <p:spPr>
          <a:xfrm>
            <a:off x="3886200" y="1752600"/>
            <a:ext cx="24384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  <a:r>
              <a:rPr lang="zh-CN" altLang="en-US" sz="28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东汉，班固</a:t>
            </a:r>
            <a:endParaRPr lang="zh-CN" altLang="en-US" sz="2800" b="1" dirty="0">
              <a:solidFill>
                <a:srgbClr val="66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3" name="Text Box 6"/>
          <p:cNvSpPr txBox="1"/>
          <p:nvPr/>
        </p:nvSpPr>
        <p:spPr>
          <a:xfrm>
            <a:off x="4191000" y="2940050"/>
            <a:ext cx="31242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  <a:r>
              <a:rPr lang="zh-CN" altLang="en-US" sz="28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南朝刘宋，范晔</a:t>
            </a:r>
            <a:endParaRPr lang="zh-CN" altLang="en-US" sz="2800" b="1" dirty="0">
              <a:solidFill>
                <a:srgbClr val="66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4" name="Text Box 7"/>
          <p:cNvSpPr txBox="1"/>
          <p:nvPr/>
        </p:nvSpPr>
        <p:spPr>
          <a:xfrm>
            <a:off x="4191000" y="4114800"/>
            <a:ext cx="25146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  <a:r>
              <a:rPr lang="zh-CN" altLang="en-US" sz="28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西晋，陈寿</a:t>
            </a:r>
            <a:endParaRPr lang="zh-CN" altLang="en-US" sz="2800" b="1" dirty="0">
              <a:solidFill>
                <a:srgbClr val="66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5" name="Text Box 8"/>
          <p:cNvSpPr txBox="1"/>
          <p:nvPr/>
        </p:nvSpPr>
        <p:spPr>
          <a:xfrm>
            <a:off x="6553200" y="228600"/>
            <a:ext cx="41148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纪传体，通史</a:t>
            </a:r>
            <a:r>
              <a:rPr lang="zh-CN" altLang="en-US" sz="2800" b="1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上起黄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6" name="Text Box 9"/>
          <p:cNvSpPr txBox="1"/>
          <p:nvPr/>
        </p:nvSpPr>
        <p:spPr>
          <a:xfrm>
            <a:off x="6096000" y="1752600"/>
            <a:ext cx="41910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纪传体，断代史</a:t>
            </a:r>
            <a:r>
              <a:rPr lang="zh-CN" altLang="en-US" sz="2800" b="1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上起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7" name="Text Box 10"/>
          <p:cNvSpPr txBox="1"/>
          <p:nvPr/>
        </p:nvSpPr>
        <p:spPr>
          <a:xfrm>
            <a:off x="7086600" y="2940050"/>
            <a:ext cx="41148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纪传体，断代史</a:t>
            </a:r>
            <a:r>
              <a:rPr lang="zh-CN" altLang="en-US" sz="28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800" b="1" dirty="0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8" name="Text Box 11"/>
          <p:cNvSpPr txBox="1"/>
          <p:nvPr/>
        </p:nvSpPr>
        <p:spPr>
          <a:xfrm>
            <a:off x="6324600" y="4114800"/>
            <a:ext cx="48768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纪传体</a:t>
            </a:r>
            <a:r>
              <a:rPr lang="zh-CN" altLang="en-US" sz="2800" b="1" dirty="0">
                <a:solidFill>
                  <a:schemeClr val="bg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断代史</a:t>
            </a:r>
            <a:r>
              <a:rPr lang="zh-CN" altLang="en-US" sz="28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上起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9" name="Text Box 12"/>
          <p:cNvSpPr txBox="1"/>
          <p:nvPr/>
        </p:nvSpPr>
        <p:spPr>
          <a:xfrm>
            <a:off x="4343400" y="685800"/>
            <a:ext cx="63246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如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廉颇蔺相如列传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鸿门宴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300" name="Text Box 13"/>
          <p:cNvSpPr txBox="1"/>
          <p:nvPr/>
        </p:nvSpPr>
        <p:spPr>
          <a:xfrm>
            <a:off x="6096000" y="3429000"/>
            <a:ext cx="30480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如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张衡传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301" name="Text Box 14"/>
          <p:cNvSpPr txBox="1"/>
          <p:nvPr/>
        </p:nvSpPr>
        <p:spPr>
          <a:xfrm>
            <a:off x="1905000" y="5257800"/>
            <a:ext cx="8382000" cy="94488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   </a:t>
            </a:r>
            <a:r>
              <a:rPr lang="zh-CN" altLang="en-US" sz="2800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  <a:r>
              <a:rPr lang="zh-CN" altLang="en-US" sz="28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北宋，司马光主编，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编年体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，通史，上起战国，下迄五代，如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赤壁之战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302" name="Text Box 15"/>
          <p:cNvSpPr txBox="1"/>
          <p:nvPr/>
        </p:nvSpPr>
        <p:spPr>
          <a:xfrm>
            <a:off x="1752600" y="685800"/>
            <a:ext cx="30480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帝，下迄汉武帝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303" name="Text Box 16"/>
          <p:cNvSpPr txBox="1"/>
          <p:nvPr/>
        </p:nvSpPr>
        <p:spPr>
          <a:xfrm>
            <a:off x="1752600" y="1219200"/>
            <a:ext cx="86106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信陵君窃符救赵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屈原列传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304" name="Text Box 17"/>
          <p:cNvSpPr txBox="1"/>
          <p:nvPr/>
        </p:nvSpPr>
        <p:spPr>
          <a:xfrm>
            <a:off x="2514600" y="228600"/>
            <a:ext cx="24384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《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史记</a:t>
            </a:r>
            <a:r>
              <a:rPr lang="en-US" altLang="zh-CN" sz="2800" b="1" u="sng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》</a:t>
            </a:r>
            <a:endParaRPr lang="en-US" altLang="zh-CN" sz="2800" b="1" u="sng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2305" name="Text Box 18"/>
          <p:cNvSpPr txBox="1"/>
          <p:nvPr/>
        </p:nvSpPr>
        <p:spPr>
          <a:xfrm>
            <a:off x="4038600" y="228600"/>
            <a:ext cx="28194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西汉，司马迁</a:t>
            </a:r>
            <a:endParaRPr lang="zh-CN" altLang="en-US" sz="2800" b="1" dirty="0">
              <a:solidFill>
                <a:srgbClr val="66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306" name="Text Box 19"/>
          <p:cNvSpPr txBox="1"/>
          <p:nvPr/>
        </p:nvSpPr>
        <p:spPr>
          <a:xfrm>
            <a:off x="1752600" y="2209800"/>
            <a:ext cx="61341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汉高祖元年，下迄王莽地皇四年。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307" name="Text Box 20"/>
          <p:cNvSpPr txBox="1"/>
          <p:nvPr/>
        </p:nvSpPr>
        <p:spPr>
          <a:xfrm>
            <a:off x="1828800" y="3429000"/>
            <a:ext cx="44958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上起汉光武帝，下迄汉献帝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308" name="Text Box 21"/>
          <p:cNvSpPr txBox="1"/>
          <p:nvPr/>
        </p:nvSpPr>
        <p:spPr>
          <a:xfrm>
            <a:off x="1828800" y="4572000"/>
            <a:ext cx="60198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黄巾起义，下迄晋灭吴统一全国。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309" name="Text Box 22"/>
          <p:cNvSpPr txBox="1"/>
          <p:nvPr/>
        </p:nvSpPr>
        <p:spPr>
          <a:xfrm>
            <a:off x="2514600" y="5257800"/>
            <a:ext cx="2439035" cy="5181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《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资治通鉴</a:t>
            </a:r>
            <a:r>
              <a:rPr lang="en-US" altLang="zh-CN" sz="2800" b="1" u="sng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》</a:t>
            </a:r>
            <a:endParaRPr lang="en-US" altLang="zh-CN" sz="2800" b="1" u="sng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2310" name="Rectangle 31"/>
          <p:cNvSpPr/>
          <p:nvPr/>
        </p:nvSpPr>
        <p:spPr>
          <a:xfrm>
            <a:off x="7315200" y="2209800"/>
            <a:ext cx="3352800" cy="518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如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苏武传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035" y="88265"/>
            <a:ext cx="12139930" cy="6681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 b="1">
                <a:sym typeface="+mn-ea"/>
              </a:rPr>
              <a:t>         </a:t>
            </a:r>
            <a:r>
              <a:rPr lang="zh-CN" altLang="en-US" sz="4800" b="1">
                <a:sym typeface="+mn-ea"/>
              </a:rPr>
              <a:t>张衡字平子，南阳西鄂人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也</a:t>
            </a:r>
            <a:r>
              <a:rPr lang="zh-CN" altLang="en-US" sz="4800" b="1">
                <a:sym typeface="+mn-ea"/>
              </a:rPr>
              <a:t>。衡少善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属</a:t>
            </a:r>
            <a:r>
              <a:rPr lang="zh-CN" altLang="en-US" sz="4800" b="1">
                <a:sym typeface="+mn-ea"/>
              </a:rPr>
              <a:t>文，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游于三辅</a:t>
            </a:r>
            <a:r>
              <a:rPr lang="zh-CN" altLang="en-US" sz="4800" b="1">
                <a:sym typeface="+mn-ea"/>
              </a:rPr>
              <a:t>，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因</a:t>
            </a:r>
            <a:r>
              <a:rPr lang="zh-CN" altLang="en-US" sz="4800" b="1">
                <a:sym typeface="+mn-ea"/>
              </a:rPr>
              <a:t>入京师，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观</a:t>
            </a:r>
            <a:r>
              <a:rPr lang="zh-CN" altLang="en-US" sz="4800" b="1">
                <a:sym typeface="+mn-ea"/>
              </a:rPr>
              <a:t>太学，遂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通</a:t>
            </a:r>
            <a:r>
              <a:rPr lang="zh-CN" altLang="en-US" sz="4800" b="1">
                <a:sym typeface="+mn-ea"/>
              </a:rPr>
              <a:t>五经，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贯</a:t>
            </a:r>
            <a:r>
              <a:rPr lang="zh-CN" altLang="en-US" sz="4800" b="1">
                <a:sym typeface="+mn-ea"/>
              </a:rPr>
              <a:t>六艺。虽才高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于</a:t>
            </a:r>
            <a:r>
              <a:rPr lang="zh-CN" altLang="en-US" sz="4800" b="1">
                <a:sym typeface="+mn-ea"/>
              </a:rPr>
              <a:t>世，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而</a:t>
            </a:r>
            <a:r>
              <a:rPr lang="zh-CN" altLang="en-US" sz="4800" b="1">
                <a:sym typeface="+mn-ea"/>
              </a:rPr>
              <a:t>无骄尚之情。常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从容</a:t>
            </a:r>
            <a:r>
              <a:rPr lang="zh-CN" altLang="en-US" sz="4800" b="1">
                <a:sym typeface="+mn-ea"/>
              </a:rPr>
              <a:t>淡静，不好交接俗人。</a:t>
            </a:r>
            <a:r>
              <a:rPr lang="zh-CN" altLang="en-US" sz="4800" b="1">
                <a:solidFill>
                  <a:srgbClr val="0070C0"/>
                </a:solidFill>
                <a:sym typeface="+mn-ea"/>
              </a:rPr>
              <a:t>永元中</a:t>
            </a:r>
            <a:r>
              <a:rPr lang="zh-CN" altLang="en-US" sz="4800" b="1">
                <a:sym typeface="+mn-ea"/>
              </a:rPr>
              <a:t>，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举</a:t>
            </a:r>
            <a:r>
              <a:rPr lang="zh-CN" altLang="en-US" sz="4800" b="1">
                <a:sym typeface="+mn-ea"/>
              </a:rPr>
              <a:t>孝廉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不行</a:t>
            </a:r>
            <a:r>
              <a:rPr lang="zh-CN" altLang="en-US" sz="4800" b="1">
                <a:sym typeface="+mn-ea"/>
              </a:rPr>
              <a:t>，连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辟</a:t>
            </a:r>
            <a:r>
              <a:rPr lang="zh-CN" altLang="en-US" sz="4800" b="1">
                <a:sym typeface="+mn-ea"/>
              </a:rPr>
              <a:t>公府不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就</a:t>
            </a:r>
            <a:r>
              <a:rPr lang="zh-CN" altLang="en-US" sz="4800" b="1">
                <a:sym typeface="+mn-ea"/>
              </a:rPr>
              <a:t>。时天下承平日久，自王侯以下莫不逾侈。衡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乃</a:t>
            </a:r>
            <a:r>
              <a:rPr lang="zh-CN" altLang="en-US" sz="4800" b="1">
                <a:sym typeface="+mn-ea"/>
              </a:rPr>
              <a:t>拟班固《两都赋》作《二京赋》，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因以</a:t>
            </a:r>
            <a:r>
              <a:rPr lang="zh-CN" altLang="en-US" sz="4800" b="1">
                <a:sym typeface="+mn-ea"/>
              </a:rPr>
              <a:t>讽谏。精思傅会，十年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乃</a:t>
            </a:r>
            <a:r>
              <a:rPr lang="zh-CN" altLang="en-US" sz="4800" b="1">
                <a:sym typeface="+mn-ea"/>
              </a:rPr>
              <a:t>成。大将军邓骘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奇</a:t>
            </a:r>
            <a:r>
              <a:rPr lang="zh-CN" altLang="en-US" sz="4800" b="1">
                <a:sym typeface="+mn-ea"/>
              </a:rPr>
              <a:t>其才，累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召</a:t>
            </a:r>
            <a:r>
              <a:rPr lang="zh-CN" altLang="en-US" sz="4800" b="1">
                <a:sym typeface="+mn-ea"/>
              </a:rPr>
              <a:t>不应。</a:t>
            </a:r>
            <a:endParaRPr lang="zh-CN" altLang="en-US" sz="4800" b="1">
              <a:sym typeface="+mn-ea"/>
            </a:endParaRPr>
          </a:p>
          <a:p>
            <a:endParaRPr lang="zh-CN" altLang="en-US" sz="4800" b="1">
              <a:sym typeface="+mn-ea"/>
            </a:endParaRPr>
          </a:p>
        </p:txBody>
      </p:sp>
      <p:sp>
        <p:nvSpPr>
          <p:cNvPr id="4" name="流程图: 过程 3"/>
          <p:cNvSpPr/>
          <p:nvPr/>
        </p:nvSpPr>
        <p:spPr>
          <a:xfrm>
            <a:off x="25400" y="88265"/>
            <a:ext cx="3486785" cy="197231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4800">
                <a:solidFill>
                  <a:srgbClr val="FF0000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好学习</a:t>
            </a:r>
            <a:endParaRPr lang="zh-CN" altLang="en-US" sz="4800">
              <a:solidFill>
                <a:srgbClr val="FF0000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26035" y="2060575"/>
            <a:ext cx="3293745" cy="2097405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6600">
                <a:solidFill>
                  <a:srgbClr val="FF0000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好人品</a:t>
            </a:r>
            <a:endParaRPr lang="zh-CN" altLang="en-US" sz="6600">
              <a:solidFill>
                <a:srgbClr val="FF0000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25400" y="4157980"/>
            <a:ext cx="3293110" cy="206883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8000">
                <a:solidFill>
                  <a:srgbClr val="FF0000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好态度</a:t>
            </a:r>
            <a:endParaRPr lang="zh-CN" altLang="en-US" sz="8000">
              <a:solidFill>
                <a:srgbClr val="FF0000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8" name="图片 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" y="-3810"/>
            <a:ext cx="12140565" cy="67735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43050" y="2390140"/>
            <a:ext cx="9242425" cy="14382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zh-CN" altLang="en-US" sz="44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张衡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同学被评为</a:t>
            </a: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东汉著名三好学生</a:t>
            </a: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特发此奖，以兹鼓励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图片 9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4465" y="5076190"/>
            <a:ext cx="110299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52145" y="671195"/>
            <a:ext cx="11198225" cy="5218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4000" b="1"/>
              <a:t>   </a:t>
            </a:r>
            <a:r>
              <a:rPr lang="en-US" altLang="zh-CN" sz="4400" b="1"/>
              <a:t>   </a:t>
            </a:r>
            <a:r>
              <a:rPr lang="en-US" altLang="zh-CN" sz="4800" b="1"/>
              <a:t> </a:t>
            </a:r>
            <a:r>
              <a:rPr lang="zh-CN" altLang="en-US" sz="4800" b="1"/>
              <a:t>一日阳子欲结交</a:t>
            </a:r>
            <a:r>
              <a:rPr lang="zh-CN" altLang="en-US" sz="4800" b="1">
                <a:solidFill>
                  <a:schemeClr val="accent5">
                    <a:lumMod val="75000"/>
                  </a:schemeClr>
                </a:solidFill>
              </a:rPr>
              <a:t>大方之家</a:t>
            </a:r>
            <a:r>
              <a:rPr lang="zh-CN" altLang="en-US" sz="4800" b="1"/>
              <a:t>鑫子。</a:t>
            </a:r>
            <a:r>
              <a:rPr lang="zh-CN" altLang="en-US" sz="4800" b="1">
                <a:solidFill>
                  <a:srgbClr val="FF0000"/>
                </a:solidFill>
              </a:rPr>
              <a:t>因</a:t>
            </a:r>
            <a:r>
              <a:rPr lang="zh-CN" altLang="en-US" sz="4800" b="1">
                <a:sym typeface="+mn-ea"/>
              </a:rPr>
              <a:t>余与鑫子甚好，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因</a:t>
            </a:r>
            <a:r>
              <a:rPr lang="zh-CN" altLang="en-US" sz="4800" b="1">
                <a:sym typeface="+mn-ea"/>
              </a:rPr>
              <a:t>余过鑫子。吾与阳子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就</a:t>
            </a:r>
            <a:r>
              <a:rPr lang="zh-CN" altLang="en-US" sz="4800" b="1">
                <a:sym typeface="+mn-ea"/>
              </a:rPr>
              <a:t>车，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就</a:t>
            </a:r>
            <a:r>
              <a:rPr lang="zh-CN" altLang="en-US" sz="4800" b="1">
                <a:sym typeface="+mn-ea"/>
              </a:rPr>
              <a:t>鑫家闻明月之诗，窈窕之章。入</a:t>
            </a:r>
            <a:r>
              <a:rPr lang="zh-CN" altLang="en-US" sz="4800" b="1"/>
              <a:t>鑫子举酒</a:t>
            </a:r>
            <a:r>
              <a:rPr lang="zh-CN" altLang="en-US" sz="4800" b="1">
                <a:solidFill>
                  <a:srgbClr val="FF0000"/>
                </a:solidFill>
              </a:rPr>
              <a:t>属</a:t>
            </a:r>
            <a:r>
              <a:rPr lang="zh-CN" altLang="en-US" sz="4800" b="1"/>
              <a:t>客，</a:t>
            </a:r>
            <a:r>
              <a:rPr lang="zh-CN" altLang="en-US" sz="4800" b="1">
                <a:sym typeface="+mn-ea"/>
              </a:rPr>
              <a:t>阳子</a:t>
            </a:r>
            <a:r>
              <a:rPr lang="zh-CN" altLang="en-US" sz="4800" b="1">
                <a:solidFill>
                  <a:srgbClr val="FF0000"/>
                </a:solidFill>
              </a:rPr>
              <a:t>因</a:t>
            </a:r>
            <a:r>
              <a:rPr lang="zh-CN" altLang="en-US" sz="4800" b="1">
                <a:solidFill>
                  <a:schemeClr val="tx1"/>
                </a:solidFill>
              </a:rPr>
              <a:t>出其原创诗歌，读之鑫子大惭，</a:t>
            </a:r>
            <a:r>
              <a:rPr lang="zh-CN" altLang="en-US" sz="4800" b="1">
                <a:solidFill>
                  <a:srgbClr val="FF0000"/>
                </a:solidFill>
              </a:rPr>
              <a:t>因</a:t>
            </a:r>
            <a:r>
              <a:rPr lang="zh-CN" altLang="en-US" sz="4800" b="1">
                <a:solidFill>
                  <a:schemeClr val="tx1"/>
                </a:solidFill>
              </a:rPr>
              <a:t>毁己诗集，誓不</a:t>
            </a:r>
            <a:r>
              <a:rPr lang="zh-CN" altLang="en-US" sz="4800" b="1">
                <a:solidFill>
                  <a:srgbClr val="FF0000"/>
                </a:solidFill>
              </a:rPr>
              <a:t>属</a:t>
            </a:r>
            <a:r>
              <a:rPr lang="zh-CN" altLang="en-US" sz="4800" b="1">
                <a:solidFill>
                  <a:schemeClr val="tx1"/>
                </a:solidFill>
              </a:rPr>
              <a:t>文。自此阳子名声大噪，世人称之，阳子曰：</a:t>
            </a:r>
            <a:r>
              <a:rPr lang="en-US" altLang="zh-CN" sz="4800" b="1">
                <a:solidFill>
                  <a:schemeClr val="tx1"/>
                </a:solidFill>
              </a:rPr>
              <a:t>“</a:t>
            </a:r>
            <a:r>
              <a:rPr lang="zh-CN" altLang="en-US" sz="4800" b="1">
                <a:solidFill>
                  <a:schemeClr val="tx1"/>
                </a:solidFill>
              </a:rPr>
              <a:t>此鑫子欲</a:t>
            </a:r>
            <a:r>
              <a:rPr lang="zh-CN" altLang="en-US" sz="4800" b="1">
                <a:solidFill>
                  <a:srgbClr val="FF0000"/>
                </a:solidFill>
              </a:rPr>
              <a:t>就</a:t>
            </a:r>
            <a:r>
              <a:rPr lang="zh-CN" altLang="en-US" sz="4800" b="1">
                <a:solidFill>
                  <a:schemeClr val="tx1"/>
                </a:solidFill>
              </a:rPr>
              <a:t>吾也。</a:t>
            </a:r>
            <a:r>
              <a:rPr lang="en-US" altLang="zh-CN" sz="4800" b="1">
                <a:solidFill>
                  <a:schemeClr val="tx1"/>
                </a:solidFill>
              </a:rPr>
              <a:t>”</a:t>
            </a:r>
            <a:endParaRPr lang="en-US" altLang="zh-CN" sz="4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08000" y="271780"/>
            <a:ext cx="11557000" cy="478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/>
              <a:t>     </a:t>
            </a:r>
            <a:r>
              <a:rPr lang="zh-CN" altLang="en-US" sz="4400" b="1"/>
              <a:t>衡善机巧，</a:t>
            </a:r>
            <a:r>
              <a:rPr lang="zh-CN" altLang="en-US" sz="4400" b="1" u="sng">
                <a:solidFill>
                  <a:srgbClr val="FF0000"/>
                </a:solidFill>
              </a:rPr>
              <a:t>尤致思于天文、阴阳、历算。</a:t>
            </a:r>
            <a:r>
              <a:rPr lang="zh-CN" altLang="en-US" sz="4400" b="1"/>
              <a:t>安帝</a:t>
            </a:r>
            <a:r>
              <a:rPr lang="zh-CN" altLang="en-US" sz="4400" b="1">
                <a:solidFill>
                  <a:srgbClr val="FF0000"/>
                </a:solidFill>
              </a:rPr>
              <a:t>雅</a:t>
            </a:r>
            <a:r>
              <a:rPr lang="zh-CN" altLang="en-US" sz="4400" b="1"/>
              <a:t>闻衡善术学，</a:t>
            </a:r>
            <a:r>
              <a:rPr lang="zh-CN" altLang="en-US" sz="4400" b="1">
                <a:solidFill>
                  <a:srgbClr val="FF0000"/>
                </a:solidFill>
              </a:rPr>
              <a:t>公车特征拜</a:t>
            </a:r>
            <a:r>
              <a:rPr lang="zh-CN" altLang="en-US" sz="4400" b="1"/>
              <a:t>郎中，</a:t>
            </a:r>
            <a:r>
              <a:rPr lang="zh-CN" altLang="en-US" sz="4400" b="1">
                <a:solidFill>
                  <a:srgbClr val="FF0000"/>
                </a:solidFill>
              </a:rPr>
              <a:t>再迁为</a:t>
            </a:r>
            <a:r>
              <a:rPr lang="zh-CN" altLang="en-US" sz="4400" b="1"/>
              <a:t>太史令。遂</a:t>
            </a:r>
            <a:r>
              <a:rPr lang="zh-CN" altLang="en-US" sz="4400" b="1">
                <a:solidFill>
                  <a:srgbClr val="FF0000"/>
                </a:solidFill>
              </a:rPr>
              <a:t>乃</a:t>
            </a:r>
            <a:r>
              <a:rPr lang="zh-CN" altLang="en-US" sz="4400" b="1"/>
              <a:t>研核阴阳，妙尽璇玑之</a:t>
            </a:r>
            <a:r>
              <a:rPr lang="zh-CN" altLang="en-US" sz="4400" b="1">
                <a:solidFill>
                  <a:srgbClr val="FF0000"/>
                </a:solidFill>
              </a:rPr>
              <a:t>正</a:t>
            </a:r>
            <a:r>
              <a:rPr lang="zh-CN" altLang="en-US" sz="4400" b="1"/>
              <a:t>，</a:t>
            </a:r>
            <a:r>
              <a:rPr lang="zh-CN" altLang="en-US" sz="4400" b="1" u="sng"/>
              <a:t>作浑天仪，著《灵宪》、《算罔论》</a:t>
            </a:r>
            <a:r>
              <a:rPr lang="zh-CN" altLang="en-US" sz="4400" b="1"/>
              <a:t>，言甚详明。</a:t>
            </a:r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　　</a:t>
            </a: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顺帝初</a:t>
            </a:r>
            <a:r>
              <a:rPr lang="zh-CN" altLang="en-US" sz="4400" b="1"/>
              <a:t>，</a:t>
            </a:r>
            <a:r>
              <a:rPr lang="zh-CN" altLang="en-US" sz="4400" b="1">
                <a:solidFill>
                  <a:srgbClr val="FF0000"/>
                </a:solidFill>
              </a:rPr>
              <a:t>再</a:t>
            </a:r>
            <a:r>
              <a:rPr lang="zh-CN" altLang="en-US" sz="4400" b="1"/>
              <a:t>转，复</a:t>
            </a:r>
            <a:r>
              <a:rPr lang="zh-CN" altLang="en-US" sz="4400" b="1">
                <a:solidFill>
                  <a:srgbClr val="FF0000"/>
                </a:solidFill>
              </a:rPr>
              <a:t>为</a:t>
            </a:r>
            <a:r>
              <a:rPr lang="zh-CN" altLang="en-US" sz="4400" b="1"/>
              <a:t>太史令。衡不慕当世，所居之官</a:t>
            </a:r>
            <a:r>
              <a:rPr lang="zh-CN" altLang="en-US" sz="4400" b="1">
                <a:solidFill>
                  <a:srgbClr val="FF0000"/>
                </a:solidFill>
              </a:rPr>
              <a:t>辄</a:t>
            </a:r>
            <a:r>
              <a:rPr lang="zh-CN" altLang="en-US" sz="4400" b="1"/>
              <a:t>积年不</a:t>
            </a:r>
            <a:r>
              <a:rPr lang="zh-CN" altLang="en-US" sz="4400" b="1">
                <a:solidFill>
                  <a:srgbClr val="FF0000"/>
                </a:solidFill>
              </a:rPr>
              <a:t>徙</a:t>
            </a:r>
            <a:r>
              <a:rPr lang="zh-CN" altLang="en-US" sz="4400" b="1"/>
              <a:t>。自</a:t>
            </a:r>
            <a:r>
              <a:rPr lang="zh-CN" altLang="en-US" sz="4400" b="1">
                <a:solidFill>
                  <a:srgbClr val="FF0000"/>
                </a:solidFill>
              </a:rPr>
              <a:t>去</a:t>
            </a:r>
            <a:r>
              <a:rPr lang="zh-CN" altLang="en-US" sz="4400" b="1"/>
              <a:t>史职，五载复还。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2045</Words>
  <Application>WPS 演示</Application>
  <PresentationFormat>宽屏</PresentationFormat>
  <Paragraphs>205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隶书</vt:lpstr>
      <vt:lpstr>叶根友毛笔行书2.0版</vt:lpstr>
      <vt:lpstr>Times New Roman</vt:lpstr>
      <vt:lpstr>华文新魏</vt:lpstr>
      <vt:lpstr>楷体_GB2312</vt:lpstr>
      <vt:lpstr>黑体</vt:lpstr>
      <vt:lpstr>华文行楷</vt:lpstr>
      <vt:lpstr>微软雅黑</vt:lpstr>
      <vt:lpstr>Calibri Light</vt:lpstr>
      <vt:lpstr>Calibri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</cp:revision>
  <dcterms:created xsi:type="dcterms:W3CDTF">2016-12-14T09:20:00Z</dcterms:created>
  <dcterms:modified xsi:type="dcterms:W3CDTF">2016-12-15T08:40:31Z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