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7"/>
  </p:notesMasterIdLst>
  <p:sldIdLst>
    <p:sldId id="290" r:id="rId2"/>
    <p:sldId id="352" r:id="rId3"/>
    <p:sldId id="304" r:id="rId4"/>
    <p:sldId id="321" r:id="rId5"/>
    <p:sldId id="305" r:id="rId6"/>
    <p:sldId id="353" r:id="rId7"/>
    <p:sldId id="337" r:id="rId8"/>
    <p:sldId id="338" r:id="rId9"/>
    <p:sldId id="339" r:id="rId10"/>
    <p:sldId id="354" r:id="rId11"/>
    <p:sldId id="355" r:id="rId12"/>
    <p:sldId id="356" r:id="rId13"/>
    <p:sldId id="357" r:id="rId14"/>
    <p:sldId id="358" r:id="rId15"/>
    <p:sldId id="359" r:id="rId16"/>
    <p:sldId id="360" r:id="rId17"/>
    <p:sldId id="361" r:id="rId18"/>
    <p:sldId id="362" r:id="rId19"/>
    <p:sldId id="363" r:id="rId20"/>
    <p:sldId id="364" r:id="rId21"/>
    <p:sldId id="365" r:id="rId22"/>
    <p:sldId id="366" r:id="rId23"/>
    <p:sldId id="367" r:id="rId24"/>
    <p:sldId id="368" r:id="rId25"/>
    <p:sldId id="369" r:id="rId26"/>
    <p:sldId id="370" r:id="rId27"/>
    <p:sldId id="371" r:id="rId28"/>
    <p:sldId id="372" r:id="rId29"/>
    <p:sldId id="373" r:id="rId30"/>
    <p:sldId id="374" r:id="rId31"/>
    <p:sldId id="375" r:id="rId32"/>
    <p:sldId id="376" r:id="rId33"/>
    <p:sldId id="377" r:id="rId34"/>
    <p:sldId id="378" r:id="rId35"/>
    <p:sldId id="299" r:id="rId36"/>
  </p:sldIdLst>
  <p:sldSz cx="11520488" cy="6480175"/>
  <p:notesSz cx="6858000" cy="9144000"/>
  <p:defaultTextStyle>
    <a:defPPr>
      <a:defRPr lang="en-US"/>
    </a:defPPr>
    <a:lvl1pPr marL="0" lvl="0" indent="0" algn="l" defTabSz="4572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mn-ea"/>
        <a:cs typeface="+mn-cs"/>
      </a:defRPr>
    </a:lvl1pPr>
    <a:lvl2pPr marL="457200" lvl="1" indent="0" algn="l" defTabSz="4572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mn-ea"/>
        <a:cs typeface="+mn-cs"/>
      </a:defRPr>
    </a:lvl2pPr>
    <a:lvl3pPr marL="914400" lvl="2" indent="0" algn="l" defTabSz="4572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mn-ea"/>
        <a:cs typeface="+mn-cs"/>
      </a:defRPr>
    </a:lvl3pPr>
    <a:lvl4pPr marL="1371600" lvl="3" indent="0" algn="l" defTabSz="4572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mn-ea"/>
        <a:cs typeface="+mn-cs"/>
      </a:defRPr>
    </a:lvl4pPr>
    <a:lvl5pPr marL="1828800" lvl="4" indent="0" algn="l" defTabSz="4572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mn-ea"/>
        <a:cs typeface="+mn-cs"/>
      </a:defRPr>
    </a:lvl5pPr>
    <a:lvl6pPr marL="2286000" lvl="5" indent="0" algn="l" defTabSz="4572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mn-ea"/>
        <a:cs typeface="+mn-cs"/>
      </a:defRPr>
    </a:lvl6pPr>
    <a:lvl7pPr marL="2743200" lvl="6" indent="0" algn="l" defTabSz="4572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mn-ea"/>
        <a:cs typeface="+mn-cs"/>
      </a:defRPr>
    </a:lvl7pPr>
    <a:lvl8pPr marL="3200400" lvl="7" indent="0" algn="l" defTabSz="4572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mn-ea"/>
        <a:cs typeface="+mn-cs"/>
      </a:defRPr>
    </a:lvl8pPr>
    <a:lvl9pPr marL="3657600" lvl="8" indent="0" algn="l" defTabSz="4572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mn-ea"/>
        <a:cs typeface="+mn-cs"/>
      </a:defRPr>
    </a:lvl9pPr>
  </p:defaultTextStyle>
  <p:extLst>
    <p:ext uri="{EFAFB233-063F-42B5-8137-9DF3F51BA10A}">
      <p15:sldGuideLst xmlns:p15="http://schemas.microsoft.com/office/powerpoint/2012/main">
        <p15:guide id="1" orient="horz" pos="2748">
          <p15:clr>
            <a:srgbClr val="A4A3A4"/>
          </p15:clr>
        </p15:guide>
        <p15:guide id="2" orient="horz" pos="226">
          <p15:clr>
            <a:srgbClr val="A4A3A4"/>
          </p15:clr>
        </p15:guide>
        <p15:guide id="3" orient="horz" pos="3923">
          <p15:clr>
            <a:srgbClr val="A4A3A4"/>
          </p15:clr>
        </p15:guide>
        <p15:guide id="4" orient="horz" pos="3717">
          <p15:clr>
            <a:srgbClr val="A4A3A4"/>
          </p15:clr>
        </p15:guide>
        <p15:guide id="5" orient="horz" pos="317">
          <p15:clr>
            <a:srgbClr val="A4A3A4"/>
          </p15:clr>
        </p15:guide>
        <p15:guide id="6" orient="horz" pos="2557">
          <p15:clr>
            <a:srgbClr val="A4A3A4"/>
          </p15:clr>
        </p15:guide>
        <p15:guide id="7" pos="159">
          <p15:clr>
            <a:srgbClr val="A4A3A4"/>
          </p15:clr>
        </p15:guide>
        <p15:guide id="8" pos="7098">
          <p15:clr>
            <a:srgbClr val="A4A3A4"/>
          </p15:clr>
        </p15:guide>
        <p15:guide id="9" pos="6770">
          <p15:clr>
            <a:srgbClr val="A4A3A4"/>
          </p15:clr>
        </p15:guide>
        <p15:guide id="10" pos="691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10C0C"/>
    <a:srgbClr val="966833"/>
    <a:srgbClr val="1C4347"/>
    <a:srgbClr val="293D5F"/>
    <a:srgbClr val="1B4DA1"/>
    <a:srgbClr val="015D62"/>
    <a:srgbClr val="008077"/>
    <a:srgbClr val="4FB0C8"/>
    <a:srgbClr val="E1C700"/>
    <a:srgbClr val="DBB08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359"/>
    <p:restoredTop sz="94674"/>
  </p:normalViewPr>
  <p:slideViewPr>
    <p:cSldViewPr snapToGrid="0" snapToObjects="1" showGuides="1">
      <p:cViewPr varScale="1">
        <p:scale>
          <a:sx n="72" d="100"/>
          <a:sy n="72" d="100"/>
        </p:scale>
        <p:origin x="708" y="56"/>
      </p:cViewPr>
      <p:guideLst>
        <p:guide orient="horz" pos="2748"/>
        <p:guide orient="horz" pos="226"/>
        <p:guide orient="horz" pos="3923"/>
        <p:guide orient="horz" pos="3717"/>
        <p:guide orient="horz" pos="317"/>
        <p:guide orient="horz" pos="2557"/>
        <p:guide pos="159"/>
        <p:guide pos="7098"/>
        <p:guide pos="6770"/>
        <p:guide pos="6917"/>
      </p:guideLst>
    </p:cSldViewPr>
  </p:slideViewPr>
  <p:notesTextViewPr>
    <p:cViewPr>
      <p:scale>
        <a:sx n="1" d="1"/>
        <a:sy n="1" d="1"/>
      </p:scale>
      <p:origin x="0" y="0"/>
    </p:cViewPr>
  </p:notesTextViewPr>
  <p:sorterViewPr>
    <p:cViewPr>
      <p:scale>
        <a:sx n="66" d="100"/>
        <a:sy n="66" d="100"/>
      </p:scale>
      <p:origin x="0" y="0"/>
    </p:cViewPr>
  </p:sorter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auto"/>
            <a:endParaRPr kumimoji="1"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fontAlgn="auto"/>
            <a:fld id="{B0AB35E5-728A-9A45-BE5B-65E5B0C1E3AB}" type="datetimeFigureOut">
              <a:rPr kumimoji="1" lang="zh-CN" altLang="en-US" strike="noStrike" noProof="1" smtClean="0">
                <a:latin typeface="+mn-lt"/>
                <a:ea typeface="+mn-ea"/>
                <a:cs typeface="+mn-cs"/>
              </a:rPr>
              <a:pPr fontAlgn="auto"/>
              <a:t>2020/5/18</a:t>
            </a:fld>
            <a:endParaRPr kumimoji="1" lang="zh-CN" altLang="en-US" strike="noStrike" noProof="1"/>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fontAlgn="auto"/>
            <a:endParaRPr lang="zh-CN" altLang="en-US" strike="noStrike" noProof="1"/>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fontAlgn="auto"/>
            <a:r>
              <a:rPr kumimoji="1" lang="zh-CN" altLang="en-US" sz="1135" strike="noStrike" noProof="1"/>
              <a:t>单击此处编辑母版文本样式</a:t>
            </a:r>
            <a:endParaRPr kumimoji="1" lang="zh-CN" altLang="en-US" strike="noStrike" noProof="1"/>
          </a:p>
          <a:p>
            <a:pPr lvl="1" fontAlgn="auto"/>
            <a:r>
              <a:rPr kumimoji="1" lang="zh-CN" altLang="en-US" sz="1135" strike="noStrike" noProof="1"/>
              <a:t>二级</a:t>
            </a:r>
            <a:endParaRPr kumimoji="1" lang="zh-CN" altLang="en-US" strike="noStrike" noProof="1"/>
          </a:p>
          <a:p>
            <a:pPr lvl="2" fontAlgn="auto"/>
            <a:r>
              <a:rPr kumimoji="1" lang="zh-CN" altLang="en-US" sz="1135" strike="noStrike" noProof="1"/>
              <a:t>三级</a:t>
            </a:r>
            <a:endParaRPr kumimoji="1" lang="zh-CN" altLang="en-US" strike="noStrike" noProof="1"/>
          </a:p>
          <a:p>
            <a:pPr lvl="3" fontAlgn="auto"/>
            <a:r>
              <a:rPr kumimoji="1" lang="zh-CN" altLang="en-US" sz="1135" strike="noStrike" noProof="1"/>
              <a:t>四级</a:t>
            </a:r>
            <a:endParaRPr kumimoji="1" lang="zh-CN" altLang="en-US" strike="noStrike" noProof="1"/>
          </a:p>
          <a:p>
            <a:pPr lvl="4" fontAlgn="auto"/>
            <a:r>
              <a:rPr kumimoji="1" lang="zh-CN" altLang="en-US" sz="1135" strike="noStrike" noProof="1"/>
              <a:t>五级</a:t>
            </a:r>
            <a:endParaRPr kumimoji="1" lang="zh-CN" altLang="en-US" strike="noStrike" noProof="1"/>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fontAlgn="auto"/>
            <a:endParaRPr kumimoji="1" lang="zh-CN" altLang="en-US" strike="noStrike" noProof="1"/>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fontAlgn="auto"/>
            <a:fld id="{B95BA9FB-159A-AA47-9E78-4C6C54AA901C}" type="slidenum">
              <a:rPr kumimoji="1" lang="zh-CN" altLang="en-US" strike="noStrike" noProof="1" smtClean="0">
                <a:latin typeface="+mn-lt"/>
                <a:ea typeface="+mn-ea"/>
                <a:cs typeface="+mn-cs"/>
              </a:rPr>
              <a:pPr fontAlgn="auto"/>
              <a:t>‹#›</a:t>
            </a:fld>
            <a:endParaRPr kumimoji="1"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864235" rtl="0" eaLnBrk="1" latinLnBrk="0" hangingPunct="1">
      <a:defRPr sz="1135" kern="1200">
        <a:solidFill>
          <a:schemeClr val="tx1"/>
        </a:solidFill>
        <a:latin typeface="+mn-lt"/>
        <a:ea typeface="+mn-ea"/>
        <a:cs typeface="+mn-cs"/>
      </a:defRPr>
    </a:lvl1pPr>
    <a:lvl2pPr marL="431800" algn="l" defTabSz="864235" rtl="0" eaLnBrk="1" latinLnBrk="0" hangingPunct="1">
      <a:defRPr sz="1135" kern="1200">
        <a:solidFill>
          <a:schemeClr val="tx1"/>
        </a:solidFill>
        <a:latin typeface="+mn-lt"/>
        <a:ea typeface="+mn-ea"/>
        <a:cs typeface="+mn-cs"/>
      </a:defRPr>
    </a:lvl2pPr>
    <a:lvl3pPr marL="864235" algn="l" defTabSz="864235" rtl="0" eaLnBrk="1" latinLnBrk="0" hangingPunct="1">
      <a:defRPr sz="1135" kern="1200">
        <a:solidFill>
          <a:schemeClr val="tx1"/>
        </a:solidFill>
        <a:latin typeface="+mn-lt"/>
        <a:ea typeface="+mn-ea"/>
        <a:cs typeface="+mn-cs"/>
      </a:defRPr>
    </a:lvl3pPr>
    <a:lvl4pPr marL="1296035" algn="l" defTabSz="864235" rtl="0" eaLnBrk="1" latinLnBrk="0" hangingPunct="1">
      <a:defRPr sz="1135" kern="1200">
        <a:solidFill>
          <a:schemeClr val="tx1"/>
        </a:solidFill>
        <a:latin typeface="+mn-lt"/>
        <a:ea typeface="+mn-ea"/>
        <a:cs typeface="+mn-cs"/>
      </a:defRPr>
    </a:lvl4pPr>
    <a:lvl5pPr marL="1727835" algn="l" defTabSz="864235" rtl="0" eaLnBrk="1" latinLnBrk="0" hangingPunct="1">
      <a:defRPr sz="1135" kern="1200">
        <a:solidFill>
          <a:schemeClr val="tx1"/>
        </a:solidFill>
        <a:latin typeface="+mn-lt"/>
        <a:ea typeface="+mn-ea"/>
        <a:cs typeface="+mn-cs"/>
      </a:defRPr>
    </a:lvl5pPr>
    <a:lvl6pPr marL="2160270" algn="l" defTabSz="864235" rtl="0" eaLnBrk="1" latinLnBrk="0" hangingPunct="1">
      <a:defRPr sz="1135" kern="1200">
        <a:solidFill>
          <a:schemeClr val="tx1"/>
        </a:solidFill>
        <a:latin typeface="+mn-lt"/>
        <a:ea typeface="+mn-ea"/>
        <a:cs typeface="+mn-cs"/>
      </a:defRPr>
    </a:lvl6pPr>
    <a:lvl7pPr marL="2592070" algn="l" defTabSz="864235" rtl="0" eaLnBrk="1" latinLnBrk="0" hangingPunct="1">
      <a:defRPr sz="1135" kern="1200">
        <a:solidFill>
          <a:schemeClr val="tx1"/>
        </a:solidFill>
        <a:latin typeface="+mn-lt"/>
        <a:ea typeface="+mn-ea"/>
        <a:cs typeface="+mn-cs"/>
      </a:defRPr>
    </a:lvl7pPr>
    <a:lvl8pPr marL="3023870" algn="l" defTabSz="864235" rtl="0" eaLnBrk="1" latinLnBrk="0" hangingPunct="1">
      <a:defRPr sz="1135" kern="1200">
        <a:solidFill>
          <a:schemeClr val="tx1"/>
        </a:solidFill>
        <a:latin typeface="+mn-lt"/>
        <a:ea typeface="+mn-ea"/>
        <a:cs typeface="+mn-cs"/>
      </a:defRPr>
    </a:lvl8pPr>
    <a:lvl9pPr marL="3456305" algn="l" defTabSz="864235" rtl="0" eaLnBrk="1" latinLnBrk="0" hangingPunct="1">
      <a:defRPr sz="1135"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440061" y="1060529"/>
            <a:ext cx="8640366" cy="2256061"/>
          </a:xfrm>
        </p:spPr>
        <p:txBody>
          <a:bodyPr anchor="b"/>
          <a:lstStyle>
            <a:lvl1pPr algn="ctr">
              <a:defRPr sz="5670"/>
            </a:lvl1pPr>
          </a:lstStyle>
          <a:p>
            <a:pPr fontAlgn="auto"/>
            <a:r>
              <a:rPr lang="zh-CN" altLang="en-US" sz="5670" strike="noStrike" noProof="1"/>
              <a:t>单击此处编辑母版标题样式</a:t>
            </a:r>
            <a:endParaRPr lang="en-US" strike="noStrike" noProof="1"/>
          </a:p>
        </p:txBody>
      </p:sp>
      <p:sp>
        <p:nvSpPr>
          <p:cNvPr id="3" name="Subtitle 2"/>
          <p:cNvSpPr>
            <a:spLocks noGrp="1"/>
          </p:cNvSpPr>
          <p:nvPr>
            <p:ph type="subTitle" idx="1"/>
          </p:nvPr>
        </p:nvSpPr>
        <p:spPr>
          <a:xfrm>
            <a:off x="1440061" y="3403592"/>
            <a:ext cx="8640366" cy="1564542"/>
          </a:xfrm>
        </p:spPr>
        <p:txBody>
          <a:bodyPr/>
          <a:lstStyle>
            <a:lvl1pPr marL="0" indent="0" algn="ctr">
              <a:buNone/>
              <a:defRPr sz="2270"/>
            </a:lvl1pPr>
            <a:lvl2pPr marL="431800" indent="0" algn="ctr">
              <a:buNone/>
              <a:defRPr sz="1890"/>
            </a:lvl2pPr>
            <a:lvl3pPr marL="864235" indent="0" algn="ctr">
              <a:buNone/>
              <a:defRPr sz="1700"/>
            </a:lvl3pPr>
            <a:lvl4pPr marL="1296035" indent="0" algn="ctr">
              <a:buNone/>
              <a:defRPr sz="1510"/>
            </a:lvl4pPr>
            <a:lvl5pPr marL="1727835" indent="0" algn="ctr">
              <a:buNone/>
              <a:defRPr sz="1510"/>
            </a:lvl5pPr>
            <a:lvl6pPr marL="2160270" indent="0" algn="ctr">
              <a:buNone/>
              <a:defRPr sz="1510"/>
            </a:lvl6pPr>
            <a:lvl7pPr marL="2592070" indent="0" algn="ctr">
              <a:buNone/>
              <a:defRPr sz="1510"/>
            </a:lvl7pPr>
            <a:lvl8pPr marL="3023870" indent="0" algn="ctr">
              <a:buNone/>
              <a:defRPr sz="1510"/>
            </a:lvl8pPr>
            <a:lvl9pPr marL="3456305" indent="0" algn="ctr">
              <a:buNone/>
              <a:defRPr sz="1510"/>
            </a:lvl9pPr>
          </a:lstStyle>
          <a:p>
            <a:pPr fontAlgn="auto"/>
            <a:r>
              <a:rPr lang="zh-CN" altLang="en-US" sz="2270" strike="noStrike" noProof="1"/>
              <a:t>单击此处编辑母版副标题样式</a:t>
            </a:r>
            <a:endParaRPr lang="en-US" strike="noStrike" noProof="1"/>
          </a:p>
        </p:txBody>
      </p:sp>
      <p:sp>
        <p:nvSpPr>
          <p:cNvPr id="4" name="日期占位符 3"/>
          <p:cNvSpPr>
            <a:spLocks noGrp="1"/>
          </p:cNvSpPr>
          <p:nvPr>
            <p:ph type="dt" sz="half" idx="10"/>
          </p:nvPr>
        </p:nvSpPr>
        <p:spPr/>
        <p:txBody>
          <a:bodyPr/>
          <a:lstStyle/>
          <a:p>
            <a:pPr fontAlgn="auto"/>
            <a:fld id="{C764DE79-268F-4C1A-8933-263129D2AF90}" type="datetimeFigureOut">
              <a:rPr lang="en-US" sz="1135" strike="noStrike" noProof="1" dirty="0">
                <a:latin typeface="+mn-lt"/>
                <a:ea typeface="+mn-ea"/>
                <a:cs typeface="+mn-cs"/>
              </a:rPr>
              <a:pPr fontAlgn="auto"/>
              <a:t>5/18/2020</a:t>
            </a:fld>
            <a:endParaRPr lang="en-US" strike="noStrike" noProof="1"/>
          </a:p>
        </p:txBody>
      </p:sp>
      <p:sp>
        <p:nvSpPr>
          <p:cNvPr id="5" name="页脚占位符 4"/>
          <p:cNvSpPr>
            <a:spLocks noGrp="1"/>
          </p:cNvSpPr>
          <p:nvPr>
            <p:ph type="ftr" sz="quarter" idx="11"/>
          </p:nvPr>
        </p:nvSpPr>
        <p:spPr/>
        <p:txBody>
          <a:bodyPr/>
          <a:lstStyle/>
          <a:p>
            <a:pPr fontAlgn="auto"/>
            <a:endParaRPr lang="en-US" strike="noStrike" noProof="1"/>
          </a:p>
        </p:txBody>
      </p:sp>
      <p:sp>
        <p:nvSpPr>
          <p:cNvPr id="6" name="灯片编号占位符 5"/>
          <p:cNvSpPr>
            <a:spLocks noGrp="1"/>
          </p:cNvSpPr>
          <p:nvPr>
            <p:ph type="sldNum" sz="quarter" idx="12"/>
          </p:nvPr>
        </p:nvSpPr>
        <p:spPr/>
        <p:txBody>
          <a:bodyPr/>
          <a:lstStyle/>
          <a:p>
            <a:pPr fontAlgn="auto"/>
            <a:fld id="{48F63A3B-78C7-47BE-AE5E-E10140E04643}" type="slidenum">
              <a:rPr lang="en-US" sz="1135" strike="noStrike" noProof="1" dirty="0">
                <a:latin typeface="+mn-lt"/>
                <a:ea typeface="+mn-ea"/>
                <a:cs typeface="+mn-cs"/>
              </a:rPr>
              <a:pPr fontAlgn="auto"/>
              <a:t>‹#›</a:t>
            </a:fld>
            <a:endParaRPr lang="en-US"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r>
              <a:rPr lang="zh-CN" altLang="en-US" sz="4160" strike="noStrike" noProof="1"/>
              <a:t>单击此处编辑母版标题样式</a:t>
            </a:r>
            <a:endParaRPr lang="en-US" strike="noStrike" noProof="1"/>
          </a:p>
        </p:txBody>
      </p:sp>
      <p:sp>
        <p:nvSpPr>
          <p:cNvPr id="3" name="Vertical Text Placeholder 2"/>
          <p:cNvSpPr>
            <a:spLocks noGrp="1"/>
          </p:cNvSpPr>
          <p:nvPr>
            <p:ph type="body" orient="vert" idx="1"/>
          </p:nvPr>
        </p:nvSpPr>
        <p:spPr/>
        <p:txBody>
          <a:bodyPr vert="eaVert"/>
          <a:lstStyle/>
          <a:p>
            <a:pPr lvl="0" fontAlgn="auto"/>
            <a:r>
              <a:rPr lang="zh-CN" altLang="en-US" sz="2645" strike="noStrike" noProof="1"/>
              <a:t>单击此处编辑母版文本样式</a:t>
            </a:r>
            <a:endParaRPr lang="zh-CN" altLang="en-US" strike="noStrike" noProof="1"/>
          </a:p>
          <a:p>
            <a:pPr lvl="1" fontAlgn="auto"/>
            <a:r>
              <a:rPr lang="zh-CN" altLang="en-US" sz="2270" strike="noStrike" noProof="1"/>
              <a:t>二级</a:t>
            </a:r>
            <a:endParaRPr lang="zh-CN" altLang="en-US" strike="noStrike" noProof="1"/>
          </a:p>
          <a:p>
            <a:pPr lvl="2" fontAlgn="auto"/>
            <a:r>
              <a:rPr lang="zh-CN" altLang="en-US" sz="1890" strike="noStrike" noProof="1"/>
              <a:t>三级</a:t>
            </a:r>
            <a:endParaRPr lang="zh-CN" altLang="en-US" strike="noStrike" noProof="1"/>
          </a:p>
          <a:p>
            <a:pPr lvl="3" fontAlgn="auto"/>
            <a:r>
              <a:rPr lang="zh-CN" altLang="en-US" strike="noStrike" noProof="1"/>
              <a:t>四级</a:t>
            </a:r>
          </a:p>
          <a:p>
            <a:pPr lvl="4" fontAlgn="auto"/>
            <a:r>
              <a:rPr lang="zh-CN" altLang="en-US" strike="noStrike" noProof="1"/>
              <a:t>五级</a:t>
            </a:r>
            <a:endParaRPr lang="en-US" strike="noStrike" noProof="1"/>
          </a:p>
        </p:txBody>
      </p:sp>
      <p:sp>
        <p:nvSpPr>
          <p:cNvPr id="4" name="日期占位符 3"/>
          <p:cNvSpPr>
            <a:spLocks noGrp="1"/>
          </p:cNvSpPr>
          <p:nvPr>
            <p:ph type="dt" sz="half" idx="10"/>
          </p:nvPr>
        </p:nvSpPr>
        <p:spPr/>
        <p:txBody>
          <a:bodyPr/>
          <a:lstStyle/>
          <a:p>
            <a:pPr fontAlgn="auto"/>
            <a:fld id="{C764DE79-268F-4C1A-8933-263129D2AF90}" type="datetimeFigureOut">
              <a:rPr lang="en-US" sz="1135" strike="noStrike" noProof="1" dirty="0">
                <a:latin typeface="+mn-lt"/>
                <a:ea typeface="+mn-ea"/>
                <a:cs typeface="+mn-cs"/>
              </a:rPr>
              <a:pPr fontAlgn="auto"/>
              <a:t>5/18/2020</a:t>
            </a:fld>
            <a:endParaRPr lang="en-US" strike="noStrike" noProof="1"/>
          </a:p>
        </p:txBody>
      </p:sp>
      <p:sp>
        <p:nvSpPr>
          <p:cNvPr id="5" name="页脚占位符 4"/>
          <p:cNvSpPr>
            <a:spLocks noGrp="1"/>
          </p:cNvSpPr>
          <p:nvPr>
            <p:ph type="ftr" sz="quarter" idx="11"/>
          </p:nvPr>
        </p:nvSpPr>
        <p:spPr/>
        <p:txBody>
          <a:bodyPr/>
          <a:lstStyle/>
          <a:p>
            <a:pPr fontAlgn="auto"/>
            <a:endParaRPr lang="en-US" strike="noStrike" noProof="1"/>
          </a:p>
        </p:txBody>
      </p:sp>
      <p:sp>
        <p:nvSpPr>
          <p:cNvPr id="6" name="灯片编号占位符 5"/>
          <p:cNvSpPr>
            <a:spLocks noGrp="1"/>
          </p:cNvSpPr>
          <p:nvPr>
            <p:ph type="sldNum" sz="quarter" idx="12"/>
          </p:nvPr>
        </p:nvSpPr>
        <p:spPr/>
        <p:txBody>
          <a:bodyPr/>
          <a:lstStyle/>
          <a:p>
            <a:pPr fontAlgn="auto"/>
            <a:fld id="{48F63A3B-78C7-47BE-AE5E-E10140E04643}" type="slidenum">
              <a:rPr lang="en-US" sz="1135" strike="noStrike" noProof="1" dirty="0">
                <a:latin typeface="+mn-lt"/>
                <a:ea typeface="+mn-ea"/>
                <a:cs typeface="+mn-cs"/>
              </a:rPr>
              <a:pPr fontAlgn="auto"/>
              <a:t>‹#›</a:t>
            </a:fld>
            <a:endParaRPr 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244349" y="345009"/>
            <a:ext cx="2484105" cy="5491649"/>
          </a:xfrm>
        </p:spPr>
        <p:txBody>
          <a:bodyPr vert="eaVert"/>
          <a:lstStyle/>
          <a:p>
            <a:pPr fontAlgn="auto"/>
            <a:r>
              <a:rPr lang="zh-CN" altLang="en-US" sz="4160" strike="noStrike" noProof="1"/>
              <a:t>单击此处编辑母版标题样式</a:t>
            </a:r>
            <a:endParaRPr lang="en-US" strike="noStrike" noProof="1"/>
          </a:p>
        </p:txBody>
      </p:sp>
      <p:sp>
        <p:nvSpPr>
          <p:cNvPr id="3" name="Vertical Text Placeholder 2"/>
          <p:cNvSpPr>
            <a:spLocks noGrp="1"/>
          </p:cNvSpPr>
          <p:nvPr>
            <p:ph type="body" orient="vert" idx="1"/>
          </p:nvPr>
        </p:nvSpPr>
        <p:spPr>
          <a:xfrm>
            <a:off x="792033" y="345009"/>
            <a:ext cx="7308310" cy="5491649"/>
          </a:xfrm>
        </p:spPr>
        <p:txBody>
          <a:bodyPr vert="eaVert"/>
          <a:lstStyle/>
          <a:p>
            <a:pPr lvl="0" fontAlgn="auto"/>
            <a:r>
              <a:rPr lang="zh-CN" altLang="en-US" sz="2645" strike="noStrike" noProof="1"/>
              <a:t>单击此处编辑母版文本样式</a:t>
            </a:r>
            <a:endParaRPr lang="zh-CN" altLang="en-US" strike="noStrike" noProof="1"/>
          </a:p>
          <a:p>
            <a:pPr lvl="1" fontAlgn="auto"/>
            <a:r>
              <a:rPr lang="zh-CN" altLang="en-US" sz="2270" strike="noStrike" noProof="1"/>
              <a:t>二级</a:t>
            </a:r>
            <a:endParaRPr lang="zh-CN" altLang="en-US" strike="noStrike" noProof="1"/>
          </a:p>
          <a:p>
            <a:pPr lvl="2" fontAlgn="auto"/>
            <a:r>
              <a:rPr lang="zh-CN" altLang="en-US" sz="1890" strike="noStrike" noProof="1"/>
              <a:t>三级</a:t>
            </a:r>
            <a:endParaRPr lang="zh-CN" altLang="en-US" strike="noStrike" noProof="1"/>
          </a:p>
          <a:p>
            <a:pPr lvl="3" fontAlgn="auto"/>
            <a:r>
              <a:rPr lang="zh-CN" altLang="en-US" strike="noStrike" noProof="1"/>
              <a:t>四级</a:t>
            </a:r>
          </a:p>
          <a:p>
            <a:pPr lvl="4" fontAlgn="auto"/>
            <a:r>
              <a:rPr lang="zh-CN" altLang="en-US" strike="noStrike" noProof="1"/>
              <a:t>五级</a:t>
            </a:r>
            <a:endParaRPr lang="en-US" strike="noStrike" noProof="1"/>
          </a:p>
        </p:txBody>
      </p:sp>
      <p:sp>
        <p:nvSpPr>
          <p:cNvPr id="4" name="日期占位符 3"/>
          <p:cNvSpPr>
            <a:spLocks noGrp="1"/>
          </p:cNvSpPr>
          <p:nvPr>
            <p:ph type="dt" sz="half" idx="10"/>
          </p:nvPr>
        </p:nvSpPr>
        <p:spPr/>
        <p:txBody>
          <a:bodyPr/>
          <a:lstStyle/>
          <a:p>
            <a:pPr fontAlgn="auto"/>
            <a:fld id="{C764DE79-268F-4C1A-8933-263129D2AF90}" type="datetimeFigureOut">
              <a:rPr lang="en-US" sz="1135" strike="noStrike" noProof="1" dirty="0">
                <a:latin typeface="+mn-lt"/>
                <a:ea typeface="+mn-ea"/>
                <a:cs typeface="+mn-cs"/>
              </a:rPr>
              <a:pPr fontAlgn="auto"/>
              <a:t>5/18/2020</a:t>
            </a:fld>
            <a:endParaRPr lang="en-US" strike="noStrike" noProof="1"/>
          </a:p>
        </p:txBody>
      </p:sp>
      <p:sp>
        <p:nvSpPr>
          <p:cNvPr id="5" name="页脚占位符 4"/>
          <p:cNvSpPr>
            <a:spLocks noGrp="1"/>
          </p:cNvSpPr>
          <p:nvPr>
            <p:ph type="ftr" sz="quarter" idx="11"/>
          </p:nvPr>
        </p:nvSpPr>
        <p:spPr/>
        <p:txBody>
          <a:bodyPr/>
          <a:lstStyle/>
          <a:p>
            <a:pPr fontAlgn="auto"/>
            <a:endParaRPr lang="en-US" strike="noStrike" noProof="1"/>
          </a:p>
        </p:txBody>
      </p:sp>
      <p:sp>
        <p:nvSpPr>
          <p:cNvPr id="6" name="灯片编号占位符 5"/>
          <p:cNvSpPr>
            <a:spLocks noGrp="1"/>
          </p:cNvSpPr>
          <p:nvPr>
            <p:ph type="sldNum" sz="quarter" idx="12"/>
          </p:nvPr>
        </p:nvSpPr>
        <p:spPr/>
        <p:txBody>
          <a:bodyPr/>
          <a:lstStyle/>
          <a:p>
            <a:pPr fontAlgn="auto"/>
            <a:fld id="{48F63A3B-78C7-47BE-AE5E-E10140E04643}" type="slidenum">
              <a:rPr lang="en-US" sz="1135" strike="noStrike" noProof="1" dirty="0">
                <a:latin typeface="+mn-lt"/>
                <a:ea typeface="+mn-ea"/>
                <a:cs typeface="+mn-cs"/>
              </a:rPr>
              <a:pPr fontAlgn="auto"/>
              <a:t>‹#›</a:t>
            </a:fld>
            <a:endParaRPr lang="en-US"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fontAlgn="auto"/>
            <a:fld id="{C764DE79-268F-4C1A-8933-263129D2AF90}" type="datetimeFigureOut">
              <a:rPr lang="en-US" sz="1135" strike="noStrike" noProof="1" dirty="0">
                <a:latin typeface="+mn-lt"/>
                <a:ea typeface="+mn-ea"/>
                <a:cs typeface="+mn-cs"/>
              </a:rPr>
              <a:pPr fontAlgn="auto"/>
              <a:t>5/18/2020</a:t>
            </a:fld>
            <a:endParaRPr lang="en-US" strike="noStrike" noProof="1"/>
          </a:p>
        </p:txBody>
      </p:sp>
      <p:sp>
        <p:nvSpPr>
          <p:cNvPr id="3" name="页脚占位符 2"/>
          <p:cNvSpPr>
            <a:spLocks noGrp="1"/>
          </p:cNvSpPr>
          <p:nvPr>
            <p:ph type="ftr" sz="quarter" idx="11"/>
          </p:nvPr>
        </p:nvSpPr>
        <p:spPr/>
        <p:txBody>
          <a:bodyPr/>
          <a:lstStyle/>
          <a:p>
            <a:pPr fontAlgn="auto"/>
            <a:endParaRPr lang="en-US" strike="noStrike" noProof="1"/>
          </a:p>
        </p:txBody>
      </p:sp>
      <p:sp>
        <p:nvSpPr>
          <p:cNvPr id="4" name="灯片编号占位符 3"/>
          <p:cNvSpPr>
            <a:spLocks noGrp="1"/>
          </p:cNvSpPr>
          <p:nvPr>
            <p:ph type="sldNum" sz="quarter" idx="12"/>
          </p:nvPr>
        </p:nvSpPr>
        <p:spPr/>
        <p:txBody>
          <a:bodyPr/>
          <a:lstStyle/>
          <a:p>
            <a:pPr fontAlgn="auto"/>
            <a:fld id="{48F63A3B-78C7-47BE-AE5E-E10140E04643}" type="slidenum">
              <a:rPr lang="en-US" sz="1135" strike="noStrike" noProof="1" dirty="0">
                <a:latin typeface="+mn-lt"/>
                <a:ea typeface="+mn-ea"/>
                <a:cs typeface="+mn-cs"/>
              </a:rPr>
              <a:pPr fontAlgn="auto"/>
              <a:t>‹#›</a:t>
            </a:fld>
            <a:endParaRPr lang="en-US"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r>
              <a:rPr lang="zh-CN" altLang="en-US" sz="4160" strike="noStrike" noProof="1"/>
              <a:t>单击此处编辑母版标题样式</a:t>
            </a:r>
            <a:endParaRPr lang="en-US" strike="noStrike" noProof="1"/>
          </a:p>
        </p:txBody>
      </p:sp>
      <p:sp>
        <p:nvSpPr>
          <p:cNvPr id="3" name="Content Placeholder 2"/>
          <p:cNvSpPr>
            <a:spLocks noGrp="1"/>
          </p:cNvSpPr>
          <p:nvPr>
            <p:ph idx="1"/>
          </p:nvPr>
        </p:nvSpPr>
        <p:spPr/>
        <p:txBody>
          <a:bodyPr/>
          <a:lstStyle/>
          <a:p>
            <a:pPr lvl="0" fontAlgn="auto"/>
            <a:r>
              <a:rPr lang="zh-CN" altLang="en-US" sz="2645" strike="noStrike" noProof="1"/>
              <a:t>单击此处编辑母版文本样式</a:t>
            </a:r>
            <a:endParaRPr lang="zh-CN" altLang="en-US" strike="noStrike" noProof="1"/>
          </a:p>
          <a:p>
            <a:pPr lvl="1" fontAlgn="auto"/>
            <a:r>
              <a:rPr lang="zh-CN" altLang="en-US" sz="2270" strike="noStrike" noProof="1"/>
              <a:t>二级</a:t>
            </a:r>
            <a:endParaRPr lang="zh-CN" altLang="en-US" strike="noStrike" noProof="1"/>
          </a:p>
          <a:p>
            <a:pPr lvl="2" fontAlgn="auto"/>
            <a:r>
              <a:rPr lang="zh-CN" altLang="en-US" sz="1890" strike="noStrike" noProof="1"/>
              <a:t>三级</a:t>
            </a:r>
            <a:endParaRPr lang="zh-CN" altLang="en-US" strike="noStrike" noProof="1"/>
          </a:p>
          <a:p>
            <a:pPr lvl="3" fontAlgn="auto"/>
            <a:r>
              <a:rPr lang="zh-CN" altLang="en-US" strike="noStrike" noProof="1"/>
              <a:t>四级</a:t>
            </a:r>
          </a:p>
          <a:p>
            <a:pPr lvl="4" fontAlgn="auto"/>
            <a:r>
              <a:rPr lang="zh-CN" altLang="en-US" strike="noStrike" noProof="1"/>
              <a:t>五级</a:t>
            </a:r>
            <a:endParaRPr lang="en-US" strike="noStrike" noProof="1"/>
          </a:p>
        </p:txBody>
      </p:sp>
      <p:sp>
        <p:nvSpPr>
          <p:cNvPr id="4" name="日期占位符 3"/>
          <p:cNvSpPr>
            <a:spLocks noGrp="1"/>
          </p:cNvSpPr>
          <p:nvPr>
            <p:ph type="dt" sz="half" idx="10"/>
          </p:nvPr>
        </p:nvSpPr>
        <p:spPr/>
        <p:txBody>
          <a:bodyPr/>
          <a:lstStyle/>
          <a:p>
            <a:pPr fontAlgn="auto"/>
            <a:fld id="{C764DE79-268F-4C1A-8933-263129D2AF90}" type="datetimeFigureOut">
              <a:rPr lang="en-US" sz="1135" strike="noStrike" noProof="1" dirty="0">
                <a:latin typeface="+mn-lt"/>
                <a:ea typeface="+mn-ea"/>
                <a:cs typeface="+mn-cs"/>
              </a:rPr>
              <a:pPr fontAlgn="auto"/>
              <a:t>5/18/2020</a:t>
            </a:fld>
            <a:endParaRPr lang="en-US" strike="noStrike" noProof="1"/>
          </a:p>
        </p:txBody>
      </p:sp>
      <p:sp>
        <p:nvSpPr>
          <p:cNvPr id="5" name="页脚占位符 4"/>
          <p:cNvSpPr>
            <a:spLocks noGrp="1"/>
          </p:cNvSpPr>
          <p:nvPr>
            <p:ph type="ftr" sz="quarter" idx="11"/>
          </p:nvPr>
        </p:nvSpPr>
        <p:spPr/>
        <p:txBody>
          <a:bodyPr/>
          <a:lstStyle/>
          <a:p>
            <a:pPr fontAlgn="auto"/>
            <a:endParaRPr lang="en-US" strike="noStrike" noProof="1"/>
          </a:p>
        </p:txBody>
      </p:sp>
      <p:sp>
        <p:nvSpPr>
          <p:cNvPr id="6" name="灯片编号占位符 5"/>
          <p:cNvSpPr>
            <a:spLocks noGrp="1"/>
          </p:cNvSpPr>
          <p:nvPr>
            <p:ph type="sldNum" sz="quarter" idx="12"/>
          </p:nvPr>
        </p:nvSpPr>
        <p:spPr/>
        <p:txBody>
          <a:bodyPr/>
          <a:lstStyle/>
          <a:p>
            <a:pPr fontAlgn="auto"/>
            <a:fld id="{48F63A3B-78C7-47BE-AE5E-E10140E04643}" type="slidenum">
              <a:rPr lang="en-US" sz="1135" strike="noStrike" noProof="1" dirty="0">
                <a:latin typeface="+mn-lt"/>
                <a:ea typeface="+mn-ea"/>
                <a:cs typeface="+mn-cs"/>
              </a:rPr>
              <a:pPr fontAlgn="auto"/>
              <a:t>‹#›</a:t>
            </a:fld>
            <a:endParaRPr 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86033" y="1615545"/>
            <a:ext cx="9936421" cy="2695572"/>
          </a:xfrm>
        </p:spPr>
        <p:txBody>
          <a:bodyPr anchor="b"/>
          <a:lstStyle>
            <a:lvl1pPr>
              <a:defRPr sz="5670"/>
            </a:lvl1pPr>
          </a:lstStyle>
          <a:p>
            <a:pPr fontAlgn="auto"/>
            <a:r>
              <a:rPr lang="zh-CN" altLang="en-US" sz="5670" strike="noStrike" noProof="1"/>
              <a:t>单击此处编辑母版标题样式</a:t>
            </a:r>
            <a:endParaRPr lang="en-US" strike="noStrike" noProof="1"/>
          </a:p>
        </p:txBody>
      </p:sp>
      <p:sp>
        <p:nvSpPr>
          <p:cNvPr id="3" name="Text Placeholder 2"/>
          <p:cNvSpPr>
            <a:spLocks noGrp="1"/>
          </p:cNvSpPr>
          <p:nvPr>
            <p:ph type="body" idx="1"/>
          </p:nvPr>
        </p:nvSpPr>
        <p:spPr>
          <a:xfrm>
            <a:off x="786033" y="4336618"/>
            <a:ext cx="9936421" cy="1417538"/>
          </a:xfrm>
        </p:spPr>
        <p:txBody>
          <a:bodyPr/>
          <a:lstStyle>
            <a:lvl1pPr marL="0" indent="0">
              <a:buNone/>
              <a:defRPr sz="2270">
                <a:solidFill>
                  <a:schemeClr val="tx1">
                    <a:tint val="75000"/>
                  </a:schemeClr>
                </a:solidFill>
              </a:defRPr>
            </a:lvl1pPr>
            <a:lvl2pPr marL="431800" indent="0">
              <a:buNone/>
              <a:defRPr sz="1890">
                <a:solidFill>
                  <a:schemeClr val="tx1">
                    <a:tint val="75000"/>
                  </a:schemeClr>
                </a:solidFill>
              </a:defRPr>
            </a:lvl2pPr>
            <a:lvl3pPr marL="864235" indent="0">
              <a:buNone/>
              <a:defRPr sz="1700">
                <a:solidFill>
                  <a:schemeClr val="tx1">
                    <a:tint val="75000"/>
                  </a:schemeClr>
                </a:solidFill>
              </a:defRPr>
            </a:lvl3pPr>
            <a:lvl4pPr marL="1296035" indent="0">
              <a:buNone/>
              <a:defRPr sz="1510">
                <a:solidFill>
                  <a:schemeClr val="tx1">
                    <a:tint val="75000"/>
                  </a:schemeClr>
                </a:solidFill>
              </a:defRPr>
            </a:lvl4pPr>
            <a:lvl5pPr marL="1727835" indent="0">
              <a:buNone/>
              <a:defRPr sz="1510">
                <a:solidFill>
                  <a:schemeClr val="tx1">
                    <a:tint val="75000"/>
                  </a:schemeClr>
                </a:solidFill>
              </a:defRPr>
            </a:lvl5pPr>
            <a:lvl6pPr marL="2160270" indent="0">
              <a:buNone/>
              <a:defRPr sz="1510">
                <a:solidFill>
                  <a:schemeClr val="tx1">
                    <a:tint val="75000"/>
                  </a:schemeClr>
                </a:solidFill>
              </a:defRPr>
            </a:lvl6pPr>
            <a:lvl7pPr marL="2592070" indent="0">
              <a:buNone/>
              <a:defRPr sz="1510">
                <a:solidFill>
                  <a:schemeClr val="tx1">
                    <a:tint val="75000"/>
                  </a:schemeClr>
                </a:solidFill>
              </a:defRPr>
            </a:lvl7pPr>
            <a:lvl8pPr marL="3023870" indent="0">
              <a:buNone/>
              <a:defRPr sz="1510">
                <a:solidFill>
                  <a:schemeClr val="tx1">
                    <a:tint val="75000"/>
                  </a:schemeClr>
                </a:solidFill>
              </a:defRPr>
            </a:lvl8pPr>
            <a:lvl9pPr marL="3456305" indent="0">
              <a:buNone/>
              <a:defRPr sz="1510">
                <a:solidFill>
                  <a:schemeClr val="tx1">
                    <a:tint val="75000"/>
                  </a:schemeClr>
                </a:solidFill>
              </a:defRPr>
            </a:lvl9pPr>
          </a:lstStyle>
          <a:p>
            <a:pPr lvl="0" fontAlgn="auto"/>
            <a:r>
              <a:rPr lang="zh-CN" altLang="en-US" sz="2270"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lstStyle/>
          <a:p>
            <a:pPr fontAlgn="auto"/>
            <a:fld id="{C764DE79-268F-4C1A-8933-263129D2AF90}" type="datetimeFigureOut">
              <a:rPr lang="en-US" sz="1135" strike="noStrike" noProof="1" dirty="0">
                <a:latin typeface="+mn-lt"/>
                <a:ea typeface="+mn-ea"/>
                <a:cs typeface="+mn-cs"/>
              </a:rPr>
              <a:pPr fontAlgn="auto"/>
              <a:t>5/18/2020</a:t>
            </a:fld>
            <a:endParaRPr lang="en-US" strike="noStrike" noProof="1"/>
          </a:p>
        </p:txBody>
      </p:sp>
      <p:sp>
        <p:nvSpPr>
          <p:cNvPr id="5" name="页脚占位符 4"/>
          <p:cNvSpPr>
            <a:spLocks noGrp="1"/>
          </p:cNvSpPr>
          <p:nvPr>
            <p:ph type="ftr" sz="quarter" idx="11"/>
          </p:nvPr>
        </p:nvSpPr>
        <p:spPr/>
        <p:txBody>
          <a:bodyPr/>
          <a:lstStyle/>
          <a:p>
            <a:pPr fontAlgn="auto"/>
            <a:endParaRPr lang="en-US" strike="noStrike" noProof="1"/>
          </a:p>
        </p:txBody>
      </p:sp>
      <p:sp>
        <p:nvSpPr>
          <p:cNvPr id="6" name="灯片编号占位符 5"/>
          <p:cNvSpPr>
            <a:spLocks noGrp="1"/>
          </p:cNvSpPr>
          <p:nvPr>
            <p:ph type="sldNum" sz="quarter" idx="12"/>
          </p:nvPr>
        </p:nvSpPr>
        <p:spPr/>
        <p:txBody>
          <a:bodyPr/>
          <a:lstStyle/>
          <a:p>
            <a:pPr fontAlgn="auto"/>
            <a:fld id="{48F63A3B-78C7-47BE-AE5E-E10140E04643}" type="slidenum">
              <a:rPr lang="en-US" sz="1135" strike="noStrike" noProof="1" dirty="0">
                <a:latin typeface="+mn-lt"/>
                <a:ea typeface="+mn-ea"/>
                <a:cs typeface="+mn-cs"/>
              </a:rPr>
              <a:pPr fontAlgn="auto"/>
              <a:t>‹#›</a:t>
            </a:fld>
            <a:endParaRPr lang="en-US"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r>
              <a:rPr lang="zh-CN" altLang="en-US" sz="4160" strike="noStrike" noProof="1"/>
              <a:t>单击此处编辑母版标题样式</a:t>
            </a:r>
            <a:endParaRPr lang="en-US" strike="noStrike" noProof="1"/>
          </a:p>
        </p:txBody>
      </p:sp>
      <p:sp>
        <p:nvSpPr>
          <p:cNvPr id="3" name="Content Placeholder 2"/>
          <p:cNvSpPr>
            <a:spLocks noGrp="1"/>
          </p:cNvSpPr>
          <p:nvPr>
            <p:ph sz="half" idx="1"/>
          </p:nvPr>
        </p:nvSpPr>
        <p:spPr>
          <a:xfrm>
            <a:off x="792034" y="1725046"/>
            <a:ext cx="4896207" cy="4111612"/>
          </a:xfrm>
        </p:spPr>
        <p:txBody>
          <a:bodyPr/>
          <a:lstStyle/>
          <a:p>
            <a:pPr lvl="0" fontAlgn="auto"/>
            <a:r>
              <a:rPr lang="zh-CN" altLang="en-US" sz="2645" strike="noStrike" noProof="1"/>
              <a:t>单击此处编辑母版文本样式</a:t>
            </a:r>
            <a:endParaRPr lang="zh-CN" altLang="en-US" strike="noStrike" noProof="1"/>
          </a:p>
          <a:p>
            <a:pPr lvl="1" fontAlgn="auto"/>
            <a:r>
              <a:rPr lang="zh-CN" altLang="en-US" sz="2270" strike="noStrike" noProof="1"/>
              <a:t>二级</a:t>
            </a:r>
            <a:endParaRPr lang="zh-CN" altLang="en-US" strike="noStrike" noProof="1"/>
          </a:p>
          <a:p>
            <a:pPr lvl="2" fontAlgn="auto"/>
            <a:r>
              <a:rPr lang="zh-CN" altLang="en-US" sz="1890" strike="noStrike" noProof="1"/>
              <a:t>三级</a:t>
            </a:r>
            <a:endParaRPr lang="zh-CN" altLang="en-US" strike="noStrike" noProof="1"/>
          </a:p>
          <a:p>
            <a:pPr lvl="3" fontAlgn="auto"/>
            <a:r>
              <a:rPr lang="zh-CN" altLang="en-US" strike="noStrike" noProof="1"/>
              <a:t>四级</a:t>
            </a:r>
          </a:p>
          <a:p>
            <a:pPr lvl="4" fontAlgn="auto"/>
            <a:r>
              <a:rPr lang="zh-CN" altLang="en-US" strike="noStrike" noProof="1"/>
              <a:t>五级</a:t>
            </a:r>
            <a:endParaRPr lang="en-US" strike="noStrike" noProof="1"/>
          </a:p>
        </p:txBody>
      </p:sp>
      <p:sp>
        <p:nvSpPr>
          <p:cNvPr id="4" name="Content Placeholder 3"/>
          <p:cNvSpPr>
            <a:spLocks noGrp="1"/>
          </p:cNvSpPr>
          <p:nvPr>
            <p:ph sz="half" idx="2"/>
          </p:nvPr>
        </p:nvSpPr>
        <p:spPr>
          <a:xfrm>
            <a:off x="5832247" y="1725046"/>
            <a:ext cx="4896207" cy="4111612"/>
          </a:xfrm>
        </p:spPr>
        <p:txBody>
          <a:bodyPr/>
          <a:lstStyle/>
          <a:p>
            <a:pPr lvl="0" fontAlgn="auto"/>
            <a:r>
              <a:rPr lang="zh-CN" altLang="en-US" sz="2645" strike="noStrike" noProof="1"/>
              <a:t>单击此处编辑母版文本样式</a:t>
            </a:r>
            <a:endParaRPr lang="zh-CN" altLang="en-US" strike="noStrike" noProof="1"/>
          </a:p>
          <a:p>
            <a:pPr lvl="1" fontAlgn="auto"/>
            <a:r>
              <a:rPr lang="zh-CN" altLang="en-US" sz="2270" strike="noStrike" noProof="1"/>
              <a:t>二级</a:t>
            </a:r>
            <a:endParaRPr lang="zh-CN" altLang="en-US" strike="noStrike" noProof="1"/>
          </a:p>
          <a:p>
            <a:pPr lvl="2" fontAlgn="auto"/>
            <a:r>
              <a:rPr lang="zh-CN" altLang="en-US" sz="1890" strike="noStrike" noProof="1"/>
              <a:t>三级</a:t>
            </a:r>
            <a:endParaRPr lang="zh-CN" altLang="en-US" strike="noStrike" noProof="1"/>
          </a:p>
          <a:p>
            <a:pPr lvl="3" fontAlgn="auto"/>
            <a:r>
              <a:rPr lang="zh-CN" altLang="en-US" strike="noStrike" noProof="1"/>
              <a:t>四级</a:t>
            </a:r>
          </a:p>
          <a:p>
            <a:pPr lvl="4" fontAlgn="auto"/>
            <a:r>
              <a:rPr lang="zh-CN" altLang="en-US" strike="noStrike" noProof="1"/>
              <a:t>五级</a:t>
            </a:r>
            <a:endParaRPr lang="en-US" strike="noStrike" noProof="1"/>
          </a:p>
        </p:txBody>
      </p:sp>
      <p:sp>
        <p:nvSpPr>
          <p:cNvPr id="5" name="日期占位符 4"/>
          <p:cNvSpPr>
            <a:spLocks noGrp="1"/>
          </p:cNvSpPr>
          <p:nvPr>
            <p:ph type="dt" sz="half" idx="10"/>
          </p:nvPr>
        </p:nvSpPr>
        <p:spPr/>
        <p:txBody>
          <a:bodyPr/>
          <a:lstStyle/>
          <a:p>
            <a:pPr fontAlgn="auto"/>
            <a:fld id="{C764DE79-268F-4C1A-8933-263129D2AF90}" type="datetimeFigureOut">
              <a:rPr lang="en-US" sz="1135" strike="noStrike" noProof="1" dirty="0">
                <a:latin typeface="+mn-lt"/>
                <a:ea typeface="+mn-ea"/>
                <a:cs typeface="+mn-cs"/>
              </a:rPr>
              <a:pPr fontAlgn="auto"/>
              <a:t>5/18/2020</a:t>
            </a:fld>
            <a:endParaRPr lang="en-US" strike="noStrike" noProof="1"/>
          </a:p>
        </p:txBody>
      </p:sp>
      <p:sp>
        <p:nvSpPr>
          <p:cNvPr id="6" name="页脚占位符 5"/>
          <p:cNvSpPr>
            <a:spLocks noGrp="1"/>
          </p:cNvSpPr>
          <p:nvPr>
            <p:ph type="ftr" sz="quarter" idx="11"/>
          </p:nvPr>
        </p:nvSpPr>
        <p:spPr/>
        <p:txBody>
          <a:bodyPr/>
          <a:lstStyle/>
          <a:p>
            <a:pPr fontAlgn="auto"/>
            <a:endParaRPr lang="en-US" strike="noStrike" noProof="1"/>
          </a:p>
        </p:txBody>
      </p:sp>
      <p:sp>
        <p:nvSpPr>
          <p:cNvPr id="7" name="灯片编号占位符 6"/>
          <p:cNvSpPr>
            <a:spLocks noGrp="1"/>
          </p:cNvSpPr>
          <p:nvPr>
            <p:ph type="sldNum" sz="quarter" idx="12"/>
          </p:nvPr>
        </p:nvSpPr>
        <p:spPr/>
        <p:txBody>
          <a:bodyPr/>
          <a:lstStyle/>
          <a:p>
            <a:pPr fontAlgn="auto"/>
            <a:fld id="{48F63A3B-78C7-47BE-AE5E-E10140E04643}" type="slidenum">
              <a:rPr lang="en-US" sz="1135" strike="noStrike" noProof="1" dirty="0">
                <a:latin typeface="+mn-lt"/>
                <a:ea typeface="+mn-ea"/>
                <a:cs typeface="+mn-cs"/>
              </a:rPr>
              <a:pPr fontAlgn="auto"/>
              <a:t>‹#›</a:t>
            </a:fld>
            <a:endParaRPr 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793534" y="345010"/>
            <a:ext cx="9936421" cy="1252534"/>
          </a:xfrm>
        </p:spPr>
        <p:txBody>
          <a:bodyPr/>
          <a:lstStyle/>
          <a:p>
            <a:pPr fontAlgn="auto"/>
            <a:r>
              <a:rPr lang="zh-CN" altLang="en-US" sz="4160" strike="noStrike" noProof="1"/>
              <a:t>单击此处编辑母版标题样式</a:t>
            </a:r>
            <a:endParaRPr lang="en-US" strike="noStrike" noProof="1"/>
          </a:p>
        </p:txBody>
      </p:sp>
      <p:sp>
        <p:nvSpPr>
          <p:cNvPr id="3" name="Text Placeholder 2"/>
          <p:cNvSpPr>
            <a:spLocks noGrp="1"/>
          </p:cNvSpPr>
          <p:nvPr>
            <p:ph type="body" idx="1"/>
          </p:nvPr>
        </p:nvSpPr>
        <p:spPr>
          <a:xfrm>
            <a:off x="793535" y="1588543"/>
            <a:ext cx="4873706" cy="778521"/>
          </a:xfrm>
        </p:spPr>
        <p:txBody>
          <a:bodyPr anchor="b"/>
          <a:lstStyle>
            <a:lvl1pPr marL="0" indent="0">
              <a:buNone/>
              <a:defRPr sz="2270" b="1"/>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fontAlgn="auto"/>
            <a:r>
              <a:rPr lang="zh-CN" altLang="en-US" sz="2270" strike="noStrike" noProof="1"/>
              <a:t>单击此处编辑母版文本样式</a:t>
            </a:r>
            <a:endParaRPr lang="zh-CN" altLang="en-US" strike="noStrike" noProof="1"/>
          </a:p>
        </p:txBody>
      </p:sp>
      <p:sp>
        <p:nvSpPr>
          <p:cNvPr id="4" name="Content Placeholder 3"/>
          <p:cNvSpPr>
            <a:spLocks noGrp="1"/>
          </p:cNvSpPr>
          <p:nvPr>
            <p:ph sz="half" idx="2"/>
          </p:nvPr>
        </p:nvSpPr>
        <p:spPr>
          <a:xfrm>
            <a:off x="793535" y="2367064"/>
            <a:ext cx="4873706" cy="3481594"/>
          </a:xfrm>
        </p:spPr>
        <p:txBody>
          <a:bodyPr/>
          <a:lstStyle/>
          <a:p>
            <a:pPr lvl="0" fontAlgn="auto"/>
            <a:r>
              <a:rPr lang="zh-CN" altLang="en-US" sz="2645" strike="noStrike" noProof="1"/>
              <a:t>单击此处编辑母版文本样式</a:t>
            </a:r>
            <a:endParaRPr lang="zh-CN" altLang="en-US" strike="noStrike" noProof="1"/>
          </a:p>
          <a:p>
            <a:pPr lvl="1" fontAlgn="auto"/>
            <a:r>
              <a:rPr lang="zh-CN" altLang="en-US" sz="2270" strike="noStrike" noProof="1"/>
              <a:t>二级</a:t>
            </a:r>
            <a:endParaRPr lang="zh-CN" altLang="en-US" strike="noStrike" noProof="1"/>
          </a:p>
          <a:p>
            <a:pPr lvl="2" fontAlgn="auto"/>
            <a:r>
              <a:rPr lang="zh-CN" altLang="en-US" sz="1890" strike="noStrike" noProof="1"/>
              <a:t>三级</a:t>
            </a:r>
            <a:endParaRPr lang="zh-CN" altLang="en-US" strike="noStrike" noProof="1"/>
          </a:p>
          <a:p>
            <a:pPr lvl="3" fontAlgn="auto"/>
            <a:r>
              <a:rPr lang="zh-CN" altLang="en-US" strike="noStrike" noProof="1"/>
              <a:t>四级</a:t>
            </a:r>
          </a:p>
          <a:p>
            <a:pPr lvl="4" fontAlgn="auto"/>
            <a:r>
              <a:rPr lang="zh-CN" altLang="en-US" strike="noStrike" noProof="1"/>
              <a:t>五级</a:t>
            </a:r>
            <a:endParaRPr lang="en-US" strike="noStrike" noProof="1"/>
          </a:p>
        </p:txBody>
      </p:sp>
      <p:sp>
        <p:nvSpPr>
          <p:cNvPr id="5" name="Text Placeholder 4"/>
          <p:cNvSpPr>
            <a:spLocks noGrp="1"/>
          </p:cNvSpPr>
          <p:nvPr>
            <p:ph type="body" sz="quarter" idx="3"/>
          </p:nvPr>
        </p:nvSpPr>
        <p:spPr>
          <a:xfrm>
            <a:off x="5832247" y="1588543"/>
            <a:ext cx="4897708" cy="778521"/>
          </a:xfrm>
        </p:spPr>
        <p:txBody>
          <a:bodyPr anchor="b"/>
          <a:lstStyle>
            <a:lvl1pPr marL="0" indent="0">
              <a:buNone/>
              <a:defRPr sz="2270" b="1"/>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fontAlgn="auto"/>
            <a:r>
              <a:rPr lang="zh-CN" altLang="en-US" sz="2270" strike="noStrike" noProof="1"/>
              <a:t>单击此处编辑母版文本样式</a:t>
            </a:r>
            <a:endParaRPr lang="zh-CN" altLang="en-US" strike="noStrike" noProof="1"/>
          </a:p>
        </p:txBody>
      </p:sp>
      <p:sp>
        <p:nvSpPr>
          <p:cNvPr id="6" name="Content Placeholder 5"/>
          <p:cNvSpPr>
            <a:spLocks noGrp="1"/>
          </p:cNvSpPr>
          <p:nvPr>
            <p:ph sz="quarter" idx="4"/>
          </p:nvPr>
        </p:nvSpPr>
        <p:spPr>
          <a:xfrm>
            <a:off x="5832247" y="2367064"/>
            <a:ext cx="4897708" cy="3481594"/>
          </a:xfrm>
        </p:spPr>
        <p:txBody>
          <a:bodyPr/>
          <a:lstStyle/>
          <a:p>
            <a:pPr lvl="0" fontAlgn="auto"/>
            <a:r>
              <a:rPr lang="zh-CN" altLang="en-US" sz="2645" strike="noStrike" noProof="1"/>
              <a:t>单击此处编辑母版文本样式</a:t>
            </a:r>
            <a:endParaRPr lang="zh-CN" altLang="en-US" strike="noStrike" noProof="1"/>
          </a:p>
          <a:p>
            <a:pPr lvl="1" fontAlgn="auto"/>
            <a:r>
              <a:rPr lang="zh-CN" altLang="en-US" sz="2270" strike="noStrike" noProof="1"/>
              <a:t>二级</a:t>
            </a:r>
            <a:endParaRPr lang="zh-CN" altLang="en-US" strike="noStrike" noProof="1"/>
          </a:p>
          <a:p>
            <a:pPr lvl="2" fontAlgn="auto"/>
            <a:r>
              <a:rPr lang="zh-CN" altLang="en-US" sz="1890" strike="noStrike" noProof="1"/>
              <a:t>三级</a:t>
            </a:r>
            <a:endParaRPr lang="zh-CN" altLang="en-US" strike="noStrike" noProof="1"/>
          </a:p>
          <a:p>
            <a:pPr lvl="3" fontAlgn="auto"/>
            <a:r>
              <a:rPr lang="zh-CN" altLang="en-US" strike="noStrike" noProof="1"/>
              <a:t>四级</a:t>
            </a:r>
          </a:p>
          <a:p>
            <a:pPr lvl="4" fontAlgn="auto"/>
            <a:r>
              <a:rPr lang="zh-CN" altLang="en-US" strike="noStrike" noProof="1"/>
              <a:t>五级</a:t>
            </a:r>
            <a:endParaRPr lang="en-US" strike="noStrike" noProof="1"/>
          </a:p>
        </p:txBody>
      </p:sp>
      <p:sp>
        <p:nvSpPr>
          <p:cNvPr id="7" name="日期占位符 6"/>
          <p:cNvSpPr>
            <a:spLocks noGrp="1"/>
          </p:cNvSpPr>
          <p:nvPr>
            <p:ph type="dt" sz="half" idx="10"/>
          </p:nvPr>
        </p:nvSpPr>
        <p:spPr/>
        <p:txBody>
          <a:bodyPr/>
          <a:lstStyle/>
          <a:p>
            <a:pPr fontAlgn="auto"/>
            <a:fld id="{C764DE79-268F-4C1A-8933-263129D2AF90}" type="datetimeFigureOut">
              <a:rPr lang="en-US" sz="1135" strike="noStrike" noProof="1" dirty="0">
                <a:latin typeface="+mn-lt"/>
                <a:ea typeface="+mn-ea"/>
                <a:cs typeface="+mn-cs"/>
              </a:rPr>
              <a:pPr fontAlgn="auto"/>
              <a:t>5/18/2020</a:t>
            </a:fld>
            <a:endParaRPr lang="en-US" strike="noStrike" noProof="1"/>
          </a:p>
        </p:txBody>
      </p:sp>
      <p:sp>
        <p:nvSpPr>
          <p:cNvPr id="8" name="页脚占位符 7"/>
          <p:cNvSpPr>
            <a:spLocks noGrp="1"/>
          </p:cNvSpPr>
          <p:nvPr>
            <p:ph type="ftr" sz="quarter" idx="11"/>
          </p:nvPr>
        </p:nvSpPr>
        <p:spPr/>
        <p:txBody>
          <a:bodyPr/>
          <a:lstStyle/>
          <a:p>
            <a:pPr fontAlgn="auto"/>
            <a:endParaRPr lang="en-US" strike="noStrike" noProof="1"/>
          </a:p>
        </p:txBody>
      </p:sp>
      <p:sp>
        <p:nvSpPr>
          <p:cNvPr id="9" name="灯片编号占位符 8"/>
          <p:cNvSpPr>
            <a:spLocks noGrp="1"/>
          </p:cNvSpPr>
          <p:nvPr>
            <p:ph type="sldNum" sz="quarter" idx="12"/>
          </p:nvPr>
        </p:nvSpPr>
        <p:spPr/>
        <p:txBody>
          <a:bodyPr/>
          <a:lstStyle/>
          <a:p>
            <a:pPr fontAlgn="auto"/>
            <a:fld id="{48F63A3B-78C7-47BE-AE5E-E10140E04643}" type="slidenum">
              <a:rPr lang="en-US" sz="1135" strike="noStrike" noProof="1" dirty="0">
                <a:latin typeface="+mn-lt"/>
                <a:ea typeface="+mn-ea"/>
                <a:cs typeface="+mn-cs"/>
              </a:rPr>
              <a:pPr fontAlgn="auto"/>
              <a:t>‹#›</a:t>
            </a:fld>
            <a:endParaRPr 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r>
              <a:rPr lang="zh-CN" altLang="en-US" sz="4160" strike="noStrike" noProof="1"/>
              <a:t>单击此处编辑母版标题样式</a:t>
            </a:r>
            <a:endParaRPr lang="en-US" strike="noStrike" noProof="1"/>
          </a:p>
        </p:txBody>
      </p:sp>
      <p:sp>
        <p:nvSpPr>
          <p:cNvPr id="3" name="日期占位符 2"/>
          <p:cNvSpPr>
            <a:spLocks noGrp="1"/>
          </p:cNvSpPr>
          <p:nvPr>
            <p:ph type="dt" sz="half" idx="10"/>
          </p:nvPr>
        </p:nvSpPr>
        <p:spPr/>
        <p:txBody>
          <a:bodyPr/>
          <a:lstStyle/>
          <a:p>
            <a:pPr fontAlgn="auto"/>
            <a:fld id="{C764DE79-268F-4C1A-8933-263129D2AF90}" type="datetimeFigureOut">
              <a:rPr lang="en-US" sz="1135" strike="noStrike" noProof="1" dirty="0">
                <a:latin typeface="+mn-lt"/>
                <a:ea typeface="+mn-ea"/>
                <a:cs typeface="+mn-cs"/>
              </a:rPr>
              <a:pPr fontAlgn="auto"/>
              <a:t>5/18/2020</a:t>
            </a:fld>
            <a:endParaRPr lang="en-US" strike="noStrike" noProof="1"/>
          </a:p>
        </p:txBody>
      </p:sp>
      <p:sp>
        <p:nvSpPr>
          <p:cNvPr id="4" name="页脚占位符 3"/>
          <p:cNvSpPr>
            <a:spLocks noGrp="1"/>
          </p:cNvSpPr>
          <p:nvPr>
            <p:ph type="ftr" sz="quarter" idx="11"/>
          </p:nvPr>
        </p:nvSpPr>
        <p:spPr/>
        <p:txBody>
          <a:bodyPr/>
          <a:lstStyle/>
          <a:p>
            <a:pPr fontAlgn="auto"/>
            <a:endParaRPr lang="en-US" strike="noStrike" noProof="1"/>
          </a:p>
        </p:txBody>
      </p:sp>
      <p:sp>
        <p:nvSpPr>
          <p:cNvPr id="5" name="灯片编号占位符 4"/>
          <p:cNvSpPr>
            <a:spLocks noGrp="1"/>
          </p:cNvSpPr>
          <p:nvPr>
            <p:ph type="sldNum" sz="quarter" idx="12"/>
          </p:nvPr>
        </p:nvSpPr>
        <p:spPr/>
        <p:txBody>
          <a:bodyPr/>
          <a:lstStyle/>
          <a:p>
            <a:pPr fontAlgn="auto"/>
            <a:fld id="{48F63A3B-78C7-47BE-AE5E-E10140E04643}" type="slidenum">
              <a:rPr lang="en-US" sz="1135" strike="noStrike" noProof="1" dirty="0">
                <a:latin typeface="+mn-lt"/>
                <a:ea typeface="+mn-ea"/>
                <a:cs typeface="+mn-cs"/>
              </a:rPr>
              <a:pPr fontAlgn="auto"/>
              <a:t>‹#›</a:t>
            </a:fld>
            <a:endParaRPr lang="en-US"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fontAlgn="auto"/>
            <a:fld id="{C764DE79-268F-4C1A-8933-263129D2AF90}" type="datetimeFigureOut">
              <a:rPr lang="en-US" sz="1135" strike="noStrike" noProof="1" dirty="0">
                <a:latin typeface="+mn-lt"/>
                <a:ea typeface="+mn-ea"/>
                <a:cs typeface="+mn-cs"/>
              </a:rPr>
              <a:pPr fontAlgn="auto"/>
              <a:t>5/18/2020</a:t>
            </a:fld>
            <a:endParaRPr lang="en-US" strike="noStrike" noProof="1"/>
          </a:p>
        </p:txBody>
      </p:sp>
      <p:sp>
        <p:nvSpPr>
          <p:cNvPr id="3" name="页脚占位符 2"/>
          <p:cNvSpPr>
            <a:spLocks noGrp="1"/>
          </p:cNvSpPr>
          <p:nvPr>
            <p:ph type="ftr" sz="quarter" idx="11"/>
          </p:nvPr>
        </p:nvSpPr>
        <p:spPr/>
        <p:txBody>
          <a:bodyPr/>
          <a:lstStyle/>
          <a:p>
            <a:pPr fontAlgn="auto"/>
            <a:endParaRPr lang="en-US" strike="noStrike" noProof="1"/>
          </a:p>
        </p:txBody>
      </p:sp>
      <p:sp>
        <p:nvSpPr>
          <p:cNvPr id="4" name="灯片编号占位符 3"/>
          <p:cNvSpPr>
            <a:spLocks noGrp="1"/>
          </p:cNvSpPr>
          <p:nvPr>
            <p:ph type="sldNum" sz="quarter" idx="12"/>
          </p:nvPr>
        </p:nvSpPr>
        <p:spPr/>
        <p:txBody>
          <a:bodyPr/>
          <a:lstStyle/>
          <a:p>
            <a:pPr fontAlgn="auto"/>
            <a:fld id="{48F63A3B-78C7-47BE-AE5E-E10140E04643}" type="slidenum">
              <a:rPr lang="en-US" sz="1135" strike="noStrike" noProof="1" dirty="0">
                <a:latin typeface="+mn-lt"/>
                <a:ea typeface="+mn-ea"/>
                <a:cs typeface="+mn-cs"/>
              </a:rPr>
              <a:pPr fontAlgn="auto"/>
              <a:t>‹#›</a:t>
            </a:fld>
            <a:endParaRPr lang="en-US"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793535" y="432012"/>
            <a:ext cx="3715657" cy="1512041"/>
          </a:xfrm>
        </p:spPr>
        <p:txBody>
          <a:bodyPr anchor="b"/>
          <a:lstStyle>
            <a:lvl1pPr>
              <a:defRPr sz="3025"/>
            </a:lvl1pPr>
          </a:lstStyle>
          <a:p>
            <a:pPr fontAlgn="auto"/>
            <a:r>
              <a:rPr lang="zh-CN" altLang="en-US" sz="3025" strike="noStrike" noProof="1"/>
              <a:t>单击此处编辑母版标题样式</a:t>
            </a:r>
            <a:endParaRPr lang="en-US" strike="noStrike" noProof="1"/>
          </a:p>
        </p:txBody>
      </p:sp>
      <p:sp>
        <p:nvSpPr>
          <p:cNvPr id="3" name="Content Placeholder 2"/>
          <p:cNvSpPr>
            <a:spLocks noGrp="1"/>
          </p:cNvSpPr>
          <p:nvPr>
            <p:ph idx="1"/>
          </p:nvPr>
        </p:nvSpPr>
        <p:spPr>
          <a:xfrm>
            <a:off x="4897708" y="933026"/>
            <a:ext cx="5832247" cy="4605124"/>
          </a:xfrm>
        </p:spPr>
        <p:txBody>
          <a:bodyPr/>
          <a:lstStyle>
            <a:lvl1pPr>
              <a:defRPr sz="3025"/>
            </a:lvl1pPr>
            <a:lvl2pPr>
              <a:defRPr sz="2645"/>
            </a:lvl2pPr>
            <a:lvl3pPr>
              <a:defRPr sz="2270"/>
            </a:lvl3pPr>
            <a:lvl4pPr>
              <a:defRPr sz="1890"/>
            </a:lvl4pPr>
            <a:lvl5pPr>
              <a:defRPr sz="1890"/>
            </a:lvl5pPr>
            <a:lvl6pPr>
              <a:defRPr sz="1890"/>
            </a:lvl6pPr>
            <a:lvl7pPr>
              <a:defRPr sz="1890"/>
            </a:lvl7pPr>
            <a:lvl8pPr>
              <a:defRPr sz="1890"/>
            </a:lvl8pPr>
            <a:lvl9pPr>
              <a:defRPr sz="1890"/>
            </a:lvl9pPr>
          </a:lstStyle>
          <a:p>
            <a:pPr lvl="0" fontAlgn="auto"/>
            <a:r>
              <a:rPr lang="zh-CN" altLang="en-US" sz="3025" strike="noStrike" noProof="1"/>
              <a:t>单击此处编辑母版文本样式</a:t>
            </a:r>
            <a:endParaRPr lang="zh-CN" altLang="en-US" strike="noStrike" noProof="1"/>
          </a:p>
          <a:p>
            <a:pPr lvl="1" fontAlgn="auto"/>
            <a:r>
              <a:rPr lang="zh-CN" altLang="en-US" sz="2645" strike="noStrike" noProof="1"/>
              <a:t>二级</a:t>
            </a:r>
            <a:endParaRPr lang="zh-CN" altLang="en-US" strike="noStrike" noProof="1"/>
          </a:p>
          <a:p>
            <a:pPr lvl="2" fontAlgn="auto"/>
            <a:r>
              <a:rPr lang="zh-CN" altLang="en-US" sz="2270" strike="noStrike" noProof="1"/>
              <a:t>三级</a:t>
            </a:r>
            <a:endParaRPr lang="zh-CN" altLang="en-US" strike="noStrike" noProof="1"/>
          </a:p>
          <a:p>
            <a:pPr lvl="3" fontAlgn="auto"/>
            <a:r>
              <a:rPr lang="zh-CN" altLang="en-US" sz="1890" strike="noStrike" noProof="1"/>
              <a:t>四级</a:t>
            </a:r>
            <a:endParaRPr lang="zh-CN" altLang="en-US" strike="noStrike" noProof="1"/>
          </a:p>
          <a:p>
            <a:pPr lvl="4" fontAlgn="auto"/>
            <a:r>
              <a:rPr lang="zh-CN" altLang="en-US" sz="1890" strike="noStrike" noProof="1"/>
              <a:t>五级</a:t>
            </a:r>
            <a:endParaRPr lang="en-US" strike="noStrike" noProof="1"/>
          </a:p>
        </p:txBody>
      </p:sp>
      <p:sp>
        <p:nvSpPr>
          <p:cNvPr id="4" name="Text Placeholder 3"/>
          <p:cNvSpPr>
            <a:spLocks noGrp="1"/>
          </p:cNvSpPr>
          <p:nvPr>
            <p:ph type="body" sz="half" idx="2"/>
          </p:nvPr>
        </p:nvSpPr>
        <p:spPr>
          <a:xfrm>
            <a:off x="793535" y="1944052"/>
            <a:ext cx="3715657" cy="3601598"/>
          </a:xfrm>
        </p:spPr>
        <p:txBody>
          <a:bodyPr/>
          <a:lstStyle>
            <a:lvl1pPr marL="0" indent="0">
              <a:buNone/>
              <a:defRPr sz="1510"/>
            </a:lvl1pPr>
            <a:lvl2pPr marL="431800" indent="0">
              <a:buNone/>
              <a:defRPr sz="1325"/>
            </a:lvl2pPr>
            <a:lvl3pPr marL="864235" indent="0">
              <a:buNone/>
              <a:defRPr sz="1135"/>
            </a:lvl3pPr>
            <a:lvl4pPr marL="1296035" indent="0">
              <a:buNone/>
              <a:defRPr sz="945"/>
            </a:lvl4pPr>
            <a:lvl5pPr marL="1727835" indent="0">
              <a:buNone/>
              <a:defRPr sz="945"/>
            </a:lvl5pPr>
            <a:lvl6pPr marL="2160270" indent="0">
              <a:buNone/>
              <a:defRPr sz="945"/>
            </a:lvl6pPr>
            <a:lvl7pPr marL="2592070" indent="0">
              <a:buNone/>
              <a:defRPr sz="945"/>
            </a:lvl7pPr>
            <a:lvl8pPr marL="3023870" indent="0">
              <a:buNone/>
              <a:defRPr sz="945"/>
            </a:lvl8pPr>
            <a:lvl9pPr marL="3456305" indent="0">
              <a:buNone/>
              <a:defRPr sz="945"/>
            </a:lvl9pPr>
          </a:lstStyle>
          <a:p>
            <a:pPr lvl="0" fontAlgn="auto"/>
            <a:r>
              <a:rPr lang="zh-CN" altLang="en-US" sz="1510"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lstStyle/>
          <a:p>
            <a:pPr fontAlgn="auto"/>
            <a:fld id="{C764DE79-268F-4C1A-8933-263129D2AF90}" type="datetimeFigureOut">
              <a:rPr lang="en-US" sz="1135" strike="noStrike" noProof="1" dirty="0">
                <a:latin typeface="+mn-lt"/>
                <a:ea typeface="+mn-ea"/>
                <a:cs typeface="+mn-cs"/>
              </a:rPr>
              <a:pPr fontAlgn="auto"/>
              <a:t>5/18/2020</a:t>
            </a:fld>
            <a:endParaRPr lang="en-US" strike="noStrike" noProof="1"/>
          </a:p>
        </p:txBody>
      </p:sp>
      <p:sp>
        <p:nvSpPr>
          <p:cNvPr id="6" name="页脚占位符 5"/>
          <p:cNvSpPr>
            <a:spLocks noGrp="1"/>
          </p:cNvSpPr>
          <p:nvPr>
            <p:ph type="ftr" sz="quarter" idx="11"/>
          </p:nvPr>
        </p:nvSpPr>
        <p:spPr/>
        <p:txBody>
          <a:bodyPr/>
          <a:lstStyle/>
          <a:p>
            <a:pPr fontAlgn="auto"/>
            <a:endParaRPr lang="en-US" strike="noStrike" noProof="1"/>
          </a:p>
        </p:txBody>
      </p:sp>
      <p:sp>
        <p:nvSpPr>
          <p:cNvPr id="7" name="灯片编号占位符 6"/>
          <p:cNvSpPr>
            <a:spLocks noGrp="1"/>
          </p:cNvSpPr>
          <p:nvPr>
            <p:ph type="sldNum" sz="quarter" idx="12"/>
          </p:nvPr>
        </p:nvSpPr>
        <p:spPr/>
        <p:txBody>
          <a:bodyPr/>
          <a:lstStyle/>
          <a:p>
            <a:pPr fontAlgn="auto"/>
            <a:fld id="{48F63A3B-78C7-47BE-AE5E-E10140E04643}" type="slidenum">
              <a:rPr lang="en-US" sz="1135" strike="noStrike" noProof="1" dirty="0">
                <a:latin typeface="+mn-lt"/>
                <a:ea typeface="+mn-ea"/>
                <a:cs typeface="+mn-cs"/>
              </a:rPr>
              <a:pPr fontAlgn="auto"/>
              <a:t>‹#›</a:t>
            </a:fld>
            <a:endParaRPr lang="en-US"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793535" y="432012"/>
            <a:ext cx="3715657" cy="1512041"/>
          </a:xfrm>
        </p:spPr>
        <p:txBody>
          <a:bodyPr anchor="b"/>
          <a:lstStyle>
            <a:lvl1pPr>
              <a:defRPr sz="3025"/>
            </a:lvl1pPr>
          </a:lstStyle>
          <a:p>
            <a:pPr fontAlgn="auto"/>
            <a:r>
              <a:rPr lang="zh-CN" altLang="en-US" sz="3025" strike="noStrike" noProof="1"/>
              <a:t>单击此处编辑母版标题样式</a:t>
            </a:r>
            <a:endParaRPr lang="en-US" strike="noStrike" noProof="1"/>
          </a:p>
        </p:txBody>
      </p:sp>
      <p:sp>
        <p:nvSpPr>
          <p:cNvPr id="3" name="Picture Placeholder 2"/>
          <p:cNvSpPr>
            <a:spLocks noGrp="1" noChangeAspect="1"/>
          </p:cNvSpPr>
          <p:nvPr>
            <p:ph type="pic" idx="1"/>
          </p:nvPr>
        </p:nvSpPr>
        <p:spPr>
          <a:xfrm>
            <a:off x="4897708" y="933026"/>
            <a:ext cx="5832247" cy="4605124"/>
          </a:xfrm>
        </p:spPr>
        <p:txBody>
          <a:bodyPr anchor="t"/>
          <a:lstStyle>
            <a:lvl1pPr marL="0" indent="0">
              <a:buNone/>
              <a:defRPr sz="3025"/>
            </a:lvl1pPr>
            <a:lvl2pPr marL="431800" indent="0">
              <a:buNone/>
              <a:defRPr sz="2645"/>
            </a:lvl2pPr>
            <a:lvl3pPr marL="864235" indent="0">
              <a:buNone/>
              <a:defRPr sz="2270"/>
            </a:lvl3pPr>
            <a:lvl4pPr marL="1296035" indent="0">
              <a:buNone/>
              <a:defRPr sz="1890"/>
            </a:lvl4pPr>
            <a:lvl5pPr marL="1727835" indent="0">
              <a:buNone/>
              <a:defRPr sz="1890"/>
            </a:lvl5pPr>
            <a:lvl6pPr marL="2160270" indent="0">
              <a:buNone/>
              <a:defRPr sz="1890"/>
            </a:lvl6pPr>
            <a:lvl7pPr marL="2592070" indent="0">
              <a:buNone/>
              <a:defRPr sz="1890"/>
            </a:lvl7pPr>
            <a:lvl8pPr marL="3023870" indent="0">
              <a:buNone/>
              <a:defRPr sz="1890"/>
            </a:lvl8pPr>
            <a:lvl9pPr marL="3456305" indent="0">
              <a:buNone/>
              <a:defRPr sz="1890"/>
            </a:lvl9pPr>
          </a:lstStyle>
          <a:p>
            <a:pPr fontAlgn="auto"/>
            <a:r>
              <a:rPr lang="zh-CN" altLang="en-US" sz="3025" strike="noStrike" noProof="1"/>
              <a:t>单击图标添加图片</a:t>
            </a:r>
            <a:endParaRPr lang="en-US" strike="noStrike" noProof="1"/>
          </a:p>
        </p:txBody>
      </p:sp>
      <p:sp>
        <p:nvSpPr>
          <p:cNvPr id="4" name="Text Placeholder 3"/>
          <p:cNvSpPr>
            <a:spLocks noGrp="1"/>
          </p:cNvSpPr>
          <p:nvPr>
            <p:ph type="body" sz="half" idx="2"/>
          </p:nvPr>
        </p:nvSpPr>
        <p:spPr>
          <a:xfrm>
            <a:off x="793535" y="1944052"/>
            <a:ext cx="3715657" cy="3601598"/>
          </a:xfrm>
        </p:spPr>
        <p:txBody>
          <a:bodyPr/>
          <a:lstStyle>
            <a:lvl1pPr marL="0" indent="0">
              <a:buNone/>
              <a:defRPr sz="1510"/>
            </a:lvl1pPr>
            <a:lvl2pPr marL="431800" indent="0">
              <a:buNone/>
              <a:defRPr sz="1325"/>
            </a:lvl2pPr>
            <a:lvl3pPr marL="864235" indent="0">
              <a:buNone/>
              <a:defRPr sz="1135"/>
            </a:lvl3pPr>
            <a:lvl4pPr marL="1296035" indent="0">
              <a:buNone/>
              <a:defRPr sz="945"/>
            </a:lvl4pPr>
            <a:lvl5pPr marL="1727835" indent="0">
              <a:buNone/>
              <a:defRPr sz="945"/>
            </a:lvl5pPr>
            <a:lvl6pPr marL="2160270" indent="0">
              <a:buNone/>
              <a:defRPr sz="945"/>
            </a:lvl6pPr>
            <a:lvl7pPr marL="2592070" indent="0">
              <a:buNone/>
              <a:defRPr sz="945"/>
            </a:lvl7pPr>
            <a:lvl8pPr marL="3023870" indent="0">
              <a:buNone/>
              <a:defRPr sz="945"/>
            </a:lvl8pPr>
            <a:lvl9pPr marL="3456305" indent="0">
              <a:buNone/>
              <a:defRPr sz="945"/>
            </a:lvl9pPr>
          </a:lstStyle>
          <a:p>
            <a:pPr lvl="0" fontAlgn="auto"/>
            <a:r>
              <a:rPr lang="zh-CN" altLang="en-US" sz="1510"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lstStyle/>
          <a:p>
            <a:pPr fontAlgn="auto"/>
            <a:fld id="{C764DE79-268F-4C1A-8933-263129D2AF90}" type="datetimeFigureOut">
              <a:rPr lang="en-US" sz="1135" strike="noStrike" noProof="1" dirty="0">
                <a:latin typeface="+mn-lt"/>
                <a:ea typeface="+mn-ea"/>
                <a:cs typeface="+mn-cs"/>
              </a:rPr>
              <a:pPr fontAlgn="auto"/>
              <a:t>5/18/2020</a:t>
            </a:fld>
            <a:endParaRPr lang="en-US" strike="noStrike" noProof="1"/>
          </a:p>
        </p:txBody>
      </p:sp>
      <p:sp>
        <p:nvSpPr>
          <p:cNvPr id="6" name="页脚占位符 5"/>
          <p:cNvSpPr>
            <a:spLocks noGrp="1"/>
          </p:cNvSpPr>
          <p:nvPr>
            <p:ph type="ftr" sz="quarter" idx="11"/>
          </p:nvPr>
        </p:nvSpPr>
        <p:spPr/>
        <p:txBody>
          <a:bodyPr/>
          <a:lstStyle/>
          <a:p>
            <a:pPr fontAlgn="auto"/>
            <a:endParaRPr lang="en-US" strike="noStrike" noProof="1"/>
          </a:p>
        </p:txBody>
      </p:sp>
      <p:sp>
        <p:nvSpPr>
          <p:cNvPr id="7" name="灯片编号占位符 6"/>
          <p:cNvSpPr>
            <a:spLocks noGrp="1"/>
          </p:cNvSpPr>
          <p:nvPr>
            <p:ph type="sldNum" sz="quarter" idx="12"/>
          </p:nvPr>
        </p:nvSpPr>
        <p:spPr/>
        <p:txBody>
          <a:bodyPr/>
          <a:lstStyle/>
          <a:p>
            <a:pPr fontAlgn="auto"/>
            <a:fld id="{48F63A3B-78C7-47BE-AE5E-E10140E04643}" type="slidenum">
              <a:rPr lang="en-US" sz="1135" strike="noStrike" noProof="1" dirty="0">
                <a:latin typeface="+mn-lt"/>
                <a:ea typeface="+mn-ea"/>
                <a:cs typeface="+mn-cs"/>
              </a:rPr>
              <a:pPr fontAlgn="auto"/>
              <a:t>‹#›</a:t>
            </a:fld>
            <a:endParaRPr lang="en-US"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4" cstate="prin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92163" y="344488"/>
            <a:ext cx="9936163" cy="1252538"/>
          </a:xfrm>
          <a:prstGeom prst="rect">
            <a:avLst/>
          </a:prstGeom>
        </p:spPr>
        <p:txBody>
          <a:bodyPr vert="horz" lIns="91440" tIns="45720" rIns="91440" bIns="45720" rtlCol="0" anchor="ctr">
            <a:normAutofit/>
          </a:bodyPr>
          <a:lstStyle/>
          <a:p>
            <a:pPr fontAlgn="auto"/>
            <a:r>
              <a:rPr lang="zh-CN" altLang="en-US" sz="4160" strike="noStrike" noProof="1"/>
              <a:t>单击此处编辑母版标题样式</a:t>
            </a:r>
            <a:endParaRPr lang="en-US" strike="noStrike" noProof="1"/>
          </a:p>
        </p:txBody>
      </p:sp>
      <p:sp>
        <p:nvSpPr>
          <p:cNvPr id="3" name="Text Placeholder 2"/>
          <p:cNvSpPr>
            <a:spLocks noGrp="1"/>
          </p:cNvSpPr>
          <p:nvPr>
            <p:ph type="body" idx="1"/>
          </p:nvPr>
        </p:nvSpPr>
        <p:spPr>
          <a:xfrm>
            <a:off x="792163" y="1725613"/>
            <a:ext cx="9936163" cy="4111625"/>
          </a:xfrm>
          <a:prstGeom prst="rect">
            <a:avLst/>
          </a:prstGeom>
        </p:spPr>
        <p:txBody>
          <a:bodyPr vert="horz" lIns="91440" tIns="45720" rIns="91440" bIns="45720" rtlCol="0">
            <a:normAutofit/>
          </a:bodyPr>
          <a:lstStyle/>
          <a:p>
            <a:pPr lvl="0" fontAlgn="auto"/>
            <a:r>
              <a:rPr lang="zh-CN" altLang="en-US" sz="2645" strike="noStrike" noProof="1"/>
              <a:t>单击此处编辑母版文本样式</a:t>
            </a:r>
            <a:endParaRPr lang="zh-CN" altLang="en-US" strike="noStrike" noProof="1"/>
          </a:p>
          <a:p>
            <a:pPr lvl="1" fontAlgn="auto"/>
            <a:r>
              <a:rPr lang="zh-CN" altLang="en-US" sz="2270" strike="noStrike" noProof="1"/>
              <a:t>二级</a:t>
            </a:r>
            <a:endParaRPr lang="zh-CN" altLang="en-US" strike="noStrike" noProof="1"/>
          </a:p>
          <a:p>
            <a:pPr lvl="2" fontAlgn="auto"/>
            <a:r>
              <a:rPr lang="zh-CN" altLang="en-US" sz="1890" strike="noStrike" noProof="1"/>
              <a:t>三级</a:t>
            </a:r>
            <a:endParaRPr lang="zh-CN" altLang="en-US" strike="noStrike" noProof="1"/>
          </a:p>
          <a:p>
            <a:pPr lvl="3" fontAlgn="auto"/>
            <a:r>
              <a:rPr lang="zh-CN" altLang="en-US" strike="noStrike" noProof="1"/>
              <a:t>四级</a:t>
            </a:r>
          </a:p>
          <a:p>
            <a:pPr lvl="4" fontAlgn="auto"/>
            <a:r>
              <a:rPr lang="zh-CN" altLang="en-US" strike="noStrike" noProof="1"/>
              <a:t>五级</a:t>
            </a:r>
            <a:endParaRPr lang="en-US" strike="noStrike" noProof="1"/>
          </a:p>
        </p:txBody>
      </p:sp>
      <p:sp>
        <p:nvSpPr>
          <p:cNvPr id="4" name="Date Placeholder 3"/>
          <p:cNvSpPr>
            <a:spLocks noGrp="1"/>
          </p:cNvSpPr>
          <p:nvPr>
            <p:ph type="dt" sz="half" idx="2"/>
          </p:nvPr>
        </p:nvSpPr>
        <p:spPr>
          <a:xfrm>
            <a:off x="792163" y="6005513"/>
            <a:ext cx="2592388" cy="346075"/>
          </a:xfrm>
          <a:prstGeom prst="rect">
            <a:avLst/>
          </a:prstGeom>
        </p:spPr>
        <p:txBody>
          <a:bodyPr vert="horz" lIns="91440" tIns="45720" rIns="91440" bIns="45720" rtlCol="0" anchor="ctr"/>
          <a:lstStyle>
            <a:lvl1pPr algn="l">
              <a:defRPr sz="1135">
                <a:solidFill>
                  <a:schemeClr val="tx1">
                    <a:tint val="75000"/>
                  </a:schemeClr>
                </a:solidFill>
              </a:defRPr>
            </a:lvl1pPr>
          </a:lstStyle>
          <a:p>
            <a:pPr fontAlgn="auto"/>
            <a:fld id="{C764DE79-268F-4C1A-8933-263129D2AF90}" type="datetimeFigureOut">
              <a:rPr lang="en-US" sz="1135" strike="noStrike" noProof="1" dirty="0">
                <a:latin typeface="+mn-lt"/>
                <a:ea typeface="+mn-ea"/>
                <a:cs typeface="+mn-cs"/>
              </a:rPr>
              <a:pPr fontAlgn="auto"/>
              <a:t>5/18/2020</a:t>
            </a:fld>
            <a:endParaRPr lang="en-US" strike="noStrike" noProof="1"/>
          </a:p>
        </p:txBody>
      </p:sp>
      <p:sp>
        <p:nvSpPr>
          <p:cNvPr id="5" name="Footer Placeholder 4"/>
          <p:cNvSpPr>
            <a:spLocks noGrp="1"/>
          </p:cNvSpPr>
          <p:nvPr>
            <p:ph type="ftr" sz="quarter" idx="3"/>
          </p:nvPr>
        </p:nvSpPr>
        <p:spPr>
          <a:xfrm>
            <a:off x="3816350" y="6005513"/>
            <a:ext cx="3887788" cy="346075"/>
          </a:xfrm>
          <a:prstGeom prst="rect">
            <a:avLst/>
          </a:prstGeom>
        </p:spPr>
        <p:txBody>
          <a:bodyPr vert="horz" lIns="91440" tIns="45720" rIns="91440" bIns="45720" rtlCol="0" anchor="ctr"/>
          <a:lstStyle>
            <a:lvl1pPr algn="ctr">
              <a:defRPr sz="1135">
                <a:solidFill>
                  <a:schemeClr val="tx1">
                    <a:tint val="75000"/>
                  </a:schemeClr>
                </a:solidFill>
              </a:defRPr>
            </a:lvl1pPr>
          </a:lstStyle>
          <a:p>
            <a:pPr fontAlgn="auto"/>
            <a:endParaRPr lang="en-US" strike="noStrike" noProof="1"/>
          </a:p>
        </p:txBody>
      </p:sp>
      <p:sp>
        <p:nvSpPr>
          <p:cNvPr id="6" name="Slide Number Placeholder 5"/>
          <p:cNvSpPr>
            <a:spLocks noGrp="1"/>
          </p:cNvSpPr>
          <p:nvPr>
            <p:ph type="sldNum" sz="quarter" idx="4"/>
          </p:nvPr>
        </p:nvSpPr>
        <p:spPr>
          <a:xfrm>
            <a:off x="8135938" y="6005513"/>
            <a:ext cx="2592388" cy="346075"/>
          </a:xfrm>
          <a:prstGeom prst="rect">
            <a:avLst/>
          </a:prstGeom>
        </p:spPr>
        <p:txBody>
          <a:bodyPr vert="horz" lIns="91440" tIns="45720" rIns="91440" bIns="45720" rtlCol="0" anchor="ctr"/>
          <a:lstStyle>
            <a:lvl1pPr algn="r">
              <a:defRPr sz="1135">
                <a:solidFill>
                  <a:schemeClr val="tx1">
                    <a:tint val="75000"/>
                  </a:schemeClr>
                </a:solidFill>
              </a:defRPr>
            </a:lvl1pPr>
          </a:lstStyle>
          <a:p>
            <a:pPr fontAlgn="auto"/>
            <a:fld id="{48F63A3B-78C7-47BE-AE5E-E10140E04643}" type="slidenum">
              <a:rPr lang="en-US" sz="1135" strike="noStrike" noProof="1" dirty="0">
                <a:latin typeface="+mn-lt"/>
                <a:ea typeface="+mn-ea"/>
                <a:cs typeface="+mn-cs"/>
              </a:rPr>
              <a:pPr fontAlgn="auto"/>
              <a:t>‹#›</a:t>
            </a:fld>
            <a:endParaRPr lang="en-US"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l" defTabSz="864235" rtl="0" eaLnBrk="1" latinLnBrk="0" hangingPunct="1">
        <a:lnSpc>
          <a:spcPct val="90000"/>
        </a:lnSpc>
        <a:spcBef>
          <a:spcPct val="0"/>
        </a:spcBef>
        <a:buNone/>
        <a:defRPr sz="4160" kern="1200">
          <a:solidFill>
            <a:schemeClr val="tx1"/>
          </a:solidFill>
          <a:latin typeface="+mj-lt"/>
          <a:ea typeface="+mj-ea"/>
          <a:cs typeface="+mj-cs"/>
        </a:defRPr>
      </a:lvl1pPr>
    </p:titleStyle>
    <p:bodyStyle>
      <a:lvl1pPr marL="215900" indent="-215900" algn="l" defTabSz="864235" rtl="0" eaLnBrk="1" latinLnBrk="0" hangingPunct="1">
        <a:lnSpc>
          <a:spcPct val="90000"/>
        </a:lnSpc>
        <a:spcBef>
          <a:spcPts val="945"/>
        </a:spcBef>
        <a:buFont typeface="Arial" panose="020B0604020202020204" pitchFamily="34" charset="0"/>
        <a:buChar char="•"/>
        <a:defRPr sz="2645" kern="1200">
          <a:solidFill>
            <a:schemeClr val="tx1"/>
          </a:solidFill>
          <a:latin typeface="+mn-lt"/>
          <a:ea typeface="+mn-ea"/>
          <a:cs typeface="+mn-cs"/>
        </a:defRPr>
      </a:lvl1pPr>
      <a:lvl2pPr marL="647700" indent="-215900" algn="l" defTabSz="864235" rtl="0" eaLnBrk="1" latinLnBrk="0" hangingPunct="1">
        <a:lnSpc>
          <a:spcPct val="90000"/>
        </a:lnSpc>
        <a:spcBef>
          <a:spcPts val="470"/>
        </a:spcBef>
        <a:buFont typeface="Arial" panose="020B0604020202020204" pitchFamily="34" charset="0"/>
        <a:buChar char="•"/>
        <a:defRPr sz="2270" kern="1200">
          <a:solidFill>
            <a:schemeClr val="tx1"/>
          </a:solidFill>
          <a:latin typeface="+mn-lt"/>
          <a:ea typeface="+mn-ea"/>
          <a:cs typeface="+mn-cs"/>
        </a:defRPr>
      </a:lvl2pPr>
      <a:lvl3pPr marL="1080135" indent="-215900" algn="l" defTabSz="864235" rtl="0" eaLnBrk="1" latinLnBrk="0" hangingPunct="1">
        <a:lnSpc>
          <a:spcPct val="90000"/>
        </a:lnSpc>
        <a:spcBef>
          <a:spcPts val="470"/>
        </a:spcBef>
        <a:buFont typeface="Arial" panose="020B0604020202020204" pitchFamily="34" charset="0"/>
        <a:buChar char="•"/>
        <a:defRPr sz="1890" kern="1200">
          <a:solidFill>
            <a:schemeClr val="tx1"/>
          </a:solidFill>
          <a:latin typeface="+mn-lt"/>
          <a:ea typeface="+mn-ea"/>
          <a:cs typeface="+mn-cs"/>
        </a:defRPr>
      </a:lvl3pPr>
      <a:lvl4pPr marL="1511935" indent="-215900" algn="l" defTabSz="864235"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mn-ea"/>
          <a:cs typeface="+mn-cs"/>
        </a:defRPr>
      </a:lvl4pPr>
      <a:lvl5pPr marL="1943735" indent="-215900" algn="l" defTabSz="864235"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mn-ea"/>
          <a:cs typeface="+mn-cs"/>
        </a:defRPr>
      </a:lvl5pPr>
      <a:lvl6pPr marL="2376170" indent="-215900" algn="l" defTabSz="864235"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mn-ea"/>
          <a:cs typeface="+mn-cs"/>
        </a:defRPr>
      </a:lvl6pPr>
      <a:lvl7pPr marL="2807970" indent="-215900" algn="l" defTabSz="864235"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mn-ea"/>
          <a:cs typeface="+mn-cs"/>
        </a:defRPr>
      </a:lvl7pPr>
      <a:lvl8pPr marL="3239770" indent="-215900" algn="l" defTabSz="864235"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mn-ea"/>
          <a:cs typeface="+mn-cs"/>
        </a:defRPr>
      </a:lvl8pPr>
      <a:lvl9pPr marL="3672205" indent="-215900" algn="l" defTabSz="864235"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mn-ea"/>
          <a:cs typeface="+mn-cs"/>
        </a:defRPr>
      </a:lvl9pPr>
    </p:bodyStyle>
    <p:otherStyle>
      <a:defPPr>
        <a:defRPr lang="en-US"/>
      </a:defPPr>
      <a:lvl1pPr marL="0" algn="l" defTabSz="864235" rtl="0" eaLnBrk="1" latinLnBrk="0" hangingPunct="1">
        <a:defRPr sz="1700" kern="1200">
          <a:solidFill>
            <a:schemeClr val="tx1"/>
          </a:solidFill>
          <a:latin typeface="+mn-lt"/>
          <a:ea typeface="+mn-ea"/>
          <a:cs typeface="+mn-cs"/>
        </a:defRPr>
      </a:lvl1pPr>
      <a:lvl2pPr marL="431800" algn="l" defTabSz="864235" rtl="0" eaLnBrk="1" latinLnBrk="0" hangingPunct="1">
        <a:defRPr sz="1700" kern="1200">
          <a:solidFill>
            <a:schemeClr val="tx1"/>
          </a:solidFill>
          <a:latin typeface="+mn-lt"/>
          <a:ea typeface="+mn-ea"/>
          <a:cs typeface="+mn-cs"/>
        </a:defRPr>
      </a:lvl2pPr>
      <a:lvl3pPr marL="864235" algn="l" defTabSz="864235" rtl="0" eaLnBrk="1" latinLnBrk="0" hangingPunct="1">
        <a:defRPr sz="1700" kern="1200">
          <a:solidFill>
            <a:schemeClr val="tx1"/>
          </a:solidFill>
          <a:latin typeface="+mn-lt"/>
          <a:ea typeface="+mn-ea"/>
          <a:cs typeface="+mn-cs"/>
        </a:defRPr>
      </a:lvl3pPr>
      <a:lvl4pPr marL="1296035" algn="l" defTabSz="864235" rtl="0" eaLnBrk="1" latinLnBrk="0" hangingPunct="1">
        <a:defRPr sz="1700" kern="1200">
          <a:solidFill>
            <a:schemeClr val="tx1"/>
          </a:solidFill>
          <a:latin typeface="+mn-lt"/>
          <a:ea typeface="+mn-ea"/>
          <a:cs typeface="+mn-cs"/>
        </a:defRPr>
      </a:lvl4pPr>
      <a:lvl5pPr marL="1727835" algn="l" defTabSz="864235" rtl="0" eaLnBrk="1" latinLnBrk="0" hangingPunct="1">
        <a:defRPr sz="1700" kern="1200">
          <a:solidFill>
            <a:schemeClr val="tx1"/>
          </a:solidFill>
          <a:latin typeface="+mn-lt"/>
          <a:ea typeface="+mn-ea"/>
          <a:cs typeface="+mn-cs"/>
        </a:defRPr>
      </a:lvl5pPr>
      <a:lvl6pPr marL="2160270" algn="l" defTabSz="864235" rtl="0" eaLnBrk="1" latinLnBrk="0" hangingPunct="1">
        <a:defRPr sz="1700" kern="1200">
          <a:solidFill>
            <a:schemeClr val="tx1"/>
          </a:solidFill>
          <a:latin typeface="+mn-lt"/>
          <a:ea typeface="+mn-ea"/>
          <a:cs typeface="+mn-cs"/>
        </a:defRPr>
      </a:lvl6pPr>
      <a:lvl7pPr marL="2592070" algn="l" defTabSz="864235" rtl="0" eaLnBrk="1" latinLnBrk="0" hangingPunct="1">
        <a:defRPr sz="1700" kern="1200">
          <a:solidFill>
            <a:schemeClr val="tx1"/>
          </a:solidFill>
          <a:latin typeface="+mn-lt"/>
          <a:ea typeface="+mn-ea"/>
          <a:cs typeface="+mn-cs"/>
        </a:defRPr>
      </a:lvl7pPr>
      <a:lvl8pPr marL="3023870" algn="l" defTabSz="864235" rtl="0" eaLnBrk="1" latinLnBrk="0" hangingPunct="1">
        <a:defRPr sz="1700" kern="1200">
          <a:solidFill>
            <a:schemeClr val="tx1"/>
          </a:solidFill>
          <a:latin typeface="+mn-lt"/>
          <a:ea typeface="+mn-ea"/>
          <a:cs typeface="+mn-cs"/>
        </a:defRPr>
      </a:lvl8pPr>
      <a:lvl9pPr marL="3456305" algn="l" defTabSz="864235"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arget="../media/image5.png" Type="http://schemas.openxmlformats.org/officeDocument/2006/relationships/image"/><Relationship Id="rId2" Target="../media/image4.jpeg" Type="http://schemas.openxmlformats.org/officeDocument/2006/relationships/image"/><Relationship Id="rId1" Target="../slideLayouts/slideLayout12.xml" Type="http://schemas.openxmlformats.org/officeDocument/2006/relationships/slideLayout"/></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arget="../media/image7.jpeg" Type="http://schemas.openxmlformats.org/officeDocument/2006/relationships/image"/><Relationship Id="rId1" Target="../slideLayouts/slideLayout7.xml" Type="http://schemas.openxmlformats.org/officeDocument/2006/relationships/slideLayout"/></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arget="../media/image8.jpeg" Type="http://schemas.openxmlformats.org/officeDocument/2006/relationships/image"/><Relationship Id="rId1" Target="../slideLayouts/slideLayout7.xml" Type="http://schemas.openxmlformats.org/officeDocument/2006/relationships/slideLayout"/></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7" name="图片 2"/>
          <p:cNvPicPr>
            <a:picLocks noChangeAspect="1"/>
          </p:cNvPicPr>
          <p:nvPr/>
        </p:nvPicPr>
        <p:blipFill>
          <a:blip r:embed="rId2" cstate="print"/>
          <a:stretch>
            <a:fillRect/>
          </a:stretch>
        </p:blipFill>
        <p:spPr>
          <a:xfrm>
            <a:off x="1354138" y="503238"/>
            <a:ext cx="8813800" cy="1320800"/>
          </a:xfrm>
          <a:prstGeom prst="rect">
            <a:avLst/>
          </a:prstGeom>
          <a:noFill/>
          <a:ln w="9525">
            <a:noFill/>
          </a:ln>
        </p:spPr>
      </p:pic>
      <p:sp>
        <p:nvSpPr>
          <p:cNvPr id="9218" name="文本框 26"/>
          <p:cNvSpPr txBox="1"/>
          <p:nvPr/>
        </p:nvSpPr>
        <p:spPr>
          <a:xfrm>
            <a:off x="3549650" y="655638"/>
            <a:ext cx="5538788" cy="1014412"/>
          </a:xfrm>
          <a:prstGeom prst="rect">
            <a:avLst/>
          </a:prstGeom>
          <a:noFill/>
          <a:ln w="9525">
            <a:noFill/>
          </a:ln>
        </p:spPr>
        <p:txBody>
          <a:bodyPr wrap="none" anchor="t">
            <a:spAutoFit/>
          </a:bodyPr>
          <a:lstStyle/>
          <a:p>
            <a:r>
              <a:rPr lang="zh-CN" altLang="en-US" sz="6000" b="1" dirty="0">
                <a:solidFill>
                  <a:srgbClr val="310E0D"/>
                </a:solidFill>
                <a:latin typeface="黑体" panose="02010609060101010101" charset="-122"/>
                <a:ea typeface="黑体" panose="02010609060101010101" charset="-122"/>
              </a:rPr>
              <a:t>二轮复习的目标</a:t>
            </a:r>
          </a:p>
        </p:txBody>
      </p:sp>
      <p:sp>
        <p:nvSpPr>
          <p:cNvPr id="9219" name="文本框 27"/>
          <p:cNvSpPr txBox="1"/>
          <p:nvPr/>
        </p:nvSpPr>
        <p:spPr>
          <a:xfrm>
            <a:off x="1446213" y="2525713"/>
            <a:ext cx="8628062" cy="3014662"/>
          </a:xfrm>
          <a:prstGeom prst="rect">
            <a:avLst/>
          </a:prstGeom>
          <a:noFill/>
          <a:ln w="9525">
            <a:noFill/>
          </a:ln>
        </p:spPr>
        <p:txBody>
          <a:bodyPr wrap="square" anchor="t">
            <a:spAutoFit/>
          </a:bodyPr>
          <a:lstStyle/>
          <a:p>
            <a:pPr algn="ctr">
              <a:lnSpc>
                <a:spcPct val="150000"/>
              </a:lnSpc>
              <a:spcBef>
                <a:spcPts val="600"/>
              </a:spcBef>
              <a:spcAft>
                <a:spcPts val="600"/>
              </a:spcAft>
            </a:pPr>
            <a:r>
              <a:rPr lang="zh-CN" altLang="en-US" sz="6000" b="1" dirty="0">
                <a:solidFill>
                  <a:srgbClr val="310E0D"/>
                </a:solidFill>
                <a:latin typeface="楷体" panose="02010609060101010101" charset="-122"/>
                <a:ea typeface="楷体" panose="02010609060101010101" charset="-122"/>
              </a:rPr>
              <a:t>一、强化重点。</a:t>
            </a:r>
          </a:p>
          <a:p>
            <a:pPr algn="ctr">
              <a:lnSpc>
                <a:spcPct val="150000"/>
              </a:lnSpc>
              <a:spcBef>
                <a:spcPts val="600"/>
              </a:spcBef>
              <a:spcAft>
                <a:spcPts val="600"/>
              </a:spcAft>
            </a:pPr>
            <a:r>
              <a:rPr lang="zh-CN" altLang="en-US" sz="6000" b="1" dirty="0">
                <a:solidFill>
                  <a:srgbClr val="310E0D"/>
                </a:solidFill>
                <a:latin typeface="楷体" panose="02010609060101010101" charset="-122"/>
                <a:ea typeface="楷体" panose="02010609060101010101" charset="-122"/>
              </a:rPr>
              <a:t>二、突破难点。</a:t>
            </a:r>
          </a:p>
        </p:txBody>
      </p:sp>
      <p:pic>
        <p:nvPicPr>
          <p:cNvPr id="9220" name="图片 7"/>
          <p:cNvPicPr>
            <a:picLocks noChangeAspect="1"/>
          </p:cNvPicPr>
          <p:nvPr/>
        </p:nvPicPr>
        <p:blipFill>
          <a:blip r:embed="rId3" cstate="print"/>
          <a:stretch>
            <a:fillRect/>
          </a:stretch>
        </p:blipFill>
        <p:spPr>
          <a:xfrm>
            <a:off x="5441950" y="2098675"/>
            <a:ext cx="636588" cy="360363"/>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图片 2"/>
          <p:cNvPicPr>
            <a:picLocks noChangeAspect="1"/>
          </p:cNvPicPr>
          <p:nvPr/>
        </p:nvPicPr>
        <p:blipFill>
          <a:blip r:embed="rId2" cstate="print"/>
          <a:stretch>
            <a:fillRect/>
          </a:stretch>
        </p:blipFill>
        <p:spPr>
          <a:xfrm>
            <a:off x="1524000" y="503238"/>
            <a:ext cx="8813800" cy="1320800"/>
          </a:xfrm>
          <a:prstGeom prst="rect">
            <a:avLst/>
          </a:prstGeom>
          <a:noFill/>
          <a:ln w="9525">
            <a:noFill/>
          </a:ln>
        </p:spPr>
      </p:pic>
      <p:sp>
        <p:nvSpPr>
          <p:cNvPr id="18434" name="文本框 26"/>
          <p:cNvSpPr txBox="1"/>
          <p:nvPr/>
        </p:nvSpPr>
        <p:spPr>
          <a:xfrm>
            <a:off x="1603375" y="749300"/>
            <a:ext cx="8967788" cy="830263"/>
          </a:xfrm>
          <a:prstGeom prst="rect">
            <a:avLst/>
          </a:prstGeom>
          <a:noFill/>
          <a:ln w="9525">
            <a:noFill/>
          </a:ln>
        </p:spPr>
        <p:txBody>
          <a:bodyPr wrap="square" anchor="t">
            <a:spAutoFit/>
          </a:bodyPr>
          <a:lstStyle/>
          <a:p>
            <a:r>
              <a:rPr lang="zh-CN" altLang="en-US" sz="4800" b="1" dirty="0">
                <a:solidFill>
                  <a:srgbClr val="310E0D"/>
                </a:solidFill>
                <a:latin typeface="楷体" panose="02010609060101010101" charset="-122"/>
                <a:ea typeface="楷体" panose="02010609060101010101" charset="-122"/>
              </a:rPr>
              <a:t>（四）突破几种题型的关键点</a:t>
            </a:r>
            <a:endParaRPr lang="zh-CN" altLang="en-US" sz="4800" b="1" dirty="0">
              <a:solidFill>
                <a:srgbClr val="310E0D"/>
              </a:solidFill>
              <a:latin typeface="黑体" panose="02010609060101010101" charset="-122"/>
              <a:ea typeface="黑体" panose="02010609060101010101" charset="-122"/>
            </a:endParaRPr>
          </a:p>
        </p:txBody>
      </p:sp>
      <p:sp>
        <p:nvSpPr>
          <p:cNvPr id="28" name="文本框 27"/>
          <p:cNvSpPr txBox="1"/>
          <p:nvPr/>
        </p:nvSpPr>
        <p:spPr>
          <a:xfrm>
            <a:off x="1446213" y="1579563"/>
            <a:ext cx="8628063" cy="2676525"/>
          </a:xfrm>
          <a:prstGeom prst="rect">
            <a:avLst/>
          </a:prstGeom>
          <a:noFill/>
          <a:ln w="9525">
            <a:noFill/>
          </a:ln>
        </p:spPr>
        <p:txBody>
          <a:bodyPr wrap="square" anchor="t">
            <a:spAutoFit/>
          </a:bodyPr>
          <a:lstStyle/>
          <a:p>
            <a:pPr>
              <a:lnSpc>
                <a:spcPct val="150000"/>
              </a:lnSpc>
              <a:spcBef>
                <a:spcPts val="600"/>
              </a:spcBef>
              <a:spcAft>
                <a:spcPts val="600"/>
              </a:spcAft>
            </a:pPr>
            <a:r>
              <a:rPr lang="en-US" altLang="zh-CN" sz="4000" b="1" noProof="1">
                <a:solidFill>
                  <a:srgbClr val="FF0000"/>
                </a:solidFill>
                <a:latin typeface="楷体" panose="02010609060101010101" charset="-122"/>
                <a:ea typeface="楷体" panose="02010609060101010101" charset="-122"/>
                <a:cs typeface="+mn-cs"/>
              </a:rPr>
              <a:t>1</a:t>
            </a:r>
            <a:r>
              <a:rPr lang="zh-CN" altLang="en-US" sz="4000" b="1" noProof="1">
                <a:solidFill>
                  <a:srgbClr val="FF0000"/>
                </a:solidFill>
                <a:latin typeface="楷体" panose="02010609060101010101" charset="-122"/>
                <a:ea typeface="楷体" panose="02010609060101010101" charset="-122"/>
                <a:cs typeface="+mn-cs"/>
              </a:rPr>
              <a:t>、语句补写</a:t>
            </a:r>
            <a:r>
              <a:rPr lang="en-US" altLang="zh-CN" sz="4000" b="1" noProof="1">
                <a:solidFill>
                  <a:srgbClr val="FF0000"/>
                </a:solidFill>
                <a:latin typeface="楷体" panose="02010609060101010101" charset="-122"/>
                <a:ea typeface="楷体" panose="02010609060101010101" charset="-122"/>
                <a:cs typeface="+mn-cs"/>
              </a:rPr>
              <a:t>——</a:t>
            </a:r>
            <a:r>
              <a:rPr lang="zh-CN" altLang="en-US" sz="4000" b="1" noProof="1">
                <a:solidFill>
                  <a:srgbClr val="FF0000"/>
                </a:solidFill>
                <a:latin typeface="楷体" panose="02010609060101010101" charset="-122"/>
                <a:ea typeface="楷体" panose="02010609060101010101" charset="-122"/>
                <a:cs typeface="+mn-cs"/>
              </a:rPr>
              <a:t>找依据</a:t>
            </a:r>
            <a:r>
              <a:rPr lang="zh-CN" altLang="en-US" sz="3600" b="1" noProof="1">
                <a:solidFill>
                  <a:schemeClr val="accent6">
                    <a:lumMod val="75000"/>
                  </a:schemeClr>
                </a:solidFill>
                <a:latin typeface="楷体" panose="02010609060101010101" charset="-122"/>
                <a:ea typeface="楷体" panose="02010609060101010101" charset="-122"/>
                <a:cs typeface="+mn-cs"/>
              </a:rPr>
              <a:t>（材料中现有的词语或短语、句间关系、层意、话题、生活或科学常识）</a:t>
            </a:r>
            <a:endParaRPr lang="zh-CN" altLang="en-US" sz="3600" b="1" noProof="1">
              <a:solidFill>
                <a:schemeClr val="accent6">
                  <a:lumMod val="75000"/>
                </a:schemeClr>
              </a:solidFill>
              <a:latin typeface="楷体" panose="02010609060101010101" charset="-122"/>
              <a:ea typeface="楷体" panose="02010609060101010101" charset="-122"/>
            </a:endParaRPr>
          </a:p>
        </p:txBody>
      </p:sp>
      <p:sp>
        <p:nvSpPr>
          <p:cNvPr id="5" name="文本框 4"/>
          <p:cNvSpPr txBox="1"/>
          <p:nvPr/>
        </p:nvSpPr>
        <p:spPr>
          <a:xfrm>
            <a:off x="990600" y="3856038"/>
            <a:ext cx="9347200" cy="1014412"/>
          </a:xfrm>
          <a:prstGeom prst="rect">
            <a:avLst/>
          </a:prstGeom>
          <a:noFill/>
          <a:ln w="9525">
            <a:noFill/>
          </a:ln>
        </p:spPr>
        <p:txBody>
          <a:bodyPr wrap="square" anchor="t">
            <a:spAutoFit/>
          </a:bodyPr>
          <a:lstStyle/>
          <a:p>
            <a:pPr>
              <a:lnSpc>
                <a:spcPct val="150000"/>
              </a:lnSpc>
              <a:spcBef>
                <a:spcPts val="600"/>
              </a:spcBef>
              <a:spcAft>
                <a:spcPts val="600"/>
              </a:spcAft>
            </a:pPr>
            <a:r>
              <a:rPr lang="en-US" altLang="zh-CN" sz="4000" b="1" dirty="0">
                <a:solidFill>
                  <a:srgbClr val="FF0000"/>
                </a:solidFill>
                <a:latin typeface="楷体" panose="02010609060101010101" charset="-122"/>
                <a:ea typeface="楷体" panose="02010609060101010101" charset="-122"/>
              </a:rPr>
              <a:t>  2</a:t>
            </a:r>
            <a:r>
              <a:rPr lang="zh-CN" altLang="en-US" sz="4000" b="1" dirty="0">
                <a:solidFill>
                  <a:srgbClr val="FF0000"/>
                </a:solidFill>
                <a:latin typeface="楷体" panose="02010609060101010101" charset="-122"/>
                <a:ea typeface="楷体" panose="02010609060101010101" charset="-122"/>
              </a:rPr>
              <a:t>、语言得体</a:t>
            </a:r>
            <a:r>
              <a:rPr lang="en-US" altLang="zh-CN" sz="4000" b="1" dirty="0">
                <a:solidFill>
                  <a:srgbClr val="FF0000"/>
                </a:solidFill>
                <a:latin typeface="楷体" panose="02010609060101010101" charset="-122"/>
                <a:ea typeface="楷体" panose="02010609060101010101" charset="-122"/>
              </a:rPr>
              <a:t>——</a:t>
            </a:r>
            <a:r>
              <a:rPr lang="zh-CN" altLang="en-US" sz="4000" b="1" dirty="0">
                <a:solidFill>
                  <a:srgbClr val="FF0000"/>
                </a:solidFill>
                <a:latin typeface="楷体" panose="02010609060101010101" charset="-122"/>
                <a:ea typeface="楷体" panose="02010609060101010101" charset="-122"/>
              </a:rPr>
              <a:t>找标志、推敲词</a:t>
            </a:r>
            <a:endParaRPr lang="zh-CN" altLang="en-US" sz="4000" b="1" u="sng" dirty="0">
              <a:solidFill>
                <a:srgbClr val="FF0000"/>
              </a:solidFill>
              <a:latin typeface="楷体" panose="02010609060101010101" charset="-122"/>
              <a:ea typeface="楷体" panose="02010609060101010101" charset="-122"/>
            </a:endParaRPr>
          </a:p>
        </p:txBody>
      </p:sp>
      <p:sp>
        <p:nvSpPr>
          <p:cNvPr id="3" name="文本框 2"/>
          <p:cNvSpPr txBox="1"/>
          <p:nvPr/>
        </p:nvSpPr>
        <p:spPr>
          <a:xfrm>
            <a:off x="1212850" y="4483100"/>
            <a:ext cx="8132763" cy="1844675"/>
          </a:xfrm>
          <a:prstGeom prst="rect">
            <a:avLst/>
          </a:prstGeom>
          <a:noFill/>
        </p:spPr>
        <p:txBody>
          <a:bodyPr wrap="square" rtlCol="0">
            <a:spAutoFit/>
          </a:bodyPr>
          <a:lstStyle/>
          <a:p>
            <a:pPr fontAlgn="auto">
              <a:lnSpc>
                <a:spcPct val="150000"/>
              </a:lnSpc>
              <a:spcBef>
                <a:spcPts val="600"/>
              </a:spcBef>
              <a:spcAft>
                <a:spcPts val="600"/>
              </a:spcAft>
            </a:pPr>
            <a:r>
              <a:rPr lang="en-US" altLang="zh-CN" sz="4000" b="1" noProof="1">
                <a:solidFill>
                  <a:srgbClr val="FF0000"/>
                </a:solidFill>
                <a:latin typeface="楷体" panose="02010609060101010101" charset="-122"/>
                <a:ea typeface="楷体" panose="02010609060101010101" charset="-122"/>
                <a:cs typeface="+mn-cs"/>
              </a:rPr>
              <a:t> 3</a:t>
            </a:r>
            <a:r>
              <a:rPr lang="zh-CN" altLang="en-US" sz="4000" b="1" noProof="1">
                <a:solidFill>
                  <a:srgbClr val="FF0000"/>
                </a:solidFill>
                <a:latin typeface="楷体" panose="02010609060101010101" charset="-122"/>
                <a:ea typeface="楷体" panose="02010609060101010101" charset="-122"/>
                <a:cs typeface="+mn-cs"/>
              </a:rPr>
              <a:t>、漫画寓意</a:t>
            </a:r>
            <a:r>
              <a:rPr lang="en-US" altLang="zh-CN" sz="4000" b="1" noProof="1">
                <a:solidFill>
                  <a:srgbClr val="FF0000"/>
                </a:solidFill>
                <a:latin typeface="楷体" panose="02010609060101010101" charset="-122"/>
                <a:ea typeface="楷体" panose="02010609060101010101" charset="-122"/>
                <a:cs typeface="+mn-cs"/>
              </a:rPr>
              <a:t>——</a:t>
            </a:r>
            <a:r>
              <a:rPr lang="zh-CN" altLang="en-US" sz="4000" b="1" noProof="1">
                <a:solidFill>
                  <a:srgbClr val="FF0000"/>
                </a:solidFill>
                <a:latin typeface="楷体" panose="02010609060101010101" charset="-122"/>
                <a:ea typeface="楷体" panose="02010609060101010101" charset="-122"/>
                <a:cs typeface="+mn-cs"/>
                <a:sym typeface="+mn-ea"/>
              </a:rPr>
              <a:t>知褒贬、</a:t>
            </a:r>
            <a:r>
              <a:rPr lang="zh-CN" altLang="en-US" sz="4000" b="1" noProof="1">
                <a:solidFill>
                  <a:srgbClr val="FF0000"/>
                </a:solidFill>
                <a:latin typeface="楷体" panose="02010609060101010101" charset="-122"/>
                <a:ea typeface="楷体" panose="02010609060101010101" charset="-122"/>
                <a:cs typeface="+mn-cs"/>
              </a:rPr>
              <a:t>明对象</a:t>
            </a:r>
            <a:r>
              <a:rPr lang="zh-CN" altLang="en-US" sz="3600" b="1" noProof="1">
                <a:solidFill>
                  <a:schemeClr val="accent6">
                    <a:lumMod val="75000"/>
                  </a:schemeClr>
                </a:solidFill>
                <a:latin typeface="楷体" panose="02010609060101010101" charset="-122"/>
                <a:ea typeface="楷体" panose="02010609060101010101" charset="-122"/>
                <a:cs typeface="+mn-cs"/>
              </a:rPr>
              <a:t>（</a:t>
            </a:r>
            <a:r>
              <a:rPr lang="zh-CN" altLang="en-US" sz="3600" b="1" noProof="1">
                <a:solidFill>
                  <a:schemeClr val="accent6">
                    <a:lumMod val="75000"/>
                  </a:schemeClr>
                </a:solidFill>
                <a:latin typeface="楷体" panose="02010609060101010101" charset="-122"/>
                <a:ea typeface="楷体" panose="02010609060101010101" charset="-122"/>
                <a:cs typeface="+mn-cs"/>
                <a:sym typeface="+mn-ea"/>
              </a:rPr>
              <a:t>抓形象、析特征、看手法、联现实）</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linds(horizontal)">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5"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EC4E4CF5-F375-40E7-866C-027AA9B82E69}"/>
              </a:ext>
            </a:extLst>
          </p:cNvPr>
          <p:cNvSpPr/>
          <p:nvPr/>
        </p:nvSpPr>
        <p:spPr>
          <a:xfrm>
            <a:off x="1056442" y="743294"/>
            <a:ext cx="9312675" cy="4939814"/>
          </a:xfrm>
          <a:prstGeom prst="rect">
            <a:avLst/>
          </a:prstGeom>
        </p:spPr>
        <p:txBody>
          <a:bodyPr wrap="square">
            <a:spAutoFit/>
          </a:bodyPr>
          <a:lstStyle/>
          <a:p>
            <a:pPr>
              <a:lnSpc>
                <a:spcPct val="150000"/>
              </a:lnSpc>
            </a:pPr>
            <a:r>
              <a:rPr lang="zh-CN" altLang="en-US" dirty="0">
                <a:solidFill>
                  <a:srgbClr val="333333"/>
                </a:solidFill>
                <a:latin typeface="Microsoft YaHei" panose="020B0503020204020204" pitchFamily="34" charset="-122"/>
                <a:ea typeface="Microsoft YaHei" panose="020B0503020204020204" pitchFamily="34" charset="-122"/>
              </a:rPr>
              <a:t>    中国画是融中国哲学思想、美学精神、绘画理念于一体的民族艺术。</a:t>
            </a:r>
            <a:r>
              <a:rPr lang="en-US" altLang="zh-CN" dirty="0">
                <a:solidFill>
                  <a:srgbClr val="333333"/>
                </a:solidFill>
                <a:latin typeface="Microsoft YaHei" panose="020B0503020204020204" pitchFamily="34" charset="-122"/>
                <a:ea typeface="Microsoft YaHei" panose="020B0503020204020204" pitchFamily="34" charset="-122"/>
              </a:rPr>
              <a:t>20</a:t>
            </a:r>
            <a:r>
              <a:rPr lang="zh-CN" altLang="en-US" dirty="0">
                <a:solidFill>
                  <a:srgbClr val="333333"/>
                </a:solidFill>
                <a:latin typeface="Microsoft YaHei" panose="020B0503020204020204" pitchFamily="34" charset="-122"/>
                <a:ea typeface="Microsoft YaHei" panose="020B0503020204020204" pitchFamily="34" charset="-122"/>
              </a:rPr>
              <a:t>世纪以来，新的文化思潮和艺术观念不断对中国画领域产生冲击，画家们既要突破传统观念推陈出新，又要继承传统发扬光大中国文化精神。（　　），也造就了当今画坛的各种风格。</a:t>
            </a:r>
            <a:br>
              <a:rPr lang="zh-CN" altLang="en-US" dirty="0">
                <a:solidFill>
                  <a:srgbClr val="333333"/>
                </a:solidFill>
                <a:latin typeface="Microsoft YaHei" panose="020B0503020204020204" pitchFamily="34" charset="-122"/>
                <a:ea typeface="Microsoft YaHei" panose="020B0503020204020204" pitchFamily="34" charset="-122"/>
              </a:rPr>
            </a:br>
            <a:r>
              <a:rPr lang="zh-CN" altLang="en-US" dirty="0">
                <a:solidFill>
                  <a:srgbClr val="333333"/>
                </a:solidFill>
                <a:latin typeface="Microsoft YaHei" panose="020B0503020204020204" pitchFamily="34" charset="-122"/>
                <a:ea typeface="Microsoft YaHei" panose="020B0503020204020204" pitchFamily="34" charset="-122"/>
              </a:rPr>
              <a:t>      作为中华文化的传统瑰宝，中国画的笔墨纸砚等工具材料和表现方式有着其他画种无法比拟的特殊性，为历代画家崇尚与传承。其伟大而完整的绘画体系，成就了一代代宗师。然而，也正是这千百年来逐渐趋于完美的绘画准则，让一些画家“长跪不起”，不敢轻易逾越雷池，仍在使用今日的笔墨纸张道说古人程式化的话语。事实上，单凭笔墨功力，是无法成就作品艺术灵魂的。 </a:t>
            </a:r>
            <a:r>
              <a:rPr lang="zh-CN" altLang="en-US" u="sng" dirty="0">
                <a:solidFill>
                  <a:srgbClr val="333333"/>
                </a:solidFill>
                <a:latin typeface="Microsoft YaHei" panose="020B0503020204020204" pitchFamily="34" charset="-122"/>
                <a:ea typeface="Microsoft YaHei" panose="020B0503020204020204" pitchFamily="34" charset="-122"/>
              </a:rPr>
              <a:t>画家能否凭借自己的生活积累和艺术感觉，让传统文化内涵及现代人文精神在画面上得到充分体现，是新时代美术创作并行不悖的艺术法则</a:t>
            </a:r>
            <a:r>
              <a:rPr lang="zh-CN" altLang="en-US" dirty="0">
                <a:solidFill>
                  <a:srgbClr val="333333"/>
                </a:solidFill>
                <a:latin typeface="Microsoft YaHei" panose="020B0503020204020204" pitchFamily="34" charset="-122"/>
                <a:ea typeface="Microsoft YaHei" panose="020B0503020204020204" pitchFamily="34" charset="-122"/>
              </a:rPr>
              <a:t>。新时代的中国画创作者，应该以笔墨激扬时代精神，让中国画在多元共融的艺术格局中保持鲜活的生命力。</a:t>
            </a:r>
          </a:p>
          <a:p>
            <a:endParaRPr lang="zh-CN" altLang="en-US" b="0" i="0" dirty="0">
              <a:solidFill>
                <a:srgbClr val="333333"/>
              </a:solidFill>
              <a:effectLst/>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0024766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30AB03D9-0916-419C-83F8-9286B5840ADC}"/>
              </a:ext>
            </a:extLst>
          </p:cNvPr>
          <p:cNvSpPr/>
          <p:nvPr/>
        </p:nvSpPr>
        <p:spPr>
          <a:xfrm>
            <a:off x="674703" y="150398"/>
            <a:ext cx="10715347" cy="6286721"/>
          </a:xfrm>
          <a:prstGeom prst="rect">
            <a:avLst/>
          </a:prstGeom>
        </p:spPr>
        <p:txBody>
          <a:bodyPr wrap="square">
            <a:spAutoFit/>
          </a:bodyPr>
          <a:lstStyle/>
          <a:p>
            <a:pPr>
              <a:lnSpc>
                <a:spcPct val="150000"/>
              </a:lnSpc>
            </a:pPr>
            <a:r>
              <a:rPr lang="zh-CN" altLang="en-US" dirty="0">
                <a:solidFill>
                  <a:srgbClr val="333333"/>
                </a:solidFill>
                <a:latin typeface="Microsoft YaHei" panose="020B0503020204020204" pitchFamily="34" charset="-122"/>
                <a:ea typeface="Microsoft YaHei" panose="020B0503020204020204" pitchFamily="34" charset="-122"/>
              </a:rPr>
              <a:t>（</a:t>
            </a:r>
            <a:r>
              <a:rPr lang="en-US" altLang="zh-CN" sz="1400" dirty="0">
                <a:solidFill>
                  <a:srgbClr val="333333"/>
                </a:solidFill>
                <a:latin typeface="Microsoft YaHei" panose="020B0503020204020204" pitchFamily="34" charset="-122"/>
                <a:ea typeface="Microsoft YaHei" panose="020B0503020204020204" pitchFamily="34" charset="-122"/>
              </a:rPr>
              <a:t>1) </a:t>
            </a:r>
            <a:r>
              <a:rPr lang="zh-CN" altLang="en-US" sz="1400" dirty="0">
                <a:solidFill>
                  <a:srgbClr val="333333"/>
                </a:solidFill>
                <a:latin typeface="Microsoft YaHei" panose="020B0503020204020204" pitchFamily="34" charset="-122"/>
                <a:ea typeface="Microsoft YaHei" panose="020B0503020204020204" pitchFamily="34" charset="-122"/>
              </a:rPr>
              <a:t>下列填入文中括号内的语句，衔接最恰当的一项是 </a:t>
            </a:r>
            <a:r>
              <a:rPr lang="en-US" altLang="zh-CN" sz="1400" dirty="0">
                <a:solidFill>
                  <a:srgbClr val="333333"/>
                </a:solidFill>
                <a:latin typeface="Microsoft YaHei" panose="020B0503020204020204" pitchFamily="34" charset="-122"/>
                <a:ea typeface="Microsoft YaHei" panose="020B0503020204020204" pitchFamily="34" charset="-122"/>
              </a:rPr>
              <a:t>______</a:t>
            </a:r>
            <a:br>
              <a:rPr lang="en-US" altLang="zh-CN" sz="1400" dirty="0">
                <a:solidFill>
                  <a:srgbClr val="333333"/>
                </a:solidFill>
                <a:latin typeface="Microsoft YaHei" panose="020B0503020204020204" pitchFamily="34" charset="-122"/>
                <a:ea typeface="Microsoft YaHei" panose="020B0503020204020204" pitchFamily="34" charset="-122"/>
              </a:rPr>
            </a:br>
            <a:r>
              <a:rPr lang="en-US" altLang="zh-CN" sz="1400" dirty="0">
                <a:solidFill>
                  <a:srgbClr val="333333"/>
                </a:solidFill>
                <a:latin typeface="Microsoft YaHei" panose="020B0503020204020204" pitchFamily="34" charset="-122"/>
                <a:ea typeface="Microsoft YaHei" panose="020B0503020204020204" pitchFamily="34" charset="-122"/>
              </a:rPr>
              <a:t>A</a:t>
            </a:r>
            <a:r>
              <a:rPr lang="zh-CN" altLang="en-US" sz="1400" dirty="0">
                <a:solidFill>
                  <a:srgbClr val="333333"/>
                </a:solidFill>
                <a:latin typeface="Microsoft YaHei" panose="020B0503020204020204" pitchFamily="34" charset="-122"/>
                <a:ea typeface="Microsoft YaHei" panose="020B0503020204020204" pitchFamily="34" charset="-122"/>
              </a:rPr>
              <a:t>．这其中尺度的把握使画家对中国文化有不同的理解</a:t>
            </a:r>
            <a:br>
              <a:rPr lang="zh-CN" altLang="en-US" sz="1400" dirty="0">
                <a:solidFill>
                  <a:srgbClr val="333333"/>
                </a:solidFill>
                <a:latin typeface="Microsoft YaHei" panose="020B0503020204020204" pitchFamily="34" charset="-122"/>
                <a:ea typeface="Microsoft YaHei" panose="020B0503020204020204" pitchFamily="34" charset="-122"/>
              </a:rPr>
            </a:br>
            <a:r>
              <a:rPr lang="en-US" altLang="zh-CN" sz="1400" dirty="0">
                <a:solidFill>
                  <a:srgbClr val="333333"/>
                </a:solidFill>
                <a:latin typeface="Microsoft YaHei" panose="020B0503020204020204" pitchFamily="34" charset="-122"/>
                <a:ea typeface="Microsoft YaHei" panose="020B0503020204020204" pitchFamily="34" charset="-122"/>
              </a:rPr>
              <a:t>B</a:t>
            </a:r>
            <a:r>
              <a:rPr lang="zh-CN" altLang="en-US" sz="1400" dirty="0">
                <a:solidFill>
                  <a:srgbClr val="333333"/>
                </a:solidFill>
                <a:latin typeface="Microsoft YaHei" panose="020B0503020204020204" pitchFamily="34" charset="-122"/>
                <a:ea typeface="Microsoft YaHei" panose="020B0503020204020204" pitchFamily="34" charset="-122"/>
              </a:rPr>
              <a:t>．这其中尺度的把握体现着画家对中国文化的不同理解</a:t>
            </a:r>
            <a:br>
              <a:rPr lang="zh-CN" altLang="en-US" sz="1400" dirty="0">
                <a:solidFill>
                  <a:srgbClr val="333333"/>
                </a:solidFill>
                <a:latin typeface="Microsoft YaHei" panose="020B0503020204020204" pitchFamily="34" charset="-122"/>
                <a:ea typeface="Microsoft YaHei" panose="020B0503020204020204" pitchFamily="34" charset="-122"/>
              </a:rPr>
            </a:br>
            <a:r>
              <a:rPr lang="en-US" altLang="zh-CN" sz="1400" dirty="0">
                <a:solidFill>
                  <a:srgbClr val="333333"/>
                </a:solidFill>
                <a:latin typeface="Microsoft YaHei" panose="020B0503020204020204" pitchFamily="34" charset="-122"/>
                <a:ea typeface="Microsoft YaHei" panose="020B0503020204020204" pitchFamily="34" charset="-122"/>
              </a:rPr>
              <a:t>C</a:t>
            </a:r>
            <a:r>
              <a:rPr lang="zh-CN" altLang="en-US" sz="1400" dirty="0">
                <a:solidFill>
                  <a:srgbClr val="333333"/>
                </a:solidFill>
                <a:latin typeface="Microsoft YaHei" panose="020B0503020204020204" pitchFamily="34" charset="-122"/>
                <a:ea typeface="Microsoft YaHei" panose="020B0503020204020204" pitchFamily="34" charset="-122"/>
              </a:rPr>
              <a:t>．画家对中国文化的不同理解，影响他们对其中尺度的把握</a:t>
            </a:r>
            <a:br>
              <a:rPr lang="zh-CN" altLang="en-US" sz="1400" dirty="0">
                <a:solidFill>
                  <a:srgbClr val="333333"/>
                </a:solidFill>
                <a:latin typeface="Microsoft YaHei" panose="020B0503020204020204" pitchFamily="34" charset="-122"/>
                <a:ea typeface="Microsoft YaHei" panose="020B0503020204020204" pitchFamily="34" charset="-122"/>
              </a:rPr>
            </a:br>
            <a:r>
              <a:rPr lang="en-US" altLang="zh-CN" sz="1400" dirty="0">
                <a:solidFill>
                  <a:srgbClr val="333333"/>
                </a:solidFill>
                <a:latin typeface="Microsoft YaHei" panose="020B0503020204020204" pitchFamily="34" charset="-122"/>
                <a:ea typeface="Microsoft YaHei" panose="020B0503020204020204" pitchFamily="34" charset="-122"/>
              </a:rPr>
              <a:t>D</a:t>
            </a:r>
            <a:r>
              <a:rPr lang="zh-CN" altLang="en-US" sz="1400" dirty="0">
                <a:solidFill>
                  <a:srgbClr val="333333"/>
                </a:solidFill>
                <a:latin typeface="Microsoft YaHei" panose="020B0503020204020204" pitchFamily="34" charset="-122"/>
                <a:ea typeface="Microsoft YaHei" panose="020B0503020204020204" pitchFamily="34" charset="-122"/>
              </a:rPr>
              <a:t>．画家对中国文化的不同理解使他们对其中尺度的把握不同</a:t>
            </a:r>
          </a:p>
          <a:p>
            <a:pPr>
              <a:lnSpc>
                <a:spcPct val="150000"/>
              </a:lnSpc>
            </a:pPr>
            <a:r>
              <a:rPr lang="en-US" altLang="zh-CN" sz="1400" dirty="0">
                <a:solidFill>
                  <a:srgbClr val="333333"/>
                </a:solidFill>
                <a:latin typeface="Microsoft YaHei" panose="020B0503020204020204" pitchFamily="34" charset="-122"/>
                <a:ea typeface="Microsoft YaHei" panose="020B0503020204020204" pitchFamily="34" charset="-122"/>
              </a:rPr>
              <a:t>(2) </a:t>
            </a:r>
            <a:r>
              <a:rPr lang="zh-CN" altLang="en-US" sz="1400" dirty="0">
                <a:solidFill>
                  <a:srgbClr val="333333"/>
                </a:solidFill>
                <a:latin typeface="Microsoft YaHei" panose="020B0503020204020204" pitchFamily="34" charset="-122"/>
                <a:ea typeface="Microsoft YaHei" panose="020B0503020204020204" pitchFamily="34" charset="-122"/>
              </a:rPr>
              <a:t>下列各句中的引号和文中“长跪不起”的引号，作用相同的一项是 </a:t>
            </a:r>
            <a:r>
              <a:rPr lang="en-US" altLang="zh-CN" sz="1400" dirty="0">
                <a:solidFill>
                  <a:srgbClr val="333333"/>
                </a:solidFill>
                <a:latin typeface="Microsoft YaHei" panose="020B0503020204020204" pitchFamily="34" charset="-122"/>
                <a:ea typeface="Microsoft YaHei" panose="020B0503020204020204" pitchFamily="34" charset="-122"/>
              </a:rPr>
              <a:t>______</a:t>
            </a:r>
            <a:br>
              <a:rPr lang="en-US" altLang="zh-CN" sz="1400" dirty="0">
                <a:solidFill>
                  <a:srgbClr val="333333"/>
                </a:solidFill>
                <a:latin typeface="Microsoft YaHei" panose="020B0503020204020204" pitchFamily="34" charset="-122"/>
                <a:ea typeface="Microsoft YaHei" panose="020B0503020204020204" pitchFamily="34" charset="-122"/>
              </a:rPr>
            </a:br>
            <a:r>
              <a:rPr lang="en-US" altLang="zh-CN" sz="1400" dirty="0">
                <a:solidFill>
                  <a:srgbClr val="333333"/>
                </a:solidFill>
                <a:latin typeface="Microsoft YaHei" panose="020B0503020204020204" pitchFamily="34" charset="-122"/>
                <a:ea typeface="Microsoft YaHei" panose="020B0503020204020204" pitchFamily="34" charset="-122"/>
              </a:rPr>
              <a:t>A</a:t>
            </a:r>
            <a:r>
              <a:rPr lang="zh-CN" altLang="en-US" sz="1400" dirty="0">
                <a:solidFill>
                  <a:srgbClr val="333333"/>
                </a:solidFill>
                <a:latin typeface="Microsoft YaHei" panose="020B0503020204020204" pitchFamily="34" charset="-122"/>
                <a:ea typeface="Microsoft YaHei" panose="020B0503020204020204" pitchFamily="34" charset="-122"/>
              </a:rPr>
              <a:t>．我站在山脚抬头望去，只见无数火把排成许多“之”字形，一直向山顶延伸着。</a:t>
            </a:r>
            <a:br>
              <a:rPr lang="zh-CN" altLang="en-US" sz="1400" dirty="0">
                <a:solidFill>
                  <a:srgbClr val="333333"/>
                </a:solidFill>
                <a:latin typeface="Microsoft YaHei" panose="020B0503020204020204" pitchFamily="34" charset="-122"/>
                <a:ea typeface="Microsoft YaHei" panose="020B0503020204020204" pitchFamily="34" charset="-122"/>
              </a:rPr>
            </a:br>
            <a:r>
              <a:rPr lang="en-US" altLang="zh-CN" sz="1400" dirty="0">
                <a:solidFill>
                  <a:srgbClr val="333333"/>
                </a:solidFill>
                <a:latin typeface="Microsoft YaHei" panose="020B0503020204020204" pitchFamily="34" charset="-122"/>
                <a:ea typeface="Microsoft YaHei" panose="020B0503020204020204" pitchFamily="34" charset="-122"/>
              </a:rPr>
              <a:t>B</a:t>
            </a:r>
            <a:r>
              <a:rPr lang="zh-CN" altLang="en-US" sz="1400" dirty="0">
                <a:solidFill>
                  <a:srgbClr val="333333"/>
                </a:solidFill>
                <a:latin typeface="Microsoft YaHei" panose="020B0503020204020204" pitchFamily="34" charset="-122"/>
                <a:ea typeface="Microsoft YaHei" panose="020B0503020204020204" pitchFamily="34" charset="-122"/>
              </a:rPr>
              <a:t>．父亲的话让我意识到，要打破我们父子之间这层令人悲哀的“厚壁障”太难了。</a:t>
            </a:r>
            <a:br>
              <a:rPr lang="zh-CN" altLang="en-US" sz="1400" dirty="0">
                <a:solidFill>
                  <a:srgbClr val="333333"/>
                </a:solidFill>
                <a:latin typeface="Microsoft YaHei" panose="020B0503020204020204" pitchFamily="34" charset="-122"/>
                <a:ea typeface="Microsoft YaHei" panose="020B0503020204020204" pitchFamily="34" charset="-122"/>
              </a:rPr>
            </a:br>
            <a:r>
              <a:rPr lang="en-US" altLang="zh-CN" sz="1400" dirty="0">
                <a:solidFill>
                  <a:srgbClr val="333333"/>
                </a:solidFill>
                <a:latin typeface="Microsoft YaHei" panose="020B0503020204020204" pitchFamily="34" charset="-122"/>
                <a:ea typeface="Microsoft YaHei" panose="020B0503020204020204" pitchFamily="34" charset="-122"/>
              </a:rPr>
              <a:t>C</a:t>
            </a:r>
            <a:r>
              <a:rPr lang="zh-CN" altLang="en-US" sz="1400" dirty="0">
                <a:solidFill>
                  <a:srgbClr val="333333"/>
                </a:solidFill>
                <a:latin typeface="Microsoft YaHei" panose="020B0503020204020204" pitchFamily="34" charset="-122"/>
                <a:ea typeface="Microsoft YaHei" panose="020B0503020204020204" pitchFamily="34" charset="-122"/>
              </a:rPr>
              <a:t>．著名画家徐悲鸿笔下的马，正如有的评论家所说的那样，“形神兼备，充满生机”。</a:t>
            </a:r>
            <a:br>
              <a:rPr lang="zh-CN" altLang="en-US" sz="1400" dirty="0">
                <a:solidFill>
                  <a:srgbClr val="333333"/>
                </a:solidFill>
                <a:latin typeface="Microsoft YaHei" panose="020B0503020204020204" pitchFamily="34" charset="-122"/>
                <a:ea typeface="Microsoft YaHei" panose="020B0503020204020204" pitchFamily="34" charset="-122"/>
              </a:rPr>
            </a:br>
            <a:r>
              <a:rPr lang="en-US" altLang="zh-CN" sz="1400" dirty="0">
                <a:solidFill>
                  <a:srgbClr val="333333"/>
                </a:solidFill>
                <a:latin typeface="Microsoft YaHei" panose="020B0503020204020204" pitchFamily="34" charset="-122"/>
                <a:ea typeface="Microsoft YaHei" panose="020B0503020204020204" pitchFamily="34" charset="-122"/>
              </a:rPr>
              <a:t>D</a:t>
            </a:r>
            <a:r>
              <a:rPr lang="zh-CN" altLang="en-US" sz="1400" dirty="0">
                <a:solidFill>
                  <a:srgbClr val="333333"/>
                </a:solidFill>
                <a:latin typeface="Microsoft YaHei" panose="020B0503020204020204" pitchFamily="34" charset="-122"/>
                <a:ea typeface="Microsoft YaHei" panose="020B0503020204020204" pitchFamily="34" charset="-122"/>
              </a:rPr>
              <a:t>．他们的做法彻底撕掉了自己“文明”的面具，真相赤裸裸地展现在大家面前。</a:t>
            </a:r>
          </a:p>
          <a:p>
            <a:pPr>
              <a:lnSpc>
                <a:spcPct val="150000"/>
              </a:lnSpc>
            </a:pPr>
            <a:r>
              <a:rPr lang="en-US" altLang="zh-CN" sz="1400" dirty="0">
                <a:solidFill>
                  <a:srgbClr val="333333"/>
                </a:solidFill>
                <a:latin typeface="Microsoft YaHei" panose="020B0503020204020204" pitchFamily="34" charset="-122"/>
                <a:ea typeface="Microsoft YaHei" panose="020B0503020204020204" pitchFamily="34" charset="-122"/>
              </a:rPr>
              <a:t>(3) </a:t>
            </a:r>
            <a:r>
              <a:rPr lang="zh-CN" altLang="en-US" sz="1400" dirty="0">
                <a:solidFill>
                  <a:srgbClr val="333333"/>
                </a:solidFill>
                <a:latin typeface="Microsoft YaHei" panose="020B0503020204020204" pitchFamily="34" charset="-122"/>
                <a:ea typeface="Microsoft YaHei" panose="020B0503020204020204" pitchFamily="34" charset="-122"/>
              </a:rPr>
              <a:t>文中画横线的句子有语病，下列修改最恰当的一项是 </a:t>
            </a:r>
            <a:r>
              <a:rPr lang="en-US" altLang="zh-CN" sz="1400" dirty="0">
                <a:solidFill>
                  <a:srgbClr val="333333"/>
                </a:solidFill>
                <a:latin typeface="Microsoft YaHei" panose="020B0503020204020204" pitchFamily="34" charset="-122"/>
                <a:ea typeface="Microsoft YaHei" panose="020B0503020204020204" pitchFamily="34" charset="-122"/>
              </a:rPr>
              <a:t>______</a:t>
            </a:r>
            <a:br>
              <a:rPr lang="en-US" altLang="zh-CN" sz="1400" dirty="0">
                <a:solidFill>
                  <a:srgbClr val="333333"/>
                </a:solidFill>
                <a:latin typeface="Microsoft YaHei" panose="020B0503020204020204" pitchFamily="34" charset="-122"/>
                <a:ea typeface="Microsoft YaHei" panose="020B0503020204020204" pitchFamily="34" charset="-122"/>
              </a:rPr>
            </a:br>
            <a:r>
              <a:rPr lang="en-US" altLang="zh-CN" sz="1400" dirty="0">
                <a:solidFill>
                  <a:srgbClr val="333333"/>
                </a:solidFill>
                <a:latin typeface="Microsoft YaHei" panose="020B0503020204020204" pitchFamily="34" charset="-122"/>
                <a:ea typeface="Microsoft YaHei" panose="020B0503020204020204" pitchFamily="34" charset="-122"/>
              </a:rPr>
              <a:t>A</a:t>
            </a:r>
            <a:r>
              <a:rPr lang="zh-CN" altLang="en-US" sz="1400" dirty="0">
                <a:solidFill>
                  <a:srgbClr val="333333"/>
                </a:solidFill>
                <a:latin typeface="Microsoft YaHei" panose="020B0503020204020204" pitchFamily="34" charset="-122"/>
                <a:ea typeface="Microsoft YaHei" panose="020B0503020204020204" pitchFamily="34" charset="-122"/>
              </a:rPr>
              <a:t>．画家凭借自己的生活积累和艺术感觉，让传统文化内涵及现代人文精神在画面上得到充分体现，是新时代美术创作至关重要的艺术法则。</a:t>
            </a:r>
            <a:br>
              <a:rPr lang="zh-CN" altLang="en-US" sz="1400" dirty="0">
                <a:solidFill>
                  <a:srgbClr val="333333"/>
                </a:solidFill>
                <a:latin typeface="Microsoft YaHei" panose="020B0503020204020204" pitchFamily="34" charset="-122"/>
                <a:ea typeface="Microsoft YaHei" panose="020B0503020204020204" pitchFamily="34" charset="-122"/>
              </a:rPr>
            </a:br>
            <a:r>
              <a:rPr lang="en-US" altLang="zh-CN" sz="1400" dirty="0">
                <a:solidFill>
                  <a:srgbClr val="333333"/>
                </a:solidFill>
                <a:latin typeface="Microsoft YaHei" panose="020B0503020204020204" pitchFamily="34" charset="-122"/>
                <a:ea typeface="Microsoft YaHei" panose="020B0503020204020204" pitchFamily="34" charset="-122"/>
              </a:rPr>
              <a:t>B</a:t>
            </a:r>
            <a:r>
              <a:rPr lang="zh-CN" altLang="en-US" sz="1400" dirty="0">
                <a:solidFill>
                  <a:srgbClr val="333333"/>
                </a:solidFill>
                <a:latin typeface="Microsoft YaHei" panose="020B0503020204020204" pitchFamily="34" charset="-122"/>
                <a:ea typeface="Microsoft YaHei" panose="020B0503020204020204" pitchFamily="34" charset="-122"/>
              </a:rPr>
              <a:t>．画家能否凭借自己的生活积累和艺术感觉，让传统文化内涵及现代人文精神在画面上得到充分呈现，是新时代美术创作并行不悖的艺术法则。</a:t>
            </a:r>
            <a:br>
              <a:rPr lang="zh-CN" altLang="en-US" sz="1400" dirty="0">
                <a:solidFill>
                  <a:srgbClr val="333333"/>
                </a:solidFill>
                <a:latin typeface="Microsoft YaHei" panose="020B0503020204020204" pitchFamily="34" charset="-122"/>
                <a:ea typeface="Microsoft YaHei" panose="020B0503020204020204" pitchFamily="34" charset="-122"/>
              </a:rPr>
            </a:br>
            <a:r>
              <a:rPr lang="en-US" altLang="zh-CN" sz="1400" dirty="0">
                <a:solidFill>
                  <a:srgbClr val="333333"/>
                </a:solidFill>
                <a:latin typeface="Microsoft YaHei" panose="020B0503020204020204" pitchFamily="34" charset="-122"/>
                <a:ea typeface="Microsoft YaHei" panose="020B0503020204020204" pitchFamily="34" charset="-122"/>
              </a:rPr>
              <a:t>C</a:t>
            </a:r>
            <a:r>
              <a:rPr lang="zh-CN" altLang="en-US" sz="1400" dirty="0">
                <a:solidFill>
                  <a:srgbClr val="333333"/>
                </a:solidFill>
                <a:latin typeface="Microsoft YaHei" panose="020B0503020204020204" pitchFamily="34" charset="-122"/>
                <a:ea typeface="Microsoft YaHei" panose="020B0503020204020204" pitchFamily="34" charset="-122"/>
              </a:rPr>
              <a:t>．画家凭借自己的生活积累和艺术感觉，让传统文化内涵及现代人文精神在画面上得到充分呈现，是新时代美术创作并行不悖的艺术法则。</a:t>
            </a:r>
            <a:br>
              <a:rPr lang="zh-CN" altLang="en-US" sz="1400" dirty="0">
                <a:solidFill>
                  <a:srgbClr val="333333"/>
                </a:solidFill>
                <a:latin typeface="Microsoft YaHei" panose="020B0503020204020204" pitchFamily="34" charset="-122"/>
                <a:ea typeface="Microsoft YaHei" panose="020B0503020204020204" pitchFamily="34" charset="-122"/>
              </a:rPr>
            </a:br>
            <a:r>
              <a:rPr lang="en-US" altLang="zh-CN" sz="1400" dirty="0">
                <a:solidFill>
                  <a:srgbClr val="333333"/>
                </a:solidFill>
                <a:latin typeface="Microsoft YaHei" panose="020B0503020204020204" pitchFamily="34" charset="-122"/>
                <a:ea typeface="Microsoft YaHei" panose="020B0503020204020204" pitchFamily="34" charset="-122"/>
              </a:rPr>
              <a:t>D</a:t>
            </a:r>
            <a:r>
              <a:rPr lang="zh-CN" altLang="en-US" sz="1400" dirty="0">
                <a:solidFill>
                  <a:srgbClr val="333333"/>
                </a:solidFill>
                <a:latin typeface="Microsoft YaHei" panose="020B0503020204020204" pitchFamily="34" charset="-122"/>
                <a:ea typeface="Microsoft YaHei" panose="020B0503020204020204" pitchFamily="34" charset="-122"/>
              </a:rPr>
              <a:t>．画家能否凭借自己的生活积累和艺术感觉，让传统文化内涵及现代人文精神在画面上得到充分体现，是新时代美术创作至关重要的艺术法则。</a:t>
            </a:r>
          </a:p>
        </p:txBody>
      </p:sp>
    </p:spTree>
    <p:extLst>
      <p:ext uri="{BB962C8B-B14F-4D97-AF65-F5344CB8AC3E}">
        <p14:creationId xmlns:p14="http://schemas.microsoft.com/office/powerpoint/2010/main" val="28644274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E825B5C-B367-4CA0-8705-91B68A142DCA}"/>
              </a:ext>
            </a:extLst>
          </p:cNvPr>
          <p:cNvSpPr/>
          <p:nvPr/>
        </p:nvSpPr>
        <p:spPr>
          <a:xfrm>
            <a:off x="820104" y="354700"/>
            <a:ext cx="10197084" cy="5865067"/>
          </a:xfrm>
          <a:prstGeom prst="rect">
            <a:avLst/>
          </a:prstGeom>
        </p:spPr>
        <p:txBody>
          <a:bodyPr wrap="square">
            <a:spAutoFit/>
          </a:bodyPr>
          <a:lstStyle/>
          <a:p>
            <a:pPr>
              <a:lnSpc>
                <a:spcPct val="150000"/>
              </a:lnSpc>
            </a:pPr>
            <a:r>
              <a:rPr lang="zh-CN" altLang="en-US" dirty="0">
                <a:solidFill>
                  <a:srgbClr val="333333"/>
                </a:solidFill>
                <a:latin typeface="Microsoft YaHei" panose="020B0503020204020204" pitchFamily="34" charset="-122"/>
                <a:ea typeface="Microsoft YaHei" panose="020B0503020204020204" pitchFamily="34" charset="-122"/>
              </a:rPr>
              <a:t>（</a:t>
            </a:r>
            <a:r>
              <a:rPr lang="en-US" altLang="zh-CN" dirty="0">
                <a:solidFill>
                  <a:srgbClr val="333333"/>
                </a:solidFill>
                <a:latin typeface="Microsoft YaHei" panose="020B0503020204020204" pitchFamily="34" charset="-122"/>
                <a:ea typeface="Microsoft YaHei" panose="020B0503020204020204" pitchFamily="34" charset="-122"/>
              </a:rPr>
              <a:t>1</a:t>
            </a:r>
            <a:r>
              <a:rPr lang="zh-CN" altLang="en-US" dirty="0">
                <a:solidFill>
                  <a:srgbClr val="333333"/>
                </a:solidFill>
                <a:latin typeface="Microsoft YaHei" panose="020B0503020204020204" pitchFamily="34" charset="-122"/>
                <a:ea typeface="Microsoft YaHei" panose="020B0503020204020204" pitchFamily="34" charset="-122"/>
              </a:rPr>
              <a:t>）语境中，上文“画家们既要</a:t>
            </a:r>
            <a:r>
              <a:rPr lang="en-US" altLang="zh-CN"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333333"/>
                </a:solidFill>
                <a:latin typeface="Microsoft YaHei" panose="020B0503020204020204" pitchFamily="34" charset="-122"/>
                <a:ea typeface="Microsoft YaHei" panose="020B0503020204020204" pitchFamily="34" charset="-122"/>
              </a:rPr>
              <a:t>又要</a:t>
            </a:r>
            <a:r>
              <a:rPr lang="en-US" altLang="zh-CN"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333333"/>
                </a:solidFill>
                <a:latin typeface="Microsoft YaHei" panose="020B0503020204020204" pitchFamily="34" charset="-122"/>
                <a:ea typeface="Microsoft YaHei" panose="020B0503020204020204" pitchFamily="34" charset="-122"/>
              </a:rPr>
              <a:t>，这就需要画家对中国文化把握好尺度。这尺度如何把握体现了画家对中国文化的不同理解。据此分析，</a:t>
            </a:r>
            <a:r>
              <a:rPr lang="en-US" altLang="zh-CN" dirty="0">
                <a:solidFill>
                  <a:srgbClr val="333333"/>
                </a:solidFill>
                <a:latin typeface="Microsoft YaHei" panose="020B0503020204020204" pitchFamily="34" charset="-122"/>
                <a:ea typeface="Microsoft YaHei" panose="020B0503020204020204" pitchFamily="34" charset="-122"/>
              </a:rPr>
              <a:t>CD</a:t>
            </a:r>
            <a:r>
              <a:rPr lang="zh-CN" altLang="en-US" dirty="0">
                <a:solidFill>
                  <a:srgbClr val="333333"/>
                </a:solidFill>
                <a:latin typeface="Microsoft YaHei" panose="020B0503020204020204" pitchFamily="34" charset="-122"/>
                <a:ea typeface="Microsoft YaHei" panose="020B0503020204020204" pitchFamily="34" charset="-122"/>
              </a:rPr>
              <a:t>两项因果倒置。排除</a:t>
            </a:r>
            <a:r>
              <a:rPr lang="en-US" altLang="zh-CN" dirty="0">
                <a:solidFill>
                  <a:srgbClr val="333333"/>
                </a:solidFill>
                <a:latin typeface="Microsoft YaHei" panose="020B0503020204020204" pitchFamily="34" charset="-122"/>
                <a:ea typeface="Microsoft YaHei" panose="020B0503020204020204" pitchFamily="34" charset="-122"/>
              </a:rPr>
              <a:t>CD</a:t>
            </a:r>
            <a:r>
              <a:rPr lang="zh-CN" altLang="en-US" dirty="0">
                <a:solidFill>
                  <a:srgbClr val="333333"/>
                </a:solidFill>
                <a:latin typeface="Microsoft YaHei" panose="020B0503020204020204" pitchFamily="34" charset="-122"/>
                <a:ea typeface="Microsoft YaHei" panose="020B0503020204020204" pitchFamily="34" charset="-122"/>
              </a:rPr>
              <a:t>两项。</a:t>
            </a:r>
            <a:r>
              <a:rPr lang="en-US" altLang="zh-CN" dirty="0">
                <a:solidFill>
                  <a:srgbClr val="333333"/>
                </a:solidFill>
                <a:latin typeface="Microsoft YaHei" panose="020B0503020204020204" pitchFamily="34" charset="-122"/>
                <a:ea typeface="Microsoft YaHei" panose="020B0503020204020204" pitchFamily="34" charset="-122"/>
              </a:rPr>
              <a:t>A</a:t>
            </a:r>
            <a:r>
              <a:rPr lang="zh-CN" altLang="en-US" dirty="0">
                <a:solidFill>
                  <a:srgbClr val="333333"/>
                </a:solidFill>
                <a:latin typeface="Microsoft YaHei" panose="020B0503020204020204" pitchFamily="34" charset="-122"/>
                <a:ea typeface="Microsoft YaHei" panose="020B0503020204020204" pitchFamily="34" charset="-122"/>
              </a:rPr>
              <a:t>．与下文“也造就了</a:t>
            </a:r>
            <a:r>
              <a:rPr lang="en-US" altLang="zh-CN"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333333"/>
                </a:solidFill>
                <a:latin typeface="Microsoft YaHei" panose="020B0503020204020204" pitchFamily="34" charset="-122"/>
                <a:ea typeface="Microsoft YaHei" panose="020B0503020204020204" pitchFamily="34" charset="-122"/>
              </a:rPr>
              <a:t>语意不连贯。排除</a:t>
            </a:r>
            <a:r>
              <a:rPr lang="en-US" altLang="zh-CN" dirty="0">
                <a:solidFill>
                  <a:srgbClr val="333333"/>
                </a:solidFill>
                <a:latin typeface="Microsoft YaHei" panose="020B0503020204020204" pitchFamily="34" charset="-122"/>
                <a:ea typeface="Microsoft YaHei" panose="020B0503020204020204" pitchFamily="34" charset="-122"/>
              </a:rPr>
              <a:t>A</a:t>
            </a:r>
            <a:r>
              <a:rPr lang="zh-CN" altLang="en-US" dirty="0">
                <a:solidFill>
                  <a:srgbClr val="333333"/>
                </a:solidFill>
                <a:latin typeface="Microsoft YaHei" panose="020B0503020204020204" pitchFamily="34" charset="-122"/>
                <a:ea typeface="Microsoft YaHei" panose="020B0503020204020204" pitchFamily="34" charset="-122"/>
              </a:rPr>
              <a:t>项。</a:t>
            </a:r>
            <a:r>
              <a:rPr lang="en-US" altLang="zh-CN" dirty="0">
                <a:solidFill>
                  <a:srgbClr val="333333"/>
                </a:solidFill>
                <a:latin typeface="Microsoft YaHei" panose="020B0503020204020204" pitchFamily="34" charset="-122"/>
                <a:ea typeface="Microsoft YaHei" panose="020B0503020204020204" pitchFamily="34" charset="-122"/>
              </a:rPr>
              <a:t>B</a:t>
            </a:r>
            <a:r>
              <a:rPr lang="zh-CN" altLang="en-US" dirty="0">
                <a:solidFill>
                  <a:srgbClr val="333333"/>
                </a:solidFill>
                <a:latin typeface="Microsoft YaHei" panose="020B0503020204020204" pitchFamily="34" charset="-122"/>
                <a:ea typeface="Microsoft YaHei" panose="020B0503020204020204" pitchFamily="34" charset="-122"/>
              </a:rPr>
              <a:t>．“体现了</a:t>
            </a:r>
            <a:r>
              <a:rPr lang="en-US" altLang="zh-CN"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333333"/>
                </a:solidFill>
                <a:latin typeface="Microsoft YaHei" panose="020B0503020204020204" pitchFamily="34" charset="-122"/>
                <a:ea typeface="Microsoft YaHei" panose="020B0503020204020204" pitchFamily="34" charset="-122"/>
              </a:rPr>
              <a:t>与下文“也造就了</a:t>
            </a:r>
            <a:r>
              <a:rPr lang="en-US" altLang="zh-CN"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333333"/>
                </a:solidFill>
                <a:latin typeface="Microsoft YaHei" panose="020B0503020204020204" pitchFamily="34" charset="-122"/>
                <a:ea typeface="Microsoft YaHei" panose="020B0503020204020204" pitchFamily="34" charset="-122"/>
              </a:rPr>
              <a:t>语句衔接最恰当。故选</a:t>
            </a:r>
            <a:r>
              <a:rPr lang="en-US" altLang="zh-CN" dirty="0">
                <a:solidFill>
                  <a:srgbClr val="333333"/>
                </a:solidFill>
                <a:latin typeface="Microsoft YaHei" panose="020B0503020204020204" pitchFamily="34" charset="-122"/>
                <a:ea typeface="Microsoft YaHei" panose="020B0503020204020204" pitchFamily="34" charset="-122"/>
              </a:rPr>
              <a:t>B</a:t>
            </a:r>
            <a:r>
              <a:rPr lang="zh-CN" altLang="en-US" dirty="0">
                <a:solidFill>
                  <a:srgbClr val="333333"/>
                </a:solidFill>
                <a:latin typeface="Microsoft YaHei" panose="020B0503020204020204" pitchFamily="34" charset="-122"/>
                <a:ea typeface="Microsoft YaHei" panose="020B0503020204020204" pitchFamily="34" charset="-122"/>
              </a:rPr>
              <a:t>。</a:t>
            </a:r>
            <a:br>
              <a:rPr lang="zh-CN" altLang="en-US" dirty="0"/>
            </a:br>
            <a:r>
              <a:rPr lang="zh-CN" altLang="en-US" dirty="0">
                <a:solidFill>
                  <a:srgbClr val="333333"/>
                </a:solidFill>
                <a:latin typeface="Microsoft YaHei" panose="020B0503020204020204" pitchFamily="34" charset="-122"/>
                <a:ea typeface="Microsoft YaHei" panose="020B0503020204020204" pitchFamily="34" charset="-122"/>
              </a:rPr>
              <a:t>（</a:t>
            </a:r>
            <a:r>
              <a:rPr lang="en-US" altLang="zh-CN" dirty="0">
                <a:solidFill>
                  <a:srgbClr val="333333"/>
                </a:solidFill>
                <a:latin typeface="Microsoft YaHei" panose="020B0503020204020204" pitchFamily="34" charset="-122"/>
                <a:ea typeface="Microsoft YaHei" panose="020B0503020204020204" pitchFamily="34" charset="-122"/>
              </a:rPr>
              <a:t>2</a:t>
            </a:r>
            <a:r>
              <a:rPr lang="zh-CN" altLang="en-US" dirty="0">
                <a:solidFill>
                  <a:srgbClr val="333333"/>
                </a:solidFill>
                <a:latin typeface="Microsoft YaHei" panose="020B0503020204020204" pitchFamily="34" charset="-122"/>
                <a:ea typeface="Microsoft YaHei" panose="020B0503020204020204" pitchFamily="34" charset="-122"/>
              </a:rPr>
              <a:t>）文中“长跪不起”并非实指，而是虚指，指一些画家对绘画准则的虔诚遵守，这里的引号，有表述特殊含义、需要强调的作用。</a:t>
            </a:r>
            <a:r>
              <a:rPr lang="en-US" altLang="zh-CN" dirty="0">
                <a:solidFill>
                  <a:srgbClr val="333333"/>
                </a:solidFill>
                <a:latin typeface="Microsoft YaHei" panose="020B0503020204020204" pitchFamily="34" charset="-122"/>
                <a:ea typeface="Microsoft YaHei" panose="020B0503020204020204" pitchFamily="34" charset="-122"/>
              </a:rPr>
              <a:t>A</a:t>
            </a:r>
            <a:r>
              <a:rPr lang="zh-CN" altLang="en-US" dirty="0">
                <a:solidFill>
                  <a:srgbClr val="333333"/>
                </a:solidFill>
                <a:latin typeface="Microsoft YaHei" panose="020B0503020204020204" pitchFamily="34" charset="-122"/>
                <a:ea typeface="Microsoft YaHei" panose="020B0503020204020204" pitchFamily="34" charset="-122"/>
              </a:rPr>
              <a:t>．“之”的引号，有突出强调火把的形状的作用。</a:t>
            </a:r>
            <a:r>
              <a:rPr lang="en-US" altLang="zh-CN" dirty="0">
                <a:solidFill>
                  <a:srgbClr val="333333"/>
                </a:solidFill>
                <a:latin typeface="Microsoft YaHei" panose="020B0503020204020204" pitchFamily="34" charset="-122"/>
                <a:ea typeface="Microsoft YaHei" panose="020B0503020204020204" pitchFamily="34" charset="-122"/>
              </a:rPr>
              <a:t>B</a:t>
            </a:r>
            <a:r>
              <a:rPr lang="zh-CN" altLang="en-US" dirty="0">
                <a:solidFill>
                  <a:srgbClr val="333333"/>
                </a:solidFill>
                <a:latin typeface="Microsoft YaHei" panose="020B0503020204020204" pitchFamily="34" charset="-122"/>
                <a:ea typeface="Microsoft YaHei" panose="020B0503020204020204" pitchFamily="34" charset="-122"/>
              </a:rPr>
              <a:t>．“厚障壁”并非实指厚厚的墙壁，而是虚指父子之间存在厚厚的隔阂。引号的作用是表述特定含义。</a:t>
            </a:r>
            <a:r>
              <a:rPr lang="en-US" altLang="zh-CN" dirty="0">
                <a:solidFill>
                  <a:srgbClr val="333333"/>
                </a:solidFill>
                <a:latin typeface="Microsoft YaHei" panose="020B0503020204020204" pitchFamily="34" charset="-122"/>
                <a:ea typeface="Microsoft YaHei" panose="020B0503020204020204" pitchFamily="34" charset="-122"/>
              </a:rPr>
              <a:t>C</a:t>
            </a:r>
            <a:r>
              <a:rPr lang="zh-CN" altLang="en-US" dirty="0">
                <a:solidFill>
                  <a:srgbClr val="333333"/>
                </a:solidFill>
                <a:latin typeface="Microsoft YaHei" panose="020B0503020204020204" pitchFamily="34" charset="-122"/>
                <a:ea typeface="Microsoft YaHei" panose="020B0503020204020204" pitchFamily="34" charset="-122"/>
              </a:rPr>
              <a:t>．“形神兼备，充满生机”，引号是引用话语的作用。</a:t>
            </a:r>
            <a:r>
              <a:rPr lang="en-US" altLang="zh-CN" dirty="0">
                <a:solidFill>
                  <a:srgbClr val="333333"/>
                </a:solidFill>
                <a:latin typeface="Microsoft YaHei" panose="020B0503020204020204" pitchFamily="34" charset="-122"/>
                <a:ea typeface="Microsoft YaHei" panose="020B0503020204020204" pitchFamily="34" charset="-122"/>
              </a:rPr>
              <a:t>D</a:t>
            </a:r>
            <a:r>
              <a:rPr lang="zh-CN" altLang="en-US" dirty="0">
                <a:solidFill>
                  <a:srgbClr val="333333"/>
                </a:solidFill>
                <a:latin typeface="Microsoft YaHei" panose="020B0503020204020204" pitchFamily="34" charset="-122"/>
                <a:ea typeface="Microsoft YaHei" panose="020B0503020204020204" pitchFamily="34" charset="-122"/>
              </a:rPr>
              <a:t>．“文明”，引号是表示讽刺或嘲笑的作用。分析可知，</a:t>
            </a:r>
            <a:r>
              <a:rPr lang="en-US" altLang="zh-CN" dirty="0">
                <a:solidFill>
                  <a:srgbClr val="333333"/>
                </a:solidFill>
                <a:latin typeface="Microsoft YaHei" panose="020B0503020204020204" pitchFamily="34" charset="-122"/>
                <a:ea typeface="Microsoft YaHei" panose="020B0503020204020204" pitchFamily="34" charset="-122"/>
              </a:rPr>
              <a:t>B</a:t>
            </a:r>
            <a:r>
              <a:rPr lang="zh-CN" altLang="en-US" dirty="0">
                <a:solidFill>
                  <a:srgbClr val="333333"/>
                </a:solidFill>
                <a:latin typeface="Microsoft YaHei" panose="020B0503020204020204" pitchFamily="34" charset="-122"/>
                <a:ea typeface="Microsoft YaHei" panose="020B0503020204020204" pitchFamily="34" charset="-122"/>
              </a:rPr>
              <a:t>项引号的作用符合要求。故选</a:t>
            </a:r>
            <a:r>
              <a:rPr lang="en-US" altLang="zh-CN" dirty="0">
                <a:solidFill>
                  <a:srgbClr val="333333"/>
                </a:solidFill>
                <a:latin typeface="Microsoft YaHei" panose="020B0503020204020204" pitchFamily="34" charset="-122"/>
                <a:ea typeface="Microsoft YaHei" panose="020B0503020204020204" pitchFamily="34" charset="-122"/>
              </a:rPr>
              <a:t>B</a:t>
            </a:r>
            <a:r>
              <a:rPr lang="zh-CN" altLang="en-US" dirty="0">
                <a:solidFill>
                  <a:srgbClr val="333333"/>
                </a:solidFill>
                <a:latin typeface="Microsoft YaHei" panose="020B0503020204020204" pitchFamily="34" charset="-122"/>
                <a:ea typeface="Microsoft YaHei" panose="020B0503020204020204" pitchFamily="34" charset="-122"/>
              </a:rPr>
              <a:t>。</a:t>
            </a:r>
            <a:br>
              <a:rPr lang="zh-CN" altLang="en-US" dirty="0"/>
            </a:br>
            <a:r>
              <a:rPr lang="zh-CN" altLang="en-US" dirty="0">
                <a:solidFill>
                  <a:srgbClr val="333333"/>
                </a:solidFill>
                <a:latin typeface="Microsoft YaHei" panose="020B0503020204020204" pitchFamily="34" charset="-122"/>
                <a:ea typeface="Microsoft YaHei" panose="020B0503020204020204" pitchFamily="34" charset="-122"/>
              </a:rPr>
              <a:t>（</a:t>
            </a:r>
            <a:r>
              <a:rPr lang="en-US" altLang="zh-CN" dirty="0">
                <a:solidFill>
                  <a:srgbClr val="333333"/>
                </a:solidFill>
                <a:latin typeface="Microsoft YaHei" panose="020B0503020204020204" pitchFamily="34" charset="-122"/>
                <a:ea typeface="Microsoft YaHei" panose="020B0503020204020204" pitchFamily="34" charset="-122"/>
              </a:rPr>
              <a:t>3</a:t>
            </a:r>
            <a:r>
              <a:rPr lang="zh-CN" altLang="en-US" dirty="0">
                <a:solidFill>
                  <a:srgbClr val="333333"/>
                </a:solidFill>
                <a:latin typeface="Microsoft YaHei" panose="020B0503020204020204" pitchFamily="34" charset="-122"/>
                <a:ea typeface="Microsoft YaHei" panose="020B0503020204020204" pitchFamily="34" charset="-122"/>
              </a:rPr>
              <a:t>）划线句子“画家能否凭借自己的生活积累和艺术感觉，让传统文化内涵及现代人文精神在画面上得到充分体现，是新时代美术创作并行不悖的艺术法则”存在两处语病，“能否”在句子是两面对一面，不合逻辑。排除</a:t>
            </a:r>
            <a:r>
              <a:rPr lang="en-US" altLang="zh-CN" dirty="0">
                <a:solidFill>
                  <a:srgbClr val="333333"/>
                </a:solidFill>
                <a:latin typeface="Microsoft YaHei" panose="020B0503020204020204" pitchFamily="34" charset="-122"/>
                <a:ea typeface="Microsoft YaHei" panose="020B0503020204020204" pitchFamily="34" charset="-122"/>
              </a:rPr>
              <a:t>BD</a:t>
            </a:r>
            <a:r>
              <a:rPr lang="zh-CN" altLang="en-US" dirty="0">
                <a:solidFill>
                  <a:srgbClr val="333333"/>
                </a:solidFill>
                <a:latin typeface="Microsoft YaHei" panose="020B0503020204020204" pitchFamily="34" charset="-122"/>
                <a:ea typeface="Microsoft YaHei" panose="020B0503020204020204" pitchFamily="34" charset="-122"/>
              </a:rPr>
              <a:t>两项。“并行不悖”用词不当，此词一般用在有两项以上内容的句子中，“让传统文化内涵及现代人文精神在画面上得到充分体现”只是一条准则。排除</a:t>
            </a:r>
            <a:r>
              <a:rPr lang="en-US" altLang="zh-CN" dirty="0">
                <a:solidFill>
                  <a:srgbClr val="333333"/>
                </a:solidFill>
                <a:latin typeface="Microsoft YaHei" panose="020B0503020204020204" pitchFamily="34" charset="-122"/>
                <a:ea typeface="Microsoft YaHei" panose="020B0503020204020204" pitchFamily="34" charset="-122"/>
              </a:rPr>
              <a:t>C</a:t>
            </a:r>
            <a:r>
              <a:rPr lang="zh-CN" altLang="en-US" dirty="0">
                <a:solidFill>
                  <a:srgbClr val="333333"/>
                </a:solidFill>
                <a:latin typeface="Microsoft YaHei" panose="020B0503020204020204" pitchFamily="34" charset="-122"/>
                <a:ea typeface="Microsoft YaHei" panose="020B0503020204020204" pitchFamily="34" charset="-122"/>
              </a:rPr>
              <a:t>项。</a:t>
            </a:r>
            <a:r>
              <a:rPr lang="en-US" altLang="zh-CN" dirty="0">
                <a:solidFill>
                  <a:srgbClr val="333333"/>
                </a:solidFill>
                <a:latin typeface="Microsoft YaHei" panose="020B0503020204020204" pitchFamily="34" charset="-122"/>
                <a:ea typeface="Microsoft YaHei" panose="020B0503020204020204" pitchFamily="34" charset="-122"/>
              </a:rPr>
              <a:t>A</a:t>
            </a:r>
            <a:r>
              <a:rPr lang="zh-CN" altLang="en-US" dirty="0">
                <a:solidFill>
                  <a:srgbClr val="333333"/>
                </a:solidFill>
                <a:latin typeface="Microsoft YaHei" panose="020B0503020204020204" pitchFamily="34" charset="-122"/>
                <a:ea typeface="Microsoft YaHei" panose="020B0503020204020204" pitchFamily="34" charset="-122"/>
              </a:rPr>
              <a:t>项修改的最恰当。故选</a:t>
            </a:r>
            <a:r>
              <a:rPr lang="en-US" altLang="zh-CN" dirty="0">
                <a:solidFill>
                  <a:srgbClr val="333333"/>
                </a:solidFill>
                <a:latin typeface="Microsoft YaHei" panose="020B0503020204020204" pitchFamily="34" charset="-122"/>
                <a:ea typeface="Microsoft YaHei" panose="020B0503020204020204" pitchFamily="34" charset="-122"/>
              </a:rPr>
              <a:t>A</a:t>
            </a:r>
            <a:r>
              <a:rPr lang="zh-CN" altLang="en-US" dirty="0">
                <a:solidFill>
                  <a:srgbClr val="333333"/>
                </a:solidFill>
                <a:latin typeface="Microsoft YaHei" panose="020B0503020204020204" pitchFamily="34" charset="-122"/>
                <a:ea typeface="Microsoft YaHei" panose="020B0503020204020204" pitchFamily="34" charset="-122"/>
              </a:rPr>
              <a:t>。</a:t>
            </a:r>
            <a:endParaRPr lang="zh-CN" altLang="en-US" dirty="0"/>
          </a:p>
        </p:txBody>
      </p:sp>
    </p:spTree>
    <p:extLst>
      <p:ext uri="{BB962C8B-B14F-4D97-AF65-F5344CB8AC3E}">
        <p14:creationId xmlns:p14="http://schemas.microsoft.com/office/powerpoint/2010/main" val="40795721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4A3A8FE7-AC2B-476F-8665-17F039E6767C}"/>
              </a:ext>
            </a:extLst>
          </p:cNvPr>
          <p:cNvSpPr/>
          <p:nvPr/>
        </p:nvSpPr>
        <p:spPr>
          <a:xfrm>
            <a:off x="793472" y="285355"/>
            <a:ext cx="9841977" cy="5078313"/>
          </a:xfrm>
          <a:prstGeom prst="rect">
            <a:avLst/>
          </a:prstGeom>
        </p:spPr>
        <p:txBody>
          <a:bodyPr wrap="square">
            <a:spAutoFit/>
          </a:bodyPr>
          <a:lstStyle/>
          <a:p>
            <a:r>
              <a:rPr lang="zh-CN" altLang="en-US" dirty="0">
                <a:solidFill>
                  <a:srgbClr val="333333"/>
                </a:solidFill>
                <a:latin typeface="Microsoft YaHei" panose="020B0503020204020204" pitchFamily="34" charset="-122"/>
                <a:ea typeface="Microsoft YaHei" panose="020B0503020204020204" pitchFamily="34" charset="-122"/>
              </a:rPr>
              <a:t>（</a:t>
            </a:r>
            <a:r>
              <a:rPr lang="en-US" altLang="zh-CN" dirty="0">
                <a:solidFill>
                  <a:srgbClr val="333333"/>
                </a:solidFill>
                <a:latin typeface="Microsoft YaHei" panose="020B0503020204020204" pitchFamily="34" charset="-122"/>
                <a:ea typeface="Microsoft YaHei" panose="020B0503020204020204" pitchFamily="34" charset="-122"/>
              </a:rPr>
              <a:t>1</a:t>
            </a:r>
            <a:r>
              <a:rPr lang="zh-CN" altLang="en-US"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FF0000"/>
                </a:solidFill>
                <a:latin typeface="Microsoft YaHei" panose="020B0503020204020204" pitchFamily="34" charset="-122"/>
                <a:ea typeface="Microsoft YaHei" panose="020B0503020204020204" pitchFamily="34" charset="-122"/>
              </a:rPr>
              <a:t>本题考查语言表达的连贯准确的能力</a:t>
            </a:r>
            <a:r>
              <a:rPr lang="zh-CN" altLang="en-US" dirty="0">
                <a:solidFill>
                  <a:srgbClr val="333333"/>
                </a:solidFill>
                <a:latin typeface="Microsoft YaHei" panose="020B0503020204020204" pitchFamily="34" charset="-122"/>
                <a:ea typeface="Microsoft YaHei" panose="020B0503020204020204" pitchFamily="34" charset="-122"/>
              </a:rPr>
              <a:t>。此类型题首先要通读语段，了解句意，然后注意句与句的排列组合，注意上下句的衔接、呼应，做到话题统一，句序合理，衔接和呼应自然。要加强对语境的分析与体会。有些题应注意排序句的逻辑顺序和句中关联词语的运用。</a:t>
            </a:r>
            <a:br>
              <a:rPr lang="zh-CN" altLang="en-US" dirty="0"/>
            </a:br>
            <a:r>
              <a:rPr lang="zh-CN" altLang="en-US" dirty="0">
                <a:solidFill>
                  <a:srgbClr val="333333"/>
                </a:solidFill>
                <a:latin typeface="Microsoft YaHei" panose="020B0503020204020204" pitchFamily="34" charset="-122"/>
                <a:ea typeface="Microsoft YaHei" panose="020B0503020204020204" pitchFamily="34" charset="-122"/>
              </a:rPr>
              <a:t>（</a:t>
            </a:r>
            <a:r>
              <a:rPr lang="en-US" altLang="zh-CN" dirty="0">
                <a:solidFill>
                  <a:srgbClr val="333333"/>
                </a:solidFill>
                <a:latin typeface="Microsoft YaHei" panose="020B0503020204020204" pitchFamily="34" charset="-122"/>
                <a:ea typeface="Microsoft YaHei" panose="020B0503020204020204" pitchFamily="34" charset="-122"/>
              </a:rPr>
              <a:t>2</a:t>
            </a:r>
            <a:r>
              <a:rPr lang="zh-CN" altLang="en-US"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FF0000"/>
                </a:solidFill>
                <a:latin typeface="Microsoft YaHei" panose="020B0503020204020204" pitchFamily="34" charset="-122"/>
                <a:ea typeface="Microsoft YaHei" panose="020B0503020204020204" pitchFamily="34" charset="-122"/>
              </a:rPr>
              <a:t>本题考查正确使用标点符号的能力</a:t>
            </a:r>
            <a:r>
              <a:rPr lang="zh-CN" altLang="en-US" dirty="0">
                <a:solidFill>
                  <a:srgbClr val="333333"/>
                </a:solidFill>
                <a:latin typeface="Microsoft YaHei" panose="020B0503020204020204" pitchFamily="34" charset="-122"/>
                <a:ea typeface="Microsoft YaHei" panose="020B0503020204020204" pitchFamily="34" charset="-122"/>
              </a:rPr>
              <a:t>。标点符号是辅助文字记录语言的符号，是书面语的有机组成部分，用来表示停顿、语气以及词语的性质和作用。要分析句子中分句之间的关系，根据标点符号各自的作用，判断标点符号的正误，尤其注意易错易混的标点符号。</a:t>
            </a:r>
            <a:br>
              <a:rPr lang="zh-CN" altLang="en-US" dirty="0"/>
            </a:br>
            <a:r>
              <a:rPr lang="zh-CN" altLang="en-US" dirty="0">
                <a:solidFill>
                  <a:srgbClr val="333333"/>
                </a:solidFill>
                <a:latin typeface="Microsoft YaHei" panose="020B0503020204020204" pitchFamily="34" charset="-122"/>
                <a:ea typeface="Microsoft YaHei" panose="020B0503020204020204" pitchFamily="34" charset="-122"/>
              </a:rPr>
              <a:t>（</a:t>
            </a:r>
            <a:r>
              <a:rPr lang="en-US" altLang="zh-CN" dirty="0">
                <a:solidFill>
                  <a:srgbClr val="333333"/>
                </a:solidFill>
                <a:latin typeface="Microsoft YaHei" panose="020B0503020204020204" pitchFamily="34" charset="-122"/>
                <a:ea typeface="Microsoft YaHei" panose="020B0503020204020204" pitchFamily="34" charset="-122"/>
              </a:rPr>
              <a:t>3</a:t>
            </a:r>
            <a:r>
              <a:rPr lang="zh-CN" altLang="en-US"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FF0000"/>
                </a:solidFill>
                <a:latin typeface="Microsoft YaHei" panose="020B0503020204020204" pitchFamily="34" charset="-122"/>
                <a:ea typeface="Microsoft YaHei" panose="020B0503020204020204" pitchFamily="34" charset="-122"/>
              </a:rPr>
              <a:t>本题考查学生辨析病句的能力</a:t>
            </a:r>
            <a:r>
              <a:rPr lang="zh-CN" altLang="en-US" dirty="0">
                <a:solidFill>
                  <a:srgbClr val="333333"/>
                </a:solidFill>
                <a:latin typeface="Microsoft YaHei" panose="020B0503020204020204" pitchFamily="34" charset="-122"/>
                <a:ea typeface="Microsoft YaHei" panose="020B0503020204020204" pitchFamily="34" charset="-122"/>
              </a:rPr>
              <a:t>。解答本题，先要熟悉常见的病句类型及其特点，要特别注意成分残缺、搭配不当、语序不当、结构混乱的语病；然后采用语感审读、句子紧缩、逻辑分析等方法找到病句的病因；最后“对症下药”，根据语病修改病句，注意不能改变句子的原意。</a:t>
            </a:r>
            <a:br>
              <a:rPr lang="zh-CN" altLang="en-US" dirty="0"/>
            </a:br>
            <a:r>
              <a:rPr lang="zh-CN" altLang="en-US" dirty="0">
                <a:solidFill>
                  <a:srgbClr val="333333"/>
                </a:solidFill>
                <a:latin typeface="Microsoft YaHei" panose="020B0503020204020204" pitchFamily="34" charset="-122"/>
                <a:ea typeface="Microsoft YaHei" panose="020B0503020204020204" pitchFamily="34" charset="-122"/>
              </a:rPr>
              <a:t>语境补写答题技巧：</a:t>
            </a:r>
            <a:br>
              <a:rPr lang="zh-CN" altLang="en-US" dirty="0"/>
            </a:br>
            <a:r>
              <a:rPr lang="en-US" altLang="zh-CN" dirty="0">
                <a:solidFill>
                  <a:srgbClr val="333333"/>
                </a:solidFill>
                <a:latin typeface="Microsoft YaHei" panose="020B0503020204020204" pitchFamily="34" charset="-122"/>
                <a:ea typeface="Microsoft YaHei" panose="020B0503020204020204" pitchFamily="34" charset="-122"/>
              </a:rPr>
              <a:t>1</a:t>
            </a:r>
            <a:r>
              <a:rPr lang="zh-CN" altLang="en-US" dirty="0">
                <a:solidFill>
                  <a:srgbClr val="FF0000"/>
                </a:solidFill>
                <a:latin typeface="Microsoft YaHei" panose="020B0503020204020204" pitchFamily="34" charset="-122"/>
                <a:ea typeface="Microsoft YaHei" panose="020B0503020204020204" pitchFamily="34" charset="-122"/>
              </a:rPr>
              <a:t>、把握文段语脉，定位句子关系</a:t>
            </a:r>
            <a:r>
              <a:rPr lang="zh-CN" altLang="en-US" dirty="0">
                <a:solidFill>
                  <a:srgbClr val="333333"/>
                </a:solidFill>
                <a:latin typeface="Microsoft YaHei" panose="020B0503020204020204" pitchFamily="34" charset="-122"/>
                <a:ea typeface="Microsoft YaHei" panose="020B0503020204020204" pitchFamily="34" charset="-122"/>
              </a:rPr>
              <a:t>。先初读语段，搞清整个语段或前后句之间的内在逻辑联系，特别要注意关联词语，注意规律总结。明确补写的句子是总领下文的总起句，还是承上启下的展开句，还是对内容做出总结的总结句。</a:t>
            </a:r>
            <a:br>
              <a:rPr lang="zh-CN" altLang="en-US" dirty="0"/>
            </a:br>
            <a:r>
              <a:rPr lang="en-US" altLang="zh-CN" dirty="0">
                <a:solidFill>
                  <a:srgbClr val="333333"/>
                </a:solidFill>
                <a:latin typeface="Microsoft YaHei" panose="020B0503020204020204" pitchFamily="34" charset="-122"/>
                <a:ea typeface="Microsoft YaHei" panose="020B0503020204020204" pitchFamily="34" charset="-122"/>
              </a:rPr>
              <a:t>2</a:t>
            </a:r>
            <a:r>
              <a:rPr lang="zh-CN" altLang="en-US"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FF0000"/>
                </a:solidFill>
                <a:latin typeface="Microsoft YaHei" panose="020B0503020204020204" pitchFamily="34" charset="-122"/>
                <a:ea typeface="Microsoft YaHei" panose="020B0503020204020204" pitchFamily="34" charset="-122"/>
              </a:rPr>
              <a:t>根据上下语境，注意合理推导</a:t>
            </a:r>
            <a:r>
              <a:rPr lang="zh-CN" altLang="en-US" dirty="0">
                <a:solidFill>
                  <a:srgbClr val="333333"/>
                </a:solidFill>
                <a:latin typeface="Microsoft YaHei" panose="020B0503020204020204" pitchFamily="34" charset="-122"/>
                <a:ea typeface="Microsoft YaHei" panose="020B0503020204020204" pitchFamily="34" charset="-122"/>
              </a:rPr>
              <a:t>。考生要根据上下文提供的条件或者语境进行分析比照，从而合理地推断出所补写的内容。补写时需考虑陈述对象和话题的统一性，表述句式的合理性等。</a:t>
            </a:r>
            <a:br>
              <a:rPr lang="zh-CN" altLang="en-US" dirty="0"/>
            </a:br>
            <a:r>
              <a:rPr lang="en-US" altLang="zh-CN" dirty="0">
                <a:solidFill>
                  <a:srgbClr val="333333"/>
                </a:solidFill>
                <a:latin typeface="Microsoft YaHei" panose="020B0503020204020204" pitchFamily="34" charset="-122"/>
                <a:ea typeface="Microsoft YaHei" panose="020B0503020204020204" pitchFamily="34" charset="-122"/>
              </a:rPr>
              <a:t>3</a:t>
            </a:r>
            <a:r>
              <a:rPr lang="zh-CN" altLang="en-US"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FF0000"/>
                </a:solidFill>
                <a:latin typeface="Microsoft YaHei" panose="020B0503020204020204" pitchFamily="34" charset="-122"/>
                <a:ea typeface="Microsoft YaHei" panose="020B0503020204020204" pitchFamily="34" charset="-122"/>
              </a:rPr>
              <a:t>检验补后内容，确保语意连贯</a:t>
            </a:r>
            <a:r>
              <a:rPr lang="zh-CN" altLang="en-US" dirty="0">
                <a:solidFill>
                  <a:srgbClr val="333333"/>
                </a:solidFill>
                <a:latin typeface="Microsoft YaHei" panose="020B0503020204020204" pitchFamily="34" charset="-122"/>
                <a:ea typeface="Microsoft YaHei" panose="020B0503020204020204" pitchFamily="34" charset="-122"/>
              </a:rPr>
              <a:t>。检查补写后内容是否符合题干要求、语言是否连贯、有无语病、是否简洁等。要防止草率审题，盲目机械地答题，如果发现问题要及时纠错。最好在写好后代入原文读一读，看看是否真的连贯、贴切、严密。</a:t>
            </a:r>
            <a:endParaRPr lang="zh-CN" altLang="en-US" dirty="0"/>
          </a:p>
        </p:txBody>
      </p:sp>
    </p:spTree>
    <p:extLst>
      <p:ext uri="{BB962C8B-B14F-4D97-AF65-F5344CB8AC3E}">
        <p14:creationId xmlns:p14="http://schemas.microsoft.com/office/powerpoint/2010/main" val="32181783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368DFAB0-2E3C-437E-B1B4-2731DED1B866}"/>
              </a:ext>
            </a:extLst>
          </p:cNvPr>
          <p:cNvSpPr/>
          <p:nvPr/>
        </p:nvSpPr>
        <p:spPr>
          <a:xfrm>
            <a:off x="825623" y="621437"/>
            <a:ext cx="9738804" cy="1754326"/>
          </a:xfrm>
          <a:prstGeom prst="rect">
            <a:avLst/>
          </a:prstGeom>
        </p:spPr>
        <p:txBody>
          <a:bodyPr wrap="square">
            <a:spAutoFit/>
          </a:bodyPr>
          <a:lstStyle/>
          <a:p>
            <a:r>
              <a:rPr lang="zh-CN" altLang="en-US" dirty="0">
                <a:solidFill>
                  <a:srgbClr val="333333"/>
                </a:solidFill>
                <a:latin typeface="Microsoft YaHei" panose="020B0503020204020204" pitchFamily="34" charset="-122"/>
                <a:ea typeface="Microsoft YaHei" panose="020B0503020204020204" pitchFamily="34" charset="-122"/>
              </a:rPr>
              <a:t>      在奇妙的植物王国，春天来临之时，有些植物</a:t>
            </a:r>
            <a:r>
              <a:rPr lang="zh-CN" altLang="en-US" dirty="0">
                <a:solidFill>
                  <a:srgbClr val="FF0000"/>
                </a:solidFill>
                <a:latin typeface="Microsoft YaHei" panose="020B0503020204020204" pitchFamily="34" charset="-122"/>
                <a:ea typeface="Microsoft YaHei" panose="020B0503020204020204" pitchFamily="34" charset="-122"/>
              </a:rPr>
              <a:t>先开花后长叶</a:t>
            </a:r>
            <a:r>
              <a:rPr lang="zh-CN" altLang="en-US" dirty="0">
                <a:solidFill>
                  <a:srgbClr val="333333"/>
                </a:solidFill>
                <a:latin typeface="Microsoft YaHei" panose="020B0503020204020204" pitchFamily="34" charset="-122"/>
                <a:ea typeface="Microsoft YaHei" panose="020B0503020204020204" pitchFamily="34" charset="-122"/>
              </a:rPr>
              <a:t>，①</a:t>
            </a:r>
            <a:r>
              <a:rPr lang="en-US" altLang="zh-CN" dirty="0">
                <a:solidFill>
                  <a:srgbClr val="333333"/>
                </a:solidFill>
                <a:latin typeface="Microsoft YaHei" panose="020B0503020204020204" pitchFamily="34" charset="-122"/>
                <a:ea typeface="Microsoft YaHei" panose="020B0503020204020204" pitchFamily="34" charset="-122"/>
              </a:rPr>
              <a:t>______</a:t>
            </a:r>
            <a:r>
              <a:rPr lang="zh-CN" altLang="en-US" dirty="0">
                <a:solidFill>
                  <a:srgbClr val="333333"/>
                </a:solidFill>
                <a:latin typeface="Microsoft YaHei" panose="020B0503020204020204" pitchFamily="34" charset="-122"/>
                <a:ea typeface="Microsoft YaHei" panose="020B0503020204020204" pitchFamily="34" charset="-122"/>
              </a:rPr>
              <a:t>，还有些</a:t>
            </a:r>
            <a:r>
              <a:rPr lang="zh-CN" altLang="en-US" dirty="0">
                <a:solidFill>
                  <a:srgbClr val="FF0000"/>
                </a:solidFill>
                <a:latin typeface="Microsoft YaHei" panose="020B0503020204020204" pitchFamily="34" charset="-122"/>
                <a:ea typeface="Microsoft YaHei" panose="020B0503020204020204" pitchFamily="34" charset="-122"/>
              </a:rPr>
              <a:t>花叶同时生长</a:t>
            </a:r>
            <a:r>
              <a:rPr lang="zh-CN" altLang="en-US" dirty="0">
                <a:solidFill>
                  <a:srgbClr val="333333"/>
                </a:solidFill>
                <a:latin typeface="Microsoft YaHei" panose="020B0503020204020204" pitchFamily="34" charset="-122"/>
                <a:ea typeface="Microsoft YaHei" panose="020B0503020204020204" pitchFamily="34" charset="-122"/>
              </a:rPr>
              <a:t>，为什么呢？我们知道，植物的芽有叶芽、花芽和混合芽三种，叶芽发育为枝和叶，花芽发育成花或者花序，混合芽则发育成既长叶又开花的枝条。而</a:t>
            </a:r>
            <a:r>
              <a:rPr lang="zh-CN" altLang="en-US" dirty="0">
                <a:solidFill>
                  <a:srgbClr val="FF0000"/>
                </a:solidFill>
                <a:latin typeface="Microsoft YaHei" panose="020B0503020204020204" pitchFamily="34" charset="-122"/>
                <a:ea typeface="Microsoft YaHei" panose="020B0503020204020204" pitchFamily="34" charset="-122"/>
              </a:rPr>
              <a:t>先开花还是先长叶</a:t>
            </a:r>
            <a:r>
              <a:rPr lang="zh-CN" altLang="en-US" dirty="0">
                <a:solidFill>
                  <a:srgbClr val="333333"/>
                </a:solidFill>
                <a:latin typeface="Microsoft YaHei" panose="020B0503020204020204" pitchFamily="34" charset="-122"/>
                <a:ea typeface="Microsoft YaHei" panose="020B0503020204020204" pitchFamily="34" charset="-122"/>
              </a:rPr>
              <a:t>，与②</a:t>
            </a:r>
            <a:r>
              <a:rPr lang="en-US" altLang="zh-CN" dirty="0">
                <a:solidFill>
                  <a:srgbClr val="333333"/>
                </a:solidFill>
                <a:latin typeface="Microsoft YaHei" panose="020B0503020204020204" pitchFamily="34" charset="-122"/>
                <a:ea typeface="Microsoft YaHei" panose="020B0503020204020204" pitchFamily="34" charset="-122"/>
              </a:rPr>
              <a:t>______</a:t>
            </a:r>
            <a:r>
              <a:rPr lang="zh-CN" altLang="en-US" dirty="0">
                <a:solidFill>
                  <a:srgbClr val="333333"/>
                </a:solidFill>
                <a:latin typeface="Microsoft YaHei" panose="020B0503020204020204" pitchFamily="34" charset="-122"/>
                <a:ea typeface="Microsoft YaHei" panose="020B0503020204020204" pitchFamily="34" charset="-122"/>
              </a:rPr>
              <a:t>密切相关。如果</a:t>
            </a:r>
            <a:r>
              <a:rPr lang="zh-CN" altLang="en-US" dirty="0">
                <a:solidFill>
                  <a:srgbClr val="FF0000"/>
                </a:solidFill>
                <a:latin typeface="Microsoft YaHei" panose="020B0503020204020204" pitchFamily="34" charset="-122"/>
                <a:ea typeface="Microsoft YaHei" panose="020B0503020204020204" pitchFamily="34" charset="-122"/>
              </a:rPr>
              <a:t>花芽</a:t>
            </a:r>
            <a:r>
              <a:rPr lang="zh-CN" altLang="en-US" dirty="0">
                <a:solidFill>
                  <a:srgbClr val="333333"/>
                </a:solidFill>
                <a:latin typeface="Microsoft YaHei" panose="020B0503020204020204" pitchFamily="34" charset="-122"/>
                <a:ea typeface="Microsoft YaHei" panose="020B0503020204020204" pitchFamily="34" charset="-122"/>
              </a:rPr>
              <a:t>生长所需温度比较低，</a:t>
            </a:r>
            <a:r>
              <a:rPr lang="zh-CN" altLang="en-US" dirty="0">
                <a:solidFill>
                  <a:srgbClr val="FF0000"/>
                </a:solidFill>
                <a:latin typeface="Microsoft YaHei" panose="020B0503020204020204" pitchFamily="34" charset="-122"/>
                <a:ea typeface="Microsoft YaHei" panose="020B0503020204020204" pitchFamily="34" charset="-122"/>
              </a:rPr>
              <a:t>叶芽</a:t>
            </a:r>
            <a:r>
              <a:rPr lang="zh-CN" altLang="en-US" dirty="0">
                <a:solidFill>
                  <a:srgbClr val="333333"/>
                </a:solidFill>
                <a:latin typeface="Microsoft YaHei" panose="020B0503020204020204" pitchFamily="34" charset="-122"/>
                <a:ea typeface="Microsoft YaHei" panose="020B0503020204020204" pitchFamily="34" charset="-122"/>
              </a:rPr>
              <a:t>所需温度较高，则先花后叶；如果</a:t>
            </a:r>
            <a:r>
              <a:rPr lang="zh-CN" altLang="en-US" dirty="0">
                <a:solidFill>
                  <a:srgbClr val="FF0000"/>
                </a:solidFill>
                <a:latin typeface="Microsoft YaHei" panose="020B0503020204020204" pitchFamily="34" charset="-122"/>
                <a:ea typeface="Microsoft YaHei" panose="020B0503020204020204" pitchFamily="34" charset="-122"/>
              </a:rPr>
              <a:t>花芽</a:t>
            </a:r>
            <a:r>
              <a:rPr lang="zh-CN" altLang="en-US" dirty="0">
                <a:solidFill>
                  <a:srgbClr val="333333"/>
                </a:solidFill>
                <a:latin typeface="Microsoft YaHei" panose="020B0503020204020204" pitchFamily="34" charset="-122"/>
                <a:ea typeface="Microsoft YaHei" panose="020B0503020204020204" pitchFamily="34" charset="-122"/>
              </a:rPr>
              <a:t>③</a:t>
            </a:r>
            <a:r>
              <a:rPr lang="en-US" altLang="zh-CN" dirty="0">
                <a:solidFill>
                  <a:srgbClr val="333333"/>
                </a:solidFill>
                <a:latin typeface="Microsoft YaHei" panose="020B0503020204020204" pitchFamily="34" charset="-122"/>
                <a:ea typeface="Microsoft YaHei" panose="020B0503020204020204" pitchFamily="34" charset="-122"/>
              </a:rPr>
              <a:t>______</a:t>
            </a:r>
            <a:r>
              <a:rPr lang="zh-CN" altLang="en-US" dirty="0">
                <a:solidFill>
                  <a:srgbClr val="333333"/>
                </a:solidFill>
                <a:latin typeface="Microsoft YaHei" panose="020B0503020204020204" pitchFamily="34" charset="-122"/>
                <a:ea typeface="Microsoft YaHei" panose="020B0503020204020204" pitchFamily="34" charset="-122"/>
              </a:rPr>
              <a:t>，则</a:t>
            </a:r>
            <a:r>
              <a:rPr lang="zh-CN" altLang="en-US" dirty="0">
                <a:solidFill>
                  <a:srgbClr val="FF0000"/>
                </a:solidFill>
                <a:latin typeface="Microsoft YaHei" panose="020B0503020204020204" pitchFamily="34" charset="-122"/>
                <a:ea typeface="Microsoft YaHei" panose="020B0503020204020204" pitchFamily="34" charset="-122"/>
              </a:rPr>
              <a:t>先叶后花</a:t>
            </a:r>
            <a:r>
              <a:rPr lang="zh-CN" altLang="en-US" dirty="0">
                <a:solidFill>
                  <a:srgbClr val="333333"/>
                </a:solidFill>
                <a:latin typeface="Microsoft YaHei" panose="020B0503020204020204" pitchFamily="34" charset="-122"/>
                <a:ea typeface="Microsoft YaHei" panose="020B0503020204020204" pitchFamily="34" charset="-122"/>
              </a:rPr>
              <a:t>。而那些叶芽与花芽对温度要求相似的植物，花叶便会同时发育，形成花叶同现的景象。</a:t>
            </a:r>
            <a:endParaRPr lang="zh-CN" altLang="en-US" dirty="0"/>
          </a:p>
        </p:txBody>
      </p:sp>
      <p:sp>
        <p:nvSpPr>
          <p:cNvPr id="4" name="矩形 3">
            <a:extLst>
              <a:ext uri="{FF2B5EF4-FFF2-40B4-BE49-F238E27FC236}">
                <a16:creationId xmlns:a16="http://schemas.microsoft.com/office/drawing/2014/main" id="{7761DE46-5012-4532-98C7-55E349BFE16E}"/>
              </a:ext>
            </a:extLst>
          </p:cNvPr>
          <p:cNvSpPr/>
          <p:nvPr/>
        </p:nvSpPr>
        <p:spPr>
          <a:xfrm>
            <a:off x="1601341" y="3643062"/>
            <a:ext cx="7995420" cy="2031325"/>
          </a:xfrm>
          <a:prstGeom prst="rect">
            <a:avLst/>
          </a:prstGeom>
        </p:spPr>
        <p:txBody>
          <a:bodyPr wrap="square">
            <a:spAutoFit/>
          </a:bodyPr>
          <a:lstStyle/>
          <a:p>
            <a:r>
              <a:rPr lang="zh-CN" altLang="en-US" dirty="0">
                <a:solidFill>
                  <a:srgbClr val="333333"/>
                </a:solidFill>
                <a:latin typeface="Microsoft YaHei" panose="020B0503020204020204" pitchFamily="34" charset="-122"/>
                <a:ea typeface="Microsoft YaHei" panose="020B0503020204020204" pitchFamily="34" charset="-122"/>
              </a:rPr>
              <a:t>语段阐释出的植物开花的先后顺序以及产生这种现象的具体缘由。第①空，根据上文“先开花后长叶”，下文“花叶同时生长”，可知，此处应为“</a:t>
            </a:r>
            <a:r>
              <a:rPr lang="zh-CN" altLang="en-US" dirty="0">
                <a:solidFill>
                  <a:srgbClr val="FF0000"/>
                </a:solidFill>
                <a:latin typeface="Microsoft YaHei" panose="020B0503020204020204" pitchFamily="34" charset="-122"/>
                <a:ea typeface="Microsoft YaHei" panose="020B0503020204020204" pitchFamily="34" charset="-122"/>
              </a:rPr>
              <a:t>有些先长叶后开花</a:t>
            </a:r>
            <a:r>
              <a:rPr lang="zh-CN" altLang="en-US" dirty="0">
                <a:solidFill>
                  <a:srgbClr val="333333"/>
                </a:solidFill>
                <a:latin typeface="Microsoft YaHei" panose="020B0503020204020204" pitchFamily="34" charset="-122"/>
                <a:ea typeface="Microsoft YaHei" panose="020B0503020204020204" pitchFamily="34" charset="-122"/>
              </a:rPr>
              <a:t>”。第②空，根据</a:t>
            </a:r>
            <a:r>
              <a:rPr lang="zh-CN" altLang="en-US" dirty="0">
                <a:solidFill>
                  <a:srgbClr val="FF0000"/>
                </a:solidFill>
                <a:latin typeface="Microsoft YaHei" panose="020B0503020204020204" pitchFamily="34" charset="-122"/>
                <a:ea typeface="Microsoft YaHei" panose="020B0503020204020204" pitchFamily="34" charset="-122"/>
              </a:rPr>
              <a:t>下文</a:t>
            </a:r>
            <a:r>
              <a:rPr lang="zh-CN" altLang="en-US" dirty="0">
                <a:solidFill>
                  <a:srgbClr val="333333"/>
                </a:solidFill>
                <a:latin typeface="Microsoft YaHei" panose="020B0503020204020204" pitchFamily="34" charset="-122"/>
                <a:ea typeface="Microsoft YaHei" panose="020B0503020204020204" pitchFamily="34" charset="-122"/>
              </a:rPr>
              <a:t>的分析，先开花还是先长叶，主要看叶芽或是花芽，哪个生长需要的温度低，哪个就会先生长。此处应填“</a:t>
            </a:r>
            <a:r>
              <a:rPr lang="zh-CN" altLang="en-US" dirty="0">
                <a:solidFill>
                  <a:srgbClr val="FF0000"/>
                </a:solidFill>
                <a:latin typeface="Microsoft YaHei" panose="020B0503020204020204" pitchFamily="34" charset="-122"/>
                <a:ea typeface="Microsoft YaHei" panose="020B0503020204020204" pitchFamily="34" charset="-122"/>
              </a:rPr>
              <a:t>植物的芽生长所需温度</a:t>
            </a:r>
            <a:r>
              <a:rPr lang="zh-CN" altLang="en-US" dirty="0">
                <a:solidFill>
                  <a:srgbClr val="333333"/>
                </a:solidFill>
                <a:latin typeface="Microsoft YaHei" panose="020B0503020204020204" pitchFamily="34" charset="-122"/>
                <a:ea typeface="Microsoft YaHei" panose="020B0503020204020204" pitchFamily="34" charset="-122"/>
              </a:rPr>
              <a:t>”，与“密切相关”衔接。第③空，根据</a:t>
            </a:r>
            <a:r>
              <a:rPr lang="zh-CN" altLang="en-US" dirty="0">
                <a:solidFill>
                  <a:srgbClr val="FF0000"/>
                </a:solidFill>
                <a:latin typeface="Microsoft YaHei" panose="020B0503020204020204" pitchFamily="34" charset="-122"/>
                <a:ea typeface="Microsoft YaHei" panose="020B0503020204020204" pitchFamily="34" charset="-122"/>
              </a:rPr>
              <a:t>后文</a:t>
            </a:r>
            <a:r>
              <a:rPr lang="zh-CN" altLang="en-US" dirty="0">
                <a:solidFill>
                  <a:srgbClr val="333333"/>
                </a:solidFill>
                <a:latin typeface="Microsoft YaHei" panose="020B0503020204020204" pitchFamily="34" charset="-122"/>
                <a:ea typeface="Microsoft YaHei" panose="020B0503020204020204" pitchFamily="34" charset="-122"/>
              </a:rPr>
              <a:t>“先叶后花”，根据哪个芽所需温度高，哪个后生长，可知这里要填“（花芽）生长所需温度比叶芽高”。</a:t>
            </a:r>
            <a:endParaRPr lang="zh-CN" altLang="en-US" dirty="0"/>
          </a:p>
        </p:txBody>
      </p:sp>
    </p:spTree>
    <p:extLst>
      <p:ext uri="{BB962C8B-B14F-4D97-AF65-F5344CB8AC3E}">
        <p14:creationId xmlns:p14="http://schemas.microsoft.com/office/powerpoint/2010/main" val="34665025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38982C5D-651A-49D2-83E0-52FD08371733}"/>
              </a:ext>
            </a:extLst>
          </p:cNvPr>
          <p:cNvSpPr/>
          <p:nvPr/>
        </p:nvSpPr>
        <p:spPr>
          <a:xfrm>
            <a:off x="1056443" y="461640"/>
            <a:ext cx="8700116" cy="2031325"/>
          </a:xfrm>
          <a:prstGeom prst="rect">
            <a:avLst/>
          </a:prstGeom>
        </p:spPr>
        <p:txBody>
          <a:bodyPr wrap="square">
            <a:spAutoFit/>
          </a:bodyPr>
          <a:lstStyle/>
          <a:p>
            <a:r>
              <a:rPr lang="zh-CN" altLang="en-US" dirty="0">
                <a:solidFill>
                  <a:srgbClr val="333333"/>
                </a:solidFill>
                <a:latin typeface="Microsoft YaHei" panose="020B0503020204020204" pitchFamily="34" charset="-122"/>
                <a:ea typeface="Microsoft YaHei" panose="020B0503020204020204" pitchFamily="34" charset="-122"/>
              </a:rPr>
              <a:t>   请对下面这段新闻报道的文字进行压缩。要求</a:t>
            </a:r>
            <a:r>
              <a:rPr lang="zh-CN" altLang="en-US" dirty="0">
                <a:solidFill>
                  <a:srgbClr val="FF0000"/>
                </a:solidFill>
                <a:latin typeface="Microsoft YaHei" panose="020B0503020204020204" pitchFamily="34" charset="-122"/>
                <a:ea typeface="Microsoft YaHei" panose="020B0503020204020204" pitchFamily="34" charset="-122"/>
              </a:rPr>
              <a:t>保留关键信息</a:t>
            </a:r>
            <a:r>
              <a:rPr lang="zh-CN" altLang="en-US" dirty="0">
                <a:solidFill>
                  <a:srgbClr val="333333"/>
                </a:solidFill>
                <a:latin typeface="Microsoft YaHei" panose="020B0503020204020204" pitchFamily="34" charset="-122"/>
                <a:ea typeface="Microsoft YaHei" panose="020B0503020204020204" pitchFamily="34" charset="-122"/>
              </a:rPr>
              <a:t>，句子简洁流畅，</a:t>
            </a:r>
            <a:r>
              <a:rPr lang="zh-CN" altLang="en-US" dirty="0"/>
              <a:t>关键信息：①</a:t>
            </a:r>
            <a:r>
              <a:rPr lang="en-US" altLang="zh-CN" dirty="0"/>
              <a:t>2019</a:t>
            </a:r>
            <a:r>
              <a:rPr lang="zh-CN" altLang="en-US" dirty="0"/>
              <a:t>年</a:t>
            </a:r>
            <a:r>
              <a:rPr lang="en-US" altLang="zh-CN" dirty="0"/>
              <a:t>3</a:t>
            </a:r>
            <a:r>
              <a:rPr lang="zh-CN" altLang="en-US" dirty="0"/>
              <a:t>月</a:t>
            </a:r>
            <a:r>
              <a:rPr lang="en-US" altLang="zh-CN" dirty="0"/>
              <a:t>13</a:t>
            </a:r>
            <a:r>
              <a:rPr lang="zh-CN" altLang="en-US" dirty="0"/>
              <a:t>日；②永定河补水工程启动；③加大补水力度，停用发电站；④永定河山峡段近</a:t>
            </a:r>
            <a:r>
              <a:rPr lang="en-US" altLang="zh-CN" dirty="0"/>
              <a:t>40</a:t>
            </a:r>
            <a:r>
              <a:rPr lang="zh-CN" altLang="en-US" dirty="0"/>
              <a:t>年来首次全线通水。</a:t>
            </a:r>
            <a:r>
              <a:rPr lang="zh-CN" altLang="en-US" dirty="0">
                <a:solidFill>
                  <a:srgbClr val="333333"/>
                </a:solidFill>
                <a:latin typeface="Microsoft YaHei" panose="020B0503020204020204" pitchFamily="34" charset="-122"/>
                <a:ea typeface="Microsoft YaHei" panose="020B0503020204020204" pitchFamily="34" charset="-122"/>
              </a:rPr>
              <a:t>超过</a:t>
            </a:r>
            <a:r>
              <a:rPr lang="en-US" altLang="zh-CN" dirty="0">
                <a:solidFill>
                  <a:srgbClr val="FF0000"/>
                </a:solidFill>
                <a:latin typeface="Microsoft YaHei" panose="020B0503020204020204" pitchFamily="34" charset="-122"/>
                <a:ea typeface="Microsoft YaHei" panose="020B0503020204020204" pitchFamily="34" charset="-122"/>
              </a:rPr>
              <a:t>60</a:t>
            </a:r>
            <a:r>
              <a:rPr lang="zh-CN" altLang="en-US" dirty="0">
                <a:solidFill>
                  <a:srgbClr val="FF0000"/>
                </a:solidFill>
                <a:latin typeface="Microsoft YaHei" panose="020B0503020204020204" pitchFamily="34" charset="-122"/>
                <a:ea typeface="Microsoft YaHei" panose="020B0503020204020204" pitchFamily="34" charset="-122"/>
              </a:rPr>
              <a:t>个字</a:t>
            </a:r>
            <a:r>
              <a:rPr lang="zh-CN" altLang="en-US" dirty="0">
                <a:solidFill>
                  <a:srgbClr val="333333"/>
                </a:solidFill>
                <a:latin typeface="Microsoft YaHei" panose="020B0503020204020204" pitchFamily="34" charset="-122"/>
                <a:ea typeface="Microsoft YaHei" panose="020B0503020204020204" pitchFamily="34" charset="-122"/>
              </a:rPr>
              <a:t>。</a:t>
            </a:r>
            <a:br>
              <a:rPr lang="zh-CN" altLang="en-US" dirty="0"/>
            </a:br>
            <a:r>
              <a:rPr lang="zh-CN" altLang="en-US" dirty="0">
                <a:solidFill>
                  <a:srgbClr val="333333"/>
                </a:solidFill>
                <a:latin typeface="Microsoft YaHei" panose="020B0503020204020204" pitchFamily="34" charset="-122"/>
                <a:ea typeface="Microsoft YaHei" panose="020B0503020204020204" pitchFamily="34" charset="-122"/>
              </a:rPr>
              <a:t>    </a:t>
            </a:r>
            <a:r>
              <a:rPr lang="zh-CN" altLang="en-US" dirty="0">
                <a:solidFill>
                  <a:srgbClr val="FF0000"/>
                </a:solidFill>
                <a:latin typeface="Microsoft YaHei" panose="020B0503020204020204" pitchFamily="34" charset="-122"/>
                <a:ea typeface="Microsoft YaHei" panose="020B0503020204020204" pitchFamily="34" charset="-122"/>
              </a:rPr>
              <a:t>   </a:t>
            </a:r>
            <a:r>
              <a:rPr lang="en-US" altLang="zh-CN" dirty="0">
                <a:solidFill>
                  <a:srgbClr val="FF0000"/>
                </a:solidFill>
                <a:latin typeface="Microsoft YaHei" panose="020B0503020204020204" pitchFamily="34" charset="-122"/>
                <a:ea typeface="Microsoft YaHei" panose="020B0503020204020204" pitchFamily="34" charset="-122"/>
              </a:rPr>
              <a:t>2019</a:t>
            </a:r>
            <a:r>
              <a:rPr lang="zh-CN" altLang="en-US" dirty="0">
                <a:solidFill>
                  <a:srgbClr val="FF0000"/>
                </a:solidFill>
                <a:latin typeface="Microsoft YaHei" panose="020B0503020204020204" pitchFamily="34" charset="-122"/>
                <a:ea typeface="Microsoft YaHei" panose="020B0503020204020204" pitchFamily="34" charset="-122"/>
              </a:rPr>
              <a:t>年</a:t>
            </a:r>
            <a:r>
              <a:rPr lang="zh-CN" altLang="en-US" dirty="0">
                <a:solidFill>
                  <a:srgbClr val="333333"/>
                </a:solidFill>
                <a:latin typeface="Microsoft YaHei" panose="020B0503020204020204" pitchFamily="34" charset="-122"/>
                <a:ea typeface="Microsoft YaHei" panose="020B0503020204020204" pitchFamily="34" charset="-122"/>
              </a:rPr>
              <a:t>的</a:t>
            </a:r>
            <a:r>
              <a:rPr lang="zh-CN" altLang="en-US" b="1" dirty="0">
                <a:solidFill>
                  <a:srgbClr val="333333"/>
                </a:solidFill>
                <a:latin typeface="Microsoft YaHei" panose="020B0503020204020204" pitchFamily="34" charset="-122"/>
                <a:ea typeface="Microsoft YaHei" panose="020B0503020204020204" pitchFamily="34" charset="-122"/>
              </a:rPr>
              <a:t>永定河补水工程于</a:t>
            </a:r>
            <a:r>
              <a:rPr lang="en-US" altLang="zh-CN" dirty="0">
                <a:solidFill>
                  <a:srgbClr val="FF0000"/>
                </a:solidFill>
                <a:latin typeface="Microsoft YaHei" panose="020B0503020204020204" pitchFamily="34" charset="-122"/>
                <a:ea typeface="Microsoft YaHei" panose="020B0503020204020204" pitchFamily="34" charset="-122"/>
              </a:rPr>
              <a:t>3</a:t>
            </a:r>
            <a:r>
              <a:rPr lang="zh-CN" altLang="en-US" dirty="0">
                <a:solidFill>
                  <a:srgbClr val="FF0000"/>
                </a:solidFill>
                <a:latin typeface="Microsoft YaHei" panose="020B0503020204020204" pitchFamily="34" charset="-122"/>
                <a:ea typeface="Microsoft YaHei" panose="020B0503020204020204" pitchFamily="34" charset="-122"/>
              </a:rPr>
              <a:t>月</a:t>
            </a:r>
            <a:r>
              <a:rPr lang="en-US" altLang="zh-CN" dirty="0">
                <a:solidFill>
                  <a:srgbClr val="FF0000"/>
                </a:solidFill>
                <a:latin typeface="Microsoft YaHei" panose="020B0503020204020204" pitchFamily="34" charset="-122"/>
                <a:ea typeface="Microsoft YaHei" panose="020B0503020204020204" pitchFamily="34" charset="-122"/>
              </a:rPr>
              <a:t>13</a:t>
            </a:r>
            <a:r>
              <a:rPr lang="zh-CN" altLang="en-US" dirty="0">
                <a:solidFill>
                  <a:srgbClr val="FF0000"/>
                </a:solidFill>
                <a:latin typeface="Microsoft YaHei" panose="020B0503020204020204" pitchFamily="34" charset="-122"/>
                <a:ea typeface="Microsoft YaHei" panose="020B0503020204020204" pitchFamily="34" charset="-122"/>
              </a:rPr>
              <a:t>日</a:t>
            </a:r>
            <a:r>
              <a:rPr lang="zh-CN" altLang="en-US" b="1" dirty="0">
                <a:solidFill>
                  <a:srgbClr val="333333"/>
                </a:solidFill>
                <a:latin typeface="Microsoft YaHei" panose="020B0503020204020204" pitchFamily="34" charset="-122"/>
                <a:ea typeface="Microsoft YaHei" panose="020B0503020204020204" pitchFamily="34" charset="-122"/>
              </a:rPr>
              <a:t>启动。</a:t>
            </a:r>
            <a:r>
              <a:rPr lang="zh-CN" altLang="en-US" dirty="0">
                <a:solidFill>
                  <a:srgbClr val="333333"/>
                </a:solidFill>
                <a:latin typeface="Microsoft YaHei" panose="020B0503020204020204" pitchFamily="34" charset="-122"/>
                <a:ea typeface="Microsoft YaHei" panose="020B0503020204020204" pitchFamily="34" charset="-122"/>
              </a:rPr>
              <a:t>本次补水工程</a:t>
            </a:r>
            <a:r>
              <a:rPr lang="zh-CN" altLang="en-US" dirty="0">
                <a:solidFill>
                  <a:srgbClr val="FF0000"/>
                </a:solidFill>
                <a:latin typeface="Microsoft YaHei" panose="020B0503020204020204" pitchFamily="34" charset="-122"/>
                <a:ea typeface="Microsoft YaHei" panose="020B0503020204020204" pitchFamily="34" charset="-122"/>
              </a:rPr>
              <a:t>加大了补水力度</a:t>
            </a:r>
            <a:r>
              <a:rPr lang="zh-CN" altLang="en-US" dirty="0">
                <a:solidFill>
                  <a:srgbClr val="333333"/>
                </a:solidFill>
                <a:latin typeface="Microsoft YaHei" panose="020B0503020204020204" pitchFamily="34" charset="-122"/>
                <a:ea typeface="Microsoft YaHei" panose="020B0503020204020204" pitchFamily="34" charset="-122"/>
              </a:rPr>
              <a:t>，到</a:t>
            </a:r>
            <a:r>
              <a:rPr lang="en-US" altLang="zh-CN" dirty="0">
                <a:solidFill>
                  <a:srgbClr val="333333"/>
                </a:solidFill>
                <a:latin typeface="Microsoft YaHei" panose="020B0503020204020204" pitchFamily="34" charset="-122"/>
                <a:ea typeface="Microsoft YaHei" panose="020B0503020204020204" pitchFamily="34" charset="-122"/>
              </a:rPr>
              <a:t>4</a:t>
            </a:r>
            <a:r>
              <a:rPr lang="zh-CN" altLang="en-US" dirty="0">
                <a:solidFill>
                  <a:srgbClr val="333333"/>
                </a:solidFill>
                <a:latin typeface="Microsoft YaHei" panose="020B0503020204020204" pitchFamily="34" charset="-122"/>
                <a:ea typeface="Microsoft YaHei" panose="020B0503020204020204" pitchFamily="34" charset="-122"/>
              </a:rPr>
              <a:t>月</a:t>
            </a:r>
            <a:r>
              <a:rPr lang="en-US" altLang="zh-CN" dirty="0">
                <a:solidFill>
                  <a:srgbClr val="333333"/>
                </a:solidFill>
                <a:latin typeface="Microsoft YaHei" panose="020B0503020204020204" pitchFamily="34" charset="-122"/>
                <a:ea typeface="Microsoft YaHei" panose="020B0503020204020204" pitchFamily="34" charset="-122"/>
              </a:rPr>
              <a:t>2</a:t>
            </a:r>
            <a:r>
              <a:rPr lang="zh-CN" altLang="en-US" dirty="0">
                <a:solidFill>
                  <a:srgbClr val="333333"/>
                </a:solidFill>
                <a:latin typeface="Microsoft YaHei" panose="020B0503020204020204" pitchFamily="34" charset="-122"/>
                <a:ea typeface="Microsoft YaHei" panose="020B0503020204020204" pitchFamily="34" charset="-122"/>
              </a:rPr>
              <a:t>日，已累计输水</a:t>
            </a:r>
            <a:r>
              <a:rPr lang="en-US" altLang="zh-CN" dirty="0">
                <a:solidFill>
                  <a:srgbClr val="333333"/>
                </a:solidFill>
                <a:latin typeface="Microsoft YaHei" panose="020B0503020204020204" pitchFamily="34" charset="-122"/>
                <a:ea typeface="Microsoft YaHei" panose="020B0503020204020204" pitchFamily="34" charset="-122"/>
              </a:rPr>
              <a:t>3100</a:t>
            </a:r>
            <a:r>
              <a:rPr lang="zh-CN" altLang="en-US" dirty="0">
                <a:solidFill>
                  <a:srgbClr val="333333"/>
                </a:solidFill>
                <a:latin typeface="Microsoft YaHei" panose="020B0503020204020204" pitchFamily="34" charset="-122"/>
                <a:ea typeface="Microsoft YaHei" panose="020B0503020204020204" pitchFamily="34" charset="-122"/>
              </a:rPr>
              <a:t>万立方米。另外，拦截在河道上的官厅水库</a:t>
            </a:r>
            <a:r>
              <a:rPr lang="zh-CN" altLang="en-US" dirty="0">
                <a:solidFill>
                  <a:srgbClr val="FF0000"/>
                </a:solidFill>
                <a:latin typeface="Microsoft YaHei" panose="020B0503020204020204" pitchFamily="34" charset="-122"/>
                <a:ea typeface="Microsoft YaHei" panose="020B0503020204020204" pitchFamily="34" charset="-122"/>
              </a:rPr>
              <a:t>发电站</a:t>
            </a:r>
            <a:r>
              <a:rPr lang="zh-CN" altLang="en-US" dirty="0">
                <a:solidFill>
                  <a:srgbClr val="333333"/>
                </a:solidFill>
                <a:latin typeface="Microsoft YaHei" panose="020B0503020204020204" pitchFamily="34" charset="-122"/>
                <a:ea typeface="Microsoft YaHei" panose="020B0503020204020204" pitchFamily="34" charset="-122"/>
              </a:rPr>
              <a:t>、珠窝水库下马岭</a:t>
            </a:r>
            <a:r>
              <a:rPr lang="zh-CN" altLang="en-US" dirty="0">
                <a:solidFill>
                  <a:srgbClr val="FF0000"/>
                </a:solidFill>
                <a:latin typeface="Microsoft YaHei" panose="020B0503020204020204" pitchFamily="34" charset="-122"/>
                <a:ea typeface="Microsoft YaHei" panose="020B0503020204020204" pitchFamily="34" charset="-122"/>
              </a:rPr>
              <a:t>发电站</a:t>
            </a:r>
            <a:r>
              <a:rPr lang="zh-CN" altLang="en-US" dirty="0">
                <a:solidFill>
                  <a:srgbClr val="333333"/>
                </a:solidFill>
                <a:latin typeface="Microsoft YaHei" panose="020B0503020204020204" pitchFamily="34" charset="-122"/>
                <a:ea typeface="Microsoft YaHei" panose="020B0503020204020204" pitchFamily="34" charset="-122"/>
              </a:rPr>
              <a:t>、落坡岭水库的下苇甸</a:t>
            </a:r>
            <a:r>
              <a:rPr lang="zh-CN" altLang="en-US" dirty="0">
                <a:solidFill>
                  <a:srgbClr val="FF0000"/>
                </a:solidFill>
                <a:latin typeface="Microsoft YaHei" panose="020B0503020204020204" pitchFamily="34" charset="-122"/>
                <a:ea typeface="Microsoft YaHei" panose="020B0503020204020204" pitchFamily="34" charset="-122"/>
              </a:rPr>
              <a:t>发电站</a:t>
            </a:r>
            <a:r>
              <a:rPr lang="zh-CN" altLang="en-US" dirty="0">
                <a:solidFill>
                  <a:srgbClr val="333333"/>
                </a:solidFill>
                <a:latin typeface="Microsoft YaHei" panose="020B0503020204020204" pitchFamily="34" charset="-122"/>
                <a:ea typeface="Microsoft YaHei" panose="020B0503020204020204" pitchFamily="34" charset="-122"/>
              </a:rPr>
              <a:t>全都</a:t>
            </a:r>
            <a:r>
              <a:rPr lang="zh-CN" altLang="en-US" b="1" dirty="0">
                <a:solidFill>
                  <a:srgbClr val="333333"/>
                </a:solidFill>
                <a:latin typeface="Microsoft YaHei" panose="020B0503020204020204" pitchFamily="34" charset="-122"/>
                <a:ea typeface="Microsoft YaHei" panose="020B0503020204020204" pitchFamily="34" charset="-122"/>
              </a:rPr>
              <a:t>停用</a:t>
            </a:r>
            <a:r>
              <a:rPr lang="zh-CN" altLang="en-US" dirty="0">
                <a:solidFill>
                  <a:srgbClr val="333333"/>
                </a:solidFill>
                <a:latin typeface="Microsoft YaHei" panose="020B0503020204020204" pitchFamily="34" charset="-122"/>
                <a:ea typeface="Microsoft YaHei" panose="020B0503020204020204" pitchFamily="34" charset="-122"/>
              </a:rPr>
              <a:t>，以保证补水全部灌入河道。目前，门头沟区域内</a:t>
            </a:r>
            <a:r>
              <a:rPr lang="en-US" altLang="zh-CN" dirty="0">
                <a:solidFill>
                  <a:srgbClr val="333333"/>
                </a:solidFill>
                <a:latin typeface="Microsoft YaHei" panose="020B0503020204020204" pitchFamily="34" charset="-122"/>
                <a:ea typeface="Microsoft YaHei" panose="020B0503020204020204" pitchFamily="34" charset="-122"/>
              </a:rPr>
              <a:t>102</a:t>
            </a:r>
            <a:r>
              <a:rPr lang="zh-CN" altLang="en-US" dirty="0">
                <a:solidFill>
                  <a:srgbClr val="333333"/>
                </a:solidFill>
                <a:latin typeface="Microsoft YaHei" panose="020B0503020204020204" pitchFamily="34" charset="-122"/>
                <a:ea typeface="Microsoft YaHei" panose="020B0503020204020204" pitchFamily="34" charset="-122"/>
              </a:rPr>
              <a:t>公里的</a:t>
            </a:r>
            <a:r>
              <a:rPr lang="zh-CN" altLang="en-US" dirty="0">
                <a:solidFill>
                  <a:srgbClr val="FF0000"/>
                </a:solidFill>
                <a:latin typeface="Microsoft YaHei" panose="020B0503020204020204" pitchFamily="34" charset="-122"/>
                <a:ea typeface="Microsoft YaHei" panose="020B0503020204020204" pitchFamily="34" charset="-122"/>
              </a:rPr>
              <a:t>永定河山峡段</a:t>
            </a:r>
            <a:r>
              <a:rPr lang="zh-CN" altLang="en-US"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FF0000"/>
                </a:solidFill>
                <a:latin typeface="Microsoft YaHei" panose="020B0503020204020204" pitchFamily="34" charset="-122"/>
                <a:ea typeface="Microsoft YaHei" panose="020B0503020204020204" pitchFamily="34" charset="-122"/>
              </a:rPr>
              <a:t>近</a:t>
            </a:r>
            <a:r>
              <a:rPr lang="en-US" altLang="zh-CN" dirty="0">
                <a:solidFill>
                  <a:srgbClr val="FF0000"/>
                </a:solidFill>
                <a:latin typeface="Microsoft YaHei" panose="020B0503020204020204" pitchFamily="34" charset="-122"/>
                <a:ea typeface="Microsoft YaHei" panose="020B0503020204020204" pitchFamily="34" charset="-122"/>
              </a:rPr>
              <a:t>40</a:t>
            </a:r>
            <a:r>
              <a:rPr lang="zh-CN" altLang="en-US" dirty="0">
                <a:solidFill>
                  <a:srgbClr val="FF0000"/>
                </a:solidFill>
                <a:latin typeface="Microsoft YaHei" panose="020B0503020204020204" pitchFamily="34" charset="-122"/>
                <a:ea typeface="Microsoft YaHei" panose="020B0503020204020204" pitchFamily="34" charset="-122"/>
              </a:rPr>
              <a:t>年来首次实现全线通水</a:t>
            </a:r>
            <a:r>
              <a:rPr lang="zh-CN" altLang="en-US" dirty="0">
                <a:solidFill>
                  <a:srgbClr val="333333"/>
                </a:solidFill>
                <a:latin typeface="Microsoft YaHei" panose="020B0503020204020204" pitchFamily="34" charset="-122"/>
                <a:ea typeface="Microsoft YaHei" panose="020B0503020204020204" pitchFamily="34" charset="-122"/>
              </a:rPr>
              <a:t>。</a:t>
            </a:r>
            <a:endParaRPr lang="zh-CN" altLang="en-US" dirty="0"/>
          </a:p>
        </p:txBody>
      </p:sp>
      <p:sp>
        <p:nvSpPr>
          <p:cNvPr id="4" name="矩形 3">
            <a:extLst>
              <a:ext uri="{FF2B5EF4-FFF2-40B4-BE49-F238E27FC236}">
                <a16:creationId xmlns:a16="http://schemas.microsoft.com/office/drawing/2014/main" id="{B0D49834-F7FB-4074-8236-6521AB96097D}"/>
              </a:ext>
            </a:extLst>
          </p:cNvPr>
          <p:cNvSpPr/>
          <p:nvPr/>
        </p:nvSpPr>
        <p:spPr>
          <a:xfrm>
            <a:off x="1883077" y="4802205"/>
            <a:ext cx="8286989" cy="1200329"/>
          </a:xfrm>
          <a:prstGeom prst="rect">
            <a:avLst/>
          </a:prstGeom>
        </p:spPr>
        <p:txBody>
          <a:bodyPr wrap="square">
            <a:spAutoFit/>
          </a:bodyPr>
          <a:lstStyle/>
          <a:p>
            <a:r>
              <a:rPr lang="zh-CN" altLang="en-US" dirty="0">
                <a:solidFill>
                  <a:srgbClr val="333333"/>
                </a:solidFill>
                <a:latin typeface="Microsoft YaHei" panose="020B0503020204020204" pitchFamily="34" charset="-122"/>
                <a:ea typeface="Microsoft YaHei" panose="020B0503020204020204" pitchFamily="34" charset="-122"/>
              </a:rPr>
              <a:t>   解答此类题目，要在把握文段主旨的基础上筛选出文段主要信息，并将其按照要求概括表达出来。具体表现为三点：①对材料的理解；②对材料相关信息的筛选；③语言表达简洁流畅。</a:t>
            </a:r>
            <a:br>
              <a:rPr lang="zh-CN" altLang="en-US" dirty="0"/>
            </a:br>
            <a:r>
              <a:rPr lang="zh-CN" altLang="en-US" dirty="0">
                <a:solidFill>
                  <a:srgbClr val="333333"/>
                </a:solidFill>
                <a:latin typeface="Microsoft YaHei" panose="020B0503020204020204" pitchFamily="34" charset="-122"/>
                <a:ea typeface="Microsoft YaHei" panose="020B0503020204020204" pitchFamily="34" charset="-122"/>
              </a:rPr>
              <a:t>“提炼语意”常考题型主要有以下几种</a:t>
            </a:r>
            <a:endParaRPr lang="zh-CN" altLang="en-US" dirty="0"/>
          </a:p>
        </p:txBody>
      </p:sp>
      <p:sp>
        <p:nvSpPr>
          <p:cNvPr id="5" name="矩形 4">
            <a:extLst>
              <a:ext uri="{FF2B5EF4-FFF2-40B4-BE49-F238E27FC236}">
                <a16:creationId xmlns:a16="http://schemas.microsoft.com/office/drawing/2014/main" id="{5A8C43AB-2BFA-4844-9AB8-C37C515BBEAD}"/>
              </a:ext>
            </a:extLst>
          </p:cNvPr>
          <p:cNvSpPr/>
          <p:nvPr/>
        </p:nvSpPr>
        <p:spPr>
          <a:xfrm>
            <a:off x="2055495" y="2449728"/>
            <a:ext cx="7942155" cy="2308324"/>
          </a:xfrm>
          <a:prstGeom prst="rect">
            <a:avLst/>
          </a:prstGeom>
        </p:spPr>
        <p:txBody>
          <a:bodyPr wrap="square">
            <a:spAutoFit/>
          </a:bodyPr>
          <a:lstStyle/>
          <a:p>
            <a:r>
              <a:rPr lang="zh-CN" altLang="en-US" dirty="0"/>
              <a:t>本题要求用简明的文字对新闻报道的内容进行压缩。根据</a:t>
            </a:r>
            <a:r>
              <a:rPr lang="zh-CN" altLang="en-US" dirty="0">
                <a:solidFill>
                  <a:srgbClr val="FF0000"/>
                </a:solidFill>
              </a:rPr>
              <a:t>新闻报道中的主要信息，如时间、地点、事件、结果</a:t>
            </a:r>
            <a:r>
              <a:rPr lang="zh-CN" altLang="en-US" dirty="0"/>
              <a:t>等进行压缩，找出关键语句“</a:t>
            </a:r>
            <a:r>
              <a:rPr lang="en-US" altLang="zh-CN" dirty="0">
                <a:solidFill>
                  <a:srgbClr val="FF0000"/>
                </a:solidFill>
              </a:rPr>
              <a:t>2019</a:t>
            </a:r>
            <a:r>
              <a:rPr lang="zh-CN" altLang="en-US" dirty="0">
                <a:solidFill>
                  <a:srgbClr val="FF0000"/>
                </a:solidFill>
              </a:rPr>
              <a:t>年的永定河补水工程于</a:t>
            </a:r>
            <a:r>
              <a:rPr lang="en-US" altLang="zh-CN" dirty="0">
                <a:solidFill>
                  <a:srgbClr val="FF0000"/>
                </a:solidFill>
              </a:rPr>
              <a:t>3</a:t>
            </a:r>
            <a:r>
              <a:rPr lang="zh-CN" altLang="en-US" dirty="0">
                <a:solidFill>
                  <a:srgbClr val="FF0000"/>
                </a:solidFill>
              </a:rPr>
              <a:t>月</a:t>
            </a:r>
            <a:r>
              <a:rPr lang="en-US" altLang="zh-CN" dirty="0">
                <a:solidFill>
                  <a:srgbClr val="FF0000"/>
                </a:solidFill>
              </a:rPr>
              <a:t>13</a:t>
            </a:r>
            <a:r>
              <a:rPr lang="zh-CN" altLang="en-US" dirty="0">
                <a:solidFill>
                  <a:srgbClr val="FF0000"/>
                </a:solidFill>
              </a:rPr>
              <a:t>日启动”“本次补水工程加大了补水力度”“拦截在河道上的官厅水库发电站、珠窝水库下马岭发电站、落坡岭水库的下苇甸发电站全都停用”“近</a:t>
            </a:r>
            <a:r>
              <a:rPr lang="en-US" altLang="zh-CN" dirty="0">
                <a:solidFill>
                  <a:srgbClr val="FF0000"/>
                </a:solidFill>
              </a:rPr>
              <a:t>40</a:t>
            </a:r>
            <a:r>
              <a:rPr lang="zh-CN" altLang="en-US" dirty="0">
                <a:solidFill>
                  <a:srgbClr val="FF0000"/>
                </a:solidFill>
              </a:rPr>
              <a:t>年来首次实现全线通水”</a:t>
            </a:r>
            <a:r>
              <a:rPr lang="zh-CN" altLang="en-US" dirty="0"/>
              <a:t>，注意保留以下关键信息：时间，</a:t>
            </a:r>
            <a:r>
              <a:rPr lang="en-US" altLang="zh-CN" dirty="0"/>
              <a:t>2019</a:t>
            </a:r>
            <a:r>
              <a:rPr lang="zh-CN" altLang="en-US" dirty="0"/>
              <a:t>年</a:t>
            </a:r>
            <a:r>
              <a:rPr lang="en-US" altLang="zh-CN" dirty="0"/>
              <a:t>3</a:t>
            </a:r>
            <a:r>
              <a:rPr lang="zh-CN" altLang="en-US" dirty="0"/>
              <a:t>月</a:t>
            </a:r>
            <a:r>
              <a:rPr lang="en-US" altLang="zh-CN" dirty="0"/>
              <a:t>13</a:t>
            </a:r>
            <a:r>
              <a:rPr lang="zh-CN" altLang="en-US" dirty="0"/>
              <a:t>日；地点和事件，永定河补水工程启动；结果，加大补水力度，停用发电站，永定河山峡段近</a:t>
            </a:r>
            <a:r>
              <a:rPr lang="en-US" altLang="zh-CN" dirty="0"/>
              <a:t>40</a:t>
            </a:r>
            <a:r>
              <a:rPr lang="zh-CN" altLang="en-US" dirty="0"/>
              <a:t>年来首次全线通水。考生将这些要素进行整合即可，注意字数限制以及语言表达的简洁流畅。</a:t>
            </a:r>
          </a:p>
        </p:txBody>
      </p:sp>
    </p:spTree>
    <p:extLst>
      <p:ext uri="{BB962C8B-B14F-4D97-AF65-F5344CB8AC3E}">
        <p14:creationId xmlns:p14="http://schemas.microsoft.com/office/powerpoint/2010/main" val="38557703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9CE5993-685F-4112-8824-513629CF0B50}"/>
              </a:ext>
            </a:extLst>
          </p:cNvPr>
          <p:cNvSpPr/>
          <p:nvPr/>
        </p:nvSpPr>
        <p:spPr>
          <a:xfrm>
            <a:off x="1379114" y="497149"/>
            <a:ext cx="8762259" cy="5866350"/>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en-US" dirty="0">
                <a:solidFill>
                  <a:srgbClr val="FF0000"/>
                </a:solidFill>
              </a:rPr>
              <a:t> </a:t>
            </a:r>
            <a:r>
              <a:rPr lang="en-US" altLang="zh-CN" dirty="0">
                <a:solidFill>
                  <a:srgbClr val="FF0000"/>
                </a:solidFill>
              </a:rPr>
              <a:t>1</a:t>
            </a:r>
            <a:r>
              <a:rPr lang="zh-CN" altLang="en-US" dirty="0">
                <a:solidFill>
                  <a:srgbClr val="FF0000"/>
                </a:solidFill>
              </a:rPr>
              <a:t>．下定义。</a:t>
            </a:r>
            <a:br>
              <a:rPr lang="zh-CN" altLang="en-US" dirty="0"/>
            </a:br>
            <a:r>
              <a:rPr lang="zh-CN" altLang="en-US" dirty="0"/>
              <a:t>下定义是揭示事物（概念）本质属性的一种逻辑方法，可以用“被定义概念（种概念）</a:t>
            </a:r>
            <a:r>
              <a:rPr lang="en-US" altLang="zh-CN" dirty="0"/>
              <a:t>=</a:t>
            </a:r>
            <a:r>
              <a:rPr lang="zh-CN" altLang="en-US" dirty="0"/>
              <a:t>该事物的本质特征（种差）</a:t>
            </a:r>
            <a:r>
              <a:rPr lang="en-US" altLang="zh-CN" dirty="0"/>
              <a:t>+</a:t>
            </a:r>
            <a:r>
              <a:rPr lang="zh-CN" altLang="en-US" dirty="0"/>
              <a:t>邻近的属概念”的语言形式（格式）来表达。</a:t>
            </a:r>
            <a:br>
              <a:rPr lang="zh-CN" altLang="en-US" dirty="0"/>
            </a:br>
            <a:r>
              <a:rPr lang="en-US" altLang="zh-CN" dirty="0">
                <a:solidFill>
                  <a:srgbClr val="FF0000"/>
                </a:solidFill>
              </a:rPr>
              <a:t>2</a:t>
            </a:r>
            <a:r>
              <a:rPr lang="zh-CN" altLang="en-US" dirty="0">
                <a:solidFill>
                  <a:srgbClr val="FF0000"/>
                </a:solidFill>
              </a:rPr>
              <a:t>．提炼要点，概括文意。</a:t>
            </a:r>
            <a:br>
              <a:rPr lang="zh-CN" altLang="en-US" dirty="0"/>
            </a:br>
            <a:r>
              <a:rPr lang="zh-CN" altLang="en-US" dirty="0"/>
              <a:t>此类试题或要求对某则材料的内容进行总括；或提供一则材料，要求揭示事物的某些特点；或提供图表，要求通过对有关数据的对比分析写出结论等等。</a:t>
            </a:r>
            <a:br>
              <a:rPr lang="zh-CN" altLang="en-US" dirty="0"/>
            </a:br>
            <a:r>
              <a:rPr lang="en-US" altLang="zh-CN" dirty="0">
                <a:solidFill>
                  <a:srgbClr val="FF0000"/>
                </a:solidFill>
              </a:rPr>
              <a:t>3</a:t>
            </a:r>
            <a:r>
              <a:rPr lang="zh-CN" altLang="en-US" dirty="0">
                <a:solidFill>
                  <a:srgbClr val="FF0000"/>
                </a:solidFill>
              </a:rPr>
              <a:t>．提取关键词。</a:t>
            </a:r>
            <a:br>
              <a:rPr lang="zh-CN" altLang="en-US" dirty="0"/>
            </a:br>
            <a:r>
              <a:rPr lang="zh-CN" altLang="en-US" dirty="0"/>
              <a:t>此类试题与“提炼要点，概括文意”类试题不同的是，此类试题对材料内容要点的提取结果，是以材料中原有的负载关键信息的词语呈现，而不是以负载重要信息的句子呈现。</a:t>
            </a:r>
            <a:br>
              <a:rPr lang="zh-CN" altLang="en-US" dirty="0"/>
            </a:br>
            <a:r>
              <a:rPr lang="en-US" altLang="zh-CN" dirty="0">
                <a:solidFill>
                  <a:srgbClr val="FF0000"/>
                </a:solidFill>
              </a:rPr>
              <a:t>4</a:t>
            </a:r>
            <a:r>
              <a:rPr lang="zh-CN" altLang="en-US" dirty="0">
                <a:solidFill>
                  <a:srgbClr val="FF0000"/>
                </a:solidFill>
              </a:rPr>
              <a:t>．新闻概写。</a:t>
            </a:r>
            <a:br>
              <a:rPr lang="zh-CN" altLang="en-US" dirty="0"/>
            </a:br>
            <a:r>
              <a:rPr lang="zh-CN" altLang="en-US" dirty="0"/>
              <a:t>新闻概写包含拟写一句话新闻、拟写标题、拟写导语、压缩主体、拟写结束语等，要求概括出中心内容，突出主要事实。</a:t>
            </a:r>
            <a:br>
              <a:rPr lang="zh-CN" altLang="en-US" dirty="0"/>
            </a:br>
            <a:endParaRPr lang="zh-CN" altLang="en-US" dirty="0"/>
          </a:p>
        </p:txBody>
      </p:sp>
    </p:spTree>
    <p:extLst>
      <p:ext uri="{BB962C8B-B14F-4D97-AF65-F5344CB8AC3E}">
        <p14:creationId xmlns:p14="http://schemas.microsoft.com/office/powerpoint/2010/main" val="21953266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表格 10">
            <a:extLst>
              <a:ext uri="{FF2B5EF4-FFF2-40B4-BE49-F238E27FC236}">
                <a16:creationId xmlns:a16="http://schemas.microsoft.com/office/drawing/2014/main" id="{10D34492-37DC-49A0-A330-06B3C4C6CA28}"/>
              </a:ext>
            </a:extLst>
          </p:cNvPr>
          <p:cNvGraphicFramePr>
            <a:graphicFrameLocks noGrp="1"/>
          </p:cNvGraphicFramePr>
          <p:nvPr>
            <p:extLst>
              <p:ext uri="{D42A27DB-BD31-4B8C-83A1-F6EECF244321}">
                <p14:modId xmlns:p14="http://schemas.microsoft.com/office/powerpoint/2010/main" val="1145769951"/>
              </p:ext>
            </p:extLst>
          </p:nvPr>
        </p:nvGraphicFramePr>
        <p:xfrm>
          <a:off x="790112" y="1440679"/>
          <a:ext cx="10298098" cy="914400"/>
        </p:xfrm>
        <a:graphic>
          <a:graphicData uri="http://schemas.openxmlformats.org/drawingml/2006/table">
            <a:tbl>
              <a:tblPr/>
              <a:tblGrid>
                <a:gridCol w="5149049">
                  <a:extLst>
                    <a:ext uri="{9D8B030D-6E8A-4147-A177-3AD203B41FA5}">
                      <a16:colId xmlns:a16="http://schemas.microsoft.com/office/drawing/2014/main" val="786255691"/>
                    </a:ext>
                  </a:extLst>
                </a:gridCol>
                <a:gridCol w="5149049">
                  <a:extLst>
                    <a:ext uri="{9D8B030D-6E8A-4147-A177-3AD203B41FA5}">
                      <a16:colId xmlns:a16="http://schemas.microsoft.com/office/drawing/2014/main" val="2492310212"/>
                    </a:ext>
                  </a:extLst>
                </a:gridCol>
              </a:tblGrid>
              <a:tr h="0">
                <a:tc>
                  <a:txBody>
                    <a:bodyPr/>
                    <a:lstStyle/>
                    <a:p>
                      <a:r>
                        <a:rPr lang="en-US" altLang="zh-CN" sz="2400">
                          <a:effectLst/>
                        </a:rPr>
                        <a:t>A. </a:t>
                      </a:r>
                      <a:r>
                        <a:rPr lang="zh-CN" altLang="en-US" sz="2400">
                          <a:effectLst/>
                        </a:rPr>
                        <a:t>俱怀逸兴壮思飞，欲上青天揽明月。</a:t>
                      </a:r>
                    </a:p>
                  </a:txBody>
                  <a:tcPr anchor="ctr">
                    <a:lnL>
                      <a:noFill/>
                    </a:lnL>
                    <a:lnR>
                      <a:noFill/>
                    </a:lnR>
                    <a:lnT>
                      <a:noFill/>
                    </a:lnT>
                    <a:lnB>
                      <a:noFill/>
                    </a:lnB>
                  </a:tcPr>
                </a:tc>
                <a:tc>
                  <a:txBody>
                    <a:bodyPr/>
                    <a:lstStyle/>
                    <a:p>
                      <a:r>
                        <a:rPr lang="en-US" altLang="zh-CN" sz="2400">
                          <a:effectLst/>
                        </a:rPr>
                        <a:t>B. </a:t>
                      </a:r>
                      <a:r>
                        <a:rPr lang="zh-CN" altLang="en-US" sz="2400">
                          <a:effectLst/>
                        </a:rPr>
                        <a:t>花径不曾缘客扫，蓬门今始为君开。</a:t>
                      </a:r>
                    </a:p>
                  </a:txBody>
                  <a:tcPr anchor="ctr">
                    <a:lnL>
                      <a:noFill/>
                    </a:lnL>
                    <a:lnR>
                      <a:noFill/>
                    </a:lnR>
                    <a:lnT>
                      <a:noFill/>
                    </a:lnT>
                    <a:lnB>
                      <a:noFill/>
                    </a:lnB>
                  </a:tcPr>
                </a:tc>
                <a:extLst>
                  <a:ext uri="{0D108BD9-81ED-4DB2-BD59-A6C34878D82A}">
                    <a16:rowId xmlns:a16="http://schemas.microsoft.com/office/drawing/2014/main" val="698760711"/>
                  </a:ext>
                </a:extLst>
              </a:tr>
              <a:tr h="0">
                <a:tc>
                  <a:txBody>
                    <a:bodyPr/>
                    <a:lstStyle/>
                    <a:p>
                      <a:r>
                        <a:rPr lang="en-US" altLang="zh-CN" sz="2400">
                          <a:effectLst/>
                        </a:rPr>
                        <a:t>C. </a:t>
                      </a:r>
                      <a:r>
                        <a:rPr lang="zh-CN" altLang="en-US" sz="2400">
                          <a:effectLst/>
                        </a:rPr>
                        <a:t>三十功名尘与土，八千里路云和月。</a:t>
                      </a:r>
                    </a:p>
                  </a:txBody>
                  <a:tcPr anchor="ctr">
                    <a:lnL>
                      <a:noFill/>
                    </a:lnL>
                    <a:lnR>
                      <a:noFill/>
                    </a:lnR>
                    <a:lnT>
                      <a:noFill/>
                    </a:lnT>
                    <a:lnB>
                      <a:noFill/>
                    </a:lnB>
                  </a:tcPr>
                </a:tc>
                <a:tc>
                  <a:txBody>
                    <a:bodyPr/>
                    <a:lstStyle/>
                    <a:p>
                      <a:r>
                        <a:rPr lang="en-US" altLang="zh-CN" sz="2400" dirty="0">
                          <a:effectLst/>
                        </a:rPr>
                        <a:t>D. </a:t>
                      </a:r>
                      <a:r>
                        <a:rPr lang="zh-CN" altLang="en-US" sz="2400" dirty="0">
                          <a:effectLst/>
                        </a:rPr>
                        <a:t>羽扇纶巾，谈笑间，樯橹灰飞烟灭</a:t>
                      </a:r>
                    </a:p>
                  </a:txBody>
                  <a:tcPr anchor="ctr">
                    <a:lnL>
                      <a:noFill/>
                    </a:lnL>
                    <a:lnR>
                      <a:noFill/>
                    </a:lnR>
                    <a:lnT>
                      <a:noFill/>
                    </a:lnT>
                    <a:lnB>
                      <a:noFill/>
                    </a:lnB>
                  </a:tcPr>
                </a:tc>
                <a:extLst>
                  <a:ext uri="{0D108BD9-81ED-4DB2-BD59-A6C34878D82A}">
                    <a16:rowId xmlns:a16="http://schemas.microsoft.com/office/drawing/2014/main" val="823625946"/>
                  </a:ext>
                </a:extLst>
              </a:tr>
            </a:tbl>
          </a:graphicData>
        </a:graphic>
      </p:graphicFrame>
      <p:sp>
        <p:nvSpPr>
          <p:cNvPr id="12" name="Rectangle 3">
            <a:extLst>
              <a:ext uri="{FF2B5EF4-FFF2-40B4-BE49-F238E27FC236}">
                <a16:creationId xmlns:a16="http://schemas.microsoft.com/office/drawing/2014/main" id="{CF6377BE-FC22-48AF-9B6E-1248407E0F64}"/>
              </a:ext>
            </a:extLst>
          </p:cNvPr>
          <p:cNvSpPr>
            <a:spLocks noChangeArrowheads="1"/>
          </p:cNvSpPr>
          <p:nvPr/>
        </p:nvSpPr>
        <p:spPr bwMode="auto">
          <a:xfrm>
            <a:off x="921312" y="846475"/>
            <a:ext cx="7950895" cy="30777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hangingPunct="0">
              <a:defRPr>
                <a:solidFill>
                  <a:schemeClr val="tx1"/>
                </a:solidFill>
                <a:latin typeface="Arial" panose="020B0604020202020204" pitchFamily="34" charset="0"/>
              </a:defRPr>
            </a:lvl6pPr>
            <a:lvl7pPr eaLnBrk="0" hangingPunct="0">
              <a:defRPr>
                <a:solidFill>
                  <a:schemeClr val="tx1"/>
                </a:solidFill>
                <a:latin typeface="Arial" panose="020B0604020202020204" pitchFamily="34" charset="0"/>
              </a:defRPr>
            </a:lvl7pPr>
            <a:lvl8pPr eaLnBrk="0" hangingPunct="0">
              <a:defRPr>
                <a:solidFill>
                  <a:schemeClr val="tx1"/>
                </a:solidFill>
                <a:latin typeface="Arial" panose="020B0604020202020204" pitchFamily="34" charset="0"/>
              </a:defRPr>
            </a:lvl8pPr>
            <a:lvl9pPr eaLnBrk="0" hangingPunct="0">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000"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t>学校举办诗词大赛，为</a:t>
            </a:r>
            <a:r>
              <a:rPr kumimoji="0" lang="zh-CN" altLang="zh-CN" sz="2000" b="0" i="0" u="none" strike="noStrike" cap="none" normalizeH="0" baseline="0" dirty="0">
                <a:ln>
                  <a:noFill/>
                </a:ln>
                <a:solidFill>
                  <a:srgbClr val="FF0000"/>
                </a:solidFill>
                <a:effectLst/>
                <a:latin typeface="微软雅黑" panose="020B0503020204020204" pitchFamily="34" charset="-122"/>
                <a:ea typeface="微软雅黑" panose="020B0503020204020204" pitchFamily="34" charset="-122"/>
              </a:rPr>
              <a:t>激励选手</a:t>
            </a:r>
            <a:r>
              <a:rPr kumimoji="0" lang="zh-CN" altLang="zh-CN" sz="2000"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t>，需张贴标语，以下内容合适的一项是</a:t>
            </a:r>
            <a:endParaRPr kumimoji="0" lang="zh-CN" altLang="zh-CN" sz="1800" b="0" i="0" u="none" strike="noStrike" cap="none" normalizeH="0" baseline="0" dirty="0">
              <a:ln>
                <a:noFill/>
              </a:ln>
              <a:solidFill>
                <a:schemeClr val="tx1"/>
              </a:solidFill>
              <a:effectLst/>
              <a:latin typeface="Arial" panose="020B0604020202020204" pitchFamily="34" charset="0"/>
            </a:endParaRPr>
          </a:p>
        </p:txBody>
      </p:sp>
      <p:sp>
        <p:nvSpPr>
          <p:cNvPr id="13" name="矩形 12">
            <a:extLst>
              <a:ext uri="{FF2B5EF4-FFF2-40B4-BE49-F238E27FC236}">
                <a16:creationId xmlns:a16="http://schemas.microsoft.com/office/drawing/2014/main" id="{61030E75-453D-4B4A-8C67-377D2FEB3BB3}"/>
              </a:ext>
            </a:extLst>
          </p:cNvPr>
          <p:cNvSpPr/>
          <p:nvPr/>
        </p:nvSpPr>
        <p:spPr>
          <a:xfrm>
            <a:off x="1287578" y="2982634"/>
            <a:ext cx="8945331" cy="1477328"/>
          </a:xfrm>
          <a:prstGeom prst="rect">
            <a:avLst/>
          </a:prstGeom>
        </p:spPr>
        <p:txBody>
          <a:bodyPr wrap="square">
            <a:spAutoFit/>
          </a:bodyPr>
          <a:lstStyle/>
          <a:p>
            <a:r>
              <a:rPr lang="en-US" altLang="zh-CN" dirty="0">
                <a:solidFill>
                  <a:srgbClr val="333333"/>
                </a:solidFill>
                <a:latin typeface="Microsoft YaHei" panose="020B0503020204020204" pitchFamily="34" charset="-122"/>
                <a:ea typeface="Microsoft YaHei" panose="020B0503020204020204" pitchFamily="34" charset="-122"/>
              </a:rPr>
              <a:t>B</a:t>
            </a:r>
            <a:r>
              <a:rPr lang="zh-CN" altLang="en-US" dirty="0">
                <a:solidFill>
                  <a:srgbClr val="333333"/>
                </a:solidFill>
                <a:latin typeface="Microsoft YaHei" panose="020B0503020204020204" pitchFamily="34" charset="-122"/>
                <a:ea typeface="Microsoft YaHei" panose="020B0503020204020204" pitchFamily="34" charset="-122"/>
              </a:rPr>
              <a:t>．“花径不曾缘客扫，蓬门今始为君开。”</a:t>
            </a:r>
            <a:r>
              <a:rPr lang="zh-CN" altLang="en-US" dirty="0">
                <a:solidFill>
                  <a:srgbClr val="FF0000"/>
                </a:solidFill>
                <a:latin typeface="Microsoft YaHei" panose="020B0503020204020204" pitchFamily="34" charset="-122"/>
                <a:ea typeface="Microsoft YaHei" panose="020B0503020204020204" pitchFamily="34" charset="-122"/>
              </a:rPr>
              <a:t>批人热情地欢迎来访的朋友</a:t>
            </a:r>
            <a:r>
              <a:rPr lang="zh-CN" altLang="en-US" dirty="0">
                <a:solidFill>
                  <a:srgbClr val="333333"/>
                </a:solidFill>
                <a:latin typeface="Microsoft YaHei" panose="020B0503020204020204" pitchFamily="34" charset="-122"/>
                <a:ea typeface="Microsoft YaHei" panose="020B0503020204020204" pitchFamily="34" charset="-122"/>
              </a:rPr>
              <a:t>。此处写洒扫迎新，不合语境。</a:t>
            </a:r>
            <a:br>
              <a:rPr lang="zh-CN" altLang="en-US" dirty="0"/>
            </a:br>
            <a:r>
              <a:rPr lang="en-US" altLang="zh-CN" dirty="0">
                <a:solidFill>
                  <a:srgbClr val="333333"/>
                </a:solidFill>
                <a:latin typeface="Microsoft YaHei" panose="020B0503020204020204" pitchFamily="34" charset="-122"/>
                <a:ea typeface="Microsoft YaHei" panose="020B0503020204020204" pitchFamily="34" charset="-122"/>
              </a:rPr>
              <a:t>C</a:t>
            </a:r>
            <a:r>
              <a:rPr lang="zh-CN" altLang="en-US" dirty="0">
                <a:solidFill>
                  <a:srgbClr val="333333"/>
                </a:solidFill>
                <a:latin typeface="Microsoft YaHei" panose="020B0503020204020204" pitchFamily="34" charset="-122"/>
                <a:ea typeface="Microsoft YaHei" panose="020B0503020204020204" pitchFamily="34" charset="-122"/>
              </a:rPr>
              <a:t>．三十年来风尘仆仆，所成就的功名，轻微如尘土；带兵沙场南征北战八千里，看到的只是天上的云和月。不适合激励诗词比赛选手。</a:t>
            </a:r>
            <a:br>
              <a:rPr lang="zh-CN" altLang="en-US" dirty="0"/>
            </a:br>
            <a:r>
              <a:rPr lang="en-US" altLang="zh-CN" dirty="0">
                <a:solidFill>
                  <a:srgbClr val="333333"/>
                </a:solidFill>
                <a:latin typeface="Microsoft YaHei" panose="020B0503020204020204" pitchFamily="34" charset="-122"/>
                <a:ea typeface="Microsoft YaHei" panose="020B0503020204020204" pitchFamily="34" charset="-122"/>
              </a:rPr>
              <a:t>D</a:t>
            </a:r>
            <a:r>
              <a:rPr lang="zh-CN" altLang="en-US" dirty="0">
                <a:solidFill>
                  <a:srgbClr val="333333"/>
                </a:solidFill>
                <a:latin typeface="Microsoft YaHei" panose="020B0503020204020204" pitchFamily="34" charset="-122"/>
                <a:ea typeface="Microsoft YaHei" panose="020B0503020204020204" pitchFamily="34" charset="-122"/>
              </a:rPr>
              <a:t>．是对</a:t>
            </a:r>
            <a:r>
              <a:rPr lang="zh-CN" altLang="en-US" dirty="0">
                <a:solidFill>
                  <a:srgbClr val="FF0000"/>
                </a:solidFill>
                <a:latin typeface="Microsoft YaHei" panose="020B0503020204020204" pitchFamily="34" charset="-122"/>
                <a:ea typeface="Microsoft YaHei" panose="020B0503020204020204" pitchFamily="34" charset="-122"/>
              </a:rPr>
              <a:t>周瑜的赞赏</a:t>
            </a:r>
            <a:r>
              <a:rPr lang="zh-CN" altLang="en-US" dirty="0">
                <a:solidFill>
                  <a:srgbClr val="333333"/>
                </a:solidFill>
                <a:latin typeface="Microsoft YaHei" panose="020B0503020204020204" pitchFamily="34" charset="-122"/>
                <a:ea typeface="Microsoft YaHei" panose="020B0503020204020204" pitchFamily="34" charset="-122"/>
              </a:rPr>
              <a:t>，不符合要求。</a:t>
            </a:r>
            <a:endParaRPr lang="zh-CN" altLang="en-US" dirty="0"/>
          </a:p>
        </p:txBody>
      </p:sp>
    </p:spTree>
    <p:extLst>
      <p:ext uri="{BB962C8B-B14F-4D97-AF65-F5344CB8AC3E}">
        <p14:creationId xmlns:p14="http://schemas.microsoft.com/office/powerpoint/2010/main" val="22829554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A6DF3748-B8A3-42DE-A92B-5A5EADC99E05}"/>
              </a:ext>
            </a:extLst>
          </p:cNvPr>
          <p:cNvSpPr/>
          <p:nvPr/>
        </p:nvSpPr>
        <p:spPr>
          <a:xfrm>
            <a:off x="1482570" y="683581"/>
            <a:ext cx="8726749" cy="5034070"/>
          </a:xfrm>
          <a:prstGeom prst="rect">
            <a:avLst/>
          </a:prstGeom>
        </p:spPr>
        <p:txBody>
          <a:bodyPr wrap="square">
            <a:spAutoFit/>
          </a:bodyPr>
          <a:lstStyle/>
          <a:p>
            <a:pPr>
              <a:lnSpc>
                <a:spcPct val="150000"/>
              </a:lnSpc>
            </a:pPr>
            <a:r>
              <a:rPr lang="zh-CN" altLang="en-US" dirty="0">
                <a:solidFill>
                  <a:srgbClr val="333333"/>
                </a:solidFill>
                <a:latin typeface="Microsoft YaHei" panose="020B0503020204020204" pitchFamily="34" charset="-122"/>
                <a:ea typeface="Microsoft YaHei" panose="020B0503020204020204" pitchFamily="34" charset="-122"/>
              </a:rPr>
              <a:t>语言得体就是要根据语境条件来使用语言，使言语得当。语言得体要注意四点：</a:t>
            </a:r>
            <a:endParaRPr lang="en-US" altLang="zh-CN" dirty="0">
              <a:solidFill>
                <a:srgbClr val="333333"/>
              </a:solidFill>
              <a:latin typeface="Microsoft YaHei" panose="020B0503020204020204" pitchFamily="34" charset="-122"/>
              <a:ea typeface="Microsoft YaHei" panose="020B0503020204020204" pitchFamily="34" charset="-122"/>
            </a:endParaRPr>
          </a:p>
          <a:p>
            <a:pPr>
              <a:lnSpc>
                <a:spcPct val="150000"/>
              </a:lnSpc>
            </a:pPr>
            <a:r>
              <a:rPr lang="zh-CN" altLang="en-US" dirty="0">
                <a:solidFill>
                  <a:srgbClr val="FF0000"/>
                </a:solidFill>
                <a:latin typeface="Microsoft YaHei" panose="020B0503020204020204" pitchFamily="34" charset="-122"/>
                <a:ea typeface="Microsoft YaHei" panose="020B0503020204020204" pitchFamily="34" charset="-122"/>
              </a:rPr>
              <a:t>看清对象，见什么人说什么话；</a:t>
            </a:r>
            <a:endParaRPr lang="en-US" altLang="zh-CN" dirty="0">
              <a:solidFill>
                <a:srgbClr val="FF0000"/>
              </a:solidFill>
              <a:latin typeface="Microsoft YaHei" panose="020B0503020204020204" pitchFamily="34" charset="-122"/>
              <a:ea typeface="Microsoft YaHei" panose="020B0503020204020204" pitchFamily="34" charset="-122"/>
            </a:endParaRPr>
          </a:p>
          <a:p>
            <a:pPr>
              <a:lnSpc>
                <a:spcPct val="150000"/>
              </a:lnSpc>
            </a:pPr>
            <a:r>
              <a:rPr lang="zh-CN" altLang="en-US" dirty="0">
                <a:solidFill>
                  <a:srgbClr val="FF0000"/>
                </a:solidFill>
                <a:latin typeface="Microsoft YaHei" panose="020B0503020204020204" pitchFamily="34" charset="-122"/>
                <a:ea typeface="Microsoft YaHei" panose="020B0503020204020204" pitchFamily="34" charset="-122"/>
              </a:rPr>
              <a:t>适应场合，到什么山唱什么歌；</a:t>
            </a:r>
            <a:endParaRPr lang="en-US" altLang="zh-CN" dirty="0">
              <a:solidFill>
                <a:srgbClr val="FF0000"/>
              </a:solidFill>
              <a:latin typeface="Microsoft YaHei" panose="020B0503020204020204" pitchFamily="34" charset="-122"/>
              <a:ea typeface="Microsoft YaHei" panose="020B0503020204020204" pitchFamily="34" charset="-122"/>
            </a:endParaRPr>
          </a:p>
          <a:p>
            <a:pPr>
              <a:lnSpc>
                <a:spcPct val="150000"/>
              </a:lnSpc>
            </a:pPr>
            <a:r>
              <a:rPr lang="zh-CN" altLang="en-US" dirty="0">
                <a:solidFill>
                  <a:srgbClr val="FF0000"/>
                </a:solidFill>
                <a:latin typeface="Microsoft YaHei" panose="020B0503020204020204" pitchFamily="34" charset="-122"/>
                <a:ea typeface="Microsoft YaHei" panose="020B0503020204020204" pitchFamily="34" charset="-122"/>
              </a:rPr>
              <a:t>区别语体，写什么文用什么体；</a:t>
            </a:r>
            <a:endParaRPr lang="en-US" altLang="zh-CN" dirty="0">
              <a:solidFill>
                <a:srgbClr val="FF0000"/>
              </a:solidFill>
              <a:latin typeface="Microsoft YaHei" panose="020B0503020204020204" pitchFamily="34" charset="-122"/>
              <a:ea typeface="Microsoft YaHei" panose="020B0503020204020204" pitchFamily="34" charset="-122"/>
            </a:endParaRPr>
          </a:p>
          <a:p>
            <a:pPr>
              <a:lnSpc>
                <a:spcPct val="150000"/>
              </a:lnSpc>
            </a:pPr>
            <a:r>
              <a:rPr lang="zh-CN" altLang="en-US" dirty="0">
                <a:solidFill>
                  <a:srgbClr val="FF0000"/>
                </a:solidFill>
                <a:latin typeface="Microsoft YaHei" panose="020B0503020204020204" pitchFamily="34" charset="-122"/>
                <a:ea typeface="Microsoft YaHei" panose="020B0503020204020204" pitchFamily="34" charset="-122"/>
              </a:rPr>
              <a:t>明确目的，有什么事说什么话。</a:t>
            </a:r>
            <a:br>
              <a:rPr lang="zh-CN" altLang="en-US" dirty="0">
                <a:solidFill>
                  <a:srgbClr val="FF0000"/>
                </a:solidFill>
              </a:rPr>
            </a:br>
            <a:r>
              <a:rPr lang="zh-CN" altLang="en-US" dirty="0">
                <a:solidFill>
                  <a:srgbClr val="333333"/>
                </a:solidFill>
                <a:latin typeface="Microsoft YaHei" panose="020B0503020204020204" pitchFamily="34" charset="-122"/>
                <a:ea typeface="Microsoft YaHei" panose="020B0503020204020204" pitchFamily="34" charset="-122"/>
              </a:rPr>
              <a:t>语言得体运用看准对象要注意谦辞和敬辞，要注意</a:t>
            </a:r>
            <a:r>
              <a:rPr lang="zh-CN" altLang="en-US" dirty="0">
                <a:solidFill>
                  <a:srgbClr val="FF0000"/>
                </a:solidFill>
                <a:latin typeface="Microsoft YaHei" panose="020B0503020204020204" pitchFamily="34" charset="-122"/>
                <a:ea typeface="Microsoft YaHei" panose="020B0503020204020204" pitchFamily="34" charset="-122"/>
              </a:rPr>
              <a:t>禁忌语</a:t>
            </a:r>
            <a:r>
              <a:rPr lang="zh-CN" altLang="en-US" dirty="0">
                <a:solidFill>
                  <a:srgbClr val="333333"/>
                </a:solidFill>
                <a:latin typeface="Microsoft YaHei" panose="020B0503020204020204" pitchFamily="34" charset="-122"/>
                <a:ea typeface="Microsoft YaHei" panose="020B0503020204020204" pitchFamily="34" charset="-122"/>
              </a:rPr>
              <a:t>。讲话要讲究分寸，巧妙用语，日常场合亲切、自然，正式场合庄重、规范，娱乐场合幽默、活泼，悲伤场合低沉、哀婉。分清书面语和口语，口语亲切自然，书面语庄严、严谨。注意区分各种文体的不同的语言要求：议论文讲究用语准确严密，注意修饰语的使用。实用性文章语言讲究平实。新闻稿简洁、扼要，概括性强。 广播、演讲辞明白、口语化，避免同音歧义词。 广告用语通俗凝练，新颖活泼，幽默易记。 合同措辞严密，表达清晰，政令词语庄严而有分寸等等。贺辞热情洋溢。</a:t>
            </a:r>
            <a:endParaRPr lang="zh-CN" altLang="en-US" dirty="0"/>
          </a:p>
        </p:txBody>
      </p:sp>
    </p:spTree>
    <p:extLst>
      <p:ext uri="{BB962C8B-B14F-4D97-AF65-F5344CB8AC3E}">
        <p14:creationId xmlns:p14="http://schemas.microsoft.com/office/powerpoint/2010/main" val="7771425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文本框 6"/>
          <p:cNvSpPr txBox="1"/>
          <p:nvPr/>
        </p:nvSpPr>
        <p:spPr>
          <a:xfrm>
            <a:off x="1141413" y="1979613"/>
            <a:ext cx="4316412" cy="920750"/>
          </a:xfrm>
          <a:prstGeom prst="rect">
            <a:avLst/>
          </a:prstGeom>
          <a:noFill/>
          <a:ln w="9525">
            <a:noFill/>
          </a:ln>
        </p:spPr>
        <p:txBody>
          <a:bodyPr wrap="none" anchor="t">
            <a:spAutoFit/>
          </a:bodyPr>
          <a:lstStyle/>
          <a:p>
            <a:r>
              <a:rPr lang="zh-CN" altLang="en-US" sz="5400" b="1" dirty="0">
                <a:solidFill>
                  <a:srgbClr val="310E0D"/>
                </a:solidFill>
                <a:latin typeface="楷体" panose="02010609060101010101" charset="-122"/>
                <a:ea typeface="楷体" panose="02010609060101010101" charset="-122"/>
              </a:rPr>
              <a:t>一、强化重点</a:t>
            </a:r>
            <a:endParaRPr lang="zh-CN" altLang="en-US" sz="5400" dirty="0">
              <a:solidFill>
                <a:srgbClr val="310E0D"/>
              </a:solidFill>
              <a:latin typeface="汉仪劲楷简" pitchFamily="18" charset="-122"/>
              <a:ea typeface="汉仪劲楷简" pitchFamily="18" charset="-122"/>
            </a:endParaRPr>
          </a:p>
        </p:txBody>
      </p:sp>
      <p:sp>
        <p:nvSpPr>
          <p:cNvPr id="2" name="圆角矩形 1"/>
          <p:cNvSpPr/>
          <p:nvPr/>
        </p:nvSpPr>
        <p:spPr>
          <a:xfrm>
            <a:off x="6007100" y="719138"/>
            <a:ext cx="4676775" cy="5221288"/>
          </a:xfrm>
          <a:prstGeom prst="roundRect">
            <a:avLst>
              <a:gd name="adj" fmla="val 2424"/>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457200" rtl="0" eaLnBrk="1" fontAlgn="base" latinLnBrk="0" hangingPunct="1">
              <a:lnSpc>
                <a:spcPct val="100000"/>
              </a:lnSpc>
              <a:spcBef>
                <a:spcPct val="0"/>
              </a:spcBef>
              <a:spcAft>
                <a:spcPct val="0"/>
              </a:spcAft>
              <a:buNone/>
              <a:defRPr sz="1800" kern="1200">
                <a:solidFill>
                  <a:schemeClr val="tx1"/>
                </a:solidFill>
                <a:latin typeface="Calibri" panose="020F0502020204030204" charset="0"/>
              </a:defRPr>
            </a:lvl1pPr>
            <a:lvl2pPr marL="457200" lvl="1" indent="0" algn="l" defTabSz="4572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mn-ea"/>
                <a:cs typeface="+mn-cs"/>
              </a:defRPr>
            </a:lvl2pPr>
            <a:lvl3pPr marL="914400" lvl="2" indent="0" algn="l" defTabSz="4572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mn-ea"/>
                <a:cs typeface="+mn-cs"/>
              </a:defRPr>
            </a:lvl3pPr>
            <a:lvl4pPr marL="1371600" lvl="3" indent="0" algn="l" defTabSz="4572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mn-ea"/>
                <a:cs typeface="+mn-cs"/>
              </a:defRPr>
            </a:lvl4pPr>
            <a:lvl5pPr marL="1828800" lvl="4" indent="0" algn="l" defTabSz="4572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mn-ea"/>
                <a:cs typeface="+mn-cs"/>
              </a:defRPr>
            </a:lvl5pPr>
          </a:lstStyle>
          <a:p>
            <a:pPr lvl="0" algn="ctr"/>
            <a:endParaRPr lang="zh-CN" altLang="en-US" sz="1800">
              <a:solidFill>
                <a:srgbClr val="FFFFFF"/>
              </a:solidFill>
              <a:latin typeface="Calibri" panose="020F0502020204030204" charset="0"/>
              <a:ea typeface="等线" charset="0"/>
            </a:endParaRPr>
          </a:p>
        </p:txBody>
      </p:sp>
      <p:pic>
        <p:nvPicPr>
          <p:cNvPr id="10243" name="图片 9"/>
          <p:cNvPicPr>
            <a:picLocks noChangeAspect="1"/>
          </p:cNvPicPr>
          <p:nvPr/>
        </p:nvPicPr>
        <p:blipFill>
          <a:blip r:embed="rId3" cstate="print"/>
          <a:stretch>
            <a:fillRect/>
          </a:stretch>
        </p:blipFill>
        <p:spPr>
          <a:xfrm flipV="1">
            <a:off x="1516063" y="3189288"/>
            <a:ext cx="3565525" cy="101600"/>
          </a:xfrm>
          <a:prstGeom prst="rect">
            <a:avLst/>
          </a:prstGeom>
          <a:noFill/>
          <a:ln w="9525">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a:extLst>
              <a:ext uri="{FF2B5EF4-FFF2-40B4-BE49-F238E27FC236}">
                <a16:creationId xmlns:a16="http://schemas.microsoft.com/office/drawing/2014/main" id="{C4574F4F-356C-459F-98F6-139438BDFF72}"/>
              </a:ext>
            </a:extLst>
          </p:cNvPr>
          <p:cNvGraphicFramePr>
            <a:graphicFrameLocks noGrp="1"/>
          </p:cNvGraphicFramePr>
          <p:nvPr>
            <p:extLst>
              <p:ext uri="{D42A27DB-BD31-4B8C-83A1-F6EECF244321}">
                <p14:modId xmlns:p14="http://schemas.microsoft.com/office/powerpoint/2010/main" val="3263922464"/>
              </p:ext>
            </p:extLst>
          </p:nvPr>
        </p:nvGraphicFramePr>
        <p:xfrm>
          <a:off x="1993030" y="2473449"/>
          <a:ext cx="6032384" cy="350520"/>
        </p:xfrm>
        <a:graphic>
          <a:graphicData uri="http://schemas.openxmlformats.org/drawingml/2006/table">
            <a:tbl>
              <a:tblPr/>
              <a:tblGrid>
                <a:gridCol w="1508096">
                  <a:extLst>
                    <a:ext uri="{9D8B030D-6E8A-4147-A177-3AD203B41FA5}">
                      <a16:colId xmlns:a16="http://schemas.microsoft.com/office/drawing/2014/main" val="696567152"/>
                    </a:ext>
                  </a:extLst>
                </a:gridCol>
                <a:gridCol w="1508096">
                  <a:extLst>
                    <a:ext uri="{9D8B030D-6E8A-4147-A177-3AD203B41FA5}">
                      <a16:colId xmlns:a16="http://schemas.microsoft.com/office/drawing/2014/main" val="3150139282"/>
                    </a:ext>
                  </a:extLst>
                </a:gridCol>
                <a:gridCol w="1508096">
                  <a:extLst>
                    <a:ext uri="{9D8B030D-6E8A-4147-A177-3AD203B41FA5}">
                      <a16:colId xmlns:a16="http://schemas.microsoft.com/office/drawing/2014/main" val="3171076034"/>
                    </a:ext>
                  </a:extLst>
                </a:gridCol>
                <a:gridCol w="1508096">
                  <a:extLst>
                    <a:ext uri="{9D8B030D-6E8A-4147-A177-3AD203B41FA5}">
                      <a16:colId xmlns:a16="http://schemas.microsoft.com/office/drawing/2014/main" val="561672469"/>
                    </a:ext>
                  </a:extLst>
                </a:gridCol>
              </a:tblGrid>
              <a:tr h="0">
                <a:tc>
                  <a:txBody>
                    <a:bodyPr/>
                    <a:lstStyle/>
                    <a:p>
                      <a:r>
                        <a:rPr lang="en-US" dirty="0">
                          <a:effectLst/>
                        </a:rPr>
                        <a:t>A. ③①②</a:t>
                      </a:r>
                    </a:p>
                  </a:txBody>
                  <a:tcPr anchor="ctr">
                    <a:lnL>
                      <a:noFill/>
                    </a:lnL>
                    <a:lnR>
                      <a:noFill/>
                    </a:lnR>
                    <a:lnT>
                      <a:noFill/>
                    </a:lnT>
                    <a:lnB>
                      <a:noFill/>
                    </a:lnB>
                  </a:tcPr>
                </a:tc>
                <a:tc>
                  <a:txBody>
                    <a:bodyPr/>
                    <a:lstStyle/>
                    <a:p>
                      <a:r>
                        <a:rPr lang="en-US">
                          <a:effectLst/>
                        </a:rPr>
                        <a:t>B. ②①③</a:t>
                      </a:r>
                    </a:p>
                  </a:txBody>
                  <a:tcPr anchor="ctr">
                    <a:lnL>
                      <a:noFill/>
                    </a:lnL>
                    <a:lnR>
                      <a:noFill/>
                    </a:lnR>
                    <a:lnT>
                      <a:noFill/>
                    </a:lnT>
                    <a:lnB>
                      <a:noFill/>
                    </a:lnB>
                  </a:tcPr>
                </a:tc>
                <a:tc>
                  <a:txBody>
                    <a:bodyPr/>
                    <a:lstStyle/>
                    <a:p>
                      <a:r>
                        <a:rPr lang="en-US">
                          <a:effectLst/>
                        </a:rPr>
                        <a:t>C. ②③①</a:t>
                      </a:r>
                    </a:p>
                  </a:txBody>
                  <a:tcPr anchor="ctr">
                    <a:lnL>
                      <a:noFill/>
                    </a:lnL>
                    <a:lnR>
                      <a:noFill/>
                    </a:lnR>
                    <a:lnT>
                      <a:noFill/>
                    </a:lnT>
                    <a:lnB>
                      <a:noFill/>
                    </a:lnB>
                  </a:tcPr>
                </a:tc>
                <a:tc>
                  <a:txBody>
                    <a:bodyPr/>
                    <a:lstStyle/>
                    <a:p>
                      <a:r>
                        <a:rPr lang="en-US" dirty="0">
                          <a:effectLst/>
                        </a:rPr>
                        <a:t>D. ①②③</a:t>
                      </a:r>
                    </a:p>
                  </a:txBody>
                  <a:tcPr anchor="ctr">
                    <a:lnL>
                      <a:noFill/>
                    </a:lnL>
                    <a:lnR>
                      <a:noFill/>
                    </a:lnR>
                    <a:lnT>
                      <a:noFill/>
                    </a:lnT>
                    <a:lnB>
                      <a:noFill/>
                    </a:lnB>
                  </a:tcPr>
                </a:tc>
                <a:extLst>
                  <a:ext uri="{0D108BD9-81ED-4DB2-BD59-A6C34878D82A}">
                    <a16:rowId xmlns:a16="http://schemas.microsoft.com/office/drawing/2014/main" val="4103036535"/>
                  </a:ext>
                </a:extLst>
              </a:tr>
            </a:tbl>
          </a:graphicData>
        </a:graphic>
      </p:graphicFrame>
      <p:sp>
        <p:nvSpPr>
          <p:cNvPr id="3" name="Rectangle 1">
            <a:extLst>
              <a:ext uri="{FF2B5EF4-FFF2-40B4-BE49-F238E27FC236}">
                <a16:creationId xmlns:a16="http://schemas.microsoft.com/office/drawing/2014/main" id="{43E2C81E-6B21-4522-8276-6EB9A0D2CC93}"/>
              </a:ext>
            </a:extLst>
          </p:cNvPr>
          <p:cNvSpPr>
            <a:spLocks noChangeArrowheads="1"/>
          </p:cNvSpPr>
          <p:nvPr/>
        </p:nvSpPr>
        <p:spPr bwMode="auto">
          <a:xfrm>
            <a:off x="555948" y="424815"/>
            <a:ext cx="10964540" cy="181588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hangingPunct="0">
              <a:defRPr>
                <a:solidFill>
                  <a:schemeClr val="tx1"/>
                </a:solidFill>
                <a:latin typeface="Arial" panose="020B0604020202020204" pitchFamily="34" charset="0"/>
              </a:defRPr>
            </a:lvl6pPr>
            <a:lvl7pPr eaLnBrk="0" hangingPunct="0">
              <a:defRPr>
                <a:solidFill>
                  <a:schemeClr val="tx1"/>
                </a:solidFill>
                <a:latin typeface="Arial" panose="020B0604020202020204" pitchFamily="34" charset="0"/>
              </a:defRPr>
            </a:lvl7pPr>
            <a:lvl8pPr eaLnBrk="0" hangingPunct="0">
              <a:defRPr>
                <a:solidFill>
                  <a:schemeClr val="tx1"/>
                </a:solidFill>
                <a:latin typeface="Arial" panose="020B0604020202020204" pitchFamily="34" charset="0"/>
              </a:defRPr>
            </a:lvl8pPr>
            <a:lvl9pPr eaLnBrk="0" hangingPunct="0">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000"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t>将下列编号的语句依次填入语段空白处，语意连贯的一项是（　　）</a:t>
            </a:r>
            <a:br>
              <a:rPr kumimoji="0" lang="zh-CN" altLang="zh-CN" sz="2000"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br>
            <a:r>
              <a:rPr kumimoji="0" lang="zh-CN" altLang="zh-CN" sz="2000"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t>任何一幅画，都有一个最佳的观赏距离。_____，_____，_____距离太近，美感就会减弱甚至消失。</a:t>
            </a:r>
            <a:br>
              <a:rPr kumimoji="0" lang="zh-CN" altLang="zh-CN" sz="2000"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br>
            <a:r>
              <a:rPr kumimoji="0" lang="zh-CN" altLang="zh-CN" sz="2000"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t>①隔着一定的距离才能见着美</a:t>
            </a:r>
            <a:br>
              <a:rPr kumimoji="0" lang="zh-CN" altLang="zh-CN" sz="2000"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br>
            <a:r>
              <a:rPr kumimoji="0" lang="zh-CN" altLang="zh-CN" sz="2000"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t>②距离本身能美化事物</a:t>
            </a:r>
            <a:br>
              <a:rPr kumimoji="0" lang="zh-CN" altLang="zh-CN" sz="2000"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br>
            <a:r>
              <a:rPr kumimoji="0" lang="zh-CN" altLang="zh-CN" sz="2000"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t>③更为准确地说</a:t>
            </a:r>
            <a:endParaRPr kumimoji="0" lang="zh-CN" altLang="zh-CN" sz="2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1800" b="0" i="0" u="none" strike="noStrike" cap="none" normalizeH="0" baseline="0" dirty="0">
              <a:ln>
                <a:noFill/>
              </a:ln>
              <a:solidFill>
                <a:schemeClr val="tx1"/>
              </a:solidFill>
              <a:effectLst/>
              <a:latin typeface="Arial" panose="020B0604020202020204" pitchFamily="34" charset="0"/>
            </a:endParaRPr>
          </a:p>
        </p:txBody>
      </p:sp>
      <p:sp>
        <p:nvSpPr>
          <p:cNvPr id="4" name="矩形 3">
            <a:extLst>
              <a:ext uri="{FF2B5EF4-FFF2-40B4-BE49-F238E27FC236}">
                <a16:creationId xmlns:a16="http://schemas.microsoft.com/office/drawing/2014/main" id="{B98FC937-B865-4B22-9DBD-67027DEBE0D1}"/>
              </a:ext>
            </a:extLst>
          </p:cNvPr>
          <p:cNvSpPr/>
          <p:nvPr/>
        </p:nvSpPr>
        <p:spPr>
          <a:xfrm>
            <a:off x="1388276" y="3398069"/>
            <a:ext cx="8412672" cy="1200329"/>
          </a:xfrm>
          <a:prstGeom prst="rect">
            <a:avLst/>
          </a:prstGeom>
        </p:spPr>
        <p:txBody>
          <a:bodyPr wrap="square">
            <a:spAutoFit/>
          </a:bodyPr>
          <a:lstStyle/>
          <a:p>
            <a:br>
              <a:rPr lang="zh-CN" altLang="en-US" dirty="0"/>
            </a:br>
            <a:r>
              <a:rPr lang="zh-CN" altLang="en-US" dirty="0">
                <a:solidFill>
                  <a:srgbClr val="333333"/>
                </a:solidFill>
                <a:latin typeface="Microsoft YaHei" panose="020B0503020204020204" pitchFamily="34" charset="-122"/>
                <a:ea typeface="Microsoft YaHei" panose="020B0503020204020204" pitchFamily="34" charset="-122"/>
              </a:rPr>
              <a:t>语段说明欣赏画需要一定的距离。阅读三个待排序的句子，我们发现②是承接前文的“观赏距离”，应放在第一个。③意味着是对②的进一步说明，①是说明的具体内容。所以顺序是②③①。</a:t>
            </a:r>
            <a:endParaRPr lang="zh-CN" altLang="en-US" dirty="0"/>
          </a:p>
        </p:txBody>
      </p:sp>
    </p:spTree>
    <p:extLst>
      <p:ext uri="{BB962C8B-B14F-4D97-AF65-F5344CB8AC3E}">
        <p14:creationId xmlns:p14="http://schemas.microsoft.com/office/powerpoint/2010/main" val="35737684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C12F797-501C-45FA-A865-B9FD8FE20A05}"/>
              </a:ext>
            </a:extLst>
          </p:cNvPr>
          <p:cNvSpPr/>
          <p:nvPr/>
        </p:nvSpPr>
        <p:spPr>
          <a:xfrm>
            <a:off x="1367161" y="745724"/>
            <a:ext cx="8815526" cy="4203074"/>
          </a:xfrm>
          <a:prstGeom prst="rect">
            <a:avLst/>
          </a:prstGeom>
        </p:spPr>
        <p:txBody>
          <a:bodyPr wrap="square">
            <a:spAutoFit/>
          </a:bodyPr>
          <a:lstStyle/>
          <a:p>
            <a:pPr>
              <a:lnSpc>
                <a:spcPct val="150000"/>
              </a:lnSpc>
            </a:pPr>
            <a:r>
              <a:rPr lang="zh-CN" altLang="en-US" dirty="0">
                <a:solidFill>
                  <a:srgbClr val="333333"/>
                </a:solidFill>
                <a:latin typeface="Microsoft YaHei" panose="020B0503020204020204" pitchFamily="34" charset="-122"/>
                <a:ea typeface="Microsoft YaHei" panose="020B0503020204020204" pitchFamily="34" charset="-122"/>
              </a:rPr>
              <a:t>语言衔接与表达连贯，做题时，</a:t>
            </a:r>
            <a:r>
              <a:rPr lang="zh-CN" altLang="en-US" dirty="0">
                <a:solidFill>
                  <a:srgbClr val="FF0000"/>
                </a:solidFill>
                <a:latin typeface="Microsoft YaHei" panose="020B0503020204020204" pitchFamily="34" charset="-122"/>
                <a:ea typeface="Microsoft YaHei" panose="020B0503020204020204" pitchFamily="34" charset="-122"/>
              </a:rPr>
              <a:t>既要“瞻前”，又要“顾后”</a:t>
            </a:r>
            <a:r>
              <a:rPr lang="zh-CN" altLang="en-US" dirty="0">
                <a:solidFill>
                  <a:srgbClr val="333333"/>
                </a:solidFill>
                <a:latin typeface="Microsoft YaHei" panose="020B0503020204020204" pitchFamily="34" charset="-122"/>
                <a:ea typeface="Microsoft YaHei" panose="020B0503020204020204" pitchFamily="34" charset="-122"/>
              </a:rPr>
              <a:t>。大处着眼、小处探究，重在整体把握，然后逐一击破。</a:t>
            </a:r>
            <a:br>
              <a:rPr lang="zh-CN" altLang="en-US" dirty="0"/>
            </a:br>
            <a:r>
              <a:rPr lang="zh-CN" altLang="en-US" dirty="0">
                <a:solidFill>
                  <a:srgbClr val="333333"/>
                </a:solidFill>
                <a:latin typeface="Microsoft YaHei" panose="020B0503020204020204" pitchFamily="34" charset="-122"/>
                <a:ea typeface="Microsoft YaHei" panose="020B0503020204020204" pitchFamily="34" charset="-122"/>
              </a:rPr>
              <a:t>做排序题时，我们先要</a:t>
            </a:r>
            <a:r>
              <a:rPr lang="zh-CN" altLang="en-US" dirty="0">
                <a:solidFill>
                  <a:srgbClr val="FF0000"/>
                </a:solidFill>
                <a:latin typeface="Microsoft YaHei" panose="020B0503020204020204" pitchFamily="34" charset="-122"/>
                <a:ea typeface="Microsoft YaHei" panose="020B0503020204020204" pitchFamily="34" charset="-122"/>
              </a:rPr>
              <a:t>初步排序，确定相邻的句子</a:t>
            </a:r>
            <a:r>
              <a:rPr lang="zh-CN" altLang="en-US" dirty="0">
                <a:solidFill>
                  <a:srgbClr val="333333"/>
                </a:solidFill>
                <a:latin typeface="Microsoft YaHei" panose="020B0503020204020204" pitchFamily="34" charset="-122"/>
                <a:ea typeface="Microsoft YaHei" panose="020B0503020204020204" pitchFamily="34" charset="-122"/>
              </a:rPr>
              <a:t>，通过抓住体现句子之间</a:t>
            </a:r>
            <a:r>
              <a:rPr lang="zh-CN" altLang="en-US" dirty="0">
                <a:solidFill>
                  <a:srgbClr val="FF0000"/>
                </a:solidFill>
                <a:latin typeface="Microsoft YaHei" panose="020B0503020204020204" pitchFamily="34" charset="-122"/>
                <a:ea typeface="Microsoft YaHei" panose="020B0503020204020204" pitchFamily="34" charset="-122"/>
              </a:rPr>
              <a:t>联系</a:t>
            </a:r>
            <a:r>
              <a:rPr lang="zh-CN" altLang="en-US" dirty="0">
                <a:solidFill>
                  <a:srgbClr val="333333"/>
                </a:solidFill>
                <a:latin typeface="Microsoft YaHei" panose="020B0503020204020204" pitchFamily="34" charset="-122"/>
                <a:ea typeface="Microsoft YaHei" panose="020B0503020204020204" pitchFamily="34" charset="-122"/>
              </a:rPr>
              <a:t>的词语（如：复指词语，表示句间</a:t>
            </a:r>
            <a:r>
              <a:rPr lang="zh-CN" altLang="en-US" dirty="0">
                <a:solidFill>
                  <a:srgbClr val="FF0000"/>
                </a:solidFill>
                <a:latin typeface="Microsoft YaHei" panose="020B0503020204020204" pitchFamily="34" charset="-122"/>
                <a:ea typeface="Microsoft YaHei" panose="020B0503020204020204" pitchFamily="34" charset="-122"/>
              </a:rPr>
              <a:t>逻辑</a:t>
            </a:r>
            <a:r>
              <a:rPr lang="zh-CN" altLang="en-US" dirty="0">
                <a:solidFill>
                  <a:srgbClr val="333333"/>
                </a:solidFill>
                <a:latin typeface="Microsoft YaHei" panose="020B0503020204020204" pitchFamily="34" charset="-122"/>
                <a:ea typeface="Microsoft YaHei" panose="020B0503020204020204" pitchFamily="34" charset="-122"/>
              </a:rPr>
              <a:t>关系的关联词，标明主次轻重、时间、总括性的词，前后呼应的词语等）将句子按意义分类，将各种表意相近的句子归结在一起，形成一个个小组。然后再通过小组间的顺序（时间、空间、逻辑顺序）将各小组组合成一个大组，最终确定句子的正确语序。这其间要注意打乱的句子与原有语段上下句之间的近邻关系，确保话题内容的一致性。当然，我们在做题时根据选项还可以采用</a:t>
            </a:r>
            <a:r>
              <a:rPr lang="zh-CN" altLang="en-US" dirty="0">
                <a:solidFill>
                  <a:srgbClr val="FF0000"/>
                </a:solidFill>
                <a:latin typeface="Microsoft YaHei" panose="020B0503020204020204" pitchFamily="34" charset="-122"/>
                <a:ea typeface="Microsoft YaHei" panose="020B0503020204020204" pitchFamily="34" charset="-122"/>
              </a:rPr>
              <a:t>排除法</a:t>
            </a:r>
            <a:r>
              <a:rPr lang="zh-CN" altLang="en-US" dirty="0">
                <a:solidFill>
                  <a:srgbClr val="333333"/>
                </a:solidFill>
                <a:latin typeface="Microsoft YaHei" panose="020B0503020204020204" pitchFamily="34" charset="-122"/>
                <a:ea typeface="Microsoft YaHei" panose="020B0503020204020204" pitchFamily="34" charset="-122"/>
              </a:rPr>
              <a:t>，以及从整体上把握语段的意思，排好之后再通读语段，看看是否自然通顺，如果不连贯再进行</a:t>
            </a:r>
            <a:r>
              <a:rPr lang="zh-CN" altLang="en-US" dirty="0">
                <a:solidFill>
                  <a:srgbClr val="FF0000"/>
                </a:solidFill>
                <a:latin typeface="Microsoft YaHei" panose="020B0503020204020204" pitchFamily="34" charset="-122"/>
                <a:ea typeface="Microsoft YaHei" panose="020B0503020204020204" pitchFamily="34" charset="-122"/>
              </a:rPr>
              <a:t>微调</a:t>
            </a:r>
            <a:r>
              <a:rPr lang="zh-CN" altLang="en-US" dirty="0">
                <a:solidFill>
                  <a:srgbClr val="333333"/>
                </a:solidFill>
                <a:latin typeface="Microsoft YaHei" panose="020B0503020204020204" pitchFamily="34" charset="-122"/>
                <a:ea typeface="Microsoft YaHei" panose="020B0503020204020204" pitchFamily="34" charset="-122"/>
              </a:rPr>
              <a:t>后，最终确定。</a:t>
            </a:r>
            <a:endParaRPr lang="zh-CN" altLang="en-US" dirty="0"/>
          </a:p>
        </p:txBody>
      </p:sp>
    </p:spTree>
    <p:extLst>
      <p:ext uri="{BB962C8B-B14F-4D97-AF65-F5344CB8AC3E}">
        <p14:creationId xmlns:p14="http://schemas.microsoft.com/office/powerpoint/2010/main" val="39262437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C12F797-501C-45FA-A865-B9FD8FE20A05}"/>
              </a:ext>
            </a:extLst>
          </p:cNvPr>
          <p:cNvSpPr/>
          <p:nvPr/>
        </p:nvSpPr>
        <p:spPr>
          <a:xfrm>
            <a:off x="1367161" y="745724"/>
            <a:ext cx="8815526" cy="4203074"/>
          </a:xfrm>
          <a:prstGeom prst="rect">
            <a:avLst/>
          </a:prstGeom>
        </p:spPr>
        <p:txBody>
          <a:bodyPr wrap="square">
            <a:spAutoFit/>
          </a:bodyPr>
          <a:lstStyle/>
          <a:p>
            <a:pPr>
              <a:lnSpc>
                <a:spcPct val="150000"/>
              </a:lnSpc>
            </a:pPr>
            <a:r>
              <a:rPr lang="zh-CN" altLang="en-US" dirty="0">
                <a:solidFill>
                  <a:srgbClr val="333333"/>
                </a:solidFill>
                <a:latin typeface="Microsoft YaHei" panose="020B0503020204020204" pitchFamily="34" charset="-122"/>
                <a:ea typeface="Microsoft YaHei" panose="020B0503020204020204" pitchFamily="34" charset="-122"/>
              </a:rPr>
              <a:t>语言衔接与表达连贯，做题时，</a:t>
            </a:r>
            <a:r>
              <a:rPr lang="zh-CN" altLang="en-US" dirty="0">
                <a:solidFill>
                  <a:srgbClr val="FF0000"/>
                </a:solidFill>
                <a:latin typeface="Microsoft YaHei" panose="020B0503020204020204" pitchFamily="34" charset="-122"/>
                <a:ea typeface="Microsoft YaHei" panose="020B0503020204020204" pitchFamily="34" charset="-122"/>
              </a:rPr>
              <a:t>既要“瞻前”，又要“顾后”</a:t>
            </a:r>
            <a:r>
              <a:rPr lang="zh-CN" altLang="en-US" dirty="0">
                <a:solidFill>
                  <a:srgbClr val="333333"/>
                </a:solidFill>
                <a:latin typeface="Microsoft YaHei" panose="020B0503020204020204" pitchFamily="34" charset="-122"/>
                <a:ea typeface="Microsoft YaHei" panose="020B0503020204020204" pitchFamily="34" charset="-122"/>
              </a:rPr>
              <a:t>。大处着眼、小处探究，重在整体把握，然后逐一击破。</a:t>
            </a:r>
            <a:br>
              <a:rPr lang="zh-CN" altLang="en-US" dirty="0"/>
            </a:br>
            <a:r>
              <a:rPr lang="zh-CN" altLang="en-US" dirty="0">
                <a:solidFill>
                  <a:srgbClr val="333333"/>
                </a:solidFill>
                <a:latin typeface="Microsoft YaHei" panose="020B0503020204020204" pitchFamily="34" charset="-122"/>
                <a:ea typeface="Microsoft YaHei" panose="020B0503020204020204" pitchFamily="34" charset="-122"/>
              </a:rPr>
              <a:t>做排序题时，我们先要</a:t>
            </a:r>
            <a:r>
              <a:rPr lang="zh-CN" altLang="en-US" dirty="0">
                <a:solidFill>
                  <a:srgbClr val="FF0000"/>
                </a:solidFill>
                <a:latin typeface="Microsoft YaHei" panose="020B0503020204020204" pitchFamily="34" charset="-122"/>
                <a:ea typeface="Microsoft YaHei" panose="020B0503020204020204" pitchFamily="34" charset="-122"/>
              </a:rPr>
              <a:t>初步排序，确定相邻的句子</a:t>
            </a:r>
            <a:r>
              <a:rPr lang="zh-CN" altLang="en-US" dirty="0">
                <a:solidFill>
                  <a:srgbClr val="333333"/>
                </a:solidFill>
                <a:latin typeface="Microsoft YaHei" panose="020B0503020204020204" pitchFamily="34" charset="-122"/>
                <a:ea typeface="Microsoft YaHei" panose="020B0503020204020204" pitchFamily="34" charset="-122"/>
              </a:rPr>
              <a:t>，通过抓住体现句子之间</a:t>
            </a:r>
            <a:r>
              <a:rPr lang="zh-CN" altLang="en-US" dirty="0">
                <a:solidFill>
                  <a:srgbClr val="FF0000"/>
                </a:solidFill>
                <a:latin typeface="Microsoft YaHei" panose="020B0503020204020204" pitchFamily="34" charset="-122"/>
                <a:ea typeface="Microsoft YaHei" panose="020B0503020204020204" pitchFamily="34" charset="-122"/>
              </a:rPr>
              <a:t>联系</a:t>
            </a:r>
            <a:r>
              <a:rPr lang="zh-CN" altLang="en-US" dirty="0">
                <a:solidFill>
                  <a:srgbClr val="333333"/>
                </a:solidFill>
                <a:latin typeface="Microsoft YaHei" panose="020B0503020204020204" pitchFamily="34" charset="-122"/>
                <a:ea typeface="Microsoft YaHei" panose="020B0503020204020204" pitchFamily="34" charset="-122"/>
              </a:rPr>
              <a:t>的词语（如：复指词语，表示句间</a:t>
            </a:r>
            <a:r>
              <a:rPr lang="zh-CN" altLang="en-US" dirty="0">
                <a:solidFill>
                  <a:srgbClr val="FF0000"/>
                </a:solidFill>
                <a:latin typeface="Microsoft YaHei" panose="020B0503020204020204" pitchFamily="34" charset="-122"/>
                <a:ea typeface="Microsoft YaHei" panose="020B0503020204020204" pitchFamily="34" charset="-122"/>
              </a:rPr>
              <a:t>逻辑</a:t>
            </a:r>
            <a:r>
              <a:rPr lang="zh-CN" altLang="en-US" dirty="0">
                <a:solidFill>
                  <a:srgbClr val="333333"/>
                </a:solidFill>
                <a:latin typeface="Microsoft YaHei" panose="020B0503020204020204" pitchFamily="34" charset="-122"/>
                <a:ea typeface="Microsoft YaHei" panose="020B0503020204020204" pitchFamily="34" charset="-122"/>
              </a:rPr>
              <a:t>关系的关联词，标明主次轻重、时间、总括性的词，前后呼应的词语等）将句子按意义分类，将各种表意相近的句子归结在一起，形成一个个小组。然后再通过小组间的顺序（时间、空间、逻辑顺序）将各小组组合成一个大组，最终确定句子的正确语序。这其间要注意打乱的句子与原有语段上下句之间的近邻关系，确保话题内容的一致性。当然，我们在做题时根据选项还可以采用</a:t>
            </a:r>
            <a:r>
              <a:rPr lang="zh-CN" altLang="en-US" dirty="0">
                <a:solidFill>
                  <a:srgbClr val="FF0000"/>
                </a:solidFill>
                <a:latin typeface="Microsoft YaHei" panose="020B0503020204020204" pitchFamily="34" charset="-122"/>
                <a:ea typeface="Microsoft YaHei" panose="020B0503020204020204" pitchFamily="34" charset="-122"/>
              </a:rPr>
              <a:t>排除法</a:t>
            </a:r>
            <a:r>
              <a:rPr lang="zh-CN" altLang="en-US" dirty="0">
                <a:solidFill>
                  <a:srgbClr val="333333"/>
                </a:solidFill>
                <a:latin typeface="Microsoft YaHei" panose="020B0503020204020204" pitchFamily="34" charset="-122"/>
                <a:ea typeface="Microsoft YaHei" panose="020B0503020204020204" pitchFamily="34" charset="-122"/>
              </a:rPr>
              <a:t>，以及从整体上把握语段的意思，排好之后再通读语段，看看是否自然通顺，如果不连贯再进行</a:t>
            </a:r>
            <a:r>
              <a:rPr lang="zh-CN" altLang="en-US" dirty="0">
                <a:solidFill>
                  <a:srgbClr val="FF0000"/>
                </a:solidFill>
                <a:latin typeface="Microsoft YaHei" panose="020B0503020204020204" pitchFamily="34" charset="-122"/>
                <a:ea typeface="Microsoft YaHei" panose="020B0503020204020204" pitchFamily="34" charset="-122"/>
              </a:rPr>
              <a:t>微调</a:t>
            </a:r>
            <a:r>
              <a:rPr lang="zh-CN" altLang="en-US" dirty="0">
                <a:solidFill>
                  <a:srgbClr val="333333"/>
                </a:solidFill>
                <a:latin typeface="Microsoft YaHei" panose="020B0503020204020204" pitchFamily="34" charset="-122"/>
                <a:ea typeface="Microsoft YaHei" panose="020B0503020204020204" pitchFamily="34" charset="-122"/>
              </a:rPr>
              <a:t>后，最终确定。</a:t>
            </a:r>
            <a:endParaRPr lang="zh-CN" altLang="en-US" dirty="0"/>
          </a:p>
        </p:txBody>
      </p:sp>
    </p:spTree>
    <p:extLst>
      <p:ext uri="{BB962C8B-B14F-4D97-AF65-F5344CB8AC3E}">
        <p14:creationId xmlns:p14="http://schemas.microsoft.com/office/powerpoint/2010/main" val="1118159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a:extLst>
              <a:ext uri="{FF2B5EF4-FFF2-40B4-BE49-F238E27FC236}">
                <a16:creationId xmlns:a16="http://schemas.microsoft.com/office/drawing/2014/main" id="{88D9C8DD-E72C-47EA-851E-639836DA141E}"/>
              </a:ext>
            </a:extLst>
          </p:cNvPr>
          <p:cNvGraphicFramePr>
            <a:graphicFrameLocks noGrp="1"/>
          </p:cNvGraphicFramePr>
          <p:nvPr>
            <p:extLst>
              <p:ext uri="{D42A27DB-BD31-4B8C-83A1-F6EECF244321}">
                <p14:modId xmlns:p14="http://schemas.microsoft.com/office/powerpoint/2010/main" val="1270724250"/>
              </p:ext>
            </p:extLst>
          </p:nvPr>
        </p:nvGraphicFramePr>
        <p:xfrm>
          <a:off x="2056416" y="2217867"/>
          <a:ext cx="6602952" cy="701040"/>
        </p:xfrm>
        <a:graphic>
          <a:graphicData uri="http://schemas.openxmlformats.org/drawingml/2006/table">
            <a:tbl>
              <a:tblPr/>
              <a:tblGrid>
                <a:gridCol w="3243985">
                  <a:extLst>
                    <a:ext uri="{9D8B030D-6E8A-4147-A177-3AD203B41FA5}">
                      <a16:colId xmlns:a16="http://schemas.microsoft.com/office/drawing/2014/main" val="594784129"/>
                    </a:ext>
                  </a:extLst>
                </a:gridCol>
                <a:gridCol w="3358967">
                  <a:extLst>
                    <a:ext uri="{9D8B030D-6E8A-4147-A177-3AD203B41FA5}">
                      <a16:colId xmlns:a16="http://schemas.microsoft.com/office/drawing/2014/main" val="796938590"/>
                    </a:ext>
                  </a:extLst>
                </a:gridCol>
              </a:tblGrid>
              <a:tr h="0">
                <a:tc>
                  <a:txBody>
                    <a:bodyPr/>
                    <a:lstStyle/>
                    <a:p>
                      <a:r>
                        <a:rPr lang="en-US" altLang="zh-CN">
                          <a:effectLst/>
                        </a:rPr>
                        <a:t>A. </a:t>
                      </a:r>
                      <a:r>
                        <a:rPr lang="zh-CN" altLang="en-US">
                          <a:effectLst/>
                        </a:rPr>
                        <a:t>名闻遐迩 闻风而至 杂居</a:t>
                      </a:r>
                    </a:p>
                  </a:txBody>
                  <a:tcPr anchor="ctr">
                    <a:lnL>
                      <a:noFill/>
                    </a:lnL>
                    <a:lnR>
                      <a:noFill/>
                    </a:lnR>
                    <a:lnT>
                      <a:noFill/>
                    </a:lnT>
                    <a:lnB>
                      <a:noFill/>
                    </a:lnB>
                  </a:tcPr>
                </a:tc>
                <a:tc>
                  <a:txBody>
                    <a:bodyPr/>
                    <a:lstStyle/>
                    <a:p>
                      <a:r>
                        <a:rPr lang="en-US" altLang="zh-CN" dirty="0">
                          <a:effectLst/>
                        </a:rPr>
                        <a:t>B. </a:t>
                      </a:r>
                      <a:r>
                        <a:rPr lang="zh-CN" altLang="en-US" dirty="0">
                          <a:effectLst/>
                        </a:rPr>
                        <a:t>名噪一时 闻风而至 栖居</a:t>
                      </a:r>
                    </a:p>
                  </a:txBody>
                  <a:tcPr anchor="ctr">
                    <a:lnL>
                      <a:noFill/>
                    </a:lnL>
                    <a:lnR>
                      <a:noFill/>
                    </a:lnR>
                    <a:lnT>
                      <a:noFill/>
                    </a:lnT>
                    <a:lnB>
                      <a:noFill/>
                    </a:lnB>
                  </a:tcPr>
                </a:tc>
                <a:extLst>
                  <a:ext uri="{0D108BD9-81ED-4DB2-BD59-A6C34878D82A}">
                    <a16:rowId xmlns:a16="http://schemas.microsoft.com/office/drawing/2014/main" val="498131931"/>
                  </a:ext>
                </a:extLst>
              </a:tr>
              <a:tr h="0">
                <a:tc>
                  <a:txBody>
                    <a:bodyPr/>
                    <a:lstStyle/>
                    <a:p>
                      <a:r>
                        <a:rPr lang="en-US" altLang="zh-CN">
                          <a:effectLst/>
                        </a:rPr>
                        <a:t>C. </a:t>
                      </a:r>
                      <a:r>
                        <a:rPr lang="zh-CN" altLang="en-US">
                          <a:effectLst/>
                        </a:rPr>
                        <a:t>名噪一时 纷至沓来 杂居</a:t>
                      </a:r>
                    </a:p>
                  </a:txBody>
                  <a:tcPr anchor="ctr">
                    <a:lnL>
                      <a:noFill/>
                    </a:lnL>
                    <a:lnR>
                      <a:noFill/>
                    </a:lnR>
                    <a:lnT>
                      <a:noFill/>
                    </a:lnT>
                    <a:lnB>
                      <a:noFill/>
                    </a:lnB>
                  </a:tcPr>
                </a:tc>
                <a:tc>
                  <a:txBody>
                    <a:bodyPr/>
                    <a:lstStyle/>
                    <a:p>
                      <a:r>
                        <a:rPr lang="en-US" altLang="zh-CN" dirty="0">
                          <a:effectLst/>
                        </a:rPr>
                        <a:t>D. </a:t>
                      </a:r>
                      <a:r>
                        <a:rPr lang="zh-CN" altLang="en-US" dirty="0">
                          <a:effectLst/>
                        </a:rPr>
                        <a:t>名闻遐迩 纷至沓来 栖居</a:t>
                      </a:r>
                    </a:p>
                  </a:txBody>
                  <a:tcPr anchor="ctr">
                    <a:lnL>
                      <a:noFill/>
                    </a:lnL>
                    <a:lnR>
                      <a:noFill/>
                    </a:lnR>
                    <a:lnT>
                      <a:noFill/>
                    </a:lnT>
                    <a:lnB>
                      <a:noFill/>
                    </a:lnB>
                  </a:tcPr>
                </a:tc>
                <a:extLst>
                  <a:ext uri="{0D108BD9-81ED-4DB2-BD59-A6C34878D82A}">
                    <a16:rowId xmlns:a16="http://schemas.microsoft.com/office/drawing/2014/main" val="270370012"/>
                  </a:ext>
                </a:extLst>
              </a:tr>
            </a:tbl>
          </a:graphicData>
        </a:graphic>
      </p:graphicFrame>
      <p:sp>
        <p:nvSpPr>
          <p:cNvPr id="3" name="Rectangle 1">
            <a:extLst>
              <a:ext uri="{FF2B5EF4-FFF2-40B4-BE49-F238E27FC236}">
                <a16:creationId xmlns:a16="http://schemas.microsoft.com/office/drawing/2014/main" id="{934A9FE8-1D9A-4694-ABE6-FE30F156870B}"/>
              </a:ext>
            </a:extLst>
          </p:cNvPr>
          <p:cNvSpPr>
            <a:spLocks noChangeArrowheads="1"/>
          </p:cNvSpPr>
          <p:nvPr/>
        </p:nvSpPr>
        <p:spPr bwMode="auto">
          <a:xfrm>
            <a:off x="1041844" y="2659"/>
            <a:ext cx="9180765" cy="2123658"/>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lvl1pPr indent="173038"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hangingPunct="0">
              <a:defRPr>
                <a:solidFill>
                  <a:schemeClr val="tx1"/>
                </a:solidFill>
                <a:latin typeface="Arial" panose="020B0604020202020204" pitchFamily="34" charset="0"/>
              </a:defRPr>
            </a:lvl6pPr>
            <a:lvl7pPr eaLnBrk="0" hangingPunct="0">
              <a:defRPr>
                <a:solidFill>
                  <a:schemeClr val="tx1"/>
                </a:solidFill>
                <a:latin typeface="Arial" panose="020B0604020202020204" pitchFamily="34" charset="0"/>
              </a:defRPr>
            </a:lvl7pPr>
            <a:lvl8pPr eaLnBrk="0" hangingPunct="0">
              <a:defRPr>
                <a:solidFill>
                  <a:schemeClr val="tx1"/>
                </a:solidFill>
                <a:latin typeface="Arial" panose="020B0604020202020204" pitchFamily="34" charset="0"/>
              </a:defRPr>
            </a:lvl8pPr>
            <a:lvl9pPr eaLnBrk="0" hangingPunct="0">
              <a:defRPr>
                <a:solidFill>
                  <a:schemeClr val="tx1"/>
                </a:solidFill>
                <a:latin typeface="Arial" panose="020B0604020202020204" pitchFamily="34" charset="0"/>
              </a:defRPr>
            </a:lvl9pPr>
          </a:lstStyle>
          <a:p>
            <a:pPr marL="0" marR="0" lvl="0" indent="173038" algn="l" defTabSz="914400" rtl="0" eaLnBrk="0" fontAlgn="base" latinLnBrk="0" hangingPunct="0">
              <a:lnSpc>
                <a:spcPct val="100000"/>
              </a:lnSpc>
              <a:spcBef>
                <a:spcPct val="0"/>
              </a:spcBef>
              <a:spcAft>
                <a:spcPct val="0"/>
              </a:spcAft>
              <a:buClrTx/>
              <a:buSzTx/>
              <a:buFontTx/>
              <a:buNone/>
              <a:tabLst/>
            </a:pPr>
            <a:r>
              <a:rPr kumimoji="0" lang="zh-CN" altLang="zh-CN" sz="2400"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t>在下面一段话的空缺处依次填入词语，最恰当的一组是（ ）</a:t>
            </a:r>
          </a:p>
          <a:p>
            <a:pPr marL="0" marR="0" lvl="0" indent="173038" algn="l" defTabSz="914400" rtl="0" eaLnBrk="0" fontAlgn="base" latinLnBrk="0" hangingPunct="0">
              <a:lnSpc>
                <a:spcPct val="100000"/>
              </a:lnSpc>
              <a:spcBef>
                <a:spcPct val="0"/>
              </a:spcBef>
              <a:spcAft>
                <a:spcPct val="0"/>
              </a:spcAft>
              <a:buClrTx/>
              <a:buSzTx/>
              <a:buFontTx/>
              <a:buNone/>
              <a:tabLst/>
            </a:pPr>
            <a:r>
              <a:rPr kumimoji="0" lang="zh-CN" altLang="zh-CN" sz="2400"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t>提到桃花源，许多人会联想到瓦尔登湖。真实的瓦尔登湖，早已成为______的观光胜地，梭罗的小木屋前也经常聚集着______的游客，不复有隐居之地的气息。然而虚构的桃花源一直就在我们的心中，哪怕______在人潮汹涌的现代都市，也可以获得心灵的宁静。</a:t>
            </a:r>
          </a:p>
          <a:p>
            <a:pPr marL="0" marR="0" lvl="0" indent="173038" algn="l" defTabSz="914400" rtl="0" eaLnBrk="0" fontAlgn="base" latinLnBrk="0" hangingPunct="0">
              <a:lnSpc>
                <a:spcPct val="100000"/>
              </a:lnSpc>
              <a:spcBef>
                <a:spcPct val="0"/>
              </a:spcBef>
              <a:spcAft>
                <a:spcPct val="0"/>
              </a:spcAft>
              <a:buClrTx/>
              <a:buSzTx/>
              <a:buFontTx/>
              <a:buNone/>
              <a:tabLst/>
            </a:pPr>
            <a:endParaRPr kumimoji="0" lang="zh-CN" altLang="zh-CN" sz="1800" b="0" i="0" u="none" strike="noStrike" cap="none" normalizeH="0" baseline="0" dirty="0">
              <a:ln>
                <a:noFill/>
              </a:ln>
              <a:solidFill>
                <a:schemeClr val="tx1"/>
              </a:solidFill>
              <a:effectLst/>
              <a:latin typeface="Arial" panose="020B0604020202020204" pitchFamily="34" charset="0"/>
            </a:endParaRPr>
          </a:p>
        </p:txBody>
      </p:sp>
      <p:sp>
        <p:nvSpPr>
          <p:cNvPr id="4" name="矩形 3">
            <a:extLst>
              <a:ext uri="{FF2B5EF4-FFF2-40B4-BE49-F238E27FC236}">
                <a16:creationId xmlns:a16="http://schemas.microsoft.com/office/drawing/2014/main" id="{4F7053FC-8107-4BFD-9A4F-7600B30AA3D3}"/>
              </a:ext>
            </a:extLst>
          </p:cNvPr>
          <p:cNvSpPr/>
          <p:nvPr/>
        </p:nvSpPr>
        <p:spPr>
          <a:xfrm>
            <a:off x="1727422" y="4018028"/>
            <a:ext cx="8065643" cy="2031325"/>
          </a:xfrm>
          <a:prstGeom prst="rect">
            <a:avLst/>
          </a:prstGeom>
        </p:spPr>
        <p:txBody>
          <a:bodyPr wrap="square">
            <a:spAutoFit/>
          </a:bodyPr>
          <a:lstStyle/>
          <a:p>
            <a:r>
              <a:rPr lang="zh-CN" altLang="en-US" dirty="0">
                <a:solidFill>
                  <a:srgbClr val="333333"/>
                </a:solidFill>
                <a:latin typeface="Microsoft YaHei" panose="020B0503020204020204" pitchFamily="34" charset="-122"/>
                <a:ea typeface="Microsoft YaHei" panose="020B0503020204020204" pitchFamily="34" charset="-122"/>
              </a:rPr>
              <a:t>第一空，</a:t>
            </a:r>
            <a:r>
              <a:rPr lang="zh-CN" altLang="en-US" dirty="0">
                <a:solidFill>
                  <a:srgbClr val="FF0000"/>
                </a:solidFill>
                <a:latin typeface="Microsoft YaHei" panose="020B0503020204020204" pitchFamily="34" charset="-122"/>
                <a:ea typeface="Microsoft YaHei" panose="020B0503020204020204" pitchFamily="34" charset="-122"/>
              </a:rPr>
              <a:t>名闻遐迩</a:t>
            </a:r>
            <a:r>
              <a:rPr lang="zh-CN" altLang="en-US" dirty="0">
                <a:solidFill>
                  <a:srgbClr val="333333"/>
                </a:solidFill>
                <a:latin typeface="Microsoft YaHei" panose="020B0503020204020204" pitchFamily="34" charset="-122"/>
                <a:ea typeface="Microsoft YaHei" panose="020B0503020204020204" pitchFamily="34" charset="-122"/>
              </a:rPr>
              <a:t>：名声传扬到各地，形容名声很大；名噪一时：一时名声很大。名声传扬于一个时期。这里强调瓦尔登湖名声很大而非仅仅“一时”名声很大，前面也说到“早已”，所以应用“名闻遐迩”；第二空，</a:t>
            </a:r>
            <a:r>
              <a:rPr lang="zh-CN" altLang="en-US" dirty="0">
                <a:latin typeface="Microsoft YaHei" panose="020B0503020204020204" pitchFamily="34" charset="-122"/>
                <a:ea typeface="Microsoft YaHei" panose="020B0503020204020204" pitchFamily="34" charset="-122"/>
              </a:rPr>
              <a:t>闻风而至</a:t>
            </a:r>
            <a:r>
              <a:rPr lang="zh-CN" altLang="en-US" dirty="0">
                <a:solidFill>
                  <a:srgbClr val="333333"/>
                </a:solidFill>
                <a:latin typeface="Microsoft YaHei" panose="020B0503020204020204" pitchFamily="34" charset="-122"/>
                <a:ea typeface="Microsoft YaHei" panose="020B0503020204020204" pitchFamily="34" charset="-122"/>
              </a:rPr>
              <a:t>：一听到消息就来。形容行动迅速；</a:t>
            </a:r>
            <a:r>
              <a:rPr lang="zh-CN" altLang="en-US" dirty="0">
                <a:solidFill>
                  <a:srgbClr val="FF0000"/>
                </a:solidFill>
                <a:latin typeface="Microsoft YaHei" panose="020B0503020204020204" pitchFamily="34" charset="-122"/>
                <a:ea typeface="Microsoft YaHei" panose="020B0503020204020204" pitchFamily="34" charset="-122"/>
              </a:rPr>
              <a:t>纷至沓来</a:t>
            </a:r>
            <a:r>
              <a:rPr lang="zh-CN" altLang="en-US" dirty="0">
                <a:solidFill>
                  <a:srgbClr val="333333"/>
                </a:solidFill>
                <a:latin typeface="Microsoft YaHei" panose="020B0503020204020204" pitchFamily="34" charset="-122"/>
                <a:ea typeface="Microsoft YaHei" panose="020B0503020204020204" pitchFamily="34" charset="-122"/>
              </a:rPr>
              <a:t>：形容接连不断的到来。这里形容游客接连不断的到来而非强调行动迅速，应用“纷至沓来”；第三空，</a:t>
            </a:r>
            <a:r>
              <a:rPr lang="zh-CN" altLang="en-US" dirty="0">
                <a:latin typeface="Microsoft YaHei" panose="020B0503020204020204" pitchFamily="34" charset="-122"/>
                <a:ea typeface="Microsoft YaHei" panose="020B0503020204020204" pitchFamily="34" charset="-122"/>
              </a:rPr>
              <a:t>杂居</a:t>
            </a:r>
            <a:r>
              <a:rPr lang="zh-CN" altLang="en-US" dirty="0">
                <a:solidFill>
                  <a:srgbClr val="333333"/>
                </a:solidFill>
                <a:latin typeface="Microsoft YaHei" panose="020B0503020204020204" pitchFamily="34" charset="-122"/>
                <a:ea typeface="Microsoft YaHei" panose="020B0503020204020204" pitchFamily="34" charset="-122"/>
              </a:rPr>
              <a:t>：指若干民族在一个地区居住；</a:t>
            </a:r>
            <a:r>
              <a:rPr lang="zh-CN" altLang="en-US" dirty="0">
                <a:solidFill>
                  <a:srgbClr val="FF0000"/>
                </a:solidFill>
                <a:latin typeface="Microsoft YaHei" panose="020B0503020204020204" pitchFamily="34" charset="-122"/>
                <a:ea typeface="Microsoft YaHei" panose="020B0503020204020204" pitchFamily="34" charset="-122"/>
              </a:rPr>
              <a:t>栖居</a:t>
            </a:r>
            <a:r>
              <a:rPr lang="zh-CN" altLang="en-US" dirty="0">
                <a:solidFill>
                  <a:srgbClr val="333333"/>
                </a:solidFill>
                <a:latin typeface="Microsoft YaHei" panose="020B0503020204020204" pitchFamily="34" charset="-122"/>
                <a:ea typeface="Microsoft YaHei" panose="020B0503020204020204" pitchFamily="34" charset="-122"/>
              </a:rPr>
              <a:t>：栖息寄居。这里只是强调“生活在，栖息在”都市，没有涉及“民族”，应用“栖居”。</a:t>
            </a:r>
            <a:endParaRPr lang="zh-CN" altLang="en-US" dirty="0"/>
          </a:p>
        </p:txBody>
      </p:sp>
      <p:sp>
        <p:nvSpPr>
          <p:cNvPr id="5" name="矩形 4">
            <a:extLst>
              <a:ext uri="{FF2B5EF4-FFF2-40B4-BE49-F238E27FC236}">
                <a16:creationId xmlns:a16="http://schemas.microsoft.com/office/drawing/2014/main" id="{3A73BC3E-2D31-48DD-8587-C3572A600A6C}"/>
              </a:ext>
            </a:extLst>
          </p:cNvPr>
          <p:cNvSpPr/>
          <p:nvPr/>
        </p:nvSpPr>
        <p:spPr>
          <a:xfrm>
            <a:off x="1594818" y="2918907"/>
            <a:ext cx="8627791" cy="1294585"/>
          </a:xfrm>
          <a:prstGeom prst="rect">
            <a:avLst/>
          </a:prstGeom>
        </p:spPr>
        <p:txBody>
          <a:bodyPr wrap="square">
            <a:spAutoFit/>
          </a:bodyPr>
          <a:lstStyle/>
          <a:p>
            <a:pPr>
              <a:lnSpc>
                <a:spcPct val="150000"/>
              </a:lnSpc>
            </a:pPr>
            <a:r>
              <a:rPr lang="zh-CN" altLang="en-US" dirty="0">
                <a:solidFill>
                  <a:srgbClr val="333333"/>
                </a:solidFill>
                <a:latin typeface="Microsoft YaHei" panose="020B0503020204020204" pitchFamily="34" charset="-122"/>
                <a:ea typeface="Microsoft YaHei" panose="020B0503020204020204" pitchFamily="34" charset="-122"/>
              </a:rPr>
              <a:t>做这题首先要辨析词的异同。辨析这几组词语可从词的意义入手，包括词义的范围，用什么词语去进行修饰限制；其次，从应用上辨析，包括搭配习惯、词性、句法功能，适用的对象等等。</a:t>
            </a:r>
            <a:endParaRPr lang="zh-CN" altLang="en-US" dirty="0"/>
          </a:p>
        </p:txBody>
      </p:sp>
    </p:spTree>
    <p:extLst>
      <p:ext uri="{BB962C8B-B14F-4D97-AF65-F5344CB8AC3E}">
        <p14:creationId xmlns:p14="http://schemas.microsoft.com/office/powerpoint/2010/main" val="6560827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a:extLst>
              <a:ext uri="{FF2B5EF4-FFF2-40B4-BE49-F238E27FC236}">
                <a16:creationId xmlns:a16="http://schemas.microsoft.com/office/drawing/2014/main" id="{EF6BB840-7BE5-49AC-8DCA-2E520B204A97}"/>
              </a:ext>
            </a:extLst>
          </p:cNvPr>
          <p:cNvGraphicFramePr>
            <a:graphicFrameLocks noGrp="1"/>
          </p:cNvGraphicFramePr>
          <p:nvPr>
            <p:extLst>
              <p:ext uri="{D42A27DB-BD31-4B8C-83A1-F6EECF244321}">
                <p14:modId xmlns:p14="http://schemas.microsoft.com/office/powerpoint/2010/main" val="784302699"/>
              </p:ext>
            </p:extLst>
          </p:nvPr>
        </p:nvGraphicFramePr>
        <p:xfrm>
          <a:off x="1425480" y="2060293"/>
          <a:ext cx="6749256" cy="701040"/>
        </p:xfrm>
        <a:graphic>
          <a:graphicData uri="http://schemas.openxmlformats.org/drawingml/2006/table">
            <a:tbl>
              <a:tblPr/>
              <a:tblGrid>
                <a:gridCol w="3374628">
                  <a:extLst>
                    <a:ext uri="{9D8B030D-6E8A-4147-A177-3AD203B41FA5}">
                      <a16:colId xmlns:a16="http://schemas.microsoft.com/office/drawing/2014/main" val="1933963817"/>
                    </a:ext>
                  </a:extLst>
                </a:gridCol>
                <a:gridCol w="3374628">
                  <a:extLst>
                    <a:ext uri="{9D8B030D-6E8A-4147-A177-3AD203B41FA5}">
                      <a16:colId xmlns:a16="http://schemas.microsoft.com/office/drawing/2014/main" val="443232717"/>
                    </a:ext>
                  </a:extLst>
                </a:gridCol>
              </a:tblGrid>
              <a:tr h="0">
                <a:tc>
                  <a:txBody>
                    <a:bodyPr/>
                    <a:lstStyle/>
                    <a:p>
                      <a:r>
                        <a:rPr lang="en-US" altLang="zh-CN" dirty="0">
                          <a:effectLst/>
                        </a:rPr>
                        <a:t>A. ①</a:t>
                      </a:r>
                      <a:r>
                        <a:rPr lang="zh-CN" altLang="en-US" dirty="0">
                          <a:effectLst/>
                        </a:rPr>
                        <a:t>织布 ②插秧 ③车水 ④打稻</a:t>
                      </a:r>
                    </a:p>
                  </a:txBody>
                  <a:tcPr anchor="ctr">
                    <a:lnL>
                      <a:noFill/>
                    </a:lnL>
                    <a:lnR>
                      <a:noFill/>
                    </a:lnR>
                    <a:lnT>
                      <a:noFill/>
                    </a:lnT>
                    <a:lnB>
                      <a:noFill/>
                    </a:lnB>
                  </a:tcPr>
                </a:tc>
                <a:tc>
                  <a:txBody>
                    <a:bodyPr/>
                    <a:lstStyle/>
                    <a:p>
                      <a:r>
                        <a:rPr lang="en-US" altLang="zh-CN">
                          <a:effectLst/>
                        </a:rPr>
                        <a:t>B. ①</a:t>
                      </a:r>
                      <a:r>
                        <a:rPr lang="zh-CN" altLang="en-US">
                          <a:effectLst/>
                        </a:rPr>
                        <a:t>织布 ②车水 ③插秧 ④打稻</a:t>
                      </a:r>
                    </a:p>
                  </a:txBody>
                  <a:tcPr anchor="ctr">
                    <a:lnL>
                      <a:noFill/>
                    </a:lnL>
                    <a:lnR>
                      <a:noFill/>
                    </a:lnR>
                    <a:lnT>
                      <a:noFill/>
                    </a:lnT>
                    <a:lnB>
                      <a:noFill/>
                    </a:lnB>
                  </a:tcPr>
                </a:tc>
                <a:extLst>
                  <a:ext uri="{0D108BD9-81ED-4DB2-BD59-A6C34878D82A}">
                    <a16:rowId xmlns:a16="http://schemas.microsoft.com/office/drawing/2014/main" val="1459568442"/>
                  </a:ext>
                </a:extLst>
              </a:tr>
              <a:tr h="0">
                <a:tc>
                  <a:txBody>
                    <a:bodyPr/>
                    <a:lstStyle/>
                    <a:p>
                      <a:r>
                        <a:rPr lang="en-US" altLang="zh-CN">
                          <a:effectLst/>
                        </a:rPr>
                        <a:t>C. ①</a:t>
                      </a:r>
                      <a:r>
                        <a:rPr lang="zh-CN" altLang="en-US">
                          <a:effectLst/>
                        </a:rPr>
                        <a:t>打稻 ②插秧 ③车水 ④织布</a:t>
                      </a:r>
                    </a:p>
                  </a:txBody>
                  <a:tcPr anchor="ctr">
                    <a:lnL>
                      <a:noFill/>
                    </a:lnL>
                    <a:lnR>
                      <a:noFill/>
                    </a:lnR>
                    <a:lnT>
                      <a:noFill/>
                    </a:lnT>
                    <a:lnB>
                      <a:noFill/>
                    </a:lnB>
                  </a:tcPr>
                </a:tc>
                <a:tc>
                  <a:txBody>
                    <a:bodyPr/>
                    <a:lstStyle/>
                    <a:p>
                      <a:r>
                        <a:rPr lang="en-US" altLang="zh-CN" dirty="0">
                          <a:effectLst/>
                        </a:rPr>
                        <a:t>D. ①</a:t>
                      </a:r>
                      <a:r>
                        <a:rPr lang="zh-CN" altLang="en-US" dirty="0">
                          <a:effectLst/>
                        </a:rPr>
                        <a:t>打稻 ②车水 ③插秧 ④织布</a:t>
                      </a:r>
                    </a:p>
                  </a:txBody>
                  <a:tcPr anchor="ctr">
                    <a:lnL>
                      <a:noFill/>
                    </a:lnL>
                    <a:lnR>
                      <a:noFill/>
                    </a:lnR>
                    <a:lnT>
                      <a:noFill/>
                    </a:lnT>
                    <a:lnB>
                      <a:noFill/>
                    </a:lnB>
                  </a:tcPr>
                </a:tc>
                <a:extLst>
                  <a:ext uri="{0D108BD9-81ED-4DB2-BD59-A6C34878D82A}">
                    <a16:rowId xmlns:a16="http://schemas.microsoft.com/office/drawing/2014/main" val="2055809172"/>
                  </a:ext>
                </a:extLst>
              </a:tr>
            </a:tbl>
          </a:graphicData>
        </a:graphic>
      </p:graphicFrame>
      <p:sp>
        <p:nvSpPr>
          <p:cNvPr id="4" name="Rectangle 1">
            <a:extLst>
              <a:ext uri="{FF2B5EF4-FFF2-40B4-BE49-F238E27FC236}">
                <a16:creationId xmlns:a16="http://schemas.microsoft.com/office/drawing/2014/main" id="{A251F073-39C8-47F7-B9B4-A19FBAB33C07}"/>
              </a:ext>
            </a:extLst>
          </p:cNvPr>
          <p:cNvSpPr>
            <a:spLocks noChangeArrowheads="1"/>
          </p:cNvSpPr>
          <p:nvPr/>
        </p:nvSpPr>
        <p:spPr bwMode="auto">
          <a:xfrm>
            <a:off x="896113" y="398300"/>
            <a:ext cx="9226296" cy="166199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lvl1pPr indent="173038"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hangingPunct="0">
              <a:defRPr>
                <a:solidFill>
                  <a:schemeClr val="tx1"/>
                </a:solidFill>
                <a:latin typeface="Arial" panose="020B0604020202020204" pitchFamily="34" charset="0"/>
              </a:defRPr>
            </a:lvl6pPr>
            <a:lvl7pPr eaLnBrk="0" hangingPunct="0">
              <a:defRPr>
                <a:solidFill>
                  <a:schemeClr val="tx1"/>
                </a:solidFill>
                <a:latin typeface="Arial" panose="020B0604020202020204" pitchFamily="34" charset="0"/>
              </a:defRPr>
            </a:lvl7pPr>
            <a:lvl8pPr eaLnBrk="0" hangingPunct="0">
              <a:defRPr>
                <a:solidFill>
                  <a:schemeClr val="tx1"/>
                </a:solidFill>
                <a:latin typeface="Arial" panose="020B0604020202020204" pitchFamily="34" charset="0"/>
              </a:defRPr>
            </a:lvl8pPr>
            <a:lvl9pPr eaLnBrk="0" hangingPunct="0">
              <a:defRPr>
                <a:solidFill>
                  <a:schemeClr val="tx1"/>
                </a:solidFill>
                <a:latin typeface="Arial" panose="020B0604020202020204" pitchFamily="34" charset="0"/>
              </a:defRPr>
            </a:lvl9pPr>
          </a:lstStyle>
          <a:p>
            <a:pPr marL="0" marR="0" lvl="0" indent="173038" algn="l" defTabSz="914400" rtl="0" eaLnBrk="0" fontAlgn="base" latinLnBrk="0" hangingPunct="0">
              <a:lnSpc>
                <a:spcPct val="100000"/>
              </a:lnSpc>
              <a:spcBef>
                <a:spcPct val="0"/>
              </a:spcBef>
              <a:spcAft>
                <a:spcPct val="0"/>
              </a:spcAft>
              <a:buClrTx/>
              <a:buSzTx/>
              <a:buFontTx/>
              <a:buNone/>
              <a:tabLst/>
            </a:pPr>
            <a:r>
              <a:rPr kumimoji="0" lang="zh-CN" altLang="zh-CN"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t>下列诗句与“悯农馆”里展示的劳动场景，对应全部正确的一项是（ ）</a:t>
            </a:r>
          </a:p>
          <a:p>
            <a:pPr marL="0" marR="0" lvl="0" indent="173038" algn="l" defTabSz="914400" rtl="0" eaLnBrk="0" fontAlgn="base" latinLnBrk="0" hangingPunct="0">
              <a:lnSpc>
                <a:spcPct val="100000"/>
              </a:lnSpc>
              <a:spcBef>
                <a:spcPct val="0"/>
              </a:spcBef>
              <a:spcAft>
                <a:spcPct val="0"/>
              </a:spcAft>
              <a:buClrTx/>
              <a:buSzTx/>
              <a:buFontTx/>
              <a:buNone/>
              <a:tabLst/>
            </a:pPr>
            <a:r>
              <a:rPr kumimoji="0" lang="zh-CN" altLang="zh-CN"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t>①笑歌声里轻雷动，一夜连枷响到明。</a:t>
            </a:r>
          </a:p>
          <a:p>
            <a:pPr marL="0" marR="0" lvl="0" indent="173038" algn="l" defTabSz="914400" rtl="0" eaLnBrk="0" fontAlgn="base" latinLnBrk="0" hangingPunct="0">
              <a:lnSpc>
                <a:spcPct val="100000"/>
              </a:lnSpc>
              <a:spcBef>
                <a:spcPct val="0"/>
              </a:spcBef>
              <a:spcAft>
                <a:spcPct val="0"/>
              </a:spcAft>
              <a:buClrTx/>
              <a:buSzTx/>
              <a:buFontTx/>
              <a:buNone/>
              <a:tabLst/>
            </a:pPr>
            <a:r>
              <a:rPr kumimoji="0" lang="zh-CN" altLang="zh-CN"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t>②种密移疏绿毯平，行间清浅縠纹生。</a:t>
            </a:r>
          </a:p>
          <a:p>
            <a:pPr marL="0" marR="0" lvl="0" indent="173038" algn="l" defTabSz="914400" rtl="0" eaLnBrk="0" fontAlgn="base" latinLnBrk="0" hangingPunct="0">
              <a:lnSpc>
                <a:spcPct val="100000"/>
              </a:lnSpc>
              <a:spcBef>
                <a:spcPct val="0"/>
              </a:spcBef>
              <a:spcAft>
                <a:spcPct val="0"/>
              </a:spcAft>
              <a:buClrTx/>
              <a:buSzTx/>
              <a:buFontTx/>
              <a:buNone/>
              <a:tabLst/>
            </a:pPr>
            <a:r>
              <a:rPr kumimoji="0" lang="zh-CN" altLang="zh-CN"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t>③分畴翠浪走云阵，刺水绿针抽稻芽。</a:t>
            </a:r>
          </a:p>
          <a:p>
            <a:pPr marL="0" marR="0" lvl="0" indent="173038" algn="l" defTabSz="914400" rtl="0" eaLnBrk="0" fontAlgn="base" latinLnBrk="0" hangingPunct="0">
              <a:lnSpc>
                <a:spcPct val="100000"/>
              </a:lnSpc>
              <a:spcBef>
                <a:spcPct val="0"/>
              </a:spcBef>
              <a:spcAft>
                <a:spcPct val="0"/>
              </a:spcAft>
              <a:buClrTx/>
              <a:buSzTx/>
              <a:buFontTx/>
              <a:buNone/>
              <a:tabLst/>
            </a:pPr>
            <a:r>
              <a:rPr kumimoji="0" lang="zh-CN" altLang="zh-CN"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t>④阴阴阡陌桑麻暗，轧轧房栊机杼鸣。</a:t>
            </a:r>
          </a:p>
          <a:p>
            <a:pPr marL="0" marR="0" lvl="0" indent="173038" algn="l" defTabSz="914400" rtl="0" eaLnBrk="0" fontAlgn="base" latinLnBrk="0" hangingPunct="0">
              <a:lnSpc>
                <a:spcPct val="100000"/>
              </a:lnSpc>
              <a:spcBef>
                <a:spcPct val="0"/>
              </a:spcBef>
              <a:spcAft>
                <a:spcPct val="0"/>
              </a:spcAft>
              <a:buClrTx/>
              <a:buSzTx/>
              <a:buFontTx/>
              <a:buNone/>
              <a:tabLst/>
            </a:pPr>
            <a:endParaRPr kumimoji="0" lang="zh-CN" altLang="zh-CN" sz="1800" b="0" i="0" u="none" strike="noStrike" cap="none" normalizeH="0" baseline="0" dirty="0">
              <a:ln>
                <a:noFill/>
              </a:ln>
              <a:solidFill>
                <a:schemeClr val="tx1"/>
              </a:solidFill>
              <a:effectLst/>
              <a:latin typeface="Arial" panose="020B0604020202020204" pitchFamily="34" charset="0"/>
            </a:endParaRPr>
          </a:p>
        </p:txBody>
      </p:sp>
      <p:sp>
        <p:nvSpPr>
          <p:cNvPr id="5" name="矩形 4">
            <a:extLst>
              <a:ext uri="{FF2B5EF4-FFF2-40B4-BE49-F238E27FC236}">
                <a16:creationId xmlns:a16="http://schemas.microsoft.com/office/drawing/2014/main" id="{5564EFA5-107F-417C-8B57-A1E57CBBB5EE}"/>
              </a:ext>
            </a:extLst>
          </p:cNvPr>
          <p:cNvSpPr/>
          <p:nvPr/>
        </p:nvSpPr>
        <p:spPr>
          <a:xfrm>
            <a:off x="1846453" y="3115180"/>
            <a:ext cx="8275956" cy="2308324"/>
          </a:xfrm>
          <a:prstGeom prst="rect">
            <a:avLst/>
          </a:prstGeom>
        </p:spPr>
        <p:txBody>
          <a:bodyPr wrap="square">
            <a:spAutoFit/>
          </a:bodyPr>
          <a:lstStyle/>
          <a:p>
            <a:r>
              <a:rPr lang="zh-CN" altLang="en-US" dirty="0">
                <a:solidFill>
                  <a:srgbClr val="333333"/>
                </a:solidFill>
                <a:latin typeface="Microsoft YaHei" panose="020B0503020204020204" pitchFamily="34" charset="-122"/>
                <a:ea typeface="Microsoft YaHei" panose="020B0503020204020204" pitchFamily="34" charset="-122"/>
              </a:rPr>
              <a:t>本题考查对古典诗歌的理解能力以及古代文学常识的掌握能力。要抓住关键词、关键意象进行作答，还需要平时多加强积累。</a:t>
            </a:r>
            <a:br>
              <a:rPr lang="zh-CN" altLang="en-US" dirty="0"/>
            </a:br>
            <a:r>
              <a:rPr lang="en-US" altLang="zh-CN" dirty="0">
                <a:solidFill>
                  <a:srgbClr val="333333"/>
                </a:solidFill>
                <a:latin typeface="Microsoft YaHei" panose="020B0503020204020204" pitchFamily="34" charset="-122"/>
                <a:ea typeface="Microsoft YaHei" panose="020B0503020204020204" pitchFamily="34" charset="-122"/>
              </a:rPr>
              <a:t>①</a:t>
            </a:r>
            <a:r>
              <a:rPr lang="zh-CN" altLang="en-US" dirty="0">
                <a:solidFill>
                  <a:srgbClr val="333333"/>
                </a:solidFill>
                <a:latin typeface="Microsoft YaHei" panose="020B0503020204020204" pitchFamily="34" charset="-122"/>
                <a:ea typeface="Microsoft YaHei" panose="020B0503020204020204" pitchFamily="34" charset="-122"/>
              </a:rPr>
              <a:t>这两句诗写的是家家户户趁着霜后的晴天打稻子的勤劳欢乐的场景，旧时稻子收割了还要人手工打下稻子。所以对应的是“打稻”；②关键词“种密移疏”，还有“绿毯”，很明显写的是“插秧”的场景；③关键词“翠浪”“走云阵”“刺水”，很明显描写的是灌溉的场景，应是用水车排灌，是“车水”的劳动场景；④关键词是“桑麻”“机杼”，应是描写“织布”的劳动场景。</a:t>
            </a:r>
            <a:r>
              <a:rPr lang="en-US" altLang="zh-CN" dirty="0">
                <a:solidFill>
                  <a:srgbClr val="333333"/>
                </a:solidFill>
                <a:latin typeface="Microsoft YaHei" panose="020B0503020204020204" pitchFamily="34" charset="-122"/>
                <a:ea typeface="Microsoft YaHei" panose="020B0503020204020204" pitchFamily="34" charset="-122"/>
              </a:rPr>
              <a:t>C</a:t>
            </a:r>
            <a:r>
              <a:rPr lang="zh-CN" altLang="en-US" dirty="0">
                <a:solidFill>
                  <a:srgbClr val="333333"/>
                </a:solidFill>
                <a:latin typeface="Microsoft YaHei" panose="020B0503020204020204" pitchFamily="34" charset="-122"/>
                <a:ea typeface="Microsoft YaHei" panose="020B0503020204020204" pitchFamily="34" charset="-122"/>
              </a:rPr>
              <a:t>选项符合题意，</a:t>
            </a:r>
            <a:endParaRPr lang="zh-CN" altLang="en-US" dirty="0"/>
          </a:p>
        </p:txBody>
      </p:sp>
    </p:spTree>
    <p:extLst>
      <p:ext uri="{BB962C8B-B14F-4D97-AF65-F5344CB8AC3E}">
        <p14:creationId xmlns:p14="http://schemas.microsoft.com/office/powerpoint/2010/main" val="31936635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a:extLst>
              <a:ext uri="{FF2B5EF4-FFF2-40B4-BE49-F238E27FC236}">
                <a16:creationId xmlns:a16="http://schemas.microsoft.com/office/drawing/2014/main" id="{AD0120C5-A6E7-4D7E-A504-EC1ACA640C14}"/>
              </a:ext>
            </a:extLst>
          </p:cNvPr>
          <p:cNvGraphicFramePr>
            <a:graphicFrameLocks noGrp="1"/>
          </p:cNvGraphicFramePr>
          <p:nvPr>
            <p:extLst>
              <p:ext uri="{D42A27DB-BD31-4B8C-83A1-F6EECF244321}">
                <p14:modId xmlns:p14="http://schemas.microsoft.com/office/powerpoint/2010/main" val="1568766713"/>
              </p:ext>
            </p:extLst>
          </p:nvPr>
        </p:nvGraphicFramePr>
        <p:xfrm>
          <a:off x="1553496" y="3727057"/>
          <a:ext cx="7489920" cy="1402080"/>
        </p:xfrm>
        <a:graphic>
          <a:graphicData uri="http://schemas.openxmlformats.org/drawingml/2006/table">
            <a:tbl>
              <a:tblPr/>
              <a:tblGrid>
                <a:gridCol w="7489920">
                  <a:extLst>
                    <a:ext uri="{9D8B030D-6E8A-4147-A177-3AD203B41FA5}">
                      <a16:colId xmlns:a16="http://schemas.microsoft.com/office/drawing/2014/main" val="810464"/>
                    </a:ext>
                  </a:extLst>
                </a:gridCol>
              </a:tblGrid>
              <a:tr h="0">
                <a:tc>
                  <a:txBody>
                    <a:bodyPr/>
                    <a:lstStyle/>
                    <a:p>
                      <a:r>
                        <a:rPr lang="en-US" altLang="zh-CN">
                          <a:effectLst/>
                        </a:rPr>
                        <a:t>A. VR</a:t>
                      </a:r>
                      <a:r>
                        <a:rPr lang="zh-CN" altLang="en-US">
                          <a:effectLst/>
                        </a:rPr>
                        <a:t>技术能提供三个维度的体验：知觉体验、行为体验和精神体验。</a:t>
                      </a:r>
                    </a:p>
                  </a:txBody>
                  <a:tcPr anchor="ctr">
                    <a:lnL>
                      <a:noFill/>
                    </a:lnL>
                    <a:lnR>
                      <a:noFill/>
                    </a:lnR>
                    <a:lnT>
                      <a:noFill/>
                    </a:lnT>
                    <a:lnB>
                      <a:noFill/>
                    </a:lnB>
                  </a:tcPr>
                </a:tc>
                <a:extLst>
                  <a:ext uri="{0D108BD9-81ED-4DB2-BD59-A6C34878D82A}">
                    <a16:rowId xmlns:a16="http://schemas.microsoft.com/office/drawing/2014/main" val="3719825862"/>
                  </a:ext>
                </a:extLst>
              </a:tr>
              <a:tr h="0">
                <a:tc>
                  <a:txBody>
                    <a:bodyPr/>
                    <a:lstStyle/>
                    <a:p>
                      <a:r>
                        <a:rPr lang="en-US" altLang="zh-CN">
                          <a:effectLst/>
                        </a:rPr>
                        <a:t>B. </a:t>
                      </a:r>
                      <a:r>
                        <a:rPr lang="zh-CN" altLang="en-US">
                          <a:effectLst/>
                        </a:rPr>
                        <a:t>现有的</a:t>
                      </a:r>
                      <a:r>
                        <a:rPr lang="en-US" altLang="zh-CN">
                          <a:effectLst/>
                        </a:rPr>
                        <a:t>VR</a:t>
                      </a:r>
                      <a:r>
                        <a:rPr lang="zh-CN" altLang="en-US">
                          <a:effectLst/>
                        </a:rPr>
                        <a:t>技术在精神体验上发展较快，而在知觉体验上发展较慢。</a:t>
                      </a:r>
                    </a:p>
                  </a:txBody>
                  <a:tcPr anchor="ctr">
                    <a:lnL>
                      <a:noFill/>
                    </a:lnL>
                    <a:lnR>
                      <a:noFill/>
                    </a:lnR>
                    <a:lnT>
                      <a:noFill/>
                    </a:lnT>
                    <a:lnB>
                      <a:noFill/>
                    </a:lnB>
                  </a:tcPr>
                </a:tc>
                <a:extLst>
                  <a:ext uri="{0D108BD9-81ED-4DB2-BD59-A6C34878D82A}">
                    <a16:rowId xmlns:a16="http://schemas.microsoft.com/office/drawing/2014/main" val="3212100683"/>
                  </a:ext>
                </a:extLst>
              </a:tr>
              <a:tr h="0">
                <a:tc>
                  <a:txBody>
                    <a:bodyPr/>
                    <a:lstStyle/>
                    <a:p>
                      <a:r>
                        <a:rPr lang="en-US" altLang="zh-CN">
                          <a:effectLst/>
                        </a:rPr>
                        <a:t>C. VR</a:t>
                      </a:r>
                      <a:r>
                        <a:rPr lang="zh-CN" altLang="en-US">
                          <a:effectLst/>
                        </a:rPr>
                        <a:t>技术的未来方向是知觉体验、行为体验和精神体验的均衡发展。</a:t>
                      </a:r>
                    </a:p>
                  </a:txBody>
                  <a:tcPr anchor="ctr">
                    <a:lnL>
                      <a:noFill/>
                    </a:lnL>
                    <a:lnR>
                      <a:noFill/>
                    </a:lnR>
                    <a:lnT>
                      <a:noFill/>
                    </a:lnT>
                    <a:lnB>
                      <a:noFill/>
                    </a:lnB>
                  </a:tcPr>
                </a:tc>
                <a:extLst>
                  <a:ext uri="{0D108BD9-81ED-4DB2-BD59-A6C34878D82A}">
                    <a16:rowId xmlns:a16="http://schemas.microsoft.com/office/drawing/2014/main" val="1995667616"/>
                  </a:ext>
                </a:extLst>
              </a:tr>
              <a:tr h="0">
                <a:tc>
                  <a:txBody>
                    <a:bodyPr/>
                    <a:lstStyle/>
                    <a:p>
                      <a:r>
                        <a:rPr lang="en-US" altLang="zh-CN" dirty="0">
                          <a:effectLst/>
                        </a:rPr>
                        <a:t>D. </a:t>
                      </a:r>
                      <a:r>
                        <a:rPr lang="zh-CN" altLang="en-US" dirty="0">
                          <a:effectLst/>
                        </a:rPr>
                        <a:t>期许的</a:t>
                      </a:r>
                      <a:r>
                        <a:rPr lang="en-US" altLang="zh-CN" dirty="0">
                          <a:effectLst/>
                        </a:rPr>
                        <a:t>VR</a:t>
                      </a:r>
                      <a:r>
                        <a:rPr lang="zh-CN" altLang="en-US" dirty="0">
                          <a:effectLst/>
                        </a:rPr>
                        <a:t>体验将极大提高行为体验的自由度和精神体验的满意度。</a:t>
                      </a:r>
                    </a:p>
                  </a:txBody>
                  <a:tcPr anchor="ctr">
                    <a:lnL>
                      <a:noFill/>
                    </a:lnL>
                    <a:lnR>
                      <a:noFill/>
                    </a:lnR>
                    <a:lnT>
                      <a:noFill/>
                    </a:lnT>
                    <a:lnB>
                      <a:noFill/>
                    </a:lnB>
                  </a:tcPr>
                </a:tc>
                <a:extLst>
                  <a:ext uri="{0D108BD9-81ED-4DB2-BD59-A6C34878D82A}">
                    <a16:rowId xmlns:a16="http://schemas.microsoft.com/office/drawing/2014/main" val="844733040"/>
                  </a:ext>
                </a:extLst>
              </a:tr>
            </a:tbl>
          </a:graphicData>
        </a:graphic>
      </p:graphicFrame>
      <p:sp>
        <p:nvSpPr>
          <p:cNvPr id="3" name="Rectangle 1">
            <a:extLst>
              <a:ext uri="{FF2B5EF4-FFF2-40B4-BE49-F238E27FC236}">
                <a16:creationId xmlns:a16="http://schemas.microsoft.com/office/drawing/2014/main" id="{9E13212C-C865-4ED8-9FE6-1B8B8E40AC61}"/>
              </a:ext>
            </a:extLst>
          </p:cNvPr>
          <p:cNvSpPr>
            <a:spLocks noChangeArrowheads="1"/>
          </p:cNvSpPr>
          <p:nvPr/>
        </p:nvSpPr>
        <p:spPr bwMode="auto">
          <a:xfrm>
            <a:off x="1389698" y="787791"/>
            <a:ext cx="8028160" cy="293926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lvl1pPr indent="173038"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hangingPunct="0">
              <a:defRPr>
                <a:solidFill>
                  <a:schemeClr val="tx1"/>
                </a:solidFill>
                <a:latin typeface="Arial" panose="020B0604020202020204" pitchFamily="34" charset="0"/>
              </a:defRPr>
            </a:lvl6pPr>
            <a:lvl7pPr eaLnBrk="0" hangingPunct="0">
              <a:defRPr>
                <a:solidFill>
                  <a:schemeClr val="tx1"/>
                </a:solidFill>
                <a:latin typeface="Arial" panose="020B0604020202020204" pitchFamily="34" charset="0"/>
              </a:defRPr>
            </a:lvl7pPr>
            <a:lvl8pPr eaLnBrk="0" hangingPunct="0">
              <a:defRPr>
                <a:solidFill>
                  <a:schemeClr val="tx1"/>
                </a:solidFill>
                <a:latin typeface="Arial" panose="020B0604020202020204" pitchFamily="34" charset="0"/>
              </a:defRPr>
            </a:lvl8pPr>
            <a:lvl9pPr eaLnBrk="0" hangingPunct="0">
              <a:defRPr>
                <a:solidFill>
                  <a:schemeClr val="tx1"/>
                </a:solidFill>
                <a:latin typeface="Arial" panose="020B0604020202020204" pitchFamily="34" charset="0"/>
              </a:defRPr>
            </a:lvl9pPr>
          </a:lstStyle>
          <a:p>
            <a:pPr marL="0" marR="0" lvl="0" indent="173038" algn="l" defTabSz="914400" rtl="0" eaLnBrk="0" fontAlgn="base" latinLnBrk="0" hangingPunct="0">
              <a:lnSpc>
                <a:spcPct val="100000"/>
              </a:lnSpc>
              <a:spcBef>
                <a:spcPct val="0"/>
              </a:spcBef>
              <a:spcAft>
                <a:spcPct val="0"/>
              </a:spcAft>
              <a:buClrTx/>
              <a:buSzTx/>
              <a:buFontTx/>
              <a:buNone/>
              <a:tabLst/>
            </a:pPr>
            <a:r>
              <a:rPr kumimoji="0" lang="zh-CN" altLang="zh-CN" sz="2000"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t>阅读下图，对VR（即“虚拟现实”）技术的解说不正确的一项是（ ）</a:t>
            </a:r>
          </a:p>
          <a:p>
            <a:pPr marL="0" marR="0" lvl="0" indent="173038"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t>  </a:t>
            </a:r>
            <a:r>
              <a:rPr kumimoji="0" lang="zh-CN" altLang="zh-CN" sz="15300"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t>      </a:t>
            </a:r>
            <a:endParaRPr kumimoji="0" lang="zh-CN" altLang="zh-CN" sz="1000"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endParaRPr>
          </a:p>
          <a:p>
            <a:pPr marL="0" marR="0" lvl="0" indent="173038" algn="l" defTabSz="914400" rtl="0" eaLnBrk="0" fontAlgn="base" latinLnBrk="0" hangingPunct="0">
              <a:lnSpc>
                <a:spcPct val="100000"/>
              </a:lnSpc>
              <a:spcBef>
                <a:spcPct val="0"/>
              </a:spcBef>
              <a:spcAft>
                <a:spcPct val="0"/>
              </a:spcAft>
              <a:buClrTx/>
              <a:buSzTx/>
              <a:buFontTx/>
              <a:buNone/>
              <a:tabLst/>
            </a:pPr>
            <a:endParaRPr kumimoji="0" lang="zh-CN" altLang="zh-CN" sz="1800" b="0" i="0" u="none" strike="noStrike" cap="none" normalizeH="0" baseline="0" dirty="0">
              <a:ln>
                <a:noFill/>
              </a:ln>
              <a:solidFill>
                <a:schemeClr val="tx1"/>
              </a:solidFill>
              <a:effectLst/>
              <a:latin typeface="Arial" panose="020B0604020202020204" pitchFamily="34" charset="0"/>
            </a:endParaRPr>
          </a:p>
        </p:txBody>
      </p:sp>
      <p:pic>
        <p:nvPicPr>
          <p:cNvPr id="6146" name="Picture 2">
            <a:extLst>
              <a:ext uri="{FF2B5EF4-FFF2-40B4-BE49-F238E27FC236}">
                <a16:creationId xmlns:a16="http://schemas.microsoft.com/office/drawing/2014/main" id="{2F50FDD8-224F-48C2-B6BC-1F29B133B08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39535" y="1194232"/>
            <a:ext cx="2886075" cy="2438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80978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2EB40271-577F-44FB-BAEA-14BEAE3F563B}"/>
              </a:ext>
            </a:extLst>
          </p:cNvPr>
          <p:cNvSpPr/>
          <p:nvPr/>
        </p:nvSpPr>
        <p:spPr>
          <a:xfrm>
            <a:off x="1124712" y="658368"/>
            <a:ext cx="9079991" cy="3911327"/>
          </a:xfrm>
          <a:prstGeom prst="rect">
            <a:avLst/>
          </a:prstGeom>
        </p:spPr>
        <p:txBody>
          <a:bodyPr wrap="square">
            <a:spAutoFit/>
          </a:bodyPr>
          <a:lstStyle/>
          <a:p>
            <a:pPr>
              <a:lnSpc>
                <a:spcPct val="150000"/>
              </a:lnSpc>
            </a:pPr>
            <a:r>
              <a:rPr lang="zh-CN" altLang="en-US" sz="2400" dirty="0">
                <a:solidFill>
                  <a:srgbClr val="333333"/>
                </a:solidFill>
                <a:latin typeface="Microsoft YaHei" panose="020B0503020204020204" pitchFamily="34" charset="-122"/>
                <a:ea typeface="Microsoft YaHei" panose="020B0503020204020204" pitchFamily="34" charset="-122"/>
              </a:rPr>
              <a:t>本题考查</a:t>
            </a:r>
            <a:r>
              <a:rPr lang="zh-CN" altLang="en-US" sz="2400" dirty="0">
                <a:solidFill>
                  <a:srgbClr val="FF0000"/>
                </a:solidFill>
                <a:latin typeface="Microsoft YaHei" panose="020B0503020204020204" pitchFamily="34" charset="-122"/>
                <a:ea typeface="Microsoft YaHei" panose="020B0503020204020204" pitchFamily="34" charset="-122"/>
              </a:rPr>
              <a:t>图文转换</a:t>
            </a:r>
            <a:r>
              <a:rPr lang="zh-CN" altLang="en-US" sz="2400" dirty="0">
                <a:solidFill>
                  <a:srgbClr val="333333"/>
                </a:solidFill>
                <a:latin typeface="Microsoft YaHei" panose="020B0503020204020204" pitchFamily="34" charset="-122"/>
                <a:ea typeface="Microsoft YaHei" panose="020B0503020204020204" pitchFamily="34" charset="-122"/>
              </a:rPr>
              <a:t>。根据图（表）内容，分析有关材料，辨别或挖掘其中</a:t>
            </a:r>
            <a:r>
              <a:rPr lang="zh-CN" altLang="en-US" sz="2400" dirty="0">
                <a:solidFill>
                  <a:srgbClr val="FF0000"/>
                </a:solidFill>
                <a:latin typeface="Microsoft YaHei" panose="020B0503020204020204" pitchFamily="34" charset="-122"/>
                <a:ea typeface="Microsoft YaHei" panose="020B0503020204020204" pitchFamily="34" charset="-122"/>
              </a:rPr>
              <a:t>隐含</a:t>
            </a:r>
            <a:r>
              <a:rPr lang="zh-CN" altLang="en-US" sz="2400" dirty="0">
                <a:solidFill>
                  <a:srgbClr val="333333"/>
                </a:solidFill>
                <a:latin typeface="Microsoft YaHei" panose="020B0503020204020204" pitchFamily="34" charset="-122"/>
                <a:ea typeface="Microsoft YaHei" panose="020B0503020204020204" pitchFamily="34" charset="-122"/>
              </a:rPr>
              <a:t>的信息，或者对材料进行综合评价，并用恰当的语言表述出来。</a:t>
            </a:r>
            <a:br>
              <a:rPr lang="zh-CN" altLang="en-US" sz="2400" dirty="0"/>
            </a:br>
            <a:r>
              <a:rPr lang="en-US" altLang="zh-CN" sz="2400" dirty="0">
                <a:solidFill>
                  <a:srgbClr val="333333"/>
                </a:solidFill>
                <a:latin typeface="Microsoft YaHei" panose="020B0503020204020204" pitchFamily="34" charset="-122"/>
                <a:ea typeface="Microsoft YaHei" panose="020B0503020204020204" pitchFamily="34" charset="-122"/>
              </a:rPr>
              <a:t>B“</a:t>
            </a:r>
            <a:r>
              <a:rPr lang="zh-CN" altLang="en-US" sz="2400" dirty="0">
                <a:solidFill>
                  <a:srgbClr val="333333"/>
                </a:solidFill>
                <a:latin typeface="Microsoft YaHei" panose="020B0503020204020204" pitchFamily="34" charset="-122"/>
                <a:ea typeface="Microsoft YaHei" panose="020B0503020204020204" pitchFamily="34" charset="-122"/>
              </a:rPr>
              <a:t>现有的</a:t>
            </a:r>
            <a:r>
              <a:rPr lang="en-US" altLang="zh-CN" sz="2400" dirty="0">
                <a:solidFill>
                  <a:srgbClr val="333333"/>
                </a:solidFill>
                <a:latin typeface="Microsoft YaHei" panose="020B0503020204020204" pitchFamily="34" charset="-122"/>
                <a:ea typeface="Microsoft YaHei" panose="020B0503020204020204" pitchFamily="34" charset="-122"/>
              </a:rPr>
              <a:t>VR</a:t>
            </a:r>
            <a:r>
              <a:rPr lang="zh-CN" altLang="en-US" sz="2400" dirty="0">
                <a:solidFill>
                  <a:srgbClr val="333333"/>
                </a:solidFill>
                <a:latin typeface="Microsoft YaHei" panose="020B0503020204020204" pitchFamily="34" charset="-122"/>
                <a:ea typeface="Microsoft YaHei" panose="020B0503020204020204" pitchFamily="34" charset="-122"/>
              </a:rPr>
              <a:t>技术在精神体验上发展较快，而在知觉体验上发展较慢”错误；从现有</a:t>
            </a:r>
            <a:r>
              <a:rPr lang="en-US" altLang="zh-CN" sz="2400" dirty="0">
                <a:solidFill>
                  <a:srgbClr val="333333"/>
                </a:solidFill>
                <a:latin typeface="Microsoft YaHei" panose="020B0503020204020204" pitchFamily="34" charset="-122"/>
                <a:ea typeface="Microsoft YaHei" panose="020B0503020204020204" pitchFamily="34" charset="-122"/>
              </a:rPr>
              <a:t>VR</a:t>
            </a:r>
            <a:r>
              <a:rPr lang="zh-CN" altLang="en-US" sz="2400" dirty="0">
                <a:solidFill>
                  <a:srgbClr val="333333"/>
                </a:solidFill>
                <a:latin typeface="Microsoft YaHei" panose="020B0503020204020204" pitchFamily="34" charset="-122"/>
                <a:ea typeface="Microsoft YaHei" panose="020B0503020204020204" pitchFamily="34" charset="-122"/>
              </a:rPr>
              <a:t>体验的实线图来看，现有</a:t>
            </a:r>
            <a:r>
              <a:rPr lang="en-US" altLang="zh-CN" sz="2400" dirty="0">
                <a:solidFill>
                  <a:srgbClr val="333333"/>
                </a:solidFill>
                <a:latin typeface="Microsoft YaHei" panose="020B0503020204020204" pitchFamily="34" charset="-122"/>
                <a:ea typeface="Microsoft YaHei" panose="020B0503020204020204" pitchFamily="34" charset="-122"/>
              </a:rPr>
              <a:t>VR</a:t>
            </a:r>
            <a:r>
              <a:rPr lang="zh-CN" altLang="en-US" sz="2400" dirty="0">
                <a:solidFill>
                  <a:srgbClr val="333333"/>
                </a:solidFill>
                <a:latin typeface="Microsoft YaHei" panose="020B0503020204020204" pitchFamily="34" charset="-122"/>
                <a:ea typeface="Microsoft YaHei" panose="020B0503020204020204" pitchFamily="34" charset="-122"/>
              </a:rPr>
              <a:t>体验发展较快的应该是</a:t>
            </a:r>
            <a:r>
              <a:rPr lang="zh-CN" altLang="en-US" sz="2400" dirty="0">
                <a:solidFill>
                  <a:srgbClr val="FF0000"/>
                </a:solidFill>
                <a:latin typeface="Microsoft YaHei" panose="020B0503020204020204" pitchFamily="34" charset="-122"/>
                <a:ea typeface="Microsoft YaHei" panose="020B0503020204020204" pitchFamily="34" charset="-122"/>
              </a:rPr>
              <a:t>“知觉体验”和“行为体验”</a:t>
            </a:r>
            <a:r>
              <a:rPr lang="zh-CN" altLang="en-US" sz="2400" dirty="0">
                <a:solidFill>
                  <a:srgbClr val="333333"/>
                </a:solidFill>
                <a:latin typeface="Microsoft YaHei" panose="020B0503020204020204" pitchFamily="34" charset="-122"/>
                <a:ea typeface="Microsoft YaHei" panose="020B0503020204020204" pitchFamily="34" charset="-122"/>
              </a:rPr>
              <a:t>，“精神体验”发展最慢。故</a:t>
            </a:r>
            <a:r>
              <a:rPr lang="en-US" altLang="zh-CN" sz="2400" dirty="0">
                <a:solidFill>
                  <a:srgbClr val="333333"/>
                </a:solidFill>
                <a:latin typeface="Microsoft YaHei" panose="020B0503020204020204" pitchFamily="34" charset="-122"/>
                <a:ea typeface="Microsoft YaHei" panose="020B0503020204020204" pitchFamily="34" charset="-122"/>
              </a:rPr>
              <a:t>B</a:t>
            </a:r>
            <a:r>
              <a:rPr lang="zh-CN" altLang="en-US" sz="2400" dirty="0">
                <a:solidFill>
                  <a:srgbClr val="333333"/>
                </a:solidFill>
                <a:latin typeface="Microsoft YaHei" panose="020B0503020204020204" pitchFamily="34" charset="-122"/>
                <a:ea typeface="Microsoft YaHei" panose="020B0503020204020204" pitchFamily="34" charset="-122"/>
              </a:rPr>
              <a:t>错误。</a:t>
            </a:r>
            <a:endParaRPr lang="zh-CN" altLang="en-US" sz="2400" dirty="0"/>
          </a:p>
        </p:txBody>
      </p:sp>
    </p:spTree>
    <p:extLst>
      <p:ext uri="{BB962C8B-B14F-4D97-AF65-F5344CB8AC3E}">
        <p14:creationId xmlns:p14="http://schemas.microsoft.com/office/powerpoint/2010/main" val="23159671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3F8FD65-D09F-4625-A047-72840068C7E5}"/>
              </a:ext>
            </a:extLst>
          </p:cNvPr>
          <p:cNvSpPr>
            <a:spLocks noChangeArrowheads="1"/>
          </p:cNvSpPr>
          <p:nvPr/>
        </p:nvSpPr>
        <p:spPr bwMode="auto">
          <a:xfrm>
            <a:off x="639192" y="525604"/>
            <a:ext cx="9215021" cy="153888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hangingPunct="0">
              <a:defRPr>
                <a:solidFill>
                  <a:schemeClr val="tx1"/>
                </a:solidFill>
                <a:latin typeface="Arial" panose="020B0604020202020204" pitchFamily="34" charset="0"/>
              </a:defRPr>
            </a:lvl6pPr>
            <a:lvl7pPr eaLnBrk="0" hangingPunct="0">
              <a:defRPr>
                <a:solidFill>
                  <a:schemeClr val="tx1"/>
                </a:solidFill>
                <a:latin typeface="Arial" panose="020B0604020202020204" pitchFamily="34" charset="0"/>
              </a:defRPr>
            </a:lvl7pPr>
            <a:lvl8pPr eaLnBrk="0" hangingPunct="0">
              <a:defRPr>
                <a:solidFill>
                  <a:schemeClr val="tx1"/>
                </a:solidFill>
                <a:latin typeface="Arial" panose="020B0604020202020204" pitchFamily="34" charset="0"/>
              </a:defRPr>
            </a:lvl8pPr>
            <a:lvl9pPr eaLnBrk="0" hangingPunct="0">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000"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t>阅读下面某社区“红色议事厅”工作流程图，根据要求完成题目。         </a:t>
            </a:r>
            <a:br>
              <a:rPr kumimoji="0" lang="zh-CN" altLang="zh-CN" sz="2000"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br>
            <a:r>
              <a:rPr kumimoji="0" lang="zh-CN" altLang="zh-CN" sz="2000"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t>【注】两代表一委员：党代表、人大代表和政协委员。</a:t>
            </a:r>
            <a:endParaRPr kumimoji="0" lang="zh-CN" altLang="zh-CN" sz="2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000"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t>(1) 用一句话概括“红色议事厅”工作职能，不超过15个字。</a:t>
            </a:r>
            <a:endParaRPr kumimoji="0" lang="zh-CN" altLang="zh-CN" sz="2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000"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t>(2) 从“为老百姓办实事”角度评价“红色议事厅”工作机制。要求：体现流程图主要内容，语言简明、准确，不超过80个字。</a:t>
            </a:r>
            <a:endParaRPr kumimoji="0" lang="zh-CN" altLang="zh-CN" sz="2000" b="0" i="0" u="none" strike="noStrike" cap="none" normalizeH="0" baseline="0" dirty="0">
              <a:ln>
                <a:noFill/>
              </a:ln>
              <a:solidFill>
                <a:schemeClr val="tx1"/>
              </a:solidFill>
              <a:effectLst/>
              <a:latin typeface="Arial" panose="020B0604020202020204" pitchFamily="34" charset="0"/>
            </a:endParaRPr>
          </a:p>
        </p:txBody>
      </p:sp>
      <p:pic>
        <p:nvPicPr>
          <p:cNvPr id="7170" name="Picture 2">
            <a:extLst>
              <a:ext uri="{FF2B5EF4-FFF2-40B4-BE49-F238E27FC236}">
                <a16:creationId xmlns:a16="http://schemas.microsoft.com/office/drawing/2014/main" id="{7C8DE783-0838-473E-ABF8-43591D7BF3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1850" y="2064487"/>
            <a:ext cx="4362450" cy="27622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99600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0615A27-2F31-4AF0-9E8E-80D8477DF2BD}"/>
              </a:ext>
            </a:extLst>
          </p:cNvPr>
          <p:cNvSpPr/>
          <p:nvPr/>
        </p:nvSpPr>
        <p:spPr>
          <a:xfrm>
            <a:off x="1050925" y="532139"/>
            <a:ext cx="9522380" cy="5632311"/>
          </a:xfrm>
          <a:prstGeom prst="rect">
            <a:avLst/>
          </a:prstGeom>
        </p:spPr>
        <p:txBody>
          <a:bodyPr wrap="square">
            <a:spAutoFit/>
          </a:bodyPr>
          <a:lstStyle/>
          <a:p>
            <a:r>
              <a:rPr lang="zh-CN" altLang="en-US" dirty="0">
                <a:solidFill>
                  <a:srgbClr val="333333"/>
                </a:solidFill>
                <a:latin typeface="Microsoft YaHei" panose="020B0503020204020204" pitchFamily="34" charset="-122"/>
                <a:ea typeface="Microsoft YaHei" panose="020B0503020204020204" pitchFamily="34" charset="-122"/>
              </a:rPr>
              <a:t>（</a:t>
            </a:r>
            <a:r>
              <a:rPr lang="en-US" altLang="zh-CN" dirty="0">
                <a:solidFill>
                  <a:srgbClr val="333333"/>
                </a:solidFill>
                <a:latin typeface="Microsoft YaHei" panose="020B0503020204020204" pitchFamily="34" charset="-122"/>
                <a:ea typeface="Microsoft YaHei" panose="020B0503020204020204" pitchFamily="34" charset="-122"/>
              </a:rPr>
              <a:t>1</a:t>
            </a:r>
            <a:r>
              <a:rPr lang="zh-CN" altLang="en-US" dirty="0">
                <a:solidFill>
                  <a:srgbClr val="333333"/>
                </a:solidFill>
                <a:latin typeface="Microsoft YaHei" panose="020B0503020204020204" pitchFamily="34" charset="-122"/>
                <a:ea typeface="Microsoft YaHei" panose="020B0503020204020204" pitchFamily="34" charset="-122"/>
              </a:rPr>
              <a:t>）本题考查图文、表文转换。本题要求指把图表内容转化成文字表述，要求写出“红色议事厅”的工作职能，应注意“红色议事厅”和哪些部门相关，要注意“红色议事厅”专门处理什么问题，概括注意字数限制，语言需要简洁。根据图表可以得知，“红色议事厅”针对的对象是社区工作室的民意收集。处理的是难事，可以联系相关部门合力落实，相关部门要指定监督人，要反馈回访。综合看来，“红色议事厅”是专办难事，需要联合相关部门合力落实。注意字数不超过</a:t>
            </a:r>
            <a:r>
              <a:rPr lang="en-US" altLang="zh-CN" dirty="0">
                <a:solidFill>
                  <a:srgbClr val="333333"/>
                </a:solidFill>
                <a:latin typeface="Microsoft YaHei" panose="020B0503020204020204" pitchFamily="34" charset="-122"/>
                <a:ea typeface="Microsoft YaHei" panose="020B0503020204020204" pitchFamily="34" charset="-122"/>
              </a:rPr>
              <a:t>15</a:t>
            </a:r>
            <a:r>
              <a:rPr lang="zh-CN" altLang="en-US" dirty="0">
                <a:solidFill>
                  <a:srgbClr val="333333"/>
                </a:solidFill>
                <a:latin typeface="Microsoft YaHei" panose="020B0503020204020204" pitchFamily="34" charset="-122"/>
                <a:ea typeface="Microsoft YaHei" panose="020B0503020204020204" pitchFamily="34" charset="-122"/>
              </a:rPr>
              <a:t>字，需要再压缩，即“联系相关各方，协商解决难事”。</a:t>
            </a:r>
            <a:br>
              <a:rPr lang="zh-CN" altLang="en-US" dirty="0"/>
            </a:br>
            <a:r>
              <a:rPr lang="zh-CN" altLang="en-US" dirty="0">
                <a:solidFill>
                  <a:srgbClr val="333333"/>
                </a:solidFill>
                <a:latin typeface="Microsoft YaHei" panose="020B0503020204020204" pitchFamily="34" charset="-122"/>
                <a:ea typeface="Microsoft YaHei" panose="020B0503020204020204" pitchFamily="34" charset="-122"/>
              </a:rPr>
              <a:t>（</a:t>
            </a:r>
            <a:r>
              <a:rPr lang="en-US" altLang="zh-CN" dirty="0">
                <a:solidFill>
                  <a:srgbClr val="333333"/>
                </a:solidFill>
                <a:latin typeface="Microsoft YaHei" panose="020B0503020204020204" pitchFamily="34" charset="-122"/>
                <a:ea typeface="Microsoft YaHei" panose="020B0503020204020204" pitchFamily="34" charset="-122"/>
              </a:rPr>
              <a:t>2</a:t>
            </a:r>
            <a:r>
              <a:rPr lang="zh-CN" altLang="en-US" dirty="0">
                <a:solidFill>
                  <a:srgbClr val="333333"/>
                </a:solidFill>
                <a:latin typeface="Microsoft YaHei" panose="020B0503020204020204" pitchFamily="34" charset="-122"/>
                <a:ea typeface="Microsoft YaHei" panose="020B0503020204020204" pitchFamily="34" charset="-122"/>
              </a:rPr>
              <a:t>）本题考查图文、表文转换。本题要求从“为老百姓办实事”角度评价“红色议事厅”工作机制。要按照“红色议事厅”的工作流程评价，注意字数限制，语言需要简洁。本题评价角度应该确定为“为老百姓办实事”，实事就是图表中的难事，接下来按照流程围绕难事展开评价。可以先总体评价，再分别点评。首先难事的来源要说清楚，并评价。然后要交代难事由谁解决，再评价。接着写难事处理是如何合力落实的，要注意评价。</a:t>
            </a:r>
            <a:br>
              <a:rPr lang="zh-CN" altLang="en-US" dirty="0"/>
            </a:br>
            <a:r>
              <a:rPr lang="zh-CN" altLang="en-US" dirty="0">
                <a:solidFill>
                  <a:srgbClr val="333333"/>
                </a:solidFill>
                <a:latin typeface="Microsoft YaHei" panose="020B0503020204020204" pitchFamily="34" charset="-122"/>
                <a:ea typeface="Microsoft YaHei" panose="020B0503020204020204" pitchFamily="34" charset="-122"/>
              </a:rPr>
              <a:t>图文、表文转换规律如下：</a:t>
            </a:r>
            <a:br>
              <a:rPr lang="zh-CN" altLang="en-US" dirty="0"/>
            </a:br>
            <a:r>
              <a:rPr lang="zh-CN" altLang="en-US" dirty="0">
                <a:solidFill>
                  <a:srgbClr val="333333"/>
                </a:solidFill>
                <a:latin typeface="Microsoft YaHei" panose="020B0503020204020204" pitchFamily="34" charset="-122"/>
                <a:ea typeface="Microsoft YaHei" panose="020B0503020204020204" pitchFamily="34" charset="-122"/>
              </a:rPr>
              <a:t>（</a:t>
            </a:r>
            <a:r>
              <a:rPr lang="en-US" altLang="zh-CN" dirty="0">
                <a:solidFill>
                  <a:srgbClr val="333333"/>
                </a:solidFill>
                <a:latin typeface="Microsoft YaHei" panose="020B0503020204020204" pitchFamily="34" charset="-122"/>
                <a:ea typeface="Microsoft YaHei" panose="020B0503020204020204" pitchFamily="34" charset="-122"/>
              </a:rPr>
              <a:t>1</a:t>
            </a:r>
            <a:r>
              <a:rPr lang="zh-CN" altLang="en-US" dirty="0">
                <a:solidFill>
                  <a:srgbClr val="333333"/>
                </a:solidFill>
                <a:latin typeface="Microsoft YaHei" panose="020B0503020204020204" pitchFamily="34" charset="-122"/>
                <a:ea typeface="Microsoft YaHei" panose="020B0503020204020204" pitchFamily="34" charset="-122"/>
              </a:rPr>
              <a:t>）整体认读图表内容。关注图表题目、表头，把握图表大主题或方向。</a:t>
            </a:r>
            <a:br>
              <a:rPr lang="zh-CN" altLang="en-US" dirty="0"/>
            </a:br>
            <a:r>
              <a:rPr lang="zh-CN" altLang="en-US" dirty="0">
                <a:solidFill>
                  <a:srgbClr val="333333"/>
                </a:solidFill>
                <a:latin typeface="Microsoft YaHei" panose="020B0503020204020204" pitchFamily="34" charset="-122"/>
                <a:ea typeface="Microsoft YaHei" panose="020B0503020204020204" pitchFamily="34" charset="-122"/>
              </a:rPr>
              <a:t>（</a:t>
            </a:r>
            <a:r>
              <a:rPr lang="en-US" altLang="zh-CN" dirty="0">
                <a:solidFill>
                  <a:srgbClr val="333333"/>
                </a:solidFill>
                <a:latin typeface="Microsoft YaHei" panose="020B0503020204020204" pitchFamily="34" charset="-122"/>
                <a:ea typeface="Microsoft YaHei" panose="020B0503020204020204" pitchFamily="34" charset="-122"/>
              </a:rPr>
              <a:t>2</a:t>
            </a:r>
            <a:r>
              <a:rPr lang="zh-CN" altLang="en-US" dirty="0">
                <a:solidFill>
                  <a:srgbClr val="333333"/>
                </a:solidFill>
                <a:latin typeface="Microsoft YaHei" panose="020B0503020204020204" pitchFamily="34" charset="-122"/>
                <a:ea typeface="Microsoft YaHei" panose="020B0503020204020204" pitchFamily="34" charset="-122"/>
              </a:rPr>
              <a:t>）注意图表细节。图表下“注”等细节起提示作用。</a:t>
            </a:r>
            <a:br>
              <a:rPr lang="zh-CN" altLang="en-US" dirty="0"/>
            </a:br>
            <a:r>
              <a:rPr lang="zh-CN" altLang="en-US" dirty="0">
                <a:solidFill>
                  <a:srgbClr val="333333"/>
                </a:solidFill>
                <a:latin typeface="Microsoft YaHei" panose="020B0503020204020204" pitchFamily="34" charset="-122"/>
                <a:ea typeface="Microsoft YaHei" panose="020B0503020204020204" pitchFamily="34" charset="-122"/>
              </a:rPr>
              <a:t>（</a:t>
            </a:r>
            <a:r>
              <a:rPr lang="en-US" altLang="zh-CN" dirty="0">
                <a:solidFill>
                  <a:srgbClr val="333333"/>
                </a:solidFill>
                <a:latin typeface="Microsoft YaHei" panose="020B0503020204020204" pitchFamily="34" charset="-122"/>
                <a:ea typeface="Microsoft YaHei" panose="020B0503020204020204" pitchFamily="34" charset="-122"/>
              </a:rPr>
              <a:t>3</a:t>
            </a:r>
            <a:r>
              <a:rPr lang="zh-CN" altLang="en-US" dirty="0">
                <a:solidFill>
                  <a:srgbClr val="333333"/>
                </a:solidFill>
                <a:latin typeface="Microsoft YaHei" panose="020B0503020204020204" pitchFamily="34" charset="-122"/>
                <a:ea typeface="Microsoft YaHei" panose="020B0503020204020204" pitchFamily="34" charset="-122"/>
              </a:rPr>
              <a:t>）图表式的要兼顾图表的各个要素（比较对象、比较角度、项目、各种数据及其变化特点），坐标曲线图要抓住曲线变化的规律，柱状、饼式图要抓住各要素的比例分配及变化情况，生产流程图要抓住事理的时空、先后逻辑顺序等。有数据的重视数据变化。数据的变化往往说明了某项问题，这可能正是图标的关键处，也是得到观点的源头。</a:t>
            </a:r>
            <a:br>
              <a:rPr lang="zh-CN" altLang="en-US" dirty="0"/>
            </a:br>
            <a:r>
              <a:rPr lang="zh-CN" altLang="en-US" dirty="0">
                <a:solidFill>
                  <a:srgbClr val="333333"/>
                </a:solidFill>
                <a:latin typeface="Microsoft YaHei" panose="020B0503020204020204" pitchFamily="34" charset="-122"/>
                <a:ea typeface="Microsoft YaHei" panose="020B0503020204020204" pitchFamily="34" charset="-122"/>
              </a:rPr>
              <a:t>（</a:t>
            </a:r>
            <a:r>
              <a:rPr lang="en-US" altLang="zh-CN" dirty="0">
                <a:solidFill>
                  <a:srgbClr val="333333"/>
                </a:solidFill>
                <a:latin typeface="Microsoft YaHei" panose="020B0503020204020204" pitchFamily="34" charset="-122"/>
                <a:ea typeface="Microsoft YaHei" panose="020B0503020204020204" pitchFamily="34" charset="-122"/>
              </a:rPr>
              <a:t>4</a:t>
            </a:r>
            <a:r>
              <a:rPr lang="zh-CN" altLang="en-US" dirty="0">
                <a:solidFill>
                  <a:srgbClr val="333333"/>
                </a:solidFill>
                <a:latin typeface="Microsoft YaHei" panose="020B0503020204020204" pitchFamily="34" charset="-122"/>
                <a:ea typeface="Microsoft YaHei" panose="020B0503020204020204" pitchFamily="34" charset="-122"/>
              </a:rPr>
              <a:t>）正确分析图表中所列内容的相互联系，从中找出规律性的东西。分析出有关材料的内在联系，再按题目要求（句式、字数）进行回答，归纳概括。</a:t>
            </a:r>
            <a:endParaRPr lang="zh-CN" altLang="en-US" dirty="0"/>
          </a:p>
        </p:txBody>
      </p:sp>
    </p:spTree>
    <p:extLst>
      <p:ext uri="{BB962C8B-B14F-4D97-AF65-F5344CB8AC3E}">
        <p14:creationId xmlns:p14="http://schemas.microsoft.com/office/powerpoint/2010/main" val="31708756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a:extLst>
              <a:ext uri="{FF2B5EF4-FFF2-40B4-BE49-F238E27FC236}">
                <a16:creationId xmlns:a16="http://schemas.microsoft.com/office/drawing/2014/main" id="{8BEB8CCA-021D-41E2-99CC-D611DAEC585E}"/>
              </a:ext>
            </a:extLst>
          </p:cNvPr>
          <p:cNvGraphicFramePr>
            <a:graphicFrameLocks noGrp="1"/>
          </p:cNvGraphicFramePr>
          <p:nvPr>
            <p:extLst>
              <p:ext uri="{D42A27DB-BD31-4B8C-83A1-F6EECF244321}">
                <p14:modId xmlns:p14="http://schemas.microsoft.com/office/powerpoint/2010/main" val="1837155103"/>
              </p:ext>
            </p:extLst>
          </p:nvPr>
        </p:nvGraphicFramePr>
        <p:xfrm>
          <a:off x="1102179" y="1803981"/>
          <a:ext cx="9231429" cy="2438400"/>
        </p:xfrm>
        <a:graphic>
          <a:graphicData uri="http://schemas.openxmlformats.org/drawingml/2006/table">
            <a:tbl>
              <a:tblPr/>
              <a:tblGrid>
                <a:gridCol w="9231429">
                  <a:extLst>
                    <a:ext uri="{9D8B030D-6E8A-4147-A177-3AD203B41FA5}">
                      <a16:colId xmlns:a16="http://schemas.microsoft.com/office/drawing/2014/main" val="3510013975"/>
                    </a:ext>
                  </a:extLst>
                </a:gridCol>
              </a:tblGrid>
              <a:tr h="472606">
                <a:tc>
                  <a:txBody>
                    <a:bodyPr/>
                    <a:lstStyle/>
                    <a:p>
                      <a:r>
                        <a:rPr lang="en-US" altLang="zh-CN" dirty="0">
                          <a:effectLst/>
                        </a:rPr>
                        <a:t>A. </a:t>
                      </a:r>
                      <a:r>
                        <a:rPr lang="zh-CN" altLang="en-US" dirty="0">
                          <a:effectLst/>
                        </a:rPr>
                        <a:t>在游客文化体验、特色旅游活动需求日益明显的背景下，利用科技创新对外宣传、深度挖掘旅游文化内涵，扩大我市旅游业的吸引力与知名度。</a:t>
                      </a:r>
                    </a:p>
                  </a:txBody>
                  <a:tcPr anchor="ctr">
                    <a:lnL>
                      <a:noFill/>
                    </a:lnL>
                    <a:lnR>
                      <a:noFill/>
                    </a:lnR>
                    <a:lnT>
                      <a:noFill/>
                    </a:lnT>
                    <a:lnB>
                      <a:noFill/>
                    </a:lnB>
                  </a:tcPr>
                </a:tc>
                <a:extLst>
                  <a:ext uri="{0D108BD9-81ED-4DB2-BD59-A6C34878D82A}">
                    <a16:rowId xmlns:a16="http://schemas.microsoft.com/office/drawing/2014/main" val="3665633075"/>
                  </a:ext>
                </a:extLst>
              </a:tr>
              <a:tr h="472606">
                <a:tc>
                  <a:txBody>
                    <a:bodyPr/>
                    <a:lstStyle/>
                    <a:p>
                      <a:r>
                        <a:rPr lang="en-US" altLang="zh-CN" dirty="0">
                          <a:effectLst/>
                        </a:rPr>
                        <a:t>B. </a:t>
                      </a:r>
                      <a:r>
                        <a:rPr lang="zh-CN" altLang="en-US" dirty="0">
                          <a:effectLst/>
                        </a:rPr>
                        <a:t>全球</a:t>
                      </a:r>
                      <a:r>
                        <a:rPr lang="en-US" altLang="zh-CN" dirty="0">
                          <a:effectLst/>
                        </a:rPr>
                        <a:t>2000</a:t>
                      </a:r>
                      <a:r>
                        <a:rPr lang="zh-CN" altLang="en-US" dirty="0">
                          <a:effectLst/>
                        </a:rPr>
                        <a:t>多位科学家经过跨国的联合攻关和数年的不懈努力，人类史上首张清晰的超级黑洞照片终于在今年面世，引起广泛关注。</a:t>
                      </a:r>
                    </a:p>
                  </a:txBody>
                  <a:tcPr anchor="ctr">
                    <a:lnL>
                      <a:noFill/>
                    </a:lnL>
                    <a:lnR>
                      <a:noFill/>
                    </a:lnR>
                    <a:lnT>
                      <a:noFill/>
                    </a:lnT>
                    <a:lnB>
                      <a:noFill/>
                    </a:lnB>
                  </a:tcPr>
                </a:tc>
                <a:extLst>
                  <a:ext uri="{0D108BD9-81ED-4DB2-BD59-A6C34878D82A}">
                    <a16:rowId xmlns:a16="http://schemas.microsoft.com/office/drawing/2014/main" val="50293362"/>
                  </a:ext>
                </a:extLst>
              </a:tr>
              <a:tr h="472606">
                <a:tc>
                  <a:txBody>
                    <a:bodyPr/>
                    <a:lstStyle/>
                    <a:p>
                      <a:r>
                        <a:rPr lang="en-US" altLang="zh-CN">
                          <a:effectLst/>
                        </a:rPr>
                        <a:t>C. “</a:t>
                      </a:r>
                      <a:r>
                        <a:rPr lang="zh-CN" altLang="en-US">
                          <a:effectLst/>
                        </a:rPr>
                        <a:t>高雅艺术进校园”活动旨在提高学生们的审美素养为目的，引导学生树立正确的文化观，增强学生的文化自信，提升校园文化品位，优化育人环境。</a:t>
                      </a:r>
                    </a:p>
                  </a:txBody>
                  <a:tcPr anchor="ctr">
                    <a:lnL>
                      <a:noFill/>
                    </a:lnL>
                    <a:lnR>
                      <a:noFill/>
                    </a:lnR>
                    <a:lnT>
                      <a:noFill/>
                    </a:lnT>
                    <a:lnB>
                      <a:noFill/>
                    </a:lnB>
                  </a:tcPr>
                </a:tc>
                <a:extLst>
                  <a:ext uri="{0D108BD9-81ED-4DB2-BD59-A6C34878D82A}">
                    <a16:rowId xmlns:a16="http://schemas.microsoft.com/office/drawing/2014/main" val="2952161453"/>
                  </a:ext>
                </a:extLst>
              </a:tr>
              <a:tr h="472606">
                <a:tc>
                  <a:txBody>
                    <a:bodyPr/>
                    <a:lstStyle/>
                    <a:p>
                      <a:r>
                        <a:rPr lang="en-US" altLang="zh-CN" dirty="0">
                          <a:effectLst/>
                        </a:rPr>
                        <a:t>D. </a:t>
                      </a:r>
                      <a:r>
                        <a:rPr lang="zh-CN" altLang="en-US" dirty="0">
                          <a:effectLst/>
                        </a:rPr>
                        <a:t>琳琅满目的远古海洋生物化石、承载“海上丝绸之路”辉煌的“宋元福船”复原模型等珍宝，将在坐落于天津的国家海洋博物馆集中展示。</a:t>
                      </a:r>
                    </a:p>
                  </a:txBody>
                  <a:tcPr anchor="ctr">
                    <a:lnL>
                      <a:noFill/>
                    </a:lnL>
                    <a:lnR>
                      <a:noFill/>
                    </a:lnR>
                    <a:lnT>
                      <a:noFill/>
                    </a:lnT>
                    <a:lnB>
                      <a:noFill/>
                    </a:lnB>
                  </a:tcPr>
                </a:tc>
                <a:extLst>
                  <a:ext uri="{0D108BD9-81ED-4DB2-BD59-A6C34878D82A}">
                    <a16:rowId xmlns:a16="http://schemas.microsoft.com/office/drawing/2014/main" val="1759558291"/>
                  </a:ext>
                </a:extLst>
              </a:tr>
            </a:tbl>
          </a:graphicData>
        </a:graphic>
      </p:graphicFrame>
      <p:sp>
        <p:nvSpPr>
          <p:cNvPr id="4" name="Rectangle 1">
            <a:extLst>
              <a:ext uri="{FF2B5EF4-FFF2-40B4-BE49-F238E27FC236}">
                <a16:creationId xmlns:a16="http://schemas.microsoft.com/office/drawing/2014/main" id="{33727224-22D5-49AA-B011-752B96A637A5}"/>
              </a:ext>
            </a:extLst>
          </p:cNvPr>
          <p:cNvSpPr>
            <a:spLocks noChangeArrowheads="1"/>
          </p:cNvSpPr>
          <p:nvPr/>
        </p:nvSpPr>
        <p:spPr bwMode="auto">
          <a:xfrm>
            <a:off x="1316038" y="861145"/>
            <a:ext cx="5342214" cy="553998"/>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hangingPunct="0">
              <a:defRPr>
                <a:solidFill>
                  <a:schemeClr val="tx1"/>
                </a:solidFill>
                <a:latin typeface="Arial" panose="020B0604020202020204" pitchFamily="34" charset="0"/>
              </a:defRPr>
            </a:lvl6pPr>
            <a:lvl7pPr eaLnBrk="0" hangingPunct="0">
              <a:defRPr>
                <a:solidFill>
                  <a:schemeClr val="tx1"/>
                </a:solidFill>
                <a:latin typeface="Arial" panose="020B0604020202020204" pitchFamily="34" charset="0"/>
              </a:defRPr>
            </a:lvl7pPr>
            <a:lvl8pPr eaLnBrk="0" hangingPunct="0">
              <a:defRPr>
                <a:solidFill>
                  <a:schemeClr val="tx1"/>
                </a:solidFill>
                <a:latin typeface="Arial" panose="020B0604020202020204" pitchFamily="34" charset="0"/>
              </a:defRPr>
            </a:lvl8pPr>
            <a:lvl9pPr eaLnBrk="0" hangingPunct="0">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t>下列各句中没有语病的一句是（　　）</a:t>
            </a:r>
            <a:endParaRPr kumimoji="0" lang="zh-CN" altLang="zh-CN"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834249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5" name="图片 2"/>
          <p:cNvPicPr>
            <a:picLocks noChangeAspect="1"/>
          </p:cNvPicPr>
          <p:nvPr/>
        </p:nvPicPr>
        <p:blipFill>
          <a:blip r:embed="rId2" cstate="print"/>
          <a:stretch>
            <a:fillRect/>
          </a:stretch>
        </p:blipFill>
        <p:spPr>
          <a:xfrm>
            <a:off x="1354138" y="503238"/>
            <a:ext cx="8813800" cy="1320800"/>
          </a:xfrm>
          <a:prstGeom prst="rect">
            <a:avLst/>
          </a:prstGeom>
          <a:noFill/>
          <a:ln w="9525">
            <a:noFill/>
          </a:ln>
        </p:spPr>
      </p:pic>
      <p:sp>
        <p:nvSpPr>
          <p:cNvPr id="11266" name="文本框 26"/>
          <p:cNvSpPr txBox="1"/>
          <p:nvPr/>
        </p:nvSpPr>
        <p:spPr>
          <a:xfrm>
            <a:off x="2333625" y="747713"/>
            <a:ext cx="8715375" cy="830262"/>
          </a:xfrm>
          <a:prstGeom prst="rect">
            <a:avLst/>
          </a:prstGeom>
          <a:noFill/>
          <a:ln w="9525">
            <a:noFill/>
          </a:ln>
        </p:spPr>
        <p:txBody>
          <a:bodyPr wrap="square" anchor="t">
            <a:spAutoFit/>
          </a:bodyPr>
          <a:lstStyle/>
          <a:p>
            <a:r>
              <a:rPr lang="zh-CN" altLang="en-US" sz="4800" b="1" dirty="0">
                <a:solidFill>
                  <a:srgbClr val="310E0D"/>
                </a:solidFill>
                <a:latin typeface="楷体" panose="02010609060101010101" charset="-122"/>
                <a:ea typeface="楷体" panose="02010609060101010101" charset="-122"/>
              </a:rPr>
              <a:t>（一）什么是重点？</a:t>
            </a:r>
            <a:endParaRPr lang="zh-CN" altLang="en-US" sz="4800" b="1" dirty="0">
              <a:solidFill>
                <a:srgbClr val="310E0D"/>
              </a:solidFill>
              <a:latin typeface="黑体" panose="02010609060101010101" charset="-122"/>
              <a:ea typeface="黑体" panose="02010609060101010101" charset="-122"/>
            </a:endParaRPr>
          </a:p>
        </p:txBody>
      </p:sp>
      <p:sp>
        <p:nvSpPr>
          <p:cNvPr id="28" name="文本框 27"/>
          <p:cNvSpPr txBox="1"/>
          <p:nvPr/>
        </p:nvSpPr>
        <p:spPr>
          <a:xfrm>
            <a:off x="1538288" y="2459038"/>
            <a:ext cx="8628062" cy="1014412"/>
          </a:xfrm>
          <a:prstGeom prst="rect">
            <a:avLst/>
          </a:prstGeom>
          <a:noFill/>
          <a:ln w="9525">
            <a:noFill/>
          </a:ln>
        </p:spPr>
        <p:txBody>
          <a:bodyPr wrap="square" anchor="t">
            <a:spAutoFit/>
          </a:bodyPr>
          <a:lstStyle/>
          <a:p>
            <a:pPr>
              <a:lnSpc>
                <a:spcPct val="150000"/>
              </a:lnSpc>
              <a:spcBef>
                <a:spcPts val="600"/>
              </a:spcBef>
              <a:spcAft>
                <a:spcPts val="600"/>
              </a:spcAft>
            </a:pPr>
            <a:r>
              <a:rPr lang="en-US" altLang="zh-CN" sz="4000" b="1" dirty="0">
                <a:solidFill>
                  <a:srgbClr val="FF0000"/>
                </a:solidFill>
                <a:latin typeface="楷体" panose="02010609060101010101" charset="-122"/>
                <a:ea typeface="楷体" panose="02010609060101010101" charset="-122"/>
              </a:rPr>
              <a:t>1</a:t>
            </a:r>
            <a:r>
              <a:rPr lang="zh-CN" altLang="en-US" sz="4000" b="1" dirty="0">
                <a:solidFill>
                  <a:srgbClr val="FF0000"/>
                </a:solidFill>
                <a:latin typeface="楷体" panose="02010609060101010101" charset="-122"/>
                <a:ea typeface="楷体" panose="02010609060101010101" charset="-122"/>
              </a:rPr>
              <a:t>、分值高的是重点。</a:t>
            </a:r>
          </a:p>
        </p:txBody>
      </p:sp>
      <p:pic>
        <p:nvPicPr>
          <p:cNvPr id="11268" name="图片 7"/>
          <p:cNvPicPr>
            <a:picLocks noChangeAspect="1"/>
          </p:cNvPicPr>
          <p:nvPr/>
        </p:nvPicPr>
        <p:blipFill>
          <a:blip r:embed="rId3" cstate="print"/>
          <a:stretch>
            <a:fillRect/>
          </a:stretch>
        </p:blipFill>
        <p:spPr>
          <a:xfrm>
            <a:off x="5441950" y="2098675"/>
            <a:ext cx="636588" cy="360363"/>
          </a:xfrm>
          <a:prstGeom prst="rect">
            <a:avLst/>
          </a:prstGeom>
          <a:noFill/>
          <a:ln w="9525">
            <a:noFill/>
          </a:ln>
        </p:spPr>
      </p:pic>
      <p:sp>
        <p:nvSpPr>
          <p:cNvPr id="2" name="文本框 1"/>
          <p:cNvSpPr txBox="1"/>
          <p:nvPr/>
        </p:nvSpPr>
        <p:spPr>
          <a:xfrm>
            <a:off x="1538288" y="3557588"/>
            <a:ext cx="8628062" cy="1014412"/>
          </a:xfrm>
          <a:prstGeom prst="rect">
            <a:avLst/>
          </a:prstGeom>
          <a:noFill/>
          <a:ln w="9525">
            <a:noFill/>
          </a:ln>
        </p:spPr>
        <p:txBody>
          <a:bodyPr wrap="square" anchor="t">
            <a:spAutoFit/>
          </a:bodyPr>
          <a:lstStyle/>
          <a:p>
            <a:pPr>
              <a:lnSpc>
                <a:spcPct val="150000"/>
              </a:lnSpc>
              <a:spcBef>
                <a:spcPts val="600"/>
              </a:spcBef>
              <a:spcAft>
                <a:spcPts val="600"/>
              </a:spcAft>
            </a:pPr>
            <a:r>
              <a:rPr lang="en-US" altLang="zh-CN" sz="4000" b="1" dirty="0">
                <a:solidFill>
                  <a:srgbClr val="FF0000"/>
                </a:solidFill>
                <a:latin typeface="楷体" panose="02010609060101010101" charset="-122"/>
                <a:ea typeface="楷体" panose="02010609060101010101" charset="-122"/>
              </a:rPr>
              <a:t>2</a:t>
            </a:r>
            <a:r>
              <a:rPr lang="zh-CN" altLang="en-US" sz="4000" b="1" dirty="0">
                <a:solidFill>
                  <a:srgbClr val="FF0000"/>
                </a:solidFill>
                <a:latin typeface="楷体" panose="02010609060101010101" charset="-122"/>
                <a:ea typeface="楷体" panose="02010609060101010101" charset="-122"/>
              </a:rPr>
              <a:t>、经常考的是重点。</a:t>
            </a:r>
          </a:p>
        </p:txBody>
      </p:sp>
      <p:sp>
        <p:nvSpPr>
          <p:cNvPr id="3" name="文本框 2"/>
          <p:cNvSpPr txBox="1"/>
          <p:nvPr/>
        </p:nvSpPr>
        <p:spPr>
          <a:xfrm>
            <a:off x="1447800" y="4743450"/>
            <a:ext cx="8628063" cy="1014413"/>
          </a:xfrm>
          <a:prstGeom prst="rect">
            <a:avLst/>
          </a:prstGeom>
          <a:noFill/>
          <a:ln w="9525">
            <a:noFill/>
          </a:ln>
        </p:spPr>
        <p:txBody>
          <a:bodyPr wrap="square" anchor="t">
            <a:spAutoFit/>
          </a:bodyPr>
          <a:lstStyle/>
          <a:p>
            <a:pPr>
              <a:lnSpc>
                <a:spcPct val="150000"/>
              </a:lnSpc>
              <a:spcBef>
                <a:spcPts val="600"/>
              </a:spcBef>
              <a:spcAft>
                <a:spcPts val="600"/>
              </a:spcAft>
            </a:pPr>
            <a:r>
              <a:rPr lang="en-US" altLang="zh-CN" sz="4000" b="1" dirty="0">
                <a:solidFill>
                  <a:srgbClr val="FF0000"/>
                </a:solidFill>
                <a:latin typeface="楷体" panose="02010609060101010101" charset="-122"/>
                <a:ea typeface="楷体" panose="02010609060101010101" charset="-122"/>
              </a:rPr>
              <a:t>3</a:t>
            </a:r>
            <a:r>
              <a:rPr lang="zh-CN" altLang="en-US" sz="4000" b="1" dirty="0">
                <a:solidFill>
                  <a:srgbClr val="FF0000"/>
                </a:solidFill>
                <a:latin typeface="楷体" panose="02010609060101010101" charset="-122"/>
                <a:ea typeface="楷体" panose="02010609060101010101" charset="-122"/>
              </a:rPr>
              <a:t>、今年可能考的是重点。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linds(horizontal)">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 grpId="0"/>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0FB9254-E1E5-4FB2-8AFC-6C33F0E3B7D0}"/>
              </a:ext>
            </a:extLst>
          </p:cNvPr>
          <p:cNvSpPr/>
          <p:nvPr/>
        </p:nvSpPr>
        <p:spPr>
          <a:xfrm>
            <a:off x="1358283" y="878889"/>
            <a:ext cx="9144000" cy="3788858"/>
          </a:xfrm>
          <a:prstGeom prst="rect">
            <a:avLst/>
          </a:prstGeom>
        </p:spPr>
        <p:txBody>
          <a:bodyPr wrap="square">
            <a:spAutoFit/>
          </a:bodyPr>
          <a:lstStyle/>
          <a:p>
            <a:pPr>
              <a:lnSpc>
                <a:spcPct val="150000"/>
              </a:lnSpc>
            </a:pPr>
            <a:r>
              <a:rPr lang="en-US" altLang="zh-CN" dirty="0">
                <a:solidFill>
                  <a:srgbClr val="333333"/>
                </a:solidFill>
                <a:latin typeface="Microsoft YaHei" panose="020B0503020204020204" pitchFamily="34" charset="-122"/>
                <a:ea typeface="Microsoft YaHei" panose="020B0503020204020204" pitchFamily="34" charset="-122"/>
              </a:rPr>
              <a:t>A</a:t>
            </a:r>
            <a:r>
              <a:rPr lang="zh-CN" altLang="en-US" dirty="0">
                <a:solidFill>
                  <a:srgbClr val="333333"/>
                </a:solidFill>
                <a:latin typeface="Microsoft YaHei" panose="020B0503020204020204" pitchFamily="34" charset="-122"/>
                <a:ea typeface="Microsoft YaHei" panose="020B0503020204020204" pitchFamily="34" charset="-122"/>
              </a:rPr>
              <a:t>．主语残缺，整句话缺少主语，应在“利用前”加上主语“我们”；搭配不当，“需求日益明显”搭配不当，应将“明显”改为“增强”；“扩大吸引力”动宾搭配不当，可改为“增强了我市旅游业的吸引力、扩大了我市旅游业的知名度”。</a:t>
            </a:r>
            <a:br>
              <a:rPr lang="zh-CN" altLang="en-US" dirty="0"/>
            </a:br>
            <a:r>
              <a:rPr lang="en-US" altLang="zh-CN" dirty="0">
                <a:solidFill>
                  <a:srgbClr val="333333"/>
                </a:solidFill>
                <a:latin typeface="Microsoft YaHei" panose="020B0503020204020204" pitchFamily="34" charset="-122"/>
                <a:ea typeface="Microsoft YaHei" panose="020B0503020204020204" pitchFamily="34" charset="-122"/>
              </a:rPr>
              <a:t>B</a:t>
            </a:r>
            <a:r>
              <a:rPr lang="zh-CN" altLang="en-US" dirty="0">
                <a:solidFill>
                  <a:srgbClr val="333333"/>
                </a:solidFill>
                <a:latin typeface="Microsoft YaHei" panose="020B0503020204020204" pitchFamily="34" charset="-122"/>
                <a:ea typeface="Microsoft YaHei" panose="020B0503020204020204" pitchFamily="34" charset="-122"/>
              </a:rPr>
              <a:t>．中途易辙，第一句话的叙述对象为“全球</a:t>
            </a:r>
            <a:r>
              <a:rPr lang="en-US" altLang="zh-CN" dirty="0">
                <a:solidFill>
                  <a:srgbClr val="333333"/>
                </a:solidFill>
                <a:latin typeface="Microsoft YaHei" panose="020B0503020204020204" pitchFamily="34" charset="-122"/>
                <a:ea typeface="Microsoft YaHei" panose="020B0503020204020204" pitchFamily="34" charset="-122"/>
              </a:rPr>
              <a:t>2000</a:t>
            </a:r>
            <a:r>
              <a:rPr lang="zh-CN" altLang="en-US" dirty="0">
                <a:solidFill>
                  <a:srgbClr val="333333"/>
                </a:solidFill>
                <a:latin typeface="Microsoft YaHei" panose="020B0503020204020204" pitchFamily="34" charset="-122"/>
                <a:ea typeface="Microsoft YaHei" panose="020B0503020204020204" pitchFamily="34" charset="-122"/>
              </a:rPr>
              <a:t>多位科学家”，具体怎么样还没有叙述完，就另起主语“人类史上首张清晰的超级黑洞照片”，应在“人类”前加上“使”；</a:t>
            </a:r>
            <a:br>
              <a:rPr lang="zh-CN" altLang="en-US" dirty="0"/>
            </a:br>
            <a:r>
              <a:rPr lang="en-US" altLang="zh-CN" dirty="0">
                <a:solidFill>
                  <a:srgbClr val="333333"/>
                </a:solidFill>
                <a:latin typeface="Microsoft YaHei" panose="020B0503020204020204" pitchFamily="34" charset="-122"/>
                <a:ea typeface="Microsoft YaHei" panose="020B0503020204020204" pitchFamily="34" charset="-122"/>
              </a:rPr>
              <a:t>C</a:t>
            </a:r>
            <a:r>
              <a:rPr lang="zh-CN" altLang="en-US" dirty="0">
                <a:solidFill>
                  <a:srgbClr val="333333"/>
                </a:solidFill>
                <a:latin typeface="Microsoft YaHei" panose="020B0503020204020204" pitchFamily="34" charset="-122"/>
                <a:ea typeface="Microsoft YaHei" panose="020B0503020204020204" pitchFamily="34" charset="-122"/>
              </a:rPr>
              <a:t>．句式杂糅，“旨在</a:t>
            </a:r>
            <a:r>
              <a:rPr lang="en-US" altLang="zh-CN"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333333"/>
                </a:solidFill>
                <a:latin typeface="Microsoft YaHei" panose="020B0503020204020204" pitchFamily="34" charset="-122"/>
                <a:ea typeface="Microsoft YaHei" panose="020B0503020204020204" pitchFamily="34" charset="-122"/>
              </a:rPr>
              <a:t>为目的”句式杂糅，应去掉“为目的”；</a:t>
            </a:r>
            <a:br>
              <a:rPr lang="zh-CN" altLang="en-US" dirty="0"/>
            </a:br>
            <a:r>
              <a:rPr lang="en-US" altLang="zh-CN" dirty="0">
                <a:solidFill>
                  <a:srgbClr val="333333"/>
                </a:solidFill>
                <a:latin typeface="Microsoft YaHei" panose="020B0503020204020204" pitchFamily="34" charset="-122"/>
                <a:ea typeface="Microsoft YaHei" panose="020B0503020204020204" pitchFamily="34" charset="-122"/>
              </a:rPr>
              <a:t>D</a:t>
            </a:r>
            <a:r>
              <a:rPr lang="zh-CN" altLang="en-US" dirty="0">
                <a:solidFill>
                  <a:srgbClr val="333333"/>
                </a:solidFill>
                <a:latin typeface="Microsoft YaHei" panose="020B0503020204020204" pitchFamily="34" charset="-122"/>
                <a:ea typeface="Microsoft YaHei" panose="020B0503020204020204" pitchFamily="34" charset="-122"/>
              </a:rPr>
              <a:t>．表述正确。</a:t>
            </a:r>
            <a:br>
              <a:rPr lang="zh-CN" altLang="en-US" dirty="0"/>
            </a:br>
            <a:br>
              <a:rPr lang="zh-CN" altLang="en-US" dirty="0"/>
            </a:br>
            <a:endParaRPr lang="zh-CN" altLang="en-US" dirty="0"/>
          </a:p>
        </p:txBody>
      </p:sp>
    </p:spTree>
    <p:extLst>
      <p:ext uri="{BB962C8B-B14F-4D97-AF65-F5344CB8AC3E}">
        <p14:creationId xmlns:p14="http://schemas.microsoft.com/office/powerpoint/2010/main" val="35469863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F8DAF3EC-A8CF-462F-AAF5-0B60B29B3756}"/>
              </a:ext>
            </a:extLst>
          </p:cNvPr>
          <p:cNvSpPr>
            <a:spLocks noGrp="1"/>
          </p:cNvSpPr>
          <p:nvPr>
            <p:ph type="title"/>
          </p:nvPr>
        </p:nvSpPr>
        <p:spPr/>
        <p:txBody>
          <a:bodyPr/>
          <a:lstStyle/>
          <a:p>
            <a:endParaRPr lang="zh-CN" altLang="en-US" dirty="0"/>
          </a:p>
        </p:txBody>
      </p:sp>
      <p:sp>
        <p:nvSpPr>
          <p:cNvPr id="4" name="内容占位符 3">
            <a:extLst>
              <a:ext uri="{FF2B5EF4-FFF2-40B4-BE49-F238E27FC236}">
                <a16:creationId xmlns:a16="http://schemas.microsoft.com/office/drawing/2014/main" id="{E6026470-087A-49BB-B525-0BFFF998A11C}"/>
              </a:ext>
            </a:extLst>
          </p:cNvPr>
          <p:cNvSpPr>
            <a:spLocks noGrp="1"/>
          </p:cNvSpPr>
          <p:nvPr>
            <p:ph sz="half" idx="1"/>
          </p:nvPr>
        </p:nvSpPr>
        <p:spPr>
          <a:xfrm>
            <a:off x="667747" y="956529"/>
            <a:ext cx="4896207" cy="4111612"/>
          </a:xfrm>
        </p:spPr>
        <p:txBody>
          <a:bodyPr>
            <a:noAutofit/>
          </a:bodyPr>
          <a:lstStyle/>
          <a:p>
            <a:pPr>
              <a:lnSpc>
                <a:spcPct val="170000"/>
              </a:lnSpc>
            </a:pPr>
            <a:r>
              <a:rPr lang="zh-CN" altLang="en-US" sz="1800" dirty="0">
                <a:solidFill>
                  <a:srgbClr val="333333"/>
                </a:solidFill>
                <a:latin typeface="Microsoft YaHei" panose="020B0503020204020204" pitchFamily="34" charset="-122"/>
                <a:ea typeface="Microsoft YaHei" panose="020B0503020204020204" pitchFamily="34" charset="-122"/>
              </a:rPr>
              <a:t>本题考查病句的辨析及修改能力，要结合常见病句类型来分析语句。常见的病句类型有语序不当、搭配不当、成分残缺或赘余、结构混乱、表意不明、不合逻辑。如果遇到难以辨别错误类型的句子，可以按病句类型一一衡量，也可以通过划分句子结构来辨明错误类型，同时结合语感以及一些常见语病的特征进行判断。</a:t>
            </a:r>
            <a:br>
              <a:rPr lang="zh-CN" altLang="en-US" sz="1800" dirty="0"/>
            </a:br>
            <a:r>
              <a:rPr lang="zh-CN" altLang="en-US" sz="1800" dirty="0">
                <a:solidFill>
                  <a:srgbClr val="333333"/>
                </a:solidFill>
                <a:latin typeface="Microsoft YaHei" panose="020B0503020204020204" pitchFamily="34" charset="-122"/>
                <a:ea typeface="Microsoft YaHei" panose="020B0503020204020204" pitchFamily="34" charset="-122"/>
              </a:rPr>
              <a:t>句式杂糅即两种句式混在一起表达，造成了结构上的混乱。</a:t>
            </a:r>
            <a:br>
              <a:rPr lang="zh-CN" altLang="en-US" sz="1800" dirty="0"/>
            </a:br>
            <a:br>
              <a:rPr lang="zh-CN" altLang="en-US" sz="1800" dirty="0"/>
            </a:br>
            <a:endParaRPr lang="zh-CN" altLang="en-US" sz="1800" dirty="0"/>
          </a:p>
        </p:txBody>
      </p:sp>
      <p:sp>
        <p:nvSpPr>
          <p:cNvPr id="5" name="内容占位符 4">
            <a:extLst>
              <a:ext uri="{FF2B5EF4-FFF2-40B4-BE49-F238E27FC236}">
                <a16:creationId xmlns:a16="http://schemas.microsoft.com/office/drawing/2014/main" id="{D6169DCA-8A9D-47DB-82E8-AC4801BEA4EF}"/>
              </a:ext>
            </a:extLst>
          </p:cNvPr>
          <p:cNvSpPr>
            <a:spLocks noGrp="1"/>
          </p:cNvSpPr>
          <p:nvPr>
            <p:ph sz="half" idx="2"/>
          </p:nvPr>
        </p:nvSpPr>
        <p:spPr>
          <a:xfrm>
            <a:off x="5559261" y="249093"/>
            <a:ext cx="4896207" cy="4111612"/>
          </a:xfrm>
        </p:spPr>
        <p:txBody>
          <a:bodyPr>
            <a:normAutofit fontScale="25000" lnSpcReduction="20000"/>
          </a:bodyPr>
          <a:lstStyle/>
          <a:p>
            <a:pPr>
              <a:lnSpc>
                <a:spcPct val="170000"/>
              </a:lnSpc>
            </a:pPr>
            <a:r>
              <a:rPr lang="zh-CN" altLang="en-US" sz="7200" dirty="0">
                <a:solidFill>
                  <a:srgbClr val="333333"/>
                </a:solidFill>
                <a:latin typeface="Microsoft YaHei" panose="020B0503020204020204" pitchFamily="34" charset="-122"/>
                <a:ea typeface="Microsoft YaHei" panose="020B0503020204020204" pitchFamily="34" charset="-122"/>
              </a:rPr>
              <a:t>常见句式杂糅类型： </a:t>
            </a:r>
            <a:endParaRPr lang="en-US" altLang="zh-CN" sz="7200" dirty="0">
              <a:solidFill>
                <a:srgbClr val="333333"/>
              </a:solidFill>
              <a:latin typeface="Microsoft YaHei" panose="020B0503020204020204" pitchFamily="34" charset="-122"/>
              <a:ea typeface="Microsoft YaHei" panose="020B0503020204020204" pitchFamily="34" charset="-122"/>
            </a:endParaRPr>
          </a:p>
          <a:p>
            <a:pPr>
              <a:lnSpc>
                <a:spcPct val="170000"/>
              </a:lnSpc>
            </a:pPr>
            <a:r>
              <a:rPr lang="zh-CN" altLang="en-US" sz="7200" dirty="0">
                <a:solidFill>
                  <a:srgbClr val="333333"/>
                </a:solidFill>
                <a:latin typeface="Microsoft YaHei" panose="020B0503020204020204" pitchFamily="34" charset="-122"/>
                <a:ea typeface="Microsoft YaHei" panose="020B0503020204020204" pitchFamily="34" charset="-122"/>
              </a:rPr>
              <a:t>（</a:t>
            </a:r>
            <a:r>
              <a:rPr lang="en-US" altLang="zh-CN" sz="7200" dirty="0">
                <a:solidFill>
                  <a:srgbClr val="333333"/>
                </a:solidFill>
                <a:latin typeface="Microsoft YaHei" panose="020B0503020204020204" pitchFamily="34" charset="-122"/>
                <a:ea typeface="Microsoft YaHei" panose="020B0503020204020204" pitchFamily="34" charset="-122"/>
              </a:rPr>
              <a:t>1</a:t>
            </a:r>
            <a:r>
              <a:rPr lang="zh-CN" altLang="en-US" sz="7200" dirty="0">
                <a:solidFill>
                  <a:srgbClr val="333333"/>
                </a:solidFill>
                <a:latin typeface="Microsoft YaHei" panose="020B0503020204020204" pitchFamily="34" charset="-122"/>
                <a:ea typeface="Microsoft YaHei" panose="020B0503020204020204" pitchFamily="34" charset="-122"/>
              </a:rPr>
              <a:t>）表对象，对于</a:t>
            </a:r>
            <a:r>
              <a:rPr lang="en-US" altLang="zh-CN" sz="7200" dirty="0">
                <a:solidFill>
                  <a:srgbClr val="333333"/>
                </a:solidFill>
                <a:latin typeface="Microsoft YaHei" panose="020B0503020204020204" pitchFamily="34" charset="-122"/>
                <a:ea typeface="Microsoft YaHei" panose="020B0503020204020204" pitchFamily="34" charset="-122"/>
              </a:rPr>
              <a:t>……</a:t>
            </a:r>
            <a:r>
              <a:rPr lang="zh-CN" altLang="en-US" sz="7200" dirty="0">
                <a:solidFill>
                  <a:srgbClr val="333333"/>
                </a:solidFill>
                <a:latin typeface="Microsoft YaHei" panose="020B0503020204020204" pitchFamily="34" charset="-122"/>
                <a:ea typeface="Microsoft YaHei" panose="020B0503020204020204" pitchFamily="34" charset="-122"/>
              </a:rPr>
              <a:t>上</a:t>
            </a:r>
            <a:br>
              <a:rPr lang="zh-CN" altLang="en-US" sz="7200" dirty="0"/>
            </a:br>
            <a:r>
              <a:rPr lang="zh-CN" altLang="en-US" sz="7200" dirty="0">
                <a:solidFill>
                  <a:srgbClr val="333333"/>
                </a:solidFill>
                <a:latin typeface="Microsoft YaHei" panose="020B0503020204020204" pitchFamily="34" charset="-122"/>
                <a:ea typeface="Microsoft YaHei" panose="020B0503020204020204" pitchFamily="34" charset="-122"/>
              </a:rPr>
              <a:t>（</a:t>
            </a:r>
            <a:r>
              <a:rPr lang="en-US" altLang="zh-CN" sz="7200" dirty="0">
                <a:solidFill>
                  <a:srgbClr val="333333"/>
                </a:solidFill>
                <a:latin typeface="Microsoft YaHei" panose="020B0503020204020204" pitchFamily="34" charset="-122"/>
                <a:ea typeface="Microsoft YaHei" panose="020B0503020204020204" pitchFamily="34" charset="-122"/>
              </a:rPr>
              <a:t>2</a:t>
            </a:r>
            <a:r>
              <a:rPr lang="zh-CN" altLang="en-US" sz="7200" dirty="0">
                <a:solidFill>
                  <a:srgbClr val="333333"/>
                </a:solidFill>
                <a:latin typeface="Microsoft YaHei" panose="020B0503020204020204" pitchFamily="34" charset="-122"/>
                <a:ea typeface="Microsoft YaHei" panose="020B0503020204020204" pitchFamily="34" charset="-122"/>
              </a:rPr>
              <a:t>）表决定，以</a:t>
            </a:r>
            <a:r>
              <a:rPr lang="en-US" altLang="zh-CN" sz="7200" dirty="0">
                <a:solidFill>
                  <a:srgbClr val="333333"/>
                </a:solidFill>
                <a:latin typeface="Microsoft YaHei" panose="020B0503020204020204" pitchFamily="34" charset="-122"/>
                <a:ea typeface="Microsoft YaHei" panose="020B0503020204020204" pitchFamily="34" charset="-122"/>
              </a:rPr>
              <a:t>……</a:t>
            </a:r>
            <a:r>
              <a:rPr lang="zh-CN" altLang="en-US" sz="7200" dirty="0">
                <a:solidFill>
                  <a:srgbClr val="333333"/>
                </a:solidFill>
                <a:latin typeface="Microsoft YaHei" panose="020B0503020204020204" pitchFamily="34" charset="-122"/>
                <a:ea typeface="Microsoft YaHei" panose="020B0503020204020204" pitchFamily="34" charset="-122"/>
              </a:rPr>
              <a:t>即可</a:t>
            </a:r>
            <a:br>
              <a:rPr lang="zh-CN" altLang="en-US" sz="7200" dirty="0"/>
            </a:br>
            <a:r>
              <a:rPr lang="zh-CN" altLang="en-US" sz="7200" dirty="0">
                <a:solidFill>
                  <a:srgbClr val="333333"/>
                </a:solidFill>
                <a:latin typeface="Microsoft YaHei" panose="020B0503020204020204" pitchFamily="34" charset="-122"/>
                <a:ea typeface="Microsoft YaHei" panose="020B0503020204020204" pitchFamily="34" charset="-122"/>
              </a:rPr>
              <a:t>（</a:t>
            </a:r>
            <a:r>
              <a:rPr lang="en-US" altLang="zh-CN" sz="7200" dirty="0">
                <a:solidFill>
                  <a:srgbClr val="333333"/>
                </a:solidFill>
                <a:latin typeface="Microsoft YaHei" panose="020B0503020204020204" pitchFamily="34" charset="-122"/>
                <a:ea typeface="Microsoft YaHei" panose="020B0503020204020204" pitchFamily="34" charset="-122"/>
              </a:rPr>
              <a:t>3</a:t>
            </a:r>
            <a:r>
              <a:rPr lang="zh-CN" altLang="en-US" sz="7200" dirty="0">
                <a:solidFill>
                  <a:srgbClr val="333333"/>
                </a:solidFill>
                <a:latin typeface="Microsoft YaHei" panose="020B0503020204020204" pitchFamily="34" charset="-122"/>
                <a:ea typeface="Microsoft YaHei" panose="020B0503020204020204" pitchFamily="34" charset="-122"/>
              </a:rPr>
              <a:t>）表事由，借口</a:t>
            </a:r>
            <a:r>
              <a:rPr lang="en-US" altLang="zh-CN" sz="7200" dirty="0">
                <a:solidFill>
                  <a:srgbClr val="333333"/>
                </a:solidFill>
                <a:latin typeface="Microsoft YaHei" panose="020B0503020204020204" pitchFamily="34" charset="-122"/>
                <a:ea typeface="Microsoft YaHei" panose="020B0503020204020204" pitchFamily="34" charset="-122"/>
              </a:rPr>
              <a:t>……</a:t>
            </a:r>
            <a:r>
              <a:rPr lang="zh-CN" altLang="en-US" sz="7200" dirty="0">
                <a:solidFill>
                  <a:srgbClr val="333333"/>
                </a:solidFill>
                <a:latin typeface="Microsoft YaHei" panose="020B0503020204020204" pitchFamily="34" charset="-122"/>
                <a:ea typeface="Microsoft YaHei" panose="020B0503020204020204" pitchFamily="34" charset="-122"/>
              </a:rPr>
              <a:t>为名</a:t>
            </a:r>
            <a:br>
              <a:rPr lang="zh-CN" altLang="en-US" sz="7200" dirty="0"/>
            </a:br>
            <a:r>
              <a:rPr lang="zh-CN" altLang="en-US" sz="7200" dirty="0">
                <a:solidFill>
                  <a:srgbClr val="333333"/>
                </a:solidFill>
                <a:latin typeface="Microsoft YaHei" panose="020B0503020204020204" pitchFamily="34" charset="-122"/>
                <a:ea typeface="Microsoft YaHei" panose="020B0503020204020204" pitchFamily="34" charset="-122"/>
              </a:rPr>
              <a:t>（</a:t>
            </a:r>
            <a:r>
              <a:rPr lang="en-US" altLang="zh-CN" sz="7200" dirty="0">
                <a:solidFill>
                  <a:srgbClr val="333333"/>
                </a:solidFill>
                <a:latin typeface="Microsoft YaHei" panose="020B0503020204020204" pitchFamily="34" charset="-122"/>
                <a:ea typeface="Microsoft YaHei" panose="020B0503020204020204" pitchFamily="34" charset="-122"/>
              </a:rPr>
              <a:t>4</a:t>
            </a:r>
            <a:r>
              <a:rPr lang="zh-CN" altLang="en-US" sz="7200" dirty="0">
                <a:solidFill>
                  <a:srgbClr val="333333"/>
                </a:solidFill>
                <a:latin typeface="Microsoft YaHei" panose="020B0503020204020204" pitchFamily="34" charset="-122"/>
                <a:ea typeface="Microsoft YaHei" panose="020B0503020204020204" pitchFamily="34" charset="-122"/>
              </a:rPr>
              <a:t>）表构成，由（包括、分）</a:t>
            </a:r>
            <a:r>
              <a:rPr lang="en-US" altLang="zh-CN" sz="7200" dirty="0">
                <a:solidFill>
                  <a:srgbClr val="333333"/>
                </a:solidFill>
                <a:latin typeface="Microsoft YaHei" panose="020B0503020204020204" pitchFamily="34" charset="-122"/>
                <a:ea typeface="Microsoft YaHei" panose="020B0503020204020204" pitchFamily="34" charset="-122"/>
              </a:rPr>
              <a:t>……</a:t>
            </a:r>
            <a:r>
              <a:rPr lang="zh-CN" altLang="en-US" sz="7200" dirty="0">
                <a:solidFill>
                  <a:srgbClr val="333333"/>
                </a:solidFill>
                <a:latin typeface="Microsoft YaHei" panose="020B0503020204020204" pitchFamily="34" charset="-122"/>
                <a:ea typeface="Microsoft YaHei" panose="020B0503020204020204" pitchFamily="34" charset="-122"/>
              </a:rPr>
              <a:t>组成</a:t>
            </a:r>
            <a:br>
              <a:rPr lang="zh-CN" altLang="en-US" sz="7200" dirty="0"/>
            </a:br>
            <a:r>
              <a:rPr lang="zh-CN" altLang="en-US" sz="7200" dirty="0">
                <a:solidFill>
                  <a:srgbClr val="333333"/>
                </a:solidFill>
                <a:latin typeface="Microsoft YaHei" panose="020B0503020204020204" pitchFamily="34" charset="-122"/>
                <a:ea typeface="Microsoft YaHei" panose="020B0503020204020204" pitchFamily="34" charset="-122"/>
              </a:rPr>
              <a:t>（</a:t>
            </a:r>
            <a:r>
              <a:rPr lang="en-US" altLang="zh-CN" sz="7200" dirty="0">
                <a:solidFill>
                  <a:srgbClr val="333333"/>
                </a:solidFill>
                <a:latin typeface="Microsoft YaHei" panose="020B0503020204020204" pitchFamily="34" charset="-122"/>
                <a:ea typeface="Microsoft YaHei" panose="020B0503020204020204" pitchFamily="34" charset="-122"/>
              </a:rPr>
              <a:t>5</a:t>
            </a:r>
            <a:r>
              <a:rPr lang="zh-CN" altLang="en-US" sz="7200" dirty="0">
                <a:solidFill>
                  <a:srgbClr val="333333"/>
                </a:solidFill>
                <a:latin typeface="Microsoft YaHei" panose="020B0503020204020204" pitchFamily="34" charset="-122"/>
                <a:ea typeface="Microsoft YaHei" panose="020B0503020204020204" pitchFamily="34" charset="-122"/>
              </a:rPr>
              <a:t>）表意愿，本着</a:t>
            </a:r>
            <a:r>
              <a:rPr lang="en-US" altLang="zh-CN" sz="7200" dirty="0">
                <a:solidFill>
                  <a:srgbClr val="333333"/>
                </a:solidFill>
                <a:latin typeface="Microsoft YaHei" panose="020B0503020204020204" pitchFamily="34" charset="-122"/>
                <a:ea typeface="Microsoft YaHei" panose="020B0503020204020204" pitchFamily="34" charset="-122"/>
              </a:rPr>
              <a:t>……</a:t>
            </a:r>
            <a:r>
              <a:rPr lang="zh-CN" altLang="en-US" sz="7200" dirty="0">
                <a:solidFill>
                  <a:srgbClr val="333333"/>
                </a:solidFill>
                <a:latin typeface="Microsoft YaHei" panose="020B0503020204020204" pitchFamily="34" charset="-122"/>
                <a:ea typeface="Microsoft YaHei" panose="020B0503020204020204" pitchFamily="34" charset="-122"/>
              </a:rPr>
              <a:t>为原则</a:t>
            </a:r>
            <a:br>
              <a:rPr lang="zh-CN" altLang="en-US" sz="7200" dirty="0"/>
            </a:br>
            <a:r>
              <a:rPr lang="zh-CN" altLang="en-US" sz="7200" dirty="0">
                <a:solidFill>
                  <a:srgbClr val="333333"/>
                </a:solidFill>
                <a:latin typeface="Microsoft YaHei" panose="020B0503020204020204" pitchFamily="34" charset="-122"/>
                <a:ea typeface="Microsoft YaHei" panose="020B0503020204020204" pitchFamily="34" charset="-122"/>
              </a:rPr>
              <a:t>（</a:t>
            </a:r>
            <a:r>
              <a:rPr lang="en-US" altLang="zh-CN" sz="7200" dirty="0">
                <a:solidFill>
                  <a:srgbClr val="333333"/>
                </a:solidFill>
                <a:latin typeface="Microsoft YaHei" panose="020B0503020204020204" pitchFamily="34" charset="-122"/>
                <a:ea typeface="Microsoft YaHei" panose="020B0503020204020204" pitchFamily="34" charset="-122"/>
              </a:rPr>
              <a:t>6</a:t>
            </a:r>
            <a:r>
              <a:rPr lang="zh-CN" altLang="en-US" sz="7200" dirty="0">
                <a:solidFill>
                  <a:srgbClr val="333333"/>
                </a:solidFill>
                <a:latin typeface="Microsoft YaHei" panose="020B0503020204020204" pitchFamily="34" charset="-122"/>
                <a:ea typeface="Microsoft YaHei" panose="020B0503020204020204" pitchFamily="34" charset="-122"/>
              </a:rPr>
              <a:t>）表被动，被（受）</a:t>
            </a:r>
            <a:r>
              <a:rPr lang="en-US" altLang="zh-CN" sz="7200" dirty="0">
                <a:solidFill>
                  <a:srgbClr val="333333"/>
                </a:solidFill>
                <a:latin typeface="Microsoft YaHei" panose="020B0503020204020204" pitchFamily="34" charset="-122"/>
                <a:ea typeface="Microsoft YaHei" panose="020B0503020204020204" pitchFamily="34" charset="-122"/>
              </a:rPr>
              <a:t>……</a:t>
            </a:r>
            <a:r>
              <a:rPr lang="zh-CN" altLang="en-US" sz="7200" dirty="0">
                <a:solidFill>
                  <a:srgbClr val="333333"/>
                </a:solidFill>
                <a:latin typeface="Microsoft YaHei" panose="020B0503020204020204" pitchFamily="34" charset="-122"/>
                <a:ea typeface="Microsoft YaHei" panose="020B0503020204020204" pitchFamily="34" charset="-122"/>
              </a:rPr>
              <a:t>所</a:t>
            </a:r>
            <a:br>
              <a:rPr lang="zh-CN" altLang="en-US" sz="7200" dirty="0"/>
            </a:br>
            <a:r>
              <a:rPr lang="zh-CN" altLang="en-US" sz="7200" dirty="0">
                <a:solidFill>
                  <a:srgbClr val="333333"/>
                </a:solidFill>
                <a:latin typeface="Microsoft YaHei" panose="020B0503020204020204" pitchFamily="34" charset="-122"/>
                <a:ea typeface="Microsoft YaHei" panose="020B0503020204020204" pitchFamily="34" charset="-122"/>
              </a:rPr>
              <a:t>（</a:t>
            </a:r>
            <a:r>
              <a:rPr lang="en-US" altLang="zh-CN" sz="7200" dirty="0">
                <a:solidFill>
                  <a:srgbClr val="333333"/>
                </a:solidFill>
                <a:latin typeface="Microsoft YaHei" panose="020B0503020204020204" pitchFamily="34" charset="-122"/>
                <a:ea typeface="Microsoft YaHei" panose="020B0503020204020204" pitchFamily="34" charset="-122"/>
              </a:rPr>
              <a:t>7</a:t>
            </a:r>
            <a:r>
              <a:rPr lang="zh-CN" altLang="en-US" sz="7200" dirty="0">
                <a:solidFill>
                  <a:srgbClr val="333333"/>
                </a:solidFill>
                <a:latin typeface="Microsoft YaHei" panose="020B0503020204020204" pitchFamily="34" charset="-122"/>
                <a:ea typeface="Microsoft YaHei" panose="020B0503020204020204" pitchFamily="34" charset="-122"/>
              </a:rPr>
              <a:t>）原因是</a:t>
            </a:r>
            <a:r>
              <a:rPr lang="en-US" altLang="zh-CN" sz="7200" dirty="0">
                <a:solidFill>
                  <a:srgbClr val="333333"/>
                </a:solidFill>
                <a:latin typeface="Microsoft YaHei" panose="020B0503020204020204" pitchFamily="34" charset="-122"/>
                <a:ea typeface="Microsoft YaHei" panose="020B0503020204020204" pitchFamily="34" charset="-122"/>
              </a:rPr>
              <a:t>……</a:t>
            </a:r>
            <a:r>
              <a:rPr lang="zh-CN" altLang="en-US" sz="7200" dirty="0">
                <a:solidFill>
                  <a:srgbClr val="333333"/>
                </a:solidFill>
                <a:latin typeface="Microsoft YaHei" panose="020B0503020204020204" pitchFamily="34" charset="-122"/>
                <a:ea typeface="Microsoft YaHei" panose="020B0503020204020204" pitchFamily="34" charset="-122"/>
              </a:rPr>
              <a:t>造成（引起、作怪）</a:t>
            </a:r>
            <a:br>
              <a:rPr lang="zh-CN" altLang="en-US" sz="7200" dirty="0"/>
            </a:br>
            <a:r>
              <a:rPr lang="zh-CN" altLang="en-US" sz="7200" dirty="0">
                <a:solidFill>
                  <a:srgbClr val="333333"/>
                </a:solidFill>
                <a:latin typeface="Microsoft YaHei" panose="020B0503020204020204" pitchFamily="34" charset="-122"/>
                <a:ea typeface="Microsoft YaHei" panose="020B0503020204020204" pitchFamily="34" charset="-122"/>
              </a:rPr>
              <a:t>（</a:t>
            </a:r>
            <a:r>
              <a:rPr lang="en-US" altLang="zh-CN" sz="7200" dirty="0">
                <a:solidFill>
                  <a:srgbClr val="333333"/>
                </a:solidFill>
                <a:latin typeface="Microsoft YaHei" panose="020B0503020204020204" pitchFamily="34" charset="-122"/>
                <a:ea typeface="Microsoft YaHei" panose="020B0503020204020204" pitchFamily="34" charset="-122"/>
              </a:rPr>
              <a:t>8</a:t>
            </a:r>
            <a:r>
              <a:rPr lang="zh-CN" altLang="en-US" sz="7200" dirty="0">
                <a:solidFill>
                  <a:srgbClr val="333333"/>
                </a:solidFill>
                <a:latin typeface="Microsoft YaHei" panose="020B0503020204020204" pitchFamily="34" charset="-122"/>
                <a:ea typeface="Microsoft YaHei" panose="020B0503020204020204" pitchFamily="34" charset="-122"/>
              </a:rPr>
              <a:t>）高达</a:t>
            </a:r>
            <a:r>
              <a:rPr lang="en-US" altLang="zh-CN" sz="7200" dirty="0">
                <a:solidFill>
                  <a:srgbClr val="333333"/>
                </a:solidFill>
                <a:latin typeface="Microsoft YaHei" panose="020B0503020204020204" pitchFamily="34" charset="-122"/>
                <a:ea typeface="Microsoft YaHei" panose="020B0503020204020204" pitchFamily="34" charset="-122"/>
              </a:rPr>
              <a:t>……</a:t>
            </a:r>
            <a:r>
              <a:rPr lang="zh-CN" altLang="en-US" sz="7200" dirty="0">
                <a:solidFill>
                  <a:srgbClr val="333333"/>
                </a:solidFill>
                <a:latin typeface="Microsoft YaHei" panose="020B0503020204020204" pitchFamily="34" charset="-122"/>
                <a:ea typeface="Microsoft YaHei" panose="020B0503020204020204" pitchFamily="34" charset="-122"/>
              </a:rPr>
              <a:t>之巨</a:t>
            </a:r>
            <a:br>
              <a:rPr lang="zh-CN" altLang="en-US" sz="7200" dirty="0"/>
            </a:br>
            <a:r>
              <a:rPr lang="zh-CN" altLang="en-US" sz="7200" dirty="0">
                <a:solidFill>
                  <a:srgbClr val="333333"/>
                </a:solidFill>
                <a:latin typeface="Microsoft YaHei" panose="020B0503020204020204" pitchFamily="34" charset="-122"/>
                <a:ea typeface="Microsoft YaHei" panose="020B0503020204020204" pitchFamily="34" charset="-122"/>
              </a:rPr>
              <a:t>（</a:t>
            </a:r>
            <a:r>
              <a:rPr lang="en-US" altLang="zh-CN" sz="7200" dirty="0">
                <a:solidFill>
                  <a:srgbClr val="333333"/>
                </a:solidFill>
                <a:latin typeface="Microsoft YaHei" panose="020B0503020204020204" pitchFamily="34" charset="-122"/>
                <a:ea typeface="Microsoft YaHei" panose="020B0503020204020204" pitchFamily="34" charset="-122"/>
              </a:rPr>
              <a:t>9</a:t>
            </a:r>
            <a:r>
              <a:rPr lang="zh-CN" altLang="en-US" sz="7200" dirty="0">
                <a:solidFill>
                  <a:srgbClr val="333333"/>
                </a:solidFill>
                <a:latin typeface="Microsoft YaHei" panose="020B0503020204020204" pitchFamily="34" charset="-122"/>
                <a:ea typeface="Microsoft YaHei" panose="020B0503020204020204" pitchFamily="34" charset="-122"/>
              </a:rPr>
              <a:t>）表目的，旨在以</a:t>
            </a:r>
            <a:r>
              <a:rPr lang="en-US" altLang="zh-CN" sz="7200" dirty="0">
                <a:solidFill>
                  <a:srgbClr val="333333"/>
                </a:solidFill>
                <a:latin typeface="Microsoft YaHei" panose="020B0503020204020204" pitchFamily="34" charset="-122"/>
                <a:ea typeface="Microsoft YaHei" panose="020B0503020204020204" pitchFamily="34" charset="-122"/>
              </a:rPr>
              <a:t>……</a:t>
            </a:r>
            <a:r>
              <a:rPr lang="zh-CN" altLang="en-US" sz="7200" dirty="0">
                <a:solidFill>
                  <a:srgbClr val="333333"/>
                </a:solidFill>
                <a:latin typeface="Microsoft YaHei" panose="020B0503020204020204" pitchFamily="34" charset="-122"/>
                <a:ea typeface="Microsoft YaHei" panose="020B0503020204020204" pitchFamily="34" charset="-122"/>
              </a:rPr>
              <a:t>为目的</a:t>
            </a:r>
            <a:br>
              <a:rPr lang="zh-CN" altLang="en-US" sz="7200" dirty="0"/>
            </a:br>
            <a:r>
              <a:rPr lang="zh-CN" altLang="en-US" sz="7200" dirty="0">
                <a:solidFill>
                  <a:srgbClr val="333333"/>
                </a:solidFill>
                <a:latin typeface="Microsoft YaHei" panose="020B0503020204020204" pitchFamily="34" charset="-122"/>
                <a:ea typeface="Microsoft YaHei" panose="020B0503020204020204" pitchFamily="34" charset="-122"/>
              </a:rPr>
              <a:t>（</a:t>
            </a:r>
            <a:r>
              <a:rPr lang="en-US" altLang="zh-CN" sz="7200" dirty="0">
                <a:solidFill>
                  <a:srgbClr val="333333"/>
                </a:solidFill>
                <a:latin typeface="Microsoft YaHei" panose="020B0503020204020204" pitchFamily="34" charset="-122"/>
                <a:ea typeface="Microsoft YaHei" panose="020B0503020204020204" pitchFamily="34" charset="-122"/>
              </a:rPr>
              <a:t>10</a:t>
            </a:r>
            <a:r>
              <a:rPr lang="zh-CN" altLang="en-US" sz="7200" dirty="0">
                <a:solidFill>
                  <a:srgbClr val="333333"/>
                </a:solidFill>
                <a:latin typeface="Microsoft YaHei" panose="020B0503020204020204" pitchFamily="34" charset="-122"/>
                <a:ea typeface="Microsoft YaHei" panose="020B0503020204020204" pitchFamily="34" charset="-122"/>
              </a:rPr>
              <a:t>）表范围，大多以</a:t>
            </a:r>
            <a:r>
              <a:rPr lang="en-US" altLang="zh-CN" sz="7200" dirty="0">
                <a:solidFill>
                  <a:srgbClr val="333333"/>
                </a:solidFill>
                <a:latin typeface="Microsoft YaHei" panose="020B0503020204020204" pitchFamily="34" charset="-122"/>
                <a:ea typeface="Microsoft YaHei" panose="020B0503020204020204" pitchFamily="34" charset="-122"/>
              </a:rPr>
              <a:t>……</a:t>
            </a:r>
            <a:r>
              <a:rPr lang="zh-CN" altLang="en-US" sz="7200" dirty="0">
                <a:solidFill>
                  <a:srgbClr val="333333"/>
                </a:solidFill>
                <a:latin typeface="Microsoft YaHei" panose="020B0503020204020204" pitchFamily="34" charset="-122"/>
                <a:ea typeface="Microsoft YaHei" panose="020B0503020204020204" pitchFamily="34" charset="-122"/>
              </a:rPr>
              <a:t>为主</a:t>
            </a:r>
            <a:br>
              <a:rPr lang="zh-CN" altLang="en-US" sz="7200" dirty="0"/>
            </a:br>
            <a:r>
              <a:rPr lang="zh-CN" altLang="en-US" sz="7200" dirty="0">
                <a:solidFill>
                  <a:srgbClr val="333333"/>
                </a:solidFill>
                <a:latin typeface="Microsoft YaHei" panose="020B0503020204020204" pitchFamily="34" charset="-122"/>
                <a:ea typeface="Microsoft YaHei" panose="020B0503020204020204" pitchFamily="34" charset="-122"/>
              </a:rPr>
              <a:t>（</a:t>
            </a:r>
            <a:r>
              <a:rPr lang="en-US" altLang="zh-CN" sz="7200" dirty="0">
                <a:solidFill>
                  <a:srgbClr val="333333"/>
                </a:solidFill>
                <a:latin typeface="Microsoft YaHei" panose="020B0503020204020204" pitchFamily="34" charset="-122"/>
                <a:ea typeface="Microsoft YaHei" panose="020B0503020204020204" pitchFamily="34" charset="-122"/>
              </a:rPr>
              <a:t>11</a:t>
            </a:r>
            <a:r>
              <a:rPr lang="zh-CN" altLang="en-US" sz="7200" dirty="0">
                <a:solidFill>
                  <a:srgbClr val="333333"/>
                </a:solidFill>
                <a:latin typeface="Microsoft YaHei" panose="020B0503020204020204" pitchFamily="34" charset="-122"/>
                <a:ea typeface="Microsoft YaHei" panose="020B0503020204020204" pitchFamily="34" charset="-122"/>
              </a:rPr>
              <a:t>）表依靠，靠的是</a:t>
            </a:r>
            <a:r>
              <a:rPr lang="en-US" altLang="zh-CN" sz="7200" dirty="0">
                <a:solidFill>
                  <a:srgbClr val="333333"/>
                </a:solidFill>
                <a:latin typeface="Microsoft YaHei" panose="020B0503020204020204" pitchFamily="34" charset="-122"/>
                <a:ea typeface="Microsoft YaHei" panose="020B0503020204020204" pitchFamily="34" charset="-122"/>
              </a:rPr>
              <a:t>……</a:t>
            </a:r>
            <a:r>
              <a:rPr lang="zh-CN" altLang="en-US" sz="7200" dirty="0">
                <a:solidFill>
                  <a:srgbClr val="333333"/>
                </a:solidFill>
                <a:latin typeface="Microsoft YaHei" panose="020B0503020204020204" pitchFamily="34" charset="-122"/>
                <a:ea typeface="Microsoft YaHei" panose="020B0503020204020204" pitchFamily="34" charset="-122"/>
              </a:rPr>
              <a:t>取得的。</a:t>
            </a:r>
            <a:br>
              <a:rPr lang="zh-CN" altLang="en-US" sz="7200" dirty="0"/>
            </a:br>
            <a:r>
              <a:rPr lang="zh-CN" altLang="en-US" sz="7200" dirty="0">
                <a:solidFill>
                  <a:srgbClr val="333333"/>
                </a:solidFill>
                <a:latin typeface="Microsoft YaHei" panose="020B0503020204020204" pitchFamily="34" charset="-122"/>
                <a:ea typeface="Microsoft YaHei" panose="020B0503020204020204" pitchFamily="34" charset="-122"/>
              </a:rPr>
              <a:t>（</a:t>
            </a:r>
            <a:r>
              <a:rPr lang="en-US" altLang="zh-CN" sz="7200" dirty="0">
                <a:solidFill>
                  <a:srgbClr val="333333"/>
                </a:solidFill>
                <a:latin typeface="Microsoft YaHei" panose="020B0503020204020204" pitchFamily="34" charset="-122"/>
                <a:ea typeface="Microsoft YaHei" panose="020B0503020204020204" pitchFamily="34" charset="-122"/>
              </a:rPr>
              <a:t>12</a:t>
            </a:r>
            <a:r>
              <a:rPr lang="zh-CN" altLang="en-US" sz="7200" dirty="0">
                <a:solidFill>
                  <a:srgbClr val="333333"/>
                </a:solidFill>
                <a:latin typeface="Microsoft YaHei" panose="020B0503020204020204" pitchFamily="34" charset="-122"/>
                <a:ea typeface="Microsoft YaHei" panose="020B0503020204020204" pitchFamily="34" charset="-122"/>
              </a:rPr>
              <a:t>）表时间，长达</a:t>
            </a:r>
            <a:r>
              <a:rPr lang="en-US" altLang="zh-CN" sz="7200" dirty="0">
                <a:solidFill>
                  <a:srgbClr val="333333"/>
                </a:solidFill>
                <a:latin typeface="Microsoft YaHei" panose="020B0503020204020204" pitchFamily="34" charset="-122"/>
                <a:ea typeface="Microsoft YaHei" panose="020B0503020204020204" pitchFamily="34" charset="-122"/>
              </a:rPr>
              <a:t>……</a:t>
            </a:r>
            <a:r>
              <a:rPr lang="zh-CN" altLang="en-US" sz="7200" dirty="0">
                <a:solidFill>
                  <a:srgbClr val="333333"/>
                </a:solidFill>
                <a:latin typeface="Microsoft YaHei" panose="020B0503020204020204" pitchFamily="34" charset="-122"/>
                <a:ea typeface="Microsoft YaHei" panose="020B0503020204020204" pitchFamily="34" charset="-122"/>
              </a:rPr>
              <a:t>之久</a:t>
            </a:r>
            <a:br>
              <a:rPr lang="zh-CN" altLang="en-US" sz="7200" dirty="0"/>
            </a:br>
            <a:r>
              <a:rPr lang="zh-CN" altLang="en-US" sz="7200" dirty="0">
                <a:solidFill>
                  <a:srgbClr val="333333"/>
                </a:solidFill>
                <a:latin typeface="Microsoft YaHei" panose="020B0503020204020204" pitchFamily="34" charset="-122"/>
                <a:ea typeface="Microsoft YaHei" panose="020B0503020204020204" pitchFamily="34" charset="-122"/>
              </a:rPr>
              <a:t>（</a:t>
            </a:r>
            <a:r>
              <a:rPr lang="en-US" altLang="zh-CN" sz="7200" dirty="0">
                <a:solidFill>
                  <a:srgbClr val="333333"/>
                </a:solidFill>
                <a:latin typeface="Microsoft YaHei" panose="020B0503020204020204" pitchFamily="34" charset="-122"/>
                <a:ea typeface="Microsoft YaHei" panose="020B0503020204020204" pitchFamily="34" charset="-122"/>
              </a:rPr>
              <a:t>13</a:t>
            </a:r>
            <a:r>
              <a:rPr lang="zh-CN" altLang="en-US" sz="7200" dirty="0">
                <a:solidFill>
                  <a:srgbClr val="333333"/>
                </a:solidFill>
                <a:latin typeface="Microsoft YaHei" panose="020B0503020204020204" pitchFamily="34" charset="-122"/>
                <a:ea typeface="Microsoft YaHei" panose="020B0503020204020204" pitchFamily="34" charset="-122"/>
              </a:rPr>
              <a:t>）表限制，超过</a:t>
            </a:r>
            <a:r>
              <a:rPr lang="en-US" altLang="zh-CN" sz="7200" dirty="0">
                <a:solidFill>
                  <a:srgbClr val="333333"/>
                </a:solidFill>
                <a:latin typeface="Microsoft YaHei" panose="020B0503020204020204" pitchFamily="34" charset="-122"/>
                <a:ea typeface="Microsoft YaHei" panose="020B0503020204020204" pitchFamily="34" charset="-122"/>
              </a:rPr>
              <a:t>……</a:t>
            </a:r>
            <a:r>
              <a:rPr lang="zh-CN" altLang="en-US" sz="7200" dirty="0">
                <a:solidFill>
                  <a:srgbClr val="333333"/>
                </a:solidFill>
                <a:latin typeface="Microsoft YaHei" panose="020B0503020204020204" pitchFamily="34" charset="-122"/>
                <a:ea typeface="Microsoft YaHei" panose="020B0503020204020204" pitchFamily="34" charset="-122"/>
              </a:rPr>
              <a:t>以上</a:t>
            </a:r>
            <a:br>
              <a:rPr lang="zh-CN" altLang="en-US" sz="7200" dirty="0"/>
            </a:br>
            <a:endParaRPr lang="zh-CN" altLang="en-US" dirty="0"/>
          </a:p>
        </p:txBody>
      </p:sp>
    </p:spTree>
    <p:extLst>
      <p:ext uri="{BB962C8B-B14F-4D97-AF65-F5344CB8AC3E}">
        <p14:creationId xmlns:p14="http://schemas.microsoft.com/office/powerpoint/2010/main" val="35400809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9AC44A48-9F0B-4B62-9B27-9359C4B72EFB}"/>
              </a:ext>
            </a:extLst>
          </p:cNvPr>
          <p:cNvSpPr/>
          <p:nvPr/>
        </p:nvSpPr>
        <p:spPr>
          <a:xfrm>
            <a:off x="1677880" y="1012055"/>
            <a:ext cx="8078679" cy="3879448"/>
          </a:xfrm>
          <a:prstGeom prst="rect">
            <a:avLst/>
          </a:prstGeom>
        </p:spPr>
        <p:txBody>
          <a:bodyPr wrap="square">
            <a:spAutoFit/>
          </a:bodyPr>
          <a:lstStyle/>
          <a:p>
            <a:pPr>
              <a:lnSpc>
                <a:spcPct val="150000"/>
              </a:lnSpc>
            </a:pPr>
            <a:r>
              <a:rPr lang="zh-CN" altLang="en-US" dirty="0">
                <a:solidFill>
                  <a:srgbClr val="333333"/>
                </a:solidFill>
                <a:latin typeface="Microsoft YaHei" panose="020B0503020204020204" pitchFamily="34" charset="-122"/>
                <a:ea typeface="Microsoft YaHei" panose="020B0503020204020204" pitchFamily="34" charset="-122"/>
              </a:rPr>
              <a:t>另外，常见的杂糅格式还有：</a:t>
            </a:r>
            <a:br>
              <a:rPr lang="zh-CN" altLang="en-US" dirty="0"/>
            </a:br>
            <a:r>
              <a:rPr lang="zh-CN" altLang="en-US" dirty="0">
                <a:solidFill>
                  <a:srgbClr val="333333"/>
                </a:solidFill>
                <a:latin typeface="Microsoft YaHei" panose="020B0503020204020204" pitchFamily="34" charset="-122"/>
                <a:ea typeface="Microsoft YaHei" panose="020B0503020204020204" pitchFamily="34" charset="-122"/>
              </a:rPr>
              <a:t>防止</a:t>
            </a:r>
            <a:r>
              <a:rPr lang="en-US" altLang="zh-CN"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333333"/>
                </a:solidFill>
                <a:latin typeface="Microsoft YaHei" panose="020B0503020204020204" pitchFamily="34" charset="-122"/>
                <a:ea typeface="Microsoft YaHei" panose="020B0503020204020204" pitchFamily="34" charset="-122"/>
              </a:rPr>
              <a:t>不再</a:t>
            </a:r>
            <a:r>
              <a:rPr lang="en-US" altLang="zh-CN"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333333"/>
                </a:solidFill>
                <a:latin typeface="Microsoft YaHei" panose="020B0503020204020204" pitchFamily="34" charset="-122"/>
                <a:ea typeface="Microsoft YaHei" panose="020B0503020204020204" pitchFamily="34" charset="-122"/>
              </a:rPr>
              <a:t>（“防止</a:t>
            </a:r>
            <a:r>
              <a:rPr lang="en-US" altLang="zh-CN"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333333"/>
                </a:solidFill>
                <a:latin typeface="Microsoft YaHei" panose="020B0503020204020204" pitchFamily="34" charset="-122"/>
                <a:ea typeface="Microsoft YaHei" panose="020B0503020204020204" pitchFamily="34" charset="-122"/>
              </a:rPr>
              <a:t>和“</a:t>
            </a:r>
            <a:r>
              <a:rPr lang="en-US" altLang="zh-CN"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333333"/>
                </a:solidFill>
                <a:latin typeface="Microsoft YaHei" panose="020B0503020204020204" pitchFamily="34" charset="-122"/>
                <a:ea typeface="Microsoft YaHei" panose="020B0503020204020204" pitchFamily="34" charset="-122"/>
              </a:rPr>
              <a:t>不再”）</a:t>
            </a:r>
            <a:br>
              <a:rPr lang="zh-CN" altLang="en-US" dirty="0"/>
            </a:br>
            <a:r>
              <a:rPr lang="zh-CN" altLang="en-US" dirty="0">
                <a:solidFill>
                  <a:srgbClr val="333333"/>
                </a:solidFill>
                <a:latin typeface="Microsoft YaHei" panose="020B0503020204020204" pitchFamily="34" charset="-122"/>
                <a:ea typeface="Microsoft YaHei" panose="020B0503020204020204" pitchFamily="34" charset="-122"/>
              </a:rPr>
              <a:t>非</a:t>
            </a:r>
            <a:r>
              <a:rPr lang="en-US" altLang="zh-CN"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333333"/>
                </a:solidFill>
                <a:latin typeface="Microsoft YaHei" panose="020B0503020204020204" pitchFamily="34" charset="-122"/>
                <a:ea typeface="Microsoft YaHei" panose="020B0503020204020204" pitchFamily="34" charset="-122"/>
              </a:rPr>
              <a:t>才行（“非</a:t>
            </a:r>
            <a:r>
              <a:rPr lang="en-US" altLang="zh-CN"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333333"/>
                </a:solidFill>
                <a:latin typeface="Microsoft YaHei" panose="020B0503020204020204" pitchFamily="34" charset="-122"/>
                <a:ea typeface="Microsoft YaHei" panose="020B0503020204020204" pitchFamily="34" charset="-122"/>
              </a:rPr>
              <a:t>不可”和“只有</a:t>
            </a:r>
            <a:r>
              <a:rPr lang="en-US" altLang="zh-CN"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333333"/>
                </a:solidFill>
                <a:latin typeface="Microsoft YaHei" panose="020B0503020204020204" pitchFamily="34" charset="-122"/>
                <a:ea typeface="Microsoft YaHei" panose="020B0503020204020204" pitchFamily="34" charset="-122"/>
              </a:rPr>
              <a:t>才行”）</a:t>
            </a:r>
            <a:br>
              <a:rPr lang="zh-CN" altLang="en-US" dirty="0"/>
            </a:br>
            <a:r>
              <a:rPr lang="zh-CN" altLang="en-US" dirty="0">
                <a:solidFill>
                  <a:srgbClr val="333333"/>
                </a:solidFill>
                <a:latin typeface="Microsoft YaHei" panose="020B0503020204020204" pitchFamily="34" charset="-122"/>
                <a:ea typeface="Microsoft YaHei" panose="020B0503020204020204" pitchFamily="34" charset="-122"/>
              </a:rPr>
              <a:t>需要</a:t>
            </a:r>
            <a:r>
              <a:rPr lang="en-US" altLang="zh-CN"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333333"/>
                </a:solidFill>
                <a:latin typeface="Microsoft YaHei" panose="020B0503020204020204" pitchFamily="34" charset="-122"/>
                <a:ea typeface="Microsoft YaHei" panose="020B0503020204020204" pitchFamily="34" charset="-122"/>
              </a:rPr>
              <a:t>不可（“需要</a:t>
            </a:r>
            <a:r>
              <a:rPr lang="en-US" altLang="zh-CN"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333333"/>
                </a:solidFill>
                <a:latin typeface="Microsoft YaHei" panose="020B0503020204020204" pitchFamily="34" charset="-122"/>
                <a:ea typeface="Microsoft YaHei" panose="020B0503020204020204" pitchFamily="34" charset="-122"/>
              </a:rPr>
              <a:t>和“非</a:t>
            </a:r>
            <a:r>
              <a:rPr lang="en-US" altLang="zh-CN"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333333"/>
                </a:solidFill>
                <a:latin typeface="Microsoft YaHei" panose="020B0503020204020204" pitchFamily="34" charset="-122"/>
                <a:ea typeface="Microsoft YaHei" panose="020B0503020204020204" pitchFamily="34" charset="-122"/>
              </a:rPr>
              <a:t>不可”）</a:t>
            </a:r>
            <a:br>
              <a:rPr lang="zh-CN" altLang="en-US" dirty="0"/>
            </a:br>
            <a:r>
              <a:rPr lang="zh-CN" altLang="en-US" dirty="0">
                <a:solidFill>
                  <a:srgbClr val="333333"/>
                </a:solidFill>
                <a:latin typeface="Microsoft YaHei" panose="020B0503020204020204" pitchFamily="34" charset="-122"/>
                <a:ea typeface="Microsoft YaHei" panose="020B0503020204020204" pitchFamily="34" charset="-122"/>
              </a:rPr>
              <a:t>从</a:t>
            </a:r>
            <a:r>
              <a:rPr lang="en-US" altLang="zh-CN"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333333"/>
                </a:solidFill>
                <a:latin typeface="Microsoft YaHei" panose="020B0503020204020204" pitchFamily="34" charset="-122"/>
                <a:ea typeface="Microsoft YaHei" panose="020B0503020204020204" pitchFamily="34" charset="-122"/>
              </a:rPr>
              <a:t>为出发点（“从</a:t>
            </a:r>
            <a:r>
              <a:rPr lang="en-US" altLang="zh-CN"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333333"/>
                </a:solidFill>
                <a:latin typeface="Microsoft YaHei" panose="020B0503020204020204" pitchFamily="34" charset="-122"/>
                <a:ea typeface="Microsoft YaHei" panose="020B0503020204020204" pitchFamily="34" charset="-122"/>
              </a:rPr>
              <a:t>出发”和“以</a:t>
            </a:r>
            <a:r>
              <a:rPr lang="en-US" altLang="zh-CN"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333333"/>
                </a:solidFill>
                <a:latin typeface="Microsoft YaHei" panose="020B0503020204020204" pitchFamily="34" charset="-122"/>
                <a:ea typeface="Microsoft YaHei" panose="020B0503020204020204" pitchFamily="34" charset="-122"/>
              </a:rPr>
              <a:t>为出发点”）</a:t>
            </a:r>
            <a:br>
              <a:rPr lang="zh-CN" altLang="en-US" dirty="0"/>
            </a:br>
            <a:r>
              <a:rPr lang="zh-CN" altLang="en-US" dirty="0">
                <a:solidFill>
                  <a:srgbClr val="333333"/>
                </a:solidFill>
                <a:latin typeface="Microsoft YaHei" panose="020B0503020204020204" pitchFamily="34" charset="-122"/>
                <a:ea typeface="Microsoft YaHei" panose="020B0503020204020204" pitchFamily="34" charset="-122"/>
              </a:rPr>
              <a:t>大约</a:t>
            </a:r>
            <a:r>
              <a:rPr lang="en-US" altLang="zh-CN"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333333"/>
                </a:solidFill>
                <a:latin typeface="Microsoft YaHei" panose="020B0503020204020204" pitchFamily="34" charset="-122"/>
                <a:ea typeface="Microsoft YaHei" panose="020B0503020204020204" pitchFamily="34" charset="-122"/>
              </a:rPr>
              <a:t>左右（“大约</a:t>
            </a:r>
            <a:r>
              <a:rPr lang="en-US" altLang="zh-CN"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333333"/>
                </a:solidFill>
                <a:latin typeface="Microsoft YaHei" panose="020B0503020204020204" pitchFamily="34" charset="-122"/>
                <a:ea typeface="Microsoft YaHei" panose="020B0503020204020204" pitchFamily="34" charset="-122"/>
              </a:rPr>
              <a:t>和“</a:t>
            </a:r>
            <a:r>
              <a:rPr lang="en-US" altLang="zh-CN"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333333"/>
                </a:solidFill>
                <a:latin typeface="Microsoft YaHei" panose="020B0503020204020204" pitchFamily="34" charset="-122"/>
                <a:ea typeface="Microsoft YaHei" panose="020B0503020204020204" pitchFamily="34" charset="-122"/>
              </a:rPr>
              <a:t>左右”）</a:t>
            </a:r>
            <a:br>
              <a:rPr lang="zh-CN" altLang="en-US" dirty="0"/>
            </a:br>
            <a:r>
              <a:rPr lang="zh-CN" altLang="en-US" dirty="0">
                <a:solidFill>
                  <a:srgbClr val="333333"/>
                </a:solidFill>
                <a:latin typeface="Microsoft YaHei" panose="020B0503020204020204" pitchFamily="34" charset="-122"/>
                <a:ea typeface="Microsoft YaHei" panose="020B0503020204020204" pitchFamily="34" charset="-122"/>
              </a:rPr>
              <a:t>是由于</a:t>
            </a:r>
            <a:r>
              <a:rPr lang="en-US" altLang="zh-CN"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333333"/>
                </a:solidFill>
                <a:latin typeface="Microsoft YaHei" panose="020B0503020204020204" pitchFamily="34" charset="-122"/>
                <a:ea typeface="Microsoft YaHei" panose="020B0503020204020204" pitchFamily="34" charset="-122"/>
              </a:rPr>
              <a:t>的结果（“是由于</a:t>
            </a:r>
            <a:r>
              <a:rPr lang="en-US" altLang="zh-CN"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333333"/>
                </a:solidFill>
                <a:latin typeface="Microsoft YaHei" panose="020B0503020204020204" pitchFamily="34" charset="-122"/>
                <a:ea typeface="Microsoft YaHei" panose="020B0503020204020204" pitchFamily="34" charset="-122"/>
              </a:rPr>
              <a:t>和“是</a:t>
            </a:r>
            <a:r>
              <a:rPr lang="en-US" altLang="zh-CN"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333333"/>
                </a:solidFill>
                <a:latin typeface="Microsoft YaHei" panose="020B0503020204020204" pitchFamily="34" charset="-122"/>
                <a:ea typeface="Microsoft YaHei" panose="020B0503020204020204" pitchFamily="34" charset="-122"/>
              </a:rPr>
              <a:t>的结果”）</a:t>
            </a:r>
            <a:br>
              <a:rPr lang="zh-CN" altLang="en-US" dirty="0"/>
            </a:br>
            <a:r>
              <a:rPr lang="zh-CN" altLang="en-US" dirty="0">
                <a:solidFill>
                  <a:srgbClr val="333333"/>
                </a:solidFill>
                <a:latin typeface="Microsoft YaHei" panose="020B0503020204020204" pitchFamily="34" charset="-122"/>
                <a:ea typeface="Microsoft YaHei" panose="020B0503020204020204" pitchFamily="34" charset="-122"/>
              </a:rPr>
              <a:t>之所以</a:t>
            </a:r>
            <a:r>
              <a:rPr lang="en-US" altLang="zh-CN"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333333"/>
                </a:solidFill>
                <a:latin typeface="Microsoft YaHei" panose="020B0503020204020204" pitchFamily="34" charset="-122"/>
                <a:ea typeface="Microsoft YaHei" panose="020B0503020204020204" pitchFamily="34" charset="-122"/>
              </a:rPr>
              <a:t>的原因（“之所以</a:t>
            </a:r>
            <a:r>
              <a:rPr lang="en-US" altLang="zh-CN"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333333"/>
                </a:solidFill>
                <a:latin typeface="Microsoft YaHei" panose="020B0503020204020204" pitchFamily="34" charset="-122"/>
                <a:ea typeface="Microsoft YaHei" panose="020B0503020204020204" pitchFamily="34" charset="-122"/>
              </a:rPr>
              <a:t>和“</a:t>
            </a:r>
            <a:r>
              <a:rPr lang="en-US" altLang="zh-CN"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333333"/>
                </a:solidFill>
                <a:latin typeface="Microsoft YaHei" panose="020B0503020204020204" pitchFamily="34" charset="-122"/>
                <a:ea typeface="Microsoft YaHei" panose="020B0503020204020204" pitchFamily="34" charset="-122"/>
              </a:rPr>
              <a:t>的原因”）</a:t>
            </a:r>
            <a:br>
              <a:rPr lang="zh-CN" altLang="en-US" dirty="0"/>
            </a:br>
            <a:r>
              <a:rPr lang="zh-CN" altLang="en-US" dirty="0">
                <a:solidFill>
                  <a:srgbClr val="333333"/>
                </a:solidFill>
                <a:latin typeface="Microsoft YaHei" panose="020B0503020204020204" pitchFamily="34" charset="-122"/>
                <a:ea typeface="Microsoft YaHei" panose="020B0503020204020204" pitchFamily="34" charset="-122"/>
              </a:rPr>
              <a:t>供</a:t>
            </a:r>
            <a:r>
              <a:rPr lang="en-US" altLang="zh-CN"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333333"/>
                </a:solidFill>
                <a:latin typeface="Microsoft YaHei" panose="020B0503020204020204" pitchFamily="34" charset="-122"/>
                <a:ea typeface="Microsoft YaHei" panose="020B0503020204020204" pitchFamily="34" charset="-122"/>
              </a:rPr>
              <a:t>之便（“供</a:t>
            </a:r>
            <a:r>
              <a:rPr lang="en-US" altLang="zh-CN"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333333"/>
                </a:solidFill>
                <a:latin typeface="Microsoft YaHei" panose="020B0503020204020204" pitchFamily="34" charset="-122"/>
                <a:ea typeface="Microsoft YaHei" panose="020B0503020204020204" pitchFamily="34" charset="-122"/>
              </a:rPr>
              <a:t>之用”和“以便</a:t>
            </a:r>
            <a:r>
              <a:rPr lang="en-US" altLang="zh-CN"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333333"/>
                </a:solidFill>
                <a:latin typeface="Microsoft YaHei" panose="020B0503020204020204" pitchFamily="34" charset="-122"/>
                <a:ea typeface="Microsoft YaHei" panose="020B0503020204020204" pitchFamily="34" charset="-122"/>
              </a:rPr>
              <a:t>），等等。</a:t>
            </a:r>
            <a:endParaRPr lang="zh-CN" altLang="en-US" dirty="0"/>
          </a:p>
        </p:txBody>
      </p:sp>
    </p:spTree>
    <p:extLst>
      <p:ext uri="{BB962C8B-B14F-4D97-AF65-F5344CB8AC3E}">
        <p14:creationId xmlns:p14="http://schemas.microsoft.com/office/powerpoint/2010/main" val="320052866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a:extLst>
              <a:ext uri="{FF2B5EF4-FFF2-40B4-BE49-F238E27FC236}">
                <a16:creationId xmlns:a16="http://schemas.microsoft.com/office/drawing/2014/main" id="{C06937CA-B04D-4F9A-9024-1EFE524A013B}"/>
              </a:ext>
            </a:extLst>
          </p:cNvPr>
          <p:cNvGraphicFramePr>
            <a:graphicFrameLocks noGrp="1"/>
          </p:cNvGraphicFramePr>
          <p:nvPr>
            <p:extLst>
              <p:ext uri="{D42A27DB-BD31-4B8C-83A1-F6EECF244321}">
                <p14:modId xmlns:p14="http://schemas.microsoft.com/office/powerpoint/2010/main" val="764756233"/>
              </p:ext>
            </p:extLst>
          </p:nvPr>
        </p:nvGraphicFramePr>
        <p:xfrm>
          <a:off x="1635792" y="2039493"/>
          <a:ext cx="9465024" cy="350520"/>
        </p:xfrm>
        <a:graphic>
          <a:graphicData uri="http://schemas.openxmlformats.org/drawingml/2006/table">
            <a:tbl>
              <a:tblPr/>
              <a:tblGrid>
                <a:gridCol w="2366256">
                  <a:extLst>
                    <a:ext uri="{9D8B030D-6E8A-4147-A177-3AD203B41FA5}">
                      <a16:colId xmlns:a16="http://schemas.microsoft.com/office/drawing/2014/main" val="543817596"/>
                    </a:ext>
                  </a:extLst>
                </a:gridCol>
                <a:gridCol w="2366256">
                  <a:extLst>
                    <a:ext uri="{9D8B030D-6E8A-4147-A177-3AD203B41FA5}">
                      <a16:colId xmlns:a16="http://schemas.microsoft.com/office/drawing/2014/main" val="549119349"/>
                    </a:ext>
                  </a:extLst>
                </a:gridCol>
                <a:gridCol w="2366256">
                  <a:extLst>
                    <a:ext uri="{9D8B030D-6E8A-4147-A177-3AD203B41FA5}">
                      <a16:colId xmlns:a16="http://schemas.microsoft.com/office/drawing/2014/main" val="2416060659"/>
                    </a:ext>
                  </a:extLst>
                </a:gridCol>
                <a:gridCol w="2366256">
                  <a:extLst>
                    <a:ext uri="{9D8B030D-6E8A-4147-A177-3AD203B41FA5}">
                      <a16:colId xmlns:a16="http://schemas.microsoft.com/office/drawing/2014/main" val="509253397"/>
                    </a:ext>
                  </a:extLst>
                </a:gridCol>
              </a:tblGrid>
              <a:tr h="0">
                <a:tc>
                  <a:txBody>
                    <a:bodyPr/>
                    <a:lstStyle/>
                    <a:p>
                      <a:r>
                        <a:rPr lang="en-US">
                          <a:effectLst/>
                        </a:rPr>
                        <a:t>A. </a:t>
                      </a:r>
                      <a:r>
                        <a:rPr lang="zh-CN" altLang="en-US">
                          <a:effectLst/>
                        </a:rPr>
                        <a:t>风凰涅槃，女神再生</a:t>
                      </a:r>
                    </a:p>
                  </a:txBody>
                  <a:tcPr anchor="ctr">
                    <a:lnL>
                      <a:noFill/>
                    </a:lnL>
                    <a:lnR>
                      <a:noFill/>
                    </a:lnR>
                    <a:lnT>
                      <a:noFill/>
                    </a:lnT>
                    <a:lnB>
                      <a:noFill/>
                    </a:lnB>
                  </a:tcPr>
                </a:tc>
                <a:tc>
                  <a:txBody>
                    <a:bodyPr/>
                    <a:lstStyle/>
                    <a:p>
                      <a:r>
                        <a:rPr lang="en-US" altLang="zh-CN">
                          <a:effectLst/>
                        </a:rPr>
                        <a:t>B. </a:t>
                      </a:r>
                      <a:r>
                        <a:rPr lang="zh-CN" altLang="en-US">
                          <a:effectLst/>
                        </a:rPr>
                        <a:t>流亡南洋，坚持抗日</a:t>
                      </a:r>
                    </a:p>
                  </a:txBody>
                  <a:tcPr anchor="ctr">
                    <a:lnL>
                      <a:noFill/>
                    </a:lnL>
                    <a:lnR>
                      <a:noFill/>
                    </a:lnR>
                    <a:lnT>
                      <a:noFill/>
                    </a:lnT>
                    <a:lnB>
                      <a:noFill/>
                    </a:lnB>
                  </a:tcPr>
                </a:tc>
                <a:tc>
                  <a:txBody>
                    <a:bodyPr/>
                    <a:lstStyle/>
                    <a:p>
                      <a:r>
                        <a:rPr lang="en-US" altLang="zh-CN" dirty="0">
                          <a:effectLst/>
                        </a:rPr>
                        <a:t>C. </a:t>
                      </a:r>
                      <a:r>
                        <a:rPr lang="zh-CN" altLang="en-US" dirty="0">
                          <a:effectLst/>
                        </a:rPr>
                        <a:t>我以我血荐轩辕</a:t>
                      </a:r>
                    </a:p>
                  </a:txBody>
                  <a:tcPr anchor="ctr">
                    <a:lnL>
                      <a:noFill/>
                    </a:lnL>
                    <a:lnR>
                      <a:noFill/>
                    </a:lnR>
                    <a:lnT>
                      <a:noFill/>
                    </a:lnT>
                    <a:lnB>
                      <a:noFill/>
                    </a:lnB>
                  </a:tcPr>
                </a:tc>
                <a:tc>
                  <a:txBody>
                    <a:bodyPr/>
                    <a:lstStyle/>
                    <a:p>
                      <a:r>
                        <a:rPr lang="en-US" altLang="zh-CN" dirty="0">
                          <a:effectLst/>
                        </a:rPr>
                        <a:t>D. </a:t>
                      </a:r>
                      <a:r>
                        <a:rPr lang="zh-CN" altLang="en-US" dirty="0">
                          <a:effectLst/>
                        </a:rPr>
                        <a:t>当年海上惊雷雨</a:t>
                      </a:r>
                    </a:p>
                  </a:txBody>
                  <a:tcPr anchor="ctr">
                    <a:lnL>
                      <a:noFill/>
                    </a:lnL>
                    <a:lnR>
                      <a:noFill/>
                    </a:lnR>
                    <a:lnT>
                      <a:noFill/>
                    </a:lnT>
                    <a:lnB>
                      <a:noFill/>
                    </a:lnB>
                  </a:tcPr>
                </a:tc>
                <a:extLst>
                  <a:ext uri="{0D108BD9-81ED-4DB2-BD59-A6C34878D82A}">
                    <a16:rowId xmlns:a16="http://schemas.microsoft.com/office/drawing/2014/main" val="1756952271"/>
                  </a:ext>
                </a:extLst>
              </a:tr>
            </a:tbl>
          </a:graphicData>
        </a:graphic>
      </p:graphicFrame>
      <p:sp>
        <p:nvSpPr>
          <p:cNvPr id="3" name="Rectangle 1">
            <a:extLst>
              <a:ext uri="{FF2B5EF4-FFF2-40B4-BE49-F238E27FC236}">
                <a16:creationId xmlns:a16="http://schemas.microsoft.com/office/drawing/2014/main" id="{176ED7FB-C20C-471E-ACF7-13B68F320B03}"/>
              </a:ext>
            </a:extLst>
          </p:cNvPr>
          <p:cNvSpPr>
            <a:spLocks noChangeArrowheads="1"/>
          </p:cNvSpPr>
          <p:nvPr/>
        </p:nvSpPr>
        <p:spPr bwMode="auto">
          <a:xfrm>
            <a:off x="987363" y="456252"/>
            <a:ext cx="9976293" cy="150810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hangingPunct="0">
              <a:defRPr>
                <a:solidFill>
                  <a:schemeClr val="tx1"/>
                </a:solidFill>
                <a:latin typeface="Arial" panose="020B0604020202020204" pitchFamily="34" charset="0"/>
              </a:defRPr>
            </a:lvl6pPr>
            <a:lvl7pPr eaLnBrk="0" hangingPunct="0">
              <a:defRPr>
                <a:solidFill>
                  <a:schemeClr val="tx1"/>
                </a:solidFill>
                <a:latin typeface="Arial" panose="020B0604020202020204" pitchFamily="34" charset="0"/>
              </a:defRPr>
            </a:lvl7pPr>
            <a:lvl8pPr eaLnBrk="0" hangingPunct="0">
              <a:defRPr>
                <a:solidFill>
                  <a:schemeClr val="tx1"/>
                </a:solidFill>
                <a:latin typeface="Arial" panose="020B0604020202020204" pitchFamily="34" charset="0"/>
              </a:defRPr>
            </a:lvl8pPr>
            <a:lvl9pPr eaLnBrk="0" hangingPunct="0">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000"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t>为纪念五四运动一百周年，某中学文学社团准备举办以某位作家为专题的展览。以下是该展览的版块标题：①家道中落国势危 ②别求新声于异邦 ③横眉冷对千夫指 ④斯世当以同怀视之 ⑤万众同仰“民族魂”</a:t>
            </a:r>
            <a:br>
              <a:rPr kumimoji="0" lang="zh-CN" altLang="zh-CN" sz="2000"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br>
            <a:r>
              <a:rPr kumimoji="0" lang="zh-CN" altLang="zh-CN" sz="2000" b="0" i="0" u="none" strike="noStrike" cap="none" normalizeH="0" baseline="0" dirty="0">
                <a:ln>
                  <a:noFill/>
                </a:ln>
                <a:solidFill>
                  <a:srgbClr val="333333"/>
                </a:solidFill>
                <a:effectLst/>
                <a:latin typeface="微软雅黑" panose="020B0503020204020204" pitchFamily="34" charset="-122"/>
                <a:ea typeface="微软雅黑" panose="020B0503020204020204" pitchFamily="34" charset="-122"/>
              </a:rPr>
              <a:t>下列语句也可以作为该展览版块标题的一项是（　　）</a:t>
            </a:r>
            <a:endParaRPr kumimoji="0" lang="zh-CN" altLang="zh-CN" sz="2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2610830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E6D3946A-3266-470D-BC88-9068FE6EA027}"/>
              </a:ext>
            </a:extLst>
          </p:cNvPr>
          <p:cNvSpPr/>
          <p:nvPr/>
        </p:nvSpPr>
        <p:spPr>
          <a:xfrm>
            <a:off x="932052" y="412110"/>
            <a:ext cx="9830436" cy="5449569"/>
          </a:xfrm>
          <a:prstGeom prst="rect">
            <a:avLst/>
          </a:prstGeom>
        </p:spPr>
        <p:txBody>
          <a:bodyPr wrap="square">
            <a:spAutoFit/>
          </a:bodyPr>
          <a:lstStyle/>
          <a:p>
            <a:pPr>
              <a:lnSpc>
                <a:spcPct val="150000"/>
              </a:lnSpc>
            </a:pPr>
            <a:r>
              <a:rPr lang="zh-CN" altLang="en-US" dirty="0">
                <a:solidFill>
                  <a:srgbClr val="333333"/>
                </a:solidFill>
                <a:latin typeface="Microsoft YaHei" panose="020B0503020204020204" pitchFamily="34" charset="-122"/>
                <a:ea typeface="Microsoft YaHei" panose="020B0503020204020204" pitchFamily="34" charset="-122"/>
              </a:rPr>
              <a:t>展览板块的标题①是表明作家家道中落，国家在危难之中。②是作家到异国寻求不同的出路。③是作家的名句，对待敌人轻蔑的态度。④是在这个世界上我将把你当作胸怀志趣相同的朋友来看待，是鲁迅赠送给瞿秋白的对联。⑤是作家在人民心目中的地位，万人敬仰，被称为“民族魂”。综合上面五句话，可以得知作家是鲁迅。所以应选择和鲁迅相关的选项。</a:t>
            </a:r>
            <a:r>
              <a:rPr lang="en-US" altLang="zh-CN" dirty="0">
                <a:solidFill>
                  <a:srgbClr val="333333"/>
                </a:solidFill>
                <a:latin typeface="Microsoft YaHei" panose="020B0503020204020204" pitchFamily="34" charset="-122"/>
                <a:ea typeface="Microsoft YaHei" panose="020B0503020204020204" pitchFamily="34" charset="-122"/>
              </a:rPr>
              <a:t>A</a:t>
            </a:r>
            <a:r>
              <a:rPr lang="zh-CN" altLang="en-US" dirty="0">
                <a:solidFill>
                  <a:srgbClr val="333333"/>
                </a:solidFill>
                <a:latin typeface="Microsoft YaHei" panose="020B0503020204020204" pitchFamily="34" charset="-122"/>
                <a:ea typeface="Microsoft YaHei" panose="020B0503020204020204" pitchFamily="34" charset="-122"/>
              </a:rPr>
              <a:t>项</a:t>
            </a:r>
            <a:r>
              <a:rPr lang="en-US" altLang="zh-CN"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333333"/>
                </a:solidFill>
                <a:latin typeface="Microsoft YaHei" panose="020B0503020204020204" pitchFamily="34" charset="-122"/>
                <a:ea typeface="Microsoft YaHei" panose="020B0503020204020204" pitchFamily="34" charset="-122"/>
              </a:rPr>
              <a:t>凤凰涅槃</a:t>
            </a:r>
            <a:r>
              <a:rPr lang="en-US" altLang="zh-CN"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333333"/>
                </a:solidFill>
                <a:latin typeface="Microsoft YaHei" panose="020B0503020204020204" pitchFamily="34" charset="-122"/>
                <a:ea typeface="Microsoft YaHei" panose="020B0503020204020204" pitchFamily="34" charset="-122"/>
              </a:rPr>
              <a:t>和</a:t>
            </a:r>
            <a:r>
              <a:rPr lang="en-US" altLang="zh-CN"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333333"/>
                </a:solidFill>
                <a:latin typeface="Microsoft YaHei" panose="020B0503020204020204" pitchFamily="34" charset="-122"/>
                <a:ea typeface="Microsoft YaHei" panose="020B0503020204020204" pitchFamily="34" charset="-122"/>
              </a:rPr>
              <a:t>女神之再生</a:t>
            </a:r>
            <a:r>
              <a:rPr lang="en-US" altLang="zh-CN"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333333"/>
                </a:solidFill>
                <a:latin typeface="Microsoft YaHei" panose="020B0503020204020204" pitchFamily="34" charset="-122"/>
                <a:ea typeface="Microsoft YaHei" panose="020B0503020204020204" pitchFamily="34" charset="-122"/>
              </a:rPr>
              <a:t>是郭沫若的作品。</a:t>
            </a:r>
            <a:r>
              <a:rPr lang="en-US" altLang="zh-CN" dirty="0">
                <a:solidFill>
                  <a:srgbClr val="333333"/>
                </a:solidFill>
                <a:latin typeface="Microsoft YaHei" panose="020B0503020204020204" pitchFamily="34" charset="-122"/>
                <a:ea typeface="Microsoft YaHei" panose="020B0503020204020204" pitchFamily="34" charset="-122"/>
              </a:rPr>
              <a:t>B</a:t>
            </a:r>
            <a:r>
              <a:rPr lang="zh-CN" altLang="en-US" dirty="0">
                <a:solidFill>
                  <a:srgbClr val="333333"/>
                </a:solidFill>
                <a:latin typeface="Microsoft YaHei" panose="020B0503020204020204" pitchFamily="34" charset="-122"/>
                <a:ea typeface="Microsoft YaHei" panose="020B0503020204020204" pitchFamily="34" charset="-122"/>
              </a:rPr>
              <a:t>项不是鲁迅，鲁迅去的是日本。</a:t>
            </a:r>
            <a:r>
              <a:rPr lang="en-US" altLang="zh-CN" dirty="0">
                <a:solidFill>
                  <a:srgbClr val="333333"/>
                </a:solidFill>
                <a:latin typeface="Microsoft YaHei" panose="020B0503020204020204" pitchFamily="34" charset="-122"/>
                <a:ea typeface="Microsoft YaHei" panose="020B0503020204020204" pitchFamily="34" charset="-122"/>
              </a:rPr>
              <a:t>C</a:t>
            </a:r>
            <a:r>
              <a:rPr lang="zh-CN" altLang="en-US" dirty="0">
                <a:solidFill>
                  <a:srgbClr val="333333"/>
                </a:solidFill>
                <a:latin typeface="Microsoft YaHei" panose="020B0503020204020204" pitchFamily="34" charset="-122"/>
                <a:ea typeface="Microsoft YaHei" panose="020B0503020204020204" pitchFamily="34" charset="-122"/>
              </a:rPr>
              <a:t>项是鲁迅的诗句，符合鲁迅精神。</a:t>
            </a:r>
            <a:r>
              <a:rPr lang="en-US" altLang="zh-CN" dirty="0">
                <a:solidFill>
                  <a:srgbClr val="333333"/>
                </a:solidFill>
                <a:latin typeface="Microsoft YaHei" panose="020B0503020204020204" pitchFamily="34" charset="-122"/>
                <a:ea typeface="Microsoft YaHei" panose="020B0503020204020204" pitchFamily="34" charset="-122"/>
              </a:rPr>
              <a:t>D</a:t>
            </a:r>
            <a:r>
              <a:rPr lang="zh-CN" altLang="en-US" dirty="0">
                <a:solidFill>
                  <a:srgbClr val="333333"/>
                </a:solidFill>
                <a:latin typeface="Microsoft YaHei" panose="020B0503020204020204" pitchFamily="34" charset="-122"/>
                <a:ea typeface="Microsoft YaHei" panose="020B0503020204020204" pitchFamily="34" charset="-122"/>
              </a:rPr>
              <a:t>项“海上惊雷雨”是曹禺的作品</a:t>
            </a:r>
            <a:r>
              <a:rPr lang="en-US" altLang="zh-CN"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333333"/>
                </a:solidFill>
                <a:latin typeface="Microsoft YaHei" panose="020B0503020204020204" pitchFamily="34" charset="-122"/>
                <a:ea typeface="Microsoft YaHei" panose="020B0503020204020204" pitchFamily="34" charset="-122"/>
              </a:rPr>
              <a:t>雷雨</a:t>
            </a:r>
            <a:r>
              <a:rPr lang="en-US" altLang="zh-CN"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333333"/>
                </a:solidFill>
                <a:latin typeface="Microsoft YaHei" panose="020B0503020204020204" pitchFamily="34" charset="-122"/>
                <a:ea typeface="Microsoft YaHei" panose="020B0503020204020204" pitchFamily="34" charset="-122"/>
              </a:rPr>
              <a:t>。</a:t>
            </a:r>
            <a:br>
              <a:rPr lang="zh-CN" altLang="en-US" dirty="0"/>
            </a:br>
            <a:br>
              <a:rPr lang="zh-CN" altLang="en-US" dirty="0"/>
            </a:br>
            <a:r>
              <a:rPr lang="zh-CN" altLang="en-US" dirty="0">
                <a:solidFill>
                  <a:srgbClr val="333333"/>
                </a:solidFill>
                <a:latin typeface="Microsoft YaHei" panose="020B0503020204020204" pitchFamily="34" charset="-122"/>
                <a:ea typeface="Microsoft YaHei" panose="020B0503020204020204" pitchFamily="34" charset="-122"/>
              </a:rPr>
              <a:t>“语言表达简明、连贯、得体”中“简明”即语言表达要“简要”“明白”使人能明白无误地理解不会产生歧义。“连贯”是指语言表达时要注意句与句之间的组合与衔接，做到话题一致，句序合理，衔接自然。“得体”指能够根据语境恰当地使用语言，符合语境的要求。</a:t>
            </a:r>
            <a:br>
              <a:rPr lang="zh-CN" altLang="en-US" dirty="0"/>
            </a:br>
            <a:r>
              <a:rPr lang="zh-CN" altLang="en-US" dirty="0">
                <a:solidFill>
                  <a:srgbClr val="333333"/>
                </a:solidFill>
                <a:latin typeface="Microsoft YaHei" panose="020B0503020204020204" pitchFamily="34" charset="-122"/>
                <a:ea typeface="Microsoft YaHei" panose="020B0503020204020204" pitchFamily="34" charset="-122"/>
              </a:rPr>
              <a:t>解答本题需要了解命题者的意图是根据提供的材料弄清楚作家是谁，并在选项中选出相同的作家。这就需要充分了解诗句的出处和作家的个人经历。选择选项时注意要保持对象的一致，同时能了解其他作家的经历和作品。</a:t>
            </a:r>
            <a:endParaRPr lang="zh-CN" altLang="en-US" dirty="0"/>
          </a:p>
        </p:txBody>
      </p:sp>
    </p:spTree>
    <p:extLst>
      <p:ext uri="{BB962C8B-B14F-4D97-AF65-F5344CB8AC3E}">
        <p14:creationId xmlns:p14="http://schemas.microsoft.com/office/powerpoint/2010/main" val="182796409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文本框 4"/>
          <p:cNvSpPr txBox="1"/>
          <p:nvPr/>
        </p:nvSpPr>
        <p:spPr>
          <a:xfrm>
            <a:off x="3832225" y="3009900"/>
            <a:ext cx="3856038" cy="1568450"/>
          </a:xfrm>
          <a:prstGeom prst="rect">
            <a:avLst/>
          </a:prstGeom>
          <a:noFill/>
          <a:ln w="9525">
            <a:noFill/>
          </a:ln>
        </p:spPr>
        <p:txBody>
          <a:bodyPr wrap="none" anchor="t">
            <a:spAutoFit/>
          </a:bodyPr>
          <a:lstStyle/>
          <a:p>
            <a:pPr algn="ctr"/>
            <a:r>
              <a:rPr lang="zh-CN" altLang="en-US" sz="9600" b="1" dirty="0">
                <a:solidFill>
                  <a:srgbClr val="310E0D"/>
                </a:solidFill>
                <a:latin typeface="汉仪劲楷简" pitchFamily="18" charset="-122"/>
                <a:ea typeface="汉仪劲楷简" pitchFamily="18" charset="-122"/>
              </a:rPr>
              <a:t>谢谢！</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9" name="图片 2"/>
          <p:cNvPicPr>
            <a:picLocks noChangeAspect="1"/>
          </p:cNvPicPr>
          <p:nvPr/>
        </p:nvPicPr>
        <p:blipFill>
          <a:blip r:embed="rId2" cstate="print"/>
          <a:stretch>
            <a:fillRect/>
          </a:stretch>
        </p:blipFill>
        <p:spPr>
          <a:xfrm>
            <a:off x="1354138" y="503238"/>
            <a:ext cx="8813800" cy="1320800"/>
          </a:xfrm>
          <a:prstGeom prst="rect">
            <a:avLst/>
          </a:prstGeom>
          <a:noFill/>
          <a:ln w="9525">
            <a:noFill/>
          </a:ln>
        </p:spPr>
      </p:pic>
      <p:sp>
        <p:nvSpPr>
          <p:cNvPr id="12290" name="文本框 26"/>
          <p:cNvSpPr txBox="1"/>
          <p:nvPr/>
        </p:nvSpPr>
        <p:spPr>
          <a:xfrm>
            <a:off x="1495425" y="747713"/>
            <a:ext cx="8715375" cy="830262"/>
          </a:xfrm>
          <a:prstGeom prst="rect">
            <a:avLst/>
          </a:prstGeom>
          <a:noFill/>
          <a:ln w="9525">
            <a:noFill/>
          </a:ln>
        </p:spPr>
        <p:txBody>
          <a:bodyPr wrap="square" anchor="t">
            <a:spAutoFit/>
          </a:bodyPr>
          <a:lstStyle/>
          <a:p>
            <a:r>
              <a:rPr lang="zh-CN" altLang="en-US" sz="4800" b="1" dirty="0">
                <a:solidFill>
                  <a:srgbClr val="310E0D"/>
                </a:solidFill>
                <a:latin typeface="楷体" panose="02010609060101010101" charset="-122"/>
                <a:ea typeface="楷体" panose="02010609060101010101" charset="-122"/>
              </a:rPr>
              <a:t>（二）</a:t>
            </a:r>
            <a:r>
              <a:rPr lang="en-US" altLang="zh-CN" sz="4800" b="1" dirty="0">
                <a:solidFill>
                  <a:srgbClr val="310E0D"/>
                </a:solidFill>
                <a:latin typeface="楷体" panose="02010609060101010101" charset="-122"/>
                <a:ea typeface="楷体" panose="02010609060101010101" charset="-122"/>
              </a:rPr>
              <a:t>“</a:t>
            </a:r>
            <a:r>
              <a:rPr lang="zh-CN" altLang="en-US" sz="4800" b="1" dirty="0">
                <a:solidFill>
                  <a:srgbClr val="310E0D"/>
                </a:solidFill>
                <a:latin typeface="楷体" panose="02010609060101010101" charset="-122"/>
                <a:ea typeface="楷体" panose="02010609060101010101" charset="-122"/>
              </a:rPr>
              <a:t>语用</a:t>
            </a:r>
            <a:r>
              <a:rPr lang="en-US" altLang="zh-CN" sz="4800" b="1" dirty="0">
                <a:solidFill>
                  <a:srgbClr val="310E0D"/>
                </a:solidFill>
                <a:latin typeface="楷体" panose="02010609060101010101" charset="-122"/>
                <a:ea typeface="楷体" panose="02010609060101010101" charset="-122"/>
              </a:rPr>
              <a:t>”</a:t>
            </a:r>
            <a:r>
              <a:rPr lang="zh-CN" altLang="en-US" sz="4800" b="1" dirty="0">
                <a:solidFill>
                  <a:srgbClr val="310E0D"/>
                </a:solidFill>
                <a:latin typeface="楷体" panose="02010609060101010101" charset="-122"/>
                <a:ea typeface="楷体" panose="02010609060101010101" charset="-122"/>
              </a:rPr>
              <a:t>的重点有哪些？</a:t>
            </a:r>
            <a:endParaRPr lang="zh-CN" altLang="en-US" sz="4800" b="1" dirty="0">
              <a:solidFill>
                <a:srgbClr val="310E0D"/>
              </a:solidFill>
              <a:latin typeface="黑体" panose="02010609060101010101" charset="-122"/>
              <a:ea typeface="黑体" panose="02010609060101010101" charset="-122"/>
            </a:endParaRPr>
          </a:p>
        </p:txBody>
      </p:sp>
      <p:sp>
        <p:nvSpPr>
          <p:cNvPr id="28" name="文本框 27"/>
          <p:cNvSpPr txBox="1"/>
          <p:nvPr/>
        </p:nvSpPr>
        <p:spPr>
          <a:xfrm>
            <a:off x="1279525" y="1908175"/>
            <a:ext cx="8888413" cy="706438"/>
          </a:xfrm>
          <a:prstGeom prst="rect">
            <a:avLst/>
          </a:prstGeom>
          <a:noFill/>
          <a:ln w="9525">
            <a:noFill/>
          </a:ln>
        </p:spPr>
        <p:txBody>
          <a:bodyPr wrap="square" anchor="t">
            <a:spAutoFit/>
          </a:bodyPr>
          <a:lstStyle/>
          <a:p>
            <a:r>
              <a:rPr lang="en-US" altLang="zh-CN" sz="4000" b="1">
                <a:latin typeface="楷体" panose="02010609060101010101" charset="-122"/>
                <a:ea typeface="楷体" panose="02010609060101010101" charset="-122"/>
              </a:rPr>
              <a:t>1</a:t>
            </a:r>
            <a:r>
              <a:rPr lang="zh-CN" altLang="en-US" sz="4000" b="1">
                <a:latin typeface="楷体" panose="02010609060101010101" charset="-122"/>
                <a:ea typeface="楷体" panose="02010609060101010101" charset="-122"/>
              </a:rPr>
              <a:t>、选择题（</a:t>
            </a:r>
            <a:r>
              <a:rPr lang="en-US" altLang="zh-CN" sz="4000" b="1">
                <a:latin typeface="楷体" panose="02010609060101010101" charset="-122"/>
                <a:ea typeface="楷体" panose="02010609060101010101" charset="-122"/>
              </a:rPr>
              <a:t>9</a:t>
            </a:r>
            <a:r>
              <a:rPr lang="zh-CN" altLang="en-US" sz="4000" b="1">
                <a:latin typeface="楷体" panose="02010609060101010101" charset="-122"/>
                <a:ea typeface="楷体" panose="02010609060101010101" charset="-122"/>
              </a:rPr>
              <a:t>分）。</a:t>
            </a:r>
            <a:endParaRPr lang="zh-CN" altLang="en-US" sz="4000" b="1" dirty="0">
              <a:solidFill>
                <a:srgbClr val="00B050"/>
              </a:solidFill>
              <a:latin typeface="楷体" panose="02010609060101010101" charset="-122"/>
              <a:ea typeface="楷体" panose="02010609060101010101" charset="-122"/>
            </a:endParaRPr>
          </a:p>
        </p:txBody>
      </p:sp>
      <p:sp>
        <p:nvSpPr>
          <p:cNvPr id="3" name="文本框 2"/>
          <p:cNvSpPr txBox="1"/>
          <p:nvPr/>
        </p:nvSpPr>
        <p:spPr>
          <a:xfrm>
            <a:off x="755650" y="4886325"/>
            <a:ext cx="10410825" cy="1014413"/>
          </a:xfrm>
          <a:prstGeom prst="rect">
            <a:avLst/>
          </a:prstGeom>
          <a:noFill/>
        </p:spPr>
        <p:txBody>
          <a:bodyPr wrap="square" rtlCol="0">
            <a:spAutoFit/>
          </a:bodyPr>
          <a:lstStyle/>
          <a:p>
            <a:pPr fontAlgn="auto">
              <a:lnSpc>
                <a:spcPct val="150000"/>
              </a:lnSpc>
              <a:spcBef>
                <a:spcPts val="600"/>
              </a:spcBef>
              <a:spcAft>
                <a:spcPts val="600"/>
              </a:spcAft>
            </a:pPr>
            <a:r>
              <a:rPr lang="en-US" altLang="zh-CN" sz="4000" b="1" noProof="1">
                <a:solidFill>
                  <a:schemeClr val="accent6"/>
                </a:solidFill>
                <a:latin typeface="楷体" panose="02010609060101010101" charset="-122"/>
                <a:ea typeface="楷体" panose="02010609060101010101" charset="-122"/>
                <a:cs typeface="+mn-cs"/>
              </a:rPr>
              <a:t> </a:t>
            </a:r>
            <a:r>
              <a:rPr lang="en-US" altLang="zh-CN" sz="4000" b="1" noProof="1">
                <a:solidFill>
                  <a:srgbClr val="FF0000"/>
                </a:solidFill>
                <a:latin typeface="楷体" panose="02010609060101010101" charset="-122"/>
                <a:ea typeface="楷体" panose="02010609060101010101" charset="-122"/>
                <a:cs typeface="+mn-cs"/>
              </a:rPr>
              <a:t>3</a:t>
            </a:r>
            <a:r>
              <a:rPr lang="zh-CN" altLang="en-US" sz="4000" b="1" noProof="1">
                <a:solidFill>
                  <a:srgbClr val="FF0000"/>
                </a:solidFill>
                <a:latin typeface="楷体" panose="02010609060101010101" charset="-122"/>
                <a:ea typeface="楷体" panose="02010609060101010101" charset="-122"/>
                <a:cs typeface="+mn-cs"/>
              </a:rPr>
              <a:t>、今年可能考：情境一拖三、新闻类、对联。</a:t>
            </a:r>
          </a:p>
        </p:txBody>
      </p:sp>
      <p:sp>
        <p:nvSpPr>
          <p:cNvPr id="2" name="文本框 1"/>
          <p:cNvSpPr txBox="1"/>
          <p:nvPr/>
        </p:nvSpPr>
        <p:spPr>
          <a:xfrm>
            <a:off x="1128713" y="2614613"/>
            <a:ext cx="8890000" cy="2552700"/>
          </a:xfrm>
          <a:prstGeom prst="rect">
            <a:avLst/>
          </a:prstGeom>
          <a:noFill/>
          <a:ln w="9525">
            <a:noFill/>
          </a:ln>
        </p:spPr>
        <p:txBody>
          <a:bodyPr wrap="square" anchor="t">
            <a:spAutoFit/>
          </a:bodyPr>
          <a:lstStyle/>
          <a:p>
            <a:pPr>
              <a:buFontTx/>
            </a:pPr>
            <a:r>
              <a:rPr lang="en-US" altLang="zh-CN" sz="4000" b="1" noProof="1">
                <a:solidFill>
                  <a:schemeClr val="accent6">
                    <a:lumMod val="75000"/>
                  </a:schemeClr>
                </a:solidFill>
                <a:latin typeface="楷体" panose="02010609060101010101" charset="-122"/>
                <a:ea typeface="楷体" panose="02010609060101010101" charset="-122"/>
                <a:cs typeface="+mn-cs"/>
                <a:sym typeface="+mn-ea"/>
              </a:rPr>
              <a:t>2</a:t>
            </a:r>
            <a:r>
              <a:rPr lang="zh-CN" altLang="en-US" sz="4000" b="1" noProof="1">
                <a:solidFill>
                  <a:schemeClr val="accent6">
                    <a:lumMod val="75000"/>
                  </a:schemeClr>
                </a:solidFill>
                <a:latin typeface="楷体" panose="02010609060101010101" charset="-122"/>
                <a:ea typeface="楷体" panose="02010609060101010101" charset="-122"/>
                <a:cs typeface="+mn-cs"/>
                <a:sym typeface="+mn-ea"/>
              </a:rPr>
              <a:t>、经常考的：词语（</a:t>
            </a:r>
            <a:r>
              <a:rPr lang="en-US" altLang="zh-CN" sz="4000" b="1" noProof="1">
                <a:solidFill>
                  <a:schemeClr val="accent6">
                    <a:lumMod val="75000"/>
                  </a:schemeClr>
                </a:solidFill>
                <a:latin typeface="楷体" panose="02010609060101010101" charset="-122"/>
                <a:ea typeface="楷体" panose="02010609060101010101" charset="-122"/>
                <a:cs typeface="+mn-cs"/>
                <a:sym typeface="+mn-ea"/>
              </a:rPr>
              <a:t>5</a:t>
            </a:r>
            <a:r>
              <a:rPr lang="zh-CN" altLang="en-US" sz="4000" b="1" noProof="1">
                <a:solidFill>
                  <a:schemeClr val="accent6">
                    <a:lumMod val="75000"/>
                  </a:schemeClr>
                </a:solidFill>
                <a:latin typeface="楷体" panose="02010609060101010101" charset="-122"/>
                <a:ea typeface="楷体" panose="02010609060101010101" charset="-122"/>
                <a:cs typeface="+mn-cs"/>
                <a:sym typeface="+mn-ea"/>
              </a:rPr>
              <a:t>年考</a:t>
            </a:r>
            <a:r>
              <a:rPr lang="en-US" altLang="zh-CN" sz="4000" b="1" noProof="1">
                <a:solidFill>
                  <a:schemeClr val="accent6">
                    <a:lumMod val="75000"/>
                  </a:schemeClr>
                </a:solidFill>
                <a:latin typeface="楷体" panose="02010609060101010101" charset="-122"/>
                <a:ea typeface="楷体" panose="02010609060101010101" charset="-122"/>
                <a:cs typeface="+mn-cs"/>
                <a:sym typeface="+mn-ea"/>
              </a:rPr>
              <a:t>14</a:t>
            </a:r>
            <a:r>
              <a:rPr lang="zh-CN" altLang="en-US" sz="4000" b="1" noProof="1">
                <a:solidFill>
                  <a:schemeClr val="accent6">
                    <a:lumMod val="75000"/>
                  </a:schemeClr>
                </a:solidFill>
                <a:latin typeface="楷体" panose="02010609060101010101" charset="-122"/>
                <a:ea typeface="楷体" panose="02010609060101010101" charset="-122"/>
                <a:cs typeface="+mn-cs"/>
                <a:sym typeface="+mn-ea"/>
              </a:rPr>
              <a:t>次）、语病（</a:t>
            </a:r>
            <a:r>
              <a:rPr lang="en-US" altLang="zh-CN" sz="4000" b="1" noProof="1">
                <a:solidFill>
                  <a:schemeClr val="accent6">
                    <a:lumMod val="75000"/>
                  </a:schemeClr>
                </a:solidFill>
                <a:latin typeface="楷体" panose="02010609060101010101" charset="-122"/>
                <a:ea typeface="楷体" panose="02010609060101010101" charset="-122"/>
                <a:cs typeface="+mn-cs"/>
                <a:sym typeface="+mn-ea"/>
              </a:rPr>
              <a:t> 5</a:t>
            </a:r>
            <a:r>
              <a:rPr lang="zh-CN" altLang="en-US" sz="4000" b="1" noProof="1">
                <a:solidFill>
                  <a:schemeClr val="accent6">
                    <a:lumMod val="75000"/>
                  </a:schemeClr>
                </a:solidFill>
                <a:latin typeface="楷体" panose="02010609060101010101" charset="-122"/>
                <a:ea typeface="楷体" panose="02010609060101010101" charset="-122"/>
                <a:cs typeface="+mn-cs"/>
                <a:sym typeface="+mn-ea"/>
              </a:rPr>
              <a:t>年考</a:t>
            </a:r>
            <a:r>
              <a:rPr lang="en-US" altLang="zh-CN" sz="4000" b="1" noProof="1">
                <a:solidFill>
                  <a:schemeClr val="accent6">
                    <a:lumMod val="75000"/>
                  </a:schemeClr>
                </a:solidFill>
                <a:latin typeface="楷体" panose="02010609060101010101" charset="-122"/>
                <a:ea typeface="楷体" panose="02010609060101010101" charset="-122"/>
                <a:cs typeface="+mn-cs"/>
                <a:sym typeface="+mn-ea"/>
              </a:rPr>
              <a:t>14</a:t>
            </a:r>
            <a:r>
              <a:rPr lang="zh-CN" altLang="en-US" sz="4000" b="1" noProof="1">
                <a:solidFill>
                  <a:schemeClr val="accent6">
                    <a:lumMod val="75000"/>
                  </a:schemeClr>
                </a:solidFill>
                <a:latin typeface="楷体" panose="02010609060101010101" charset="-122"/>
                <a:ea typeface="楷体" panose="02010609060101010101" charset="-122"/>
                <a:cs typeface="+mn-cs"/>
                <a:sym typeface="+mn-ea"/>
              </a:rPr>
              <a:t>次）、语句补写（</a:t>
            </a:r>
            <a:r>
              <a:rPr lang="en-US" altLang="zh-CN" sz="4000" b="1" noProof="1">
                <a:solidFill>
                  <a:schemeClr val="accent6">
                    <a:lumMod val="75000"/>
                  </a:schemeClr>
                </a:solidFill>
                <a:latin typeface="楷体" panose="02010609060101010101" charset="-122"/>
                <a:ea typeface="楷体" panose="02010609060101010101" charset="-122"/>
                <a:cs typeface="+mn-cs"/>
                <a:sym typeface="+mn-ea"/>
              </a:rPr>
              <a:t> 5</a:t>
            </a:r>
            <a:r>
              <a:rPr lang="zh-CN" altLang="en-US" sz="4000" b="1" noProof="1">
                <a:solidFill>
                  <a:schemeClr val="accent6">
                    <a:lumMod val="75000"/>
                  </a:schemeClr>
                </a:solidFill>
                <a:latin typeface="楷体" panose="02010609060101010101" charset="-122"/>
                <a:ea typeface="楷体" panose="02010609060101010101" charset="-122"/>
                <a:cs typeface="+mn-cs"/>
                <a:sym typeface="+mn-ea"/>
              </a:rPr>
              <a:t>年考</a:t>
            </a:r>
            <a:r>
              <a:rPr lang="en-US" altLang="zh-CN" sz="4000" b="1" noProof="1">
                <a:solidFill>
                  <a:schemeClr val="accent6">
                    <a:lumMod val="75000"/>
                  </a:schemeClr>
                </a:solidFill>
                <a:latin typeface="楷体" panose="02010609060101010101" charset="-122"/>
                <a:ea typeface="楷体" panose="02010609060101010101" charset="-122"/>
                <a:cs typeface="+mn-cs"/>
                <a:sym typeface="+mn-ea"/>
              </a:rPr>
              <a:t>11</a:t>
            </a:r>
            <a:r>
              <a:rPr lang="zh-CN" altLang="en-US" sz="4000" b="1" noProof="1">
                <a:solidFill>
                  <a:schemeClr val="accent6">
                    <a:lumMod val="75000"/>
                  </a:schemeClr>
                </a:solidFill>
                <a:latin typeface="楷体" panose="02010609060101010101" charset="-122"/>
                <a:ea typeface="楷体" panose="02010609060101010101" charset="-122"/>
                <a:cs typeface="+mn-cs"/>
                <a:sym typeface="+mn-ea"/>
              </a:rPr>
              <a:t>次）、语句复位（</a:t>
            </a:r>
            <a:r>
              <a:rPr lang="en-US" altLang="zh-CN" sz="4000" b="1" noProof="1">
                <a:solidFill>
                  <a:schemeClr val="accent6">
                    <a:lumMod val="75000"/>
                  </a:schemeClr>
                </a:solidFill>
                <a:latin typeface="楷体" panose="02010609060101010101" charset="-122"/>
                <a:ea typeface="楷体" panose="02010609060101010101" charset="-122"/>
                <a:cs typeface="+mn-cs"/>
                <a:sym typeface="+mn-ea"/>
              </a:rPr>
              <a:t> 5</a:t>
            </a:r>
            <a:r>
              <a:rPr lang="zh-CN" altLang="en-US" sz="4000" b="1" noProof="1">
                <a:solidFill>
                  <a:schemeClr val="accent6">
                    <a:lumMod val="75000"/>
                  </a:schemeClr>
                </a:solidFill>
                <a:latin typeface="楷体" panose="02010609060101010101" charset="-122"/>
                <a:ea typeface="楷体" panose="02010609060101010101" charset="-122"/>
                <a:cs typeface="+mn-cs"/>
                <a:sym typeface="+mn-ea"/>
              </a:rPr>
              <a:t>年考</a:t>
            </a:r>
            <a:r>
              <a:rPr lang="en-US" altLang="zh-CN" sz="4000" b="1" noProof="1">
                <a:solidFill>
                  <a:schemeClr val="accent6">
                    <a:lumMod val="75000"/>
                  </a:schemeClr>
                </a:solidFill>
                <a:latin typeface="楷体" panose="02010609060101010101" charset="-122"/>
                <a:ea typeface="楷体" panose="02010609060101010101" charset="-122"/>
                <a:cs typeface="+mn-cs"/>
                <a:sym typeface="+mn-ea"/>
              </a:rPr>
              <a:t>8</a:t>
            </a:r>
            <a:r>
              <a:rPr lang="zh-CN" altLang="en-US" sz="4000" b="1" noProof="1">
                <a:solidFill>
                  <a:schemeClr val="accent6">
                    <a:lumMod val="75000"/>
                  </a:schemeClr>
                </a:solidFill>
                <a:latin typeface="楷体" panose="02010609060101010101" charset="-122"/>
                <a:ea typeface="楷体" panose="02010609060101010101" charset="-122"/>
                <a:cs typeface="+mn-cs"/>
                <a:sym typeface="+mn-ea"/>
              </a:rPr>
              <a:t>次）、图文转换（</a:t>
            </a:r>
            <a:r>
              <a:rPr lang="en-US" altLang="zh-CN" sz="4000" b="1" noProof="1">
                <a:solidFill>
                  <a:schemeClr val="accent6">
                    <a:lumMod val="75000"/>
                  </a:schemeClr>
                </a:solidFill>
                <a:latin typeface="楷体" panose="02010609060101010101" charset="-122"/>
                <a:ea typeface="楷体" panose="02010609060101010101" charset="-122"/>
                <a:cs typeface="+mn-cs"/>
                <a:sym typeface="+mn-ea"/>
              </a:rPr>
              <a:t> 5</a:t>
            </a:r>
            <a:r>
              <a:rPr lang="zh-CN" altLang="en-US" sz="4000" b="1" noProof="1">
                <a:solidFill>
                  <a:schemeClr val="accent6">
                    <a:lumMod val="75000"/>
                  </a:schemeClr>
                </a:solidFill>
                <a:latin typeface="楷体" panose="02010609060101010101" charset="-122"/>
                <a:ea typeface="楷体" panose="02010609060101010101" charset="-122"/>
                <a:cs typeface="+mn-cs"/>
                <a:sym typeface="+mn-ea"/>
              </a:rPr>
              <a:t>年考</a:t>
            </a:r>
            <a:r>
              <a:rPr lang="en-US" altLang="zh-CN" sz="4000" b="1" noProof="1">
                <a:solidFill>
                  <a:schemeClr val="accent6">
                    <a:lumMod val="75000"/>
                  </a:schemeClr>
                </a:solidFill>
                <a:latin typeface="楷体" panose="02010609060101010101" charset="-122"/>
                <a:ea typeface="楷体" panose="02010609060101010101" charset="-122"/>
                <a:cs typeface="+mn-cs"/>
                <a:sym typeface="+mn-ea"/>
              </a:rPr>
              <a:t>7</a:t>
            </a:r>
            <a:r>
              <a:rPr lang="zh-CN" altLang="en-US" sz="4000" b="1" noProof="1">
                <a:solidFill>
                  <a:schemeClr val="accent6">
                    <a:lumMod val="75000"/>
                  </a:schemeClr>
                </a:solidFill>
                <a:latin typeface="楷体" panose="02010609060101010101" charset="-122"/>
                <a:ea typeface="楷体" panose="02010609060101010101" charset="-122"/>
                <a:cs typeface="+mn-cs"/>
                <a:sym typeface="+mn-ea"/>
              </a:rPr>
              <a:t>次）。</a:t>
            </a:r>
            <a:endParaRPr lang="zh-CN" altLang="en-US" sz="4000" b="1" noProof="1">
              <a:solidFill>
                <a:schemeClr val="accent6">
                  <a:lumMod val="75000"/>
                </a:schemeClr>
              </a:solidFill>
              <a:latin typeface="楷体" panose="02010609060101010101" charset="-122"/>
              <a:ea typeface="楷体" panose="0201060906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linds(horizontal)">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3" name="图片 2"/>
          <p:cNvPicPr>
            <a:picLocks noChangeAspect="1"/>
          </p:cNvPicPr>
          <p:nvPr/>
        </p:nvPicPr>
        <p:blipFill>
          <a:blip r:embed="rId2" cstate="print"/>
          <a:stretch>
            <a:fillRect/>
          </a:stretch>
        </p:blipFill>
        <p:spPr>
          <a:xfrm>
            <a:off x="1354138" y="503238"/>
            <a:ext cx="8813800" cy="1320800"/>
          </a:xfrm>
          <a:prstGeom prst="rect">
            <a:avLst/>
          </a:prstGeom>
          <a:noFill/>
          <a:ln w="9525">
            <a:noFill/>
          </a:ln>
        </p:spPr>
      </p:pic>
      <p:sp>
        <p:nvSpPr>
          <p:cNvPr id="13314" name="文本框 26"/>
          <p:cNvSpPr txBox="1"/>
          <p:nvPr/>
        </p:nvSpPr>
        <p:spPr>
          <a:xfrm>
            <a:off x="1601788" y="749300"/>
            <a:ext cx="8715375" cy="830263"/>
          </a:xfrm>
          <a:prstGeom prst="rect">
            <a:avLst/>
          </a:prstGeom>
          <a:noFill/>
          <a:ln w="9525">
            <a:noFill/>
          </a:ln>
        </p:spPr>
        <p:txBody>
          <a:bodyPr wrap="square" anchor="t">
            <a:spAutoFit/>
          </a:bodyPr>
          <a:lstStyle/>
          <a:p>
            <a:r>
              <a:rPr lang="zh-CN" altLang="en-US" sz="4800" b="1" dirty="0">
                <a:solidFill>
                  <a:srgbClr val="310E0D"/>
                </a:solidFill>
                <a:latin typeface="楷体" panose="02010609060101010101" charset="-122"/>
                <a:ea typeface="楷体" panose="02010609060101010101" charset="-122"/>
                <a:sym typeface="等线" charset="0"/>
              </a:rPr>
              <a:t>（三）怎样</a:t>
            </a:r>
            <a:r>
              <a:rPr lang="en-US" altLang="zh-CN" sz="4800" b="1" dirty="0">
                <a:solidFill>
                  <a:srgbClr val="310E0D"/>
                </a:solidFill>
                <a:latin typeface="楷体" panose="02010609060101010101" charset="-122"/>
                <a:ea typeface="楷体" panose="02010609060101010101" charset="-122"/>
                <a:sym typeface="等线" charset="0"/>
              </a:rPr>
              <a:t>“</a:t>
            </a:r>
            <a:r>
              <a:rPr lang="zh-CN" altLang="en-US" sz="4800" b="1" dirty="0">
                <a:solidFill>
                  <a:srgbClr val="310E0D"/>
                </a:solidFill>
                <a:latin typeface="楷体" panose="02010609060101010101" charset="-122"/>
                <a:ea typeface="楷体" panose="02010609060101010101" charset="-122"/>
                <a:sym typeface="等线" charset="0"/>
              </a:rPr>
              <a:t>强化</a:t>
            </a:r>
            <a:r>
              <a:rPr lang="en-US" altLang="zh-CN" sz="4800" b="1" dirty="0">
                <a:solidFill>
                  <a:srgbClr val="310E0D"/>
                </a:solidFill>
                <a:latin typeface="楷体" panose="02010609060101010101" charset="-122"/>
                <a:ea typeface="楷体" panose="02010609060101010101" charset="-122"/>
                <a:sym typeface="等线" charset="0"/>
              </a:rPr>
              <a:t>”</a:t>
            </a:r>
            <a:r>
              <a:rPr lang="zh-CN" altLang="en-US" sz="4800" b="1" dirty="0">
                <a:solidFill>
                  <a:srgbClr val="310E0D"/>
                </a:solidFill>
                <a:latin typeface="楷体" panose="02010609060101010101" charset="-122"/>
                <a:ea typeface="楷体" panose="02010609060101010101" charset="-122"/>
                <a:sym typeface="等线" charset="0"/>
              </a:rPr>
              <a:t>重点？</a:t>
            </a:r>
            <a:endParaRPr lang="zh-CN" altLang="en-US" sz="4800" b="1" dirty="0">
              <a:solidFill>
                <a:srgbClr val="310E0D"/>
              </a:solidFill>
              <a:latin typeface="黑体" panose="02010609060101010101" charset="-122"/>
              <a:ea typeface="黑体" panose="02010609060101010101" charset="-122"/>
            </a:endParaRPr>
          </a:p>
        </p:txBody>
      </p:sp>
      <p:sp>
        <p:nvSpPr>
          <p:cNvPr id="28" name="文本框 27"/>
          <p:cNvSpPr txBox="1"/>
          <p:nvPr/>
        </p:nvSpPr>
        <p:spPr>
          <a:xfrm>
            <a:off x="1539875" y="1579563"/>
            <a:ext cx="8628063" cy="1014412"/>
          </a:xfrm>
          <a:prstGeom prst="rect">
            <a:avLst/>
          </a:prstGeom>
          <a:noFill/>
          <a:ln w="9525">
            <a:noFill/>
          </a:ln>
        </p:spPr>
        <p:txBody>
          <a:bodyPr wrap="square" anchor="t">
            <a:spAutoFit/>
          </a:bodyPr>
          <a:lstStyle/>
          <a:p>
            <a:pPr>
              <a:lnSpc>
                <a:spcPct val="150000"/>
              </a:lnSpc>
              <a:spcBef>
                <a:spcPts val="600"/>
              </a:spcBef>
              <a:spcAft>
                <a:spcPts val="600"/>
              </a:spcAft>
            </a:pPr>
            <a:r>
              <a:rPr lang="en-US" altLang="zh-CN" sz="4000" b="1" dirty="0">
                <a:solidFill>
                  <a:srgbClr val="FF0000"/>
                </a:solidFill>
                <a:latin typeface="楷体" panose="02010609060101010101" charset="-122"/>
                <a:ea typeface="楷体" panose="02010609060101010101" charset="-122"/>
              </a:rPr>
              <a:t>1</a:t>
            </a:r>
            <a:r>
              <a:rPr lang="zh-CN" altLang="en-US" sz="4000" b="1" dirty="0">
                <a:solidFill>
                  <a:srgbClr val="FF0000"/>
                </a:solidFill>
                <a:latin typeface="楷体" panose="02010609060101010101" charset="-122"/>
                <a:ea typeface="楷体" panose="02010609060101010101" charset="-122"/>
              </a:rPr>
              <a:t>、时间上强化</a:t>
            </a:r>
            <a:r>
              <a:rPr lang="en-US" altLang="zh-CN" sz="4000" b="1" dirty="0">
                <a:solidFill>
                  <a:srgbClr val="FF0000"/>
                </a:solidFill>
                <a:latin typeface="楷体" panose="02010609060101010101" charset="-122"/>
                <a:ea typeface="楷体" panose="02010609060101010101" charset="-122"/>
              </a:rPr>
              <a:t>——</a:t>
            </a:r>
            <a:r>
              <a:rPr lang="zh-CN" altLang="en-US" sz="4000" b="1" dirty="0">
                <a:solidFill>
                  <a:srgbClr val="FF0000"/>
                </a:solidFill>
                <a:latin typeface="楷体" panose="02010609060101010101" charset="-122"/>
                <a:ea typeface="楷体" panose="02010609060101010101" charset="-122"/>
              </a:rPr>
              <a:t>足够的复习时间。</a:t>
            </a:r>
          </a:p>
        </p:txBody>
      </p:sp>
      <p:sp>
        <p:nvSpPr>
          <p:cNvPr id="2" name="文本框 1"/>
          <p:cNvSpPr txBox="1"/>
          <p:nvPr/>
        </p:nvSpPr>
        <p:spPr>
          <a:xfrm>
            <a:off x="1601788" y="2192338"/>
            <a:ext cx="8628062" cy="1014412"/>
          </a:xfrm>
          <a:prstGeom prst="rect">
            <a:avLst/>
          </a:prstGeom>
          <a:noFill/>
          <a:ln w="9525">
            <a:noFill/>
          </a:ln>
        </p:spPr>
        <p:txBody>
          <a:bodyPr wrap="square" anchor="t">
            <a:spAutoFit/>
          </a:bodyPr>
          <a:lstStyle/>
          <a:p>
            <a:pPr>
              <a:lnSpc>
                <a:spcPct val="150000"/>
              </a:lnSpc>
              <a:spcBef>
                <a:spcPts val="600"/>
              </a:spcBef>
              <a:spcAft>
                <a:spcPts val="600"/>
              </a:spcAft>
            </a:pPr>
            <a:r>
              <a:rPr lang="en-US" altLang="zh-CN" sz="4000" b="1" dirty="0">
                <a:solidFill>
                  <a:srgbClr val="FF0000"/>
                </a:solidFill>
                <a:latin typeface="楷体" panose="02010609060101010101" charset="-122"/>
                <a:ea typeface="楷体" panose="02010609060101010101" charset="-122"/>
              </a:rPr>
              <a:t>2</a:t>
            </a:r>
            <a:r>
              <a:rPr lang="zh-CN" altLang="en-US" sz="4000" b="1" dirty="0">
                <a:solidFill>
                  <a:srgbClr val="FF0000"/>
                </a:solidFill>
                <a:latin typeface="楷体" panose="02010609060101010101" charset="-122"/>
                <a:ea typeface="楷体" panose="02010609060101010101" charset="-122"/>
              </a:rPr>
              <a:t>、数量上强化</a:t>
            </a:r>
            <a:r>
              <a:rPr lang="en-US" altLang="zh-CN" sz="4000" b="1" dirty="0">
                <a:solidFill>
                  <a:srgbClr val="FF0000"/>
                </a:solidFill>
                <a:latin typeface="楷体" panose="02010609060101010101" charset="-122"/>
                <a:ea typeface="楷体" panose="02010609060101010101" charset="-122"/>
              </a:rPr>
              <a:t>——</a:t>
            </a:r>
            <a:r>
              <a:rPr lang="zh-CN" altLang="en-US" sz="4000" b="1" dirty="0">
                <a:solidFill>
                  <a:srgbClr val="FF0000"/>
                </a:solidFill>
                <a:latin typeface="楷体" panose="02010609060101010101" charset="-122"/>
                <a:ea typeface="楷体" panose="02010609060101010101" charset="-122"/>
              </a:rPr>
              <a:t>做大量的训练题。</a:t>
            </a:r>
          </a:p>
        </p:txBody>
      </p:sp>
      <p:sp>
        <p:nvSpPr>
          <p:cNvPr id="5" name="文本框 4"/>
          <p:cNvSpPr txBox="1"/>
          <p:nvPr/>
        </p:nvSpPr>
        <p:spPr>
          <a:xfrm>
            <a:off x="1073150" y="2805113"/>
            <a:ext cx="9563100" cy="1014413"/>
          </a:xfrm>
          <a:prstGeom prst="rect">
            <a:avLst/>
          </a:prstGeom>
          <a:noFill/>
        </p:spPr>
        <p:txBody>
          <a:bodyPr wrap="square" rtlCol="0">
            <a:spAutoFit/>
          </a:bodyPr>
          <a:lstStyle/>
          <a:p>
            <a:pPr algn="ctr" fontAlgn="auto">
              <a:lnSpc>
                <a:spcPct val="150000"/>
              </a:lnSpc>
              <a:spcBef>
                <a:spcPts val="600"/>
              </a:spcBef>
              <a:spcAft>
                <a:spcPts val="600"/>
              </a:spcAft>
            </a:pPr>
            <a:r>
              <a:rPr lang="zh-CN" altLang="en-US" sz="4000" b="1" noProof="1">
                <a:solidFill>
                  <a:schemeClr val="accent6"/>
                </a:solidFill>
                <a:latin typeface="楷体" panose="02010609060101010101" charset="-122"/>
                <a:ea typeface="楷体" panose="02010609060101010101" charset="-122"/>
                <a:cs typeface="+mn-cs"/>
              </a:rPr>
              <a:t>周考、专项训练、限时训练、小题训练等</a:t>
            </a:r>
            <a:endParaRPr lang="zh-CN" altLang="en-US" sz="4000" b="1" noProof="1">
              <a:solidFill>
                <a:schemeClr val="accent6"/>
              </a:solidFill>
              <a:latin typeface="楷体" panose="02010609060101010101" charset="-122"/>
              <a:ea typeface="楷体" panose="02010609060101010101" charset="-122"/>
            </a:endParaRPr>
          </a:p>
        </p:txBody>
      </p:sp>
      <p:sp>
        <p:nvSpPr>
          <p:cNvPr id="6" name="文本框 5"/>
          <p:cNvSpPr txBox="1"/>
          <p:nvPr/>
        </p:nvSpPr>
        <p:spPr>
          <a:xfrm>
            <a:off x="1601788" y="3919538"/>
            <a:ext cx="9207500" cy="1014412"/>
          </a:xfrm>
          <a:prstGeom prst="rect">
            <a:avLst/>
          </a:prstGeom>
          <a:noFill/>
          <a:ln w="9525">
            <a:noFill/>
          </a:ln>
        </p:spPr>
        <p:txBody>
          <a:bodyPr wrap="square" anchor="t">
            <a:spAutoFit/>
          </a:bodyPr>
          <a:lstStyle/>
          <a:p>
            <a:pPr>
              <a:lnSpc>
                <a:spcPct val="150000"/>
              </a:lnSpc>
              <a:spcBef>
                <a:spcPts val="600"/>
              </a:spcBef>
              <a:spcAft>
                <a:spcPts val="600"/>
              </a:spcAft>
            </a:pPr>
            <a:r>
              <a:rPr lang="en-US" altLang="zh-CN" sz="4000" b="1" dirty="0">
                <a:solidFill>
                  <a:srgbClr val="FF0000"/>
                </a:solidFill>
                <a:latin typeface="楷体" panose="02010609060101010101" charset="-122"/>
                <a:ea typeface="楷体" panose="02010609060101010101" charset="-122"/>
              </a:rPr>
              <a:t>3</a:t>
            </a:r>
            <a:r>
              <a:rPr lang="zh-CN" altLang="en-US" sz="4000" b="1" dirty="0">
                <a:solidFill>
                  <a:srgbClr val="FF0000"/>
                </a:solidFill>
                <a:latin typeface="楷体" panose="02010609060101010101" charset="-122"/>
                <a:ea typeface="楷体" panose="02010609060101010101" charset="-122"/>
              </a:rPr>
              <a:t>、对象上强化</a:t>
            </a:r>
            <a:r>
              <a:rPr lang="en-US" altLang="zh-CN" sz="4000" b="1" dirty="0">
                <a:solidFill>
                  <a:srgbClr val="FF0000"/>
                </a:solidFill>
                <a:latin typeface="楷体" panose="02010609060101010101" charset="-122"/>
                <a:ea typeface="楷体" panose="02010609060101010101" charset="-122"/>
              </a:rPr>
              <a:t>——</a:t>
            </a:r>
            <a:r>
              <a:rPr lang="zh-CN" altLang="en-US" sz="4000" b="1" dirty="0">
                <a:solidFill>
                  <a:srgbClr val="FF0000"/>
                </a:solidFill>
                <a:latin typeface="楷体" panose="02010609060101010101" charset="-122"/>
                <a:ea typeface="楷体" panose="02010609060101010101" charset="-122"/>
              </a:rPr>
              <a:t>后进生课外专项训练。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linds(horizontal)">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 grpId="0"/>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圆角矩形 14"/>
          <p:cNvSpPr/>
          <p:nvPr/>
        </p:nvSpPr>
        <p:spPr>
          <a:xfrm>
            <a:off x="5541963" y="341313"/>
            <a:ext cx="4991100" cy="5432425"/>
          </a:xfrm>
          <a:prstGeom prst="roundRect">
            <a:avLst>
              <a:gd name="adj" fmla="val 1437"/>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457200" rtl="0" eaLnBrk="1" fontAlgn="base" latinLnBrk="0" hangingPunct="1">
              <a:lnSpc>
                <a:spcPct val="100000"/>
              </a:lnSpc>
              <a:spcBef>
                <a:spcPct val="0"/>
              </a:spcBef>
              <a:spcAft>
                <a:spcPct val="0"/>
              </a:spcAft>
              <a:buNone/>
              <a:defRPr sz="1800" kern="1200">
                <a:solidFill>
                  <a:schemeClr val="tx1"/>
                </a:solidFill>
                <a:latin typeface="Calibri" panose="020F0502020204030204" charset="0"/>
              </a:defRPr>
            </a:lvl1pPr>
            <a:lvl2pPr marL="457200" lvl="1" indent="0" algn="l" defTabSz="4572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mn-ea"/>
                <a:cs typeface="+mn-cs"/>
              </a:defRPr>
            </a:lvl2pPr>
            <a:lvl3pPr marL="914400" lvl="2" indent="0" algn="l" defTabSz="4572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mn-ea"/>
                <a:cs typeface="+mn-cs"/>
              </a:defRPr>
            </a:lvl3pPr>
            <a:lvl4pPr marL="1371600" lvl="3" indent="0" algn="l" defTabSz="4572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mn-ea"/>
                <a:cs typeface="+mn-cs"/>
              </a:defRPr>
            </a:lvl4pPr>
            <a:lvl5pPr marL="1828800" lvl="4" indent="0" algn="l" defTabSz="4572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mn-ea"/>
                <a:cs typeface="+mn-cs"/>
              </a:defRPr>
            </a:lvl5pPr>
          </a:lstStyle>
          <a:p>
            <a:pPr lvl="0" algn="ctr"/>
            <a:endParaRPr lang="zh-CN" altLang="en-US" sz="1800">
              <a:solidFill>
                <a:srgbClr val="FFFFFF"/>
              </a:solidFill>
              <a:latin typeface="Calibri" panose="020F0502020204030204" charset="0"/>
              <a:ea typeface="等线" charset="0"/>
            </a:endParaRPr>
          </a:p>
        </p:txBody>
      </p:sp>
      <p:pic>
        <p:nvPicPr>
          <p:cNvPr id="14338" name="图片 5"/>
          <p:cNvPicPr>
            <a:picLocks noChangeAspect="1"/>
          </p:cNvPicPr>
          <p:nvPr/>
        </p:nvPicPr>
        <p:blipFill>
          <a:blip r:embed="rId3" cstate="print"/>
          <a:stretch>
            <a:fillRect/>
          </a:stretch>
        </p:blipFill>
        <p:spPr>
          <a:xfrm>
            <a:off x="1089025" y="2465388"/>
            <a:ext cx="4281488" cy="1320800"/>
          </a:xfrm>
          <a:prstGeom prst="rect">
            <a:avLst/>
          </a:prstGeom>
          <a:noFill/>
          <a:ln w="9525">
            <a:noFill/>
          </a:ln>
        </p:spPr>
      </p:pic>
      <p:sp>
        <p:nvSpPr>
          <p:cNvPr id="14339" name="文本框 6"/>
          <p:cNvSpPr txBox="1"/>
          <p:nvPr/>
        </p:nvSpPr>
        <p:spPr>
          <a:xfrm>
            <a:off x="1301750" y="2709863"/>
            <a:ext cx="3856038" cy="830262"/>
          </a:xfrm>
          <a:prstGeom prst="rect">
            <a:avLst/>
          </a:prstGeom>
          <a:noFill/>
          <a:ln w="9525">
            <a:noFill/>
          </a:ln>
        </p:spPr>
        <p:txBody>
          <a:bodyPr wrap="none" anchor="t">
            <a:spAutoFit/>
          </a:bodyPr>
          <a:lstStyle/>
          <a:p>
            <a:r>
              <a:rPr lang="zh-CN" altLang="en-US" sz="4800" b="1" dirty="0">
                <a:solidFill>
                  <a:srgbClr val="310E0D"/>
                </a:solidFill>
                <a:latin typeface="楷体" panose="02010609060101010101" charset="-122"/>
                <a:ea typeface="楷体" panose="02010609060101010101" charset="-122"/>
              </a:rPr>
              <a:t>二、突破难点</a:t>
            </a:r>
            <a:endParaRPr lang="zh-CN" altLang="en-US" sz="4800" dirty="0">
              <a:solidFill>
                <a:srgbClr val="310E0D"/>
              </a:solidFill>
              <a:latin typeface="汉仪劲楷简" pitchFamily="18" charset="-122"/>
              <a:ea typeface="汉仪劲楷简" pitchFamily="18"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图片 2"/>
          <p:cNvPicPr>
            <a:picLocks noChangeAspect="1"/>
          </p:cNvPicPr>
          <p:nvPr/>
        </p:nvPicPr>
        <p:blipFill>
          <a:blip r:embed="rId2" cstate="print"/>
          <a:stretch>
            <a:fillRect/>
          </a:stretch>
        </p:blipFill>
        <p:spPr>
          <a:xfrm>
            <a:off x="1354138" y="503238"/>
            <a:ext cx="8813800" cy="1320800"/>
          </a:xfrm>
          <a:prstGeom prst="rect">
            <a:avLst/>
          </a:prstGeom>
          <a:noFill/>
          <a:ln w="9525">
            <a:noFill/>
          </a:ln>
        </p:spPr>
      </p:pic>
      <p:sp>
        <p:nvSpPr>
          <p:cNvPr id="15362" name="文本框 26"/>
          <p:cNvSpPr txBox="1"/>
          <p:nvPr/>
        </p:nvSpPr>
        <p:spPr>
          <a:xfrm>
            <a:off x="2333625" y="747713"/>
            <a:ext cx="8715375" cy="830262"/>
          </a:xfrm>
          <a:prstGeom prst="rect">
            <a:avLst/>
          </a:prstGeom>
          <a:noFill/>
          <a:ln w="9525">
            <a:noFill/>
          </a:ln>
        </p:spPr>
        <p:txBody>
          <a:bodyPr wrap="square" anchor="t">
            <a:spAutoFit/>
          </a:bodyPr>
          <a:lstStyle/>
          <a:p>
            <a:r>
              <a:rPr lang="zh-CN" altLang="en-US" sz="4800" b="1" dirty="0">
                <a:solidFill>
                  <a:srgbClr val="310E0D"/>
                </a:solidFill>
                <a:latin typeface="楷体" panose="02010609060101010101" charset="-122"/>
                <a:ea typeface="楷体" panose="02010609060101010101" charset="-122"/>
              </a:rPr>
              <a:t>（一）什么是</a:t>
            </a:r>
            <a:r>
              <a:rPr lang="en-US" altLang="zh-CN" sz="4800" b="1" dirty="0">
                <a:solidFill>
                  <a:srgbClr val="310E0D"/>
                </a:solidFill>
                <a:latin typeface="楷体" panose="02010609060101010101" charset="-122"/>
                <a:ea typeface="楷体" panose="02010609060101010101" charset="-122"/>
              </a:rPr>
              <a:t>“</a:t>
            </a:r>
            <a:r>
              <a:rPr lang="zh-CN" altLang="en-US" sz="4800" b="1" dirty="0">
                <a:solidFill>
                  <a:srgbClr val="310E0D"/>
                </a:solidFill>
                <a:latin typeface="楷体" panose="02010609060101010101" charset="-122"/>
                <a:ea typeface="楷体" panose="02010609060101010101" charset="-122"/>
              </a:rPr>
              <a:t>难点</a:t>
            </a:r>
            <a:r>
              <a:rPr lang="en-US" altLang="zh-CN" sz="4800" b="1" dirty="0">
                <a:solidFill>
                  <a:srgbClr val="310E0D"/>
                </a:solidFill>
                <a:latin typeface="楷体" panose="02010609060101010101" charset="-122"/>
                <a:ea typeface="楷体" panose="02010609060101010101" charset="-122"/>
              </a:rPr>
              <a:t>”</a:t>
            </a:r>
            <a:r>
              <a:rPr lang="zh-CN" altLang="en-US" sz="4800" b="1" dirty="0">
                <a:solidFill>
                  <a:srgbClr val="310E0D"/>
                </a:solidFill>
                <a:latin typeface="楷体" panose="02010609060101010101" charset="-122"/>
                <a:ea typeface="楷体" panose="02010609060101010101" charset="-122"/>
              </a:rPr>
              <a:t>？</a:t>
            </a:r>
            <a:endParaRPr lang="zh-CN" altLang="en-US" sz="4800" b="1" dirty="0">
              <a:solidFill>
                <a:srgbClr val="310E0D"/>
              </a:solidFill>
              <a:latin typeface="黑体" panose="02010609060101010101" charset="-122"/>
              <a:ea typeface="黑体" panose="02010609060101010101" charset="-122"/>
            </a:endParaRPr>
          </a:p>
        </p:txBody>
      </p:sp>
      <p:sp>
        <p:nvSpPr>
          <p:cNvPr id="28" name="文本框 27"/>
          <p:cNvSpPr txBox="1"/>
          <p:nvPr/>
        </p:nvSpPr>
        <p:spPr>
          <a:xfrm>
            <a:off x="1538288" y="2459038"/>
            <a:ext cx="8628062" cy="1014412"/>
          </a:xfrm>
          <a:prstGeom prst="rect">
            <a:avLst/>
          </a:prstGeom>
          <a:noFill/>
          <a:ln w="9525">
            <a:noFill/>
          </a:ln>
        </p:spPr>
        <p:txBody>
          <a:bodyPr wrap="square" anchor="t">
            <a:spAutoFit/>
          </a:bodyPr>
          <a:lstStyle/>
          <a:p>
            <a:pPr>
              <a:lnSpc>
                <a:spcPct val="150000"/>
              </a:lnSpc>
              <a:spcBef>
                <a:spcPts val="600"/>
              </a:spcBef>
              <a:spcAft>
                <a:spcPts val="600"/>
              </a:spcAft>
            </a:pPr>
            <a:r>
              <a:rPr lang="en-US" altLang="zh-CN" sz="4000" b="1" dirty="0">
                <a:solidFill>
                  <a:srgbClr val="FF0000"/>
                </a:solidFill>
                <a:latin typeface="楷体" panose="02010609060101010101" charset="-122"/>
                <a:ea typeface="楷体" panose="02010609060101010101" charset="-122"/>
              </a:rPr>
              <a:t>1</a:t>
            </a:r>
            <a:r>
              <a:rPr lang="zh-CN" altLang="en-US" sz="4000" b="1" dirty="0">
                <a:solidFill>
                  <a:srgbClr val="FF0000"/>
                </a:solidFill>
                <a:latin typeface="楷体" panose="02010609060101010101" charset="-122"/>
                <a:ea typeface="楷体" panose="02010609060101010101" charset="-122"/>
              </a:rPr>
              <a:t>、得分低的是难点。</a:t>
            </a:r>
          </a:p>
        </p:txBody>
      </p:sp>
      <p:pic>
        <p:nvPicPr>
          <p:cNvPr id="15364" name="图片 7"/>
          <p:cNvPicPr>
            <a:picLocks noChangeAspect="1"/>
          </p:cNvPicPr>
          <p:nvPr/>
        </p:nvPicPr>
        <p:blipFill>
          <a:blip r:embed="rId3" cstate="print"/>
          <a:stretch>
            <a:fillRect/>
          </a:stretch>
        </p:blipFill>
        <p:spPr>
          <a:xfrm>
            <a:off x="5441950" y="2098675"/>
            <a:ext cx="636588" cy="360363"/>
          </a:xfrm>
          <a:prstGeom prst="rect">
            <a:avLst/>
          </a:prstGeom>
          <a:noFill/>
          <a:ln w="9525">
            <a:noFill/>
          </a:ln>
        </p:spPr>
      </p:pic>
      <p:sp>
        <p:nvSpPr>
          <p:cNvPr id="2" name="文本框 1"/>
          <p:cNvSpPr txBox="1"/>
          <p:nvPr/>
        </p:nvSpPr>
        <p:spPr>
          <a:xfrm>
            <a:off x="1538288" y="3557588"/>
            <a:ext cx="8628062" cy="1014412"/>
          </a:xfrm>
          <a:prstGeom prst="rect">
            <a:avLst/>
          </a:prstGeom>
          <a:noFill/>
          <a:ln w="9525">
            <a:noFill/>
          </a:ln>
        </p:spPr>
        <p:txBody>
          <a:bodyPr wrap="square" anchor="t">
            <a:spAutoFit/>
          </a:bodyPr>
          <a:lstStyle/>
          <a:p>
            <a:pPr>
              <a:lnSpc>
                <a:spcPct val="150000"/>
              </a:lnSpc>
              <a:spcBef>
                <a:spcPts val="600"/>
              </a:spcBef>
              <a:spcAft>
                <a:spcPts val="600"/>
              </a:spcAft>
            </a:pPr>
            <a:r>
              <a:rPr lang="en-US" altLang="zh-CN" sz="4000" b="1" dirty="0">
                <a:solidFill>
                  <a:srgbClr val="FF0000"/>
                </a:solidFill>
                <a:latin typeface="楷体" panose="02010609060101010101" charset="-122"/>
                <a:ea typeface="楷体" panose="02010609060101010101" charset="-122"/>
              </a:rPr>
              <a:t>2</a:t>
            </a:r>
            <a:r>
              <a:rPr lang="zh-CN" altLang="en-US" sz="4000" b="1" dirty="0">
                <a:solidFill>
                  <a:srgbClr val="FF0000"/>
                </a:solidFill>
                <a:latin typeface="楷体" panose="02010609060101010101" charset="-122"/>
                <a:ea typeface="楷体" panose="02010609060101010101" charset="-122"/>
              </a:rPr>
              <a:t>、耗时长的是难点。</a:t>
            </a:r>
          </a:p>
        </p:txBody>
      </p:sp>
      <p:sp>
        <p:nvSpPr>
          <p:cNvPr id="3" name="文本框 2"/>
          <p:cNvSpPr txBox="1"/>
          <p:nvPr/>
        </p:nvSpPr>
        <p:spPr>
          <a:xfrm>
            <a:off x="1447800" y="4743450"/>
            <a:ext cx="8628063" cy="1014413"/>
          </a:xfrm>
          <a:prstGeom prst="rect">
            <a:avLst/>
          </a:prstGeom>
          <a:noFill/>
          <a:ln w="9525">
            <a:noFill/>
          </a:ln>
        </p:spPr>
        <p:txBody>
          <a:bodyPr wrap="square" anchor="t">
            <a:spAutoFit/>
          </a:bodyPr>
          <a:lstStyle/>
          <a:p>
            <a:pPr>
              <a:lnSpc>
                <a:spcPct val="150000"/>
              </a:lnSpc>
              <a:spcBef>
                <a:spcPts val="600"/>
              </a:spcBef>
              <a:spcAft>
                <a:spcPts val="600"/>
              </a:spcAft>
            </a:pPr>
            <a:r>
              <a:rPr lang="en-US" altLang="zh-CN" sz="4000" b="1" dirty="0">
                <a:solidFill>
                  <a:srgbClr val="FF0000"/>
                </a:solidFill>
                <a:latin typeface="楷体" panose="02010609060101010101" charset="-122"/>
                <a:ea typeface="楷体" panose="02010609060101010101" charset="-122"/>
              </a:rPr>
              <a:t>3</a:t>
            </a:r>
            <a:r>
              <a:rPr lang="zh-CN" altLang="en-US" sz="4000" b="1" dirty="0">
                <a:solidFill>
                  <a:srgbClr val="FF0000"/>
                </a:solidFill>
                <a:latin typeface="楷体" panose="02010609060101010101" charset="-122"/>
                <a:ea typeface="楷体" panose="02010609060101010101" charset="-122"/>
              </a:rPr>
              <a:t>、没见过或不熟悉题型的是难点。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linds(horizontal)">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图片 2"/>
          <p:cNvPicPr>
            <a:picLocks noChangeAspect="1"/>
          </p:cNvPicPr>
          <p:nvPr/>
        </p:nvPicPr>
        <p:blipFill>
          <a:blip r:embed="rId2" cstate="print"/>
          <a:stretch>
            <a:fillRect/>
          </a:stretch>
        </p:blipFill>
        <p:spPr>
          <a:xfrm>
            <a:off x="1524000" y="503238"/>
            <a:ext cx="8813800" cy="1320800"/>
          </a:xfrm>
          <a:prstGeom prst="rect">
            <a:avLst/>
          </a:prstGeom>
          <a:noFill/>
          <a:ln w="9525">
            <a:noFill/>
          </a:ln>
        </p:spPr>
      </p:pic>
      <p:sp>
        <p:nvSpPr>
          <p:cNvPr id="16386" name="文本框 26"/>
          <p:cNvSpPr txBox="1"/>
          <p:nvPr/>
        </p:nvSpPr>
        <p:spPr>
          <a:xfrm>
            <a:off x="1603375" y="749300"/>
            <a:ext cx="8967788" cy="830263"/>
          </a:xfrm>
          <a:prstGeom prst="rect">
            <a:avLst/>
          </a:prstGeom>
          <a:noFill/>
          <a:ln w="9525">
            <a:noFill/>
          </a:ln>
        </p:spPr>
        <p:txBody>
          <a:bodyPr wrap="square" anchor="t">
            <a:spAutoFit/>
          </a:bodyPr>
          <a:lstStyle/>
          <a:p>
            <a:r>
              <a:rPr lang="zh-CN" altLang="en-US" sz="4800" b="1" dirty="0">
                <a:solidFill>
                  <a:srgbClr val="310E0D"/>
                </a:solidFill>
                <a:latin typeface="楷体" panose="02010609060101010101" charset="-122"/>
                <a:ea typeface="楷体" panose="02010609060101010101" charset="-122"/>
              </a:rPr>
              <a:t>（二）</a:t>
            </a:r>
            <a:r>
              <a:rPr lang="en-US" altLang="zh-CN" sz="4800" b="1" dirty="0">
                <a:solidFill>
                  <a:srgbClr val="310E0D"/>
                </a:solidFill>
                <a:latin typeface="楷体" panose="02010609060101010101" charset="-122"/>
                <a:ea typeface="楷体" panose="02010609060101010101" charset="-122"/>
              </a:rPr>
              <a:t>“</a:t>
            </a:r>
            <a:r>
              <a:rPr lang="zh-CN" altLang="en-US" sz="4800" b="1" dirty="0">
                <a:solidFill>
                  <a:srgbClr val="310E0D"/>
                </a:solidFill>
                <a:latin typeface="楷体" panose="02010609060101010101" charset="-122"/>
                <a:ea typeface="楷体" panose="02010609060101010101" charset="-122"/>
              </a:rPr>
              <a:t>语用</a:t>
            </a:r>
            <a:r>
              <a:rPr lang="en-US" altLang="zh-CN" sz="4800" b="1" dirty="0">
                <a:solidFill>
                  <a:srgbClr val="310E0D"/>
                </a:solidFill>
                <a:latin typeface="楷体" panose="02010609060101010101" charset="-122"/>
                <a:ea typeface="楷体" panose="02010609060101010101" charset="-122"/>
              </a:rPr>
              <a:t>”</a:t>
            </a:r>
            <a:r>
              <a:rPr lang="zh-CN" altLang="en-US" sz="4800" b="1" dirty="0">
                <a:solidFill>
                  <a:srgbClr val="310E0D"/>
                </a:solidFill>
                <a:latin typeface="楷体" panose="02010609060101010101" charset="-122"/>
                <a:ea typeface="楷体" panose="02010609060101010101" charset="-122"/>
              </a:rPr>
              <a:t>的难点有哪些？</a:t>
            </a:r>
            <a:endParaRPr lang="zh-CN" altLang="en-US" sz="4800" b="1" dirty="0">
              <a:solidFill>
                <a:srgbClr val="310E0D"/>
              </a:solidFill>
              <a:latin typeface="黑体" panose="02010609060101010101" charset="-122"/>
              <a:ea typeface="黑体" panose="02010609060101010101" charset="-122"/>
            </a:endParaRPr>
          </a:p>
        </p:txBody>
      </p:sp>
      <p:sp>
        <p:nvSpPr>
          <p:cNvPr id="28" name="文本框 27"/>
          <p:cNvSpPr txBox="1"/>
          <p:nvPr/>
        </p:nvSpPr>
        <p:spPr>
          <a:xfrm>
            <a:off x="1524000" y="2098675"/>
            <a:ext cx="8628063" cy="1014413"/>
          </a:xfrm>
          <a:prstGeom prst="rect">
            <a:avLst/>
          </a:prstGeom>
          <a:noFill/>
          <a:ln w="9525">
            <a:noFill/>
          </a:ln>
        </p:spPr>
        <p:txBody>
          <a:bodyPr wrap="square" anchor="t">
            <a:spAutoFit/>
          </a:bodyPr>
          <a:lstStyle/>
          <a:p>
            <a:pPr>
              <a:lnSpc>
                <a:spcPct val="150000"/>
              </a:lnSpc>
              <a:spcBef>
                <a:spcPts val="600"/>
              </a:spcBef>
              <a:spcAft>
                <a:spcPts val="600"/>
              </a:spcAft>
            </a:pPr>
            <a:r>
              <a:rPr lang="en-US" altLang="zh-CN" sz="4000" b="1" dirty="0">
                <a:solidFill>
                  <a:srgbClr val="00B050"/>
                </a:solidFill>
                <a:latin typeface="楷体" panose="02010609060101010101" charset="-122"/>
                <a:ea typeface="楷体" panose="02010609060101010101" charset="-122"/>
              </a:rPr>
              <a:t>1</a:t>
            </a:r>
            <a:r>
              <a:rPr lang="zh-CN" altLang="en-US" sz="4000" b="1" dirty="0">
                <a:solidFill>
                  <a:srgbClr val="00B050"/>
                </a:solidFill>
                <a:latin typeface="楷体" panose="02010609060101010101" charset="-122"/>
                <a:ea typeface="楷体" panose="02010609060101010101" charset="-122"/>
              </a:rPr>
              <a:t>、语句补写（耗时长、得分低）</a:t>
            </a:r>
          </a:p>
        </p:txBody>
      </p:sp>
      <p:sp>
        <p:nvSpPr>
          <p:cNvPr id="5" name="文本框 4"/>
          <p:cNvSpPr txBox="1"/>
          <p:nvPr/>
        </p:nvSpPr>
        <p:spPr>
          <a:xfrm>
            <a:off x="990600" y="2800350"/>
            <a:ext cx="9347200" cy="1014413"/>
          </a:xfrm>
          <a:prstGeom prst="rect">
            <a:avLst/>
          </a:prstGeom>
          <a:noFill/>
        </p:spPr>
        <p:txBody>
          <a:bodyPr wrap="square" rtlCol="0">
            <a:spAutoFit/>
          </a:bodyPr>
          <a:lstStyle/>
          <a:p>
            <a:pPr fontAlgn="auto">
              <a:lnSpc>
                <a:spcPct val="150000"/>
              </a:lnSpc>
              <a:spcBef>
                <a:spcPts val="600"/>
              </a:spcBef>
              <a:spcAft>
                <a:spcPts val="600"/>
              </a:spcAft>
            </a:pPr>
            <a:r>
              <a:rPr lang="en-US" altLang="zh-CN" sz="4000" b="1" noProof="1">
                <a:solidFill>
                  <a:schemeClr val="accent6"/>
                </a:solidFill>
                <a:latin typeface="楷体" panose="02010609060101010101" charset="-122"/>
                <a:ea typeface="楷体" panose="02010609060101010101" charset="-122"/>
                <a:cs typeface="+mn-cs"/>
              </a:rPr>
              <a:t>  2</a:t>
            </a:r>
            <a:r>
              <a:rPr lang="zh-CN" altLang="en-US" sz="4000" b="1" noProof="1">
                <a:solidFill>
                  <a:schemeClr val="accent6"/>
                </a:solidFill>
                <a:latin typeface="楷体" panose="02010609060101010101" charset="-122"/>
                <a:ea typeface="楷体" panose="02010609060101010101" charset="-122"/>
                <a:cs typeface="+mn-cs"/>
              </a:rPr>
              <a:t>、语言得体（找全难、改正难）</a:t>
            </a:r>
            <a:endParaRPr lang="zh-CN" altLang="en-US" sz="4000" b="1" u="sng" noProof="1">
              <a:solidFill>
                <a:schemeClr val="accent6"/>
              </a:solidFill>
              <a:latin typeface="楷体" panose="02010609060101010101" charset="-122"/>
              <a:ea typeface="楷体" panose="02010609060101010101" charset="-122"/>
              <a:cs typeface="+mn-cs"/>
            </a:endParaRPr>
          </a:p>
        </p:txBody>
      </p:sp>
      <p:sp>
        <p:nvSpPr>
          <p:cNvPr id="3" name="文本框 2"/>
          <p:cNvSpPr txBox="1"/>
          <p:nvPr/>
        </p:nvSpPr>
        <p:spPr>
          <a:xfrm>
            <a:off x="1257300" y="3475038"/>
            <a:ext cx="9347200" cy="1014413"/>
          </a:xfrm>
          <a:prstGeom prst="rect">
            <a:avLst/>
          </a:prstGeom>
          <a:noFill/>
        </p:spPr>
        <p:txBody>
          <a:bodyPr wrap="square" rtlCol="0">
            <a:spAutoFit/>
          </a:bodyPr>
          <a:lstStyle/>
          <a:p>
            <a:pPr fontAlgn="auto">
              <a:lnSpc>
                <a:spcPct val="150000"/>
              </a:lnSpc>
              <a:spcBef>
                <a:spcPts val="600"/>
              </a:spcBef>
              <a:spcAft>
                <a:spcPts val="600"/>
              </a:spcAft>
            </a:pPr>
            <a:r>
              <a:rPr lang="en-US" altLang="zh-CN" sz="4000" b="1" noProof="1">
                <a:solidFill>
                  <a:schemeClr val="accent6"/>
                </a:solidFill>
                <a:latin typeface="楷体" panose="02010609060101010101" charset="-122"/>
                <a:ea typeface="楷体" panose="02010609060101010101" charset="-122"/>
                <a:cs typeface="+mn-cs"/>
              </a:rPr>
              <a:t> </a:t>
            </a:r>
            <a:r>
              <a:rPr lang="en-US" altLang="zh-CN" sz="4000" b="1" noProof="1">
                <a:solidFill>
                  <a:schemeClr val="accent5">
                    <a:lumMod val="50000"/>
                  </a:schemeClr>
                </a:solidFill>
                <a:latin typeface="楷体" panose="02010609060101010101" charset="-122"/>
                <a:ea typeface="楷体" panose="02010609060101010101" charset="-122"/>
                <a:cs typeface="+mn-cs"/>
              </a:rPr>
              <a:t>3</a:t>
            </a:r>
            <a:r>
              <a:rPr lang="zh-CN" altLang="en-US" sz="4000" b="1" noProof="1">
                <a:solidFill>
                  <a:schemeClr val="accent5">
                    <a:lumMod val="50000"/>
                  </a:schemeClr>
                </a:solidFill>
                <a:latin typeface="楷体" panose="02010609060101010101" charset="-122"/>
                <a:ea typeface="楷体" panose="02010609060101010101" charset="-122"/>
                <a:cs typeface="+mn-cs"/>
              </a:rPr>
              <a:t>、漫画（概括寓意难）</a:t>
            </a:r>
          </a:p>
        </p:txBody>
      </p:sp>
      <p:sp>
        <p:nvSpPr>
          <p:cNvPr id="2" name="文本框 1"/>
          <p:cNvSpPr txBox="1"/>
          <p:nvPr/>
        </p:nvSpPr>
        <p:spPr>
          <a:xfrm>
            <a:off x="1333500" y="4148138"/>
            <a:ext cx="9347200" cy="1014413"/>
          </a:xfrm>
          <a:prstGeom prst="rect">
            <a:avLst/>
          </a:prstGeom>
          <a:noFill/>
        </p:spPr>
        <p:txBody>
          <a:bodyPr wrap="square" rtlCol="0">
            <a:spAutoFit/>
          </a:bodyPr>
          <a:lstStyle/>
          <a:p>
            <a:pPr fontAlgn="auto">
              <a:lnSpc>
                <a:spcPct val="150000"/>
              </a:lnSpc>
              <a:spcBef>
                <a:spcPts val="600"/>
              </a:spcBef>
              <a:spcAft>
                <a:spcPts val="600"/>
              </a:spcAft>
            </a:pPr>
            <a:r>
              <a:rPr lang="en-US" altLang="zh-CN" sz="4000" b="1" noProof="1">
                <a:solidFill>
                  <a:schemeClr val="accent6"/>
                </a:solidFill>
                <a:latin typeface="楷体" panose="02010609060101010101" charset="-122"/>
                <a:ea typeface="楷体" panose="02010609060101010101" charset="-122"/>
                <a:cs typeface="+mn-cs"/>
              </a:rPr>
              <a:t> </a:t>
            </a:r>
            <a:r>
              <a:rPr lang="en-US" altLang="zh-CN" sz="4000" b="1" noProof="1">
                <a:solidFill>
                  <a:srgbClr val="7030A0"/>
                </a:solidFill>
                <a:latin typeface="楷体" panose="02010609060101010101" charset="-122"/>
                <a:ea typeface="楷体" panose="02010609060101010101" charset="-122"/>
                <a:cs typeface="+mn-cs"/>
              </a:rPr>
              <a:t>4</a:t>
            </a:r>
            <a:r>
              <a:rPr lang="zh-CN" altLang="en-US" sz="4000" b="1" noProof="1">
                <a:solidFill>
                  <a:srgbClr val="7030A0"/>
                </a:solidFill>
                <a:latin typeface="楷体" panose="02010609060101010101" charset="-122"/>
                <a:ea typeface="楷体" panose="02010609060101010101" charset="-122"/>
                <a:cs typeface="+mn-cs"/>
              </a:rPr>
              <a:t>、标点（规则作用多，平时不注意）</a:t>
            </a:r>
          </a:p>
        </p:txBody>
      </p:sp>
      <p:sp>
        <p:nvSpPr>
          <p:cNvPr id="4" name="文本框 3"/>
          <p:cNvSpPr txBox="1"/>
          <p:nvPr/>
        </p:nvSpPr>
        <p:spPr>
          <a:xfrm>
            <a:off x="1333500" y="4764088"/>
            <a:ext cx="9347200" cy="1014412"/>
          </a:xfrm>
          <a:prstGeom prst="rect">
            <a:avLst/>
          </a:prstGeom>
          <a:noFill/>
          <a:ln w="9525">
            <a:noFill/>
          </a:ln>
        </p:spPr>
        <p:txBody>
          <a:bodyPr wrap="square" anchor="t">
            <a:spAutoFit/>
          </a:bodyPr>
          <a:lstStyle/>
          <a:p>
            <a:pPr>
              <a:lnSpc>
                <a:spcPct val="150000"/>
              </a:lnSpc>
              <a:spcBef>
                <a:spcPts val="600"/>
              </a:spcBef>
              <a:spcAft>
                <a:spcPts val="600"/>
              </a:spcAft>
            </a:pPr>
            <a:r>
              <a:rPr lang="en-US" altLang="zh-CN" sz="4000" b="1" dirty="0">
                <a:solidFill>
                  <a:srgbClr val="FF0000"/>
                </a:solidFill>
                <a:latin typeface="楷体" panose="02010609060101010101" charset="-122"/>
                <a:ea typeface="楷体" panose="02010609060101010101" charset="-122"/>
              </a:rPr>
              <a:t> 5</a:t>
            </a:r>
            <a:r>
              <a:rPr lang="zh-CN" altLang="en-US" sz="4000" b="1" dirty="0">
                <a:solidFill>
                  <a:srgbClr val="FF0000"/>
                </a:solidFill>
                <a:latin typeface="楷体" panose="02010609060101010101" charset="-122"/>
                <a:ea typeface="楷体" panose="02010609060101010101" charset="-122"/>
              </a:rPr>
              <a:t>、全国卷未考过的新题型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linds(horizontal)">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linds(horizontal)">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5" grpId="0"/>
      <p:bldP spid="3" grpId="0"/>
      <p:bldP spid="2"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图片 2"/>
          <p:cNvPicPr>
            <a:picLocks noChangeAspect="1"/>
          </p:cNvPicPr>
          <p:nvPr/>
        </p:nvPicPr>
        <p:blipFill>
          <a:blip r:embed="rId2" cstate="print"/>
          <a:stretch>
            <a:fillRect/>
          </a:stretch>
        </p:blipFill>
        <p:spPr>
          <a:xfrm>
            <a:off x="1354138" y="503238"/>
            <a:ext cx="8813800" cy="1320800"/>
          </a:xfrm>
          <a:prstGeom prst="rect">
            <a:avLst/>
          </a:prstGeom>
          <a:noFill/>
          <a:ln w="9525">
            <a:noFill/>
          </a:ln>
        </p:spPr>
      </p:pic>
      <p:sp>
        <p:nvSpPr>
          <p:cNvPr id="17410" name="文本框 26"/>
          <p:cNvSpPr txBox="1"/>
          <p:nvPr/>
        </p:nvSpPr>
        <p:spPr>
          <a:xfrm>
            <a:off x="1601788" y="749300"/>
            <a:ext cx="8715375" cy="830263"/>
          </a:xfrm>
          <a:prstGeom prst="rect">
            <a:avLst/>
          </a:prstGeom>
          <a:noFill/>
          <a:ln w="9525">
            <a:noFill/>
          </a:ln>
        </p:spPr>
        <p:txBody>
          <a:bodyPr wrap="square" anchor="t">
            <a:spAutoFit/>
          </a:bodyPr>
          <a:lstStyle/>
          <a:p>
            <a:r>
              <a:rPr lang="zh-CN" altLang="en-US" sz="4800" b="1" dirty="0">
                <a:solidFill>
                  <a:srgbClr val="310E0D"/>
                </a:solidFill>
                <a:latin typeface="楷体" panose="02010609060101010101" charset="-122"/>
                <a:ea typeface="楷体" panose="02010609060101010101" charset="-122"/>
                <a:sym typeface="等线" charset="0"/>
              </a:rPr>
              <a:t>（三）怎样</a:t>
            </a:r>
            <a:r>
              <a:rPr lang="en-US" altLang="zh-CN" sz="4800" b="1" dirty="0">
                <a:solidFill>
                  <a:srgbClr val="310E0D"/>
                </a:solidFill>
                <a:latin typeface="楷体" panose="02010609060101010101" charset="-122"/>
                <a:ea typeface="楷体" panose="02010609060101010101" charset="-122"/>
                <a:sym typeface="等线" charset="0"/>
              </a:rPr>
              <a:t>“</a:t>
            </a:r>
            <a:r>
              <a:rPr lang="zh-CN" altLang="en-US" sz="4800" b="1" dirty="0">
                <a:solidFill>
                  <a:srgbClr val="310E0D"/>
                </a:solidFill>
                <a:latin typeface="楷体" panose="02010609060101010101" charset="-122"/>
                <a:ea typeface="楷体" panose="02010609060101010101" charset="-122"/>
                <a:sym typeface="等线" charset="0"/>
              </a:rPr>
              <a:t>突破</a:t>
            </a:r>
            <a:r>
              <a:rPr lang="en-US" altLang="zh-CN" sz="4800" b="1" dirty="0">
                <a:solidFill>
                  <a:srgbClr val="310E0D"/>
                </a:solidFill>
                <a:latin typeface="楷体" panose="02010609060101010101" charset="-122"/>
                <a:ea typeface="楷体" panose="02010609060101010101" charset="-122"/>
                <a:sym typeface="等线" charset="0"/>
              </a:rPr>
              <a:t>”</a:t>
            </a:r>
            <a:r>
              <a:rPr lang="zh-CN" altLang="en-US" sz="4800" b="1" dirty="0">
                <a:solidFill>
                  <a:srgbClr val="310E0D"/>
                </a:solidFill>
                <a:latin typeface="楷体" panose="02010609060101010101" charset="-122"/>
                <a:ea typeface="楷体" panose="02010609060101010101" charset="-122"/>
                <a:sym typeface="等线" charset="0"/>
              </a:rPr>
              <a:t>难点？</a:t>
            </a:r>
            <a:endParaRPr lang="zh-CN" altLang="en-US" sz="4800" b="1" dirty="0">
              <a:solidFill>
                <a:srgbClr val="310E0D"/>
              </a:solidFill>
              <a:latin typeface="黑体" panose="02010609060101010101" charset="-122"/>
              <a:ea typeface="黑体" panose="02010609060101010101" charset="-122"/>
            </a:endParaRPr>
          </a:p>
        </p:txBody>
      </p:sp>
      <p:sp>
        <p:nvSpPr>
          <p:cNvPr id="28" name="文本框 27"/>
          <p:cNvSpPr txBox="1"/>
          <p:nvPr/>
        </p:nvSpPr>
        <p:spPr>
          <a:xfrm>
            <a:off x="1231900" y="1579563"/>
            <a:ext cx="9347200" cy="1014412"/>
          </a:xfrm>
          <a:prstGeom prst="rect">
            <a:avLst/>
          </a:prstGeom>
          <a:noFill/>
          <a:ln w="9525">
            <a:noFill/>
          </a:ln>
        </p:spPr>
        <p:txBody>
          <a:bodyPr wrap="square" anchor="t">
            <a:spAutoFit/>
          </a:bodyPr>
          <a:lstStyle/>
          <a:p>
            <a:pPr>
              <a:lnSpc>
                <a:spcPct val="150000"/>
              </a:lnSpc>
              <a:spcBef>
                <a:spcPts val="600"/>
              </a:spcBef>
              <a:spcAft>
                <a:spcPts val="600"/>
              </a:spcAft>
            </a:pPr>
            <a:r>
              <a:rPr lang="en-US" altLang="zh-CN" sz="4000" b="1" dirty="0">
                <a:solidFill>
                  <a:srgbClr val="FF0000"/>
                </a:solidFill>
                <a:latin typeface="楷体" panose="02010609060101010101" charset="-122"/>
                <a:ea typeface="楷体" panose="02010609060101010101" charset="-122"/>
              </a:rPr>
              <a:t>1</a:t>
            </a:r>
            <a:r>
              <a:rPr lang="zh-CN" altLang="en-US" sz="4000" b="1" dirty="0">
                <a:solidFill>
                  <a:srgbClr val="FF0000"/>
                </a:solidFill>
                <a:latin typeface="楷体" panose="02010609060101010101" charset="-122"/>
                <a:ea typeface="楷体" panose="02010609060101010101" charset="-122"/>
              </a:rPr>
              <a:t>、靠掌握方法突破。</a:t>
            </a:r>
          </a:p>
        </p:txBody>
      </p:sp>
      <p:sp>
        <p:nvSpPr>
          <p:cNvPr id="2" name="文本框 1"/>
          <p:cNvSpPr txBox="1"/>
          <p:nvPr/>
        </p:nvSpPr>
        <p:spPr>
          <a:xfrm>
            <a:off x="1065213" y="2895600"/>
            <a:ext cx="9251950" cy="1014413"/>
          </a:xfrm>
          <a:prstGeom prst="rect">
            <a:avLst/>
          </a:prstGeom>
          <a:noFill/>
          <a:ln w="9525">
            <a:noFill/>
          </a:ln>
        </p:spPr>
        <p:txBody>
          <a:bodyPr wrap="square" anchor="t">
            <a:spAutoFit/>
          </a:bodyPr>
          <a:lstStyle/>
          <a:p>
            <a:pPr>
              <a:lnSpc>
                <a:spcPct val="150000"/>
              </a:lnSpc>
              <a:spcBef>
                <a:spcPts val="600"/>
              </a:spcBef>
              <a:spcAft>
                <a:spcPts val="600"/>
              </a:spcAft>
            </a:pPr>
            <a:r>
              <a:rPr lang="en-US" altLang="zh-CN" sz="4000" b="1" dirty="0">
                <a:solidFill>
                  <a:srgbClr val="FF0000"/>
                </a:solidFill>
                <a:latin typeface="楷体" panose="02010609060101010101" charset="-122"/>
                <a:ea typeface="楷体" panose="02010609060101010101" charset="-122"/>
              </a:rPr>
              <a:t>2</a:t>
            </a:r>
            <a:r>
              <a:rPr lang="zh-CN" altLang="en-US" sz="4000" b="1" dirty="0">
                <a:solidFill>
                  <a:srgbClr val="FF0000"/>
                </a:solidFill>
                <a:latin typeface="楷体" panose="02010609060101010101" charset="-122"/>
                <a:ea typeface="楷体" panose="02010609060101010101" charset="-122"/>
              </a:rPr>
              <a:t>、靠大量刷题突破。</a:t>
            </a:r>
          </a:p>
        </p:txBody>
      </p:sp>
      <p:sp>
        <p:nvSpPr>
          <p:cNvPr id="3" name="文本框 2"/>
          <p:cNvSpPr txBox="1"/>
          <p:nvPr/>
        </p:nvSpPr>
        <p:spPr>
          <a:xfrm>
            <a:off x="503238" y="5051425"/>
            <a:ext cx="10525125" cy="1014413"/>
          </a:xfrm>
          <a:prstGeom prst="rect">
            <a:avLst/>
          </a:prstGeom>
          <a:noFill/>
          <a:ln w="9525">
            <a:noFill/>
          </a:ln>
        </p:spPr>
        <p:txBody>
          <a:bodyPr wrap="square" anchor="t">
            <a:spAutoFit/>
          </a:bodyPr>
          <a:lstStyle/>
          <a:p>
            <a:pPr>
              <a:lnSpc>
                <a:spcPct val="150000"/>
              </a:lnSpc>
              <a:spcBef>
                <a:spcPts val="600"/>
              </a:spcBef>
              <a:spcAft>
                <a:spcPts val="600"/>
              </a:spcAft>
            </a:pPr>
            <a:r>
              <a:rPr lang="en-US" altLang="zh-CN" sz="4000" b="1" dirty="0">
                <a:solidFill>
                  <a:srgbClr val="FF0000"/>
                </a:solidFill>
                <a:latin typeface="楷体" panose="02010609060101010101" charset="-122"/>
                <a:ea typeface="楷体" panose="02010609060101010101" charset="-122"/>
              </a:rPr>
              <a:t>3</a:t>
            </a:r>
            <a:r>
              <a:rPr lang="zh-CN" altLang="en-US" sz="4000" b="1" dirty="0">
                <a:solidFill>
                  <a:srgbClr val="FF0000"/>
                </a:solidFill>
                <a:latin typeface="楷体" panose="02010609060101010101" charset="-122"/>
                <a:ea typeface="楷体" panose="02010609060101010101" charset="-122"/>
              </a:rPr>
              <a:t>、靠转变思维突破</a:t>
            </a:r>
            <a:r>
              <a:rPr lang="en-US" altLang="zh-CN" sz="4000" b="1" dirty="0">
                <a:solidFill>
                  <a:srgbClr val="FF0000"/>
                </a:solidFill>
                <a:latin typeface="楷体" panose="02010609060101010101" charset="-122"/>
                <a:ea typeface="楷体" panose="02010609060101010101" charset="-122"/>
              </a:rPr>
              <a:t>——</a:t>
            </a:r>
            <a:r>
              <a:rPr lang="zh-CN" altLang="en-US" sz="4000" b="1" dirty="0">
                <a:solidFill>
                  <a:srgbClr val="FF0000"/>
                </a:solidFill>
                <a:latin typeface="楷体" panose="02010609060101010101" charset="-122"/>
                <a:ea typeface="楷体" panose="02010609060101010101" charset="-122"/>
              </a:rPr>
              <a:t>学生自主命题、阅卷。</a:t>
            </a:r>
          </a:p>
        </p:txBody>
      </p:sp>
      <p:sp>
        <p:nvSpPr>
          <p:cNvPr id="4" name="文本框 3"/>
          <p:cNvSpPr txBox="1"/>
          <p:nvPr/>
        </p:nvSpPr>
        <p:spPr>
          <a:xfrm>
            <a:off x="755650" y="2133600"/>
            <a:ext cx="9561513" cy="922338"/>
          </a:xfrm>
          <a:prstGeom prst="rect">
            <a:avLst/>
          </a:prstGeom>
          <a:noFill/>
        </p:spPr>
        <p:txBody>
          <a:bodyPr wrap="square" rtlCol="0">
            <a:spAutoFit/>
          </a:bodyPr>
          <a:lstStyle/>
          <a:p>
            <a:pPr algn="ctr" fontAlgn="auto">
              <a:lnSpc>
                <a:spcPct val="150000"/>
              </a:lnSpc>
              <a:spcBef>
                <a:spcPts val="600"/>
              </a:spcBef>
              <a:spcAft>
                <a:spcPts val="600"/>
              </a:spcAft>
            </a:pPr>
            <a:r>
              <a:rPr lang="zh-CN" altLang="en-US" sz="3600" b="1" noProof="1">
                <a:solidFill>
                  <a:schemeClr val="accent6"/>
                </a:solidFill>
                <a:latin typeface="楷体" panose="02010609060101010101" charset="-122"/>
                <a:ea typeface="楷体" panose="02010609060101010101" charset="-122"/>
                <a:cs typeface="+mn-cs"/>
              </a:rPr>
              <a:t>课外记</a:t>
            </a:r>
            <a:r>
              <a:rPr lang="en-US" altLang="zh-CN" sz="3600" b="1" noProof="1">
                <a:solidFill>
                  <a:schemeClr val="accent6"/>
                </a:solidFill>
                <a:latin typeface="楷体" panose="02010609060101010101" charset="-122"/>
                <a:ea typeface="楷体" panose="02010609060101010101" charset="-122"/>
                <a:cs typeface="+mn-cs"/>
              </a:rPr>
              <a:t>—</a:t>
            </a:r>
            <a:r>
              <a:rPr lang="zh-CN" altLang="en-US" sz="3600" b="1" noProof="1">
                <a:solidFill>
                  <a:schemeClr val="accent6"/>
                </a:solidFill>
                <a:latin typeface="楷体" panose="02010609060101010101" charset="-122"/>
                <a:ea typeface="楷体" panose="02010609060101010101" charset="-122"/>
                <a:cs typeface="+mn-cs"/>
              </a:rPr>
              <a:t>课前默</a:t>
            </a:r>
            <a:r>
              <a:rPr lang="en-US" altLang="zh-CN" sz="3600" b="1" noProof="1">
                <a:solidFill>
                  <a:schemeClr val="accent6"/>
                </a:solidFill>
                <a:latin typeface="楷体" panose="02010609060101010101" charset="-122"/>
                <a:ea typeface="楷体" panose="02010609060101010101" charset="-122"/>
                <a:cs typeface="+mn-cs"/>
              </a:rPr>
              <a:t>—</a:t>
            </a:r>
            <a:r>
              <a:rPr lang="zh-CN" altLang="en-US" sz="3600" b="1" noProof="1">
                <a:solidFill>
                  <a:schemeClr val="accent6"/>
                </a:solidFill>
                <a:latin typeface="楷体" panose="02010609060101010101" charset="-122"/>
                <a:ea typeface="楷体" panose="02010609060101010101" charset="-122"/>
                <a:cs typeface="+mn-cs"/>
                <a:sym typeface="+mn-ea"/>
              </a:rPr>
              <a:t>考时用</a:t>
            </a:r>
            <a:r>
              <a:rPr lang="en-US" altLang="zh-CN" sz="3600" b="1" noProof="1">
                <a:solidFill>
                  <a:schemeClr val="accent6"/>
                </a:solidFill>
                <a:latin typeface="楷体" panose="02010609060101010101" charset="-122"/>
                <a:ea typeface="楷体" panose="02010609060101010101" charset="-122"/>
                <a:cs typeface="+mn-cs"/>
                <a:sym typeface="+mn-ea"/>
              </a:rPr>
              <a:t>—</a:t>
            </a:r>
            <a:r>
              <a:rPr lang="zh-CN" altLang="en-US" sz="3600" b="1" noProof="1">
                <a:solidFill>
                  <a:schemeClr val="accent6"/>
                </a:solidFill>
                <a:latin typeface="楷体" panose="02010609060101010101" charset="-122"/>
                <a:ea typeface="楷体" panose="02010609060101010101" charset="-122"/>
                <a:cs typeface="+mn-cs"/>
                <a:sym typeface="+mn-ea"/>
              </a:rPr>
              <a:t>考后</a:t>
            </a:r>
            <a:r>
              <a:rPr lang="zh-CN" altLang="en-US" sz="3600" b="1" noProof="1">
                <a:solidFill>
                  <a:schemeClr val="accent6"/>
                </a:solidFill>
                <a:latin typeface="楷体" panose="02010609060101010101" charset="-122"/>
                <a:ea typeface="楷体" panose="02010609060101010101" charset="-122"/>
                <a:cs typeface="+mn-cs"/>
              </a:rPr>
              <a:t>说</a:t>
            </a:r>
          </a:p>
        </p:txBody>
      </p:sp>
      <p:sp>
        <p:nvSpPr>
          <p:cNvPr id="8" name="文本框 7"/>
          <p:cNvSpPr txBox="1"/>
          <p:nvPr/>
        </p:nvSpPr>
        <p:spPr>
          <a:xfrm>
            <a:off x="911225" y="3617913"/>
            <a:ext cx="9561513" cy="1754188"/>
          </a:xfrm>
          <a:prstGeom prst="rect">
            <a:avLst/>
          </a:prstGeom>
          <a:noFill/>
        </p:spPr>
        <p:txBody>
          <a:bodyPr wrap="square" rtlCol="0">
            <a:spAutoFit/>
          </a:bodyPr>
          <a:lstStyle/>
          <a:p>
            <a:pPr fontAlgn="auto">
              <a:lnSpc>
                <a:spcPct val="150000"/>
              </a:lnSpc>
              <a:spcBef>
                <a:spcPts val="600"/>
              </a:spcBef>
              <a:spcAft>
                <a:spcPts val="600"/>
              </a:spcAft>
            </a:pPr>
            <a:r>
              <a:rPr lang="zh-CN" altLang="en-US" sz="3600" b="1" noProof="1">
                <a:solidFill>
                  <a:schemeClr val="accent6"/>
                </a:solidFill>
                <a:latin typeface="楷体" panose="02010609060101010101" charset="-122"/>
                <a:ea typeface="楷体" panose="02010609060101010101" charset="-122"/>
                <a:cs typeface="+mn-cs"/>
              </a:rPr>
              <a:t>①题目要逐渐加大难度；②广泛搜集浙江、江苏、上海、北京等地的新题型。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linds(horizontal)">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blinds(horizontal)">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 grpId="0"/>
      <p:bldP spid="3" grpId="0"/>
      <p:bldP spid="4" grpId="0"/>
      <p:bldP spid="8" grpId="0"/>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39</TotalTime>
  <Words>6038</Words>
  <Application>Microsoft Office PowerPoint</Application>
  <PresentationFormat>自定义</PresentationFormat>
  <Paragraphs>115</Paragraphs>
  <Slides>35</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35</vt:i4>
      </vt:variant>
    </vt:vector>
  </HeadingPairs>
  <TitlesOfParts>
    <vt:vector size="45" baseType="lpstr">
      <vt:lpstr>等线</vt:lpstr>
      <vt:lpstr>汉仪劲楷简</vt:lpstr>
      <vt:lpstr>黑体</vt:lpstr>
      <vt:lpstr>楷体</vt:lpstr>
      <vt:lpstr>微软雅黑</vt:lpstr>
      <vt:lpstr>微软雅黑</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CDC KSO</dc:creator>
  <cp:revision>94</cp:revision>
  <dcterms:created xsi:type="dcterms:W3CDTF">2019-05-08T10:06:00Z</dcterms:created>
  <dcterms:modified xsi:type="dcterms:W3CDTF">2020-05-18T10:22:56Z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KSOProductBuildVer" pid="2">
    <vt:lpwstr>2052-11.1.0.9584</vt:lpwstr>
  </property>
  <property fmtid="{D5CDD505-2E9C-101B-9397-08002B2CF9AE}" name="NXPowerLiteLastOptimized" pid="3">
    <vt:lpwstr>535403</vt:lpwstr>
  </property>
  <property fmtid="{D5CDD505-2E9C-101B-9397-08002B2CF9AE}" name="NXPowerLiteSettings" pid="4">
    <vt:lpwstr>C700052003A000</vt:lpwstr>
  </property>
  <property fmtid="{D5CDD505-2E9C-101B-9397-08002B2CF9AE}" name="NXPowerLiteVersion" pid="5">
    <vt:lpwstr>D8.0.11</vt:lpwstr>
  </property>
</Properties>
</file>