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57" r:id="rId3"/>
    <p:sldId id="285" r:id="rId4"/>
    <p:sldId id="262" r:id="rId5"/>
    <p:sldId id="261" r:id="rId6"/>
    <p:sldId id="263" r:id="rId7"/>
    <p:sldId id="279" r:id="rId8"/>
    <p:sldId id="266" r:id="rId9"/>
    <p:sldId id="280" r:id="rId10"/>
    <p:sldId id="264" r:id="rId11"/>
    <p:sldId id="265" r:id="rId12"/>
    <p:sldId id="281" r:id="rId13"/>
    <p:sldId id="282" r:id="rId14"/>
    <p:sldId id="283" r:id="rId15"/>
    <p:sldId id="284" r:id="rId16"/>
    <p:sldId id="267" r:id="rId17"/>
    <p:sldId id="268" r:id="rId18"/>
    <p:sldId id="287" r:id="rId19"/>
    <p:sldId id="278" r:id="rId20"/>
    <p:sldId id="286"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90" d="100"/>
          <a:sy n="90" d="100"/>
        </p:scale>
        <p:origin x="-126" y="-40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3.jpeg" /><Relationship Id="rId3" Type="http://schemas.openxmlformats.org/officeDocument/2006/relationships/image" Target="../media/image1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 Id="rId5"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b="1" smtClean="0"/>
              <a:t>《</a:t>
            </a:r>
            <a:r>
              <a:rPr lang="zh-CN" altLang="en-US" b="1" smtClean="0"/>
              <a:t>乡土中国</a:t>
            </a:r>
            <a:r>
              <a:rPr lang="en-US" altLang="zh-CN" b="1" smtClean="0"/>
              <a:t>》</a:t>
            </a:r>
            <a:r>
              <a:rPr lang="zh-CN" altLang="en-US" b="1" smtClean="0"/>
              <a:t>第</a:t>
            </a:r>
            <a:r>
              <a:rPr lang="en-US" altLang="zh-CN" b="1" smtClean="0"/>
              <a:t>2</a:t>
            </a:r>
            <a:r>
              <a:rPr lang="zh-CN" altLang="en-US" b="1" smtClean="0"/>
              <a:t>课时批读课</a:t>
            </a:r>
            <a:endParaRPr lang="zh-CN" altLang="en-US"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593651" y="4319728"/>
            <a:ext cx="10304145" cy="2208663"/>
          </a:xfrm>
        </p:spPr>
        <p:txBody>
          <a:bodyPr>
            <a:normAutofit/>
          </a:bodyPr>
          <a:lstStyle/>
          <a:p>
            <a:endParaRPr lang="zh-CN" altLang="en-US" smtClean="0"/>
          </a:p>
          <a:p>
            <a:r>
              <a:rPr lang="en-US" smtClean="0"/>
              <a:t>     </a:t>
            </a:r>
            <a:endParaRPr lang="zh-CN" altLang="en-US" b="1" smtClean="0"/>
          </a:p>
        </p:txBody>
      </p:sp>
      <p:pic>
        <p:nvPicPr>
          <p:cNvPr id="4" name="图片 3"/>
          <p:cNvPicPr/>
          <p:nvPr/>
        </p:nvPicPr>
        <p:blipFill>
          <a:blip r:embed="rId2"/>
          <a:srcRect l="41672" t="68220" r="-7561" b="461"/>
          <a:stretch>
            <a:fillRect/>
          </a:stretch>
        </p:blipFill>
        <p:spPr bwMode="auto">
          <a:xfrm>
            <a:off x="4208745" y="4885151"/>
            <a:ext cx="6011326" cy="1599107"/>
          </a:xfrm>
          <a:prstGeom prst="rect">
            <a:avLst/>
          </a:prstGeom>
          <a:noFill/>
          <a:ln w="9525">
            <a:noFill/>
            <a:miter lim="800000"/>
          </a:ln>
        </p:spPr>
      </p:pic>
      <p:sp>
        <p:nvSpPr>
          <p:cNvPr id="5" name="TextBox 4"/>
          <p:cNvSpPr txBox="1"/>
          <p:nvPr/>
        </p:nvSpPr>
        <p:spPr>
          <a:xfrm>
            <a:off x="677732" y="548641"/>
            <a:ext cx="10956846" cy="707886"/>
          </a:xfrm>
          <a:prstGeom prst="rect">
            <a:avLst/>
          </a:prstGeom>
          <a:noFill/>
        </p:spPr>
        <p:txBody>
          <a:bodyPr wrap="none" rtlCol="0">
            <a:spAutoFit/>
          </a:bodyPr>
          <a:lstStyle/>
          <a:p>
            <a:r>
              <a:rPr lang="zh-CN" altLang="en-US" sz="4000" b="1" smtClean="0"/>
              <a:t>活动一：初步感知，了解批读（检查学案作业）</a:t>
            </a:r>
            <a:endParaRPr lang="zh-CN" altLang="en-US" sz="4000"/>
          </a:p>
        </p:txBody>
      </p:sp>
      <p:sp>
        <p:nvSpPr>
          <p:cNvPr id="6" name="TextBox 5"/>
          <p:cNvSpPr txBox="1"/>
          <p:nvPr/>
        </p:nvSpPr>
        <p:spPr>
          <a:xfrm>
            <a:off x="3219189" y="2868462"/>
            <a:ext cx="615553" cy="2246769"/>
          </a:xfrm>
          <a:prstGeom prst="rect">
            <a:avLst/>
          </a:prstGeom>
          <a:noFill/>
        </p:spPr>
        <p:txBody>
          <a:bodyPr vert="eaVert" wrap="none" rtlCol="0">
            <a:spAutoFit/>
          </a:bodyPr>
          <a:lstStyle/>
          <a:p>
            <a:r>
              <a:rPr lang="zh-CN" altLang="en-US" sz="2800" b="1" smtClean="0">
                <a:solidFill>
                  <a:srgbClr val="0000FF"/>
                </a:solidFill>
              </a:rPr>
              <a:t>常用批注方式</a:t>
            </a:r>
            <a:endParaRPr lang="zh-CN" altLang="en-US" sz="2800" b="1">
              <a:solidFill>
                <a:srgbClr val="0000FF"/>
              </a:solidFill>
            </a:endParaRPr>
          </a:p>
        </p:txBody>
      </p:sp>
      <p:pic>
        <p:nvPicPr>
          <p:cNvPr id="7" name="图片 6"/>
          <p:cNvPicPr/>
          <p:nvPr/>
        </p:nvPicPr>
        <p:blipFill>
          <a:blip r:embed="rId2"/>
          <a:srcRect l="41672" r="-7561" b="63632"/>
          <a:stretch>
            <a:fillRect/>
          </a:stretch>
        </p:blipFill>
        <p:spPr bwMode="auto">
          <a:xfrm>
            <a:off x="4251665" y="1349753"/>
            <a:ext cx="6011326" cy="1856910"/>
          </a:xfrm>
          <a:prstGeom prst="rect">
            <a:avLst/>
          </a:prstGeom>
          <a:noFill/>
          <a:ln w="9525">
            <a:noFill/>
            <a:miter lim="800000"/>
          </a:ln>
        </p:spPr>
      </p:pic>
      <p:pic>
        <p:nvPicPr>
          <p:cNvPr id="8" name="图片 7"/>
          <p:cNvPicPr/>
          <p:nvPr/>
        </p:nvPicPr>
        <p:blipFill>
          <a:blip r:embed="rId2"/>
          <a:srcRect l="41672" t="35551" r="-7561" b="32066"/>
          <a:stretch>
            <a:fillRect/>
          </a:stretch>
        </p:blipFill>
        <p:spPr bwMode="auto">
          <a:xfrm>
            <a:off x="4223360" y="3181611"/>
            <a:ext cx="6011326" cy="1653436"/>
          </a:xfrm>
          <a:prstGeom prst="rect">
            <a:avLst/>
          </a:prstGeom>
          <a:noFill/>
          <a:ln w="9525">
            <a:noFill/>
            <a:miter lim="800000"/>
          </a:ln>
        </p:spPr>
      </p:pic>
      <p:sp>
        <p:nvSpPr>
          <p:cNvPr id="10" name="左大括号 9"/>
          <p:cNvSpPr/>
          <p:nvPr/>
        </p:nvSpPr>
        <p:spPr>
          <a:xfrm>
            <a:off x="3920647" y="2467627"/>
            <a:ext cx="325676" cy="3131507"/>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609031" y="3047317"/>
            <a:ext cx="7699744" cy="848277"/>
          </a:xfrm>
        </p:spPr>
        <p:txBody>
          <a:bodyPr/>
          <a:lstStyle/>
          <a:p>
            <a:r>
              <a:rPr lang="en-US" sz="3200" b="1" smtClean="0">
                <a:solidFill>
                  <a:srgbClr val="FF0000"/>
                </a:solidFill>
                <a:latin typeface="+mn-ea"/>
              </a:rPr>
              <a:t>1.</a:t>
            </a:r>
            <a:r>
              <a:rPr lang="zh-CN" altLang="en-US" sz="3200" b="1" smtClean="0">
                <a:solidFill>
                  <a:srgbClr val="FF0000"/>
                </a:solidFill>
                <a:latin typeface="+mn-ea"/>
              </a:rPr>
              <a:t>举生活事例帮助理解</a:t>
            </a:r>
            <a:r>
              <a:rPr lang="en-US" altLang="zh-CN" sz="3200" b="1" smtClean="0">
                <a:solidFill>
                  <a:srgbClr val="FF0000"/>
                </a:solidFill>
                <a:latin typeface="+mn-ea"/>
              </a:rPr>
              <a:t>——</a:t>
            </a:r>
            <a:r>
              <a:rPr lang="zh-CN" altLang="en-US" sz="3200" b="1" smtClean="0">
                <a:solidFill>
                  <a:srgbClr val="FF0000"/>
                </a:solidFill>
              </a:rPr>
              <a:t>举例阐释</a:t>
            </a:r>
            <a:endParaRPr lang="en-US" altLang="zh-CN" sz="3200" b="1" smtClean="0">
              <a:solidFill>
                <a:srgbClr val="FF0000"/>
              </a:solidFill>
            </a:endParaRPr>
          </a:p>
          <a:p>
            <a:endParaRPr lang="en-US" altLang="zh-CN" b="1" smtClean="0"/>
          </a:p>
          <a:p>
            <a:endParaRPr lang="en-US" altLang="zh-CN" b="1" smtClean="0"/>
          </a:p>
          <a:p>
            <a:endParaRPr lang="en-US" altLang="zh-CN" b="1" smtClean="0"/>
          </a:p>
        </p:txBody>
      </p:sp>
      <p:sp>
        <p:nvSpPr>
          <p:cNvPr id="3" name="TextBox 2"/>
          <p:cNvSpPr txBox="1"/>
          <p:nvPr/>
        </p:nvSpPr>
        <p:spPr>
          <a:xfrm>
            <a:off x="2517164" y="712208"/>
            <a:ext cx="6853158" cy="707886"/>
          </a:xfrm>
          <a:prstGeom prst="rect">
            <a:avLst/>
          </a:prstGeom>
          <a:noFill/>
        </p:spPr>
        <p:txBody>
          <a:bodyPr wrap="none" rtlCol="0">
            <a:spAutoFit/>
          </a:bodyPr>
          <a:lstStyle/>
          <a:p>
            <a:r>
              <a:rPr lang="zh-CN" altLang="en-US" sz="4000" b="1" smtClean="0"/>
              <a:t>活动二：尝试批读，学习方法</a:t>
            </a:r>
            <a:endParaRPr lang="zh-CN" altLang="en-US" sz="40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TextBox 4"/>
          <p:cNvSpPr txBox="1"/>
          <p:nvPr/>
        </p:nvSpPr>
        <p:spPr>
          <a:xfrm>
            <a:off x="2517164" y="712208"/>
            <a:ext cx="6853158" cy="707886"/>
          </a:xfrm>
          <a:prstGeom prst="rect">
            <a:avLst/>
          </a:prstGeom>
          <a:noFill/>
        </p:spPr>
        <p:txBody>
          <a:bodyPr wrap="none" rtlCol="0">
            <a:spAutoFit/>
          </a:bodyPr>
          <a:lstStyle/>
          <a:p>
            <a:r>
              <a:rPr lang="zh-CN" altLang="en-US" sz="4000" b="1" smtClean="0"/>
              <a:t>活动二：尝试批读，学习方法</a:t>
            </a:r>
            <a:endParaRPr lang="zh-CN" altLang="en-US" sz="4000"/>
          </a:p>
        </p:txBody>
      </p:sp>
      <p:sp>
        <p:nvSpPr>
          <p:cNvPr id="7" name="文本占位符 1"/>
          <p:cNvSpPr txBox="1"/>
          <p:nvPr/>
        </p:nvSpPr>
        <p:spPr>
          <a:xfrm>
            <a:off x="2609031" y="3047317"/>
            <a:ext cx="7699744" cy="848277"/>
          </a:xfrm>
          <a:prstGeom prst="rect">
            <a:avLst/>
          </a:prstGeom>
        </p:spPr>
        <p:txBody>
          <a:bodyPr vert="horz" lIns="91440" tIns="45720" rIns="91440" bIns="45720" rtlCol="0">
            <a:normAutofit/>
          </a:bodyPr>
          <a:lstStyle/>
          <a:p>
            <a:pPr lvl="0">
              <a:lnSpc>
                <a:spcPct val="90000"/>
              </a:lnSpc>
              <a:spcBef>
                <a:spcPts val="1000"/>
              </a:spcBef>
            </a:pPr>
            <a:r>
              <a:rPr kumimoji="0" lang="en-US" sz="3200" b="1" i="0" u="none" strike="noStrike" kern="1200" cap="none" spc="0" normalizeH="0" baseline="0" noProof="0" smtClean="0">
                <a:ln>
                  <a:noFill/>
                </a:ln>
                <a:solidFill>
                  <a:srgbClr val="FF0000"/>
                </a:solidFill>
                <a:effectLst/>
                <a:uLnTx/>
                <a:uFillTx/>
                <a:latin typeface="+mn-ea"/>
                <a:ea typeface="+mn-ea"/>
                <a:cs typeface="+mn-cs"/>
              </a:rPr>
              <a:t>2.</a:t>
            </a:r>
            <a:r>
              <a:rPr lang="zh-CN" altLang="en-US" sz="3200" b="1" smtClean="0">
                <a:solidFill>
                  <a:srgbClr val="FF0000"/>
                </a:solidFill>
              </a:rPr>
              <a:t>赏析对比和引用手法</a:t>
            </a:r>
            <a:r>
              <a:rPr lang="en-US" altLang="zh-CN" sz="3200" smtClean="0">
                <a:solidFill>
                  <a:srgbClr val="FF0000"/>
                </a:solidFill>
              </a:rPr>
              <a:t>——</a:t>
            </a:r>
            <a:r>
              <a:rPr lang="zh-CN" altLang="en-US" sz="3200" b="1" smtClean="0">
                <a:solidFill>
                  <a:srgbClr val="FF0000"/>
                </a:solidFill>
              </a:rPr>
              <a:t>赏析技法</a:t>
            </a:r>
            <a:endParaRPr kumimoji="0" lang="en-US" altLang="zh-CN" sz="32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TextBox 4"/>
          <p:cNvSpPr txBox="1"/>
          <p:nvPr/>
        </p:nvSpPr>
        <p:spPr>
          <a:xfrm>
            <a:off x="2517164" y="712208"/>
            <a:ext cx="6853158" cy="707886"/>
          </a:xfrm>
          <a:prstGeom prst="rect">
            <a:avLst/>
          </a:prstGeom>
          <a:noFill/>
        </p:spPr>
        <p:txBody>
          <a:bodyPr wrap="none" rtlCol="0">
            <a:spAutoFit/>
          </a:bodyPr>
          <a:lstStyle/>
          <a:p>
            <a:r>
              <a:rPr lang="zh-CN" altLang="en-US" sz="4000" b="1" smtClean="0"/>
              <a:t>活动二：尝试批读，学习方法</a:t>
            </a:r>
            <a:endParaRPr lang="zh-CN" altLang="en-US" sz="4000"/>
          </a:p>
        </p:txBody>
      </p:sp>
      <p:sp>
        <p:nvSpPr>
          <p:cNvPr id="6" name="文本占位符 1"/>
          <p:cNvSpPr txBox="1"/>
          <p:nvPr/>
        </p:nvSpPr>
        <p:spPr>
          <a:xfrm>
            <a:off x="2609031" y="3047317"/>
            <a:ext cx="7699744" cy="848277"/>
          </a:xfrm>
          <a:prstGeom prst="rect">
            <a:avLst/>
          </a:prstGeom>
        </p:spPr>
        <p:txBody>
          <a:bodyPr vert="horz" lIns="91440" tIns="45720" rIns="91440" bIns="45720" rtlCol="0">
            <a:normAutofit/>
          </a:bodyPr>
          <a:lstStyle/>
          <a:p>
            <a:pPr lvl="0">
              <a:lnSpc>
                <a:spcPct val="90000"/>
              </a:lnSpc>
              <a:spcBef>
                <a:spcPts val="1000"/>
              </a:spcBef>
            </a:pPr>
            <a:r>
              <a:rPr lang="en-US" sz="3200" b="1" smtClean="0">
                <a:solidFill>
                  <a:srgbClr val="FF0000"/>
                </a:solidFill>
                <a:latin typeface="+mn-ea"/>
              </a:rPr>
              <a:t>3</a:t>
            </a:r>
            <a:r>
              <a:rPr kumimoji="0" lang="en-US" sz="3200" b="1" i="0" u="none" strike="noStrike" kern="1200" cap="none" spc="0" normalizeH="0" baseline="0" noProof="0" smtClean="0">
                <a:ln>
                  <a:noFill/>
                </a:ln>
                <a:solidFill>
                  <a:srgbClr val="FF0000"/>
                </a:solidFill>
                <a:effectLst/>
                <a:uLnTx/>
                <a:uFillTx/>
                <a:latin typeface="+mn-ea"/>
                <a:ea typeface="+mn-ea"/>
                <a:cs typeface="+mn-cs"/>
              </a:rPr>
              <a:t>.</a:t>
            </a:r>
            <a:r>
              <a:rPr lang="zh-CN" altLang="en-US" sz="3200" b="1" smtClean="0">
                <a:solidFill>
                  <a:srgbClr val="FF0000"/>
                </a:solidFill>
                <a:latin typeface="+mn-ea"/>
              </a:rPr>
              <a:t>用 “黄金三问”质疑</a:t>
            </a:r>
            <a:r>
              <a:rPr lang="en-US" altLang="zh-CN" sz="3200" b="1" smtClean="0">
                <a:solidFill>
                  <a:srgbClr val="FF0000"/>
                </a:solidFill>
                <a:latin typeface="+mn-ea"/>
              </a:rPr>
              <a:t>——</a:t>
            </a:r>
            <a:r>
              <a:rPr lang="zh-CN" altLang="en-US" sz="3200" b="1" smtClean="0">
                <a:solidFill>
                  <a:srgbClr val="FF0000"/>
                </a:solidFill>
              </a:rPr>
              <a:t>质疑追问</a:t>
            </a:r>
            <a:endParaRPr kumimoji="0" lang="en-US" altLang="zh-CN" sz="32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p:txBody>
      </p:sp>
      <p:sp>
        <p:nvSpPr>
          <p:cNvPr id="13" name="TextBox 12"/>
          <p:cNvSpPr txBox="1"/>
          <p:nvPr/>
        </p:nvSpPr>
        <p:spPr>
          <a:xfrm>
            <a:off x="4008329" y="3995803"/>
            <a:ext cx="4238661" cy="1477328"/>
          </a:xfrm>
          <a:prstGeom prst="rect">
            <a:avLst/>
          </a:prstGeom>
          <a:noFill/>
        </p:spPr>
        <p:txBody>
          <a:bodyPr wrap="none" rtlCol="0">
            <a:spAutoFit/>
          </a:bodyPr>
          <a:lstStyle/>
          <a:p>
            <a:r>
              <a:rPr lang="zh-CN" altLang="en-US" sz="2400" b="1" smtClean="0">
                <a:solidFill>
                  <a:srgbClr val="0000FF"/>
                </a:solidFill>
              </a:rPr>
              <a:t>①这个说法能成立吗？</a:t>
            </a:r>
            <a:endParaRPr lang="en-US" altLang="zh-CN" sz="2400" b="1" smtClean="0">
              <a:solidFill>
                <a:srgbClr val="0000FF"/>
              </a:solidFill>
            </a:endParaRPr>
          </a:p>
          <a:p>
            <a:r>
              <a:rPr lang="zh-CN" altLang="en-US" sz="2400" b="1" smtClean="0">
                <a:solidFill>
                  <a:srgbClr val="0000FF"/>
                </a:solidFill>
              </a:rPr>
              <a:t>②有没有相反或例外的情况？</a:t>
            </a:r>
            <a:endParaRPr lang="en-US" altLang="zh-CN" sz="2400" b="1" smtClean="0">
              <a:solidFill>
                <a:srgbClr val="0000FF"/>
              </a:solidFill>
            </a:endParaRPr>
          </a:p>
          <a:p>
            <a:r>
              <a:rPr lang="zh-CN" altLang="en-US" sz="2400" b="1" smtClean="0">
                <a:solidFill>
                  <a:srgbClr val="0000FF"/>
                </a:solidFill>
              </a:rPr>
              <a:t>③如果成立，需要什么条件？</a:t>
            </a:r>
            <a:r>
              <a:rPr lang="zh-CN" altLang="en-US" smtClean="0">
                <a:solidFill>
                  <a:srgbClr val="0000FF"/>
                </a:solidFill>
              </a:rPr>
              <a:t> </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TextBox 4"/>
          <p:cNvSpPr txBox="1"/>
          <p:nvPr/>
        </p:nvSpPr>
        <p:spPr>
          <a:xfrm>
            <a:off x="2517164" y="712208"/>
            <a:ext cx="6853158" cy="707886"/>
          </a:xfrm>
          <a:prstGeom prst="rect">
            <a:avLst/>
          </a:prstGeom>
          <a:noFill/>
        </p:spPr>
        <p:txBody>
          <a:bodyPr wrap="none" rtlCol="0">
            <a:spAutoFit/>
          </a:bodyPr>
          <a:lstStyle/>
          <a:p>
            <a:r>
              <a:rPr lang="zh-CN" altLang="en-US" sz="4000" b="1" smtClean="0"/>
              <a:t>活动二：尝试批读，学习方法</a:t>
            </a:r>
            <a:endParaRPr lang="zh-CN" altLang="en-US" sz="4000"/>
          </a:p>
        </p:txBody>
      </p:sp>
      <p:sp>
        <p:nvSpPr>
          <p:cNvPr id="6" name="文本占位符 1"/>
          <p:cNvSpPr txBox="1"/>
          <p:nvPr/>
        </p:nvSpPr>
        <p:spPr>
          <a:xfrm>
            <a:off x="2513338" y="2143550"/>
            <a:ext cx="7699744" cy="848277"/>
          </a:xfrm>
          <a:prstGeom prst="rect">
            <a:avLst/>
          </a:prstGeom>
        </p:spPr>
        <p:txBody>
          <a:bodyPr vert="horz" lIns="91440" tIns="45720" rIns="91440" bIns="45720" rtlCol="0">
            <a:normAutofit/>
          </a:bodyPr>
          <a:lstStyle/>
          <a:p>
            <a:pPr lvl="0">
              <a:lnSpc>
                <a:spcPct val="90000"/>
              </a:lnSpc>
              <a:spcBef>
                <a:spcPts val="1000"/>
              </a:spcBef>
            </a:pPr>
            <a:r>
              <a:rPr lang="en-US" sz="3200" b="1" smtClean="0">
                <a:solidFill>
                  <a:srgbClr val="FF0000"/>
                </a:solidFill>
                <a:latin typeface="+mn-ea"/>
              </a:rPr>
              <a:t>4</a:t>
            </a:r>
            <a:r>
              <a:rPr kumimoji="0" lang="en-US" sz="3200" b="1" i="0" u="none" strike="noStrike" kern="1200" cap="none" spc="0" normalizeH="0" baseline="0" noProof="0" smtClean="0">
                <a:ln>
                  <a:noFill/>
                </a:ln>
                <a:solidFill>
                  <a:srgbClr val="FF0000"/>
                </a:solidFill>
                <a:effectLst/>
                <a:uLnTx/>
                <a:uFillTx/>
                <a:latin typeface="+mn-ea"/>
                <a:ea typeface="+mn-ea"/>
                <a:cs typeface="+mn-cs"/>
              </a:rPr>
              <a:t>.</a:t>
            </a:r>
            <a:r>
              <a:rPr lang="zh-CN" altLang="en-US" sz="3200" b="1" smtClean="0">
                <a:solidFill>
                  <a:srgbClr val="FF0000"/>
                </a:solidFill>
              </a:rPr>
              <a:t>为某一个概念下定义</a:t>
            </a:r>
            <a:r>
              <a:rPr lang="en-US" altLang="zh-CN" sz="3200" b="1" smtClean="0">
                <a:solidFill>
                  <a:srgbClr val="FF0000"/>
                </a:solidFill>
              </a:rPr>
              <a:t>——</a:t>
            </a:r>
            <a:r>
              <a:rPr lang="zh-CN" altLang="en-US" sz="3200" b="1" smtClean="0">
                <a:solidFill>
                  <a:srgbClr val="FF0000"/>
                </a:solidFill>
              </a:rPr>
              <a:t>归纳整合</a:t>
            </a:r>
            <a:endParaRPr kumimoji="0" lang="en-US" altLang="zh-CN" sz="32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p:txBody>
      </p:sp>
      <p:sp>
        <p:nvSpPr>
          <p:cNvPr id="8" name="TextBox 7"/>
          <p:cNvSpPr txBox="1"/>
          <p:nvPr/>
        </p:nvSpPr>
        <p:spPr>
          <a:xfrm>
            <a:off x="2803938" y="4938897"/>
            <a:ext cx="6288901" cy="800219"/>
          </a:xfrm>
          <a:prstGeom prst="rect">
            <a:avLst/>
          </a:prstGeom>
          <a:noFill/>
        </p:spPr>
        <p:txBody>
          <a:bodyPr wrap="none" rtlCol="0">
            <a:spAutoFit/>
          </a:bodyPr>
          <a:lstStyle/>
          <a:p>
            <a:r>
              <a:rPr lang="zh-CN" altLang="en-US" sz="2800" b="1" smtClean="0">
                <a:solidFill>
                  <a:srgbClr val="0000FF"/>
                </a:solidFill>
              </a:rPr>
              <a:t>下定义格式：被定义概念</a:t>
            </a:r>
            <a:r>
              <a:rPr lang="en-US" sz="2800" b="1" smtClean="0">
                <a:solidFill>
                  <a:srgbClr val="0000FF"/>
                </a:solidFill>
              </a:rPr>
              <a:t>=</a:t>
            </a:r>
            <a:r>
              <a:rPr lang="zh-CN" altLang="en-US" sz="2800" b="1" smtClean="0">
                <a:solidFill>
                  <a:srgbClr val="0000FF"/>
                </a:solidFill>
              </a:rPr>
              <a:t>种差</a:t>
            </a:r>
            <a:r>
              <a:rPr lang="en-US" sz="2800" b="1" smtClean="0">
                <a:solidFill>
                  <a:srgbClr val="0000FF"/>
                </a:solidFill>
              </a:rPr>
              <a:t>+</a:t>
            </a:r>
            <a:r>
              <a:rPr lang="zh-CN" altLang="en-US" sz="2800" b="1" smtClean="0">
                <a:solidFill>
                  <a:srgbClr val="0000FF"/>
                </a:solidFill>
              </a:rPr>
              <a:t>属概念</a:t>
            </a:r>
            <a:endParaRPr lang="zh-CN" altLang="en-US" sz="2800" smtClean="0">
              <a:solidFill>
                <a:srgbClr val="0000FF"/>
              </a:solidFill>
            </a:endParaRPr>
          </a:p>
          <a:p>
            <a:endParaRPr lang="zh-CN" altLang="en-US"/>
          </a:p>
        </p:txBody>
      </p:sp>
      <p:sp>
        <p:nvSpPr>
          <p:cNvPr id="7" name="TextBox 6"/>
          <p:cNvSpPr txBox="1"/>
          <p:nvPr/>
        </p:nvSpPr>
        <p:spPr>
          <a:xfrm>
            <a:off x="2339163" y="3062177"/>
            <a:ext cx="7077579" cy="523220"/>
          </a:xfrm>
          <a:prstGeom prst="rect">
            <a:avLst/>
          </a:prstGeom>
          <a:noFill/>
        </p:spPr>
        <p:txBody>
          <a:bodyPr wrap="none" rtlCol="0">
            <a:spAutoFit/>
          </a:bodyPr>
          <a:lstStyle/>
          <a:p>
            <a:r>
              <a:rPr lang="zh-CN" altLang="en-US" sz="2800" b="1" smtClean="0"/>
              <a:t>差序格局是</a:t>
            </a:r>
            <a:r>
              <a:rPr lang="en-US" sz="2800" b="1" u="sng" smtClean="0"/>
              <a:t>                                    </a:t>
            </a:r>
            <a:r>
              <a:rPr lang="zh-CN" altLang="en-US" sz="2800" b="1" smtClean="0"/>
              <a:t>的社会格局。</a:t>
            </a:r>
            <a:endParaRPr lang="zh-CN" altLang="en-US" sz="2800" b="1"/>
          </a:p>
        </p:txBody>
      </p:sp>
      <p:sp>
        <p:nvSpPr>
          <p:cNvPr id="9" name="TextBox 8"/>
          <p:cNvSpPr txBox="1"/>
          <p:nvPr/>
        </p:nvSpPr>
        <p:spPr>
          <a:xfrm>
            <a:off x="1382233" y="3870250"/>
            <a:ext cx="9518953" cy="369332"/>
          </a:xfrm>
          <a:prstGeom prst="rect">
            <a:avLst/>
          </a:prstGeom>
          <a:noFill/>
        </p:spPr>
        <p:txBody>
          <a:bodyPr wrap="none" rtlCol="0">
            <a:spAutoFit/>
          </a:bodyPr>
          <a:lstStyle/>
          <a:p>
            <a:r>
              <a:rPr lang="zh-CN" altLang="en-US" smtClean="0"/>
              <a:t>（</a:t>
            </a:r>
            <a:r>
              <a:rPr lang="zh-CN" altLang="en-US" b="1" smtClean="0">
                <a:solidFill>
                  <a:srgbClr val="FF0000"/>
                </a:solidFill>
              </a:rPr>
              <a:t>中国乡土社会中    个人以自我为中心     按亲疏远近的原则    向外推演而成的  有差等次序</a:t>
            </a:r>
            <a:r>
              <a:rPr lang="zh-CN" altLang="en-US" smtClean="0"/>
              <a:t>）</a:t>
            </a:r>
            <a:endParaRPr lang="zh-CN" altLang="en-US"/>
          </a:p>
        </p:txBody>
      </p:sp>
      <p:pic>
        <p:nvPicPr>
          <p:cNvPr id="10" name="图片 9" descr="v2-2b5aff71ed2ae71ceff61058ee562060_b.jpg"/>
          <p:cNvPicPr>
            <a:picLocks noChangeAspect="1"/>
          </p:cNvPicPr>
          <p:nvPr/>
        </p:nvPicPr>
        <p:blipFill>
          <a:blip r:embed="rId2"/>
          <a:stretch>
            <a:fillRect/>
          </a:stretch>
        </p:blipFill>
        <p:spPr>
          <a:xfrm>
            <a:off x="687791" y="4678326"/>
            <a:ext cx="1853389" cy="1637414"/>
          </a:xfrm>
          <a:prstGeom prst="rect">
            <a:avLst/>
          </a:prstGeom>
        </p:spPr>
      </p:pic>
      <p:pic>
        <p:nvPicPr>
          <p:cNvPr id="11" name="图片 10" descr="下载.jpg"/>
          <p:cNvPicPr>
            <a:picLocks noChangeAspect="1"/>
          </p:cNvPicPr>
          <p:nvPr/>
        </p:nvPicPr>
        <p:blipFill>
          <a:blip r:embed="rId3"/>
          <a:stretch>
            <a:fillRect/>
          </a:stretch>
        </p:blipFill>
        <p:spPr>
          <a:xfrm>
            <a:off x="9035237" y="4540102"/>
            <a:ext cx="2457450" cy="192449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9" grpId="2"/>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943483" y="2097523"/>
            <a:ext cx="6415542" cy="3346347"/>
          </a:xfrm>
        </p:spPr>
        <p:txBody>
          <a:bodyPr>
            <a:normAutofit fontScale="92500" lnSpcReduction="10000"/>
          </a:bodyPr>
          <a:lstStyle/>
          <a:p>
            <a:r>
              <a:rPr lang="en-US" altLang="en-US" sz="3200" b="1" smtClean="0">
                <a:solidFill>
                  <a:srgbClr val="FF0000"/>
                </a:solidFill>
              </a:rPr>
              <a:t>1.</a:t>
            </a:r>
            <a:r>
              <a:rPr lang="zh-CN" altLang="en-US" sz="3200" b="1" smtClean="0">
                <a:solidFill>
                  <a:srgbClr val="FF0000"/>
                </a:solidFill>
              </a:rPr>
              <a:t>举生活事例帮助理解</a:t>
            </a:r>
            <a:r>
              <a:rPr lang="en-US" altLang="zh-CN" sz="3200" b="1" smtClean="0">
                <a:solidFill>
                  <a:srgbClr val="FF0000"/>
                </a:solidFill>
              </a:rPr>
              <a:t>——</a:t>
            </a:r>
            <a:r>
              <a:rPr lang="zh-CN" altLang="en-US" sz="3200" b="1" smtClean="0">
                <a:solidFill>
                  <a:srgbClr val="FF0000"/>
                </a:solidFill>
              </a:rPr>
              <a:t>举例阐释</a:t>
            </a:r>
            <a:endParaRPr lang="en-US" altLang="zh-CN" sz="3200" b="1" smtClean="0">
              <a:solidFill>
                <a:srgbClr val="FF0000"/>
              </a:solidFill>
            </a:endParaRPr>
          </a:p>
          <a:p>
            <a:endParaRPr lang="en-US" altLang="zh-CN" b="1" smtClean="0">
              <a:solidFill>
                <a:srgbClr val="FF0000"/>
              </a:solidFill>
            </a:endParaRPr>
          </a:p>
          <a:p>
            <a:r>
              <a:rPr lang="en-US" altLang="en-US" sz="3200" b="1" smtClean="0">
                <a:solidFill>
                  <a:srgbClr val="FF0000"/>
                </a:solidFill>
              </a:rPr>
              <a:t>2.</a:t>
            </a:r>
            <a:r>
              <a:rPr lang="zh-CN" altLang="en-US" sz="3200" b="1" smtClean="0">
                <a:solidFill>
                  <a:srgbClr val="FF0000"/>
                </a:solidFill>
              </a:rPr>
              <a:t>赏析对比和引用手法</a:t>
            </a:r>
            <a:r>
              <a:rPr lang="en-US" altLang="zh-CN" sz="3200" b="1" smtClean="0">
                <a:solidFill>
                  <a:srgbClr val="FF0000"/>
                </a:solidFill>
              </a:rPr>
              <a:t>——</a:t>
            </a:r>
            <a:r>
              <a:rPr lang="zh-CN" altLang="en-US" sz="3200" b="1" smtClean="0">
                <a:solidFill>
                  <a:srgbClr val="FF0000"/>
                </a:solidFill>
              </a:rPr>
              <a:t>赏析技法</a:t>
            </a:r>
            <a:endParaRPr lang="en-US" altLang="zh-CN" sz="3200" b="1" smtClean="0">
              <a:solidFill>
                <a:srgbClr val="FF0000"/>
              </a:solidFill>
            </a:endParaRPr>
          </a:p>
          <a:p>
            <a:endParaRPr lang="en-US" altLang="zh-CN" b="1" smtClean="0">
              <a:solidFill>
                <a:srgbClr val="FF0000"/>
              </a:solidFill>
            </a:endParaRPr>
          </a:p>
          <a:p>
            <a:r>
              <a:rPr lang="en-US" altLang="zh-CN" sz="3200" b="1" smtClean="0">
                <a:solidFill>
                  <a:srgbClr val="FF0000"/>
                </a:solidFill>
              </a:rPr>
              <a:t>3.</a:t>
            </a:r>
            <a:r>
              <a:rPr lang="zh-CN" altLang="en-US" sz="3200" b="1" smtClean="0">
                <a:solidFill>
                  <a:srgbClr val="FF0000"/>
                </a:solidFill>
              </a:rPr>
              <a:t>用 “黄金三问”质疑</a:t>
            </a:r>
            <a:r>
              <a:rPr lang="en-US" altLang="zh-CN" sz="3200" b="1" smtClean="0">
                <a:solidFill>
                  <a:srgbClr val="FF0000"/>
                </a:solidFill>
              </a:rPr>
              <a:t>——</a:t>
            </a:r>
            <a:r>
              <a:rPr lang="zh-CN" altLang="en-US" sz="3200" b="1" smtClean="0">
                <a:solidFill>
                  <a:srgbClr val="FF0000"/>
                </a:solidFill>
              </a:rPr>
              <a:t>质疑追问</a:t>
            </a:r>
            <a:endParaRPr lang="en-US" altLang="zh-CN" sz="3200" b="1" smtClean="0">
              <a:solidFill>
                <a:srgbClr val="FF0000"/>
              </a:solidFill>
            </a:endParaRPr>
          </a:p>
          <a:p>
            <a:endParaRPr lang="en-US" altLang="zh-CN" b="1" smtClean="0">
              <a:solidFill>
                <a:srgbClr val="FF0000"/>
              </a:solidFill>
            </a:endParaRPr>
          </a:p>
          <a:p>
            <a:r>
              <a:rPr lang="en-US" altLang="zh-CN" sz="3200" b="1" smtClean="0">
                <a:solidFill>
                  <a:srgbClr val="FF0000"/>
                </a:solidFill>
              </a:rPr>
              <a:t>4.</a:t>
            </a:r>
            <a:r>
              <a:rPr lang="zh-CN" altLang="en-US" sz="3200" b="1" smtClean="0">
                <a:solidFill>
                  <a:srgbClr val="FF0000"/>
                </a:solidFill>
              </a:rPr>
              <a:t>为某一个概念下定义</a:t>
            </a:r>
            <a:r>
              <a:rPr lang="en-US" altLang="zh-CN" sz="3200" b="1" smtClean="0">
                <a:solidFill>
                  <a:srgbClr val="FF0000"/>
                </a:solidFill>
              </a:rPr>
              <a:t>——</a:t>
            </a:r>
            <a:r>
              <a:rPr lang="zh-CN" altLang="en-US" sz="3200" b="1" smtClean="0">
                <a:solidFill>
                  <a:srgbClr val="FF0000"/>
                </a:solidFill>
              </a:rPr>
              <a:t>归纳整合</a:t>
            </a:r>
          </a:p>
          <a:p>
            <a:endParaRPr lang="en-US" altLang="zh-CN" b="1" smtClean="0"/>
          </a:p>
          <a:p>
            <a:endParaRPr lang="en-US" altLang="zh-CN" b="1" smtClean="0"/>
          </a:p>
          <a:p>
            <a:endParaRPr lang="en-US" altLang="zh-CN" b="1" smtClean="0"/>
          </a:p>
          <a:p>
            <a:endParaRPr lang="zh-CN" altLang="en-US"/>
          </a:p>
        </p:txBody>
      </p:sp>
      <p:sp>
        <p:nvSpPr>
          <p:cNvPr id="3" name="TextBox 2"/>
          <p:cNvSpPr txBox="1"/>
          <p:nvPr/>
        </p:nvSpPr>
        <p:spPr>
          <a:xfrm>
            <a:off x="2594344" y="3317358"/>
            <a:ext cx="1005403" cy="584775"/>
          </a:xfrm>
          <a:prstGeom prst="rect">
            <a:avLst/>
          </a:prstGeom>
          <a:noFill/>
        </p:spPr>
        <p:txBody>
          <a:bodyPr wrap="none" rtlCol="0">
            <a:spAutoFit/>
          </a:bodyPr>
          <a:lstStyle/>
          <a:p>
            <a:r>
              <a:rPr lang="zh-CN" altLang="en-US" sz="3200" b="1" smtClean="0">
                <a:solidFill>
                  <a:srgbClr val="0000FF"/>
                </a:solidFill>
              </a:rPr>
              <a:t>小结</a:t>
            </a:r>
            <a:endParaRPr lang="zh-CN" altLang="en-US" sz="3200" b="1">
              <a:solidFill>
                <a:srgbClr val="0000FF"/>
              </a:solidFill>
            </a:endParaRPr>
          </a:p>
        </p:txBody>
      </p:sp>
      <p:sp>
        <p:nvSpPr>
          <p:cNvPr id="4" name="TextBox 3"/>
          <p:cNvSpPr txBox="1"/>
          <p:nvPr/>
        </p:nvSpPr>
        <p:spPr>
          <a:xfrm>
            <a:off x="2517164" y="474213"/>
            <a:ext cx="6853158" cy="707886"/>
          </a:xfrm>
          <a:prstGeom prst="rect">
            <a:avLst/>
          </a:prstGeom>
          <a:noFill/>
        </p:spPr>
        <p:txBody>
          <a:bodyPr wrap="none" rtlCol="0">
            <a:spAutoFit/>
          </a:bodyPr>
          <a:lstStyle/>
          <a:p>
            <a:r>
              <a:rPr lang="zh-CN" altLang="en-US" sz="4000" b="1" smtClean="0"/>
              <a:t>活动二：尝试批读，学习方法</a:t>
            </a:r>
            <a:endParaRPr lang="zh-CN" altLang="en-US" sz="4000"/>
          </a:p>
        </p:txBody>
      </p:sp>
      <p:sp>
        <p:nvSpPr>
          <p:cNvPr id="5" name="左大括号 4"/>
          <p:cNvSpPr/>
          <p:nvPr/>
        </p:nvSpPr>
        <p:spPr>
          <a:xfrm>
            <a:off x="3689497" y="2328530"/>
            <a:ext cx="233917" cy="264750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453809" y="2023094"/>
            <a:ext cx="4626935" cy="3811905"/>
          </a:xfrm>
        </p:spPr>
        <p:txBody>
          <a:bodyPr>
            <a:normAutofit/>
          </a:bodyPr>
          <a:lstStyle/>
          <a:p>
            <a:r>
              <a:rPr lang="zh-CN" altLang="en-US" sz="3600" b="1" smtClean="0">
                <a:solidFill>
                  <a:srgbClr val="FF0000"/>
                </a:solidFill>
              </a:rPr>
              <a:t>（</a:t>
            </a:r>
            <a:r>
              <a:rPr lang="en-US" sz="3600" b="1" smtClean="0">
                <a:solidFill>
                  <a:srgbClr val="FF0000"/>
                </a:solidFill>
              </a:rPr>
              <a:t>1</a:t>
            </a:r>
            <a:r>
              <a:rPr lang="zh-CN" altLang="en-US" sz="3600" b="1" smtClean="0">
                <a:solidFill>
                  <a:srgbClr val="FF0000"/>
                </a:solidFill>
              </a:rPr>
              <a:t>）</a:t>
            </a:r>
            <a:r>
              <a:rPr lang="en-US" altLang="zh-CN" sz="3600" b="1" smtClean="0">
                <a:solidFill>
                  <a:srgbClr val="FF0000"/>
                </a:solidFill>
              </a:rPr>
              <a:t>【</a:t>
            </a:r>
            <a:r>
              <a:rPr lang="zh-CN" altLang="en-US" sz="3600" b="1" smtClean="0">
                <a:solidFill>
                  <a:srgbClr val="FF0000"/>
                </a:solidFill>
              </a:rPr>
              <a:t>赏析型批注</a:t>
            </a:r>
            <a:r>
              <a:rPr lang="en-US" altLang="zh-CN" sz="3600" b="1" smtClean="0">
                <a:solidFill>
                  <a:srgbClr val="FF0000"/>
                </a:solidFill>
              </a:rPr>
              <a:t>】</a:t>
            </a:r>
          </a:p>
          <a:p>
            <a:endParaRPr lang="en-US" altLang="zh-CN" sz="3600" b="1" smtClean="0">
              <a:solidFill>
                <a:srgbClr val="FF0000"/>
              </a:solidFill>
            </a:endParaRPr>
          </a:p>
          <a:p>
            <a:r>
              <a:rPr lang="zh-CN" altLang="en-US" sz="3600" b="1" smtClean="0">
                <a:solidFill>
                  <a:srgbClr val="FF0000"/>
                </a:solidFill>
              </a:rPr>
              <a:t>（</a:t>
            </a:r>
            <a:r>
              <a:rPr lang="en-US" sz="3600" b="1" smtClean="0">
                <a:solidFill>
                  <a:srgbClr val="FF0000"/>
                </a:solidFill>
              </a:rPr>
              <a:t>2</a:t>
            </a:r>
            <a:r>
              <a:rPr lang="zh-CN" altLang="en-US" sz="3600" b="1" smtClean="0">
                <a:solidFill>
                  <a:srgbClr val="FF0000"/>
                </a:solidFill>
              </a:rPr>
              <a:t>） </a:t>
            </a:r>
            <a:r>
              <a:rPr lang="en-US" altLang="zh-CN" sz="3600" b="1" smtClean="0">
                <a:solidFill>
                  <a:srgbClr val="FF0000"/>
                </a:solidFill>
              </a:rPr>
              <a:t>【</a:t>
            </a:r>
            <a:r>
              <a:rPr lang="zh-CN" altLang="en-US" sz="3600" b="1" smtClean="0">
                <a:solidFill>
                  <a:srgbClr val="FF0000"/>
                </a:solidFill>
              </a:rPr>
              <a:t>阐释型批注</a:t>
            </a:r>
            <a:r>
              <a:rPr lang="en-US" altLang="zh-CN" sz="3600" b="1" smtClean="0">
                <a:solidFill>
                  <a:srgbClr val="FF0000"/>
                </a:solidFill>
              </a:rPr>
              <a:t>】</a:t>
            </a:r>
          </a:p>
          <a:p>
            <a:endParaRPr lang="en-US" altLang="zh-CN" sz="3600" b="1" smtClean="0">
              <a:solidFill>
                <a:srgbClr val="FF0000"/>
              </a:solidFill>
            </a:endParaRPr>
          </a:p>
          <a:p>
            <a:r>
              <a:rPr lang="zh-CN" altLang="en-US" sz="3600" b="1" smtClean="0">
                <a:solidFill>
                  <a:srgbClr val="FF0000"/>
                </a:solidFill>
              </a:rPr>
              <a:t>（</a:t>
            </a:r>
            <a:r>
              <a:rPr lang="en-US" sz="3600" b="1" smtClean="0">
                <a:solidFill>
                  <a:srgbClr val="FF0000"/>
                </a:solidFill>
              </a:rPr>
              <a:t>3</a:t>
            </a:r>
            <a:r>
              <a:rPr lang="zh-CN" altLang="en-US" sz="3600" b="1" smtClean="0">
                <a:solidFill>
                  <a:srgbClr val="FF0000"/>
                </a:solidFill>
              </a:rPr>
              <a:t>） </a:t>
            </a:r>
            <a:r>
              <a:rPr lang="en-US" altLang="zh-CN" sz="3600" b="1" smtClean="0">
                <a:solidFill>
                  <a:srgbClr val="FF0000"/>
                </a:solidFill>
              </a:rPr>
              <a:t>【</a:t>
            </a:r>
            <a:r>
              <a:rPr lang="zh-CN" altLang="en-US" sz="3600" b="1" smtClean="0">
                <a:solidFill>
                  <a:srgbClr val="FF0000"/>
                </a:solidFill>
              </a:rPr>
              <a:t>感受型批注</a:t>
            </a:r>
            <a:r>
              <a:rPr lang="en-US" altLang="zh-CN" sz="3600" b="1" smtClean="0">
                <a:solidFill>
                  <a:srgbClr val="FF0000"/>
                </a:solidFill>
              </a:rPr>
              <a:t>】</a:t>
            </a:r>
            <a:endParaRPr lang="zh-CN" altLang="en-US" sz="3600" b="1">
              <a:solidFill>
                <a:srgbClr val="FF0000"/>
              </a:solidFill>
            </a:endParaRPr>
          </a:p>
        </p:txBody>
      </p:sp>
      <p:sp>
        <p:nvSpPr>
          <p:cNvPr id="3" name="TextBox 2"/>
          <p:cNvSpPr txBox="1"/>
          <p:nvPr/>
        </p:nvSpPr>
        <p:spPr>
          <a:xfrm>
            <a:off x="2655387" y="506111"/>
            <a:ext cx="6853158" cy="707886"/>
          </a:xfrm>
          <a:prstGeom prst="rect">
            <a:avLst/>
          </a:prstGeom>
          <a:noFill/>
        </p:spPr>
        <p:txBody>
          <a:bodyPr wrap="none" rtlCol="0">
            <a:spAutoFit/>
          </a:bodyPr>
          <a:lstStyle/>
          <a:p>
            <a:r>
              <a:rPr lang="zh-CN" altLang="en-US" sz="4000" b="1" smtClean="0"/>
              <a:t>活动三：综合运用，巩固提升</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076194" y="2487870"/>
            <a:ext cx="10304145" cy="1808558"/>
          </a:xfrm>
        </p:spPr>
        <p:txBody>
          <a:bodyPr>
            <a:normAutofit/>
          </a:bodyPr>
          <a:lstStyle/>
          <a:p>
            <a:r>
              <a:rPr lang="zh-CN" altLang="en-US" sz="3200" b="1" smtClean="0">
                <a:solidFill>
                  <a:srgbClr val="FF0000"/>
                </a:solidFill>
                <a:latin typeface="+mn-ea"/>
              </a:rPr>
              <a:t>团体格局</a:t>
            </a:r>
            <a:r>
              <a:rPr lang="zh-CN" altLang="en-US" sz="3200" b="1" smtClean="0">
                <a:solidFill>
                  <a:srgbClr val="0000FF"/>
                </a:solidFill>
                <a:latin typeface="+mn-ea"/>
              </a:rPr>
              <a:t>是</a:t>
            </a:r>
            <a:r>
              <a:rPr lang="en-US" sz="3200" b="1" u="sng" smtClean="0">
                <a:solidFill>
                  <a:srgbClr val="0000FF"/>
                </a:solidFill>
                <a:latin typeface="+mn-ea"/>
              </a:rPr>
              <a:t>                                                </a:t>
            </a:r>
            <a:r>
              <a:rPr lang="zh-CN" altLang="en-US" sz="3200" b="1" smtClean="0">
                <a:solidFill>
                  <a:srgbClr val="0000FF"/>
                </a:solidFill>
                <a:latin typeface="+mn-ea"/>
              </a:rPr>
              <a:t>的社会格局。</a:t>
            </a:r>
          </a:p>
          <a:p>
            <a:endParaRPr lang="zh-CN" altLang="en-US" sz="3200" b="1">
              <a:latin typeface="+mn-ea"/>
            </a:endParaRPr>
          </a:p>
        </p:txBody>
      </p:sp>
      <p:sp>
        <p:nvSpPr>
          <p:cNvPr id="3" name="TextBox 2"/>
          <p:cNvSpPr txBox="1"/>
          <p:nvPr/>
        </p:nvSpPr>
        <p:spPr>
          <a:xfrm>
            <a:off x="4233959" y="801784"/>
            <a:ext cx="3262432" cy="707886"/>
          </a:xfrm>
          <a:prstGeom prst="rect">
            <a:avLst/>
          </a:prstGeom>
          <a:noFill/>
        </p:spPr>
        <p:txBody>
          <a:bodyPr wrap="none" rtlCol="0">
            <a:spAutoFit/>
          </a:bodyPr>
          <a:lstStyle/>
          <a:p>
            <a:r>
              <a:rPr lang="en-US" altLang="zh-CN" sz="4000" b="1" smtClean="0"/>
              <a:t>【</a:t>
            </a:r>
            <a:r>
              <a:rPr lang="zh-CN" altLang="en-US" sz="4000" b="1" smtClean="0"/>
              <a:t>评价反馈</a:t>
            </a:r>
            <a:r>
              <a:rPr lang="en-US" altLang="zh-CN" sz="4000" b="1" smtClean="0"/>
              <a:t>】</a:t>
            </a:r>
            <a:endParaRPr lang="zh-CN" altLang="en-US" sz="4000" b="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1"/>
          <p:cNvSpPr>
            <a:spLocks noGrp="1"/>
          </p:cNvSpPr>
          <p:nvPr>
            <p:ph type="body" sz="half" idx="2"/>
          </p:nvPr>
        </p:nvSpPr>
        <p:spPr>
          <a:xfrm>
            <a:off x="1126298" y="3264484"/>
            <a:ext cx="10585538" cy="2810640"/>
          </a:xfrm>
        </p:spPr>
        <p:txBody>
          <a:bodyPr>
            <a:normAutofit/>
          </a:bodyPr>
          <a:lstStyle/>
          <a:p>
            <a:r>
              <a:rPr lang="zh-CN" altLang="en-US" sz="3200" b="1" smtClean="0"/>
              <a:t>示例：</a:t>
            </a:r>
            <a:endParaRPr lang="en-US" altLang="zh-CN" sz="3200" b="1" smtClean="0"/>
          </a:p>
          <a:p>
            <a:r>
              <a:rPr lang="zh-CN" altLang="en-US" sz="3200" b="1" u="sng" smtClean="0">
                <a:solidFill>
                  <a:srgbClr val="0000FF"/>
                </a:solidFill>
              </a:rPr>
              <a:t>西方社会人与人之间</a:t>
            </a:r>
            <a:r>
              <a:rPr lang="zh-CN" altLang="en-US" sz="3200" b="1" smtClean="0">
                <a:solidFill>
                  <a:srgbClr val="0000FF"/>
                </a:solidFill>
              </a:rPr>
              <a:t>关系</a:t>
            </a:r>
            <a:r>
              <a:rPr lang="zh-CN" altLang="en-US" sz="3200" b="1" u="sng" smtClean="0">
                <a:solidFill>
                  <a:srgbClr val="0000FF"/>
                </a:solidFill>
              </a:rPr>
              <a:t>界限分明</a:t>
            </a:r>
            <a:r>
              <a:rPr lang="zh-CN" altLang="en-US" sz="3200" b="1" smtClean="0">
                <a:solidFill>
                  <a:srgbClr val="0000FF"/>
                </a:solidFill>
              </a:rPr>
              <a:t>、又</a:t>
            </a:r>
            <a:r>
              <a:rPr lang="zh-CN" altLang="en-US" sz="3200" b="1" u="sng" smtClean="0">
                <a:solidFill>
                  <a:srgbClr val="0000FF"/>
                </a:solidFill>
              </a:rPr>
              <a:t>同等从属于团体</a:t>
            </a:r>
            <a:r>
              <a:rPr lang="zh-CN" altLang="en-US" sz="3200" b="1" smtClean="0">
                <a:solidFill>
                  <a:srgbClr val="0000FF"/>
                </a:solidFill>
              </a:rPr>
              <a:t>的社会组织形态。</a:t>
            </a:r>
            <a:endParaRPr lang="en-US" altLang="zh-CN" sz="3200" b="1" smtClean="0">
              <a:solidFill>
                <a:srgbClr val="0000FF"/>
              </a:solidFill>
            </a:endParaRPr>
          </a:p>
          <a:p>
            <a:r>
              <a:rPr lang="zh-CN" altLang="en-US" sz="3200" b="1" smtClean="0">
                <a:solidFill>
                  <a:srgbClr val="FF0066"/>
                </a:solidFill>
              </a:rPr>
              <a:t>（三个特性：“西方社会人与人之间”“界限分明”“同等从属于团体”）</a:t>
            </a:r>
          </a:p>
          <a:p>
            <a:endParaRPr lang="zh-CN" altLang="en-US" sz="3200" b="1">
              <a:latin typeface="+mn-ea"/>
            </a:endParaRPr>
          </a:p>
        </p:txBody>
      </p:sp>
      <p:sp>
        <p:nvSpPr>
          <p:cNvPr id="4" name="文本占位符 1"/>
          <p:cNvSpPr txBox="1"/>
          <p:nvPr/>
        </p:nvSpPr>
        <p:spPr>
          <a:xfrm>
            <a:off x="1176402" y="2149668"/>
            <a:ext cx="10304145" cy="1808558"/>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团体格局是</a:t>
            </a:r>
            <a:r>
              <a:rPr kumimoji="0" lang="en-US" sz="3200" b="1" i="0" u="sng" strike="noStrike" kern="1200" cap="none" spc="0" normalizeH="0" baseline="0" noProof="0" smtClean="0">
                <a:ln>
                  <a:noFill/>
                </a:ln>
                <a:solidFill>
                  <a:schemeClr val="tx1"/>
                </a:solidFill>
                <a:effectLst/>
                <a:uLnTx/>
                <a:uFillTx/>
                <a:latin typeface="+mn-ea"/>
                <a:ea typeface="+mn-ea"/>
                <a:cs typeface="+mn-cs"/>
              </a:rPr>
              <a:t>                                                </a:t>
            </a: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的社会格局。</a:t>
            </a:r>
            <a:endParaRPr kumimoji="0" lang="zh-CN" altLang="en-US" sz="3200" b="1" i="0" u="none" strike="noStrike" kern="1200" cap="none" spc="0" normalizeH="0" baseline="0" noProof="0" smtClean="0">
              <a:ln>
                <a:noFill/>
              </a:ln>
              <a:solidFill>
                <a:schemeClr val="tx1"/>
              </a:solidFill>
              <a:effectLst/>
              <a:uLnTx/>
              <a:uFillTx/>
              <a:latin typeface="+mn-ea"/>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3200" b="1" i="0" u="none" strike="noStrike" kern="1200" cap="none" spc="0" normalizeH="0" baseline="0" noProof="0">
              <a:ln>
                <a:noFill/>
              </a:ln>
              <a:solidFill>
                <a:schemeClr val="tx1"/>
              </a:solidFill>
              <a:effectLst/>
              <a:uLnTx/>
              <a:uFillTx/>
              <a:latin typeface="+mn-ea"/>
              <a:ea typeface="+mn-ea"/>
              <a:cs typeface="+mn-cs"/>
            </a:endParaRPr>
          </a:p>
        </p:txBody>
      </p:sp>
      <p:sp>
        <p:nvSpPr>
          <p:cNvPr id="5" name="TextBox 4"/>
          <p:cNvSpPr txBox="1"/>
          <p:nvPr/>
        </p:nvSpPr>
        <p:spPr>
          <a:xfrm>
            <a:off x="4233959" y="801784"/>
            <a:ext cx="3262432" cy="707886"/>
          </a:xfrm>
          <a:prstGeom prst="rect">
            <a:avLst/>
          </a:prstGeom>
          <a:noFill/>
        </p:spPr>
        <p:txBody>
          <a:bodyPr wrap="none" rtlCol="0">
            <a:spAutoFit/>
          </a:bodyPr>
          <a:lstStyle/>
          <a:p>
            <a:r>
              <a:rPr lang="en-US" altLang="zh-CN" sz="4000" b="1" smtClean="0"/>
              <a:t>【</a:t>
            </a:r>
            <a:r>
              <a:rPr lang="zh-CN" altLang="en-US" sz="4000" b="1" smtClean="0"/>
              <a:t>评价反馈</a:t>
            </a:r>
            <a:r>
              <a:rPr lang="en-US" altLang="zh-CN" sz="4000" b="1" smtClean="0"/>
              <a:t>】</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2522826"/>
            <a:ext cx="10304145" cy="2059807"/>
          </a:xfrm>
        </p:spPr>
        <p:txBody>
          <a:bodyPr/>
          <a:lstStyle/>
          <a:p>
            <a:r>
              <a:rPr lang="zh-CN" altLang="en-US" b="1" smtClean="0"/>
              <a:t>批读重在过程。通过对学术类著作中的一些概念和关键语句的批读，我们可以更全面、细致、准确地理解文章，也为以后的</a:t>
            </a:r>
            <a:r>
              <a:rPr lang="en-US" b="1" smtClean="0"/>
              <a:t>“</a:t>
            </a:r>
            <a:r>
              <a:rPr lang="zh-CN" altLang="en-US" b="1" smtClean="0"/>
              <a:t>研读</a:t>
            </a:r>
            <a:r>
              <a:rPr lang="en-US" b="1" smtClean="0"/>
              <a:t>”</a:t>
            </a:r>
            <a:r>
              <a:rPr lang="zh-CN" altLang="en-US" b="1" smtClean="0"/>
              <a:t>做好了准备。</a:t>
            </a:r>
            <a:endParaRPr lang="en-US" altLang="zh-CN" b="1" smtClean="0"/>
          </a:p>
          <a:p>
            <a:endParaRPr lang="zh-CN" altLang="en-US" b="1" smtClean="0"/>
          </a:p>
          <a:p>
            <a:r>
              <a:rPr lang="zh-CN" altLang="en-US" b="1" smtClean="0"/>
              <a:t>希望同学们经过这节课的学习，能继续探索适合自己的批读方法，扩充自己的批读成果，让灵活自如的批注、无所不在的妙语与作品相映成辉地结合。</a:t>
            </a:r>
          </a:p>
          <a:p>
            <a:endParaRPr lang="zh-CN" altLang="en-US"/>
          </a:p>
        </p:txBody>
      </p:sp>
      <p:sp>
        <p:nvSpPr>
          <p:cNvPr id="3" name="TextBox 2"/>
          <p:cNvSpPr txBox="1"/>
          <p:nvPr/>
        </p:nvSpPr>
        <p:spPr>
          <a:xfrm>
            <a:off x="4380614" y="1095154"/>
            <a:ext cx="2582758" cy="707886"/>
          </a:xfrm>
          <a:prstGeom prst="rect">
            <a:avLst/>
          </a:prstGeom>
          <a:noFill/>
        </p:spPr>
        <p:txBody>
          <a:bodyPr wrap="none" rtlCol="0">
            <a:spAutoFit/>
          </a:bodyPr>
          <a:lstStyle/>
          <a:p>
            <a:r>
              <a:rPr lang="zh-CN" altLang="en-US" sz="4000" b="1" smtClean="0"/>
              <a:t>课 堂 小 结</a:t>
            </a:r>
            <a:endParaRPr lang="zh-CN" altLang="en-US" sz="4000" b="1"/>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830135" y="879652"/>
            <a:ext cx="3580219" cy="1325880"/>
          </a:xfrm>
        </p:spPr>
        <p:txBody>
          <a:bodyPr>
            <a:normAutofit/>
          </a:bodyPr>
          <a:lstStyle/>
          <a:p>
            <a:r>
              <a:rPr lang="zh-CN" altLang="en-US" b="1" smtClean="0"/>
              <a:t>一、初识批读</a:t>
            </a:r>
            <a:endParaRPr lang="zh-CN" altLang="en-US" b="1"/>
          </a:p>
        </p:txBody>
      </p:sp>
      <p:sp>
        <p:nvSpPr>
          <p:cNvPr id="3" name="标题 1"/>
          <p:cNvSpPr txBox="1"/>
          <p:nvPr/>
        </p:nvSpPr>
        <p:spPr>
          <a:xfrm>
            <a:off x="4812415" y="2031513"/>
            <a:ext cx="3842487" cy="13258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二、了解批读</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4" name="标题 1"/>
          <p:cNvSpPr txBox="1"/>
          <p:nvPr/>
        </p:nvSpPr>
        <p:spPr>
          <a:xfrm>
            <a:off x="4774018" y="3307420"/>
            <a:ext cx="3912782" cy="13258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lang="zh-CN" altLang="en-US" sz="3600" b="1" smtClean="0">
                <a:latin typeface="+mj-lt"/>
                <a:ea typeface="+mj-ea"/>
                <a:cs typeface="+mj-cs"/>
              </a:rPr>
              <a:t>三、</a:t>
            </a: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运用批读</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5" name="标题 1"/>
          <p:cNvSpPr txBox="1"/>
          <p:nvPr/>
        </p:nvSpPr>
        <p:spPr>
          <a:xfrm>
            <a:off x="4769883" y="4562061"/>
            <a:ext cx="4033875" cy="13258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四、巩固批读</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50726" y="1515649"/>
            <a:ext cx="10304145" cy="4972833"/>
          </a:xfrm>
        </p:spPr>
        <p:txBody>
          <a:bodyPr>
            <a:normAutofit fontScale="92500" lnSpcReduction="10000"/>
          </a:bodyPr>
          <a:lstStyle/>
          <a:p>
            <a:r>
              <a:rPr lang="en-US" b="1" smtClean="0">
                <a:latin typeface="宋体" panose="02010600030101010101" pitchFamily="2" charset="-122"/>
                <a:ea typeface="宋体" pitchFamily="2" charset="-122"/>
              </a:rPr>
              <a:t>1.</a:t>
            </a:r>
            <a:r>
              <a:rPr lang="zh-CN" altLang="en-US" b="1" smtClean="0">
                <a:latin typeface="宋体" panose="02010600030101010101" pitchFamily="2" charset="-122"/>
                <a:ea typeface="宋体" pitchFamily="2" charset="-122"/>
              </a:rPr>
              <a:t>运用常用批读方法和批注符号，批读</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差序格局</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中的一段文字，并和同学作交流。（在书上完成）</a:t>
            </a:r>
          </a:p>
          <a:p>
            <a:r>
              <a:rPr lang="zh-CN" altLang="en-US" b="1" smtClean="0">
                <a:latin typeface="宋体" panose="02010600030101010101" pitchFamily="2" charset="-122"/>
                <a:ea typeface="宋体" pitchFamily="2" charset="-122"/>
              </a:rPr>
              <a:t>我们社会中最重要的亲属关系就是这种丢石头形成同心圆波纹的性质。</a:t>
            </a:r>
            <a:r>
              <a:rPr lang="en-US"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各个网络的中心都不同。</a:t>
            </a:r>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 </a:t>
            </a:r>
            <a:r>
              <a:rPr lang="en-US" b="1" smtClean="0">
                <a:latin typeface="宋体" panose="02010600030101010101" pitchFamily="2" charset="-122"/>
                <a:ea typeface="宋体" pitchFamily="2" charset="-122"/>
              </a:rPr>
              <a:t>2.</a:t>
            </a:r>
            <a:r>
              <a:rPr lang="zh-CN" altLang="en-US" b="1" smtClean="0">
                <a:latin typeface="宋体" panose="02010600030101010101" pitchFamily="2" charset="-122"/>
                <a:ea typeface="宋体" pitchFamily="2" charset="-122"/>
              </a:rPr>
              <a:t>根据以下材料，选取角度，确定立意。</a:t>
            </a:r>
          </a:p>
          <a:p>
            <a:r>
              <a:rPr lang="zh-CN" altLang="en-US" b="1" smtClean="0">
                <a:latin typeface="宋体" panose="02010600030101010101" pitchFamily="2" charset="-122"/>
                <a:ea typeface="宋体" pitchFamily="2" charset="-122"/>
              </a:rPr>
              <a:t>中国社会学大师费孝通先生早年在</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乡土中国</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里指出：“中国传统社会有一张很复杂庞大的关系网，人熟是一宝。”</a:t>
            </a:r>
          </a:p>
          <a:p>
            <a:r>
              <a:rPr lang="zh-CN" altLang="en-US" b="1" smtClean="0">
                <a:latin typeface="宋体" panose="02010600030101010101" pitchFamily="2" charset="-122"/>
                <a:ea typeface="宋体" pitchFamily="2" charset="-122"/>
              </a:rPr>
              <a:t>齐尔格特</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鲍曼说：“我们所生活的世界几乎被陌生人所充斥，而使得它看起来像是一个普遍的陌生世界。我们生活在陌生人之中，而我们也是陌生人。”</a:t>
            </a:r>
          </a:p>
          <a:p>
            <a:r>
              <a:rPr lang="zh-CN" altLang="en-US" b="1" smtClean="0">
                <a:latin typeface="宋体" panose="02010600030101010101" pitchFamily="2" charset="-122"/>
                <a:ea typeface="宋体" pitchFamily="2" charset="-122"/>
              </a:rPr>
              <a:t>审题立意：</a:t>
            </a:r>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a:t>
            </a:r>
            <a:r>
              <a:rPr lang="en-US" b="1" smtClean="0">
                <a:latin typeface="宋体" panose="02010600030101010101" pitchFamily="2" charset="-122"/>
                <a:ea typeface="宋体" pitchFamily="2" charset="-122"/>
              </a:rPr>
              <a:t>1</a:t>
            </a:r>
            <a:r>
              <a:rPr lang="zh-CN" altLang="en-US" b="1" smtClean="0">
                <a:latin typeface="宋体" panose="02010600030101010101" pitchFamily="2" charset="-122"/>
                <a:ea typeface="宋体" pitchFamily="2" charset="-122"/>
              </a:rPr>
              <a:t>）</a:t>
            </a:r>
            <a:r>
              <a:rPr lang="zh-CN" altLang="en-US" b="1" u="sng" smtClean="0">
                <a:latin typeface="宋体" panose="02010600030101010101" pitchFamily="2" charset="-122"/>
                <a:ea typeface="宋体" pitchFamily="2" charset="-122"/>
              </a:rPr>
              <a:t> </a:t>
            </a:r>
            <a:r>
              <a:rPr lang="zh-CN" altLang="en-US" b="1" smtClean="0">
                <a:latin typeface="宋体" panose="02010600030101010101" pitchFamily="2" charset="-122"/>
                <a:ea typeface="宋体" pitchFamily="2" charset="-122"/>
              </a:rPr>
              <a:t>                           </a:t>
            </a:r>
            <a:r>
              <a:rPr lang="en-US" b="1" u="sng" smtClean="0">
                <a:latin typeface="宋体" panose="02010600030101010101" pitchFamily="2" charset="-122"/>
                <a:ea typeface="宋体" pitchFamily="2" charset="-122"/>
              </a:rPr>
              <a:t>                                                              </a:t>
            </a:r>
            <a:endParaRPr lang="zh-CN" altLang="en-US"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a:t>
            </a:r>
            <a:r>
              <a:rPr lang="en-US" b="1" smtClean="0">
                <a:latin typeface="宋体" panose="02010600030101010101" pitchFamily="2" charset="-122"/>
                <a:ea typeface="宋体" pitchFamily="2" charset="-122"/>
              </a:rPr>
              <a:t>2</a:t>
            </a:r>
            <a:r>
              <a:rPr lang="zh-CN" altLang="en-US" b="1" smtClean="0">
                <a:latin typeface="宋体" panose="02010600030101010101" pitchFamily="2" charset="-122"/>
                <a:ea typeface="宋体" pitchFamily="2" charset="-122"/>
              </a:rPr>
              <a:t>）</a:t>
            </a:r>
            <a:r>
              <a:rPr lang="en-US" b="1" u="sng" smtClean="0">
                <a:latin typeface="宋体" panose="02010600030101010101" pitchFamily="2" charset="-122"/>
                <a:ea typeface="宋体" pitchFamily="2" charset="-122"/>
              </a:rPr>
              <a:t>                                                            </a:t>
            </a:r>
            <a:endParaRPr lang="zh-CN" altLang="en-US" b="1" u="sng" smtClean="0">
              <a:latin typeface="宋体" panose="02010600030101010101" pitchFamily="2" charset="-122"/>
              <a:ea typeface="宋体" pitchFamily="2" charset="-122"/>
            </a:endParaRPr>
          </a:p>
          <a:p>
            <a:r>
              <a:rPr lang="en-US" altLang="zh-CN" b="1" smtClean="0">
                <a:latin typeface="宋体" panose="02010600030101010101" pitchFamily="2" charset="-122"/>
                <a:ea typeface="宋体" pitchFamily="2" charset="-122"/>
              </a:rPr>
              <a:t>3.</a:t>
            </a:r>
            <a:r>
              <a:rPr lang="zh-CN" altLang="en-US" b="1" smtClean="0">
                <a:latin typeface="宋体" panose="02010600030101010101" pitchFamily="2" charset="-122"/>
                <a:ea typeface="宋体" pitchFamily="2" charset="-122"/>
              </a:rPr>
              <a:t>完成“学案”上“</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课后拓展</a:t>
            </a:r>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”练习</a:t>
            </a:r>
          </a:p>
          <a:p>
            <a:endParaRPr lang="zh-CN" altLang="en-US"/>
          </a:p>
        </p:txBody>
      </p:sp>
      <p:sp>
        <p:nvSpPr>
          <p:cNvPr id="3" name="TextBox 2"/>
          <p:cNvSpPr txBox="1"/>
          <p:nvPr/>
        </p:nvSpPr>
        <p:spPr>
          <a:xfrm>
            <a:off x="4430718" y="669269"/>
            <a:ext cx="2236510" cy="707886"/>
          </a:xfrm>
          <a:prstGeom prst="rect">
            <a:avLst/>
          </a:prstGeom>
          <a:noFill/>
        </p:spPr>
        <p:txBody>
          <a:bodyPr wrap="none" rtlCol="0">
            <a:spAutoFit/>
          </a:bodyPr>
          <a:lstStyle/>
          <a:p>
            <a:r>
              <a:rPr lang="zh-CN" altLang="en-US" sz="4000" b="1" smtClean="0"/>
              <a:t>布置作业</a:t>
            </a:r>
            <a:endParaRPr lang="zh-CN" altLang="en-US" sz="4000" b="1"/>
          </a:p>
        </p:txBody>
      </p:sp>
      <p:pic>
        <p:nvPicPr>
          <p:cNvPr id="4" name="New picture"/>
          <p:cNvPicPr/>
          <p:nvPr/>
        </p:nvPicPr>
        <p:blipFill>
          <a:blip r:embed="rId2"/>
          <a:stretch>
            <a:fillRect/>
          </a:stretch>
        </p:blipFill>
        <p:spPr>
          <a:xfrm>
            <a:off x="11531600" y="10464800"/>
            <a:ext cx="3175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938408" y="2099563"/>
            <a:ext cx="10304145" cy="3811905"/>
          </a:xfrm>
        </p:spPr>
        <p:txBody>
          <a:bodyPr>
            <a:normAutofit/>
          </a:bodyPr>
          <a:lstStyle/>
          <a:p>
            <a:r>
              <a:rPr lang="en-US" sz="3600" b="1" smtClean="0">
                <a:solidFill>
                  <a:srgbClr val="FF0000"/>
                </a:solidFill>
                <a:latin typeface="华文行楷" pitchFamily="2" charset="-122"/>
                <a:ea typeface="华文行楷" pitchFamily="2" charset="-122"/>
              </a:rPr>
              <a:t>1.</a:t>
            </a:r>
            <a:r>
              <a:rPr lang="zh-CN" altLang="en-US" sz="3600" b="1" smtClean="0">
                <a:solidFill>
                  <a:srgbClr val="FF0000"/>
                </a:solidFill>
                <a:latin typeface="华文行楷" pitchFamily="2" charset="-122"/>
                <a:ea typeface="华文行楷" pitchFamily="2" charset="-122"/>
              </a:rPr>
              <a:t>理解</a:t>
            </a:r>
            <a:r>
              <a:rPr lang="en-US" altLang="zh-CN" sz="3600" b="1" smtClean="0">
                <a:solidFill>
                  <a:srgbClr val="FF0000"/>
                </a:solidFill>
                <a:latin typeface="华文行楷" pitchFamily="2" charset="-122"/>
                <a:ea typeface="华文行楷" pitchFamily="2" charset="-122"/>
              </a:rPr>
              <a:t>《</a:t>
            </a:r>
            <a:r>
              <a:rPr lang="zh-CN" altLang="en-US" sz="3600" b="1" smtClean="0">
                <a:solidFill>
                  <a:srgbClr val="FF0000"/>
                </a:solidFill>
                <a:latin typeface="华文行楷" pitchFamily="2" charset="-122"/>
                <a:ea typeface="华文行楷" pitchFamily="2" charset="-122"/>
              </a:rPr>
              <a:t>乡土中国</a:t>
            </a:r>
            <a:r>
              <a:rPr lang="en-US" altLang="zh-CN" sz="3600" b="1" smtClean="0">
                <a:solidFill>
                  <a:srgbClr val="FF0000"/>
                </a:solidFill>
                <a:latin typeface="华文行楷" pitchFamily="2" charset="-122"/>
                <a:ea typeface="华文行楷" pitchFamily="2" charset="-122"/>
              </a:rPr>
              <a:t>》</a:t>
            </a:r>
            <a:r>
              <a:rPr lang="zh-CN" altLang="en-US" sz="3600" b="1" smtClean="0">
                <a:solidFill>
                  <a:srgbClr val="FF0000"/>
                </a:solidFill>
                <a:latin typeface="华文行楷" pitchFamily="2" charset="-122"/>
                <a:ea typeface="华文行楷" pitchFamily="2" charset="-122"/>
              </a:rPr>
              <a:t>的核心概念和主要观点，提升学生的逻辑思维能力和文化素养；</a:t>
            </a:r>
            <a:endParaRPr lang="en-US" altLang="zh-CN" sz="3600" b="1" smtClean="0">
              <a:solidFill>
                <a:srgbClr val="FF0000"/>
              </a:solidFill>
              <a:latin typeface="华文行楷" pitchFamily="2" charset="-122"/>
              <a:ea typeface="华文行楷" pitchFamily="2" charset="-122"/>
            </a:endParaRPr>
          </a:p>
          <a:p>
            <a:endParaRPr lang="zh-CN" altLang="en-US" sz="3600" b="1" smtClean="0">
              <a:solidFill>
                <a:srgbClr val="FF0000"/>
              </a:solidFill>
              <a:latin typeface="华文行楷" pitchFamily="2" charset="-122"/>
              <a:ea typeface="华文行楷" pitchFamily="2" charset="-122"/>
            </a:endParaRPr>
          </a:p>
          <a:p>
            <a:r>
              <a:rPr lang="en-US" sz="3600" b="1" smtClean="0">
                <a:solidFill>
                  <a:srgbClr val="FF0000"/>
                </a:solidFill>
                <a:latin typeface="华文行楷" pitchFamily="2" charset="-122"/>
                <a:ea typeface="华文行楷" pitchFamily="2" charset="-122"/>
              </a:rPr>
              <a:t>2.</a:t>
            </a:r>
            <a:r>
              <a:rPr lang="zh-CN" altLang="en-US" sz="3600" b="1" smtClean="0">
                <a:solidFill>
                  <a:srgbClr val="FF0000"/>
                </a:solidFill>
                <a:latin typeface="华文行楷" pitchFamily="2" charset="-122"/>
                <a:ea typeface="华文行楷" pitchFamily="2" charset="-122"/>
              </a:rPr>
              <a:t>学习批注阅读的常用方法，初步形成批注能力，体现思维发展、文化传承的核心素养。</a:t>
            </a:r>
          </a:p>
          <a:p>
            <a:endParaRPr lang="zh-CN" altLang="en-US"/>
          </a:p>
        </p:txBody>
      </p:sp>
      <p:sp>
        <p:nvSpPr>
          <p:cNvPr id="3" name="标题 1"/>
          <p:cNvSpPr txBox="1"/>
          <p:nvPr/>
        </p:nvSpPr>
        <p:spPr>
          <a:xfrm>
            <a:off x="4166256" y="528923"/>
            <a:ext cx="3580219" cy="736205"/>
          </a:xfrm>
          <a:prstGeom prst="rect">
            <a:avLst/>
          </a:prstGeom>
        </p:spPr>
        <p:txBody>
          <a:bodyP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rgbClr val="0000FF"/>
                </a:solidFill>
                <a:effectLst/>
                <a:uLnTx/>
                <a:uFillTx/>
                <a:latin typeface="+mj-lt"/>
                <a:ea typeface="+mj-ea"/>
                <a:cs typeface="+mj-cs"/>
              </a:rPr>
              <a:t>一、教学目标</a:t>
            </a:r>
            <a:endParaRPr kumimoji="0" lang="zh-CN" altLang="en-US" sz="4400" b="1" i="0" u="none" strike="noStrike" kern="1200" cap="none" spc="0" normalizeH="0" baseline="0" noProof="0">
              <a:ln>
                <a:noFill/>
              </a:ln>
              <a:solidFill>
                <a:srgbClr val="0000FF"/>
              </a:solidFill>
              <a:effectLst/>
              <a:uLnTx/>
              <a:uFillTx/>
              <a:latin typeface="+mj-lt"/>
              <a:ea typeface="+mj-ea"/>
              <a:cs typeface="+mj-cs"/>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descr="935李卓吾评本：水浒传.jpg"/>
          <p:cNvPicPr>
            <a:picLocks noChangeAspect="1"/>
          </p:cNvPicPr>
          <p:nvPr/>
        </p:nvPicPr>
        <p:blipFill>
          <a:blip r:embed="rId2"/>
          <a:srcRect l="51434" r="592"/>
          <a:stretch>
            <a:fillRect/>
          </a:stretch>
        </p:blipFill>
        <p:spPr>
          <a:xfrm>
            <a:off x="3453204" y="1775011"/>
            <a:ext cx="2603350" cy="3754419"/>
          </a:xfrm>
          <a:prstGeom prst="rect">
            <a:avLst/>
          </a:prstGeom>
        </p:spPr>
      </p:pic>
      <p:pic>
        <p:nvPicPr>
          <p:cNvPr id="5" name="图片 4" descr="张竹坡评点的《金瓶梅》.jpg"/>
          <p:cNvPicPr>
            <a:picLocks noChangeAspect="1"/>
          </p:cNvPicPr>
          <p:nvPr/>
        </p:nvPicPr>
        <p:blipFill>
          <a:blip r:embed="rId3"/>
          <a:srcRect l="68389"/>
          <a:stretch>
            <a:fillRect/>
          </a:stretch>
        </p:blipFill>
        <p:spPr>
          <a:xfrm>
            <a:off x="6110343" y="1742739"/>
            <a:ext cx="2528047" cy="3786691"/>
          </a:xfrm>
          <a:prstGeom prst="rect">
            <a:avLst/>
          </a:prstGeom>
        </p:spPr>
      </p:pic>
      <p:pic>
        <p:nvPicPr>
          <p:cNvPr id="6" name="图片 5" descr="《脂砚斋重评石头记》图片.jpg"/>
          <p:cNvPicPr>
            <a:picLocks noChangeAspect="1"/>
          </p:cNvPicPr>
          <p:nvPr/>
        </p:nvPicPr>
        <p:blipFill>
          <a:blip r:embed="rId4"/>
          <a:srcRect l="51894" b="470"/>
          <a:stretch>
            <a:fillRect/>
          </a:stretch>
        </p:blipFill>
        <p:spPr>
          <a:xfrm>
            <a:off x="8713694" y="1721224"/>
            <a:ext cx="2485016" cy="3808207"/>
          </a:xfrm>
          <a:prstGeom prst="rect">
            <a:avLst/>
          </a:prstGeom>
        </p:spPr>
      </p:pic>
      <p:pic>
        <p:nvPicPr>
          <p:cNvPr id="7" name="图片 6" descr="毛宗岗评点《三国演义》.jpg"/>
          <p:cNvPicPr>
            <a:picLocks noChangeAspect="1"/>
          </p:cNvPicPr>
          <p:nvPr/>
        </p:nvPicPr>
        <p:blipFill>
          <a:blip r:embed="rId5"/>
          <a:stretch>
            <a:fillRect/>
          </a:stretch>
        </p:blipFill>
        <p:spPr>
          <a:xfrm>
            <a:off x="753033" y="1753497"/>
            <a:ext cx="2624867" cy="3775933"/>
          </a:xfrm>
          <a:prstGeom prst="rect">
            <a:avLst/>
          </a:prstGeom>
        </p:spPr>
      </p:pic>
      <p:sp>
        <p:nvSpPr>
          <p:cNvPr id="9" name="TextBox 8"/>
          <p:cNvSpPr txBox="1"/>
          <p:nvPr/>
        </p:nvSpPr>
        <p:spPr>
          <a:xfrm>
            <a:off x="2244262" y="5677078"/>
            <a:ext cx="6359433" cy="707886"/>
          </a:xfrm>
          <a:prstGeom prst="rect">
            <a:avLst/>
          </a:prstGeom>
          <a:noFill/>
        </p:spPr>
        <p:txBody>
          <a:bodyPr wrap="none" rtlCol="0">
            <a:spAutoFit/>
          </a:bodyPr>
          <a:lstStyle/>
          <a:p>
            <a:r>
              <a:rPr lang="zh-CN" altLang="en-US" sz="4000" b="1" smtClean="0">
                <a:latin typeface="宋体" panose="02010600030101010101" pitchFamily="2" charset="-122"/>
                <a:ea typeface="宋体" pitchFamily="2" charset="-122"/>
              </a:rPr>
              <a:t>“批注式阅读”的集大成者</a:t>
            </a:r>
            <a:endParaRPr lang="zh-CN" altLang="en-US" sz="4000" b="1">
              <a:latin typeface="宋体" panose="02010600030101010101" pitchFamily="2" charset="-122"/>
              <a:ea typeface="宋体" pitchFamily="2" charset="-122"/>
            </a:endParaRPr>
          </a:p>
        </p:txBody>
      </p:sp>
      <p:sp>
        <p:nvSpPr>
          <p:cNvPr id="10" name="标题 1"/>
          <p:cNvSpPr txBox="1"/>
          <p:nvPr/>
        </p:nvSpPr>
        <p:spPr>
          <a:xfrm>
            <a:off x="3873205" y="592573"/>
            <a:ext cx="3580219" cy="821557"/>
          </a:xfrm>
          <a:prstGeom prst="rect">
            <a:avLst/>
          </a:prstGeom>
        </p:spPr>
        <p:txBody>
          <a:bodyP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一、初识批读</a:t>
            </a:r>
            <a:endParaRPr kumimoji="0" lang="zh-CN" altLang="en-US" sz="44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endParaRPr lang="zh-CN" altLang="en-US"/>
          </a:p>
        </p:txBody>
      </p:sp>
      <p:pic>
        <p:nvPicPr>
          <p:cNvPr id="4" name="图片 3" descr="毛泽东读《旧唐书》时写的批注.jpg"/>
          <p:cNvPicPr>
            <a:picLocks noChangeAspect="1"/>
          </p:cNvPicPr>
          <p:nvPr/>
        </p:nvPicPr>
        <p:blipFill>
          <a:blip r:embed="rId2"/>
          <a:stretch>
            <a:fillRect/>
          </a:stretch>
        </p:blipFill>
        <p:spPr>
          <a:xfrm>
            <a:off x="1633101" y="1549102"/>
            <a:ext cx="3810268" cy="4356848"/>
          </a:xfrm>
          <a:prstGeom prst="rect">
            <a:avLst/>
          </a:prstGeom>
        </p:spPr>
      </p:pic>
      <p:pic>
        <p:nvPicPr>
          <p:cNvPr id="5" name="图片 4" descr="毛泽东读《南史》时写的批注2.jpg"/>
          <p:cNvPicPr>
            <a:picLocks noChangeAspect="1"/>
          </p:cNvPicPr>
          <p:nvPr/>
        </p:nvPicPr>
        <p:blipFill>
          <a:blip r:embed="rId3"/>
          <a:stretch>
            <a:fillRect/>
          </a:stretch>
        </p:blipFill>
        <p:spPr>
          <a:xfrm>
            <a:off x="5927463" y="1495313"/>
            <a:ext cx="3883511" cy="4518212"/>
          </a:xfrm>
          <a:prstGeom prst="rect">
            <a:avLst/>
          </a:prstGeom>
        </p:spPr>
      </p:pic>
      <p:sp>
        <p:nvSpPr>
          <p:cNvPr id="6" name="TextBox 5"/>
          <p:cNvSpPr txBox="1"/>
          <p:nvPr/>
        </p:nvSpPr>
        <p:spPr>
          <a:xfrm>
            <a:off x="3045594" y="5904622"/>
            <a:ext cx="5262979" cy="646331"/>
          </a:xfrm>
          <a:prstGeom prst="rect">
            <a:avLst/>
          </a:prstGeom>
          <a:noFill/>
        </p:spPr>
        <p:txBody>
          <a:bodyPr wrap="none" rtlCol="0">
            <a:spAutoFit/>
          </a:bodyPr>
          <a:lstStyle/>
          <a:p>
            <a:r>
              <a:rPr lang="zh-CN" altLang="en-US" sz="3600" b="1" smtClean="0">
                <a:latin typeface="+mj-ea"/>
                <a:ea typeface="+mj-ea"/>
              </a:rPr>
              <a:t>毛泽东评点</a:t>
            </a:r>
            <a:r>
              <a:rPr lang="en-US" altLang="zh-CN" sz="3600" b="1" smtClean="0">
                <a:latin typeface="+mj-ea"/>
                <a:ea typeface="+mj-ea"/>
              </a:rPr>
              <a:t>《</a:t>
            </a:r>
            <a:r>
              <a:rPr lang="zh-CN" altLang="en-US" sz="3600" b="1" smtClean="0">
                <a:latin typeface="+mj-ea"/>
                <a:ea typeface="+mj-ea"/>
              </a:rPr>
              <a:t>二十四史</a:t>
            </a:r>
            <a:r>
              <a:rPr lang="en-US" altLang="zh-CN" sz="3600" b="1" smtClean="0">
                <a:latin typeface="+mj-ea"/>
                <a:ea typeface="+mj-ea"/>
              </a:rPr>
              <a:t>》</a:t>
            </a:r>
            <a:endParaRPr lang="zh-CN" altLang="en-US" sz="3600" b="1">
              <a:latin typeface="+mj-ea"/>
              <a:ea typeface="+mj-ea"/>
            </a:endParaRPr>
          </a:p>
        </p:txBody>
      </p:sp>
      <p:sp>
        <p:nvSpPr>
          <p:cNvPr id="7" name="标题 1"/>
          <p:cNvSpPr txBox="1"/>
          <p:nvPr/>
        </p:nvSpPr>
        <p:spPr>
          <a:xfrm>
            <a:off x="3873205" y="592573"/>
            <a:ext cx="3580219" cy="821557"/>
          </a:xfrm>
          <a:prstGeom prst="rect">
            <a:avLst/>
          </a:prstGeom>
        </p:spPr>
        <p:txBody>
          <a:bodyPr>
            <a:norm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一、初识批读</a:t>
            </a:r>
            <a:endParaRPr kumimoji="0" lang="zh-CN" altLang="en-US" sz="44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024720" y="3160342"/>
            <a:ext cx="6508897" cy="2346886"/>
          </a:xfrm>
        </p:spPr>
        <p:txBody>
          <a:bodyPr>
            <a:normAutofit fontScale="92500" lnSpcReduction="10000"/>
          </a:bodyPr>
          <a:lstStyle/>
          <a:p>
            <a:endParaRPr lang="en-US" b="1" smtClean="0"/>
          </a:p>
          <a:p>
            <a:r>
              <a:rPr lang="en-US" sz="3600" b="1" smtClean="0"/>
              <a:t>1.</a:t>
            </a:r>
            <a:r>
              <a:rPr lang="zh-CN" altLang="en-US" sz="3600" b="1" smtClean="0"/>
              <a:t>​批注角度：                                                           </a:t>
            </a:r>
            <a:endParaRPr lang="en-US" altLang="zh-CN" sz="3600" b="1" smtClean="0"/>
          </a:p>
          <a:p>
            <a:endParaRPr lang="en-US" altLang="zh-CN" b="1" smtClean="0"/>
          </a:p>
          <a:p>
            <a:endParaRPr lang="en-US" altLang="zh-CN" b="1" smtClean="0"/>
          </a:p>
          <a:p>
            <a:r>
              <a:rPr lang="zh-CN" altLang="en-US" b="1" smtClean="0"/>
              <a:t>    </a:t>
            </a:r>
            <a:r>
              <a:rPr lang="zh-CN" altLang="en-US" sz="3600" b="1" smtClean="0"/>
              <a:t>批注方式：</a:t>
            </a:r>
          </a:p>
          <a:p>
            <a:endParaRPr lang="en-US" altLang="en-US" b="1" smtClean="0"/>
          </a:p>
          <a:p>
            <a:endParaRPr lang="en-US" altLang="en-US" b="1" smtClean="0"/>
          </a:p>
          <a:p>
            <a:endParaRPr lang="en-US" altLang="en-US" b="1" smtClean="0"/>
          </a:p>
          <a:p>
            <a:endParaRPr lang="zh-CN" altLang="en-US"/>
          </a:p>
        </p:txBody>
      </p:sp>
      <p:sp>
        <p:nvSpPr>
          <p:cNvPr id="3" name="TextBox 2"/>
          <p:cNvSpPr txBox="1"/>
          <p:nvPr/>
        </p:nvSpPr>
        <p:spPr>
          <a:xfrm>
            <a:off x="677732" y="548641"/>
            <a:ext cx="10956846" cy="707886"/>
          </a:xfrm>
          <a:prstGeom prst="rect">
            <a:avLst/>
          </a:prstGeom>
          <a:noFill/>
        </p:spPr>
        <p:txBody>
          <a:bodyPr wrap="none" rtlCol="0">
            <a:spAutoFit/>
          </a:bodyPr>
          <a:lstStyle/>
          <a:p>
            <a:r>
              <a:rPr lang="zh-CN" altLang="en-US" sz="4000" b="1" smtClean="0"/>
              <a:t>活动一：初步感知，了解批读（检查学案作业）</a:t>
            </a:r>
            <a:endParaRPr lang="zh-CN" altLang="en-US" sz="4000"/>
          </a:p>
        </p:txBody>
      </p:sp>
      <p:sp>
        <p:nvSpPr>
          <p:cNvPr id="4" name="TextBox 3"/>
          <p:cNvSpPr txBox="1"/>
          <p:nvPr/>
        </p:nvSpPr>
        <p:spPr>
          <a:xfrm>
            <a:off x="6286472" y="3455184"/>
            <a:ext cx="2646878" cy="584775"/>
          </a:xfrm>
          <a:prstGeom prst="rect">
            <a:avLst/>
          </a:prstGeom>
          <a:noFill/>
        </p:spPr>
        <p:txBody>
          <a:bodyPr wrap="none" rtlCol="0">
            <a:spAutoFit/>
          </a:bodyPr>
          <a:lstStyle/>
          <a:p>
            <a:r>
              <a:rPr lang="zh-CN" altLang="en-US" sz="3200" b="1" smtClean="0">
                <a:solidFill>
                  <a:srgbClr val="FF0000"/>
                </a:solidFill>
              </a:rPr>
              <a:t>解释核心概念</a:t>
            </a:r>
            <a:endParaRPr lang="zh-CN" altLang="en-US" sz="3200"/>
          </a:p>
        </p:txBody>
      </p:sp>
      <p:sp>
        <p:nvSpPr>
          <p:cNvPr id="5" name="TextBox 4"/>
          <p:cNvSpPr txBox="1"/>
          <p:nvPr/>
        </p:nvSpPr>
        <p:spPr>
          <a:xfrm>
            <a:off x="6338408" y="4806812"/>
            <a:ext cx="2236510" cy="584775"/>
          </a:xfrm>
          <a:prstGeom prst="rect">
            <a:avLst/>
          </a:prstGeom>
          <a:noFill/>
        </p:spPr>
        <p:txBody>
          <a:bodyPr wrap="none" rtlCol="0">
            <a:spAutoFit/>
          </a:bodyPr>
          <a:lstStyle/>
          <a:p>
            <a:r>
              <a:rPr lang="zh-CN" altLang="en-US" sz="3200" b="1" smtClean="0">
                <a:solidFill>
                  <a:srgbClr val="FF0000"/>
                </a:solidFill>
              </a:rPr>
              <a:t>阐释型批注</a:t>
            </a:r>
            <a:endParaRPr lang="zh-CN" altLang="en-US" sz="3200" b="1">
              <a:solidFill>
                <a:srgbClr val="FF0000"/>
              </a:solidFill>
            </a:endParaRPr>
          </a:p>
        </p:txBody>
      </p:sp>
      <p:sp>
        <p:nvSpPr>
          <p:cNvPr id="6" name="TextBox 5"/>
          <p:cNvSpPr txBox="1"/>
          <p:nvPr/>
        </p:nvSpPr>
        <p:spPr>
          <a:xfrm>
            <a:off x="2091846" y="1891430"/>
            <a:ext cx="8494633" cy="461665"/>
          </a:xfrm>
          <a:prstGeom prst="rect">
            <a:avLst/>
          </a:prstGeom>
          <a:noFill/>
        </p:spPr>
        <p:txBody>
          <a:bodyPr wrap="none" rtlCol="0">
            <a:spAutoFit/>
          </a:bodyPr>
          <a:lstStyle/>
          <a:p>
            <a:r>
              <a:rPr lang="zh-CN" altLang="en-US" sz="2400" b="1" smtClean="0"/>
              <a:t>学案上的批注示例是从哪些角度切入的？请总结其批注方法。</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1" build="p"/>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677732" y="548641"/>
            <a:ext cx="10956846" cy="707886"/>
          </a:xfrm>
          <a:prstGeom prst="rect">
            <a:avLst/>
          </a:prstGeom>
          <a:noFill/>
        </p:spPr>
        <p:txBody>
          <a:bodyPr wrap="none" rtlCol="0">
            <a:spAutoFit/>
          </a:bodyPr>
          <a:lstStyle/>
          <a:p>
            <a:r>
              <a:rPr lang="zh-CN" altLang="en-US" sz="4000" b="1" smtClean="0"/>
              <a:t>活动一：初步感知，了解批读（检查预习作业）</a:t>
            </a:r>
            <a:endParaRPr lang="zh-CN" altLang="en-US" sz="4000"/>
          </a:p>
        </p:txBody>
      </p:sp>
      <p:sp>
        <p:nvSpPr>
          <p:cNvPr id="5" name="TextBox 4"/>
          <p:cNvSpPr txBox="1"/>
          <p:nvPr/>
        </p:nvSpPr>
        <p:spPr>
          <a:xfrm>
            <a:off x="6295279" y="3498213"/>
            <a:ext cx="1826141" cy="584775"/>
          </a:xfrm>
          <a:prstGeom prst="rect">
            <a:avLst/>
          </a:prstGeom>
          <a:noFill/>
        </p:spPr>
        <p:txBody>
          <a:bodyPr wrap="none" rtlCol="0">
            <a:spAutoFit/>
          </a:bodyPr>
          <a:lstStyle/>
          <a:p>
            <a:r>
              <a:rPr lang="zh-CN" altLang="en-US" sz="3200" b="1" smtClean="0">
                <a:solidFill>
                  <a:srgbClr val="FF0000"/>
                </a:solidFill>
              </a:rPr>
              <a:t>修辞手法</a:t>
            </a:r>
            <a:endParaRPr lang="zh-CN" altLang="en-US" sz="3200"/>
          </a:p>
        </p:txBody>
      </p:sp>
      <p:sp>
        <p:nvSpPr>
          <p:cNvPr id="6" name="TextBox 5"/>
          <p:cNvSpPr txBox="1"/>
          <p:nvPr/>
        </p:nvSpPr>
        <p:spPr>
          <a:xfrm>
            <a:off x="6292592" y="4756704"/>
            <a:ext cx="2236510" cy="584775"/>
          </a:xfrm>
          <a:prstGeom prst="rect">
            <a:avLst/>
          </a:prstGeom>
          <a:noFill/>
        </p:spPr>
        <p:txBody>
          <a:bodyPr wrap="none" rtlCol="0">
            <a:spAutoFit/>
          </a:bodyPr>
          <a:lstStyle/>
          <a:p>
            <a:r>
              <a:rPr lang="zh-CN" altLang="en-US" sz="3200" b="1" smtClean="0">
                <a:solidFill>
                  <a:srgbClr val="FF0000"/>
                </a:solidFill>
              </a:rPr>
              <a:t>赏析型批注</a:t>
            </a:r>
            <a:endParaRPr lang="zh-CN" altLang="en-US" sz="3200" b="1">
              <a:solidFill>
                <a:srgbClr val="FF0000"/>
              </a:solidFill>
            </a:endParaRPr>
          </a:p>
        </p:txBody>
      </p:sp>
      <p:sp>
        <p:nvSpPr>
          <p:cNvPr id="8" name="TextBox 7"/>
          <p:cNvSpPr txBox="1"/>
          <p:nvPr/>
        </p:nvSpPr>
        <p:spPr>
          <a:xfrm>
            <a:off x="2091846" y="1891430"/>
            <a:ext cx="8494633" cy="461665"/>
          </a:xfrm>
          <a:prstGeom prst="rect">
            <a:avLst/>
          </a:prstGeom>
          <a:noFill/>
        </p:spPr>
        <p:txBody>
          <a:bodyPr wrap="none" rtlCol="0">
            <a:spAutoFit/>
          </a:bodyPr>
          <a:lstStyle/>
          <a:p>
            <a:r>
              <a:rPr lang="zh-CN" altLang="en-US" sz="2400" b="1" smtClean="0"/>
              <a:t>学案上的批注示例是从哪些角度切入的？请总结其批注方法。</a:t>
            </a:r>
            <a:endParaRPr lang="zh-CN" altLang="en-US" sz="2400" b="1"/>
          </a:p>
        </p:txBody>
      </p:sp>
      <p:sp>
        <p:nvSpPr>
          <p:cNvPr id="11" name="文本占位符 1"/>
          <p:cNvSpPr txBox="1"/>
          <p:nvPr/>
        </p:nvSpPr>
        <p:spPr>
          <a:xfrm>
            <a:off x="3024720" y="3160342"/>
            <a:ext cx="6508897" cy="2346886"/>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sz="3600" b="1" i="0" u="none" strike="noStrike" kern="1200" cap="none" spc="0" normalizeH="0" baseline="0" noProof="0" smtClean="0">
                <a:ln>
                  <a:noFill/>
                </a:ln>
                <a:solidFill>
                  <a:schemeClr val="tx1"/>
                </a:solidFill>
                <a:effectLst/>
                <a:uLnTx/>
                <a:uFillTx/>
                <a:latin typeface="+mn-lt"/>
                <a:ea typeface="+mn-ea"/>
                <a:cs typeface="+mn-cs"/>
              </a:rPr>
              <a:t>2.</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​批注角度：                                                           </a:t>
            </a:r>
            <a:endParaRPr kumimoji="0" lang="en-US" altLang="zh-CN"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400" b="1"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批注方式：</a:t>
            </a:r>
            <a:endParaRPr kumimoji="0" lang="zh-CN" altLang="en-US"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251044" y="3492434"/>
            <a:ext cx="3156002" cy="603577"/>
          </a:xfrm>
        </p:spPr>
        <p:txBody>
          <a:bodyPr>
            <a:normAutofit/>
          </a:bodyPr>
          <a:lstStyle/>
          <a:p>
            <a:r>
              <a:rPr lang="zh-CN" altLang="en-US" sz="3200" b="1" smtClean="0">
                <a:solidFill>
                  <a:srgbClr val="FF0000"/>
                </a:solidFill>
              </a:rPr>
              <a:t>感悟解读文字</a:t>
            </a:r>
            <a:endParaRPr lang="zh-CN" altLang="en-US" sz="3200" smtClean="0">
              <a:solidFill>
                <a:srgbClr val="FF0000"/>
              </a:solidFill>
            </a:endParaRPr>
          </a:p>
          <a:p>
            <a:endParaRPr lang="zh-CN" altLang="en-US"/>
          </a:p>
        </p:txBody>
      </p:sp>
      <p:sp>
        <p:nvSpPr>
          <p:cNvPr id="6" name="TextBox 5"/>
          <p:cNvSpPr txBox="1"/>
          <p:nvPr/>
        </p:nvSpPr>
        <p:spPr>
          <a:xfrm>
            <a:off x="677732" y="548641"/>
            <a:ext cx="10956846" cy="707886"/>
          </a:xfrm>
          <a:prstGeom prst="rect">
            <a:avLst/>
          </a:prstGeom>
          <a:noFill/>
        </p:spPr>
        <p:txBody>
          <a:bodyPr wrap="none" rtlCol="0">
            <a:spAutoFit/>
          </a:bodyPr>
          <a:lstStyle/>
          <a:p>
            <a:r>
              <a:rPr lang="zh-CN" altLang="en-US" sz="4000" b="1" smtClean="0"/>
              <a:t>活动一：初步感知，了解批读（检查预习作业）</a:t>
            </a:r>
            <a:endParaRPr lang="zh-CN" altLang="en-US" sz="4000"/>
          </a:p>
        </p:txBody>
      </p:sp>
      <p:sp>
        <p:nvSpPr>
          <p:cNvPr id="5" name="TextBox 4"/>
          <p:cNvSpPr txBox="1"/>
          <p:nvPr/>
        </p:nvSpPr>
        <p:spPr>
          <a:xfrm>
            <a:off x="2091846" y="1891430"/>
            <a:ext cx="8494633" cy="461665"/>
          </a:xfrm>
          <a:prstGeom prst="rect">
            <a:avLst/>
          </a:prstGeom>
          <a:noFill/>
        </p:spPr>
        <p:txBody>
          <a:bodyPr wrap="none" rtlCol="0">
            <a:spAutoFit/>
          </a:bodyPr>
          <a:lstStyle/>
          <a:p>
            <a:r>
              <a:rPr lang="zh-CN" altLang="en-US" sz="2400" b="1" smtClean="0"/>
              <a:t>学案上的批注示例是从哪些角度切入的？请总结其批注方法。</a:t>
            </a:r>
            <a:endParaRPr lang="zh-CN" altLang="en-US" sz="2400" b="1"/>
          </a:p>
        </p:txBody>
      </p:sp>
      <p:sp>
        <p:nvSpPr>
          <p:cNvPr id="7" name="文本占位符 1"/>
          <p:cNvSpPr txBox="1"/>
          <p:nvPr/>
        </p:nvSpPr>
        <p:spPr>
          <a:xfrm>
            <a:off x="3024720" y="3160342"/>
            <a:ext cx="6508897" cy="2346886"/>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sz="3600" b="1" i="0" u="none" strike="noStrike" kern="1200" cap="none" spc="0" normalizeH="0" baseline="0" noProof="0" smtClean="0">
                <a:ln>
                  <a:noFill/>
                </a:ln>
                <a:solidFill>
                  <a:schemeClr val="tx1"/>
                </a:solidFill>
                <a:effectLst/>
                <a:uLnTx/>
                <a:uFillTx/>
                <a:latin typeface="+mn-lt"/>
                <a:ea typeface="+mn-ea"/>
                <a:cs typeface="+mn-cs"/>
              </a:rPr>
              <a:t>3.</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​批注角度：                                                           </a:t>
            </a:r>
            <a:endParaRPr kumimoji="0" lang="en-US" altLang="zh-CN"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400" b="1"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批注方式：</a:t>
            </a:r>
            <a:endParaRPr kumimoji="0" lang="zh-CN" altLang="en-US"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文本占位符 1"/>
          <p:cNvSpPr txBox="1"/>
          <p:nvPr/>
        </p:nvSpPr>
        <p:spPr>
          <a:xfrm>
            <a:off x="6240607" y="4359058"/>
            <a:ext cx="2792747" cy="1014608"/>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sz="3600" b="1" i="0" u="none" strike="noStrike" kern="1200" cap="none" spc="0" normalizeH="0" baseline="0" noProof="0" smtClean="0">
                <a:ln>
                  <a:noFill/>
                </a:ln>
                <a:solidFill>
                  <a:schemeClr val="tx1"/>
                </a:solidFill>
                <a:effectLst/>
                <a:uLnTx/>
                <a:uFillTx/>
                <a:latin typeface="+mn-lt"/>
                <a:ea typeface="+mn-ea"/>
                <a:cs typeface="+mn-cs"/>
              </a:rPr>
              <a:t>                                   </a:t>
            </a:r>
            <a:endParaRPr kumimoji="0" lang="en-US" altLang="zh-CN"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3500" b="1" i="0" u="none" strike="noStrike" kern="1200" cap="none" spc="0" normalizeH="0" baseline="0" noProof="0" smtClean="0">
                <a:ln>
                  <a:noFill/>
                </a:ln>
                <a:solidFill>
                  <a:srgbClr val="FF0000"/>
                </a:solidFill>
                <a:effectLst/>
                <a:uLnTx/>
                <a:uFillTx/>
                <a:latin typeface="+mn-lt"/>
                <a:ea typeface="+mn-ea"/>
                <a:cs typeface="+mn-cs"/>
              </a:rPr>
              <a:t>感受型批注</a:t>
            </a:r>
            <a:endParaRPr kumimoji="0" lang="en-US" altLang="zh-CN" sz="35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651321" y="3519813"/>
            <a:ext cx="2104373" cy="751562"/>
          </a:xfrm>
        </p:spPr>
        <p:txBody>
          <a:bodyPr>
            <a:normAutofit/>
          </a:bodyPr>
          <a:lstStyle/>
          <a:p>
            <a:r>
              <a:rPr lang="zh-CN" altLang="en-US" sz="3200" b="1" smtClean="0">
                <a:solidFill>
                  <a:srgbClr val="FF0000"/>
                </a:solidFill>
              </a:rPr>
              <a:t>质疑原文</a:t>
            </a:r>
            <a:endParaRPr lang="en-US" altLang="zh-CN" sz="3200" b="1" smtClean="0">
              <a:solidFill>
                <a:srgbClr val="FF0000"/>
              </a:solidFill>
            </a:endParaRPr>
          </a:p>
          <a:p>
            <a:endParaRPr lang="zh-CN" altLang="en-US" sz="3200" b="1"/>
          </a:p>
        </p:txBody>
      </p:sp>
      <p:sp>
        <p:nvSpPr>
          <p:cNvPr id="4" name="TextBox 3"/>
          <p:cNvSpPr txBox="1"/>
          <p:nvPr/>
        </p:nvSpPr>
        <p:spPr>
          <a:xfrm>
            <a:off x="677732" y="548641"/>
            <a:ext cx="10956846" cy="707886"/>
          </a:xfrm>
          <a:prstGeom prst="rect">
            <a:avLst/>
          </a:prstGeom>
          <a:noFill/>
        </p:spPr>
        <p:txBody>
          <a:bodyPr wrap="none" rtlCol="0">
            <a:spAutoFit/>
          </a:bodyPr>
          <a:lstStyle/>
          <a:p>
            <a:r>
              <a:rPr lang="zh-CN" altLang="en-US" sz="4000" b="1" smtClean="0"/>
              <a:t>活动一：初步感知，了解批读（检查预习作业）</a:t>
            </a:r>
            <a:endParaRPr lang="zh-CN" altLang="en-US" sz="4000"/>
          </a:p>
        </p:txBody>
      </p:sp>
      <p:sp>
        <p:nvSpPr>
          <p:cNvPr id="5" name="TextBox 4"/>
          <p:cNvSpPr txBox="1"/>
          <p:nvPr/>
        </p:nvSpPr>
        <p:spPr>
          <a:xfrm>
            <a:off x="2091846" y="1891430"/>
            <a:ext cx="8494633" cy="461665"/>
          </a:xfrm>
          <a:prstGeom prst="rect">
            <a:avLst/>
          </a:prstGeom>
          <a:noFill/>
        </p:spPr>
        <p:txBody>
          <a:bodyPr wrap="none" rtlCol="0">
            <a:spAutoFit/>
          </a:bodyPr>
          <a:lstStyle/>
          <a:p>
            <a:r>
              <a:rPr lang="zh-CN" altLang="en-US" sz="2400" b="1" smtClean="0"/>
              <a:t>学案上的批注示例是从哪些角度切入的？请总结其批注方法。</a:t>
            </a:r>
            <a:endParaRPr lang="zh-CN" altLang="en-US" sz="2400" b="1"/>
          </a:p>
        </p:txBody>
      </p:sp>
      <p:sp>
        <p:nvSpPr>
          <p:cNvPr id="6" name="文本占位符 1"/>
          <p:cNvSpPr txBox="1"/>
          <p:nvPr/>
        </p:nvSpPr>
        <p:spPr>
          <a:xfrm>
            <a:off x="6628355" y="4290163"/>
            <a:ext cx="3154472" cy="1478072"/>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3200" b="1" i="0" u="none" strike="noStrike" kern="1200" cap="none" spc="0" normalizeH="0" baseline="0" noProof="0" smtClean="0">
                <a:ln>
                  <a:noFill/>
                </a:ln>
                <a:solidFill>
                  <a:srgbClr val="FF0000"/>
                </a:solidFill>
                <a:effectLst/>
                <a:uLnTx/>
                <a:uFillTx/>
                <a:latin typeface="+mn-lt"/>
                <a:ea typeface="+mn-ea"/>
                <a:cs typeface="+mn-cs"/>
              </a:rPr>
              <a:t>质疑式批注</a:t>
            </a:r>
            <a:endParaRPr kumimoji="0" lang="zh-CN" altLang="en-US" sz="32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
        <p:nvSpPr>
          <p:cNvPr id="7" name="文本占位符 1"/>
          <p:cNvSpPr txBox="1"/>
          <p:nvPr/>
        </p:nvSpPr>
        <p:spPr>
          <a:xfrm>
            <a:off x="3024720" y="3160342"/>
            <a:ext cx="6508897" cy="2346886"/>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sz="3600" b="1" i="0" u="none" strike="noStrike" kern="1200" cap="none" spc="0" normalizeH="0" baseline="0" noProof="0" smtClean="0">
                <a:ln>
                  <a:noFill/>
                </a:ln>
                <a:solidFill>
                  <a:schemeClr val="tx1"/>
                </a:solidFill>
                <a:effectLst/>
                <a:uLnTx/>
                <a:uFillTx/>
                <a:latin typeface="+mn-lt"/>
                <a:ea typeface="+mn-ea"/>
                <a:cs typeface="+mn-cs"/>
              </a:rPr>
              <a:t>4.</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​批注角度：                                                           </a:t>
            </a:r>
            <a:endParaRPr kumimoji="0" lang="en-US" altLang="zh-CN"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400" b="1"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smtClean="0">
                <a:ln>
                  <a:noFill/>
                </a:ln>
                <a:solidFill>
                  <a:schemeClr val="tx1"/>
                </a:solidFill>
                <a:effectLst/>
                <a:uLnTx/>
                <a:uFillTx/>
                <a:latin typeface="+mn-lt"/>
                <a:ea typeface="+mn-ea"/>
                <a:cs typeface="+mn-cs"/>
              </a:rPr>
              <a:t>批注方式：</a:t>
            </a:r>
            <a:endParaRPr kumimoji="0" lang="zh-CN" altLang="en-US" sz="36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en-US"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84</Paragraphs>
  <Slides>20</Slides>
  <Notes>0</Notes>
  <TotalTime>0</TotalTime>
  <HiddenSlides>0</HiddenSlides>
  <MMClips>0</MMClips>
  <ScaleCrop>0</ScaleCrop>
  <HeadingPairs>
    <vt:vector baseType="variant" size="4">
      <vt:variant>
        <vt:lpstr>Theme</vt:lpstr>
      </vt:variant>
      <vt:variant>
        <vt:i4>1</vt:i4>
      </vt:variant>
      <vt:variant>
        <vt:lpstr>Slide Titles</vt:lpstr>
      </vt:variant>
      <vt:variant>
        <vt:i4>20</vt:i4>
      </vt:variant>
    </vt:vector>
  </HeadingPairs>
  <TitlesOfParts>
    <vt:vector baseType="lpstr" size="21">
      <vt:lpstr>Office 主题</vt:lpstr>
      <vt:lpstr>《乡土中国》第2课时批读课</vt:lpstr>
      <vt:lpstr>一、初识批读</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2020-09-29T14:31:59.566</cp:lastPrinted>
  <dcterms:created xsi:type="dcterms:W3CDTF">2020-09-29T14:31:59Z</dcterms:created>
  <dcterms:modified xsi:type="dcterms:W3CDTF">2020-09-29T06:32:00Z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