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25"/>
  </p:handoutMasterIdLst>
  <p:sldIdLst>
    <p:sldId id="404" r:id="rId3"/>
    <p:sldId id="335" r:id="rId4"/>
    <p:sldId id="501" r:id="rId5"/>
    <p:sldId id="552" r:id="rId6"/>
    <p:sldId id="374" r:id="rId7"/>
    <p:sldId id="486" r:id="rId8"/>
    <p:sldId id="485" r:id="rId10"/>
    <p:sldId id="527" r:id="rId11"/>
    <p:sldId id="529" r:id="rId12"/>
    <p:sldId id="525" r:id="rId13"/>
    <p:sldId id="530" r:id="rId14"/>
    <p:sldId id="542" r:id="rId15"/>
    <p:sldId id="520" r:id="rId16"/>
    <p:sldId id="571" r:id="rId17"/>
    <p:sldId id="572" r:id="rId18"/>
    <p:sldId id="415" r:id="rId19"/>
    <p:sldId id="524" r:id="rId20"/>
    <p:sldId id="474" r:id="rId21"/>
    <p:sldId id="458" r:id="rId22"/>
    <p:sldId id="399" r:id="rId23"/>
    <p:sldId id="346" r:id="rId24"/>
  </p:sldIdLst>
  <p:sldSz cx="12192000" cy="6858000"/>
  <p:notesSz cx="7103745" cy="10234295"/>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userDrawn="1">
          <p15:clr>
            <a:srgbClr val="A4A3A4"/>
          </p15:clr>
        </p15:guide>
        <p15:guide id="2" pos="3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 id="3" name="dell" initials="d"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00"/>
    <a:srgbClr val="2029EA"/>
    <a:srgbClr val="0C29D8"/>
    <a:srgbClr val="FF3300"/>
    <a:srgbClr val="007370"/>
    <a:srgbClr val="FBE5D6"/>
    <a:srgbClr val="009999"/>
    <a:srgbClr val="4F855D"/>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90" d="100"/>
          <a:sy n="90" d="100"/>
        </p:scale>
        <p:origin x="-288" y="240"/>
      </p:cViewPr>
      <p:guideLst>
        <p:guide orient="horz" pos="2161"/>
        <p:guide pos="3882"/>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81.xml"/><Relationship Id="rId3" Type="http://schemas.openxmlformats.org/officeDocument/2006/relationships/slide" Target="slides/slide1.xml"/><Relationship Id="rId29" Type="http://schemas.openxmlformats.org/officeDocument/2006/relationships/commentAuthors" Target="commentAuthors.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1.png"/><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4"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3.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14.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0" Type="http://schemas.openxmlformats.org/officeDocument/2006/relationships/slideLayout" Target="../slideLayouts/slideLayout2.xml"/><Relationship Id="rId1" Type="http://schemas.openxmlformats.org/officeDocument/2006/relationships/tags" Target="../tags/tag48.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3.xml"/></Relationships>
</file>

<file path=ppt/slides/_rels/slide17.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0" Type="http://schemas.openxmlformats.org/officeDocument/2006/relationships/slideLayout" Target="../slideLayouts/slideLayout7.xml"/><Relationship Id="rId1" Type="http://schemas.openxmlformats.org/officeDocument/2006/relationships/tags" Target="../tags/tag6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4.xml"/><Relationship Id="rId1" Type="http://schemas.openxmlformats.org/officeDocument/2006/relationships/tags" Target="../tags/tag73.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2" Type="http://schemas.openxmlformats.org/officeDocument/2006/relationships/notesSlide" Target="../notesSlides/notesSlide1.xml"/><Relationship Id="rId11" Type="http://schemas.openxmlformats.org/officeDocument/2006/relationships/slideLayout" Target="../slideLayouts/slideLayout7.xml"/><Relationship Id="rId10" Type="http://schemas.openxmlformats.org/officeDocument/2006/relationships/tags" Target="../tags/tag25.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31746" name="矩形 53251"/>
          <p:cNvSpPr/>
          <p:nvPr/>
        </p:nvSpPr>
        <p:spPr>
          <a:xfrm>
            <a:off x="2197735" y="2183765"/>
            <a:ext cx="8119745" cy="1360805"/>
          </a:xfrm>
          <a:prstGeom prst="rect">
            <a:avLst/>
          </a:prstGeom>
          <a:noFill/>
          <a:ln w="9525">
            <a:noFill/>
          </a:ln>
        </p:spPr>
        <p:txBody>
          <a:bodyPr wrap="square">
            <a:spAutoFit/>
          </a:bodyPr>
          <a:p>
            <a:pPr algn="ctr">
              <a:lnSpc>
                <a:spcPct val="125000"/>
              </a:lnSpc>
            </a:pPr>
            <a:r>
              <a:rPr lang="en-US" altLang="zh-CN" sz="6600" dirty="0">
                <a:latin typeface="Arial" panose="020B0604020202020204" pitchFamily="34" charset="0"/>
              </a:rPr>
              <a:t>24</a:t>
            </a:r>
            <a:r>
              <a:rPr lang="en-US" altLang="zh-CN" sz="6600" b="1" dirty="0">
                <a:latin typeface="Arial" panose="020B0604020202020204" pitchFamily="34" charset="0"/>
              </a:rPr>
              <a:t>   </a:t>
            </a:r>
            <a:r>
              <a:rPr lang="zh-CN" altLang="en-US" sz="6600" b="1" dirty="0">
                <a:latin typeface="宋体" panose="02010600030101010101" pitchFamily="2" charset="-122"/>
                <a:ea typeface="宋体" panose="02010600030101010101" pitchFamily="2" charset="-122"/>
              </a:rPr>
              <a:t>带上她的眼睛</a:t>
            </a:r>
            <a:endParaRPr lang="zh-CN" altLang="en-US" sz="6600" b="1" dirty="0">
              <a:latin typeface="Arial" panose="020B0604020202020204" pitchFamily="34" charset="0"/>
            </a:endParaRPr>
          </a:p>
        </p:txBody>
      </p:sp>
      <p:sp>
        <p:nvSpPr>
          <p:cNvPr id="5" name="文本框 4"/>
          <p:cNvSpPr txBox="1"/>
          <p:nvPr/>
        </p:nvSpPr>
        <p:spPr>
          <a:xfrm>
            <a:off x="7459980" y="3429000"/>
            <a:ext cx="1920240" cy="76835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p>
            <a:pPr algn="dist"/>
            <a:r>
              <a:rPr lang="zh-CN" altLang="en-US" sz="4400" b="1" dirty="0">
                <a:ln w="28575">
                  <a:noFill/>
                </a:ln>
                <a:solidFill>
                  <a:srgbClr val="FF0000"/>
                </a:solidFill>
                <a:latin typeface="宋体" panose="02010600030101010101" pitchFamily="2" charset="-122"/>
                <a:ea typeface="宋体" panose="02010600030101010101" pitchFamily="2" charset="-122"/>
              </a:rPr>
              <a:t>刘慈欣</a:t>
            </a:r>
            <a:endParaRPr lang="zh-CN" altLang="en-US" sz="4400" b="1" dirty="0" smtClean="0">
              <a:ln w="28575">
                <a:noFill/>
              </a:ln>
              <a:solidFill>
                <a:srgbClr val="FF0000"/>
              </a:solidFill>
              <a:latin typeface="宋体" panose="02010600030101010101" pitchFamily="2" charset="-122"/>
              <a:ea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grpSp>
        <p:nvGrpSpPr>
          <p:cNvPr id="12290" name="组合 3"/>
          <p:cNvGrpSpPr/>
          <p:nvPr/>
        </p:nvGrpSpPr>
        <p:grpSpPr>
          <a:xfrm>
            <a:off x="270193" y="782320"/>
            <a:ext cx="1844675" cy="561975"/>
            <a:chOff x="2371" y="690"/>
            <a:chExt cx="3471" cy="1177"/>
          </a:xfrm>
        </p:grpSpPr>
        <p:sp>
          <p:nvSpPr>
            <p:cNvPr id="5" name="MH_Entry_1"/>
            <p:cNvSpPr>
              <a:spLocks noChangeArrowheads="1"/>
            </p:cNvSpPr>
            <p:nvPr>
              <p:custDataLst>
                <p:tags r:id="rId1"/>
              </p:custDataLst>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2" name="TextBox 18"/>
            <p:cNvSpPr txBox="1"/>
            <p:nvPr>
              <p:custDataLst>
                <p:tags r:id="rId2"/>
              </p:custDataLst>
            </p:nvPr>
          </p:nvSpPr>
          <p:spPr>
            <a:xfrm>
              <a:off x="2412" y="690"/>
              <a:ext cx="3430" cy="1177"/>
            </a:xfrm>
            <a:prstGeom prst="rect">
              <a:avLst/>
            </a:prstGeom>
            <a:noFill/>
            <a:ln w="9525">
              <a:noFill/>
            </a:ln>
          </p:spPr>
          <p:txBody>
            <a:bodyPr wrap="square" lIns="70898" tIns="35448" rIns="70898" bIns="35448" anchor="t" anchorCtr="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主题探究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4" name="Rectangle 3"/>
          <p:cNvSpPr>
            <a:spLocks noGrp="1"/>
          </p:cNvSpPr>
          <p:nvPr>
            <p:custDataLst>
              <p:tags r:id="rId3"/>
            </p:custDataLst>
          </p:nvPr>
        </p:nvSpPr>
        <p:spPr>
          <a:xfrm>
            <a:off x="391160" y="1454785"/>
            <a:ext cx="11608435" cy="1199515"/>
          </a:xfrm>
          <a:prstGeom prst="rect">
            <a:avLst/>
          </a:prstGeom>
          <a:noFill/>
          <a:ln w="9525">
            <a:noFill/>
          </a:ln>
        </p:spPr>
        <p:txBody>
          <a:bodyPr anchor="t"/>
          <a:p>
            <a:pPr marL="342900" indent="-342900">
              <a:lnSpc>
                <a:spcPct val="100000"/>
              </a:lnSpc>
              <a:spcBef>
                <a:spcPts val="20"/>
              </a:spcBef>
              <a:spcAft>
                <a:spcPts val="0"/>
              </a:spcAft>
            </a:pPr>
            <a:r>
              <a:rPr lang="zh-CN" sz="3500" b="1" dirty="0">
                <a:latin typeface="宋体" panose="02010600030101010101" pitchFamily="2" charset="-122"/>
                <a:ea typeface="宋体" panose="02010600030101010101" pitchFamily="2" charset="-122"/>
                <a:sym typeface="+mn-ea"/>
              </a:rPr>
              <a:t>科幻小说历来有</a:t>
            </a:r>
            <a:r>
              <a:rPr lang="en-US" altLang="zh-CN" sz="35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zh-CN" altLang="en-US" sz="3500" b="1" dirty="0">
                <a:latin typeface="SimSun-ExtB" panose="02010609060101010101" pitchFamily="49" charset="-122"/>
                <a:ea typeface="SimSun-ExtB" panose="02010609060101010101" pitchFamily="49" charset="-122"/>
                <a:cs typeface="SimSun-ExtB" panose="02010609060101010101" pitchFamily="49" charset="-122"/>
                <a:sym typeface="+mn-ea"/>
              </a:rPr>
              <a:t>软</a:t>
            </a:r>
            <a:r>
              <a:rPr lang="en-US" altLang="zh-CN" sz="35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zh-CN" altLang="en-US" sz="3500" b="1" dirty="0">
                <a:latin typeface="SimSun-ExtB" panose="02010609060101010101" pitchFamily="49" charset="-122"/>
                <a:ea typeface="SimSun-ExtB" panose="02010609060101010101" pitchFamily="49" charset="-122"/>
                <a:cs typeface="SimSun-ExtB" panose="02010609060101010101" pitchFamily="49" charset="-122"/>
                <a:sym typeface="+mn-ea"/>
              </a:rPr>
              <a:t>硬</a:t>
            </a:r>
            <a:r>
              <a:rPr lang="en-US" altLang="zh-CN" sz="35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ea typeface="宋体" panose="02010600030101010101" pitchFamily="2" charset="-122"/>
                <a:cs typeface="宋体" panose="02010600030101010101" pitchFamily="2" charset="-122"/>
                <a:sym typeface="+mn-ea"/>
              </a:rPr>
              <a:t>《带上她的眼睛》属于哪种类型？</a:t>
            </a:r>
            <a:endParaRPr lang="zh-CN" altLang="en-US" sz="3500" b="1" dirty="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nSpc>
                <a:spcPct val="100000"/>
              </a:lnSpc>
              <a:spcBef>
                <a:spcPts val="20"/>
              </a:spcBef>
              <a:spcAft>
                <a:spcPts val="0"/>
              </a:spcAft>
            </a:pPr>
            <a:r>
              <a:rPr lang="zh-CN" altLang="en-US" sz="3500" b="1" dirty="0">
                <a:latin typeface="宋体" panose="02010600030101010101" pitchFamily="2" charset="-122"/>
                <a:ea typeface="宋体" panose="02010600030101010101" pitchFamily="2" charset="-122"/>
                <a:cs typeface="宋体" panose="02010600030101010101" pitchFamily="2" charset="-122"/>
                <a:sym typeface="+mn-ea"/>
              </a:rPr>
              <a:t>请根据资料链接</a:t>
            </a:r>
            <a:r>
              <a:rPr lang="en-US" altLang="zh-CN" sz="3500" b="1">
                <a:ea typeface="SimSun-ExtB" panose="02010609060101010101" pitchFamily="49" charset="-122"/>
                <a:sym typeface="宋体" panose="02010600030101010101" pitchFamily="2" charset="-122"/>
              </a:rPr>
              <a:t>,</a:t>
            </a:r>
            <a:r>
              <a:rPr lang="zh-CN" altLang="en-US" sz="3500" b="1">
                <a:ea typeface="SimSun-ExtB" panose="02010609060101010101" pitchFamily="49" charset="-122"/>
                <a:sym typeface="宋体" panose="02010600030101010101" pitchFamily="2" charset="-122"/>
              </a:rPr>
              <a:t>结合课文具体内容进行判断并说明理由</a:t>
            </a:r>
            <a:r>
              <a:rPr lang="zh-CN" sz="3500" b="1" dirty="0">
                <a:latin typeface="宋体" panose="02010600030101010101" pitchFamily="2" charset="-122"/>
                <a:ea typeface="宋体" panose="02010600030101010101" pitchFamily="2" charset="-122"/>
                <a:sym typeface="+mn-ea"/>
              </a:rPr>
              <a:t>。</a:t>
            </a:r>
            <a:endParaRPr lang="en-US" altLang="zh-CN" sz="3500" b="1">
              <a:latin typeface="宋体" panose="02010600030101010101" pitchFamily="2" charset="-122"/>
              <a:ea typeface="宋体" panose="02010600030101010101" pitchFamily="2" charset="-122"/>
              <a:cs typeface="Arial" panose="020B0604020202020204" pitchFamily="34" charset="0"/>
              <a:sym typeface="黑体" panose="02010609060101010101" charset="-122"/>
            </a:endParaRPr>
          </a:p>
          <a:p>
            <a:pPr marL="342900" indent="-342900">
              <a:lnSpc>
                <a:spcPct val="100000"/>
              </a:lnSpc>
              <a:spcBef>
                <a:spcPts val="20"/>
              </a:spcBef>
              <a:spcAft>
                <a:spcPts val="0"/>
              </a:spcAft>
            </a:pPr>
            <a:endParaRPr lang="en-US" altLang="zh-CN" sz="3500" b="1">
              <a:latin typeface="宋体" panose="02010600030101010101" pitchFamily="2" charset="-122"/>
              <a:ea typeface="宋体" panose="02010600030101010101" pitchFamily="2" charset="-122"/>
              <a:cs typeface="Arial" panose="020B0604020202020204" pitchFamily="34" charset="0"/>
              <a:sym typeface="黑体" panose="02010609060101010101" charset="-122"/>
            </a:endParaRPr>
          </a:p>
          <a:p>
            <a:pPr marL="342900" indent="-342900">
              <a:lnSpc>
                <a:spcPct val="100000"/>
              </a:lnSpc>
              <a:spcBef>
                <a:spcPts val="20"/>
              </a:spcBef>
              <a:spcAft>
                <a:spcPts val="0"/>
              </a:spcAft>
            </a:pPr>
            <a:endParaRPr lang="zh-CN" altLang="en-US" sz="3500" b="1" dirty="0">
              <a:latin typeface="宋体" panose="02010600030101010101" pitchFamily="2" charset="-122"/>
              <a:ea typeface="宋体" panose="02010600030101010101" pitchFamily="2" charset="-122"/>
            </a:endParaRPr>
          </a:p>
          <a:p>
            <a:pPr marL="342900" indent="-342900">
              <a:lnSpc>
                <a:spcPct val="100000"/>
              </a:lnSpc>
              <a:spcBef>
                <a:spcPts val="20"/>
              </a:spcBef>
              <a:spcAft>
                <a:spcPts val="0"/>
              </a:spcAft>
            </a:pPr>
            <a:endParaRPr sz="3500" b="1">
              <a:latin typeface="宋体" panose="02010600030101010101" pitchFamily="2" charset="-122"/>
              <a:ea typeface="宋体" panose="02010600030101010101" pitchFamily="2" charset="-122"/>
            </a:endParaRPr>
          </a:p>
          <a:p>
            <a:pPr marL="342900" indent="-342900">
              <a:lnSpc>
                <a:spcPct val="100000"/>
              </a:lnSpc>
              <a:spcBef>
                <a:spcPts val="20"/>
              </a:spcBef>
              <a:spcAft>
                <a:spcPts val="0"/>
              </a:spcAft>
            </a:pPr>
            <a:r>
              <a:rPr sz="3500" b="1">
                <a:latin typeface="宋体" panose="02010600030101010101" pitchFamily="2" charset="-122"/>
                <a:ea typeface="宋体" panose="02010600030101010101" pitchFamily="2" charset="-122"/>
              </a:rPr>
              <a:t> </a:t>
            </a:r>
            <a:endPar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endParaRPr>
          </a:p>
          <a:p>
            <a:pPr marL="342900" indent="-342900">
              <a:lnSpc>
                <a:spcPct val="100000"/>
              </a:lnSpc>
              <a:spcBef>
                <a:spcPts val="20"/>
              </a:spcBef>
              <a:spcAft>
                <a:spcPts val="0"/>
              </a:spcAft>
            </a:pPr>
            <a:endPar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endParaRPr>
          </a:p>
          <a:p>
            <a:pPr marL="342900" indent="-342900">
              <a:lnSpc>
                <a:spcPct val="100000"/>
              </a:lnSpc>
              <a:spcBef>
                <a:spcPts val="20"/>
              </a:spcBef>
              <a:spcAft>
                <a:spcPts val="0"/>
              </a:spcAft>
            </a:pPr>
            <a:endPar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endParaRPr>
          </a:p>
          <a:p>
            <a:pPr marL="342900" indent="-342900">
              <a:lnSpc>
                <a:spcPct val="100000"/>
              </a:lnSpc>
              <a:spcBef>
                <a:spcPts val="20"/>
              </a:spcBef>
              <a:spcAft>
                <a:spcPts val="0"/>
              </a:spcAft>
            </a:pPr>
            <a:endPar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endParaRPr>
          </a:p>
          <a:p>
            <a:pPr marL="342900" indent="-342900">
              <a:lnSpc>
                <a:spcPct val="100000"/>
              </a:lnSpc>
              <a:spcBef>
                <a:spcPts val="20"/>
              </a:spcBef>
              <a:spcAft>
                <a:spcPts val="0"/>
              </a:spcAft>
            </a:pPr>
            <a:endPar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endParaRPr>
          </a:p>
        </p:txBody>
      </p:sp>
      <p:sp>
        <p:nvSpPr>
          <p:cNvPr id="12291" name="文本占位符 12290"/>
          <p:cNvSpPr>
            <a:spLocks noGrp="1"/>
          </p:cNvSpPr>
          <p:nvPr>
            <p:custDataLst>
              <p:tags r:id="rId4"/>
            </p:custDataLst>
          </p:nvPr>
        </p:nvSpPr>
        <p:spPr>
          <a:xfrm>
            <a:off x="518795" y="2764790"/>
            <a:ext cx="11480800" cy="2880995"/>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spcAft>
                <a:spcPts val="0"/>
              </a:spcAft>
              <a:buNone/>
            </a:pPr>
            <a:r>
              <a:rPr lang="zh-CN" altLang="en-US" sz="3500" b="1" dirty="0">
                <a:solidFill>
                  <a:schemeClr val="tx1"/>
                </a:solidFill>
                <a:latin typeface="宋体" panose="02010600030101010101" pitchFamily="2" charset="-122"/>
                <a:ea typeface="宋体" panose="02010600030101010101" pitchFamily="2" charset="-122"/>
              </a:rPr>
              <a:t>资料链接</a:t>
            </a:r>
            <a:r>
              <a:rPr lang="en-US" altLang="zh-CN" sz="3500" b="1" dirty="0">
                <a:solidFill>
                  <a:srgbClr val="FF0000"/>
                </a:solidFill>
                <a:latin typeface="宋体" panose="02010600030101010101" pitchFamily="2" charset="-122"/>
                <a:ea typeface="宋体" panose="02010600030101010101" pitchFamily="2" charset="-122"/>
              </a:rPr>
              <a:t>                                                                   </a:t>
            </a:r>
            <a:endParaRPr lang="en-US" altLang="zh-CN" sz="3500" b="1" dirty="0">
              <a:solidFill>
                <a:srgbClr val="FF0000"/>
              </a:solidFill>
              <a:latin typeface="宋体" panose="02010600030101010101" pitchFamily="2" charset="-122"/>
              <a:ea typeface="宋体" panose="02010600030101010101" pitchFamily="2" charset="-122"/>
            </a:endParaRPr>
          </a:p>
          <a:p>
            <a:pPr marL="0" indent="0" fontAlgn="auto">
              <a:lnSpc>
                <a:spcPct val="100000"/>
              </a:lnSpc>
              <a:spcAft>
                <a:spcPts val="0"/>
              </a:spcAft>
              <a:buNone/>
            </a:pPr>
            <a:r>
              <a:rPr lang="en-US" altLang="zh-CN" sz="3500" b="1" dirty="0">
                <a:solidFill>
                  <a:srgbClr val="FF0000"/>
                </a:solidFill>
                <a:latin typeface="宋体" panose="02010600030101010101" pitchFamily="2" charset="-122"/>
                <a:ea typeface="宋体" panose="02010600030101010101" pitchFamily="2" charset="-122"/>
              </a:rPr>
              <a:t>   </a:t>
            </a:r>
            <a:r>
              <a:rPr lang="en-US" altLang="zh-CN" sz="35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35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zh-CN" altLang="en-US" sz="3500" b="1" u="sng" dirty="0">
                <a:solidFill>
                  <a:srgbClr val="FF0000"/>
                </a:solidFill>
                <a:latin typeface="SimSun-ExtB" panose="02010609060101010101" pitchFamily="49" charset="-122"/>
                <a:ea typeface="SimSun-ExtB" panose="02010609060101010101" pitchFamily="49" charset="-122"/>
                <a:cs typeface="SimSun-ExtB" panose="02010609060101010101" pitchFamily="49" charset="-122"/>
                <a:sym typeface="+mn-ea"/>
              </a:rPr>
              <a:t>软科技</a:t>
            </a:r>
            <a:r>
              <a:rPr lang="en-US" altLang="zh-CN" sz="35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en-US" altLang="zh-CN" sz="3500" b="1">
                <a:latin typeface="Arial" panose="020B0604020202020204" pitchFamily="34" charset="0"/>
                <a:ea typeface="宋体" panose="02010600030101010101" pitchFamily="2" charset="-122"/>
                <a:sym typeface="宋体" panose="02010600030101010101" pitchFamily="2" charset="-122"/>
              </a:rPr>
              <a:t>:</a:t>
            </a:r>
            <a:r>
              <a:rPr lang="zh-CN" altLang="en-US" sz="3500" b="1">
                <a:latin typeface="Arial" panose="020B0604020202020204" pitchFamily="34" charset="0"/>
                <a:ea typeface="宋体" panose="02010600030101010101" pitchFamily="2" charset="-122"/>
                <a:sym typeface="宋体" panose="02010600030101010101" pitchFamily="2" charset="-122"/>
              </a:rPr>
              <a:t>基本</a:t>
            </a:r>
            <a:r>
              <a:rPr lang="zh-CN" sz="3500" b="1" u="sng">
                <a:solidFill>
                  <a:srgbClr val="FF0000"/>
                </a:solidFill>
                <a:latin typeface="宋体" panose="02010600030101010101" pitchFamily="2" charset="-122"/>
                <a:ea typeface="宋体" panose="02010600030101010101" pitchFamily="2" charset="-122"/>
                <a:cs typeface="宋体" panose="02010600030101010101" pitchFamily="2" charset="-122"/>
              </a:rPr>
              <a:t>不涉及</a:t>
            </a:r>
            <a:r>
              <a:rPr lang="zh-CN" sz="3500" b="1">
                <a:latin typeface="宋体" panose="02010600030101010101" pitchFamily="2" charset="-122"/>
                <a:ea typeface="宋体" panose="02010600030101010101" pitchFamily="2" charset="-122"/>
                <a:cs typeface="宋体" panose="02010600030101010101" pitchFamily="2" charset="-122"/>
              </a:rPr>
              <a:t>小说中科幻情节的</a:t>
            </a:r>
            <a:r>
              <a:rPr lang="zh-CN" sz="3500" b="1" u="sng">
                <a:solidFill>
                  <a:srgbClr val="FF0000"/>
                </a:solidFill>
                <a:latin typeface="宋体" panose="02010600030101010101" pitchFamily="2" charset="-122"/>
                <a:ea typeface="宋体" panose="02010600030101010101" pitchFamily="2" charset="-122"/>
                <a:cs typeface="宋体" panose="02010600030101010101" pitchFamily="2" charset="-122"/>
              </a:rPr>
              <a:t>科技原理</a:t>
            </a:r>
            <a:r>
              <a:rPr lang="en-US" altLang="zh-CN" sz="3500" b="1">
                <a:ea typeface="SimSun-ExtB" panose="02010609060101010101" pitchFamily="49" charset="-122"/>
                <a:sym typeface="宋体" panose="02010600030101010101" pitchFamily="2" charset="-122"/>
              </a:rPr>
              <a:t>,</a:t>
            </a:r>
            <a:r>
              <a:rPr lang="zh-CN" altLang="en-US" sz="3500" b="1">
                <a:solidFill>
                  <a:srgbClr val="FF0000"/>
                </a:solidFill>
                <a:ea typeface="SimSun-ExtB" panose="02010609060101010101" pitchFamily="49" charset="-122"/>
                <a:sym typeface="宋体" panose="02010600030101010101" pitchFamily="2" charset="-122"/>
              </a:rPr>
              <a:t>以</a:t>
            </a:r>
            <a:r>
              <a:rPr lang="zh-CN" sz="3500" b="1">
                <a:latin typeface="宋体" panose="02010600030101010101" pitchFamily="2" charset="-122"/>
                <a:ea typeface="宋体" panose="02010600030101010101" pitchFamily="2" charset="-122"/>
                <a:cs typeface="宋体" panose="02010600030101010101" pitchFamily="2" charset="-122"/>
              </a:rPr>
              <a:t>传统的小说元素如</a:t>
            </a:r>
            <a:r>
              <a:rPr lang="zh-CN" sz="3500" b="1">
                <a:solidFill>
                  <a:srgbClr val="FF0000"/>
                </a:solidFill>
                <a:latin typeface="宋体" panose="02010600030101010101" pitchFamily="2" charset="-122"/>
                <a:ea typeface="宋体" panose="02010600030101010101" pitchFamily="2" charset="-122"/>
                <a:cs typeface="宋体" panose="02010600030101010101" pitchFamily="2" charset="-122"/>
              </a:rPr>
              <a:t>情节、人物、心理描写见长</a:t>
            </a:r>
            <a:r>
              <a:rPr lang="zh-CN" altLang="en-US" sz="35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35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zh-CN" altLang="en-US" sz="3500" b="1" u="sng" dirty="0">
                <a:latin typeface="SimSun-ExtB" panose="02010609060101010101" pitchFamily="49" charset="-122"/>
                <a:ea typeface="SimSun-ExtB" panose="02010609060101010101" pitchFamily="49" charset="-122"/>
                <a:cs typeface="SimSun-ExtB" panose="02010609060101010101" pitchFamily="49" charset="-122"/>
                <a:sym typeface="+mn-ea"/>
              </a:rPr>
              <a:t>硬科技</a:t>
            </a:r>
            <a:r>
              <a:rPr lang="en-US" altLang="zh-CN" sz="35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en-US" altLang="zh-CN" sz="3500" b="1">
                <a:latin typeface="Arial" panose="020B0604020202020204" pitchFamily="34" charset="0"/>
                <a:ea typeface="宋体" panose="02010600030101010101" pitchFamily="2" charset="-122"/>
                <a:sym typeface="宋体" panose="02010600030101010101" pitchFamily="2" charset="-122"/>
              </a:rPr>
              <a:t>:</a:t>
            </a:r>
            <a:r>
              <a:rPr lang="zh-CN" altLang="en-US" sz="3500" b="1" u="sng">
                <a:solidFill>
                  <a:srgbClr val="FF0000"/>
                </a:solidFill>
                <a:ea typeface="SimSun-ExtB" panose="02010609060101010101" pitchFamily="49" charset="-122"/>
                <a:sym typeface="宋体" panose="02010600030101010101" pitchFamily="2" charset="-122"/>
              </a:rPr>
              <a:t>对</a:t>
            </a:r>
            <a:r>
              <a:rPr lang="zh-CN" altLang="en-US" sz="3500" b="1">
                <a:ea typeface="SimSun-ExtB" panose="02010609060101010101" pitchFamily="49" charset="-122"/>
                <a:sym typeface="宋体" panose="02010600030101010101" pitchFamily="2" charset="-122"/>
              </a:rPr>
              <a:t>小说涉及</a:t>
            </a:r>
            <a:r>
              <a:rPr lang="zh-CN" sz="3500" b="1">
                <a:solidFill>
                  <a:schemeClr val="tx1"/>
                </a:solidFill>
                <a:ea typeface="SimSun-ExtB" panose="02010609060101010101" pitchFamily="49" charset="-122"/>
                <a:sym typeface="宋体" panose="02010600030101010101" pitchFamily="2" charset="-122"/>
              </a:rPr>
              <a:t>的</a:t>
            </a:r>
            <a:r>
              <a:rPr lang="zh-CN" sz="3500" b="1">
                <a:solidFill>
                  <a:srgbClr val="FF0000"/>
                </a:solidFill>
                <a:ea typeface="SimSun-ExtB" panose="02010609060101010101" pitchFamily="49" charset="-122"/>
                <a:sym typeface="宋体" panose="02010600030101010101" pitchFamily="2" charset="-122"/>
              </a:rPr>
              <a:t>科技原理尽量运用</a:t>
            </a:r>
            <a:r>
              <a:rPr lang="zh-CN" altLang="en-US" sz="3500" b="1">
                <a:solidFill>
                  <a:srgbClr val="FF0000"/>
                </a:solidFill>
                <a:ea typeface="SimSun-ExtB" panose="02010609060101010101" pitchFamily="49" charset="-122"/>
                <a:sym typeface="宋体" panose="02010600030101010101" pitchFamily="2" charset="-122"/>
              </a:rPr>
              <a:t>、理性诠释</a:t>
            </a:r>
            <a:r>
              <a:rPr lang="en-US" altLang="zh-CN" sz="3500" b="1">
                <a:ea typeface="SimSun-ExtB" panose="02010609060101010101" pitchFamily="49" charset="-122"/>
                <a:sym typeface="宋体" panose="02010600030101010101" pitchFamily="2" charset="-122"/>
              </a:rPr>
              <a:t>,</a:t>
            </a:r>
            <a:r>
              <a:rPr lang="zh-CN" altLang="en-US" sz="3500" b="1">
                <a:ea typeface="SimSun-ExtB" panose="02010609060101010101" pitchFamily="49" charset="-122"/>
                <a:sym typeface="宋体" panose="02010600030101010101" pitchFamily="2" charset="-122"/>
              </a:rPr>
              <a:t>而</a:t>
            </a:r>
            <a:r>
              <a:rPr lang="zh-CN" altLang="en-US" sz="3500" b="1">
                <a:solidFill>
                  <a:srgbClr val="FF0000"/>
                </a:solidFill>
                <a:ea typeface="SimSun-ExtB" panose="02010609060101010101" pitchFamily="49" charset="-122"/>
                <a:sym typeface="宋体" panose="02010600030101010101" pitchFamily="2" charset="-122"/>
              </a:rPr>
              <a:t>对</a:t>
            </a:r>
            <a:r>
              <a:rPr lang="zh-CN" sz="3500" b="1">
                <a:latin typeface="宋体" panose="02010600030101010101" pitchFamily="2" charset="-122"/>
                <a:ea typeface="宋体" panose="02010600030101010101" pitchFamily="2" charset="-122"/>
                <a:cs typeface="宋体" panose="02010600030101010101" pitchFamily="2" charset="-122"/>
                <a:sym typeface="+mn-ea"/>
              </a:rPr>
              <a:t>小说的</a:t>
            </a:r>
            <a:r>
              <a:rPr lang="zh-CN" altLang="en-US" sz="35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人物情感和心灵世界涉及较少</a:t>
            </a:r>
            <a:r>
              <a:rPr lang="zh-CN" altLang="en-US" sz="35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5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00000"/>
              </a:lnSpc>
              <a:spcAft>
                <a:spcPts val="0"/>
              </a:spcAft>
              <a:buNone/>
            </a:pPr>
            <a:endParaRPr lang="zh-CN" altLang="en-US" sz="35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7352" name="矩形 57351"/>
          <p:cNvSpPr/>
          <p:nvPr>
            <p:custDataLst>
              <p:tags r:id="rId1"/>
            </p:custDataLst>
          </p:nvPr>
        </p:nvSpPr>
        <p:spPr>
          <a:xfrm>
            <a:off x="476250" y="1102995"/>
            <a:ext cx="11195050" cy="3769995"/>
          </a:xfrm>
          <a:prstGeom prst="rect">
            <a:avLst/>
          </a:prstGeom>
          <a:noFill/>
          <a:ln w="9525">
            <a:noFill/>
          </a:ln>
        </p:spPr>
        <p:txBody>
          <a:bodyPr wrap="square" lIns="0" tIns="0" rIns="0" bIns="0" anchor="ctr" anchorCtr="0">
            <a:spAutoFit/>
          </a:bodyPr>
          <a:p>
            <a:pPr algn="just"/>
            <a:r>
              <a:rPr lang="en-US" altLang="zh-CN" sz="3500" b="1" dirty="0">
                <a:solidFill>
                  <a:srgbClr val="2029EA"/>
                </a:solidFill>
                <a:uFillTx/>
                <a:latin typeface="Arial" panose="020B0604020202020204" pitchFamily="34" charset="0"/>
                <a:ea typeface="SimSun-ExtB" panose="02010609060101010101" pitchFamily="49" charset="-122"/>
              </a:rPr>
              <a:t>        </a:t>
            </a:r>
            <a:r>
              <a:rPr lang="en-US" altLang="zh-CN" sz="3500" b="1" dirty="0">
                <a:solidFill>
                  <a:srgbClr val="FF0000"/>
                </a:solidFill>
                <a:uFillTx/>
                <a:latin typeface="Arial" panose="020B0604020202020204" pitchFamily="34" charset="0"/>
                <a:ea typeface="SimSun-ExtB" panose="02010609060101010101" pitchFamily="49" charset="-122"/>
              </a:rPr>
              <a:t>“软硬”兼顾的科幻小说</a:t>
            </a:r>
            <a:r>
              <a:rPr lang="en-US" altLang="zh-CN" sz="3500" b="1" dirty="0">
                <a:solidFill>
                  <a:srgbClr val="2029EA"/>
                </a:solidFill>
                <a:uFillTx/>
                <a:latin typeface="Arial" panose="020B0604020202020204" pitchFamily="34" charset="0"/>
                <a:ea typeface="SimSun-ExtB" panose="02010609060101010101" pitchFamily="49" charset="-122"/>
              </a:rPr>
              <a:t>。</a:t>
            </a:r>
            <a:r>
              <a:rPr lang="en-US" altLang="zh-CN" sz="3500" b="1" dirty="0">
                <a:solidFill>
                  <a:srgbClr val="FF0000"/>
                </a:solidFill>
                <a:uFillTx/>
                <a:latin typeface="Arial" panose="020B0604020202020204" pitchFamily="34" charset="0"/>
                <a:ea typeface="SimSun-ExtB" panose="02010609060101010101" pitchFamily="49" charset="-122"/>
              </a:rPr>
              <a:t>小说中奇特的科学幻想有科学的根据和符合逻辑的情节</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en-US" altLang="zh-CN" sz="3500" b="1" dirty="0">
                <a:solidFill>
                  <a:srgbClr val="FF0000"/>
                </a:solidFill>
                <a:uFillTx/>
                <a:latin typeface="Arial" panose="020B0604020202020204" pitchFamily="34" charset="0"/>
                <a:ea typeface="SimSun-ExtB" panose="02010609060101010101" pitchFamily="49" charset="-122"/>
              </a:rPr>
              <a:t>如遥感技术</a:t>
            </a:r>
            <a:r>
              <a:rPr lang="en-US" altLang="zh-CN" sz="3500" b="1" dirty="0">
                <a:solidFill>
                  <a:srgbClr val="2029EA"/>
                </a:solidFill>
                <a:uFillTx/>
                <a:latin typeface="Arial" panose="020B0604020202020204" pitchFamily="34" charset="0"/>
                <a:ea typeface="SimSun-ExtB" panose="02010609060101010101" pitchFamily="49" charset="-122"/>
              </a:rPr>
              <a:t>、地质结构、地心压力等</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en-US" altLang="zh-CN" sz="3500" b="1" dirty="0">
                <a:solidFill>
                  <a:srgbClr val="FF0000"/>
                </a:solidFill>
                <a:uFillTx/>
                <a:latin typeface="Arial" panose="020B0604020202020204" pitchFamily="34" charset="0"/>
                <a:ea typeface="SimSun-ExtB" panose="02010609060101010101" pitchFamily="49" charset="-122"/>
              </a:rPr>
              <a:t>表现出让人信服的科学内涵</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en-US" altLang="zh-CN" sz="3500" b="1" dirty="0">
                <a:solidFill>
                  <a:srgbClr val="FF0000"/>
                </a:solidFill>
                <a:uFillTx/>
                <a:latin typeface="Arial" panose="020B0604020202020204" pitchFamily="34" charset="0"/>
                <a:ea typeface="SimSun-ExtB" panose="02010609060101010101" pitchFamily="49" charset="-122"/>
              </a:rPr>
              <a:t>这是“硬”的一面</a:t>
            </a:r>
            <a:r>
              <a:rPr lang="en-US" altLang="zh-CN" sz="3500" b="1" dirty="0">
                <a:solidFill>
                  <a:srgbClr val="2029EA"/>
                </a:solidFill>
                <a:uFillTx/>
                <a:latin typeface="Arial" panose="020B0604020202020204" pitchFamily="34" charset="0"/>
                <a:ea typeface="SimSun-ExtB" panose="02010609060101010101" pitchFamily="49" charset="-122"/>
              </a:rPr>
              <a:t>；</a:t>
            </a:r>
            <a:r>
              <a:rPr lang="en-US" altLang="zh-CN" sz="3500" b="1" dirty="0">
                <a:solidFill>
                  <a:srgbClr val="FF0000"/>
                </a:solidFill>
                <a:uFillTx/>
                <a:latin typeface="Arial" panose="020B0604020202020204" pitchFamily="34" charset="0"/>
                <a:ea typeface="SimSun-ExtB" panose="02010609060101010101" pitchFamily="49" charset="-122"/>
              </a:rPr>
              <a:t>又有具体生动的人物形象和心理情感的描写</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en-US" altLang="zh-CN" sz="3500" b="1" dirty="0">
                <a:solidFill>
                  <a:srgbClr val="FF0000"/>
                </a:solidFill>
                <a:uFillTx/>
                <a:latin typeface="Arial" panose="020B0604020202020204" pitchFamily="34" charset="0"/>
                <a:ea typeface="SimSun-ExtB" panose="02010609060101010101" pitchFamily="49" charset="-122"/>
              </a:rPr>
              <a:t>如小姑娘对花的喜爱、对看日出的渴望</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en-US" altLang="zh-CN" sz="3500" b="1" dirty="0">
                <a:solidFill>
                  <a:srgbClr val="FF0000"/>
                </a:solidFill>
                <a:uFillTx/>
                <a:latin typeface="Arial" panose="020B0604020202020204" pitchFamily="34" charset="0"/>
                <a:ea typeface="SimSun-ExtB" panose="02010609060101010101" pitchFamily="49" charset="-122"/>
              </a:rPr>
              <a:t>表现了对现实的思考和人性的关怀</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en-US" altLang="zh-CN" sz="3500" b="1" dirty="0">
                <a:solidFill>
                  <a:srgbClr val="FF0000"/>
                </a:solidFill>
                <a:uFillTx/>
                <a:latin typeface="Arial" panose="020B0604020202020204" pitchFamily="34" charset="0"/>
                <a:ea typeface="SimSun-ExtB" panose="02010609060101010101" pitchFamily="49" charset="-122"/>
              </a:rPr>
              <a:t>这是“软”的一面。作者从科学的角度审视</a:t>
            </a:r>
            <a:r>
              <a:rPr lang="en-US" altLang="zh-CN" sz="3500" b="1" dirty="0">
                <a:solidFill>
                  <a:srgbClr val="FF0000"/>
                </a:solidFill>
                <a:uFillTx/>
                <a:latin typeface="Arial" panose="020B0604020202020204" pitchFamily="34" charset="0"/>
                <a:ea typeface="SimSun-ExtB" panose="02010609060101010101" pitchFamily="49" charset="-122"/>
                <a:sym typeface="+mn-ea"/>
              </a:rPr>
              <a:t>人性</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en-US" altLang="zh-CN" sz="3500" b="1" dirty="0">
                <a:solidFill>
                  <a:srgbClr val="FF0000"/>
                </a:solidFill>
                <a:uFillTx/>
                <a:latin typeface="Arial" panose="020B0604020202020204" pitchFamily="34" charset="0"/>
                <a:ea typeface="SimSun-ExtB" panose="02010609060101010101" pitchFamily="49" charset="-122"/>
              </a:rPr>
              <a:t>用人性的形式诠释了科学</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en-US" altLang="zh-CN" sz="3500" b="1" dirty="0">
                <a:solidFill>
                  <a:srgbClr val="FF0000"/>
                </a:solidFill>
                <a:uFillTx/>
                <a:latin typeface="Arial" panose="020B0604020202020204" pitchFamily="34" charset="0"/>
                <a:ea typeface="SimSun-ExtB" panose="02010609060101010101" pitchFamily="49" charset="-122"/>
              </a:rPr>
              <a:t>做到了科技和人性的完美结合</a:t>
            </a:r>
            <a:r>
              <a:rPr lang="en-US" altLang="zh-CN" sz="3500" b="1" dirty="0">
                <a:solidFill>
                  <a:srgbClr val="2029EA"/>
                </a:solidFill>
                <a:uFillTx/>
                <a:latin typeface="Arial" panose="020B0604020202020204" pitchFamily="34" charset="0"/>
                <a:ea typeface="SimSun-ExtB" panose="02010609060101010101" pitchFamily="49" charset="-122"/>
              </a:rPr>
              <a:t>。</a:t>
            </a:r>
            <a:endParaRPr lang="zh-CN" altLang="en-US" sz="3500" b="1" dirty="0">
              <a:solidFill>
                <a:srgbClr val="2029EA"/>
              </a:solidFill>
              <a:uFillTx/>
              <a:latin typeface="Arial" panose="020B0604020202020204" pitchFamily="34" charset="0"/>
              <a:ea typeface="SimSun-ExtB" panose="02010609060101010101" pitchFamily="49" charset="-122"/>
            </a:endParaRPr>
          </a:p>
        </p:txBody>
      </p:sp>
      <p:sp>
        <p:nvSpPr>
          <p:cNvPr id="2" name="文本框 1"/>
          <p:cNvSpPr txBox="1"/>
          <p:nvPr/>
        </p:nvSpPr>
        <p:spPr>
          <a:xfrm>
            <a:off x="560705" y="473075"/>
            <a:ext cx="11297285" cy="629920"/>
          </a:xfrm>
          <a:prstGeom prst="rect">
            <a:avLst/>
          </a:prstGeom>
          <a:noFill/>
        </p:spPr>
        <p:txBody>
          <a:bodyPr wrap="square" rtlCol="0" anchor="t">
            <a:spAutoFit/>
          </a:bodyPr>
          <a:p>
            <a:r>
              <a:rPr lang="zh-CN" altLang="en-US" sz="3500" b="1" dirty="0">
                <a:latin typeface="宋体" panose="02010600030101010101" pitchFamily="2" charset="-122"/>
                <a:ea typeface="宋体" panose="02010600030101010101" pitchFamily="2" charset="-122"/>
                <a:cs typeface="宋体" panose="02010600030101010101" pitchFamily="2" charset="-122"/>
                <a:sym typeface="+mn-ea"/>
              </a:rPr>
              <a:t>本文属于哪种类型？说说你的阅读感受</a:t>
            </a:r>
            <a:r>
              <a:rPr sz="3500">
                <a:sym typeface="+mn-ea"/>
              </a:rPr>
              <a:t>(</a:t>
            </a:r>
            <a:r>
              <a:rPr lang="zh-CN" sz="3500" b="1">
                <a:latin typeface="宋体" panose="02010600030101010101" pitchFamily="2" charset="-122"/>
                <a:ea typeface="宋体" panose="02010600030101010101" pitchFamily="2" charset="-122"/>
                <a:sym typeface="+mn-ea"/>
              </a:rPr>
              <a:t>学习</a:t>
            </a:r>
            <a:r>
              <a:rPr lang="zh-CN" altLang="en-US" sz="3500" b="1" dirty="0">
                <a:latin typeface="宋体" panose="02010600030101010101" pitchFamily="2" charset="-122"/>
                <a:ea typeface="宋体" panose="02010600030101010101" pitchFamily="2" charset="-122"/>
                <a:sym typeface="+mn-ea"/>
              </a:rPr>
              <a:t>任务二</a:t>
            </a:r>
            <a:r>
              <a:rPr lang="en-US" altLang="zh-CN" sz="3500" b="1" dirty="0">
                <a:latin typeface="宋体" panose="02010600030101010101" pitchFamily="2" charset="-122"/>
                <a:ea typeface="宋体" panose="02010600030101010101" pitchFamily="2" charset="-122"/>
                <a:sym typeface="+mn-ea"/>
              </a:rPr>
              <a:t>3</a:t>
            </a:r>
            <a:r>
              <a:rPr sz="3500">
                <a:sym typeface="+mn-ea"/>
              </a:rPr>
              <a:t>)</a:t>
            </a:r>
            <a:r>
              <a:rPr lang="zh-CN" altLang="en-US" sz="3500" b="1" dirty="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500" b="1" dirty="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474345" y="4799965"/>
            <a:ext cx="11196955" cy="1706880"/>
          </a:xfrm>
          <a:prstGeom prst="rect">
            <a:avLst/>
          </a:prstGeom>
          <a:noFill/>
        </p:spPr>
        <p:txBody>
          <a:bodyPr wrap="square" rtlCol="0" anchor="t">
            <a:spAutoFit/>
          </a:bodyPr>
          <a:p>
            <a:r>
              <a:rPr lang="en-US" altLang="zh-CN" sz="3500" b="1">
                <a:solidFill>
                  <a:srgbClr val="FF0000"/>
                </a:solidFill>
                <a:latin typeface="宋体" panose="02010600030101010101" pitchFamily="2" charset="-122"/>
                <a:ea typeface="宋体" panose="02010600030101010101" pitchFamily="2" charset="-122"/>
              </a:rPr>
              <a:t>             </a:t>
            </a:r>
            <a:r>
              <a:rPr lang="zh-CN" altLang="en-US" sz="3500" b="1">
                <a:solidFill>
                  <a:srgbClr val="FF0000"/>
                </a:solidFill>
                <a:latin typeface="宋体" panose="02010600030101010101" pitchFamily="2" charset="-122"/>
                <a:ea typeface="宋体" panose="02010600030101010101" pitchFamily="2" charset="-122"/>
              </a:rPr>
              <a:t>有了科学依据的介入</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zh-CN" altLang="en-US" sz="3500" b="1">
                <a:solidFill>
                  <a:srgbClr val="FF0000"/>
                </a:solidFill>
                <a:latin typeface="宋体" panose="02010600030101010101" pitchFamily="2" charset="-122"/>
                <a:ea typeface="宋体" panose="02010600030101010101" pitchFamily="2" charset="-122"/>
              </a:rPr>
              <a:t>阅读时感觉更真实</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zh-CN" altLang="en-US" sz="3500" b="1">
                <a:solidFill>
                  <a:srgbClr val="FF0000"/>
                </a:solidFill>
                <a:latin typeface="宋体" panose="02010600030101010101" pitchFamily="2" charset="-122"/>
                <a:ea typeface="宋体" panose="02010600030101010101" pitchFamily="2" charset="-122"/>
              </a:rPr>
              <a:t>更能融入这个科幻小说所营造的故事氛围中去</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zh-CN" altLang="en-US" sz="3500" b="1">
                <a:solidFill>
                  <a:srgbClr val="FF0000"/>
                </a:solidFill>
                <a:latin typeface="宋体" panose="02010600030101010101" pitchFamily="2" charset="-122"/>
                <a:ea typeface="宋体" panose="02010600030101010101" pitchFamily="2" charset="-122"/>
              </a:rPr>
              <a:t>给我更强烈、更美妙的阅读感受</a:t>
            </a:r>
            <a:endParaRPr lang="zh-CN" altLang="en-US" sz="3500" b="1">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560705" y="4799965"/>
            <a:ext cx="7634605" cy="1706880"/>
          </a:xfrm>
          <a:prstGeom prst="rect">
            <a:avLst/>
          </a:prstGeom>
          <a:noFill/>
        </p:spPr>
        <p:txBody>
          <a:bodyPr wrap="square" rtlCol="0" anchor="t">
            <a:spAutoFit/>
          </a:bodyPr>
          <a:p>
            <a:r>
              <a:rPr lang="en-US" altLang="zh-CN" sz="35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en-US" sz="3500" b="1" dirty="0">
                <a:latin typeface="宋体" panose="02010600030101010101" pitchFamily="2" charset="-122"/>
                <a:ea typeface="宋体" panose="02010600030101010101" pitchFamily="2" charset="-122"/>
                <a:cs typeface="宋体" panose="02010600030101010101" pitchFamily="2" charset="-122"/>
                <a:sym typeface="+mn-ea"/>
              </a:rPr>
              <a:t>阅读感受</a:t>
            </a:r>
            <a:r>
              <a:rPr lang="en-US" altLang="zh-CN" sz="3500" b="1">
                <a:latin typeface="Arial" panose="020B0604020202020204" pitchFamily="34" charset="0"/>
                <a:ea typeface="宋体" panose="02010600030101010101" pitchFamily="2" charset="-122"/>
                <a:sym typeface="宋体" panose="02010600030101010101" pitchFamily="2" charset="-122"/>
              </a:rPr>
              <a:t>:</a:t>
            </a:r>
            <a:endParaRPr lang="en-US" altLang="zh-CN" sz="3500" b="1">
              <a:latin typeface="Arial" panose="020B0604020202020204" pitchFamily="34" charset="0"/>
              <a:ea typeface="宋体" panose="02010600030101010101" pitchFamily="2" charset="-122"/>
              <a:sym typeface="宋体" panose="02010600030101010101" pitchFamily="2" charset="-122"/>
            </a:endParaRPr>
          </a:p>
          <a:p>
            <a:r>
              <a:rPr lang="en-US" altLang="zh-CN" sz="3500" b="1">
                <a:latin typeface="Arial" panose="020B0604020202020204" pitchFamily="34" charset="0"/>
                <a:ea typeface="宋体" panose="02010600030101010101" pitchFamily="2" charset="-122"/>
                <a:sym typeface="宋体" panose="02010600030101010101" pitchFamily="2" charset="-122"/>
              </a:rPr>
              <a:t>   </a:t>
            </a:r>
            <a:endParaRPr lang="en-US" altLang="zh-CN" sz="3500" b="1">
              <a:latin typeface="Arial" panose="020B0604020202020204" pitchFamily="34" charset="0"/>
              <a:ea typeface="宋体" panose="02010600030101010101" pitchFamily="2" charset="-122"/>
              <a:sym typeface="宋体" panose="02010600030101010101" pitchFamily="2" charset="-122"/>
            </a:endParaRPr>
          </a:p>
          <a:p>
            <a:r>
              <a:rPr lang="en-US" altLang="zh-CN" sz="3500" b="1">
                <a:latin typeface="Arial" panose="020B0604020202020204" pitchFamily="34" charset="0"/>
                <a:ea typeface="宋体" panose="02010600030101010101" pitchFamily="2" charset="-122"/>
                <a:sym typeface="宋体" panose="02010600030101010101" pitchFamily="2" charset="-122"/>
              </a:rPr>
              <a:t>                                    </a:t>
            </a:r>
            <a:r>
              <a:rPr lang="zh-CN" altLang="en-US" sz="3500" b="1">
                <a:latin typeface="Arial" panose="020B0604020202020204" pitchFamily="34" charset="0"/>
                <a:ea typeface="宋体" panose="02010600030101010101" pitchFamily="2" charset="-122"/>
                <a:sym typeface="宋体" panose="02010600030101010101" pitchFamily="2" charset="-122"/>
              </a:rPr>
              <a:t>。</a:t>
            </a:r>
            <a:endParaRPr lang="zh-CN" altLang="en-US" sz="3500" b="1" dirty="0">
              <a:latin typeface="Arial" panose="020B0604020202020204" pitchFamily="34" charset="0"/>
              <a:ea typeface="宋体" panose="02010600030101010101" pitchFamily="2" charset="-122"/>
              <a:cs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2000" fill="hold">
                                          <p:stCondLst>
                                            <p:cond delay="0"/>
                                          </p:stCondLst>
                                        </p:cTn>
                                        <p:tgtEl>
                                          <p:spTgt spid="57352"/>
                                        </p:tgtEl>
                                        <p:attrNameLst>
                                          <p:attrName>style.visibility</p:attrName>
                                        </p:attrNameLst>
                                      </p:cBhvr>
                                      <p:to>
                                        <p:strVal val="visible"/>
                                      </p:to>
                                    </p:set>
                                    <p:anim calcmode="lin" valueType="num">
                                      <p:cBhvr additive="base">
                                        <p:cTn id="7" dur="2000" fill="hold"/>
                                        <p:tgtEl>
                                          <p:spTgt spid="57352"/>
                                        </p:tgtEl>
                                        <p:attrNameLst>
                                          <p:attrName>ppt_x</p:attrName>
                                        </p:attrNameLst>
                                      </p:cBhvr>
                                      <p:tavLst>
                                        <p:tav tm="0">
                                          <p:val>
                                            <p:strVal val="#ppt_x"/>
                                          </p:val>
                                        </p:tav>
                                        <p:tav tm="100000">
                                          <p:val>
                                            <p:strVal val="#ppt_x"/>
                                          </p:val>
                                        </p:tav>
                                      </p:tavLst>
                                    </p:anim>
                                    <p:anim calcmode="lin" valueType="num">
                                      <p:cBhvr additive="base">
                                        <p:cTn id="8" dur="2000" fill="hold"/>
                                        <p:tgtEl>
                                          <p:spTgt spid="5735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2" grpId="0"/>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65545" name="矩形 65544"/>
          <p:cNvSpPr/>
          <p:nvPr/>
        </p:nvSpPr>
        <p:spPr>
          <a:xfrm>
            <a:off x="339725" y="2125345"/>
            <a:ext cx="11332845" cy="1706880"/>
          </a:xfrm>
          <a:prstGeom prst="rect">
            <a:avLst/>
          </a:prstGeom>
          <a:noFill/>
          <a:ln w="9525">
            <a:noFill/>
          </a:ln>
        </p:spPr>
        <p:txBody>
          <a:bodyPr wrap="square" anchor="ctr" anchorCtr="0">
            <a:spAutoFit/>
          </a:bodyPr>
          <a:p>
            <a:r>
              <a:rPr lang="en-US" sz="3000" b="1">
                <a:ea typeface="宋体" panose="02010600030101010101" pitchFamily="2" charset="-122"/>
              </a:rPr>
              <a:t>       </a:t>
            </a:r>
            <a:r>
              <a:rPr sz="3500" b="1">
                <a:solidFill>
                  <a:srgbClr val="2029EA"/>
                </a:solidFill>
                <a:ea typeface="宋体" panose="02010600030101010101" pitchFamily="2" charset="-122"/>
              </a:rPr>
              <a:t>我赞同。</a:t>
            </a:r>
            <a:r>
              <a:rPr sz="3500" b="1">
                <a:solidFill>
                  <a:srgbClr val="FF0000"/>
                </a:solidFill>
                <a:ea typeface="宋体" panose="02010600030101010101" pitchFamily="2" charset="-122"/>
              </a:rPr>
              <a:t>在文末“我”更加理解在地心的“她”是多么的伟大</a:t>
            </a:r>
            <a:r>
              <a:rPr sz="35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3500" b="1">
                <a:solidFill>
                  <a:srgbClr val="FF0000"/>
                </a:solidFill>
                <a:ea typeface="宋体" panose="02010600030101010101" pitchFamily="2" charset="-122"/>
              </a:rPr>
              <a:t>这句话是基于对地球构造的科学理解</a:t>
            </a:r>
            <a:r>
              <a:rPr sz="35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3500" b="1">
                <a:solidFill>
                  <a:srgbClr val="FF0000"/>
                </a:solidFill>
                <a:ea typeface="宋体" panose="02010600030101010101" pitchFamily="2" charset="-122"/>
              </a:rPr>
              <a:t>自然地表达了“我”对“她”深刻的同情和敬意</a:t>
            </a:r>
            <a:r>
              <a:rPr lang="zh-CN" altLang="en-US" sz="3500" b="1" dirty="0">
                <a:solidFill>
                  <a:srgbClr val="2029EA"/>
                </a:solidFill>
                <a:latin typeface="宋体" panose="02010600030101010101" pitchFamily="2" charset="-122"/>
                <a:ea typeface="宋体" panose="02010600030101010101" pitchFamily="2" charset="-122"/>
                <a:cs typeface="宋体" panose="02010600030101010101" pitchFamily="2" charset="-122"/>
              </a:rPr>
              <a:t>。 </a:t>
            </a:r>
            <a:endParaRPr lang="zh-CN" altLang="en-US" sz="3500" b="1" dirty="0">
              <a:solidFill>
                <a:srgbClr val="2029EA"/>
              </a:solidFill>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247650" y="438785"/>
            <a:ext cx="11424285" cy="1706880"/>
          </a:xfrm>
          <a:prstGeom prst="rect">
            <a:avLst/>
          </a:prstGeom>
          <a:noFill/>
        </p:spPr>
        <p:txBody>
          <a:bodyPr wrap="square" rtlCol="0" anchor="t">
            <a:spAutoFit/>
          </a:bodyPr>
          <a:p>
            <a:r>
              <a:rPr lang="en-US" altLang="zh-CN" sz="3500" b="1">
                <a:latin typeface="宋体" panose="02010600030101010101" pitchFamily="2" charset="-122"/>
                <a:ea typeface="宋体" panose="02010600030101010101" pitchFamily="2" charset="-122"/>
                <a:cs typeface="宋体" panose="02010600030101010101" pitchFamily="2" charset="-122"/>
              </a:rPr>
              <a:t>2.</a:t>
            </a:r>
            <a:r>
              <a:rPr lang="zh-CN" sz="3500" b="1">
                <a:latin typeface="宋体" panose="02010600030101010101" pitchFamily="2" charset="-122"/>
                <a:ea typeface="宋体" panose="02010600030101010101" pitchFamily="2" charset="-122"/>
                <a:cs typeface="宋体" panose="02010600030101010101" pitchFamily="2" charset="-122"/>
              </a:rPr>
              <a:t>曾有人评价说</a:t>
            </a:r>
            <a:r>
              <a:rPr sz="3500" b="1">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a:uFillTx/>
                <a:latin typeface="Arial" panose="020B0604020202020204" pitchFamily="34" charset="0"/>
                <a:ea typeface="SimSun-ExtB" panose="02010609060101010101" pitchFamily="49" charset="-122"/>
                <a:cs typeface="Arial" panose="020B0604020202020204" pitchFamily="34" charset="0"/>
                <a:sym typeface="+mn-ea"/>
              </a:rPr>
              <a:t>“有一个想法安慰着我</a:t>
            </a:r>
            <a:r>
              <a:rPr lang="en-US" altLang="zh-CN" sz="3500" b="1">
                <a:latin typeface="Arial" panose="020B0604020202020204" pitchFamily="34" charset="0"/>
                <a:ea typeface="宋体" panose="02010600030101010101" pitchFamily="2" charset="-122"/>
                <a:sym typeface="+mn-ea"/>
              </a:rPr>
              <a:t>:</a:t>
            </a:r>
            <a:r>
              <a:rPr lang="zh-CN" altLang="en-US" sz="3500" b="1">
                <a:latin typeface="宋体" panose="02010600030101010101" pitchFamily="2" charset="-122"/>
                <a:ea typeface="宋体" panose="02010600030101010101" pitchFamily="2" charset="-122"/>
                <a:cs typeface="宋体" panose="02010600030101010101" pitchFamily="2" charset="-122"/>
              </a:rPr>
              <a:t>不管走到天涯海角</a:t>
            </a:r>
            <a:r>
              <a:rPr sz="3500" b="1">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a:latin typeface="宋体" panose="02010600030101010101" pitchFamily="2" charset="-122"/>
                <a:ea typeface="宋体" panose="02010600030101010101" pitchFamily="2" charset="-122"/>
                <a:cs typeface="宋体" panose="02010600030101010101" pitchFamily="2" charset="-122"/>
              </a:rPr>
              <a:t>我</a:t>
            </a:r>
            <a:r>
              <a:rPr lang="zh-CN" sz="3500" b="1">
                <a:latin typeface="宋体" panose="02010600030101010101" pitchFamily="2" charset="-122"/>
                <a:ea typeface="宋体" panose="02010600030101010101" pitchFamily="2" charset="-122"/>
                <a:cs typeface="宋体" panose="02010600030101010101" pitchFamily="2" charset="-122"/>
              </a:rPr>
              <a:t>离她都不会再远了</a:t>
            </a:r>
            <a:r>
              <a:rPr sz="3500" b="1">
                <a:latin typeface="Arial" panose="020B0604020202020204" pitchFamily="34" charset="0"/>
                <a:ea typeface="宋体" panose="02010600030101010101" pitchFamily="2" charset="-122"/>
                <a:cs typeface="Arial" panose="020B0604020202020204" pitchFamily="34" charset="0"/>
                <a:sym typeface="+mn-ea"/>
              </a:rPr>
              <a:t>”</a:t>
            </a:r>
            <a:r>
              <a:rPr lang="zh-CN" sz="3500" b="1">
                <a:latin typeface="宋体" panose="02010600030101010101" pitchFamily="2" charset="-122"/>
                <a:ea typeface="宋体" panose="02010600030101010101" pitchFamily="2" charset="-122"/>
                <a:sym typeface="+mn-ea"/>
              </a:rPr>
              <a:t>这一句是科技与人性的完美结合。你赞同这样的说法吗？请说明理由</a:t>
            </a:r>
            <a:r>
              <a:rPr sz="3500">
                <a:sym typeface="+mn-ea"/>
              </a:rPr>
              <a:t>(</a:t>
            </a:r>
            <a:r>
              <a:rPr lang="zh-CN" sz="3500" b="1">
                <a:latin typeface="宋体" panose="02010600030101010101" pitchFamily="2" charset="-122"/>
                <a:ea typeface="宋体" panose="02010600030101010101" pitchFamily="2" charset="-122"/>
                <a:sym typeface="+mn-ea"/>
              </a:rPr>
              <a:t>学习</a:t>
            </a:r>
            <a:r>
              <a:rPr lang="zh-CN" altLang="en-US" sz="3500" b="1" dirty="0">
                <a:latin typeface="宋体" panose="02010600030101010101" pitchFamily="2" charset="-122"/>
                <a:ea typeface="宋体" panose="02010600030101010101" pitchFamily="2" charset="-122"/>
                <a:sym typeface="+mn-ea"/>
              </a:rPr>
              <a:t>任务二</a:t>
            </a:r>
            <a:r>
              <a:rPr lang="en-US" altLang="zh-CN" sz="3500" b="1" dirty="0">
                <a:latin typeface="宋体" panose="02010600030101010101" pitchFamily="2" charset="-122"/>
                <a:ea typeface="宋体" panose="02010600030101010101" pitchFamily="2" charset="-122"/>
                <a:sym typeface="+mn-ea"/>
              </a:rPr>
              <a:t>5.⑵</a:t>
            </a:r>
            <a:r>
              <a:rPr sz="3500">
                <a:sym typeface="+mn-ea"/>
              </a:rPr>
              <a:t>)</a:t>
            </a:r>
            <a:r>
              <a:rPr lang="zh-CN" sz="3500" b="1">
                <a:latin typeface="宋体" panose="02010600030101010101" pitchFamily="2" charset="-122"/>
                <a:ea typeface="宋体" panose="02010600030101010101" pitchFamily="2" charset="-122"/>
                <a:sym typeface="+mn-ea"/>
              </a:rPr>
              <a:t>。</a:t>
            </a:r>
            <a:endParaRPr lang="zh-CN" sz="3500" b="1">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247650" y="3867785"/>
            <a:ext cx="11692890" cy="629920"/>
          </a:xfrm>
          <a:prstGeom prst="rect">
            <a:avLst/>
          </a:prstGeom>
          <a:noFill/>
        </p:spPr>
        <p:txBody>
          <a:bodyPr wrap="square" rtlCol="0" anchor="t">
            <a:spAutoFit/>
          </a:bodyPr>
          <a:p>
            <a:r>
              <a:rPr lang="en-US" altLang="zh-CN" sz="3500" b="1">
                <a:latin typeface="宋体" panose="02010600030101010101" pitchFamily="2" charset="-122"/>
                <a:ea typeface="宋体" panose="02010600030101010101" pitchFamily="2" charset="-122"/>
                <a:cs typeface="宋体" panose="02010600030101010101" pitchFamily="2" charset="-122"/>
              </a:rPr>
              <a:t>3.</a:t>
            </a:r>
            <a:r>
              <a:rPr lang="zh-CN" sz="3500" b="1">
                <a:latin typeface="宋体" panose="02010600030101010101" pitchFamily="2" charset="-122"/>
                <a:ea typeface="宋体" panose="02010600030101010101" pitchFamily="2" charset="-122"/>
                <a:sym typeface="+mn-ea"/>
              </a:rPr>
              <a:t>读完全文</a:t>
            </a:r>
            <a:r>
              <a:rPr sz="3500" b="1">
                <a:latin typeface="Arial" panose="020B0604020202020204" pitchFamily="34" charset="0"/>
                <a:ea typeface="宋体" panose="02010600030101010101" pitchFamily="2" charset="-122"/>
                <a:cs typeface="Arial" panose="020B0604020202020204" pitchFamily="34" charset="0"/>
                <a:sym typeface="+mn-ea"/>
              </a:rPr>
              <a:t>,</a:t>
            </a:r>
            <a:r>
              <a:rPr lang="zh-CN" sz="3500" b="1">
                <a:latin typeface="宋体" panose="02010600030101010101" pitchFamily="2" charset="-122"/>
                <a:ea typeface="宋体" panose="02010600030101010101" pitchFamily="2" charset="-122"/>
                <a:sym typeface="+mn-ea"/>
              </a:rPr>
              <a:t>你看见了哪些关注与思考</a:t>
            </a:r>
            <a:r>
              <a:rPr sz="3500">
                <a:sym typeface="+mn-ea"/>
              </a:rPr>
              <a:t>(</a:t>
            </a:r>
            <a:r>
              <a:rPr lang="zh-CN" sz="3500" b="1">
                <a:latin typeface="宋体" panose="02010600030101010101" pitchFamily="2" charset="-122"/>
                <a:ea typeface="宋体" panose="02010600030101010101" pitchFamily="2" charset="-122"/>
                <a:sym typeface="+mn-ea"/>
              </a:rPr>
              <a:t>学习</a:t>
            </a:r>
            <a:r>
              <a:rPr lang="zh-CN" altLang="en-US" sz="3500" b="1" dirty="0">
                <a:latin typeface="宋体" panose="02010600030101010101" pitchFamily="2" charset="-122"/>
                <a:ea typeface="宋体" panose="02010600030101010101" pitchFamily="2" charset="-122"/>
                <a:sym typeface="+mn-ea"/>
              </a:rPr>
              <a:t>任务二</a:t>
            </a:r>
            <a:r>
              <a:rPr lang="en-US" altLang="zh-CN" sz="3500" b="1" dirty="0">
                <a:latin typeface="宋体" panose="02010600030101010101" pitchFamily="2" charset="-122"/>
                <a:ea typeface="宋体" panose="02010600030101010101" pitchFamily="2" charset="-122"/>
                <a:sym typeface="+mn-ea"/>
              </a:rPr>
              <a:t>5.⑶</a:t>
            </a:r>
            <a:r>
              <a:rPr sz="3500">
                <a:sym typeface="+mn-ea"/>
              </a:rPr>
              <a:t>)</a:t>
            </a:r>
            <a:r>
              <a:rPr lang="zh-CN" sz="3500" b="1">
                <a:latin typeface="宋体" panose="02010600030101010101" pitchFamily="2" charset="-122"/>
                <a:ea typeface="宋体" panose="02010600030101010101" pitchFamily="2" charset="-122"/>
                <a:sym typeface="+mn-ea"/>
              </a:rPr>
              <a:t>？</a:t>
            </a:r>
            <a:endParaRPr lang="zh-CN" sz="3500" b="1">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339725" y="4502150"/>
            <a:ext cx="11419205" cy="1706880"/>
          </a:xfrm>
          <a:prstGeom prst="rect">
            <a:avLst/>
          </a:prstGeom>
          <a:noFill/>
          <a:ln w="9525">
            <a:noFill/>
          </a:ln>
        </p:spPr>
        <p:txBody>
          <a:bodyPr wrap="square" anchor="ctr" anchorCtr="0">
            <a:spAutoFit/>
          </a:bodyPr>
          <a:p>
            <a:r>
              <a:rPr lang="en-US" altLang="zh-CN" sz="32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zh-CN" altLang="en-US" sz="3500" b="1" dirty="0">
                <a:solidFill>
                  <a:srgbClr val="2029EA"/>
                </a:solidFill>
                <a:latin typeface="宋体" panose="02010600030101010101" pitchFamily="2" charset="-122"/>
                <a:ea typeface="宋体" panose="02010600030101010101" pitchFamily="2" charset="-122"/>
                <a:cs typeface="宋体" panose="02010600030101010101" pitchFamily="2" charset="-122"/>
              </a:rPr>
              <a:t>大自然的严酷与人类的渺小形成了鲜明的对比</a:t>
            </a:r>
            <a:r>
              <a:rPr sz="35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2029EA"/>
                </a:solidFill>
                <a:latin typeface="宋体" panose="02010600030101010101" pitchFamily="2" charset="-122"/>
                <a:ea typeface="宋体" panose="02010600030101010101" pitchFamily="2" charset="-122"/>
                <a:cs typeface="宋体" panose="02010600030101010101" pitchFamily="2" charset="-122"/>
              </a:rPr>
              <a:t>在惨烈的极端环境中</a:t>
            </a:r>
            <a:r>
              <a:rPr sz="35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latin typeface="宋体" panose="02010600030101010101" pitchFamily="2" charset="-122"/>
                <a:ea typeface="宋体" panose="02010600030101010101" pitchFamily="2" charset="-122"/>
                <a:cs typeface="宋体" panose="02010600030101010101" pitchFamily="2" charset="-122"/>
              </a:rPr>
              <a:t>人类表现出人性的光辉和魅力</a:t>
            </a:r>
            <a:r>
              <a:rPr sz="35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latin typeface="宋体" panose="02010600030101010101" pitchFamily="2" charset="-122"/>
                <a:ea typeface="宋体" panose="02010600030101010101" pitchFamily="2" charset="-122"/>
                <a:cs typeface="宋体" panose="02010600030101010101" pitchFamily="2" charset="-122"/>
              </a:rPr>
              <a:t>让我们感受到人类探索未知世界</a:t>
            </a:r>
            <a:r>
              <a:rPr sz="35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500" b="1" dirty="0">
                <a:solidFill>
                  <a:srgbClr val="FF0000"/>
                </a:solidFill>
                <a:latin typeface="宋体" panose="02010600030101010101" pitchFamily="2" charset="-122"/>
                <a:ea typeface="宋体" panose="02010600030101010101" pitchFamily="2" charset="-122"/>
                <a:cs typeface="宋体" panose="02010600030101010101" pitchFamily="2" charset="-122"/>
              </a:rPr>
              <a:t>甘于奉献一切的崇高情怀。</a:t>
            </a:r>
            <a:r>
              <a:rPr lang="zh-CN" altLang="en-US" sz="3500" b="1" dirty="0">
                <a:latin typeface="宋体" panose="02010600030101010101" pitchFamily="2" charset="-122"/>
                <a:ea typeface="宋体" panose="02010600030101010101" pitchFamily="2" charset="-122"/>
                <a:cs typeface="宋体" panose="02010600030101010101" pitchFamily="2" charset="-122"/>
              </a:rPr>
              <a:t> </a:t>
            </a:r>
            <a:endParaRPr lang="zh-CN" altLang="en-US" sz="3500" b="1" dirty="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45"/>
                                        </p:tgtEl>
                                        <p:attrNameLst>
                                          <p:attrName>style.visibility</p:attrName>
                                        </p:attrNameLst>
                                      </p:cBhvr>
                                      <p:to>
                                        <p:strVal val="visible"/>
                                      </p:to>
                                    </p:set>
                                    <p:anim calcmode="lin" valueType="num">
                                      <p:cBhvr additive="base">
                                        <p:cTn id="7" dur="500" fill="hold"/>
                                        <p:tgtEl>
                                          <p:spTgt spid="65545"/>
                                        </p:tgtEl>
                                        <p:attrNameLst>
                                          <p:attrName>ppt_x</p:attrName>
                                        </p:attrNameLst>
                                      </p:cBhvr>
                                      <p:tavLst>
                                        <p:tav tm="0">
                                          <p:val>
                                            <p:strVal val="#ppt_x"/>
                                          </p:val>
                                        </p:tav>
                                        <p:tav tm="100000">
                                          <p:val>
                                            <p:strVal val="#ppt_x"/>
                                          </p:val>
                                        </p:tav>
                                      </p:tavLst>
                                    </p:anim>
                                    <p:anim calcmode="lin" valueType="num">
                                      <p:cBhvr additive="base">
                                        <p:cTn id="8" dur="500" fill="hold"/>
                                        <p:tgtEl>
                                          <p:spTgt spid="655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5"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12290" name="组合 3"/>
          <p:cNvGrpSpPr/>
          <p:nvPr/>
        </p:nvGrpSpPr>
        <p:grpSpPr>
          <a:xfrm>
            <a:off x="270193" y="782320"/>
            <a:ext cx="1844675" cy="561975"/>
            <a:chOff x="2371" y="690"/>
            <a:chExt cx="3471" cy="1177"/>
          </a:xfrm>
        </p:grpSpPr>
        <p:sp>
          <p:nvSpPr>
            <p:cNvPr id="5" name="MH_Entry_1"/>
            <p:cNvSpPr>
              <a:spLocks noChangeArrowheads="1"/>
            </p:cNvSpPr>
            <p:nvPr>
              <p:custDataLst>
                <p:tags r:id="rId1"/>
              </p:custDataLst>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2" name="TextBox 18"/>
            <p:cNvSpPr txBox="1"/>
            <p:nvPr>
              <p:custDataLst>
                <p:tags r:id="rId2"/>
              </p:custDataLst>
            </p:nvPr>
          </p:nvSpPr>
          <p:spPr>
            <a:xfrm>
              <a:off x="2412" y="690"/>
              <a:ext cx="3430" cy="1177"/>
            </a:xfrm>
            <a:prstGeom prst="rect">
              <a:avLst/>
            </a:prstGeom>
            <a:noFill/>
            <a:ln w="9525">
              <a:noFill/>
            </a:ln>
          </p:spPr>
          <p:txBody>
            <a:bodyPr wrap="square" lIns="70898" tIns="35448" rIns="70898" bIns="35448" anchor="t" anchorCtr="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伏笔照应</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12291" name="文本占位符 12290"/>
          <p:cNvSpPr>
            <a:spLocks noGrp="1"/>
          </p:cNvSpPr>
          <p:nvPr>
            <p:custDataLst>
              <p:tags r:id="rId3"/>
            </p:custDataLst>
          </p:nvPr>
        </p:nvSpPr>
        <p:spPr>
          <a:xfrm>
            <a:off x="708025" y="2312670"/>
            <a:ext cx="10909300" cy="4013835"/>
          </a:xfrm>
          <a:prstGeom prst="rect">
            <a:avLst/>
          </a:prstGeom>
        </p:spPr>
        <p:style>
          <a:lnRef idx="2">
            <a:schemeClr val="dk1"/>
          </a:lnRef>
          <a:fillRef idx="1">
            <a:schemeClr val="lt1"/>
          </a:fillRef>
          <a:effectRef idx="0">
            <a:schemeClr val="dk1"/>
          </a:effectRef>
          <a:fontRef idx="minor">
            <a:schemeClr val="dk1"/>
          </a:fontRef>
        </p:style>
        <p:txBody>
          <a:bodyPr vert="horz" lIns="91440" tIns="45720" rIns="91440" bIns="4572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lnSpc>
                <a:spcPct val="100000"/>
              </a:lnSpc>
              <a:spcAft>
                <a:spcPts val="0"/>
              </a:spcAft>
              <a:buNone/>
            </a:pPr>
            <a:r>
              <a:rPr lang="en-US" altLang="zh-CN" sz="2700" b="1" dirty="0">
                <a:solidFill>
                  <a:srgbClr val="FF0000"/>
                </a:solidFill>
                <a:latin typeface="宋体" panose="02010600030101010101" pitchFamily="2" charset="-122"/>
                <a:ea typeface="宋体" panose="02010600030101010101" pitchFamily="2" charset="-122"/>
              </a:rPr>
              <a:t> </a:t>
            </a:r>
            <a:r>
              <a:rPr lang="zh-CN" altLang="en-US" sz="3500" b="1" dirty="0">
                <a:solidFill>
                  <a:srgbClr val="FF0000"/>
                </a:solidFill>
                <a:latin typeface="宋体" panose="02010600030101010101" pitchFamily="2" charset="-122"/>
                <a:ea typeface="宋体" panose="02010600030101010101" pitchFamily="2" charset="-122"/>
              </a:rPr>
              <a:t>知识卡片</a:t>
            </a:r>
            <a:r>
              <a:rPr lang="en-US" altLang="zh-CN" sz="3500" b="1" dirty="0">
                <a:solidFill>
                  <a:srgbClr val="FF0000"/>
                </a:solidFill>
                <a:latin typeface="宋体" panose="02010600030101010101" pitchFamily="2" charset="-122"/>
                <a:ea typeface="宋体" panose="02010600030101010101" pitchFamily="2" charset="-122"/>
              </a:rPr>
              <a:t>                                                                   </a:t>
            </a:r>
            <a:endParaRPr lang="en-US" altLang="zh-CN" sz="3500" b="1" dirty="0">
              <a:solidFill>
                <a:srgbClr val="FF0000"/>
              </a:solidFill>
              <a:latin typeface="宋体" panose="02010600030101010101" pitchFamily="2" charset="-122"/>
              <a:ea typeface="宋体" panose="02010600030101010101" pitchFamily="2" charset="-122"/>
            </a:endParaRPr>
          </a:p>
          <a:p>
            <a:pPr marL="0" indent="0" fontAlgn="auto">
              <a:lnSpc>
                <a:spcPct val="100000"/>
              </a:lnSpc>
              <a:spcAft>
                <a:spcPts val="0"/>
              </a:spcAft>
              <a:buNone/>
            </a:pPr>
            <a:r>
              <a:rPr lang="en-US" altLang="zh-CN" sz="3500" b="1" dirty="0">
                <a:solidFill>
                  <a:srgbClr val="FF0000"/>
                </a:solidFill>
                <a:latin typeface="宋体" panose="02010600030101010101" pitchFamily="2" charset="-122"/>
                <a:ea typeface="宋体" panose="02010600030101010101" pitchFamily="2" charset="-122"/>
              </a:rPr>
              <a:t>   </a:t>
            </a:r>
            <a:r>
              <a:rPr lang="en-US" altLang="zh-CN" sz="3500" b="1" dirty="0">
                <a:solidFill>
                  <a:srgbClr val="FF0000"/>
                </a:solidFill>
                <a:latin typeface="宋体" panose="02010600030101010101" pitchFamily="2" charset="-122"/>
                <a:ea typeface="宋体" panose="02010600030101010101" pitchFamily="2" charset="-122"/>
                <a:cs typeface="宋体" panose="02010600030101010101" pitchFamily="2" charset="-122"/>
              </a:rPr>
              <a:t> </a:t>
            </a:r>
            <a:r>
              <a:rPr sz="3500" b="1">
                <a:latin typeface="宋体" panose="02010600030101010101" pitchFamily="2" charset="-122"/>
                <a:ea typeface="宋体" panose="02010600030101010101" pitchFamily="2" charset="-122"/>
                <a:cs typeface="宋体" panose="02010600030101010101" pitchFamily="2" charset="-122"/>
              </a:rPr>
              <a:t>伏笔</a:t>
            </a:r>
            <a:r>
              <a:rPr lang="en-US" altLang="zh-CN" sz="3500" b="1">
                <a:latin typeface="Arial" panose="020B0604020202020204" pitchFamily="34" charset="0"/>
                <a:ea typeface="宋体" panose="02010600030101010101" pitchFamily="2" charset="-122"/>
                <a:sym typeface="宋体" panose="02010600030101010101" pitchFamily="2" charset="-122"/>
              </a:rPr>
              <a:t>:</a:t>
            </a:r>
            <a:r>
              <a:rPr lang="zh-CN" altLang="en-US" sz="3500" b="1">
                <a:latin typeface="Arial" panose="020B0604020202020204" pitchFamily="34" charset="0"/>
                <a:ea typeface="宋体" panose="02010600030101010101" pitchFamily="2" charset="-122"/>
                <a:sym typeface="宋体" panose="02010600030101010101" pitchFamily="2" charset="-122"/>
              </a:rPr>
              <a:t>就是</a:t>
            </a:r>
            <a:r>
              <a:rPr lang="zh-CN" sz="3500" b="1">
                <a:latin typeface="宋体" panose="02010600030101010101" pitchFamily="2" charset="-122"/>
                <a:ea typeface="宋体" panose="02010600030101010101" pitchFamily="2" charset="-122"/>
                <a:cs typeface="宋体" panose="02010600030101010101" pitchFamily="2" charset="-122"/>
              </a:rPr>
              <a:t>上文看似无关紧要的事或物</a:t>
            </a:r>
            <a:r>
              <a:rPr lang="en-US" altLang="zh-CN" sz="3500" b="1">
                <a:ea typeface="SimSun-ExtB" panose="02010609060101010101" pitchFamily="49" charset="-122"/>
                <a:sym typeface="宋体" panose="02010600030101010101" pitchFamily="2" charset="-122"/>
              </a:rPr>
              <a:t>,</a:t>
            </a:r>
            <a:r>
              <a:rPr sz="3500" b="1" u="sng">
                <a:solidFill>
                  <a:srgbClr val="FF0000"/>
                </a:solidFill>
                <a:latin typeface="宋体" panose="02010600030101010101" pitchFamily="2" charset="-122"/>
                <a:ea typeface="宋体" panose="02010600030101010101" pitchFamily="2" charset="-122"/>
                <a:cs typeface="宋体" panose="02010600030101010101" pitchFamily="2" charset="-122"/>
              </a:rPr>
              <a:t>对下文</a:t>
            </a:r>
            <a:r>
              <a:rPr sz="3500" b="1">
                <a:latin typeface="宋体" panose="02010600030101010101" pitchFamily="2" charset="-122"/>
                <a:ea typeface="宋体" panose="02010600030101010101" pitchFamily="2" charset="-122"/>
                <a:cs typeface="宋体" panose="02010600030101010101" pitchFamily="2" charset="-122"/>
              </a:rPr>
              <a:t>将要出现的</a:t>
            </a:r>
            <a:r>
              <a:rPr lang="zh-CN" sz="3500" b="1">
                <a:solidFill>
                  <a:schemeClr val="dk1"/>
                </a:solidFill>
                <a:latin typeface="宋体" panose="02010600030101010101" pitchFamily="2" charset="-122"/>
                <a:ea typeface="宋体" panose="02010600030101010101" pitchFamily="2" charset="-122"/>
                <a:cs typeface="宋体" panose="02010600030101010101" pitchFamily="2" charset="-122"/>
                <a:sym typeface="+mn-ea"/>
              </a:rPr>
              <a:t>人物</a:t>
            </a:r>
            <a:r>
              <a:rPr lang="zh-CN" sz="3500" b="1">
                <a:solidFill>
                  <a:schemeClr val="dk1"/>
                </a:solidFill>
                <a:latin typeface="宋体" panose="02010600030101010101" pitchFamily="2" charset="-122"/>
                <a:ea typeface="宋体" panose="02010600030101010101" pitchFamily="2" charset="-122"/>
                <a:cs typeface="宋体" panose="02010600030101010101" pitchFamily="2" charset="-122"/>
                <a:sym typeface="+mn-ea"/>
              </a:rPr>
              <a:t>或</a:t>
            </a:r>
            <a:r>
              <a:rPr lang="zh-CN" sz="3500" b="1">
                <a:solidFill>
                  <a:schemeClr val="dk1"/>
                </a:solidFill>
                <a:latin typeface="宋体" panose="02010600030101010101" pitchFamily="2" charset="-122"/>
                <a:ea typeface="宋体" panose="02010600030101010101" pitchFamily="2" charset="-122"/>
                <a:cs typeface="宋体" panose="02010600030101010101" pitchFamily="2" charset="-122"/>
                <a:sym typeface="+mn-ea"/>
              </a:rPr>
              <a:t>事件预先</a:t>
            </a:r>
            <a:r>
              <a:rPr lang="zh-CN" sz="3500" b="1" u="sng">
                <a:solidFill>
                  <a:srgbClr val="FF0000"/>
                </a:solidFill>
                <a:latin typeface="宋体" panose="02010600030101010101" pitchFamily="2" charset="-122"/>
                <a:ea typeface="宋体" panose="02010600030101010101" pitchFamily="2" charset="-122"/>
                <a:cs typeface="宋体" panose="02010600030101010101" pitchFamily="2" charset="-122"/>
              </a:rPr>
              <a:t>做</a:t>
            </a:r>
            <a:r>
              <a:rPr sz="3500" b="1">
                <a:solidFill>
                  <a:schemeClr val="tx1"/>
                </a:solidFill>
                <a:latin typeface="宋体" panose="02010600030101010101" pitchFamily="2" charset="-122"/>
                <a:ea typeface="宋体" panose="02010600030101010101" pitchFamily="2" charset="-122"/>
                <a:cs typeface="宋体" panose="02010600030101010101" pitchFamily="2" charset="-122"/>
              </a:rPr>
              <a:t>的</a:t>
            </a:r>
            <a:r>
              <a:rPr sz="3500" b="1">
                <a:latin typeface="宋体" panose="02010600030101010101" pitchFamily="2" charset="-122"/>
                <a:ea typeface="宋体" panose="02010600030101010101" pitchFamily="2" charset="-122"/>
                <a:cs typeface="宋体" panose="02010600030101010101" pitchFamily="2" charset="-122"/>
              </a:rPr>
              <a:t>某种</a:t>
            </a:r>
            <a:r>
              <a:rPr sz="3500" b="1" u="sng">
                <a:solidFill>
                  <a:srgbClr val="FF0000"/>
                </a:solidFill>
                <a:latin typeface="宋体" panose="02010600030101010101" pitchFamily="2" charset="-122"/>
                <a:ea typeface="宋体" panose="02010600030101010101" pitchFamily="2" charset="-122"/>
                <a:cs typeface="宋体" panose="02010600030101010101" pitchFamily="2" charset="-122"/>
              </a:rPr>
              <a:t>提示或暗示</a:t>
            </a:r>
            <a:r>
              <a:rPr lang="zh-CN" altLang="en-US" sz="35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。它常常与</a:t>
            </a:r>
            <a:r>
              <a:rPr lang="zh-CN" altLang="en-US" sz="35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照应</a:t>
            </a:r>
            <a:r>
              <a:rPr lang="zh-CN" altLang="en-US" sz="35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配合使用</a:t>
            </a:r>
            <a:r>
              <a:rPr lang="en-US" altLang="zh-CN" sz="3500" b="1">
                <a:ea typeface="SimSun-ExtB" panose="02010609060101010101" pitchFamily="49" charset="-122"/>
                <a:sym typeface="宋体" panose="02010600030101010101" pitchFamily="2" charset="-122"/>
              </a:rPr>
              <a:t>,</a:t>
            </a:r>
            <a:r>
              <a:rPr lang="zh-CN" altLang="en-US" sz="3500" b="1">
                <a:ea typeface="SimSun-ExtB" panose="02010609060101010101" pitchFamily="49" charset="-122"/>
                <a:sym typeface="宋体" panose="02010600030101010101" pitchFamily="2" charset="-122"/>
              </a:rPr>
              <a:t>即</a:t>
            </a:r>
            <a:r>
              <a:rPr lang="zh-CN" altLang="en-US" sz="35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500" b="1">
                <a:solidFill>
                  <a:schemeClr val="tx1"/>
                </a:solidFill>
                <a:ea typeface="SimSun-ExtB" panose="02010609060101010101" pitchFamily="49" charset="-122"/>
                <a:sym typeface="宋体" panose="02010600030101010101" pitchFamily="2" charset="-122"/>
              </a:rPr>
              <a:t>前有</a:t>
            </a:r>
            <a:r>
              <a:rPr sz="35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伏笔</a:t>
            </a:r>
            <a:r>
              <a:rPr lang="en-US" altLang="zh-CN" sz="3500" b="1">
                <a:solidFill>
                  <a:schemeClr val="tx1"/>
                </a:solidFill>
                <a:ea typeface="SimSun-ExtB" panose="02010609060101010101" pitchFamily="49" charset="-122"/>
                <a:sym typeface="宋体" panose="02010600030101010101" pitchFamily="2" charset="-122"/>
              </a:rPr>
              <a:t>,</a:t>
            </a:r>
            <a:r>
              <a:rPr lang="zh-CN" altLang="en-US" sz="3500" b="1">
                <a:solidFill>
                  <a:schemeClr val="tx1"/>
                </a:solidFill>
                <a:ea typeface="SimSun-ExtB" panose="02010609060101010101" pitchFamily="49" charset="-122"/>
                <a:sym typeface="宋体" panose="02010600030101010101" pitchFamily="2" charset="-122"/>
              </a:rPr>
              <a:t>后有</a:t>
            </a:r>
            <a:r>
              <a:rPr lang="zh-CN" altLang="en-US" sz="35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照应”。伏笔交代含蓄</a:t>
            </a:r>
            <a:r>
              <a:rPr lang="en-US" altLang="zh-CN" sz="3500" b="1">
                <a:ea typeface="SimSun-ExtB" panose="02010609060101010101" pitchFamily="49" charset="-122"/>
                <a:sym typeface="宋体" panose="02010600030101010101" pitchFamily="2" charset="-122"/>
              </a:rPr>
              <a:t>,</a:t>
            </a:r>
            <a:r>
              <a:rPr lang="zh-CN" altLang="en-US" sz="3500" b="1">
                <a:solidFill>
                  <a:srgbClr val="FF0000"/>
                </a:solidFill>
                <a:ea typeface="SimSun-ExtB" panose="02010609060101010101" pitchFamily="49" charset="-122"/>
                <a:sym typeface="宋体" panose="02010600030101010101" pitchFamily="2" charset="-122"/>
              </a:rPr>
              <a:t>最后的谜底既出人意料又在情理之中</a:t>
            </a:r>
            <a:r>
              <a:rPr lang="zh-CN" altLang="en-US" sz="35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5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00000"/>
              </a:lnSpc>
              <a:spcAft>
                <a:spcPts val="0"/>
              </a:spcAft>
              <a:buNone/>
            </a:pPr>
            <a:r>
              <a:rPr lang="en-US" altLang="zh-CN" sz="3500" b="1">
                <a:latin typeface="宋体" panose="02010600030101010101" pitchFamily="2" charset="-122"/>
                <a:ea typeface="宋体" panose="02010600030101010101" pitchFamily="2" charset="-122"/>
                <a:cs typeface="宋体" panose="02010600030101010101" pitchFamily="2" charset="-122"/>
                <a:sym typeface="+mn-ea"/>
              </a:rPr>
              <a:t>    </a:t>
            </a:r>
            <a:r>
              <a:rPr lang="zh-CN" sz="3500" b="1">
                <a:latin typeface="宋体" panose="02010600030101010101" pitchFamily="2" charset="-122"/>
                <a:ea typeface="宋体" panose="02010600030101010101" pitchFamily="2" charset="-122"/>
                <a:cs typeface="宋体" panose="02010600030101010101" pitchFamily="2" charset="-122"/>
                <a:sym typeface="+mn-ea"/>
              </a:rPr>
              <a:t>悬念</a:t>
            </a:r>
            <a:r>
              <a:rPr lang="en-US" altLang="zh-CN" sz="3500" b="1">
                <a:latin typeface="Arial" panose="020B0604020202020204" pitchFamily="34" charset="0"/>
                <a:ea typeface="宋体" panose="02010600030101010101" pitchFamily="2" charset="-122"/>
                <a:sym typeface="宋体" panose="02010600030101010101" pitchFamily="2" charset="-122"/>
              </a:rPr>
              <a:t>:</a:t>
            </a:r>
            <a:r>
              <a:rPr lang="zh-CN" altLang="en-US" sz="3500" b="1">
                <a:ea typeface="SimSun-ExtB" panose="02010609060101010101" pitchFamily="49" charset="-122"/>
                <a:sym typeface="宋体" panose="02010600030101010101" pitchFamily="2" charset="-122"/>
              </a:rPr>
              <a:t>即</a:t>
            </a:r>
            <a:r>
              <a:rPr lang="zh-CN" sz="3500" b="1">
                <a:solidFill>
                  <a:srgbClr val="FF0000"/>
                </a:solidFill>
                <a:ea typeface="SimSun-ExtB" panose="02010609060101010101" pitchFamily="49" charset="-122"/>
                <a:sym typeface="宋体" panose="02010600030101010101" pitchFamily="2" charset="-122"/>
              </a:rPr>
              <a:t>设置疑团</a:t>
            </a:r>
            <a:r>
              <a:rPr lang="en-US" altLang="zh-CN" sz="3500" b="1">
                <a:ea typeface="SimSun-ExtB" panose="02010609060101010101" pitchFamily="49" charset="-122"/>
                <a:sym typeface="宋体" panose="02010600030101010101" pitchFamily="2" charset="-122"/>
              </a:rPr>
              <a:t>,</a:t>
            </a:r>
            <a:r>
              <a:rPr lang="zh-CN" altLang="en-US" sz="3500" b="1">
                <a:ea typeface="SimSun-ExtB" panose="02010609060101010101" pitchFamily="49" charset="-122"/>
                <a:sym typeface="宋体" panose="02010600030101010101" pitchFamily="2" charset="-122"/>
              </a:rPr>
              <a:t>暂不做解答</a:t>
            </a:r>
            <a:r>
              <a:rPr lang="en-US" altLang="zh-CN" sz="3500" b="1">
                <a:ea typeface="SimSun-ExtB" panose="02010609060101010101" pitchFamily="49" charset="-122"/>
                <a:sym typeface="宋体" panose="02010600030101010101" pitchFamily="2" charset="-122"/>
              </a:rPr>
              <a:t>,</a:t>
            </a:r>
            <a:r>
              <a:rPr lang="zh-CN" altLang="en-US" sz="3500" b="1">
                <a:ea typeface="SimSun-ExtB" panose="02010609060101010101" pitchFamily="49" charset="-122"/>
                <a:sym typeface="宋体" panose="02010600030101010101" pitchFamily="2" charset="-122"/>
              </a:rPr>
              <a:t>借以</a:t>
            </a:r>
            <a:r>
              <a:rPr lang="zh-CN" altLang="en-US" sz="3500" b="1"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激发读者的阅读兴趣</a:t>
            </a:r>
            <a:r>
              <a:rPr lang="zh-CN" altLang="en-US" sz="35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35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endParaRPr>
          </a:p>
          <a:p>
            <a:pPr marL="0" indent="0" fontAlgn="auto">
              <a:lnSpc>
                <a:spcPct val="100000"/>
              </a:lnSpc>
              <a:spcAft>
                <a:spcPts val="0"/>
              </a:spcAft>
              <a:buNone/>
            </a:pPr>
            <a:endParaRPr lang="zh-CN" altLang="en-US" sz="3500" b="1" dirty="0">
              <a:solidFill>
                <a:schemeClr val="dk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矩形 3"/>
          <p:cNvSpPr/>
          <p:nvPr>
            <p:custDataLst>
              <p:tags r:id="rId4"/>
            </p:custDataLst>
          </p:nvPr>
        </p:nvSpPr>
        <p:spPr>
          <a:xfrm>
            <a:off x="1116965" y="1569085"/>
            <a:ext cx="10584815" cy="629920"/>
          </a:xfrm>
          <a:prstGeom prst="rect">
            <a:avLst/>
          </a:prstGeom>
        </p:spPr>
        <p:txBody>
          <a:bodyPr wrap="square">
            <a:spAutoFit/>
          </a:bodyPr>
          <a:p>
            <a:pPr algn="l" fontAlgn="auto">
              <a:spcAft>
                <a:spcPts val="0"/>
              </a:spcAft>
              <a:defRPr/>
            </a:pPr>
            <a:r>
              <a:rPr lang="zh-CN" sz="3500" b="1" dirty="0">
                <a:solidFill>
                  <a:schemeClr val="tx1"/>
                </a:solidFill>
                <a:latin typeface="宋体" panose="02010600030101010101" pitchFamily="2" charset="-122"/>
                <a:ea typeface="宋体" panose="02010600030101010101" pitchFamily="2" charset="-122"/>
              </a:rPr>
              <a:t>试</a:t>
            </a:r>
            <a:r>
              <a:rPr sz="3500" b="1" dirty="0">
                <a:solidFill>
                  <a:schemeClr val="tx1"/>
                </a:solidFill>
                <a:latin typeface="宋体" panose="02010600030101010101" pitchFamily="2" charset="-122"/>
                <a:ea typeface="宋体" panose="02010600030101010101" pitchFamily="2" charset="-122"/>
              </a:rPr>
              <a:t>找出文中</a:t>
            </a:r>
            <a:r>
              <a:rPr lang="zh-CN" sz="3500" b="1" dirty="0">
                <a:solidFill>
                  <a:schemeClr val="tx1"/>
                </a:solidFill>
                <a:latin typeface="宋体" panose="02010600030101010101" pitchFamily="2" charset="-122"/>
                <a:ea typeface="宋体" panose="02010600030101010101" pitchFamily="2" charset="-122"/>
              </a:rPr>
              <a:t>几处</a:t>
            </a:r>
            <a:r>
              <a:rPr sz="3500" b="1" dirty="0">
                <a:solidFill>
                  <a:schemeClr val="tx1"/>
                </a:solidFill>
                <a:latin typeface="Arial" panose="020B0604020202020204" pitchFamily="34" charset="0"/>
                <a:ea typeface="宋体" panose="02010600030101010101" pitchFamily="2" charset="-122"/>
                <a:cs typeface="Arial" panose="020B0604020202020204" pitchFamily="34" charset="0"/>
              </a:rPr>
              <a:t>伏笔</a:t>
            </a:r>
            <a:r>
              <a:rPr lang="zh-CN" sz="3500" b="1" dirty="0">
                <a:solidFill>
                  <a:schemeClr val="tx1"/>
                </a:solidFill>
                <a:latin typeface="Arial" panose="020B0604020202020204" pitchFamily="34" charset="0"/>
                <a:ea typeface="宋体" panose="02010600030101010101" pitchFamily="2" charset="-122"/>
                <a:cs typeface="Arial" panose="020B0604020202020204" pitchFamily="34" charset="0"/>
              </a:rPr>
              <a:t>和</a:t>
            </a:r>
            <a:r>
              <a:rPr sz="3500" b="1" dirty="0">
                <a:solidFill>
                  <a:schemeClr val="tx1"/>
                </a:solidFill>
                <a:latin typeface="Arial" panose="020B0604020202020204" pitchFamily="34" charset="0"/>
                <a:ea typeface="宋体" panose="02010600030101010101" pitchFamily="2" charset="-122"/>
                <a:cs typeface="Arial" panose="020B0604020202020204" pitchFamily="34" charset="0"/>
              </a:rPr>
              <a:t>悬念</a:t>
            </a:r>
            <a:r>
              <a:rPr lang="en-US" altLang="zh-CN" sz="3500" b="1">
                <a:ea typeface="SimSun-ExtB" panose="02010609060101010101" pitchFamily="49" charset="-122"/>
                <a:sym typeface="宋体" panose="02010600030101010101" pitchFamily="2" charset="-122"/>
              </a:rPr>
              <a:t>,</a:t>
            </a:r>
            <a:r>
              <a:rPr lang="zh-CN" altLang="en-US" sz="3500" b="1">
                <a:ea typeface="SimSun-ExtB" panose="02010609060101010101" pitchFamily="49" charset="-122"/>
                <a:sym typeface="宋体" panose="02010600030101010101" pitchFamily="2" charset="-122"/>
              </a:rPr>
              <a:t>体会文章精巧的构思</a:t>
            </a:r>
            <a:r>
              <a:rPr sz="3500" b="1" dirty="0">
                <a:solidFill>
                  <a:schemeClr val="tx1"/>
                </a:solidFill>
                <a:latin typeface="宋体" panose="02010600030101010101" pitchFamily="2" charset="-122"/>
                <a:ea typeface="宋体" panose="02010600030101010101" pitchFamily="2" charset="-122"/>
              </a:rPr>
              <a:t>。</a:t>
            </a:r>
            <a:endParaRPr sz="3500" b="1" dirty="0">
              <a:solidFill>
                <a:schemeClr val="tx1"/>
              </a:solidFill>
              <a:latin typeface="宋体" panose="02010600030101010101" pitchFamily="2" charset="-122"/>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graphicFrame>
        <p:nvGraphicFramePr>
          <p:cNvPr id="32815" name="表格 32814"/>
          <p:cNvGraphicFramePr/>
          <p:nvPr>
            <p:custDataLst>
              <p:tags r:id="rId1"/>
            </p:custDataLst>
          </p:nvPr>
        </p:nvGraphicFramePr>
        <p:xfrm>
          <a:off x="0" y="309245"/>
          <a:ext cx="12192000" cy="6239510"/>
        </p:xfrm>
        <a:graphic>
          <a:graphicData uri="http://schemas.openxmlformats.org/drawingml/2006/table">
            <a:tbl>
              <a:tblPr/>
              <a:tblGrid>
                <a:gridCol w="4297680"/>
                <a:gridCol w="7894320"/>
              </a:tblGrid>
              <a:tr h="668020">
                <a:tc gridSpan="2">
                  <a:txBody>
                    <a:bodyPr/>
                    <a:p>
                      <a:pPr marL="0" lvl="0" indent="0" algn="ctr">
                        <a:buNone/>
                      </a:pPr>
                      <a:r>
                        <a:rPr lang="zh-CN" altLang="en-US" sz="3600" b="1" dirty="0">
                          <a:solidFill>
                            <a:schemeClr val="tx1"/>
                          </a:solidFill>
                          <a:uFillTx/>
                          <a:latin typeface="宋体" panose="02010600030101010101" pitchFamily="2" charset="-122"/>
                          <a:ea typeface="宋体" panose="02010600030101010101" pitchFamily="2" charset="-122"/>
                          <a:sym typeface="+mn-ea"/>
                        </a:rPr>
                        <a:t>巧埋伏笔</a:t>
                      </a:r>
                      <a:endParaRPr lang="zh-CN" altLang="en-US" sz="3600" b="1" dirty="0">
                        <a:solidFill>
                          <a:schemeClr val="tx1"/>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668020">
                <a:tc>
                  <a:txBody>
                    <a:bodyPr/>
                    <a:p>
                      <a:pPr marL="0" lvl="0" indent="0" algn="ctr">
                        <a:buNone/>
                      </a:pPr>
                      <a:r>
                        <a:rPr sz="3600" b="1" dirty="0">
                          <a:latin typeface="Arial" panose="020B0604020202020204" pitchFamily="34" charset="0"/>
                          <a:ea typeface="宋体" panose="02010600030101010101" pitchFamily="2" charset="-122"/>
                          <a:cs typeface="Arial" panose="020B0604020202020204" pitchFamily="34" charset="0"/>
                          <a:sym typeface="+mn-ea"/>
                        </a:rPr>
                        <a:t>伏笔</a:t>
                      </a:r>
                      <a:endParaRPr lang="zh-CN" altLang="en-US" sz="3600" b="1" dirty="0">
                        <a:solidFill>
                          <a:schemeClr val="tx1"/>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sz="3600" b="1" dirty="0">
                          <a:latin typeface="Arial" panose="020B0604020202020204" pitchFamily="34" charset="0"/>
                          <a:ea typeface="宋体" panose="02010600030101010101" pitchFamily="2" charset="-122"/>
                          <a:cs typeface="Arial" panose="020B0604020202020204" pitchFamily="34" charset="0"/>
                          <a:sym typeface="+mn-ea"/>
                        </a:rPr>
                        <a:t>照应</a:t>
                      </a:r>
                      <a:endParaRPr lang="zh-CN" altLang="en-US" sz="3600" b="1" dirty="0">
                        <a:solidFill>
                          <a:schemeClr val="tx1"/>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05535">
                <a:tc>
                  <a:txBody>
                    <a:bodyPr/>
                    <a:p>
                      <a:pPr marL="0" lvl="0" indent="0" algn="l">
                        <a:buNone/>
                      </a:pPr>
                      <a:endParaRPr lang="zh-CN" sz="3600" b="1" dirty="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545590">
                <a:tc>
                  <a:txBody>
                    <a:bodyPr/>
                    <a:p>
                      <a:pPr marL="0" lvl="0" indent="0" algn="l">
                        <a:buNone/>
                      </a:pPr>
                      <a:endParaRPr lang="zh-CN" altLang="en-US" sz="3600" b="1" dirty="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167765">
                <a:tc>
                  <a:txBody>
                    <a:bodyPr/>
                    <a:p>
                      <a:pPr marL="0" lvl="0" indent="0" algn="l">
                        <a:buNone/>
                      </a:pPr>
                      <a:endParaRPr lang="zh-CN" altLang="en-US" sz="3600" b="1" dirty="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084580">
                <a:tc>
                  <a:txBody>
                    <a:bodyPr/>
                    <a:p>
                      <a:pPr marL="0" lvl="0" indent="0" algn="l">
                        <a:buNone/>
                      </a:pPr>
                      <a:endParaRPr lang="zh-CN" altLang="en-US" sz="3600" b="1" dirty="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custDataLst>
              <p:tags r:id="rId2"/>
            </p:custDataLst>
          </p:nvPr>
        </p:nvSpPr>
        <p:spPr>
          <a:xfrm>
            <a:off x="635" y="1630045"/>
            <a:ext cx="4312285" cy="1076325"/>
          </a:xfrm>
          <a:prstGeom prst="rect">
            <a:avLst/>
          </a:prstGeom>
          <a:noFill/>
        </p:spPr>
        <p:txBody>
          <a:bodyPr wrap="square" rtlCol="0" anchor="t">
            <a:spAutoFit/>
          </a:bodyPr>
          <a:p>
            <a:pPr algn="just">
              <a:lnSpc>
                <a:spcPct val="100000"/>
              </a:lnSpc>
              <a:spcBef>
                <a:spcPct val="50000"/>
              </a:spcBef>
            </a:pPr>
            <a:r>
              <a:rPr sz="3200">
                <a:sym typeface="+mn-ea"/>
              </a:rPr>
              <a:t>(</a:t>
            </a:r>
            <a:r>
              <a:rPr lang="en-US" altLang="zh-CN" sz="3200">
                <a:latin typeface="Arial" panose="020B0604020202020204" pitchFamily="34" charset="0"/>
                <a:ea typeface="宋体" panose="02010600030101010101" pitchFamily="2" charset="-122"/>
                <a:cs typeface="Arial" panose="020B0604020202020204" pitchFamily="34" charset="0"/>
                <a:sym typeface="+mn-ea"/>
              </a:rPr>
              <a:t>2</a:t>
            </a:r>
            <a:r>
              <a:rPr lang="zh-CN" altLang="en-US" sz="3200" b="1">
                <a:latin typeface="宋体" panose="02010600030101010101" pitchFamily="2" charset="-122"/>
                <a:ea typeface="宋体" panose="02010600030101010101" pitchFamily="2" charset="-122"/>
                <a:sym typeface="+mn-ea"/>
              </a:rPr>
              <a:t>段</a:t>
            </a:r>
            <a:r>
              <a:rPr sz="3200">
                <a:sym typeface="+mn-ea"/>
              </a:rPr>
              <a:t>)</a:t>
            </a:r>
            <a:r>
              <a:rPr sz="3200" b="1">
                <a:latin typeface="Arial" panose="020B0604020202020204" pitchFamily="34" charset="0"/>
                <a:ea typeface="宋体" panose="02010600030101010101" pitchFamily="2" charset="-122"/>
                <a:cs typeface="Arial" panose="020B0604020202020204" pitchFamily="34" charset="0"/>
                <a:sym typeface="+mn-ea"/>
              </a:rPr>
              <a:t>她面前有一支失重的铅笔飘在空中。</a:t>
            </a:r>
            <a:endParaRPr lang="zh-CN" altLang="en-US" sz="3200">
              <a:sym typeface="+mn-ea"/>
            </a:endParaRPr>
          </a:p>
        </p:txBody>
      </p:sp>
      <p:sp>
        <p:nvSpPr>
          <p:cNvPr id="5" name="文本框 4"/>
          <p:cNvSpPr txBox="1"/>
          <p:nvPr>
            <p:custDataLst>
              <p:tags r:id="rId3"/>
            </p:custDataLst>
          </p:nvPr>
        </p:nvSpPr>
        <p:spPr>
          <a:xfrm>
            <a:off x="4312920" y="1630045"/>
            <a:ext cx="7878445" cy="1076325"/>
          </a:xfrm>
          <a:prstGeom prst="rect">
            <a:avLst/>
          </a:prstGeom>
          <a:noFill/>
        </p:spPr>
        <p:txBody>
          <a:bodyPr wrap="square" rtlCol="0" anchor="t">
            <a:spAutoFit/>
          </a:bodyPr>
          <a:p>
            <a:pPr algn="just">
              <a:lnSpc>
                <a:spcPct val="100000"/>
              </a:lnSpc>
              <a:spcBef>
                <a:spcPct val="50000"/>
              </a:spcBef>
            </a:pPr>
            <a:r>
              <a:rPr sz="3200">
                <a:sym typeface="+mn-ea"/>
              </a:rPr>
              <a:t>(</a:t>
            </a:r>
            <a:r>
              <a:rPr lang="en-US" altLang="zh-CN" sz="3200">
                <a:latin typeface="Arial" panose="020B0604020202020204" pitchFamily="34" charset="0"/>
                <a:ea typeface="宋体" panose="02010600030101010101" pitchFamily="2" charset="-122"/>
                <a:cs typeface="Arial" panose="020B0604020202020204" pitchFamily="34" charset="0"/>
                <a:sym typeface="+mn-ea"/>
              </a:rPr>
              <a:t>25</a:t>
            </a:r>
            <a:r>
              <a:rPr lang="zh-CN" altLang="en-US" sz="3200" b="1">
                <a:latin typeface="宋体" panose="02010600030101010101" pitchFamily="2" charset="-122"/>
                <a:ea typeface="宋体" panose="02010600030101010101" pitchFamily="2" charset="-122"/>
                <a:sym typeface="+mn-ea"/>
              </a:rPr>
              <a:t>段</a:t>
            </a:r>
            <a:r>
              <a:rPr sz="3200">
                <a:sym typeface="+mn-ea"/>
              </a:rPr>
              <a:t>)</a:t>
            </a:r>
            <a:r>
              <a:rPr sz="3200" b="1">
                <a:latin typeface="Arial" panose="020B0604020202020204" pitchFamily="34" charset="0"/>
                <a:ea typeface="宋体" panose="02010600030101010101" pitchFamily="2" charset="-122"/>
                <a:cs typeface="Arial" panose="020B0604020202020204" pitchFamily="34" charset="0"/>
                <a:sym typeface="+mn-ea"/>
              </a:rPr>
              <a:t>她头顶上打转的失重的铅笔</a:t>
            </a:r>
            <a:r>
              <a:rPr lang="en-US" sz="3200" b="1">
                <a:latin typeface="宋体" panose="02010600030101010101" pitchFamily="2" charset="-122"/>
                <a:ea typeface="宋体" panose="02010600030101010101" pitchFamily="2" charset="-122"/>
                <a:cs typeface="Arial" panose="020B0604020202020204" pitchFamily="34" charset="0"/>
                <a:sym typeface="+mn-ea"/>
              </a:rPr>
              <a:t>……那支飘浮的铅笔又在我的眼前出现了</a:t>
            </a:r>
            <a:r>
              <a:rPr lang="zh-CN" altLang="en-US" sz="3200" b="1">
                <a:latin typeface="宋体" panose="02010600030101010101" pitchFamily="2" charset="-122"/>
                <a:ea typeface="宋体" panose="02010600030101010101" pitchFamily="2" charset="-122"/>
                <a:cs typeface="Arial" panose="020B0604020202020204" pitchFamily="34" charset="0"/>
                <a:sym typeface="+mn-ea"/>
              </a:rPr>
              <a:t>。</a:t>
            </a:r>
            <a:endParaRPr lang="zh-CN" altLang="en-US" sz="3200" b="1">
              <a:latin typeface="宋体" panose="02010600030101010101" pitchFamily="2" charset="-122"/>
              <a:ea typeface="宋体" panose="02010600030101010101" pitchFamily="2" charset="-122"/>
              <a:cs typeface="Arial" panose="020B0604020202020204" pitchFamily="34" charset="0"/>
              <a:sym typeface="+mn-ea"/>
            </a:endParaRPr>
          </a:p>
        </p:txBody>
      </p:sp>
      <p:sp>
        <p:nvSpPr>
          <p:cNvPr id="7" name="文本框 6"/>
          <p:cNvSpPr txBox="1"/>
          <p:nvPr>
            <p:custDataLst>
              <p:tags r:id="rId4"/>
            </p:custDataLst>
          </p:nvPr>
        </p:nvSpPr>
        <p:spPr>
          <a:xfrm>
            <a:off x="635" y="2780030"/>
            <a:ext cx="4312285" cy="1076325"/>
          </a:xfrm>
          <a:prstGeom prst="rect">
            <a:avLst/>
          </a:prstGeom>
          <a:noFill/>
        </p:spPr>
        <p:txBody>
          <a:bodyPr wrap="square" rtlCol="0" anchor="t">
            <a:spAutoFit/>
          </a:bodyPr>
          <a:p>
            <a:pPr algn="just">
              <a:lnSpc>
                <a:spcPct val="100000"/>
              </a:lnSpc>
              <a:spcBef>
                <a:spcPct val="50000"/>
              </a:spcBef>
            </a:pPr>
            <a:r>
              <a:rPr sz="3200">
                <a:sym typeface="+mn-ea"/>
              </a:rPr>
              <a:t>(</a:t>
            </a:r>
            <a:r>
              <a:rPr lang="en-US" altLang="zh-CN" sz="3200">
                <a:latin typeface="Arial" panose="020B0604020202020204" pitchFamily="34" charset="0"/>
                <a:ea typeface="宋体" panose="02010600030101010101" pitchFamily="2" charset="-122"/>
                <a:cs typeface="Arial" panose="020B0604020202020204" pitchFamily="34" charset="0"/>
                <a:sym typeface="+mn-ea"/>
              </a:rPr>
              <a:t>2</a:t>
            </a:r>
            <a:r>
              <a:rPr lang="zh-CN" altLang="en-US" sz="3200" b="1">
                <a:latin typeface="宋体" panose="02010600030101010101" pitchFamily="2" charset="-122"/>
                <a:ea typeface="宋体" panose="02010600030101010101" pitchFamily="2" charset="-122"/>
                <a:sym typeface="+mn-ea"/>
              </a:rPr>
              <a:t>段</a:t>
            </a:r>
            <a:r>
              <a:rPr sz="3200">
                <a:sym typeface="+mn-ea"/>
              </a:rPr>
              <a:t>)</a:t>
            </a:r>
            <a:r>
              <a:rPr sz="3200" b="1">
                <a:latin typeface="Arial" panose="020B0604020202020204" pitchFamily="34" charset="0"/>
                <a:ea typeface="宋体" panose="02010600030101010101" pitchFamily="2" charset="-122"/>
                <a:cs typeface="Arial" panose="020B0604020202020204" pitchFamily="34" charset="0"/>
                <a:sym typeface="+mn-ea"/>
              </a:rPr>
              <a:t>是一个好像刚毕业的小姑娘。</a:t>
            </a:r>
            <a:endParaRPr lang="zh-CN" altLang="en-US" sz="3200">
              <a:sym typeface="+mn-ea"/>
            </a:endParaRPr>
          </a:p>
        </p:txBody>
      </p:sp>
      <p:sp>
        <p:nvSpPr>
          <p:cNvPr id="8" name="文本框 7"/>
          <p:cNvSpPr txBox="1"/>
          <p:nvPr>
            <p:custDataLst>
              <p:tags r:id="rId5"/>
            </p:custDataLst>
          </p:nvPr>
        </p:nvSpPr>
        <p:spPr>
          <a:xfrm>
            <a:off x="4312920" y="2780030"/>
            <a:ext cx="7877810" cy="1568450"/>
          </a:xfrm>
          <a:prstGeom prst="rect">
            <a:avLst/>
          </a:prstGeom>
          <a:noFill/>
        </p:spPr>
        <p:txBody>
          <a:bodyPr wrap="square" rtlCol="0" anchor="t">
            <a:spAutoFit/>
          </a:bodyPr>
          <a:p>
            <a:pPr algn="just">
              <a:lnSpc>
                <a:spcPct val="100000"/>
              </a:lnSpc>
              <a:spcBef>
                <a:spcPct val="50000"/>
              </a:spcBef>
            </a:pPr>
            <a:r>
              <a:rPr sz="3200">
                <a:sym typeface="+mn-ea"/>
              </a:rPr>
              <a:t>(</a:t>
            </a:r>
            <a:r>
              <a:rPr lang="en-US" altLang="zh-CN" sz="3200">
                <a:latin typeface="Arial" panose="020B0604020202020204" pitchFamily="34" charset="0"/>
                <a:ea typeface="宋体" panose="02010600030101010101" pitchFamily="2" charset="-122"/>
                <a:cs typeface="Arial" panose="020B0604020202020204" pitchFamily="34" charset="0"/>
                <a:sym typeface="+mn-ea"/>
              </a:rPr>
              <a:t>42</a:t>
            </a:r>
            <a:r>
              <a:rPr lang="zh-CN" altLang="en-US" sz="3200" b="1">
                <a:latin typeface="宋体" panose="02010600030101010101" pitchFamily="2" charset="-122"/>
                <a:ea typeface="宋体" panose="02010600030101010101" pitchFamily="2" charset="-122"/>
                <a:sym typeface="+mn-ea"/>
              </a:rPr>
              <a:t>段</a:t>
            </a:r>
            <a:r>
              <a:rPr sz="3200">
                <a:sym typeface="+mn-ea"/>
              </a:rPr>
              <a:t>)</a:t>
            </a:r>
            <a:r>
              <a:rPr sz="3200" b="1">
                <a:latin typeface="宋体" panose="02010600030101010101" pitchFamily="2" charset="-122"/>
                <a:ea typeface="宋体" panose="02010600030101010101" pitchFamily="2" charset="-122"/>
                <a:cs typeface="宋体" panose="02010600030101010101" pitchFamily="2" charset="-122"/>
              </a:rPr>
              <a:t>飞船上的生命循环系统还可以运行50年至80年</a:t>
            </a:r>
            <a:r>
              <a:rPr sz="3200" b="1">
                <a:latin typeface="Arial" panose="020B0604020202020204" pitchFamily="34" charset="0"/>
                <a:ea typeface="宋体" panose="02010600030101010101" pitchFamily="2" charset="-122"/>
                <a:cs typeface="Arial" panose="020B0604020202020204" pitchFamily="34" charset="0"/>
                <a:sym typeface="+mn-ea"/>
              </a:rPr>
              <a:t>,</a:t>
            </a:r>
            <a:r>
              <a:rPr sz="3200" b="1">
                <a:latin typeface="宋体" panose="02010600030101010101" pitchFamily="2" charset="-122"/>
                <a:ea typeface="宋体" panose="02010600030101010101" pitchFamily="2" charset="-122"/>
                <a:cs typeface="宋体" panose="02010600030101010101" pitchFamily="2" charset="-122"/>
              </a:rPr>
              <a:t>她将在这不到10立方米的地心世界里度过自己的余生</a:t>
            </a:r>
            <a:r>
              <a:rPr lang="zh-CN" altLang="en-US" sz="3200" b="1">
                <a:latin typeface="宋体" panose="02010600030101010101" pitchFamily="2" charset="-122"/>
                <a:ea typeface="宋体" panose="02010600030101010101" pitchFamily="2" charset="-122"/>
                <a:cs typeface="Arial" panose="020B0604020202020204" pitchFamily="34" charset="0"/>
                <a:sym typeface="+mn-ea"/>
              </a:rPr>
              <a:t>。</a:t>
            </a:r>
            <a:endParaRPr lang="zh-CN" altLang="en-US" sz="3200" b="1">
              <a:latin typeface="宋体" panose="02010600030101010101" pitchFamily="2" charset="-122"/>
              <a:ea typeface="宋体" panose="02010600030101010101" pitchFamily="2" charset="-122"/>
              <a:cs typeface="Arial" panose="020B0604020202020204" pitchFamily="34" charset="0"/>
              <a:sym typeface="+mn-ea"/>
            </a:endParaRPr>
          </a:p>
        </p:txBody>
      </p:sp>
      <p:sp>
        <p:nvSpPr>
          <p:cNvPr id="9" name="文本框 8"/>
          <p:cNvSpPr txBox="1"/>
          <p:nvPr>
            <p:custDataLst>
              <p:tags r:id="rId6"/>
            </p:custDataLst>
          </p:nvPr>
        </p:nvSpPr>
        <p:spPr>
          <a:xfrm>
            <a:off x="43815" y="4285615"/>
            <a:ext cx="4269105" cy="1076325"/>
          </a:xfrm>
          <a:prstGeom prst="rect">
            <a:avLst/>
          </a:prstGeom>
          <a:noFill/>
        </p:spPr>
        <p:txBody>
          <a:bodyPr wrap="square" rtlCol="0" anchor="t">
            <a:spAutoFit/>
          </a:bodyPr>
          <a:p>
            <a:r>
              <a:rPr sz="3200">
                <a:sym typeface="+mn-ea"/>
              </a:rPr>
              <a:t>(</a:t>
            </a:r>
            <a:r>
              <a:rPr lang="en-US" altLang="zh-CN" sz="3200">
                <a:latin typeface="Arial" panose="020B0604020202020204" pitchFamily="34" charset="0"/>
                <a:ea typeface="宋体" panose="02010600030101010101" pitchFamily="2" charset="-122"/>
                <a:cs typeface="Arial" panose="020B0604020202020204" pitchFamily="34" charset="0"/>
                <a:sym typeface="+mn-ea"/>
              </a:rPr>
              <a:t>15</a:t>
            </a:r>
            <a:r>
              <a:rPr lang="zh-CN" altLang="en-US" sz="3200" b="1">
                <a:latin typeface="宋体" panose="02010600030101010101" pitchFamily="2" charset="-122"/>
                <a:ea typeface="宋体" panose="02010600030101010101" pitchFamily="2" charset="-122"/>
                <a:sym typeface="+mn-ea"/>
              </a:rPr>
              <a:t>段</a:t>
            </a:r>
            <a:r>
              <a:rPr sz="320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热</a:t>
            </a:r>
            <a:r>
              <a:rPr sz="3200" b="1">
                <a:latin typeface="Arial" panose="020B0604020202020204" pitchFamily="34" charset="0"/>
                <a:ea typeface="宋体" panose="02010600030101010101" pitchFamily="2" charset="-122"/>
                <a:cs typeface="Arial" panose="020B0604020202020204" pitchFamily="34" charset="0"/>
                <a:sym typeface="+mn-ea"/>
              </a:rPr>
              <a:t>,</a:t>
            </a:r>
            <a:r>
              <a:rPr lang="zh-CN" altLang="en-US" sz="3200" b="1">
                <a:latin typeface="宋体" panose="02010600030101010101" pitchFamily="2" charset="-122"/>
                <a:ea typeface="宋体" panose="02010600030101010101" pitchFamily="2" charset="-122"/>
                <a:cs typeface="宋体" panose="02010600030101010101" pitchFamily="2" charset="-122"/>
                <a:sym typeface="+mn-ea"/>
              </a:rPr>
              <a:t>热得像……地狱。</a:t>
            </a:r>
            <a:endParaRPr lang="zh-CN" altLang="en-US" sz="32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文本框 10"/>
          <p:cNvSpPr txBox="1"/>
          <p:nvPr>
            <p:custDataLst>
              <p:tags r:id="rId7"/>
            </p:custDataLst>
          </p:nvPr>
        </p:nvSpPr>
        <p:spPr>
          <a:xfrm>
            <a:off x="4311650" y="4285615"/>
            <a:ext cx="7879080" cy="1045210"/>
          </a:xfrm>
          <a:prstGeom prst="rect">
            <a:avLst/>
          </a:prstGeom>
          <a:noFill/>
        </p:spPr>
        <p:txBody>
          <a:bodyPr wrap="square" rtlCol="0" anchor="t">
            <a:spAutoFit/>
          </a:bodyPr>
          <a:p>
            <a:r>
              <a:rPr sz="3100">
                <a:sym typeface="+mn-ea"/>
              </a:rPr>
              <a:t>(</a:t>
            </a:r>
            <a:r>
              <a:rPr lang="en-US" altLang="zh-CN" sz="3100">
                <a:latin typeface="Arial" panose="020B0604020202020204" pitchFamily="34" charset="0"/>
                <a:ea typeface="宋体" panose="02010600030101010101" pitchFamily="2" charset="-122"/>
                <a:cs typeface="Arial" panose="020B0604020202020204" pitchFamily="34" charset="0"/>
                <a:sym typeface="+mn-ea"/>
              </a:rPr>
              <a:t>38</a:t>
            </a:r>
            <a:r>
              <a:rPr lang="zh-CN" altLang="en-US" sz="3100" b="1">
                <a:latin typeface="宋体" panose="02010600030101010101" pitchFamily="2" charset="-122"/>
                <a:ea typeface="宋体" panose="02010600030101010101" pitchFamily="2" charset="-122"/>
                <a:sym typeface="+mn-ea"/>
              </a:rPr>
              <a:t>段</a:t>
            </a:r>
            <a:r>
              <a:rPr sz="3100">
                <a:sym typeface="+mn-ea"/>
              </a:rPr>
              <a:t>)</a:t>
            </a:r>
            <a:r>
              <a:rPr lang="zh-CN" altLang="en-US" sz="3100" b="1">
                <a:latin typeface="宋体" panose="02010600030101010101" pitchFamily="2" charset="-122"/>
                <a:ea typeface="宋体" panose="02010600030101010101" pitchFamily="2" charset="-122"/>
                <a:cs typeface="宋体" panose="02010600030101010101" pitchFamily="2" charset="-122"/>
                <a:sym typeface="+mn-ea"/>
              </a:rPr>
              <a:t>周围是温度高达5000摄氏度</a:t>
            </a:r>
            <a:r>
              <a:rPr sz="3100" b="1">
                <a:latin typeface="Arial" panose="020B0604020202020204" pitchFamily="34" charset="0"/>
                <a:ea typeface="宋体" panose="02010600030101010101" pitchFamily="2" charset="-122"/>
                <a:cs typeface="Arial" panose="020B0604020202020204" pitchFamily="34" charset="0"/>
                <a:sym typeface="+mn-ea"/>
              </a:rPr>
              <a:t>,</a:t>
            </a:r>
            <a:r>
              <a:rPr lang="zh-CN" altLang="en-US" sz="3100" b="1">
                <a:latin typeface="宋体" panose="02010600030101010101" pitchFamily="2" charset="-122"/>
                <a:ea typeface="宋体" panose="02010600030101010101" pitchFamily="2" charset="-122"/>
                <a:cs typeface="宋体" panose="02010600030101010101" pitchFamily="2" charset="-122"/>
                <a:sym typeface="+mn-ea"/>
              </a:rPr>
              <a:t>压力可以把碳在一秒钟内变成金刚石的液态铁镍！</a:t>
            </a:r>
            <a:endParaRPr lang="zh-CN" altLang="en-US" sz="3100">
              <a:sym typeface="+mn-ea"/>
            </a:endParaRPr>
          </a:p>
        </p:txBody>
      </p:sp>
      <p:sp>
        <p:nvSpPr>
          <p:cNvPr id="12" name="文本框 11"/>
          <p:cNvSpPr txBox="1"/>
          <p:nvPr>
            <p:custDataLst>
              <p:tags r:id="rId8"/>
            </p:custDataLst>
          </p:nvPr>
        </p:nvSpPr>
        <p:spPr>
          <a:xfrm>
            <a:off x="635" y="5472430"/>
            <a:ext cx="4269105" cy="1076325"/>
          </a:xfrm>
          <a:prstGeom prst="rect">
            <a:avLst/>
          </a:prstGeom>
          <a:noFill/>
        </p:spPr>
        <p:txBody>
          <a:bodyPr wrap="square" rtlCol="0" anchor="t">
            <a:spAutoFit/>
          </a:bodyPr>
          <a:p>
            <a:r>
              <a:rPr sz="3200">
                <a:sym typeface="+mn-ea"/>
              </a:rPr>
              <a:t>(</a:t>
            </a:r>
            <a:r>
              <a:rPr lang="en-US" altLang="zh-CN" sz="3200">
                <a:latin typeface="Arial" panose="020B0604020202020204" pitchFamily="34" charset="0"/>
                <a:ea typeface="宋体" panose="02010600030101010101" pitchFamily="2" charset="-122"/>
                <a:cs typeface="Arial" panose="020B0604020202020204" pitchFamily="34" charset="0"/>
                <a:sym typeface="+mn-ea"/>
              </a:rPr>
              <a:t>23</a:t>
            </a:r>
            <a:r>
              <a:rPr lang="zh-CN" altLang="en-US" sz="3200" b="1">
                <a:latin typeface="宋体" panose="02010600030101010101" pitchFamily="2" charset="-122"/>
                <a:ea typeface="宋体" panose="02010600030101010101" pitchFamily="2" charset="-122"/>
                <a:sym typeface="+mn-ea"/>
              </a:rPr>
              <a:t>段</a:t>
            </a:r>
            <a:r>
              <a:rPr sz="3200">
                <a:sym typeface="+mn-ea"/>
              </a:rPr>
              <a:t>)</a:t>
            </a:r>
            <a:r>
              <a:rPr sz="3200" b="1">
                <a:ea typeface="宋体" panose="02010600030101010101" pitchFamily="2" charset="-122"/>
                <a:sym typeface="+mn-ea"/>
              </a:rPr>
              <a:t>看不到日出了</a:t>
            </a:r>
            <a:r>
              <a:rPr sz="3200" b="1">
                <a:latin typeface="Arial" panose="020B0604020202020204" pitchFamily="34" charset="0"/>
                <a:ea typeface="宋体" panose="02010600030101010101" pitchFamily="2" charset="-122"/>
                <a:cs typeface="Arial" panose="020B0604020202020204" pitchFamily="34" charset="0"/>
                <a:sym typeface="+mn-ea"/>
              </a:rPr>
              <a:t>,</a:t>
            </a:r>
            <a:r>
              <a:rPr sz="3200" b="1">
                <a:ea typeface="宋体" panose="02010600030101010101" pitchFamily="2" charset="-122"/>
                <a:sym typeface="+mn-ea"/>
              </a:rPr>
              <a:t>好想看草原的日出</a:t>
            </a:r>
            <a:r>
              <a:rPr sz="3200" b="1">
                <a:latin typeface="宋体" panose="02010600030101010101" pitchFamily="2" charset="-122"/>
                <a:ea typeface="宋体" panose="02010600030101010101" pitchFamily="2" charset="-122"/>
                <a:sym typeface="+mn-ea"/>
              </a:rPr>
              <a:t>……</a:t>
            </a:r>
            <a:endParaRPr sz="3200" b="1">
              <a:latin typeface="宋体" panose="02010600030101010101" pitchFamily="2" charset="-122"/>
              <a:ea typeface="宋体" panose="02010600030101010101" pitchFamily="2" charset="-122"/>
              <a:sym typeface="+mn-ea"/>
            </a:endParaRPr>
          </a:p>
        </p:txBody>
      </p:sp>
      <p:sp>
        <p:nvSpPr>
          <p:cNvPr id="13" name="文本框 12"/>
          <p:cNvSpPr txBox="1"/>
          <p:nvPr>
            <p:custDataLst>
              <p:tags r:id="rId9"/>
            </p:custDataLst>
          </p:nvPr>
        </p:nvSpPr>
        <p:spPr>
          <a:xfrm>
            <a:off x="4311650" y="5472430"/>
            <a:ext cx="7878445" cy="1076325"/>
          </a:xfrm>
          <a:prstGeom prst="rect">
            <a:avLst/>
          </a:prstGeom>
          <a:noFill/>
        </p:spPr>
        <p:txBody>
          <a:bodyPr wrap="square" rtlCol="0" anchor="t">
            <a:spAutoFit/>
          </a:bodyPr>
          <a:p>
            <a:pPr algn="just">
              <a:lnSpc>
                <a:spcPct val="100000"/>
              </a:lnSpc>
              <a:spcBef>
                <a:spcPct val="50000"/>
              </a:spcBef>
            </a:pPr>
            <a:r>
              <a:rPr sz="3200">
                <a:sym typeface="+mn-ea"/>
              </a:rPr>
              <a:t>(</a:t>
            </a:r>
            <a:r>
              <a:rPr lang="en-US" altLang="zh-CN" sz="3200">
                <a:latin typeface="Arial" panose="020B0604020202020204" pitchFamily="34" charset="0"/>
                <a:ea typeface="宋体" panose="02010600030101010101" pitchFamily="2" charset="-122"/>
                <a:cs typeface="Arial" panose="020B0604020202020204" pitchFamily="34" charset="0"/>
                <a:sym typeface="+mn-ea"/>
              </a:rPr>
              <a:t>41</a:t>
            </a:r>
            <a:r>
              <a:rPr lang="zh-CN" altLang="en-US" sz="3200" b="1">
                <a:latin typeface="宋体" panose="02010600030101010101" pitchFamily="2" charset="-122"/>
                <a:ea typeface="宋体" panose="02010600030101010101" pitchFamily="2" charset="-122"/>
                <a:sym typeface="+mn-ea"/>
              </a:rPr>
              <a:t>段</a:t>
            </a:r>
            <a:r>
              <a:rPr sz="3200">
                <a:sym typeface="+mn-ea"/>
              </a:rPr>
              <a:t>)</a:t>
            </a:r>
            <a:r>
              <a:rPr lang="zh-CN" sz="3200" b="1">
                <a:latin typeface="Arial" panose="020B0604020202020204" pitchFamily="34" charset="0"/>
                <a:ea typeface="宋体" panose="02010600030101010101" pitchFamily="2" charset="-122"/>
                <a:cs typeface="Arial" panose="020B0604020202020204" pitchFamily="34" charset="0"/>
                <a:sym typeface="+mn-ea"/>
              </a:rPr>
              <a:t>那个没有日出的细雨蒙蒙</a:t>
            </a:r>
            <a:r>
              <a:rPr lang="zh-CN" altLang="en-US" sz="3200" b="1">
                <a:latin typeface="宋体" panose="02010600030101010101" pitchFamily="2" charset="-122"/>
                <a:ea typeface="宋体" panose="02010600030101010101" pitchFamily="2" charset="-122"/>
                <a:cs typeface="Arial" panose="020B0604020202020204" pitchFamily="34" charset="0"/>
                <a:sym typeface="+mn-ea"/>
              </a:rPr>
              <a:t>的草原早晨</a:t>
            </a:r>
            <a:r>
              <a:rPr lang="en-US" altLang="zh-CN" sz="3200" b="1">
                <a:ea typeface="SimSun-ExtB" panose="02010609060101010101" pitchFamily="49" charset="-122"/>
                <a:sym typeface="宋体" panose="02010600030101010101" pitchFamily="2" charset="-122"/>
              </a:rPr>
              <a:t>,</a:t>
            </a:r>
            <a:r>
              <a:rPr lang="zh-CN" altLang="en-US" sz="3200" b="1">
                <a:latin typeface="宋体" panose="02010600030101010101" pitchFamily="2" charset="-122"/>
                <a:ea typeface="宋体" panose="02010600030101010101" pitchFamily="2" charset="-122"/>
                <a:cs typeface="Arial" panose="020B0604020202020204" pitchFamily="34" charset="0"/>
                <a:sym typeface="+mn-ea"/>
              </a:rPr>
              <a:t>竟是她最后看到的地面世界</a:t>
            </a:r>
            <a:r>
              <a:rPr lang="zh-CN" altLang="en-US" sz="3200" b="1">
                <a:latin typeface="宋体" panose="02010600030101010101" pitchFamily="2" charset="-122"/>
                <a:ea typeface="宋体" panose="02010600030101010101" pitchFamily="2" charset="-122"/>
                <a:cs typeface="Arial" panose="020B0604020202020204" pitchFamily="34" charset="0"/>
                <a:sym typeface="+mn-ea"/>
              </a:rPr>
              <a:t>。</a:t>
            </a:r>
            <a:endParaRPr lang="zh-CN" altLang="en-US" sz="3200" b="1">
              <a:latin typeface="宋体" panose="02010600030101010101" pitchFamily="2" charset="-122"/>
              <a:ea typeface="宋体" panose="02010600030101010101" pitchFamily="2" charset="-122"/>
              <a:cs typeface="Arial" panose="020B060402020202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9" grpId="0"/>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文本框 9"/>
          <p:cNvSpPr txBox="1"/>
          <p:nvPr>
            <p:custDataLst>
              <p:tags r:id="rId1"/>
            </p:custDataLst>
          </p:nvPr>
        </p:nvSpPr>
        <p:spPr>
          <a:xfrm>
            <a:off x="3426460" y="3949065"/>
            <a:ext cx="687070" cy="645160"/>
          </a:xfrm>
          <a:prstGeom prst="rect">
            <a:avLst/>
          </a:prstGeom>
          <a:noFill/>
        </p:spPr>
        <p:txBody>
          <a:bodyPr wrap="square" rtlCol="0" anchor="t">
            <a:spAutoFit/>
          </a:bodyPr>
          <a:p>
            <a:r>
              <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graphicFrame>
        <p:nvGraphicFramePr>
          <p:cNvPr id="32815" name="表格 32814"/>
          <p:cNvGraphicFramePr/>
          <p:nvPr>
            <p:custDataLst>
              <p:tags r:id="rId2"/>
            </p:custDataLst>
          </p:nvPr>
        </p:nvGraphicFramePr>
        <p:xfrm>
          <a:off x="0" y="646430"/>
          <a:ext cx="12192000" cy="4361180"/>
        </p:xfrm>
        <a:graphic>
          <a:graphicData uri="http://schemas.openxmlformats.org/drawingml/2006/table">
            <a:tbl>
              <a:tblPr/>
              <a:tblGrid>
                <a:gridCol w="1633220"/>
                <a:gridCol w="5169535"/>
                <a:gridCol w="5389245"/>
              </a:tblGrid>
              <a:tr h="678180">
                <a:tc gridSpan="3">
                  <a:txBody>
                    <a:bodyPr/>
                    <a:p>
                      <a:pPr marL="0" lvl="0" indent="0" algn="ctr">
                        <a:buNone/>
                      </a:pPr>
                      <a:r>
                        <a:rPr lang="zh-CN" altLang="en-US" sz="3600" b="1" dirty="0">
                          <a:solidFill>
                            <a:schemeClr val="tx1"/>
                          </a:solidFill>
                          <a:uFillTx/>
                          <a:latin typeface="宋体" panose="02010600030101010101" pitchFamily="2" charset="-122"/>
                          <a:ea typeface="宋体" panose="02010600030101010101" pitchFamily="2" charset="-122"/>
                          <a:sym typeface="+mn-ea"/>
                        </a:rPr>
                        <a:t>善设悬念</a:t>
                      </a:r>
                      <a:endParaRPr lang="zh-CN" altLang="en-US" sz="3600" b="1" dirty="0">
                        <a:solidFill>
                          <a:schemeClr val="tx1"/>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noFill/>
                  </a:tcPr>
                </a:tc>
              </a:tr>
              <a:tr h="678180">
                <a:tc>
                  <a:txBody>
                    <a:bodyPr/>
                    <a:p>
                      <a:pPr marL="0" lvl="0" indent="0" algn="ctr">
                        <a:buNone/>
                      </a:pPr>
                      <a:r>
                        <a:rPr lang="zh-CN" sz="3600" b="1" dirty="0">
                          <a:uFillTx/>
                          <a:latin typeface="Arial" panose="020B0604020202020204" pitchFamily="34" charset="0"/>
                          <a:ea typeface="宋体" panose="02010600030101010101" pitchFamily="2" charset="-122"/>
                          <a:cs typeface="Arial" panose="020B0604020202020204" pitchFamily="34" charset="0"/>
                          <a:sym typeface="+mn-ea"/>
                        </a:rPr>
                        <a:t>悬念一</a:t>
                      </a:r>
                      <a:endParaRPr lang="zh-CN" altLang="en-US" sz="3600" b="1" dirty="0">
                        <a:solidFill>
                          <a:schemeClr val="tx1"/>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endParaRPr lang="zh-CN" altLang="en-US" sz="3600" b="1" dirty="0">
                        <a:solidFill>
                          <a:schemeClr val="tx1"/>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rowSpan="4">
                  <a:txBody>
                    <a:bodyPr/>
                    <a:p>
                      <a:pPr marL="0" lvl="0" indent="0" algn="l">
                        <a:buNone/>
                      </a:pPr>
                      <a:r>
                        <a:rPr lang="zh-CN" altLang="en-US" sz="3600" b="1" dirty="0">
                          <a:solidFill>
                            <a:schemeClr val="tx1"/>
                          </a:solidFill>
                          <a:uFillTx/>
                          <a:latin typeface="宋体" panose="02010600030101010101" pitchFamily="2" charset="-122"/>
                          <a:ea typeface="宋体" panose="02010600030101010101" pitchFamily="2" charset="-122"/>
                          <a:sym typeface="+mn-ea"/>
                        </a:rPr>
                        <a:t>作用</a:t>
                      </a:r>
                      <a:r>
                        <a:rPr lang="en-US" altLang="zh-CN" sz="3600" b="1">
                          <a:latin typeface="Arial" panose="020B0604020202020204" pitchFamily="34" charset="0"/>
                          <a:ea typeface="宋体" panose="02010600030101010101" pitchFamily="2" charset="-122"/>
                          <a:sym typeface="宋体" panose="02010600030101010101" pitchFamily="2" charset="-122"/>
                        </a:rPr>
                        <a:t>:</a:t>
                      </a:r>
                      <a:endParaRPr lang="zh-CN" altLang="en-US" sz="3600" b="1" dirty="0">
                        <a:solidFill>
                          <a:schemeClr val="tx1"/>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497205">
                <a:tc>
                  <a:txBody>
                    <a:bodyPr/>
                    <a:p>
                      <a:pPr marL="0" lvl="0" indent="0" algn="l">
                        <a:buNone/>
                      </a:pPr>
                      <a:endParaRPr lang="zh-CN" sz="3600" b="1" dirty="0">
                        <a:uFillTx/>
                        <a:latin typeface="Arial" panose="020B0604020202020204" pitchFamily="34" charset="0"/>
                        <a:ea typeface="宋体" panose="02010600030101010101" pitchFamily="2" charset="-122"/>
                        <a:cs typeface="Arial" panose="020B0604020202020204" pitchFamily="34" charset="0"/>
                        <a:sym typeface="+mn-ea"/>
                      </a:endParaRPr>
                    </a:p>
                    <a:p>
                      <a:pPr marL="0" lvl="0" indent="0" algn="l">
                        <a:buNone/>
                      </a:pPr>
                      <a:r>
                        <a:rPr lang="zh-CN" sz="3600" b="1" dirty="0">
                          <a:uFillTx/>
                          <a:latin typeface="Arial" panose="020B0604020202020204" pitchFamily="34" charset="0"/>
                          <a:ea typeface="宋体" panose="02010600030101010101" pitchFamily="2" charset="-122"/>
                          <a:cs typeface="Arial" panose="020B0604020202020204" pitchFamily="34" charset="0"/>
                          <a:sym typeface="+mn-ea"/>
                        </a:rPr>
                        <a:t>悬念二</a:t>
                      </a:r>
                      <a:endParaRPr lang="zh-CN" sz="3600" b="1" dirty="0">
                        <a:uFillTx/>
                        <a:latin typeface="Arial" panose="020B0604020202020204" pitchFamily="34" charset="0"/>
                        <a:ea typeface="宋体" panose="02010600030101010101" pitchFamily="2" charset="-122"/>
                        <a:cs typeface="Arial" panose="020B0604020202020204" pitchFamily="34" charset="0"/>
                        <a:sym typeface="+mn-ea"/>
                      </a:endParaRPr>
                    </a:p>
                    <a:p>
                      <a:pPr marL="0" lvl="0" indent="0" algn="l">
                        <a:buNone/>
                      </a:pPr>
                      <a:endParaRPr lang="zh-CN" sz="3600" b="1" dirty="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82700">
                <a:tc>
                  <a:txBody>
                    <a:bodyPr/>
                    <a:p>
                      <a:pPr marL="0" lvl="0" indent="0" algn="l">
                        <a:lnSpc>
                          <a:spcPct val="170000"/>
                        </a:lnSpc>
                        <a:buNone/>
                      </a:pPr>
                      <a:r>
                        <a:rPr lang="zh-CN" sz="3600" b="1" dirty="0">
                          <a:uFillTx/>
                          <a:latin typeface="Arial" panose="020B0604020202020204" pitchFamily="34" charset="0"/>
                          <a:ea typeface="宋体" panose="02010600030101010101" pitchFamily="2" charset="-122"/>
                          <a:cs typeface="Arial" panose="020B0604020202020204" pitchFamily="34" charset="0"/>
                          <a:sym typeface="+mn-ea"/>
                        </a:rPr>
                        <a:t>悬念三</a:t>
                      </a:r>
                      <a:endParaRPr lang="zh-CN" sz="3600" b="1" dirty="0">
                        <a:uFillTx/>
                        <a:latin typeface="Arial" panose="020B0604020202020204" pitchFamily="34" charset="0"/>
                        <a:ea typeface="宋体" panose="02010600030101010101" pitchFamily="2" charset="-122"/>
                        <a:cs typeface="Arial" panose="020B0604020202020204" pitchFamily="34" charset="0"/>
                        <a:sym typeface="+mn-ea"/>
                      </a:endParaRPr>
                    </a:p>
                    <a:p>
                      <a:pPr marL="0" lvl="0" indent="0" algn="l">
                        <a:lnSpc>
                          <a:spcPct val="170000"/>
                        </a:lnSpc>
                        <a:buNone/>
                      </a:pPr>
                      <a:endParaRPr lang="zh-CN" altLang="en-US" sz="1000" b="1" dirty="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590550">
                <a:tc>
                  <a:txBody>
                    <a:bodyPr/>
                    <a:p>
                      <a:pPr marL="0" lvl="0" indent="0" algn="l">
                        <a:lnSpc>
                          <a:spcPct val="170000"/>
                        </a:lnSpc>
                        <a:buNone/>
                      </a:pPr>
                      <a:r>
                        <a:rPr lang="zh-CN" sz="3600" b="1" dirty="0">
                          <a:uFillTx/>
                          <a:latin typeface="Arial" panose="020B0604020202020204" pitchFamily="34" charset="0"/>
                          <a:ea typeface="宋体" panose="02010600030101010101" pitchFamily="2" charset="-122"/>
                          <a:cs typeface="Arial" panose="020B0604020202020204" pitchFamily="34" charset="0"/>
                          <a:sym typeface="+mn-ea"/>
                        </a:rPr>
                        <a:t>悬念四</a:t>
                      </a:r>
                      <a:endParaRPr lang="zh-CN" sz="3600" b="1" dirty="0">
                        <a:uFillTx/>
                        <a:latin typeface="Arial" panose="020B0604020202020204" pitchFamily="34" charset="0"/>
                        <a:ea typeface="宋体" panose="02010600030101010101" pitchFamily="2" charset="-122"/>
                        <a:cs typeface="Arial" panose="020B0604020202020204" pitchFamily="34" charset="0"/>
                        <a:sym typeface="+mn-ea"/>
                      </a:endParaRPr>
                    </a:p>
                    <a:p>
                      <a:pPr marL="0" lvl="0" indent="0" algn="l">
                        <a:lnSpc>
                          <a:spcPct val="170000"/>
                        </a:lnSpc>
                        <a:buNone/>
                      </a:pPr>
                      <a:endParaRPr lang="zh-CN" altLang="en-US" sz="1000" b="1" dirty="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buNone/>
                      </a:pP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vMerge="1">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custDataLst>
              <p:tags r:id="rId3"/>
            </p:custDataLst>
          </p:nvPr>
        </p:nvSpPr>
        <p:spPr>
          <a:xfrm>
            <a:off x="1610995" y="1308735"/>
            <a:ext cx="4890135" cy="728980"/>
          </a:xfrm>
          <a:prstGeom prst="rect">
            <a:avLst/>
          </a:prstGeom>
          <a:noFill/>
        </p:spPr>
        <p:txBody>
          <a:bodyPr wrap="square" rtlCol="0" anchor="t">
            <a:noAutofit/>
          </a:bodyPr>
          <a:p>
            <a:pPr>
              <a:lnSpc>
                <a:spcPct val="110000"/>
              </a:lnSpc>
            </a:pPr>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为什么要带上她的眼睛？</a:t>
            </a:r>
            <a:endPar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endParaRPr>
          </a:p>
        </p:txBody>
      </p:sp>
      <p:sp>
        <p:nvSpPr>
          <p:cNvPr id="6" name="文本框 5"/>
          <p:cNvSpPr txBox="1"/>
          <p:nvPr>
            <p:custDataLst>
              <p:tags r:id="rId4"/>
            </p:custDataLst>
          </p:nvPr>
        </p:nvSpPr>
        <p:spPr>
          <a:xfrm>
            <a:off x="1673860" y="2037715"/>
            <a:ext cx="5156200" cy="1753235"/>
          </a:xfrm>
          <a:prstGeom prst="rect">
            <a:avLst/>
          </a:prstGeom>
          <a:noFill/>
        </p:spPr>
        <p:txBody>
          <a:bodyPr wrap="square" rtlCol="0" anchor="t">
            <a:spAutoFit/>
          </a:bodyPr>
          <a:p>
            <a:pPr>
              <a:lnSpc>
                <a:spcPct val="100000"/>
              </a:lnSpc>
            </a:pPr>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为什么</a:t>
            </a:r>
            <a:r>
              <a:rPr lang="en-US" altLang="zh-CN" sz="36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她</a:t>
            </a:r>
            <a:r>
              <a:rPr lang="en-US" altLang="zh-CN" sz="36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做出去</a:t>
            </a:r>
            <a:r>
              <a:rPr lang="en-US" altLang="zh-CN" sz="3600" b="1" dirty="0">
                <a:latin typeface="SimSun-ExtB" panose="02010609060101010101" pitchFamily="49" charset="-122"/>
                <a:ea typeface="SimSun-ExtB" panose="02010609060101010101" pitchFamily="49" charset="-122"/>
                <a:cs typeface="SimSun-ExtB" panose="02010609060101010101" pitchFamily="49" charset="-122"/>
                <a:sym typeface="+mn-ea"/>
              </a:rPr>
              <a:t>“起航前去过的地方”</a:t>
            </a:r>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的决定这么艰难？</a:t>
            </a:r>
            <a:endPar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endParaRPr>
          </a:p>
        </p:txBody>
      </p:sp>
      <p:sp>
        <p:nvSpPr>
          <p:cNvPr id="7" name="文本框 6"/>
          <p:cNvSpPr txBox="1"/>
          <p:nvPr>
            <p:custDataLst>
              <p:tags r:id="rId5"/>
            </p:custDataLst>
          </p:nvPr>
        </p:nvSpPr>
        <p:spPr>
          <a:xfrm>
            <a:off x="1673860" y="3790950"/>
            <a:ext cx="5156200" cy="1198880"/>
          </a:xfrm>
          <a:prstGeom prst="rect">
            <a:avLst/>
          </a:prstGeom>
          <a:noFill/>
        </p:spPr>
        <p:txBody>
          <a:bodyPr wrap="square" rtlCol="0" anchor="t">
            <a:spAutoFit/>
          </a:bodyPr>
          <a:p>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为什么</a:t>
            </a:r>
            <a:r>
              <a:rPr lang="en-US" altLang="zh-CN" sz="36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她</a:t>
            </a:r>
            <a:r>
              <a:rPr lang="en-US" altLang="zh-CN" sz="36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对</a:t>
            </a:r>
            <a:r>
              <a:rPr lang="zh-CN" sz="3600" b="1" dirty="0">
                <a:latin typeface="SimSun-ExtB" panose="02010609060101010101" pitchFamily="49" charset="-122"/>
                <a:ea typeface="SimSun-ExtB" panose="02010609060101010101" pitchFamily="49" charset="-122"/>
                <a:cs typeface="SimSun-ExtB" panose="02010609060101010101" pitchFamily="49" charset="-122"/>
                <a:sym typeface="+mn-ea"/>
              </a:rPr>
              <a:t>花草、溪水、微风</a:t>
            </a:r>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激动不已？</a:t>
            </a:r>
            <a:endPar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endParaRPr>
          </a:p>
        </p:txBody>
      </p:sp>
      <p:sp>
        <p:nvSpPr>
          <p:cNvPr id="2" name="文本框 1"/>
          <p:cNvSpPr txBox="1"/>
          <p:nvPr>
            <p:custDataLst>
              <p:tags r:id="rId6"/>
            </p:custDataLst>
          </p:nvPr>
        </p:nvSpPr>
        <p:spPr>
          <a:xfrm>
            <a:off x="1673860" y="5077460"/>
            <a:ext cx="5156200" cy="1198880"/>
          </a:xfrm>
          <a:prstGeom prst="rect">
            <a:avLst/>
          </a:prstGeom>
          <a:noFill/>
        </p:spPr>
        <p:txBody>
          <a:bodyPr wrap="square" rtlCol="0" anchor="t">
            <a:spAutoFit/>
          </a:bodyPr>
          <a:p>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为什么</a:t>
            </a:r>
            <a:r>
              <a:rPr lang="en-US" altLang="zh-CN" sz="36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她</a:t>
            </a:r>
            <a:r>
              <a:rPr lang="en-US" altLang="zh-CN" sz="3600" b="1" dirty="0">
                <a:latin typeface="SimSun-ExtB" panose="02010609060101010101" pitchFamily="49" charset="-122"/>
                <a:ea typeface="SimSun-ExtB" panose="02010609060101010101" pitchFamily="49" charset="-122"/>
                <a:cs typeface="SimSun-ExtB" panose="02010609060101010101" pitchFamily="49" charset="-122"/>
                <a:sym typeface="+mn-ea"/>
              </a:rPr>
              <a:t>”</a:t>
            </a:r>
            <a:r>
              <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rPr>
              <a:t>这么遗憾没有看到日出？</a:t>
            </a:r>
            <a:endParaRPr lang="zh-CN" altLang="en-US" sz="3600" b="1" dirty="0">
              <a:latin typeface="SimSun-ExtB" panose="02010609060101010101" pitchFamily="49" charset="-122"/>
              <a:ea typeface="SimSun-ExtB" panose="02010609060101010101" pitchFamily="49" charset="-122"/>
              <a:cs typeface="SimSun-ExtB" panose="02010609060101010101" pitchFamily="49" charset="-122"/>
              <a:sym typeface="+mn-ea"/>
            </a:endParaRPr>
          </a:p>
        </p:txBody>
      </p:sp>
      <p:sp>
        <p:nvSpPr>
          <p:cNvPr id="3" name="文本框 2"/>
          <p:cNvSpPr txBox="1"/>
          <p:nvPr/>
        </p:nvSpPr>
        <p:spPr>
          <a:xfrm>
            <a:off x="6830060" y="1308735"/>
            <a:ext cx="5361940" cy="4523105"/>
          </a:xfrm>
          <a:prstGeom prst="rect">
            <a:avLst/>
          </a:prstGeom>
          <a:noFill/>
        </p:spPr>
        <p:txBody>
          <a:bodyPr wrap="square" rtlCol="0" anchor="t">
            <a:spAutoFit/>
          </a:bodyPr>
          <a:p>
            <a:pPr marL="0" indent="0" fontAlgn="auto">
              <a:lnSpc>
                <a:spcPct val="100000"/>
              </a:lnSpc>
              <a:spcAft>
                <a:spcPts val="0"/>
              </a:spcAft>
              <a:buNone/>
            </a:pPr>
            <a:r>
              <a:rPr lang="en-US" altLang="zh-CN" sz="3500" b="1">
                <a:solidFill>
                  <a:srgbClr val="FF0000"/>
                </a:solidFill>
                <a:ea typeface="SimSun-ExtB" panose="02010609060101010101" pitchFamily="49" charset="-122"/>
                <a:sym typeface="宋体" panose="02010600030101010101" pitchFamily="2" charset="-122"/>
              </a:rPr>
              <a:t>          </a:t>
            </a:r>
            <a:r>
              <a:rPr lang="zh-CN" sz="3600" b="1">
                <a:solidFill>
                  <a:srgbClr val="0C29D8"/>
                </a:solidFill>
                <a:ea typeface="SimSun-ExtB" panose="02010609060101010101" pitchFamily="49" charset="-122"/>
                <a:sym typeface="宋体" panose="02010600030101010101" pitchFamily="2" charset="-122"/>
              </a:rPr>
              <a:t>因为她是</a:t>
            </a:r>
            <a:r>
              <a:rPr lang="en-US" altLang="zh-CN" sz="3600" b="1">
                <a:solidFill>
                  <a:srgbClr val="0C29D8"/>
                </a:solidFill>
                <a:ea typeface="SimSun-ExtB" panose="02010609060101010101" pitchFamily="49" charset="-122"/>
                <a:sym typeface="宋体" panose="02010600030101010101" pitchFamily="2" charset="-122"/>
              </a:rPr>
              <a:t>“</a:t>
            </a:r>
            <a:r>
              <a:rPr lang="zh-CN" altLang="en-US" sz="3600" b="1">
                <a:solidFill>
                  <a:srgbClr val="0C29D8"/>
                </a:solidFill>
                <a:ea typeface="SimSun-ExtB" panose="02010609060101010101" pitchFamily="49" charset="-122"/>
                <a:sym typeface="宋体" panose="02010600030101010101" pitchFamily="2" charset="-122"/>
              </a:rPr>
              <a:t>落日六号</a:t>
            </a:r>
            <a:r>
              <a:rPr lang="en-US" altLang="zh-CN" sz="3600" b="1">
                <a:solidFill>
                  <a:srgbClr val="0C29D8"/>
                </a:solidFill>
                <a:ea typeface="SimSun-ExtB" panose="02010609060101010101" pitchFamily="49" charset="-122"/>
                <a:sym typeface="宋体" panose="02010600030101010101" pitchFamily="2" charset="-122"/>
              </a:rPr>
              <a:t>”</a:t>
            </a:r>
            <a:r>
              <a:rPr lang="zh-CN" altLang="en-US" sz="3600" b="1">
                <a:solidFill>
                  <a:srgbClr val="0C29D8"/>
                </a:solidFill>
                <a:ea typeface="SimSun-ExtB" panose="02010609060101010101" pitchFamily="49" charset="-122"/>
                <a:sym typeface="宋体" panose="02010600030101010101" pitchFamily="2" charset="-122"/>
              </a:rPr>
              <a:t>的领航员</a:t>
            </a:r>
            <a:r>
              <a:rPr lang="en-US" altLang="zh-CN" sz="3600" b="1">
                <a:solidFill>
                  <a:srgbClr val="0C29D8"/>
                </a:solidFill>
                <a:ea typeface="SimSun-ExtB" panose="02010609060101010101" pitchFamily="49" charset="-122"/>
                <a:sym typeface="宋体" panose="02010600030101010101" pitchFamily="2" charset="-122"/>
              </a:rPr>
              <a:t>,</a:t>
            </a:r>
            <a:r>
              <a:rPr lang="zh-CN" altLang="en-US" sz="3600" b="1" dirty="0">
                <a:solidFill>
                  <a:srgbClr val="0C29D8"/>
                </a:solidFill>
                <a:latin typeface="宋体" panose="02010600030101010101" pitchFamily="2" charset="-122"/>
                <a:ea typeface="宋体" panose="02010600030101010101" pitchFamily="2" charset="-122"/>
                <a:cs typeface="宋体" panose="02010600030101010101" pitchFamily="2" charset="-122"/>
                <a:sym typeface="+mn-ea"/>
              </a:rPr>
              <a:t>飞船在地心出了事故</a:t>
            </a:r>
            <a:r>
              <a:rPr lang="en-US" altLang="zh-CN" sz="3600" b="1">
                <a:solidFill>
                  <a:srgbClr val="0C29D8"/>
                </a:solidFill>
                <a:ea typeface="SimSun-ExtB" panose="02010609060101010101" pitchFamily="49" charset="-122"/>
                <a:sym typeface="宋体" panose="02010600030101010101" pitchFamily="2" charset="-122"/>
              </a:rPr>
              <a:t>,</a:t>
            </a:r>
            <a:r>
              <a:rPr lang="zh-CN" altLang="en-US" sz="3600" b="1">
                <a:solidFill>
                  <a:srgbClr val="0C29D8"/>
                </a:solidFill>
                <a:ea typeface="SimSun-ExtB" panose="02010609060101010101" pitchFamily="49" charset="-122"/>
                <a:sym typeface="宋体" panose="02010600030101010101" pitchFamily="2" charset="-122"/>
              </a:rPr>
              <a:t>她被困在了地心</a:t>
            </a:r>
            <a:r>
              <a:rPr lang="en-US" altLang="zh-CN" sz="3600" b="1">
                <a:solidFill>
                  <a:srgbClr val="0C29D8"/>
                </a:solidFill>
                <a:ea typeface="SimSun-ExtB" panose="02010609060101010101" pitchFamily="49" charset="-122"/>
                <a:sym typeface="宋体" panose="02010600030101010101" pitchFamily="2" charset="-122"/>
              </a:rPr>
              <a:t>,</a:t>
            </a:r>
            <a:r>
              <a:rPr lang="zh-CN" altLang="en-US" sz="3600" b="1">
                <a:solidFill>
                  <a:srgbClr val="0C29D8"/>
                </a:solidFill>
                <a:ea typeface="SimSun-ExtB" panose="02010609060101010101" pitchFamily="49" charset="-122"/>
                <a:sym typeface="宋体" panose="02010600030101010101" pitchFamily="2" charset="-122"/>
              </a:rPr>
              <a:t>所以</a:t>
            </a:r>
            <a:r>
              <a:rPr lang="en-US" altLang="zh-CN" sz="3600" b="1">
                <a:solidFill>
                  <a:srgbClr val="0C29D8"/>
                </a:solidFill>
                <a:ea typeface="SimSun-ExtB" panose="02010609060101010101" pitchFamily="49" charset="-122"/>
                <a:sym typeface="宋体" panose="02010600030101010101" pitchFamily="2" charset="-122"/>
              </a:rPr>
              <a:t>“</a:t>
            </a:r>
            <a:r>
              <a:rPr lang="zh-CN" altLang="en-US" sz="3600" b="1">
                <a:solidFill>
                  <a:srgbClr val="0C29D8"/>
                </a:solidFill>
                <a:ea typeface="SimSun-ExtB" panose="02010609060101010101" pitchFamily="49" charset="-122"/>
                <a:sym typeface="宋体" panose="02010600030101010101" pitchFamily="2" charset="-122"/>
              </a:rPr>
              <a:t>我</a:t>
            </a:r>
            <a:r>
              <a:rPr lang="en-US" altLang="zh-CN" sz="3600" b="1">
                <a:solidFill>
                  <a:srgbClr val="0C29D8"/>
                </a:solidFill>
                <a:ea typeface="SimSun-ExtB" panose="02010609060101010101" pitchFamily="49" charset="-122"/>
                <a:sym typeface="宋体" panose="02010600030101010101" pitchFamily="2" charset="-122"/>
              </a:rPr>
              <a:t>”</a:t>
            </a:r>
            <a:r>
              <a:rPr lang="zh-CN" altLang="en-US" sz="3600" b="1">
                <a:solidFill>
                  <a:srgbClr val="0C29D8"/>
                </a:solidFill>
                <a:ea typeface="SimSun-ExtB" panose="02010609060101010101" pitchFamily="49" charset="-122"/>
                <a:sym typeface="宋体" panose="02010600030101010101" pitchFamily="2" charset="-122"/>
              </a:rPr>
              <a:t>带上小女孩的眼睛去最后一次领略地球表面的风光</a:t>
            </a:r>
            <a:r>
              <a:rPr lang="zh-CN" altLang="en-US" sz="3600" b="1" dirty="0">
                <a:solidFill>
                  <a:srgbClr val="0C29D8"/>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3600" b="1">
                <a:solidFill>
                  <a:srgbClr val="FF0000"/>
                </a:solidFill>
                <a:ea typeface="SimSun-ExtB" panose="02010609060101010101" pitchFamily="49" charset="-122"/>
                <a:sym typeface="宋体" panose="02010600030101010101" pitchFamily="2" charset="-122"/>
              </a:rPr>
              <a:t>当迷团揭开后</a:t>
            </a:r>
            <a:r>
              <a:rPr lang="en-US" altLang="zh-CN" sz="3600" b="1">
                <a:solidFill>
                  <a:srgbClr val="FF0000"/>
                </a:solidFill>
                <a:ea typeface="SimSun-ExtB" panose="02010609060101010101" pitchFamily="49" charset="-122"/>
                <a:sym typeface="宋体" panose="02010600030101010101" pitchFamily="2" charset="-122"/>
              </a:rPr>
              <a:t>,</a:t>
            </a:r>
            <a:r>
              <a:rPr lang="zh-CN" altLang="en-US" sz="3600" b="1">
                <a:solidFill>
                  <a:srgbClr val="FF0000"/>
                </a:solidFill>
                <a:ea typeface="SimSun-ExtB" panose="02010609060101010101" pitchFamily="49" charset="-122"/>
                <a:sym typeface="宋体" panose="02010600030101010101" pitchFamily="2" charset="-122"/>
              </a:rPr>
              <a:t>读者不禁会在恍然大悟之余</a:t>
            </a:r>
            <a:r>
              <a:rPr lang="en-US" altLang="zh-CN" sz="3600" b="1">
                <a:solidFill>
                  <a:srgbClr val="FF0000"/>
                </a:solidFill>
                <a:ea typeface="SimSun-ExtB" panose="02010609060101010101" pitchFamily="49" charset="-122"/>
                <a:sym typeface="宋体" panose="02010600030101010101" pitchFamily="2" charset="-122"/>
              </a:rPr>
              <a:t>,</a:t>
            </a:r>
            <a:r>
              <a:rPr lang="zh-CN" altLang="en-US" sz="3600" b="1">
                <a:solidFill>
                  <a:srgbClr val="FF0000"/>
                </a:solidFill>
                <a:ea typeface="SimSun-ExtB" panose="02010609060101010101" pitchFamily="49" charset="-122"/>
                <a:sym typeface="宋体" panose="02010600030101010101" pitchFamily="2" charset="-122"/>
              </a:rPr>
              <a:t>陷入</a:t>
            </a:r>
            <a:r>
              <a:rPr lang="zh-CN" altLang="en-US" sz="3600" b="1">
                <a:solidFill>
                  <a:srgbClr val="FF0000"/>
                </a:solidFill>
                <a:ea typeface="SimSun-ExtB" panose="02010609060101010101" pitchFamily="49" charset="-122"/>
                <a:sym typeface="宋体" panose="02010600030101010101" pitchFamily="2" charset="-122"/>
              </a:rPr>
              <a:t>深深的回味与反思。</a:t>
            </a:r>
            <a:endParaRPr lang="zh-CN" altLang="en-US" sz="3600" b="1" dirty="0">
              <a:solidFill>
                <a:srgbClr val="FF0000"/>
              </a:solidFill>
              <a:latin typeface="宋体" panose="02010600030101010101" pitchFamily="2" charset="-122"/>
              <a:ea typeface="SimSun-ExtB" panose="02010609060101010101" pitchFamily="49" charset="-122"/>
              <a:cs typeface="宋体" panose="02010600030101010101" pitchFamily="2"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additive="base">
                                        <p:cTn id="19"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 calcmode="lin" valueType="num">
                                      <p:cBhvr additive="base">
                                        <p:cTn id="25"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3794" name="文本框 3"/>
          <p:cNvSpPr txBox="1"/>
          <p:nvPr/>
        </p:nvSpPr>
        <p:spPr>
          <a:xfrm>
            <a:off x="383540" y="410210"/>
            <a:ext cx="11457940" cy="4530725"/>
          </a:xfrm>
          <a:prstGeom prst="rect">
            <a:avLst/>
          </a:prstGeom>
          <a:noFill/>
          <a:ln w="9525">
            <a:noFill/>
          </a:ln>
        </p:spPr>
        <p:txBody>
          <a:bodyPr wrap="square">
            <a:spAutoFit/>
          </a:bodyPr>
          <a:p>
            <a:pPr>
              <a:spcBef>
                <a:spcPct val="50000"/>
              </a:spcBef>
            </a:pPr>
            <a:r>
              <a:rPr lang="zh-CN" altLang="en-US" sz="3500" b="1" dirty="0">
                <a:latin typeface="宋体" panose="02010600030101010101" pitchFamily="2" charset="-122"/>
                <a:ea typeface="宋体" panose="02010600030101010101" pitchFamily="2" charset="-122"/>
                <a:cs typeface="宋体" panose="02010600030101010101" pitchFamily="2" charset="-122"/>
              </a:rPr>
              <a:t>文中甲、乙两处写到小姑娘沉默不语都是伏笔。对照下文</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ea typeface="宋体" panose="02010600030101010101" pitchFamily="2" charset="-122"/>
                <a:cs typeface="宋体" panose="02010600030101010101" pitchFamily="2" charset="-122"/>
              </a:rPr>
              <a:t>理解</a:t>
            </a:r>
            <a:r>
              <a:rPr lang="zh-CN" altLang="en-US" sz="35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“她”</a:t>
            </a:r>
            <a:r>
              <a:rPr lang="zh-CN" altLang="en-US" sz="3500" b="1" dirty="0">
                <a:latin typeface="宋体" panose="02010600030101010101" pitchFamily="2" charset="-122"/>
                <a:ea typeface="宋体" panose="02010600030101010101" pitchFamily="2" charset="-122"/>
                <a:cs typeface="宋体" panose="02010600030101010101" pitchFamily="2" charset="-122"/>
              </a:rPr>
              <a:t>沉默不语时心中的所思所想</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ea typeface="宋体" panose="02010600030101010101" pitchFamily="2" charset="-122"/>
                <a:cs typeface="宋体" panose="02010600030101010101" pitchFamily="2" charset="-122"/>
              </a:rPr>
              <a:t>再体会伏笔对科幻小说的意义</a:t>
            </a:r>
            <a:r>
              <a:rPr sz="3500">
                <a:sym typeface="+mn-ea"/>
              </a:rPr>
              <a:t>(</a:t>
            </a:r>
            <a:r>
              <a:rPr lang="zh-CN" sz="3500" b="1">
                <a:latin typeface="宋体" panose="02010600030101010101" pitchFamily="2" charset="-122"/>
                <a:ea typeface="宋体" panose="02010600030101010101" pitchFamily="2" charset="-122"/>
                <a:sym typeface="+mn-ea"/>
              </a:rPr>
              <a:t>学习</a:t>
            </a:r>
            <a:r>
              <a:rPr lang="zh-CN" altLang="en-US" sz="3500" b="1" dirty="0">
                <a:latin typeface="宋体" panose="02010600030101010101" pitchFamily="2" charset="-122"/>
                <a:ea typeface="宋体" panose="02010600030101010101" pitchFamily="2" charset="-122"/>
                <a:sym typeface="+mn-ea"/>
              </a:rPr>
              <a:t>任务二</a:t>
            </a:r>
            <a:r>
              <a:rPr lang="en-US" altLang="zh-CN" sz="3500" b="1" dirty="0">
                <a:latin typeface="宋体" panose="02010600030101010101" pitchFamily="2" charset="-122"/>
                <a:ea typeface="宋体" panose="02010600030101010101" pitchFamily="2" charset="-122"/>
                <a:sym typeface="+mn-ea"/>
              </a:rPr>
              <a:t>4</a:t>
            </a:r>
            <a:r>
              <a:rPr sz="3500">
                <a:sym typeface="+mn-ea"/>
              </a:rPr>
              <a:t>)</a:t>
            </a:r>
            <a:r>
              <a:rPr lang="zh-CN" altLang="en-US" sz="3500" b="1" dirty="0">
                <a:latin typeface="宋体" panose="02010600030101010101" pitchFamily="2" charset="-122"/>
                <a:ea typeface="宋体" panose="02010600030101010101" pitchFamily="2" charset="-122"/>
                <a:cs typeface="宋体" panose="02010600030101010101" pitchFamily="2" charset="-122"/>
              </a:rPr>
              <a:t>。</a:t>
            </a:r>
            <a:r>
              <a:rPr lang="en-US" altLang="zh-CN" sz="3500" b="1" dirty="0">
                <a:latin typeface="宋体" panose="02010600030101010101" pitchFamily="2" charset="-122"/>
                <a:ea typeface="宋体" panose="02010600030101010101" pitchFamily="2" charset="-122"/>
                <a:cs typeface="宋体" panose="02010600030101010101" pitchFamily="2" charset="-122"/>
              </a:rPr>
              <a:t>                                             </a:t>
            </a:r>
            <a:r>
              <a:rPr lang="zh-CN" altLang="en-US" sz="3500" b="1" dirty="0">
                <a:latin typeface="宋体" panose="02010600030101010101" pitchFamily="2" charset="-122"/>
                <a:ea typeface="宋体" panose="02010600030101010101" pitchFamily="2" charset="-122"/>
                <a:cs typeface="宋体" panose="02010600030101010101" pitchFamily="2" charset="-122"/>
              </a:rPr>
              <a:t>所想</a:t>
            </a:r>
            <a:r>
              <a:rPr lang="en-US" altLang="zh-CN" sz="3500" b="1">
                <a:latin typeface="Arial" panose="020B0604020202020204" pitchFamily="34" charset="0"/>
                <a:ea typeface="宋体" panose="02010600030101010101" pitchFamily="2" charset="-122"/>
                <a:sym typeface="+mn-ea"/>
              </a:rPr>
              <a:t>:</a:t>
            </a:r>
            <a:endParaRPr lang="en-US" altLang="zh-CN" sz="3500" b="1">
              <a:latin typeface="Arial" panose="020B0604020202020204" pitchFamily="34" charset="0"/>
              <a:ea typeface="宋体" panose="02010600030101010101" pitchFamily="2" charset="-122"/>
              <a:sym typeface="+mn-ea"/>
            </a:endParaRPr>
          </a:p>
          <a:p>
            <a:pPr>
              <a:lnSpc>
                <a:spcPct val="100000"/>
              </a:lnSpc>
              <a:spcBef>
                <a:spcPct val="50000"/>
              </a:spcBef>
            </a:pPr>
            <a:endParaRPr lang="en-US" altLang="zh-CN" sz="3200" b="1">
              <a:latin typeface="Arial" panose="020B0604020202020204" pitchFamily="34" charset="0"/>
              <a:ea typeface="宋体" panose="02010600030101010101" pitchFamily="2" charset="-122"/>
              <a:sym typeface="+mn-ea"/>
            </a:endParaRPr>
          </a:p>
          <a:p>
            <a:pPr>
              <a:lnSpc>
                <a:spcPct val="100000"/>
              </a:lnSpc>
              <a:spcBef>
                <a:spcPct val="50000"/>
              </a:spcBef>
            </a:pPr>
            <a:endParaRPr lang="en-US" altLang="zh-CN" sz="3200" b="1">
              <a:latin typeface="Arial" panose="020B0604020202020204" pitchFamily="34" charset="0"/>
              <a:ea typeface="宋体" panose="02010600030101010101" pitchFamily="2" charset="-122"/>
              <a:sym typeface="+mn-ea"/>
            </a:endParaRPr>
          </a:p>
          <a:p>
            <a:pPr>
              <a:lnSpc>
                <a:spcPct val="100000"/>
              </a:lnSpc>
              <a:spcBef>
                <a:spcPct val="50000"/>
              </a:spcBef>
            </a:pPr>
            <a:r>
              <a:rPr lang="zh-CN" sz="3500" b="1">
                <a:latin typeface="宋体" panose="02010600030101010101" pitchFamily="2" charset="-122"/>
                <a:ea typeface="宋体" panose="02010600030101010101" pitchFamily="2" charset="-122"/>
                <a:sym typeface="+mn-ea"/>
              </a:rPr>
              <a:t>伏笔的意义</a:t>
            </a:r>
            <a:r>
              <a:rPr lang="en-US" altLang="zh-CN" sz="3500" b="1">
                <a:latin typeface="Arial" panose="020B0604020202020204" pitchFamily="34" charset="0"/>
                <a:ea typeface="宋体" panose="02010600030101010101" pitchFamily="2" charset="-122"/>
                <a:sym typeface="+mn-ea"/>
              </a:rPr>
              <a:t>:</a:t>
            </a:r>
            <a:endParaRPr lang="zh-CN" altLang="en-US" sz="3500" b="1" dirty="0">
              <a:latin typeface="宋体" panose="02010600030101010101" pitchFamily="2" charset="-122"/>
              <a:ea typeface="宋体" panose="02010600030101010101" pitchFamily="2" charset="-122"/>
              <a:cs typeface="宋体" panose="02010600030101010101" pitchFamily="2" charset="-122"/>
            </a:endParaRPr>
          </a:p>
        </p:txBody>
      </p:sp>
      <p:sp>
        <p:nvSpPr>
          <p:cNvPr id="2" name="文本框 5"/>
          <p:cNvSpPr txBox="1"/>
          <p:nvPr/>
        </p:nvSpPr>
        <p:spPr>
          <a:xfrm>
            <a:off x="383540" y="1971040"/>
            <a:ext cx="11457305" cy="2245360"/>
          </a:xfrm>
          <a:prstGeom prst="rect">
            <a:avLst/>
          </a:prstGeom>
          <a:noFill/>
          <a:ln w="9525">
            <a:noFill/>
          </a:ln>
        </p:spPr>
        <p:txBody>
          <a:bodyPr wrap="square">
            <a:spAutoFit/>
          </a:bodyPr>
          <a:p>
            <a:pPr>
              <a:lnSpc>
                <a:spcPct val="100000"/>
              </a:lnSpc>
            </a:pPr>
            <a:r>
              <a:rPr lang="en-US" altLang="zh-CN" sz="28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r>
              <a:rPr lang="zh-CN" altLang="en-US" sz="3500" b="1" dirty="0">
                <a:solidFill>
                  <a:srgbClr val="0000FF"/>
                </a:solidFill>
                <a:latin typeface="宋体" panose="02010600030101010101" pitchFamily="2" charset="-122"/>
                <a:ea typeface="宋体" panose="02010600030101010101" pitchFamily="2" charset="-122"/>
                <a:cs typeface="宋体" panose="02010600030101010101" pitchFamily="2" charset="-122"/>
              </a:rPr>
              <a:t>我不在太空</a:t>
            </a:r>
            <a:r>
              <a:rPr lang="en-US" altLang="zh-CN" sz="3500" b="1">
                <a:solidFill>
                  <a:srgbClr val="2029EA"/>
                </a:solidFill>
                <a:uFillTx/>
                <a:latin typeface="Arial" panose="020B0604020202020204" pitchFamily="34" charset="0"/>
                <a:ea typeface="SimSun-ExtB" panose="02010609060101010101" pitchFamily="49" charset="-122"/>
                <a:sym typeface="+mn-ea"/>
              </a:rPr>
              <a:t>,</a:t>
            </a:r>
            <a:r>
              <a:rPr lang="zh-CN" altLang="en-US" sz="3500" b="1" dirty="0">
                <a:solidFill>
                  <a:srgbClr val="0000FF"/>
                </a:solidFill>
                <a:latin typeface="宋体" panose="02010600030101010101" pitchFamily="2" charset="-122"/>
                <a:ea typeface="宋体" panose="02010600030101010101" pitchFamily="2" charset="-122"/>
                <a:cs typeface="宋体" panose="02010600030101010101" pitchFamily="2" charset="-122"/>
              </a:rPr>
              <a:t>我看不见月亮</a:t>
            </a:r>
            <a:r>
              <a:rPr lang="en-US" altLang="zh-CN" sz="3500" b="1">
                <a:solidFill>
                  <a:srgbClr val="2029EA"/>
                </a:solidFill>
                <a:uFillTx/>
                <a:latin typeface="Arial" panose="020B0604020202020204" pitchFamily="34" charset="0"/>
                <a:ea typeface="SimSun-ExtB" panose="02010609060101010101" pitchFamily="49" charset="-122"/>
                <a:sym typeface="+mn-ea"/>
              </a:rPr>
              <a:t>,</a:t>
            </a:r>
            <a:r>
              <a:rPr lang="zh-CN" altLang="en-US" sz="3500" b="1" dirty="0">
                <a:solidFill>
                  <a:srgbClr val="0000FF"/>
                </a:solidFill>
                <a:latin typeface="宋体" panose="02010600030101010101" pitchFamily="2" charset="-122"/>
                <a:ea typeface="宋体" panose="02010600030101010101" pitchFamily="2" charset="-122"/>
                <a:cs typeface="宋体" panose="02010600030101010101" pitchFamily="2" charset="-122"/>
              </a:rPr>
              <a:t>我在地心世界里</a:t>
            </a:r>
            <a:r>
              <a:rPr lang="en-US" altLang="zh-CN" sz="3500" b="1">
                <a:solidFill>
                  <a:schemeClr val="tx1"/>
                </a:solidFill>
                <a:uFillTx/>
                <a:latin typeface="Arial" panose="020B0604020202020204" pitchFamily="34" charset="0"/>
                <a:ea typeface="SimSun-ExtB" panose="02010609060101010101" pitchFamily="49" charset="-122"/>
                <a:sym typeface="+mn-ea"/>
              </a:rPr>
              <a:t>,</a:t>
            </a:r>
            <a:r>
              <a:rPr lang="zh-CN" altLang="en-US" sz="3500" b="1" dirty="0">
                <a:solidFill>
                  <a:schemeClr val="tx1"/>
                </a:solidFill>
                <a:latin typeface="宋体" panose="02010600030101010101" pitchFamily="2" charset="-122"/>
                <a:ea typeface="宋体" panose="02010600030101010101" pitchFamily="2" charset="-122"/>
                <a:cs typeface="宋体" panose="02010600030101010101" pitchFamily="2" charset="-122"/>
              </a:rPr>
              <a:t>我在活动范围不到</a:t>
            </a:r>
            <a:r>
              <a:rPr lang="en-US" altLang="zh-CN" sz="3500" b="1">
                <a:solidFill>
                  <a:schemeClr val="tx1"/>
                </a:solidFill>
                <a:latin typeface="宋体" panose="02010600030101010101" pitchFamily="2" charset="-122"/>
                <a:ea typeface="宋体" panose="02010600030101010101" pitchFamily="2" charset="-122"/>
                <a:cs typeface="宋体" panose="02010600030101010101" pitchFamily="2" charset="-122"/>
              </a:rPr>
              <a:t>10</a:t>
            </a:r>
            <a:r>
              <a:rPr lang="zh-CN" altLang="en-US" sz="3500" b="1" dirty="0">
                <a:solidFill>
                  <a:schemeClr val="tx1"/>
                </a:solidFill>
                <a:latin typeface="宋体" panose="02010600030101010101" pitchFamily="2" charset="-122"/>
                <a:ea typeface="宋体" panose="02010600030101010101" pitchFamily="2" charset="-122"/>
                <a:cs typeface="宋体" panose="02010600030101010101" pitchFamily="2" charset="-122"/>
              </a:rPr>
              <a:t>立方米的闷热的控制舱里</a:t>
            </a:r>
            <a:r>
              <a:rPr lang="en-US" altLang="zh-CN" sz="3500" b="1">
                <a:solidFill>
                  <a:schemeClr val="tx1"/>
                </a:solidFill>
                <a:uFillTx/>
                <a:latin typeface="Arial" panose="020B0604020202020204" pitchFamily="34" charset="0"/>
                <a:ea typeface="SimSun-ExtB" panose="02010609060101010101" pitchFamily="49" charset="-122"/>
                <a:sym typeface="+mn-ea"/>
              </a:rPr>
              <a:t>,</a:t>
            </a:r>
            <a:r>
              <a:rPr lang="zh-CN" altLang="en-US" sz="3500" b="1" dirty="0">
                <a:solidFill>
                  <a:schemeClr val="tx1"/>
                </a:solidFill>
                <a:latin typeface="宋体" panose="02010600030101010101" pitchFamily="2" charset="-122"/>
                <a:ea typeface="宋体" panose="02010600030101010101" pitchFamily="2" charset="-122"/>
                <a:cs typeface="宋体" panose="02010600030101010101" pitchFamily="2" charset="-122"/>
              </a:rPr>
              <a:t>船外别说空气和生命</a:t>
            </a:r>
            <a:r>
              <a:rPr lang="en-US" altLang="zh-CN" sz="3500" b="1">
                <a:solidFill>
                  <a:schemeClr val="tx1"/>
                </a:solidFill>
                <a:uFillTx/>
                <a:latin typeface="Arial" panose="020B0604020202020204" pitchFamily="34" charset="0"/>
                <a:ea typeface="SimSun-ExtB" panose="02010609060101010101" pitchFamily="49" charset="-122"/>
                <a:sym typeface="+mn-ea"/>
              </a:rPr>
              <a:t>,</a:t>
            </a:r>
            <a:r>
              <a:rPr lang="zh-CN" altLang="en-US" sz="3500" b="1" dirty="0">
                <a:solidFill>
                  <a:schemeClr val="tx1"/>
                </a:solidFill>
                <a:latin typeface="宋体" panose="02010600030101010101" pitchFamily="2" charset="-122"/>
                <a:ea typeface="宋体" panose="02010600030101010101" pitchFamily="2" charset="-122"/>
                <a:cs typeface="宋体" panose="02010600030101010101" pitchFamily="2" charset="-122"/>
              </a:rPr>
              <a:t>连空间也没有</a:t>
            </a:r>
            <a:r>
              <a:rPr lang="en-US" altLang="zh-CN" sz="3500" b="1">
                <a:solidFill>
                  <a:schemeClr val="tx1"/>
                </a:solidFill>
                <a:uFillTx/>
                <a:latin typeface="Arial" panose="020B0604020202020204" pitchFamily="34" charset="0"/>
                <a:ea typeface="SimSun-ExtB" panose="02010609060101010101" pitchFamily="49" charset="-122"/>
                <a:sym typeface="+mn-ea"/>
              </a:rPr>
              <a:t>,</a:t>
            </a:r>
            <a:r>
              <a:rPr lang="zh-CN" altLang="en-US" sz="3500" b="1" dirty="0">
                <a:solidFill>
                  <a:schemeClr val="tx1"/>
                </a:solidFill>
                <a:latin typeface="宋体" panose="02010600030101010101" pitchFamily="2" charset="-122"/>
                <a:ea typeface="宋体" panose="02010600030101010101" pitchFamily="2" charset="-122"/>
                <a:cs typeface="宋体" panose="02010600030101010101" pitchFamily="2" charset="-122"/>
              </a:rPr>
              <a:t>周围的温度高达</a:t>
            </a:r>
            <a:r>
              <a:rPr lang="en-US" altLang="zh-CN" sz="3500" b="1">
                <a:solidFill>
                  <a:schemeClr val="tx1"/>
                </a:solidFill>
                <a:latin typeface="宋体" panose="02010600030101010101" pitchFamily="2" charset="-122"/>
                <a:ea typeface="宋体" panose="02010600030101010101" pitchFamily="2" charset="-122"/>
                <a:cs typeface="宋体" panose="02010600030101010101" pitchFamily="2" charset="-122"/>
              </a:rPr>
              <a:t>5000</a:t>
            </a:r>
            <a:r>
              <a:rPr lang="zh-CN" altLang="en-US" sz="3500" b="1" dirty="0">
                <a:solidFill>
                  <a:schemeClr val="tx1"/>
                </a:solidFill>
                <a:latin typeface="宋体" panose="02010600030101010101" pitchFamily="2" charset="-122"/>
                <a:ea typeface="宋体" panose="02010600030101010101" pitchFamily="2" charset="-122"/>
                <a:cs typeface="宋体" panose="02010600030101010101" pitchFamily="2" charset="-122"/>
              </a:rPr>
              <a:t>摄氏度。</a:t>
            </a:r>
            <a:r>
              <a:rPr lang="zh-CN" altLang="en-US" sz="3500" b="1" dirty="0">
                <a:solidFill>
                  <a:srgbClr val="0000FF"/>
                </a:solidFill>
                <a:latin typeface="宋体" panose="02010600030101010101" pitchFamily="2" charset="-122"/>
                <a:ea typeface="宋体" panose="02010600030101010101" pitchFamily="2" charset="-122"/>
                <a:cs typeface="宋体" panose="02010600030101010101" pitchFamily="2" charset="-122"/>
              </a:rPr>
              <a:t>草原的世界多么美妙啊！</a:t>
            </a:r>
            <a:endParaRPr lang="zh-CN" altLang="en-US" sz="35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5"/>
          <p:cNvSpPr txBox="1"/>
          <p:nvPr/>
        </p:nvSpPr>
        <p:spPr>
          <a:xfrm>
            <a:off x="383540" y="4324350"/>
            <a:ext cx="11338560" cy="2245360"/>
          </a:xfrm>
          <a:prstGeom prst="rect">
            <a:avLst/>
          </a:prstGeom>
          <a:noFill/>
          <a:ln w="9525">
            <a:noFill/>
          </a:ln>
        </p:spPr>
        <p:txBody>
          <a:bodyPr wrap="square">
            <a:spAutoFit/>
          </a:bodyPr>
          <a:p>
            <a:pPr>
              <a:lnSpc>
                <a:spcPct val="100000"/>
              </a:lnSpc>
            </a:pPr>
            <a:r>
              <a:rPr lang="en-US" altLang="zh-CN" sz="28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r>
              <a:rPr lang="zh-CN" altLang="en-US" sz="3500" b="1" dirty="0">
                <a:solidFill>
                  <a:srgbClr val="0000FF"/>
                </a:solidFill>
                <a:latin typeface="宋体" panose="02010600030101010101" pitchFamily="2" charset="-122"/>
                <a:ea typeface="宋体" panose="02010600030101010101" pitchFamily="2" charset="-122"/>
                <a:cs typeface="宋体" panose="02010600030101010101" pitchFamily="2" charset="-122"/>
              </a:rPr>
              <a:t>科幻小说中的伏笔常是由前文一个漫不经心的简单情节与下文富有科技含量的内容相对应而产生的。</a:t>
            </a:r>
            <a:r>
              <a:rPr lang="zh-CN" altLang="en-US" sz="3500" b="1" dirty="0">
                <a:solidFill>
                  <a:srgbClr val="FF0000"/>
                </a:solidFill>
                <a:latin typeface="宋体" panose="02010600030101010101" pitchFamily="2" charset="-122"/>
                <a:ea typeface="宋体" panose="02010600030101010101" pitchFamily="2" charset="-122"/>
                <a:cs typeface="宋体" panose="02010600030101010101" pitchFamily="2" charset="-122"/>
              </a:rPr>
              <a:t>既使读者对文章中的科学技术产生深刻印象</a:t>
            </a:r>
            <a:r>
              <a:rPr lang="en-US" altLang="zh-CN" sz="3500" b="1">
                <a:solidFill>
                  <a:srgbClr val="2029EA"/>
                </a:solidFill>
                <a:uFillTx/>
                <a:latin typeface="Arial" panose="020B0604020202020204" pitchFamily="34" charset="0"/>
                <a:ea typeface="SimSun-ExtB" panose="02010609060101010101" pitchFamily="49" charset="-122"/>
                <a:sym typeface="+mn-ea"/>
              </a:rPr>
              <a:t>,</a:t>
            </a:r>
            <a:r>
              <a:rPr lang="zh-CN" altLang="en-US" sz="3500" b="1" dirty="0">
                <a:solidFill>
                  <a:srgbClr val="FF0000"/>
                </a:solidFill>
                <a:latin typeface="宋体" panose="02010600030101010101" pitchFamily="2" charset="-122"/>
                <a:ea typeface="宋体" panose="02010600030101010101" pitchFamily="2" charset="-122"/>
                <a:cs typeface="宋体" panose="02010600030101010101" pitchFamily="2" charset="-122"/>
              </a:rPr>
              <a:t>又使读者有恍然大悟的感受</a:t>
            </a:r>
            <a:r>
              <a:rPr lang="en-US" altLang="zh-CN" sz="3500" b="1">
                <a:solidFill>
                  <a:srgbClr val="FF0000"/>
                </a:solidFill>
                <a:uFillTx/>
                <a:latin typeface="Arial" panose="020B0604020202020204" pitchFamily="34" charset="0"/>
                <a:ea typeface="SimSun-ExtB" panose="02010609060101010101" pitchFamily="49" charset="-122"/>
                <a:sym typeface="+mn-ea"/>
              </a:rPr>
              <a:t>,</a:t>
            </a:r>
            <a:r>
              <a:rPr lang="zh-CN" altLang="en-US" sz="3500" b="1" dirty="0">
                <a:solidFill>
                  <a:srgbClr val="FF0000"/>
                </a:solidFill>
                <a:latin typeface="宋体" panose="02010600030101010101" pitchFamily="2" charset="-122"/>
                <a:ea typeface="宋体" panose="02010600030101010101" pitchFamily="2" charset="-122"/>
                <a:cs typeface="宋体" panose="02010600030101010101" pitchFamily="2" charset="-122"/>
              </a:rPr>
              <a:t>产生美好而深刻的体验</a:t>
            </a:r>
            <a:r>
              <a:rPr lang="zh-CN" altLang="en-US" sz="3500" b="1" dirty="0">
                <a:solidFill>
                  <a:srgbClr val="0000FF"/>
                </a:solidFill>
                <a:latin typeface="宋体" panose="02010600030101010101" pitchFamily="2" charset="-122"/>
                <a:ea typeface="宋体" panose="02010600030101010101" pitchFamily="2" charset="-122"/>
                <a:cs typeface="宋体" panose="02010600030101010101" pitchFamily="2" charset="-122"/>
              </a:rPr>
              <a:t>。</a:t>
            </a:r>
            <a:endParaRPr lang="zh-CN" altLang="en-US" sz="35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grpSp>
        <p:nvGrpSpPr>
          <p:cNvPr id="12290" name="组合 3"/>
          <p:cNvGrpSpPr/>
          <p:nvPr/>
        </p:nvGrpSpPr>
        <p:grpSpPr>
          <a:xfrm>
            <a:off x="248603" y="365125"/>
            <a:ext cx="1844675" cy="561975"/>
            <a:chOff x="2371" y="690"/>
            <a:chExt cx="3471" cy="1177"/>
          </a:xfrm>
        </p:grpSpPr>
        <p:sp>
          <p:nvSpPr>
            <p:cNvPr id="5" name="MH_Entry_1"/>
            <p:cNvSpPr>
              <a:spLocks noChangeArrowheads="1"/>
            </p:cNvSpPr>
            <p:nvPr>
              <p:custDataLst>
                <p:tags r:id="rId1"/>
              </p:custDataLst>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2" name="TextBox 18"/>
            <p:cNvSpPr txBox="1"/>
            <p:nvPr>
              <p:custDataLst>
                <p:tags r:id="rId2"/>
              </p:custDataLst>
            </p:nvPr>
          </p:nvSpPr>
          <p:spPr>
            <a:xfrm>
              <a:off x="2412" y="690"/>
              <a:ext cx="3430" cy="1177"/>
            </a:xfrm>
            <a:prstGeom prst="rect">
              <a:avLst/>
            </a:prstGeom>
            <a:noFill/>
            <a:ln w="9525">
              <a:noFill/>
            </a:ln>
          </p:spPr>
          <p:txBody>
            <a:bodyPr wrap="square" lIns="70898" tIns="35448" rIns="70898" bIns="35448" anchor="t" anchorCtr="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人物形象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2" name="矩形 1"/>
          <p:cNvSpPr/>
          <p:nvPr>
            <p:custDataLst>
              <p:tags r:id="rId3"/>
            </p:custDataLst>
          </p:nvPr>
        </p:nvSpPr>
        <p:spPr>
          <a:xfrm>
            <a:off x="71120" y="927100"/>
            <a:ext cx="12143740" cy="614045"/>
          </a:xfrm>
          <a:prstGeom prst="rect">
            <a:avLst/>
          </a:prstGeom>
        </p:spPr>
        <p:txBody>
          <a:bodyPr wrap="square">
            <a:spAutoFit/>
          </a:bodyPr>
          <a:p>
            <a:pPr algn="just" fontAlgn="base">
              <a:lnSpc>
                <a:spcPct val="100000"/>
              </a:lnSpc>
              <a:spcBef>
                <a:spcPts val="0"/>
              </a:spcBef>
              <a:spcAft>
                <a:spcPts val="0"/>
              </a:spcAft>
            </a:pPr>
            <a:r>
              <a:rPr lang="en-US" altLang="zh-CN" sz="3400" b="1" strike="noStrike" noProof="1">
                <a:latin typeface="宋体" panose="02010600030101010101" pitchFamily="2" charset="-122"/>
                <a:ea typeface="宋体" panose="02010600030101010101" pitchFamily="2" charset="-122"/>
                <a:cs typeface="宋体" panose="02010600030101010101" pitchFamily="2" charset="-122"/>
              </a:rPr>
              <a:t>1.</a:t>
            </a:r>
            <a:r>
              <a:rPr lang="zh-CN" sz="3400" b="1">
                <a:latin typeface="宋体" panose="02010600030101010101" pitchFamily="2" charset="-122"/>
                <a:ea typeface="宋体" panose="02010600030101010101" pitchFamily="2" charset="-122"/>
              </a:rPr>
              <a:t>理解小说中的人物形象</a:t>
            </a:r>
            <a:r>
              <a:rPr sz="3400" b="1">
                <a:sym typeface="+mn-ea"/>
              </a:rPr>
              <a:t>,</a:t>
            </a:r>
            <a:r>
              <a:rPr lang="zh-CN" sz="3400" b="1" dirty="0">
                <a:latin typeface="宋体" panose="02010600030101010101" pitchFamily="2" charset="-122"/>
                <a:ea typeface="宋体" panose="02010600030101010101" pitchFamily="2" charset="-122"/>
                <a:sym typeface="+mn-ea"/>
              </a:rPr>
              <a:t>体会其丰富的情感</a:t>
            </a:r>
            <a:r>
              <a:rPr sz="3400">
                <a:sym typeface="+mn-ea"/>
              </a:rPr>
              <a:t>(</a:t>
            </a:r>
            <a:r>
              <a:rPr lang="zh-CN" sz="3400" b="1">
                <a:latin typeface="宋体" panose="02010600030101010101" pitchFamily="2" charset="-122"/>
                <a:ea typeface="宋体" panose="02010600030101010101" pitchFamily="2" charset="-122"/>
                <a:sym typeface="+mn-ea"/>
              </a:rPr>
              <a:t>学习</a:t>
            </a:r>
            <a:r>
              <a:rPr lang="zh-CN" altLang="en-US" sz="3400" b="1" dirty="0">
                <a:latin typeface="宋体" panose="02010600030101010101" pitchFamily="2" charset="-122"/>
                <a:ea typeface="宋体" panose="02010600030101010101" pitchFamily="2" charset="-122"/>
                <a:sym typeface="+mn-ea"/>
              </a:rPr>
              <a:t>任务二</a:t>
            </a:r>
            <a:r>
              <a:rPr lang="en-US" altLang="zh-CN" sz="3400" b="1" dirty="0">
                <a:latin typeface="宋体" panose="02010600030101010101" pitchFamily="2" charset="-122"/>
                <a:ea typeface="宋体" panose="02010600030101010101" pitchFamily="2" charset="-122"/>
                <a:sym typeface="+mn-ea"/>
              </a:rPr>
              <a:t>5.⑴</a:t>
            </a:r>
            <a:r>
              <a:rPr sz="3400">
                <a:sym typeface="+mn-ea"/>
              </a:rPr>
              <a:t>)</a:t>
            </a:r>
            <a:r>
              <a:rPr lang="zh-CN" sz="3400" b="1">
                <a:latin typeface="宋体" panose="02010600030101010101" pitchFamily="2" charset="-122"/>
                <a:ea typeface="宋体" panose="02010600030101010101" pitchFamily="2" charset="-122"/>
                <a:sym typeface="+mn-ea"/>
              </a:rPr>
              <a:t>。</a:t>
            </a:r>
            <a:endParaRPr lang="zh-CN" sz="3400" b="1">
              <a:latin typeface="宋体" panose="02010600030101010101" pitchFamily="2" charset="-122"/>
              <a:ea typeface="宋体" panose="02010600030101010101" pitchFamily="2" charset="-122"/>
              <a:sym typeface="+mn-ea"/>
            </a:endParaRPr>
          </a:p>
        </p:txBody>
      </p:sp>
      <p:graphicFrame>
        <p:nvGraphicFramePr>
          <p:cNvPr id="8238" name="表格 8237"/>
          <p:cNvGraphicFramePr/>
          <p:nvPr>
            <p:custDataLst>
              <p:tags r:id="rId4"/>
            </p:custDataLst>
          </p:nvPr>
        </p:nvGraphicFramePr>
        <p:xfrm>
          <a:off x="635" y="1541145"/>
          <a:ext cx="12190730" cy="4765675"/>
        </p:xfrm>
        <a:graphic>
          <a:graphicData uri="http://schemas.openxmlformats.org/drawingml/2006/table">
            <a:tbl>
              <a:tblPr/>
              <a:tblGrid>
                <a:gridCol w="7913370"/>
                <a:gridCol w="4277360"/>
              </a:tblGrid>
              <a:tr h="54673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90000"/>
                        </a:lnSpc>
                        <a:buNone/>
                      </a:pPr>
                      <a:r>
                        <a:rPr lang="zh-CN" altLang="en-US" sz="32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典型语句</a:t>
                      </a:r>
                      <a:endParaRPr lang="zh-CN" altLang="en-US" sz="3200" b="1" dirty="0">
                        <a:solidFill>
                          <a:schemeClr val="tx1"/>
                        </a:solidFill>
                        <a:uFillTx/>
                        <a:latin typeface="Arial" panose="020B0604020202020204" pitchFamily="34" charset="0"/>
                        <a:ea typeface="SimSun-ExtB" panose="02010609060101010101" pitchFamily="49" charset="-122"/>
                        <a:cs typeface="Arial" panose="020B0604020202020204" pitchFamily="34" charset="0"/>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lgn="ctr">
                        <a:lnSpc>
                          <a:spcPct val="90000"/>
                        </a:lnSpc>
                        <a:buNone/>
                      </a:pPr>
                      <a:r>
                        <a:rPr lang="zh-CN" altLang="en-US" sz="3200" b="1">
                          <a:latin typeface="Arial" panose="020B0604020202020204" pitchFamily="34" charset="0"/>
                          <a:ea typeface="宋体" panose="02010600030101010101" pitchFamily="2" charset="-122"/>
                          <a:cs typeface="Arial" panose="020B0604020202020204" pitchFamily="34" charset="0"/>
                          <a:sym typeface="+mn-ea"/>
                        </a:rPr>
                        <a:t>我的认识</a:t>
                      </a:r>
                      <a:endParaRPr lang="zh-CN" altLang="en-US" sz="3200" b="1" dirty="0">
                        <a:solidFill>
                          <a:schemeClr val="tx1"/>
                        </a:solidFill>
                        <a:uFillTx/>
                        <a:latin typeface="Arial" panose="020B0604020202020204" pitchFamily="34" charset="0"/>
                        <a:ea typeface="宋体" panose="02010600030101010101" pitchFamily="2" charset="-122"/>
                        <a:cs typeface="Arial" panose="020B0604020202020204" pitchFamily="34" charset="0"/>
                        <a:sym typeface="+mn-ea"/>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50177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spcBef>
                          <a:spcPts val="0"/>
                        </a:spcBef>
                        <a:buNone/>
                      </a:pPr>
                      <a:r>
                        <a:rPr sz="3300" b="1">
                          <a:latin typeface="宋体" panose="02010600030101010101" pitchFamily="2" charset="-122"/>
                          <a:ea typeface="宋体" panose="02010600030101010101" pitchFamily="2" charset="-122"/>
                          <a:cs typeface="宋体" panose="02010600030101010101" pitchFamily="2" charset="-122"/>
                        </a:rPr>
                        <a:t>今后</a:t>
                      </a:r>
                      <a:r>
                        <a:rPr sz="3300" b="1">
                          <a:sym typeface="+mn-ea"/>
                        </a:rPr>
                        <a:t>,</a:t>
                      </a:r>
                      <a:r>
                        <a:rPr sz="3300" b="1">
                          <a:solidFill>
                            <a:srgbClr val="FF0000"/>
                          </a:solidFill>
                          <a:latin typeface="宋体" panose="02010600030101010101" pitchFamily="2" charset="-122"/>
                          <a:ea typeface="宋体" panose="02010600030101010101" pitchFamily="2" charset="-122"/>
                          <a:cs typeface="宋体" panose="02010600030101010101" pitchFamily="2" charset="-122"/>
                        </a:rPr>
                        <a:t>我会按照整个研究计划努力工作的</a:t>
                      </a:r>
                      <a:r>
                        <a:rPr sz="3300" b="1">
                          <a:latin typeface="宋体" panose="02010600030101010101" pitchFamily="2" charset="-122"/>
                          <a:ea typeface="宋体" panose="02010600030101010101" pitchFamily="2" charset="-122"/>
                          <a:cs typeface="宋体" panose="02010600030101010101" pitchFamily="2" charset="-122"/>
                        </a:rPr>
                        <a:t>。将来</a:t>
                      </a:r>
                      <a:r>
                        <a:rPr sz="3300" b="1">
                          <a:sym typeface="+mn-ea"/>
                        </a:rPr>
                        <a:t>,</a:t>
                      </a:r>
                      <a:r>
                        <a:rPr sz="3300" b="1">
                          <a:latin typeface="宋体" panose="02010600030101010101" pitchFamily="2" charset="-122"/>
                          <a:ea typeface="宋体" panose="02010600030101010101" pitchFamily="2" charset="-122"/>
                          <a:cs typeface="宋体" panose="02010600030101010101" pitchFamily="2" charset="-122"/>
                        </a:rPr>
                        <a:t>也许会有地心飞船找到</a:t>
                      </a:r>
                      <a:r>
                        <a:rPr sz="3300" b="1">
                          <a:solidFill>
                            <a:schemeClr val="tx1"/>
                          </a:solidFill>
                          <a:uFillTx/>
                          <a:latin typeface="Arial" panose="020B0604020202020204" pitchFamily="34" charset="0"/>
                          <a:ea typeface="SimSun-ExtB" panose="02010609060101010101" pitchFamily="49" charset="-122"/>
                          <a:cs typeface="宋体" panose="02010600030101010101" pitchFamily="2" charset="-122"/>
                        </a:rPr>
                        <a:t>‘落日六号’</a:t>
                      </a:r>
                      <a:r>
                        <a:rPr sz="3300" b="1">
                          <a:latin typeface="宋体" panose="02010600030101010101" pitchFamily="2" charset="-122"/>
                          <a:ea typeface="宋体" panose="02010600030101010101" pitchFamily="2" charset="-122"/>
                          <a:cs typeface="宋体" panose="02010600030101010101" pitchFamily="2" charset="-122"/>
                        </a:rPr>
                        <a:t>并同它对接</a:t>
                      </a:r>
                      <a:r>
                        <a:rPr sz="3300" b="1">
                          <a:sym typeface="+mn-ea"/>
                        </a:rPr>
                        <a:t>,</a:t>
                      </a:r>
                      <a:r>
                        <a:rPr sz="3300" b="1">
                          <a:solidFill>
                            <a:srgbClr val="FF0000"/>
                          </a:solidFill>
                          <a:latin typeface="宋体" panose="02010600030101010101" pitchFamily="2" charset="-122"/>
                          <a:ea typeface="宋体" panose="02010600030101010101" pitchFamily="2" charset="-122"/>
                          <a:cs typeface="宋体" panose="02010600030101010101" pitchFamily="2" charset="-122"/>
                        </a:rPr>
                        <a:t>但愿那时我留下的资料会有用</a:t>
                      </a:r>
                      <a:r>
                        <a:rPr lang="zh-CN" sz="3300" b="1" dirty="0">
                          <a:uFillTx/>
                          <a:latin typeface="宋体" panose="02010600030101010101" pitchFamily="2" charset="-122"/>
                          <a:ea typeface="宋体" panose="02010600030101010101" pitchFamily="2" charset="-122"/>
                        </a:rPr>
                        <a:t>。</a:t>
                      </a:r>
                      <a:endParaRPr lang="zh-CN" sz="3300" b="1" dirty="0">
                        <a:uFillTx/>
                        <a:latin typeface="宋体" panose="02010600030101010101" pitchFamily="2" charset="-122"/>
                        <a:ea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en-US" altLang="zh-CN" sz="3200" b="1">
                        <a:solidFill>
                          <a:schemeClr val="tx1"/>
                        </a:solidFill>
                        <a:uFillTx/>
                        <a:ea typeface="SimSun-ExtB" panose="02010609060101010101" pitchFamily="49" charset="-122"/>
                        <a:cs typeface="+mj-cs"/>
                        <a:sym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1057275">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sz="2600" b="1">
                        <a:latin typeface="宋体" panose="02010600030101010101" pitchFamily="2" charset="-122"/>
                        <a:ea typeface="宋体" panose="02010600030101010101" pitchFamily="2" charset="-122"/>
                        <a:cs typeface="宋体" panose="02010600030101010101" pitchFamily="2" charset="-122"/>
                      </a:endParaRPr>
                    </a:p>
                    <a:p>
                      <a:pPr marL="0" lvl="0" indent="0">
                        <a:buNone/>
                      </a:pPr>
                      <a:endParaRPr sz="2600" b="1">
                        <a:latin typeface="宋体" panose="02010600030101010101" pitchFamily="2" charset="-122"/>
                        <a:ea typeface="宋体" panose="02010600030101010101" pitchFamily="2" charset="-122"/>
                        <a:cs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stStyle>
                    <a:p>
                      <a:pPr marL="0" lvl="0" indent="0">
                        <a:buNone/>
                      </a:pPr>
                      <a:endParaRPr lang="zh-CN" altLang="en-US" sz="2600" b="1" dirty="0">
                        <a:latin typeface="宋体" panose="02010600030101010101" pitchFamily="2" charset="-122"/>
                        <a:ea typeface="宋体" panose="02010600030101010101" pitchFamily="2" charset="-122"/>
                      </a:endParaRPr>
                    </a:p>
                    <a:p>
                      <a:pPr marL="0" lvl="0" indent="0">
                        <a:buNone/>
                      </a:pPr>
                      <a:endParaRPr lang="zh-CN" altLang="en-US" sz="2600" b="1" dirty="0">
                        <a:latin typeface="宋体" panose="02010600030101010101" pitchFamily="2" charset="-122"/>
                        <a:ea typeface="宋体" panose="02010600030101010101" pitchFamily="2" charset="-122"/>
                      </a:endParaRPr>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r h="1561465">
                <a:tc>
                  <a:txBody>
                    <a:bodyPr/>
                    <a:p>
                      <a:pPr marL="0" lvl="0" indent="0">
                        <a:buNone/>
                      </a:pPr>
                      <a:endParaRPr lang="zh-CN" altLang="en-US" sz="2600" b="1">
                        <a:latin typeface="宋体" panose="02010600030101010101" pitchFamily="2" charset="-122"/>
                        <a:ea typeface="宋体" panose="02010600030101010101" pitchFamily="2" charset="-122"/>
                        <a:cs typeface="宋体" panose="02010600030101010101" pitchFamily="2" charset="-122"/>
                      </a:endParaRPr>
                    </a:p>
                    <a:p>
                      <a:pPr marL="0" lvl="0" indent="0">
                        <a:buNone/>
                      </a:pPr>
                      <a:endParaRPr lang="zh-CN" altLang="en-US" sz="2600" b="1">
                        <a:latin typeface="宋体" panose="02010600030101010101" pitchFamily="2" charset="-122"/>
                        <a:ea typeface="宋体" panose="02010600030101010101" pitchFamily="2" charset="-122"/>
                        <a:cs typeface="宋体" panose="02010600030101010101" pitchFamily="2" charset="-122"/>
                      </a:endParaRPr>
                    </a:p>
                    <a:p>
                      <a:pPr marL="0" lvl="0" indent="0">
                        <a:buNone/>
                      </a:pPr>
                      <a:endParaRPr lang="zh-CN" altLang="en-US" sz="2600" b="1">
                        <a:latin typeface="宋体" panose="02010600030101010101" pitchFamily="2" charset="-122"/>
                        <a:ea typeface="宋体" panose="02010600030101010101" pitchFamily="2" charset="-122"/>
                        <a:cs typeface="宋体" panose="02010600030101010101" pitchFamily="2" charset="-122"/>
                      </a:endParaRPr>
                    </a:p>
                  </a:txBody>
                  <a:tcP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p>
                      <a:pPr marL="0" lvl="0" indent="0" algn="l">
                        <a:buNone/>
                      </a:pPr>
                      <a:endParaRPr lang="zh-CN" altLang="en-US" sz="2400" dirty="0"/>
                    </a:p>
                  </a:txBody>
                  <a:tcPr>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52233" name="文本框 3"/>
          <p:cNvSpPr txBox="1"/>
          <p:nvPr>
            <p:custDataLst>
              <p:tags r:id="rId5"/>
            </p:custDataLst>
          </p:nvPr>
        </p:nvSpPr>
        <p:spPr>
          <a:xfrm>
            <a:off x="7790815" y="2116455"/>
            <a:ext cx="4424045" cy="1614805"/>
          </a:xfrm>
          <a:prstGeom prst="rect">
            <a:avLst/>
          </a:prstGeom>
          <a:noFill/>
          <a:ln w="9525">
            <a:noFill/>
          </a:ln>
        </p:spPr>
        <p:txBody>
          <a:bodyPr wrap="square" anchor="t" anchorCtr="0">
            <a:spAutoFit/>
          </a:bodyPr>
          <a:p>
            <a:pPr algn="l">
              <a:lnSpc>
                <a:spcPct val="100000"/>
              </a:lnSpc>
              <a:spcBef>
                <a:spcPts val="0"/>
              </a:spcBef>
              <a:spcAft>
                <a:spcPts val="0"/>
              </a:spcAft>
              <a:buClr>
                <a:srgbClr val="9BBB59"/>
              </a:buClr>
              <a:buFont typeface="Wingdings" panose="05000000000000000000" pitchFamily="2" charset="2"/>
            </a:pPr>
            <a:r>
              <a:rPr lang="zh-CN" sz="3300" b="1">
                <a:latin typeface="宋体" panose="02010600030101010101" pitchFamily="2" charset="-122"/>
                <a:ea typeface="宋体" panose="02010600030101010101" pitchFamily="2" charset="-122"/>
                <a:cs typeface="宋体" panose="02010600030101010101" pitchFamily="2" charset="-122"/>
              </a:rPr>
              <a:t>地心领航员小姑娘</a:t>
            </a:r>
            <a:r>
              <a:rPr lang="zh-CN" sz="3300" b="1">
                <a:solidFill>
                  <a:srgbClr val="FF0000"/>
                </a:solidFill>
                <a:latin typeface="宋体" panose="02010600030101010101" pitchFamily="2" charset="-122"/>
                <a:ea typeface="宋体" panose="02010600030101010101" pitchFamily="2" charset="-122"/>
                <a:cs typeface="宋体" panose="02010600030101010101" pitchFamily="2" charset="-122"/>
              </a:rPr>
              <a:t>坚守工作岗位</a:t>
            </a:r>
            <a:r>
              <a:rPr sz="3300" b="1">
                <a:sym typeface="+mn-ea"/>
              </a:rPr>
              <a:t>,</a:t>
            </a:r>
            <a:r>
              <a:rPr lang="zh-CN" sz="3300" b="1">
                <a:latin typeface="宋体" panose="02010600030101010101" pitchFamily="2" charset="-122"/>
                <a:ea typeface="宋体" panose="02010600030101010101" pitchFamily="2" charset="-122"/>
                <a:cs typeface="宋体" panose="02010600030101010101" pitchFamily="2" charset="-122"/>
              </a:rPr>
              <a:t>赞美她</a:t>
            </a:r>
            <a:r>
              <a:rPr lang="zh-CN" sz="3300" b="1">
                <a:solidFill>
                  <a:srgbClr val="FF0000"/>
                </a:solidFill>
                <a:latin typeface="宋体" panose="02010600030101010101" pitchFamily="2" charset="-122"/>
                <a:ea typeface="宋体" panose="02010600030101010101" pitchFamily="2" charset="-122"/>
                <a:cs typeface="宋体" panose="02010600030101010101" pitchFamily="2" charset="-122"/>
              </a:rPr>
              <a:t>为科学</a:t>
            </a:r>
            <a:r>
              <a:rPr lang="zh-CN" sz="33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献身</a:t>
            </a:r>
            <a:r>
              <a:rPr lang="zh-CN" sz="3300" b="1">
                <a:solidFill>
                  <a:srgbClr val="FF0000"/>
                </a:solidFill>
                <a:latin typeface="宋体" panose="02010600030101010101" pitchFamily="2" charset="-122"/>
                <a:ea typeface="宋体" panose="02010600030101010101" pitchFamily="2" charset="-122"/>
                <a:cs typeface="宋体" panose="02010600030101010101" pitchFamily="2" charset="-122"/>
              </a:rPr>
              <a:t>的无私奉献精神</a:t>
            </a:r>
            <a:endParaRPr lang="zh-CN" sz="33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6"/>
            </p:custDataLst>
          </p:nvPr>
        </p:nvSpPr>
        <p:spPr>
          <a:xfrm>
            <a:off x="-635" y="3731260"/>
            <a:ext cx="7894955" cy="1106805"/>
          </a:xfrm>
          <a:prstGeom prst="rect">
            <a:avLst/>
          </a:prstGeom>
          <a:noFill/>
          <a:ln w="9525">
            <a:noFill/>
          </a:ln>
        </p:spPr>
        <p:txBody>
          <a:bodyPr wrap="square" anchor="t" anchorCtr="0">
            <a:spAutoFit/>
          </a:bodyPr>
          <a:p>
            <a:pPr>
              <a:buClr>
                <a:srgbClr val="9BBB59"/>
              </a:buClr>
              <a:buFont typeface="Wingdings" panose="05000000000000000000" pitchFamily="2" charset="2"/>
            </a:pPr>
            <a:r>
              <a:rPr lang="zh-CN" sz="3300" b="1" dirty="0">
                <a:latin typeface="宋体" panose="02010600030101010101" pitchFamily="2" charset="-122"/>
                <a:ea typeface="宋体" panose="02010600030101010101" pitchFamily="2" charset="-122"/>
              </a:rPr>
              <a:t>请你们放心</a:t>
            </a:r>
            <a:r>
              <a:rPr sz="3300" b="1">
                <a:sym typeface="+mn-ea"/>
              </a:rPr>
              <a:t>,</a:t>
            </a:r>
            <a:r>
              <a:rPr lang="zh-CN" sz="3300" b="1" dirty="0">
                <a:solidFill>
                  <a:srgbClr val="FF0000"/>
                </a:solidFill>
                <a:latin typeface="宋体" panose="02010600030101010101" pitchFamily="2" charset="-122"/>
                <a:ea typeface="宋体" panose="02010600030101010101" pitchFamily="2" charset="-122"/>
              </a:rPr>
              <a:t>我现在已适应这里</a:t>
            </a:r>
            <a:r>
              <a:rPr sz="3300" b="1">
                <a:sym typeface="+mn-ea"/>
              </a:rPr>
              <a:t>,</a:t>
            </a:r>
            <a:r>
              <a:rPr lang="zh-CN" sz="3300" b="1" dirty="0">
                <a:solidFill>
                  <a:srgbClr val="FF0000"/>
                </a:solidFill>
                <a:latin typeface="宋体" panose="02010600030101010101" pitchFamily="2" charset="-122"/>
                <a:ea typeface="宋体" panose="02010600030101010101" pitchFamily="2" charset="-122"/>
              </a:rPr>
              <a:t>不再觉得狭窄和封闭了</a:t>
            </a:r>
            <a:r>
              <a:rPr lang="en-US" sz="3300" b="1" dirty="0">
                <a:latin typeface="宋体" panose="02010600030101010101" pitchFamily="2" charset="-122"/>
                <a:ea typeface="宋体" panose="02010600030101010101" pitchFamily="2" charset="-122"/>
              </a:rPr>
              <a:t>…</a:t>
            </a:r>
            <a:r>
              <a:rPr lang="zh-CN" sz="3300" b="1" dirty="0">
                <a:latin typeface="宋体" panose="02010600030101010101" pitchFamily="2" charset="-122"/>
                <a:ea typeface="宋体" panose="02010600030101010101" pitchFamily="2" charset="-122"/>
              </a:rPr>
              <a:t>看见那里的每一朵小花呢</a:t>
            </a:r>
            <a:endParaRPr lang="zh-CN" altLang="zh-CN" sz="3300" b="1" dirty="0">
              <a:latin typeface="宋体" panose="02010600030101010101" pitchFamily="2" charset="-122"/>
              <a:ea typeface="宋体" panose="02010600030101010101" pitchFamily="2" charset="-122"/>
            </a:endParaRPr>
          </a:p>
        </p:txBody>
      </p:sp>
      <p:sp>
        <p:nvSpPr>
          <p:cNvPr id="47106" name="文本框 6"/>
          <p:cNvSpPr txBox="1"/>
          <p:nvPr>
            <p:custDataLst>
              <p:tags r:id="rId7"/>
            </p:custDataLst>
          </p:nvPr>
        </p:nvSpPr>
        <p:spPr>
          <a:xfrm>
            <a:off x="7894320" y="3700780"/>
            <a:ext cx="4232275" cy="1137285"/>
          </a:xfrm>
          <a:prstGeom prst="rect">
            <a:avLst/>
          </a:prstGeom>
          <a:noFill/>
          <a:ln w="9525">
            <a:noFill/>
          </a:ln>
        </p:spPr>
        <p:txBody>
          <a:bodyPr wrap="square" anchor="t" anchorCtr="0">
            <a:spAutoFit/>
          </a:bodyPr>
          <a:p>
            <a:r>
              <a:rPr lang="zh-CN" sz="3400" b="1">
                <a:latin typeface="宋体" panose="02010600030101010101" pitchFamily="2" charset="-122"/>
                <a:ea typeface="宋体" panose="02010600030101010101" pitchFamily="2" charset="-122"/>
                <a:cs typeface="宋体" panose="02010600030101010101" pitchFamily="2" charset="-122"/>
                <a:sym typeface="+mn-ea"/>
              </a:rPr>
              <a:t>小姑娘</a:t>
            </a:r>
            <a:r>
              <a:rPr lang="zh-CN" sz="34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面对困境勇敢坚强、</a:t>
            </a:r>
            <a:r>
              <a:rPr lang="zh-CN" altLang="en-US" sz="3400" b="1" dirty="0">
                <a:solidFill>
                  <a:srgbClr val="FF0000"/>
                </a:solidFill>
                <a:latin typeface="Arial" panose="020B0604020202020204" pitchFamily="34" charset="0"/>
                <a:ea typeface="宋体" panose="02010600030101010101" pitchFamily="2" charset="-122"/>
                <a:sym typeface="宋体" panose="02010600030101010101" pitchFamily="2" charset="-122"/>
              </a:rPr>
              <a:t>乐观豁达</a:t>
            </a:r>
            <a:endParaRPr lang="zh-CN" altLang="en-US" sz="3400" b="1" dirty="0">
              <a:solidFill>
                <a:srgbClr val="FF0000"/>
              </a:solidFill>
              <a:latin typeface="Arial" panose="020B0604020202020204" pitchFamily="34" charset="0"/>
              <a:ea typeface="宋体" panose="02010600030101010101" pitchFamily="2" charset="-122"/>
              <a:sym typeface="宋体" panose="02010600030101010101" pitchFamily="2" charset="-122"/>
            </a:endParaRPr>
          </a:p>
        </p:txBody>
      </p:sp>
      <p:sp>
        <p:nvSpPr>
          <p:cNvPr id="6" name="文本框 4"/>
          <p:cNvSpPr txBox="1"/>
          <p:nvPr>
            <p:custDataLst>
              <p:tags r:id="rId8"/>
            </p:custDataLst>
          </p:nvPr>
        </p:nvSpPr>
        <p:spPr>
          <a:xfrm>
            <a:off x="635" y="4738370"/>
            <a:ext cx="7893050" cy="1660525"/>
          </a:xfrm>
          <a:prstGeom prst="rect">
            <a:avLst/>
          </a:prstGeom>
          <a:noFill/>
          <a:ln w="9525">
            <a:noFill/>
          </a:ln>
        </p:spPr>
        <p:txBody>
          <a:bodyPr wrap="square" anchor="t" anchorCtr="0">
            <a:spAutoFit/>
          </a:bodyPr>
          <a:p>
            <a:r>
              <a:rPr lang="zh-CN" sz="3400" b="1" dirty="0">
                <a:ea typeface="宋体" panose="02010600030101010101" pitchFamily="2" charset="-122"/>
              </a:rPr>
              <a:t>她没有回答我的话,而是自己</a:t>
            </a:r>
            <a:r>
              <a:rPr lang="zh-CN" sz="3400" b="1" dirty="0">
                <a:solidFill>
                  <a:srgbClr val="FF0000"/>
                </a:solidFill>
                <a:ea typeface="宋体" panose="02010600030101010101" pitchFamily="2" charset="-122"/>
              </a:rPr>
              <a:t>轻轻哼起了</a:t>
            </a:r>
            <a:r>
              <a:rPr lang="zh-CN" sz="3400" b="1" dirty="0">
                <a:ea typeface="宋体" panose="02010600030101010101" pitchFamily="2" charset="-122"/>
              </a:rPr>
              <a:t>一首曲子</a:t>
            </a:r>
            <a:r>
              <a:rPr lang="zh-CN" sz="3400" b="1" dirty="0">
                <a:latin typeface="宋体" panose="02010600030101010101" pitchFamily="2" charset="-122"/>
                <a:ea typeface="宋体" panose="02010600030101010101" pitchFamily="2" charset="-122"/>
              </a:rPr>
              <a:t>……</a:t>
            </a:r>
            <a:r>
              <a:rPr lang="zh-CN" sz="3400" b="1" dirty="0">
                <a:ea typeface="宋体" panose="02010600030101010101" pitchFamily="2" charset="-122"/>
              </a:rPr>
              <a:t>她还在</a:t>
            </a:r>
            <a:r>
              <a:rPr lang="zh-CN" sz="3400" b="1" dirty="0">
                <a:solidFill>
                  <a:srgbClr val="FF0000"/>
                </a:solidFill>
                <a:ea typeface="宋体" panose="02010600030101010101" pitchFamily="2" charset="-122"/>
              </a:rPr>
              <a:t>哼着</a:t>
            </a:r>
            <a:r>
              <a:rPr lang="zh-CN" sz="3400" b="1" dirty="0">
                <a:ea typeface="宋体" panose="02010600030101010101" pitchFamily="2" charset="-122"/>
              </a:rPr>
              <a:t>《月光》,那</a:t>
            </a:r>
            <a:r>
              <a:rPr lang="zh-CN" sz="3400" b="1" dirty="0">
                <a:solidFill>
                  <a:srgbClr val="FF0000"/>
                </a:solidFill>
                <a:ea typeface="宋体" panose="02010600030101010101" pitchFamily="2" charset="-122"/>
              </a:rPr>
              <a:t>轻柔</a:t>
            </a:r>
            <a:r>
              <a:rPr lang="zh-CN" sz="3400" b="1" dirty="0">
                <a:ea typeface="宋体" panose="02010600030101010101" pitchFamily="2" charset="-122"/>
              </a:rPr>
              <a:t>的旋律一直在我的梦中飘荡着</a:t>
            </a:r>
            <a:r>
              <a:rPr lang="zh-CN" altLang="zh-CN" sz="3400" b="1" dirty="0">
                <a:latin typeface="Arial" panose="020B0604020202020204" pitchFamily="34" charset="0"/>
                <a:ea typeface="宋体" panose="02010600030101010101" pitchFamily="2" charset="-122"/>
              </a:rPr>
              <a:t>。</a:t>
            </a:r>
            <a:endParaRPr lang="zh-CN" altLang="en-US" sz="3400" b="1" dirty="0">
              <a:latin typeface="Arial" panose="020B0604020202020204" pitchFamily="34" charset="0"/>
              <a:ea typeface="宋体" panose="02010600030101010101" pitchFamily="2" charset="-122"/>
            </a:endParaRPr>
          </a:p>
        </p:txBody>
      </p:sp>
      <p:sp>
        <p:nvSpPr>
          <p:cNvPr id="4" name="文本框 6"/>
          <p:cNvSpPr txBox="1"/>
          <p:nvPr>
            <p:custDataLst>
              <p:tags r:id="rId9"/>
            </p:custDataLst>
          </p:nvPr>
        </p:nvSpPr>
        <p:spPr>
          <a:xfrm>
            <a:off x="7893685" y="4738370"/>
            <a:ext cx="4297680" cy="1660525"/>
          </a:xfrm>
          <a:prstGeom prst="rect">
            <a:avLst/>
          </a:prstGeom>
          <a:noFill/>
          <a:ln w="9525">
            <a:noFill/>
          </a:ln>
        </p:spPr>
        <p:txBody>
          <a:bodyPr wrap="square" anchor="t" anchorCtr="0">
            <a:spAutoFit/>
          </a:bodyPr>
          <a:p>
            <a:r>
              <a:rPr lang="zh-CN" sz="3400" b="1">
                <a:latin typeface="宋体" panose="02010600030101010101" pitchFamily="2" charset="-122"/>
                <a:ea typeface="宋体" panose="02010600030101010101" pitchFamily="2" charset="-122"/>
                <a:cs typeface="宋体" panose="02010600030101010101" pitchFamily="2" charset="-122"/>
                <a:sym typeface="+mn-ea"/>
              </a:rPr>
              <a:t>地心领航员</a:t>
            </a:r>
            <a:r>
              <a:rPr lang="zh-CN" sz="3400" b="1">
                <a:latin typeface="宋体" panose="02010600030101010101" pitchFamily="2" charset="-122"/>
                <a:ea typeface="宋体" panose="02010600030101010101" pitchFamily="2" charset="-122"/>
                <a:cs typeface="宋体" panose="02010600030101010101" pitchFamily="2" charset="-122"/>
                <a:sym typeface="+mn-ea"/>
              </a:rPr>
              <a:t>小姑娘</a:t>
            </a:r>
            <a:r>
              <a:rPr lang="zh-CN" sz="3400" b="1">
                <a:solidFill>
                  <a:srgbClr val="FF0000"/>
                </a:solidFill>
                <a:ea typeface="宋体" panose="02010600030101010101" pitchFamily="2" charset="-122"/>
              </a:rPr>
              <a:t>身处险境不慌乱</a:t>
            </a:r>
            <a:r>
              <a:rPr lang="zh-CN" sz="3400" b="1">
                <a:ea typeface="宋体" panose="02010600030101010101" pitchFamily="2" charset="-122"/>
              </a:rPr>
              <a:t>,</a:t>
            </a:r>
            <a:r>
              <a:rPr lang="zh-CN" sz="3400" b="1">
                <a:solidFill>
                  <a:srgbClr val="FF0000"/>
                </a:solidFill>
                <a:ea typeface="宋体" panose="02010600030101010101" pitchFamily="2" charset="-122"/>
              </a:rPr>
              <a:t>淡定乐观、顽强坚忍</a:t>
            </a:r>
            <a:endParaRPr lang="zh-CN" sz="3400" b="1">
              <a:solidFill>
                <a:srgbClr val="FF0000"/>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33"/>
                                        </p:tgtEl>
                                        <p:attrNameLst>
                                          <p:attrName>style.visibility</p:attrName>
                                        </p:attrNameLst>
                                      </p:cBhvr>
                                      <p:to>
                                        <p:strVal val="visible"/>
                                      </p:to>
                                    </p:set>
                                    <p:anim calcmode="lin" valueType="num">
                                      <p:cBhvr additive="base">
                                        <p:cTn id="7" dur="500" fill="hold"/>
                                        <p:tgtEl>
                                          <p:spTgt spid="52233"/>
                                        </p:tgtEl>
                                        <p:attrNameLst>
                                          <p:attrName>ppt_x</p:attrName>
                                        </p:attrNameLst>
                                      </p:cBhvr>
                                      <p:tavLst>
                                        <p:tav tm="0">
                                          <p:val>
                                            <p:strVal val="#ppt_x"/>
                                          </p:val>
                                        </p:tav>
                                        <p:tav tm="100000">
                                          <p:val>
                                            <p:strVal val="#ppt_x"/>
                                          </p:val>
                                        </p:tav>
                                      </p:tavLst>
                                    </p:anim>
                                    <p:anim calcmode="lin" valueType="num">
                                      <p:cBhvr additive="base">
                                        <p:cTn id="8" dur="500" fill="hold"/>
                                        <p:tgtEl>
                                          <p:spTgt spid="5223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47106"/>
                                        </p:tgtEl>
                                        <p:attrNameLst>
                                          <p:attrName>style.visibility</p:attrName>
                                        </p:attrNameLst>
                                      </p:cBhvr>
                                      <p:to>
                                        <p:strVal val="visible"/>
                                      </p:to>
                                    </p:set>
                                    <p:anim calcmode="lin" valueType="num">
                                      <p:cBhvr>
                                        <p:cTn id="18" dur="500" fill="hold"/>
                                        <p:tgtEl>
                                          <p:spTgt spid="47106"/>
                                        </p:tgtEl>
                                        <p:attrNameLst>
                                          <p:attrName>ppt_w</p:attrName>
                                        </p:attrNameLst>
                                      </p:cBhvr>
                                      <p:tavLst>
                                        <p:tav tm="0">
                                          <p:val>
                                            <p:fltVal val="0.000000"/>
                                          </p:val>
                                        </p:tav>
                                        <p:tav tm="100000">
                                          <p:val>
                                            <p:strVal val="#ppt_w"/>
                                          </p:val>
                                        </p:tav>
                                      </p:tavLst>
                                    </p:anim>
                                    <p:anim calcmode="lin" valueType="num">
                                      <p:cBhvr>
                                        <p:cTn id="19" dur="500" fill="hold"/>
                                        <p:tgtEl>
                                          <p:spTgt spid="47106"/>
                                        </p:tgtEl>
                                        <p:attrNameLst>
                                          <p:attrName>ppt_h</p:attrName>
                                        </p:attrNameLst>
                                      </p:cBhvr>
                                      <p:tavLst>
                                        <p:tav tm="0">
                                          <p:val>
                                            <p:fltVal val="0.00000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500" fill="hold"/>
                                        <p:tgtEl>
                                          <p:spTgt spid="4"/>
                                        </p:tgtEl>
                                        <p:attrNameLst>
                                          <p:attrName>ppt_w</p:attrName>
                                        </p:attrNameLst>
                                      </p:cBhvr>
                                      <p:tavLst>
                                        <p:tav tm="0">
                                          <p:val>
                                            <p:fltVal val="0.000000"/>
                                          </p:val>
                                        </p:tav>
                                        <p:tav tm="100000">
                                          <p:val>
                                            <p:strVal val="#ppt_w"/>
                                          </p:val>
                                        </p:tav>
                                      </p:tavLst>
                                    </p:anim>
                                    <p:anim calcmode="lin" valueType="num">
                                      <p:cBhvr>
                                        <p:cTn id="31" dur="500" fill="hold"/>
                                        <p:tgtEl>
                                          <p:spTgt spid="4"/>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3" grpId="0"/>
      <p:bldP spid="3" grpId="0"/>
      <p:bldP spid="47106" grpId="0"/>
      <p:bldP spid="6"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65541" name="矩形 65540"/>
          <p:cNvSpPr/>
          <p:nvPr/>
        </p:nvSpPr>
        <p:spPr>
          <a:xfrm>
            <a:off x="273050" y="641985"/>
            <a:ext cx="11069320" cy="2784475"/>
          </a:xfrm>
          <a:prstGeom prst="rect">
            <a:avLst/>
          </a:prstGeom>
          <a:noFill/>
          <a:ln w="9525">
            <a:noFill/>
          </a:ln>
        </p:spPr>
        <p:txBody>
          <a:bodyPr wrap="square" anchor="ctr" anchorCtr="0">
            <a:spAutoFit/>
          </a:bodyPr>
          <a:p>
            <a:pPr>
              <a:lnSpc>
                <a:spcPct val="100000"/>
              </a:lnSpc>
              <a:spcBef>
                <a:spcPts val="0"/>
              </a:spcBef>
              <a:spcAft>
                <a:spcPts val="0"/>
              </a:spcAft>
            </a:pPr>
            <a:r>
              <a:rPr lang="zh-CN" altLang="en-US" sz="3200" b="1" dirty="0">
                <a:solidFill>
                  <a:srgbClr val="0000FF"/>
                </a:solidFill>
                <a:latin typeface="Arial" panose="020B0604020202020204" pitchFamily="34" charset="0"/>
              </a:rPr>
              <a:t>   </a:t>
            </a:r>
            <a:r>
              <a:rPr lang="en-US" altLang="zh-CN" sz="3200" b="1" dirty="0">
                <a:solidFill>
                  <a:srgbClr val="0000FF"/>
                </a:solidFill>
                <a:latin typeface="Arial" panose="020B0604020202020204" pitchFamily="34" charset="0"/>
              </a:rPr>
              <a:t>    </a:t>
            </a:r>
            <a:r>
              <a:rPr lang="zh-CN" altLang="en-US" sz="3500" b="1" dirty="0">
                <a:solidFill>
                  <a:schemeClr val="tx1"/>
                </a:solidFill>
                <a:latin typeface="宋体" panose="02010600030101010101" pitchFamily="2" charset="-122"/>
                <a:ea typeface="宋体" panose="02010600030101010101" pitchFamily="2" charset="-122"/>
              </a:rPr>
              <a:t>在文中的</a:t>
            </a:r>
            <a:r>
              <a:rPr lang="zh-CN" altLang="en-US" sz="3500" b="1" dirty="0">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500" b="1" dirty="0">
                <a:latin typeface="宋体" panose="02010600030101010101" pitchFamily="2" charset="-122"/>
                <a:ea typeface="宋体" panose="02010600030101010101" pitchFamily="2" charset="-122"/>
                <a:sym typeface="+mn-ea"/>
              </a:rPr>
              <a:t>我</a:t>
            </a:r>
            <a:r>
              <a:rPr lang="zh-CN" altLang="en-US" sz="3500" b="1" dirty="0">
                <a:uFillTx/>
                <a:latin typeface="Arial" panose="020B0604020202020204" pitchFamily="34" charset="0"/>
                <a:ea typeface="SimSun-ExtB" panose="02010609060101010101" pitchFamily="49" charset="-122"/>
                <a:cs typeface="Arial" panose="020B0604020202020204" pitchFamily="34" charset="0"/>
                <a:sym typeface="+mn-ea"/>
              </a:rPr>
              <a:t>”身上</a:t>
            </a:r>
            <a:r>
              <a:rPr lang="en-US" altLang="zh-CN" sz="3500" b="1">
                <a:ea typeface="SimSun-ExtB" panose="02010609060101010101" pitchFamily="49" charset="-122"/>
                <a:sym typeface="宋体" panose="02010600030101010101" pitchFamily="2" charset="-122"/>
              </a:rPr>
              <a:t>,</a:t>
            </a:r>
            <a:r>
              <a:rPr lang="zh-CN" altLang="en-US" sz="3500" b="1">
                <a:ea typeface="SimSun-ExtB" panose="02010609060101010101" pitchFamily="49" charset="-122"/>
                <a:sym typeface="宋体" panose="02010600030101010101" pitchFamily="2" charset="-122"/>
              </a:rPr>
              <a:t>我看见了一个</a:t>
            </a:r>
            <a:endParaRPr lang="zh-CN" altLang="en-US" sz="3500" b="1">
              <a:ea typeface="SimSun-ExtB" panose="02010609060101010101" pitchFamily="49" charset="-122"/>
              <a:sym typeface="宋体" panose="02010600030101010101" pitchFamily="2" charset="-122"/>
            </a:endParaRPr>
          </a:p>
          <a:p>
            <a:pPr>
              <a:lnSpc>
                <a:spcPct val="100000"/>
              </a:lnSpc>
              <a:spcBef>
                <a:spcPts val="0"/>
              </a:spcBef>
              <a:spcAft>
                <a:spcPts val="0"/>
              </a:spcAft>
            </a:pPr>
            <a:r>
              <a:rPr lang="zh-CN" altLang="en-US" sz="3500" b="1">
                <a:ea typeface="SimSun-ExtB" panose="02010609060101010101" pitchFamily="49" charset="-122"/>
                <a:sym typeface="宋体" panose="02010600030101010101" pitchFamily="2" charset="-122"/>
              </a:rPr>
              <a:t> </a:t>
            </a:r>
            <a:r>
              <a:rPr lang="en-US" altLang="zh-CN" sz="3500" b="1">
                <a:ea typeface="SimSun-ExtB" panose="02010609060101010101" pitchFamily="49" charset="-122"/>
                <a:sym typeface="宋体" panose="02010600030101010101" pitchFamily="2" charset="-122"/>
              </a:rPr>
              <a:t>                                                                  </a:t>
            </a:r>
            <a:r>
              <a:rPr lang="zh-CN" altLang="en-US" sz="3500" b="1">
                <a:ea typeface="SimSun-ExtB" panose="02010609060101010101" pitchFamily="49" charset="-122"/>
                <a:sym typeface="宋体" panose="02010600030101010101" pitchFamily="2" charset="-122"/>
              </a:rPr>
              <a:t>的形象；</a:t>
            </a:r>
            <a:r>
              <a:rPr lang="zh-CN" altLang="en-US" sz="35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而“</a:t>
            </a:r>
            <a:r>
              <a:rPr lang="zh-CN" altLang="en-US" sz="3500" b="1" dirty="0">
                <a:solidFill>
                  <a:schemeClr val="tx1"/>
                </a:solidFill>
                <a:latin typeface="宋体" panose="02010600030101010101" pitchFamily="2" charset="-122"/>
                <a:ea typeface="宋体" panose="02010600030101010101" pitchFamily="2" charset="-122"/>
              </a:rPr>
              <a:t>她</a:t>
            </a:r>
            <a:r>
              <a:rPr lang="zh-CN" altLang="en-US" sz="35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rPr>
              <a:t>”则是一个</a:t>
            </a:r>
            <a:endParaRPr lang="zh-CN" altLang="en-US" sz="3500" b="1" dirty="0">
              <a:solidFill>
                <a:schemeClr val="tx1"/>
              </a:solidFill>
              <a:uFillTx/>
              <a:latin typeface="Arial" panose="020B0604020202020204" pitchFamily="34" charset="0"/>
              <a:ea typeface="SimSun-ExtB" panose="02010609060101010101" pitchFamily="49" charset="-122"/>
              <a:cs typeface="Arial" panose="020B0604020202020204" pitchFamily="34" charset="0"/>
              <a:sym typeface="+mn-ea"/>
            </a:endParaRPr>
          </a:p>
          <a:p>
            <a:pPr>
              <a:lnSpc>
                <a:spcPct val="100000"/>
              </a:lnSpc>
              <a:spcBef>
                <a:spcPts val="0"/>
              </a:spcBef>
              <a:spcAft>
                <a:spcPts val="0"/>
              </a:spcAft>
            </a:pPr>
            <a:r>
              <a:rPr lang="en-US" altLang="zh-CN" sz="3500" b="1" dirty="0">
                <a:solidFill>
                  <a:schemeClr val="tx1"/>
                </a:solidFill>
                <a:latin typeface="宋体" panose="02010600030101010101" pitchFamily="2" charset="-122"/>
                <a:ea typeface="宋体" panose="02010600030101010101" pitchFamily="2" charset="-122"/>
              </a:rPr>
              <a:t>                                           </a:t>
            </a:r>
            <a:endParaRPr lang="en-US" altLang="zh-CN" sz="3500" b="1" dirty="0">
              <a:solidFill>
                <a:schemeClr val="tx1"/>
              </a:solidFill>
              <a:latin typeface="宋体" panose="02010600030101010101" pitchFamily="2" charset="-122"/>
              <a:ea typeface="宋体" panose="02010600030101010101" pitchFamily="2" charset="-122"/>
            </a:endParaRPr>
          </a:p>
          <a:p>
            <a:pPr>
              <a:lnSpc>
                <a:spcPct val="100000"/>
              </a:lnSpc>
              <a:spcBef>
                <a:spcPts val="0"/>
              </a:spcBef>
              <a:spcAft>
                <a:spcPts val="0"/>
              </a:spcAft>
            </a:pPr>
            <a:r>
              <a:rPr lang="en-US" altLang="zh-CN" sz="3500" b="1" dirty="0">
                <a:solidFill>
                  <a:schemeClr val="tx1"/>
                </a:solidFill>
                <a:latin typeface="宋体" panose="02010600030101010101" pitchFamily="2" charset="-122"/>
                <a:ea typeface="宋体" panose="02010600030101010101" pitchFamily="2" charset="-122"/>
              </a:rPr>
              <a:t>        </a:t>
            </a:r>
            <a:r>
              <a:rPr lang="zh-CN" altLang="en-US" sz="3500" b="1" dirty="0">
                <a:solidFill>
                  <a:schemeClr val="tx1"/>
                </a:solidFill>
                <a:latin typeface="宋体" panose="02010600030101010101" pitchFamily="2" charset="-122"/>
                <a:ea typeface="宋体" panose="02010600030101010101" pitchFamily="2" charset="-122"/>
              </a:rPr>
              <a:t>的人。</a:t>
            </a:r>
            <a:r>
              <a:rPr lang="zh-CN" altLang="en-US" sz="3500" b="1" dirty="0">
                <a:solidFill>
                  <a:srgbClr val="0000FF"/>
                </a:solidFill>
                <a:latin typeface="Arial" panose="020B0604020202020204" pitchFamily="34" charset="0"/>
              </a:rPr>
              <a:t> </a:t>
            </a:r>
            <a:endParaRPr lang="zh-CN" altLang="en-US" sz="3500" b="1" dirty="0">
              <a:solidFill>
                <a:srgbClr val="0000FF"/>
              </a:solidFill>
              <a:latin typeface="Arial" panose="020B0604020202020204" pitchFamily="34" charset="0"/>
            </a:endParaRPr>
          </a:p>
        </p:txBody>
      </p:sp>
      <p:sp>
        <p:nvSpPr>
          <p:cNvPr id="2" name="矩形 1"/>
          <p:cNvSpPr/>
          <p:nvPr/>
        </p:nvSpPr>
        <p:spPr>
          <a:xfrm>
            <a:off x="273050" y="1719580"/>
            <a:ext cx="10992485" cy="1706880"/>
          </a:xfrm>
          <a:prstGeom prst="rect">
            <a:avLst/>
          </a:prstGeom>
          <a:noFill/>
          <a:ln w="9525">
            <a:noFill/>
          </a:ln>
        </p:spPr>
        <p:txBody>
          <a:bodyPr wrap="square" anchor="ctr" anchorCtr="0">
            <a:spAutoFit/>
          </a:bodyPr>
          <a:p>
            <a:pPr>
              <a:lnSpc>
                <a:spcPct val="100000"/>
              </a:lnSpc>
              <a:spcBef>
                <a:spcPts val="0"/>
              </a:spcBef>
              <a:spcAft>
                <a:spcPts val="0"/>
              </a:spcAft>
            </a:pPr>
            <a:r>
              <a:rPr lang="zh-CN" altLang="en-US" sz="2800" b="1" dirty="0">
                <a:solidFill>
                  <a:srgbClr val="0000FF"/>
                </a:solidFill>
                <a:latin typeface="Arial" panose="020B0604020202020204" pitchFamily="34" charset="0"/>
              </a:rPr>
              <a:t>     </a:t>
            </a:r>
            <a:r>
              <a:rPr lang="en-US" altLang="zh-CN" sz="2800" b="1" dirty="0">
                <a:solidFill>
                  <a:srgbClr val="0000FF"/>
                </a:solidFill>
                <a:latin typeface="Arial" panose="020B0604020202020204" pitchFamily="34" charset="0"/>
              </a:rPr>
              <a:t>                      </a:t>
            </a:r>
            <a:r>
              <a:rPr lang="zh-CN" altLang="en-US" sz="3500" b="1" dirty="0">
                <a:solidFill>
                  <a:srgbClr val="0000FF"/>
                </a:solidFill>
                <a:latin typeface="宋体" panose="02010600030101010101" pitchFamily="2" charset="-122"/>
                <a:ea typeface="宋体" panose="02010600030101010101" pitchFamily="2" charset="-122"/>
              </a:rPr>
              <a:t>身处险境不慌乱</a:t>
            </a:r>
            <a:r>
              <a:rPr lang="en-US" altLang="zh-CN" sz="3500" b="1">
                <a:solidFill>
                  <a:srgbClr val="0000FF"/>
                </a:solidFill>
                <a:latin typeface="Arial" panose="020B0604020202020204" pitchFamily="34" charset="0"/>
              </a:rPr>
              <a:t>,</a:t>
            </a:r>
            <a:r>
              <a:rPr lang="zh-CN" altLang="en-US" sz="3500" b="1" dirty="0">
                <a:solidFill>
                  <a:srgbClr val="0000FF"/>
                </a:solidFill>
                <a:latin typeface="宋体" panose="02010600030101010101" pitchFamily="2" charset="-122"/>
                <a:ea typeface="宋体" panose="02010600030101010101" pitchFamily="2" charset="-122"/>
              </a:rPr>
              <a:t>不向他人倾诉自己的郁闷</a:t>
            </a:r>
            <a:r>
              <a:rPr lang="en-US" altLang="zh-CN" sz="3500" b="1">
                <a:solidFill>
                  <a:srgbClr val="0000FF"/>
                </a:solidFill>
                <a:latin typeface="Arial" panose="020B0604020202020204" pitchFamily="34" charset="0"/>
              </a:rPr>
              <a:t>,</a:t>
            </a:r>
            <a:r>
              <a:rPr lang="zh-CN" altLang="en-US" sz="3500" b="1" dirty="0">
                <a:solidFill>
                  <a:srgbClr val="0000FF"/>
                </a:solidFill>
                <a:latin typeface="宋体" panose="02010600030101010101" pitchFamily="2" charset="-122"/>
                <a:ea typeface="宋体" panose="02010600030101010101" pitchFamily="2" charset="-122"/>
              </a:rPr>
              <a:t>以大无畏的精神坚守工作岗位</a:t>
            </a:r>
            <a:r>
              <a:rPr lang="en-US" altLang="zh-CN" sz="3500" b="1">
                <a:solidFill>
                  <a:srgbClr val="0000FF"/>
                </a:solidFill>
                <a:latin typeface="Arial" panose="020B0604020202020204" pitchFamily="34" charset="0"/>
              </a:rPr>
              <a:t>,</a:t>
            </a:r>
            <a:r>
              <a:rPr lang="zh-CN" altLang="en-US" sz="3500" b="1" dirty="0">
                <a:solidFill>
                  <a:srgbClr val="0000FF"/>
                </a:solidFill>
                <a:latin typeface="宋体" panose="02010600030101010101" pitchFamily="2" charset="-122"/>
                <a:ea typeface="宋体" panose="02010600030101010101" pitchFamily="2" charset="-122"/>
              </a:rPr>
              <a:t>勇敢乐观</a:t>
            </a:r>
            <a:r>
              <a:rPr lang="en-US" altLang="zh-CN" sz="3500" b="1">
                <a:solidFill>
                  <a:srgbClr val="0000FF"/>
                </a:solidFill>
                <a:latin typeface="Arial" panose="020B0604020202020204" pitchFamily="34" charset="0"/>
              </a:rPr>
              <a:t>,</a:t>
            </a:r>
            <a:r>
              <a:rPr lang="zh-CN" altLang="en-US" sz="3500" b="1" dirty="0">
                <a:solidFill>
                  <a:srgbClr val="0000FF"/>
                </a:solidFill>
                <a:latin typeface="宋体" panose="02010600030101010101" pitchFamily="2" charset="-122"/>
                <a:ea typeface="宋体" panose="02010600030101010101" pitchFamily="2" charset="-122"/>
              </a:rPr>
              <a:t>富有悲壮的英雄气质</a:t>
            </a:r>
            <a:r>
              <a:rPr lang="zh-CN" altLang="en-US" sz="3500" b="1" dirty="0">
                <a:solidFill>
                  <a:srgbClr val="0000FF"/>
                </a:solidFill>
                <a:latin typeface="Arial" panose="020B0604020202020204" pitchFamily="34" charset="0"/>
              </a:rPr>
              <a:t> </a:t>
            </a:r>
            <a:endParaRPr lang="zh-CN" altLang="en-US" sz="3500" b="1" dirty="0">
              <a:solidFill>
                <a:srgbClr val="0000FF"/>
              </a:solidFill>
              <a:latin typeface="Arial" panose="020B0604020202020204" pitchFamily="34" charset="0"/>
            </a:endParaRPr>
          </a:p>
        </p:txBody>
      </p:sp>
      <p:sp>
        <p:nvSpPr>
          <p:cNvPr id="65542" name="矩形 65541"/>
          <p:cNvSpPr/>
          <p:nvPr/>
        </p:nvSpPr>
        <p:spPr>
          <a:xfrm>
            <a:off x="423545" y="641668"/>
            <a:ext cx="10918825" cy="1168400"/>
          </a:xfrm>
          <a:prstGeom prst="rect">
            <a:avLst/>
          </a:prstGeom>
          <a:noFill/>
          <a:ln w="9525">
            <a:noFill/>
          </a:ln>
        </p:spPr>
        <p:txBody>
          <a:bodyPr wrap="square" anchor="ctr" anchorCtr="0">
            <a:spAutoFit/>
          </a:bodyPr>
          <a:p>
            <a:pPr>
              <a:lnSpc>
                <a:spcPct val="100000"/>
              </a:lnSpc>
              <a:spcBef>
                <a:spcPts val="0"/>
              </a:spcBef>
              <a:spcAft>
                <a:spcPts val="0"/>
              </a:spcAft>
            </a:pPr>
            <a:r>
              <a:rPr lang="en-US" altLang="zh-CN" sz="30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                                                                   </a:t>
            </a:r>
            <a:r>
              <a:rPr lang="zh-CN" altLang="en-US" sz="35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既</a:t>
            </a:r>
            <a:r>
              <a:rPr lang="zh-CN" altLang="en-US" sz="3500" b="1" dirty="0">
                <a:solidFill>
                  <a:srgbClr val="0000FF"/>
                </a:solidFill>
                <a:latin typeface="宋体" panose="02010600030101010101" pitchFamily="2" charset="-122"/>
                <a:ea typeface="宋体" panose="02010600030101010101" pitchFamily="2" charset="-122"/>
              </a:rPr>
              <a:t>开朗热情又容易伤感</a:t>
            </a:r>
            <a:r>
              <a:rPr lang="en-US" altLang="zh-CN" sz="3500" b="1">
                <a:solidFill>
                  <a:srgbClr val="0000FF"/>
                </a:solidFill>
                <a:latin typeface="Arial" panose="020B0604020202020204" pitchFamily="34" charset="0"/>
              </a:rPr>
              <a:t>,</a:t>
            </a:r>
            <a:r>
              <a:rPr lang="zh-CN" altLang="en-US" sz="3500" b="1">
                <a:solidFill>
                  <a:srgbClr val="0000FF"/>
                </a:solidFill>
                <a:latin typeface="宋体" panose="02010600030101010101" pitchFamily="2" charset="-122"/>
                <a:ea typeface="宋体" panose="02010600030101010101" pitchFamily="2" charset="-122"/>
              </a:rPr>
              <a:t>对工作感到厌烦</a:t>
            </a:r>
            <a:r>
              <a:rPr lang="en-US" altLang="zh-CN" sz="3500" b="1">
                <a:solidFill>
                  <a:srgbClr val="0000FF"/>
                </a:solidFill>
                <a:latin typeface="Arial" panose="020B0604020202020204" pitchFamily="34" charset="0"/>
                <a:sym typeface="+mn-ea"/>
              </a:rPr>
              <a:t>,</a:t>
            </a:r>
            <a:r>
              <a:rPr lang="zh-CN" altLang="en-US" sz="3500" b="1" dirty="0">
                <a:solidFill>
                  <a:srgbClr val="0000FF"/>
                </a:solidFill>
                <a:latin typeface="宋体" panose="02010600030101010101" pitchFamily="2" charset="-122"/>
                <a:ea typeface="宋体" panose="02010600030101010101" pitchFamily="2" charset="-122"/>
              </a:rPr>
              <a:t>内心又有悲悯情怀</a:t>
            </a:r>
            <a:r>
              <a:rPr lang="zh-CN" altLang="en-US" sz="3200" b="1" dirty="0">
                <a:solidFill>
                  <a:srgbClr val="0000FF"/>
                </a:solidFill>
                <a:latin typeface="Arial" panose="020B0604020202020204" pitchFamily="34" charset="0"/>
              </a:rPr>
              <a:t> </a:t>
            </a:r>
            <a:endParaRPr lang="zh-CN" altLang="en-US" sz="3200" b="1" dirty="0">
              <a:solidFill>
                <a:srgbClr val="0000FF"/>
              </a:solidFill>
              <a:latin typeface="Arial" panose="020B0604020202020204" pitchFamily="34" charset="0"/>
            </a:endParaRPr>
          </a:p>
        </p:txBody>
      </p:sp>
      <p:sp>
        <p:nvSpPr>
          <p:cNvPr id="44033" name="文本框 3"/>
          <p:cNvSpPr txBox="1"/>
          <p:nvPr>
            <p:custDataLst>
              <p:tags r:id="rId1"/>
            </p:custDataLst>
          </p:nvPr>
        </p:nvSpPr>
        <p:spPr>
          <a:xfrm>
            <a:off x="318770" y="3865245"/>
            <a:ext cx="11023600" cy="629920"/>
          </a:xfrm>
          <a:prstGeom prst="rect">
            <a:avLst/>
          </a:prstGeom>
          <a:noFill/>
          <a:ln w="9525">
            <a:noFill/>
          </a:ln>
        </p:spPr>
        <p:txBody>
          <a:bodyPr wrap="square" anchor="t" anchorCtr="0">
            <a:spAutoFit/>
          </a:bodyPr>
          <a:p>
            <a:pPr>
              <a:spcBef>
                <a:spcPct val="50000"/>
              </a:spcBef>
            </a:pPr>
            <a:r>
              <a:rPr lang="en-US" altLang="zh-CN" sz="2800" b="1">
                <a:latin typeface="Arial" panose="020B0604020202020204" pitchFamily="34" charset="0"/>
                <a:ea typeface="宋体" panose="02010600030101010101" pitchFamily="2" charset="-122"/>
              </a:rPr>
              <a:t>        </a:t>
            </a:r>
            <a:r>
              <a:rPr lang="zh-CN" altLang="en-US" sz="3500" b="1" dirty="0">
                <a:latin typeface="Arial" panose="020B0604020202020204" pitchFamily="34" charset="0"/>
                <a:ea typeface="宋体" panose="02010600030101010101" pitchFamily="2" charset="-122"/>
              </a:rPr>
              <a:t>为什么全文只用</a:t>
            </a:r>
            <a:r>
              <a:rPr lang="en-US" altLang="zh-CN" sz="3500" b="1">
                <a:latin typeface="Arial" panose="020B0604020202020204" pitchFamily="34" charset="0"/>
                <a:ea typeface="宋体" panose="02010600030101010101" pitchFamily="2" charset="-122"/>
              </a:rPr>
              <a:t>“</a:t>
            </a:r>
            <a:r>
              <a:rPr lang="zh-CN" altLang="en-US" sz="3500" b="1" dirty="0">
                <a:latin typeface="Arial" panose="020B0604020202020204" pitchFamily="34" charset="0"/>
                <a:ea typeface="宋体" panose="02010600030101010101" pitchFamily="2" charset="-122"/>
              </a:rPr>
              <a:t>她</a:t>
            </a:r>
            <a:r>
              <a:rPr lang="en-US" altLang="zh-CN" sz="3500" b="1">
                <a:latin typeface="Arial" panose="020B0604020202020204" pitchFamily="34" charset="0"/>
                <a:ea typeface="宋体" panose="02010600030101010101" pitchFamily="2" charset="-122"/>
              </a:rPr>
              <a:t>”</a:t>
            </a:r>
            <a:r>
              <a:rPr lang="zh-CN" altLang="en-US" sz="3500" b="1" dirty="0">
                <a:latin typeface="Arial" panose="020B0604020202020204" pitchFamily="34" charset="0"/>
                <a:ea typeface="宋体" panose="02010600030101010101" pitchFamily="2" charset="-122"/>
              </a:rPr>
              <a:t>来代替小姑娘？</a:t>
            </a:r>
            <a:endParaRPr lang="zh-CN" altLang="en-US" sz="3500" b="1" dirty="0">
              <a:latin typeface="Arial" panose="020B0604020202020204" pitchFamily="34" charset="0"/>
              <a:ea typeface="宋体" panose="02010600030101010101" pitchFamily="2" charset="-122"/>
            </a:endParaRPr>
          </a:p>
        </p:txBody>
      </p:sp>
      <p:sp>
        <p:nvSpPr>
          <p:cNvPr id="45058" name="文本框 5"/>
          <p:cNvSpPr txBox="1"/>
          <p:nvPr>
            <p:custDataLst>
              <p:tags r:id="rId2"/>
            </p:custDataLst>
          </p:nvPr>
        </p:nvSpPr>
        <p:spPr>
          <a:xfrm>
            <a:off x="318770" y="4495165"/>
            <a:ext cx="10706100" cy="1706880"/>
          </a:xfrm>
          <a:prstGeom prst="rect">
            <a:avLst/>
          </a:prstGeom>
          <a:noFill/>
          <a:ln w="9525">
            <a:noFill/>
          </a:ln>
        </p:spPr>
        <p:txBody>
          <a:bodyPr wrap="square" anchor="t" anchorCtr="0">
            <a:spAutoFit/>
          </a:bodyPr>
          <a:p>
            <a:pPr>
              <a:lnSpc>
                <a:spcPct val="100000"/>
              </a:lnSpc>
            </a:pPr>
            <a:r>
              <a:rPr lang="zh-CN" altLang="en-US" sz="3200" b="1" dirty="0">
                <a:solidFill>
                  <a:srgbClr val="0000FF"/>
                </a:solidFill>
                <a:latin typeface="Arial" panose="020B0604020202020204" pitchFamily="34" charset="0"/>
                <a:ea typeface="宋体" panose="02010600030101010101" pitchFamily="2" charset="-122"/>
              </a:rPr>
              <a:t>       </a:t>
            </a:r>
            <a:r>
              <a:rPr lang="zh-CN" altLang="en-US" sz="3500" b="1" dirty="0">
                <a:solidFill>
                  <a:srgbClr val="0000FF"/>
                </a:solidFill>
                <a:uFillTx/>
                <a:latin typeface="Arial" panose="020B0604020202020204" pitchFamily="34" charset="0"/>
                <a:ea typeface="SimSun-ExtB" panose="02010609060101010101" pitchFamily="49" charset="-122"/>
                <a:cs typeface="Arial" panose="020B0604020202020204" pitchFamily="34" charset="0"/>
              </a:rPr>
              <a:t>“她”</a:t>
            </a:r>
            <a:r>
              <a:rPr lang="zh-CN" altLang="en-US" sz="3500" b="1" dirty="0">
                <a:solidFill>
                  <a:srgbClr val="0000FF"/>
                </a:solidFill>
                <a:latin typeface="Arial" panose="020B0604020202020204" pitchFamily="34" charset="0"/>
                <a:ea typeface="宋体" panose="02010600030101010101" pitchFamily="2" charset="-122"/>
                <a:cs typeface="Arial" panose="020B0604020202020204" pitchFamily="34" charset="0"/>
              </a:rPr>
              <a:t>一旦有了姓名</a:t>
            </a:r>
            <a:r>
              <a:rPr lang="en-US" altLang="zh-CN" sz="3500" b="1">
                <a:solidFill>
                  <a:srgbClr val="0000FF"/>
                </a:solidFill>
                <a:latin typeface="Arial" panose="020B0604020202020204" pitchFamily="34" charset="0"/>
                <a:sym typeface="+mn-ea"/>
              </a:rPr>
              <a:t>,</a:t>
            </a:r>
            <a:r>
              <a:rPr lang="zh-CN" altLang="en-US" sz="3500" b="1" dirty="0">
                <a:solidFill>
                  <a:srgbClr val="0000FF"/>
                </a:solidFill>
                <a:latin typeface="Arial" panose="020B0604020202020204" pitchFamily="34" charset="0"/>
                <a:ea typeface="宋体" panose="02010600030101010101" pitchFamily="2" charset="-122"/>
                <a:cs typeface="Arial" panose="020B0604020202020204" pitchFamily="34" charset="0"/>
              </a:rPr>
              <a:t>就变成了一个特定的人。</a:t>
            </a:r>
            <a:r>
              <a:rPr lang="zh-CN" altLang="en-US" sz="3500" b="1" dirty="0">
                <a:solidFill>
                  <a:srgbClr val="FF0000"/>
                </a:solidFill>
                <a:latin typeface="SimSun-ExtB" panose="02010609060101010101" pitchFamily="49" charset="-122"/>
                <a:ea typeface="SimSun-ExtB" panose="02010609060101010101" pitchFamily="49" charset="-122"/>
                <a:cs typeface="SimSun-ExtB" panose="02010609060101010101" pitchFamily="49" charset="-122"/>
                <a:sym typeface="+mn-ea"/>
              </a:rPr>
              <a:t>“她”</a:t>
            </a:r>
            <a:r>
              <a:rPr lang="zh-CN" altLang="en-US" sz="3500" b="1" dirty="0">
                <a:solidFill>
                  <a:srgbClr val="0000FF"/>
                </a:solidFill>
                <a:latin typeface="Arial" panose="020B0604020202020204" pitchFamily="34" charset="0"/>
                <a:ea typeface="宋体" panose="02010600030101010101" pitchFamily="2" charset="-122"/>
                <a:cs typeface="Arial" panose="020B0604020202020204" pitchFamily="34" charset="0"/>
                <a:sym typeface="+mn-ea"/>
              </a:rPr>
              <a:t>,不仅仅是地心领航员小姑娘,</a:t>
            </a:r>
            <a:r>
              <a:rPr lang="zh-CN" altLang="en-US" sz="35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还暗指</a:t>
            </a:r>
            <a:r>
              <a:rPr lang="zh-CN" altLang="en-US" sz="3500" b="1" dirty="0">
                <a:solidFill>
                  <a:srgbClr val="FF0000"/>
                </a:solidFill>
                <a:latin typeface="Arial" panose="020B0604020202020204" pitchFamily="34" charset="0"/>
                <a:ea typeface="宋体" panose="02010600030101010101" pitchFamily="2" charset="-122"/>
                <a:cs typeface="Arial" panose="020B0604020202020204" pitchFamily="34" charset="0"/>
              </a:rPr>
              <a:t>面对国家危难沉着冷静、甘于奉献、勇敢乐观、坚守工作岗位的这类人</a:t>
            </a:r>
            <a:r>
              <a:rPr lang="zh-CN" altLang="en-US" sz="3500" b="1" dirty="0">
                <a:solidFill>
                  <a:srgbClr val="0000FF"/>
                </a:solidFill>
                <a:latin typeface="Arial" panose="020B0604020202020204" pitchFamily="34" charset="0"/>
                <a:ea typeface="宋体" panose="02010600030101010101" pitchFamily="2" charset="-122"/>
                <a:cs typeface="Arial" panose="020B0604020202020204" pitchFamily="34" charset="0"/>
              </a:rPr>
              <a:t>。</a:t>
            </a:r>
            <a:endParaRPr lang="zh-CN" altLang="en-US" sz="3500" b="1" dirty="0">
              <a:solidFill>
                <a:srgbClr val="0000FF"/>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5542">
                                            <p:txEl>
                                              <p:charRg st="0" end="24"/>
                                            </p:txEl>
                                          </p:spTgt>
                                        </p:tgtEl>
                                        <p:attrNameLst>
                                          <p:attrName>style.visibility</p:attrName>
                                        </p:attrNameLst>
                                      </p:cBhvr>
                                      <p:to>
                                        <p:strVal val="visible"/>
                                      </p:to>
                                    </p:set>
                                    <p:anim calcmode="lin" valueType="num">
                                      <p:cBhvr additive="base">
                                        <p:cTn id="7" dur="500" fill="hold"/>
                                        <p:tgtEl>
                                          <p:spTgt spid="65542">
                                            <p:txEl>
                                              <p:charRg st="0" end="2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42">
                                            <p:txEl>
                                              <p:charRg st="0" end="2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charRg st="0" end="62"/>
                                            </p:txEl>
                                          </p:spTgt>
                                        </p:tgtEl>
                                        <p:attrNameLst>
                                          <p:attrName>style.visibility</p:attrName>
                                        </p:attrNameLst>
                                      </p:cBhvr>
                                      <p:to>
                                        <p:strVal val="visible"/>
                                      </p:to>
                                    </p:set>
                                    <p:anim calcmode="lin" valueType="num">
                                      <p:cBhvr additive="base">
                                        <p:cTn id="13" dur="500" fill="hold"/>
                                        <p:tgtEl>
                                          <p:spTgt spid="2">
                                            <p:txEl>
                                              <p:charRg st="0" end="6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charRg st="0" end="6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45058"/>
                                        </p:tgtEl>
                                        <p:attrNameLst>
                                          <p:attrName>style.visibility</p:attrName>
                                        </p:attrNameLst>
                                      </p:cBhvr>
                                      <p:to>
                                        <p:strVal val="visible"/>
                                      </p:to>
                                    </p:set>
                                    <p:animEffect transition="in" filter="blinds(horizontal)">
                                      <p:cBhvr>
                                        <p:cTn id="19" dur="5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777875" y="2052955"/>
            <a:ext cx="10956925" cy="1168400"/>
          </a:xfrm>
          <a:prstGeom prst="rect">
            <a:avLst/>
          </a:prstGeom>
        </p:spPr>
        <p:txBody>
          <a:bodyPr wrap="square">
            <a:spAutoFit/>
          </a:bodyPr>
          <a:p>
            <a:pPr algn="l"/>
            <a:r>
              <a:rPr lang="zh-CN" altLang="en-US" sz="3500" b="1" dirty="0">
                <a:latin typeface="宋体" panose="02010600030101010101" pitchFamily="2" charset="-122"/>
                <a:ea typeface="宋体" panose="02010600030101010101" pitchFamily="2" charset="-122"/>
                <a:cs typeface="宋体" panose="02010600030101010101" pitchFamily="2" charset="-122"/>
                <a:sym typeface="+mn-ea"/>
              </a:rPr>
              <a:t>以《带上她的眼睛》为例</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ea typeface="宋体" panose="02010600030101010101" pitchFamily="2" charset="-122"/>
                <a:cs typeface="宋体" panose="02010600030101010101" pitchFamily="2" charset="-122"/>
                <a:sym typeface="+mn-ea"/>
              </a:rPr>
              <a:t>科幻小说和</a:t>
            </a:r>
            <a:r>
              <a:rPr lang="en-US" altLang="zh-CN" sz="35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500" b="1" dirty="0">
                <a:latin typeface="宋体" panose="02010600030101010101" pitchFamily="2" charset="-122"/>
                <a:ea typeface="宋体" panose="02010600030101010101" pitchFamily="2" charset="-122"/>
                <a:cs typeface="宋体" panose="02010600030101010101" pitchFamily="2" charset="-122"/>
                <a:sym typeface="+mn-ea"/>
              </a:rPr>
              <a:t>西游记</a:t>
            </a:r>
            <a:r>
              <a:rPr lang="en-US" altLang="zh-CN" sz="35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3500" b="1" dirty="0">
                <a:latin typeface="宋体" panose="02010600030101010101" pitchFamily="2" charset="-122"/>
                <a:ea typeface="宋体" panose="02010600030101010101" pitchFamily="2" charset="-122"/>
                <a:cs typeface="宋体" panose="02010600030101010101" pitchFamily="2" charset="-122"/>
                <a:sym typeface="+mn-ea"/>
              </a:rPr>
              <a:t>都有幻想的色彩</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ea typeface="宋体" panose="02010600030101010101" pitchFamily="2" charset="-122"/>
                <a:cs typeface="宋体" panose="02010600030101010101" pitchFamily="2" charset="-122"/>
                <a:sym typeface="+mn-ea"/>
              </a:rPr>
              <a:t>你觉得它们有什么不同吗</a:t>
            </a:r>
            <a:r>
              <a:rPr sz="3500">
                <a:sym typeface="+mn-ea"/>
              </a:rPr>
              <a:t>(</a:t>
            </a:r>
            <a:r>
              <a:rPr lang="zh-CN" sz="3500" b="1">
                <a:latin typeface="宋体" panose="02010600030101010101" pitchFamily="2" charset="-122"/>
                <a:ea typeface="宋体" panose="02010600030101010101" pitchFamily="2" charset="-122"/>
                <a:sym typeface="+mn-ea"/>
              </a:rPr>
              <a:t>学习</a:t>
            </a:r>
            <a:r>
              <a:rPr lang="zh-CN" altLang="en-US" sz="3500" b="1" dirty="0">
                <a:latin typeface="宋体" panose="02010600030101010101" pitchFamily="2" charset="-122"/>
                <a:ea typeface="宋体" panose="02010600030101010101" pitchFamily="2" charset="-122"/>
                <a:sym typeface="+mn-ea"/>
              </a:rPr>
              <a:t>任务三</a:t>
            </a:r>
            <a:r>
              <a:rPr lang="en-US" altLang="zh-CN" sz="3500" b="1" dirty="0">
                <a:latin typeface="宋体" panose="02010600030101010101" pitchFamily="2" charset="-122"/>
                <a:ea typeface="宋体" panose="02010600030101010101" pitchFamily="2" charset="-122"/>
                <a:sym typeface="+mn-ea"/>
              </a:rPr>
              <a:t>6</a:t>
            </a:r>
            <a:r>
              <a:rPr sz="3500">
                <a:sym typeface="+mn-ea"/>
              </a:rPr>
              <a:t>)</a:t>
            </a:r>
            <a:r>
              <a:rPr lang="zh-CN" altLang="en-US" sz="3500" b="1" dirty="0">
                <a:latin typeface="宋体" panose="02010600030101010101" pitchFamily="2" charset="-122"/>
                <a:ea typeface="宋体" panose="02010600030101010101" pitchFamily="2" charset="-122"/>
                <a:cs typeface="宋体" panose="02010600030101010101" pitchFamily="2" charset="-122"/>
                <a:sym typeface="+mn-ea"/>
              </a:rPr>
              <a:t>？</a:t>
            </a:r>
            <a:r>
              <a:rPr lang="en-US" altLang="zh-CN" sz="3000" b="1">
                <a:latin typeface="Arial" panose="020B0604020202020204" pitchFamily="34" charset="0"/>
                <a:sym typeface="+mn-ea"/>
              </a:rPr>
              <a:t> </a:t>
            </a:r>
            <a:endParaRPr lang="zh-CN" altLang="en-US" sz="3000" b="1" dirty="0">
              <a:latin typeface="Arial" panose="020B0604020202020204" pitchFamily="34" charset="0"/>
              <a:ea typeface="宋体" panose="02010600030101010101" pitchFamily="2" charset="-122"/>
              <a:sym typeface="+mn-ea"/>
            </a:endParaRPr>
          </a:p>
        </p:txBody>
      </p:sp>
      <p:sp>
        <p:nvSpPr>
          <p:cNvPr id="3" name="矩形 2"/>
          <p:cNvSpPr/>
          <p:nvPr/>
        </p:nvSpPr>
        <p:spPr>
          <a:xfrm>
            <a:off x="777875" y="3221038"/>
            <a:ext cx="10806430" cy="2245360"/>
          </a:xfrm>
          <a:prstGeom prst="rect">
            <a:avLst/>
          </a:prstGeom>
          <a:noFill/>
          <a:ln w="9525">
            <a:noFill/>
          </a:ln>
        </p:spPr>
        <p:txBody>
          <a:bodyPr wrap="square" anchor="ctr" anchorCtr="0">
            <a:spAutoFit/>
          </a:bodyPr>
          <a:p>
            <a:pPr algn="just"/>
            <a:r>
              <a:rPr lang="en-US" altLang="zh-CN" sz="35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r>
              <a:rPr sz="3500" b="1">
                <a:solidFill>
                  <a:srgbClr val="FF0000"/>
                </a:solidFill>
                <a:ea typeface="宋体" panose="02010600030101010101" pitchFamily="2" charset="-122"/>
              </a:rPr>
              <a:t>《西游记》中的幻想是基于历史故事和对神魔的想象</a:t>
            </a:r>
            <a:r>
              <a:rPr sz="35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3500" b="1">
                <a:solidFill>
                  <a:srgbClr val="FF0000"/>
                </a:solidFill>
                <a:ea typeface="宋体" panose="02010600030101010101" pitchFamily="2" charset="-122"/>
              </a:rPr>
              <a:t>许多内容是没有科学依据的</a:t>
            </a:r>
            <a:r>
              <a:rPr sz="35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3500" b="1">
                <a:solidFill>
                  <a:srgbClr val="FF0000"/>
                </a:solidFill>
                <a:ea typeface="宋体" panose="02010600030101010101" pitchFamily="2" charset="-122"/>
              </a:rPr>
              <a:t>而科幻小说是从科学依据出发展开幻想来编写的故事</a:t>
            </a:r>
            <a:r>
              <a:rPr sz="3500" b="1">
                <a:solidFill>
                  <a:srgbClr val="2029EA"/>
                </a:solidFill>
                <a:latin typeface="Arial" panose="020B0604020202020204" pitchFamily="34" charset="0"/>
                <a:ea typeface="宋体" panose="02010600030101010101" pitchFamily="2" charset="-122"/>
                <a:cs typeface="Arial" panose="020B0604020202020204" pitchFamily="34" charset="0"/>
                <a:sym typeface="+mn-ea"/>
              </a:rPr>
              <a:t>,</a:t>
            </a:r>
            <a:r>
              <a:rPr sz="3500" b="1">
                <a:solidFill>
                  <a:srgbClr val="FF0000"/>
                </a:solidFill>
                <a:ea typeface="宋体" panose="02010600030101010101" pitchFamily="2" charset="-122"/>
              </a:rPr>
              <a:t>与《西游记》有着本质的区别</a:t>
            </a:r>
            <a:r>
              <a:rPr lang="zh-CN" altLang="en-US" sz="3500" b="1" dirty="0">
                <a:solidFill>
                  <a:srgbClr val="2029EA"/>
                </a:solidFill>
                <a:latin typeface="宋体" panose="02010600030101010101" pitchFamily="2" charset="-122"/>
                <a:ea typeface="宋体" panose="02010600030101010101" pitchFamily="2" charset="-122"/>
                <a:cs typeface="宋体" panose="02010600030101010101" pitchFamily="2" charset="-122"/>
              </a:rPr>
              <a:t>。</a:t>
            </a:r>
            <a:r>
              <a:rPr lang="zh-CN" altLang="en-US" sz="3500" b="1" dirty="0">
                <a:solidFill>
                  <a:srgbClr val="0000FF"/>
                </a:solidFill>
                <a:latin typeface="宋体" panose="02010600030101010101" pitchFamily="2" charset="-122"/>
                <a:ea typeface="宋体" panose="02010600030101010101" pitchFamily="2" charset="-122"/>
                <a:cs typeface="宋体" panose="02010600030101010101" pitchFamily="2" charset="-122"/>
              </a:rPr>
              <a:t> </a:t>
            </a:r>
            <a:endParaRPr lang="zh-CN" altLang="en-US" sz="3500" b="1" dirty="0">
              <a:solidFill>
                <a:srgbClr val="0000FF"/>
              </a:solidFill>
              <a:latin typeface="宋体" panose="02010600030101010101" pitchFamily="2" charset="-122"/>
              <a:ea typeface="宋体" panose="02010600030101010101" pitchFamily="2" charset="-122"/>
              <a:cs typeface="宋体" panose="02010600030101010101" pitchFamily="2" charset="-122"/>
            </a:endParaRPr>
          </a:p>
        </p:txBody>
      </p:sp>
      <p:sp>
        <p:nvSpPr>
          <p:cNvPr id="12292" name="TextBox 18"/>
          <p:cNvSpPr txBox="1"/>
          <p:nvPr>
            <p:custDataLst>
              <p:tags r:id="rId1"/>
            </p:custDataLst>
          </p:nvPr>
        </p:nvSpPr>
        <p:spPr>
          <a:xfrm>
            <a:off x="270393" y="365125"/>
            <a:ext cx="1822885" cy="561975"/>
          </a:xfrm>
          <a:prstGeom prst="rect">
            <a:avLst/>
          </a:prstGeom>
          <a:noFill/>
          <a:ln w="9525">
            <a:noFill/>
          </a:ln>
        </p:spPr>
        <p:txBody>
          <a:bodyPr wrap="square" lIns="70898" tIns="35448" rIns="70898" bIns="35448" anchor="t" anchorCtr="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人物形象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nvGrpSpPr>
          <p:cNvPr id="12290" name="组合 3"/>
          <p:cNvGrpSpPr/>
          <p:nvPr/>
        </p:nvGrpSpPr>
        <p:grpSpPr>
          <a:xfrm>
            <a:off x="227013" y="1209040"/>
            <a:ext cx="1844675" cy="561975"/>
            <a:chOff x="2371" y="690"/>
            <a:chExt cx="3471" cy="1177"/>
          </a:xfrm>
        </p:grpSpPr>
        <p:sp>
          <p:nvSpPr>
            <p:cNvPr id="4" name="MH_Entry_1"/>
            <p:cNvSpPr>
              <a:spLocks noChangeArrowheads="1"/>
            </p:cNvSpPr>
            <p:nvPr>
              <p:custDataLst>
                <p:tags r:id="rId2"/>
              </p:custDataLst>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8" name="TextBox 18"/>
            <p:cNvSpPr txBox="1"/>
            <p:nvPr>
              <p:custDataLst>
                <p:tags r:id="rId3"/>
              </p:custDataLst>
            </p:nvPr>
          </p:nvSpPr>
          <p:spPr>
            <a:xfrm>
              <a:off x="2412" y="690"/>
              <a:ext cx="3430" cy="1177"/>
            </a:xfrm>
            <a:prstGeom prst="rect">
              <a:avLst/>
            </a:prstGeom>
            <a:noFill/>
            <a:ln w="9525">
              <a:noFill/>
            </a:ln>
          </p:spPr>
          <p:txBody>
            <a:bodyPr wrap="square" lIns="70898" tIns="35448" rIns="70898" bIns="35448" anchor="t" anchorCtr="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对比探究</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000"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5135" name="矩形 8196"/>
          <p:cNvSpPr>
            <a:spLocks noChangeArrowheads="1"/>
          </p:cNvSpPr>
          <p:nvPr/>
        </p:nvSpPr>
        <p:spPr bwMode="auto">
          <a:xfrm>
            <a:off x="3451225" y="1587500"/>
            <a:ext cx="8462645" cy="3866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62" tIns="48381" rIns="96762" bIns="48381">
            <a:spAutoFit/>
          </a:bodyPr>
          <a:lstStyle/>
          <a:p>
            <a:pPr algn="just">
              <a:spcBef>
                <a:spcPct val="50000"/>
              </a:spcBef>
            </a:pPr>
            <a:r>
              <a:rPr lang="en-US" altLang="zh-CN" sz="3500" b="1" dirty="0">
                <a:solidFill>
                  <a:schemeClr val="tx1"/>
                </a:solidFill>
                <a:uFillTx/>
                <a:latin typeface="宋体" panose="02010600030101010101" pitchFamily="2" charset="-122"/>
                <a:ea typeface="宋体" panose="02010600030101010101" pitchFamily="2" charset="-122"/>
              </a:rPr>
              <a:t>    </a:t>
            </a:r>
            <a:r>
              <a:rPr lang="zh-CN" altLang="en-US" sz="3500" b="1" dirty="0" smtClean="0">
                <a:latin typeface="宋体" panose="02010600030101010101" pitchFamily="2" charset="-122"/>
                <a:ea typeface="宋体" panose="02010600030101010101" pitchFamily="2" charset="-122"/>
              </a:rPr>
              <a:t>刘</a:t>
            </a:r>
            <a:r>
              <a:rPr lang="zh-CN" altLang="en-US" sz="3500" b="1" dirty="0">
                <a:latin typeface="宋体" panose="02010600030101010101" pitchFamily="2" charset="-122"/>
                <a:ea typeface="宋体" panose="02010600030101010101" pitchFamily="2" charset="-122"/>
              </a:rPr>
              <a:t>慈欣</a:t>
            </a:r>
            <a:r>
              <a:rPr lang="en-US" altLang="zh-CN" sz="3500" b="1">
                <a:ea typeface="SimSun-ExtB" panose="02010609060101010101" pitchFamily="49" charset="-122"/>
                <a:sym typeface="宋体" panose="02010600030101010101" pitchFamily="2" charset="-122"/>
              </a:rPr>
              <a:t>,</a:t>
            </a:r>
            <a:r>
              <a:rPr lang="zh-CN" sz="3500" b="1" dirty="0">
                <a:latin typeface="宋体" panose="02010600030101010101" pitchFamily="2" charset="-122"/>
                <a:ea typeface="宋体" panose="02010600030101010101" pitchFamily="2" charset="-122"/>
              </a:rPr>
              <a:t>当代</a:t>
            </a:r>
            <a:r>
              <a:rPr lang="zh-CN" altLang="en-US" sz="3500" b="1" u="sng" dirty="0">
                <a:solidFill>
                  <a:srgbClr val="FF0000"/>
                </a:solidFill>
                <a:latin typeface="宋体" panose="02010600030101010101" pitchFamily="2" charset="-122"/>
                <a:ea typeface="宋体" panose="02010600030101010101" pitchFamily="2" charset="-122"/>
              </a:rPr>
              <a:t>科幻</a:t>
            </a:r>
            <a:r>
              <a:rPr lang="zh-CN" altLang="en-US" sz="3500" b="1" dirty="0">
                <a:latin typeface="宋体" panose="02010600030101010101" pitchFamily="2" charset="-122"/>
                <a:ea typeface="宋体" panose="02010600030101010101" pitchFamily="2" charset="-122"/>
              </a:rPr>
              <a:t>小说代表作家之一</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ea typeface="宋体" panose="02010600030101010101" pitchFamily="2" charset="-122"/>
              </a:rPr>
              <a:t>代表作有</a:t>
            </a:r>
            <a:r>
              <a:rPr lang="zh-CN" altLang="en-US" sz="3500" b="1" dirty="0">
                <a:solidFill>
                  <a:schemeClr val="tx1"/>
                </a:solidFill>
                <a:latin typeface="宋体" panose="02010600030101010101" pitchFamily="2" charset="-122"/>
                <a:ea typeface="宋体" panose="02010600030101010101" pitchFamily="2" charset="-122"/>
              </a:rPr>
              <a:t>长篇小说</a:t>
            </a:r>
            <a:r>
              <a:rPr lang="en-US" altLang="zh-CN" sz="3500" b="1" u="sng" dirty="0">
                <a:solidFill>
                  <a:srgbClr val="FF0000"/>
                </a:solidFill>
                <a:latin typeface="宋体" panose="02010600030101010101" pitchFamily="2" charset="-122"/>
                <a:ea typeface="宋体" panose="02010600030101010101" pitchFamily="2" charset="-122"/>
              </a:rPr>
              <a:t>《</a:t>
            </a:r>
            <a:r>
              <a:rPr lang="zh-CN" altLang="en-US" sz="3500" b="1" u="sng" dirty="0">
                <a:solidFill>
                  <a:srgbClr val="FF0000"/>
                </a:solidFill>
                <a:latin typeface="宋体" panose="02010600030101010101" pitchFamily="2" charset="-122"/>
                <a:ea typeface="宋体" panose="02010600030101010101" pitchFamily="2" charset="-122"/>
              </a:rPr>
              <a:t>超新星纪元</a:t>
            </a:r>
            <a:r>
              <a:rPr lang="en-US" altLang="zh-CN" sz="3500" b="1" u="sng" dirty="0">
                <a:solidFill>
                  <a:srgbClr val="FF0000"/>
                </a:solidFill>
                <a:latin typeface="宋体" panose="02010600030101010101" pitchFamily="2" charset="-122"/>
                <a:ea typeface="宋体" panose="02010600030101010101" pitchFamily="2" charset="-122"/>
              </a:rPr>
              <a:t>》《</a:t>
            </a:r>
            <a:r>
              <a:rPr lang="zh-CN" altLang="en-US" sz="3500" b="1" u="sng" dirty="0">
                <a:solidFill>
                  <a:srgbClr val="FF0000"/>
                </a:solidFill>
                <a:latin typeface="宋体" panose="02010600030101010101" pitchFamily="2" charset="-122"/>
                <a:ea typeface="宋体" panose="02010600030101010101" pitchFamily="2" charset="-122"/>
              </a:rPr>
              <a:t>球状闪电</a:t>
            </a:r>
            <a:r>
              <a:rPr lang="en-US" altLang="zh-CN" sz="3500" b="1" u="sng" dirty="0">
                <a:solidFill>
                  <a:srgbClr val="FF0000"/>
                </a:solidFill>
                <a:latin typeface="宋体" panose="02010600030101010101" pitchFamily="2" charset="-122"/>
                <a:ea typeface="宋体" panose="02010600030101010101" pitchFamily="2" charset="-122"/>
              </a:rPr>
              <a:t>》《</a:t>
            </a:r>
            <a:r>
              <a:rPr lang="zh-CN" altLang="en-US" sz="3500" b="1" u="sng" dirty="0">
                <a:solidFill>
                  <a:srgbClr val="FF0000"/>
                </a:solidFill>
                <a:latin typeface="宋体" panose="02010600030101010101" pitchFamily="2" charset="-122"/>
                <a:ea typeface="宋体" panose="02010600030101010101" pitchFamily="2" charset="-122"/>
              </a:rPr>
              <a:t>三体</a:t>
            </a:r>
            <a:r>
              <a:rPr lang="en-US" altLang="zh-CN" sz="3500" b="1" u="sng" dirty="0">
                <a:solidFill>
                  <a:srgbClr val="FF0000"/>
                </a:solidFill>
                <a:latin typeface="宋体" panose="02010600030101010101" pitchFamily="2" charset="-122"/>
                <a:ea typeface="宋体" panose="02010600030101010101" pitchFamily="2" charset="-122"/>
              </a:rPr>
              <a:t>》</a:t>
            </a:r>
            <a:r>
              <a:rPr lang="zh-CN" altLang="en-US" sz="3500" b="1" dirty="0">
                <a:solidFill>
                  <a:srgbClr val="202020"/>
                </a:solidFill>
                <a:uFillTx/>
                <a:latin typeface="宋体" panose="02010600030101010101" pitchFamily="2" charset="-122"/>
                <a:ea typeface="宋体" panose="02010600030101010101" pitchFamily="2" charset="-122"/>
              </a:rPr>
              <a:t>三部曲</a:t>
            </a:r>
            <a:r>
              <a:rPr lang="zh-CN" altLang="en-US" sz="3500" b="1" dirty="0">
                <a:latin typeface="宋体" panose="02010600030101010101" pitchFamily="2" charset="-122"/>
                <a:ea typeface="宋体" panose="02010600030101010101" pitchFamily="2" charset="-122"/>
              </a:rPr>
              <a:t>等</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ea typeface="宋体" panose="02010600030101010101" pitchFamily="2" charset="-122"/>
              </a:rPr>
              <a:t>其中</a:t>
            </a:r>
            <a:r>
              <a:rPr lang="en-US" altLang="zh-CN" sz="3500" b="1" dirty="0">
                <a:solidFill>
                  <a:srgbClr val="FF0000"/>
                </a:solidFill>
                <a:latin typeface="宋体" panose="02010600030101010101" pitchFamily="2" charset="-122"/>
                <a:ea typeface="宋体" panose="02010600030101010101" pitchFamily="2" charset="-122"/>
              </a:rPr>
              <a:t>《</a:t>
            </a:r>
            <a:r>
              <a:rPr lang="zh-CN" altLang="en-US" sz="3500" b="1" dirty="0">
                <a:solidFill>
                  <a:srgbClr val="FF0000"/>
                </a:solidFill>
                <a:latin typeface="宋体" panose="02010600030101010101" pitchFamily="2" charset="-122"/>
                <a:ea typeface="宋体" panose="02010600030101010101" pitchFamily="2" charset="-122"/>
              </a:rPr>
              <a:t>三体</a:t>
            </a:r>
            <a:r>
              <a:rPr lang="en-US" altLang="zh-CN" sz="3500" b="1" dirty="0">
                <a:solidFill>
                  <a:srgbClr val="FF0000"/>
                </a:solidFill>
                <a:latin typeface="宋体" panose="02010600030101010101" pitchFamily="2" charset="-122"/>
                <a:ea typeface="宋体" panose="02010600030101010101" pitchFamily="2" charset="-122"/>
              </a:rPr>
              <a:t>》</a:t>
            </a:r>
            <a:r>
              <a:rPr lang="zh-CN" altLang="en-US" sz="3500" b="1" dirty="0">
                <a:latin typeface="宋体" panose="02010600030101010101" pitchFamily="2" charset="-122"/>
                <a:ea typeface="宋体" panose="02010600030101010101" pitchFamily="2" charset="-122"/>
              </a:rPr>
              <a:t>被认为是中国科幻文学的里程碑之作。</a:t>
            </a:r>
            <a:r>
              <a:rPr lang="en-US" altLang="zh-CN" sz="3500" b="1" dirty="0">
                <a:latin typeface="宋体" panose="02010600030101010101" pitchFamily="2" charset="-122"/>
                <a:ea typeface="宋体" panose="02010600030101010101" pitchFamily="2" charset="-122"/>
              </a:rPr>
              <a:t>2015</a:t>
            </a:r>
            <a:r>
              <a:rPr lang="zh-CN" altLang="en-US" sz="3500" b="1" dirty="0">
                <a:latin typeface="宋体" panose="02010600030101010101" pitchFamily="2" charset="-122"/>
                <a:ea typeface="宋体" panose="02010600030101010101" pitchFamily="2" charset="-122"/>
              </a:rPr>
              <a:t>年</a:t>
            </a:r>
            <a:r>
              <a:rPr lang="zh-CN" altLang="en-US" sz="3500" b="1" dirty="0">
                <a:solidFill>
                  <a:schemeClr val="tx1"/>
                </a:solidFill>
                <a:latin typeface="宋体" panose="02010600030101010101" pitchFamily="2" charset="-122"/>
                <a:ea typeface="宋体" panose="02010600030101010101" pitchFamily="2" charset="-122"/>
                <a:sym typeface="+mn-ea"/>
              </a:rPr>
              <a:t>获第</a:t>
            </a:r>
            <a:r>
              <a:rPr lang="en-US" altLang="zh-CN" sz="3500" b="1" dirty="0">
                <a:solidFill>
                  <a:schemeClr val="tx1"/>
                </a:solidFill>
                <a:latin typeface="宋体" panose="02010600030101010101" pitchFamily="2" charset="-122"/>
                <a:ea typeface="宋体" panose="02010600030101010101" pitchFamily="2" charset="-122"/>
                <a:sym typeface="+mn-ea"/>
              </a:rPr>
              <a:t>73</a:t>
            </a:r>
            <a:r>
              <a:rPr lang="zh-CN" altLang="en-US" sz="3500" b="1" dirty="0">
                <a:solidFill>
                  <a:schemeClr val="tx1"/>
                </a:solidFill>
                <a:latin typeface="宋体" panose="02010600030101010101" pitchFamily="2" charset="-122"/>
                <a:ea typeface="宋体" panose="02010600030101010101" pitchFamily="2" charset="-122"/>
                <a:sym typeface="+mn-ea"/>
              </a:rPr>
              <a:t>届世界科幻大会颁发的</a:t>
            </a:r>
            <a:r>
              <a:rPr lang="en-US" altLang="zh-CN" sz="3500" b="1" u="sng"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雨果</a:t>
            </a:r>
            <a:r>
              <a:rPr lang="en-US" altLang="zh-CN" sz="35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奖</a:t>
            </a:r>
            <a:r>
              <a:rPr lang="zh-CN" altLang="en-US" sz="35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最佳</a:t>
            </a:r>
            <a:r>
              <a:rPr lang="zh-CN" altLang="en-US" sz="3500" b="1" dirty="0">
                <a:latin typeface="宋体" panose="02010600030101010101" pitchFamily="2" charset="-122"/>
                <a:ea typeface="宋体" panose="02010600030101010101" pitchFamily="2" charset="-122"/>
                <a:sym typeface="+mn-ea"/>
              </a:rPr>
              <a:t>长篇小说</a:t>
            </a:r>
            <a:r>
              <a:rPr lang="en-US" altLang="zh-CN" sz="3500" b="1" dirty="0">
                <a:latin typeface="Arial" panose="020B0604020202020204" pitchFamily="34" charset="0"/>
                <a:ea typeface="宋体" panose="02010600030101010101" pitchFamily="2" charset="-122"/>
                <a:cs typeface="Arial" panose="020B0604020202020204" pitchFamily="34" charset="0"/>
                <a:sym typeface="+mn-ea"/>
              </a:rPr>
              <a:t>奖</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ea typeface="宋体" panose="02010600030101010101" pitchFamily="2" charset="-122"/>
              </a:rPr>
              <a:t>为亚洲首次获奖。</a:t>
            </a:r>
            <a:r>
              <a:rPr lang="en-US" altLang="zh-CN" sz="3500" b="1" dirty="0">
                <a:latin typeface="宋体" panose="02010600030101010101" pitchFamily="2" charset="-122"/>
                <a:ea typeface="宋体" panose="02010600030101010101" pitchFamily="2" charset="-122"/>
              </a:rPr>
              <a:t>                        2016</a:t>
            </a:r>
            <a:r>
              <a:rPr lang="zh-CN" altLang="en-US" sz="3500" b="1" dirty="0">
                <a:latin typeface="宋体" panose="02010600030101010101" pitchFamily="2" charset="-122"/>
                <a:ea typeface="宋体" panose="02010600030101010101" pitchFamily="2" charset="-122"/>
              </a:rPr>
              <a:t>年</a:t>
            </a:r>
            <a:r>
              <a:rPr lang="en-US" altLang="zh-CN" sz="3500" b="1" dirty="0">
                <a:latin typeface="宋体" panose="02010600030101010101" pitchFamily="2" charset="-122"/>
                <a:ea typeface="宋体" panose="02010600030101010101" pitchFamily="2" charset="-122"/>
              </a:rPr>
              <a:t>10</a:t>
            </a:r>
            <a:r>
              <a:rPr lang="zh-CN" altLang="en-US" sz="3500" b="1" dirty="0">
                <a:latin typeface="宋体" panose="02010600030101010101" pitchFamily="2" charset="-122"/>
                <a:ea typeface="宋体" panose="02010600030101010101" pitchFamily="2" charset="-122"/>
              </a:rPr>
              <a:t>月</a:t>
            </a:r>
            <a:r>
              <a:rPr lang="en-US" altLang="zh-CN" sz="3500" b="1">
                <a:ea typeface="SimSun-ExtB" panose="02010609060101010101" pitchFamily="49" charset="-122"/>
                <a:sym typeface="宋体" panose="02010600030101010101" pitchFamily="2" charset="-122"/>
              </a:rPr>
              <a:t>,</a:t>
            </a:r>
            <a:r>
              <a:rPr lang="zh-CN" altLang="en-US" sz="3500" b="1">
                <a:ea typeface="SimSun-ExtB" panose="02010609060101010101" pitchFamily="49" charset="-122"/>
                <a:sym typeface="宋体" panose="02010600030101010101" pitchFamily="2" charset="-122"/>
              </a:rPr>
              <a:t>刘慈欣成为中国</a:t>
            </a:r>
            <a:r>
              <a:rPr lang="en-US" altLang="zh-CN" sz="3500" b="1">
                <a:ea typeface="SimSun-ExtB" panose="02010609060101010101" pitchFamily="49" charset="-122"/>
                <a:sym typeface="宋体" panose="02010600030101010101" pitchFamily="2" charset="-122"/>
              </a:rPr>
              <a:t>“</a:t>
            </a:r>
            <a:r>
              <a:rPr lang="zh-CN" altLang="en-US" sz="3500" b="1" u="sng">
                <a:solidFill>
                  <a:srgbClr val="FF0000"/>
                </a:solidFill>
                <a:ea typeface="SimSun-ExtB" panose="02010609060101010101" pitchFamily="49" charset="-122"/>
                <a:sym typeface="宋体" panose="02010600030101010101" pitchFamily="2" charset="-122"/>
              </a:rPr>
              <a:t>火星大使</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ea typeface="宋体" panose="02010600030101010101" pitchFamily="2" charset="-122"/>
                <a:sym typeface="+mn-ea"/>
              </a:rPr>
              <a:t>。</a:t>
            </a:r>
            <a:endParaRPr lang="en-US" altLang="zh-CN" sz="3500" b="1" dirty="0">
              <a:latin typeface="宋体" panose="02010600030101010101" pitchFamily="2" charset="-122"/>
              <a:ea typeface="SimSun-ExtB" panose="02010609060101010101" pitchFamily="49" charset="-122"/>
              <a:sym typeface="宋体" panose="02010600030101010101" pitchFamily="2" charset="-122"/>
            </a:endParaRPr>
          </a:p>
        </p:txBody>
      </p:sp>
      <p:grpSp>
        <p:nvGrpSpPr>
          <p:cNvPr id="5" name="组合 4"/>
          <p:cNvGrpSpPr/>
          <p:nvPr/>
        </p:nvGrpSpPr>
        <p:grpSpPr>
          <a:xfrm>
            <a:off x="366395" y="2030730"/>
            <a:ext cx="2856230" cy="4058920"/>
            <a:chOff x="9039" y="3038"/>
            <a:chExt cx="4350" cy="5526"/>
          </a:xfrm>
        </p:grpSpPr>
        <p:pic>
          <p:nvPicPr>
            <p:cNvPr id="3" name="图片 2"/>
            <p:cNvPicPr>
              <a:picLocks noChangeAspect="1"/>
            </p:cNvPicPr>
            <p:nvPr/>
          </p:nvPicPr>
          <p:blipFill>
            <a:blip r:embed="rId1"/>
            <a:stretch>
              <a:fillRect/>
            </a:stretch>
          </p:blipFill>
          <p:spPr>
            <a:xfrm>
              <a:off x="9039" y="3038"/>
              <a:ext cx="4350" cy="4271"/>
            </a:xfrm>
            <a:prstGeom prst="rect">
              <a:avLst/>
            </a:prstGeom>
            <a:effectLst>
              <a:outerShdw blurRad="139700" dist="101600" dir="1800000" algn="ctr" rotWithShape="0">
                <a:srgbClr val="000000">
                  <a:alpha val="43000"/>
                </a:srgbClr>
              </a:outerShdw>
            </a:effectLst>
          </p:spPr>
        </p:pic>
        <p:sp>
          <p:nvSpPr>
            <p:cNvPr id="32772" name="文本框 3"/>
            <p:cNvSpPr txBox="1"/>
            <p:nvPr/>
          </p:nvSpPr>
          <p:spPr>
            <a:xfrm>
              <a:off x="9562" y="7699"/>
              <a:ext cx="290" cy="865"/>
            </a:xfrm>
            <a:prstGeom prst="rect">
              <a:avLst/>
            </a:prstGeom>
            <a:noFill/>
            <a:ln w="9525">
              <a:noFill/>
            </a:ln>
          </p:spPr>
          <p:txBody>
            <a:bodyPr wrap="square" anchor="t" anchorCtr="0">
              <a:spAutoFit/>
            </a:bodyPr>
            <a:p>
              <a:endParaRPr lang="zh-CN" altLang="en-US" sz="3000" b="1" dirty="0">
                <a:latin typeface="宋体" panose="02010600030101010101" pitchFamily="2" charset="-122"/>
                <a:ea typeface="宋体" panose="02010600030101010101" pitchFamily="2" charset="-122"/>
              </a:endParaRPr>
            </a:p>
          </p:txBody>
        </p:sp>
      </p:grpSp>
      <p:grpSp>
        <p:nvGrpSpPr>
          <p:cNvPr id="2" name="组合 1"/>
          <p:cNvGrpSpPr/>
          <p:nvPr/>
        </p:nvGrpSpPr>
        <p:grpSpPr>
          <a:xfrm>
            <a:off x="468888" y="1066332"/>
            <a:ext cx="2094461" cy="561975"/>
            <a:chOff x="2052" y="-611"/>
            <a:chExt cx="3471" cy="1180"/>
          </a:xfrm>
        </p:grpSpPr>
        <p:sp>
          <p:nvSpPr>
            <p:cNvPr id="4" name="MH_Entry_1"/>
            <p:cNvSpPr>
              <a:spLocks noChangeArrowheads="1"/>
            </p:cNvSpPr>
            <p:nvPr>
              <p:custDataLst>
                <p:tags r:id="rId2"/>
              </p:custDataLst>
            </p:nvPr>
          </p:nvSpPr>
          <p:spPr bwMode="auto">
            <a:xfrm flipH="1">
              <a:off x="2052" y="-61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175">
                <a:sym typeface="Calibri" panose="020F0502020204030204" pitchFamily="34" charset="0"/>
              </a:endParaRPr>
            </a:p>
          </p:txBody>
        </p:sp>
        <p:sp>
          <p:nvSpPr>
            <p:cNvPr id="8" name="TextBox 18"/>
            <p:cNvSpPr txBox="1"/>
            <p:nvPr>
              <p:custDataLst>
                <p:tags r:id="rId3"/>
              </p:custDataLst>
            </p:nvPr>
          </p:nvSpPr>
          <p:spPr>
            <a:xfrm>
              <a:off x="2052" y="-611"/>
              <a:ext cx="3300" cy="1180"/>
            </a:xfrm>
            <a:prstGeom prst="rect">
              <a:avLst/>
            </a:prstGeom>
            <a:noFill/>
          </p:spPr>
          <p:txBody>
            <a:bodyPr wrap="square" lIns="70898" tIns="35448" rIns="70898" bIns="3544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作者介绍</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853339" y="427021"/>
            <a:ext cx="2792615" cy="713740"/>
            <a:chOff x="2371" y="690"/>
            <a:chExt cx="3471" cy="1124"/>
          </a:xfrm>
        </p:grpSpPr>
        <p:sp>
          <p:nvSpPr>
            <p:cNvPr id="3"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4"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板书设计</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5" name="矩形 4"/>
          <p:cNvSpPr/>
          <p:nvPr/>
        </p:nvSpPr>
        <p:spPr>
          <a:xfrm>
            <a:off x="4007200" y="2252212"/>
            <a:ext cx="3704689" cy="3046095"/>
          </a:xfrm>
          <a:prstGeom prst="rect">
            <a:avLst/>
          </a:prstGeom>
        </p:spPr>
        <p:txBody>
          <a:bodyPr wrap="square">
            <a:spAutoFit/>
          </a:bodyPr>
          <a:lstStyle/>
          <a:p>
            <a:pPr>
              <a:lnSpc>
                <a:spcPct val="150000"/>
              </a:lnSpc>
            </a:pPr>
            <a:r>
              <a:rPr lang="zh-CN" altLang="zh-CN" sz="3200" b="1" dirty="0" smtClean="0">
                <a:solidFill>
                  <a:schemeClr val="tx1"/>
                </a:solidFill>
                <a:latin typeface="新宋体" panose="02010609030101010101" pitchFamily="49" charset="-122"/>
                <a:ea typeface="新宋体" panose="02010609030101010101" pitchFamily="49" charset="-122"/>
              </a:rPr>
              <a:t>带</a:t>
            </a:r>
            <a:r>
              <a:rPr lang="zh-CN" altLang="zh-CN" sz="3200" b="1" dirty="0">
                <a:solidFill>
                  <a:schemeClr val="tx1"/>
                </a:solidFill>
                <a:latin typeface="新宋体" panose="02010609030101010101" pitchFamily="49" charset="-122"/>
                <a:ea typeface="新宋体" panose="02010609030101010101" pitchFamily="49" charset="-122"/>
              </a:rPr>
              <a:t>上</a:t>
            </a:r>
            <a:r>
              <a:rPr lang="zh-CN" altLang="zh-CN" sz="3200" b="1" dirty="0">
                <a:solidFill>
                  <a:schemeClr val="tx1"/>
                </a:solidFill>
                <a:uFillTx/>
                <a:latin typeface="Arial" panose="020B0604020202020204" pitchFamily="34" charset="0"/>
                <a:ea typeface="SimSun-ExtB" panose="02010609060101010101" pitchFamily="49" charset="-122"/>
                <a:cs typeface="Arial" panose="020B0604020202020204" pitchFamily="34" charset="0"/>
              </a:rPr>
              <a:t>“眼睛”</a:t>
            </a:r>
            <a:r>
              <a:rPr lang="zh-CN" altLang="zh-CN" sz="3200" b="1" dirty="0">
                <a:solidFill>
                  <a:schemeClr val="tx1"/>
                </a:solidFill>
                <a:latin typeface="新宋体" panose="02010609030101010101" pitchFamily="49" charset="-122"/>
                <a:ea typeface="新宋体" panose="02010609030101010101" pitchFamily="49" charset="-122"/>
              </a:rPr>
              <a:t>去度假</a:t>
            </a:r>
            <a:endParaRPr lang="zh-CN" altLang="zh-CN" sz="3200" b="1" dirty="0">
              <a:solidFill>
                <a:schemeClr val="tx1"/>
              </a:solidFill>
              <a:latin typeface="新宋体" panose="02010609030101010101" pitchFamily="49" charset="-122"/>
              <a:ea typeface="新宋体" panose="02010609030101010101" pitchFamily="49" charset="-122"/>
            </a:endParaRPr>
          </a:p>
          <a:p>
            <a:pPr>
              <a:lnSpc>
                <a:spcPct val="150000"/>
              </a:lnSpc>
            </a:pPr>
            <a:r>
              <a:rPr lang="zh-CN" altLang="zh-CN" sz="3200" b="1" dirty="0">
                <a:solidFill>
                  <a:schemeClr val="tx1"/>
                </a:solidFill>
                <a:latin typeface="新宋体" panose="02010609030101010101" pitchFamily="49" charset="-122"/>
                <a:ea typeface="新宋体" panose="02010609030101010101" pitchFamily="49" charset="-122"/>
              </a:rPr>
              <a:t>草原度假</a:t>
            </a:r>
            <a:r>
              <a:rPr sz="3200">
                <a:sym typeface="+mn-ea"/>
              </a:rPr>
              <a:t>(</a:t>
            </a:r>
            <a:r>
              <a:rPr lang="zh-CN" sz="3200" b="1">
                <a:latin typeface="宋体" panose="02010600030101010101" pitchFamily="2" charset="-122"/>
                <a:ea typeface="宋体" panose="02010600030101010101" pitchFamily="2" charset="-122"/>
                <a:sym typeface="+mn-ea"/>
              </a:rPr>
              <a:t>所见所闻</a:t>
            </a:r>
            <a:r>
              <a:rPr sz="3200">
                <a:sym typeface="+mn-ea"/>
              </a:rPr>
              <a:t>)</a:t>
            </a:r>
            <a:endParaRPr lang="zh-CN" altLang="zh-CN" sz="3200" b="1" dirty="0">
              <a:solidFill>
                <a:schemeClr val="tx1"/>
              </a:solidFill>
              <a:latin typeface="新宋体" panose="02010609030101010101" pitchFamily="49" charset="-122"/>
              <a:ea typeface="新宋体" panose="02010609030101010101" pitchFamily="49" charset="-122"/>
            </a:endParaRPr>
          </a:p>
          <a:p>
            <a:pPr>
              <a:lnSpc>
                <a:spcPct val="150000"/>
              </a:lnSpc>
            </a:pPr>
            <a:r>
              <a:rPr lang="zh-CN" altLang="zh-CN" sz="3200" b="1" dirty="0">
                <a:solidFill>
                  <a:schemeClr val="tx1"/>
                </a:solidFill>
                <a:latin typeface="新宋体" panose="02010609030101010101" pitchFamily="49" charset="-122"/>
                <a:ea typeface="新宋体" panose="02010609030101010101" pitchFamily="49" charset="-122"/>
              </a:rPr>
              <a:t>知道真相</a:t>
            </a:r>
            <a:endParaRPr lang="zh-CN" altLang="zh-CN" sz="3200" b="1" dirty="0">
              <a:solidFill>
                <a:schemeClr val="tx1"/>
              </a:solidFill>
              <a:latin typeface="新宋体" panose="02010609030101010101" pitchFamily="49" charset="-122"/>
              <a:ea typeface="新宋体" panose="02010609030101010101" pitchFamily="49" charset="-122"/>
            </a:endParaRPr>
          </a:p>
          <a:p>
            <a:pPr>
              <a:lnSpc>
                <a:spcPct val="150000"/>
              </a:lnSpc>
            </a:pPr>
            <a:r>
              <a:rPr lang="zh-CN" altLang="zh-CN" sz="3200" b="1" dirty="0">
                <a:uFillTx/>
                <a:latin typeface="Arial" panose="020B0604020202020204" pitchFamily="34" charset="0"/>
                <a:ea typeface="SimSun-ExtB" panose="02010609060101010101" pitchFamily="49" charset="-122"/>
                <a:cs typeface="Arial" panose="020B0604020202020204" pitchFamily="34" charset="0"/>
                <a:sym typeface="+mn-ea"/>
              </a:rPr>
              <a:t>“她”永远留在地心</a:t>
            </a:r>
            <a:endParaRPr lang="zh-CN" altLang="zh-CN" sz="3200" b="1" dirty="0">
              <a:uFillTx/>
              <a:latin typeface="Arial" panose="020B0604020202020204" pitchFamily="34" charset="0"/>
              <a:ea typeface="SimSun-ExtB" panose="02010609060101010101" pitchFamily="49" charset="-122"/>
              <a:cs typeface="Arial" panose="020B0604020202020204" pitchFamily="34" charset="0"/>
              <a:sym typeface="+mn-ea"/>
            </a:endParaRPr>
          </a:p>
        </p:txBody>
      </p:sp>
      <p:sp>
        <p:nvSpPr>
          <p:cNvPr id="6" name="矩形 5"/>
          <p:cNvSpPr/>
          <p:nvPr/>
        </p:nvSpPr>
        <p:spPr>
          <a:xfrm>
            <a:off x="1345565" y="3166110"/>
            <a:ext cx="1581150" cy="1076325"/>
          </a:xfrm>
          <a:prstGeom prst="rect">
            <a:avLst/>
          </a:prstGeom>
        </p:spPr>
        <p:txBody>
          <a:bodyPr wrap="square">
            <a:spAutoFit/>
          </a:bodyPr>
          <a:lstStyle/>
          <a:p>
            <a:r>
              <a:rPr lang="zh-CN" altLang="zh-CN" sz="3200" b="1" dirty="0">
                <a:effectLst/>
                <a:latin typeface="宋体" panose="02010600030101010101" pitchFamily="2" charset="-122"/>
                <a:ea typeface="宋体" panose="02010600030101010101" pitchFamily="2" charset="-122"/>
              </a:rPr>
              <a:t>带上她的眼睛</a:t>
            </a:r>
            <a:endParaRPr lang="zh-CN" altLang="zh-CN" sz="3200" b="1" dirty="0">
              <a:effectLst/>
              <a:latin typeface="宋体" panose="02010600030101010101" pitchFamily="2" charset="-122"/>
              <a:ea typeface="宋体" panose="02010600030101010101" pitchFamily="2" charset="-122"/>
            </a:endParaRPr>
          </a:p>
        </p:txBody>
      </p:sp>
      <p:sp>
        <p:nvSpPr>
          <p:cNvPr id="8" name="左大括号 7"/>
          <p:cNvSpPr/>
          <p:nvPr/>
        </p:nvSpPr>
        <p:spPr>
          <a:xfrm>
            <a:off x="2685539" y="2479542"/>
            <a:ext cx="241526" cy="2449056"/>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p:cNvSpPr txBox="1"/>
          <p:nvPr/>
        </p:nvSpPr>
        <p:spPr>
          <a:xfrm>
            <a:off x="2860040" y="2252345"/>
            <a:ext cx="2540000" cy="3046095"/>
          </a:xfrm>
          <a:prstGeom prst="rect">
            <a:avLst/>
          </a:prstGeom>
          <a:noFill/>
        </p:spPr>
        <p:txBody>
          <a:bodyPr wrap="square" rtlCol="0" anchor="t">
            <a:spAutoFit/>
          </a:bodyPr>
          <a:p>
            <a:pPr>
              <a:lnSpc>
                <a:spcPct val="150000"/>
              </a:lnSpc>
            </a:pPr>
            <a:r>
              <a:rPr lang="zh-CN" altLang="en-US" sz="3200" b="1" dirty="0">
                <a:solidFill>
                  <a:srgbClr val="0000FF"/>
                </a:solidFill>
                <a:latin typeface="楷体_GB2312" pitchFamily="49" charset="-122"/>
                <a:ea typeface="楷体_GB2312" pitchFamily="49" charset="-122"/>
                <a:sym typeface="+mn-ea"/>
              </a:rPr>
              <a:t>开端</a:t>
            </a:r>
            <a:r>
              <a:rPr lang="en-US" altLang="zh-CN" sz="3200" b="1">
                <a:solidFill>
                  <a:srgbClr val="0000FF"/>
                </a:solidFill>
                <a:latin typeface="楷体_GB2312" pitchFamily="49" charset="-122"/>
                <a:ea typeface="楷体_GB2312" pitchFamily="49" charset="-122"/>
                <a:sym typeface="+mn-ea"/>
              </a:rPr>
              <a:t>:</a:t>
            </a:r>
            <a:endParaRPr lang="en-US" altLang="zh-CN" sz="3200" b="1">
              <a:solidFill>
                <a:srgbClr val="0000FF"/>
              </a:solidFill>
              <a:latin typeface="楷体_GB2312" pitchFamily="49" charset="-122"/>
              <a:ea typeface="楷体_GB2312" pitchFamily="49" charset="-122"/>
              <a:sym typeface="+mn-ea"/>
            </a:endParaRPr>
          </a:p>
          <a:p>
            <a:pPr>
              <a:lnSpc>
                <a:spcPct val="150000"/>
              </a:lnSpc>
            </a:pPr>
            <a:r>
              <a:rPr lang="zh-CN" altLang="en-US" sz="3200" b="1" dirty="0">
                <a:solidFill>
                  <a:srgbClr val="0000FF"/>
                </a:solidFill>
                <a:latin typeface="楷体_GB2312" pitchFamily="49" charset="-122"/>
                <a:ea typeface="楷体_GB2312" pitchFamily="49" charset="-122"/>
                <a:sym typeface="+mn-ea"/>
              </a:rPr>
              <a:t>发展：</a:t>
            </a:r>
            <a:endParaRPr lang="zh-CN" altLang="en-US" sz="3200" b="1" dirty="0">
              <a:solidFill>
                <a:srgbClr val="0000FF"/>
              </a:solidFill>
              <a:latin typeface="楷体_GB2312" pitchFamily="49" charset="-122"/>
              <a:ea typeface="楷体_GB2312" pitchFamily="49" charset="-122"/>
              <a:sym typeface="+mn-ea"/>
            </a:endParaRPr>
          </a:p>
          <a:p>
            <a:pPr>
              <a:lnSpc>
                <a:spcPct val="150000"/>
              </a:lnSpc>
            </a:pPr>
            <a:r>
              <a:rPr lang="zh-CN" altLang="en-US" sz="3200" b="1" dirty="0">
                <a:solidFill>
                  <a:srgbClr val="0000FF"/>
                </a:solidFill>
                <a:latin typeface="楷体_GB2312" pitchFamily="49" charset="-122"/>
                <a:ea typeface="楷体_GB2312" pitchFamily="49" charset="-122"/>
                <a:sym typeface="+mn-ea"/>
              </a:rPr>
              <a:t>高潮：</a:t>
            </a:r>
            <a:endParaRPr lang="zh-CN" altLang="en-US" sz="3200" b="1" dirty="0">
              <a:solidFill>
                <a:srgbClr val="0000FF"/>
              </a:solidFill>
              <a:latin typeface="楷体_GB2312" pitchFamily="49" charset="-122"/>
              <a:ea typeface="楷体_GB2312" pitchFamily="49" charset="-122"/>
              <a:sym typeface="+mn-ea"/>
            </a:endParaRPr>
          </a:p>
          <a:p>
            <a:pPr>
              <a:lnSpc>
                <a:spcPct val="150000"/>
              </a:lnSpc>
            </a:pPr>
            <a:r>
              <a:rPr lang="zh-CN" altLang="en-US" sz="3200" b="1" dirty="0">
                <a:solidFill>
                  <a:srgbClr val="0000FF"/>
                </a:solidFill>
                <a:latin typeface="楷体_GB2312" pitchFamily="49" charset="-122"/>
                <a:ea typeface="楷体_GB2312" pitchFamily="49" charset="-122"/>
                <a:sym typeface="+mn-ea"/>
              </a:rPr>
              <a:t>结局：</a:t>
            </a:r>
            <a:endParaRPr lang="zh-CN" altLang="en-US" sz="3200"/>
          </a:p>
        </p:txBody>
      </p:sp>
      <p:sp>
        <p:nvSpPr>
          <p:cNvPr id="11" name="右大括号 10"/>
          <p:cNvSpPr/>
          <p:nvPr/>
        </p:nvSpPr>
        <p:spPr>
          <a:xfrm>
            <a:off x="7574280" y="2668270"/>
            <a:ext cx="295275" cy="22606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12" name="文本框 11"/>
          <p:cNvSpPr txBox="1"/>
          <p:nvPr/>
        </p:nvSpPr>
        <p:spPr>
          <a:xfrm>
            <a:off x="8005445" y="2767965"/>
            <a:ext cx="1976755" cy="2061210"/>
          </a:xfrm>
          <a:prstGeom prst="rect">
            <a:avLst/>
          </a:prstGeom>
          <a:noFill/>
        </p:spPr>
        <p:txBody>
          <a:bodyPr wrap="square" rtlCol="0" anchor="t">
            <a:spAutoFit/>
          </a:bodyPr>
          <a:p>
            <a:pPr algn="l"/>
            <a:r>
              <a:rPr lang="zh-CN" sz="32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勇敢坚强</a:t>
            </a:r>
            <a:endParaRPr lang="zh-CN" sz="32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a:p>
            <a:pPr algn="l"/>
            <a:r>
              <a:rPr lang="zh-CN" sz="32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乐观豁达</a:t>
            </a:r>
            <a:endParaRPr lang="zh-CN" sz="32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a:p>
            <a:pPr algn="l"/>
            <a:r>
              <a:rPr lang="zh-CN" sz="32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坚守岗位</a:t>
            </a:r>
            <a:endParaRPr lang="zh-CN" sz="32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a:p>
            <a:pPr algn="l"/>
            <a:r>
              <a:rPr lang="zh-CN" sz="32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rPr>
              <a:t>无私奉献</a:t>
            </a:r>
            <a:endParaRPr lang="zh-CN" sz="3200" b="1">
              <a:solidFill>
                <a:srgbClr val="FF000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0" name="矩形 9"/>
          <p:cNvSpPr/>
          <p:nvPr/>
        </p:nvSpPr>
        <p:spPr>
          <a:xfrm>
            <a:off x="1149985" y="1565910"/>
            <a:ext cx="10219055" cy="3420110"/>
          </a:xfrm>
          <a:prstGeom prst="rect">
            <a:avLst/>
          </a:prstGeom>
        </p:spPr>
        <p:txBody>
          <a:bodyPr wrap="square" lIns="96762" tIns="48381" rIns="96762" bIns="48381">
            <a:spAutoFit/>
          </a:bodyPr>
          <a:lstStyle/>
          <a:p>
            <a:pPr algn="just" fontAlgn="auto">
              <a:lnSpc>
                <a:spcPct val="100000"/>
              </a:lnSpc>
              <a:spcBef>
                <a:spcPts val="0"/>
              </a:spcBef>
              <a:spcAft>
                <a:spcPts val="0"/>
              </a:spcAft>
              <a:buFontTx/>
              <a:buNone/>
              <a:defRPr/>
            </a:pPr>
            <a:r>
              <a:rPr lang="zh-CN" altLang="en-US" sz="3600" b="1" dirty="0" smtClean="0">
                <a:solidFill>
                  <a:schemeClr val="accent1">
                    <a:lumMod val="50000"/>
                  </a:schemeClr>
                </a:solidFill>
                <a:latin typeface="宋体" panose="02010600030101010101" pitchFamily="2" charset="-122"/>
                <a:ea typeface="宋体" panose="02010600030101010101" pitchFamily="2" charset="-122"/>
              </a:rPr>
              <a:t>    </a:t>
            </a:r>
            <a:r>
              <a:rPr lang="zh-CN" altLang="en-US" sz="3600" b="1" dirty="0" smtClean="0">
                <a:solidFill>
                  <a:schemeClr val="tx1"/>
                </a:solidFill>
                <a:latin typeface="宋体" panose="02010600030101010101" pitchFamily="2" charset="-122"/>
                <a:ea typeface="宋体" panose="02010600030101010101" pitchFamily="2" charset="-122"/>
              </a:rPr>
              <a:t>文中多处</a:t>
            </a:r>
            <a:r>
              <a:rPr lang="zh-CN" altLang="en-US" sz="3600" b="1" dirty="0" smtClean="0">
                <a:solidFill>
                  <a:srgbClr val="FF0000"/>
                </a:solidFill>
                <a:latin typeface="宋体" panose="02010600030101010101" pitchFamily="2" charset="-122"/>
                <a:ea typeface="宋体" panose="02010600030101010101" pitchFamily="2" charset="-122"/>
              </a:rPr>
              <a:t>设置悬念</a:t>
            </a:r>
            <a:r>
              <a:rPr sz="36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600" b="1" dirty="0" smtClean="0">
                <a:solidFill>
                  <a:schemeClr val="tx1"/>
                </a:solidFill>
                <a:latin typeface="宋体" panose="02010600030101010101" pitchFamily="2" charset="-122"/>
                <a:ea typeface="宋体" panose="02010600030101010101" pitchFamily="2" charset="-122"/>
              </a:rPr>
              <a:t>使情节跌宕起伏</a:t>
            </a:r>
            <a:r>
              <a:rPr sz="36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600" b="1" dirty="0" smtClean="0">
                <a:solidFill>
                  <a:srgbClr val="FF0000"/>
                </a:solidFill>
                <a:latin typeface="宋体" panose="02010600030101010101" pitchFamily="2" charset="-122"/>
                <a:ea typeface="宋体" panose="02010600030101010101" pitchFamily="2" charset="-122"/>
              </a:rPr>
              <a:t>吸引读者的阅读兴趣</a:t>
            </a:r>
            <a:r>
              <a:rPr lang="zh-CN" altLang="en-US" sz="3600" b="1" dirty="0" smtClean="0">
                <a:solidFill>
                  <a:schemeClr val="tx1"/>
                </a:solidFill>
                <a:latin typeface="宋体" panose="02010600030101010101" pitchFamily="2" charset="-122"/>
                <a:ea typeface="宋体" panose="02010600030101010101" pitchFamily="2" charset="-122"/>
              </a:rPr>
              <a:t>。</a:t>
            </a:r>
            <a:r>
              <a:rPr lang="zh-CN" altLang="en-US" sz="3600" b="1" dirty="0">
                <a:solidFill>
                  <a:schemeClr val="tx1"/>
                </a:solidFill>
                <a:latin typeface="宋体" panose="02010600030101010101" pitchFamily="2" charset="-122"/>
                <a:ea typeface="宋体" panose="02010600030101010101" pitchFamily="2" charset="-122"/>
              </a:rPr>
              <a:t>作者</a:t>
            </a:r>
            <a:r>
              <a:rPr lang="zh-CN" altLang="en-US" sz="3600" b="1" dirty="0" smtClean="0">
                <a:solidFill>
                  <a:srgbClr val="FF0000"/>
                </a:solidFill>
                <a:latin typeface="宋体" panose="02010600030101010101" pitchFamily="2" charset="-122"/>
                <a:ea typeface="宋体" panose="02010600030101010101" pitchFamily="2" charset="-122"/>
              </a:rPr>
              <a:t>善用伏</a:t>
            </a:r>
            <a:r>
              <a:rPr lang="zh-CN" altLang="en-US" sz="3600" b="1" dirty="0">
                <a:solidFill>
                  <a:srgbClr val="FF0000"/>
                </a:solidFill>
                <a:latin typeface="宋体" panose="02010600030101010101" pitchFamily="2" charset="-122"/>
                <a:ea typeface="宋体" panose="02010600030101010101" pitchFamily="2" charset="-122"/>
              </a:rPr>
              <a:t>笔、照应</a:t>
            </a:r>
            <a:r>
              <a:rPr sz="36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600" b="1" dirty="0">
                <a:solidFill>
                  <a:schemeClr val="tx1"/>
                </a:solidFill>
                <a:latin typeface="宋体" panose="02010600030101010101" pitchFamily="2" charset="-122"/>
                <a:ea typeface="宋体" panose="02010600030101010101" pitchFamily="2" charset="-122"/>
              </a:rPr>
              <a:t>叙述张弛有度</a:t>
            </a:r>
            <a:r>
              <a:rPr sz="3600" b="1">
                <a:solidFill>
                  <a:schemeClr val="tx1"/>
                </a:solidFill>
                <a:latin typeface="Arial" panose="020B0604020202020204" pitchFamily="34" charset="0"/>
                <a:ea typeface="宋体" panose="02010600030101010101" pitchFamily="2" charset="-122"/>
                <a:cs typeface="Arial" panose="020B0604020202020204" pitchFamily="34" charset="0"/>
                <a:sym typeface="+mn-ea"/>
              </a:rPr>
              <a:t>,</a:t>
            </a:r>
            <a:r>
              <a:rPr lang="zh-CN" altLang="en-US" sz="3600" b="1" dirty="0">
                <a:solidFill>
                  <a:schemeClr val="tx1"/>
                </a:solidFill>
                <a:latin typeface="宋体" panose="02010600030101010101" pitchFamily="2" charset="-122"/>
                <a:ea typeface="宋体" panose="02010600030101010101" pitchFamily="2" charset="-122"/>
              </a:rPr>
              <a:t>前后内容反差强烈。</a:t>
            </a:r>
            <a:endParaRPr lang="en-US" altLang="zh-CN" sz="3600" b="1" dirty="0">
              <a:solidFill>
                <a:schemeClr val="accent1">
                  <a:lumMod val="50000"/>
                </a:schemeClr>
              </a:solidFill>
              <a:latin typeface="宋体" panose="02010600030101010101" pitchFamily="2" charset="-122"/>
              <a:ea typeface="宋体" panose="02010600030101010101" pitchFamily="2" charset="-122"/>
            </a:endParaRPr>
          </a:p>
          <a:p>
            <a:pPr algn="just" fontAlgn="auto">
              <a:lnSpc>
                <a:spcPct val="100000"/>
              </a:lnSpc>
              <a:spcBef>
                <a:spcPts val="0"/>
              </a:spcBef>
              <a:spcAft>
                <a:spcPts val="0"/>
              </a:spcAft>
              <a:buFontTx/>
              <a:buNone/>
              <a:defRPr/>
            </a:pPr>
            <a:r>
              <a:rPr lang="en-US" altLang="zh-CN" sz="3600" b="1" dirty="0" smtClean="0">
                <a:solidFill>
                  <a:schemeClr val="accent1">
                    <a:lumMod val="50000"/>
                  </a:schemeClr>
                </a:solidFill>
                <a:latin typeface="宋体" panose="02010600030101010101" pitchFamily="2" charset="-122"/>
                <a:ea typeface="宋体" panose="02010600030101010101" pitchFamily="2" charset="-122"/>
              </a:rPr>
              <a:t>    </a:t>
            </a:r>
            <a:r>
              <a:rPr lang="zh-CN" altLang="en-US" sz="3600" b="1" dirty="0" smtClean="0">
                <a:solidFill>
                  <a:schemeClr val="tx1"/>
                </a:solidFill>
                <a:latin typeface="宋体" panose="02010600030101010101" pitchFamily="2" charset="-122"/>
                <a:ea typeface="宋体" panose="02010600030101010101" pitchFamily="2" charset="-122"/>
              </a:rPr>
              <a:t>课文运用科学的语言向读者讲述地心的特点</a:t>
            </a:r>
            <a:r>
              <a:rPr sz="3600" b="1">
                <a:latin typeface="Arial" panose="020B0604020202020204" pitchFamily="34" charset="0"/>
                <a:ea typeface="宋体" panose="02010600030101010101" pitchFamily="2" charset="-122"/>
                <a:cs typeface="Arial" panose="020B0604020202020204" pitchFamily="34" charset="0"/>
                <a:sym typeface="+mn-ea"/>
              </a:rPr>
              <a:t>,</a:t>
            </a:r>
            <a:r>
              <a:rPr lang="zh-CN" altLang="en-US" sz="3600" b="1" dirty="0" smtClean="0">
                <a:solidFill>
                  <a:schemeClr val="tx1"/>
                </a:solidFill>
                <a:latin typeface="宋体" panose="02010600030101010101" pitchFamily="2" charset="-122"/>
                <a:ea typeface="宋体" panose="02010600030101010101" pitchFamily="2" charset="-122"/>
              </a:rPr>
              <a:t>既有科普作用</a:t>
            </a:r>
            <a:r>
              <a:rPr sz="3600" b="1">
                <a:latin typeface="Arial" panose="020B0604020202020204" pitchFamily="34" charset="0"/>
                <a:ea typeface="宋体" panose="02010600030101010101" pitchFamily="2" charset="-122"/>
                <a:cs typeface="Arial" panose="020B0604020202020204" pitchFamily="34" charset="0"/>
                <a:sym typeface="+mn-ea"/>
              </a:rPr>
              <a:t>,</a:t>
            </a:r>
            <a:r>
              <a:rPr lang="zh-CN" altLang="en-US" sz="3600" b="1" dirty="0" smtClean="0">
                <a:solidFill>
                  <a:schemeClr val="tx1"/>
                </a:solidFill>
                <a:latin typeface="宋体" panose="02010600030101010101" pitchFamily="2" charset="-122"/>
                <a:ea typeface="宋体" panose="02010600030101010101" pitchFamily="2" charset="-122"/>
              </a:rPr>
              <a:t>也增加了文章的真实性</a:t>
            </a:r>
            <a:r>
              <a:rPr sz="3600" b="1">
                <a:latin typeface="Arial" panose="020B0604020202020204" pitchFamily="34" charset="0"/>
                <a:ea typeface="宋体" panose="02010600030101010101" pitchFamily="2" charset="-122"/>
                <a:cs typeface="Arial" panose="020B0604020202020204" pitchFamily="34" charset="0"/>
                <a:sym typeface="+mn-ea"/>
              </a:rPr>
              <a:t>,</a:t>
            </a:r>
            <a:r>
              <a:rPr lang="zh-CN" altLang="en-US" sz="3600" b="1" dirty="0" smtClean="0">
                <a:solidFill>
                  <a:schemeClr val="tx1"/>
                </a:solidFill>
                <a:latin typeface="宋体" panose="02010600030101010101" pitchFamily="2" charset="-122"/>
                <a:ea typeface="宋体" panose="02010600030101010101" pitchFamily="2" charset="-122"/>
              </a:rPr>
              <a:t>想象奇特但又合情合理。</a:t>
            </a:r>
            <a:endParaRPr lang="zh-CN" altLang="en-US" sz="3600" b="1" dirty="0" smtClean="0">
              <a:solidFill>
                <a:schemeClr val="tx1"/>
              </a:solidFill>
              <a:latin typeface="宋体" panose="02010600030101010101" pitchFamily="2" charset="-122"/>
              <a:ea typeface="宋体" panose="02010600030101010101" pitchFamily="2" charset="-122"/>
            </a:endParaRPr>
          </a:p>
        </p:txBody>
      </p:sp>
      <p:grpSp>
        <p:nvGrpSpPr>
          <p:cNvPr id="11" name="组合 10"/>
          <p:cNvGrpSpPr/>
          <p:nvPr/>
        </p:nvGrpSpPr>
        <p:grpSpPr>
          <a:xfrm>
            <a:off x="1140096" y="448546"/>
            <a:ext cx="2792615" cy="713740"/>
            <a:chOff x="2371" y="690"/>
            <a:chExt cx="3471" cy="1124"/>
          </a:xfrm>
        </p:grpSpPr>
        <p:sp>
          <p:nvSpPr>
            <p:cNvPr id="12" name="MH_Entry_1"/>
            <p:cNvSpPr>
              <a:spLocks noChangeArrowheads="1"/>
            </p:cNvSpPr>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94531" tIns="47265" rIns="94531" bIns="4726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900">
                <a:sym typeface="Calibri" panose="020F0502020204030204" pitchFamily="34" charset="0"/>
              </a:endParaRPr>
            </a:p>
          </p:txBody>
        </p:sp>
        <p:sp>
          <p:nvSpPr>
            <p:cNvPr id="13" name="TextBox 18"/>
            <p:cNvSpPr txBox="1"/>
            <p:nvPr/>
          </p:nvSpPr>
          <p:spPr>
            <a:xfrm>
              <a:off x="2644" y="741"/>
              <a:ext cx="2895" cy="923"/>
            </a:xfrm>
            <a:prstGeom prst="rect">
              <a:avLst/>
            </a:prstGeom>
            <a:noFill/>
          </p:spPr>
          <p:txBody>
            <a:bodyPr wrap="square" lIns="94531" tIns="47265" rIns="94531" bIns="4726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课堂小结</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grpSp>
        <p:nvGrpSpPr>
          <p:cNvPr id="2" name="组合 1"/>
          <p:cNvGrpSpPr/>
          <p:nvPr/>
        </p:nvGrpSpPr>
        <p:grpSpPr>
          <a:xfrm>
            <a:off x="468888" y="625642"/>
            <a:ext cx="2094461" cy="561975"/>
            <a:chOff x="2052" y="-611"/>
            <a:chExt cx="3471" cy="1180"/>
          </a:xfrm>
        </p:grpSpPr>
        <p:sp>
          <p:nvSpPr>
            <p:cNvPr id="4" name="MH_Entry_1"/>
            <p:cNvSpPr>
              <a:spLocks noChangeArrowheads="1"/>
            </p:cNvSpPr>
            <p:nvPr>
              <p:custDataLst>
                <p:tags r:id="rId1"/>
              </p:custDataLst>
            </p:nvPr>
          </p:nvSpPr>
          <p:spPr bwMode="auto">
            <a:xfrm flipH="1">
              <a:off x="2052" y="-61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175">
                <a:sym typeface="Calibri" panose="020F0502020204030204" pitchFamily="34" charset="0"/>
              </a:endParaRPr>
            </a:p>
          </p:txBody>
        </p:sp>
        <p:sp>
          <p:nvSpPr>
            <p:cNvPr id="8" name="TextBox 18"/>
            <p:cNvSpPr txBox="1"/>
            <p:nvPr>
              <p:custDataLst>
                <p:tags r:id="rId2"/>
              </p:custDataLst>
            </p:nvPr>
          </p:nvSpPr>
          <p:spPr>
            <a:xfrm>
              <a:off x="2052" y="-611"/>
              <a:ext cx="3300" cy="1180"/>
            </a:xfrm>
            <a:prstGeom prst="rect">
              <a:avLst/>
            </a:prstGeom>
            <a:noFill/>
          </p:spPr>
          <p:txBody>
            <a:bodyPr wrap="square" lIns="70898" tIns="35448" rIns="70898" bIns="3544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科幻小说</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文本框 2"/>
          <p:cNvSpPr txBox="1"/>
          <p:nvPr/>
        </p:nvSpPr>
        <p:spPr>
          <a:xfrm>
            <a:off x="667385" y="1400175"/>
            <a:ext cx="11004550" cy="4399915"/>
          </a:xfrm>
          <a:prstGeom prst="rect">
            <a:avLst/>
          </a:prstGeom>
          <a:noFill/>
        </p:spPr>
        <p:txBody>
          <a:bodyPr wrap="square" rtlCol="0" anchor="t">
            <a:spAutoFit/>
          </a:bodyPr>
          <a:p>
            <a:r>
              <a:rPr lang="en-US" altLang="zh-CN" sz="3500" b="1">
                <a:latin typeface="SimSun-ExtB" panose="02010609060101010101" pitchFamily="49" charset="-122"/>
                <a:ea typeface="SimSun-ExtB" panose="02010609060101010101" pitchFamily="49" charset="-122"/>
                <a:cs typeface="SimSun-ExtB" panose="02010609060101010101" pitchFamily="49" charset="-122"/>
              </a:rPr>
              <a:t>    </a:t>
            </a:r>
            <a:r>
              <a:rPr lang="zh-CN" altLang="en-US" sz="3500" b="1">
                <a:latin typeface="SimSun-ExtB" panose="02010609060101010101" pitchFamily="49" charset="-122"/>
                <a:ea typeface="SimSun-ExtB" panose="02010609060101010101" pitchFamily="49" charset="-122"/>
                <a:cs typeface="SimSun-ExtB" panose="02010609060101010101" pitchFamily="49" charset="-122"/>
              </a:rPr>
              <a:t>科幻小说</a:t>
            </a:r>
            <a:r>
              <a:rPr lang="en-US" altLang="zh-CN" sz="3500" b="1">
                <a:ea typeface="SimSun-ExtB" panose="02010609060101010101" pitchFamily="49" charset="-122"/>
                <a:sym typeface="宋体" panose="02010600030101010101" pitchFamily="2" charset="-122"/>
              </a:rPr>
              <a:t>,</a:t>
            </a:r>
            <a:r>
              <a:rPr lang="zh-CN" altLang="en-US" sz="3500" b="1">
                <a:latin typeface="SimSun-ExtB" panose="02010609060101010101" pitchFamily="49" charset="-122"/>
                <a:ea typeface="SimSun-ExtB" panose="02010609060101010101" pitchFamily="49" charset="-122"/>
                <a:cs typeface="SimSun-ExtB" panose="02010609060101010101" pitchFamily="49" charset="-122"/>
              </a:rPr>
              <a:t>小说类别之一</a:t>
            </a:r>
            <a:r>
              <a:rPr lang="en-US" altLang="zh-CN" sz="3500" b="1">
                <a:ea typeface="SimSun-ExtB" panose="02010609060101010101" pitchFamily="49" charset="-122"/>
                <a:sym typeface="宋体" panose="02010600030101010101" pitchFamily="2" charset="-122"/>
              </a:rPr>
              <a:t>,</a:t>
            </a:r>
            <a:r>
              <a:rPr lang="zh-CN" altLang="en-US" sz="3500" b="1">
                <a:latin typeface="SimSun-ExtB" panose="02010609060101010101" pitchFamily="49" charset="-122"/>
                <a:ea typeface="SimSun-ExtB" panose="02010609060101010101" pitchFamily="49" charset="-122"/>
                <a:cs typeface="SimSun-ExtB" panose="02010609060101010101" pitchFamily="49" charset="-122"/>
              </a:rPr>
              <a:t>用</a:t>
            </a:r>
            <a:r>
              <a:rPr lang="zh-CN" altLang="en-US"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幻想</a:t>
            </a:r>
            <a:r>
              <a:rPr lang="zh-CN" altLang="en-US" sz="3500" b="1">
                <a:latin typeface="SimSun-ExtB" panose="02010609060101010101" pitchFamily="49" charset="-122"/>
                <a:ea typeface="SimSun-ExtB" panose="02010609060101010101" pitchFamily="49" charset="-122"/>
                <a:cs typeface="SimSun-ExtB" panose="02010609060101010101" pitchFamily="49" charset="-122"/>
              </a:rPr>
              <a:t>的形式</a:t>
            </a:r>
            <a:r>
              <a:rPr lang="en-US" altLang="zh-CN" sz="3500" b="1">
                <a:ea typeface="SimSun-ExtB" panose="02010609060101010101" pitchFamily="49" charset="-122"/>
                <a:sym typeface="宋体" panose="02010600030101010101" pitchFamily="2" charset="-122"/>
              </a:rPr>
              <a:t>,</a:t>
            </a:r>
            <a:r>
              <a:rPr lang="zh-CN" altLang="en-US"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表现人类在未来世界的物质精神文化生活和科学技术远景</a:t>
            </a:r>
            <a:r>
              <a:rPr lang="en-US" altLang="zh-CN" sz="3500" b="1">
                <a:ea typeface="SimSun-ExtB" panose="02010609060101010101" pitchFamily="49" charset="-122"/>
                <a:sym typeface="宋体" panose="02010600030101010101" pitchFamily="2" charset="-122"/>
              </a:rPr>
              <a:t>,</a:t>
            </a:r>
            <a:r>
              <a:rPr lang="zh-CN" altLang="en-US"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其内容交织着科学事实和预见、想象</a:t>
            </a:r>
            <a:r>
              <a:rPr lang="zh-CN" altLang="en-US" sz="3500" b="1">
                <a:latin typeface="SimSun-ExtB" panose="02010609060101010101" pitchFamily="49" charset="-122"/>
                <a:ea typeface="SimSun-ExtB" panose="02010609060101010101" pitchFamily="49" charset="-122"/>
                <a:cs typeface="SimSun-ExtB" panose="02010609060101010101" pitchFamily="49" charset="-122"/>
              </a:rPr>
              <a:t>。通常将</a:t>
            </a:r>
            <a:r>
              <a:rPr lang="en-US" altLang="zh-CN" sz="3500" b="1">
                <a:latin typeface="SimSun-ExtB" panose="02010609060101010101" pitchFamily="49" charset="-122"/>
                <a:ea typeface="SimSun-ExtB" panose="02010609060101010101" pitchFamily="49" charset="-122"/>
                <a:cs typeface="SimSun-ExtB" panose="02010609060101010101" pitchFamily="49" charset="-122"/>
              </a:rPr>
              <a:t>“</a:t>
            </a:r>
            <a:r>
              <a:rPr lang="zh-CN" altLang="en-US" sz="3500" b="1" u="sng">
                <a:solidFill>
                  <a:srgbClr val="FF0000"/>
                </a:solidFill>
                <a:latin typeface="SimSun-ExtB" panose="02010609060101010101" pitchFamily="49" charset="-122"/>
                <a:ea typeface="SimSun-ExtB" panose="02010609060101010101" pitchFamily="49" charset="-122"/>
                <a:cs typeface="SimSun-ExtB" panose="02010609060101010101" pitchFamily="49" charset="-122"/>
              </a:rPr>
              <a:t>科学</a:t>
            </a:r>
            <a:r>
              <a:rPr lang="en-US" altLang="zh-CN" sz="3500" b="1">
                <a:latin typeface="SimSun-ExtB" panose="02010609060101010101" pitchFamily="49" charset="-122"/>
                <a:ea typeface="SimSun-ExtB" panose="02010609060101010101" pitchFamily="49" charset="-122"/>
                <a:cs typeface="SimSun-ExtB" panose="02010609060101010101" pitchFamily="49" charset="-122"/>
              </a:rPr>
              <a:t>”“</a:t>
            </a:r>
            <a:r>
              <a:rPr lang="zh-CN" altLang="en-US" sz="3500" b="1" u="sng">
                <a:solidFill>
                  <a:srgbClr val="FF0000"/>
                </a:solidFill>
                <a:latin typeface="SimSun-ExtB" panose="02010609060101010101" pitchFamily="49" charset="-122"/>
                <a:ea typeface="SimSun-ExtB" panose="02010609060101010101" pitchFamily="49" charset="-122"/>
                <a:cs typeface="SimSun-ExtB" panose="02010609060101010101" pitchFamily="49" charset="-122"/>
              </a:rPr>
              <a:t>幻想</a:t>
            </a:r>
            <a:r>
              <a:rPr lang="en-US" altLang="zh-CN" sz="3500" b="1">
                <a:latin typeface="SimSun-ExtB" panose="02010609060101010101" pitchFamily="49" charset="-122"/>
                <a:ea typeface="SimSun-ExtB" panose="02010609060101010101" pitchFamily="49" charset="-122"/>
                <a:cs typeface="SimSun-ExtB" panose="02010609060101010101" pitchFamily="49" charset="-122"/>
              </a:rPr>
              <a:t>”</a:t>
            </a:r>
            <a:r>
              <a:rPr lang="zh-CN" altLang="en-US" sz="3500" b="1">
                <a:latin typeface="SimSun-ExtB" panose="02010609060101010101" pitchFamily="49" charset="-122"/>
                <a:ea typeface="SimSun-ExtB" panose="02010609060101010101" pitchFamily="49" charset="-122"/>
                <a:cs typeface="SimSun-ExtB" panose="02010609060101010101" pitchFamily="49" charset="-122"/>
              </a:rPr>
              <a:t>和</a:t>
            </a:r>
            <a:r>
              <a:rPr lang="en-US" altLang="zh-CN" sz="3500" b="1">
                <a:latin typeface="SimSun-ExtB" panose="02010609060101010101" pitchFamily="49" charset="-122"/>
                <a:ea typeface="SimSun-ExtB" panose="02010609060101010101" pitchFamily="49" charset="-122"/>
                <a:cs typeface="SimSun-ExtB" panose="02010609060101010101" pitchFamily="49" charset="-122"/>
              </a:rPr>
              <a:t>“</a:t>
            </a:r>
            <a:r>
              <a:rPr lang="zh-CN" altLang="en-US"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小说</a:t>
            </a:r>
            <a:r>
              <a:rPr lang="en-US" altLang="zh-CN" sz="3500" b="1">
                <a:latin typeface="SimSun-ExtB" panose="02010609060101010101" pitchFamily="49" charset="-122"/>
                <a:ea typeface="SimSun-ExtB" panose="02010609060101010101" pitchFamily="49" charset="-122"/>
                <a:cs typeface="SimSun-ExtB" panose="02010609060101010101" pitchFamily="49" charset="-122"/>
              </a:rPr>
              <a:t>”</a:t>
            </a:r>
            <a:r>
              <a:rPr lang="zh-CN" altLang="en-US" sz="3500" b="1">
                <a:latin typeface="SimSun-ExtB" panose="02010609060101010101" pitchFamily="49" charset="-122"/>
                <a:ea typeface="SimSun-ExtB" panose="02010609060101010101" pitchFamily="49" charset="-122"/>
                <a:cs typeface="SimSun-ExtB" panose="02010609060101010101" pitchFamily="49" charset="-122"/>
              </a:rPr>
              <a:t>视为其</a:t>
            </a:r>
            <a:r>
              <a:rPr lang="zh-CN" altLang="en-US"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三要素</a:t>
            </a:r>
            <a:r>
              <a:rPr lang="en-US" altLang="zh-CN" sz="3500" b="1">
                <a:ea typeface="SimSun-ExtB" panose="02010609060101010101" pitchFamily="49" charset="-122"/>
                <a:sym typeface="宋体" panose="02010600030101010101" pitchFamily="2" charset="-122"/>
              </a:rPr>
              <a:t>,</a:t>
            </a:r>
            <a:r>
              <a:rPr lang="zh-CN" altLang="en-US" sz="3500" b="1">
                <a:latin typeface="SimSun-ExtB" panose="02010609060101010101" pitchFamily="49" charset="-122"/>
                <a:ea typeface="SimSun-ExtB" panose="02010609060101010101" pitchFamily="49" charset="-122"/>
                <a:cs typeface="SimSun-ExtB" panose="02010609060101010101" pitchFamily="49" charset="-122"/>
              </a:rPr>
              <a:t>是随着近代科学技术的蓬勃发展而产生的一种文学样式。一般认为英国诗人雪莱之妻</a:t>
            </a:r>
            <a:endParaRPr lang="zh-CN" altLang="en-US" sz="3500" b="1">
              <a:latin typeface="SimSun-ExtB" panose="02010609060101010101" pitchFamily="49" charset="-122"/>
              <a:ea typeface="SimSun-ExtB" panose="02010609060101010101" pitchFamily="49" charset="-122"/>
              <a:cs typeface="SimSun-ExtB" panose="02010609060101010101" pitchFamily="49" charset="-122"/>
            </a:endParaRPr>
          </a:p>
          <a:p>
            <a:r>
              <a:rPr lang="zh-CN" altLang="en-US" sz="3500" b="1">
                <a:latin typeface="SimSun-ExtB" panose="02010609060101010101" pitchFamily="49" charset="-122"/>
                <a:ea typeface="SimSun-ExtB" panose="02010609060101010101" pitchFamily="49" charset="-122"/>
                <a:cs typeface="SimSun-ExtB" panose="02010609060101010101" pitchFamily="49" charset="-122"/>
              </a:rPr>
              <a:t>玛丽·雪莱的《弗兰肯斯坦》是第一部科幻小说</a:t>
            </a:r>
            <a:r>
              <a:rPr lang="en-US" altLang="zh-CN" sz="3500" b="1">
                <a:ea typeface="SimSun-ExtB" panose="02010609060101010101" pitchFamily="49" charset="-122"/>
                <a:sym typeface="宋体" panose="02010600030101010101" pitchFamily="2" charset="-122"/>
              </a:rPr>
              <a:t>,</a:t>
            </a:r>
            <a:r>
              <a:rPr lang="zh-CN" altLang="en-US" sz="3500" b="1">
                <a:solidFill>
                  <a:srgbClr val="FF0000"/>
                </a:solidFill>
                <a:ea typeface="SimSun-ExtB" panose="02010609060101010101" pitchFamily="49" charset="-122"/>
                <a:sym typeface="宋体" panose="02010600030101010101" pitchFamily="2" charset="-122"/>
              </a:rPr>
              <a:t>法国作家凡尔纳被誉为</a:t>
            </a:r>
            <a:r>
              <a:rPr lang="en-US" altLang="zh-CN" sz="3500" b="1">
                <a:solidFill>
                  <a:srgbClr val="FF0000"/>
                </a:solidFill>
                <a:ea typeface="SimSun-ExtB" panose="02010609060101010101" pitchFamily="49" charset="-122"/>
                <a:sym typeface="宋体" panose="02010600030101010101" pitchFamily="2" charset="-122"/>
              </a:rPr>
              <a:t>“</a:t>
            </a:r>
            <a:r>
              <a:rPr lang="zh-CN" altLang="en-US" sz="3500" b="1">
                <a:solidFill>
                  <a:srgbClr val="FF0000"/>
                </a:solidFill>
                <a:ea typeface="SimSun-ExtB" panose="02010609060101010101" pitchFamily="49" charset="-122"/>
                <a:sym typeface="宋体" panose="02010600030101010101" pitchFamily="2" charset="-122"/>
              </a:rPr>
              <a:t>科幻小说之父</a:t>
            </a:r>
            <a:r>
              <a:rPr lang="en-US" altLang="zh-CN" sz="3500" b="1">
                <a:solidFill>
                  <a:srgbClr val="FF0000"/>
                </a:solidFill>
                <a:ea typeface="SimSun-ExtB" panose="02010609060101010101" pitchFamily="49" charset="-122"/>
                <a:sym typeface="宋体" panose="02010600030101010101" pitchFamily="2" charset="-122"/>
              </a:rPr>
              <a:t>”</a:t>
            </a:r>
            <a:r>
              <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rPr>
              <a:t>。我国高士其等也写过不少优秀科幻小说。</a:t>
            </a:r>
            <a:endParaRPr lang="zh-CN" altLang="en-US"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sym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12" name="内容占位符 2"/>
          <p:cNvSpPr txBox="1">
            <a:spLocks noChangeArrowheads="1"/>
          </p:cNvSpPr>
          <p:nvPr/>
        </p:nvSpPr>
        <p:spPr bwMode="auto">
          <a:xfrm>
            <a:off x="755015" y="1993900"/>
            <a:ext cx="10853420" cy="208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62" tIns="48381" rIns="96762" bIns="48381"/>
          <a:lstStyle>
            <a:lvl1pPr defTabSz="1151255" eaLnBrk="0" hangingPunct="0">
              <a:defRPr>
                <a:solidFill>
                  <a:schemeClr val="tx1"/>
                </a:solidFill>
                <a:latin typeface="Arial" panose="020B0604020202020204" pitchFamily="34" charset="0"/>
                <a:ea typeface="宋体" panose="02010600030101010101" pitchFamily="2" charset="-122"/>
              </a:defRPr>
            </a:lvl1pPr>
            <a:lvl2pPr marL="742950" indent="-285750" defTabSz="1151255" eaLnBrk="0" hangingPunct="0">
              <a:defRPr>
                <a:solidFill>
                  <a:schemeClr val="tx1"/>
                </a:solidFill>
                <a:latin typeface="Arial" panose="020B0604020202020204" pitchFamily="34" charset="0"/>
                <a:ea typeface="宋体" panose="02010600030101010101" pitchFamily="2" charset="-122"/>
              </a:defRPr>
            </a:lvl2pPr>
            <a:lvl3pPr marL="1143000" indent="-228600" defTabSz="1151255" eaLnBrk="0" hangingPunct="0">
              <a:defRPr>
                <a:solidFill>
                  <a:schemeClr val="tx1"/>
                </a:solidFill>
                <a:latin typeface="Arial" panose="020B0604020202020204" pitchFamily="34" charset="0"/>
                <a:ea typeface="宋体" panose="02010600030101010101" pitchFamily="2" charset="-122"/>
              </a:defRPr>
            </a:lvl3pPr>
            <a:lvl4pPr marL="1600200" indent="-228600" defTabSz="1151255" eaLnBrk="0" hangingPunct="0">
              <a:defRPr>
                <a:solidFill>
                  <a:schemeClr val="tx1"/>
                </a:solidFill>
                <a:latin typeface="Arial" panose="020B0604020202020204" pitchFamily="34" charset="0"/>
                <a:ea typeface="宋体" panose="02010600030101010101" pitchFamily="2" charset="-122"/>
              </a:defRPr>
            </a:lvl4pPr>
            <a:lvl5pPr marL="2057400" indent="-228600" defTabSz="1151255" eaLnBrk="0" hangingPunct="0">
              <a:defRPr>
                <a:solidFill>
                  <a:schemeClr val="tx1"/>
                </a:solidFill>
                <a:latin typeface="Arial" panose="020B0604020202020204" pitchFamily="34" charset="0"/>
                <a:ea typeface="宋体" panose="02010600030101010101" pitchFamily="2" charset="-122"/>
              </a:defRPr>
            </a:lvl5pPr>
            <a:lvl6pPr marL="25146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115125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20000"/>
              </a:spcBef>
            </a:pPr>
            <a:r>
              <a:rPr lang="en-US" altLang="zh-CN" sz="3500" b="1" dirty="0">
                <a:latin typeface="宋体" panose="02010600030101010101" pitchFamily="2" charset="-122"/>
              </a:rPr>
              <a:t>1.</a:t>
            </a:r>
            <a:r>
              <a:rPr lang="zh-CN" altLang="en-US" sz="3500" b="1" dirty="0">
                <a:latin typeface="宋体" panose="02010600030101010101" pitchFamily="2" charset="-122"/>
              </a:rPr>
              <a:t>通过浏览课文</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rPr>
              <a:t>把握关键信息</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rPr>
              <a:t>概括故事内容。</a:t>
            </a:r>
            <a:endParaRPr lang="en-US" altLang="zh-CN" sz="3500" b="1" dirty="0">
              <a:latin typeface="宋体" panose="02010600030101010101" pitchFamily="2" charset="-122"/>
            </a:endParaRPr>
          </a:p>
          <a:p>
            <a:pPr eaLnBrk="1" hangingPunct="1">
              <a:lnSpc>
                <a:spcPct val="100000"/>
              </a:lnSpc>
              <a:spcBef>
                <a:spcPct val="20000"/>
              </a:spcBef>
            </a:pPr>
            <a:r>
              <a:rPr lang="en-US" altLang="zh-CN" sz="3500" b="1" dirty="0">
                <a:latin typeface="宋体" panose="02010600030101010101" pitchFamily="2" charset="-122"/>
              </a:rPr>
              <a:t>2.</a:t>
            </a:r>
            <a:r>
              <a:rPr lang="zh-CN" altLang="en-US" sz="3500" b="1" dirty="0">
                <a:latin typeface="宋体" panose="02010600030101010101" pitchFamily="2" charset="-122"/>
              </a:rPr>
              <a:t>通过寻找文本中的悬念和伏笔</a:t>
            </a:r>
            <a:r>
              <a:rPr lang="en-US" altLang="zh-CN" sz="3500" b="1">
                <a:ea typeface="SimSun-ExtB" panose="02010609060101010101" pitchFamily="49" charset="-122"/>
                <a:sym typeface="宋体" panose="02010600030101010101" pitchFamily="2" charset="-122"/>
              </a:rPr>
              <a:t>,</a:t>
            </a:r>
            <a:r>
              <a:rPr sz="3500" b="1"/>
              <a:t>感受科幻作品依据现实和大胆想象的两大特点</a:t>
            </a:r>
            <a:r>
              <a:rPr lang="zh-CN" altLang="en-US" sz="3500" b="1" dirty="0">
                <a:latin typeface="宋体" panose="02010600030101010101" pitchFamily="2" charset="-122"/>
              </a:rPr>
              <a:t>。</a:t>
            </a:r>
            <a:endParaRPr lang="en-US" altLang="zh-CN" sz="3500" b="1" dirty="0">
              <a:latin typeface="宋体" panose="02010600030101010101" pitchFamily="2" charset="-122"/>
            </a:endParaRPr>
          </a:p>
          <a:p>
            <a:pPr eaLnBrk="1" hangingPunct="1">
              <a:lnSpc>
                <a:spcPct val="100000"/>
              </a:lnSpc>
              <a:spcBef>
                <a:spcPct val="20000"/>
              </a:spcBef>
            </a:pPr>
            <a:r>
              <a:rPr lang="en-US" altLang="zh-CN" sz="3500" b="1" dirty="0">
                <a:latin typeface="宋体" panose="02010600030101010101" pitchFamily="2" charset="-122"/>
              </a:rPr>
              <a:t>3.</a:t>
            </a:r>
            <a:r>
              <a:rPr lang="zh-CN" altLang="en-US" sz="3500" b="1" dirty="0">
                <a:latin typeface="宋体" panose="02010600030101010101" pitchFamily="2" charset="-122"/>
                <a:sym typeface="+mn-ea"/>
              </a:rPr>
              <a:t>通过细读品味</a:t>
            </a:r>
            <a:r>
              <a:rPr lang="en-US" altLang="zh-CN" sz="3500" b="1">
                <a:ea typeface="SimSun-ExtB" panose="02010609060101010101" pitchFamily="49" charset="-122"/>
                <a:sym typeface="宋体" panose="02010600030101010101" pitchFamily="2" charset="-122"/>
              </a:rPr>
              <a:t>,</a:t>
            </a:r>
            <a:r>
              <a:rPr lang="zh-CN" altLang="en-US" sz="3500" b="1" dirty="0">
                <a:latin typeface="宋体" panose="02010600030101010101" pitchFamily="2" charset="-122"/>
              </a:rPr>
              <a:t>感悟科幻小说中的人文内涵和人性闪亮之光。</a:t>
            </a:r>
            <a:endParaRPr lang="zh-CN" altLang="en-US" sz="3500" b="1" dirty="0">
              <a:latin typeface="宋体" panose="02010600030101010101" pitchFamily="2" charset="-122"/>
            </a:endParaRPr>
          </a:p>
        </p:txBody>
      </p:sp>
      <p:grpSp>
        <p:nvGrpSpPr>
          <p:cNvPr id="2" name="组合 1"/>
          <p:cNvGrpSpPr/>
          <p:nvPr/>
        </p:nvGrpSpPr>
        <p:grpSpPr>
          <a:xfrm>
            <a:off x="300613" y="1092367"/>
            <a:ext cx="2094461" cy="561975"/>
            <a:chOff x="2052" y="-611"/>
            <a:chExt cx="3471" cy="1180"/>
          </a:xfrm>
        </p:grpSpPr>
        <p:sp>
          <p:nvSpPr>
            <p:cNvPr id="3" name="MH_Entry_1"/>
            <p:cNvSpPr>
              <a:spLocks noChangeArrowheads="1"/>
            </p:cNvSpPr>
            <p:nvPr>
              <p:custDataLst>
                <p:tags r:id="rId1"/>
              </p:custDataLst>
            </p:nvPr>
          </p:nvSpPr>
          <p:spPr bwMode="auto">
            <a:xfrm flipH="1">
              <a:off x="2052" y="-61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hangingPunct="1">
                <a:buFont typeface="Arial" panose="020B0604020202020204" pitchFamily="34" charset="0"/>
                <a:buNone/>
              </a:pPr>
              <a:endParaRPr lang="zh-CN" altLang="en-US" sz="2175">
                <a:sym typeface="Calibri" panose="020F0502020204030204" pitchFamily="34" charset="0"/>
              </a:endParaRPr>
            </a:p>
          </p:txBody>
        </p:sp>
        <p:sp>
          <p:nvSpPr>
            <p:cNvPr id="8" name="TextBox 18"/>
            <p:cNvSpPr txBox="1"/>
            <p:nvPr>
              <p:custDataLst>
                <p:tags r:id="rId2"/>
              </p:custDataLst>
            </p:nvPr>
          </p:nvSpPr>
          <p:spPr>
            <a:xfrm>
              <a:off x="2052" y="-611"/>
              <a:ext cx="3300" cy="1180"/>
            </a:xfrm>
            <a:prstGeom prst="rect">
              <a:avLst/>
            </a:prstGeom>
            <a:noFill/>
          </p:spPr>
          <p:txBody>
            <a:bodyPr wrap="square" lIns="70898" tIns="35448" rIns="70898" bIns="35448"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3200" b="1" dirty="0">
                  <a:solidFill>
                    <a:schemeClr val="bg1"/>
                  </a:solidFill>
                  <a:latin typeface="思源宋体 CN SemiBold" panose="02020600000000000000" charset="-122"/>
                  <a:ea typeface="思源宋体 CN SemiBold" panose="02020600000000000000" charset="-122"/>
                </a:rPr>
                <a:t>学习目标</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advClick="0" advTm="2000"/>
    </mc:Choice>
    <mc:Fallback>
      <p:transition spd="slow" advClick="0" advTm="2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矩形 1"/>
          <p:cNvSpPr/>
          <p:nvPr/>
        </p:nvSpPr>
        <p:spPr>
          <a:xfrm>
            <a:off x="563242" y="1444004"/>
            <a:ext cx="7528560" cy="645160"/>
          </a:xfrm>
          <a:prstGeom prst="rect">
            <a:avLst/>
          </a:prstGeom>
        </p:spPr>
        <p:txBody>
          <a:bodyPr wrap="none">
            <a:spAutoFit/>
          </a:bodyPr>
          <a:lstStyle/>
          <a:p>
            <a:pPr algn="l"/>
            <a:r>
              <a:rPr lang="zh-CN" altLang="zh-CN" sz="3600" b="1" dirty="0">
                <a:latin typeface="宋体" panose="02010600030101010101" pitchFamily="2" charset="-122"/>
                <a:ea typeface="宋体" panose="02010600030101010101" pitchFamily="2" charset="-122"/>
              </a:rPr>
              <a:t>给下</a:t>
            </a:r>
            <a:r>
              <a:rPr lang="zh-CN" altLang="zh-CN" sz="3600" b="1" dirty="0" smtClean="0">
                <a:latin typeface="宋体" panose="02010600030101010101" pitchFamily="2" charset="-122"/>
                <a:ea typeface="宋体" panose="02010600030101010101" pitchFamily="2" charset="-122"/>
              </a:rPr>
              <a:t>列</a:t>
            </a:r>
            <a:r>
              <a:rPr lang="zh-CN" altLang="en-US" sz="3600" b="1" dirty="0" smtClean="0">
                <a:latin typeface="宋体" panose="02010600030101010101" pitchFamily="2" charset="-122"/>
                <a:ea typeface="宋体" panose="02010600030101010101" pitchFamily="2" charset="-122"/>
              </a:rPr>
              <a:t>红色</a:t>
            </a:r>
            <a:r>
              <a:rPr lang="zh-CN" altLang="zh-CN" sz="3600" b="1" dirty="0" smtClean="0">
                <a:latin typeface="宋体" panose="02010600030101010101" pitchFamily="2" charset="-122"/>
                <a:ea typeface="宋体" panose="02010600030101010101" pitchFamily="2" charset="-122"/>
              </a:rPr>
              <a:t>字</a:t>
            </a:r>
            <a:r>
              <a:rPr lang="zh-CN" altLang="zh-CN" sz="3600" b="1" dirty="0">
                <a:latin typeface="宋体" panose="02010600030101010101" pitchFamily="2" charset="-122"/>
                <a:ea typeface="宋体" panose="02010600030101010101" pitchFamily="2" charset="-122"/>
              </a:rPr>
              <a:t>注音或根据拼音写汉字</a:t>
            </a:r>
            <a:endParaRPr lang="zh-CN" altLang="zh-CN" sz="3600" b="1" dirty="0">
              <a:latin typeface="宋体" panose="02010600030101010101" pitchFamily="2" charset="-122"/>
              <a:ea typeface="宋体" panose="02010600030101010101" pitchFamily="2" charset="-122"/>
            </a:endParaRPr>
          </a:p>
        </p:txBody>
      </p:sp>
      <p:sp>
        <p:nvSpPr>
          <p:cNvPr id="12289" name="Rectangle 3"/>
          <p:cNvSpPr>
            <a:spLocks noGrp="1"/>
          </p:cNvSpPr>
          <p:nvPr/>
        </p:nvSpPr>
        <p:spPr>
          <a:xfrm>
            <a:off x="363855" y="2089150"/>
            <a:ext cx="11629390" cy="3779520"/>
          </a:xfrm>
          <a:prstGeom prst="rect">
            <a:avLst/>
          </a:prstGeom>
          <a:noFill/>
          <a:ln w="9525">
            <a:noFill/>
          </a:ln>
        </p:spPr>
        <p:txBody>
          <a:bodyPr anchor="t"/>
          <a:p>
            <a:pPr marL="342900" indent="-342900">
              <a:lnSpc>
                <a:spcPct val="125000"/>
              </a:lnSpc>
              <a:spcBef>
                <a:spcPts val="20"/>
              </a:spcBef>
              <a:spcAft>
                <a:spcPts val="0"/>
              </a:spcAft>
            </a:pPr>
            <a:r>
              <a:rPr lang="zh-CN" altLang="zh-CN" sz="3600" b="1" dirty="0">
                <a:solidFill>
                  <a:schemeClr val="tx1"/>
                </a:solidFill>
                <a:latin typeface="新宋体" panose="02010609030101010101" pitchFamily="49" charset="-122"/>
                <a:ea typeface="新宋体" panose="02010609030101010101" pitchFamily="49" charset="-122"/>
                <a:sym typeface="+mn-ea"/>
              </a:rPr>
              <a:t>迟</a:t>
            </a:r>
            <a:r>
              <a:rPr lang="zh-CN" altLang="zh-CN" sz="3600" b="1" dirty="0">
                <a:solidFill>
                  <a:srgbClr val="FF0000"/>
                </a:solidFill>
                <a:latin typeface="新宋体" panose="02010609030101010101" pitchFamily="49" charset="-122"/>
                <a:ea typeface="新宋体" panose="02010609030101010101" pitchFamily="49" charset="-122"/>
                <a:sym typeface="+mn-ea"/>
              </a:rPr>
              <a:t>钝</a:t>
            </a:r>
            <a:r>
              <a:rPr lang="en-US" altLang="zh-CN" sz="3600" b="1" dirty="0">
                <a:latin typeface="新宋体" panose="02010609030101010101" pitchFamily="49" charset="-122"/>
                <a:ea typeface="新宋体" panose="02010609030101010101" pitchFamily="49" charset="-122"/>
                <a:sym typeface="+mn-ea"/>
              </a:rPr>
              <a:t>      </a:t>
            </a:r>
            <a:r>
              <a:rPr lang="zh-CN" altLang="en-US" sz="3600" b="1" dirty="0">
                <a:solidFill>
                  <a:srgbClr val="FF0000"/>
                </a:solidFill>
                <a:latin typeface="Arial" panose="020B0604020202020204" pitchFamily="34" charset="0"/>
                <a:ea typeface="宋体" panose="02010600030101010101" pitchFamily="2" charset="-122"/>
                <a:sym typeface="+mn-ea"/>
              </a:rPr>
              <a:t>蔚</a:t>
            </a:r>
            <a:r>
              <a:rPr lang="zh-CN" altLang="en-US" sz="3600" b="1" dirty="0">
                <a:latin typeface="Arial" panose="020B0604020202020204" pitchFamily="34" charset="0"/>
                <a:ea typeface="宋体" panose="02010600030101010101" pitchFamily="2" charset="-122"/>
                <a:sym typeface="+mn-ea"/>
              </a:rPr>
              <a:t>蓝</a:t>
            </a:r>
            <a:r>
              <a:rPr lang="en-US" altLang="zh-CN" sz="3600" b="1" dirty="0">
                <a:latin typeface="新宋体" panose="02010609030101010101" pitchFamily="49" charset="-122"/>
                <a:ea typeface="新宋体" panose="02010609030101010101" pitchFamily="49" charset="-122"/>
                <a:sym typeface="+mn-ea"/>
              </a:rPr>
              <a:t>      </a:t>
            </a:r>
            <a:r>
              <a:rPr lang="zh-CN" altLang="zh-CN" sz="3600" b="1" dirty="0">
                <a:solidFill>
                  <a:srgbClr val="FF0000"/>
                </a:solidFill>
                <a:latin typeface="宋体" panose="02010600030101010101" pitchFamily="2" charset="-122"/>
                <a:ea typeface="宋体" panose="02010600030101010101" pitchFamily="2" charset="-122"/>
                <a:sym typeface="+mn-ea"/>
              </a:rPr>
              <a:t>吟</a:t>
            </a:r>
            <a:r>
              <a:rPr lang="zh-CN" altLang="zh-CN" sz="3600" b="1" dirty="0">
                <a:latin typeface="宋体" panose="02010600030101010101" pitchFamily="2" charset="-122"/>
                <a:ea typeface="宋体" panose="02010600030101010101" pitchFamily="2" charset="-122"/>
                <a:sym typeface="+mn-ea"/>
              </a:rPr>
              <a:t>唱</a:t>
            </a:r>
            <a:r>
              <a:rPr lang="en-US" altLang="zh-CN" sz="3600" b="1" dirty="0">
                <a:latin typeface="新宋体" panose="02010609030101010101" pitchFamily="49" charset="-122"/>
                <a:ea typeface="新宋体" panose="02010609030101010101" pitchFamily="49" charset="-122"/>
                <a:sym typeface="+mn-ea"/>
              </a:rPr>
              <a:t>   </a:t>
            </a:r>
            <a:r>
              <a:rPr lang="zh-CN" altLang="en-US" sz="3600" b="1" dirty="0">
                <a:solidFill>
                  <a:srgbClr val="FF0000"/>
                </a:solidFill>
                <a:latin typeface="宋体" panose="02010600030101010101" pitchFamily="2" charset="-122"/>
                <a:ea typeface="宋体" panose="02010600030101010101" pitchFamily="2" charset="-122"/>
                <a:sym typeface="+mn-ea"/>
              </a:rPr>
              <a:t>   硅</a:t>
            </a:r>
            <a:r>
              <a:rPr lang="zh-CN" altLang="en-US" sz="3600" b="1" dirty="0">
                <a:solidFill>
                  <a:schemeClr val="tx1"/>
                </a:solidFill>
                <a:latin typeface="宋体" panose="02010600030101010101" pitchFamily="2" charset="-122"/>
                <a:ea typeface="宋体" panose="02010600030101010101" pitchFamily="2" charset="-122"/>
                <a:sym typeface="+mn-ea"/>
              </a:rPr>
              <a:t>酸盐</a:t>
            </a:r>
            <a:r>
              <a:rPr lang="en-US" altLang="zh-CN" sz="3600" b="1" dirty="0">
                <a:solidFill>
                  <a:schemeClr val="tx1"/>
                </a:solidFill>
                <a:latin typeface="宋体" panose="02010600030101010101" pitchFamily="2" charset="-122"/>
                <a:ea typeface="宋体" panose="02010600030101010101" pitchFamily="2" charset="-122"/>
                <a:sym typeface="+mn-ea"/>
              </a:rPr>
              <a:t>      </a:t>
            </a:r>
            <a:r>
              <a:rPr lang="zh-CN" altLang="en-US" sz="3600" b="1" dirty="0">
                <a:solidFill>
                  <a:schemeClr val="tx1"/>
                </a:solidFill>
                <a:latin typeface="宋体" panose="02010600030101010101" pitchFamily="2" charset="-122"/>
                <a:ea typeface="宋体" panose="02010600030101010101" pitchFamily="2" charset="-122"/>
                <a:sym typeface="+mn-ea"/>
              </a:rPr>
              <a:t>铁</a:t>
            </a:r>
            <a:r>
              <a:rPr sz="3600" b="1" dirty="0">
                <a:solidFill>
                  <a:srgbClr val="FF0000"/>
                </a:solidFill>
                <a:latin typeface="宋体" panose="02010600030101010101" pitchFamily="2" charset="-122"/>
                <a:ea typeface="宋体" panose="02010600030101010101" pitchFamily="2" charset="-122"/>
                <a:sym typeface="+mn-ea"/>
              </a:rPr>
              <a:t>镍</a:t>
            </a:r>
            <a:r>
              <a:rPr lang="en-US" altLang="zh-CN" sz="3600" b="1" dirty="0">
                <a:solidFill>
                  <a:srgbClr val="FF0000"/>
                </a:solidFill>
                <a:latin typeface="宋体" panose="02010600030101010101" pitchFamily="2" charset="-122"/>
                <a:ea typeface="宋体" panose="02010600030101010101" pitchFamily="2" charset="-122"/>
                <a:sym typeface="+mn-ea"/>
              </a:rPr>
              <a:t>         </a:t>
            </a:r>
            <a:endParaRPr lang="en-US" altLang="zh-CN" sz="3600" b="1" dirty="0">
              <a:solidFill>
                <a:srgbClr val="FF0000"/>
              </a:solidFill>
              <a:latin typeface="宋体" panose="02010600030101010101" pitchFamily="2" charset="-122"/>
              <a:ea typeface="宋体" panose="02010600030101010101" pitchFamily="2" charset="-122"/>
              <a:sym typeface="+mn-ea"/>
            </a:endParaRPr>
          </a:p>
          <a:p>
            <a:pPr marL="342900" indent="-342900">
              <a:lnSpc>
                <a:spcPct val="125000"/>
              </a:lnSpc>
              <a:spcBef>
                <a:spcPts val="20"/>
              </a:spcBef>
              <a:spcAft>
                <a:spcPts val="0"/>
              </a:spcAft>
            </a:pPr>
            <a:r>
              <a:rPr lang="zh-CN" altLang="en-US" sz="3600" b="1" dirty="0">
                <a:latin typeface="宋体" panose="02010600030101010101" pitchFamily="2" charset="-122"/>
                <a:ea typeface="宋体" panose="02010600030101010101" pitchFamily="2" charset="-122"/>
                <a:sym typeface="+mn-ea"/>
              </a:rPr>
              <a:t>拍</a:t>
            </a:r>
            <a:r>
              <a:rPr lang="zh-CN" altLang="en-US" sz="3600" dirty="0">
                <a:latin typeface="Arial" panose="020B0604020202020204" pitchFamily="34" charset="0"/>
                <a:ea typeface="宋体" panose="02010600030101010101" pitchFamily="2" charset="-122"/>
                <a:cs typeface="Arial" panose="020B0604020202020204" pitchFamily="34" charset="0"/>
                <a:sym typeface="+mn-ea"/>
              </a:rPr>
              <a:t>shè</a:t>
            </a:r>
            <a:r>
              <a:rPr lang="en-US" altLang="zh-CN" sz="3600" b="1" dirty="0">
                <a:latin typeface="宋体" panose="02010600030101010101" pitchFamily="2" charset="-122"/>
                <a:ea typeface="宋体" panose="02010600030101010101" pitchFamily="2" charset="-122"/>
                <a:sym typeface="+mn-ea"/>
              </a:rPr>
              <a:t>       </a:t>
            </a:r>
            <a:r>
              <a:rPr sz="3600" dirty="0" smtClean="0">
                <a:ea typeface="新宋体" panose="02010609030101010101" pitchFamily="49" charset="-122"/>
                <a:sym typeface="+mn-ea"/>
              </a:rPr>
              <a:t>lǒng zh</a:t>
            </a:r>
            <a:r>
              <a:rPr sz="3600" b="1" dirty="0" smtClean="0">
                <a:latin typeface="宋体" panose="02010600030101010101" pitchFamily="2" charset="-122"/>
                <a:ea typeface="宋体" panose="02010600030101010101" pitchFamily="2" charset="-122"/>
                <a:sym typeface="+mn-ea"/>
              </a:rPr>
              <a:t>à</a:t>
            </a:r>
            <a:r>
              <a:rPr sz="3600" dirty="0" smtClean="0">
                <a:ea typeface="新宋体" panose="02010609030101010101" pitchFamily="49" charset="-122"/>
                <a:sym typeface="+mn-ea"/>
              </a:rPr>
              <a:t>o</a:t>
            </a:r>
            <a:r>
              <a:rPr lang="en-US" altLang="zh-CN" sz="3600" b="1" dirty="0" smtClean="0">
                <a:latin typeface="新宋体" panose="02010609030101010101" pitchFamily="49" charset="-122"/>
                <a:ea typeface="新宋体" panose="02010609030101010101" pitchFamily="49" charset="-122"/>
                <a:sym typeface="+mn-ea"/>
              </a:rPr>
              <a:t>         </a:t>
            </a:r>
            <a:r>
              <a:rPr sz="3600" b="1" dirty="0" err="1" smtClean="0">
                <a:latin typeface="宋体" panose="02010600030101010101" pitchFamily="2" charset="-122"/>
                <a:ea typeface="宋体" panose="02010600030101010101" pitchFamily="2" charset="-122"/>
                <a:cs typeface="Arial" panose="020B0604020202020204" pitchFamily="34" charset="0"/>
                <a:sym typeface="+mn-ea"/>
              </a:rPr>
              <a:t>心有灵</a:t>
            </a:r>
            <a:r>
              <a:rPr sz="3600" dirty="0" err="1" smtClean="0">
                <a:latin typeface="Arial" panose="020B0604020202020204" pitchFamily="34" charset="0"/>
                <a:ea typeface="宋体" panose="02010600030101010101" pitchFamily="2" charset="-122"/>
                <a:cs typeface="Arial" panose="020B0604020202020204" pitchFamily="34" charset="0"/>
                <a:sym typeface="+mn-ea"/>
              </a:rPr>
              <a:t>xī</a:t>
            </a:r>
            <a:r>
              <a:rPr lang="en-US" sz="3600" dirty="0" err="1" smtClean="0">
                <a:latin typeface="Arial" panose="020B0604020202020204" pitchFamily="34" charset="0"/>
                <a:ea typeface="宋体" panose="02010600030101010101" pitchFamily="2" charset="-122"/>
                <a:cs typeface="Arial" panose="020B0604020202020204" pitchFamily="34" charset="0"/>
                <a:sym typeface="+mn-ea"/>
              </a:rPr>
              <a:t>                </a:t>
            </a:r>
            <a:endParaRPr lang="en-US" sz="3600" dirty="0" err="1" smtClean="0">
              <a:latin typeface="Arial" panose="020B0604020202020204" pitchFamily="34" charset="0"/>
              <a:ea typeface="宋体" panose="02010600030101010101" pitchFamily="2" charset="-122"/>
              <a:cs typeface="Arial" panose="020B0604020202020204" pitchFamily="34" charset="0"/>
              <a:sym typeface="+mn-ea"/>
            </a:endParaRPr>
          </a:p>
          <a:p>
            <a:pPr marL="342900" indent="-342900">
              <a:lnSpc>
                <a:spcPct val="125000"/>
              </a:lnSpc>
              <a:spcBef>
                <a:spcPts val="20"/>
              </a:spcBef>
              <a:spcAft>
                <a:spcPts val="0"/>
              </a:spcAft>
            </a:pPr>
            <a:r>
              <a:rPr lang="zh-CN" altLang="en-US" sz="3600" b="1" dirty="0" err="1" smtClean="0">
                <a:latin typeface="Arial" panose="020B0604020202020204" pitchFamily="34" charset="0"/>
                <a:ea typeface="宋体" panose="02010600030101010101" pitchFamily="2" charset="-122"/>
                <a:cs typeface="Arial" panose="020B0604020202020204" pitchFamily="34" charset="0"/>
                <a:sym typeface="+mn-ea"/>
              </a:rPr>
              <a:t>天</a:t>
            </a:r>
            <a:r>
              <a:rPr lang="zh-CN" altLang="en-US" sz="3600" dirty="0" err="1" smtClean="0">
                <a:latin typeface="Arial" panose="020B0604020202020204" pitchFamily="34" charset="0"/>
                <a:ea typeface="宋体" panose="02010600030101010101" pitchFamily="2" charset="-122"/>
                <a:cs typeface="Arial" panose="020B0604020202020204" pitchFamily="34" charset="0"/>
                <a:sym typeface="+mn-ea"/>
              </a:rPr>
              <a:t>y</a:t>
            </a:r>
            <a:r>
              <a:rPr lang="zh-CN" altLang="en-US" sz="3600" b="1" dirty="0" err="1" smtClean="0">
                <a:latin typeface="宋体" panose="02010600030101010101" pitchFamily="2" charset="-122"/>
                <a:ea typeface="宋体" panose="02010600030101010101" pitchFamily="2" charset="-122"/>
                <a:cs typeface="Arial" panose="020B0604020202020204" pitchFamily="34" charset="0"/>
                <a:sym typeface="+mn-ea"/>
              </a:rPr>
              <a:t>á</a:t>
            </a:r>
            <a:r>
              <a:rPr lang="en-US" altLang="zh-CN" sz="3600" b="1" dirty="0" err="1" smtClean="0">
                <a:latin typeface="宋体" panose="02010600030101010101" pitchFamily="2" charset="-122"/>
                <a:ea typeface="宋体" panose="02010600030101010101" pitchFamily="2" charset="-122"/>
                <a:cs typeface="Arial" panose="020B0604020202020204" pitchFamily="34" charset="0"/>
                <a:sym typeface="+mn-ea"/>
              </a:rPr>
              <a:t>   </a:t>
            </a:r>
            <a:r>
              <a:rPr lang="zh-CN" altLang="en-US" sz="3600" b="1" dirty="0" err="1" smtClean="0">
                <a:latin typeface="Arial" panose="020B0604020202020204" pitchFamily="34" charset="0"/>
                <a:ea typeface="宋体" panose="02010600030101010101" pitchFamily="2" charset="-122"/>
                <a:cs typeface="Arial" panose="020B0604020202020204" pitchFamily="34" charset="0"/>
                <a:sym typeface="+mn-ea"/>
              </a:rPr>
              <a:t>海角</a:t>
            </a:r>
            <a:endParaRPr lang="zh-CN" altLang="en-US" sz="3600" b="1" dirty="0" err="1" smtClean="0">
              <a:latin typeface="Arial" panose="020B0604020202020204" pitchFamily="34" charset="0"/>
              <a:ea typeface="宋体" panose="02010600030101010101" pitchFamily="2" charset="-122"/>
              <a:cs typeface="Arial" panose="020B0604020202020204" pitchFamily="34" charset="0"/>
              <a:sym typeface="+mn-ea"/>
            </a:endParaRPr>
          </a:p>
        </p:txBody>
      </p:sp>
      <p:sp>
        <p:nvSpPr>
          <p:cNvPr id="4" name="Text Box 4"/>
          <p:cNvSpPr txBox="1"/>
          <p:nvPr/>
        </p:nvSpPr>
        <p:spPr>
          <a:xfrm>
            <a:off x="1348105" y="2778125"/>
            <a:ext cx="10008870" cy="1503045"/>
          </a:xfrm>
          <a:prstGeom prst="rect">
            <a:avLst/>
          </a:prstGeom>
          <a:noFill/>
          <a:ln w="9525">
            <a:noFill/>
          </a:ln>
        </p:spPr>
        <p:txBody>
          <a:bodyPr wrap="square" anchor="t">
            <a:spAutoFit/>
          </a:bodyPr>
          <a:p>
            <a:pPr>
              <a:lnSpc>
                <a:spcPct val="125000"/>
              </a:lnSpc>
              <a:spcBef>
                <a:spcPts val="0"/>
              </a:spcBef>
              <a:spcAft>
                <a:spcPts val="0"/>
              </a:spcAft>
            </a:pPr>
            <a:r>
              <a:rPr lang="en-US" sz="36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sz="36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摄</a:t>
            </a:r>
            <a:r>
              <a:rPr lang="en-US" sz="36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笼罩</a:t>
            </a:r>
            <a:r>
              <a:rPr lang="en-US" altLang="zh-CN" sz="3600" b="1" dirty="0" err="1"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犀           涯</a:t>
            </a:r>
            <a:r>
              <a:rPr lang="en-US" altLang="zh-CN" sz="3200" dirty="0" err="1" smtClean="0">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zh-CN" altLang="zh-CN" sz="3200">
                <a:latin typeface="黑体" panose="02010609060101010101" charset="-122"/>
                <a:ea typeface="黑体" panose="02010609060101010101" charset="-122"/>
              </a:rPr>
              <a:t>          </a:t>
            </a:r>
            <a:r>
              <a:rPr lang="zh-CN" altLang="zh-CN" sz="3735">
                <a:latin typeface="黑体" panose="02010609060101010101" charset="-122"/>
                <a:ea typeface="黑体" panose="02010609060101010101" charset="-122"/>
              </a:rPr>
              <a:t> </a:t>
            </a:r>
            <a:endParaRPr lang="zh-CN" altLang="zh-CN" sz="3735">
              <a:latin typeface="黑体" panose="02010609060101010101" charset="-122"/>
              <a:ea typeface="黑体" panose="02010609060101010101" charset="-122"/>
            </a:endParaRPr>
          </a:p>
        </p:txBody>
      </p:sp>
      <p:grpSp>
        <p:nvGrpSpPr>
          <p:cNvPr id="12290" name="组合 3"/>
          <p:cNvGrpSpPr/>
          <p:nvPr/>
        </p:nvGrpSpPr>
        <p:grpSpPr>
          <a:xfrm>
            <a:off x="270193" y="782320"/>
            <a:ext cx="1844675" cy="561975"/>
            <a:chOff x="2371" y="690"/>
            <a:chExt cx="3471" cy="1177"/>
          </a:xfrm>
        </p:grpSpPr>
        <p:sp>
          <p:nvSpPr>
            <p:cNvPr id="5" name="MH_Entry_1"/>
            <p:cNvSpPr>
              <a:spLocks noChangeArrowheads="1"/>
            </p:cNvSpPr>
            <p:nvPr>
              <p:custDataLst>
                <p:tags r:id="rId1"/>
              </p:custDataLst>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2" name="TextBox 18"/>
            <p:cNvSpPr txBox="1"/>
            <p:nvPr>
              <p:custDataLst>
                <p:tags r:id="rId2"/>
              </p:custDataLst>
            </p:nvPr>
          </p:nvSpPr>
          <p:spPr>
            <a:xfrm>
              <a:off x="2412" y="690"/>
              <a:ext cx="3430" cy="1177"/>
            </a:xfrm>
            <a:prstGeom prst="rect">
              <a:avLst/>
            </a:prstGeom>
            <a:noFill/>
            <a:ln w="9525">
              <a:noFill/>
            </a:ln>
          </p:spPr>
          <p:txBody>
            <a:bodyPr wrap="square" lIns="70898" tIns="35448" rIns="70898" bIns="35448" anchor="t" anchorCtr="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预学检测</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3" name="文本框 2"/>
          <p:cNvSpPr txBox="1"/>
          <p:nvPr/>
        </p:nvSpPr>
        <p:spPr>
          <a:xfrm>
            <a:off x="1348105" y="2089150"/>
            <a:ext cx="10645140" cy="783590"/>
          </a:xfrm>
          <a:prstGeom prst="rect">
            <a:avLst/>
          </a:prstGeom>
          <a:noFill/>
        </p:spPr>
        <p:txBody>
          <a:bodyPr wrap="square" rtlCol="0" anchor="t">
            <a:spAutoFit/>
          </a:bodyPr>
          <a:p>
            <a:pPr>
              <a:lnSpc>
                <a:spcPct val="125000"/>
              </a:lnSpc>
              <a:spcBef>
                <a:spcPts val="0"/>
              </a:spcBef>
              <a:spcAft>
                <a:spcPts val="0"/>
              </a:spcAft>
            </a:pPr>
            <a:r>
              <a:rPr lang="en-US" altLang="zh-CN" sz="3600" dirty="0" err="1">
                <a:solidFill>
                  <a:srgbClr val="FF0000"/>
                </a:solidFill>
                <a:cs typeface="Arial" panose="020B0604020202020204" pitchFamily="34" charset="0"/>
                <a:sym typeface="+mn-ea"/>
              </a:rPr>
              <a:t>dùn</a:t>
            </a:r>
            <a:r>
              <a:rPr lang="en-US" altLang="zh-CN" sz="3600" dirty="0" err="1">
                <a:solidFill>
                  <a:srgbClr val="FF0000"/>
                </a:solidFill>
                <a:latin typeface="Arial" panose="020B0604020202020204" pitchFamily="34" charset="0"/>
                <a:ea typeface="微软雅黑" panose="020B0503020204020204" charset="-122"/>
                <a:cs typeface="Arial" panose="020B0604020202020204" pitchFamily="34" charset="0"/>
                <a:sym typeface="+mn-ea"/>
              </a:rPr>
              <a:t>            </a:t>
            </a:r>
            <a:r>
              <a:rPr lang="en-US" altLang="zh-CN" sz="3600" dirty="0" err="1">
                <a:solidFill>
                  <a:srgbClr val="FF0000"/>
                </a:solidFill>
                <a:latin typeface="Arial" panose="020B0604020202020204" pitchFamily="34" charset="0"/>
                <a:ea typeface="宋体" panose="02010600030101010101" pitchFamily="2" charset="-122"/>
                <a:cs typeface="Arial" panose="020B0604020202020204" pitchFamily="34" charset="0"/>
                <a:sym typeface="+mn-ea"/>
              </a:rPr>
              <a:t>wèi</a:t>
            </a:r>
            <a:r>
              <a:rPr lang="en-US" altLang="zh-CN" sz="36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yín                 guī             </a:t>
            </a:r>
            <a:r>
              <a:rPr lang="en-US" altLang="zh-CN" sz="3600">
                <a:solidFill>
                  <a:srgbClr val="FF0000"/>
                </a:solidFill>
                <a:ea typeface="宋体" panose="02010600030101010101" pitchFamily="2" charset="-122"/>
                <a:cs typeface="Arial" panose="020B0604020202020204" pitchFamily="34" charset="0"/>
                <a:sym typeface="黑体" panose="02010609060101010101" charset="-122"/>
              </a:rPr>
              <a:t>niè</a:t>
            </a:r>
            <a:r>
              <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rPr>
              <a:t> </a:t>
            </a:r>
            <a:endParaRPr lang="en-US" altLang="zh-CN" sz="3200">
              <a:solidFill>
                <a:srgbClr val="FF0000"/>
              </a:solidFill>
              <a:latin typeface="Arial" panose="020B0604020202020204" pitchFamily="34" charset="0"/>
              <a:ea typeface="宋体" panose="02010600030101010101" pitchFamily="2" charset="-122"/>
              <a:cs typeface="Arial" panose="020B0604020202020204" pitchFamily="34" charset="0"/>
              <a:sym typeface="黑体" panose="02010609060101010101" charset="-122"/>
            </a:endParaRPr>
          </a:p>
        </p:txBody>
      </p:sp>
    </p:spTree>
    <p:custDataLst>
      <p:tags r:id="rId3"/>
    </p:custDataLst>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2289" name="Rectangle 3"/>
          <p:cNvSpPr>
            <a:spLocks noGrp="1"/>
          </p:cNvSpPr>
          <p:nvPr>
            <p:custDataLst>
              <p:tags r:id="rId1"/>
            </p:custDataLst>
          </p:nvPr>
        </p:nvSpPr>
        <p:spPr>
          <a:xfrm>
            <a:off x="610235" y="605155"/>
            <a:ext cx="10366375" cy="579755"/>
          </a:xfrm>
          <a:prstGeom prst="rect">
            <a:avLst/>
          </a:prstGeom>
          <a:noFill/>
          <a:ln w="9525">
            <a:noFill/>
          </a:ln>
        </p:spPr>
        <p:txBody>
          <a:bodyPr anchor="t"/>
          <a:p>
            <a:pPr marL="342900" indent="-342900">
              <a:lnSpc>
                <a:spcPct val="120000"/>
              </a:lnSpc>
              <a:spcBef>
                <a:spcPts val="20"/>
              </a:spcBef>
              <a:spcAft>
                <a:spcPts val="0"/>
              </a:spcAft>
            </a:pPr>
            <a:r>
              <a:rPr lang="en-US" sz="3600" b="1" dirty="0">
                <a:latin typeface="宋体" panose="02010600030101010101" pitchFamily="2" charset="-122"/>
                <a:ea typeface="宋体" panose="02010600030101010101" pitchFamily="2" charset="-122"/>
                <a:sym typeface="+mn-ea"/>
              </a:rPr>
              <a:t>2.</a:t>
            </a:r>
            <a:r>
              <a:rPr lang="zh-CN" altLang="en-US" sz="3600" b="1" dirty="0">
                <a:latin typeface="宋体" panose="02010600030101010101" pitchFamily="2" charset="-122"/>
                <a:ea typeface="宋体" panose="02010600030101010101" pitchFamily="2" charset="-122"/>
                <a:sym typeface="+mn-ea"/>
              </a:rPr>
              <a:t>辨析下列各组字词</a:t>
            </a:r>
            <a:r>
              <a:rPr lang="en-US" altLang="zh-CN" sz="3600" b="1">
                <a:ea typeface="SimSun-ExtB" panose="02010609060101010101" pitchFamily="49" charset="-122"/>
                <a:sym typeface="宋体" panose="02010600030101010101" pitchFamily="2" charset="-122"/>
              </a:rPr>
              <a:t>,</a:t>
            </a:r>
            <a:r>
              <a:rPr lang="zh-CN" sz="3600" b="1" dirty="0">
                <a:latin typeface="宋体" panose="02010600030101010101" pitchFamily="2" charset="-122"/>
                <a:ea typeface="宋体" panose="02010600030101010101" pitchFamily="2" charset="-122"/>
                <a:sym typeface="+mn-ea"/>
              </a:rPr>
              <a:t>补全空缺处。</a:t>
            </a:r>
            <a:endParaRPr lang="zh-CN" sz="3600" b="1" dirty="0">
              <a:latin typeface="宋体" panose="02010600030101010101" pitchFamily="2" charset="-122"/>
              <a:ea typeface="宋体" panose="02010600030101010101" pitchFamily="2" charset="-122"/>
              <a:sym typeface="+mn-ea"/>
            </a:endParaRPr>
          </a:p>
          <a:p>
            <a:pPr marL="342900" indent="-342900">
              <a:lnSpc>
                <a:spcPct val="120000"/>
              </a:lnSpc>
              <a:spcBef>
                <a:spcPts val="20"/>
              </a:spcBef>
              <a:spcAft>
                <a:spcPts val="0"/>
              </a:spcAft>
            </a:pPr>
            <a:r>
              <a:rPr lang="zh-CN" sz="3600" b="1" dirty="0">
                <a:latin typeface="宋体" panose="02010600030101010101" pitchFamily="2" charset="-122"/>
                <a:ea typeface="宋体" panose="02010600030101010101" pitchFamily="2" charset="-122"/>
                <a:sym typeface="+mn-ea"/>
              </a:rPr>
              <a:t>⑴辨析形近字。</a:t>
            </a:r>
            <a:endParaRPr lang="zh-CN" sz="3600" b="1" dirty="0">
              <a:latin typeface="宋体" panose="02010600030101010101" pitchFamily="2" charset="-122"/>
              <a:ea typeface="宋体" panose="02010600030101010101" pitchFamily="2" charset="-122"/>
              <a:sym typeface="+mn-ea"/>
            </a:endParaRPr>
          </a:p>
          <a:p>
            <a:pPr marL="342900" indent="-342900">
              <a:lnSpc>
                <a:spcPct val="120000"/>
              </a:lnSpc>
              <a:spcBef>
                <a:spcPts val="20"/>
              </a:spcBef>
              <a:spcAft>
                <a:spcPts val="0"/>
              </a:spcAft>
            </a:pPr>
            <a:r>
              <a:rPr lang="zh-CN" sz="3600" b="1" dirty="0">
                <a:latin typeface="宋体" panose="02010600030101010101" pitchFamily="2" charset="-122"/>
                <a:ea typeface="宋体" panose="02010600030101010101" pitchFamily="2" charset="-122"/>
                <a:sym typeface="+mn-ea"/>
              </a:rPr>
              <a:t>①遐</a:t>
            </a:r>
            <a:r>
              <a:rPr lang="en-US" altLang="zh-CN" sz="3600" b="1"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瑕</a:t>
            </a:r>
            <a:r>
              <a:rPr lang="en-US" altLang="zh-CN" sz="3600" b="1"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暇</a:t>
            </a:r>
            <a:r>
              <a:rPr lang="en-US" altLang="zh-CN" sz="3600" b="1" dirty="0">
                <a:latin typeface="宋体" panose="02010600030101010101" pitchFamily="2" charset="-122"/>
                <a:ea typeface="宋体" panose="02010600030101010101" pitchFamily="2" charset="-122"/>
                <a:sym typeface="+mn-ea"/>
              </a:rPr>
              <a:t>  </a:t>
            </a:r>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endParaRPr lang="zh-CN" sz="3600" b="1" dirty="0">
              <a:latin typeface="宋体" panose="02010600030101010101" pitchFamily="2" charset="-122"/>
              <a:ea typeface="宋体" panose="02010600030101010101" pitchFamily="2" charset="-122"/>
              <a:sym typeface="+mn-ea"/>
            </a:endParaRPr>
          </a:p>
          <a:p>
            <a:pPr marL="342900" indent="-342900">
              <a:lnSpc>
                <a:spcPct val="120000"/>
              </a:lnSpc>
              <a:spcBef>
                <a:spcPts val="20"/>
              </a:spcBef>
              <a:spcAft>
                <a:spcPts val="0"/>
              </a:spcAft>
            </a:pPr>
            <a:r>
              <a:rPr lang="zh-CN" sz="3600" b="1" dirty="0">
                <a:latin typeface="宋体" panose="02010600030101010101" pitchFamily="2" charset="-122"/>
                <a:ea typeface="宋体" panose="02010600030101010101" pitchFamily="2" charset="-122"/>
                <a:sym typeface="+mn-ea"/>
              </a:rPr>
              <a:t> </a:t>
            </a:r>
            <a:r>
              <a:rPr lang="en-US" altLang="zh-CN" sz="3600" b="1"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闲</a:t>
            </a:r>
            <a:r>
              <a:rPr lang="en-US" altLang="zh-CN" sz="3600" dirty="0">
                <a:latin typeface="Arial" panose="020B0604020202020204" pitchFamily="34" charset="0"/>
                <a:ea typeface="宋体" panose="02010600030101010101" pitchFamily="2" charset="-122"/>
                <a:cs typeface="Arial" panose="020B0604020202020204" pitchFamily="34" charset="0"/>
                <a:sym typeface="+mn-ea"/>
              </a:rPr>
              <a:t>xi</a:t>
            </a:r>
            <a:r>
              <a:rPr lang="en-US" altLang="zh-CN" sz="3600" b="1" dirty="0">
                <a:latin typeface="宋体" panose="02010600030101010101" pitchFamily="2" charset="-122"/>
                <a:ea typeface="宋体" panose="02010600030101010101" pitchFamily="2" charset="-122"/>
                <a:cs typeface="Arial" panose="020B0604020202020204" pitchFamily="34" charset="0"/>
                <a:sym typeface="+mn-ea"/>
              </a:rPr>
              <a:t>á</a:t>
            </a:r>
            <a:r>
              <a:rPr lang="en-US" altLang="zh-CN" sz="3600" b="1" u="sng" dirty="0">
                <a:latin typeface="宋体" panose="02010600030101010101" pitchFamily="2" charset="-122"/>
                <a:ea typeface="宋体" panose="02010600030101010101" pitchFamily="2" charset="-122"/>
                <a:sym typeface="+mn-ea"/>
              </a:rPr>
              <a:t>    </a:t>
            </a:r>
            <a:r>
              <a:rPr lang="en-US" altLang="zh-CN" sz="3600" b="1" dirty="0">
                <a:latin typeface="宋体" panose="02010600030101010101" pitchFamily="2" charset="-122"/>
                <a:ea typeface="宋体" panose="02010600030101010101" pitchFamily="2" charset="-122"/>
                <a:sym typeface="+mn-ea"/>
              </a:rPr>
              <a:t>     </a:t>
            </a:r>
            <a:r>
              <a:rPr lang="en-US" altLang="zh-CN" sz="3600" dirty="0">
                <a:latin typeface="Arial" panose="020B0604020202020204" pitchFamily="34" charset="0"/>
                <a:ea typeface="宋体" panose="02010600030101010101" pitchFamily="2" charset="-122"/>
                <a:cs typeface="Arial" panose="020B0604020202020204" pitchFamily="34" charset="0"/>
                <a:sym typeface="+mn-ea"/>
              </a:rPr>
              <a:t>xi</a:t>
            </a:r>
            <a:r>
              <a:rPr lang="en-US" altLang="zh-CN" sz="3600" b="1" dirty="0">
                <a:latin typeface="宋体" panose="02010600030101010101" pitchFamily="2" charset="-122"/>
                <a:ea typeface="宋体" panose="02010600030101010101" pitchFamily="2" charset="-122"/>
                <a:cs typeface="Arial" panose="020B0604020202020204" pitchFamily="34" charset="0"/>
                <a:sym typeface="+mn-ea"/>
              </a:rPr>
              <a:t>á</a:t>
            </a:r>
            <a:r>
              <a:rPr lang="en-US" altLang="zh-CN" sz="3600" b="1" u="sng"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想</a:t>
            </a:r>
            <a:r>
              <a:rPr lang="en-US" altLang="zh-CN" sz="3600" b="1" dirty="0">
                <a:latin typeface="宋体" panose="02010600030101010101" pitchFamily="2" charset="-122"/>
                <a:ea typeface="宋体" panose="02010600030101010101" pitchFamily="2" charset="-122"/>
                <a:sym typeface="+mn-ea"/>
              </a:rPr>
              <a:t>    </a:t>
            </a:r>
            <a:r>
              <a:rPr lang="en-US" altLang="zh-CN" sz="3600" dirty="0">
                <a:latin typeface="Arial" panose="020B0604020202020204" pitchFamily="34" charset="0"/>
                <a:ea typeface="宋体" panose="02010600030101010101" pitchFamily="2" charset="-122"/>
                <a:cs typeface="Arial" panose="020B0604020202020204" pitchFamily="34" charset="0"/>
                <a:sym typeface="+mn-ea"/>
              </a:rPr>
              <a:t>xi</a:t>
            </a:r>
            <a:r>
              <a:rPr lang="en-US" altLang="zh-CN" sz="3600" b="1" dirty="0">
                <a:latin typeface="宋体" panose="02010600030101010101" pitchFamily="2" charset="-122"/>
                <a:ea typeface="宋体" panose="02010600030101010101" pitchFamily="2" charset="-122"/>
                <a:cs typeface="Arial" panose="020B0604020202020204" pitchFamily="34" charset="0"/>
                <a:sym typeface="+mn-ea"/>
              </a:rPr>
              <a:t>á</a:t>
            </a:r>
            <a:r>
              <a:rPr lang="en-US" altLang="zh-CN" sz="3600" b="1" u="sng" dirty="0">
                <a:latin typeface="宋体" panose="02010600030101010101" pitchFamily="2" charset="-122"/>
                <a:ea typeface="宋体" panose="02010600030101010101" pitchFamily="2" charset="-122"/>
                <a:sym typeface="+mn-ea"/>
              </a:rPr>
              <a:t>   </a:t>
            </a:r>
            <a:r>
              <a:rPr lang="zh-CN" sz="3600" b="1" dirty="0">
                <a:latin typeface="宋体" panose="02010600030101010101" pitchFamily="2" charset="-122"/>
                <a:ea typeface="宋体" panose="02010600030101010101" pitchFamily="2" charset="-122"/>
                <a:sym typeface="+mn-ea"/>
              </a:rPr>
              <a:t>疵</a:t>
            </a:r>
            <a:endParaRPr lang="zh-CN" sz="3600" b="1" dirty="0">
              <a:latin typeface="宋体" panose="02010600030101010101" pitchFamily="2" charset="-122"/>
              <a:ea typeface="宋体" panose="02010600030101010101" pitchFamily="2" charset="-122"/>
              <a:sym typeface="+mn-ea"/>
            </a:endParaRPr>
          </a:p>
          <a:p>
            <a:pPr marL="342900" indent="-342900">
              <a:lnSpc>
                <a:spcPct val="120000"/>
              </a:lnSpc>
              <a:spcBef>
                <a:spcPts val="20"/>
              </a:spcBef>
              <a:spcAft>
                <a:spcPts val="0"/>
              </a:spcAft>
            </a:pPr>
            <a:r>
              <a:rPr lang="zh-CN" sz="3600" b="1" dirty="0">
                <a:latin typeface="宋体" panose="02010600030101010101" pitchFamily="2" charset="-122"/>
                <a:ea typeface="宋体" panose="02010600030101010101" pitchFamily="2" charset="-122"/>
                <a:sym typeface="+mn-ea"/>
              </a:rPr>
              <a:t>②胧</a:t>
            </a:r>
            <a:r>
              <a:rPr lang="en-US" altLang="zh-CN" sz="3600" b="1"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眬</a:t>
            </a:r>
            <a:r>
              <a:rPr lang="en-US" altLang="zh-CN" sz="3600" b="1"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拢</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a:p>
            <a:pPr marL="342900" indent="-342900">
              <a:lnSpc>
                <a:spcPct val="120000"/>
              </a:lnSpc>
              <a:spcBef>
                <a:spcPts val="20"/>
              </a:spcBef>
              <a:spcAft>
                <a:spcPts val="0"/>
              </a:spcAft>
            </a:pPr>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   </a:t>
            </a:r>
            <a:r>
              <a:rPr lang="zh-CN" altLang="en-US" sz="36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合</a:t>
            </a:r>
            <a:r>
              <a:rPr lang="en-US" altLang="zh-CN" sz="3600"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lǒng</a:t>
            </a:r>
            <a:r>
              <a:rPr lang="en-US" altLang="zh-CN" sz="3600" b="1" u="sng" dirty="0">
                <a:latin typeface="宋体" panose="02010600030101010101" pitchFamily="2" charset="-122"/>
                <a:ea typeface="宋体" panose="02010600030101010101" pitchFamily="2" charset="-122"/>
                <a:sym typeface="+mn-ea"/>
              </a:rPr>
              <a:t>   </a:t>
            </a:r>
            <a:r>
              <a:rPr lang="en-US" altLang="zh-CN" sz="3600" b="1"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朦</a:t>
            </a:r>
            <a:r>
              <a:rPr lang="en-US" altLang="zh-CN" sz="3600" dirty="0">
                <a:latin typeface="Arial" panose="020B0604020202020204" pitchFamily="34" charset="0"/>
                <a:ea typeface="宋体" panose="02010600030101010101" pitchFamily="2" charset="-122"/>
                <a:cs typeface="Arial" panose="020B0604020202020204" pitchFamily="34" charset="0"/>
                <a:sym typeface="+mn-ea"/>
              </a:rPr>
              <a:t>lóng</a:t>
            </a:r>
            <a:r>
              <a:rPr lang="en-US" altLang="zh-CN" sz="3600" b="1" u="sng" dirty="0">
                <a:latin typeface="宋体" panose="02010600030101010101" pitchFamily="2" charset="-122"/>
                <a:ea typeface="宋体" panose="02010600030101010101" pitchFamily="2" charset="-122"/>
                <a:sym typeface="+mn-ea"/>
              </a:rPr>
              <a:t>   </a:t>
            </a:r>
            <a:r>
              <a:rPr lang="en-US" altLang="zh-CN" sz="3600" b="1"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蒙</a:t>
            </a:r>
            <a:r>
              <a:rPr lang="en-US" altLang="zh-CN" sz="3600" dirty="0">
                <a:latin typeface="Arial" panose="020B0604020202020204" pitchFamily="34" charset="0"/>
                <a:ea typeface="宋体" panose="02010600030101010101" pitchFamily="2" charset="-122"/>
                <a:cs typeface="Arial" panose="020B0604020202020204" pitchFamily="34" charset="0"/>
                <a:sym typeface="+mn-ea"/>
              </a:rPr>
              <a:t>lóng</a:t>
            </a:r>
            <a:r>
              <a:rPr lang="zh-CN" altLang="en-US" sz="36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3600" b="1" dirty="0">
                <a:latin typeface="Arial" panose="020B0604020202020204" pitchFamily="34" charset="0"/>
                <a:ea typeface="宋体" panose="02010600030101010101" pitchFamily="2" charset="-122"/>
                <a:cs typeface="Arial" panose="020B0604020202020204" pitchFamily="34" charset="0"/>
                <a:sym typeface="+mn-ea"/>
              </a:rPr>
              <a:t>      </a:t>
            </a:r>
            <a:r>
              <a:rPr lang="zh-CN" altLang="en-US" sz="3600" b="1" dirty="0">
                <a:latin typeface="Arial" panose="020B0604020202020204" pitchFamily="34" charset="0"/>
                <a:ea typeface="宋体" panose="02010600030101010101" pitchFamily="2" charset="-122"/>
                <a:cs typeface="Arial" panose="020B0604020202020204" pitchFamily="34" charset="0"/>
                <a:sym typeface="+mn-ea"/>
              </a:rPr>
              <a:t>）</a:t>
            </a:r>
            <a:endParaRPr lang="zh-CN" altLang="en-US" sz="3600" b="1" dirty="0">
              <a:latin typeface="Arial" panose="020B0604020202020204" pitchFamily="34" charset="0"/>
              <a:ea typeface="宋体" panose="02010600030101010101" pitchFamily="2" charset="-122"/>
              <a:cs typeface="Arial" panose="020B0604020202020204" pitchFamily="34" charset="0"/>
              <a:sym typeface="+mn-ea"/>
            </a:endParaRPr>
          </a:p>
          <a:p>
            <a:pPr marL="342900" indent="-342900">
              <a:lnSpc>
                <a:spcPct val="120000"/>
              </a:lnSpc>
              <a:spcBef>
                <a:spcPts val="20"/>
              </a:spcBef>
              <a:spcAft>
                <a:spcPts val="0"/>
              </a:spcAft>
            </a:pPr>
            <a:r>
              <a:rPr lang="zh-CN" sz="3600" b="1" dirty="0">
                <a:latin typeface="宋体" panose="02010600030101010101" pitchFamily="2" charset="-122"/>
                <a:ea typeface="宋体" panose="02010600030101010101" pitchFamily="2" charset="-122"/>
                <a:sym typeface="+mn-ea"/>
              </a:rPr>
              <a:t>③缀</a:t>
            </a:r>
            <a:r>
              <a:rPr lang="en-US" altLang="zh-CN" sz="3600" b="1"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掇</a:t>
            </a:r>
            <a:r>
              <a:rPr lang="en-US" altLang="zh-CN" sz="3600" b="1"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辍</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a:p>
            <a:pPr marL="342900" indent="-342900">
              <a:lnSpc>
                <a:spcPct val="120000"/>
              </a:lnSpc>
              <a:spcBef>
                <a:spcPts val="20"/>
              </a:spcBef>
              <a:spcAft>
                <a:spcPts val="0"/>
              </a:spcAft>
            </a:pPr>
            <a:r>
              <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   </a:t>
            </a:r>
            <a:r>
              <a:rPr lang="zh-CN" sz="3600" b="1" dirty="0">
                <a:latin typeface="Arial" panose="020B0604020202020204" pitchFamily="34" charset="0"/>
                <a:ea typeface="宋体" panose="02010600030101010101" pitchFamily="2" charset="-122"/>
                <a:cs typeface="Arial" panose="020B0604020202020204" pitchFamily="34" charset="0"/>
                <a:sym typeface="+mn-ea"/>
              </a:rPr>
              <a:t>点</a:t>
            </a:r>
            <a:r>
              <a:rPr lang="en-US" altLang="zh-CN" sz="3600" dirty="0">
                <a:latin typeface="Arial" panose="020B0604020202020204" pitchFamily="34" charset="0"/>
                <a:ea typeface="宋体" panose="02010600030101010101" pitchFamily="2" charset="-122"/>
                <a:cs typeface="Arial" panose="020B0604020202020204" pitchFamily="34" charset="0"/>
                <a:sym typeface="+mn-ea"/>
              </a:rPr>
              <a:t>zhuì</a:t>
            </a:r>
            <a:r>
              <a:rPr lang="en-US" altLang="zh-CN" sz="3600" b="1" u="sng" dirty="0">
                <a:latin typeface="宋体" panose="02010600030101010101" pitchFamily="2" charset="-122"/>
                <a:ea typeface="宋体" panose="02010600030101010101" pitchFamily="2" charset="-122"/>
                <a:sym typeface="+mn-ea"/>
              </a:rPr>
              <a:t>    </a:t>
            </a:r>
            <a:r>
              <a:rPr lang="en-US" altLang="zh-CN" sz="3600" b="1" dirty="0">
                <a:latin typeface="宋体" panose="02010600030101010101" pitchFamily="2" charset="-122"/>
                <a:ea typeface="宋体" panose="02010600030101010101" pitchFamily="2" charset="-122"/>
                <a:sym typeface="+mn-ea"/>
              </a:rPr>
              <a:t>    </a:t>
            </a:r>
            <a:r>
              <a:rPr lang="en-US" altLang="zh-CN" sz="3600" dirty="0">
                <a:latin typeface="Arial" panose="020B0604020202020204" pitchFamily="34" charset="0"/>
                <a:ea typeface="宋体" panose="02010600030101010101" pitchFamily="2" charset="-122"/>
                <a:cs typeface="Arial" panose="020B0604020202020204" pitchFamily="34" charset="0"/>
                <a:sym typeface="+mn-ea"/>
              </a:rPr>
              <a:t>chuò</a:t>
            </a:r>
            <a:r>
              <a:rPr lang="en-US" altLang="zh-CN" sz="3600" b="1" u="sng" dirty="0">
                <a:latin typeface="宋体" panose="02010600030101010101" pitchFamily="2" charset="-122"/>
                <a:ea typeface="宋体" panose="02010600030101010101" pitchFamily="2" charset="-122"/>
                <a:sym typeface="+mn-ea"/>
              </a:rPr>
              <a:t>   </a:t>
            </a:r>
            <a:r>
              <a:rPr lang="zh-CN" altLang="en-US" sz="3600" b="1" dirty="0">
                <a:latin typeface="宋体" panose="02010600030101010101" pitchFamily="2" charset="-122"/>
                <a:ea typeface="宋体" panose="02010600030101010101" pitchFamily="2" charset="-122"/>
                <a:sym typeface="+mn-ea"/>
              </a:rPr>
              <a:t>学</a:t>
            </a:r>
            <a:r>
              <a:rPr lang="en-US" altLang="zh-CN" sz="3600" b="1" dirty="0">
                <a:latin typeface="宋体" panose="02010600030101010101" pitchFamily="2" charset="-122"/>
                <a:ea typeface="宋体" panose="02010600030101010101" pitchFamily="2" charset="-122"/>
                <a:sym typeface="+mn-ea"/>
              </a:rPr>
              <a:t>    </a:t>
            </a:r>
            <a:r>
              <a:rPr lang="zh-CN" sz="3600" b="1" dirty="0">
                <a:latin typeface="宋体" panose="02010600030101010101" pitchFamily="2" charset="-122"/>
                <a:ea typeface="宋体" panose="02010600030101010101" pitchFamily="2" charset="-122"/>
                <a:sym typeface="+mn-ea"/>
              </a:rPr>
              <a:t>拾</a:t>
            </a:r>
            <a:r>
              <a:rPr lang="en-US" altLang="zh-CN" sz="3600" dirty="0">
                <a:latin typeface="Arial" panose="020B0604020202020204" pitchFamily="34" charset="0"/>
                <a:ea typeface="宋体" panose="02010600030101010101" pitchFamily="2" charset="-122"/>
                <a:cs typeface="Arial" panose="020B0604020202020204" pitchFamily="34" charset="0"/>
                <a:sym typeface="+mn-ea"/>
              </a:rPr>
              <a:t>duo</a:t>
            </a:r>
            <a:r>
              <a:rPr lang="zh-CN" altLang="en-US" sz="36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3600" b="1" dirty="0">
                <a:latin typeface="Arial" panose="020B0604020202020204" pitchFamily="34" charset="0"/>
                <a:ea typeface="宋体" panose="02010600030101010101" pitchFamily="2" charset="-122"/>
                <a:cs typeface="Arial" panose="020B0604020202020204" pitchFamily="34" charset="0"/>
                <a:sym typeface="+mn-ea"/>
              </a:rPr>
              <a:t>      </a:t>
            </a:r>
            <a:r>
              <a:rPr lang="zh-CN" altLang="en-US" sz="3600" b="1" dirty="0">
                <a:latin typeface="Arial" panose="020B0604020202020204" pitchFamily="34" charset="0"/>
                <a:ea typeface="宋体" panose="02010600030101010101" pitchFamily="2" charset="-122"/>
                <a:cs typeface="Arial" panose="020B0604020202020204" pitchFamily="34" charset="0"/>
                <a:sym typeface="+mn-ea"/>
              </a:rPr>
              <a:t>）</a:t>
            </a:r>
            <a:r>
              <a:rPr lang="en-US" altLang="zh-CN" sz="3600" b="1" u="sng" dirty="0">
                <a:latin typeface="宋体" panose="02010600030101010101" pitchFamily="2" charset="-122"/>
                <a:ea typeface="宋体" panose="02010600030101010101" pitchFamily="2" charset="-122"/>
                <a:sym typeface="+mn-ea"/>
              </a:rPr>
              <a:t>       </a:t>
            </a:r>
            <a:r>
              <a:rPr lang="en-US" altLang="zh-CN" sz="3600" b="1" dirty="0">
                <a:latin typeface="宋体" panose="02010600030101010101" pitchFamily="2" charset="-122"/>
                <a:ea typeface="宋体" panose="02010600030101010101" pitchFamily="2" charset="-122"/>
                <a:sym typeface="+mn-ea"/>
              </a:rPr>
              <a:t>   </a:t>
            </a:r>
            <a:r>
              <a:rPr lang="en-US" altLang="zh-CN" sz="3600" b="1" u="sng" dirty="0">
                <a:latin typeface="宋体" panose="02010600030101010101" pitchFamily="2" charset="-122"/>
                <a:ea typeface="宋体" panose="02010600030101010101" pitchFamily="2" charset="-122"/>
                <a:sym typeface="+mn-ea"/>
              </a:rPr>
              <a:t>   </a:t>
            </a:r>
            <a:r>
              <a:rPr lang="en-US" altLang="zh-CN" sz="3600" b="1" dirty="0">
                <a:latin typeface="宋体" panose="02010600030101010101" pitchFamily="2" charset="-122"/>
                <a:ea typeface="宋体" panose="02010600030101010101" pitchFamily="2" charset="-122"/>
                <a:sym typeface="+mn-ea"/>
              </a:rPr>
              <a:t>     </a:t>
            </a:r>
            <a:r>
              <a:rPr lang="en-US" altLang="zh-CN" sz="3600" b="1" u="sng" dirty="0">
                <a:latin typeface="宋体" panose="02010600030101010101" pitchFamily="2" charset="-122"/>
                <a:ea typeface="宋体" panose="02010600030101010101" pitchFamily="2" charset="-122"/>
                <a:sym typeface="+mn-ea"/>
              </a:rPr>
              <a:t>   </a:t>
            </a:r>
            <a:endParaRPr lang="en-US" altLang="zh-CN" sz="3600" dirty="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3" name="文本框 2"/>
          <p:cNvSpPr txBox="1"/>
          <p:nvPr>
            <p:custDataLst>
              <p:tags r:id="rId2"/>
            </p:custDataLst>
          </p:nvPr>
        </p:nvSpPr>
        <p:spPr>
          <a:xfrm>
            <a:off x="2310765" y="2566670"/>
            <a:ext cx="765175" cy="645160"/>
          </a:xfrm>
          <a:prstGeom prst="rect">
            <a:avLst/>
          </a:prstGeom>
          <a:noFill/>
        </p:spPr>
        <p:txBody>
          <a:bodyPr wrap="square" rtlCol="0" anchor="t">
            <a:spAutoFit/>
          </a:bodyPr>
          <a:p>
            <a:r>
              <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暇</a:t>
            </a:r>
            <a:endPar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文本框 10"/>
          <p:cNvSpPr txBox="1"/>
          <p:nvPr>
            <p:custDataLst>
              <p:tags r:id="rId3"/>
            </p:custDataLst>
          </p:nvPr>
        </p:nvSpPr>
        <p:spPr>
          <a:xfrm>
            <a:off x="4838700" y="2566670"/>
            <a:ext cx="697230" cy="645160"/>
          </a:xfrm>
          <a:prstGeom prst="rect">
            <a:avLst/>
          </a:prstGeom>
          <a:noFill/>
        </p:spPr>
        <p:txBody>
          <a:bodyPr wrap="square" rtlCol="0" anchor="t">
            <a:spAutoFit/>
          </a:bodyPr>
          <a:p>
            <a:r>
              <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遐</a:t>
            </a:r>
            <a:endPar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custDataLst>
              <p:tags r:id="rId4"/>
            </p:custDataLst>
          </p:nvPr>
        </p:nvSpPr>
        <p:spPr>
          <a:xfrm>
            <a:off x="7519035" y="2566670"/>
            <a:ext cx="697230" cy="645160"/>
          </a:xfrm>
          <a:prstGeom prst="rect">
            <a:avLst/>
          </a:prstGeom>
          <a:noFill/>
        </p:spPr>
        <p:txBody>
          <a:bodyPr wrap="square" rtlCol="0" anchor="t">
            <a:spAutoFit/>
          </a:bodyPr>
          <a:p>
            <a:r>
              <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瑕</a:t>
            </a:r>
            <a:endPar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文本框 7"/>
          <p:cNvSpPr txBox="1"/>
          <p:nvPr>
            <p:custDataLst>
              <p:tags r:id="rId5"/>
            </p:custDataLst>
          </p:nvPr>
        </p:nvSpPr>
        <p:spPr>
          <a:xfrm>
            <a:off x="2454275" y="3912235"/>
            <a:ext cx="621665" cy="645160"/>
          </a:xfrm>
          <a:prstGeom prst="rect">
            <a:avLst/>
          </a:prstGeom>
          <a:noFill/>
        </p:spPr>
        <p:txBody>
          <a:bodyPr wrap="square" rtlCol="0" anchor="t">
            <a:spAutoFit/>
          </a:bodyPr>
          <a:p>
            <a:r>
              <a:rPr lang="zh-CN" altLang="en-US" sz="36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拢</a:t>
            </a:r>
            <a:endParaRPr lang="zh-CN" altLang="en-US" sz="36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9" name="文本框 8"/>
          <p:cNvSpPr txBox="1"/>
          <p:nvPr>
            <p:custDataLst>
              <p:tags r:id="rId6"/>
            </p:custDataLst>
          </p:nvPr>
        </p:nvSpPr>
        <p:spPr>
          <a:xfrm>
            <a:off x="5564505" y="3912235"/>
            <a:ext cx="763270" cy="645160"/>
          </a:xfrm>
          <a:prstGeom prst="rect">
            <a:avLst/>
          </a:prstGeom>
          <a:noFill/>
        </p:spPr>
        <p:txBody>
          <a:bodyPr wrap="square" rtlCol="0" anchor="t">
            <a:spAutoFit/>
          </a:bodyPr>
          <a:p>
            <a:r>
              <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胧</a:t>
            </a:r>
            <a:endPar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custDataLst>
              <p:tags r:id="rId7"/>
            </p:custDataLst>
          </p:nvPr>
        </p:nvSpPr>
        <p:spPr>
          <a:xfrm>
            <a:off x="9005570" y="3975735"/>
            <a:ext cx="763270" cy="645160"/>
          </a:xfrm>
          <a:prstGeom prst="rect">
            <a:avLst/>
          </a:prstGeom>
          <a:noFill/>
        </p:spPr>
        <p:txBody>
          <a:bodyPr wrap="square" rtlCol="0" anchor="t">
            <a:spAutoFit/>
          </a:bodyPr>
          <a:p>
            <a:r>
              <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眬</a:t>
            </a:r>
            <a:endPar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custDataLst>
              <p:tags r:id="rId8"/>
            </p:custDataLst>
          </p:nvPr>
        </p:nvSpPr>
        <p:spPr>
          <a:xfrm>
            <a:off x="2454275" y="5257800"/>
            <a:ext cx="725170" cy="645160"/>
          </a:xfrm>
          <a:prstGeom prst="rect">
            <a:avLst/>
          </a:prstGeom>
          <a:noFill/>
        </p:spPr>
        <p:txBody>
          <a:bodyPr wrap="square" rtlCol="0" anchor="t">
            <a:spAutoFit/>
          </a:bodyPr>
          <a:p>
            <a:r>
              <a:rPr lang="zh-CN" sz="36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rPr>
              <a:t>缀</a:t>
            </a:r>
            <a:endParaRPr lang="zh-CN" altLang="zh-CN" sz="3600" b="1" dirty="0">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12" name="文本框 11"/>
          <p:cNvSpPr txBox="1"/>
          <p:nvPr>
            <p:custDataLst>
              <p:tags r:id="rId9"/>
            </p:custDataLst>
          </p:nvPr>
        </p:nvSpPr>
        <p:spPr>
          <a:xfrm>
            <a:off x="5264785" y="5257800"/>
            <a:ext cx="668655" cy="645160"/>
          </a:xfrm>
          <a:prstGeom prst="rect">
            <a:avLst/>
          </a:prstGeom>
          <a:noFill/>
        </p:spPr>
        <p:txBody>
          <a:bodyPr wrap="square" rtlCol="0" anchor="t">
            <a:spAutoFit/>
          </a:bodyPr>
          <a:p>
            <a:r>
              <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辍</a:t>
            </a:r>
            <a:endPar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custDataLst>
              <p:tags r:id="rId10"/>
            </p:custDataLst>
          </p:nvPr>
        </p:nvSpPr>
        <p:spPr>
          <a:xfrm>
            <a:off x="8961755" y="5257800"/>
            <a:ext cx="807085" cy="645160"/>
          </a:xfrm>
          <a:prstGeom prst="rect">
            <a:avLst/>
          </a:prstGeom>
          <a:noFill/>
        </p:spPr>
        <p:txBody>
          <a:bodyPr wrap="square" rtlCol="0" anchor="t">
            <a:spAutoFit/>
          </a:bodyPr>
          <a:p>
            <a:r>
              <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掇</a:t>
            </a:r>
            <a:endPar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P spid="2" grpId="0"/>
      <p:bldP spid="8" grpId="0"/>
      <p:bldP spid="9" grpId="0"/>
      <p:bldP spid="4" grpId="0"/>
      <p:bldP spid="5" grpId="0"/>
      <p:bldP spid="12"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文本框 9"/>
          <p:cNvSpPr txBox="1"/>
          <p:nvPr>
            <p:custDataLst>
              <p:tags r:id="rId1"/>
            </p:custDataLst>
          </p:nvPr>
        </p:nvSpPr>
        <p:spPr>
          <a:xfrm>
            <a:off x="3426460" y="3949065"/>
            <a:ext cx="687070" cy="645160"/>
          </a:xfrm>
          <a:prstGeom prst="rect">
            <a:avLst/>
          </a:prstGeom>
          <a:noFill/>
        </p:spPr>
        <p:txBody>
          <a:bodyPr wrap="square" rtlCol="0" anchor="t">
            <a:spAutoFit/>
          </a:bodyPr>
          <a:p>
            <a:r>
              <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540385" y="1070610"/>
            <a:ext cx="6096000" cy="645160"/>
          </a:xfrm>
          <a:prstGeom prst="rect">
            <a:avLst/>
          </a:prstGeom>
          <a:noFill/>
        </p:spPr>
        <p:txBody>
          <a:bodyPr wrap="square" rtlCol="0" anchor="t">
            <a:spAutoFit/>
          </a:bodyPr>
          <a:p>
            <a:r>
              <a:rPr lang="zh-CN" sz="3600" b="1" dirty="0">
                <a:latin typeface="宋体" panose="02010600030101010101" pitchFamily="2" charset="-122"/>
                <a:ea typeface="宋体" panose="02010600030101010101" pitchFamily="2" charset="-122"/>
                <a:sym typeface="+mn-ea"/>
              </a:rPr>
              <a:t>⑵辨析词语。</a:t>
            </a:r>
            <a:endParaRPr lang="zh-CN" altLang="en-US" sz="3600" b="1" dirty="0">
              <a:latin typeface="宋体" panose="02010600030101010101" pitchFamily="2" charset="-122"/>
              <a:ea typeface="宋体" panose="02010600030101010101" pitchFamily="2" charset="-122"/>
              <a:sym typeface="+mn-ea"/>
            </a:endParaRPr>
          </a:p>
        </p:txBody>
      </p:sp>
      <p:graphicFrame>
        <p:nvGraphicFramePr>
          <p:cNvPr id="32815" name="表格 32814"/>
          <p:cNvGraphicFramePr/>
          <p:nvPr>
            <p:custDataLst>
              <p:tags r:id="rId2"/>
            </p:custDataLst>
          </p:nvPr>
        </p:nvGraphicFramePr>
        <p:xfrm>
          <a:off x="391160" y="1839595"/>
          <a:ext cx="11491595" cy="2690495"/>
        </p:xfrm>
        <a:graphic>
          <a:graphicData uri="http://schemas.openxmlformats.org/drawingml/2006/table">
            <a:tbl>
              <a:tblPr/>
              <a:tblGrid>
                <a:gridCol w="2043430"/>
                <a:gridCol w="4866640"/>
                <a:gridCol w="4581525"/>
              </a:tblGrid>
              <a:tr h="486410">
                <a:tc>
                  <a:txBody>
                    <a:bodyPr/>
                    <a:p>
                      <a:pPr marL="0" lvl="0" indent="0" algn="ctr">
                        <a:buNone/>
                      </a:pPr>
                      <a:r>
                        <a:rPr lang="zh-CN" altLang="en-US" sz="3600" b="1" dirty="0">
                          <a:solidFill>
                            <a:srgbClr val="202020"/>
                          </a:solidFill>
                          <a:uFillTx/>
                          <a:latin typeface="宋体" panose="02010600030101010101" pitchFamily="2" charset="-122"/>
                          <a:ea typeface="宋体" panose="02010600030101010101" pitchFamily="2" charset="-122"/>
                          <a:sym typeface="+mn-ea"/>
                        </a:rPr>
                        <a:t>易混淆字</a:t>
                      </a:r>
                      <a:endParaRPr lang="zh-CN" altLang="en-US" sz="3600" b="1" dirty="0">
                        <a:solidFill>
                          <a:srgbClr val="202020"/>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3600" b="1" dirty="0">
                          <a:solidFill>
                            <a:schemeClr val="tx1"/>
                          </a:solidFill>
                          <a:uFillTx/>
                          <a:latin typeface="宋体" panose="02010600030101010101" pitchFamily="2" charset="-122"/>
                          <a:ea typeface="宋体" panose="02010600030101010101" pitchFamily="2" charset="-122"/>
                          <a:sym typeface="+mn-ea"/>
                        </a:rPr>
                        <a:t>朦胧</a:t>
                      </a:r>
                      <a:endParaRPr lang="zh-CN" altLang="en-US" sz="3600" b="1" dirty="0">
                        <a:solidFill>
                          <a:schemeClr val="tx1"/>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ctr">
                        <a:buNone/>
                      </a:pPr>
                      <a:r>
                        <a:rPr lang="zh-CN" altLang="en-US" sz="3600" b="1" dirty="0">
                          <a:solidFill>
                            <a:schemeClr val="tx1"/>
                          </a:solidFill>
                          <a:uFillTx/>
                          <a:latin typeface="宋体" panose="02010600030101010101" pitchFamily="2" charset="-122"/>
                          <a:ea typeface="宋体" panose="02010600030101010101" pitchFamily="2" charset="-122"/>
                          <a:sym typeface="+mn-ea"/>
                        </a:rPr>
                        <a:t>蒙眬</a:t>
                      </a:r>
                      <a:endParaRPr lang="zh-CN" altLang="en-US" sz="3600" b="1" dirty="0">
                        <a:solidFill>
                          <a:schemeClr val="tx1"/>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1280795">
                <a:tc>
                  <a:txBody>
                    <a:bodyPr/>
                    <a:p>
                      <a:pPr marL="0" lvl="0" indent="0" algn="ctr">
                        <a:lnSpc>
                          <a:spcPct val="160000"/>
                        </a:lnSpc>
                        <a:buNone/>
                      </a:pPr>
                      <a:r>
                        <a:rPr lang="zh-CN" sz="3600" b="1" dirty="0">
                          <a:solidFill>
                            <a:srgbClr val="202020"/>
                          </a:solidFill>
                          <a:uFillTx/>
                          <a:latin typeface="宋体" panose="02010600030101010101" pitchFamily="2" charset="-122"/>
                          <a:ea typeface="宋体" panose="02010600030101010101" pitchFamily="2" charset="-122"/>
                          <a:sym typeface="+mn-ea"/>
                        </a:rPr>
                        <a:t>例句</a:t>
                      </a:r>
                      <a:endParaRPr lang="zh-CN" sz="3600" b="1" dirty="0">
                        <a:solidFill>
                          <a:srgbClr val="202020"/>
                        </a:solidFill>
                        <a:uFillTx/>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buNone/>
                      </a:pPr>
                      <a:r>
                        <a:rPr lang="zh-CN" sz="3600" b="1" dirty="0">
                          <a:solidFill>
                            <a:schemeClr val="tx1"/>
                          </a:solidFill>
                          <a:latin typeface="Arial" panose="020B0604020202020204" pitchFamily="34" charset="0"/>
                          <a:ea typeface="宋体" panose="02010600030101010101" pitchFamily="2" charset="-122"/>
                          <a:cs typeface="Arial" panose="020B0604020202020204" pitchFamily="34" charset="0"/>
                          <a:sym typeface="+mn-ea"/>
                        </a:rPr>
                        <a:t>我睡眼蒙眬中很不情愿地起了床。</a:t>
                      </a:r>
                      <a:endParaRPr lang="zh-CN" sz="3600" b="1" dirty="0">
                        <a:solidFill>
                          <a:schemeClr val="tx1"/>
                        </a:solidFill>
                        <a:latin typeface="宋体" panose="02010600030101010101" pitchFamily="2" charset="-122"/>
                        <a:ea typeface="宋体" panose="02010600030101010101" pitchFamily="2" charset="-122"/>
                        <a:cs typeface="Arial" panose="020B0604020202020204" pitchFamily="34" charset="0"/>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a:txBody>
                    <a:bodyPr/>
                    <a:p>
                      <a:pPr marL="0" lvl="0" indent="0" algn="l">
                        <a:buNone/>
                      </a:pPr>
                      <a:r>
                        <a:rPr lang="zh-CN" altLang="en-US" sz="3600" b="1" dirty="0">
                          <a:solidFill>
                            <a:schemeClr val="tx1"/>
                          </a:solidFill>
                          <a:latin typeface="宋体" panose="02010600030101010101" pitchFamily="2" charset="-122"/>
                          <a:ea typeface="宋体" panose="02010600030101010101" pitchFamily="2" charset="-122"/>
                          <a:sym typeface="+mn-ea"/>
                        </a:rPr>
                        <a:t>暮雨不来春不去</a:t>
                      </a:r>
                      <a:r>
                        <a:rPr lang="en-US" altLang="zh-CN" sz="3600" b="1">
                          <a:ea typeface="SimSun-ExtB" panose="02010609060101010101" pitchFamily="49" charset="-122"/>
                          <a:sym typeface="宋体" panose="02010600030101010101" pitchFamily="2" charset="-122"/>
                        </a:rPr>
                        <a:t>,</a:t>
                      </a:r>
                      <a:r>
                        <a:rPr lang="zh-CN" altLang="en-US" sz="3600" b="1" dirty="0">
                          <a:solidFill>
                            <a:schemeClr val="tx1"/>
                          </a:solidFill>
                          <a:latin typeface="宋体" panose="02010600030101010101" pitchFamily="2" charset="-122"/>
                          <a:ea typeface="宋体" panose="02010600030101010101" pitchFamily="2" charset="-122"/>
                          <a:sym typeface="+mn-ea"/>
                        </a:rPr>
                        <a:t>花满地月朦胧。</a:t>
                      </a:r>
                      <a:endParaRPr lang="zh-CN" altLang="en-US" sz="3600" b="1" dirty="0">
                        <a:solidFill>
                          <a:schemeClr val="tx1"/>
                        </a:solidFill>
                        <a:latin typeface="宋体" panose="02010600030101010101" pitchFamily="2" charset="-122"/>
                        <a:ea typeface="宋体" panose="02010600030101010101" pitchFamily="2" charset="-122"/>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r h="769620">
                <a:tc>
                  <a:txBody>
                    <a:bodyPr/>
                    <a:p>
                      <a:pPr marL="0" lvl="0" indent="0" algn="ctr">
                        <a:buNone/>
                      </a:pPr>
                      <a:endParaRPr lang="zh-CN" altLang="en-US" sz="3600" b="1" dirty="0">
                        <a:latin typeface="宋体" panose="02010600030101010101" pitchFamily="2" charset="-122"/>
                        <a:ea typeface="宋体" panose="02010600030101010101" pitchFamily="2" charset="-122"/>
                        <a:sym typeface="+mn-ea"/>
                      </a:endParaRPr>
                    </a:p>
                    <a:p>
                      <a:pPr marL="0" lvl="0" indent="0" algn="ctr">
                        <a:buNone/>
                      </a:pPr>
                      <a:r>
                        <a:rPr lang="zh-CN" altLang="en-US" sz="3600" b="1" dirty="0">
                          <a:latin typeface="宋体" panose="02010600030101010101" pitchFamily="2" charset="-122"/>
                          <a:ea typeface="宋体" panose="02010600030101010101" pitchFamily="2" charset="-122"/>
                          <a:sym typeface="+mn-ea"/>
                        </a:rPr>
                        <a:t>辨析</a:t>
                      </a:r>
                      <a:endParaRPr lang="zh-CN" altLang="en-US" sz="3600" b="1" dirty="0">
                        <a:latin typeface="宋体" panose="02010600030101010101" pitchFamily="2" charset="-122"/>
                        <a:ea typeface="宋体" panose="02010600030101010101" pitchFamily="2" charset="-122"/>
                        <a:sym typeface="+mn-ea"/>
                      </a:endParaRPr>
                    </a:p>
                    <a:p>
                      <a:pPr marL="0" lvl="0" indent="0" algn="ctr">
                        <a:buNone/>
                      </a:pPr>
                      <a:endParaRPr lang="zh-CN" altLang="en-US" sz="3600" b="1" dirty="0">
                        <a:solidFill>
                          <a:srgbClr val="202020"/>
                        </a:solidFill>
                        <a:uFillTx/>
                        <a:latin typeface="宋体" panose="02010600030101010101" pitchFamily="2" charset="-122"/>
                        <a:ea typeface="宋体" panose="02010600030101010101" pitchFamily="2" charset="-122"/>
                        <a:cs typeface="+mj-lt"/>
                        <a:sym typeface="+mn-ea"/>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gridSpan="2">
                  <a:txBody>
                    <a:bodyPr/>
                    <a:p>
                      <a:pPr marL="0" lvl="0" indent="0" algn="l">
                        <a:buNone/>
                      </a:pPr>
                      <a:r>
                        <a:rPr sz="3600" b="1" dirty="0">
                          <a:ea typeface="宋体" panose="02010600030101010101" pitchFamily="2" charset="-122"/>
                          <a:sym typeface="+mn-ea"/>
                        </a:rPr>
                        <a:t>朦胧</a:t>
                      </a:r>
                      <a:r>
                        <a:rPr lang="zh-CN" sz="3600" b="1" dirty="0">
                          <a:ea typeface="宋体" panose="02010600030101010101" pitchFamily="2" charset="-122"/>
                          <a:sym typeface="+mn-ea"/>
                        </a:rPr>
                        <a:t>与</a:t>
                      </a:r>
                      <a:r>
                        <a:rPr lang="zh-CN" altLang="en-US" sz="3600" b="1" dirty="0">
                          <a:uFillTx/>
                          <a:latin typeface="宋体" panose="02010600030101010101" pitchFamily="2" charset="-122"/>
                          <a:ea typeface="宋体" panose="02010600030101010101" pitchFamily="2" charset="-122"/>
                          <a:sym typeface="+mn-ea"/>
                        </a:rPr>
                        <a:t>蒙眬的不同</a:t>
                      </a:r>
                      <a:r>
                        <a:rPr lang="en-US" altLang="zh-CN" sz="3600" b="1">
                          <a:latin typeface="Arial" panose="020B0604020202020204" pitchFamily="34" charset="0"/>
                          <a:ea typeface="宋体" panose="02010600030101010101" pitchFamily="2" charset="-122"/>
                          <a:sym typeface="宋体" panose="02010600030101010101" pitchFamily="2" charset="-122"/>
                        </a:rPr>
                        <a:t>:</a:t>
                      </a:r>
                      <a:endParaRPr lang="zh-CN" altLang="en-US" sz="3600" b="1" dirty="0">
                        <a:solidFill>
                          <a:schemeClr val="tx1"/>
                        </a:solidFill>
                        <a:latin typeface="Arial" panose="020B0604020202020204" pitchFamily="34" charset="0"/>
                        <a:ea typeface="宋体" panose="02010600030101010101" pitchFamily="2" charset="-122"/>
                        <a:sym typeface="宋体" panose="02010600030101010101" pitchFamily="2" charset="-122"/>
                      </a:endParaRPr>
                    </a:p>
                  </a:txBody>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c hMerge="1">
                  <a:tcPr>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2428875" y="4311015"/>
            <a:ext cx="6096000" cy="645160"/>
          </a:xfrm>
          <a:prstGeom prst="rect">
            <a:avLst/>
          </a:prstGeom>
          <a:noFill/>
        </p:spPr>
        <p:txBody>
          <a:bodyPr wrap="square" rtlCol="0" anchor="t">
            <a:spAutoFit/>
          </a:bodyPr>
          <a:p>
            <a:r>
              <a:rPr lang="zh-CN" altLang="en-US" sz="3600" b="1">
                <a:solidFill>
                  <a:srgbClr val="FF0000"/>
                </a:solidFill>
                <a:latin typeface="宋体" panose="02010600030101010101" pitchFamily="2" charset="-122"/>
                <a:ea typeface="宋体" panose="02010600030101010101" pitchFamily="2" charset="-122"/>
              </a:rPr>
              <a:t>朦胧多指隐约模糊的样子；</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6" name="文本框 5"/>
          <p:cNvSpPr txBox="1"/>
          <p:nvPr>
            <p:custDataLst>
              <p:tags r:id="rId3"/>
            </p:custDataLst>
          </p:nvPr>
        </p:nvSpPr>
        <p:spPr>
          <a:xfrm>
            <a:off x="2428875" y="4852670"/>
            <a:ext cx="6096000" cy="645160"/>
          </a:xfrm>
          <a:prstGeom prst="rect">
            <a:avLst/>
          </a:prstGeom>
          <a:noFill/>
        </p:spPr>
        <p:txBody>
          <a:bodyPr wrap="square" rtlCol="0" anchor="t">
            <a:spAutoFit/>
          </a:bodyPr>
          <a:p>
            <a:r>
              <a:rPr lang="zh-CN" altLang="en-US" sz="3600" b="1">
                <a:solidFill>
                  <a:srgbClr val="FF0000"/>
                </a:solidFill>
                <a:latin typeface="宋体" panose="02010600030101010101" pitchFamily="2" charset="-122"/>
                <a:ea typeface="宋体" panose="02010600030101010101" pitchFamily="2" charset="-122"/>
              </a:rPr>
              <a:t>蒙眬多表达视线不清的样子。</a:t>
            </a:r>
            <a:endParaRPr lang="zh-CN" altLang="en-US" sz="3600" b="1">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0" name="矩形 9"/>
          <p:cNvSpPr/>
          <p:nvPr>
            <p:custDataLst>
              <p:tags r:id="rId1"/>
            </p:custDataLst>
          </p:nvPr>
        </p:nvSpPr>
        <p:spPr>
          <a:xfrm>
            <a:off x="675640" y="1318260"/>
            <a:ext cx="11210925" cy="645160"/>
          </a:xfrm>
          <a:prstGeom prst="rect">
            <a:avLst/>
          </a:prstGeom>
        </p:spPr>
        <p:txBody>
          <a:bodyPr wrap="square">
            <a:spAutoFit/>
          </a:bodyPr>
          <a:p>
            <a:pPr algn="l"/>
            <a:r>
              <a:rPr lang="en-US" altLang="zh-CN" sz="3600" b="1" dirty="0">
                <a:latin typeface="宋体" panose="02010600030101010101" pitchFamily="2" charset="-122"/>
                <a:ea typeface="宋体" panose="02010600030101010101" pitchFamily="2" charset="-122"/>
              </a:rPr>
              <a:t>1.</a:t>
            </a:r>
            <a:r>
              <a:rPr lang="zh-CN" altLang="en-US" sz="3600" b="1">
                <a:ea typeface="SimSun-ExtB" panose="02010609060101010101" pitchFamily="49" charset="-122"/>
                <a:sym typeface="宋体" panose="02010600030101010101" pitchFamily="2" charset="-122"/>
              </a:rPr>
              <a:t>请</a:t>
            </a:r>
            <a:r>
              <a:rPr lang="zh-CN" altLang="en-US" sz="3600" b="1" dirty="0">
                <a:latin typeface="宋体" panose="02010600030101010101" pitchFamily="2" charset="-122"/>
                <a:ea typeface="宋体" panose="02010600030101010101" pitchFamily="2" charset="-122"/>
              </a:rPr>
              <a:t>概括小说片段的内容</a:t>
            </a:r>
            <a:r>
              <a:rPr sz="3600">
                <a:sym typeface="+mn-ea"/>
              </a:rPr>
              <a:t>(</a:t>
            </a:r>
            <a:r>
              <a:rPr lang="zh-CN" sz="3600" b="1">
                <a:latin typeface="宋体" panose="02010600030101010101" pitchFamily="2" charset="-122"/>
                <a:ea typeface="宋体" panose="02010600030101010101" pitchFamily="2" charset="-122"/>
                <a:sym typeface="+mn-ea"/>
              </a:rPr>
              <a:t>学习</a:t>
            </a:r>
            <a:r>
              <a:rPr lang="zh-CN" altLang="en-US" sz="3600" b="1" dirty="0">
                <a:latin typeface="宋体" panose="02010600030101010101" pitchFamily="2" charset="-122"/>
                <a:ea typeface="宋体" panose="02010600030101010101" pitchFamily="2" charset="-122"/>
                <a:sym typeface="+mn-ea"/>
              </a:rPr>
              <a:t>任务一</a:t>
            </a:r>
            <a:r>
              <a:rPr lang="en-US" altLang="zh-CN" sz="3600" b="1" dirty="0">
                <a:latin typeface="宋体" panose="02010600030101010101" pitchFamily="2" charset="-122"/>
                <a:ea typeface="宋体" panose="02010600030101010101" pitchFamily="2" charset="-122"/>
                <a:sym typeface="+mn-ea"/>
              </a:rPr>
              <a:t>1</a:t>
            </a:r>
            <a:r>
              <a:rPr sz="3600">
                <a:sym typeface="+mn-ea"/>
              </a:rPr>
              <a:t>)</a:t>
            </a:r>
            <a:r>
              <a:rPr lang="zh-CN" altLang="en-US" sz="3600" b="1" dirty="0">
                <a:latin typeface="宋体" panose="02010600030101010101" pitchFamily="2" charset="-122"/>
                <a:ea typeface="宋体" panose="02010600030101010101" pitchFamily="2" charset="-122"/>
              </a:rPr>
              <a:t>。</a:t>
            </a:r>
            <a:endParaRPr lang="zh-CN" altLang="en-US" sz="2800" b="1" dirty="0">
              <a:latin typeface="宋体" panose="02010600030101010101" pitchFamily="2" charset="-122"/>
              <a:ea typeface="宋体" panose="02010600030101010101" pitchFamily="2" charset="-122"/>
            </a:endParaRPr>
          </a:p>
        </p:txBody>
      </p:sp>
      <p:sp>
        <p:nvSpPr>
          <p:cNvPr id="7" name="矩形 37897"/>
          <p:cNvSpPr/>
          <p:nvPr>
            <p:custDataLst>
              <p:tags r:id="rId2"/>
            </p:custDataLst>
          </p:nvPr>
        </p:nvSpPr>
        <p:spPr>
          <a:xfrm>
            <a:off x="800100" y="1884045"/>
            <a:ext cx="11210925" cy="1706880"/>
          </a:xfrm>
          <a:prstGeom prst="rect">
            <a:avLst/>
          </a:prstGeom>
          <a:noFill/>
          <a:ln w="9525">
            <a:noFill/>
          </a:ln>
        </p:spPr>
        <p:txBody>
          <a:bodyPr wrap="square">
            <a:spAutoFit/>
          </a:bodyPr>
          <a:p>
            <a:r>
              <a:rPr lang="en-US" altLang="zh-CN" sz="3500" b="1" dirty="0">
                <a:solidFill>
                  <a:srgbClr val="2029EA"/>
                </a:solidFill>
                <a:uFillTx/>
                <a:latin typeface="Arial" panose="020B0604020202020204" pitchFamily="34" charset="0"/>
                <a:ea typeface="SimSun-ExtB" panose="02010609060101010101" pitchFamily="49" charset="-122"/>
                <a:cs typeface="Arial" panose="020B0604020202020204" pitchFamily="34" charset="0"/>
                <a:sym typeface="+mn-ea"/>
              </a:rPr>
              <a:t>        </a:t>
            </a:r>
            <a:r>
              <a:rPr lang="zh-CN" altLang="en-US" sz="3500" b="1" dirty="0">
                <a:solidFill>
                  <a:srgbClr val="0C29D8"/>
                </a:solidFill>
                <a:latin typeface="SimSun-ExtB" panose="02010609060101010101" pitchFamily="49" charset="-122"/>
                <a:ea typeface="SimSun-ExtB" panose="02010609060101010101" pitchFamily="49" charset="-122"/>
                <a:cs typeface="SimSun-ExtB" panose="02010609060101010101" pitchFamily="49" charset="-122"/>
              </a:rPr>
              <a:t>“落日六号”地航飞船失事</a:t>
            </a:r>
            <a:r>
              <a:rPr lang="en-US" altLang="zh-CN" sz="3500" b="1">
                <a:solidFill>
                  <a:srgbClr val="2029EA"/>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500" b="1" dirty="0">
                <a:solidFill>
                  <a:srgbClr val="0C29D8"/>
                </a:solidFill>
                <a:latin typeface="SimSun-ExtB" panose="02010609060101010101" pitchFamily="49" charset="-122"/>
                <a:ea typeface="SimSun-ExtB" panose="02010609060101010101" pitchFamily="49" charset="-122"/>
                <a:cs typeface="SimSun-ExtB" panose="02010609060101010101" pitchFamily="49" charset="-122"/>
              </a:rPr>
              <a:t>领航员小姑娘被困地心</a:t>
            </a:r>
            <a:r>
              <a:rPr lang="en-US" altLang="zh-CN" sz="3500" b="1">
                <a:solidFill>
                  <a:srgbClr val="2029EA"/>
                </a:solidFill>
                <a:uFillTx/>
                <a:latin typeface="Arial" panose="020B0604020202020204" pitchFamily="34" charset="0"/>
                <a:ea typeface="SimSun-ExtB" panose="02010609060101010101" pitchFamily="49" charset="-122"/>
                <a:cs typeface="Arial" panose="020B0604020202020204" pitchFamily="34" charset="0"/>
                <a:sym typeface="+mn-ea"/>
              </a:rPr>
              <a:t>,</a:t>
            </a:r>
            <a:r>
              <a:rPr lang="zh-CN" altLang="en-US" sz="3500" b="1" dirty="0">
                <a:solidFill>
                  <a:srgbClr val="0C29D8"/>
                </a:solidFill>
                <a:latin typeface="SimSun-ExtB" panose="02010609060101010101" pitchFamily="49" charset="-122"/>
                <a:ea typeface="SimSun-ExtB" panose="02010609060101010101" pitchFamily="49" charset="-122"/>
                <a:cs typeface="SimSun-ExtB" panose="02010609060101010101" pitchFamily="49" charset="-122"/>
              </a:rPr>
              <a:t>再也无法看见地面的世界。所以主任让</a:t>
            </a:r>
            <a:r>
              <a:rPr lang="zh-CN" altLang="en-US" sz="3500" b="1" dirty="0">
                <a:solidFill>
                  <a:srgbClr val="0C29D8"/>
                </a:solidFill>
                <a:latin typeface="SimSun-ExtB" panose="02010609060101010101" pitchFamily="49" charset="-122"/>
                <a:ea typeface="SimSun-ExtB" panose="02010609060101010101" pitchFamily="49" charset="-122"/>
                <a:cs typeface="SimSun-ExtB" panose="02010609060101010101" pitchFamily="49" charset="-122"/>
                <a:sym typeface="+mn-ea"/>
              </a:rPr>
              <a:t>“我”带上“她”的眼睛去最后一次看地球</a:t>
            </a:r>
            <a:r>
              <a:rPr lang="zh-CN" altLang="en-US" sz="3500" b="1" dirty="0">
                <a:solidFill>
                  <a:srgbClr val="0C29D8"/>
                </a:solidFill>
                <a:latin typeface="SimSun-ExtB" panose="02010609060101010101" pitchFamily="49" charset="-122"/>
                <a:ea typeface="SimSun-ExtB" panose="02010609060101010101" pitchFamily="49" charset="-122"/>
                <a:cs typeface="SimSun-ExtB" panose="02010609060101010101" pitchFamily="49" charset="-122"/>
              </a:rPr>
              <a:t>。</a:t>
            </a:r>
            <a:r>
              <a:rPr lang="zh-CN" altLang="en-US" sz="2800" b="1" dirty="0">
                <a:latin typeface="宋体" panose="02010600030101010101" pitchFamily="2" charset="-122"/>
                <a:ea typeface="宋体" panose="02010600030101010101" pitchFamily="2" charset="-122"/>
                <a:cs typeface="宋体" panose="02010600030101010101" pitchFamily="2" charset="-122"/>
              </a:rPr>
              <a:t> </a:t>
            </a:r>
            <a:endParaRPr lang="en-US" altLang="zh-CN" sz="2800" b="1">
              <a:latin typeface="宋体" panose="02010600030101010101" pitchFamily="2" charset="-122"/>
              <a:ea typeface="宋体" panose="02010600030101010101" pitchFamily="2" charset="-122"/>
              <a:cs typeface="宋体" panose="02010600030101010101" pitchFamily="2" charset="-122"/>
            </a:endParaRPr>
          </a:p>
        </p:txBody>
      </p:sp>
      <p:grpSp>
        <p:nvGrpSpPr>
          <p:cNvPr id="12290" name="组合 3"/>
          <p:cNvGrpSpPr/>
          <p:nvPr/>
        </p:nvGrpSpPr>
        <p:grpSpPr>
          <a:xfrm>
            <a:off x="248603" y="645795"/>
            <a:ext cx="1844675" cy="561975"/>
            <a:chOff x="2371" y="690"/>
            <a:chExt cx="3471" cy="1177"/>
          </a:xfrm>
        </p:grpSpPr>
        <p:sp>
          <p:nvSpPr>
            <p:cNvPr id="5" name="MH_Entry_1"/>
            <p:cNvSpPr>
              <a:spLocks noChangeArrowheads="1"/>
            </p:cNvSpPr>
            <p:nvPr>
              <p:custDataLst>
                <p:tags r:id="rId3"/>
              </p:custDataLst>
            </p:nvPr>
          </p:nvSpPr>
          <p:spPr bwMode="auto">
            <a:xfrm flipH="1">
              <a:off x="2371" y="690"/>
              <a:ext cx="3471" cy="1124"/>
            </a:xfrm>
            <a:prstGeom prst="roundRect">
              <a:avLst>
                <a:gd name="adj" fmla="val 16667"/>
              </a:avLst>
            </a:prstGeom>
            <a:solidFill>
              <a:srgbClr val="DF2938"/>
            </a:solidFill>
            <a:ln>
              <a:noFill/>
            </a:ln>
            <a:extLst>
              <a:ext uri="{91240B29-F687-4F45-9708-019B960494DF}">
                <a14:hiddenLine xmlns:a14="http://schemas.microsoft.com/office/drawing/2010/main" w="12700">
                  <a:solidFill>
                    <a:srgbClr val="000000"/>
                  </a:solidFill>
                  <a:bevel/>
                </a14:hiddenLine>
              </a:ext>
            </a:extLst>
          </p:spPr>
          <p:txBody>
            <a:bodyPr lIns="70898" tIns="35448" rIns="70898" bIns="3544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eaLnBrk="1" fontAlgn="base" hangingPunct="1">
                <a:buFont typeface="Arial" panose="020B0604020202020204" pitchFamily="34" charset="0"/>
                <a:buNone/>
              </a:pPr>
              <a:endParaRPr lang="zh-CN" altLang="en-US" sz="2175" strike="noStrike" noProof="1">
                <a:sym typeface="Calibri" panose="020F0502020204030204" pitchFamily="34" charset="0"/>
              </a:endParaRPr>
            </a:p>
          </p:txBody>
        </p:sp>
        <p:sp>
          <p:nvSpPr>
            <p:cNvPr id="12292" name="TextBox 18"/>
            <p:cNvSpPr txBox="1"/>
            <p:nvPr>
              <p:custDataLst>
                <p:tags r:id="rId4"/>
              </p:custDataLst>
            </p:nvPr>
          </p:nvSpPr>
          <p:spPr>
            <a:xfrm>
              <a:off x="2412" y="690"/>
              <a:ext cx="3430" cy="1177"/>
            </a:xfrm>
            <a:prstGeom prst="rect">
              <a:avLst/>
            </a:prstGeom>
            <a:noFill/>
            <a:ln w="9525">
              <a:noFill/>
            </a:ln>
          </p:spPr>
          <p:txBody>
            <a:bodyPr wrap="square" lIns="70898" tIns="35448" rIns="70898" bIns="35448" anchor="t" anchorCtr="0">
              <a:spAutoFit/>
            </a:bodyPr>
            <a:p>
              <a:pPr algn="dist"/>
              <a:r>
                <a:rPr lang="zh-CN" altLang="en-US" sz="3200" b="1" dirty="0">
                  <a:solidFill>
                    <a:schemeClr val="bg1"/>
                  </a:solidFill>
                  <a:latin typeface="思源宋体 CN SemiBold" panose="02020600000000000000" charset="-122"/>
                  <a:ea typeface="思源宋体 CN SemiBold" panose="02020600000000000000" charset="-122"/>
                </a:rPr>
                <a:t>整体感知</a:t>
              </a:r>
              <a:endParaRPr lang="zh-CN" altLang="en-US" sz="3200" b="1" dirty="0">
                <a:solidFill>
                  <a:schemeClr val="bg1"/>
                </a:solidFill>
                <a:latin typeface="思源宋体 CN SemiBold" panose="02020600000000000000" charset="-122"/>
                <a:ea typeface="思源宋体 CN SemiBold" panose="02020600000000000000" charset="-122"/>
              </a:endParaRPr>
            </a:p>
          </p:txBody>
        </p:sp>
      </p:grpSp>
      <p:sp>
        <p:nvSpPr>
          <p:cNvPr id="6" name="矩形 5"/>
          <p:cNvSpPr/>
          <p:nvPr>
            <p:custDataLst>
              <p:tags r:id="rId5"/>
            </p:custDataLst>
          </p:nvPr>
        </p:nvSpPr>
        <p:spPr>
          <a:xfrm>
            <a:off x="675640" y="3590925"/>
            <a:ext cx="11086465" cy="1168400"/>
          </a:xfrm>
          <a:prstGeom prst="rect">
            <a:avLst/>
          </a:prstGeom>
        </p:spPr>
        <p:txBody>
          <a:bodyPr wrap="square">
            <a:spAutoFit/>
          </a:bodyPr>
          <a:p>
            <a:pPr algn="just"/>
            <a:r>
              <a:rPr lang="en-US" altLang="zh-CN" sz="3500" b="1" dirty="0">
                <a:latin typeface="宋体" panose="02010600030101010101" pitchFamily="2" charset="-122"/>
                <a:ea typeface="宋体" panose="02010600030101010101" pitchFamily="2" charset="-122"/>
              </a:rPr>
              <a:t>2.</a:t>
            </a:r>
            <a:r>
              <a:rPr lang="zh-CN" altLang="en-US" sz="3500" b="1" dirty="0">
                <a:latin typeface="宋体" panose="02010600030101010101" pitchFamily="2" charset="-122"/>
                <a:ea typeface="宋体" panose="02010600030101010101" pitchFamily="2" charset="-122"/>
              </a:rPr>
              <a:t>小说围绕</a:t>
            </a:r>
            <a:r>
              <a:rPr lang="en-US" altLang="zh-CN" sz="3500" b="1" dirty="0">
                <a:latin typeface="Arial" panose="020B0604020202020204" pitchFamily="34" charset="0"/>
                <a:ea typeface="宋体" panose="02010600030101010101" pitchFamily="2" charset="-122"/>
                <a:cs typeface="Arial" panose="020B0604020202020204" pitchFamily="34" charset="0"/>
              </a:rPr>
              <a:t>“</a:t>
            </a:r>
            <a:r>
              <a:rPr lang="zh-CN" altLang="en-US" sz="3500" b="1" dirty="0">
                <a:latin typeface="Arial" panose="020B0604020202020204" pitchFamily="34" charset="0"/>
                <a:ea typeface="宋体" panose="02010600030101010101" pitchFamily="2" charset="-122"/>
                <a:cs typeface="Arial" panose="020B0604020202020204" pitchFamily="34" charset="0"/>
              </a:rPr>
              <a:t>我</a:t>
            </a:r>
            <a:r>
              <a:rPr lang="en-US" altLang="zh-CN" sz="3500" b="1" dirty="0">
                <a:latin typeface="Arial" panose="020B0604020202020204" pitchFamily="34" charset="0"/>
                <a:ea typeface="宋体" panose="02010600030101010101" pitchFamily="2" charset="-122"/>
                <a:cs typeface="Arial" panose="020B0604020202020204" pitchFamily="34" charset="0"/>
              </a:rPr>
              <a:t>”</a:t>
            </a:r>
            <a:r>
              <a:rPr lang="zh-CN" altLang="en-US" sz="3500" b="1" dirty="0">
                <a:latin typeface="Arial" panose="020B0604020202020204" pitchFamily="34" charset="0"/>
                <a:ea typeface="宋体" panose="02010600030101010101" pitchFamily="2" charset="-122"/>
                <a:cs typeface="Arial" panose="020B0604020202020204" pitchFamily="34" charset="0"/>
              </a:rPr>
              <a:t>与</a:t>
            </a:r>
            <a:r>
              <a:rPr lang="en-US" altLang="zh-CN" sz="3500" b="1" dirty="0">
                <a:latin typeface="Arial" panose="020B0604020202020204" pitchFamily="34" charset="0"/>
                <a:ea typeface="宋体" panose="02010600030101010101" pitchFamily="2" charset="-122"/>
                <a:cs typeface="Arial" panose="020B0604020202020204" pitchFamily="34" charset="0"/>
              </a:rPr>
              <a:t>“</a:t>
            </a:r>
            <a:r>
              <a:rPr lang="zh-CN" altLang="en-US" sz="3500" b="1" dirty="0">
                <a:latin typeface="Arial" panose="020B0604020202020204" pitchFamily="34" charset="0"/>
                <a:ea typeface="宋体" panose="02010600030101010101" pitchFamily="2" charset="-122"/>
                <a:cs typeface="Arial" panose="020B0604020202020204" pitchFamily="34" charset="0"/>
              </a:rPr>
              <a:t>她</a:t>
            </a:r>
            <a:r>
              <a:rPr lang="en-US" altLang="zh-CN" sz="3500" b="1" dirty="0">
                <a:latin typeface="Arial" panose="020B0604020202020204" pitchFamily="34" charset="0"/>
                <a:ea typeface="宋体" panose="02010600030101010101" pitchFamily="2" charset="-122"/>
                <a:cs typeface="Arial" panose="020B0604020202020204" pitchFamily="34" charset="0"/>
              </a:rPr>
              <a:t>”</a:t>
            </a:r>
            <a:r>
              <a:rPr lang="zh-CN" altLang="en-US" sz="3500" b="1" dirty="0">
                <a:latin typeface="宋体" panose="02010600030101010101" pitchFamily="2" charset="-122"/>
                <a:ea typeface="宋体" panose="02010600030101010101" pitchFamily="2" charset="-122"/>
              </a:rPr>
              <a:t>营造了一个与现实不一样的世界</a:t>
            </a:r>
            <a:r>
              <a:rPr lang="en-US" altLang="zh-CN" sz="3500" b="1">
                <a:ea typeface="SimSun-ExtB" panose="02010609060101010101" pitchFamily="49" charset="-122"/>
                <a:sym typeface="宋体" panose="02010600030101010101" pitchFamily="2" charset="-122"/>
              </a:rPr>
              <a:t>,</a:t>
            </a:r>
            <a:r>
              <a:rPr lang="zh-CN" altLang="en-US" sz="3500" b="1">
                <a:ea typeface="SimSun-ExtB" panose="02010609060101010101" pitchFamily="49" charset="-122"/>
                <a:sym typeface="宋体" panose="02010600030101010101" pitchFamily="2" charset="-122"/>
              </a:rPr>
              <a:t>这个世界给你留下怎样的印象</a:t>
            </a:r>
            <a:r>
              <a:rPr sz="3500">
                <a:sym typeface="+mn-ea"/>
              </a:rPr>
              <a:t>(</a:t>
            </a:r>
            <a:r>
              <a:rPr lang="zh-CN" sz="3500" b="1">
                <a:latin typeface="宋体" panose="02010600030101010101" pitchFamily="2" charset="-122"/>
                <a:ea typeface="宋体" panose="02010600030101010101" pitchFamily="2" charset="-122"/>
                <a:sym typeface="+mn-ea"/>
              </a:rPr>
              <a:t>学习</a:t>
            </a:r>
            <a:r>
              <a:rPr lang="zh-CN" altLang="en-US" sz="3500" b="1" dirty="0">
                <a:latin typeface="宋体" panose="02010600030101010101" pitchFamily="2" charset="-122"/>
                <a:ea typeface="宋体" panose="02010600030101010101" pitchFamily="2" charset="-122"/>
                <a:sym typeface="+mn-ea"/>
              </a:rPr>
              <a:t>任务一</a:t>
            </a:r>
            <a:r>
              <a:rPr lang="en-US" altLang="zh-CN" sz="3500" b="1" dirty="0">
                <a:latin typeface="宋体" panose="02010600030101010101" pitchFamily="2" charset="-122"/>
                <a:ea typeface="宋体" panose="02010600030101010101" pitchFamily="2" charset="-122"/>
                <a:sym typeface="+mn-ea"/>
              </a:rPr>
              <a:t>2</a:t>
            </a:r>
            <a:r>
              <a:rPr sz="3500">
                <a:sym typeface="+mn-ea"/>
              </a:rPr>
              <a:t>)</a:t>
            </a:r>
            <a:r>
              <a:rPr lang="zh-CN" altLang="en-US" sz="3500" b="1">
                <a:ea typeface="SimSun-ExtB" panose="02010609060101010101" pitchFamily="49" charset="-122"/>
                <a:sym typeface="宋体" panose="02010600030101010101" pitchFamily="2" charset="-122"/>
              </a:rPr>
              <a:t>？</a:t>
            </a:r>
            <a:endParaRPr lang="zh-CN" altLang="en-US" sz="3500" b="1" dirty="0">
              <a:latin typeface="宋体" panose="02010600030101010101" pitchFamily="2" charset="-122"/>
              <a:ea typeface="宋体" panose="02010600030101010101" pitchFamily="2" charset="-122"/>
            </a:endParaRPr>
          </a:p>
        </p:txBody>
      </p:sp>
      <p:sp>
        <p:nvSpPr>
          <p:cNvPr id="2" name="矩形 1"/>
          <p:cNvSpPr/>
          <p:nvPr>
            <p:custDataLst>
              <p:tags r:id="rId6"/>
            </p:custDataLst>
          </p:nvPr>
        </p:nvSpPr>
        <p:spPr>
          <a:xfrm>
            <a:off x="675640" y="4759008"/>
            <a:ext cx="10759440" cy="1615440"/>
          </a:xfrm>
          <a:prstGeom prst="rect">
            <a:avLst/>
          </a:prstGeom>
          <a:noFill/>
          <a:ln w="9525">
            <a:noFill/>
          </a:ln>
        </p:spPr>
        <p:txBody>
          <a:bodyPr wrap="square" lIns="0" tIns="0" rIns="0" bIns="0" anchor="ctr" anchorCtr="0">
            <a:spAutoFit/>
          </a:bodyPr>
          <a:p>
            <a:pPr algn="just">
              <a:lnSpc>
                <a:spcPct val="100000"/>
              </a:lnSpc>
              <a:spcBef>
                <a:spcPts val="0"/>
              </a:spcBef>
              <a:spcAft>
                <a:spcPts val="0"/>
              </a:spcAft>
            </a:pPr>
            <a:r>
              <a:rPr lang="en-US" altLang="zh-CN" sz="3500" b="1" dirty="0">
                <a:solidFill>
                  <a:srgbClr val="2029EA"/>
                </a:solidFill>
                <a:uFillTx/>
                <a:latin typeface="Arial" panose="020B0604020202020204" pitchFamily="34" charset="0"/>
                <a:ea typeface="SimSun-ExtB" panose="02010609060101010101" pitchFamily="49" charset="-122"/>
              </a:rPr>
              <a:t>         </a:t>
            </a:r>
            <a:r>
              <a:rPr lang="zh-CN" altLang="en-US" sz="3500" b="1">
                <a:ea typeface="SimSun-ExtB" panose="02010609060101010101" pitchFamily="49" charset="-122"/>
                <a:sym typeface="宋体" panose="02010600030101010101" pitchFamily="2" charset="-122"/>
              </a:rPr>
              <a:t>这个世界</a:t>
            </a:r>
            <a:r>
              <a:rPr lang="zh-CN" altLang="en-US" sz="3500" b="1" dirty="0">
                <a:solidFill>
                  <a:srgbClr val="FF0000"/>
                </a:solidFill>
                <a:uFillTx/>
                <a:latin typeface="Arial" panose="020B0604020202020204" pitchFamily="34" charset="0"/>
                <a:ea typeface="SimSun-ExtB" panose="02010609060101010101" pitchFamily="49" charset="-122"/>
              </a:rPr>
              <a:t>充满科幻意味</a:t>
            </a:r>
            <a:r>
              <a:rPr lang="zh-CN" altLang="en-US" sz="3500" b="1" dirty="0">
                <a:solidFill>
                  <a:srgbClr val="2029EA"/>
                </a:solidFill>
                <a:uFillTx/>
                <a:latin typeface="Arial" panose="020B0604020202020204" pitchFamily="34" charset="0"/>
                <a:ea typeface="SimSun-ExtB" panose="02010609060101010101" pitchFamily="49" charset="-122"/>
              </a:rPr>
              <a:t>。“眼睛”是一副传感眼镜</a:t>
            </a:r>
            <a:r>
              <a:rPr lang="en-US" altLang="zh-CN" sz="3500" b="1">
                <a:solidFill>
                  <a:srgbClr val="2029EA"/>
                </a:solidFill>
                <a:uFillTx/>
                <a:latin typeface="Arial" panose="020B0604020202020204" pitchFamily="34" charset="0"/>
                <a:ea typeface="SimSun-ExtB" panose="02010609060101010101" pitchFamily="49" charset="-122"/>
              </a:rPr>
              <a:t>,</a:t>
            </a:r>
            <a:r>
              <a:rPr lang="en-US" altLang="zh-CN" sz="3500" b="1">
                <a:solidFill>
                  <a:srgbClr val="FF0000"/>
                </a:solidFill>
                <a:uFillTx/>
                <a:latin typeface="Arial" panose="020B0604020202020204" pitchFamily="34" charset="0"/>
                <a:ea typeface="SimSun-ExtB" panose="02010609060101010101" pitchFamily="49" charset="-122"/>
              </a:rPr>
              <a:t>“</a:t>
            </a:r>
            <a:r>
              <a:rPr lang="zh-CN" altLang="en-US" sz="3500" b="1" dirty="0">
                <a:solidFill>
                  <a:srgbClr val="FF0000"/>
                </a:solidFill>
                <a:uFillTx/>
                <a:latin typeface="Arial" panose="020B0604020202020204" pitchFamily="34" charset="0"/>
                <a:ea typeface="SimSun-ExtB" panose="02010609060101010101" pitchFamily="49" charset="-122"/>
              </a:rPr>
              <a:t>我”和</a:t>
            </a:r>
            <a:r>
              <a:rPr lang="en-US" altLang="zh-CN" sz="3500" b="1">
                <a:solidFill>
                  <a:srgbClr val="FF0000"/>
                </a:solidFill>
                <a:uFillTx/>
                <a:latin typeface="Arial" panose="020B0604020202020204" pitchFamily="34" charset="0"/>
                <a:ea typeface="SimSun-ExtB" panose="02010609060101010101" pitchFamily="49" charset="-122"/>
              </a:rPr>
              <a:t>“</a:t>
            </a:r>
            <a:r>
              <a:rPr lang="zh-CN" altLang="en-US" sz="3500" b="1" dirty="0">
                <a:solidFill>
                  <a:srgbClr val="FF0000"/>
                </a:solidFill>
                <a:uFillTx/>
                <a:latin typeface="Arial" panose="020B0604020202020204" pitchFamily="34" charset="0"/>
                <a:ea typeface="SimSun-ExtB" panose="02010609060101010101" pitchFamily="49" charset="-122"/>
              </a:rPr>
              <a:t>她”都是科技工作者。宇宙空间与地心空间</a:t>
            </a:r>
            <a:r>
              <a:rPr lang="en-US" altLang="zh-CN" sz="3500" b="1">
                <a:solidFill>
                  <a:srgbClr val="FF0000"/>
                </a:solidFill>
                <a:uFillTx/>
                <a:latin typeface="Arial" panose="020B0604020202020204" pitchFamily="34" charset="0"/>
                <a:ea typeface="SimSun-ExtB" panose="02010609060101010101" pitchFamily="49" charset="-122"/>
              </a:rPr>
              <a:t>,</a:t>
            </a:r>
            <a:r>
              <a:rPr lang="zh-CN" altLang="en-US" sz="3500" b="1" dirty="0">
                <a:solidFill>
                  <a:srgbClr val="FF0000"/>
                </a:solidFill>
                <a:uFillTx/>
                <a:latin typeface="Arial" panose="020B0604020202020204" pitchFamily="34" charset="0"/>
                <a:ea typeface="SimSun-ExtB" panose="02010609060101010101" pitchFamily="49" charset="-122"/>
              </a:rPr>
              <a:t>使读者对未知世界充满好奇</a:t>
            </a:r>
            <a:r>
              <a:rPr lang="zh-CN" altLang="en-US" sz="3500" b="1" dirty="0">
                <a:solidFill>
                  <a:srgbClr val="2029EA"/>
                </a:solidFill>
                <a:uFillTx/>
                <a:latin typeface="Arial" panose="020B0604020202020204" pitchFamily="34" charset="0"/>
                <a:ea typeface="SimSun-ExtB" panose="02010609060101010101" pitchFamily="49" charset="-122"/>
              </a:rPr>
              <a:t>。</a:t>
            </a:r>
            <a:endParaRPr lang="zh-CN" altLang="en-US" sz="3500" b="1" dirty="0">
              <a:solidFill>
                <a:srgbClr val="2029EA"/>
              </a:solidFill>
              <a:uFillTx/>
              <a:latin typeface="Arial" panose="020B0604020202020204" pitchFamily="34" charset="0"/>
              <a:ea typeface="SimSun-ExtB"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14" name="Rectangle 3"/>
          <p:cNvSpPr>
            <a:spLocks noGrp="1"/>
          </p:cNvSpPr>
          <p:nvPr>
            <p:custDataLst>
              <p:tags r:id="rId1"/>
            </p:custDataLst>
          </p:nvPr>
        </p:nvSpPr>
        <p:spPr>
          <a:xfrm>
            <a:off x="318135" y="458470"/>
            <a:ext cx="12187555" cy="686435"/>
          </a:xfrm>
          <a:prstGeom prst="rect">
            <a:avLst/>
          </a:prstGeom>
          <a:noFill/>
          <a:ln w="9525">
            <a:noFill/>
          </a:ln>
        </p:spPr>
        <p:txBody>
          <a:bodyPr anchor="t"/>
          <a:p>
            <a:pPr marL="342900" indent="-342900">
              <a:lnSpc>
                <a:spcPct val="115000"/>
              </a:lnSpc>
              <a:spcBef>
                <a:spcPts val="20"/>
              </a:spcBef>
              <a:spcAft>
                <a:spcPts val="0"/>
              </a:spcAft>
            </a:pPr>
            <a:r>
              <a:rPr lang="en-US" altLang="zh-CN" sz="3500" b="1">
                <a:latin typeface="SimSun-ExtB" panose="02010609060101010101" pitchFamily="49" charset="-122"/>
                <a:ea typeface="SimSun-ExtB" panose="02010609060101010101" pitchFamily="49" charset="-122"/>
                <a:cs typeface="SimSun-ExtB" panose="02010609060101010101" pitchFamily="49" charset="-122"/>
                <a:sym typeface="+mn-ea"/>
              </a:rPr>
              <a:t>3.</a:t>
            </a:r>
            <a:r>
              <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rPr>
              <a:t>按时间顺序</a:t>
            </a:r>
            <a:r>
              <a:rPr lang="en-US" altLang="zh-CN" sz="3500" b="1">
                <a:ea typeface="SimSun-ExtB" panose="02010609060101010101" pitchFamily="49" charset="-122"/>
                <a:sym typeface="宋体" panose="02010600030101010101" pitchFamily="2" charset="-122"/>
              </a:rPr>
              <a:t>,</a:t>
            </a:r>
            <a:r>
              <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rPr>
              <a:t>把下列故事情节重新排序。</a:t>
            </a:r>
            <a:endPar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endParaRPr>
          </a:p>
          <a:p>
            <a:pPr marL="342900" indent="-342900">
              <a:lnSpc>
                <a:spcPct val="115000"/>
              </a:lnSpc>
              <a:spcBef>
                <a:spcPts val="20"/>
              </a:spcBef>
              <a:spcAft>
                <a:spcPts val="0"/>
              </a:spcAft>
            </a:pPr>
            <a:endPar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endParaRPr>
          </a:p>
          <a:p>
            <a:pPr marL="342900" indent="-342900">
              <a:lnSpc>
                <a:spcPct val="100000"/>
              </a:lnSpc>
              <a:spcBef>
                <a:spcPts val="20"/>
              </a:spcBef>
              <a:spcAft>
                <a:spcPts val="0"/>
              </a:spcAft>
            </a:pPr>
            <a:r>
              <a:rPr lang="en-US" altLang="zh-CN" sz="3500" b="1">
                <a:latin typeface="SimSun-ExtB" panose="02010609060101010101" pitchFamily="49" charset="-122"/>
                <a:ea typeface="SimSun-ExtB" panose="02010609060101010101" pitchFamily="49" charset="-122"/>
                <a:cs typeface="SimSun-ExtB" panose="02010609060101010101" pitchFamily="49" charset="-122"/>
                <a:sym typeface="+mn-ea"/>
              </a:rPr>
              <a:t>4.</a:t>
            </a:r>
            <a:r>
              <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rPr>
              <a:t>小说为什么打乱了故事情节的先后顺序？这样写有哪些</a:t>
            </a:r>
            <a:endPar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endParaRPr>
          </a:p>
          <a:p>
            <a:pPr marL="342900" indent="-342900">
              <a:lnSpc>
                <a:spcPct val="100000"/>
              </a:lnSpc>
              <a:spcBef>
                <a:spcPts val="20"/>
              </a:spcBef>
              <a:spcAft>
                <a:spcPts val="0"/>
              </a:spcAft>
            </a:pPr>
            <a:r>
              <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rPr>
              <a:t>好处？</a:t>
            </a:r>
            <a:endParaRPr lang="zh-CN" altLang="en-US" sz="3500" b="1">
              <a:latin typeface="SimSun-ExtB" panose="02010609060101010101" pitchFamily="49" charset="-122"/>
              <a:ea typeface="SimSun-ExtB" panose="02010609060101010101" pitchFamily="49" charset="-122"/>
              <a:cs typeface="SimSun-ExtB" panose="02010609060101010101" pitchFamily="49" charset="-122"/>
              <a:sym typeface="+mn-ea"/>
            </a:endParaRPr>
          </a:p>
        </p:txBody>
      </p:sp>
      <p:sp>
        <p:nvSpPr>
          <p:cNvPr id="7" name="文本框 6"/>
          <p:cNvSpPr txBox="1"/>
          <p:nvPr>
            <p:custDataLst>
              <p:tags r:id="rId2"/>
            </p:custDataLst>
          </p:nvPr>
        </p:nvSpPr>
        <p:spPr>
          <a:xfrm>
            <a:off x="1479550" y="1144905"/>
            <a:ext cx="3179445" cy="575945"/>
          </a:xfrm>
          <a:prstGeom prst="rect">
            <a:avLst/>
          </a:prstGeom>
          <a:noFill/>
        </p:spPr>
        <p:txBody>
          <a:bodyPr wrap="square" rtlCol="0" anchor="t">
            <a:spAutoFit/>
          </a:bodyPr>
          <a:p>
            <a:pPr>
              <a:lnSpc>
                <a:spcPct val="90000"/>
              </a:lnSpc>
            </a:pPr>
            <a:r>
              <a:rPr sz="3500" b="1">
                <a:ea typeface="SimSun-ExtB" panose="02010609060101010101" pitchFamily="49" charset="-122"/>
              </a:rPr>
              <a:t>③④①②⑤⑥</a:t>
            </a:r>
            <a:endParaRPr sz="3500" b="1">
              <a:ea typeface="SimSun-ExtB" panose="02010609060101010101" pitchFamily="49" charset="-122"/>
            </a:endParaRPr>
          </a:p>
        </p:txBody>
      </p:sp>
      <p:sp>
        <p:nvSpPr>
          <p:cNvPr id="57352" name="矩形 57351"/>
          <p:cNvSpPr/>
          <p:nvPr>
            <p:custDataLst>
              <p:tags r:id="rId3"/>
            </p:custDataLst>
          </p:nvPr>
        </p:nvSpPr>
        <p:spPr>
          <a:xfrm>
            <a:off x="318135" y="2851785"/>
            <a:ext cx="11169015" cy="3231515"/>
          </a:xfrm>
          <a:prstGeom prst="rect">
            <a:avLst/>
          </a:prstGeom>
          <a:noFill/>
          <a:ln w="9525">
            <a:noFill/>
          </a:ln>
        </p:spPr>
        <p:txBody>
          <a:bodyPr wrap="square" lIns="0" tIns="0" rIns="0" bIns="0" anchor="ctr" anchorCtr="0">
            <a:spAutoFit/>
          </a:bodyPr>
          <a:p>
            <a:pPr indent="0" algn="just" fontAlgn="auto">
              <a:lnSpc>
                <a:spcPct val="100000"/>
              </a:lnSpc>
              <a:spcBef>
                <a:spcPts val="0"/>
              </a:spcBef>
              <a:spcAft>
                <a:spcPts val="0"/>
              </a:spcAft>
            </a:pPr>
            <a:r>
              <a:rPr lang="en-US" altLang="zh-CN" sz="3500" b="1" dirty="0">
                <a:solidFill>
                  <a:srgbClr val="2029EA"/>
                </a:solidFill>
                <a:uFillTx/>
                <a:latin typeface="Arial" panose="020B0604020202020204" pitchFamily="34" charset="0"/>
                <a:ea typeface="SimSun-ExtB" panose="02010609060101010101" pitchFamily="49" charset="-122"/>
              </a:rPr>
              <a:t>         </a:t>
            </a:r>
            <a:r>
              <a:rPr lang="zh-CN" altLang="en-US" sz="3500" b="1" dirty="0">
                <a:solidFill>
                  <a:srgbClr val="FF0000"/>
                </a:solidFill>
                <a:uFillTx/>
                <a:latin typeface="Arial" panose="020B0604020202020204" pitchFamily="34" charset="0"/>
                <a:ea typeface="SimSun-ExtB" panose="02010609060101010101" pitchFamily="49" charset="-122"/>
              </a:rPr>
              <a:t>用倒叙的方法</a:t>
            </a:r>
            <a:r>
              <a:rPr lang="en-US" altLang="zh-CN" sz="3500" b="1">
                <a:solidFill>
                  <a:srgbClr val="FF0000"/>
                </a:solidFill>
                <a:uFillTx/>
                <a:latin typeface="Arial" panose="020B0604020202020204" pitchFamily="34" charset="0"/>
                <a:ea typeface="SimSun-ExtB" panose="02010609060101010101" pitchFamily="49" charset="-122"/>
              </a:rPr>
              <a:t>,</a:t>
            </a:r>
            <a:r>
              <a:rPr sz="3500" b="1">
                <a:latin typeface="SimSun-ExtB" panose="02010609060101010101" pitchFamily="49" charset="-122"/>
                <a:ea typeface="SimSun-ExtB" panose="02010609060101010101" pitchFamily="49" charset="-122"/>
                <a:cs typeface="SimSun-ExtB" panose="02010609060101010101" pitchFamily="49" charset="-122"/>
              </a:rPr>
              <a:t>把“我”带上小姑娘的“眼睛”来到草原</a:t>
            </a:r>
            <a:r>
              <a:rPr lang="en-US" altLang="zh-CN" sz="3500" b="1">
                <a:ea typeface="SimSun-ExtB" panose="02010609060101010101" pitchFamily="49" charset="-122"/>
                <a:sym typeface="宋体" panose="02010600030101010101" pitchFamily="2" charset="-122"/>
              </a:rPr>
              <a:t>,</a:t>
            </a:r>
            <a:r>
              <a:rPr sz="3500" b="1">
                <a:latin typeface="SimSun-ExtB" panose="02010609060101010101" pitchFamily="49" charset="-122"/>
                <a:ea typeface="SimSun-ExtB" panose="02010609060101010101" pitchFamily="49" charset="-122"/>
                <a:cs typeface="SimSun-ExtB" panose="02010609060101010101" pitchFamily="49" charset="-122"/>
              </a:rPr>
              <a:t>让她欣赏到美丽的大自然这一情节提到开头来写</a:t>
            </a:r>
            <a:r>
              <a:rPr lang="en-US" altLang="zh-CN" sz="3500" b="1">
                <a:ea typeface="SimSun-ExtB" panose="02010609060101010101" pitchFamily="49" charset="-122"/>
                <a:sym typeface="宋体" panose="02010600030101010101" pitchFamily="2" charset="-122"/>
              </a:rPr>
              <a:t>,</a:t>
            </a:r>
            <a:r>
              <a:rPr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突出了小姑娘对生活的热爱</a:t>
            </a:r>
            <a:r>
              <a:rPr lang="en-US" altLang="zh-CN" sz="3500" b="1">
                <a:solidFill>
                  <a:srgbClr val="FF0000"/>
                </a:solidFill>
                <a:ea typeface="SimSun-ExtB" panose="02010609060101010101" pitchFamily="49" charset="-122"/>
                <a:sym typeface="宋体" panose="02010600030101010101" pitchFamily="2" charset="-122"/>
              </a:rPr>
              <a:t>,</a:t>
            </a:r>
            <a:r>
              <a:rPr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为下文写她被困</a:t>
            </a:r>
            <a:r>
              <a:rPr lang="zh-CN"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在地心</a:t>
            </a:r>
            <a:r>
              <a:rPr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孤单无助最终死去做反衬</a:t>
            </a:r>
            <a:r>
              <a:rPr lang="en-US" altLang="zh-CN" sz="3500" b="1">
                <a:solidFill>
                  <a:srgbClr val="FF0000"/>
                </a:solidFill>
                <a:ea typeface="SimSun-ExtB" panose="02010609060101010101" pitchFamily="49" charset="-122"/>
                <a:sym typeface="宋体" panose="02010600030101010101" pitchFamily="2" charset="-122"/>
              </a:rPr>
              <a:t>,</a:t>
            </a:r>
            <a:r>
              <a:rPr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增强</a:t>
            </a:r>
            <a:r>
              <a:rPr lang="zh-CN"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了</a:t>
            </a:r>
            <a:r>
              <a:rPr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悲剧色彩</a:t>
            </a:r>
            <a:r>
              <a:rPr lang="en-US" altLang="zh-CN" sz="3500" b="1">
                <a:solidFill>
                  <a:srgbClr val="FF0000"/>
                </a:solidFill>
                <a:ea typeface="SimSun-ExtB" panose="02010609060101010101" pitchFamily="49" charset="-122"/>
                <a:sym typeface="宋体" panose="02010600030101010101" pitchFamily="2" charset="-122"/>
              </a:rPr>
              <a:t>,</a:t>
            </a:r>
            <a:r>
              <a:rPr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使小说在科幻的外壳下有一种悲天悯人的情怀</a:t>
            </a:r>
            <a:r>
              <a:rPr lang="en-US" altLang="zh-CN" sz="3500" b="1">
                <a:solidFill>
                  <a:srgbClr val="FF0000"/>
                </a:solidFill>
                <a:ea typeface="SimSun-ExtB" panose="02010609060101010101" pitchFamily="49" charset="-122"/>
                <a:sym typeface="宋体" panose="02010600030101010101" pitchFamily="2" charset="-122"/>
              </a:rPr>
              <a:t>,</a:t>
            </a:r>
            <a:r>
              <a:rPr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引发读者对物质文明繁荣下人类心灵的深切思考</a:t>
            </a:r>
            <a:r>
              <a:rPr lang="zh-CN" sz="3500" b="1">
                <a:solidFill>
                  <a:srgbClr val="FF0000"/>
                </a:solidFill>
                <a:latin typeface="SimSun-ExtB" panose="02010609060101010101" pitchFamily="49" charset="-122"/>
                <a:ea typeface="SimSun-ExtB" panose="02010609060101010101" pitchFamily="49" charset="-122"/>
                <a:cs typeface="SimSun-ExtB" panose="02010609060101010101" pitchFamily="49" charset="-122"/>
              </a:rPr>
              <a:t>。</a:t>
            </a:r>
            <a:endParaRPr lang="zh-CN" sz="3500" b="1" dirty="0">
              <a:solidFill>
                <a:srgbClr val="FF0000"/>
              </a:solidFill>
              <a:uFillTx/>
              <a:latin typeface="SimSun-ExtB" panose="02010609060101010101" pitchFamily="49" charset="-122"/>
              <a:ea typeface="SimSun-ExtB" panose="02010609060101010101" pitchFamily="49" charset="-122"/>
              <a:cs typeface="SimSun-ExtB"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352"/>
                                        </p:tgtEl>
                                        <p:attrNameLst>
                                          <p:attrName>style.visibility</p:attrName>
                                        </p:attrNameLst>
                                      </p:cBhvr>
                                      <p:to>
                                        <p:strVal val="visible"/>
                                      </p:to>
                                    </p:set>
                                    <p:anim calcmode="lin" valueType="num">
                                      <p:cBhvr additive="base">
                                        <p:cTn id="13" dur="500" fill="hold"/>
                                        <p:tgtEl>
                                          <p:spTgt spid="57352"/>
                                        </p:tgtEl>
                                        <p:attrNameLst>
                                          <p:attrName>ppt_x</p:attrName>
                                        </p:attrNameLst>
                                      </p:cBhvr>
                                      <p:tavLst>
                                        <p:tav tm="0">
                                          <p:val>
                                            <p:strVal val="#ppt_x"/>
                                          </p:val>
                                        </p:tav>
                                        <p:tav tm="100000">
                                          <p:val>
                                            <p:strVal val="#ppt_x"/>
                                          </p:val>
                                        </p:tav>
                                      </p:tavLst>
                                    </p:anim>
                                    <p:anim calcmode="lin" valueType="num">
                                      <p:cBhvr additive="base">
                                        <p:cTn id="14" dur="500" fill="hold"/>
                                        <p:tgtEl>
                                          <p:spTgt spid="573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7352"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UNIT_TABLE_BEAUTIFY" val="smartTable{e75200d7-ec92-4161-a4c7-e9bd0d851671}"/>
  <p:tag name="KSO_WM_BEAUTIFY_FLAG" val=""/>
  <p:tag name="TABLE_ENDDRAG_ORIGIN_RECT" val="904*222"/>
  <p:tag name="TABLE_ENDDRAG_RECT" val="30*144*904*222"/>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SPECIAL_SOURCE" val="bdnul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SPECIAL_SOURCE" val="bdnul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UNIT_TABLE_BEAUTIFY" val="smartTable{e75200d7-ec92-4161-a4c7-e9bd0d851671}"/>
  <p:tag name="KSO_WM_BEAUTIFY_FLAG" val=""/>
  <p:tag name="TABLE_ENDDRAG_ORIGIN_RECT" val="960*157"/>
  <p:tag name="TABLE_ENDDRAG_RECT" val="0*44*960*157"/>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UNIT_TABLE_BEAUTIFY" val="smartTable{e75200d7-ec92-4161-a4c7-e9bd0d851671}"/>
  <p:tag name="KSO_WM_BEAUTIFY_FLAG" val=""/>
  <p:tag name="TABLE_ENDDRAG_ORIGIN_RECT" val="960*157"/>
  <p:tag name="TABLE_ENDDRAG_RECT" val="0*44*960*157"/>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SPECIAL_SOURCE" val="bdnul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UNIT_TABLE_BEAUTIFY" val="smartTable{5bdd09d5-10b2-404a-8424-c4f82d47bd68}"/>
  <p:tag name="TABLE_ENDDRAG_ORIGIN_RECT" val="959*379"/>
  <p:tag name="TABLE_ENDDRAG_RECT" val="0*121*959*379"/>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SPECIAL_SOURCE" val="bdnul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SPECIAL_SOURCE" val="bdnull"/>
</p:tagLst>
</file>

<file path=ppt/tags/tag79.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SPECIAL_SOURCE" val="bdnull"/>
</p:tagLst>
</file>

<file path=ppt/tags/tag81.xml><?xml version="1.0" encoding="utf-8"?>
<p:tagLst xmlns:p="http://schemas.openxmlformats.org/presentationml/2006/main">
  <p:tag name="COMMONDATA" val="eyJoZGlkIjoiZjM1MDU3MjRkMGIzNjliNDRhNmZhZDFlNDFkYmY5MmUifQ=="/>
  <p:tag name="KSO_WPP_MARK_KEY" val="56b7a1f9-1af0-4e9a-a078-f32b0fedd2a9"/>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4269</Words>
  <Application>WPS 演示</Application>
  <PresentationFormat>自定义</PresentationFormat>
  <Paragraphs>290</Paragraphs>
  <Slides>21</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21</vt:i4>
      </vt:variant>
    </vt:vector>
  </HeadingPairs>
  <TitlesOfParts>
    <vt:vector size="34" baseType="lpstr">
      <vt:lpstr>Arial</vt:lpstr>
      <vt:lpstr>宋体</vt:lpstr>
      <vt:lpstr>Wingdings</vt:lpstr>
      <vt:lpstr>SimSun-ExtB</vt:lpstr>
      <vt:lpstr>Calibri</vt:lpstr>
      <vt:lpstr>思源宋体 CN SemiBold</vt:lpstr>
      <vt:lpstr>新宋体</vt:lpstr>
      <vt:lpstr>微软雅黑</vt:lpstr>
      <vt:lpstr>黑体</vt:lpstr>
      <vt:lpstr>Arial Unicode MS</vt:lpstr>
      <vt:lpstr>等线</vt:lpstr>
      <vt:lpstr>楷体_GB2312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《带上她的眼睛》课件</dc:title>
  <dc:creator>黄红政</dc:creator>
  <cp:lastModifiedBy>黄红政</cp:lastModifiedBy>
  <cp:revision>24</cp:revision>
  <dcterms:created xsi:type="dcterms:W3CDTF">2021-05-31T03:56:00Z</dcterms:created>
  <dcterms:modified xsi:type="dcterms:W3CDTF">2023-06-09T02:41:00Z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6E57A35EB9F542FCA24CD61078A00164</vt:lpwstr>
  </property>
</Properties>
</file>