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6" r:id="rId2"/>
    <p:sldId id="257" r:id="rId3"/>
    <p:sldId id="310" r:id="rId4"/>
    <p:sldId id="267" r:id="rId5"/>
    <p:sldId id="264" r:id="rId6"/>
    <p:sldId id="367" r:id="rId7"/>
    <p:sldId id="368" r:id="rId8"/>
    <p:sldId id="346" r:id="rId9"/>
    <p:sldId id="348" r:id="rId10"/>
    <p:sldId id="369" r:id="rId11"/>
    <p:sldId id="353" r:id="rId12"/>
    <p:sldId id="354" r:id="rId13"/>
    <p:sldId id="356" r:id="rId14"/>
    <p:sldId id="314" r:id="rId15"/>
    <p:sldId id="323" r:id="rId16"/>
    <p:sldId id="370" r:id="rId17"/>
    <p:sldId id="371" r:id="rId18"/>
    <p:sldId id="296" r:id="rId19"/>
    <p:sldId id="279" r:id="rId20"/>
    <p:sldId id="333" r:id="rId21"/>
    <p:sldId id="363" r:id="rId22"/>
    <p:sldId id="334" r:id="rId23"/>
    <p:sldId id="336" r:id="rId24"/>
    <p:sldId id="364" r:id="rId25"/>
    <p:sldId id="372" r:id="rId26"/>
    <p:sldId id="365" r:id="rId27"/>
    <p:sldId id="366" r:id="rId28"/>
    <p:sldId id="375" r:id="rId29"/>
    <p:sldId id="373" r:id="rId30"/>
    <p:sldId id="374" r:id="rId31"/>
    <p:sldId id="338" r:id="rId32"/>
    <p:sldId id="285" r:id="rId33"/>
    <p:sldId id="339" r:id="rId34"/>
    <p:sldId id="340" r:id="rId35"/>
    <p:sldId id="286" r:id="rId36"/>
    <p:sldId id="261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2BBB61"/>
    <a:srgbClr val="FF2D2D"/>
    <a:srgbClr val="000000"/>
    <a:srgbClr val="DB2232"/>
    <a:srgbClr val="AA0000"/>
    <a:srgbClr val="008651"/>
    <a:srgbClr val="00A78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-6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2282E-24E8-46B6-92FD-FDD49658C257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7073C-DF4E-4F40-9961-021E7050D5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B66F4-2844-4DC2-8F7A-EADF0589F0A7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3A3A5-822E-4C16-B927-6F7ABDD8F7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668F0-01DA-4583-9474-51A7451BC95E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4CF1D-2856-43DB-9D8A-73E3AA1F58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DC109-90F0-446C-9524-ED8A184258AD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874EB-8A25-4E82-8A3B-924238B71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0A931-4841-4AC9-A1FF-EE9A58AB07C6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FEDF3-DB56-4BA1-9F62-424964CE9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0750F-560B-42D6-894F-BF8EFB1F41FD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2F78E-6E0D-46C2-9083-0340F4503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816AE-0965-40D2-A003-EA08922B27E9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6FB49-7BEA-4708-8E68-5A5AA35742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5C09E-D7FA-4189-AA82-830D8B6808CC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F7709-77C8-4390-BA94-DEF05BEAD9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A1E12-2161-4A66-8EA2-FBB55942C16D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145A6-AA18-4B4C-A528-CA2D8A3F73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C012ED-EB01-4C85-9CF8-23309DF0EA05}" type="datetimeFigureOut">
              <a:rPr lang="zh-CN" altLang="en-US"/>
              <a:pPr>
                <a:defRPr/>
              </a:pPr>
              <a:t>2018/4/5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94F668-A187-4D96-8879-4EE4BD5E9F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smtClean="0"/>
              <a:t>《</a:t>
            </a:r>
            <a:r>
              <a:rPr lang="zh-CN" altLang="en-US" b="1" smtClean="0"/>
              <a:t>庄子</a:t>
            </a:r>
            <a:r>
              <a:rPr lang="en-US" altLang="zh-CN" b="1" smtClean="0"/>
              <a:t>》</a:t>
            </a:r>
            <a:r>
              <a:rPr lang="zh-CN" altLang="en-US" b="1" smtClean="0"/>
              <a:t>二则</a:t>
            </a:r>
            <a:endParaRPr lang="zh-CN" altLang="zh-CN" b="1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文意疏通</a:t>
            </a:r>
          </a:p>
        </p:txBody>
      </p:sp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698500" y="966788"/>
            <a:ext cx="49561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鸟也，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海运则将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徙于南冥．南冥者，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天池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也。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齐谐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者，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志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怪者也。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之言曰：“鹏之徙于南冥也，水击三千里，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抟扶摇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而上者九万里，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去以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六月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息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者也。”</a:t>
            </a:r>
          </a:p>
        </p:txBody>
      </p:sp>
      <p:sp>
        <p:nvSpPr>
          <p:cNvPr id="24" name="矩形 23"/>
          <p:cNvSpPr/>
          <p:nvPr/>
        </p:nvSpPr>
        <p:spPr>
          <a:xfrm>
            <a:off x="5654298" y="772695"/>
            <a:ext cx="3403641" cy="56323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这种鹏鸟呀，在海动风起时就随着海上汹涌的波涛迁徙到南方的大海。南方的大海是个天然的大池。</a:t>
            </a:r>
            <a:r>
              <a:rPr lang="en-US" altLang="zh-CN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齐谐</a:t>
            </a:r>
            <a:r>
              <a:rPr lang="en-US" altLang="zh-CN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是一部专门记载怪异事情的书，这本书上记载说：“当鹏鸟迁徙到南方的大海时，一扇动翅膀激起的水花就达三千里，乘着旋风盘旋而起，飞往九万里的高空。它是乘着六月的大风而离开北海的。”</a:t>
            </a:r>
            <a:endParaRPr lang="zh-CN" altLang="en-US" sz="20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12738" y="2000250"/>
            <a:ext cx="465137" cy="309563"/>
          </a:xfrm>
          <a:prstGeom prst="wedgeRoundRectCallout">
            <a:avLst>
              <a:gd name="adj1" fmla="val 81978"/>
              <a:gd name="adj2" fmla="val -720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373188" y="2062163"/>
            <a:ext cx="1358900" cy="377825"/>
          </a:xfrm>
          <a:prstGeom prst="wedgeRoundRectCallout">
            <a:avLst>
              <a:gd name="adj1" fmla="val 24258"/>
              <a:gd name="adj2" fmla="val -835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海水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3709988" y="2058988"/>
            <a:ext cx="869950" cy="442912"/>
          </a:xfrm>
          <a:prstGeom prst="wedgeRoundRectCallout">
            <a:avLst>
              <a:gd name="adj1" fmla="val -117899"/>
              <a:gd name="adj2" fmla="val -782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打算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3325813" y="950913"/>
            <a:ext cx="525462" cy="363537"/>
          </a:xfrm>
          <a:prstGeom prst="wedgeRoundRectCallout">
            <a:avLst>
              <a:gd name="adj1" fmla="val -140821"/>
              <a:gd name="adj2" fmla="val 11481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2686050" y="3038475"/>
            <a:ext cx="1365250" cy="454025"/>
          </a:xfrm>
          <a:prstGeom prst="wedgeRoundRectCallout">
            <a:avLst>
              <a:gd name="adj1" fmla="val -121087"/>
              <a:gd name="adj2" fmla="val -691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天然大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4679950" y="3221038"/>
            <a:ext cx="746125" cy="454025"/>
          </a:xfrm>
          <a:prstGeom prst="wedgeRoundRectCallout">
            <a:avLst>
              <a:gd name="adj1" fmla="val -64037"/>
              <a:gd name="adj2" fmla="val -1046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记载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2359025" y="4181475"/>
            <a:ext cx="746125" cy="454025"/>
          </a:xfrm>
          <a:prstGeom prst="wedgeRoundRectCallout">
            <a:avLst>
              <a:gd name="adj1" fmla="val 106174"/>
              <a:gd name="adj2" fmla="val 1248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31" name="圆角矩形标注 30"/>
          <p:cNvSpPr/>
          <p:nvPr/>
        </p:nvSpPr>
        <p:spPr>
          <a:xfrm>
            <a:off x="3589338" y="4181475"/>
            <a:ext cx="1982787" cy="454025"/>
          </a:xfrm>
          <a:prstGeom prst="wedgeRoundRectCallout">
            <a:avLst>
              <a:gd name="adj1" fmla="val -23951"/>
              <a:gd name="adj2" fmla="val 1083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盘旋而上的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933450" y="5235575"/>
            <a:ext cx="746125" cy="454025"/>
          </a:xfrm>
          <a:prstGeom prst="wedgeRoundRectCallout">
            <a:avLst>
              <a:gd name="adj1" fmla="val 106174"/>
              <a:gd name="adj2" fmla="val 1248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</a:p>
        </p:txBody>
      </p:sp>
      <p:sp>
        <p:nvSpPr>
          <p:cNvPr id="33" name="圆角矩形标注 32"/>
          <p:cNvSpPr/>
          <p:nvPr/>
        </p:nvSpPr>
        <p:spPr>
          <a:xfrm>
            <a:off x="1890713" y="5235575"/>
            <a:ext cx="744537" cy="454025"/>
          </a:xfrm>
          <a:prstGeom prst="wedgeRoundRectCallout">
            <a:avLst>
              <a:gd name="adj1" fmla="val 12413"/>
              <a:gd name="adj2" fmla="val 1059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凭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2952750" y="5235575"/>
            <a:ext cx="746125" cy="454025"/>
          </a:xfrm>
          <a:prstGeom prst="wedgeRoundRectCallout">
            <a:avLst>
              <a:gd name="adj1" fmla="val 12413"/>
              <a:gd name="adj2" fmla="val 1059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疏通文意</a:t>
            </a:r>
          </a:p>
        </p:txBody>
      </p:sp>
      <p:sp>
        <p:nvSpPr>
          <p:cNvPr id="23555" name="文本框 2"/>
          <p:cNvSpPr txBox="1">
            <a:spLocks noChangeArrowheads="1"/>
          </p:cNvSpPr>
          <p:nvPr/>
        </p:nvSpPr>
        <p:spPr bwMode="auto">
          <a:xfrm>
            <a:off x="682625" y="1368425"/>
            <a:ext cx="4238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野马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也，尘埃也，生物之以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息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相吹也。天之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苍苍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，其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正色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邪？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远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无所至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极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邪？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其视下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也，亦若是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则已矣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．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84287" y="1799200"/>
            <a:ext cx="3197133" cy="32696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山野中的雾气，空气中动荡的尘埃，都是生物用气息相吹拂的结果。天色深蓝，这是它的本色吗？还是因为天空高旷辽远而看不到尽头呢？鹏鸟在高空往下看，也像这样罢了。</a:t>
            </a:r>
            <a:endParaRPr lang="zh-CN" altLang="en-US" sz="20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96863" y="1454150"/>
            <a:ext cx="1679575" cy="309563"/>
          </a:xfrm>
          <a:prstGeom prst="wedgeRoundRectCallout">
            <a:avLst>
              <a:gd name="adj1" fmla="val -1431"/>
              <a:gd name="adj2" fmla="val 1290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山野的雾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</a:p>
        </p:txBody>
      </p:sp>
      <p:sp>
        <p:nvSpPr>
          <p:cNvPr id="27" name="圆角矩形标注 26"/>
          <p:cNvSpPr/>
          <p:nvPr/>
        </p:nvSpPr>
        <p:spPr>
          <a:xfrm>
            <a:off x="2781300" y="1420813"/>
            <a:ext cx="874713" cy="377825"/>
          </a:xfrm>
          <a:prstGeom prst="wedgeRoundRectCallout">
            <a:avLst>
              <a:gd name="adj1" fmla="val 137307"/>
              <a:gd name="adj2" fmla="val 872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气息</a:t>
            </a:r>
          </a:p>
        </p:txBody>
      </p:sp>
      <p:sp>
        <p:nvSpPr>
          <p:cNvPr id="29" name="圆角矩形标注 28"/>
          <p:cNvSpPr/>
          <p:nvPr/>
        </p:nvSpPr>
        <p:spPr>
          <a:xfrm>
            <a:off x="3717925" y="2349500"/>
            <a:ext cx="788988" cy="449263"/>
          </a:xfrm>
          <a:prstGeom prst="wedgeRoundRectCallout">
            <a:avLst>
              <a:gd name="adj1" fmla="val 7888"/>
              <a:gd name="adj2" fmla="val 995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431800" y="3457575"/>
            <a:ext cx="1009650" cy="454025"/>
          </a:xfrm>
          <a:prstGeom prst="wedgeRoundRectCallout">
            <a:avLst>
              <a:gd name="adj1" fmla="val 10971"/>
              <a:gd name="adj2" fmla="val 917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2370138" y="3529013"/>
            <a:ext cx="746125" cy="454025"/>
          </a:xfrm>
          <a:prstGeom prst="wedgeRoundRectCallout">
            <a:avLst>
              <a:gd name="adj1" fmla="val -160682"/>
              <a:gd name="adj2" fmla="val 870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</a:p>
        </p:txBody>
      </p:sp>
      <p:sp>
        <p:nvSpPr>
          <p:cNvPr id="33" name="圆角矩形标注 32"/>
          <p:cNvSpPr/>
          <p:nvPr/>
        </p:nvSpPr>
        <p:spPr>
          <a:xfrm>
            <a:off x="2401888" y="2420938"/>
            <a:ext cx="1041400" cy="454025"/>
          </a:xfrm>
          <a:prstGeom prst="wedgeRoundRectCallout">
            <a:avLst>
              <a:gd name="adj1" fmla="val 347"/>
              <a:gd name="adj2" fmla="val 851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深蓝色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1079500" y="4789488"/>
            <a:ext cx="811213" cy="455612"/>
          </a:xfrm>
          <a:prstGeom prst="wedgeRoundRectCallout">
            <a:avLst>
              <a:gd name="adj1" fmla="val 131432"/>
              <a:gd name="adj2" fmla="val -1117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2562225" y="4781550"/>
            <a:ext cx="1093788" cy="455613"/>
          </a:xfrm>
          <a:prstGeom prst="wedgeRoundRectCallout">
            <a:avLst>
              <a:gd name="adj1" fmla="val 43923"/>
              <a:gd name="adj2" fmla="val -1117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代大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鹏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46138" y="5905500"/>
            <a:ext cx="6557962" cy="50641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任何事物的存在都是依附于一定的条件</a:t>
            </a:r>
          </a:p>
        </p:txBody>
      </p:sp>
      <p:sp>
        <p:nvSpPr>
          <p:cNvPr id="36" name="圆角矩形标注 35"/>
          <p:cNvSpPr/>
          <p:nvPr/>
        </p:nvSpPr>
        <p:spPr>
          <a:xfrm>
            <a:off x="4060825" y="3529013"/>
            <a:ext cx="1093788" cy="454025"/>
          </a:xfrm>
          <a:prstGeom prst="wedgeRoundRectCallout">
            <a:avLst>
              <a:gd name="adj1" fmla="val -43591"/>
              <a:gd name="adj2" fmla="val 941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往下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标注 36"/>
          <p:cNvSpPr/>
          <p:nvPr/>
        </p:nvSpPr>
        <p:spPr>
          <a:xfrm>
            <a:off x="3983038" y="4895850"/>
            <a:ext cx="836612" cy="454025"/>
          </a:xfrm>
          <a:prstGeom prst="wedgeRoundRectCallout">
            <a:avLst>
              <a:gd name="adj1" fmla="val -245835"/>
              <a:gd name="adj2" fmla="val 680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罢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9" grpId="0" animBg="1"/>
      <p:bldP spid="25" grpId="0" animBg="1"/>
      <p:bldP spid="31" grpId="0" animBg="1"/>
      <p:bldP spid="33" grpId="0" animBg="1"/>
      <p:bldP spid="34" grpId="0" animBg="1"/>
      <p:bldP spid="35" grpId="0" animBg="1"/>
      <p:bldP spid="2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疏通文意</a:t>
            </a:r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161925" y="1236663"/>
            <a:ext cx="54943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庄子与惠子游于濠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梁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之上。庄子曰：“鯈鱼出游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从容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鱼之乐也。”惠子曰：“子非鱼，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知鱼之乐？”庄子曰：“子非我，安知我不知鱼之乐？”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56410" y="1564381"/>
            <a:ext cx="3197133" cy="41929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庄子和惠子一道在濠水的桥上游玩。庄子说：“鯈鱼在河水中游得多么悠闲自得，这就是鱼儿的快乐呀。”惠子说：“你又不是鱼，怎么知道鱼的快乐？”庄子说：“你又不是我，怎么知道我不知道鱼儿的快乐？”</a:t>
            </a:r>
            <a:endParaRPr lang="zh-CN" altLang="en-US" sz="20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127250" y="1423988"/>
            <a:ext cx="850900" cy="311150"/>
          </a:xfrm>
          <a:prstGeom prst="wedgeRoundRectCallout">
            <a:avLst>
              <a:gd name="adj1" fmla="val 33170"/>
              <a:gd name="adj2" fmla="val 978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桥</a:t>
            </a:r>
          </a:p>
        </p:txBody>
      </p:sp>
      <p:sp>
        <p:nvSpPr>
          <p:cNvPr id="27" name="圆角矩形标注 26"/>
          <p:cNvSpPr/>
          <p:nvPr/>
        </p:nvSpPr>
        <p:spPr>
          <a:xfrm>
            <a:off x="461963" y="2247900"/>
            <a:ext cx="1323975" cy="377825"/>
          </a:xfrm>
          <a:prstGeom prst="wedgeRoundRectCallout">
            <a:avLst>
              <a:gd name="adj1" fmla="val 65258"/>
              <a:gd name="adj2" fmla="val 1356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悠闲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自在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371600" y="3441700"/>
            <a:ext cx="828675" cy="449263"/>
          </a:xfrm>
          <a:prstGeom prst="wedgeRoundRectCallout">
            <a:avLst>
              <a:gd name="adj1" fmla="val 76183"/>
              <a:gd name="adj2" fmla="val 11866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3430588" y="2266950"/>
            <a:ext cx="809625" cy="423863"/>
          </a:xfrm>
          <a:prstGeom prst="wedgeRoundRectCallout">
            <a:avLst>
              <a:gd name="adj1" fmla="val -108365"/>
              <a:gd name="adj2" fmla="val 1030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9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311150" y="1243013"/>
            <a:ext cx="58737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惠子曰：“我非子，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不知子矣；子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非鱼也，子之不知鱼之乐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全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矣！”庄子曰：“请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循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。子曰‘汝安知鱼乐’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云者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已知吾知之而问我。我知之濠上也。”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3073" y="1845021"/>
            <a:ext cx="2420469" cy="470898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向小石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潭的西南方望去，小溪像北斗七星一样曲折，像蛇爬行一样弯曲，一段看得见，一段看不见。小潭的岸势像狗的牙齿那样互相交错，不能知道溪水的源头在哪里。</a:t>
            </a:r>
            <a:endParaRPr lang="zh-CN" altLang="en-US" sz="20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206750" y="1096963"/>
            <a:ext cx="1049338" cy="311150"/>
          </a:xfrm>
          <a:prstGeom prst="wedgeRoundRectCallout">
            <a:avLst>
              <a:gd name="adj1" fmla="val -40682"/>
              <a:gd name="adj2" fmla="val 1498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固然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2028825" y="5529263"/>
            <a:ext cx="2111375" cy="650875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天人合一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3465513" y="2044700"/>
            <a:ext cx="1049337" cy="309563"/>
          </a:xfrm>
          <a:prstGeom prst="wedgeRoundRectCallout">
            <a:avLst>
              <a:gd name="adj1" fmla="val -40682"/>
              <a:gd name="adj2" fmla="val 1498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</a:p>
        </p:txBody>
      </p:sp>
      <p:sp>
        <p:nvSpPr>
          <p:cNvPr id="34" name="圆角矩形标注 33"/>
          <p:cNvSpPr/>
          <p:nvPr/>
        </p:nvSpPr>
        <p:spPr>
          <a:xfrm>
            <a:off x="981075" y="2981325"/>
            <a:ext cx="1047750" cy="309563"/>
          </a:xfrm>
          <a:prstGeom prst="wedgeRoundRectCallout">
            <a:avLst>
              <a:gd name="adj1" fmla="val -28373"/>
              <a:gd name="adj2" fmla="val 1221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1357313" y="4044950"/>
            <a:ext cx="1525587" cy="309563"/>
          </a:xfrm>
          <a:prstGeom prst="wedgeRoundRectCallout">
            <a:avLst>
              <a:gd name="adj1" fmla="val -23312"/>
              <a:gd name="adj2" fmla="val -1171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问题的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5137150" y="2981325"/>
            <a:ext cx="1047750" cy="309563"/>
          </a:xfrm>
          <a:prstGeom prst="wedgeRoundRectCallout">
            <a:avLst>
              <a:gd name="adj1" fmla="val -40682"/>
              <a:gd name="adj2" fmla="val 1498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</a:p>
        </p:txBody>
      </p:sp>
      <p:sp>
        <p:nvSpPr>
          <p:cNvPr id="37" name="圆角矩形标注 36"/>
          <p:cNvSpPr/>
          <p:nvPr/>
        </p:nvSpPr>
        <p:spPr>
          <a:xfrm>
            <a:off x="431800" y="3889375"/>
            <a:ext cx="549275" cy="309563"/>
          </a:xfrm>
          <a:prstGeom prst="wedgeRoundRectCallout">
            <a:avLst>
              <a:gd name="adj1" fmla="val -27907"/>
              <a:gd name="adj2" fmla="val 1394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5294313" y="1068388"/>
            <a:ext cx="890587" cy="311150"/>
          </a:xfrm>
          <a:prstGeom prst="wedgeRoundRectCallout">
            <a:avLst>
              <a:gd name="adj1" fmla="val -40682"/>
              <a:gd name="adj2" fmla="val 1498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古今异义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9730" y="1912753"/>
            <a:ext cx="6704927" cy="3416320"/>
          </a:xfrm>
          <a:prstGeom prst="rect">
            <a:avLst/>
          </a:prstGeom>
          <a:noFill/>
          <a:ln w="254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ysDot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则将徙于南冥。（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海水 运动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；今义：用船舶在海洋上运输。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也，尘埃也（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古义：山中的雾气，奔腾如野马；今义：一种动物的名称。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知鱼之乐。（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古义：怎么；今义：安全。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grpSp>
        <p:nvGrpSpPr>
          <p:cNvPr id="26630" name="组合 17"/>
          <p:cNvGrpSpPr>
            <a:grpSpLocks/>
          </p:cNvGrpSpPr>
          <p:nvPr/>
        </p:nvGrpSpPr>
        <p:grpSpPr bwMode="auto">
          <a:xfrm>
            <a:off x="5716588" y="866775"/>
            <a:ext cx="2401887" cy="976313"/>
            <a:chOff x="5395090" y="1210272"/>
            <a:chExt cx="2401887" cy="976251"/>
          </a:xfrm>
        </p:grpSpPr>
        <p:pic>
          <p:nvPicPr>
            <p:cNvPr id="26631" name="Picture 3" descr="G:\小插图\1018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95090" y="1332448"/>
              <a:ext cx="2401887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2" name="TextBox 19"/>
            <p:cNvSpPr txBox="1">
              <a:spLocks noChangeArrowheads="1"/>
            </p:cNvSpPr>
            <p:nvPr/>
          </p:nvSpPr>
          <p:spPr bwMode="auto">
            <a:xfrm>
              <a:off x="6191461" y="1404719"/>
              <a:ext cx="1403497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68619" y="1210272"/>
              <a:ext cx="172835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+mn-lt"/>
                  <a:ea typeface="+mn-ea"/>
                </a:rPr>
                <a:t>记一记</a:t>
              </a:r>
              <a:endPara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G:\小插图\70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1743075"/>
            <a:ext cx="8110538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一词多义</a:t>
            </a:r>
          </a:p>
        </p:txBody>
      </p:sp>
      <p:sp>
        <p:nvSpPr>
          <p:cNvPr id="27652" name="文本框 2"/>
          <p:cNvSpPr txBox="1">
            <a:spLocks noChangeArrowheads="1"/>
          </p:cNvSpPr>
          <p:nvPr/>
        </p:nvSpPr>
        <p:spPr bwMode="auto">
          <a:xfrm>
            <a:off x="1301750" y="1895475"/>
            <a:ext cx="66960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：北冥有鱼，其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为鲲（名词，名字）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莫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其妙（动词，说出）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：我非子，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不知子矣（副词，固然）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子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非鱼也（副词，本来）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：庄子与惠子游于濠梁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上（助词  的）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鹏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徙于南冥也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助词，用于主谓之间，无义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我知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濠上也（代鱼，鱼之乐）</a:t>
            </a:r>
          </a:p>
        </p:txBody>
      </p:sp>
      <p:grpSp>
        <p:nvGrpSpPr>
          <p:cNvPr id="27653" name="组合 18"/>
          <p:cNvGrpSpPr>
            <a:grpSpLocks/>
          </p:cNvGrpSpPr>
          <p:nvPr/>
        </p:nvGrpSpPr>
        <p:grpSpPr bwMode="auto">
          <a:xfrm>
            <a:off x="5799138" y="754063"/>
            <a:ext cx="2401887" cy="976312"/>
            <a:chOff x="5395090" y="1210272"/>
            <a:chExt cx="2401887" cy="976251"/>
          </a:xfrm>
        </p:grpSpPr>
        <p:pic>
          <p:nvPicPr>
            <p:cNvPr id="27654" name="Picture 3" descr="G:\小插图\101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95090" y="1332448"/>
              <a:ext cx="2401887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TextBox 20"/>
            <p:cNvSpPr txBox="1">
              <a:spLocks noChangeArrowheads="1"/>
            </p:cNvSpPr>
            <p:nvPr/>
          </p:nvSpPr>
          <p:spPr bwMode="auto">
            <a:xfrm>
              <a:off x="6191461" y="1404719"/>
              <a:ext cx="1403497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68619" y="1210272"/>
              <a:ext cx="172835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+mn-lt"/>
                  <a:ea typeface="+mn-ea"/>
                </a:rPr>
                <a:t>记一记</a:t>
              </a:r>
              <a:endPara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G:\小插图\70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1743075"/>
            <a:ext cx="8110538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一词多义</a:t>
            </a:r>
          </a:p>
        </p:txBody>
      </p:sp>
      <p:sp>
        <p:nvSpPr>
          <p:cNvPr id="28676" name="文本框 2"/>
          <p:cNvSpPr txBox="1">
            <a:spLocks noChangeArrowheads="1"/>
          </p:cNvSpPr>
          <p:nvPr/>
        </p:nvSpPr>
        <p:spPr bwMode="auto">
          <a:xfrm>
            <a:off x="1301750" y="1895475"/>
            <a:ext cx="66960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  其名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鲲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叫作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  化而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成为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  化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为鸟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连词，表顺承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  怒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飞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连词，表修饰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  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名为鹏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代词，它的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视下也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代词，它，代大鹏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正色邪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用在选择问句中，表示选择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28677" name="组合 18"/>
          <p:cNvGrpSpPr>
            <a:grpSpLocks/>
          </p:cNvGrpSpPr>
          <p:nvPr/>
        </p:nvGrpSpPr>
        <p:grpSpPr bwMode="auto">
          <a:xfrm>
            <a:off x="5799138" y="754063"/>
            <a:ext cx="2401887" cy="976312"/>
            <a:chOff x="5395090" y="1210272"/>
            <a:chExt cx="2401887" cy="976251"/>
          </a:xfrm>
        </p:grpSpPr>
        <p:pic>
          <p:nvPicPr>
            <p:cNvPr id="28678" name="Picture 3" descr="G:\小插图\101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95090" y="1332448"/>
              <a:ext cx="2401887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9" name="TextBox 20"/>
            <p:cNvSpPr txBox="1">
              <a:spLocks noChangeArrowheads="1"/>
            </p:cNvSpPr>
            <p:nvPr/>
          </p:nvSpPr>
          <p:spPr bwMode="auto">
            <a:xfrm>
              <a:off x="6191461" y="1404719"/>
              <a:ext cx="1403497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68619" y="1210272"/>
              <a:ext cx="172835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+mn-lt"/>
                  <a:ea typeface="+mn-ea"/>
                </a:rPr>
                <a:t>记一记</a:t>
              </a:r>
              <a:endPara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G:\小插图\70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" y="1606550"/>
            <a:ext cx="8110538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G:\小插图\70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" y="1743075"/>
            <a:ext cx="8110538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262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通假字</a:t>
            </a:r>
          </a:p>
        </p:txBody>
      </p:sp>
      <p:sp>
        <p:nvSpPr>
          <p:cNvPr id="29701" name="文本框 2"/>
          <p:cNvSpPr txBox="1">
            <a:spLocks noChangeArrowheads="1"/>
          </p:cNvSpPr>
          <p:nvPr/>
        </p:nvSpPr>
        <p:spPr bwMode="auto">
          <a:xfrm>
            <a:off x="1301750" y="1895475"/>
            <a:ext cx="6696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）北冥有鱼，其名为鲲：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冥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，同“溟”，海。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）其正色邪：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邪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，同“耶”，句末语气词。</a:t>
            </a:r>
          </a:p>
        </p:txBody>
      </p:sp>
      <p:grpSp>
        <p:nvGrpSpPr>
          <p:cNvPr id="29702" name="组合 18"/>
          <p:cNvGrpSpPr>
            <a:grpSpLocks/>
          </p:cNvGrpSpPr>
          <p:nvPr/>
        </p:nvGrpSpPr>
        <p:grpSpPr bwMode="auto">
          <a:xfrm>
            <a:off x="5799138" y="754063"/>
            <a:ext cx="2401887" cy="976312"/>
            <a:chOff x="5395090" y="1210272"/>
            <a:chExt cx="2401887" cy="976251"/>
          </a:xfrm>
        </p:grpSpPr>
        <p:pic>
          <p:nvPicPr>
            <p:cNvPr id="29719" name="Picture 3" descr="G:\小插图\101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95090" y="1332448"/>
              <a:ext cx="2401887" cy="85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20" name="TextBox 20"/>
            <p:cNvSpPr txBox="1">
              <a:spLocks noChangeArrowheads="1"/>
            </p:cNvSpPr>
            <p:nvPr/>
          </p:nvSpPr>
          <p:spPr bwMode="auto">
            <a:xfrm>
              <a:off x="6191461" y="1404719"/>
              <a:ext cx="1403497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68619" y="1210272"/>
              <a:ext cx="172835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+mn-lt"/>
                  <a:ea typeface="+mn-ea"/>
                </a:rPr>
                <a:t>记一记</a:t>
              </a:r>
              <a:endParaRPr lang="zh-CN" alt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grpSp>
        <p:nvGrpSpPr>
          <p:cNvPr id="29703" name="组合 84"/>
          <p:cNvGrpSpPr>
            <a:grpSpLocks/>
          </p:cNvGrpSpPr>
          <p:nvPr/>
        </p:nvGrpSpPr>
        <p:grpSpPr bwMode="auto">
          <a:xfrm>
            <a:off x="658813" y="3132138"/>
            <a:ext cx="2809875" cy="730250"/>
            <a:chOff x="4762500" y="1227873"/>
            <a:chExt cx="3152775" cy="820002"/>
          </a:xfrm>
        </p:grpSpPr>
        <p:sp>
          <p:nvSpPr>
            <p:cNvPr id="24" name="圆角矩形 23"/>
            <p:cNvSpPr/>
            <p:nvPr/>
          </p:nvSpPr>
          <p:spPr>
            <a:xfrm>
              <a:off x="4762500" y="1227873"/>
              <a:ext cx="3152775" cy="82000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9707" name="组合 71"/>
            <p:cNvGrpSpPr>
              <a:grpSpLocks/>
            </p:cNvGrpSpPr>
            <p:nvPr/>
          </p:nvGrpSpPr>
          <p:grpSpPr bwMode="auto">
            <a:xfrm>
              <a:off x="4897451" y="1300979"/>
              <a:ext cx="515326" cy="672163"/>
              <a:chOff x="556681" y="967046"/>
              <a:chExt cx="515326" cy="672163"/>
            </a:xfrm>
          </p:grpSpPr>
          <p:grpSp>
            <p:nvGrpSpPr>
              <p:cNvPr id="29708" name="组合 73"/>
              <p:cNvGrpSpPr>
                <a:grpSpLocks/>
              </p:cNvGrpSpPr>
              <p:nvPr/>
            </p:nvGrpSpPr>
            <p:grpSpPr bwMode="auto">
              <a:xfrm>
                <a:off x="556681" y="967046"/>
                <a:ext cx="515326" cy="672163"/>
                <a:chOff x="10325100" y="303213"/>
                <a:chExt cx="912815" cy="1190625"/>
              </a:xfrm>
            </p:grpSpPr>
            <p:sp>
              <p:nvSpPr>
                <p:cNvPr id="29710" name="Freeform 43"/>
                <p:cNvSpPr>
                  <a:spLocks noChangeArrowheads="1"/>
                </p:cNvSpPr>
                <p:nvPr/>
              </p:nvSpPr>
              <p:spPr bwMode="auto">
                <a:xfrm>
                  <a:off x="10382250" y="360363"/>
                  <a:ext cx="855663" cy="455613"/>
                </a:xfrm>
                <a:custGeom>
                  <a:avLst/>
                  <a:gdLst>
                    <a:gd name="T0" fmla="*/ 855663 w 301"/>
                    <a:gd name="T1" fmla="*/ 113903 h 160"/>
                    <a:gd name="T2" fmla="*/ 739111 w 301"/>
                    <a:gd name="T3" fmla="*/ 0 h 160"/>
                    <a:gd name="T4" fmla="*/ 471894 w 301"/>
                    <a:gd name="T5" fmla="*/ 0 h 160"/>
                    <a:gd name="T6" fmla="*/ 116552 w 301"/>
                    <a:gd name="T7" fmla="*/ 0 h 160"/>
                    <a:gd name="T8" fmla="*/ 0 w 301"/>
                    <a:gd name="T9" fmla="*/ 113903 h 160"/>
                    <a:gd name="T10" fmla="*/ 0 w 301"/>
                    <a:gd name="T11" fmla="*/ 122446 h 160"/>
                    <a:gd name="T12" fmla="*/ 0 w 301"/>
                    <a:gd name="T13" fmla="*/ 130989 h 160"/>
                    <a:gd name="T14" fmla="*/ 0 w 301"/>
                    <a:gd name="T15" fmla="*/ 133836 h 160"/>
                    <a:gd name="T16" fmla="*/ 0 w 301"/>
                    <a:gd name="T17" fmla="*/ 133836 h 160"/>
                    <a:gd name="T18" fmla="*/ 116552 w 301"/>
                    <a:gd name="T19" fmla="*/ 247740 h 160"/>
                    <a:gd name="T20" fmla="*/ 253003 w 301"/>
                    <a:gd name="T21" fmla="*/ 247740 h 160"/>
                    <a:gd name="T22" fmla="*/ 253003 w 301"/>
                    <a:gd name="T23" fmla="*/ 455613 h 160"/>
                    <a:gd name="T24" fmla="*/ 855663 w 301"/>
                    <a:gd name="T25" fmla="*/ 455613 h 160"/>
                    <a:gd name="T26" fmla="*/ 855663 w 301"/>
                    <a:gd name="T27" fmla="*/ 113903 h 16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01"/>
                    <a:gd name="T43" fmla="*/ 0 h 160"/>
                    <a:gd name="T44" fmla="*/ 301 w 301"/>
                    <a:gd name="T45" fmla="*/ 160 h 16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01" h="160">
                      <a:moveTo>
                        <a:pt x="301" y="40"/>
                      </a:moveTo>
                      <a:cubicBezTo>
                        <a:pt x="300" y="18"/>
                        <a:pt x="282" y="0"/>
                        <a:pt x="260" y="0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1" y="69"/>
                        <a:pt x="19" y="87"/>
                        <a:pt x="41" y="87"/>
                      </a:cubicBezTo>
                      <a:cubicBezTo>
                        <a:pt x="89" y="87"/>
                        <a:pt x="89" y="87"/>
                        <a:pt x="89" y="87"/>
                      </a:cubicBezTo>
                      <a:cubicBezTo>
                        <a:pt x="89" y="160"/>
                        <a:pt x="89" y="160"/>
                        <a:pt x="89" y="160"/>
                      </a:cubicBezTo>
                      <a:cubicBezTo>
                        <a:pt x="301" y="160"/>
                        <a:pt x="301" y="160"/>
                        <a:pt x="301" y="160"/>
                      </a:cubicBezTo>
                      <a:cubicBezTo>
                        <a:pt x="301" y="40"/>
                        <a:pt x="301" y="40"/>
                        <a:pt x="301" y="40"/>
                      </a:cubicBezTo>
                    </a:path>
                  </a:pathLst>
                </a:custGeom>
                <a:solidFill>
                  <a:srgbClr val="F9EEE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1" name="Freeform 44"/>
                <p:cNvSpPr>
                  <a:spLocks noChangeArrowheads="1"/>
                </p:cNvSpPr>
                <p:nvPr/>
              </p:nvSpPr>
              <p:spPr bwMode="auto">
                <a:xfrm>
                  <a:off x="10375900" y="396875"/>
                  <a:ext cx="38100" cy="52388"/>
                </a:xfrm>
                <a:custGeom>
                  <a:avLst/>
                  <a:gdLst>
                    <a:gd name="T0" fmla="*/ 38100 w 13"/>
                    <a:gd name="T1" fmla="*/ 0 h 18"/>
                    <a:gd name="T2" fmla="*/ 0 w 13"/>
                    <a:gd name="T3" fmla="*/ 0 h 18"/>
                    <a:gd name="T4" fmla="*/ 0 w 13"/>
                    <a:gd name="T5" fmla="*/ 52388 h 18"/>
                    <a:gd name="T6" fmla="*/ 8792 w 13"/>
                    <a:gd name="T7" fmla="*/ 52388 h 18"/>
                    <a:gd name="T8" fmla="*/ 38100 w 13"/>
                    <a:gd name="T9" fmla="*/ 0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18"/>
                    <a:gd name="T17" fmla="*/ 13 w 13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18">
                      <a:moveTo>
                        <a:pt x="1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1"/>
                        <a:pt x="8" y="5"/>
                        <a:pt x="13" y="0"/>
                      </a:cubicBezTo>
                    </a:path>
                  </a:pathLst>
                </a:custGeom>
                <a:solidFill>
                  <a:srgbClr val="F9C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2" name="Freeform 45"/>
                <p:cNvSpPr>
                  <a:spLocks noChangeArrowheads="1"/>
                </p:cNvSpPr>
                <p:nvPr/>
              </p:nvSpPr>
              <p:spPr bwMode="auto">
                <a:xfrm>
                  <a:off x="10385425" y="396875"/>
                  <a:ext cx="852488" cy="168275"/>
                </a:xfrm>
                <a:custGeom>
                  <a:avLst/>
                  <a:gdLst>
                    <a:gd name="T0" fmla="*/ 684832 w 300"/>
                    <a:gd name="T1" fmla="*/ 0 h 59"/>
                    <a:gd name="T2" fmla="*/ 679149 w 300"/>
                    <a:gd name="T3" fmla="*/ 0 h 59"/>
                    <a:gd name="T4" fmla="*/ 28416 w 300"/>
                    <a:gd name="T5" fmla="*/ 0 h 59"/>
                    <a:gd name="T6" fmla="*/ 0 w 300"/>
                    <a:gd name="T7" fmla="*/ 51338 h 59"/>
                    <a:gd name="T8" fmla="*/ 735981 w 300"/>
                    <a:gd name="T9" fmla="*/ 51338 h 59"/>
                    <a:gd name="T10" fmla="*/ 852488 w 300"/>
                    <a:gd name="T11" fmla="*/ 168275 h 59"/>
                    <a:gd name="T12" fmla="*/ 852488 w 300"/>
                    <a:gd name="T13" fmla="*/ 168275 h 59"/>
                    <a:gd name="T14" fmla="*/ 684832 w 300"/>
                    <a:gd name="T15" fmla="*/ 0 h 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0"/>
                    <a:gd name="T25" fmla="*/ 0 h 59"/>
                    <a:gd name="T26" fmla="*/ 300 w 300"/>
                    <a:gd name="T27" fmla="*/ 59 h 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0" h="59">
                      <a:moveTo>
                        <a:pt x="241" y="0"/>
                      </a:moveTo>
                      <a:cubicBezTo>
                        <a:pt x="241" y="0"/>
                        <a:pt x="240" y="0"/>
                        <a:pt x="23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5"/>
                        <a:pt x="2" y="11"/>
                        <a:pt x="0" y="18"/>
                      </a:cubicBezTo>
                      <a:cubicBezTo>
                        <a:pt x="259" y="18"/>
                        <a:pt x="259" y="18"/>
                        <a:pt x="259" y="18"/>
                      </a:cubicBezTo>
                      <a:cubicBezTo>
                        <a:pt x="281" y="18"/>
                        <a:pt x="299" y="36"/>
                        <a:pt x="300" y="59"/>
                      </a:cubicBezTo>
                      <a:cubicBezTo>
                        <a:pt x="300" y="59"/>
                        <a:pt x="300" y="59"/>
                        <a:pt x="300" y="59"/>
                      </a:cubicBezTo>
                      <a:cubicBezTo>
                        <a:pt x="300" y="25"/>
                        <a:pt x="297" y="0"/>
                        <a:pt x="241" y="0"/>
                      </a:cubicBezTo>
                    </a:path>
                  </a:pathLst>
                </a:custGeom>
                <a:solidFill>
                  <a:srgbClr val="F3DED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3" name="Freeform 46"/>
                <p:cNvSpPr>
                  <a:spLocks noChangeArrowheads="1"/>
                </p:cNvSpPr>
                <p:nvPr/>
              </p:nvSpPr>
              <p:spPr bwMode="auto">
                <a:xfrm>
                  <a:off x="10375900" y="496888"/>
                  <a:ext cx="23813" cy="53975"/>
                </a:xfrm>
                <a:custGeom>
                  <a:avLst/>
                  <a:gdLst>
                    <a:gd name="T0" fmla="*/ 5953 w 8"/>
                    <a:gd name="T1" fmla="*/ 0 h 19"/>
                    <a:gd name="T2" fmla="*/ 0 w 8"/>
                    <a:gd name="T3" fmla="*/ 0 h 19"/>
                    <a:gd name="T4" fmla="*/ 0 w 8"/>
                    <a:gd name="T5" fmla="*/ 53975 h 19"/>
                    <a:gd name="T6" fmla="*/ 23813 w 8"/>
                    <a:gd name="T7" fmla="*/ 53975 h 19"/>
                    <a:gd name="T8" fmla="*/ 5953 w 8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9"/>
                    <a:gd name="T17" fmla="*/ 8 w 8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9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4" y="13"/>
                        <a:pt x="2" y="7"/>
                        <a:pt x="2" y="0"/>
                      </a:cubicBezTo>
                    </a:path>
                  </a:pathLst>
                </a:custGeom>
                <a:solidFill>
                  <a:srgbClr val="F9C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4" name="Freeform 47"/>
                <p:cNvSpPr>
                  <a:spLocks noChangeArrowheads="1"/>
                </p:cNvSpPr>
                <p:nvPr/>
              </p:nvSpPr>
              <p:spPr bwMode="auto">
                <a:xfrm>
                  <a:off x="10382250" y="496888"/>
                  <a:ext cx="855663" cy="168275"/>
                </a:xfrm>
                <a:custGeom>
                  <a:avLst/>
                  <a:gdLst>
                    <a:gd name="T0" fmla="*/ 687942 w 301"/>
                    <a:gd name="T1" fmla="*/ 0 h 59"/>
                    <a:gd name="T2" fmla="*/ 682256 w 301"/>
                    <a:gd name="T3" fmla="*/ 0 h 59"/>
                    <a:gd name="T4" fmla="*/ 0 w 301"/>
                    <a:gd name="T5" fmla="*/ 0 h 59"/>
                    <a:gd name="T6" fmla="*/ 17056 w 301"/>
                    <a:gd name="T7" fmla="*/ 54190 h 59"/>
                    <a:gd name="T8" fmla="*/ 739111 w 301"/>
                    <a:gd name="T9" fmla="*/ 54190 h 59"/>
                    <a:gd name="T10" fmla="*/ 855663 w 301"/>
                    <a:gd name="T11" fmla="*/ 168275 h 59"/>
                    <a:gd name="T12" fmla="*/ 855663 w 301"/>
                    <a:gd name="T13" fmla="*/ 168275 h 59"/>
                    <a:gd name="T14" fmla="*/ 687942 w 301"/>
                    <a:gd name="T15" fmla="*/ 0 h 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01"/>
                    <a:gd name="T25" fmla="*/ 0 h 59"/>
                    <a:gd name="T26" fmla="*/ 301 w 301"/>
                    <a:gd name="T27" fmla="*/ 59 h 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01" h="59">
                      <a:moveTo>
                        <a:pt x="242" y="0"/>
                      </a:moveTo>
                      <a:cubicBezTo>
                        <a:pt x="242" y="0"/>
                        <a:pt x="241" y="0"/>
                        <a:pt x="24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"/>
                        <a:pt x="2" y="13"/>
                        <a:pt x="6" y="19"/>
                      </a:cubicBezTo>
                      <a:cubicBezTo>
                        <a:pt x="260" y="19"/>
                        <a:pt x="260" y="19"/>
                        <a:pt x="260" y="19"/>
                      </a:cubicBezTo>
                      <a:cubicBezTo>
                        <a:pt x="282" y="19"/>
                        <a:pt x="300" y="37"/>
                        <a:pt x="301" y="59"/>
                      </a:cubicBezTo>
                      <a:cubicBezTo>
                        <a:pt x="301" y="59"/>
                        <a:pt x="301" y="59"/>
                        <a:pt x="301" y="59"/>
                      </a:cubicBezTo>
                      <a:cubicBezTo>
                        <a:pt x="301" y="26"/>
                        <a:pt x="298" y="0"/>
                        <a:pt x="242" y="0"/>
                      </a:cubicBezTo>
                    </a:path>
                  </a:pathLst>
                </a:custGeom>
                <a:solidFill>
                  <a:srgbClr val="F3DED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5" name="Freeform 48"/>
                <p:cNvSpPr>
                  <a:spLocks noChangeArrowheads="1"/>
                </p:cNvSpPr>
                <p:nvPr/>
              </p:nvSpPr>
              <p:spPr bwMode="auto">
                <a:xfrm>
                  <a:off x="10325102" y="303213"/>
                  <a:ext cx="912813" cy="1139824"/>
                </a:xfrm>
                <a:custGeom>
                  <a:avLst/>
                  <a:gdLst>
                    <a:gd name="T0" fmla="*/ 739350 w 321"/>
                    <a:gd name="T1" fmla="*/ 304903 h 400"/>
                    <a:gd name="T2" fmla="*/ 739350 w 321"/>
                    <a:gd name="T3" fmla="*/ 304903 h 400"/>
                    <a:gd name="T4" fmla="*/ 554513 w 321"/>
                    <a:gd name="T5" fmla="*/ 304903 h 400"/>
                    <a:gd name="T6" fmla="*/ 173463 w 321"/>
                    <a:gd name="T7" fmla="*/ 304903 h 400"/>
                    <a:gd name="T8" fmla="*/ 56873 w 321"/>
                    <a:gd name="T9" fmla="*/ 190921 h 400"/>
                    <a:gd name="T10" fmla="*/ 56873 w 321"/>
                    <a:gd name="T11" fmla="*/ 190921 h 400"/>
                    <a:gd name="T12" fmla="*/ 56873 w 321"/>
                    <a:gd name="T13" fmla="*/ 188071 h 400"/>
                    <a:gd name="T14" fmla="*/ 56873 w 321"/>
                    <a:gd name="T15" fmla="*/ 179522 h 400"/>
                    <a:gd name="T16" fmla="*/ 56873 w 321"/>
                    <a:gd name="T17" fmla="*/ 170974 h 400"/>
                    <a:gd name="T18" fmla="*/ 173463 w 321"/>
                    <a:gd name="T19" fmla="*/ 56991 h 400"/>
                    <a:gd name="T20" fmla="*/ 528920 w 321"/>
                    <a:gd name="T21" fmla="*/ 56991 h 400"/>
                    <a:gd name="T22" fmla="*/ 796223 w 321"/>
                    <a:gd name="T23" fmla="*/ 56991 h 400"/>
                    <a:gd name="T24" fmla="*/ 912813 w 321"/>
                    <a:gd name="T25" fmla="*/ 170974 h 400"/>
                    <a:gd name="T26" fmla="*/ 739350 w 321"/>
                    <a:gd name="T27" fmla="*/ 2850 h 400"/>
                    <a:gd name="T28" fmla="*/ 173463 w 321"/>
                    <a:gd name="T29" fmla="*/ 2850 h 400"/>
                    <a:gd name="T30" fmla="*/ 0 w 321"/>
                    <a:gd name="T31" fmla="*/ 176673 h 400"/>
                    <a:gd name="T32" fmla="*/ 0 w 321"/>
                    <a:gd name="T33" fmla="*/ 302053 h 400"/>
                    <a:gd name="T34" fmla="*/ 0 w 321"/>
                    <a:gd name="T35" fmla="*/ 302053 h 400"/>
                    <a:gd name="T36" fmla="*/ 0 w 321"/>
                    <a:gd name="T37" fmla="*/ 966001 h 400"/>
                    <a:gd name="T38" fmla="*/ 173463 w 321"/>
                    <a:gd name="T39" fmla="*/ 1139824 h 400"/>
                    <a:gd name="T40" fmla="*/ 739350 w 321"/>
                    <a:gd name="T41" fmla="*/ 1139824 h 400"/>
                    <a:gd name="T42" fmla="*/ 912813 w 321"/>
                    <a:gd name="T43" fmla="*/ 966001 h 400"/>
                    <a:gd name="T44" fmla="*/ 912813 w 321"/>
                    <a:gd name="T45" fmla="*/ 430284 h 400"/>
                    <a:gd name="T46" fmla="*/ 739350 w 321"/>
                    <a:gd name="T47" fmla="*/ 304903 h 40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21"/>
                    <a:gd name="T73" fmla="*/ 0 h 400"/>
                    <a:gd name="T74" fmla="*/ 321 w 321"/>
                    <a:gd name="T75" fmla="*/ 400 h 40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21" h="400">
                      <a:moveTo>
                        <a:pt x="260" y="107"/>
                      </a:moveTo>
                      <a:cubicBezTo>
                        <a:pt x="260" y="107"/>
                        <a:pt x="260" y="107"/>
                        <a:pt x="260" y="107"/>
                      </a:cubicBezTo>
                      <a:cubicBezTo>
                        <a:pt x="195" y="107"/>
                        <a:pt x="195" y="107"/>
                        <a:pt x="195" y="107"/>
                      </a:cubicBezTo>
                      <a:cubicBezTo>
                        <a:pt x="61" y="107"/>
                        <a:pt x="61" y="107"/>
                        <a:pt x="61" y="107"/>
                      </a:cubicBezTo>
                      <a:cubicBezTo>
                        <a:pt x="39" y="107"/>
                        <a:pt x="21" y="89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20" y="38"/>
                        <a:pt x="38" y="20"/>
                        <a:pt x="61" y="20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80" y="20"/>
                        <a:pt x="280" y="20"/>
                        <a:pt x="280" y="20"/>
                      </a:cubicBezTo>
                      <a:cubicBezTo>
                        <a:pt x="302" y="20"/>
                        <a:pt x="320" y="38"/>
                        <a:pt x="321" y="60"/>
                      </a:cubicBezTo>
                      <a:cubicBezTo>
                        <a:pt x="321" y="26"/>
                        <a:pt x="318" y="0"/>
                        <a:pt x="260" y="1"/>
                      </a:cubicBezTo>
                      <a:cubicBezTo>
                        <a:pt x="61" y="1"/>
                        <a:pt x="61" y="1"/>
                        <a:pt x="61" y="1"/>
                      </a:cubicBezTo>
                      <a:cubicBezTo>
                        <a:pt x="27" y="1"/>
                        <a:pt x="0" y="28"/>
                        <a:pt x="0" y="62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339"/>
                        <a:pt x="0" y="339"/>
                        <a:pt x="0" y="339"/>
                      </a:cubicBezTo>
                      <a:cubicBezTo>
                        <a:pt x="0" y="373"/>
                        <a:pt x="27" y="400"/>
                        <a:pt x="61" y="400"/>
                      </a:cubicBezTo>
                      <a:cubicBezTo>
                        <a:pt x="260" y="400"/>
                        <a:pt x="260" y="400"/>
                        <a:pt x="260" y="400"/>
                      </a:cubicBezTo>
                      <a:cubicBezTo>
                        <a:pt x="294" y="400"/>
                        <a:pt x="321" y="373"/>
                        <a:pt x="321" y="339"/>
                      </a:cubicBezTo>
                      <a:cubicBezTo>
                        <a:pt x="321" y="151"/>
                        <a:pt x="321" y="151"/>
                        <a:pt x="321" y="151"/>
                      </a:cubicBezTo>
                      <a:cubicBezTo>
                        <a:pt x="321" y="117"/>
                        <a:pt x="294" y="107"/>
                        <a:pt x="260" y="107"/>
                      </a:cubicBezTo>
                      <a:close/>
                    </a:path>
                  </a:pathLst>
                </a:custGeom>
                <a:solidFill>
                  <a:srgbClr val="AA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6" name="Freeform 49"/>
                <p:cNvSpPr>
                  <a:spLocks noChangeArrowheads="1"/>
                </p:cNvSpPr>
                <p:nvPr/>
              </p:nvSpPr>
              <p:spPr bwMode="auto">
                <a:xfrm>
                  <a:off x="10325100" y="508000"/>
                  <a:ext cx="912813" cy="985838"/>
                </a:xfrm>
                <a:custGeom>
                  <a:avLst/>
                  <a:gdLst>
                    <a:gd name="T0" fmla="*/ 912813 w 321"/>
                    <a:gd name="T1" fmla="*/ 812034 h 346"/>
                    <a:gd name="T2" fmla="*/ 739350 w 321"/>
                    <a:gd name="T3" fmla="*/ 985838 h 346"/>
                    <a:gd name="T4" fmla="*/ 173463 w 321"/>
                    <a:gd name="T5" fmla="*/ 985838 h 346"/>
                    <a:gd name="T6" fmla="*/ 0 w 321"/>
                    <a:gd name="T7" fmla="*/ 812034 h 346"/>
                    <a:gd name="T8" fmla="*/ 0 w 321"/>
                    <a:gd name="T9" fmla="*/ 0 h 346"/>
                    <a:gd name="T10" fmla="*/ 173463 w 321"/>
                    <a:gd name="T11" fmla="*/ 151010 h 346"/>
                    <a:gd name="T12" fmla="*/ 739350 w 321"/>
                    <a:gd name="T13" fmla="*/ 151010 h 346"/>
                    <a:gd name="T14" fmla="*/ 912813 w 321"/>
                    <a:gd name="T15" fmla="*/ 282075 h 346"/>
                    <a:gd name="T16" fmla="*/ 912813 w 321"/>
                    <a:gd name="T17" fmla="*/ 812034 h 3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21"/>
                    <a:gd name="T28" fmla="*/ 0 h 346"/>
                    <a:gd name="T29" fmla="*/ 321 w 321"/>
                    <a:gd name="T30" fmla="*/ 346 h 34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21" h="346">
                      <a:moveTo>
                        <a:pt x="321" y="285"/>
                      </a:moveTo>
                      <a:cubicBezTo>
                        <a:pt x="321" y="319"/>
                        <a:pt x="293" y="346"/>
                        <a:pt x="260" y="346"/>
                      </a:cubicBezTo>
                      <a:cubicBezTo>
                        <a:pt x="61" y="346"/>
                        <a:pt x="61" y="346"/>
                        <a:pt x="61" y="346"/>
                      </a:cubicBezTo>
                      <a:cubicBezTo>
                        <a:pt x="27" y="346"/>
                        <a:pt x="0" y="319"/>
                        <a:pt x="0" y="28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3" y="52"/>
                        <a:pt x="61" y="53"/>
                      </a:cubicBezTo>
                      <a:cubicBezTo>
                        <a:pt x="260" y="53"/>
                        <a:pt x="260" y="53"/>
                        <a:pt x="260" y="53"/>
                      </a:cubicBezTo>
                      <a:cubicBezTo>
                        <a:pt x="293" y="53"/>
                        <a:pt x="321" y="66"/>
                        <a:pt x="321" y="99"/>
                      </a:cubicBezTo>
                      <a:lnTo>
                        <a:pt x="321" y="285"/>
                      </a:lnTo>
                      <a:close/>
                    </a:path>
                  </a:pathLst>
                </a:custGeom>
                <a:solidFill>
                  <a:srgbClr val="DB223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7" name="Freeform 53"/>
                <p:cNvSpPr>
                  <a:spLocks noChangeArrowheads="1"/>
                </p:cNvSpPr>
                <p:nvPr/>
              </p:nvSpPr>
              <p:spPr bwMode="auto">
                <a:xfrm>
                  <a:off x="10507663" y="496888"/>
                  <a:ext cx="133350" cy="111125"/>
                </a:xfrm>
                <a:custGeom>
                  <a:avLst/>
                  <a:gdLst>
                    <a:gd name="T0" fmla="*/ 133350 w 84"/>
                    <a:gd name="T1" fmla="*/ 111125 h 70"/>
                    <a:gd name="T2" fmla="*/ 127000 w 84"/>
                    <a:gd name="T3" fmla="*/ 0 h 70"/>
                    <a:gd name="T4" fmla="*/ 11112 w 84"/>
                    <a:gd name="T5" fmla="*/ 0 h 70"/>
                    <a:gd name="T6" fmla="*/ 0 w 84"/>
                    <a:gd name="T7" fmla="*/ 111125 h 70"/>
                    <a:gd name="T8" fmla="*/ 133350 w 84"/>
                    <a:gd name="T9" fmla="*/ 111125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70"/>
                    <a:gd name="T17" fmla="*/ 84 w 84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70">
                      <a:moveTo>
                        <a:pt x="84" y="70"/>
                      </a:moveTo>
                      <a:lnTo>
                        <a:pt x="80" y="0"/>
                      </a:lnTo>
                      <a:lnTo>
                        <a:pt x="7" y="0"/>
                      </a:lnTo>
                      <a:lnTo>
                        <a:pt x="0" y="70"/>
                      </a:lnTo>
                      <a:lnTo>
                        <a:pt x="84" y="70"/>
                      </a:lnTo>
                      <a:close/>
                    </a:path>
                  </a:pathLst>
                </a:custGeom>
                <a:solidFill>
                  <a:srgbClr val="B7001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29718" name="Freeform 54"/>
                <p:cNvSpPr>
                  <a:spLocks noChangeArrowheads="1"/>
                </p:cNvSpPr>
                <p:nvPr/>
              </p:nvSpPr>
              <p:spPr bwMode="auto">
                <a:xfrm>
                  <a:off x="10507663" y="608013"/>
                  <a:ext cx="133350" cy="304800"/>
                </a:xfrm>
                <a:custGeom>
                  <a:avLst/>
                  <a:gdLst>
                    <a:gd name="T0" fmla="*/ 0 w 84"/>
                    <a:gd name="T1" fmla="*/ 0 h 192"/>
                    <a:gd name="T2" fmla="*/ 0 w 84"/>
                    <a:gd name="T3" fmla="*/ 304800 h 192"/>
                    <a:gd name="T4" fmla="*/ 65088 w 84"/>
                    <a:gd name="T5" fmla="*/ 258763 h 192"/>
                    <a:gd name="T6" fmla="*/ 133350 w 84"/>
                    <a:gd name="T7" fmla="*/ 304800 h 192"/>
                    <a:gd name="T8" fmla="*/ 133350 w 84"/>
                    <a:gd name="T9" fmla="*/ 0 h 192"/>
                    <a:gd name="T10" fmla="*/ 0 w 84"/>
                    <a:gd name="T11" fmla="*/ 0 h 1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192"/>
                    <a:gd name="T20" fmla="*/ 84 w 84"/>
                    <a:gd name="T21" fmla="*/ 192 h 1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41" y="163"/>
                      </a:lnTo>
                      <a:lnTo>
                        <a:pt x="84" y="192"/>
                      </a:lnTo>
                      <a:lnTo>
                        <a:pt x="8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2D2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29709" name="图片 26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41407" y="1254731"/>
                <a:ext cx="354334" cy="2547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9704" name="文本框 85"/>
          <p:cNvSpPr txBox="1">
            <a:spLocks noChangeArrowheads="1"/>
          </p:cNvSpPr>
          <p:nvPr/>
        </p:nvSpPr>
        <p:spPr bwMode="auto">
          <a:xfrm>
            <a:off x="1433513" y="3314700"/>
            <a:ext cx="1620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文言句式</a:t>
            </a:r>
          </a:p>
        </p:txBody>
      </p:sp>
      <p:sp>
        <p:nvSpPr>
          <p:cNvPr id="29705" name="文本框 2"/>
          <p:cNvSpPr txBox="1">
            <a:spLocks noChangeArrowheads="1"/>
          </p:cNvSpPr>
          <p:nvPr/>
        </p:nvSpPr>
        <p:spPr bwMode="auto">
          <a:xfrm>
            <a:off x="1238250" y="3879850"/>
            <a:ext cx="66976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）南冥者，天池也（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判断句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者，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也”，表判断）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）去以六月息者也（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倒装句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。介词结构后置，正常语序为“以六月息者去也”）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pic>
        <p:nvPicPr>
          <p:cNvPr id="30723" name="Picture 2" descr="G:\小插图\7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1538288"/>
            <a:ext cx="6996112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3227388" y="2905125"/>
            <a:ext cx="34417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精读</a:t>
            </a:r>
            <a:r>
              <a:rPr lang="en-US" altLang="zh-CN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北冥有鱼</a:t>
            </a:r>
            <a:r>
              <a:rPr lang="en-US" altLang="zh-CN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》，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pic>
        <p:nvPicPr>
          <p:cNvPr id="30725" name="Picture 3" descr="G:\小插图\bk_f9ab1fd8d3deb53a329f529cf228fb6f_tBcl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" y="4808538"/>
            <a:ext cx="13192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1079500" y="1719263"/>
            <a:ext cx="72374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、这段文字分几个层次？各写了什么意思？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5875" y="2576513"/>
            <a:ext cx="3060700" cy="1079500"/>
            <a:chOff x="15875" y="2577278"/>
            <a:chExt cx="3060700" cy="1079500"/>
          </a:xfrm>
        </p:grpSpPr>
        <p:pic>
          <p:nvPicPr>
            <p:cNvPr id="31754" name="Picture 3" descr="G:\小插图\101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75" y="2577278"/>
              <a:ext cx="3060700" cy="1079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5" name="TextBox 1"/>
            <p:cNvSpPr txBox="1">
              <a:spLocks noChangeArrowheads="1"/>
            </p:cNvSpPr>
            <p:nvPr/>
          </p:nvSpPr>
          <p:spPr bwMode="auto">
            <a:xfrm>
              <a:off x="956253" y="2985703"/>
              <a:ext cx="143076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第一层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5875" y="4464050"/>
            <a:ext cx="3060700" cy="920750"/>
            <a:chOff x="15875" y="4463938"/>
            <a:chExt cx="3060700" cy="920750"/>
          </a:xfrm>
        </p:grpSpPr>
        <p:pic>
          <p:nvPicPr>
            <p:cNvPr id="31752" name="Picture 2" descr="G:\小插图\1015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75" y="4463938"/>
              <a:ext cx="3060700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TextBox 27"/>
            <p:cNvSpPr txBox="1">
              <a:spLocks noChangeArrowheads="1"/>
            </p:cNvSpPr>
            <p:nvPr/>
          </p:nvSpPr>
          <p:spPr bwMode="auto">
            <a:xfrm>
              <a:off x="1017923" y="4806891"/>
              <a:ext cx="143076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第二层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65550" y="2765425"/>
            <a:ext cx="4443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BBB61"/>
                </a:solidFill>
                <a:latin typeface="微软雅黑" pitchFamily="34" charset="-122"/>
                <a:ea typeface="微软雅黑" pitchFamily="34" charset="-122"/>
              </a:rPr>
              <a:t>鱼变为鸟，鲲变为鹏，描绘了鹏的变化和展翅高飞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679825" y="4483100"/>
            <a:ext cx="44434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BBB61"/>
                </a:solidFill>
                <a:latin typeface="微软雅黑" pitchFamily="34" charset="-122"/>
                <a:ea typeface="微软雅黑" pitchFamily="34" charset="-122"/>
              </a:rPr>
              <a:t>“鹏南飞”有所待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导入新知</a:t>
            </a:r>
          </a:p>
        </p:txBody>
      </p:sp>
      <p:sp>
        <p:nvSpPr>
          <p:cNvPr id="14339" name="文本框 16"/>
          <p:cNvSpPr txBox="1">
            <a:spLocks noChangeArrowheads="1"/>
          </p:cNvSpPr>
          <p:nvPr/>
        </p:nvSpPr>
        <p:spPr bwMode="auto">
          <a:xfrm>
            <a:off x="387350" y="1581150"/>
            <a:ext cx="78851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有这么一个人，他做了一个梦，梦见自己变成了一只蝴蝶。梦醒后，他自己糊涂了：是自己变成了蝴蝶，还是蝴蝶变成了自己？这个人就是庄子。今天我们就来学习他的两篇短文，了解其人其事。</a:t>
            </a:r>
          </a:p>
        </p:txBody>
      </p:sp>
      <p:pic>
        <p:nvPicPr>
          <p:cNvPr id="1026" name="Picture 2" descr="t01ea9030751474f1b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" y="3889375"/>
            <a:ext cx="2682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t01bd432a2a408dbf8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8200" y="3949700"/>
            <a:ext cx="2173288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t018e2e9de83ce44a0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5375" y="3992563"/>
            <a:ext cx="2236788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77875" y="2892425"/>
            <a:ext cx="6945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这个人就是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。今天我们就来学习他的两篇短文，了解其人其事。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46138" y="2513013"/>
            <a:ext cx="7813675" cy="3970337"/>
          </a:xfrm>
          <a:prstGeom prst="rect">
            <a:avLst/>
          </a:prstGeom>
          <a:noFill/>
          <a:ln w="28575" cmpd="thickThin">
            <a:noFill/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BBB61"/>
                </a:solidFill>
                <a:latin typeface="微软雅黑" pitchFamily="34" charset="-122"/>
                <a:ea typeface="微软雅黑" pitchFamily="34" charset="-122"/>
              </a:rPr>
              <a:t>    鲲鹏形体硕大无比，变化神奇莫测，奋飞时气势壮美。作者从体大、背大、翼大以及活动范围大四个方面极写鲲鹏形象的磅礴壮观。用夸张的手法描述鲲鹏，“不知其几千里也”言其形，“若垂天之云”言其翼，“北冥”“南冥”“九万里”言其活动天地，极言鲲鹏形体之大、变化之神奇、飞腾时气势之壮观，一开头就向我们展示了一幅雄奇壮丽的画卷。</a:t>
            </a:r>
          </a:p>
        </p:txBody>
      </p:sp>
      <p:sp>
        <p:nvSpPr>
          <p:cNvPr id="32772" name="文本框 4"/>
          <p:cNvSpPr txBox="1">
            <a:spLocks noChangeArrowheads="1"/>
          </p:cNvSpPr>
          <p:nvPr/>
        </p:nvSpPr>
        <p:spPr bwMode="auto">
          <a:xfrm>
            <a:off x="1160463" y="1477963"/>
            <a:ext cx="6621462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、大鹏的形象是怎样的？作者又是怎样描写这一形象的呢？</a:t>
            </a:r>
          </a:p>
        </p:txBody>
      </p:sp>
      <p:pic>
        <p:nvPicPr>
          <p:cNvPr id="32773" name="Picture 2" descr="G:\小插图\文本框图片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138" y="2613025"/>
            <a:ext cx="7910512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3" descr="G:\小插图\人物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5600" y="711200"/>
            <a:ext cx="9747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G:\小插图\文本框图片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8088" y="3144838"/>
            <a:ext cx="7237412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57313" y="3144838"/>
            <a:ext cx="6321425" cy="2862262"/>
          </a:xfrm>
          <a:prstGeom prst="rect">
            <a:avLst/>
          </a:prstGeom>
          <a:noFill/>
          <a:ln w="28575" cmpd="thickThin">
            <a:noFill/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此句运用了丰富的想象，奇特的夸张，刻画了鲲鹏振翅拍水，盘旋飞向九万里高空的形象，这一形象能激发人的豪情壮志，具有强烈的艺术感染力。同时，作者运用“击”“抟”等字传神、生动，让人产生丰富的想象和联想。</a:t>
            </a:r>
          </a:p>
        </p:txBody>
      </p:sp>
      <p:sp>
        <p:nvSpPr>
          <p:cNvPr id="33797" name="文本框 4"/>
          <p:cNvSpPr txBox="1">
            <a:spLocks noChangeArrowheads="1"/>
          </p:cNvSpPr>
          <p:nvPr/>
        </p:nvSpPr>
        <p:spPr bwMode="auto">
          <a:xfrm>
            <a:off x="1208088" y="1455738"/>
            <a:ext cx="66198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、赏析“鹏之徙于南冥也，水击三千里，抟扶摇而上者九万里，去以六月息者也。”一句的表达效果。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G:\小插图\图片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7075" y="4481513"/>
            <a:ext cx="10064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68625" y="3287713"/>
            <a:ext cx="4371975" cy="1754187"/>
          </a:xfrm>
          <a:prstGeom prst="rect">
            <a:avLst/>
          </a:prstGeom>
          <a:noFill/>
          <a:ln w="28575" cmpd="thickThin">
            <a:solidFill>
              <a:srgbClr val="FF2D2D"/>
            </a:solidFill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鲲鹏御风而行，说明任何事物的存在都是依附于一定的条件，它们的活动都是有所凭借。</a:t>
            </a:r>
          </a:p>
        </p:txBody>
      </p:sp>
      <p:sp>
        <p:nvSpPr>
          <p:cNvPr id="34821" name="文本框 4"/>
          <p:cNvSpPr txBox="1">
            <a:spLocks noChangeArrowheads="1"/>
          </p:cNvSpPr>
          <p:nvPr/>
        </p:nvSpPr>
        <p:spPr bwMode="auto">
          <a:xfrm>
            <a:off x="1198563" y="1978025"/>
            <a:ext cx="68849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、作者这篇文章借鲲鹏的寓言想要说明什么道理？</a:t>
            </a:r>
          </a:p>
        </p:txBody>
      </p:sp>
      <p:pic>
        <p:nvPicPr>
          <p:cNvPr id="34822" name="Picture 2" descr="G:\小插图\人物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5" y="2841625"/>
            <a:ext cx="26289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G:\小插图\人物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5350" y="2705100"/>
            <a:ext cx="25717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11275" y="3132138"/>
            <a:ext cx="5422900" cy="1938337"/>
          </a:xfrm>
          <a:prstGeom prst="rect">
            <a:avLst/>
          </a:prstGeom>
          <a:noFill/>
          <a:ln w="28575" cmpd="thickThin">
            <a:solidFill>
              <a:srgbClr val="FF2D2D"/>
            </a:solidFill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    “天之苍苍，其正色邪？其远而无所至极邪”的意思告诉我们：鹏鸟并不能弄清天的本色，鹏鸟认识也是有局限的啊。由此可知人对事物的认识是有局限的。</a:t>
            </a:r>
          </a:p>
        </p:txBody>
      </p:sp>
      <p:sp>
        <p:nvSpPr>
          <p:cNvPr id="35845" name="文本框 4"/>
          <p:cNvSpPr txBox="1">
            <a:spLocks noChangeArrowheads="1"/>
          </p:cNvSpPr>
          <p:nvPr/>
        </p:nvSpPr>
        <p:spPr bwMode="auto">
          <a:xfrm>
            <a:off x="1311275" y="1376363"/>
            <a:ext cx="68865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、任何事物的存在都是依附于一定的条件，那么人对事物的认识有没有局限呢？从文中找出相应的句子作佐证。</a:t>
            </a:r>
          </a:p>
        </p:txBody>
      </p:sp>
      <p:pic>
        <p:nvPicPr>
          <p:cNvPr id="35846" name="Picture 2" descr="G:\小插图\4 (3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" y="1855788"/>
            <a:ext cx="98425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G:\小插图\10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0" y="2398713"/>
            <a:ext cx="607377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84350" y="2846388"/>
            <a:ext cx="4756150" cy="2308225"/>
          </a:xfrm>
          <a:prstGeom prst="rect">
            <a:avLst/>
          </a:prstGeom>
          <a:noFill/>
          <a:ln w="28575" cmpd="thickThin">
            <a:noFill/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在这篇文章中，庄子以鹏喻人，从鹏的局限来说明人的局限。这样使文章生动活泼，寓意隽永，感染力强。</a:t>
            </a:r>
          </a:p>
        </p:txBody>
      </p:sp>
      <p:sp>
        <p:nvSpPr>
          <p:cNvPr id="36869" name="文本框 4"/>
          <p:cNvSpPr txBox="1">
            <a:spLocks noChangeArrowheads="1"/>
          </p:cNvSpPr>
          <p:nvPr/>
        </p:nvSpPr>
        <p:spPr bwMode="auto">
          <a:xfrm>
            <a:off x="1311275" y="1457325"/>
            <a:ext cx="688657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、从这篇故事中，可以看出庄子寓言故事有什么特点？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pic>
        <p:nvPicPr>
          <p:cNvPr id="37891" name="Picture 2" descr="G:\小插图\7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1538288"/>
            <a:ext cx="6996112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3227388" y="2905125"/>
            <a:ext cx="34417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精读</a:t>
            </a:r>
            <a:r>
              <a:rPr lang="en-US" altLang="zh-CN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庄子与惠子游于濠上</a:t>
            </a:r>
            <a:r>
              <a:rPr lang="en-US" altLang="zh-CN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》，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pic>
        <p:nvPicPr>
          <p:cNvPr id="37893" name="Picture 3" descr="G:\小插图\bk_f9ab1fd8d3deb53a329f529cf228fb6f_tBcl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" y="4808538"/>
            <a:ext cx="13192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38915" name="文本框 4"/>
          <p:cNvSpPr txBox="1">
            <a:spLocks noChangeArrowheads="1"/>
          </p:cNvSpPr>
          <p:nvPr/>
        </p:nvSpPr>
        <p:spPr bwMode="auto">
          <a:xfrm>
            <a:off x="1311275" y="1457325"/>
            <a:ext cx="688657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、庄子与惠子的论辩十分巧妙，试说说巧妙在哪里。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311086" y="2904565"/>
            <a:ext cx="1636509" cy="10757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转换角度思考问题</a:t>
            </a:r>
          </a:p>
        </p:txBody>
      </p:sp>
      <p:sp>
        <p:nvSpPr>
          <p:cNvPr id="3" name="椭圆 2"/>
          <p:cNvSpPr/>
          <p:nvPr/>
        </p:nvSpPr>
        <p:spPr>
          <a:xfrm>
            <a:off x="3550023" y="2904565"/>
            <a:ext cx="1204181" cy="1075764"/>
          </a:xfrm>
          <a:prstGeom prst="ellipse">
            <a:avLst/>
          </a:prstGeom>
          <a:solidFill>
            <a:srgbClr val="2BBB61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故意曲解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311086" y="4260029"/>
            <a:ext cx="1636509" cy="10757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转换问题的角度</a:t>
            </a:r>
          </a:p>
        </p:txBody>
      </p:sp>
      <p:sp>
        <p:nvSpPr>
          <p:cNvPr id="23" name="椭圆 22"/>
          <p:cNvSpPr/>
          <p:nvPr/>
        </p:nvSpPr>
        <p:spPr>
          <a:xfrm>
            <a:off x="3550022" y="4260029"/>
            <a:ext cx="1204181" cy="1075764"/>
          </a:xfrm>
          <a:prstGeom prst="ellipse">
            <a:avLst/>
          </a:prstGeom>
          <a:solidFill>
            <a:srgbClr val="2BBB61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偷换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024438" y="3344863"/>
            <a:ext cx="923925" cy="785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894263" y="4367213"/>
            <a:ext cx="1054100" cy="527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爆炸形 2 9"/>
          <p:cNvSpPr/>
          <p:nvPr/>
        </p:nvSpPr>
        <p:spPr>
          <a:xfrm>
            <a:off x="6303981" y="3582297"/>
            <a:ext cx="1893344" cy="1570616"/>
          </a:xfrm>
          <a:prstGeom prst="irregularSeal2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诡辩之术</a:t>
            </a:r>
          </a:p>
        </p:txBody>
      </p:sp>
      <p:sp>
        <p:nvSpPr>
          <p:cNvPr id="13" name="右箭头 12"/>
          <p:cNvSpPr/>
          <p:nvPr/>
        </p:nvSpPr>
        <p:spPr>
          <a:xfrm>
            <a:off x="3076575" y="3344863"/>
            <a:ext cx="279400" cy="968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3076575" y="4691063"/>
            <a:ext cx="279400" cy="968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G:\小插图\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25" y="1846263"/>
            <a:ext cx="4605338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95638" y="2782888"/>
            <a:ext cx="2871787" cy="1754187"/>
          </a:xfrm>
          <a:prstGeom prst="rect">
            <a:avLst/>
          </a:prstGeom>
          <a:noFill/>
          <a:ln w="28575" cmpd="thickThin">
            <a:noFill/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庄子认为鱼“乐”，其实是他愉悦心境的投射与外化。</a:t>
            </a:r>
          </a:p>
        </p:txBody>
      </p:sp>
      <p:sp>
        <p:nvSpPr>
          <p:cNvPr id="39941" name="文本框 4"/>
          <p:cNvSpPr txBox="1">
            <a:spLocks noChangeArrowheads="1"/>
          </p:cNvSpPr>
          <p:nvPr/>
        </p:nvSpPr>
        <p:spPr bwMode="auto">
          <a:xfrm>
            <a:off x="1311275" y="1457325"/>
            <a:ext cx="6886575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、庄子认为“出游从容”的鱼儿很快乐，表现了他怎样的心境？</a:t>
            </a:r>
          </a:p>
        </p:txBody>
      </p:sp>
      <p:pic>
        <p:nvPicPr>
          <p:cNvPr id="39942" name="Picture 3" descr="G:\小插图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" y="5076825"/>
            <a:ext cx="1443038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0963" name="文本框 4"/>
          <p:cNvSpPr txBox="1">
            <a:spLocks noChangeArrowheads="1"/>
          </p:cNvSpPr>
          <p:nvPr/>
        </p:nvSpPr>
        <p:spPr bwMode="auto">
          <a:xfrm>
            <a:off x="1311275" y="1457325"/>
            <a:ext cx="6886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、通过二人的辩论，你认为谁才是胜者？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550022" y="2495775"/>
            <a:ext cx="1636509" cy="10757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偷换概念化解难题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37367" y="2522669"/>
            <a:ext cx="1204181" cy="1075764"/>
          </a:xfrm>
          <a:prstGeom prst="ellipse">
            <a:avLst/>
          </a:prstGeom>
          <a:solidFill>
            <a:srgbClr val="2BBB61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庄子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399360" y="3958816"/>
            <a:ext cx="1636509" cy="10757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有理而问逻辑性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</a:p>
        </p:txBody>
      </p:sp>
      <p:sp>
        <p:nvSpPr>
          <p:cNvPr id="23" name="椭圆 22"/>
          <p:cNvSpPr/>
          <p:nvPr/>
        </p:nvSpPr>
        <p:spPr>
          <a:xfrm>
            <a:off x="1537366" y="4066391"/>
            <a:ext cx="1204181" cy="1075764"/>
          </a:xfrm>
          <a:prstGeom prst="ellipse">
            <a:avLst/>
          </a:prstGeom>
          <a:solidFill>
            <a:srgbClr val="2BBB61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惠子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314950" y="3189288"/>
            <a:ext cx="925513" cy="785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186363" y="4243388"/>
            <a:ext cx="1054100" cy="527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右箭头 12"/>
          <p:cNvSpPr/>
          <p:nvPr/>
        </p:nvSpPr>
        <p:spPr>
          <a:xfrm>
            <a:off x="3076575" y="3049588"/>
            <a:ext cx="279400" cy="968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2882900" y="4506913"/>
            <a:ext cx="279400" cy="968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378575" y="2762250"/>
            <a:ext cx="2228850" cy="2608263"/>
            <a:chOff x="6379284" y="2761623"/>
            <a:chExt cx="2227393" cy="2609535"/>
          </a:xfrm>
        </p:grpSpPr>
        <p:pic>
          <p:nvPicPr>
            <p:cNvPr id="40981" name="Picture 3" descr="G:\小插图\b665f6f9a3e7d0fb12bdbc7ad3cea00d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6379284" y="2761623"/>
              <a:ext cx="2227393" cy="26095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椭圆 3"/>
            <p:cNvSpPr/>
            <p:nvPr/>
          </p:nvSpPr>
          <p:spPr>
            <a:xfrm>
              <a:off x="6745045" y="3264947"/>
              <a:ext cx="1183341" cy="1333948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各抒己见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G:\小插图\人物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2841625"/>
            <a:ext cx="25717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79513" y="2347913"/>
            <a:ext cx="5956300" cy="3970337"/>
          </a:xfrm>
          <a:prstGeom prst="rect">
            <a:avLst/>
          </a:prstGeom>
          <a:noFill/>
          <a:ln w="28575" cmpd="thickThin">
            <a:solidFill>
              <a:srgbClr val="FF2D2D"/>
            </a:solidFill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惠子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力辩、拘泥，重求实，对事物有一种刨根问底的认知态度，重在对知识的探讨。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智辩、有灵性，崇尚美，对外界的认识，带有欣赏的态度，将主观的情感发挥到外物上而产生的移情同感的作用。如果说惠子带有逻辑家的个性，那么庄子则具有艺术家的风貌。</a:t>
            </a:r>
          </a:p>
        </p:txBody>
      </p:sp>
      <p:sp>
        <p:nvSpPr>
          <p:cNvPr id="41989" name="文本框 4"/>
          <p:cNvSpPr txBox="1">
            <a:spLocks noChangeArrowheads="1"/>
          </p:cNvSpPr>
          <p:nvPr/>
        </p:nvSpPr>
        <p:spPr bwMode="auto">
          <a:xfrm>
            <a:off x="1311275" y="1376363"/>
            <a:ext cx="72358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、通过庄子与惠子的辩论可以看出两个人有何不同？</a:t>
            </a:r>
          </a:p>
        </p:txBody>
      </p:sp>
      <p:pic>
        <p:nvPicPr>
          <p:cNvPr id="41990" name="Picture 2" descr="G:\小插图\4 (3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" y="1855788"/>
            <a:ext cx="984250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听读感知</a:t>
            </a: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777875" y="1527175"/>
            <a:ext cx="7731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、根据你听到的读音，为下面词语中加点字（蓝色）注上拼音。</a:t>
            </a:r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1562100" y="2859088"/>
            <a:ext cx="59197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北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冥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(míng)      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鲲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(kūn)   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齐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谐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(xié)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抟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扶摇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(tuán)    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邪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yé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濠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梁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(háo)         </a:t>
            </a:r>
            <a:r>
              <a:rPr lang="zh-CN" altLang="en-US" sz="28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鲦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鱼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(tiáo)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57463" y="2947988"/>
            <a:ext cx="852487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00588" y="3011488"/>
            <a:ext cx="687387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04025" y="3011488"/>
            <a:ext cx="522288" cy="522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62263" y="3613150"/>
            <a:ext cx="84931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922838" y="3652838"/>
            <a:ext cx="465137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471738" y="4267200"/>
            <a:ext cx="6858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33975" y="4267200"/>
            <a:ext cx="700088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>
              <a:latin typeface="Calibri" pitchFamily="34" charset="0"/>
            </a:endParaRPr>
          </a:p>
        </p:txBody>
      </p:sp>
      <p:pic>
        <p:nvPicPr>
          <p:cNvPr id="15372" name="Picture 2" descr="G:\小插图\10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2050" y="2727325"/>
            <a:ext cx="6719888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3" descr="G:\小插图\666 (2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25488"/>
            <a:ext cx="881063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课文精读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11275" y="2398713"/>
            <a:ext cx="6072188" cy="3529012"/>
            <a:chOff x="1311086" y="2398955"/>
            <a:chExt cx="6073073" cy="3528508"/>
          </a:xfrm>
        </p:grpSpPr>
        <p:pic>
          <p:nvPicPr>
            <p:cNvPr id="43013" name="Picture 2" descr="G:\小插图\1019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11086" y="2398955"/>
              <a:ext cx="6073073" cy="3528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4" name="文本框 3"/>
            <p:cNvSpPr txBox="1">
              <a:spLocks noChangeArrowheads="1"/>
            </p:cNvSpPr>
            <p:nvPr/>
          </p:nvSpPr>
          <p:spPr bwMode="auto">
            <a:xfrm>
              <a:off x="2113726" y="3083590"/>
              <a:ext cx="4132967" cy="1754326"/>
            </a:xfrm>
            <a:prstGeom prst="rect">
              <a:avLst/>
            </a:prstGeom>
            <a:noFill/>
            <a:ln w="28575" cmpd="thickThin">
              <a:noFill/>
              <a:prstDash val="lgDash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    鲦鱼出游从容，而“心”感应，这就给人们宣扬了一种“天人合一”的哲学观点。</a:t>
              </a:r>
            </a:p>
          </p:txBody>
        </p:sp>
      </p:grpSp>
      <p:sp>
        <p:nvSpPr>
          <p:cNvPr id="43012" name="文本框 4"/>
          <p:cNvSpPr txBox="1">
            <a:spLocks noChangeArrowheads="1"/>
          </p:cNvSpPr>
          <p:nvPr/>
        </p:nvSpPr>
        <p:spPr bwMode="auto">
          <a:xfrm>
            <a:off x="1311275" y="1457325"/>
            <a:ext cx="6886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、通过辩论，庄子向我们宣扬了一种什么观点？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G:\小插图\文本框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1439863"/>
            <a:ext cx="71374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71638" y="1998663"/>
            <a:ext cx="6015037" cy="3970337"/>
          </a:xfrm>
          <a:prstGeom prst="rect">
            <a:avLst/>
          </a:prstGeom>
          <a:noFill/>
          <a:ln w="28575" cmpd="thickThin">
            <a:noFill/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读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庄周梦蝶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这篇短文，体会庄子想要表达的思想感情。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昔者庄周梦为蝴蝶，栩栩然蝴蝶也。自喻适志与！不知周也。俄然觉，则蘧蘧然周也。不知周之梦为蝴蝶与？蝴蝶之梦为周与？周与蝴蝶则必有分矣。此之谓物化。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齐物论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44036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拓展延伸</a:t>
            </a:r>
            <a:endParaRPr lang="zh-CN" altLang="zh-CN" sz="2800" b="1">
              <a:solidFill>
                <a:srgbClr val="DB223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7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巩固提升</a:t>
            </a:r>
          </a:p>
        </p:txBody>
      </p:sp>
      <p:sp>
        <p:nvSpPr>
          <p:cNvPr id="45059" name="文本框 1"/>
          <p:cNvSpPr txBox="1">
            <a:spLocks noChangeArrowheads="1"/>
          </p:cNvSpPr>
          <p:nvPr/>
        </p:nvSpPr>
        <p:spPr bwMode="auto">
          <a:xfrm>
            <a:off x="1031875" y="2225675"/>
            <a:ext cx="69580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、下面句子的朗读节奏划分有误的一项是（    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是鸟也，海运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则将徙于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南冥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抟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扶摇而上者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九万里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与惠子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游于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濠梁之上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子固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非鱼也，子之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不知鱼之乐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全矣</a:t>
            </a: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7019925" y="2225675"/>
            <a:ext cx="506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61" name="Picture 2" descr="G:\小插图\人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2338" y="1096963"/>
            <a:ext cx="143510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2" descr="G:\小插图\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213" y="5129213"/>
            <a:ext cx="12541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7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巩固提升</a:t>
            </a:r>
          </a:p>
        </p:txBody>
      </p:sp>
      <p:sp>
        <p:nvSpPr>
          <p:cNvPr id="46083" name="文本框 1"/>
          <p:cNvSpPr txBox="1">
            <a:spLocks noChangeArrowheads="1"/>
          </p:cNvSpPr>
          <p:nvPr/>
        </p:nvSpPr>
        <p:spPr bwMode="auto">
          <a:xfrm>
            <a:off x="1155700" y="1944688"/>
            <a:ext cx="66230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、下面加点词语解释有误的一项是（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 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齐谐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者，志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怪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者也（特别奇怪）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其视下也，亦若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则已矣（这样）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汝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安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知鱼乐（怎么）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循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其本：追溯（追溯）</a:t>
            </a: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6200775" y="1944688"/>
            <a:ext cx="7350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5" name="Picture 2" descr="G:\小插图\人物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5600" y="3852863"/>
            <a:ext cx="7826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7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巩固提升</a:t>
            </a:r>
          </a:p>
        </p:txBody>
      </p:sp>
      <p:sp>
        <p:nvSpPr>
          <p:cNvPr id="47107" name="文本框 1"/>
          <p:cNvSpPr txBox="1">
            <a:spLocks noChangeArrowheads="1"/>
          </p:cNvSpPr>
          <p:nvPr/>
        </p:nvSpPr>
        <p:spPr bwMode="auto">
          <a:xfrm>
            <a:off x="266700" y="1438275"/>
            <a:ext cx="8780463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、下面句子翻译有误的一项是（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怒而飞，其翼若垂天之云。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译：当它奋起而飞的时候，那展开的双翅就像挂在天边的云彩。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天之苍苍，其正色邪？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译：天空灰蒙蒙的，这是它的本色吗？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鯈鱼出游从容，是鱼之乐也。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译：鯈鱼在河水中游得多么悠闲自得，这是鱼的快乐啊。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子固非鱼也，子之不知鱼之乐全矣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译：你本来就不是鱼，你不知道鱼的快乐，这是可以完全确定的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43450" y="1611313"/>
            <a:ext cx="592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7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巩固提升</a:t>
            </a:r>
          </a:p>
        </p:txBody>
      </p:sp>
      <p:sp>
        <p:nvSpPr>
          <p:cNvPr id="48131" name="文本框 1"/>
          <p:cNvSpPr txBox="1">
            <a:spLocks noChangeArrowheads="1"/>
          </p:cNvSpPr>
          <p:nvPr/>
        </p:nvSpPr>
        <p:spPr bwMode="auto">
          <a:xfrm>
            <a:off x="1182688" y="1852613"/>
            <a:ext cx="6526212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、文章标题为“北冥有鱼”，后来怎么又写鸟了？这说明了什么？</a:t>
            </a: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1627188" y="3592513"/>
            <a:ext cx="56372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鸟是由鱼变化而来的。鲲的体形有几千里，变成鸟后，鸟的脊背不知有几千里长。说明庄子想象力丰富。</a:t>
            </a:r>
          </a:p>
        </p:txBody>
      </p:sp>
      <p:pic>
        <p:nvPicPr>
          <p:cNvPr id="48133" name="Picture 2" descr="G:\小插图\图片3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3163" y="881063"/>
            <a:ext cx="11652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G:\小插图\文本框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1279525"/>
            <a:ext cx="63404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文本框 17"/>
          <p:cNvSpPr txBox="1">
            <a:spLocks noChangeArrowheads="1"/>
          </p:cNvSpPr>
          <p:nvPr/>
        </p:nvSpPr>
        <p:spPr bwMode="auto">
          <a:xfrm>
            <a:off x="1016000" y="7270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sp>
        <p:nvSpPr>
          <p:cNvPr id="49156" name="文本框 1"/>
          <p:cNvSpPr txBox="1">
            <a:spLocks noChangeArrowheads="1"/>
          </p:cNvSpPr>
          <p:nvPr/>
        </p:nvSpPr>
        <p:spPr bwMode="auto">
          <a:xfrm>
            <a:off x="1179513" y="2608263"/>
            <a:ext cx="60610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鲲鹏凭借海运和强大的风力飞到南海这一理想的境地。老师希望大家能凭借知识的力量、人格的魅力达到你人生的理想境界。愿你们能插上知识的翅膀，怀着积极乐观的心态，去乘长风，破万里浪。</a:t>
            </a:r>
          </a:p>
        </p:txBody>
      </p:sp>
      <p:sp>
        <p:nvSpPr>
          <p:cNvPr id="49157" name="文本框 17"/>
          <p:cNvSpPr txBox="1">
            <a:spLocks noChangeArrowheads="1"/>
          </p:cNvSpPr>
          <p:nvPr/>
        </p:nvSpPr>
        <p:spPr bwMode="auto">
          <a:xfrm>
            <a:off x="3430588" y="1363663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课后小结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2.so.qhimgs1.com/bdr/_240_/t01dfd96c1c64fb4d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688115">
            <a:off x="6148388" y="1179513"/>
            <a:ext cx="2719387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04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听读感知</a:t>
            </a:r>
          </a:p>
        </p:txBody>
      </p:sp>
      <p:sp>
        <p:nvSpPr>
          <p:cNvPr id="16388" name="文本框 1"/>
          <p:cNvSpPr txBox="1">
            <a:spLocks noChangeArrowheads="1"/>
          </p:cNvSpPr>
          <p:nvPr/>
        </p:nvSpPr>
        <p:spPr bwMode="auto">
          <a:xfrm>
            <a:off x="1346200" y="1343025"/>
            <a:ext cx="60086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）鲲之大，不知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其几千里也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）怒而飞，其翼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若垂天之云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）是鸟也，海运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则将徙于南冥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）鹏之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徙于南冥也，水击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三千里，抟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扶摇而上者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九万里，去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以六月息者也。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(5)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与惠子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游于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濠梁之上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(6)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鯈鱼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出游从容，是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鱼之乐也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(7)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固非鱼也，子之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不知鱼之乐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全矣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(8)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既已知吾知之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而问我</a:t>
            </a:r>
          </a:p>
          <a:p>
            <a:pPr>
              <a:lnSpc>
                <a:spcPct val="150000"/>
              </a:lnSpc>
            </a:pP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389" name="Picture 3" descr="C:\Users\user\AppData\Roaming\Tencent\Users\445688949\QQ\WinTemp\RichOle\H$P3V78[J7Q26N%)KKV]7`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7900" y="838200"/>
            <a:ext cx="18478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3662363" y="879475"/>
            <a:ext cx="1558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划分节奏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G:\小插图\10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252538"/>
            <a:ext cx="89916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走近作者</a:t>
            </a:r>
          </a:p>
        </p:txBody>
      </p:sp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1079500" y="2360613"/>
            <a:ext cx="7097713" cy="2862262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约前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369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286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，姓庄名周，字子休，战国时期宋国蒙人。著名的思想家、哲学家、文学家，是道家学派的代表人物，老子哲学思想的继承者和发展者，先秦庄子学派的创始人。著有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。其文章具有浓厚的浪漫色彩。</a:t>
            </a:r>
          </a:p>
        </p:txBody>
      </p:sp>
      <p:sp>
        <p:nvSpPr>
          <p:cNvPr id="17413" name="文本框 85"/>
          <p:cNvSpPr txBox="1">
            <a:spLocks noChangeArrowheads="1"/>
          </p:cNvSpPr>
          <p:nvPr/>
        </p:nvSpPr>
        <p:spPr bwMode="auto">
          <a:xfrm>
            <a:off x="3494088" y="1255713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作者链接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G:\小插图\10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252538"/>
            <a:ext cx="89916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作品介绍</a:t>
            </a:r>
          </a:p>
        </p:txBody>
      </p:sp>
      <p:sp>
        <p:nvSpPr>
          <p:cNvPr id="18436" name="文本框 3"/>
          <p:cNvSpPr txBox="1">
            <a:spLocks noChangeArrowheads="1"/>
          </p:cNvSpPr>
          <p:nvPr/>
        </p:nvSpPr>
        <p:spPr bwMode="auto">
          <a:xfrm>
            <a:off x="1079500" y="2273300"/>
            <a:ext cx="7097713" cy="3216275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庄子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，庄子及其后学的著作，今存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33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篇，包括内篇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篇、外篇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篇和杂篇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篇。其文想象奇幻，构思巧妙，善用寓言和比喻，文笔汪洋恣肆，具有浪漫主义的艺术风格。它不仅有很高的哲学成就，对后世文学的发展也有着深远的影响。人们评价这本书为“文学的哲学、哲学的文学”。</a:t>
            </a:r>
          </a:p>
        </p:txBody>
      </p:sp>
      <p:sp>
        <p:nvSpPr>
          <p:cNvPr id="18437" name="文本框 85"/>
          <p:cNvSpPr txBox="1">
            <a:spLocks noChangeArrowheads="1"/>
          </p:cNvSpPr>
          <p:nvPr/>
        </p:nvSpPr>
        <p:spPr bwMode="auto">
          <a:xfrm>
            <a:off x="3494088" y="1255713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作品链接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G:\小插图\10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252538"/>
            <a:ext cx="89916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庄子思想</a:t>
            </a:r>
          </a:p>
        </p:txBody>
      </p:sp>
      <p:sp>
        <p:nvSpPr>
          <p:cNvPr id="19460" name="文本框 3"/>
          <p:cNvSpPr txBox="1">
            <a:spLocks noChangeArrowheads="1"/>
          </p:cNvSpPr>
          <p:nvPr/>
        </p:nvSpPr>
        <p:spPr bwMode="auto">
          <a:xfrm>
            <a:off x="1349375" y="2351088"/>
            <a:ext cx="6600825" cy="2746375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庄子主张是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天人合一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清静无为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。他的思想包含着朴素辩证法因素，主要思想是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天道无为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，认为一切事物都在变化。庄子还主张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无为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，放弃一切妄为，在政治上主张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无为而治</a:t>
            </a:r>
            <a:r>
              <a:rPr lang="en-US" altLang="zh-CN" sz="23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300" b="1">
                <a:latin typeface="微软雅黑" pitchFamily="34" charset="-122"/>
                <a:ea typeface="微软雅黑" pitchFamily="34" charset="-122"/>
              </a:rPr>
              <a:t>，反对一切社会制度，摈弃一切文化知识。</a:t>
            </a:r>
          </a:p>
        </p:txBody>
      </p:sp>
      <p:sp>
        <p:nvSpPr>
          <p:cNvPr id="19461" name="文本框 85"/>
          <p:cNvSpPr txBox="1">
            <a:spLocks noChangeArrowheads="1"/>
          </p:cNvSpPr>
          <p:nvPr/>
        </p:nvSpPr>
        <p:spPr bwMode="auto">
          <a:xfrm>
            <a:off x="3494088" y="1255713"/>
            <a:ext cx="1620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庄子思想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G:\小插图\文本框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763" y="1473200"/>
            <a:ext cx="810895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作品介绍</a:t>
            </a:r>
          </a:p>
        </p:txBody>
      </p:sp>
      <p:sp>
        <p:nvSpPr>
          <p:cNvPr id="20484" name="文本框 3"/>
          <p:cNvSpPr txBox="1">
            <a:spLocks noChangeArrowheads="1"/>
          </p:cNvSpPr>
          <p:nvPr/>
        </p:nvSpPr>
        <p:spPr bwMode="auto">
          <a:xfrm>
            <a:off x="1079500" y="2273300"/>
            <a:ext cx="7097713" cy="3648075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唐宋八大家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：韩愈、柳宗元（唐）、欧阳修、苏轼、苏旬、苏辙、王安石、曾矾（宋）。“八大家”是指八大散文家，不是诗人。</a:t>
            </a:r>
          </a:p>
          <a:p>
            <a:pPr>
              <a:lnSpc>
                <a:spcPct val="150000"/>
              </a:lnSpc>
            </a:pP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永州八记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，是指柳宗元被贬柳州期间写下的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始得西山宴游记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钴鉧游记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钴鉧潭西小丘记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至小丘西小石潭记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袁家渴记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石涧记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石渠记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小石城山记</a:t>
            </a:r>
            <a:r>
              <a:rPr lang="en-US" altLang="zh-CN" sz="22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85"/>
          <p:cNvSpPr txBox="1">
            <a:spLocks noChangeArrowheads="1"/>
          </p:cNvSpPr>
          <p:nvPr/>
        </p:nvSpPr>
        <p:spPr bwMode="auto">
          <a:xfrm>
            <a:off x="1079500" y="8159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DB2232"/>
                </a:solidFill>
                <a:latin typeface="微软雅黑" pitchFamily="34" charset="-122"/>
                <a:ea typeface="微软雅黑" pitchFamily="34" charset="-122"/>
              </a:rPr>
              <a:t>文意疏通</a:t>
            </a:r>
          </a:p>
        </p:txBody>
      </p:sp>
      <p:sp>
        <p:nvSpPr>
          <p:cNvPr id="21507" name="文本框 2"/>
          <p:cNvSpPr txBox="1">
            <a:spLocks noChangeArrowheads="1"/>
          </p:cNvSpPr>
          <p:nvPr/>
        </p:nvSpPr>
        <p:spPr bwMode="auto">
          <a:xfrm>
            <a:off x="698500" y="1120775"/>
            <a:ext cx="46116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北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冥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有鱼，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鲲，鲲之大，不知其几千里也，化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而为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鸟，其名为鹏，鹏之背，不知其几千里也，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怒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而飞，其翼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若垂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天之云，</a:t>
            </a:r>
          </a:p>
        </p:txBody>
      </p:sp>
      <p:sp>
        <p:nvSpPr>
          <p:cNvPr id="24" name="矩形 23"/>
          <p:cNvSpPr/>
          <p:nvPr/>
        </p:nvSpPr>
        <p:spPr>
          <a:xfrm>
            <a:off x="5654298" y="1549440"/>
            <a:ext cx="3197133" cy="37856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北方</a:t>
            </a:r>
            <a:r>
              <a:rPr lang="zh-CN" altLang="en-US" sz="2000" b="1" kern="100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的大海里有一条鱼，它的名字叫鲲。鲲的大，不知道大到几千里；变化成为鸟，它的名字就叫鹏。鹏的脊背，真不知道长到几千里啊；当它奋起而飞的时候，那展开的双翅就像挂在天边的云彩。</a:t>
            </a:r>
            <a:endParaRPr lang="zh-CN" altLang="en-US" sz="20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46100" y="2125663"/>
            <a:ext cx="466725" cy="309562"/>
          </a:xfrm>
          <a:prstGeom prst="wedgeRoundRectCallout">
            <a:avLst>
              <a:gd name="adj1" fmla="val 81978"/>
              <a:gd name="adj2" fmla="val -720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1760538" y="2155825"/>
            <a:ext cx="874712" cy="377825"/>
          </a:xfrm>
          <a:prstGeom prst="wedgeRoundRectCallout">
            <a:avLst>
              <a:gd name="adj1" fmla="val 24258"/>
              <a:gd name="adj2" fmla="val -835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28" name="圆角矩形标注 27"/>
          <p:cNvSpPr/>
          <p:nvPr/>
        </p:nvSpPr>
        <p:spPr>
          <a:xfrm>
            <a:off x="3709988" y="2058988"/>
            <a:ext cx="1227137" cy="442912"/>
          </a:xfrm>
          <a:prstGeom prst="wedgeRoundRectCallout">
            <a:avLst>
              <a:gd name="adj1" fmla="val -51543"/>
              <a:gd name="adj2" fmla="val 1107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表顺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3076575" y="1187450"/>
            <a:ext cx="774700" cy="361950"/>
          </a:xfrm>
          <a:prstGeom prst="wedgeRoundRectCallout">
            <a:avLst>
              <a:gd name="adj1" fmla="val -45480"/>
              <a:gd name="adj2" fmla="val 970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叫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2703513" y="3262313"/>
            <a:ext cx="746125" cy="455612"/>
          </a:xfrm>
          <a:prstGeom prst="wedgeRoundRectCallout">
            <a:avLst>
              <a:gd name="adj1" fmla="val 116272"/>
              <a:gd name="adj2" fmla="val -7392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1452563" y="4408488"/>
            <a:ext cx="746125" cy="454025"/>
          </a:xfrm>
          <a:prstGeom prst="wedgeRoundRectCallout">
            <a:avLst>
              <a:gd name="adj1" fmla="val -32303"/>
              <a:gd name="adj2" fmla="val 77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振奋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2732088" y="4408488"/>
            <a:ext cx="746125" cy="454025"/>
          </a:xfrm>
          <a:prstGeom prst="wedgeRoundRectCallout">
            <a:avLst>
              <a:gd name="adj1" fmla="val 34051"/>
              <a:gd name="adj2" fmla="val 75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</a:p>
        </p:txBody>
      </p:sp>
      <p:sp>
        <p:nvSpPr>
          <p:cNvPr id="31" name="圆角矩形标注 30"/>
          <p:cNvSpPr/>
          <p:nvPr/>
        </p:nvSpPr>
        <p:spPr>
          <a:xfrm>
            <a:off x="3678238" y="4408488"/>
            <a:ext cx="746125" cy="454025"/>
          </a:xfrm>
          <a:prstGeom prst="wedgeRoundRectCallout">
            <a:avLst>
              <a:gd name="adj1" fmla="val -46727"/>
              <a:gd name="adj2" fmla="val 870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悬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25" grpId="0" animBg="1"/>
      <p:bldP spid="26" grpId="0" animBg="1"/>
      <p:bldP spid="3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</TotalTime>
  <Words>3273</Words>
  <Application>Microsoft Office PowerPoint</Application>
  <PresentationFormat>全屏显示(4:3)</PresentationFormat>
  <Paragraphs>196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Calibri</vt:lpstr>
      <vt:lpstr>宋体</vt:lpstr>
      <vt:lpstr>Arial</vt:lpstr>
      <vt:lpstr>Calibri Light</vt:lpstr>
      <vt:lpstr>思源黑体 CN Bold</vt:lpstr>
      <vt:lpstr>时尚中黑简体</vt:lpstr>
      <vt:lpstr>Agency FB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User</cp:lastModifiedBy>
  <cp:revision>146</cp:revision>
  <dcterms:created xsi:type="dcterms:W3CDTF">2017-11-13T08:28:00Z</dcterms:created>
  <dcterms:modified xsi:type="dcterms:W3CDTF">2018-04-05T14:11:33Z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