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20" r:id="rId4"/>
    <p:sldId id="257" r:id="rId5"/>
    <p:sldId id="271" r:id="rId6"/>
    <p:sldId id="296" r:id="rId7"/>
    <p:sldId id="297" r:id="rId8"/>
    <p:sldId id="298" r:id="rId9"/>
    <p:sldId id="299" r:id="rId10"/>
    <p:sldId id="300" r:id="rId11"/>
    <p:sldId id="301" r:id="rId12"/>
    <p:sldId id="272" r:id="rId13"/>
    <p:sldId id="302" r:id="rId14"/>
    <p:sldId id="303" r:id="rId15"/>
    <p:sldId id="305" r:id="rId16"/>
    <p:sldId id="306" r:id="rId17"/>
    <p:sldId id="307" r:id="rId18"/>
    <p:sldId id="308" r:id="rId19"/>
    <p:sldId id="309" r:id="rId20"/>
    <p:sldId id="310" r:id="rId21"/>
    <p:sldId id="311" r:id="rId22"/>
    <p:sldId id="258" r:id="rId23"/>
    <p:sldId id="313" r:id="rId24"/>
    <p:sldId id="315" r:id="rId25"/>
    <p:sldId id="316" r:id="rId26"/>
    <p:sldId id="317" r:id="rId27"/>
    <p:sldId id="318" r:id="rId28"/>
    <p:sldId id="319" r:id="rId29"/>
    <p:sldId id="321" r:id="rId30"/>
    <p:sldId id="322" r:id="rId31"/>
    <p:sldId id="323" r:id="rId32"/>
    <p:sldId id="324" r:id="rId33"/>
    <p:sldId id="325" r:id="rId34"/>
    <p:sldId id="326" r:id="rId35"/>
    <p:sldId id="327" r:id="rId36"/>
    <p:sldId id="328" r:id="rId37"/>
    <p:sldId id="329" r:id="rId38"/>
    <p:sldId id="336" r:id="rId39"/>
    <p:sldId id="330" r:id="rId40"/>
    <p:sldId id="334" r:id="rId41"/>
    <p:sldId id="335" r:id="rId42"/>
    <p:sldId id="331" r:id="rId43"/>
    <p:sldId id="332" r:id="rId44"/>
    <p:sldId id="333" r:id="rId45"/>
    <p:sldId id="337"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Administrator" initials="A" lastIdx="0" clrIdx="0"/>
  <p:cmAuthor id="1" name="孙文纯" initials="孙文纯"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showGuides="1">
      <p:cViewPr varScale="1">
        <p:scale>
          <a:sx n="83" d="100"/>
          <a:sy n="83" d="100"/>
        </p:scale>
        <p:origin x="36" y="666"/>
      </p:cViewPr>
      <p:guideLst>
        <p:guide orient="horz" pos="2256"/>
        <p:guide pos="3842"/>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tags" Target="tags/tag9.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49D8A1A-3085-48B2-A401-84F34E154A3C}"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49D8A1A-3085-48B2-A401-84F34E154A3C}"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49D8A1A-3085-48B2-A401-84F34E154A3C}" type="slidenum">
              <a:rPr lang="zh-CN" altLang="en-US" smtClean="0"/>
              <a:t>8</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背景色-2">
    <p:spTree>
      <p:nvGrpSpPr>
        <p:cNvPr id="1" name=""/>
        <p:cNvGrpSpPr/>
        <p:nvPr/>
      </p:nvGrpSpPr>
      <p:grpSpPr>
        <a:xfrm>
          <a:off x="0" y="0"/>
          <a:ext cx="0" cy="0"/>
        </a:xfrm>
      </p:grpSpPr>
      <p:sp>
        <p:nvSpPr>
          <p:cNvPr id="6" name="矩形 5"/>
          <p:cNvSpPr/>
          <p:nvPr userDrawn="1"/>
        </p:nvSpPr>
        <p:spPr>
          <a:xfrm>
            <a:off x="0" y="0"/>
            <a:ext cx="12190412" cy="6857206"/>
          </a:xfrm>
          <a:prstGeom prst="rect">
            <a:avLst/>
          </a:prstGeom>
          <a:solidFill>
            <a:srgbClr val="E3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a:solidFill>
                <a:schemeClr val="tx1"/>
              </a:solidFill>
              <a:latin typeface="微软雅黑" panose="020b0503020204020204" pitchFamily="34" charset="-122"/>
              <a:ea typeface="微软雅黑" panose="020b0503020204020204" pitchFamily="34" charset="-122"/>
            </a:endParaRPr>
          </a:p>
        </p:txBody>
      </p:sp>
      <p:sp>
        <p:nvSpPr>
          <p:cNvPr id="13" name="矩形 12"/>
          <p:cNvSpPr/>
          <p:nvPr userDrawn="1"/>
        </p:nvSpPr>
        <p:spPr bwMode="auto">
          <a:xfrm>
            <a:off x="630658" y="341319"/>
            <a:ext cx="10987322" cy="6175362"/>
          </a:xfrm>
          <a:prstGeom prst="rect">
            <a:avLst/>
          </a:prstGeom>
          <a:noFill/>
          <a:ln w="3175" cap="flat" cmpd="sng" algn="ctr">
            <a:solidFill>
              <a:schemeClr val="bg1">
                <a:lumMod val="85000"/>
              </a:schemeClr>
            </a:solidFill>
            <a:prstDash val="solid"/>
            <a:round/>
            <a:headEnd type="none" w="med" len="med"/>
            <a:tailEnd type="none" w="med" len="med"/>
          </a:ln>
          <a:effectLst/>
        </p:spPr>
        <p:txBody>
          <a:bodyPr vert="horz" wrap="square" lIns="45593" tIns="22796" rIns="45593" bIns="22796" numCol="1" rtlCol="0" anchor="t" anchorCtr="0" compatLnSpc="1"/>
          <a:lstStyle/>
          <a:p>
            <a:pPr marL="0" marR="0" indent="0" algn="l" defTabSz="911225"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9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62A8E80-1E68-48F7-8A52-A69E0B9A3B9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C9AA1-23DD-4394-8971-080CB3DA3EB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A8E80-1E68-48F7-8A52-A69E0B9A3B9F}"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AC9AA1-23DD-4394-8971-080CB3DA3EB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12.png" /><Relationship Id="rId4" Type="http://schemas.openxmlformats.org/officeDocument/2006/relationships/image" Target="../media/image11.pn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tags" Target="../tags/tag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 Id="rId3" Type="http://schemas.openxmlformats.org/officeDocument/2006/relationships/image" Target="../media/image12.png" /><Relationship Id="rId4" Type="http://schemas.openxmlformats.org/officeDocument/2006/relationships/tags" Target="../tags/tag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10.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png" /><Relationship Id="rId3" Type="http://schemas.openxmlformats.org/officeDocument/2006/relationships/image" Target="../media/image19.png" /><Relationship Id="rId4" Type="http://schemas.openxmlformats.org/officeDocument/2006/relationships/image" Target="../media/image20.png" /><Relationship Id="rId5" Type="http://schemas.openxmlformats.org/officeDocument/2006/relationships/image" Target="../media/image1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1.png" /><Relationship Id="rId3" Type="http://schemas.openxmlformats.org/officeDocument/2006/relationships/image" Target="../media/image22.png" /><Relationship Id="rId4" Type="http://schemas.openxmlformats.org/officeDocument/2006/relationships/image" Target="../media/image23.png" /><Relationship Id="rId5" Type="http://schemas.openxmlformats.org/officeDocument/2006/relationships/image" Target="../media/image2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27.png" /><Relationship Id="rId5" Type="http://schemas.openxmlformats.org/officeDocument/2006/relationships/image" Target="../media/image28.png" /><Relationship Id="rId6" Type="http://schemas.openxmlformats.org/officeDocument/2006/relationships/image" Target="../media/image29.png" /><Relationship Id="rId7" Type="http://schemas.openxmlformats.org/officeDocument/2006/relationships/image" Target="../media/image3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2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1.png" /><Relationship Id="rId3" Type="http://schemas.openxmlformats.org/officeDocument/2006/relationships/image" Target="../media/image32.png" /><Relationship Id="rId4" Type="http://schemas.openxmlformats.org/officeDocument/2006/relationships/image" Target="../media/image2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image" Target="../media/image6.png" /><Relationship Id="rId4" Type="http://schemas.openxmlformats.org/officeDocument/2006/relationships/image" Target="../media/image7.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4.png" /><Relationship Id="rId3" Type="http://schemas.openxmlformats.org/officeDocument/2006/relationships/image" Target="../media/image7.png" /><Relationship Id="rId4" Type="http://schemas.openxmlformats.org/officeDocument/2006/relationships/image" Target="../media/image1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3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amp;pky704641528&amp;"/>
          <p:cNvPicPr>
            <a:picLocks noChangeAspect="1"/>
          </p:cNvPicPr>
          <p:nvPr/>
        </p:nvPicPr>
        <p:blipFill>
          <a:blip r:embed="rId2"/>
          <a:stretch>
            <a:fillRect/>
          </a:stretch>
        </p:blipFill>
        <p:spPr>
          <a:xfrm>
            <a:off x="0" y="-104140"/>
            <a:ext cx="12192635" cy="6962140"/>
          </a:xfrm>
          <a:prstGeom prst="rect">
            <a:avLst/>
          </a:prstGeom>
        </p:spPr>
      </p:pic>
      <p:sp>
        <p:nvSpPr>
          <p:cNvPr id="2" name="标题 1"/>
          <p:cNvSpPr>
            <a:spLocks noGrp="1"/>
          </p:cNvSpPr>
          <p:nvPr>
            <p:ph type="ctrTitle"/>
            <p:custDataLst>
              <p:tags r:id="rId3"/>
            </p:custDataLst>
          </p:nvPr>
        </p:nvSpPr>
        <p:spPr>
          <a:xfrm>
            <a:off x="-141605" y="722948"/>
            <a:ext cx="9144000" cy="2387600"/>
          </a:xfrm>
        </p:spPr>
        <p:txBody>
          <a:bodyPr/>
          <a:lstStyle/>
          <a:p>
            <a:r>
              <a:rPr lang="zh-CN" altLang="en-US">
                <a:solidFill>
                  <a:srgbClr val="FF0000"/>
                </a:solidFill>
              </a:rPr>
              <a:t>扩展语句，压缩语段</a:t>
            </a:r>
            <a:endParaRPr lang="zh-CN" altLang="en-US">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0F0F0"/>
        </a:solidFill>
        <a:effectLst/>
      </p:bgPr>
    </p:bg>
    <p:spTree>
      <p:nvGrpSpPr>
        <p:cNvPr id="1" name=""/>
        <p:cNvGrpSpPr/>
        <p:nvPr/>
      </p:nvGrpSpPr>
      <p:grpSpPr>
        <a:xfrm>
          <a:off x="0" y="0"/>
          <a:ext cx="0" cy="0"/>
        </a:xfrm>
      </p:grpSpPr>
      <p:grpSp>
        <p:nvGrpSpPr>
          <p:cNvPr id="2" name="组合 1"/>
          <p:cNvGrpSpPr/>
          <p:nvPr/>
        </p:nvGrpSpPr>
        <p:grpSpPr>
          <a:xfrm flipH="1">
            <a:off x="0" y="5043170"/>
            <a:ext cx="2379980" cy="1910080"/>
            <a:chOff x="8154484" y="3888970"/>
            <a:chExt cx="4037515" cy="3064422"/>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sp>
        <p:nvSpPr>
          <p:cNvPr id="100" name="文本框 99"/>
          <p:cNvSpPr txBox="1"/>
          <p:nvPr/>
        </p:nvSpPr>
        <p:spPr>
          <a:xfrm>
            <a:off x="508635" y="715645"/>
            <a:ext cx="11457940" cy="4558030"/>
          </a:xfrm>
          <a:prstGeom prst="rect">
            <a:avLst/>
          </a:prstGeom>
          <a:noFill/>
          <a:ln w="9525">
            <a:noFill/>
          </a:ln>
        </p:spPr>
        <p:txBody>
          <a:bodyPr wrap="square">
            <a:spAutoFit/>
          </a:bodyPr>
          <a:lstStyle/>
          <a:p>
            <a:pPr indent="266700">
              <a:lnSpc>
                <a:spcPct val="120000"/>
              </a:lnSpc>
              <a:spcBef>
                <a:spcPct val="0"/>
              </a:spcBef>
              <a:spcAft>
                <a:spcPct val="0"/>
              </a:spcAft>
            </a:pPr>
            <a:r>
              <a:rPr lang="en-US" sz="2800" b="0">
                <a:solidFill>
                  <a:srgbClr val="FF0000"/>
                </a:solidFill>
                <a:latin typeface="Times New Roman" panose="02020603050405020304" charset="0"/>
                <a:ea typeface="宋体" panose="02010600030101010101" pitchFamily="2" charset="-122"/>
              </a:rPr>
              <a:t>(2)</a:t>
            </a:r>
            <a:r>
              <a:rPr lang="zh-CN" sz="2800" b="0">
                <a:solidFill>
                  <a:srgbClr val="FF0000"/>
                </a:solidFill>
                <a:ea typeface="宋体" panose="02010600030101010101" pitchFamily="2" charset="-122"/>
              </a:rPr>
              <a:t>中心阐发式扩展：</a:t>
            </a:r>
            <a:r>
              <a:rPr lang="en-US" sz="2800" b="0">
                <a:latin typeface="宋体" panose="02010600030101010101" pitchFamily="2" charset="-122"/>
                <a:cs typeface="Times New Roman" panose="02020603050405020304" charset="0"/>
              </a:rPr>
              <a:t>①</a:t>
            </a:r>
            <a:r>
              <a:rPr lang="zh-CN" sz="2800" b="0">
                <a:ea typeface="宋体" panose="02010600030101010101" pitchFamily="2" charset="-122"/>
              </a:rPr>
              <a:t>把握话题</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确定扩展方向。</a:t>
            </a:r>
            <a:r>
              <a:rPr lang="en-US" sz="2800" b="0">
                <a:latin typeface="宋体" panose="02010600030101010101" pitchFamily="2" charset="-122"/>
                <a:cs typeface="Times New Roman" panose="02020603050405020304" charset="0"/>
              </a:rPr>
              <a:t>②</a:t>
            </a:r>
            <a:r>
              <a:rPr lang="zh-CN" sz="2800" b="0">
                <a:ea typeface="宋体" panose="02010600030101010101" pitchFamily="2" charset="-122"/>
              </a:rPr>
              <a:t>理清思路</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确定语段层次扩写是由简单到丰富的过程</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应合理安排段落层次</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可以是总</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分、总</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分</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总、分</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总的结构形式</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也可以是类比、递进等内在的逻辑关系。</a:t>
            </a:r>
            <a:r>
              <a:rPr lang="en-US" sz="2800" b="0">
                <a:latin typeface="宋体" panose="02010600030101010101" pitchFamily="2" charset="-122"/>
                <a:cs typeface="Times New Roman" panose="02020603050405020304" charset="0"/>
              </a:rPr>
              <a:t>③</a:t>
            </a:r>
            <a:r>
              <a:rPr lang="zh-CN" sz="2800" b="0">
                <a:ea typeface="宋体" panose="02010600030101010101" pitchFamily="2" charset="-122"/>
              </a:rPr>
              <a:t>确定手法</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组织语言作答</a:t>
            </a:r>
            <a:r>
              <a:rPr lang="zh-CN" sz="2800" b="0">
                <a:latin typeface="Times New Roman" panose="02020603050405020304" charset="0"/>
                <a:ea typeface="宋体" panose="02010600030101010101" pitchFamily="2" charset="-122"/>
              </a:rPr>
              <a:t>。可选用比喻、拟人等修辞手法</a:t>
            </a:r>
            <a:r>
              <a:rPr lang="zh-CN" sz="2800" b="0">
                <a:latin typeface="Times New Roman" panose="02020603050405020304" charset="0"/>
                <a:ea typeface="MingLiU_HKSCS" panose="02020500000000000000" charset="-120"/>
              </a:rPr>
              <a:t>，</a:t>
            </a:r>
            <a:r>
              <a:rPr lang="zh-CN" sz="2800" b="0">
                <a:latin typeface="Times New Roman" panose="02020603050405020304" charset="0"/>
                <a:ea typeface="宋体" panose="02010600030101010101" pitchFamily="2" charset="-122"/>
              </a:rPr>
              <a:t>也可借助事例、对比、因果推论法等来增强语言的表现力。</a:t>
            </a:r>
            <a:r>
              <a:rPr lang="zh-CN" sz="2800" b="0">
                <a:ea typeface="黑体" panose="02010609060101010101" charset="-122"/>
              </a:rPr>
              <a:t>
</a:t>
            </a: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01345" y="407670"/>
            <a:ext cx="10637520" cy="3322955"/>
          </a:xfrm>
          <a:prstGeom prst="rect">
            <a:avLst/>
          </a:prstGeom>
          <a:noFill/>
        </p:spPr>
        <p:txBody>
          <a:bodyPr wrap="square" rtlCol="0" anchor="t">
            <a:spAutoFit/>
          </a:bodyPr>
          <a:lstStyle/>
          <a:p>
            <a:pPr>
              <a:lnSpc>
                <a:spcPct val="150000"/>
              </a:lnSpc>
            </a:pPr>
            <a:r>
              <a:rPr lang="zh-CN" sz="2800">
                <a:ea typeface="黑体" panose="02010609060101010101" charset="-122"/>
                <a:sym typeface="+mn-ea"/>
              </a:rPr>
              <a:t>【典题</a:t>
            </a:r>
            <a:r>
              <a:rPr lang="en-US" sz="2800">
                <a:latin typeface="Times New Roman" panose="02020603050405020304" charset="0"/>
                <a:ea typeface="黑体" panose="02010609060101010101" charset="-122"/>
                <a:sym typeface="+mn-ea"/>
              </a:rPr>
              <a:t>2</a:t>
            </a:r>
            <a:r>
              <a:rPr lang="zh-CN" sz="2800">
                <a:ea typeface="黑体" panose="02010609060101010101" charset="-122"/>
                <a:sym typeface="+mn-ea"/>
              </a:rPr>
              <a:t>】</a:t>
            </a:r>
            <a:r>
              <a:rPr lang="zh-CN" sz="2800">
                <a:ea typeface="宋体" panose="02010600030101010101" pitchFamily="2" charset="-122"/>
                <a:sym typeface="+mn-ea"/>
              </a:rPr>
              <a:t>紧扣下面句子的观点</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结合《论语》或《三国演义》的有关内容</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运用排比修辞手法</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续写一段意思完整的话</a:t>
            </a:r>
            <a:r>
              <a:rPr lang="zh-CN" sz="2800">
                <a:latin typeface="Times New Roman" panose="02020603050405020304" charset="0"/>
                <a:ea typeface="MingLiU_HKSCS" panose="02020500000000000000" charset="-120"/>
                <a:sym typeface="+mn-ea"/>
              </a:rPr>
              <a:t>，</a:t>
            </a:r>
            <a:r>
              <a:rPr lang="zh-CN" sz="2800">
                <a:ea typeface="宋体" panose="02010600030101010101" pitchFamily="2" charset="-122"/>
                <a:sym typeface="+mn-ea"/>
              </a:rPr>
              <a:t>不少于</a:t>
            </a:r>
            <a:r>
              <a:rPr lang="en-US" sz="2800">
                <a:latin typeface="Times New Roman" panose="02020603050405020304" charset="0"/>
                <a:ea typeface="宋体" panose="02010600030101010101" pitchFamily="2" charset="-122"/>
                <a:sym typeface="+mn-ea"/>
              </a:rPr>
              <a:t>60</a:t>
            </a:r>
            <a:r>
              <a:rPr lang="zh-CN" sz="2800">
                <a:ea typeface="宋体" panose="02010600030101010101" pitchFamily="2" charset="-122"/>
                <a:sym typeface="+mn-ea"/>
              </a:rPr>
              <a:t>字。</a:t>
            </a:r>
            <a:r>
              <a:rPr lang="en-US" sz="2800">
                <a:latin typeface="宋体" panose="02010600030101010101" pitchFamily="2" charset="-122"/>
                <a:cs typeface="Times New Roman" panose="02020603050405020304" charset="0"/>
                <a:sym typeface="+mn-ea"/>
              </a:rPr>
              <a:t>“</a:t>
            </a:r>
            <a:r>
              <a:rPr lang="zh-CN" sz="2800">
                <a:cs typeface="仿宋_GB2312" charset="0"/>
                <a:sym typeface="+mn-ea"/>
              </a:rPr>
              <a:t>和</a:t>
            </a:r>
            <a:r>
              <a:rPr lang="en-US" sz="2800">
                <a:latin typeface="宋体" panose="02010600030101010101" pitchFamily="2" charset="-122"/>
                <a:cs typeface="Times New Roman" panose="02020603050405020304" charset="0"/>
                <a:sym typeface="+mn-ea"/>
              </a:rPr>
              <a:t>”</a:t>
            </a:r>
            <a:r>
              <a:rPr lang="zh-CN" sz="2800">
                <a:cs typeface="仿宋_GB2312" charset="0"/>
                <a:sym typeface="+mn-ea"/>
              </a:rPr>
              <a:t>是中华文化的精髓之一</a:t>
            </a:r>
            <a:r>
              <a:rPr lang="zh-CN" sz="2800">
                <a:ea typeface="MingLiU_HKSCS" panose="02020500000000000000" charset="-120"/>
                <a:sym typeface="+mn-ea"/>
              </a:rPr>
              <a:t>，</a:t>
            </a:r>
            <a:r>
              <a:rPr lang="zh-CN" sz="2800">
                <a:cs typeface="仿宋_GB2312" charset="0"/>
                <a:sym typeface="+mn-ea"/>
              </a:rPr>
              <a:t>不少名著都蕴含有尚和精神。</a:t>
            </a:r>
            <a:r>
              <a:rPr lang="en-US" sz="2800">
                <a:latin typeface="Times New Roman" panose="02020603050405020304" charset="0"/>
                <a:cs typeface="仿宋_GB2312" charset="0"/>
                <a:sym typeface="+mn-ea"/>
              </a:rPr>
              <a:t>____________________________________
</a:t>
            </a:r>
            <a:endParaRPr lang="en-US" altLang="en-US" sz="2800">
              <a:latin typeface="Times New Roman" panose="02020603050405020304"/>
              <a:cs typeface="仿宋_GB2312"/>
              <a:sym typeface="+mn-ea"/>
            </a:endParaRPr>
          </a:p>
        </p:txBody>
      </p:sp>
      <p:sp>
        <p:nvSpPr>
          <p:cNvPr id="100" name="文本框 99"/>
          <p:cNvSpPr txBox="1"/>
          <p:nvPr/>
        </p:nvSpPr>
        <p:spPr>
          <a:xfrm>
            <a:off x="290830" y="3730625"/>
            <a:ext cx="11259185" cy="2861310"/>
          </a:xfrm>
          <a:prstGeom prst="rect">
            <a:avLst/>
          </a:prstGeom>
          <a:noFill/>
          <a:ln w="12700" cmpd="sng">
            <a:solidFill>
              <a:schemeClr val="accent1">
                <a:shade val="50000"/>
              </a:schemeClr>
            </a:solidFill>
            <a:prstDash val="solid"/>
          </a:ln>
        </p:spPr>
        <p:txBody>
          <a:bodyPr wrap="square">
            <a:spAutoFit/>
          </a:bodyPr>
          <a:lstStyle/>
          <a:p>
            <a:pPr indent="266700">
              <a:lnSpc>
                <a:spcPct val="150000"/>
              </a:lnSpc>
            </a:pPr>
            <a:r>
              <a:rPr lang="en-US" sz="2400" b="0">
                <a:latin typeface="Times New Roman" panose="02020603050405020304" charset="0"/>
                <a:cs typeface="楷体_GB2312" charset="0"/>
              </a:rPr>
              <a:t>(</a:t>
            </a:r>
            <a:r>
              <a:rPr lang="zh-CN" sz="2400" b="0">
                <a:cs typeface="楷体_GB2312" charset="0"/>
              </a:rPr>
              <a:t>示例一</a:t>
            </a:r>
            <a:r>
              <a:rPr lang="en-US" sz="2400" b="0">
                <a:latin typeface="Times New Roman" panose="02020603050405020304" charset="0"/>
                <a:cs typeface="Times New Roman" panose="02020603050405020304" charset="0"/>
              </a:rPr>
              <a:t>)</a:t>
            </a:r>
            <a:r>
              <a:rPr lang="zh-CN" sz="2400" b="0">
                <a:latin typeface="Times New Roman" panose="02020603050405020304" charset="0"/>
                <a:cs typeface="楷体_GB2312" charset="0"/>
              </a:rPr>
              <a:t>《论语》中既有</a:t>
            </a:r>
            <a:r>
              <a:rPr lang="en-US" sz="2400" b="0">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礼之用</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和为贵</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的行事准则</a:t>
            </a:r>
            <a:r>
              <a:rPr lang="zh-CN" sz="2400" b="0">
                <a:ea typeface="MingLiU_HKSCS" panose="02020500000000000000" charset="-120"/>
              </a:rPr>
              <a:t>，</a:t>
            </a:r>
            <a:r>
              <a:rPr lang="zh-CN" sz="2400" b="0">
                <a:latin typeface="Times New Roman" panose="02020603050405020304" charset="0"/>
                <a:cs typeface="楷体_GB2312" charset="0"/>
              </a:rPr>
              <a:t>也有</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君子和而不同</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小人同而不和</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的谆谆告诫</a:t>
            </a:r>
            <a:r>
              <a:rPr lang="zh-CN" sz="2400" b="0">
                <a:ea typeface="MingLiU_HKSCS" panose="02020500000000000000" charset="-120"/>
              </a:rPr>
              <a:t>，</a:t>
            </a:r>
            <a:r>
              <a:rPr lang="zh-CN" sz="2400" b="0">
                <a:latin typeface="Times New Roman" panose="02020603050405020304" charset="0"/>
                <a:cs typeface="楷体_GB2312" charset="0"/>
              </a:rPr>
              <a:t>还有</a:t>
            </a:r>
            <a:r>
              <a:rPr lang="en-US" sz="2400" b="0">
                <a:latin typeface="宋体" panose="02010600030101010101" pitchFamily="2" charset="-122"/>
                <a:cs typeface="Times New Roman" panose="02020603050405020304" charset="0"/>
              </a:rPr>
              <a:t>“</a:t>
            </a:r>
            <a:r>
              <a:rPr lang="zh-CN" sz="2400" b="0">
                <a:solidFill>
                  <a:srgbClr val="FF0000"/>
                </a:solidFill>
                <a:latin typeface="Times New Roman" panose="02020603050405020304" charset="0"/>
                <a:cs typeface="楷体_GB2312" charset="0"/>
              </a:rPr>
              <a:t>和无寡</a:t>
            </a:r>
            <a:r>
              <a:rPr lang="zh-CN" sz="2400" b="0">
                <a:solidFill>
                  <a:srgbClr val="FF0000"/>
                </a:solidFill>
                <a:ea typeface="MingLiU_HKSCS" panose="02020500000000000000" charset="-120"/>
              </a:rPr>
              <a:t>，</a:t>
            </a:r>
            <a:r>
              <a:rPr lang="zh-CN" sz="2400" b="0">
                <a:solidFill>
                  <a:srgbClr val="FF0000"/>
                </a:solidFill>
                <a:latin typeface="Times New Roman" panose="02020603050405020304" charset="0"/>
                <a:cs typeface="楷体_GB2312" charset="0"/>
              </a:rPr>
              <a:t>安无倾</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楷体_GB2312" charset="0"/>
              </a:rPr>
              <a:t>的社会理想</a:t>
            </a:r>
            <a:r>
              <a:rPr lang="zh-CN" sz="2400" b="0">
                <a:ea typeface="MingLiU_HKSCS" panose="02020500000000000000" charset="-120"/>
              </a:rPr>
              <a:t>，</a:t>
            </a:r>
            <a:r>
              <a:rPr lang="zh-CN" sz="2400" b="0">
                <a:latin typeface="Times New Roman" panose="02020603050405020304" charset="0"/>
                <a:cs typeface="楷体_GB2312" charset="0"/>
              </a:rPr>
              <a:t>这部儒家经典蕴含了仁爱和谐的尚和精神。</a:t>
            </a:r>
            <a:r>
              <a:rPr lang="en-US" sz="2400" b="0">
                <a:latin typeface="Times New Roman" panose="02020603050405020304" charset="0"/>
                <a:cs typeface="Times New Roman" panose="02020603050405020304" charset="0"/>
              </a:rPr>
              <a:t>(</a:t>
            </a:r>
            <a:r>
              <a:rPr lang="zh-CN" sz="2400" b="0">
                <a:latin typeface="Times New Roman" panose="02020603050405020304" charset="0"/>
                <a:cs typeface="楷体_GB2312" charset="0"/>
              </a:rPr>
              <a:t>示例二</a:t>
            </a:r>
            <a:r>
              <a:rPr lang="en-US" sz="2400" b="0">
                <a:latin typeface="Times New Roman" panose="02020603050405020304" charset="0"/>
              </a:rPr>
              <a:t>)</a:t>
            </a:r>
            <a:r>
              <a:rPr lang="zh-CN" sz="2400" b="0">
                <a:latin typeface="Times New Roman" panose="02020603050405020304" charset="0"/>
                <a:cs typeface="楷体_GB2312" charset="0"/>
              </a:rPr>
              <a:t>诸侯割据</a:t>
            </a:r>
            <a:r>
              <a:rPr lang="zh-CN" sz="2400" b="0">
                <a:ea typeface="MingLiU_HKSCS" panose="02020500000000000000" charset="-120"/>
              </a:rPr>
              <a:t>，</a:t>
            </a:r>
            <a:r>
              <a:rPr lang="zh-CN" sz="2400" b="0">
                <a:latin typeface="Times New Roman" panose="02020603050405020304" charset="0"/>
                <a:cs typeface="楷体_GB2312" charset="0"/>
              </a:rPr>
              <a:t>群雄逐鹿</a:t>
            </a:r>
            <a:r>
              <a:rPr lang="zh-CN" sz="2400" b="0">
                <a:ea typeface="MingLiU_HKSCS" panose="02020500000000000000" charset="-120"/>
              </a:rPr>
              <a:t>，</a:t>
            </a:r>
            <a:r>
              <a:rPr lang="zh-CN" sz="2400" b="0">
                <a:latin typeface="Times New Roman" panose="02020603050405020304" charset="0"/>
                <a:cs typeface="楷体_GB2312" charset="0"/>
              </a:rPr>
              <a:t>三国鼎立。生灵涂炭渴盼休养生息</a:t>
            </a:r>
            <a:r>
              <a:rPr lang="zh-CN" sz="2400" b="0">
                <a:ea typeface="MingLiU_HKSCS" panose="02020500000000000000" charset="-120"/>
              </a:rPr>
              <a:t>，</a:t>
            </a:r>
            <a:r>
              <a:rPr lang="zh-CN" sz="2400" b="0">
                <a:latin typeface="Times New Roman" panose="02020603050405020304" charset="0"/>
                <a:cs typeface="楷体_GB2312" charset="0"/>
              </a:rPr>
              <a:t>社会动荡期望和平安宁</a:t>
            </a:r>
            <a:r>
              <a:rPr lang="zh-CN" sz="2400" b="0">
                <a:ea typeface="MingLiU_HKSCS" panose="02020500000000000000" charset="-120"/>
              </a:rPr>
              <a:t>，</a:t>
            </a:r>
            <a:r>
              <a:rPr lang="zh-CN" sz="2400" b="0">
                <a:latin typeface="Times New Roman" panose="02020603050405020304" charset="0"/>
                <a:cs typeface="楷体_GB2312" charset="0"/>
              </a:rPr>
              <a:t>战乱频仍祈求国家大治</a:t>
            </a:r>
            <a:r>
              <a:rPr lang="zh-CN" sz="2400" b="0">
                <a:ea typeface="MingLiU_HKSCS" panose="02020500000000000000" charset="-120"/>
              </a:rPr>
              <a:t>，</a:t>
            </a:r>
            <a:r>
              <a:rPr lang="zh-CN" sz="2400" b="0">
                <a:latin typeface="Times New Roman" panose="02020603050405020304" charset="0"/>
                <a:cs typeface="楷体_GB2312" charset="0"/>
              </a:rPr>
              <a:t>宏伟的三国长卷蕴含了人们对天下归一的追求。
</a:t>
            </a:r>
            <a:endParaRPr lang="zh-CN" altLang="en-US" sz="2400" b="0">
              <a:latin typeface="Times New Roman" panose="02020603050405020304"/>
              <a:cs typeface="楷体_GB2312" panose="02010609030101010101" charset="-122"/>
            </a:endParaRPr>
          </a:p>
        </p:txBody>
      </p:sp>
      <p:pic>
        <p:nvPicPr>
          <p:cNvPr id="5" name="图片 4"/>
          <p:cNvPicPr>
            <a:picLocks noChangeAspect="1"/>
          </p:cNvPicPr>
          <p:nvPr>
            <p:custDataLst>
              <p:tags r:id="rId3"/>
            </p:custDataLst>
          </p:nvPr>
        </p:nvPicPr>
        <p:blipFill>
          <a:blip r:embed="rId2">
            <a:extLst>
              <a:ext uri="{28A0092B-C50C-407E-A947-70E740481C1C}">
                <a14:useLocalDpi xmlns:a14="http://schemas.microsoft.com/office/drawing/2010/main" val="0"/>
              </a:ext>
            </a:extLst>
          </a:blip>
          <a:srcRect l="19213" t="16511" r="0"/>
          <a:stretch>
            <a:fillRect/>
          </a:stretch>
        </p:blipFill>
        <p:spPr>
          <a:xfrm flipH="1">
            <a:off x="9841230" y="170757"/>
            <a:ext cx="2350770" cy="1366558"/>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75615" y="1493520"/>
            <a:ext cx="10841990" cy="3322955"/>
          </a:xfrm>
          <a:prstGeom prst="rect">
            <a:avLst/>
          </a:prstGeom>
          <a:noFill/>
          <a:ln w="9525">
            <a:noFill/>
          </a:ln>
        </p:spPr>
        <p:txBody>
          <a:bodyPr wrap="square">
            <a:spAutoFit/>
          </a:bodyPr>
          <a:lstStyle/>
          <a:p>
            <a:pPr indent="266700">
              <a:lnSpc>
                <a:spcPct val="150000"/>
              </a:lnSpc>
            </a:pPr>
            <a:r>
              <a:rPr 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sz="2800" b="0">
                <a:solidFill>
                  <a:srgbClr val="FF0000"/>
                </a:solidFill>
                <a:latin typeface="宋体" panose="02010600030101010101" pitchFamily="2" charset="-122"/>
                <a:ea typeface="宋体" panose="02010600030101010101" pitchFamily="2" charset="-122"/>
                <a:cs typeface="宋体" panose="02010600030101010101" pitchFamily="2" charset="-122"/>
              </a:rPr>
              <a:t>诗歌鉴赏理解式扩展：</a:t>
            </a:r>
            <a:r>
              <a:rPr lang="en-US" sz="2800" b="0">
                <a:latin typeface="宋体" panose="02010600030101010101" pitchFamily="2" charset="-122"/>
                <a:ea typeface="宋体" panose="02010600030101010101" pitchFamily="2" charset="-122"/>
                <a:cs typeface="宋体" panose="02010600030101010101" pitchFamily="2" charset="-122"/>
              </a:rPr>
              <a:t>①</a:t>
            </a:r>
            <a:r>
              <a:rPr lang="zh-CN" sz="2800" b="0">
                <a:latin typeface="宋体" panose="02010600030101010101" pitchFamily="2" charset="-122"/>
                <a:ea typeface="宋体" panose="02010600030101010101" pitchFamily="2" charset="-122"/>
                <a:cs typeface="宋体" panose="02010600030101010101" pitchFamily="2" charset="-122"/>
              </a:rPr>
              <a:t>读透诗歌。全面理解和把握诗歌的内容、主旨，认真领悟诗歌的意蕴之美。原诗句的格调、主旨、意境不能改变。</a:t>
            </a:r>
            <a:r>
              <a:rPr lang="en-US" sz="2800" b="0">
                <a:latin typeface="宋体" panose="02010600030101010101" pitchFamily="2" charset="-122"/>
                <a:ea typeface="宋体" panose="02010600030101010101" pitchFamily="2" charset="-122"/>
                <a:cs typeface="宋体" panose="02010600030101010101" pitchFamily="2" charset="-122"/>
              </a:rPr>
              <a:t>②</a:t>
            </a:r>
            <a:r>
              <a:rPr lang="zh-CN" sz="2800" b="0">
                <a:latin typeface="宋体" panose="02010600030101010101" pitchFamily="2" charset="-122"/>
                <a:ea typeface="宋体" panose="02010600030101010101" pitchFamily="2" charset="-122"/>
                <a:cs typeface="宋体" panose="02010600030101010101" pitchFamily="2" charset="-122"/>
              </a:rPr>
              <a:t>关注细节。诗词语言往往含蓄隽永、意味悠长，用词极为凝练，扩展时注意重点对细节和环境氛围进行描写。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nvGrpSpPr>
          <p:cNvPr id="12" name="组合 11"/>
          <p:cNvGrpSpPr/>
          <p:nvPr/>
        </p:nvGrpSpPr>
        <p:grpSpPr>
          <a:xfrm flipH="1" flipV="1">
            <a:off x="116205" y="153265"/>
            <a:ext cx="2099309" cy="1277390"/>
            <a:chOff x="8154484" y="3888970"/>
            <a:chExt cx="4037515" cy="3064422"/>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pic>
        <p:nvPicPr>
          <p:cNvPr id="4" name="图片 3"/>
          <p:cNvPicPr>
            <a:picLocks noChangeAspect="1"/>
          </p:cNvPicPr>
          <p:nvPr/>
        </p:nvPicPr>
        <p:blipFill>
          <a:blip r:embed="rId4">
            <a:extLst>
              <a:ext uri="{28A0092B-C50C-407E-A947-70E740481C1C}">
                <a14:useLocalDpi xmlns:a14="http://schemas.microsoft.com/office/drawing/2010/main" val="0"/>
              </a:ext>
            </a:extLst>
          </a:blip>
          <a:srcRect l="14327" t="7421" r="53286" b="8339"/>
          <a:stretch>
            <a:fillRect/>
          </a:stretch>
        </p:blipFill>
        <p:spPr>
          <a:xfrm rot="15860995">
            <a:off x="9740906" y="4399128"/>
            <a:ext cx="1723654" cy="2521977"/>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9990461" y="4916653"/>
            <a:ext cx="1723654" cy="2521977"/>
          </a:xfrm>
          <a:prstGeom prst="rect">
            <a:avLst/>
          </a:prstGeom>
        </p:spPr>
      </p:pic>
      <p:grpSp>
        <p:nvGrpSpPr>
          <p:cNvPr id="12" name="组合 11"/>
          <p:cNvGrpSpPr/>
          <p:nvPr/>
        </p:nvGrpSpPr>
        <p:grpSpPr>
          <a:xfrm flipH="1" flipV="1">
            <a:off x="539115" y="230"/>
            <a:ext cx="2099309" cy="1277390"/>
            <a:chOff x="8154484" y="3888970"/>
            <a:chExt cx="4037515" cy="3064422"/>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grpSp>
      <p:sp>
        <p:nvSpPr>
          <p:cNvPr id="4" name="等腰三角形 3"/>
          <p:cNvSpPr/>
          <p:nvPr>
            <p:custDataLst>
              <p:tags r:id="rId5"/>
            </p:custDataLst>
          </p:nvPr>
        </p:nvSpPr>
        <p:spPr>
          <a:xfrm rot="16200000">
            <a:off x="7044190" y="1045754"/>
            <a:ext cx="5529129" cy="4766491"/>
          </a:xfrm>
          <a:prstGeom prst="triangle">
            <a:avLst/>
          </a:prstGeom>
          <a:pattFill prst="ltUpDiag">
            <a:fgClr>
              <a:schemeClr val="bg2"/>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6"/>
            </p:custDataLst>
          </p:nvPr>
        </p:nvSpPr>
        <p:spPr>
          <a:xfrm>
            <a:off x="0" y="0"/>
            <a:ext cx="22219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7"/>
            </p:custDataLst>
          </p:nvPr>
        </p:nvSpPr>
        <p:spPr>
          <a:xfrm>
            <a:off x="854710" y="202565"/>
            <a:ext cx="10934700" cy="6169025"/>
          </a:xfrm>
          <a:prstGeom prst="rect">
            <a:avLst/>
          </a:prstGeom>
        </p:spPr>
        <p:txBody>
          <a:bodyPr vert="horz" lIns="90000" tIns="46800" rIns="90000" bIns="46800" rtlCol="0" anchor="ctr" anchorCtr="0">
            <a:noAutofit/>
          </a:bodyPr>
          <a:lstStyle>
            <a:lvl1pPr marL="228600" indent="-228600" fontAlgn="auto">
              <a:lnSpc>
                <a:spcPct val="150000"/>
              </a:lnSpc>
              <a:spcBef>
                <a:spcPct val="0"/>
              </a:spcBef>
              <a:spcAft>
                <a:spcPts val="800"/>
              </a:spcAft>
              <a:buFont typeface="Arial" panose="020b0604020202020204" pitchFamily="34" charset="0"/>
              <a:buChar char="•"/>
              <a:defRPr sz="1200" u="none" strike="noStrike" cap="none" spc="150" normalizeH="0" baseline="0">
                <a:solidFill>
                  <a:schemeClr val="bg2">
                    <a:lumMod val="50000"/>
                  </a:scheme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228600" algn="l">
              <a:lnSpc>
                <a:spcPct val="115000"/>
              </a:lnSpc>
              <a:buSzTx/>
              <a:buNone/>
            </a:pPr>
            <a:r>
              <a:rPr lang="zh-CN" sz="2000">
                <a:solidFill>
                  <a:schemeClr val="tx1"/>
                </a:solidFill>
              </a:rPr>
              <a:t>【典题3】唐诗的每一句都可以想象成一个电影镜头，下面前两个镜头的脚本已写出，请续写后两个。</a:t>
            </a:r>
            <a:endParaRPr lang="zh-CN" sz="2000">
              <a:solidFill>
                <a:schemeClr val="tx1"/>
              </a:solidFill>
            </a:endParaRPr>
          </a:p>
          <a:p>
            <a:pPr marL="0" lvl="0" indent="-228600" algn="l">
              <a:lnSpc>
                <a:spcPct val="115000"/>
              </a:lnSpc>
              <a:buSzTx/>
              <a:buNone/>
            </a:pPr>
            <a:r>
              <a:rPr lang="zh-CN" sz="2000">
                <a:solidFill>
                  <a:schemeClr val="tx1"/>
                </a:solidFill>
              </a:rPr>
              <a:t>要求：①按照诗意来设计场景和人物的神态动作；②想象合理；③每个镜头脚本不超过40字。</a:t>
            </a:r>
            <a:endParaRPr lang="zh-CN" sz="2000">
              <a:solidFill>
                <a:schemeClr val="tx1"/>
              </a:solidFill>
            </a:endParaRPr>
          </a:p>
          <a:p>
            <a:pPr marL="0" lvl="0" indent="-228600" algn="ctr">
              <a:lnSpc>
                <a:spcPct val="115000"/>
              </a:lnSpc>
              <a:buSzTx/>
              <a:buNone/>
            </a:pPr>
            <a:r>
              <a:rPr lang="zh-CN" sz="2000">
                <a:solidFill>
                  <a:schemeClr val="tx1"/>
                </a:solidFill>
              </a:rPr>
              <a:t>采 莲 子</a:t>
            </a:r>
            <a:endParaRPr lang="zh-CN" sz="2000">
              <a:solidFill>
                <a:schemeClr val="tx1"/>
              </a:solidFill>
            </a:endParaRPr>
          </a:p>
          <a:p>
            <a:pPr marL="0" lvl="0" indent="-228600" algn="ctr">
              <a:lnSpc>
                <a:spcPct val="115000"/>
              </a:lnSpc>
              <a:buSzTx/>
              <a:buNone/>
            </a:pPr>
            <a:r>
              <a:rPr lang="zh-CN" sz="2000">
                <a:solidFill>
                  <a:schemeClr val="tx1"/>
                </a:solidFill>
              </a:rPr>
              <a:t>皇甫松</a:t>
            </a:r>
            <a:endParaRPr lang="zh-CN" sz="2000">
              <a:solidFill>
                <a:schemeClr val="tx1"/>
              </a:solidFill>
            </a:endParaRPr>
          </a:p>
          <a:p>
            <a:pPr marL="0" lvl="0" indent="-228600" algn="ctr">
              <a:lnSpc>
                <a:spcPct val="115000"/>
              </a:lnSpc>
              <a:buSzTx/>
              <a:buNone/>
            </a:pPr>
            <a:r>
              <a:rPr lang="zh-CN" sz="2000">
                <a:solidFill>
                  <a:schemeClr val="tx1"/>
                </a:solidFill>
              </a:rPr>
              <a:t>船动湖光滟滟秋，贪看年少信船流。</a:t>
            </a:r>
            <a:endParaRPr lang="zh-CN" sz="2000">
              <a:solidFill>
                <a:schemeClr val="tx1"/>
              </a:solidFill>
            </a:endParaRPr>
          </a:p>
          <a:p>
            <a:pPr marL="0" lvl="0" indent="-228600" algn="ctr">
              <a:lnSpc>
                <a:spcPct val="115000"/>
              </a:lnSpc>
              <a:buSzTx/>
              <a:buNone/>
            </a:pPr>
            <a:r>
              <a:rPr lang="zh-CN" sz="2000">
                <a:solidFill>
                  <a:schemeClr val="tx1"/>
                </a:solidFill>
              </a:rPr>
              <a:t>无端隔水抛莲子，遥被人知半日羞。</a:t>
            </a:r>
            <a:endParaRPr lang="zh-CN" sz="2000">
              <a:solidFill>
                <a:schemeClr val="tx1"/>
              </a:solidFill>
            </a:endParaRPr>
          </a:p>
          <a:p>
            <a:pPr marL="0" lvl="0" indent="-228600" algn="l">
              <a:lnSpc>
                <a:spcPct val="115000"/>
              </a:lnSpc>
              <a:buSzTx/>
              <a:buNone/>
            </a:pPr>
            <a:r>
              <a:rPr lang="en-US" sz="2000">
                <a:solidFill>
                  <a:schemeClr val="tx1"/>
                </a:solidFill>
              </a:rPr>
              <a:t>[场景]湖边，采莲船上。[人物]采莲女，小伙子，女伴。</a:t>
            </a:r>
            <a:endParaRPr lang="en-US" sz="2000">
              <a:solidFill>
                <a:schemeClr val="tx1"/>
              </a:solidFill>
            </a:endParaRPr>
          </a:p>
          <a:p>
            <a:pPr marL="0" lvl="0" indent="-228600" algn="l">
              <a:lnSpc>
                <a:spcPct val="115000"/>
              </a:lnSpc>
              <a:buSzTx/>
              <a:buNone/>
            </a:pPr>
            <a:r>
              <a:rPr lang="zh-CN" sz="2000">
                <a:solidFill>
                  <a:schemeClr val="tx1"/>
                </a:solidFill>
              </a:rPr>
              <a:t>镜头一：秋日湖上，波光粼粼。一位美丽的姑娘摇着采莲船从荷花丛中划出，左右顾盼。</a:t>
            </a:r>
            <a:endParaRPr lang="zh-CN" sz="2000">
              <a:solidFill>
                <a:schemeClr val="tx1"/>
              </a:solidFill>
            </a:endParaRPr>
          </a:p>
          <a:p>
            <a:pPr marL="0" lvl="0" indent="-228600" algn="l">
              <a:lnSpc>
                <a:spcPct val="115000"/>
              </a:lnSpc>
              <a:buSzTx/>
              <a:buNone/>
            </a:pPr>
            <a:r>
              <a:rPr lang="zh-CN" sz="2000">
                <a:solidFill>
                  <a:schemeClr val="tx1"/>
                </a:solidFill>
              </a:rPr>
              <a:t>镜头二：忽见岸上有位英俊少年，姑娘怦然心动，痴痴地看着他，竟忘记了摇桨，任凭船儿漂荡。</a:t>
            </a:r>
            <a:endParaRPr lang="zh-CN" sz="2000">
              <a:solidFill>
                <a:schemeClr val="tx1"/>
              </a:solidFill>
            </a:endParaRPr>
          </a:p>
          <a:p>
            <a:pPr marL="0" lvl="0" indent="-228600" algn="l">
              <a:lnSpc>
                <a:spcPct val="125000"/>
              </a:lnSpc>
              <a:buSzTx/>
              <a:buNone/>
            </a:pPr>
            <a:r>
              <a:rPr lang="zh-CN" sz="2000">
                <a:solidFill>
                  <a:schemeClr val="tx1"/>
                </a:solidFill>
              </a:rPr>
              <a:t>镜头三：________________________________________________________________________</a:t>
            </a:r>
            <a:endParaRPr lang="zh-CN" sz="2000">
              <a:solidFill>
                <a:schemeClr val="tx1"/>
              </a:solidFill>
            </a:endParaRPr>
          </a:p>
          <a:p>
            <a:pPr marL="0" lvl="0" indent="-228600" algn="l">
              <a:lnSpc>
                <a:spcPct val="125000"/>
              </a:lnSpc>
              <a:buSzTx/>
              <a:buNone/>
            </a:pPr>
            <a:r>
              <a:rPr lang="zh-CN" sz="2000">
                <a:solidFill>
                  <a:schemeClr val="tx1"/>
                </a:solidFill>
              </a:rPr>
              <a:t>镜头四：________________________________________________________________________</a:t>
            </a:r>
            <a:endParaRPr lang="zh-CN" sz="2000">
              <a:solidFill>
                <a:schemeClr val="tx1"/>
              </a:solidFill>
            </a:endParaRPr>
          </a:p>
        </p:txBody>
      </p:sp>
      <p:sp>
        <p:nvSpPr>
          <p:cNvPr id="100" name="文本框 99"/>
          <p:cNvSpPr txBox="1"/>
          <p:nvPr/>
        </p:nvSpPr>
        <p:spPr>
          <a:xfrm>
            <a:off x="2473325" y="5251450"/>
            <a:ext cx="9316085" cy="398780"/>
          </a:xfrm>
          <a:prstGeom prst="rect">
            <a:avLst/>
          </a:prstGeom>
          <a:noFill/>
          <a:ln w="9525">
            <a:noFill/>
          </a:ln>
        </p:spPr>
        <p:txBody>
          <a:bodyPr wrap="square">
            <a:spAutoFit/>
          </a:bodyPr>
          <a:lstStyle/>
          <a:p>
            <a:pPr indent="266700"/>
            <a:r>
              <a:rPr lang="zh-CN" sz="2000" b="0">
                <a:solidFill>
                  <a:srgbClr val="FF0000"/>
                </a:solidFill>
                <a:cs typeface="楷体_GB2312" charset="0"/>
              </a:rPr>
              <a:t>姑娘抓起一把莲子</a:t>
            </a:r>
            <a:r>
              <a:rPr lang="zh-CN" sz="2000" b="0">
                <a:solidFill>
                  <a:srgbClr val="FF0000"/>
                </a:solidFill>
                <a:ea typeface="MingLiU_HKSCS" panose="02020500000000000000" charset="-120"/>
              </a:rPr>
              <a:t>，</a:t>
            </a:r>
            <a:r>
              <a:rPr lang="zh-CN" sz="2000" b="0">
                <a:solidFill>
                  <a:srgbClr val="FF0000"/>
                </a:solidFill>
                <a:cs typeface="楷体_GB2312" charset="0"/>
              </a:rPr>
              <a:t>笑着朝少年抛去</a:t>
            </a:r>
            <a:r>
              <a:rPr lang="zh-CN" sz="2000" b="0">
                <a:solidFill>
                  <a:srgbClr val="FF0000"/>
                </a:solidFill>
                <a:ea typeface="MingLiU_HKSCS" panose="02020500000000000000" charset="-120"/>
              </a:rPr>
              <a:t>，</a:t>
            </a:r>
            <a:r>
              <a:rPr lang="zh-CN" sz="2000" b="0">
                <a:solidFill>
                  <a:srgbClr val="FF0000"/>
                </a:solidFill>
                <a:cs typeface="楷体_GB2312" charset="0"/>
              </a:rPr>
              <a:t>正打在他身上</a:t>
            </a:r>
            <a:r>
              <a:rPr lang="zh-CN" sz="2000" b="0">
                <a:solidFill>
                  <a:srgbClr val="FF0000"/>
                </a:solidFill>
                <a:ea typeface="MingLiU_HKSCS" panose="02020500000000000000" charset="-120"/>
              </a:rPr>
              <a:t>，</a:t>
            </a:r>
            <a:r>
              <a:rPr lang="zh-CN" sz="2000" b="0">
                <a:solidFill>
                  <a:srgbClr val="FF0000"/>
                </a:solidFill>
                <a:cs typeface="楷体_GB2312" charset="0"/>
              </a:rPr>
              <a:t>少年会心一笑。</a:t>
            </a:r>
            <a:endParaRPr lang="zh-CN" altLang="en-US" sz="2000" b="0">
              <a:solidFill>
                <a:srgbClr val="FF0000"/>
              </a:solidFill>
              <a:cs typeface="楷体_GB2312" panose="02010609030101010101" charset="-122"/>
            </a:endParaRPr>
          </a:p>
        </p:txBody>
      </p:sp>
      <p:sp>
        <p:nvSpPr>
          <p:cNvPr id="7" name="文本框 6"/>
          <p:cNvSpPr txBox="1"/>
          <p:nvPr/>
        </p:nvSpPr>
        <p:spPr>
          <a:xfrm>
            <a:off x="2279015" y="5824220"/>
            <a:ext cx="9010650" cy="706755"/>
          </a:xfrm>
          <a:prstGeom prst="rect">
            <a:avLst/>
          </a:prstGeom>
          <a:noFill/>
          <a:ln w="9525">
            <a:noFill/>
          </a:ln>
        </p:spPr>
        <p:txBody>
          <a:bodyPr wrap="square">
            <a:spAutoFit/>
          </a:bodyPr>
          <a:lstStyle/>
          <a:p>
            <a:pPr indent="0"/>
            <a:r>
              <a:rPr lang="zh-CN" sz="2000" b="0">
                <a:solidFill>
                  <a:srgbClr val="FF0000"/>
                </a:solidFill>
                <a:cs typeface="楷体_GB2312" charset="0"/>
              </a:rPr>
              <a:t>姑娘的举动被邻舟女伴看到</a:t>
            </a:r>
            <a:r>
              <a:rPr lang="zh-CN" sz="2000" b="0">
                <a:solidFill>
                  <a:srgbClr val="FF0000"/>
                </a:solidFill>
                <a:ea typeface="宋体" panose="02010600030101010101" pitchFamily="2" charset="-122"/>
              </a:rPr>
              <a:t>，</a:t>
            </a:r>
            <a:r>
              <a:rPr lang="zh-CN" sz="2000" b="0">
                <a:solidFill>
                  <a:srgbClr val="FF0000"/>
                </a:solidFill>
                <a:cs typeface="楷体_GB2312" charset="0"/>
              </a:rPr>
              <a:t>引起一阵嬉笑声。姑娘羞得满脸通红</a:t>
            </a:r>
            <a:r>
              <a:rPr lang="zh-CN" sz="2000" b="0">
                <a:solidFill>
                  <a:srgbClr val="FF0000"/>
                </a:solidFill>
                <a:ea typeface="宋体" panose="02010600030101010101" pitchFamily="2" charset="-122"/>
              </a:rPr>
              <a:t>，</a:t>
            </a:r>
            <a:r>
              <a:rPr lang="zh-CN" sz="2000" b="0">
                <a:solidFill>
                  <a:srgbClr val="FF0000"/>
                </a:solidFill>
                <a:cs typeface="楷体_GB2312" charset="0"/>
              </a:rPr>
              <a:t>低着头</a:t>
            </a:r>
            <a:r>
              <a:rPr lang="zh-CN" sz="2000" b="0">
                <a:solidFill>
                  <a:srgbClr val="FF0000"/>
                </a:solidFill>
                <a:ea typeface="宋体" panose="02010600030101010101" pitchFamily="2" charset="-122"/>
              </a:rPr>
              <a:t>，</a:t>
            </a:r>
            <a:r>
              <a:rPr lang="zh-CN" sz="2000" b="0">
                <a:solidFill>
                  <a:srgbClr val="FF0000"/>
                </a:solidFill>
                <a:cs typeface="楷体_GB2312" charset="0"/>
              </a:rPr>
              <a:t>半天都不好意思。</a:t>
            </a:r>
            <a:endParaRPr lang="zh-CN" altLang="en-US" sz="2000" b="0">
              <a:solidFill>
                <a:srgbClr val="FF0000"/>
              </a:solidFill>
              <a:cs typeface="楷体_GB2312"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9990461" y="4615663"/>
            <a:ext cx="1723654" cy="2521977"/>
          </a:xfrm>
          <a:prstGeom prst="rect">
            <a:avLst/>
          </a:prstGeom>
        </p:spPr>
      </p:pic>
      <p:grpSp>
        <p:nvGrpSpPr>
          <p:cNvPr id="12" name="组合 11"/>
          <p:cNvGrpSpPr/>
          <p:nvPr/>
        </p:nvGrpSpPr>
        <p:grpSpPr>
          <a:xfrm flipH="1" flipV="1">
            <a:off x="116205" y="153035"/>
            <a:ext cx="2491740" cy="1626870"/>
            <a:chOff x="8154484" y="3888970"/>
            <a:chExt cx="4037515" cy="3064422"/>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sp>
        <p:nvSpPr>
          <p:cNvPr id="100" name="文本框 99"/>
          <p:cNvSpPr txBox="1"/>
          <p:nvPr/>
        </p:nvSpPr>
        <p:spPr>
          <a:xfrm>
            <a:off x="307975" y="132715"/>
            <a:ext cx="11575415" cy="4523105"/>
          </a:xfrm>
          <a:prstGeom prst="rect">
            <a:avLst/>
          </a:prstGeom>
          <a:noFill/>
          <a:ln w="9525">
            <a:noFill/>
          </a:ln>
        </p:spPr>
        <p:txBody>
          <a:bodyPr wrap="square">
            <a:spAutoFit/>
          </a:bodyPr>
          <a:lstStyle/>
          <a:p>
            <a:pPr indent="266700">
              <a:lnSpc>
                <a:spcPct val="150000"/>
              </a:lnSpc>
            </a:pPr>
            <a:r>
              <a:rPr lang="en-US" sz="2400" b="1">
                <a:solidFill>
                  <a:srgbClr val="FF0000"/>
                </a:solidFill>
                <a:latin typeface="Times New Roman" panose="02020603050405020304" charset="0"/>
                <a:ea typeface="宋体" panose="02010600030101010101" pitchFamily="2" charset="-122"/>
              </a:rPr>
              <a:t>(4)</a:t>
            </a:r>
            <a:r>
              <a:rPr lang="zh-CN" sz="2400" b="1">
                <a:solidFill>
                  <a:srgbClr val="FF0000"/>
                </a:solidFill>
                <a:ea typeface="宋体" panose="02010600030101010101" pitchFamily="2" charset="-122"/>
              </a:rPr>
              <a:t>续写补写式扩展</a:t>
            </a:r>
            <a:r>
              <a:rPr lang="en-US" sz="2400" b="1">
                <a:solidFill>
                  <a:srgbClr val="FF0000"/>
                </a:solidFill>
                <a:latin typeface="宋体" panose="02010600030101010101" pitchFamily="2" charset="-122"/>
                <a:cs typeface="Times New Roman" panose="02020603050405020304" charset="0"/>
              </a:rPr>
              <a:t>“</a:t>
            </a:r>
            <a:r>
              <a:rPr lang="zh-CN" sz="2400" b="1">
                <a:solidFill>
                  <a:srgbClr val="FF0000"/>
                </a:solidFill>
                <a:ea typeface="宋体" panose="02010600030101010101" pitchFamily="2" charset="-122"/>
              </a:rPr>
              <a:t>四步走</a:t>
            </a:r>
            <a:r>
              <a:rPr lang="en-US" sz="2400" b="1">
                <a:solidFill>
                  <a:srgbClr val="FF0000"/>
                </a:solidFill>
                <a:latin typeface="宋体" panose="02010600030101010101" pitchFamily="2" charset="-122"/>
                <a:cs typeface="Times New Roman" panose="02020603050405020304" charset="0"/>
              </a:rPr>
              <a:t>”</a:t>
            </a:r>
            <a:r>
              <a:rPr lang="zh-CN" sz="2400" b="1">
                <a:solidFill>
                  <a:srgbClr val="FF0000"/>
                </a:solidFill>
                <a:ea typeface="宋体" panose="02010600030101010101" pitchFamily="2" charset="-122"/>
              </a:rPr>
              <a:t>：</a:t>
            </a:r>
            <a:r>
              <a:rPr lang="zh-CN" sz="2400" b="0">
                <a:ea typeface="宋体" panose="02010600030101010101" pitchFamily="2" charset="-122"/>
              </a:rPr>
              <a:t>第一步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读懂题目要求</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准确辨明题目所提供的有效信息。第二步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要把握所提供文段或文句的语脉</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以此为扩写源头</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确定扩写的突</a:t>
            </a:r>
            <a:r>
              <a:rPr lang="zh-CN" sz="2400" b="0">
                <a:latin typeface="Times New Roman" panose="02020603050405020304" charset="0"/>
                <a:ea typeface="宋体" panose="02010600030101010101" pitchFamily="2" charset="-122"/>
              </a:rPr>
              <a:t>破口</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搞清整个语段或句子前后句之间的内在联系。第三步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运用合理的联想和想象。注意推导合理</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主旨一致</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修辞、句式、意境、色彩等符合要求。要从试题形式和内容入手进行分析</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进行扩展。要注意防止只顾形式不顾内容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或者只顾内容不顾形式</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草率审题</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盲目机械地答题等错误。第四步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检查扩展后内容是否符合题干要求</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语言是否连贯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有无语病等。
</a:t>
            </a:r>
            <a:endParaRPr lang="zh-CN" altLang="en-US" sz="2400"/>
          </a:p>
        </p:txBody>
      </p:sp>
      <p:sp>
        <p:nvSpPr>
          <p:cNvPr id="45" name="圆角矩形 44"/>
          <p:cNvSpPr/>
          <p:nvPr/>
        </p:nvSpPr>
        <p:spPr>
          <a:xfrm>
            <a:off x="1744491" y="9594693"/>
            <a:ext cx="18735556" cy="3455995"/>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1871491" y="9721693"/>
            <a:ext cx="18735556" cy="3455995"/>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608586" y="10440720"/>
            <a:ext cx="17857984" cy="2235805"/>
          </a:xfrm>
          <a:prstGeom prst="rect">
            <a:avLst/>
          </a:prstGeom>
        </p:spPr>
        <p:txBody>
          <a:bodyPr wrap="square">
            <a:spAutoFit/>
          </a:bodyPr>
          <a:lstStyle/>
          <a:p>
            <a:pPr>
              <a:lnSpc>
                <a:spcPct val="110000"/>
              </a:lnSpc>
            </a:pPr>
            <a:r>
              <a:rPr lang="zh-CN" altLang="en-US" sz="4400" b="1">
                <a:latin typeface="楷体" panose="02010609060101010101" pitchFamily="49" charset="-122"/>
                <a:ea typeface="楷体" panose="02010609060101010101" pitchFamily="49" charset="-122"/>
              </a:rPr>
              <a:t>解答续写题注意事项：</a:t>
            </a:r>
            <a:endParaRPr lang="zh-CN" altLang="en-US" sz="4400" b="1">
              <a:latin typeface="楷体" pitchFamily="49" charset="-122"/>
              <a:ea typeface="楷体" pitchFamily="49" charset="-122"/>
            </a:endParaRPr>
          </a:p>
          <a:p>
            <a:pPr>
              <a:lnSpc>
                <a:spcPct val="110000"/>
              </a:lnSpc>
            </a:pPr>
            <a:r>
              <a:rPr lang="zh-CN" altLang="en-US" sz="4400" b="1">
                <a:latin typeface="+mj-ea"/>
                <a:ea typeface="+mj-ea"/>
              </a:rPr>
              <a:t>    </a:t>
            </a:r>
            <a:r>
              <a:rPr lang="en-US" altLang="zh-CN" sz="4400" b="1">
                <a:latin typeface="+mj-ea"/>
                <a:ea typeface="+mj-ea"/>
              </a:rPr>
              <a:t>1.</a:t>
            </a:r>
            <a:r>
              <a:rPr lang="zh-CN" altLang="en-US" sz="4400" b="1">
                <a:latin typeface="楷体" panose="02010609060101010101" pitchFamily="49" charset="-122"/>
                <a:ea typeface="楷体" panose="02010609060101010101" pitchFamily="49" charset="-122"/>
              </a:rPr>
              <a:t>阐述要合理，表意前后一致。</a:t>
            </a:r>
            <a:endParaRPr lang="zh-CN" altLang="en-US" sz="4400" b="1">
              <a:latin typeface="楷体" panose="02010609060101010101" pitchFamily="49" charset="-122"/>
              <a:ea typeface="楷体" panose="02010609060101010101" pitchFamily="49" charset="-122"/>
            </a:endParaRPr>
          </a:p>
          <a:p>
            <a:pPr>
              <a:lnSpc>
                <a:spcPct val="110000"/>
              </a:lnSpc>
            </a:pPr>
            <a:r>
              <a:rPr lang="zh-CN" altLang="en-US" sz="4400" b="1">
                <a:latin typeface="+mj-ea"/>
                <a:ea typeface="+mj-ea"/>
              </a:rPr>
              <a:t>    </a:t>
            </a:r>
            <a:r>
              <a:rPr lang="en-US" altLang="zh-CN" sz="4400" b="1">
                <a:latin typeface="+mj-ea"/>
                <a:ea typeface="+mj-ea"/>
              </a:rPr>
              <a:t>2.</a:t>
            </a:r>
            <a:r>
              <a:rPr lang="zh-CN" altLang="en-US" sz="4400" b="1">
                <a:latin typeface="楷体" panose="02010609060101010101" pitchFamily="49" charset="-122"/>
                <a:ea typeface="楷体" panose="02010609060101010101" pitchFamily="49" charset="-122"/>
              </a:rPr>
              <a:t>语言形式、语言风格要一致，使前后形成一个有机的整体。</a:t>
            </a:r>
            <a:endParaRPr lang="zh-CN" altLang="en-US" sz="4400" b="1">
              <a:latin typeface="楷体" panose="02010609060101010101" pitchFamily="49" charset="-122"/>
              <a:ea typeface="楷体" panose="02010609060101010101" pitchFamily="49" charset="-122"/>
            </a:endParaRPr>
          </a:p>
        </p:txBody>
      </p:sp>
      <p:sp>
        <p:nvSpPr>
          <p:cNvPr id="3" name="文本框 2"/>
          <p:cNvSpPr txBox="1"/>
          <p:nvPr/>
        </p:nvSpPr>
        <p:spPr>
          <a:xfrm>
            <a:off x="1611630" y="5222875"/>
            <a:ext cx="9717405" cy="1308735"/>
          </a:xfrm>
          <a:prstGeom prst="rect">
            <a:avLst/>
          </a:prstGeom>
          <a:noFill/>
          <a:ln w="12700" cmpd="sng">
            <a:solidFill>
              <a:schemeClr val="accent1">
                <a:shade val="50000"/>
              </a:schemeClr>
            </a:solidFill>
            <a:prstDash val="solid"/>
          </a:ln>
        </p:spPr>
        <p:txBody>
          <a:bodyPr wrap="square" rtlCol="0" anchor="t">
            <a:spAutoFit/>
          </a:bodyPr>
          <a:lstStyle/>
          <a:p>
            <a:pPr>
              <a:lnSpc>
                <a:spcPct val="110000"/>
              </a:lnSpc>
            </a:pPr>
            <a:r>
              <a:rPr lang="zh-CN" altLang="en-US" sz="2400" b="1">
                <a:latin typeface="楷体" panose="02010609060101010101" pitchFamily="49" charset="-122"/>
                <a:ea typeface="楷体" panose="02010609060101010101" pitchFamily="49" charset="-122"/>
                <a:sym typeface="+mn-ea"/>
              </a:rPr>
              <a:t>解答续写题注意事项：</a:t>
            </a:r>
            <a:endParaRPr lang="zh-CN" altLang="en-US" sz="2400" b="1">
              <a:latin typeface="楷体" pitchFamily="49" charset="-122"/>
              <a:ea typeface="楷体" pitchFamily="49" charset="-122"/>
            </a:endParaRPr>
          </a:p>
          <a:p>
            <a:pPr>
              <a:lnSpc>
                <a:spcPct val="110000"/>
              </a:lnSpc>
            </a:pPr>
            <a:r>
              <a:rPr lang="zh-CN" altLang="en-US" sz="2400" b="1">
                <a:latin typeface="+mj-ea"/>
                <a:ea typeface="+mj-ea"/>
                <a:sym typeface="+mn-ea"/>
              </a:rPr>
              <a:t>    </a:t>
            </a:r>
            <a:r>
              <a:rPr lang="en-US" altLang="zh-CN" sz="2400" b="1">
                <a:latin typeface="+mj-ea"/>
                <a:ea typeface="+mj-ea"/>
                <a:sym typeface="+mn-ea"/>
              </a:rPr>
              <a:t>1.</a:t>
            </a:r>
            <a:r>
              <a:rPr lang="zh-CN" altLang="en-US" sz="2400" b="1">
                <a:latin typeface="楷体" panose="02010609060101010101" pitchFamily="49" charset="-122"/>
                <a:ea typeface="楷体" panose="02010609060101010101" pitchFamily="49" charset="-122"/>
                <a:sym typeface="+mn-ea"/>
              </a:rPr>
              <a:t>阐述要合理，表意前后一致。</a:t>
            </a:r>
            <a:endParaRPr lang="zh-CN" altLang="en-US" sz="2400" b="1">
              <a:latin typeface="楷体" panose="02010609060101010101" pitchFamily="49" charset="-122"/>
              <a:ea typeface="楷体" panose="02010609060101010101" pitchFamily="49" charset="-122"/>
            </a:endParaRPr>
          </a:p>
          <a:p>
            <a:pPr>
              <a:lnSpc>
                <a:spcPct val="110000"/>
              </a:lnSpc>
            </a:pPr>
            <a:r>
              <a:rPr lang="zh-CN" altLang="en-US" sz="2400" b="1">
                <a:latin typeface="+mj-ea"/>
                <a:ea typeface="+mj-ea"/>
                <a:sym typeface="+mn-ea"/>
              </a:rPr>
              <a:t>    </a:t>
            </a:r>
            <a:r>
              <a:rPr lang="en-US" altLang="zh-CN" sz="2400" b="1">
                <a:latin typeface="+mj-ea"/>
                <a:ea typeface="+mj-ea"/>
                <a:sym typeface="+mn-ea"/>
              </a:rPr>
              <a:t>2.</a:t>
            </a:r>
            <a:r>
              <a:rPr lang="zh-CN" altLang="en-US" sz="2400" b="1">
                <a:latin typeface="楷体" panose="02010609060101010101" pitchFamily="49" charset="-122"/>
                <a:ea typeface="楷体" panose="02010609060101010101" pitchFamily="49" charset="-122"/>
                <a:sym typeface="+mn-ea"/>
              </a:rPr>
              <a:t>语言形式、语言风格要一致，使前后形成一个有机的整体。</a:t>
            </a:r>
            <a:endParaRPr lang="zh-CN" altLang="en-US" sz="24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32765" y="1493520"/>
            <a:ext cx="11125835" cy="1383665"/>
          </a:xfrm>
          <a:prstGeom prst="rect">
            <a:avLst/>
          </a:prstGeom>
          <a:noFill/>
          <a:ln w="9525">
            <a:noFill/>
          </a:ln>
        </p:spPr>
        <p:txBody>
          <a:bodyPr wrap="square">
            <a:spAutoFit/>
          </a:bodyPr>
          <a:lstStyle/>
          <a:p>
            <a:pPr indent="266700">
              <a:lnSpc>
                <a:spcPct val="150000"/>
              </a:lnSpc>
            </a:pPr>
            <a:r>
              <a:rPr lang="zh-CN" sz="2800" b="0">
                <a:ea typeface="黑体" panose="02010609060101010101" charset="-122"/>
              </a:rPr>
              <a:t>【典题</a:t>
            </a:r>
            <a:r>
              <a:rPr lang="en-US" sz="2800" b="0">
                <a:latin typeface="Times New Roman" panose="02020603050405020304" charset="0"/>
                <a:ea typeface="黑体" panose="02010609060101010101" charset="-122"/>
              </a:rPr>
              <a:t>4</a:t>
            </a:r>
            <a:r>
              <a:rPr lang="zh-CN" sz="2800" b="0">
                <a:ea typeface="黑体" panose="02010609060101010101" charset="-122"/>
              </a:rPr>
              <a:t>】</a:t>
            </a:r>
            <a:r>
              <a:rPr lang="zh-CN" sz="2800" b="0">
                <a:ea typeface="宋体" panose="02010600030101010101" pitchFamily="2" charset="-122"/>
              </a:rPr>
              <a:t>请以</a:t>
            </a:r>
            <a:r>
              <a:rPr lang="en-US" sz="2800" b="0">
                <a:latin typeface="宋体" panose="02010600030101010101" pitchFamily="2" charset="-122"/>
                <a:cs typeface="Times New Roman" panose="02020603050405020304" charset="0"/>
              </a:rPr>
              <a:t>“</a:t>
            </a:r>
            <a:r>
              <a:rPr lang="zh-CN" sz="2800" b="0">
                <a:ea typeface="宋体" panose="02010600030101010101" pitchFamily="2" charset="-122"/>
              </a:rPr>
              <a:t>光阴是一把神奇而无情的刻刀</a:t>
            </a:r>
            <a:r>
              <a:rPr lang="en-US" sz="2800" b="0">
                <a:latin typeface="宋体" panose="02010600030101010101" pitchFamily="2" charset="-122"/>
                <a:cs typeface="Times New Roman" panose="02020603050405020304" charset="0"/>
              </a:rPr>
              <a:t>”</a:t>
            </a:r>
            <a:r>
              <a:rPr lang="zh-CN" sz="2800" b="0">
                <a:ea typeface="宋体" panose="02010600030101010101" pitchFamily="2" charset="-122"/>
              </a:rPr>
              <a:t>为开头写一段话。要求：</a:t>
            </a:r>
            <a:r>
              <a:rPr lang="en-US" sz="2800" b="0">
                <a:latin typeface="宋体" panose="02010600030101010101" pitchFamily="2" charset="-122"/>
                <a:cs typeface="Times New Roman" panose="02020603050405020304" charset="0"/>
              </a:rPr>
              <a:t>①</a:t>
            </a:r>
            <a:r>
              <a:rPr lang="zh-CN" sz="2800" b="0">
                <a:ea typeface="宋体" panose="02010600030101010101" pitchFamily="2" charset="-122"/>
              </a:rPr>
              <a:t>运用对比手法；</a:t>
            </a:r>
            <a:r>
              <a:rPr lang="en-US" sz="2800" b="0">
                <a:latin typeface="宋体" panose="02010600030101010101" pitchFamily="2" charset="-122"/>
                <a:cs typeface="Times New Roman" panose="02020603050405020304" charset="0"/>
              </a:rPr>
              <a:t>②</a:t>
            </a:r>
            <a:r>
              <a:rPr lang="zh-CN" sz="2800" b="0">
                <a:ea typeface="宋体" panose="02010600030101010101" pitchFamily="2" charset="-122"/>
              </a:rPr>
              <a:t>句式整散结合；</a:t>
            </a:r>
            <a:r>
              <a:rPr lang="en-US" sz="2800" b="0">
                <a:latin typeface="宋体" panose="02010600030101010101" pitchFamily="2" charset="-122"/>
                <a:cs typeface="Times New Roman" panose="02020603050405020304" charset="0"/>
              </a:rPr>
              <a:t>③</a:t>
            </a:r>
            <a:r>
              <a:rPr lang="en-US" sz="2800" b="0">
                <a:latin typeface="Times New Roman" panose="02020603050405020304" charset="0"/>
                <a:ea typeface="宋体" panose="02010600030101010101" pitchFamily="2" charset="-122"/>
              </a:rPr>
              <a:t>60</a:t>
            </a:r>
            <a:r>
              <a:rPr lang="zh-CN" sz="2800" b="0">
                <a:ea typeface="宋体" panose="02010600030101010101" pitchFamily="2" charset="-122"/>
              </a:rPr>
              <a:t>～</a:t>
            </a:r>
            <a:r>
              <a:rPr lang="en-US" sz="2800" b="0">
                <a:latin typeface="Times New Roman" panose="02020603050405020304" charset="0"/>
                <a:ea typeface="宋体" panose="02010600030101010101" pitchFamily="2" charset="-122"/>
              </a:rPr>
              <a:t>100</a:t>
            </a:r>
            <a:r>
              <a:rPr lang="zh-CN" sz="2800" b="0">
                <a:ea typeface="宋体" panose="02010600030101010101" pitchFamily="2" charset="-122"/>
              </a:rPr>
              <a:t>字。</a:t>
            </a:r>
            <a:endParaRPr lang="zh-CN" altLang="en-US" sz="2800"/>
          </a:p>
        </p:txBody>
      </p:sp>
      <p:sp>
        <p:nvSpPr>
          <p:cNvPr id="2" name="文本框 1"/>
          <p:cNvSpPr txBox="1"/>
          <p:nvPr/>
        </p:nvSpPr>
        <p:spPr>
          <a:xfrm>
            <a:off x="1132205" y="3673475"/>
            <a:ext cx="9926955" cy="1753235"/>
          </a:xfrm>
          <a:prstGeom prst="rect">
            <a:avLst/>
          </a:prstGeom>
          <a:noFill/>
          <a:ln w="12700" cmpd="sng">
            <a:solidFill>
              <a:schemeClr val="accent1">
                <a:shade val="50000"/>
              </a:schemeClr>
            </a:solidFill>
            <a:prstDash val="solid"/>
          </a:ln>
        </p:spPr>
        <p:txBody>
          <a:bodyPr wrap="square">
            <a:spAutoFit/>
          </a:bodyPr>
          <a:lstStyle/>
          <a:p>
            <a:pPr indent="266700">
              <a:lnSpc>
                <a:spcPct val="150000"/>
              </a:lnSpc>
            </a:pPr>
            <a:r>
              <a:rPr lang="zh-CN" sz="2400" b="0">
                <a:cs typeface="楷体_GB2312" charset="0"/>
              </a:rPr>
              <a:t>光阴是一把神奇而无情的刻刀</a:t>
            </a:r>
            <a:r>
              <a:rPr lang="zh-CN" sz="2400" b="0">
                <a:ea typeface="MingLiU_HKSCS" panose="02020500000000000000" charset="-120"/>
              </a:rPr>
              <a:t>，</a:t>
            </a:r>
            <a:r>
              <a:rPr lang="zh-CN" sz="2400" b="0">
                <a:cs typeface="楷体_GB2312" charset="0"/>
              </a:rPr>
              <a:t>当你用功学习时</a:t>
            </a:r>
            <a:r>
              <a:rPr lang="zh-CN" sz="2400" b="0">
                <a:ea typeface="MingLiU_HKSCS" panose="02020500000000000000" charset="-120"/>
              </a:rPr>
              <a:t>，</a:t>
            </a:r>
            <a:r>
              <a:rPr lang="zh-CN" sz="2400" b="0">
                <a:cs typeface="楷体_GB2312" charset="0"/>
              </a:rPr>
              <a:t>它会在你的脑海里不断地刻下用之不尽的知识财富；当你虚度光阴时</a:t>
            </a:r>
            <a:r>
              <a:rPr lang="zh-CN" sz="2400" b="0">
                <a:ea typeface="MingLiU_HKSCS" panose="02020500000000000000" charset="-120"/>
              </a:rPr>
              <a:t>，</a:t>
            </a:r>
            <a:r>
              <a:rPr lang="zh-CN" sz="2400" b="0">
                <a:cs typeface="楷体_GB2312" charset="0"/>
              </a:rPr>
              <a:t>它会在你的脑海里不断地刻下无用的空白</a:t>
            </a:r>
            <a:r>
              <a:rPr lang="zh-CN" sz="2400" b="0">
                <a:ea typeface="MingLiU_HKSCS" panose="02020500000000000000" charset="-120"/>
              </a:rPr>
              <a:t>，</a:t>
            </a:r>
            <a:r>
              <a:rPr lang="zh-CN" sz="2400" b="0">
                <a:cs typeface="楷体_GB2312" charset="0"/>
              </a:rPr>
              <a:t>让你悔恨终生。</a:t>
            </a:r>
            <a:endParaRPr lang="zh-CN" altLang="en-US" sz="2400"/>
          </a:p>
        </p:txBody>
      </p:sp>
      <p:grpSp>
        <p:nvGrpSpPr>
          <p:cNvPr id="12" name="组合 11"/>
          <p:cNvGrpSpPr/>
          <p:nvPr/>
        </p:nvGrpSpPr>
        <p:grpSpPr>
          <a:xfrm flipH="1" flipV="1">
            <a:off x="116205" y="153035"/>
            <a:ext cx="2481580" cy="1544320"/>
            <a:chOff x="8154484" y="3888970"/>
            <a:chExt cx="4037515" cy="3064422"/>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646809" y="1178800"/>
            <a:ext cx="5130000" cy="450000"/>
          </a:xfrm>
          <a:prstGeom prst="roundRect">
            <a:avLst/>
          </a:prstGeom>
          <a:solidFill>
            <a:srgbClr val="912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a:latin typeface="黑体" panose="02010609060101010101" charset="-122"/>
                <a:ea typeface="黑体" panose="02010609060101010101" charset="-122"/>
              </a:rPr>
              <a:t>①分辨语段体裁</a:t>
            </a:r>
            <a:r>
              <a:rPr lang="zh-CN" altLang="en-US" sz="2700">
                <a:latin typeface="楷体" panose="02010609060101010101" pitchFamily="49" charset="-122"/>
                <a:ea typeface="楷体" panose="02010609060101010101" pitchFamily="49" charset="-122"/>
              </a:rPr>
              <a:t>，</a:t>
            </a:r>
            <a:r>
              <a:rPr lang="zh-CN" altLang="en-US" sz="2700">
                <a:latin typeface="黑体" panose="02010609060101010101" charset="-122"/>
                <a:ea typeface="黑体" panose="02010609060101010101" charset="-122"/>
              </a:rPr>
              <a:t>明确信息要点</a:t>
            </a:r>
            <a:endParaRPr lang="zh-CN" altLang="en-US" sz="270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a:latin typeface="黑体" panose="02010609060101010101" charset="-122"/>
                <a:ea typeface="黑体" panose="02010609060101010101" charset="-122"/>
              </a:rPr>
              <a:t>压缩语段</a:t>
            </a:r>
            <a:endParaRPr lang="en-US" altLang="zh-CN" sz="2800" b="1">
              <a:latin typeface="黑体" panose="02010609060101010101" charset="-122"/>
              <a:ea typeface="黑体" panose="02010609060101010101" charset="-122"/>
            </a:endParaRPr>
          </a:p>
        </p:txBody>
      </p:sp>
      <p:pic>
        <p:nvPicPr>
          <p:cNvPr id="7171" name="Picture 3" descr="C:\Users\131110\Desktop\扩展语句、压缩语段\png\８.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72064" y="2417596"/>
            <a:ext cx="7275590" cy="3176784"/>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a:off x="9841230" y="262197"/>
            <a:ext cx="2350770" cy="1366558"/>
          </a:xfrm>
          <a:prstGeom prst="rect">
            <a:avLst/>
          </a:prstGeom>
          <a:effec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646809" y="1178800"/>
            <a:ext cx="5130000" cy="450000"/>
          </a:xfrm>
          <a:prstGeom prst="roundRect">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a:latin typeface="黑体" panose="02010609060101010101" charset="-122"/>
                <a:ea typeface="黑体" panose="02010609060101010101" charset="-122"/>
              </a:rPr>
              <a:t>②理清题干要求</a:t>
            </a:r>
            <a:r>
              <a:rPr lang="zh-CN" altLang="en-US" sz="2700">
                <a:latin typeface="楷体" panose="02010609060101010101" pitchFamily="49" charset="-122"/>
                <a:ea typeface="楷体" panose="02010609060101010101" pitchFamily="49" charset="-122"/>
              </a:rPr>
              <a:t>，</a:t>
            </a:r>
            <a:r>
              <a:rPr lang="zh-CN" altLang="en-US" sz="2700">
                <a:latin typeface="黑体" panose="02010609060101010101" charset="-122"/>
                <a:ea typeface="黑体" panose="02010609060101010101" charset="-122"/>
              </a:rPr>
              <a:t>把握答题方向</a:t>
            </a:r>
            <a:endParaRPr lang="zh-CN" altLang="en-US" sz="270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a:latin typeface="黑体" panose="02010609060101010101" charset="-122"/>
                <a:ea typeface="黑体" panose="02010609060101010101" charset="-122"/>
              </a:rPr>
              <a:t>压缩语段</a:t>
            </a:r>
            <a:endParaRPr lang="en-US" altLang="zh-CN" sz="2800" b="1">
              <a:latin typeface="黑体" panose="02010609060101010101" charset="-122"/>
              <a:ea typeface="黑体" panose="02010609060101010101" charset="-122"/>
            </a:endParaRPr>
          </a:p>
        </p:txBody>
      </p:sp>
      <p:pic>
        <p:nvPicPr>
          <p:cNvPr id="8195" name="Picture 3" descr="C:\Users\131110\Desktop\扩展语句、压缩语段\png\１０.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75460" y="2216150"/>
            <a:ext cx="8340090" cy="241173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131110\Desktop\扩展语句、压缩语段\png\１２.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69951" y="4977172"/>
            <a:ext cx="2849886" cy="47777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131110\Desktop\扩展语句、压缩语段\png\１１.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75520" y="4011999"/>
            <a:ext cx="2849886" cy="477774"/>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descr="C:\Users\131110\Desktop\扩展语句、压缩语段\png\１３.png"/>
          <p:cNvPicPr>
            <a:picLocks noChangeAspect="1" noChangeArrowheads="1"/>
          </p:cNvPicPr>
          <p:nvPr/>
        </p:nvPicPr>
        <p:blipFill>
          <a:blip r:embed="rId5">
            <a:extLst>
              <a:ext uri="{28A0092B-C50C-407E-A947-70E740481C1C}">
                <a14:useLocalDpi xmlns:a14="http://schemas.microsoft.com/office/drawing/2010/main" val="0"/>
              </a:ext>
            </a:extLst>
          </a:blip>
          <a:srcRect l="60909" t="15133" r="10747" b="58560"/>
          <a:stretch>
            <a:fillRect/>
          </a:stretch>
        </p:blipFill>
        <p:spPr bwMode="auto">
          <a:xfrm>
            <a:off x="7395193" y="4628183"/>
            <a:ext cx="3561348" cy="1861157"/>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rcRect l="19213" t="16511" r="0"/>
          <a:stretch>
            <a:fillRect/>
          </a:stretch>
        </p:blipFill>
        <p:spPr>
          <a:xfrm flipH="1">
            <a:off x="9841230" y="116147"/>
            <a:ext cx="2350770" cy="1366558"/>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10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wipe(left)">
                                      <p:cBhvr>
                                        <p:cTn id="12" dur="1000"/>
                                        <p:tgtEl>
                                          <p:spTgt spid="81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wipe(left)">
                                      <p:cBhvr>
                                        <p:cTn id="1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646809" y="1178800"/>
            <a:ext cx="5130000" cy="450000"/>
          </a:xfrm>
          <a:prstGeom prst="roundRect">
            <a:avLst/>
          </a:prstGeom>
          <a:solidFill>
            <a:srgbClr val="F69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a:latin typeface="黑体" panose="02010609060101010101" charset="-122"/>
                <a:ea typeface="黑体" panose="02010609060101010101" charset="-122"/>
              </a:rPr>
              <a:t>③分清语段层次</a:t>
            </a:r>
            <a:r>
              <a:rPr lang="zh-CN" altLang="en-US" sz="2700">
                <a:latin typeface="楷体" panose="02010609060101010101" pitchFamily="49" charset="-122"/>
                <a:ea typeface="楷体" panose="02010609060101010101" pitchFamily="49" charset="-122"/>
              </a:rPr>
              <a:t>，</a:t>
            </a:r>
            <a:r>
              <a:rPr lang="zh-CN" altLang="en-US" sz="2700">
                <a:latin typeface="黑体" panose="02010609060101010101" charset="-122"/>
                <a:ea typeface="黑体" panose="02010609060101010101" charset="-122"/>
              </a:rPr>
              <a:t>提取主干信息</a:t>
            </a:r>
            <a:endParaRPr lang="zh-CN" altLang="en-US" sz="270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a:latin typeface="黑体" panose="02010609060101010101" charset="-122"/>
                <a:ea typeface="黑体" panose="02010609060101010101" charset="-122"/>
              </a:rPr>
              <a:t>压缩语段</a:t>
            </a:r>
            <a:endParaRPr lang="en-US" altLang="zh-CN" sz="2800" b="1">
              <a:latin typeface="黑体" panose="02010609060101010101" charset="-122"/>
              <a:ea typeface="黑体" panose="02010609060101010101" charset="-122"/>
            </a:endParaRPr>
          </a:p>
        </p:txBody>
      </p:sp>
      <p:pic>
        <p:nvPicPr>
          <p:cNvPr id="9218" name="Picture 2" descr="C:\Users\131110\Desktop\扩展语句、压缩语段\png\１４.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31487" y="1988840"/>
            <a:ext cx="7895861" cy="159258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131110\Desktop\扩展语句、压缩语段\png\１６.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53111" y="5876886"/>
            <a:ext cx="5506985" cy="36042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131110\Desktop\扩展语句、压缩语段\png\１５.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60539" y="3756248"/>
            <a:ext cx="5607569" cy="18691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Users\131110\Desktop\扩展语句、压缩语段\png\１３.png"/>
          <p:cNvPicPr>
            <a:picLocks noChangeAspect="1" noChangeArrowheads="1"/>
          </p:cNvPicPr>
          <p:nvPr/>
        </p:nvPicPr>
        <p:blipFill>
          <a:blip r:embed="rId5">
            <a:extLst>
              <a:ext uri="{28A0092B-C50C-407E-A947-70E740481C1C}">
                <a14:useLocalDpi xmlns:a14="http://schemas.microsoft.com/office/drawing/2010/main" val="0"/>
              </a:ext>
            </a:extLst>
          </a:blip>
          <a:srcRect l="60909" t="15133" r="10747" b="58560"/>
          <a:stretch>
            <a:fillRect/>
          </a:stretch>
        </p:blipFill>
        <p:spPr bwMode="auto">
          <a:xfrm>
            <a:off x="7395193" y="4628183"/>
            <a:ext cx="3561348" cy="18611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left)">
                                      <p:cBhvr>
                                        <p:cTn id="7" dur="1000"/>
                                        <p:tgtEl>
                                          <p:spTgt spid="92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ipe(left)">
                                      <p:cBhvr>
                                        <p:cTn id="12" dur="1000"/>
                                        <p:tgtEl>
                                          <p:spTgt spid="92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219"/>
                                        </p:tgtEl>
                                        <p:attrNameLst>
                                          <p:attrName>style.visibility</p:attrName>
                                        </p:attrNameLst>
                                      </p:cBhvr>
                                      <p:to>
                                        <p:strVal val="visible"/>
                                      </p:to>
                                    </p:set>
                                    <p:animEffect transition="in" filter="wipe(left)">
                                      <p:cBhvr>
                                        <p:cTn id="17"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646809" y="1178800"/>
            <a:ext cx="5130000" cy="450000"/>
          </a:xfrm>
          <a:prstGeom prst="roundRect">
            <a:avLst/>
          </a:prstGeom>
          <a:solidFill>
            <a:srgbClr val="1075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a:latin typeface="黑体" panose="02010609060101010101" charset="-122"/>
                <a:ea typeface="黑体" panose="02010609060101010101" charset="-122"/>
              </a:rPr>
              <a:t>④依据材料特点</a:t>
            </a:r>
            <a:r>
              <a:rPr lang="zh-CN" altLang="en-US" sz="2700">
                <a:latin typeface="楷体" panose="02010609060101010101" pitchFamily="49" charset="-122"/>
                <a:ea typeface="楷体" panose="02010609060101010101" pitchFamily="49" charset="-122"/>
              </a:rPr>
              <a:t>，</a:t>
            </a:r>
            <a:r>
              <a:rPr lang="zh-CN" altLang="en-US" sz="2700">
                <a:latin typeface="黑体" panose="02010609060101010101" charset="-122"/>
                <a:ea typeface="黑体" panose="02010609060101010101" charset="-122"/>
              </a:rPr>
              <a:t>确定表达方式</a:t>
            </a:r>
            <a:endParaRPr lang="zh-CN" altLang="en-US" sz="2700">
              <a:latin typeface="黑体" panose="02010609060101010101" charset="-122"/>
              <a:ea typeface="黑体" panose="02010609060101010101" charset="-122"/>
            </a:endParaRPr>
          </a:p>
        </p:txBody>
      </p:sp>
      <p:sp>
        <p:nvSpPr>
          <p:cNvPr id="3" name="矩形 2"/>
          <p:cNvSpPr/>
          <p:nvPr/>
        </p:nvSpPr>
        <p:spPr>
          <a:xfrm>
            <a:off x="598610" y="341293"/>
            <a:ext cx="11001452" cy="521970"/>
          </a:xfrm>
          <a:prstGeom prst="rect">
            <a:avLst/>
          </a:prstGeom>
        </p:spPr>
        <p:txBody>
          <a:bodyPr wrap="square">
            <a:spAutoFit/>
          </a:bodyPr>
          <a:lstStyle/>
          <a:p>
            <a:pPr algn="ctr"/>
            <a:r>
              <a:rPr lang="zh-CN" altLang="en-US" sz="2800" b="1">
                <a:latin typeface="黑体" panose="02010609060101010101" charset="-122"/>
                <a:ea typeface="黑体" panose="02010609060101010101" charset="-122"/>
              </a:rPr>
              <a:t>压缩语段</a:t>
            </a:r>
            <a:endParaRPr lang="en-US" altLang="zh-CN" sz="2800" b="1">
              <a:latin typeface="黑体" panose="02010609060101010101" charset="-122"/>
              <a:ea typeface="黑体" panose="02010609060101010101" charset="-122"/>
            </a:endParaRPr>
          </a:p>
        </p:txBody>
      </p:sp>
      <p:pic>
        <p:nvPicPr>
          <p:cNvPr id="10242" name="Picture 2" descr="C:\Users\131110\Desktop\扩展语句、压缩语段\png\１９.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1444" y="5661248"/>
            <a:ext cx="9446534" cy="913641"/>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131110\Desktop\扩展语句、压缩语段\png\１８.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1444" y="2919399"/>
            <a:ext cx="9345950" cy="126568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131110\Desktop\扩展语句、压缩语段\png\１７.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1444" y="1880828"/>
            <a:ext cx="9530354" cy="989079"/>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1415999" y="4185084"/>
            <a:ext cx="8064896" cy="1260140"/>
            <a:chOff x="1744663" y="9922665"/>
            <a:chExt cx="16129792" cy="2520280"/>
          </a:xfrm>
        </p:grpSpPr>
        <p:grpSp>
          <p:nvGrpSpPr>
            <p:cNvPr id="16" name="组合 40"/>
            <p:cNvGrpSpPr/>
            <p:nvPr/>
          </p:nvGrpSpPr>
          <p:grpSpPr>
            <a:xfrm>
              <a:off x="1744663" y="9922665"/>
              <a:ext cx="16129792" cy="2520280"/>
              <a:chOff x="1996428" y="10955675"/>
              <a:chExt cx="16129792" cy="2520572"/>
            </a:xfrm>
          </p:grpSpPr>
          <p:sp>
            <p:nvSpPr>
              <p:cNvPr id="18" name="圆角矩形 17"/>
              <p:cNvSpPr/>
              <p:nvPr/>
            </p:nvSpPr>
            <p:spPr>
              <a:xfrm>
                <a:off x="1996429" y="10956064"/>
                <a:ext cx="16129791" cy="2520183"/>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9" name="Picture 2" descr="C:\Users\fyh1995\Desktop\未标题-14.png"/>
              <p:cNvPicPr>
                <a:picLocks noChangeAspect="1" noChangeArrowheads="1"/>
              </p:cNvPicPr>
              <p:nvPr/>
            </p:nvPicPr>
            <p:blipFill>
              <a:blip r:embed="rId5"/>
              <a:stretch>
                <a:fillRect/>
              </a:stretch>
            </p:blipFill>
            <p:spPr bwMode="auto">
              <a:xfrm>
                <a:off x="1996428" y="10955675"/>
                <a:ext cx="2166014" cy="684000"/>
              </a:xfrm>
              <a:prstGeom prst="rect">
                <a:avLst/>
              </a:prstGeom>
              <a:noFill/>
            </p:spPr>
          </p:pic>
        </p:grpSp>
        <p:sp>
          <p:nvSpPr>
            <p:cNvPr id="17" name="矩形 16"/>
            <p:cNvSpPr/>
            <p:nvPr/>
          </p:nvSpPr>
          <p:spPr>
            <a:xfrm>
              <a:off x="2464743" y="10769079"/>
              <a:ext cx="15409712" cy="1670050"/>
            </a:xfrm>
            <a:prstGeom prst="rect">
              <a:avLst/>
            </a:prstGeom>
          </p:spPr>
          <p:txBody>
            <a:bodyPr wrap="square">
              <a:spAutoFit/>
            </a:bodyPr>
            <a:lstStyle/>
            <a:p>
              <a:pPr>
                <a:lnSpc>
                  <a:spcPct val="110000"/>
                </a:lnSpc>
              </a:pPr>
              <a:r>
                <a:rPr lang="zh-CN" altLang="en-US" sz="2200" b="1">
                  <a:latin typeface="楷体" panose="02010609060101010101" pitchFamily="49" charset="-122"/>
                  <a:ea typeface="楷体" panose="02010609060101010101" pitchFamily="49" charset="-122"/>
                </a:rPr>
                <a:t>下定义句的表述方式是固定的判断单句：</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是</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的</a:t>
              </a:r>
              <a:r>
                <a:rPr lang="en-US" altLang="zh-CN" sz="2200" b="1">
                  <a:latin typeface="楷体" panose="02010609060101010101" pitchFamily="49" charset="-122"/>
                  <a:ea typeface="楷体" panose="02010609060101010101" pitchFamily="49" charset="-122"/>
                </a:rPr>
                <a:t>……</a:t>
              </a:r>
              <a:endParaRPr lang="en-US" altLang="zh-CN" sz="2200" b="1">
                <a:latin typeface="楷体" pitchFamily="49" charset="-122"/>
                <a:ea typeface="楷体" pitchFamily="49" charset="-122"/>
              </a:endParaRPr>
            </a:p>
            <a:p>
              <a:pPr>
                <a:lnSpc>
                  <a:spcPct val="110000"/>
                </a:lnSpc>
              </a:pPr>
              <a:r>
                <a:rPr lang="zh-CN" altLang="en-US" sz="2200" b="1">
                  <a:latin typeface="楷体" panose="02010609060101010101" pitchFamily="49" charset="-122"/>
                  <a:ea typeface="楷体" panose="02010609060101010101" pitchFamily="49" charset="-122"/>
                </a:rPr>
                <a:t>例：幸福是衡量人们对生活满意程度的一种主观系数。</a:t>
              </a:r>
              <a:endParaRPr lang="zh-CN" altLang="en-US" sz="2200" b="1">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ipe(left)">
                                      <p:cBhvr>
                                        <p:cTn id="7" dur="1000"/>
                                        <p:tgtEl>
                                          <p:spTgt spid="102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left)">
                                      <p:cBhvr>
                                        <p:cTn id="12" dur="1000"/>
                                        <p:tgtEl>
                                          <p:spTgt spid="1024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wipe(left)">
                                      <p:cBhvr>
                                        <p:cTn id="22"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0F0F0"/>
        </a:solid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a:off x="0" y="0"/>
            <a:ext cx="3138170" cy="1824355"/>
          </a:xfrm>
          <a:prstGeom prst="rect">
            <a:avLst/>
          </a:prstGeom>
          <a:effec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l="14327" t="7421" r="53286" b="8339"/>
          <a:stretch>
            <a:fillRect/>
          </a:stretch>
        </p:blipFill>
        <p:spPr>
          <a:xfrm rot="15860995">
            <a:off x="9990461" y="4615663"/>
            <a:ext cx="1723654" cy="2521977"/>
          </a:xfrm>
          <a:prstGeom prst="rect">
            <a:avLst/>
          </a:prstGeom>
        </p:spPr>
      </p:pic>
      <p:sp>
        <p:nvSpPr>
          <p:cNvPr id="100" name="文本框 99"/>
          <p:cNvSpPr txBox="1"/>
          <p:nvPr/>
        </p:nvSpPr>
        <p:spPr>
          <a:xfrm>
            <a:off x="1490980" y="1279525"/>
            <a:ext cx="9426575" cy="5262245"/>
          </a:xfrm>
          <a:prstGeom prst="rect">
            <a:avLst/>
          </a:prstGeom>
          <a:noFill/>
          <a:ln w="9525">
            <a:noFill/>
          </a:ln>
        </p:spPr>
        <p:txBody>
          <a:bodyPr wrap="square">
            <a:spAutoFit/>
          </a:bodyPr>
          <a:lstStyle/>
          <a:p>
            <a:pPr indent="267970">
              <a:lnSpc>
                <a:spcPct val="150000"/>
              </a:lnSpc>
            </a:pPr>
            <a:r>
              <a:rPr lang="en-US" sz="2800" b="1">
                <a:solidFill>
                  <a:srgbClr val="FF0000"/>
                </a:solidFill>
                <a:latin typeface="Times New Roman" panose="02020603050405020304" charset="0"/>
                <a:cs typeface="Times New Roman" panose="02020603050405020304" charset="0"/>
              </a:rPr>
              <a:t>热点题型1：扩展语句</a:t>
            </a:r>
            <a:endParaRPr lang="en-US" sz="2800" b="1">
              <a:solidFill>
                <a:srgbClr val="FF0000"/>
              </a:solidFill>
              <a:latin typeface="Times New Roman" panose="02020603050405020304"/>
              <a:cs typeface="Times New Roman"/>
            </a:endParaRPr>
          </a:p>
          <a:p>
            <a:pPr indent="267970">
              <a:lnSpc>
                <a:spcPct val="150000"/>
              </a:lnSpc>
            </a:pPr>
            <a:r>
              <a:rPr lang="en-US" sz="2800" b="1">
                <a:latin typeface="Times New Roman" panose="02020603050405020304" charset="0"/>
                <a:cs typeface="Times New Roman" panose="02020603050405020304" charset="0"/>
              </a:rPr>
              <a:t>1</a:t>
            </a:r>
            <a:r>
              <a:rPr lang="zh-CN" sz="2800" b="1">
                <a:latin typeface="Times New Roman" panose="02020603050405020304" charset="0"/>
                <a:cs typeface="Times New Roman" panose="02020603050405020304" charset="0"/>
              </a:rPr>
              <a:t>、</a:t>
            </a:r>
            <a:r>
              <a:rPr lang="zh-CN" sz="2800" b="1">
                <a:ea typeface="黑体" panose="02010609060101010101" charset="-122"/>
              </a:rPr>
              <a:t>答题原则</a:t>
            </a:r>
            <a:r>
              <a:rPr lang="en-US" sz="2800" b="1">
                <a:latin typeface="宋体" panose="02010600030101010101" pitchFamily="2" charset="-122"/>
                <a:cs typeface="Times New Roman" panose="02020603050405020304" charset="0"/>
              </a:rPr>
              <a:t>“</a:t>
            </a:r>
            <a:r>
              <a:rPr lang="zh-CN" sz="2800" b="1">
                <a:ea typeface="宋体" panose="02010600030101010101" pitchFamily="2" charset="-122"/>
              </a:rPr>
              <a:t>扩展语句</a:t>
            </a:r>
            <a:r>
              <a:rPr lang="en-US" sz="2800" b="1">
                <a:latin typeface="宋体" panose="02010600030101010101" pitchFamily="2" charset="-122"/>
                <a:cs typeface="Times New Roman" panose="02020603050405020304" charset="0"/>
              </a:rPr>
              <a:t>”</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就是根据一定的要求将词、短语或句子</a:t>
            </a:r>
            <a:r>
              <a:rPr lang="zh-CN" sz="2800" b="1">
                <a:latin typeface="Times New Roman" panose="02020603050405020304" charset="0"/>
                <a:ea typeface="宋体" panose="02010600030101010101" pitchFamily="2" charset="-122"/>
              </a:rPr>
              <a:t>的意思丰富起来</a:t>
            </a:r>
            <a:r>
              <a:rPr lang="zh-CN" sz="2800" b="1">
                <a:latin typeface="Times New Roman" panose="02020603050405020304" charset="0"/>
                <a:ea typeface="MingLiU_HKSCS" panose="02020500000000000000" charset="-120"/>
              </a:rPr>
              <a:t>，</a:t>
            </a:r>
            <a:r>
              <a:rPr lang="zh-CN" sz="2800" b="1">
                <a:latin typeface="Times New Roman" panose="02020603050405020304" charset="0"/>
                <a:ea typeface="宋体" panose="02010600030101010101" pitchFamily="2" charset="-122"/>
              </a:rPr>
              <a:t>或者将其合理地扩展成几句话。扩展语句的基本解题思路：</a:t>
            </a:r>
            <a:r>
              <a:rPr lang="en-US" sz="2800" b="1">
                <a:latin typeface="Times New Roman" panose="02020603050405020304" charset="0"/>
                <a:cs typeface="Times New Roman" panose="02020603050405020304" charset="0"/>
              </a:rPr>
              <a:t>(</a:t>
            </a:r>
            <a:r>
              <a:rPr lang="en-US" sz="2800" b="1">
                <a:latin typeface="Times New Roman" panose="02020603050405020304" charset="0"/>
                <a:ea typeface="宋体" panose="02010600030101010101" pitchFamily="2" charset="-122"/>
              </a:rPr>
              <a:t>1)</a:t>
            </a:r>
            <a:r>
              <a:rPr lang="zh-CN" sz="2800" b="1">
                <a:ea typeface="宋体" panose="02010600030101010101" pitchFamily="2" charset="-122"/>
              </a:rPr>
              <a:t>仔细研读原句</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把握扩展的基点。</a:t>
            </a:r>
            <a:r>
              <a:rPr lang="en-US" sz="2800" b="1">
                <a:latin typeface="Times New Roman" panose="02020603050405020304" charset="0"/>
                <a:ea typeface="宋体" panose="02010600030101010101" pitchFamily="2" charset="-122"/>
              </a:rPr>
              <a:t>(2)</a:t>
            </a:r>
            <a:r>
              <a:rPr lang="zh-CN" sz="2800" b="1">
                <a:ea typeface="宋体" panose="02010600030101010101" pitchFamily="2" charset="-122"/>
              </a:rPr>
              <a:t>明确答题要求</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把握扩展方向。</a:t>
            </a:r>
            <a:r>
              <a:rPr lang="en-US" sz="2800" b="1">
                <a:latin typeface="Times New Roman" panose="02020603050405020304" charset="0"/>
                <a:ea typeface="宋体" panose="02010600030101010101" pitchFamily="2" charset="-122"/>
              </a:rPr>
              <a:t>(3)</a:t>
            </a:r>
            <a:r>
              <a:rPr lang="zh-CN" sz="2800" b="1">
                <a:ea typeface="宋体" panose="02010600030101010101" pitchFamily="2" charset="-122"/>
              </a:rPr>
              <a:t>展开联想想象</a:t>
            </a:r>
            <a:r>
              <a:rPr lang="zh-CN" sz="2800" b="1">
                <a:latin typeface="Times New Roman" panose="02020603050405020304" charset="0"/>
                <a:ea typeface="MingLiU_HKSCS" panose="02020500000000000000" charset="-120"/>
              </a:rPr>
              <a:t>，</a:t>
            </a:r>
            <a:r>
              <a:rPr lang="zh-CN" sz="2800" b="1">
                <a:ea typeface="宋体" panose="02010600030101010101" pitchFamily="2" charset="-122"/>
              </a:rPr>
              <a:t>合理扩展语句。
</a:t>
            </a:r>
            <a:endParaRPr lang="zh-CN" altLang="en-US" sz="2800" b="1"/>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0F0F0"/>
        </a:solid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9841230" y="-58"/>
            <a:ext cx="2350770" cy="1366558"/>
          </a:xfrm>
          <a:prstGeom prst="rect">
            <a:avLst/>
          </a:prstGeom>
          <a:effectLst/>
        </p:spPr>
      </p:pic>
      <p:grpSp>
        <p:nvGrpSpPr>
          <p:cNvPr id="12" name="组合 11"/>
          <p:cNvGrpSpPr/>
          <p:nvPr/>
        </p:nvGrpSpPr>
        <p:grpSpPr>
          <a:xfrm flipH="1" flipV="1">
            <a:off x="0" y="-145820"/>
            <a:ext cx="2099309" cy="1277390"/>
            <a:chOff x="8154484" y="3888970"/>
            <a:chExt cx="4037515" cy="3064422"/>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l="14327" t="7421" r="53286" b="8339"/>
            <a:stretch>
              <a:fillRect/>
            </a:stretch>
          </p:blipFill>
          <p:spPr>
            <a:xfrm rot="15860995">
              <a:off x="9990461" y="3489808"/>
              <a:ext cx="1723654" cy="2521977"/>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sp>
        <p:nvSpPr>
          <p:cNvPr id="100" name="文本框 99"/>
          <p:cNvSpPr txBox="1"/>
          <p:nvPr/>
        </p:nvSpPr>
        <p:spPr>
          <a:xfrm>
            <a:off x="1024255" y="832485"/>
            <a:ext cx="10476230" cy="5262245"/>
          </a:xfrm>
          <a:prstGeom prst="rect">
            <a:avLst/>
          </a:prstGeom>
          <a:noFill/>
          <a:ln w="9525">
            <a:noFill/>
          </a:ln>
        </p:spPr>
        <p:txBody>
          <a:bodyPr wrap="square">
            <a:spAutoFit/>
          </a:bodyPr>
          <a:lstStyle/>
          <a:p>
            <a:pPr indent="266700">
              <a:lnSpc>
                <a:spcPct val="150000"/>
              </a:lnSpc>
            </a:pPr>
            <a:r>
              <a:rPr lang="en-US" sz="2800" b="0">
                <a:solidFill>
                  <a:srgbClr val="FF0000"/>
                </a:solidFill>
                <a:latin typeface="Times New Roman" panose="02020603050405020304" charset="0"/>
                <a:ea typeface="宋体" panose="02010600030101010101" pitchFamily="2" charset="-122"/>
              </a:rPr>
              <a:t>(1)</a:t>
            </a:r>
            <a:r>
              <a:rPr lang="zh-CN" sz="2800" b="0">
                <a:solidFill>
                  <a:srgbClr val="FF0000"/>
                </a:solidFill>
                <a:ea typeface="宋体" panose="02010600030101010101" pitchFamily="2" charset="-122"/>
              </a:rPr>
              <a:t>拟写新闻。</a:t>
            </a:r>
            <a:r>
              <a:rPr lang="en-US" sz="2800" b="0">
                <a:solidFill>
                  <a:srgbClr val="FF0000"/>
                </a:solidFill>
                <a:latin typeface="宋体" panose="02010600030101010101" pitchFamily="2" charset="-122"/>
                <a:cs typeface="Times New Roman" panose="02020603050405020304" charset="0"/>
              </a:rPr>
              <a:t>①</a:t>
            </a:r>
            <a:r>
              <a:rPr lang="zh-CN" sz="2800" b="0">
                <a:solidFill>
                  <a:srgbClr val="FF0000"/>
                </a:solidFill>
                <a:ea typeface="宋体" panose="02010600030101010101" pitchFamily="2" charset="-122"/>
              </a:rPr>
              <a:t>拟写新闻标题。</a:t>
            </a:r>
            <a:r>
              <a:rPr lang="zh-CN" sz="2800" b="0">
                <a:ea typeface="宋体" panose="02010600030101010101" pitchFamily="2" charset="-122"/>
              </a:rPr>
              <a:t>       新闻标题有单标题和多标题</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包括引题、正题、副题</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之分</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其中正题旨在揭示消息的主题或主要新闻事实</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引题和副题用以说明背景、概述意义</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或指出内容范围、作出内容提要等。标题要求高度概括</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只要求两个必备因素：主体和事件。用语一般较直白、简洁</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有时可运用比喻、借代、双关、对偶、引用等修辞手法。
</a:t>
            </a:r>
            <a:endParaRPr lang="zh-CN" altLang="en-US" sz="28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TextBox 14"/>
          <p:cNvSpPr txBox="1"/>
          <p:nvPr/>
        </p:nvSpPr>
        <p:spPr>
          <a:xfrm>
            <a:off x="3417075" y="1574294"/>
            <a:ext cx="5835578" cy="506730"/>
          </a:xfrm>
          <a:prstGeom prst="rect">
            <a:avLst/>
          </a:prstGeom>
          <a:noFill/>
        </p:spPr>
        <p:txBody>
          <a:bodyPr wrap="square" rtlCol="0">
            <a:spAutoFit/>
          </a:bodyPr>
          <a:lstStyle/>
          <a:p>
            <a:r>
              <a:rPr lang="zh-CN" altLang="en-US" sz="2700" b="1">
                <a:latin typeface="+mn-ea"/>
              </a:rPr>
              <a:t>新闻一般会把重要的内容放在前面。</a:t>
            </a:r>
            <a:endParaRPr lang="zh-CN" altLang="en-US" sz="2700" b="1">
              <a:latin typeface="+mn-ea"/>
            </a:endParaRPr>
          </a:p>
        </p:txBody>
      </p:sp>
      <p:sp>
        <p:nvSpPr>
          <p:cNvPr id="34" name="对角圆角矩形 36"/>
          <p:cNvSpPr/>
          <p:nvPr/>
        </p:nvSpPr>
        <p:spPr>
          <a:xfrm>
            <a:off x="630993" y="321447"/>
            <a:ext cx="1710000" cy="450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a:latin typeface="黑体" panose="02010609060101010101" charset="-122"/>
                <a:ea typeface="黑体" panose="02010609060101010101" charset="-122"/>
              </a:rPr>
              <a:t>小提示</a:t>
            </a:r>
            <a:endParaRPr lang="zh-CN" altLang="en-US" sz="2700">
              <a:latin typeface="黑体" panose="02010609060101010101" charset="-122"/>
              <a:ea typeface="黑体" panose="02010609060101010101" charset="-122"/>
            </a:endParaRPr>
          </a:p>
        </p:txBody>
      </p:sp>
      <p:sp>
        <p:nvSpPr>
          <p:cNvPr id="35" name="TextBox 34"/>
          <p:cNvSpPr txBox="1"/>
          <p:nvPr/>
        </p:nvSpPr>
        <p:spPr>
          <a:xfrm>
            <a:off x="666712" y="962226"/>
            <a:ext cx="10930014" cy="521970"/>
          </a:xfrm>
          <a:prstGeom prst="rect">
            <a:avLst/>
          </a:prstGeom>
          <a:noFill/>
        </p:spPr>
        <p:txBody>
          <a:bodyPr wrap="square" rtlCol="0">
            <a:spAutoFit/>
          </a:bodyPr>
          <a:lstStyle/>
          <a:p>
            <a:pPr algn="ctr"/>
            <a:r>
              <a:rPr lang="zh-CN" altLang="en-US" sz="2800" b="1">
                <a:latin typeface="黑体" panose="02010609060101010101" charset="-122"/>
                <a:ea typeface="黑体" panose="02010609060101010101" charset="-122"/>
              </a:rPr>
              <a:t>新闻结构</a:t>
            </a:r>
            <a:endParaRPr lang="zh-CN" altLang="en-US" sz="2800" b="1">
              <a:latin typeface="黑体" panose="02010609060101010101" charset="-122"/>
              <a:ea typeface="黑体" panose="02010609060101010101" charset="-122"/>
            </a:endParaRPr>
          </a:p>
        </p:txBody>
      </p:sp>
      <p:pic>
        <p:nvPicPr>
          <p:cNvPr id="6146" name="Picture 2" descr="C:\Users\131110\Desktop\扩展语句、压缩语段\png\3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35860" y="2433619"/>
            <a:ext cx="2305056" cy="3176784"/>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894816" y="2295492"/>
            <a:ext cx="9701684" cy="3878526"/>
            <a:chOff x="1783282" y="4590984"/>
            <a:chExt cx="19403368" cy="7757052"/>
          </a:xfrm>
        </p:grpSpPr>
        <p:grpSp>
          <p:nvGrpSpPr>
            <p:cNvPr id="2" name="组合 1"/>
            <p:cNvGrpSpPr/>
            <p:nvPr/>
          </p:nvGrpSpPr>
          <p:grpSpPr>
            <a:xfrm>
              <a:off x="1783282" y="4590984"/>
              <a:ext cx="9712717" cy="7692788"/>
              <a:chOff x="1783282" y="4590984"/>
              <a:chExt cx="9712717" cy="7692788"/>
            </a:xfrm>
          </p:grpSpPr>
          <p:sp>
            <p:nvSpPr>
              <p:cNvPr id="44" name="TextBox 43"/>
              <p:cNvSpPr txBox="1"/>
              <p:nvPr/>
            </p:nvSpPr>
            <p:spPr>
              <a:xfrm>
                <a:off x="1783282" y="4590984"/>
                <a:ext cx="7159343" cy="1659890"/>
              </a:xfrm>
              <a:prstGeom prst="rect">
                <a:avLst/>
              </a:prstGeom>
              <a:solidFill>
                <a:srgbClr val="FCFBBD"/>
              </a:solidFill>
            </p:spPr>
            <p:txBody>
              <a:bodyPr wrap="square" rtlCol="0">
                <a:spAutoFit/>
              </a:bodyPr>
              <a:lstStyle/>
              <a:p>
                <a:r>
                  <a:rPr lang="zh-CN" altLang="en-US" sz="2400" b="1">
                    <a:latin typeface="楷体" panose="02010609060101010101" pitchFamily="49" charset="-122"/>
                    <a:ea typeface="楷体" panose="02010609060101010101" pitchFamily="49" charset="-122"/>
                  </a:rPr>
                  <a:t>准确概括新闻的主要内容，重点突出，简洁醒目。</a:t>
                </a:r>
                <a:endParaRPr lang="zh-CN" altLang="en-US" sz="2400" b="1">
                  <a:latin typeface="楷体" panose="02010609060101010101" pitchFamily="49" charset="-122"/>
                  <a:ea typeface="楷体" panose="02010609060101010101" pitchFamily="49" charset="-122"/>
                </a:endParaRPr>
              </a:p>
            </p:txBody>
          </p:sp>
          <p:sp>
            <p:nvSpPr>
              <p:cNvPr id="47" name="TextBox 46"/>
              <p:cNvSpPr txBox="1"/>
              <p:nvPr/>
            </p:nvSpPr>
            <p:spPr>
              <a:xfrm>
                <a:off x="1916953" y="7260752"/>
                <a:ext cx="7048102" cy="2397760"/>
              </a:xfrm>
              <a:prstGeom prst="rect">
                <a:avLst/>
              </a:prstGeom>
              <a:solidFill>
                <a:schemeClr val="accent5">
                  <a:lumMod val="20000"/>
                  <a:lumOff val="80000"/>
                </a:scheme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新闻的第一段或第一句话。文字简要，内容集中，提示新闻要旨。</a:t>
                </a:r>
                <a:endParaRPr lang="zh-CN" altLang="en-US" sz="2400" b="1">
                  <a:latin typeface="楷体" panose="02010609060101010101" pitchFamily="49" charset="-122"/>
                  <a:ea typeface="楷体" panose="02010609060101010101" pitchFamily="49" charset="-122"/>
                </a:endParaRPr>
              </a:p>
            </p:txBody>
          </p:sp>
          <p:sp>
            <p:nvSpPr>
              <p:cNvPr id="53" name="TextBox 52"/>
              <p:cNvSpPr txBox="1"/>
              <p:nvPr/>
            </p:nvSpPr>
            <p:spPr>
              <a:xfrm>
                <a:off x="1847848" y="10623882"/>
                <a:ext cx="8602766" cy="1659890"/>
              </a:xfrm>
              <a:prstGeom prst="rect">
                <a:avLst/>
              </a:prstGeom>
              <a:solidFill>
                <a:schemeClr val="accent3">
                  <a:lumMod val="20000"/>
                  <a:lumOff val="80000"/>
                </a:scheme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新闻的从属部分，常穿插在主体、导语或结语中，可有可无。</a:t>
                </a:r>
                <a:endParaRPr lang="zh-CN" altLang="en-US" sz="2400" b="1">
                  <a:latin typeface="楷体" panose="02010609060101010101" pitchFamily="49" charset="-122"/>
                  <a:ea typeface="楷体" panose="02010609060101010101" pitchFamily="49" charset="-122"/>
                </a:endParaRPr>
              </a:p>
            </p:txBody>
          </p:sp>
          <p:pic>
            <p:nvPicPr>
              <p:cNvPr id="6148" name="Picture 4" descr="C:\Users\131110\Desktop\扩展语句、压缩语段\png\3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7409313">
                <a:off x="9365441" y="4964908"/>
                <a:ext cx="676656" cy="89611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131110\Desktop\扩展语句、压缩语段\png\3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19283820">
                <a:off x="9213687" y="6896777"/>
                <a:ext cx="1408176" cy="27432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131110\Desktop\扩展语句、压缩语段\png\3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03769" y="8605194"/>
                <a:ext cx="1792230" cy="12070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12905722" y="4629262"/>
              <a:ext cx="8280928" cy="7718774"/>
              <a:chOff x="12905722" y="4629262"/>
              <a:chExt cx="8280928" cy="7718774"/>
            </a:xfrm>
          </p:grpSpPr>
          <p:sp>
            <p:nvSpPr>
              <p:cNvPr id="50" name="TextBox 49"/>
              <p:cNvSpPr txBox="1"/>
              <p:nvPr/>
            </p:nvSpPr>
            <p:spPr>
              <a:xfrm>
                <a:off x="15494980" y="4629262"/>
                <a:ext cx="5691670" cy="3876040"/>
              </a:xfrm>
              <a:prstGeom prst="rect">
                <a:avLst/>
              </a:prstGeom>
              <a:solidFill>
                <a:schemeClr val="bg2">
                  <a:lumMod val="90000"/>
                </a:schemeClr>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新闻的主要部分，提供更详尽的新闻事实，解释导语阐述的主体或回答导语提出的问题。</a:t>
                </a:r>
                <a:endParaRPr lang="zh-CN" altLang="en-US" sz="2400" b="1">
                  <a:latin typeface="楷体" panose="02010609060101010101" pitchFamily="49" charset="-122"/>
                  <a:ea typeface="楷体" panose="02010609060101010101" pitchFamily="49" charset="-122"/>
                </a:endParaRPr>
              </a:p>
            </p:txBody>
          </p:sp>
          <p:sp>
            <p:nvSpPr>
              <p:cNvPr id="59" name="TextBox 58"/>
              <p:cNvSpPr txBox="1"/>
              <p:nvPr/>
            </p:nvSpPr>
            <p:spPr>
              <a:xfrm>
                <a:off x="13481794" y="9950276"/>
                <a:ext cx="7691451" cy="2397760"/>
              </a:xfrm>
              <a:prstGeom prst="rect">
                <a:avLst/>
              </a:prstGeom>
              <a:solidFill>
                <a:srgbClr val="E2F1CF"/>
              </a:solidFill>
            </p:spPr>
            <p:txBody>
              <a:bodyPr wrap="square" rtlCol="0">
                <a:spAutoFit/>
              </a:bodyPr>
              <a:lstStyle/>
              <a:p>
                <a:r>
                  <a:rPr lang="zh-CN" altLang="en-US" sz="2400" b="1">
                    <a:latin typeface="楷体" panose="02010609060101010101" pitchFamily="49" charset="-122"/>
                    <a:ea typeface="楷体" panose="02010609060101010101" pitchFamily="49" charset="-122"/>
                  </a:rPr>
                  <a:t>新闻的最后一段或一句话，交代事件结果</a:t>
                </a:r>
                <a:r>
                  <a:rPr lang="zh-CN" altLang="en-US" sz="2400" b="1">
                    <a:latin typeface="C-KT" panose="03000509000000000000" pitchFamily="65" charset="-122"/>
                    <a:ea typeface="C-KT" panose="03000509000000000000" pitchFamily="65" charset="-122"/>
                  </a:rPr>
                  <a:t>，</a:t>
                </a:r>
                <a:r>
                  <a:rPr lang="zh-CN" altLang="en-US" sz="2400" b="1">
                    <a:latin typeface="楷体" panose="02010609060101010101" pitchFamily="49" charset="-122"/>
                    <a:ea typeface="楷体" panose="02010609060101010101" pitchFamily="49" charset="-122"/>
                  </a:rPr>
                  <a:t>依内容需要，可有可无。</a:t>
                </a:r>
                <a:endParaRPr lang="zh-CN" altLang="en-US" sz="2400" b="1">
                  <a:latin typeface="楷体" panose="02010609060101010101" pitchFamily="49" charset="-122"/>
                  <a:ea typeface="楷体" panose="02010609060101010101" pitchFamily="49" charset="-122"/>
                </a:endParaRPr>
              </a:p>
            </p:txBody>
          </p:sp>
          <p:pic>
            <p:nvPicPr>
              <p:cNvPr id="6147" name="Picture 3" descr="C:\Users\131110\Desktop\扩展语句、压缩语段\png\35.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20404539">
                <a:off x="12905722" y="9079831"/>
                <a:ext cx="1152144" cy="786384"/>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131110\Desktop\扩展语句、压缩语段\png\34.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3011356" y="7091761"/>
                <a:ext cx="1645926" cy="475488"/>
              </a:xfrm>
              <a:prstGeom prst="rect">
                <a:avLst/>
              </a:prstGeom>
              <a:noFill/>
              <a:extLst>
                <a:ext uri="{909E8E84-426E-40DD-AFC4-6F175D3DCCD1}">
                  <a14:hiddenFill xmlns:a14="http://schemas.microsoft.com/office/drawing/2010/main">
                    <a:solidFill>
                      <a:srgbClr val="FFFFFF"/>
                    </a:solidFill>
                  </a14:hiddenFill>
                </a:ext>
              </a:extLst>
            </p:spPr>
          </p:pic>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Effect transition="in" filter="fade">
                                      <p:cBhvr>
                                        <p:cTn id="9" dur="1000"/>
                                        <p:tgtEl>
                                          <p:spTgt spid="3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1000"/>
                                        <p:tgtEl>
                                          <p:spTgt spid="1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1000"/>
                                        <p:tgtEl>
                                          <p:spTgt spid="614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32"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out)">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66420" y="400685"/>
            <a:ext cx="11058525" cy="4615815"/>
          </a:xfrm>
          <a:prstGeom prst="rect">
            <a:avLst/>
          </a:prstGeom>
          <a:noFill/>
          <a:ln w="9525">
            <a:noFill/>
          </a:ln>
        </p:spPr>
        <p:txBody>
          <a:bodyPr wrap="square">
            <a:spAutoFit/>
          </a:bodyPr>
          <a:lstStyle/>
          <a:p>
            <a:pPr indent="266700">
              <a:lnSpc>
                <a:spcPct val="150000"/>
              </a:lnSpc>
            </a:pPr>
            <a:r>
              <a:rPr lang="zh-CN" sz="2800" b="0">
                <a:ea typeface="黑体" panose="02010609060101010101" charset="-122"/>
              </a:rPr>
              <a:t>【典题</a:t>
            </a:r>
            <a:r>
              <a:rPr lang="en-US" sz="2800" b="0">
                <a:latin typeface="Times New Roman" panose="02020603050405020304" charset="0"/>
                <a:ea typeface="黑体" panose="02010609060101010101" charset="-122"/>
              </a:rPr>
              <a:t>5</a:t>
            </a:r>
            <a:r>
              <a:rPr lang="zh-CN" sz="2800" b="0">
                <a:ea typeface="黑体" panose="02010609060101010101" charset="-122"/>
              </a:rPr>
              <a:t>】</a:t>
            </a:r>
            <a:r>
              <a:rPr lang="zh-CN" sz="2800" b="0">
                <a:ea typeface="宋体" panose="02010600030101010101" pitchFamily="2" charset="-122"/>
              </a:rPr>
              <a:t>给下面的短文拟写一个标题。不超过</a:t>
            </a:r>
            <a:r>
              <a:rPr lang="en-US" sz="2800" b="0">
                <a:latin typeface="Times New Roman" panose="02020603050405020304" charset="0"/>
                <a:ea typeface="宋体" panose="02010600030101010101" pitchFamily="2" charset="-122"/>
              </a:rPr>
              <a:t>12</a:t>
            </a:r>
            <a:r>
              <a:rPr lang="zh-CN" sz="2800" b="0">
                <a:ea typeface="宋体" panose="02010600030101010101" pitchFamily="2" charset="-122"/>
              </a:rPr>
              <a:t>个字。</a:t>
            </a:r>
            <a:r>
              <a:rPr lang="zh-CN" sz="2800" b="0">
                <a:cs typeface="仿宋_GB2312" charset="0"/>
              </a:rPr>
              <a:t>事实上</a:t>
            </a:r>
            <a:r>
              <a:rPr lang="zh-CN" sz="2800" b="0">
                <a:ea typeface="MingLiU_HKSCS" panose="02020500000000000000" charset="-120"/>
              </a:rPr>
              <a:t>，</a:t>
            </a:r>
            <a:r>
              <a:rPr lang="en-US" sz="2800" b="0">
                <a:latin typeface="宋体" panose="02010600030101010101" pitchFamily="2" charset="-122"/>
                <a:cs typeface="Times New Roman" panose="02020603050405020304" charset="0"/>
              </a:rPr>
              <a:t>“</a:t>
            </a:r>
            <a:r>
              <a:rPr lang="zh-CN" sz="2800" b="0">
                <a:cs typeface="仿宋_GB2312" charset="0"/>
              </a:rPr>
              <a:t>一带一路</a:t>
            </a:r>
            <a:r>
              <a:rPr lang="en-US" sz="2800" b="0">
                <a:latin typeface="宋体" panose="02010600030101010101" pitchFamily="2" charset="-122"/>
                <a:cs typeface="Times New Roman" panose="02020603050405020304" charset="0"/>
              </a:rPr>
              <a:t>”</a:t>
            </a:r>
            <a:r>
              <a:rPr lang="zh-CN" sz="2800" b="0">
                <a:cs typeface="仿宋_GB2312" charset="0"/>
              </a:rPr>
              <a:t>推动的不仅仅是经济上的合作</a:t>
            </a:r>
            <a:r>
              <a:rPr lang="zh-CN" sz="2800" b="0">
                <a:ea typeface="MingLiU_HKSCS" panose="02020500000000000000" charset="-120"/>
              </a:rPr>
              <a:t>，</a:t>
            </a:r>
            <a:r>
              <a:rPr lang="zh-CN" sz="2800" b="0">
                <a:cs typeface="仿宋_GB2312" charset="0"/>
              </a:rPr>
              <a:t>更是文明</a:t>
            </a:r>
            <a:r>
              <a:rPr lang="zh-CN" sz="2800" b="0">
                <a:latin typeface="Times New Roman" panose="02020603050405020304" charset="0"/>
                <a:cs typeface="仿宋_GB2312" charset="0"/>
              </a:rPr>
              <a:t>互通的基础建设</a:t>
            </a:r>
            <a:r>
              <a:rPr lang="zh-CN" sz="2800" b="0">
                <a:ea typeface="MingLiU_HKSCS" panose="02020500000000000000" charset="-120"/>
              </a:rPr>
              <a:t>，</a:t>
            </a:r>
            <a:r>
              <a:rPr lang="zh-CN" sz="2800" b="0">
                <a:latin typeface="Times New Roman" panose="02020603050405020304" charset="0"/>
                <a:cs typeface="仿宋_GB2312" charset="0"/>
              </a:rPr>
              <a:t>是连接世界上不同文明的</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带</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与</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路</a:t>
            </a:r>
            <a:r>
              <a:rPr lang="en-US" sz="2800" b="0">
                <a:latin typeface="宋体" panose="02010600030101010101" pitchFamily="2" charset="-122"/>
                <a:cs typeface="Times New Roman" panose="02020603050405020304" charset="0"/>
              </a:rPr>
              <a:t>”</a:t>
            </a:r>
            <a:r>
              <a:rPr lang="zh-CN" sz="2800" b="0">
                <a:latin typeface="Times New Roman" panose="02020603050405020304" charset="0"/>
                <a:cs typeface="仿宋_GB2312" charset="0"/>
              </a:rPr>
              <a:t>。它以文明对话为引领</a:t>
            </a:r>
            <a:r>
              <a:rPr lang="zh-CN" sz="2800" b="0">
                <a:ea typeface="MingLiU_HKSCS" panose="02020500000000000000" charset="-120"/>
              </a:rPr>
              <a:t>，</a:t>
            </a:r>
            <a:r>
              <a:rPr lang="zh-CN" sz="2800" b="0">
                <a:latin typeface="Times New Roman" panose="02020603050405020304" charset="0"/>
                <a:cs typeface="仿宋_GB2312" charset="0"/>
              </a:rPr>
              <a:t>强调不同文明的相互尊重、平等对话与交流融合</a:t>
            </a:r>
            <a:r>
              <a:rPr lang="zh-CN" sz="2800" b="0">
                <a:ea typeface="MingLiU_HKSCS" panose="02020500000000000000" charset="-120"/>
              </a:rPr>
              <a:t>，</a:t>
            </a:r>
            <a:r>
              <a:rPr lang="zh-CN" sz="2800" b="0">
                <a:latin typeface="Times New Roman" panose="02020603050405020304" charset="0"/>
                <a:cs typeface="仿宋_GB2312" charset="0"/>
              </a:rPr>
              <a:t>其路径很清晰：基础设施建设先行</a:t>
            </a:r>
            <a:r>
              <a:rPr lang="zh-CN" sz="2800" b="0">
                <a:ea typeface="MingLiU_HKSCS" panose="02020500000000000000" charset="-120"/>
              </a:rPr>
              <a:t>，</a:t>
            </a:r>
            <a:r>
              <a:rPr lang="zh-CN" sz="2800" b="0">
                <a:latin typeface="Times New Roman" panose="02020603050405020304" charset="0"/>
                <a:cs typeface="仿宋_GB2312" charset="0"/>
              </a:rPr>
              <a:t>贸易发展紧随</a:t>
            </a:r>
            <a:r>
              <a:rPr lang="zh-CN" sz="2800" b="0">
                <a:ea typeface="MingLiU_HKSCS" panose="02020500000000000000" charset="-120"/>
              </a:rPr>
              <a:t>，</a:t>
            </a:r>
            <a:r>
              <a:rPr lang="zh-CN" sz="2800" b="0">
                <a:latin typeface="Times New Roman" panose="02020603050405020304" charset="0"/>
                <a:cs typeface="仿宋_GB2312" charset="0"/>
              </a:rPr>
              <a:t>伴着人民交往、文化交流</a:t>
            </a:r>
            <a:r>
              <a:rPr lang="zh-CN" sz="2800" b="0">
                <a:ea typeface="MingLiU_HKSCS" panose="02020500000000000000" charset="-120"/>
              </a:rPr>
              <a:t>，</a:t>
            </a:r>
            <a:r>
              <a:rPr lang="zh-CN" sz="2800" b="0">
                <a:latin typeface="Times New Roman" panose="02020603050405020304" charset="0"/>
                <a:cs typeface="仿宋_GB2312" charset="0"/>
              </a:rPr>
              <a:t>逐渐实现沿线国家民众相互理解、相互包容、和平共处、共同发展</a:t>
            </a:r>
            <a:r>
              <a:rPr lang="zh-CN" sz="2800" b="0">
                <a:ea typeface="MingLiU_HKSCS" panose="02020500000000000000" charset="-120"/>
              </a:rPr>
              <a:t>，</a:t>
            </a:r>
            <a:r>
              <a:rPr lang="zh-CN" sz="2800" b="0">
                <a:latin typeface="Times New Roman" panose="02020603050405020304" charset="0"/>
                <a:cs typeface="仿宋_GB2312" charset="0"/>
              </a:rPr>
              <a:t>最终达到民心相通</a:t>
            </a:r>
            <a:r>
              <a:rPr lang="zh-CN" sz="2800" b="0">
                <a:ea typeface="MingLiU_HKSCS" panose="02020500000000000000" charset="-120"/>
              </a:rPr>
              <a:t>，</a:t>
            </a:r>
            <a:r>
              <a:rPr lang="zh-CN" sz="2800" b="0">
                <a:latin typeface="Times New Roman" panose="02020603050405020304" charset="0"/>
                <a:cs typeface="仿宋_GB2312" charset="0"/>
              </a:rPr>
              <a:t>文化相融。
</a:t>
            </a:r>
            <a:endParaRPr lang="zh-CN" altLang="en-US" sz="2800"/>
          </a:p>
        </p:txBody>
      </p:sp>
      <p:sp>
        <p:nvSpPr>
          <p:cNvPr id="4" name="文本框 3"/>
          <p:cNvSpPr txBox="1"/>
          <p:nvPr/>
        </p:nvSpPr>
        <p:spPr>
          <a:xfrm>
            <a:off x="2356485" y="5418455"/>
            <a:ext cx="7178675" cy="829945"/>
          </a:xfrm>
          <a:prstGeom prst="rect">
            <a:avLst/>
          </a:prstGeom>
          <a:noFill/>
          <a:ln w="9525">
            <a:noFill/>
          </a:ln>
        </p:spPr>
        <p:txBody>
          <a:bodyPr wrap="square">
            <a:spAutoFit/>
          </a:bodyPr>
          <a:lstStyle/>
          <a:p>
            <a:pPr indent="266700">
              <a:lnSpc>
                <a:spcPct val="150000"/>
              </a:lnSpc>
            </a:pPr>
            <a:r>
              <a:rPr lang="en-US" sz="3200" b="0">
                <a:solidFill>
                  <a:srgbClr val="FF0000"/>
                </a:solidFill>
                <a:latin typeface="宋体" panose="02010600030101010101" pitchFamily="2" charset="-122"/>
                <a:cs typeface="Times New Roman" panose="02020603050405020304" charset="0"/>
              </a:rPr>
              <a:t>“</a:t>
            </a:r>
            <a:r>
              <a:rPr lang="zh-CN" sz="3200" b="0">
                <a:solidFill>
                  <a:srgbClr val="FF0000"/>
                </a:solidFill>
                <a:cs typeface="楷体_GB2312" charset="0"/>
              </a:rPr>
              <a:t>一带一路</a:t>
            </a:r>
            <a:r>
              <a:rPr lang="en-US" sz="3200" b="0">
                <a:solidFill>
                  <a:srgbClr val="FF0000"/>
                </a:solidFill>
                <a:latin typeface="宋体" panose="02010600030101010101" pitchFamily="2" charset="-122"/>
                <a:cs typeface="Times New Roman" panose="02020603050405020304" charset="0"/>
              </a:rPr>
              <a:t>”</a:t>
            </a:r>
            <a:r>
              <a:rPr lang="zh-CN" sz="3200" b="0">
                <a:solidFill>
                  <a:srgbClr val="FF0000"/>
                </a:solidFill>
                <a:cs typeface="楷体_GB2312" charset="0"/>
              </a:rPr>
              <a:t>推动文明互通</a:t>
            </a:r>
            <a:endParaRPr lang="zh-CN" altLang="en-US" sz="3200" b="0">
              <a:solidFill>
                <a:srgbClr val="FF0000"/>
              </a:solidFill>
              <a:cs typeface="楷体_GB2312" panose="02010609030101010101"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9640570" y="4751070"/>
            <a:ext cx="2350770" cy="1765935"/>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9411970" y="0"/>
            <a:ext cx="2780030" cy="1616075"/>
          </a:xfrm>
          <a:prstGeom prst="rect">
            <a:avLst/>
          </a:prstGeom>
          <a:effectLst/>
        </p:spPr>
      </p:pic>
      <p:sp>
        <p:nvSpPr>
          <p:cNvPr id="100" name="文本框 99"/>
          <p:cNvSpPr txBox="1"/>
          <p:nvPr/>
        </p:nvSpPr>
        <p:spPr>
          <a:xfrm>
            <a:off x="226060" y="151765"/>
            <a:ext cx="11391265" cy="6554470"/>
          </a:xfrm>
          <a:prstGeom prst="rect">
            <a:avLst/>
          </a:prstGeom>
          <a:noFill/>
          <a:ln w="9525">
            <a:noFill/>
          </a:ln>
        </p:spPr>
        <p:txBody>
          <a:bodyPr wrap="square">
            <a:spAutoFit/>
          </a:bodyPr>
          <a:lstStyle/>
          <a:p>
            <a:pPr indent="266700">
              <a:lnSpc>
                <a:spcPct val="125000"/>
              </a:lnSpc>
              <a:spcBef>
                <a:spcPct val="0"/>
              </a:spcBef>
              <a:spcAft>
                <a:spcPct val="0"/>
              </a:spcAft>
            </a:pPr>
            <a:r>
              <a:rPr lang="en-US" sz="2400" b="0">
                <a:solidFill>
                  <a:srgbClr val="FF0000"/>
                </a:solidFill>
                <a:latin typeface="宋体" panose="02010600030101010101" pitchFamily="2" charset="-122"/>
                <a:cs typeface="Times New Roman" panose="02020603050405020304" charset="0"/>
              </a:rPr>
              <a:t>②</a:t>
            </a:r>
            <a:r>
              <a:rPr lang="zh-CN" sz="2400" b="0">
                <a:solidFill>
                  <a:srgbClr val="FF0000"/>
                </a:solidFill>
                <a:ea typeface="宋体" panose="02010600030101010101" pitchFamily="2" charset="-122"/>
              </a:rPr>
              <a:t>拟写一句话新闻。</a:t>
            </a:r>
            <a:r>
              <a:rPr lang="zh-CN" sz="2400" b="0">
                <a:ea typeface="宋体" panose="02010600030101010101" pitchFamily="2" charset="-122"/>
              </a:rPr>
              <a:t>     一句话新闻就是运用一句话</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采用新闻标题的语言表达式</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最大限度地</a:t>
            </a:r>
            <a:r>
              <a:rPr lang="zh-CN" sz="2400" b="0">
                <a:latin typeface="Times New Roman" panose="02020603050405020304" charset="0"/>
                <a:ea typeface="宋体" panose="02010600030101010101" pitchFamily="2" charset="-122"/>
              </a:rPr>
              <a:t>完成报道任务的新闻。根据新闻要素的要求</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一句话新闻</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必须包含的答题要点是：</a:t>
            </a:r>
            <a:r>
              <a:rPr lang="zh-CN" sz="2400" b="0">
                <a:solidFill>
                  <a:srgbClr val="FF0000"/>
                </a:solidFill>
                <a:latin typeface="Times New Roman" panose="02020603050405020304" charset="0"/>
                <a:ea typeface="宋体" panose="02010600030101010101" pitchFamily="2" charset="-122"/>
              </a:rPr>
              <a:t>时间、地点、人物</a:t>
            </a:r>
            <a:r>
              <a:rPr lang="en-US" sz="2400" b="0">
                <a:solidFill>
                  <a:srgbClr val="FF0000"/>
                </a:solidFill>
                <a:latin typeface="Times New Roman" panose="02020603050405020304" charset="0"/>
                <a:cs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对象</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、事件</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过程、结果</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、原因</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目的</a:t>
            </a:r>
            <a:r>
              <a:rPr lang="en-US" sz="2400" b="0">
                <a:solidFill>
                  <a:srgbClr val="FF0000"/>
                </a:solidFill>
                <a:latin typeface="Times New Roman" panose="02020603050405020304" charset="0"/>
              </a:rPr>
              <a:t>)</a:t>
            </a:r>
            <a:r>
              <a:rPr lang="zh-CN" sz="2400" b="0">
                <a:solidFill>
                  <a:srgbClr val="FF0000"/>
                </a:solidFill>
                <a:latin typeface="Times New Roman" panose="02020603050405020304" charset="0"/>
                <a:ea typeface="宋体" panose="02010600030101010101" pitchFamily="2" charset="-122"/>
              </a:rPr>
              <a:t>。</a:t>
            </a:r>
            <a:r>
              <a:rPr lang="zh-CN" sz="2400" b="0">
                <a:latin typeface="Times New Roman" panose="02020603050405020304" charset="0"/>
                <a:ea typeface="宋体" panose="02010600030101010101" pitchFamily="2" charset="-122"/>
              </a:rPr>
              <a:t>但在实际操作中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不一定面面俱到</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可根据具体情况而定。结构上一般用主谓句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但不一定是单句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短复句亦可。一句话新闻拟写的步骤方法：首先</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细看要求</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确定要点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注意题干中的</a:t>
            </a:r>
            <a:r>
              <a:rPr lang="zh-CN" sz="2400" b="0">
                <a:solidFill>
                  <a:srgbClr val="FF0000"/>
                </a:solidFill>
                <a:latin typeface="Times New Roman" panose="02020603050405020304" charset="0"/>
                <a:ea typeface="宋体" panose="02010600030101010101" pitchFamily="2" charset="-122"/>
              </a:rPr>
              <a:t>限制条件。</a:t>
            </a:r>
            <a:r>
              <a:rPr lang="zh-CN" sz="2400" b="0">
                <a:latin typeface="Times New Roman" panose="02020603050405020304" charset="0"/>
                <a:ea typeface="宋体" panose="02010600030101010101" pitchFamily="2" charset="-122"/>
              </a:rPr>
              <a:t>其次</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阅读材料</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筛选信息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包括抓住重要句</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首括句、总结句、过渡句等</a:t>
            </a:r>
            <a:r>
              <a:rPr lang="en-US" sz="2400" b="0">
                <a:latin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把握关键词</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尽可能用原文中负载重要信息的原词</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。最后</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选择形式</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组合信息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此处要分两步走：第一步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选择句式</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安排层次。</a:t>
            </a:r>
            <a:r>
              <a:rPr lang="zh-CN" sz="2400" b="0">
                <a:latin typeface="Times New Roman" panose="02020603050405020304" charset="0"/>
                <a:ea typeface="宋体" panose="02010600030101010101" pitchFamily="2" charset="-122"/>
              </a:rPr>
              <a:t>一句话新闻</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标题新闻</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通常采用陈述句式：</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必要的时间、地点</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＋人物＋事件＋原因</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人物和事件构成主谓句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时间、地点安排于状语位置</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原因或作状语或安排于分句中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也可用对偶句。第二步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控制字数</a:t>
            </a:r>
            <a:r>
              <a:rPr lang="zh-CN" sz="2400" b="0">
                <a:latin typeface="Times New Roman" panose="02020603050405020304" charset="0"/>
                <a:ea typeface="MingLiU_HKSCS" panose="02020500000000000000" charset="-120"/>
              </a:rPr>
              <a:t>，</a:t>
            </a:r>
            <a:r>
              <a:rPr lang="zh-CN" sz="2400" b="0">
                <a:solidFill>
                  <a:srgbClr val="FF0000"/>
                </a:solidFill>
                <a:latin typeface="Times New Roman" panose="02020603050405020304" charset="0"/>
                <a:ea typeface="宋体" panose="02010600030101010101" pitchFamily="2" charset="-122"/>
              </a:rPr>
              <a:t>草拟答案</a:t>
            </a:r>
            <a:r>
              <a:rPr lang="zh-CN" sz="2400" b="0">
                <a:latin typeface="Times New Roman" panose="02020603050405020304" charset="0"/>
                <a:ea typeface="宋体" panose="02010600030101010101" pitchFamily="2" charset="-122"/>
              </a:rPr>
              <a:t>。
</a:t>
            </a:r>
            <a:endParaRPr lang="zh-CN" altLang="en-US" sz="24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867140" y="0"/>
            <a:ext cx="3324860" cy="1932940"/>
          </a:xfrm>
          <a:prstGeom prst="rect">
            <a:avLst/>
          </a:prstGeom>
          <a:effectLst/>
        </p:spPr>
      </p:pic>
      <p:sp>
        <p:nvSpPr>
          <p:cNvPr id="100" name="文本框 99"/>
          <p:cNvSpPr txBox="1"/>
          <p:nvPr/>
        </p:nvSpPr>
        <p:spPr>
          <a:xfrm>
            <a:off x="257810" y="0"/>
            <a:ext cx="11758295" cy="6554470"/>
          </a:xfrm>
          <a:prstGeom prst="rect">
            <a:avLst/>
          </a:prstGeom>
          <a:noFill/>
          <a:ln w="9525">
            <a:noFill/>
          </a:ln>
        </p:spPr>
        <p:txBody>
          <a:bodyPr wrap="square">
            <a:spAutoFit/>
          </a:bodyPr>
          <a:lstStyle/>
          <a:p>
            <a:pPr indent="266700">
              <a:lnSpc>
                <a:spcPct val="125000"/>
              </a:lnSpc>
              <a:spcBef>
                <a:spcPct val="0"/>
              </a:spcBef>
              <a:spcAft>
                <a:spcPct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6</a:t>
            </a:r>
            <a:r>
              <a:rPr lang="zh-CN" sz="2400" b="0">
                <a:ea typeface="黑体" panose="02010609060101010101" charset="-122"/>
              </a:rPr>
              <a:t>】</a:t>
            </a:r>
            <a:r>
              <a:rPr lang="zh-CN" sz="2400" b="0">
                <a:ea typeface="宋体" panose="02010600030101010101" pitchFamily="2" charset="-122"/>
              </a:rPr>
              <a:t>阅读下面的文字</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完成题目。</a:t>
            </a:r>
            <a:r>
              <a:rPr lang="zh-CN" sz="2400" b="0">
                <a:cs typeface="仿宋_GB2312" charset="0"/>
              </a:rPr>
              <a:t>         中国新闻出版研究院</a:t>
            </a:r>
            <a:r>
              <a:rPr lang="en-US" sz="2400" b="0">
                <a:latin typeface="Times New Roman" panose="02020603050405020304" charset="0"/>
                <a:cs typeface="仿宋_GB2312" charset="0"/>
              </a:rPr>
              <a:t>2018</a:t>
            </a:r>
            <a:r>
              <a:rPr lang="zh-CN" sz="2400" b="0">
                <a:cs typeface="仿宋_GB2312" charset="0"/>
              </a:rPr>
              <a:t>年</a:t>
            </a:r>
            <a:r>
              <a:rPr lang="en-US" sz="2400" b="0">
                <a:latin typeface="Times New Roman" panose="02020603050405020304" charset="0"/>
                <a:cs typeface="仿宋_GB2312" charset="0"/>
              </a:rPr>
              <a:t>4</a:t>
            </a:r>
            <a:r>
              <a:rPr lang="zh-CN" sz="2400" b="0">
                <a:cs typeface="仿宋_GB2312" charset="0"/>
              </a:rPr>
              <a:t>月</a:t>
            </a:r>
            <a:r>
              <a:rPr lang="en-US" sz="2400" b="0">
                <a:latin typeface="Times New Roman" panose="02020603050405020304" charset="0"/>
                <a:cs typeface="仿宋_GB2312" charset="0"/>
              </a:rPr>
              <a:t>18</a:t>
            </a:r>
            <a:r>
              <a:rPr lang="zh-CN" sz="2400" b="0">
                <a:cs typeface="仿宋_GB2312" charset="0"/>
              </a:rPr>
              <a:t>日在京发布第十五次全国国民阅读调查报告。报告显示，</a:t>
            </a:r>
            <a:r>
              <a:rPr lang="en-US" sz="2400" b="0">
                <a:latin typeface="Times New Roman" panose="02020603050405020304" charset="0"/>
                <a:cs typeface="Times New Roman" panose="02020603050405020304" charset="0"/>
              </a:rPr>
              <a:t>2017</a:t>
            </a:r>
            <a:r>
              <a:rPr lang="zh-CN" sz="2400" b="0">
                <a:cs typeface="仿宋_GB2312" charset="0"/>
              </a:rPr>
              <a:t>年我国成年国民各种媒介</a:t>
            </a:r>
            <a:r>
              <a:rPr lang="en-US" sz="2400" b="0">
                <a:latin typeface="Times New Roman" panose="02020603050405020304" charset="0"/>
                <a:cs typeface="仿宋_GB2312" charset="0"/>
              </a:rPr>
              <a:t>(</a:t>
            </a:r>
            <a:r>
              <a:rPr lang="zh-CN" sz="2400" b="0">
                <a:cs typeface="仿宋_GB2312" charset="0"/>
              </a:rPr>
              <a:t>包括书报刊和数字出版物</a:t>
            </a:r>
            <a:r>
              <a:rPr lang="en-US" sz="2400" b="0">
                <a:latin typeface="Times New Roman" panose="02020603050405020304" charset="0"/>
                <a:cs typeface="仿宋_GB2312" charset="0"/>
              </a:rPr>
              <a:t>)</a:t>
            </a:r>
            <a:r>
              <a:rPr lang="zh-CN" sz="2400" b="0">
                <a:cs typeface="仿宋_GB2312" charset="0"/>
              </a:rPr>
              <a:t>的综合阅读率为</a:t>
            </a:r>
            <a:r>
              <a:rPr lang="en-US" sz="2400" b="0">
                <a:latin typeface="Times New Roman" panose="02020603050405020304" charset="0"/>
                <a:cs typeface="仿宋_GB2312" charset="0"/>
              </a:rPr>
              <a:t>80.3%</a:t>
            </a:r>
            <a:r>
              <a:rPr lang="zh-CN" altLang="en-US" sz="2400" b="0">
                <a:latin typeface="Times New Roman" panose="02020603050405020304" charset="0"/>
                <a:cs typeface="仿宋_GB2312" charset="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年的</a:t>
            </a:r>
            <a:r>
              <a:rPr lang="en-US" sz="2400" b="0">
                <a:latin typeface="Times New Roman" panose="02020603050405020304" charset="0"/>
                <a:cs typeface="仿宋_GB2312" charset="0"/>
              </a:rPr>
              <a:t>79.9%</a:t>
            </a:r>
            <a:r>
              <a:rPr lang="zh-CN" sz="2400" b="0">
                <a:cs typeface="仿宋_GB2312" charset="0"/>
              </a:rPr>
              <a:t>有所提升；数字化阅读方式</a:t>
            </a:r>
            <a:r>
              <a:rPr lang="en-US" sz="2400" b="0">
                <a:latin typeface="Times New Roman" panose="02020603050405020304" charset="0"/>
                <a:cs typeface="仿宋_GB2312" charset="0"/>
              </a:rPr>
              <a:t>(</a:t>
            </a:r>
            <a:r>
              <a:rPr lang="zh-CN" sz="2400" b="0">
                <a:cs typeface="仿宋_GB2312" charset="0"/>
              </a:rPr>
              <a:t>网络在线阅</a:t>
            </a:r>
            <a:r>
              <a:rPr lang="zh-CN" sz="2400" b="0">
                <a:latin typeface="Times New Roman" panose="02020603050405020304" charset="0"/>
                <a:cs typeface="仿宋_GB2312" charset="0"/>
              </a:rPr>
              <a:t>读、手机阅读、电子阅读器阅读等</a:t>
            </a:r>
            <a:r>
              <a:rPr lang="en-US" sz="2400" b="0">
                <a:latin typeface="Times New Roman" panose="02020603050405020304" charset="0"/>
                <a:cs typeface="Times New Roman" panose="02020603050405020304" charset="0"/>
              </a:rPr>
              <a:t>)</a:t>
            </a:r>
            <a:r>
              <a:rPr lang="zh-CN" sz="2400" b="0">
                <a:latin typeface="Times New Roman" panose="02020603050405020304" charset="0"/>
                <a:cs typeface="仿宋_GB2312" charset="0"/>
              </a:rPr>
              <a:t>的接触率为</a:t>
            </a:r>
            <a:r>
              <a:rPr lang="en-US" sz="2400" b="0">
                <a:latin typeface="Times New Roman" panose="02020603050405020304" charset="0"/>
                <a:cs typeface="仿宋_GB2312" charset="0"/>
              </a:rPr>
              <a:t>73.0%</a:t>
            </a:r>
            <a:r>
              <a:rPr lang="zh-CN" sz="2400" b="0">
                <a:ea typeface="MingLiU_HKSCS" panose="02020500000000000000" charset="-12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年上升了</a:t>
            </a:r>
            <a:r>
              <a:rPr lang="en-US" sz="2400" b="0">
                <a:latin typeface="Times New Roman" panose="02020603050405020304" charset="0"/>
                <a:cs typeface="仿宋_GB2312" charset="0"/>
              </a:rPr>
              <a:t>4.8</a:t>
            </a:r>
            <a:r>
              <a:rPr lang="zh-CN" sz="2400" b="0">
                <a:cs typeface="仿宋_GB2312" charset="0"/>
              </a:rPr>
              <a:t>个百分点。成年国民各媒介综合阅读率与数字化阅读方式的接触率保持增长势头。       调查还发现</a:t>
            </a:r>
            <a:r>
              <a:rPr lang="zh-CN" sz="2400" b="0">
                <a:ea typeface="MingLiU_HKSCS" panose="02020500000000000000" charset="-120"/>
              </a:rPr>
              <a:t>，</a:t>
            </a:r>
            <a:r>
              <a:rPr lang="zh-CN" sz="2400" b="0">
                <a:cs typeface="仿宋_GB2312" charset="0"/>
              </a:rPr>
              <a:t>有声阅读成为国民阅读新的增长点。</a:t>
            </a:r>
            <a:r>
              <a:rPr lang="en-US" sz="2400" b="0">
                <a:latin typeface="Times New Roman" panose="02020603050405020304" charset="0"/>
                <a:cs typeface="仿宋_GB2312" charset="0"/>
              </a:rPr>
              <a:t>2017</a:t>
            </a:r>
            <a:r>
              <a:rPr lang="zh-CN" sz="2400" b="0">
                <a:cs typeface="仿宋_GB2312" charset="0"/>
              </a:rPr>
              <a:t>年</a:t>
            </a:r>
            <a:r>
              <a:rPr lang="zh-CN" sz="2400" b="0">
                <a:ea typeface="MingLiU_HKSCS" panose="02020500000000000000" charset="-120"/>
              </a:rPr>
              <a:t>，</a:t>
            </a:r>
            <a:r>
              <a:rPr lang="zh-CN" sz="2400" b="0">
                <a:cs typeface="仿宋_GB2312" charset="0"/>
              </a:rPr>
              <a:t>我国成年国民的听书率为</a:t>
            </a:r>
            <a:r>
              <a:rPr lang="en-US" sz="2400" b="0">
                <a:latin typeface="Times New Roman" panose="02020603050405020304" charset="0"/>
                <a:cs typeface="仿宋_GB2312" charset="0"/>
              </a:rPr>
              <a:t>22.8%</a:t>
            </a:r>
            <a:r>
              <a:rPr lang="zh-CN" sz="2400" b="0">
                <a:ea typeface="MingLiU_HKSCS" panose="02020500000000000000" charset="-120"/>
              </a:rPr>
              <a:t>，</a:t>
            </a:r>
            <a:r>
              <a:rPr lang="zh-CN" sz="2400" b="0">
                <a:cs typeface="仿宋_GB2312" charset="0"/>
              </a:rPr>
              <a:t>较</a:t>
            </a:r>
            <a:r>
              <a:rPr lang="en-US" sz="2400" b="0">
                <a:latin typeface="Times New Roman" panose="02020603050405020304" charset="0"/>
                <a:cs typeface="仿宋_GB2312" charset="0"/>
              </a:rPr>
              <a:t>2016</a:t>
            </a:r>
            <a:r>
              <a:rPr lang="zh-CN" sz="2400" b="0">
                <a:cs typeface="仿宋_GB2312" charset="0"/>
              </a:rPr>
              <a:t>年的</a:t>
            </a:r>
            <a:r>
              <a:rPr lang="en-US" sz="2400" b="0">
                <a:latin typeface="Times New Roman" panose="02020603050405020304" charset="0"/>
                <a:cs typeface="仿宋_GB2312" charset="0"/>
              </a:rPr>
              <a:t>17.0%</a:t>
            </a:r>
            <a:r>
              <a:rPr lang="zh-CN" sz="2400" b="0">
                <a:cs typeface="仿宋_GB2312" charset="0"/>
              </a:rPr>
              <a:t>提高了</a:t>
            </a:r>
            <a:r>
              <a:rPr lang="en-US" sz="2400" b="0">
                <a:latin typeface="Times New Roman" panose="02020603050405020304" charset="0"/>
                <a:cs typeface="仿宋_GB2312" charset="0"/>
              </a:rPr>
              <a:t>5.8</a:t>
            </a:r>
            <a:r>
              <a:rPr lang="zh-CN" sz="2400" b="0">
                <a:cs typeface="仿宋_GB2312" charset="0"/>
              </a:rPr>
              <a:t>个百分点；</a:t>
            </a:r>
            <a:r>
              <a:rPr lang="en-US" sz="2400" b="0">
                <a:latin typeface="Times New Roman" panose="02020603050405020304" charset="0"/>
                <a:cs typeface="仿宋_GB2312" charset="0"/>
              </a:rPr>
              <a:t>0</a:t>
            </a:r>
            <a:r>
              <a:rPr lang="zh-CN" sz="2400" b="0">
                <a:cs typeface="仿宋_GB2312" charset="0"/>
              </a:rPr>
              <a:t>～</a:t>
            </a:r>
            <a:r>
              <a:rPr lang="en-US" sz="2400" b="0">
                <a:latin typeface="Times New Roman" panose="02020603050405020304" charset="0"/>
                <a:cs typeface="仿宋_GB2312" charset="0"/>
              </a:rPr>
              <a:t>17</a:t>
            </a:r>
            <a:r>
              <a:rPr lang="zh-CN" sz="2400" b="0">
                <a:cs typeface="仿宋_GB2312" charset="0"/>
              </a:rPr>
              <a:t>周岁未成年人的听书率也有所增长。具体来看</a:t>
            </a:r>
            <a:r>
              <a:rPr lang="zh-CN" sz="2400" b="0">
                <a:ea typeface="MingLiU_HKSCS" panose="02020500000000000000" charset="-120"/>
              </a:rPr>
              <a:t>，</a:t>
            </a:r>
            <a:r>
              <a:rPr lang="zh-CN" sz="2400" b="0">
                <a:cs typeface="仿宋_GB2312" charset="0"/>
              </a:rPr>
              <a:t>未成年人群体中</a:t>
            </a:r>
            <a:r>
              <a:rPr lang="zh-CN" sz="2400" b="0">
                <a:ea typeface="MingLiU_HKSCS" panose="02020500000000000000" charset="-120"/>
              </a:rPr>
              <a:t>，</a:t>
            </a:r>
            <a:r>
              <a:rPr lang="en-US" sz="2400" b="0">
                <a:latin typeface="Times New Roman" panose="02020603050405020304" charset="0"/>
                <a:cs typeface="Times New Roman" panose="02020603050405020304" charset="0"/>
              </a:rPr>
              <a:t>14</a:t>
            </a:r>
            <a:r>
              <a:rPr lang="zh-CN" sz="2400" b="0">
                <a:cs typeface="仿宋_GB2312" charset="0"/>
              </a:rPr>
              <a:t>～</a:t>
            </a:r>
            <a:r>
              <a:rPr lang="en-US" sz="2400" b="0">
                <a:latin typeface="Times New Roman" panose="02020603050405020304" charset="0"/>
                <a:cs typeface="仿宋_GB2312" charset="0"/>
              </a:rPr>
              <a:t>17</a:t>
            </a:r>
            <a:r>
              <a:rPr lang="zh-CN" sz="2400" b="0">
                <a:cs typeface="仿宋_GB2312" charset="0"/>
              </a:rPr>
              <a:t>周岁青少年的听书率最高</a:t>
            </a:r>
            <a:r>
              <a:rPr lang="zh-CN" sz="2400" b="0">
                <a:ea typeface="MingLiU_HKSCS" panose="02020500000000000000" charset="-120"/>
              </a:rPr>
              <a:t>，</a:t>
            </a:r>
            <a:r>
              <a:rPr lang="en-US" sz="2400" b="0">
                <a:latin typeface="Times New Roman" panose="02020603050405020304" charset="0"/>
                <a:cs typeface="Times New Roman" panose="02020603050405020304" charset="0"/>
              </a:rPr>
              <a:t>9</a:t>
            </a:r>
            <a:r>
              <a:rPr lang="zh-CN" sz="2400" b="0">
                <a:cs typeface="仿宋_GB2312" charset="0"/>
              </a:rPr>
              <a:t>～</a:t>
            </a:r>
            <a:r>
              <a:rPr lang="en-US" sz="2400" b="0">
                <a:latin typeface="Times New Roman" panose="02020603050405020304" charset="0"/>
                <a:cs typeface="仿宋_GB2312" charset="0"/>
              </a:rPr>
              <a:t>13</a:t>
            </a:r>
            <a:r>
              <a:rPr lang="zh-CN" sz="2400" b="0">
                <a:cs typeface="仿宋_GB2312" charset="0"/>
              </a:rPr>
              <a:t>周岁少年儿童和</a:t>
            </a:r>
            <a:r>
              <a:rPr lang="en-US" sz="2400" b="0">
                <a:latin typeface="Times New Roman" panose="02020603050405020304" charset="0"/>
                <a:cs typeface="仿宋_GB2312" charset="0"/>
              </a:rPr>
              <a:t>0</a:t>
            </a:r>
            <a:r>
              <a:rPr lang="zh-CN" sz="2400" b="0">
                <a:cs typeface="仿宋_GB2312" charset="0"/>
              </a:rPr>
              <a:t>～</a:t>
            </a:r>
            <a:r>
              <a:rPr lang="en-US" sz="2400" b="0">
                <a:latin typeface="Times New Roman" panose="02020603050405020304" charset="0"/>
                <a:cs typeface="仿宋_GB2312" charset="0"/>
              </a:rPr>
              <a:t>8</a:t>
            </a:r>
            <a:r>
              <a:rPr lang="zh-CN" sz="2400" b="0">
                <a:cs typeface="仿宋_GB2312" charset="0"/>
              </a:rPr>
              <a:t>周岁儿童的听书率相差不大。同时</a:t>
            </a:r>
            <a:r>
              <a:rPr lang="zh-CN" sz="2400" b="0">
                <a:ea typeface="MingLiU_HKSCS" panose="02020500000000000000" charset="-120"/>
              </a:rPr>
              <a:t>，</a:t>
            </a:r>
            <a:r>
              <a:rPr lang="zh-CN" sz="2400" b="0">
                <a:cs typeface="仿宋_GB2312" charset="0"/>
              </a:rPr>
              <a:t>听书的方式也很多样。我国成年国民中</a:t>
            </a:r>
            <a:r>
              <a:rPr lang="zh-CN" sz="2400" b="0">
                <a:ea typeface="MingLiU_HKSCS" panose="02020500000000000000" charset="-120"/>
              </a:rPr>
              <a:t>，</a:t>
            </a:r>
            <a:r>
              <a:rPr lang="zh-CN" sz="2400" b="0">
                <a:cs typeface="仿宋_GB2312" charset="0"/>
              </a:rPr>
              <a:t>选择通过移动有声应用软件平</a:t>
            </a:r>
            <a:r>
              <a:rPr lang="zh-CN" sz="2400" b="0">
                <a:latin typeface="Times New Roman" panose="02020603050405020304" charset="0"/>
                <a:cs typeface="仿宋_GB2312" charset="0"/>
              </a:rPr>
              <a:t>台听书的人最多</a:t>
            </a:r>
            <a:r>
              <a:rPr lang="zh-CN" sz="2400" b="0">
                <a:ea typeface="MingLiU_HKSCS" panose="02020500000000000000" charset="-120"/>
              </a:rPr>
              <a:t>，</a:t>
            </a:r>
            <a:r>
              <a:rPr lang="zh-CN" sz="2400" b="0">
                <a:latin typeface="Times New Roman" panose="02020603050405020304" charset="0"/>
                <a:cs typeface="仿宋_GB2312" charset="0"/>
              </a:rPr>
              <a:t>选择通过广播和微信语音推送听书的也占一定比例。</a:t>
            </a:r>
            <a:r>
              <a:rPr lang="zh-CN" sz="2400" b="0">
                <a:ea typeface="宋体" panose="02010600030101010101" pitchFamily="2" charset="-122"/>
              </a:rPr>
              <a:t>用一句话归纳上述消息的主要内容。不超过</a:t>
            </a:r>
            <a:r>
              <a:rPr lang="en-US" sz="2400" b="0">
                <a:latin typeface="Times New Roman" panose="02020603050405020304" charset="0"/>
                <a:cs typeface="Times New Roman" panose="02020603050405020304" charset="0"/>
              </a:rPr>
              <a:t>30</a:t>
            </a:r>
            <a:r>
              <a:rPr lang="zh-CN" sz="2400" b="0">
                <a:ea typeface="宋体" panose="02010600030101010101" pitchFamily="2" charset="-122"/>
              </a:rPr>
              <a:t>个字。答：</a:t>
            </a:r>
            <a:r>
              <a:rPr lang="en-US" sz="2400" b="0">
                <a:latin typeface="Times New Roman" panose="02020603050405020304" charset="0"/>
                <a:ea typeface="宋体" panose="02010600030101010101" pitchFamily="2" charset="-122"/>
              </a:rPr>
              <a:t>_________________________________________________
</a:t>
            </a:r>
            <a:endParaRPr lang="zh-CN" altLang="en-US" sz="2400"/>
          </a:p>
        </p:txBody>
      </p:sp>
      <p:sp>
        <p:nvSpPr>
          <p:cNvPr id="4" name="文本框 3"/>
          <p:cNvSpPr txBox="1"/>
          <p:nvPr/>
        </p:nvSpPr>
        <p:spPr>
          <a:xfrm>
            <a:off x="1252855" y="5992495"/>
            <a:ext cx="8412480" cy="460375"/>
          </a:xfrm>
          <a:prstGeom prst="rect">
            <a:avLst/>
          </a:prstGeom>
          <a:noFill/>
        </p:spPr>
        <p:txBody>
          <a:bodyPr wrap="none" rtlCol="0" anchor="t">
            <a:spAutoFit/>
          </a:bodyPr>
          <a:lstStyle/>
          <a:p>
            <a:r>
              <a:rPr lang="en-US" sz="2400">
                <a:solidFill>
                  <a:srgbClr val="FF0000"/>
                </a:solidFill>
                <a:latin typeface="Times New Roman" panose="02020603050405020304" charset="0"/>
                <a:ea typeface="宋体" panose="02010600030101010101" pitchFamily="2" charset="-122"/>
                <a:sym typeface="+mn-ea"/>
              </a:rPr>
              <a:t>综合阅读率和数字化阅读率双增，有声阅读成为新的增长点。</a:t>
            </a:r>
            <a:endParaRPr lang="en-US" altLang="en-US" sz="2400">
              <a:solidFill>
                <a:srgbClr val="FF0000"/>
              </a:solidFill>
              <a:latin typeface="Times New Roman" panose="02020603050405020304"/>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32410" y="1369060"/>
            <a:ext cx="11359515" cy="4615815"/>
          </a:xfrm>
          <a:prstGeom prst="rect">
            <a:avLst/>
          </a:prstGeom>
          <a:noFill/>
          <a:ln w="9525">
            <a:noFill/>
          </a:ln>
        </p:spPr>
        <p:txBody>
          <a:bodyPr wrap="square">
            <a:spAutoFit/>
          </a:bodyPr>
          <a:lstStyle/>
          <a:p>
            <a:pPr indent="266700">
              <a:lnSpc>
                <a:spcPct val="150000"/>
              </a:lnSpc>
            </a:pPr>
            <a:r>
              <a:rPr lang="en-US" sz="2800" b="0">
                <a:solidFill>
                  <a:srgbClr val="FF0000"/>
                </a:solidFill>
                <a:latin typeface="宋体" panose="02010600030101010101" pitchFamily="2" charset="-122"/>
                <a:cs typeface="Times New Roman" panose="02020603050405020304" charset="0"/>
              </a:rPr>
              <a:t>③</a:t>
            </a:r>
            <a:r>
              <a:rPr lang="zh-CN" sz="2800" b="0">
                <a:solidFill>
                  <a:srgbClr val="FF0000"/>
                </a:solidFill>
                <a:ea typeface="宋体" panose="02010600030101010101" pitchFamily="2" charset="-122"/>
              </a:rPr>
              <a:t>拟写新闻导语。</a:t>
            </a:r>
            <a:r>
              <a:rPr lang="zh-CN" sz="2800" b="0">
                <a:ea typeface="宋体" panose="02010600030101010101" pitchFamily="2" charset="-122"/>
              </a:rPr>
              <a:t>          标准的新闻导语一般包括：新闻单位名称＋消息发出地名称＋发出时间＋</a:t>
            </a:r>
            <a:r>
              <a:rPr lang="zh-CN" sz="2800" b="0">
                <a:solidFill>
                  <a:srgbClr val="FF0000"/>
                </a:solidFill>
                <a:ea typeface="宋体" panose="02010600030101010101" pitchFamily="2" charset="-122"/>
              </a:rPr>
              <a:t>主体和事件＋</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主体事件发生的必要的</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条件或原因＋主体事件的简约过程＋状态、结果、影响或发展趋势。</a:t>
            </a:r>
            <a:r>
              <a:rPr lang="zh-CN" sz="2800" b="0">
                <a:ea typeface="宋体" panose="02010600030101010101" pitchFamily="2" charset="-122"/>
              </a:rPr>
              <a:t>说明：如果试题材料不包括前三项相关材料</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前三项内容可舍去；第四、五两项可互换位置；第六项中的过程要用句子完成</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如果字数要求极严格</a:t>
            </a:r>
            <a:r>
              <a:rPr lang="zh-CN" sz="2800" b="0">
                <a:latin typeface="Times New Roman" panose="02020603050405020304" charset="0"/>
                <a:ea typeface="宋体" panose="02010600030101010101" pitchFamily="2" charset="-122"/>
              </a:rPr>
              <a:t>，</a:t>
            </a:r>
            <a:r>
              <a:rPr lang="zh-CN" sz="2800" b="0">
                <a:ea typeface="宋体" panose="02010600030101010101" pitchFamily="2" charset="-122"/>
              </a:rPr>
              <a:t>可以用主体事件名称带出过程。
</a:t>
            </a:r>
            <a:endParaRPr lang="zh-CN" altLang="en-US" sz="280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896350" y="0"/>
            <a:ext cx="3295650" cy="1915795"/>
          </a:xfrm>
          <a:prstGeom prst="rect">
            <a:avLst/>
          </a:prstGeom>
          <a:effectLst/>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896350" y="0"/>
            <a:ext cx="3295650" cy="1915795"/>
          </a:xfrm>
          <a:prstGeom prst="rect">
            <a:avLst/>
          </a:prstGeom>
          <a:effectLst/>
        </p:spPr>
      </p:pic>
      <p:sp>
        <p:nvSpPr>
          <p:cNvPr id="100" name="文本框 99"/>
          <p:cNvSpPr txBox="1"/>
          <p:nvPr/>
        </p:nvSpPr>
        <p:spPr>
          <a:xfrm>
            <a:off x="375285" y="372110"/>
            <a:ext cx="11259185" cy="5077460"/>
          </a:xfrm>
          <a:prstGeom prst="rect">
            <a:avLst/>
          </a:prstGeom>
          <a:noFill/>
          <a:ln w="9525">
            <a:noFill/>
          </a:ln>
        </p:spPr>
        <p:txBody>
          <a:bodyPr wrap="square">
            <a:spAutoFit/>
          </a:bodyPr>
          <a:lstStyle/>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7</a:t>
            </a:r>
            <a:r>
              <a:rPr lang="zh-CN" sz="2400" b="1">
                <a:ea typeface="黑体" panose="02010609060101010101" charset="-122"/>
              </a:rPr>
              <a:t>】</a:t>
            </a:r>
            <a:r>
              <a:rPr lang="zh-CN" sz="2400" b="1">
                <a:ea typeface="宋体" panose="02010600030101010101" pitchFamily="2" charset="-122"/>
              </a:rPr>
              <a:t>请为</a:t>
            </a:r>
            <a:r>
              <a:rPr lang="zh-CN" sz="2400" b="1">
                <a:latin typeface="Times New Roman" panose="02020603050405020304" charset="0"/>
                <a:ea typeface="宋体" panose="02010600030101010101" pitchFamily="2" charset="-122"/>
              </a:rPr>
              <a:t>下面的消息拟一条导语。不超过</a:t>
            </a:r>
            <a:r>
              <a:rPr lang="en-US" sz="2400" b="1">
                <a:latin typeface="Times New Roman" panose="02020603050405020304" charset="0"/>
                <a:ea typeface="宋体" panose="02010600030101010101" pitchFamily="2" charset="-122"/>
              </a:rPr>
              <a:t>40</a:t>
            </a:r>
            <a:r>
              <a:rPr lang="zh-CN" sz="2400" b="1">
                <a:ea typeface="宋体" panose="02010600030101010101" pitchFamily="2" charset="-122"/>
              </a:rPr>
              <a:t>字。</a:t>
            </a:r>
            <a:r>
              <a:rPr lang="zh-CN" sz="2400" b="1">
                <a:cs typeface="仿宋_GB2312" charset="0"/>
              </a:rPr>
              <a:t>         最近</a:t>
            </a:r>
            <a:r>
              <a:rPr lang="zh-CN" sz="2400" b="1">
                <a:ea typeface="MingLiU_HKSCS" panose="02020500000000000000" charset="-120"/>
              </a:rPr>
              <a:t>，</a:t>
            </a:r>
            <a:r>
              <a:rPr lang="zh-CN" sz="2400" b="1">
                <a:cs typeface="仿宋_GB2312" charset="0"/>
              </a:rPr>
              <a:t>法国科学研究中心和欧洲南方天文台说</a:t>
            </a:r>
            <a:r>
              <a:rPr lang="zh-CN" sz="2400" b="1">
                <a:ea typeface="MingLiU_HKSCS" panose="02020500000000000000" charset="-120"/>
              </a:rPr>
              <a:t>，</a:t>
            </a:r>
            <a:r>
              <a:rPr lang="zh-CN" sz="2400" b="1">
                <a:cs typeface="仿宋_GB2312" charset="0"/>
              </a:rPr>
              <a:t>天文学家去年利用位于智利的超大望远镜拍摄到另一个</a:t>
            </a:r>
            <a:r>
              <a:rPr lang="en-US" sz="2400" b="1">
                <a:latin typeface="宋体" panose="02010600030101010101" pitchFamily="2" charset="-122"/>
                <a:cs typeface="Times New Roman" panose="02020603050405020304" charset="0"/>
              </a:rPr>
              <a:t>“</a:t>
            </a:r>
            <a:r>
              <a:rPr lang="zh-CN" sz="2400" b="1">
                <a:cs typeface="仿宋_GB2312" charset="0"/>
              </a:rPr>
              <a:t>太阳系</a:t>
            </a:r>
            <a:r>
              <a:rPr lang="en-US" sz="2400" b="1">
                <a:latin typeface="宋体" panose="02010600030101010101" pitchFamily="2" charset="-122"/>
                <a:cs typeface="Times New Roman" panose="02020603050405020304" charset="0"/>
              </a:rPr>
              <a:t>”</a:t>
            </a:r>
            <a:r>
              <a:rPr lang="zh-CN" sz="2400" b="1">
                <a:cs typeface="仿宋_GB2312" charset="0"/>
              </a:rPr>
              <a:t>行星的照片。这颗系外行星的体积是太阳系最大行星</a:t>
            </a:r>
            <a:r>
              <a:rPr lang="en-US" sz="2400" b="1">
                <a:latin typeface="Times New Roman" panose="02020603050405020304" charset="0"/>
                <a:cs typeface="仿宋_GB2312" charset="0"/>
              </a:rPr>
              <a:t>(</a:t>
            </a:r>
            <a:r>
              <a:rPr lang="zh-CN" sz="2400" b="1">
                <a:cs typeface="仿宋_GB2312" charset="0"/>
              </a:rPr>
              <a:t>木星</a:t>
            </a:r>
            <a:r>
              <a:rPr lang="en-US" sz="2400" b="1">
                <a:latin typeface="Times New Roman" panose="02020603050405020304" charset="0"/>
                <a:cs typeface="仿宋_GB2312" charset="0"/>
              </a:rPr>
              <a:t>)</a:t>
            </a:r>
            <a:r>
              <a:rPr lang="zh-CN" sz="2400" b="1">
                <a:cs typeface="仿宋_GB2312" charset="0"/>
              </a:rPr>
              <a:t>的</a:t>
            </a:r>
            <a:r>
              <a:rPr lang="en-US" sz="2400" b="1">
                <a:latin typeface="Times New Roman" panose="02020603050405020304" charset="0"/>
                <a:cs typeface="仿宋_GB2312" charset="0"/>
              </a:rPr>
              <a:t>5</a:t>
            </a:r>
            <a:r>
              <a:rPr lang="zh-CN" sz="2400" b="1">
                <a:cs typeface="仿宋_GB2312" charset="0"/>
              </a:rPr>
              <a:t>倍</a:t>
            </a:r>
            <a:r>
              <a:rPr lang="zh-CN" sz="2400" b="1">
                <a:ea typeface="MingLiU_HKSCS" panose="02020500000000000000" charset="-120"/>
              </a:rPr>
              <a:t>，</a:t>
            </a:r>
            <a:r>
              <a:rPr lang="zh-CN" sz="2400" b="1">
                <a:cs typeface="仿宋_GB2312" charset="0"/>
              </a:rPr>
              <a:t>温度是它的</a:t>
            </a:r>
            <a:r>
              <a:rPr lang="en-US" sz="2400" b="1">
                <a:latin typeface="Times New Roman" panose="02020603050405020304" charset="0"/>
                <a:cs typeface="仿宋_GB2312" charset="0"/>
              </a:rPr>
              <a:t>10</a:t>
            </a:r>
            <a:r>
              <a:rPr lang="zh-CN" sz="2400" b="1">
                <a:cs typeface="仿宋_GB2312" charset="0"/>
              </a:rPr>
              <a:t>倍。这颗系外行星围绕一颗年轻的棕矮星运动。但棕矮星与行星很难区分。天文学家早先说过他们发现了一个距离地球</a:t>
            </a:r>
            <a:r>
              <a:rPr lang="en-US" sz="2400" b="1">
                <a:latin typeface="Times New Roman" panose="02020603050405020304" charset="0"/>
                <a:cs typeface="仿宋_GB2312" charset="0"/>
              </a:rPr>
              <a:t>230</a:t>
            </a:r>
            <a:r>
              <a:rPr lang="zh-CN" sz="2400" b="1">
                <a:cs typeface="仿宋_GB2312" charset="0"/>
              </a:rPr>
              <a:t>光年的物体围绕棕矮星运动</a:t>
            </a:r>
            <a:r>
              <a:rPr lang="zh-CN" sz="2400" b="1">
                <a:ea typeface="MingLiU_HKSCS" panose="02020500000000000000" charset="-120"/>
              </a:rPr>
              <a:t>，</a:t>
            </a:r>
            <a:r>
              <a:rPr lang="zh-CN" sz="2400" b="1">
                <a:cs typeface="仿宋_GB2312" charset="0"/>
              </a:rPr>
              <a:t>亮度仅为后者的</a:t>
            </a:r>
            <a:r>
              <a:rPr lang="en-US" sz="2400" b="1">
                <a:latin typeface="Times New Roman" panose="02020603050405020304" charset="0"/>
                <a:cs typeface="仿宋_GB2312" charset="0"/>
              </a:rPr>
              <a:t>1/100</a:t>
            </a:r>
            <a:r>
              <a:rPr lang="zh-CN" sz="2400" b="1">
                <a:cs typeface="仿宋_GB2312" charset="0"/>
              </a:rPr>
              <a:t>。但他们不能确定这个物体是一颗棕矮星</a:t>
            </a:r>
            <a:r>
              <a:rPr lang="zh-CN" sz="2400" b="1">
                <a:ea typeface="MingLiU_HKSCS" panose="02020500000000000000" charset="-120"/>
              </a:rPr>
              <a:t>，</a:t>
            </a:r>
            <a:r>
              <a:rPr lang="zh-CN" sz="2400" b="1">
                <a:cs typeface="仿宋_GB2312" charset="0"/>
              </a:rPr>
              <a:t>还是绕棕矮星运行的系外行星。可今年早些时候的观测报告根据它一年来的运动轨迹证明</a:t>
            </a:r>
            <a:r>
              <a:rPr lang="zh-CN" sz="2400" b="1">
                <a:ea typeface="MingLiU_HKSCS" panose="02020500000000000000" charset="-120"/>
              </a:rPr>
              <a:t>，</a:t>
            </a:r>
            <a:r>
              <a:rPr lang="zh-CN" sz="2400" b="1">
                <a:latin typeface="Times New Roman" panose="02020603050405020304" charset="0"/>
                <a:cs typeface="仿宋_GB2312" charset="0"/>
              </a:rPr>
              <a:t>这物体确实是系外行星。这也是迄今为止第一次拍到系外行星的照片。
</a:t>
            </a:r>
            <a:endParaRPr lang="zh-CN" altLang="en-US" sz="2400" b="1"/>
          </a:p>
        </p:txBody>
      </p:sp>
      <p:sp>
        <p:nvSpPr>
          <p:cNvPr id="4" name="文本框 3"/>
          <p:cNvSpPr txBox="1"/>
          <p:nvPr/>
        </p:nvSpPr>
        <p:spPr>
          <a:xfrm>
            <a:off x="658495" y="5170805"/>
            <a:ext cx="10508615" cy="1383665"/>
          </a:xfrm>
          <a:prstGeom prst="rect">
            <a:avLst/>
          </a:prstGeom>
          <a:noFill/>
          <a:ln w="9525">
            <a:noFill/>
          </a:ln>
        </p:spPr>
        <p:txBody>
          <a:bodyPr wrap="square">
            <a:spAutoFit/>
          </a:bodyPr>
          <a:lstStyle/>
          <a:p>
            <a:pPr indent="266700">
              <a:lnSpc>
                <a:spcPct val="150000"/>
              </a:lnSpc>
            </a:pPr>
            <a:r>
              <a:rPr lang="en-US" altLang="zh-CN" sz="2800" b="0">
                <a:solidFill>
                  <a:srgbClr val="FF0000"/>
                </a:solidFill>
                <a:cs typeface="楷体_GB2312" charset="0"/>
              </a:rPr>
              <a:t>    </a:t>
            </a:r>
            <a:r>
              <a:rPr lang="zh-CN" sz="2800" b="0">
                <a:solidFill>
                  <a:srgbClr val="FF0000"/>
                </a:solidFill>
                <a:cs typeface="楷体_GB2312" charset="0"/>
              </a:rPr>
              <a:t>欧洲科学家最近表示</a:t>
            </a:r>
            <a:r>
              <a:rPr lang="zh-CN" sz="2800" b="0">
                <a:solidFill>
                  <a:srgbClr val="FF0000"/>
                </a:solidFill>
                <a:ea typeface="MingLiU_HKSCS" panose="02020500000000000000" charset="-120"/>
              </a:rPr>
              <a:t>，</a:t>
            </a:r>
            <a:r>
              <a:rPr lang="zh-CN" sz="2800" b="0">
                <a:solidFill>
                  <a:srgbClr val="FF0000"/>
                </a:solidFill>
                <a:cs typeface="楷体_GB2312" charset="0"/>
              </a:rPr>
              <a:t>他们相信自己第一次拍到了另一个</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太阳系</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行星的照片。</a:t>
            </a:r>
            <a:endParaRPr lang="zh-CN" altLang="en-US" sz="2800" b="0">
              <a:solidFill>
                <a:srgbClr val="FF0000"/>
              </a:solidFill>
              <a:cs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24535" y="560705"/>
            <a:ext cx="10725150" cy="6185535"/>
          </a:xfrm>
          <a:prstGeom prst="rect">
            <a:avLst/>
          </a:prstGeom>
          <a:noFill/>
          <a:ln w="9525">
            <a:noFill/>
          </a:ln>
        </p:spPr>
        <p:txBody>
          <a:bodyPr wrap="square">
            <a:spAutoFit/>
          </a:bodyPr>
          <a:lstStyle/>
          <a:p>
            <a:pPr indent="266700">
              <a:lnSpc>
                <a:spcPct val="150000"/>
              </a:lnSpc>
            </a:pPr>
            <a:r>
              <a:rPr lang="en-US" sz="2400" b="1">
                <a:solidFill>
                  <a:srgbClr val="FF0000"/>
                </a:solidFill>
                <a:latin typeface="Times New Roman" panose="02020603050405020304" charset="0"/>
                <a:ea typeface="宋体" panose="02010600030101010101" pitchFamily="2" charset="-122"/>
              </a:rPr>
              <a:t>(2)</a:t>
            </a:r>
            <a:r>
              <a:rPr lang="zh-CN" sz="2400" b="1">
                <a:solidFill>
                  <a:srgbClr val="FF0000"/>
                </a:solidFill>
                <a:ea typeface="宋体" panose="02010600030101010101" pitchFamily="2" charset="-122"/>
              </a:rPr>
              <a:t>概括要点。</a:t>
            </a:r>
            <a:r>
              <a:rPr lang="en-US" sz="2400" b="1">
                <a:solidFill>
                  <a:srgbClr val="FF0000"/>
                </a:solidFill>
                <a:latin typeface="宋体" panose="02010600030101010101" pitchFamily="2" charset="-122"/>
                <a:cs typeface="Times New Roman" panose="02020603050405020304" charset="0"/>
              </a:rPr>
              <a:t>①</a:t>
            </a:r>
            <a:r>
              <a:rPr lang="zh-CN" sz="2400" b="1">
                <a:solidFill>
                  <a:srgbClr val="FF0000"/>
                </a:solidFill>
                <a:ea typeface="宋体" panose="02010600030101010101" pitchFamily="2" charset="-122"/>
              </a:rPr>
              <a:t>记叙类语段的压缩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抓住所叙事件的主干。</a:t>
            </a:r>
            <a:r>
              <a:rPr lang="zh-CN" sz="2400" b="1">
                <a:ea typeface="宋体" panose="02010600030101010101" pitchFamily="2" charset="-122"/>
              </a:rPr>
              <a:t>       记叙类语段包括叙事、写人等叙事性文字。这类语段的主要信息是：叙述主体</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经历及特征</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叙述意义及目的</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详细情节、背景材料等可省</a:t>
            </a:r>
            <a:r>
              <a:rPr lang="en-US" sz="2400" b="1">
                <a:latin typeface="Times New Roman" panose="02020603050405020304" charset="0"/>
                <a:ea typeface="宋体" panose="02010600030101010101" pitchFamily="2" charset="-122"/>
              </a:rPr>
              <a:t>)</a:t>
            </a:r>
            <a:r>
              <a:rPr lang="zh-CN" sz="2400" b="1">
                <a:ea typeface="宋体" panose="02010600030101010101" pitchFamily="2" charset="-122"/>
              </a:rPr>
              <a:t>。这类语段的压缩</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可以通过抓住记叙要素的方法来提取主要信息。</a:t>
            </a:r>
            <a:r>
              <a:rPr lang="zh-CN" sz="2400" b="1">
                <a:solidFill>
                  <a:srgbClr val="FF0000"/>
                </a:solidFill>
                <a:ea typeface="宋体" panose="02010600030101010101" pitchFamily="2" charset="-122"/>
              </a:rPr>
              <a:t>只要抓住了记叙的时间、地点、人物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对象、身份等</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latin typeface="Times New Roman" panose="02020603050405020304" charset="0"/>
                <a:ea typeface="MingLiU_HKSCS" panose="02020500000000000000" charset="-120"/>
              </a:rPr>
              <a:t>，</a:t>
            </a:r>
            <a:r>
              <a:rPr lang="zh-CN" sz="2400" b="1">
                <a:solidFill>
                  <a:srgbClr val="FF0000"/>
                </a:solidFill>
                <a:ea typeface="宋体" panose="02010600030101010101" pitchFamily="2" charset="-122"/>
              </a:rPr>
              <a:t>以及事件的起因、经过、结果</a:t>
            </a:r>
            <a:r>
              <a:rPr lang="zh-CN" sz="2400" b="1">
                <a:solidFill>
                  <a:srgbClr val="FF0000"/>
                </a:solidFill>
                <a:latin typeface="Times New Roman" panose="02020603050405020304" charset="0"/>
                <a:ea typeface="MingLiU_HKSCS" panose="02020500000000000000" charset="-120"/>
              </a:rPr>
              <a:t>，</a:t>
            </a:r>
            <a:r>
              <a:rPr lang="zh-CN" sz="2400" b="1">
                <a:solidFill>
                  <a:srgbClr val="FF0000"/>
                </a:solidFill>
                <a:ea typeface="宋体" panose="02010600030101010101" pitchFamily="2" charset="-122"/>
              </a:rPr>
              <a:t>也就抓住了语段的主要内容。</a:t>
            </a:r>
            <a:r>
              <a:rPr lang="zh-CN" sz="2400" b="1">
                <a:ea typeface="宋体" panose="02010600030101010101" pitchFamily="2" charset="-122"/>
              </a:rPr>
              <a:t>在六要素中</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对事</a:t>
            </a:r>
            <a:r>
              <a:rPr lang="zh-CN" sz="2400" b="1">
                <a:latin typeface="Times New Roman" panose="02020603050405020304" charset="0"/>
                <a:ea typeface="宋体" panose="02010600030101010101" pitchFamily="2" charset="-122"/>
              </a:rPr>
              <a:t>件的叙述较难把握。因此</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我们必须认真审读材料</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通过对材料的分析</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排除干扰因素</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筛选出有效信息</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抓住语段的本质</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归纳出语段的中心。还有一些语段的信息相当集中</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只要抓住了中心句</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也就抓住了语段的中心内容。压缩此类语段</a:t>
            </a:r>
            <a:r>
              <a:rPr lang="zh-CN" sz="2400" b="1">
                <a:latin typeface="Times New Roman" panose="02020603050405020304" charset="0"/>
                <a:ea typeface="MingLiU_HKSCS" panose="02020500000000000000" charset="-120"/>
              </a:rPr>
              <a:t>，</a:t>
            </a:r>
            <a:r>
              <a:rPr lang="zh-CN" sz="2400" b="1">
                <a:latin typeface="Times New Roman" panose="02020603050405020304" charset="0"/>
                <a:ea typeface="宋体" panose="02010600030101010101" pitchFamily="2" charset="-122"/>
              </a:rPr>
              <a:t>可以直接从材料中摘录语句进行概括。
</a:t>
            </a:r>
            <a:endParaRPr lang="zh-CN" altLang="en-US" sz="2400" b="1"/>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646795" y="-99695"/>
            <a:ext cx="3545205" cy="1915795"/>
          </a:xfrm>
          <a:prstGeom prst="rect">
            <a:avLst/>
          </a:prstGeom>
          <a:effectLst/>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91820" y="750570"/>
            <a:ext cx="11142345" cy="3969385"/>
          </a:xfrm>
          <a:prstGeom prst="rect">
            <a:avLst/>
          </a:prstGeom>
          <a:noFill/>
          <a:ln w="9525">
            <a:noFill/>
          </a:ln>
        </p:spPr>
        <p:txBody>
          <a:bodyPr wrap="square">
            <a:spAutoFit/>
          </a:bodyPr>
          <a:lstStyle/>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8</a:t>
            </a:r>
            <a:r>
              <a:rPr lang="zh-CN" sz="2400" b="1">
                <a:ea typeface="黑体" panose="02010609060101010101" charset="-122"/>
              </a:rPr>
              <a:t>】</a:t>
            </a:r>
            <a:r>
              <a:rPr lang="zh-CN" sz="2400" b="1">
                <a:ea typeface="宋体" panose="02010600030101010101" pitchFamily="2" charset="-122"/>
              </a:rPr>
              <a:t>概括下面这段话的主要内容</a:t>
            </a:r>
            <a:r>
              <a:rPr lang="zh-CN" sz="2400" b="1">
                <a:latin typeface="Times New Roman" panose="02020603050405020304" charset="0"/>
                <a:ea typeface="MingLiU_HKSCS" panose="02020500000000000000" charset="-120"/>
              </a:rPr>
              <a:t>，</a:t>
            </a:r>
            <a:r>
              <a:rPr lang="zh-CN" sz="2400" b="1">
                <a:ea typeface="宋体" panose="02010600030101010101" pitchFamily="2" charset="-122"/>
              </a:rPr>
              <a:t>不超过</a:t>
            </a:r>
            <a:r>
              <a:rPr lang="en-US" sz="2400" b="1">
                <a:latin typeface="Times New Roman" panose="02020603050405020304" charset="0"/>
                <a:ea typeface="宋体" panose="02010600030101010101" pitchFamily="2" charset="-122"/>
              </a:rPr>
              <a:t>55</a:t>
            </a:r>
            <a:r>
              <a:rPr lang="zh-CN" sz="2400" b="1">
                <a:ea typeface="宋体" panose="02010600030101010101" pitchFamily="2" charset="-122"/>
              </a:rPr>
              <a:t>字。</a:t>
            </a:r>
            <a:r>
              <a:rPr lang="zh-CN" sz="2400" b="1">
                <a:cs typeface="仿宋_GB2312" charset="0"/>
              </a:rPr>
              <a:t>        近来</a:t>
            </a:r>
            <a:r>
              <a:rPr lang="zh-CN" sz="2400" b="1">
                <a:ea typeface="MingLiU_HKSCS" panose="02020500000000000000" charset="-120"/>
              </a:rPr>
              <a:t>，</a:t>
            </a:r>
            <a:r>
              <a:rPr lang="zh-CN" sz="2400" b="1">
                <a:cs typeface="仿宋_GB2312" charset="0"/>
              </a:rPr>
              <a:t>共青团中央发起了一项</a:t>
            </a:r>
            <a:r>
              <a:rPr lang="en-US" sz="2400" b="1">
                <a:latin typeface="宋体" panose="02010600030101010101" pitchFamily="2" charset="-122"/>
                <a:cs typeface="Times New Roman" panose="02020603050405020304" charset="0"/>
              </a:rPr>
              <a:t>“</a:t>
            </a:r>
            <a:r>
              <a:rPr lang="zh-CN" sz="2400" b="1">
                <a:cs typeface="仿宋_GB2312" charset="0"/>
              </a:rPr>
              <a:t>青年好声音</a:t>
            </a:r>
            <a:r>
              <a:rPr lang="en-US" sz="2400" b="1">
                <a:latin typeface="宋体" panose="02010600030101010101" pitchFamily="2" charset="-122"/>
                <a:cs typeface="Times New Roman" panose="02020603050405020304" charset="0"/>
              </a:rPr>
              <a:t>”</a:t>
            </a:r>
            <a:r>
              <a:rPr lang="zh-CN" sz="2400" b="1">
                <a:cs typeface="仿宋_GB2312" charset="0"/>
              </a:rPr>
              <a:t>网络活动</a:t>
            </a:r>
            <a:r>
              <a:rPr lang="zh-CN" sz="2400" b="1">
                <a:ea typeface="MingLiU_HKSCS" panose="02020500000000000000" charset="-120"/>
              </a:rPr>
              <a:t>，</a:t>
            </a:r>
            <a:r>
              <a:rPr lang="zh-CN" sz="2400" b="1">
                <a:cs typeface="仿宋_GB2312" charset="0"/>
              </a:rPr>
              <a:t>鼓励青少年结合自身学习工作实际</a:t>
            </a:r>
            <a:r>
              <a:rPr lang="zh-CN" sz="2400" b="1">
                <a:ea typeface="MingLiU_HKSCS" panose="02020500000000000000" charset="-120"/>
              </a:rPr>
              <a:t>，</a:t>
            </a:r>
            <a:r>
              <a:rPr lang="zh-CN" sz="2400" b="1">
                <a:cs typeface="仿宋_GB2312" charset="0"/>
              </a:rPr>
              <a:t>写下对</a:t>
            </a:r>
            <a:r>
              <a:rPr lang="en-US" sz="2400" b="1">
                <a:latin typeface="Times New Roman" panose="02020603050405020304" charset="0"/>
                <a:cs typeface="仿宋_GB2312" charset="0"/>
              </a:rPr>
              <a:t>24</a:t>
            </a:r>
            <a:r>
              <a:rPr lang="zh-CN" sz="2400" b="1">
                <a:cs typeface="仿宋_GB2312" charset="0"/>
              </a:rPr>
              <a:t>字社会主义核心价值观的认识和体会。活动开展一周多的时间里</a:t>
            </a:r>
            <a:r>
              <a:rPr lang="zh-CN" sz="2400" b="1">
                <a:ea typeface="MingLiU_HKSCS" panose="02020500000000000000" charset="-120"/>
              </a:rPr>
              <a:t>，</a:t>
            </a:r>
            <a:r>
              <a:rPr lang="en-US" sz="2400" b="1">
                <a:latin typeface="Times New Roman" panose="02020603050405020304" charset="0"/>
                <a:cs typeface="Times New Roman" panose="02020603050405020304" charset="0"/>
              </a:rPr>
              <a:t>33</a:t>
            </a:r>
            <a:r>
              <a:rPr lang="zh-CN" sz="2400" b="1">
                <a:cs typeface="仿宋_GB2312" charset="0"/>
              </a:rPr>
              <a:t>万余名青少</a:t>
            </a:r>
            <a:r>
              <a:rPr lang="zh-CN" sz="2400" b="1">
                <a:latin typeface="Times New Roman" panose="02020603050405020304" charset="0"/>
                <a:cs typeface="仿宋_GB2312" charset="0"/>
              </a:rPr>
              <a:t>年在网站、微博、微信、手机报等网络平台上</a:t>
            </a:r>
            <a:r>
              <a:rPr lang="zh-CN" sz="2400" b="1">
                <a:ea typeface="MingLiU_HKSCS" panose="02020500000000000000" charset="-120"/>
              </a:rPr>
              <a:t>，</a:t>
            </a:r>
            <a:r>
              <a:rPr lang="zh-CN" sz="2400" b="1">
                <a:latin typeface="Times New Roman" panose="02020603050405020304" charset="0"/>
                <a:cs typeface="仿宋_GB2312" charset="0"/>
              </a:rPr>
              <a:t>编创和传播内涵丰富、形式时尚的网络文化产品</a:t>
            </a:r>
            <a:r>
              <a:rPr lang="zh-CN" sz="2400" b="1">
                <a:ea typeface="MingLiU_HKSCS" panose="02020500000000000000" charset="-120"/>
              </a:rPr>
              <a:t>，</a:t>
            </a:r>
            <a:r>
              <a:rPr lang="zh-CN" sz="2400" b="1">
                <a:latin typeface="Times New Roman" panose="02020603050405020304" charset="0"/>
                <a:cs typeface="仿宋_GB2312" charset="0"/>
              </a:rPr>
              <a:t>仅微博话题总阅读量就超过</a:t>
            </a:r>
            <a:r>
              <a:rPr lang="en-US" sz="2400" b="1">
                <a:latin typeface="Times New Roman" panose="02020603050405020304" charset="0"/>
                <a:cs typeface="仿宋_GB2312" charset="0"/>
              </a:rPr>
              <a:t>9000</a:t>
            </a:r>
            <a:r>
              <a:rPr lang="zh-CN" sz="2400" b="1">
                <a:cs typeface="仿宋_GB2312" charset="0"/>
              </a:rPr>
              <a:t>万次。这项以弘扬社会主义核心价值观为主旨的活动</a:t>
            </a:r>
            <a:r>
              <a:rPr lang="zh-CN" sz="2400" b="1">
                <a:ea typeface="MingLiU_HKSCS" panose="02020500000000000000" charset="-120"/>
              </a:rPr>
              <a:t>，</a:t>
            </a:r>
            <a:r>
              <a:rPr lang="zh-CN" sz="2400" b="1">
                <a:cs typeface="仿宋_GB2312" charset="0"/>
              </a:rPr>
              <a:t>为网络空间注入了强有力的青春正能量。
</a:t>
            </a:r>
            <a:endParaRPr lang="zh-CN" altLang="en-US" sz="2400" b="1"/>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896350" y="0"/>
            <a:ext cx="3295650" cy="1915795"/>
          </a:xfrm>
          <a:prstGeom prst="rect">
            <a:avLst/>
          </a:prstGeom>
          <a:effectLst/>
        </p:spPr>
      </p:pic>
      <p:sp>
        <p:nvSpPr>
          <p:cNvPr id="4" name="文本框 3"/>
          <p:cNvSpPr txBox="1"/>
          <p:nvPr/>
        </p:nvSpPr>
        <p:spPr>
          <a:xfrm>
            <a:off x="591820" y="5004435"/>
            <a:ext cx="10892790" cy="1383665"/>
          </a:xfrm>
          <a:prstGeom prst="rect">
            <a:avLst/>
          </a:prstGeom>
          <a:noFill/>
          <a:ln w="12700" cmpd="sng">
            <a:solidFill>
              <a:schemeClr val="accent1">
                <a:shade val="50000"/>
              </a:schemeClr>
            </a:solidFill>
            <a:prstDash val="solid"/>
          </a:ln>
        </p:spPr>
        <p:txBody>
          <a:bodyPr wrap="square">
            <a:spAutoFit/>
          </a:bodyPr>
          <a:lstStyle/>
          <a:p>
            <a:pPr indent="266700">
              <a:lnSpc>
                <a:spcPct val="150000"/>
              </a:lnSpc>
            </a:pPr>
            <a:r>
              <a:rPr lang="en-US" altLang="zh-CN" sz="2800" b="0">
                <a:solidFill>
                  <a:srgbClr val="FF0000"/>
                </a:solidFill>
                <a:cs typeface="楷体_GB2312" charset="0"/>
              </a:rPr>
              <a:t>     </a:t>
            </a:r>
            <a:r>
              <a:rPr lang="zh-CN" sz="2800" b="0">
                <a:solidFill>
                  <a:srgbClr val="FF0000"/>
                </a:solidFill>
                <a:cs typeface="楷体_GB2312" charset="0"/>
              </a:rPr>
              <a:t>为弘扬社会主义核心价值观</a:t>
            </a:r>
            <a:r>
              <a:rPr lang="zh-CN" sz="2800" b="0">
                <a:solidFill>
                  <a:srgbClr val="FF0000"/>
                </a:solidFill>
                <a:ea typeface="MingLiU_HKSCS" panose="02020500000000000000" charset="-120"/>
              </a:rPr>
              <a:t>，</a:t>
            </a:r>
            <a:r>
              <a:rPr lang="zh-CN" sz="2800" b="0">
                <a:solidFill>
                  <a:srgbClr val="FF0000"/>
                </a:solidFill>
                <a:cs typeface="楷体_GB2312" charset="0"/>
              </a:rPr>
              <a:t>团中央发起了</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青年好声音</a:t>
            </a:r>
            <a:r>
              <a:rPr lang="en-US" sz="2800" b="0">
                <a:solidFill>
                  <a:srgbClr val="FF0000"/>
                </a:solidFill>
                <a:latin typeface="宋体" panose="02010600030101010101" pitchFamily="2" charset="-122"/>
                <a:cs typeface="Times New Roman" panose="02020603050405020304" charset="0"/>
              </a:rPr>
              <a:t>”</a:t>
            </a:r>
            <a:r>
              <a:rPr lang="zh-CN" sz="2800" b="0">
                <a:solidFill>
                  <a:srgbClr val="FF0000"/>
                </a:solidFill>
                <a:cs typeface="楷体_GB2312" charset="0"/>
              </a:rPr>
              <a:t>网络活动</a:t>
            </a:r>
            <a:r>
              <a:rPr lang="zh-CN" sz="2800" b="0">
                <a:solidFill>
                  <a:srgbClr val="FF0000"/>
                </a:solidFill>
                <a:ea typeface="MingLiU_HKSCS" panose="02020500000000000000" charset="-120"/>
              </a:rPr>
              <a:t>，</a:t>
            </a:r>
            <a:r>
              <a:rPr lang="zh-CN" sz="2800" b="0">
                <a:solidFill>
                  <a:srgbClr val="FF0000"/>
                </a:solidFill>
                <a:cs typeface="楷体_GB2312" charset="0"/>
              </a:rPr>
              <a:t>广大青少年积极响应</a:t>
            </a:r>
            <a:r>
              <a:rPr lang="zh-CN" sz="2800" b="0">
                <a:solidFill>
                  <a:srgbClr val="FF0000"/>
                </a:solidFill>
                <a:ea typeface="MingLiU_HKSCS" panose="02020500000000000000" charset="-120"/>
              </a:rPr>
              <a:t>，</a:t>
            </a:r>
            <a:r>
              <a:rPr lang="zh-CN" sz="2800" b="0">
                <a:solidFill>
                  <a:srgbClr val="FF0000"/>
                </a:solidFill>
                <a:cs typeface="楷体_GB2312" charset="0"/>
              </a:rPr>
              <a:t>为网络注入了正能量</a:t>
            </a:r>
            <a:r>
              <a:rPr lang="zh-CN" sz="2800" b="0">
                <a:solidFill>
                  <a:srgbClr val="FF0000"/>
                </a:solidFill>
                <a:latin typeface="Times New Roman" panose="02020603050405020304" charset="0"/>
                <a:cs typeface="楷体_GB2312" charset="0"/>
              </a:rPr>
              <a:t>。</a:t>
            </a:r>
            <a:endParaRPr lang="zh-CN" altLang="en-US" sz="2800" b="0">
              <a:solidFill>
                <a:srgbClr val="FF0000"/>
              </a:solidFill>
              <a:latin typeface="Times New Roman" panose="02020603050405020304"/>
              <a:cs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74675" y="852170"/>
            <a:ext cx="10825480" cy="4523105"/>
          </a:xfrm>
          <a:prstGeom prst="rect">
            <a:avLst/>
          </a:prstGeom>
          <a:noFill/>
          <a:ln w="9525">
            <a:noFill/>
          </a:ln>
        </p:spPr>
        <p:txBody>
          <a:bodyPr wrap="square">
            <a:spAutoFit/>
          </a:bodyPr>
          <a:lstStyle/>
          <a:p>
            <a:pPr indent="266700">
              <a:lnSpc>
                <a:spcPct val="150000"/>
              </a:lnSpc>
            </a:pPr>
            <a:r>
              <a:rPr lang="en-US" sz="2400" b="1">
                <a:solidFill>
                  <a:srgbClr val="FF0000"/>
                </a:solidFill>
                <a:latin typeface="宋体" panose="02010600030101010101" pitchFamily="2" charset="-122"/>
                <a:cs typeface="Times New Roman" panose="02020603050405020304" charset="0"/>
              </a:rPr>
              <a:t>②</a:t>
            </a:r>
            <a:r>
              <a:rPr lang="zh-CN" sz="2400" b="1">
                <a:solidFill>
                  <a:srgbClr val="FF0000"/>
                </a:solidFill>
                <a:ea typeface="宋体" panose="02010600030101010101" pitchFamily="2" charset="-122"/>
              </a:rPr>
              <a:t>议论类语段的压缩</a:t>
            </a:r>
            <a:r>
              <a:rPr lang="en-US" sz="2400" b="1">
                <a:solidFill>
                  <a:srgbClr val="FF0000"/>
                </a:solidFill>
                <a:latin typeface="Times New Roman" panose="02020603050405020304" charset="0"/>
                <a:ea typeface="宋体" panose="02010600030101010101" pitchFamily="2" charset="-122"/>
              </a:rPr>
              <a:t>——</a:t>
            </a:r>
            <a:r>
              <a:rPr lang="zh-CN" sz="2400" b="1">
                <a:solidFill>
                  <a:srgbClr val="FF0000"/>
                </a:solidFill>
                <a:ea typeface="宋体" panose="02010600030101010101" pitchFamily="2" charset="-122"/>
              </a:rPr>
              <a:t>抓住中心论点。</a:t>
            </a:r>
            <a:r>
              <a:rPr lang="zh-CN" sz="2400" b="0">
                <a:ea typeface="宋体" panose="02010600030101010101" pitchFamily="2" charset="-122"/>
              </a:rPr>
              <a:t>          议论文总是表达作者的某个主张或观点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一般由论点、论据和论证三部分组成。其中论点就是作者的主张和观点。因此</a:t>
            </a:r>
            <a:r>
              <a:rPr lang="zh-CN" sz="2400" b="0">
                <a:latin typeface="Times New Roman" panose="02020603050405020304" charset="0"/>
                <a:ea typeface="MingLiU_HKSCS" panose="02020500000000000000" charset="-120"/>
              </a:rPr>
              <a:t>，</a:t>
            </a:r>
            <a:r>
              <a:rPr lang="zh-CN" sz="2400" b="0">
                <a:solidFill>
                  <a:srgbClr val="FF0000"/>
                </a:solidFill>
                <a:ea typeface="宋体" panose="02010600030101010101" pitchFamily="2" charset="-122"/>
              </a:rPr>
              <a:t>议论类语段其信息重点是作者的</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宋体" panose="02010600030101010101" pitchFamily="2" charset="-122"/>
              </a:rPr>
              <a:t>论点</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宋体" panose="02010600030101010101" pitchFamily="2" charset="-122"/>
              </a:rPr>
              <a:t>。</a:t>
            </a:r>
            <a:r>
              <a:rPr lang="zh-CN" sz="2400" b="0">
                <a:ea typeface="宋体" panose="02010600030101010101" pitchFamily="2" charset="-122"/>
              </a:rPr>
              <a:t>议论类语段的题型一般有</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概括语段主要意思</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为文</a:t>
            </a:r>
            <a:r>
              <a:rPr lang="zh-CN" sz="2400" b="0">
                <a:latin typeface="Times New Roman" panose="02020603050405020304" charset="0"/>
                <a:ea typeface="宋体" panose="02010600030101010101" pitchFamily="2" charset="-122"/>
              </a:rPr>
              <a:t>段补写结论句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两种。对于前者</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我们可关注文段的首尾和例子前后的总括、阐释句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因为它们往往是文段的中心句</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即作者的论点</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所在</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涵括了语段的主要意思。对于后者</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即</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为文段补写结论句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则需我们分析归纳出文段中例证或说理中的共性</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才能拟出答案。
</a:t>
            </a:r>
            <a:endParaRPr lang="zh-CN" altLang="en-US" sz="240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763000" y="133350"/>
            <a:ext cx="3295650" cy="1915795"/>
          </a:xfrm>
          <a:prstGeom prst="rect">
            <a:avLst/>
          </a:prstGeom>
          <a:effectLst/>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0F0F0"/>
        </a:solidFill>
        <a:effectLst/>
      </p:bgPr>
    </p:bg>
    <p:spTree>
      <p:nvGrpSpPr>
        <p:cNvPr id="1" name=""/>
        <p:cNvGrpSpPr/>
        <p:nvPr/>
      </p:nvGrpSpPr>
      <p:grpSpPr>
        <a:xfrm>
          <a:off x="0" y="0"/>
          <a:ext cx="0" cy="0"/>
        </a:xfrm>
      </p:grpSpPr>
      <p:grpSp>
        <p:nvGrpSpPr>
          <p:cNvPr id="2" name="组合 1"/>
          <p:cNvGrpSpPr/>
          <p:nvPr/>
        </p:nvGrpSpPr>
        <p:grpSpPr>
          <a:xfrm flipH="1" flipV="1">
            <a:off x="-143510" y="-100330"/>
            <a:ext cx="3263265" cy="2035175"/>
            <a:chOff x="8154484" y="4113420"/>
            <a:chExt cx="4148104" cy="2839972"/>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4327" t="7421" r="53286" b="8339"/>
            <a:stretch>
              <a:fillRect/>
            </a:stretch>
          </p:blipFill>
          <p:spPr>
            <a:xfrm rot="15860995">
              <a:off x="10179773" y="3714258"/>
              <a:ext cx="1723654" cy="252197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19213" t="16511" r="0"/>
            <a:stretch>
              <a:fillRect/>
            </a:stretch>
          </p:blipFill>
          <p:spPr>
            <a:xfrm flipH="1" flipV="1">
              <a:off x="8154484" y="4606290"/>
              <a:ext cx="4037515" cy="2347102"/>
            </a:xfrm>
            <a:prstGeom prst="rect">
              <a:avLst/>
            </a:prstGeom>
          </p:spPr>
        </p:pic>
      </p:grpSp>
      <p:sp>
        <p:nvSpPr>
          <p:cNvPr id="100" name="文本框 99"/>
          <p:cNvSpPr txBox="1"/>
          <p:nvPr/>
        </p:nvSpPr>
        <p:spPr>
          <a:xfrm>
            <a:off x="825500" y="1269365"/>
            <a:ext cx="10259060" cy="5262245"/>
          </a:xfrm>
          <a:prstGeom prst="rect">
            <a:avLst/>
          </a:prstGeom>
          <a:noFill/>
          <a:ln w="9525">
            <a:noFill/>
          </a:ln>
        </p:spPr>
        <p:txBody>
          <a:bodyPr wrap="square">
            <a:spAutoFit/>
          </a:bodyPr>
          <a:lstStyle/>
          <a:p>
            <a:pPr indent="266700">
              <a:lnSpc>
                <a:spcPct val="150000"/>
              </a:lnSpc>
            </a:pPr>
            <a:r>
              <a:rPr lang="en-US" sz="2800" b="1">
                <a:latin typeface="Times New Roman" panose="02020603050405020304" charset="0"/>
                <a:ea typeface="宋体" panose="02010600030101010101" pitchFamily="2" charset="-122"/>
              </a:rPr>
              <a:t>(1)</a:t>
            </a:r>
            <a:r>
              <a:rPr lang="zh-CN" sz="2800" b="1">
                <a:ea typeface="宋体" panose="02010600030101010101" pitchFamily="2" charset="-122"/>
              </a:rPr>
              <a:t>连词式扩展：</a:t>
            </a:r>
            <a:r>
              <a:rPr lang="en-US" sz="2800" b="0">
                <a:latin typeface="宋体" panose="02010600030101010101" pitchFamily="2" charset="-122"/>
                <a:cs typeface="Times New Roman" panose="02020603050405020304" charset="0"/>
              </a:rPr>
              <a:t>①</a:t>
            </a:r>
            <a:r>
              <a:rPr lang="zh-CN" sz="2800" b="0">
                <a:ea typeface="宋体" panose="02010600030101010101" pitchFamily="2" charset="-122"/>
              </a:rPr>
              <a:t>连词成句。在中心词前添加形容词、数量词、副词等修饰性词语</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或在句子中添加表示情态动作的修饰性定语、状语、补语成分</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将词语连成句子。</a:t>
            </a:r>
            <a:r>
              <a:rPr lang="en-US" sz="2800" b="0">
                <a:latin typeface="宋体" panose="02010600030101010101" pitchFamily="2" charset="-122"/>
                <a:cs typeface="Times New Roman" panose="02020603050405020304" charset="0"/>
              </a:rPr>
              <a:t>②</a:t>
            </a:r>
            <a:r>
              <a:rPr lang="zh-CN" sz="2800" b="0">
                <a:ea typeface="宋体" panose="02010600030101010101" pitchFamily="2" charset="-122"/>
              </a:rPr>
              <a:t>运用修辞。运用比喻、拟人、夸张、排比、对偶、设问、反问等修辞手法来描述事物</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可以化平淡为生动</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化简单为丰富。</a:t>
            </a:r>
            <a:r>
              <a:rPr lang="en-US" sz="2800" b="0">
                <a:latin typeface="宋体" panose="02010600030101010101" pitchFamily="2" charset="-122"/>
                <a:cs typeface="Times New Roman" panose="02020603050405020304" charset="0"/>
              </a:rPr>
              <a:t>③</a:t>
            </a:r>
            <a:r>
              <a:rPr lang="zh-CN" sz="2800" b="0">
                <a:ea typeface="宋体" panose="02010600030101010101" pitchFamily="2" charset="-122"/>
              </a:rPr>
              <a:t>联想、想象。根据所给词语展开丰富的联想、想象</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创设出一个具体的情境。
</a:t>
            </a:r>
            <a:endParaRPr lang="zh-CN" altLang="en-US" sz="2800"/>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729345" y="4942205"/>
            <a:ext cx="3295650" cy="1915795"/>
          </a:xfrm>
          <a:prstGeom prst="rect">
            <a:avLst/>
          </a:prstGeom>
          <a:effectLst/>
        </p:spPr>
      </p:pic>
      <p:sp>
        <p:nvSpPr>
          <p:cNvPr id="100" name="文本框 99"/>
          <p:cNvSpPr txBox="1"/>
          <p:nvPr/>
        </p:nvSpPr>
        <p:spPr>
          <a:xfrm>
            <a:off x="107950" y="204470"/>
            <a:ext cx="11209020" cy="4523105"/>
          </a:xfrm>
          <a:prstGeom prst="rect">
            <a:avLst/>
          </a:prstGeom>
          <a:noFill/>
          <a:ln w="9525">
            <a:noFill/>
          </a:ln>
        </p:spPr>
        <p:txBody>
          <a:bodyPr wrap="square">
            <a:spAutoFit/>
          </a:bodyPr>
          <a:lstStyle/>
          <a:p>
            <a:pPr indent="266700">
              <a:lnSpc>
                <a:spcPct val="150000"/>
              </a:lnSpc>
            </a:pPr>
            <a:r>
              <a:rPr lang="zh-CN" sz="2400" b="1">
                <a:ea typeface="黑体" panose="02010609060101010101" charset="-122"/>
              </a:rPr>
              <a:t>【典题</a:t>
            </a:r>
            <a:r>
              <a:rPr lang="en-US" sz="2400" b="1">
                <a:latin typeface="Times New Roman" panose="02020603050405020304" charset="0"/>
                <a:ea typeface="黑体" panose="02010609060101010101" charset="-122"/>
              </a:rPr>
              <a:t>9</a:t>
            </a:r>
            <a:r>
              <a:rPr lang="zh-CN" sz="2400" b="1">
                <a:ea typeface="黑体" panose="02010609060101010101" charset="-122"/>
              </a:rPr>
              <a:t>】</a:t>
            </a:r>
            <a:r>
              <a:rPr lang="zh-CN" sz="2400" b="1">
                <a:ea typeface="宋体" panose="02010600030101010101" pitchFamily="2" charset="-122"/>
              </a:rPr>
              <a:t>下面是朱光潜《诗论》中的一段文字。请用一句话概括朱光潜对陶渊明的评价。不超过</a:t>
            </a:r>
            <a:r>
              <a:rPr lang="en-US" sz="2400" b="1">
                <a:latin typeface="Times New Roman" panose="02020603050405020304" charset="0"/>
                <a:ea typeface="宋体" panose="02010600030101010101" pitchFamily="2" charset="-122"/>
              </a:rPr>
              <a:t>15</a:t>
            </a:r>
            <a:r>
              <a:rPr lang="zh-CN" sz="2400" b="1">
                <a:ea typeface="宋体" panose="02010600030101010101" pitchFamily="2" charset="-122"/>
              </a:rPr>
              <a:t>字。</a:t>
            </a:r>
            <a:r>
              <a:rPr lang="zh-CN" sz="2400" b="0">
                <a:cs typeface="仿宋_GB2312" charset="0"/>
              </a:rPr>
              <a:t>         自钟嵘推陶渊明为</a:t>
            </a:r>
            <a:r>
              <a:rPr lang="en-US" sz="2400" b="0">
                <a:latin typeface="宋体" panose="02010600030101010101" pitchFamily="2" charset="-122"/>
                <a:cs typeface="Times New Roman" panose="02020603050405020304" charset="0"/>
              </a:rPr>
              <a:t>“</a:t>
            </a:r>
            <a:r>
              <a:rPr lang="zh-CN" sz="2400" b="0">
                <a:cs typeface="仿宋_GB2312" charset="0"/>
              </a:rPr>
              <a:t>隐逸诗人之宗</a:t>
            </a:r>
            <a:r>
              <a:rPr lang="en-US" sz="2400" b="0">
                <a:latin typeface="宋体" panose="02010600030101010101" pitchFamily="2" charset="-122"/>
                <a:cs typeface="Times New Roman" panose="02020603050405020304" charset="0"/>
              </a:rPr>
              <a:t>”</a:t>
            </a:r>
            <a:r>
              <a:rPr lang="zh-CN" sz="2400" b="0">
                <a:ea typeface="MingLiU_HKSCS" panose="02020500000000000000" charset="-120"/>
              </a:rPr>
              <a:t>，</a:t>
            </a:r>
            <a:r>
              <a:rPr lang="zh-CN" sz="2400" b="0">
                <a:cs typeface="仿宋_GB2312" charset="0"/>
              </a:rPr>
              <a:t>一般人都看重渊明的隐逸一方面；自颜真卿作诗表白渊明眷恋晋室的心迹以后</a:t>
            </a:r>
            <a:r>
              <a:rPr lang="zh-CN" sz="2400" b="0">
                <a:ea typeface="MingLiU_HKSCS" panose="02020500000000000000" charset="-120"/>
              </a:rPr>
              <a:t>，</a:t>
            </a:r>
            <a:r>
              <a:rPr lang="zh-CN" sz="2400" b="0">
                <a:cs typeface="仿宋_GB2312" charset="0"/>
              </a:rPr>
              <a:t>一般人又看重渊明的忠贞一方</a:t>
            </a:r>
            <a:r>
              <a:rPr lang="zh-CN" sz="2400" b="0">
                <a:latin typeface="Times New Roman" panose="02020603050405020304" charset="0"/>
                <a:cs typeface="仿宋_GB2312" charset="0"/>
              </a:rPr>
              <a:t>面。渊明是隐士</a:t>
            </a:r>
            <a:r>
              <a:rPr lang="zh-CN" sz="2400" b="0">
                <a:ea typeface="MingLiU_HKSCS" panose="02020500000000000000" charset="-120"/>
              </a:rPr>
              <a:t>，</a:t>
            </a:r>
            <a:r>
              <a:rPr lang="zh-CN" sz="2400" b="0">
                <a:latin typeface="Times New Roman" panose="02020603050405020304" charset="0"/>
                <a:cs typeface="仿宋_GB2312" charset="0"/>
              </a:rPr>
              <a:t>却不是一般人所想象的孤高自赏、不食人间烟火气</a:t>
            </a:r>
            <a:r>
              <a:rPr lang="zh-CN" sz="2400" b="0">
                <a:ea typeface="MingLiU_HKSCS" panose="02020500000000000000" charset="-120"/>
              </a:rPr>
              <a:t>，</a:t>
            </a:r>
            <a:r>
              <a:rPr lang="zh-CN" sz="2400" b="0">
                <a:latin typeface="Times New Roman" panose="02020603050405020304" charset="0"/>
                <a:cs typeface="仿宋_GB2312" charset="0"/>
              </a:rPr>
              <a:t>像《红楼梦》里妙玉性格的那种隐士；渊明是忠臣</a:t>
            </a:r>
            <a:r>
              <a:rPr lang="zh-CN" sz="2400" b="0">
                <a:ea typeface="MingLiU_HKSCS" panose="02020500000000000000" charset="-120"/>
              </a:rPr>
              <a:t>，</a:t>
            </a:r>
            <a:r>
              <a:rPr lang="zh-CN" sz="2400" b="0">
                <a:latin typeface="Times New Roman" panose="02020603050405020304" charset="0"/>
                <a:cs typeface="仿宋_GB2312" charset="0"/>
              </a:rPr>
              <a:t>却也不是他自己所敬仰的荆轲、张良那样的忠臣。渊明还有极实际极平常的一方面</a:t>
            </a:r>
            <a:r>
              <a:rPr lang="zh-CN" sz="2400" b="0">
                <a:ea typeface="MingLiU_HKSCS" panose="02020500000000000000" charset="-120"/>
              </a:rPr>
              <a:t>，</a:t>
            </a:r>
            <a:r>
              <a:rPr lang="zh-CN" sz="2400" b="0">
                <a:latin typeface="Times New Roman" panose="02020603050405020304" charset="0"/>
                <a:cs typeface="仿宋_GB2312" charset="0"/>
              </a:rPr>
              <a:t>他处处都最近人情</a:t>
            </a:r>
            <a:r>
              <a:rPr lang="zh-CN" sz="2400" b="0">
                <a:ea typeface="MingLiU_HKSCS" panose="02020500000000000000" charset="-120"/>
              </a:rPr>
              <a:t>，</a:t>
            </a:r>
            <a:r>
              <a:rPr lang="zh-CN" sz="2400" b="0">
                <a:latin typeface="Times New Roman" panose="02020603050405020304" charset="0"/>
                <a:cs typeface="仿宋_GB2312" charset="0"/>
              </a:rPr>
              <a:t>保持着一个平常人的家常便饭的风格。
</a:t>
            </a:r>
            <a:endParaRPr lang="zh-CN" altLang="en-US" sz="2400"/>
          </a:p>
        </p:txBody>
      </p:sp>
      <p:sp>
        <p:nvSpPr>
          <p:cNvPr id="4" name="文本框 3"/>
          <p:cNvSpPr txBox="1"/>
          <p:nvPr/>
        </p:nvSpPr>
        <p:spPr>
          <a:xfrm>
            <a:off x="1973580" y="5401310"/>
            <a:ext cx="6595110" cy="737235"/>
          </a:xfrm>
          <a:prstGeom prst="rect">
            <a:avLst/>
          </a:prstGeom>
          <a:noFill/>
          <a:ln w="12700" cmpd="sng">
            <a:solidFill>
              <a:schemeClr val="tx1"/>
            </a:solidFill>
            <a:prstDash val="solid"/>
          </a:ln>
        </p:spPr>
        <p:txBody>
          <a:bodyPr wrap="square">
            <a:spAutoFit/>
          </a:bodyPr>
          <a:lstStyle/>
          <a:p>
            <a:pPr indent="0">
              <a:lnSpc>
                <a:spcPct val="150000"/>
              </a:lnSpc>
            </a:pP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陶渊明是</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最近人情的隐士与忠臣。</a:t>
            </a:r>
            <a:endParaRPr lang="zh-CN" altLang="en-US" sz="2800" b="0">
              <a:solidFill>
                <a:srgbClr val="FF0000"/>
              </a:solidFill>
              <a:cs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49910" y="1264285"/>
            <a:ext cx="11092180" cy="3969385"/>
          </a:xfrm>
          <a:prstGeom prst="rect">
            <a:avLst/>
          </a:prstGeom>
          <a:noFill/>
          <a:ln w="9525">
            <a:noFill/>
          </a:ln>
        </p:spPr>
        <p:txBody>
          <a:bodyPr wrap="square">
            <a:spAutoFit/>
          </a:bodyPr>
          <a:lstStyle/>
          <a:p>
            <a:pPr indent="266700">
              <a:lnSpc>
                <a:spcPct val="150000"/>
              </a:lnSpc>
            </a:pPr>
            <a:r>
              <a:rPr lang="en-US" sz="2800" b="0">
                <a:solidFill>
                  <a:srgbClr val="FF0000"/>
                </a:solidFill>
                <a:latin typeface="宋体" panose="02010600030101010101" pitchFamily="2" charset="-122"/>
                <a:cs typeface="Times New Roman" panose="02020603050405020304" charset="0"/>
              </a:rPr>
              <a:t>③</a:t>
            </a:r>
            <a:r>
              <a:rPr lang="zh-CN" sz="2800" b="0">
                <a:solidFill>
                  <a:srgbClr val="FF0000"/>
                </a:solidFill>
                <a:ea typeface="宋体" panose="02010600030101010101" pitchFamily="2" charset="-122"/>
              </a:rPr>
              <a:t>说明类语段的压缩</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抓住所说明事物的本质特征。</a:t>
            </a:r>
            <a:r>
              <a:rPr lang="zh-CN" sz="2800" b="0">
                <a:ea typeface="宋体" panose="02010600030101010101" pitchFamily="2" charset="-122"/>
              </a:rPr>
              <a:t>         说明类语段</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即以说明为主要表达方式的语段。这类语段的主要信息是：中心事物</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主要特征</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目的</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举例等可省略</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。说明类语段压缩需注意：把握被说明事物的要点</a:t>
            </a:r>
            <a:r>
              <a:rPr lang="zh-CN" sz="2800" b="0">
                <a:latin typeface="Times New Roman" panose="02020603050405020304" charset="0"/>
                <a:ea typeface="MingLiU_HKSCS" panose="02020500000000000000" charset="-120"/>
              </a:rPr>
              <a:t>，</a:t>
            </a:r>
            <a:r>
              <a:rPr lang="zh-CN" sz="2800" b="0">
                <a:ea typeface="宋体" panose="02010600030101010101" pitchFamily="2" charset="-122"/>
              </a:rPr>
              <a:t>即</a:t>
            </a:r>
            <a:r>
              <a:rPr lang="zh-CN" sz="2800" b="0">
                <a:latin typeface="Times New Roman" panose="02020603050405020304" charset="0"/>
                <a:ea typeface="宋体" panose="02010600030101010101" pitchFamily="2" charset="-122"/>
              </a:rPr>
              <a:t>事物的性质、特点及成因等</a:t>
            </a:r>
            <a:r>
              <a:rPr lang="zh-CN" sz="2800" b="0">
                <a:latin typeface="Times New Roman" panose="02020603050405020304" charset="0"/>
                <a:ea typeface="MingLiU_HKSCS" panose="02020500000000000000" charset="-120"/>
              </a:rPr>
              <a:t>，</a:t>
            </a:r>
            <a:r>
              <a:rPr lang="zh-CN" sz="2800" b="0">
                <a:latin typeface="Times New Roman" panose="02020603050405020304" charset="0"/>
                <a:ea typeface="宋体" panose="02010600030101010101" pitchFamily="2" charset="-122"/>
              </a:rPr>
              <a:t>压缩时应重点保留；表述时一般不使用各种表现手法；表述要严密、清晰、连贯。
</a:t>
            </a:r>
            <a:endParaRPr lang="zh-CN" altLang="en-US" sz="280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91770" y="136525"/>
            <a:ext cx="11842750" cy="6739255"/>
          </a:xfrm>
          <a:prstGeom prst="rect">
            <a:avLst/>
          </a:prstGeom>
          <a:noFill/>
          <a:ln w="9525">
            <a:noFill/>
          </a:ln>
        </p:spPr>
        <p:txBody>
          <a:bodyPr wrap="square">
            <a:spAutoFit/>
          </a:bodyPr>
          <a:lstStyle/>
          <a:p>
            <a:pPr indent="266700">
              <a:lnSpc>
                <a:spcPct val="150000"/>
              </a:lnSpc>
            </a:pPr>
            <a:r>
              <a:rPr lang="zh-CN" sz="2400" b="0">
                <a:ea typeface="黑体" panose="02010609060101010101" charset="-122"/>
              </a:rPr>
              <a:t>【典题</a:t>
            </a:r>
            <a:r>
              <a:rPr lang="en-US" sz="2400" b="0">
                <a:latin typeface="Times New Roman" panose="02020603050405020304" charset="0"/>
                <a:ea typeface="黑体" panose="02010609060101010101" charset="-122"/>
              </a:rPr>
              <a:t>10</a:t>
            </a:r>
            <a:r>
              <a:rPr lang="zh-CN" sz="2400" b="0">
                <a:ea typeface="黑体" panose="02010609060101010101" charset="-122"/>
              </a:rPr>
              <a:t>】</a:t>
            </a:r>
            <a:r>
              <a:rPr lang="zh-CN" sz="2400" b="0">
                <a:ea typeface="宋体" panose="02010600030101010101" pitchFamily="2" charset="-122"/>
              </a:rPr>
              <a:t>阅读下面的材料</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按要求答题。</a:t>
            </a:r>
            <a:r>
              <a:rPr lang="zh-CN" sz="2400" b="0">
                <a:cs typeface="仿宋_GB2312" charset="0"/>
              </a:rPr>
              <a:t>雾是由贴近地面空气层中大量水汽凝结成的微小水滴</a:t>
            </a:r>
            <a:r>
              <a:rPr lang="en-US" sz="2400" b="0">
                <a:latin typeface="Times New Roman" panose="02020603050405020304" charset="0"/>
                <a:cs typeface="仿宋_GB2312" charset="0"/>
              </a:rPr>
              <a:t>(</a:t>
            </a:r>
            <a:r>
              <a:rPr lang="zh-CN" sz="2400" b="0">
                <a:cs typeface="仿宋_GB2312" charset="0"/>
              </a:rPr>
              <a:t>或：冰晶</a:t>
            </a:r>
            <a:r>
              <a:rPr lang="en-US" sz="2400" b="0">
                <a:latin typeface="Times New Roman" panose="02020603050405020304" charset="0"/>
                <a:cs typeface="仿宋_GB2312" charset="0"/>
              </a:rPr>
              <a:t>)</a:t>
            </a:r>
            <a:r>
              <a:rPr lang="zh-CN" sz="2400" b="0">
                <a:cs typeface="仿宋_GB2312" charset="0"/>
              </a:rPr>
              <a:t>组成的悬浮体。出现雾时</a:t>
            </a:r>
            <a:r>
              <a:rPr lang="zh-CN" sz="2400" b="0">
                <a:ea typeface="MingLiU_HKSCS" panose="02020500000000000000" charset="-120"/>
              </a:rPr>
              <a:t>，</a:t>
            </a:r>
            <a:r>
              <a:rPr lang="zh-CN" sz="2400" b="0">
                <a:cs typeface="仿宋_GB2312" charset="0"/>
              </a:rPr>
              <a:t>空气中相对湿度大于</a:t>
            </a:r>
            <a:r>
              <a:rPr lang="en-US" sz="2400" b="0">
                <a:latin typeface="Times New Roman" panose="02020603050405020304" charset="0"/>
                <a:cs typeface="仿宋_GB2312" charset="0"/>
              </a:rPr>
              <a:t>95%</a:t>
            </a:r>
            <a:r>
              <a:rPr lang="zh-CN" sz="2400" b="0">
                <a:ea typeface="MingLiU_HKSCS" panose="02020500000000000000" charset="-120"/>
              </a:rPr>
              <a:t>，</a:t>
            </a:r>
            <a:r>
              <a:rPr lang="zh-CN" sz="2400" b="0">
                <a:cs typeface="仿宋_GB2312" charset="0"/>
              </a:rPr>
              <a:t>含水量一般为</a:t>
            </a:r>
            <a:r>
              <a:rPr lang="en-US" sz="2400" b="0">
                <a:latin typeface="Times New Roman" panose="02020603050405020304" charset="0"/>
                <a:cs typeface="仿宋_GB2312" charset="0"/>
              </a:rPr>
              <a:t>0.1</a:t>
            </a:r>
            <a:r>
              <a:rPr lang="zh-CN" sz="2400" b="0">
                <a:cs typeface="仿宋_GB2312" charset="0"/>
              </a:rPr>
              <a:t>～</a:t>
            </a:r>
            <a:r>
              <a:rPr lang="en-US" sz="2400" b="0">
                <a:latin typeface="Times New Roman" panose="02020603050405020304" charset="0"/>
                <a:cs typeface="仿宋_GB2312" charset="0"/>
              </a:rPr>
              <a:t>1</a:t>
            </a:r>
            <a:r>
              <a:rPr lang="zh-CN" sz="2400" b="0">
                <a:cs typeface="仿宋_GB2312" charset="0"/>
              </a:rPr>
              <a:t>克</a:t>
            </a:r>
            <a:r>
              <a:rPr lang="en-US" sz="2400" b="0">
                <a:latin typeface="Times New Roman" panose="02020603050405020304" charset="0"/>
                <a:cs typeface="仿宋_GB2312" charset="0"/>
              </a:rPr>
              <a:t>/</a:t>
            </a:r>
            <a:r>
              <a:rPr lang="zh-CN" sz="2400" b="0">
                <a:cs typeface="仿宋_GB2312" charset="0"/>
              </a:rPr>
              <a:t>立方米</a:t>
            </a:r>
            <a:r>
              <a:rPr lang="zh-CN" sz="2400" b="0">
                <a:ea typeface="MingLiU_HKSCS" panose="02020500000000000000" charset="-120"/>
              </a:rPr>
              <a:t>，</a:t>
            </a:r>
            <a:r>
              <a:rPr lang="zh-CN" sz="2400" b="0">
                <a:cs typeface="仿宋_GB2312" charset="0"/>
              </a:rPr>
              <a:t>形成人们的视觉障碍</a:t>
            </a:r>
            <a:r>
              <a:rPr lang="zh-CN" sz="2400" b="0">
                <a:ea typeface="MingLiU_HKSCS" panose="02020500000000000000" charset="-120"/>
              </a:rPr>
              <a:t>，</a:t>
            </a:r>
            <a:r>
              <a:rPr lang="zh-CN" sz="2400" b="0">
                <a:cs typeface="仿宋_GB2312" charset="0"/>
              </a:rPr>
              <a:t>一般情况下</a:t>
            </a:r>
            <a:r>
              <a:rPr lang="zh-CN" sz="2400" b="0">
                <a:ea typeface="MingLiU_HKSCS" panose="02020500000000000000" charset="-120"/>
              </a:rPr>
              <a:t>，</a:t>
            </a:r>
            <a:r>
              <a:rPr lang="zh-CN" sz="2400" b="0">
                <a:cs typeface="仿宋_GB2312" charset="0"/>
              </a:rPr>
              <a:t>水平能见距离低于</a:t>
            </a:r>
            <a:r>
              <a:rPr lang="en-US" sz="2400" b="0">
                <a:latin typeface="Times New Roman" panose="02020603050405020304" charset="0"/>
                <a:cs typeface="仿宋_GB2312" charset="0"/>
              </a:rPr>
              <a:t>1</a:t>
            </a:r>
            <a:r>
              <a:rPr lang="zh-CN" sz="2400" b="0">
                <a:cs typeface="仿宋_GB2312" charset="0"/>
              </a:rPr>
              <a:t>千米</a:t>
            </a:r>
            <a:r>
              <a:rPr lang="zh-CN" sz="2400" b="0">
                <a:ea typeface="MingLiU_HKSCS" panose="02020500000000000000" charset="-120"/>
              </a:rPr>
              <a:t>，</a:t>
            </a:r>
            <a:r>
              <a:rPr lang="zh-CN" sz="2400" b="0">
                <a:cs typeface="仿宋_GB2312" charset="0"/>
              </a:rPr>
              <a:t>而轻雾能见距离在</a:t>
            </a:r>
            <a:r>
              <a:rPr lang="en-US" sz="2400" b="0">
                <a:latin typeface="Times New Roman" panose="02020603050405020304" charset="0"/>
                <a:cs typeface="仿宋_GB2312" charset="0"/>
              </a:rPr>
              <a:t>1</a:t>
            </a:r>
            <a:r>
              <a:rPr lang="zh-CN" sz="2400" b="0">
                <a:cs typeface="仿宋_GB2312" charset="0"/>
              </a:rPr>
              <a:t>千米到</a:t>
            </a:r>
            <a:r>
              <a:rPr lang="en-US" sz="2400" b="0">
                <a:latin typeface="Times New Roman" panose="02020603050405020304" charset="0"/>
                <a:cs typeface="仿宋_GB2312" charset="0"/>
              </a:rPr>
              <a:t>10</a:t>
            </a:r>
            <a:r>
              <a:rPr lang="zh-CN" sz="2400" b="0">
                <a:cs typeface="仿宋_GB2312" charset="0"/>
              </a:rPr>
              <a:t>千米之间</a:t>
            </a:r>
            <a:r>
              <a:rPr lang="zh-CN" sz="2400" b="0">
                <a:ea typeface="MingLiU_HKSCS" panose="02020500000000000000" charset="-120"/>
              </a:rPr>
              <a:t>，</a:t>
            </a:r>
            <a:r>
              <a:rPr lang="zh-CN" sz="2400" b="0">
                <a:cs typeface="仿宋_GB2312" charset="0"/>
              </a:rPr>
              <a:t>给人朦胧缥缈的感觉。霾是由空气中浓度较大、直径很小的烟、尘等颗粒组成</a:t>
            </a:r>
            <a:r>
              <a:rPr lang="zh-CN" sz="2400" b="0">
                <a:ea typeface="MingLiU_HKSCS" panose="02020500000000000000" charset="-120"/>
              </a:rPr>
              <a:t>，</a:t>
            </a:r>
            <a:r>
              <a:rPr lang="zh-CN" sz="2400" b="0">
                <a:cs typeface="仿宋_GB2312" charset="0"/>
              </a:rPr>
              <a:t>它们形成悬浮体弥</a:t>
            </a:r>
            <a:r>
              <a:rPr lang="zh-CN" sz="2400" b="0">
                <a:latin typeface="Times New Roman" panose="02020603050405020304" charset="0"/>
                <a:cs typeface="仿宋_GB2312" charset="0"/>
              </a:rPr>
              <a:t>漫于空中。出现霾时</a:t>
            </a:r>
            <a:r>
              <a:rPr lang="zh-CN" sz="2400" b="0">
                <a:ea typeface="MingLiU_HKSCS" panose="02020500000000000000" charset="-120"/>
              </a:rPr>
              <a:t>，</a:t>
            </a:r>
            <a:r>
              <a:rPr lang="zh-CN" sz="2400" b="0">
                <a:latin typeface="Times New Roman" panose="02020603050405020304" charset="0"/>
                <a:cs typeface="仿宋_GB2312" charset="0"/>
              </a:rPr>
              <a:t>虽然没有沙尘暴、扬沙等恶劣天气现象</a:t>
            </a:r>
            <a:r>
              <a:rPr lang="zh-CN" sz="2400" b="0">
                <a:ea typeface="MingLiU_HKSCS" panose="02020500000000000000" charset="-120"/>
              </a:rPr>
              <a:t>，</a:t>
            </a:r>
            <a:r>
              <a:rPr lang="zh-CN" sz="2400" b="0">
                <a:latin typeface="Times New Roman" panose="02020603050405020304" charset="0"/>
                <a:cs typeface="仿宋_GB2312" charset="0"/>
              </a:rPr>
              <a:t>但大气混浊</a:t>
            </a:r>
            <a:r>
              <a:rPr lang="zh-CN" sz="2400" b="0">
                <a:ea typeface="MingLiU_HKSCS" panose="02020500000000000000" charset="-120"/>
              </a:rPr>
              <a:t>，</a:t>
            </a:r>
            <a:r>
              <a:rPr lang="zh-CN" sz="2400" b="0">
                <a:latin typeface="Times New Roman" panose="02020603050405020304" charset="0"/>
                <a:cs typeface="仿宋_GB2312" charset="0"/>
              </a:rPr>
              <a:t>空气相对湿度小于</a:t>
            </a:r>
            <a:r>
              <a:rPr lang="en-US" sz="2400" b="0">
                <a:latin typeface="Times New Roman" panose="02020603050405020304" charset="0"/>
                <a:cs typeface="仿宋_GB2312" charset="0"/>
              </a:rPr>
              <a:t>80%</a:t>
            </a:r>
            <a:r>
              <a:rPr lang="zh-CN" sz="2400" b="0">
                <a:ea typeface="MingLiU_HKSCS" panose="02020500000000000000" charset="-120"/>
              </a:rPr>
              <a:t>，</a:t>
            </a:r>
            <a:r>
              <a:rPr lang="zh-CN" sz="2400" b="0">
                <a:cs typeface="仿宋_GB2312" charset="0"/>
              </a:rPr>
              <a:t>水平能见距离明显缩短</a:t>
            </a:r>
            <a:r>
              <a:rPr lang="zh-CN" sz="2400" b="0">
                <a:ea typeface="MingLiU_HKSCS" panose="02020500000000000000" charset="-120"/>
              </a:rPr>
              <a:t>，</a:t>
            </a:r>
            <a:r>
              <a:rPr lang="zh-CN" sz="2400" b="0">
                <a:cs typeface="仿宋_GB2312" charset="0"/>
              </a:rPr>
              <a:t>一般在</a:t>
            </a:r>
            <a:r>
              <a:rPr lang="en-US" sz="2400" b="0">
                <a:latin typeface="Times New Roman" panose="02020603050405020304" charset="0"/>
                <a:cs typeface="仿宋_GB2312" charset="0"/>
              </a:rPr>
              <a:t>10</a:t>
            </a:r>
            <a:r>
              <a:rPr lang="zh-CN" sz="2400" b="0">
                <a:cs typeface="仿宋_GB2312" charset="0"/>
              </a:rPr>
              <a:t>千米以下</a:t>
            </a:r>
            <a:r>
              <a:rPr lang="zh-CN" sz="2400" b="0">
                <a:ea typeface="MingLiU_HKSCS" panose="02020500000000000000" charset="-120"/>
              </a:rPr>
              <a:t>，</a:t>
            </a:r>
            <a:r>
              <a:rPr lang="zh-CN" sz="2400" b="0">
                <a:cs typeface="仿宋_GB2312" charset="0"/>
              </a:rPr>
              <a:t>给人不甚透明的感觉。</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概括雾和霾的不同点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要求：</a:t>
            </a:r>
            <a:r>
              <a:rPr lang="en-US" sz="2400" b="0">
                <a:latin typeface="Times New Roman" panose="02020603050405020304" charset="0"/>
                <a:ea typeface="宋体" panose="02010600030101010101" pitchFamily="2" charset="-122"/>
              </a:rPr>
              <a:t>16</a:t>
            </a:r>
            <a:r>
              <a:rPr lang="zh-CN" sz="2400" b="0">
                <a:ea typeface="宋体" panose="02010600030101010101" pitchFamily="2" charset="-122"/>
              </a:rPr>
              <a:t>字以内。答：</a:t>
            </a:r>
            <a:r>
              <a:rPr lang="en-US" sz="2400" b="0">
                <a:latin typeface="Times New Roman" panose="02020603050405020304" charset="0"/>
                <a:ea typeface="宋体" panose="02010600030101010101" pitchFamily="2" charset="-122"/>
              </a:rPr>
              <a:t>________________________________________________________________________(2)</a:t>
            </a:r>
            <a:r>
              <a:rPr lang="zh-CN" sz="2400" b="0">
                <a:ea typeface="宋体" panose="02010600030101010101" pitchFamily="2" charset="-122"/>
              </a:rPr>
              <a:t>概括雾和霾的相同点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要求：</a:t>
            </a:r>
            <a:r>
              <a:rPr lang="en-US" sz="2400" b="0">
                <a:latin typeface="Times New Roman" panose="02020603050405020304" charset="0"/>
                <a:ea typeface="宋体" panose="02010600030101010101" pitchFamily="2" charset="-122"/>
              </a:rPr>
              <a:t>16</a:t>
            </a:r>
            <a:r>
              <a:rPr lang="zh-CN" sz="2400" b="0">
                <a:ea typeface="宋体" panose="02010600030101010101" pitchFamily="2" charset="-122"/>
              </a:rPr>
              <a:t>字以内。答：</a:t>
            </a:r>
            <a:r>
              <a:rPr lang="en-US" sz="2400" b="0">
                <a:latin typeface="Times New Roman" panose="02020603050405020304" charset="0"/>
                <a:ea typeface="宋体" panose="02010600030101010101" pitchFamily="2" charset="-122"/>
              </a:rPr>
              <a:t>________________________________________________________________________
</a:t>
            </a:r>
            <a:endParaRPr lang="zh-CN" altLang="en-US" sz="2400"/>
          </a:p>
        </p:txBody>
      </p:sp>
      <p:sp>
        <p:nvSpPr>
          <p:cNvPr id="4" name="文本框 3"/>
          <p:cNvSpPr txBox="1"/>
          <p:nvPr/>
        </p:nvSpPr>
        <p:spPr>
          <a:xfrm>
            <a:off x="874395" y="5151755"/>
            <a:ext cx="8061325" cy="460375"/>
          </a:xfrm>
          <a:prstGeom prst="rect">
            <a:avLst/>
          </a:prstGeom>
          <a:noFill/>
          <a:ln w="9525">
            <a:noFill/>
          </a:ln>
        </p:spPr>
        <p:txBody>
          <a:bodyPr wrap="square">
            <a:spAutoFit/>
          </a:bodyPr>
          <a:lstStyle/>
          <a:p>
            <a:pPr indent="266700"/>
            <a:r>
              <a:rPr lang="zh-CN" sz="2400" b="0">
                <a:solidFill>
                  <a:srgbClr val="FF0000"/>
                </a:solidFill>
                <a:cs typeface="楷体_GB2312" charset="0"/>
              </a:rPr>
              <a:t>雾由水汽组成；霾由烟、尘等颗粒组成。</a:t>
            </a:r>
            <a:endParaRPr lang="zh-CN" altLang="en-US" sz="2400" b="0">
              <a:solidFill>
                <a:srgbClr val="FF0000"/>
              </a:solidFill>
              <a:cs typeface="楷体_GB2312" panose="02010609030101010101" charset="-122"/>
            </a:endParaRPr>
          </a:p>
        </p:txBody>
      </p:sp>
      <p:sp>
        <p:nvSpPr>
          <p:cNvPr id="5" name="文本框 4"/>
          <p:cNvSpPr txBox="1"/>
          <p:nvPr/>
        </p:nvSpPr>
        <p:spPr>
          <a:xfrm>
            <a:off x="1174115" y="6233795"/>
            <a:ext cx="5080000" cy="460375"/>
          </a:xfrm>
          <a:prstGeom prst="rect">
            <a:avLst/>
          </a:prstGeom>
          <a:noFill/>
          <a:ln w="9525">
            <a:noFill/>
          </a:ln>
        </p:spPr>
        <p:txBody>
          <a:bodyPr>
            <a:spAutoFit/>
          </a:bodyPr>
          <a:lstStyle/>
          <a:p>
            <a:pPr indent="0"/>
            <a:r>
              <a:rPr lang="zh-CN" sz="2400" b="0">
                <a:solidFill>
                  <a:srgbClr val="FF0000"/>
                </a:solidFill>
                <a:cs typeface="楷体_GB2312" charset="0"/>
              </a:rPr>
              <a:t>都是悬浮体</a:t>
            </a:r>
            <a:r>
              <a:rPr lang="zh-CN" sz="2400" b="0">
                <a:solidFill>
                  <a:srgbClr val="FF0000"/>
                </a:solidFill>
                <a:ea typeface="宋体" panose="02010600030101010101" pitchFamily="2" charset="-122"/>
              </a:rPr>
              <a:t>，</a:t>
            </a:r>
            <a:r>
              <a:rPr lang="zh-CN" sz="2400" b="0">
                <a:solidFill>
                  <a:srgbClr val="FF0000"/>
                </a:solidFill>
                <a:cs typeface="楷体_GB2312" charset="0"/>
              </a:rPr>
              <a:t>都会造成视觉障碍。</a:t>
            </a:r>
            <a:endParaRPr lang="zh-CN" altLang="en-US" sz="2400" b="0">
              <a:solidFill>
                <a:srgbClr val="FF0000"/>
              </a:solidFill>
              <a:cs typeface="楷体_GB2312" charset="0"/>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175" y="5151755"/>
            <a:ext cx="3679825" cy="1915795"/>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1490" y="904875"/>
            <a:ext cx="10692765" cy="3969385"/>
          </a:xfrm>
          <a:prstGeom prst="rect">
            <a:avLst/>
          </a:prstGeom>
          <a:noFill/>
          <a:ln w="9525">
            <a:noFill/>
          </a:ln>
        </p:spPr>
        <p:txBody>
          <a:bodyPr wrap="square">
            <a:spAutoFit/>
          </a:bodyPr>
          <a:lstStyle/>
          <a:p>
            <a:pPr indent="266700">
              <a:lnSpc>
                <a:spcPct val="150000"/>
              </a:lnSpc>
            </a:pPr>
            <a:r>
              <a:rPr lang="en-US" sz="2400" b="0">
                <a:solidFill>
                  <a:srgbClr val="FF0000"/>
                </a:solidFill>
                <a:latin typeface="宋体" panose="02010600030101010101" pitchFamily="2" charset="-122"/>
                <a:cs typeface="Times New Roman" panose="02020603050405020304" charset="0"/>
              </a:rPr>
              <a:t>④</a:t>
            </a:r>
            <a:r>
              <a:rPr lang="zh-CN" sz="2400" b="0">
                <a:solidFill>
                  <a:srgbClr val="FF0000"/>
                </a:solidFill>
                <a:ea typeface="宋体" panose="02010600030101010101" pitchFamily="2" charset="-122"/>
              </a:rPr>
              <a:t>描写类语段的压缩</a:t>
            </a:r>
            <a:r>
              <a:rPr lang="en-US" sz="2400" b="0">
                <a:solidFill>
                  <a:srgbClr val="FF0000"/>
                </a:solidFill>
                <a:latin typeface="Times New Roman" panose="02020603050405020304" charset="0"/>
                <a:ea typeface="宋体" panose="02010600030101010101" pitchFamily="2" charset="-122"/>
              </a:rPr>
              <a:t>——</a:t>
            </a:r>
            <a:r>
              <a:rPr lang="zh-CN" sz="2400" b="0">
                <a:solidFill>
                  <a:srgbClr val="FF0000"/>
                </a:solidFill>
                <a:ea typeface="宋体" panose="02010600030101010101" pitchFamily="2" charset="-122"/>
              </a:rPr>
              <a:t>抓住所描写景物的主要特点。</a:t>
            </a:r>
            <a:r>
              <a:rPr lang="zh-CN" sz="2400" b="0">
                <a:ea typeface="宋体" panose="02010600030101010101" pitchFamily="2" charset="-122"/>
              </a:rPr>
              <a:t>         描写类语段</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即以</a:t>
            </a:r>
            <a:r>
              <a:rPr lang="zh-CN" sz="2400" b="0">
                <a:latin typeface="Times New Roman" panose="02020603050405020304" charset="0"/>
                <a:ea typeface="宋体" panose="02010600030101010101" pitchFamily="2" charset="-122"/>
              </a:rPr>
              <a:t>描写方式为主的语段。这类语段的主要信息是：中心景物</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主要特征</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描写的角度及目的、感情等</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具体描写内容可省</a:t>
            </a:r>
            <a:r>
              <a:rPr lang="en-US" sz="2400" b="0">
                <a:latin typeface="Times New Roman" panose="02020603050405020304" charset="0"/>
              </a:rPr>
              <a:t>)</a:t>
            </a:r>
            <a:r>
              <a:rPr lang="zh-CN" sz="2400" b="0">
                <a:latin typeface="Times New Roman" panose="02020603050405020304" charset="0"/>
                <a:ea typeface="宋体" panose="02010600030101010101" pitchFamily="2" charset="-122"/>
              </a:rPr>
              <a:t>。对于这类语段</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首先要关注材料所描写的主体以及描写的方法、手段。压缩时要注意：抓住描述的要素和对象；舍弃具体生动的描述性内容</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因为描述性的内容只是用来渲染或衬托的</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大多不是文段的中心。</a:t>
            </a:r>
            <a:r>
              <a:rPr lang="zh-CN" sz="2400" b="0">
                <a:ea typeface="黑体" panose="02010609060101010101" charset="-122"/>
              </a:rPr>
              <a:t>
</a:t>
            </a:r>
            <a:endParaRPr lang="zh-CN" altLang="en-US" sz="240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175" y="4709160"/>
            <a:ext cx="3679825" cy="1915795"/>
          </a:xfrm>
          <a:prstGeom prst="rect">
            <a:avLst/>
          </a:prstGeom>
          <a:effectLst/>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
        <p:nvSpPr>
          <p:cNvPr id="100" name="文本框 99"/>
          <p:cNvSpPr txBox="1"/>
          <p:nvPr/>
        </p:nvSpPr>
        <p:spPr>
          <a:xfrm>
            <a:off x="358775" y="196850"/>
            <a:ext cx="11341100" cy="5367020"/>
          </a:xfrm>
          <a:prstGeom prst="rect">
            <a:avLst/>
          </a:prstGeom>
          <a:noFill/>
          <a:ln w="9525">
            <a:noFill/>
          </a:ln>
        </p:spPr>
        <p:txBody>
          <a:bodyPr wrap="square">
            <a:spAutoFit/>
          </a:bodyPr>
          <a:lstStyle/>
          <a:p>
            <a:pPr indent="266700">
              <a:lnSpc>
                <a:spcPct val="130000"/>
              </a:lnSpc>
              <a:spcBef>
                <a:spcPct val="0"/>
              </a:spcBef>
              <a:spcAft>
                <a:spcPct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11</a:t>
            </a:r>
            <a:r>
              <a:rPr lang="zh-CN" sz="2400" b="0">
                <a:ea typeface="黑体" panose="02010609060101010101" charset="-122"/>
              </a:rPr>
              <a:t>】</a:t>
            </a:r>
            <a:r>
              <a:rPr lang="zh-CN" sz="2400" b="0">
                <a:ea typeface="宋体" panose="02010600030101010101" pitchFamily="2" charset="-122"/>
              </a:rPr>
              <a:t>下面是描写新疆阿勒泰奇景的一段文字</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阅读后</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请你拟写一则手机短信推荐给朋友</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鼓动他们一同前往游览。不超过</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字。</a:t>
            </a:r>
            <a:r>
              <a:rPr lang="zh-CN" sz="2400" b="0">
                <a:cs typeface="仿宋_GB2312" charset="0"/>
              </a:rPr>
              <a:t>        天边</a:t>
            </a:r>
            <a:r>
              <a:rPr lang="zh-CN" sz="2400" b="0">
                <a:ea typeface="MingLiU_HKSCS" panose="02020500000000000000" charset="-120"/>
              </a:rPr>
              <a:t>，</a:t>
            </a:r>
            <a:r>
              <a:rPr lang="zh-CN" sz="2400" b="0">
                <a:cs typeface="仿宋_GB2312" charset="0"/>
              </a:rPr>
              <a:t>不知是一片草原</a:t>
            </a:r>
            <a:r>
              <a:rPr lang="zh-CN" sz="2400" b="0">
                <a:ea typeface="MingLiU_HKSCS" panose="02020500000000000000" charset="-120"/>
              </a:rPr>
              <a:t>，</a:t>
            </a:r>
            <a:r>
              <a:rPr lang="zh-CN" sz="2400" b="0">
                <a:cs typeface="仿宋_GB2312" charset="0"/>
              </a:rPr>
              <a:t>还是千顷麦苗</a:t>
            </a:r>
            <a:r>
              <a:rPr lang="zh-CN" sz="2400" b="0">
                <a:ea typeface="MingLiU_HKSCS" panose="02020500000000000000" charset="-120"/>
              </a:rPr>
              <a:t>，</a:t>
            </a:r>
            <a:r>
              <a:rPr lang="zh-CN" sz="2400" b="0">
                <a:cs typeface="仿宋_GB2312" charset="0"/>
              </a:rPr>
              <a:t>像一片绿色的</a:t>
            </a:r>
            <a:r>
              <a:rPr lang="zh-CN" sz="2400" b="0">
                <a:latin typeface="Times New Roman" panose="02020603050405020304" charset="0"/>
                <a:cs typeface="仿宋_GB2312" charset="0"/>
              </a:rPr>
              <a:t>大海</a:t>
            </a:r>
            <a:r>
              <a:rPr lang="zh-CN" sz="2400" b="0">
                <a:ea typeface="MingLiU_HKSCS" panose="02020500000000000000" charset="-120"/>
              </a:rPr>
              <a:t>，</a:t>
            </a:r>
            <a:r>
              <a:rPr lang="zh-CN" sz="2400" b="0">
                <a:latin typeface="Times New Roman" panose="02020603050405020304" charset="0"/>
                <a:cs typeface="仿宋_GB2312" charset="0"/>
              </a:rPr>
              <a:t>绿油油地从地平线涌来</a:t>
            </a:r>
            <a:r>
              <a:rPr lang="zh-CN" sz="2400" b="0">
                <a:ea typeface="MingLiU_HKSCS" panose="02020500000000000000" charset="-120"/>
              </a:rPr>
              <a:t>，</a:t>
            </a:r>
            <a:r>
              <a:rPr lang="zh-CN" sz="2400" b="0">
                <a:latin typeface="Times New Roman" panose="02020603050405020304" charset="0"/>
                <a:cs typeface="仿宋_GB2312" charset="0"/>
              </a:rPr>
              <a:t>即使南飞秋雁衔来的秋意</a:t>
            </a:r>
            <a:r>
              <a:rPr lang="zh-CN" sz="2400" b="0">
                <a:ea typeface="MingLiU_HKSCS" panose="02020500000000000000" charset="-120"/>
              </a:rPr>
              <a:t>，</a:t>
            </a:r>
            <a:r>
              <a:rPr lang="zh-CN" sz="2400" b="0">
                <a:latin typeface="Times New Roman" panose="02020603050405020304" charset="0"/>
                <a:cs typeface="仿宋_GB2312" charset="0"/>
              </a:rPr>
              <a:t>也没能够在那儿降落。就在这碧绿丛中</a:t>
            </a:r>
            <a:r>
              <a:rPr lang="zh-CN" sz="2400" b="0">
                <a:ea typeface="MingLiU_HKSCS" panose="02020500000000000000" charset="-120"/>
              </a:rPr>
              <a:t>，</a:t>
            </a:r>
            <a:r>
              <a:rPr lang="zh-CN" sz="2400" b="0">
                <a:latin typeface="Times New Roman" panose="02020603050405020304" charset="0"/>
                <a:cs typeface="仿宋_GB2312" charset="0"/>
              </a:rPr>
              <a:t>在绿色的地平线上</a:t>
            </a:r>
            <a:r>
              <a:rPr lang="zh-CN" sz="2400" b="0">
                <a:ea typeface="MingLiU_HKSCS" panose="02020500000000000000" charset="-120"/>
              </a:rPr>
              <a:t>，</a:t>
            </a:r>
            <a:r>
              <a:rPr lang="zh-CN" sz="2400" b="0">
                <a:latin typeface="Times New Roman" panose="02020603050405020304" charset="0"/>
                <a:cs typeface="仿宋_GB2312" charset="0"/>
              </a:rPr>
              <a:t>现出小半块快要沉没的夕阳。通常见到的落日</a:t>
            </a:r>
            <a:r>
              <a:rPr lang="zh-CN" sz="2400" b="0">
                <a:ea typeface="MingLiU_HKSCS" panose="02020500000000000000" charset="-120"/>
              </a:rPr>
              <a:t>，</a:t>
            </a:r>
            <a:r>
              <a:rPr lang="zh-CN" sz="2400" b="0">
                <a:latin typeface="Times New Roman" panose="02020603050405020304" charset="0"/>
                <a:cs typeface="仿宋_GB2312" charset="0"/>
              </a:rPr>
              <a:t>或是橙红</a:t>
            </a:r>
            <a:r>
              <a:rPr lang="zh-CN" sz="2400" b="0">
                <a:ea typeface="MingLiU_HKSCS" panose="02020500000000000000" charset="-120"/>
              </a:rPr>
              <a:t>，</a:t>
            </a:r>
            <a:r>
              <a:rPr lang="zh-CN" sz="2400" b="0">
                <a:latin typeface="Times New Roman" panose="02020603050405020304" charset="0"/>
                <a:cs typeface="仿宋_GB2312" charset="0"/>
              </a:rPr>
              <a:t>或是橘黄；前几天见到的沙海落日</a:t>
            </a:r>
            <a:r>
              <a:rPr lang="zh-CN" sz="2400" b="0">
                <a:ea typeface="MingLiU_HKSCS" panose="02020500000000000000" charset="-120"/>
              </a:rPr>
              <a:t>，</a:t>
            </a:r>
            <a:r>
              <a:rPr lang="zh-CN" sz="2400" b="0">
                <a:latin typeface="Times New Roman" panose="02020603050405020304" charset="0"/>
                <a:cs typeface="仿宋_GB2312" charset="0"/>
              </a:rPr>
              <a:t>则是毫无生气的蜡黄色。可是</a:t>
            </a:r>
            <a:r>
              <a:rPr lang="zh-CN" sz="2400" b="0">
                <a:ea typeface="MingLiU_HKSCS" panose="02020500000000000000" charset="-120"/>
              </a:rPr>
              <a:t>，</a:t>
            </a:r>
            <a:r>
              <a:rPr lang="zh-CN" sz="2400" b="0">
                <a:latin typeface="Times New Roman" panose="02020603050405020304" charset="0"/>
                <a:cs typeface="仿宋_GB2312" charset="0"/>
              </a:rPr>
              <a:t>眼前看见的夕阳却很奇怪：它留在绿色地平线上的那一部分</a:t>
            </a:r>
            <a:r>
              <a:rPr lang="zh-CN" sz="2400" b="0">
                <a:ea typeface="MingLiU_HKSCS" panose="02020500000000000000" charset="-120"/>
              </a:rPr>
              <a:t>，</a:t>
            </a:r>
            <a:r>
              <a:rPr lang="zh-CN" sz="2400" b="0">
                <a:latin typeface="Times New Roman" panose="02020603050405020304" charset="0"/>
                <a:cs typeface="仿宋_GB2312" charset="0"/>
              </a:rPr>
              <a:t>既没有五彩云霞簇拥</a:t>
            </a:r>
            <a:r>
              <a:rPr lang="zh-CN" sz="2400" b="0">
                <a:ea typeface="MingLiU_HKSCS" panose="02020500000000000000" charset="-120"/>
              </a:rPr>
              <a:t>，</a:t>
            </a:r>
            <a:r>
              <a:rPr lang="zh-CN" sz="2400" b="0">
                <a:latin typeface="Times New Roman" panose="02020603050405020304" charset="0"/>
                <a:cs typeface="仿宋_GB2312" charset="0"/>
              </a:rPr>
              <a:t>也没有暮霭烟雾笼罩</a:t>
            </a:r>
            <a:r>
              <a:rPr lang="zh-CN" sz="2400" b="0">
                <a:ea typeface="MingLiU_HKSCS" panose="02020500000000000000" charset="-120"/>
              </a:rPr>
              <a:t>，</a:t>
            </a:r>
            <a:r>
              <a:rPr lang="zh-CN" sz="2400" b="0">
                <a:latin typeface="Times New Roman" panose="02020603050405020304" charset="0"/>
                <a:cs typeface="仿宋_GB2312" charset="0"/>
              </a:rPr>
              <a:t>因此</a:t>
            </a:r>
            <a:r>
              <a:rPr lang="zh-CN" sz="2400" b="0">
                <a:ea typeface="MingLiU_HKSCS" panose="02020500000000000000" charset="-120"/>
              </a:rPr>
              <a:t>，</a:t>
            </a:r>
            <a:r>
              <a:rPr lang="zh-CN" sz="2400" b="0">
                <a:latin typeface="Times New Roman" panose="02020603050405020304" charset="0"/>
                <a:cs typeface="仿宋_GB2312" charset="0"/>
              </a:rPr>
              <a:t>我们清清楚楚地看见它由枯黄渐渐变成绿色</a:t>
            </a:r>
            <a:r>
              <a:rPr lang="zh-CN" sz="2400" b="0">
                <a:ea typeface="MingLiU_HKSCS" panose="02020500000000000000" charset="-120"/>
              </a:rPr>
              <a:t>，</a:t>
            </a:r>
            <a:r>
              <a:rPr lang="zh-CN" sz="2400" b="0">
                <a:latin typeface="Times New Roman" panose="02020603050405020304" charset="0"/>
                <a:cs typeface="仿宋_GB2312" charset="0"/>
              </a:rPr>
              <a:t>射出像草地那样绿茵茵的光辉</a:t>
            </a:r>
            <a:r>
              <a:rPr lang="zh-CN" sz="2400" b="0">
                <a:ea typeface="MingLiU_HKSCS" panose="02020500000000000000" charset="-120"/>
              </a:rPr>
              <a:t>，</a:t>
            </a:r>
            <a:r>
              <a:rPr lang="zh-CN" sz="2400" b="0">
                <a:latin typeface="Times New Roman" panose="02020603050405020304" charset="0"/>
                <a:cs typeface="仿宋_GB2312" charset="0"/>
              </a:rPr>
              <a:t>染得天空也绿油油的</a:t>
            </a:r>
            <a:r>
              <a:rPr lang="zh-CN" sz="2400" b="0">
                <a:ea typeface="MingLiU_HKSCS" panose="02020500000000000000" charset="-120"/>
              </a:rPr>
              <a:t>，</a:t>
            </a:r>
            <a:r>
              <a:rPr lang="zh-CN" sz="2400" b="0">
                <a:latin typeface="Times New Roman" panose="02020603050405020304" charset="0"/>
                <a:cs typeface="仿宋_GB2312" charset="0"/>
              </a:rPr>
              <a:t>使天地都变得嫩鲜鲜的</a:t>
            </a:r>
            <a:r>
              <a:rPr lang="zh-CN" sz="2400" b="0">
                <a:ea typeface="MingLiU_HKSCS" panose="02020500000000000000" charset="-120"/>
              </a:rPr>
              <a:t>，</a:t>
            </a:r>
            <a:r>
              <a:rPr lang="zh-CN" sz="2400" b="0">
                <a:latin typeface="Times New Roman" panose="02020603050405020304" charset="0"/>
                <a:cs typeface="仿宋_GB2312" charset="0"/>
              </a:rPr>
              <a:t>显得十分美丽。绿色的太阳</a:t>
            </a:r>
            <a:r>
              <a:rPr lang="zh-CN" sz="2400" b="0">
                <a:ea typeface="MingLiU_HKSCS" panose="02020500000000000000" charset="-120"/>
              </a:rPr>
              <a:t>，</a:t>
            </a:r>
            <a:r>
              <a:rPr lang="zh-CN" sz="2400" b="0">
                <a:latin typeface="Times New Roman" panose="02020603050405020304" charset="0"/>
                <a:cs typeface="仿宋_GB2312" charset="0"/>
              </a:rPr>
              <a:t>像是一泓绿色的泉水</a:t>
            </a:r>
            <a:r>
              <a:rPr lang="zh-CN" sz="2400" b="0">
                <a:ea typeface="MingLiU_HKSCS" panose="02020500000000000000" charset="-120"/>
              </a:rPr>
              <a:t>，</a:t>
            </a:r>
            <a:r>
              <a:rPr lang="zh-CN" sz="2400" b="0">
                <a:latin typeface="Times New Roman" panose="02020603050405020304" charset="0"/>
                <a:cs typeface="仿宋_GB2312" charset="0"/>
              </a:rPr>
              <a:t>润湿了我们干涩的眼睛和干枯的心</a:t>
            </a:r>
            <a:r>
              <a:rPr lang="zh-CN" sz="2400" b="0">
                <a:ea typeface="MingLiU_HKSCS" panose="02020500000000000000" charset="-120"/>
              </a:rPr>
              <a:t>，</a:t>
            </a:r>
            <a:r>
              <a:rPr lang="zh-CN" sz="2400" b="0">
                <a:latin typeface="Times New Roman" panose="02020603050405020304" charset="0"/>
                <a:cs typeface="仿宋_GB2312" charset="0"/>
              </a:rPr>
              <a:t>润湿了我们干涩的喉舌和干涩的感情。
</a:t>
            </a:r>
            <a:endParaRPr lang="zh-CN" altLang="en-US" sz="2400"/>
          </a:p>
        </p:txBody>
      </p:sp>
      <p:sp>
        <p:nvSpPr>
          <p:cNvPr id="4" name="文本框 3"/>
          <p:cNvSpPr txBox="1"/>
          <p:nvPr/>
        </p:nvSpPr>
        <p:spPr>
          <a:xfrm>
            <a:off x="683260" y="5668010"/>
            <a:ext cx="10692130" cy="645160"/>
          </a:xfrm>
          <a:prstGeom prst="rect">
            <a:avLst/>
          </a:prstGeom>
          <a:noFill/>
          <a:ln w="9525">
            <a:noFill/>
          </a:ln>
        </p:spPr>
        <p:txBody>
          <a:bodyPr wrap="square">
            <a:spAutoFit/>
          </a:bodyPr>
          <a:lstStyle/>
          <a:p>
            <a:pPr indent="266700">
              <a:lnSpc>
                <a:spcPct val="150000"/>
              </a:lnSpc>
            </a:pPr>
            <a:r>
              <a:rPr lang="zh-CN" sz="2400" b="0">
                <a:solidFill>
                  <a:srgbClr val="FF0000"/>
                </a:solidFill>
                <a:cs typeface="楷体_GB2312" charset="0"/>
              </a:rPr>
              <a:t>新疆阿勒泰有</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cs typeface="楷体_GB2312" charset="0"/>
              </a:rPr>
              <a:t>绿色的太阳</a:t>
            </a:r>
            <a:r>
              <a:rPr lang="en-US" sz="2400" b="0">
                <a:solidFill>
                  <a:srgbClr val="FF0000"/>
                </a:solidFill>
                <a:latin typeface="宋体" panose="02010600030101010101" pitchFamily="2" charset="-122"/>
                <a:cs typeface="Times New Roman" panose="02020603050405020304" charset="0"/>
              </a:rPr>
              <a:t>”</a:t>
            </a:r>
            <a:r>
              <a:rPr lang="zh-CN" sz="2400" b="0">
                <a:solidFill>
                  <a:srgbClr val="FF0000"/>
                </a:solidFill>
                <a:ea typeface="MingLiU_HKSCS" panose="02020500000000000000" charset="-120"/>
              </a:rPr>
              <a:t>，</a:t>
            </a:r>
            <a:r>
              <a:rPr lang="zh-CN" sz="2400" b="0">
                <a:solidFill>
                  <a:srgbClr val="FF0000"/>
                </a:solidFill>
                <a:cs typeface="楷体_GB2312" charset="0"/>
              </a:rPr>
              <a:t>简直是天下奇观！暑假我们一起去观赏吧！</a:t>
            </a:r>
            <a:endParaRPr lang="zh-CN" altLang="en-US" sz="2400" b="0">
              <a:solidFill>
                <a:srgbClr val="FF0000"/>
              </a:solidFill>
              <a:cs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
        <p:nvSpPr>
          <p:cNvPr id="100" name="文本框 99"/>
          <p:cNvSpPr txBox="1"/>
          <p:nvPr/>
        </p:nvSpPr>
        <p:spPr>
          <a:xfrm>
            <a:off x="391795" y="424815"/>
            <a:ext cx="11408410" cy="5077460"/>
          </a:xfrm>
          <a:prstGeom prst="rect">
            <a:avLst/>
          </a:prstGeom>
          <a:noFill/>
          <a:ln w="9525">
            <a:noFill/>
          </a:ln>
        </p:spPr>
        <p:txBody>
          <a:bodyPr wrap="square">
            <a:spAutoFit/>
          </a:bodyPr>
          <a:lstStyle/>
          <a:p>
            <a:pPr indent="266700">
              <a:lnSpc>
                <a:spcPct val="150000"/>
              </a:lnSpc>
            </a:pPr>
            <a:r>
              <a:rPr lang="en-US" sz="2400" b="1">
                <a:solidFill>
                  <a:srgbClr val="FF0000"/>
                </a:solidFill>
                <a:latin typeface="Times New Roman" panose="02020603050405020304" charset="0"/>
                <a:ea typeface="宋体" panose="02010600030101010101" pitchFamily="2" charset="-122"/>
              </a:rPr>
              <a:t>(3)</a:t>
            </a:r>
            <a:r>
              <a:rPr lang="zh-CN" sz="2400" b="1">
                <a:solidFill>
                  <a:srgbClr val="FF0000"/>
                </a:solidFill>
                <a:ea typeface="宋体" panose="02010600030101010101" pitchFamily="2" charset="-122"/>
              </a:rPr>
              <a:t>下定义。</a:t>
            </a:r>
            <a:r>
              <a:rPr lang="en-US" sz="2400" b="0">
                <a:latin typeface="Times New Roman" panose="02020603050405020304" charset="0"/>
                <a:ea typeface="宋体" panose="02010600030101010101" pitchFamily="2" charset="-122"/>
              </a:rPr>
              <a:t>        </a:t>
            </a:r>
            <a:r>
              <a:rPr lang="zh-CN" sz="2400" b="0">
                <a:ea typeface="宋体" panose="02010600030101010101" pitchFamily="2" charset="-122"/>
              </a:rPr>
              <a:t>下定义是揭示概念内涵的逻辑方法</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就是把概念所反映对象的本质属性揭示出来</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表达上一般用</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种概念</a:t>
            </a:r>
            <a:r>
              <a:rPr lang="en-US" sz="2400" b="0">
                <a:latin typeface="Times New Roman" panose="02020603050405020304" charset="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种差</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邻近的属概念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的形式。</a:t>
            </a:r>
            <a:r>
              <a:rPr lang="en-US" sz="2400" b="0">
                <a:latin typeface="Times New Roman" panose="02020603050405020304" charset="0"/>
                <a:cs typeface="Times New Roman" panose="02020603050405020304" charset="0"/>
              </a:rPr>
              <a:t>  </a:t>
            </a:r>
            <a:r>
              <a:rPr lang="zh-CN" sz="2400" b="0">
                <a:ea typeface="宋体" panose="02010600030101010101" pitchFamily="2" charset="-122"/>
              </a:rPr>
              <a:t>例：记忆是我们过去的生活实际中认识过的事物或做过的事情在我们头脑中遗留的印迹。</a:t>
            </a:r>
            <a:r>
              <a:rPr lang="en-US" sz="2400" b="0">
                <a:latin typeface="Times New Roman" panose="02020603050405020304" charset="0"/>
                <a:ea typeface="宋体" panose="02010600030101010101" pitchFamily="2" charset="-122"/>
              </a:rPr>
              <a:t>  </a:t>
            </a:r>
            <a:r>
              <a:rPr lang="zh-CN" sz="2400" b="0">
                <a:ea typeface="宋体" panose="02010600030101010101" pitchFamily="2" charset="-122"/>
              </a:rPr>
              <a:t>该定义中</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为</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是比</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被定义概念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外延大一级的</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邻近的属概念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而</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我们过去的生活实际中认识过的事物或做过的事情在我们头脑中遗留的</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则是</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区别于其他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的特有属性</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也就是</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记忆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与</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印迹</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这个</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属概念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下其他</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种概念</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在内涵上的差别</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即</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种差</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
</a:t>
            </a:r>
            <a:endParaRPr lang="zh-CN" altLang="en-US" sz="2400"/>
          </a:p>
        </p:txBody>
      </p:sp>
      <p:sp>
        <p:nvSpPr>
          <p:cNvPr id="4" name="文本框 3"/>
          <p:cNvSpPr txBox="1"/>
          <p:nvPr/>
        </p:nvSpPr>
        <p:spPr>
          <a:xfrm>
            <a:off x="1244600" y="5284470"/>
            <a:ext cx="9834880" cy="1198880"/>
          </a:xfrm>
          <a:prstGeom prst="rect">
            <a:avLst/>
          </a:prstGeom>
          <a:noFill/>
          <a:ln w="12700" cmpd="sng">
            <a:solidFill>
              <a:schemeClr val="tx1"/>
            </a:solidFill>
            <a:prstDash val="solid"/>
          </a:ln>
        </p:spPr>
        <p:txBody>
          <a:bodyPr wrap="square" rtlCol="0" anchor="t">
            <a:spAutoFit/>
          </a:bodyPr>
          <a:lstStyle/>
          <a:p>
            <a:pPr>
              <a:lnSpc>
                <a:spcPct val="150000"/>
              </a:lnSpc>
            </a:pPr>
            <a:r>
              <a:rPr lang="en-US" altLang="zh-CN" sz="2400" b="1">
                <a:latin typeface="楷体" panose="02010609060101010101" pitchFamily="49" charset="-122"/>
                <a:ea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sym typeface="+mn-ea"/>
              </a:rPr>
              <a:t>下定义句的表述方式是固定的判断单句：</a:t>
            </a:r>
            <a:r>
              <a:rPr lang="en-US" altLang="zh-CN" sz="2400" b="1">
                <a:latin typeface="楷体" panose="02010609060101010101" pitchFamily="49" charset="-122"/>
                <a:ea typeface="楷体" panose="02010609060101010101" pitchFamily="49" charset="-122"/>
                <a:sym typeface="+mn-ea"/>
              </a:rPr>
              <a:t>……</a:t>
            </a:r>
            <a:r>
              <a:rPr lang="zh-CN" altLang="en-US" sz="2400" b="1">
                <a:latin typeface="楷体" panose="02010609060101010101" pitchFamily="49" charset="-122"/>
                <a:ea typeface="楷体" panose="02010609060101010101" pitchFamily="49" charset="-122"/>
                <a:sym typeface="+mn-ea"/>
              </a:rPr>
              <a:t>是</a:t>
            </a:r>
            <a:r>
              <a:rPr lang="en-US" altLang="zh-CN" sz="2400" b="1">
                <a:latin typeface="楷体" panose="02010609060101010101" pitchFamily="49" charset="-122"/>
                <a:ea typeface="楷体" panose="02010609060101010101" pitchFamily="49" charset="-122"/>
                <a:sym typeface="+mn-ea"/>
              </a:rPr>
              <a:t>……</a:t>
            </a:r>
            <a:r>
              <a:rPr lang="zh-CN" altLang="en-US" sz="2400" b="1">
                <a:latin typeface="楷体" panose="02010609060101010101" pitchFamily="49" charset="-122"/>
                <a:ea typeface="楷体" panose="02010609060101010101" pitchFamily="49" charset="-122"/>
                <a:sym typeface="+mn-ea"/>
              </a:rPr>
              <a:t>的</a:t>
            </a:r>
            <a:r>
              <a:rPr lang="en-US" altLang="zh-CN" sz="2400" b="1">
                <a:latin typeface="楷体" panose="02010609060101010101" pitchFamily="49" charset="-122"/>
                <a:ea typeface="楷体" panose="02010609060101010101" pitchFamily="49" charset="-122"/>
                <a:sym typeface="+mn-ea"/>
              </a:rPr>
              <a:t>……</a:t>
            </a:r>
            <a:endParaRPr lang="en-US" altLang="zh-CN" sz="2400" b="1">
              <a:latin typeface="楷体" pitchFamily="49" charset="-122"/>
              <a:ea typeface="楷体" pitchFamily="49" charset="-122"/>
            </a:endParaRPr>
          </a:p>
          <a:p>
            <a:pPr>
              <a:lnSpc>
                <a:spcPct val="150000"/>
              </a:lnSpc>
            </a:pPr>
            <a:r>
              <a:rPr lang="zh-CN" altLang="en-US" sz="2400" b="1">
                <a:latin typeface="楷体" panose="02010609060101010101" pitchFamily="49" charset="-122"/>
                <a:ea typeface="楷体" panose="02010609060101010101" pitchFamily="49" charset="-122"/>
                <a:sym typeface="+mn-ea"/>
              </a:rPr>
              <a:t>例：幸福是衡量人们对生活满意程度的一种主观系数。</a:t>
            </a:r>
            <a:endParaRPr lang="zh-CN" altLang="en-US" sz="2400"/>
          </a:p>
        </p:txBody>
      </p:sp>
      <p:pic>
        <p:nvPicPr>
          <p:cNvPr id="19" name="Picture 2" descr="C:\Users\fyh1995\Desktop\未标题-14.png"/>
          <p:cNvPicPr>
            <a:picLocks noChangeAspect="1" noChangeArrowheads="1"/>
          </p:cNvPicPr>
          <p:nvPr/>
        </p:nvPicPr>
        <p:blipFill>
          <a:blip r:embed="rId3"/>
          <a:stretch>
            <a:fillRect/>
          </a:stretch>
        </p:blipFill>
        <p:spPr bwMode="auto">
          <a:xfrm>
            <a:off x="1476375" y="5502275"/>
            <a:ext cx="1163955" cy="367665"/>
          </a:xfrm>
          <a:prstGeom prst="rect">
            <a:avLst/>
          </a:prstGeom>
          <a:noFill/>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C:\Users\131110\Desktop\扩展语句、压缩语段\png\26.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7448" y="4293096"/>
            <a:ext cx="8281433" cy="42748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131110\Desktop\扩展语句、压缩语段\png\25.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7448" y="1700808"/>
            <a:ext cx="8968760" cy="222961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642035" y="276543"/>
            <a:ext cx="1714500" cy="553085"/>
            <a:chOff x="1277719" y="577149"/>
            <a:chExt cx="3429000" cy="1106170"/>
          </a:xfrm>
        </p:grpSpPr>
        <p:sp>
          <p:nvSpPr>
            <p:cNvPr id="5" name="对角圆角矩形 4"/>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a:solidFill>
                    <a:schemeClr val="bg1"/>
                  </a:solidFill>
                  <a:latin typeface="黑体" panose="02010609060101010101" charset="-122"/>
                  <a:ea typeface="黑体" panose="02010609060101010101" charset="-122"/>
                </a:rPr>
                <a:t>方法便笺</a:t>
              </a:r>
              <a:endParaRPr lang="zh-CN" altLang="en-US" sz="3000" b="1">
                <a:solidFill>
                  <a:schemeClr val="bg1"/>
                </a:solidFill>
                <a:latin typeface="楷体" panose="02010609060101010101" pitchFamily="49" charset="-122"/>
                <a:ea typeface="楷体" panose="02010609060101010101" pitchFamily="49" charset="-122"/>
              </a:endParaRPr>
            </a:p>
          </p:txBody>
        </p:sp>
      </p:grpSp>
      <p:sp>
        <p:nvSpPr>
          <p:cNvPr id="8" name="TextBox 7"/>
          <p:cNvSpPr txBox="1"/>
          <p:nvPr/>
        </p:nvSpPr>
        <p:spPr>
          <a:xfrm>
            <a:off x="630993" y="962226"/>
            <a:ext cx="10965733" cy="506730"/>
          </a:xfrm>
          <a:prstGeom prst="rect">
            <a:avLst/>
          </a:prstGeom>
          <a:noFill/>
        </p:spPr>
        <p:txBody>
          <a:bodyPr wrap="square" rtlCol="0">
            <a:spAutoFit/>
          </a:bodyPr>
          <a:lstStyle/>
          <a:p>
            <a:pPr algn="ctr"/>
            <a:r>
              <a:rPr lang="zh-CN" altLang="en-US" sz="2700" b="1">
                <a:latin typeface="黑体" panose="02010609060101010101" charset="-122"/>
                <a:ea typeface="黑体" panose="02010609060101010101" charset="-122"/>
              </a:rPr>
              <a:t>下定义</a:t>
            </a:r>
            <a:r>
              <a:rPr lang="zh-CN" altLang="en-US" sz="2700" b="1">
                <a:latin typeface="楷体" panose="02010609060101010101" pitchFamily="49" charset="-122"/>
                <a:ea typeface="楷体" panose="02010609060101010101" pitchFamily="49" charset="-122"/>
              </a:rPr>
              <a:t>“</a:t>
            </a:r>
            <a:r>
              <a:rPr lang="zh-CN" altLang="en-US" sz="2700" b="1">
                <a:latin typeface="黑体" panose="02010609060101010101" charset="-122"/>
                <a:ea typeface="黑体" panose="02010609060101010101" charset="-122"/>
              </a:rPr>
              <a:t>两步走</a:t>
            </a:r>
            <a:r>
              <a:rPr lang="zh-CN" altLang="en-US" sz="2700" b="1">
                <a:latin typeface="楷体" panose="02010609060101010101" pitchFamily="49" charset="-122"/>
                <a:ea typeface="楷体" panose="02010609060101010101" pitchFamily="49" charset="-122"/>
              </a:rPr>
              <a:t>”</a:t>
            </a:r>
            <a:endParaRPr lang="zh-CN" altLang="en-US" sz="2700" b="1">
              <a:latin typeface="楷体" panose="02010609060101010101" pitchFamily="49" charset="-122"/>
              <a:ea typeface="楷体" panose="02010609060101010101" pitchFamily="49" charset="-122"/>
            </a:endParaRPr>
          </a:p>
        </p:txBody>
      </p:sp>
      <p:grpSp>
        <p:nvGrpSpPr>
          <p:cNvPr id="12" name="组合 11"/>
          <p:cNvGrpSpPr/>
          <p:nvPr/>
        </p:nvGrpSpPr>
        <p:grpSpPr>
          <a:xfrm>
            <a:off x="875420" y="5193196"/>
            <a:ext cx="9594000" cy="1296145"/>
            <a:chOff x="1744663" y="9922662"/>
            <a:chExt cx="19187999" cy="2592290"/>
          </a:xfrm>
        </p:grpSpPr>
        <p:grpSp>
          <p:nvGrpSpPr>
            <p:cNvPr id="13" name="组合 40"/>
            <p:cNvGrpSpPr/>
            <p:nvPr/>
          </p:nvGrpSpPr>
          <p:grpSpPr>
            <a:xfrm>
              <a:off x="1744663" y="9922662"/>
              <a:ext cx="19187999" cy="2592290"/>
              <a:chOff x="1996428" y="10955675"/>
              <a:chExt cx="19187999" cy="2592591"/>
            </a:xfrm>
          </p:grpSpPr>
          <p:sp>
            <p:nvSpPr>
              <p:cNvPr id="15" name="圆角矩形 14"/>
              <p:cNvSpPr/>
              <p:nvPr/>
            </p:nvSpPr>
            <p:spPr>
              <a:xfrm>
                <a:off x="1996429" y="10956065"/>
                <a:ext cx="19187999" cy="2592201"/>
              </a:xfrm>
              <a:prstGeom prst="roundRect">
                <a:avLst>
                  <a:gd name="adj" fmla="val 5291"/>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16" name="Picture 2" descr="C:\Users\fyh1995\Desktop\未标题-14.png"/>
              <p:cNvPicPr>
                <a:picLocks noChangeAspect="1" noChangeArrowheads="1"/>
              </p:cNvPicPr>
              <p:nvPr/>
            </p:nvPicPr>
            <p:blipFill>
              <a:blip r:embed="rId4"/>
              <a:stretch>
                <a:fillRect/>
              </a:stretch>
            </p:blipFill>
            <p:spPr bwMode="auto">
              <a:xfrm>
                <a:off x="1996428" y="10955675"/>
                <a:ext cx="2166014" cy="684000"/>
              </a:xfrm>
              <a:prstGeom prst="rect">
                <a:avLst/>
              </a:prstGeom>
              <a:noFill/>
            </p:spPr>
          </p:pic>
        </p:grpSp>
        <p:sp>
          <p:nvSpPr>
            <p:cNvPr id="14" name="矩形 13"/>
            <p:cNvSpPr/>
            <p:nvPr/>
          </p:nvSpPr>
          <p:spPr>
            <a:xfrm>
              <a:off x="2080821" y="10769079"/>
              <a:ext cx="18313915" cy="1670050"/>
            </a:xfrm>
            <a:prstGeom prst="rect">
              <a:avLst/>
            </a:prstGeom>
          </p:spPr>
          <p:txBody>
            <a:bodyPr wrap="square">
              <a:spAutoFit/>
            </a:bodyPr>
            <a:lstStyle/>
            <a:p>
              <a:pPr>
                <a:lnSpc>
                  <a:spcPct val="110000"/>
                </a:lnSpc>
              </a:pPr>
              <a:r>
                <a:rPr lang="zh-CN" altLang="en-US" sz="2200" b="1">
                  <a:latin typeface="楷体" panose="02010609060101010101" pitchFamily="49" charset="-122"/>
                  <a:ea typeface="楷体" panose="02010609060101010101" pitchFamily="49" charset="-122"/>
                </a:rPr>
                <a:t>    下定义类压缩语段还有其他提问方式，如：根据下列句子提供的信息，写一段介绍</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的文字。设问不同，但解题思路相同。</a:t>
              </a:r>
              <a:endParaRPr lang="zh-CN" altLang="en-US" sz="2200" b="1">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wipe(left)">
                                      <p:cBhvr>
                                        <p:cTn id="14" dur="1000"/>
                                        <p:tgtEl>
                                          <p:spTgt spid="307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wipe(left)">
                                      <p:cBhvr>
                                        <p:cTn id="19" dur="1000"/>
                                        <p:tgtEl>
                                          <p:spTgt spid="307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41325" y="1271270"/>
            <a:ext cx="10958830" cy="4523105"/>
          </a:xfrm>
          <a:prstGeom prst="rect">
            <a:avLst/>
          </a:prstGeom>
          <a:noFill/>
          <a:ln w="9525">
            <a:noFill/>
          </a:ln>
        </p:spPr>
        <p:txBody>
          <a:bodyPr wrap="square">
            <a:spAutoFit/>
          </a:bodyPr>
          <a:lstStyle/>
          <a:p>
            <a:pPr indent="266700">
              <a:lnSpc>
                <a:spcPct val="150000"/>
              </a:lnSpc>
            </a:pPr>
            <a:r>
              <a:rPr lang="zh-CN" sz="2400" b="0">
                <a:ea typeface="黑体" panose="02010609060101010101" charset="-122"/>
              </a:rPr>
              <a:t>【典题</a:t>
            </a:r>
            <a:r>
              <a:rPr lang="en-US" sz="2400" b="0">
                <a:latin typeface="Times New Roman" panose="02020603050405020304" charset="0"/>
                <a:ea typeface="黑体" panose="02010609060101010101" charset="-122"/>
              </a:rPr>
              <a:t>12</a:t>
            </a:r>
            <a:r>
              <a:rPr lang="zh-CN" sz="2400" b="0">
                <a:ea typeface="黑体" panose="02010609060101010101" charset="-122"/>
              </a:rPr>
              <a:t>】</a:t>
            </a:r>
            <a:r>
              <a:rPr lang="zh-CN" sz="2400" b="0">
                <a:ea typeface="宋体" panose="02010600030101010101" pitchFamily="2" charset="-122"/>
              </a:rPr>
              <a:t>对下面这段文字提供的信息进行筛选、整合，给</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创造</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下定义，不超过</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字。</a:t>
            </a:r>
            <a:r>
              <a:rPr lang="zh-CN" sz="2400" b="0">
                <a:cs typeface="仿宋_GB2312" charset="0"/>
              </a:rPr>
              <a:t>         作为人的一种活动，创造包括思维活动和行为活</a:t>
            </a:r>
            <a:r>
              <a:rPr lang="zh-CN" sz="2400" b="0">
                <a:latin typeface="Times New Roman" panose="02020603050405020304" charset="0"/>
                <a:cs typeface="仿宋_GB2312" charset="0"/>
              </a:rPr>
              <a:t>动。创造一定要获得成果。形形色色的创造成果可以分为两种类型：一类是精神性的，即新的认识；另一类是物质性的，即新的事物。这些创造成果不管以何种形式表现出来，都必须具备</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仿宋_GB2312" charset="0"/>
              </a:rPr>
              <a:t>首次获得</a:t>
            </a:r>
            <a:r>
              <a:rPr lang="en-US" sz="2400" b="0">
                <a:latin typeface="宋体" panose="02010600030101010101" pitchFamily="2" charset="-122"/>
                <a:cs typeface="Times New Roman" panose="02020603050405020304" charset="0"/>
              </a:rPr>
              <a:t>”</a:t>
            </a:r>
            <a:r>
              <a:rPr lang="zh-CN" sz="2400" b="0">
                <a:latin typeface="Times New Roman" panose="02020603050405020304" charset="0"/>
                <a:cs typeface="仿宋_GB2312" charset="0"/>
              </a:rPr>
              <a:t>这个必要条件。</a:t>
            </a:r>
            <a:r>
              <a:rPr lang="zh-CN" sz="2400" b="0">
                <a:ea typeface="宋体" panose="02010600030101010101" pitchFamily="2" charset="-122"/>
              </a:rPr>
              <a:t>答：</a:t>
            </a:r>
            <a:r>
              <a:rPr lang="en-US" sz="2400" b="0">
                <a:latin typeface="Times New Roman" panose="02020603050405020304" charset="0"/>
                <a:ea typeface="宋体" panose="02010600030101010101" pitchFamily="2" charset="-122"/>
              </a:rPr>
              <a:t>______________________________________________________________________
</a:t>
            </a:r>
            <a:endParaRPr lang="zh-CN" altLang="en-US" sz="2400"/>
          </a:p>
        </p:txBody>
      </p:sp>
      <p:sp>
        <p:nvSpPr>
          <p:cNvPr id="4" name="文本框 3"/>
          <p:cNvSpPr txBox="1"/>
          <p:nvPr/>
        </p:nvSpPr>
        <p:spPr>
          <a:xfrm>
            <a:off x="1390650" y="4902200"/>
            <a:ext cx="9060815" cy="521970"/>
          </a:xfrm>
          <a:prstGeom prst="rect">
            <a:avLst/>
          </a:prstGeom>
          <a:noFill/>
          <a:ln w="9525">
            <a:noFill/>
          </a:ln>
        </p:spPr>
        <p:txBody>
          <a:bodyPr wrap="square">
            <a:spAutoFit/>
          </a:bodyPr>
          <a:lstStyle/>
          <a:p>
            <a:pPr indent="266700"/>
            <a:r>
              <a:rPr lang="zh-CN" sz="2800" b="0">
                <a:solidFill>
                  <a:srgbClr val="FF0000"/>
                </a:solidFill>
                <a:cs typeface="楷体_GB2312" charset="0"/>
              </a:rPr>
              <a:t>创造是人首次获得精神或物质成果的思维和行为活动。</a:t>
            </a:r>
            <a:endParaRPr lang="zh-CN" altLang="en-US" sz="2800" b="0">
              <a:solidFill>
                <a:srgbClr val="FF0000"/>
              </a:solidFill>
              <a:cs typeface="楷体_GB2312"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
        <p:nvSpPr>
          <p:cNvPr id="100" name="文本框 99"/>
          <p:cNvSpPr txBox="1"/>
          <p:nvPr/>
        </p:nvSpPr>
        <p:spPr>
          <a:xfrm>
            <a:off x="358140" y="144780"/>
            <a:ext cx="11425555" cy="6567805"/>
          </a:xfrm>
          <a:prstGeom prst="rect">
            <a:avLst/>
          </a:prstGeom>
          <a:noFill/>
          <a:ln w="9525">
            <a:noFill/>
          </a:ln>
        </p:spPr>
        <p:txBody>
          <a:bodyPr wrap="square">
            <a:spAutoFit/>
          </a:bodyPr>
          <a:lstStyle/>
          <a:p>
            <a:pPr indent="266700">
              <a:lnSpc>
                <a:spcPct val="135000"/>
              </a:lnSpc>
              <a:spcBef>
                <a:spcPct val="0"/>
              </a:spcBef>
              <a:spcAft>
                <a:spcPct val="0"/>
              </a:spcAft>
            </a:pPr>
            <a:r>
              <a:rPr lang="en-US" sz="2400" b="1">
                <a:solidFill>
                  <a:srgbClr val="FF0000"/>
                </a:solidFill>
                <a:latin typeface="Times New Roman" panose="02020603050405020304" charset="0"/>
                <a:ea typeface="宋体" panose="02010600030101010101" pitchFamily="2" charset="-122"/>
              </a:rPr>
              <a:t>(4)</a:t>
            </a:r>
            <a:r>
              <a:rPr lang="zh-CN" sz="2400" b="1">
                <a:solidFill>
                  <a:srgbClr val="FF0000"/>
                </a:solidFill>
                <a:ea typeface="宋体" panose="02010600030101010101" pitchFamily="2" charset="-122"/>
              </a:rPr>
              <a:t>提取关键词。</a:t>
            </a:r>
            <a:r>
              <a:rPr lang="zh-CN" sz="2400" b="0">
                <a:ea typeface="宋体" panose="02010600030101010101" pitchFamily="2" charset="-122"/>
              </a:rPr>
              <a:t>关键词提取分</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四步</a:t>
            </a:r>
            <a:r>
              <a:rPr lang="en-US" sz="2400" b="0">
                <a:latin typeface="宋体" panose="02010600030101010101" pitchFamily="2" charset="-122"/>
                <a:cs typeface="Times New Roman" panose="02020603050405020304"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charset="0"/>
              </a:rPr>
              <a:t>①</a:t>
            </a:r>
            <a:r>
              <a:rPr lang="zh-CN" sz="2400" b="0">
                <a:ea typeface="宋体" panose="02010600030101010101" pitchFamily="2" charset="-122"/>
              </a:rPr>
              <a:t>压缩内容。仔细研读原文提供的信息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弄清其内在关系</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明确材料所陈述的对象或议论的中心观点</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然后尽可能简练地概括文段的主要内容。</a:t>
            </a:r>
            <a:r>
              <a:rPr lang="en-US" sz="2400" b="0">
                <a:latin typeface="宋体" panose="02010600030101010101" pitchFamily="2" charset="-122"/>
                <a:cs typeface="Times New Roman" panose="02020603050405020304" charset="0"/>
              </a:rPr>
              <a:t>②</a:t>
            </a:r>
            <a:r>
              <a:rPr lang="zh-CN" sz="2400" b="0">
                <a:ea typeface="宋体" panose="02010600030101010101" pitchFamily="2" charset="-122"/>
              </a:rPr>
              <a:t>提取主干。对原文内容有了初步了解后</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将相同或相近的信息进行归类总结</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提取概括原文最主要的信息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可用一句话将材料的内容概括出来。</a:t>
            </a:r>
            <a:r>
              <a:rPr lang="en-US" sz="2400" b="0">
                <a:latin typeface="宋体" panose="02010600030101010101" pitchFamily="2" charset="-122"/>
                <a:cs typeface="Times New Roman" panose="02020603050405020304" charset="0"/>
              </a:rPr>
              <a:t>③</a:t>
            </a:r>
            <a:r>
              <a:rPr lang="zh-CN" sz="2400" b="0">
                <a:ea typeface="宋体" panose="02010600030101010101" pitchFamily="2" charset="-122"/>
              </a:rPr>
              <a:t>筛选比较。在概括出来的主要信息中做进一步的筛选</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从中提炼出最能反映材</a:t>
            </a:r>
            <a:r>
              <a:rPr lang="zh-CN" sz="2400" b="0">
                <a:latin typeface="Times New Roman" panose="02020603050405020304" charset="0"/>
                <a:ea typeface="宋体" panose="02010600030101010101" pitchFamily="2" charset="-122"/>
              </a:rPr>
              <a:t>料内容的关键词。一般情况下</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关键词就</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镶嵌</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在主要信息之中</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考生只需以</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压缩语段</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的能力为</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宋体" panose="02010600030101010101" pitchFamily="2" charset="-122"/>
              </a:rPr>
              <a:t>滤网</a:t>
            </a:r>
            <a:r>
              <a:rPr lang="en-US" sz="2400" b="0">
                <a:latin typeface="宋体" panose="02010600030101010101" pitchFamily="2" charset="-122"/>
                <a:cs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将关键词按题目要求的顺序、数量逐一提取出来即可作答。</a:t>
            </a:r>
            <a:r>
              <a:rPr lang="en-US" sz="2400" b="0">
                <a:latin typeface="宋体" panose="02010600030101010101" pitchFamily="2" charset="-122"/>
                <a:cs typeface="Times New Roman" panose="02020603050405020304" charset="0"/>
              </a:rPr>
              <a:t>④</a:t>
            </a:r>
            <a:r>
              <a:rPr lang="zh-CN" sz="2400" b="0">
                <a:latin typeface="Times New Roman" panose="02020603050405020304" charset="0"/>
                <a:ea typeface="宋体" panose="02010600030101010101" pitchFamily="2" charset="-122"/>
              </a:rPr>
              <a:t>整合检查。对所选关键词来一个回头看。先看一下关键词中内容有无重复之处</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再看一下信息要点全不全</a:t>
            </a:r>
            <a:r>
              <a:rPr lang="en-US" sz="2400" b="0">
                <a:latin typeface="Times New Roman" panose="02020603050405020304" charset="0"/>
                <a:cs typeface="Times New Roman" panose="02020603050405020304" charset="0"/>
              </a:rPr>
              <a:t>(</a:t>
            </a:r>
            <a:r>
              <a:rPr lang="zh-CN" sz="2400" b="0">
                <a:latin typeface="Times New Roman" panose="02020603050405020304" charset="0"/>
                <a:ea typeface="宋体" panose="02010600030101010101" pitchFamily="2" charset="-122"/>
              </a:rPr>
              <a:t>高考评分标准往往按信息点给分</a:t>
            </a:r>
            <a:r>
              <a:rPr lang="en-US" sz="2400" b="0">
                <a:latin typeface="Times New Roman" panose="02020603050405020304" charset="0"/>
              </a:rPr>
              <a:t>)</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最后将关键词连缀起来</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看意思是否连贯</a:t>
            </a:r>
            <a:r>
              <a:rPr lang="zh-CN" sz="2400" b="0">
                <a:latin typeface="Times New Roman" panose="02020603050405020304" charset="0"/>
                <a:ea typeface="MingLiU_HKSCS" panose="02020500000000000000" charset="-120"/>
              </a:rPr>
              <a:t>，</a:t>
            </a:r>
            <a:r>
              <a:rPr lang="zh-CN" sz="2400" b="0">
                <a:latin typeface="Times New Roman" panose="02020603050405020304" charset="0"/>
                <a:ea typeface="宋体" panose="02010600030101010101" pitchFamily="2" charset="-122"/>
              </a:rPr>
              <a:t>是否准确地反映了原语段的中心内容。
</a:t>
            </a:r>
            <a:endParaRPr lang="zh-CN" altLang="en-US" sz="2400"/>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
        <p:nvSpPr>
          <p:cNvPr id="100" name="文本框 99"/>
          <p:cNvSpPr txBox="1"/>
          <p:nvPr/>
        </p:nvSpPr>
        <p:spPr>
          <a:xfrm>
            <a:off x="266700" y="266065"/>
            <a:ext cx="11292840" cy="6326505"/>
          </a:xfrm>
          <a:prstGeom prst="rect">
            <a:avLst/>
          </a:prstGeom>
          <a:noFill/>
          <a:ln w="9525">
            <a:noFill/>
          </a:ln>
        </p:spPr>
        <p:txBody>
          <a:bodyPr wrap="square">
            <a:spAutoFit/>
          </a:bodyPr>
          <a:lstStyle/>
          <a:p>
            <a:pPr indent="266700">
              <a:lnSpc>
                <a:spcPct val="130000"/>
              </a:lnSpc>
              <a:spcBef>
                <a:spcPct val="0"/>
              </a:spcBef>
              <a:spcAft>
                <a:spcPct val="0"/>
              </a:spcAft>
            </a:pPr>
            <a:r>
              <a:rPr lang="zh-CN" sz="2400" b="0">
                <a:ea typeface="黑体" panose="02010609060101010101" charset="-122"/>
              </a:rPr>
              <a:t>【典题</a:t>
            </a:r>
            <a:r>
              <a:rPr lang="en-US" sz="2400" b="0">
                <a:latin typeface="Times New Roman" panose="02020603050405020304" charset="0"/>
                <a:ea typeface="黑体" panose="02010609060101010101" charset="-122"/>
              </a:rPr>
              <a:t>13</a:t>
            </a:r>
            <a:r>
              <a:rPr lang="zh-CN" sz="2400" b="0">
                <a:ea typeface="黑体" panose="02010609060101010101" charset="-122"/>
              </a:rPr>
              <a:t>】</a:t>
            </a:r>
            <a:r>
              <a:rPr lang="zh-CN" sz="2400" b="0">
                <a:ea typeface="宋体" panose="02010600030101010101" pitchFamily="2" charset="-122"/>
              </a:rPr>
              <a:t>提取所给材料的主要信息</a:t>
            </a:r>
            <a:r>
              <a:rPr lang="zh-CN" sz="2400" b="0">
                <a:latin typeface="Times New Roman" panose="02020603050405020304" charset="0"/>
                <a:ea typeface="MingLiU_HKSCS" panose="02020500000000000000" charset="-120"/>
              </a:rPr>
              <a:t>，</a:t>
            </a:r>
            <a:r>
              <a:rPr lang="zh-CN" sz="2400" b="0">
                <a:ea typeface="宋体" panose="02010600030101010101" pitchFamily="2" charset="-122"/>
              </a:rPr>
              <a:t>在横线处写出四个关键词。</a:t>
            </a:r>
            <a:r>
              <a:rPr lang="zh-CN" sz="2400" b="0">
                <a:cs typeface="仿宋_GB2312" charset="0"/>
              </a:rPr>
              <a:t>        引力全称万有引力</a:t>
            </a:r>
            <a:r>
              <a:rPr lang="zh-CN" sz="2400" b="0">
                <a:ea typeface="MingLiU_HKSCS" panose="02020500000000000000" charset="-120"/>
              </a:rPr>
              <a:t>，</a:t>
            </a:r>
            <a:r>
              <a:rPr lang="zh-CN" sz="2400" b="0">
                <a:cs typeface="仿宋_GB2312" charset="0"/>
              </a:rPr>
              <a:t>指具有质量的物体之间加速靠近的</a:t>
            </a:r>
            <a:r>
              <a:rPr lang="zh-CN" sz="2400" b="0">
                <a:latin typeface="Times New Roman" panose="02020603050405020304" charset="0"/>
                <a:cs typeface="仿宋_GB2312" charset="0"/>
              </a:rPr>
              <a:t>趋势</a:t>
            </a:r>
            <a:r>
              <a:rPr lang="zh-CN" sz="2400" b="0">
                <a:ea typeface="MingLiU_HKSCS" panose="02020500000000000000" charset="-120"/>
              </a:rPr>
              <a:t>，</a:t>
            </a:r>
            <a:r>
              <a:rPr lang="zh-CN" sz="2400" b="0">
                <a:latin typeface="Times New Roman" panose="02020603050405020304" charset="0"/>
                <a:cs typeface="仿宋_GB2312" charset="0"/>
              </a:rPr>
              <a:t>简单说就是物体之间相互吸引的作用力。在爱因斯坦广义相对论的视野里</a:t>
            </a:r>
            <a:r>
              <a:rPr lang="zh-CN" sz="2400" b="0">
                <a:ea typeface="MingLiU_HKSCS" panose="02020500000000000000" charset="-120"/>
              </a:rPr>
              <a:t>，</a:t>
            </a:r>
            <a:r>
              <a:rPr lang="zh-CN" sz="2400" b="0">
                <a:latin typeface="Times New Roman" panose="02020603050405020304" charset="0"/>
                <a:cs typeface="仿宋_GB2312" charset="0"/>
              </a:rPr>
              <a:t>引力等价于弯曲的时空。而引力波就是在弯曲的时空这个大背景下</a:t>
            </a:r>
            <a:r>
              <a:rPr lang="zh-CN" sz="2400" b="0">
                <a:ea typeface="MingLiU_HKSCS" panose="02020500000000000000" charset="-120"/>
              </a:rPr>
              <a:t>，</a:t>
            </a:r>
            <a:r>
              <a:rPr lang="zh-CN" sz="2400" b="0">
                <a:latin typeface="Times New Roman" panose="02020603050405020304" charset="0"/>
                <a:cs typeface="仿宋_GB2312" charset="0"/>
              </a:rPr>
              <a:t>当发生有质量的物体加速运动导致的扰动时</a:t>
            </a:r>
            <a:r>
              <a:rPr lang="zh-CN" sz="2400" b="0">
                <a:ea typeface="MingLiU_HKSCS" panose="02020500000000000000" charset="-120"/>
              </a:rPr>
              <a:t>，</a:t>
            </a:r>
            <a:r>
              <a:rPr lang="zh-CN" sz="2400" b="0">
                <a:latin typeface="Times New Roman" panose="02020603050405020304" charset="0"/>
                <a:cs typeface="仿宋_GB2312" charset="0"/>
              </a:rPr>
              <a:t>由此产生的波动如波纹一样向外传播的现象。        一个世纪前</a:t>
            </a:r>
            <a:r>
              <a:rPr lang="zh-CN" sz="2400" b="0">
                <a:ea typeface="MingLiU_HKSCS" panose="02020500000000000000" charset="-120"/>
              </a:rPr>
              <a:t>，</a:t>
            </a:r>
            <a:r>
              <a:rPr lang="zh-CN" sz="2400" b="0">
                <a:latin typeface="Times New Roman" panose="02020603050405020304" charset="0"/>
                <a:cs typeface="仿宋_GB2312" charset="0"/>
              </a:rPr>
              <a:t>爱因斯坦预测了引力波的存在</a:t>
            </a:r>
            <a:r>
              <a:rPr lang="zh-CN" sz="2400" b="0">
                <a:ea typeface="MingLiU_HKSCS" panose="02020500000000000000" charset="-120"/>
              </a:rPr>
              <a:t>，</a:t>
            </a:r>
            <a:r>
              <a:rPr lang="zh-CN" sz="2400" b="0">
                <a:latin typeface="Times New Roman" panose="02020603050405020304" charset="0"/>
                <a:cs typeface="仿宋_GB2312" charset="0"/>
              </a:rPr>
              <a:t>但近百年来</a:t>
            </a:r>
            <a:r>
              <a:rPr lang="zh-CN" sz="2400" b="0">
                <a:ea typeface="MingLiU_HKSCS" panose="02020500000000000000" charset="-120"/>
              </a:rPr>
              <a:t>，</a:t>
            </a:r>
            <a:r>
              <a:rPr lang="zh-CN" sz="2400" b="0">
                <a:latin typeface="Times New Roman" panose="02020603050405020304" charset="0"/>
                <a:cs typeface="仿宋_GB2312" charset="0"/>
              </a:rPr>
              <a:t>科学家们并未找到证明它存在的直接证据。华盛顿当地时间</a:t>
            </a:r>
            <a:r>
              <a:rPr lang="en-US" sz="2400" b="0">
                <a:latin typeface="Times New Roman" panose="02020603050405020304" charset="0"/>
                <a:cs typeface="仿宋_GB2312" charset="0"/>
              </a:rPr>
              <a:t>2016</a:t>
            </a:r>
            <a:r>
              <a:rPr lang="zh-CN" sz="2400" b="0">
                <a:cs typeface="仿宋_GB2312" charset="0"/>
              </a:rPr>
              <a:t>年</a:t>
            </a:r>
            <a:r>
              <a:rPr lang="en-US" sz="2400" b="0">
                <a:latin typeface="Times New Roman" panose="02020603050405020304" charset="0"/>
                <a:cs typeface="仿宋_GB2312" charset="0"/>
              </a:rPr>
              <a:t>2</a:t>
            </a:r>
            <a:r>
              <a:rPr lang="zh-CN" sz="2400" b="0">
                <a:cs typeface="仿宋_GB2312" charset="0"/>
              </a:rPr>
              <a:t>月</a:t>
            </a:r>
            <a:r>
              <a:rPr lang="en-US" sz="2400" b="0">
                <a:latin typeface="Times New Roman" panose="02020603050405020304" charset="0"/>
                <a:cs typeface="仿宋_GB2312" charset="0"/>
              </a:rPr>
              <a:t>11</a:t>
            </a:r>
            <a:r>
              <a:rPr lang="zh-CN" sz="2400" b="0">
                <a:cs typeface="仿宋_GB2312" charset="0"/>
              </a:rPr>
              <a:t>日</a:t>
            </a:r>
            <a:r>
              <a:rPr lang="zh-CN" sz="2400" b="0">
                <a:ea typeface="MingLiU_HKSCS" panose="02020500000000000000" charset="-120"/>
              </a:rPr>
              <a:t>，</a:t>
            </a:r>
            <a:r>
              <a:rPr lang="zh-CN" sz="2400" b="0">
                <a:cs typeface="仿宋_GB2312" charset="0"/>
              </a:rPr>
              <a:t>美国激光干涉引力波观测台</a:t>
            </a:r>
            <a:r>
              <a:rPr lang="en-US" sz="2400" b="0">
                <a:latin typeface="Times New Roman" panose="02020603050405020304" charset="0"/>
                <a:cs typeface="仿宋_GB2312" charset="0"/>
              </a:rPr>
              <a:t>(LIGO)</a:t>
            </a:r>
            <a:r>
              <a:rPr lang="zh-CN" sz="2400" b="0">
                <a:cs typeface="仿宋_GB2312" charset="0"/>
              </a:rPr>
              <a:t>实验组召开新闻发布会</a:t>
            </a:r>
            <a:r>
              <a:rPr lang="zh-CN" sz="2400" b="0">
                <a:ea typeface="MingLiU_HKSCS" panose="02020500000000000000" charset="-120"/>
              </a:rPr>
              <a:t>，</a:t>
            </a:r>
            <a:r>
              <a:rPr lang="zh-CN" sz="2400" b="0">
                <a:cs typeface="仿宋_GB2312" charset="0"/>
              </a:rPr>
              <a:t>宣布首次直接观测到了由两颗恒星级黑洞</a:t>
            </a:r>
            <a:r>
              <a:rPr lang="en-US" sz="2400" b="0">
                <a:latin typeface="Times New Roman" panose="02020603050405020304" charset="0"/>
                <a:cs typeface="仿宋_GB2312" charset="0"/>
              </a:rPr>
              <a:t>13</a:t>
            </a:r>
            <a:r>
              <a:rPr lang="zh-CN" sz="2400" b="0">
                <a:cs typeface="仿宋_GB2312" charset="0"/>
              </a:rPr>
              <a:t>亿年前并合产生的引力波。这是科学史上又一次具有划时代意义的发现。         引力波</a:t>
            </a:r>
            <a:r>
              <a:rPr lang="zh-CN" sz="2400" b="0">
                <a:latin typeface="Times New Roman" panose="02020603050405020304" charset="0"/>
                <a:cs typeface="仿宋_GB2312" charset="0"/>
              </a:rPr>
              <a:t>的发现对普通人的生活会产生什么影响？科学家们表示</a:t>
            </a:r>
            <a:r>
              <a:rPr lang="zh-CN" sz="2400" b="0">
                <a:ea typeface="MingLiU_HKSCS" panose="02020500000000000000" charset="-120"/>
              </a:rPr>
              <a:t>，</a:t>
            </a:r>
            <a:r>
              <a:rPr lang="zh-CN" sz="2400" b="0">
                <a:latin typeface="Times New Roman" panose="02020603050405020304" charset="0"/>
                <a:cs typeface="仿宋_GB2312" charset="0"/>
              </a:rPr>
              <a:t>一个新的重大科学发现</a:t>
            </a:r>
            <a:r>
              <a:rPr lang="zh-CN" sz="2400" b="0">
                <a:ea typeface="MingLiU_HKSCS" panose="02020500000000000000" charset="-120"/>
              </a:rPr>
              <a:t>，</a:t>
            </a:r>
            <a:r>
              <a:rPr lang="zh-CN" sz="2400" b="0">
                <a:latin typeface="Times New Roman" panose="02020603050405020304" charset="0"/>
                <a:cs typeface="仿宋_GB2312" charset="0"/>
              </a:rPr>
              <a:t>总会给人类社会带来无法预估的发展。</a:t>
            </a:r>
            <a:r>
              <a:rPr lang="en-US" sz="2400" b="0">
                <a:latin typeface="Times New Roman" panose="02020603050405020304" charset="0"/>
                <a:cs typeface="仿宋_GB2312" charset="0"/>
              </a:rPr>
              <a:t>18</a:t>
            </a:r>
            <a:r>
              <a:rPr lang="zh-CN" sz="2400" b="0">
                <a:cs typeface="仿宋_GB2312" charset="0"/>
              </a:rPr>
              <a:t>世纪描述电磁波的麦克斯韦理论确认的时候</a:t>
            </a:r>
            <a:r>
              <a:rPr lang="zh-CN" sz="2400" b="0">
                <a:ea typeface="MingLiU_HKSCS" panose="02020500000000000000" charset="-120"/>
              </a:rPr>
              <a:t>，</a:t>
            </a:r>
            <a:r>
              <a:rPr lang="zh-CN" sz="2400" b="0">
                <a:cs typeface="仿宋_GB2312" charset="0"/>
              </a:rPr>
              <a:t>也没有人知道会给人类带来什么</a:t>
            </a:r>
            <a:r>
              <a:rPr lang="zh-CN" sz="2400" b="0">
                <a:ea typeface="MingLiU_HKSCS" panose="02020500000000000000" charset="-120"/>
              </a:rPr>
              <a:t>，</a:t>
            </a:r>
            <a:r>
              <a:rPr lang="zh-CN" sz="2400" b="0">
                <a:cs typeface="仿宋_GB2312" charset="0"/>
              </a:rPr>
              <a:t>但是现在不管是电视机还是移动电话</a:t>
            </a:r>
            <a:r>
              <a:rPr lang="zh-CN" sz="2400" b="0">
                <a:ea typeface="MingLiU_HKSCS" panose="02020500000000000000" charset="-120"/>
              </a:rPr>
              <a:t>，</a:t>
            </a:r>
            <a:r>
              <a:rPr lang="zh-CN" sz="2400" b="0">
                <a:cs typeface="仿宋_GB2312" charset="0"/>
              </a:rPr>
              <a:t>都与电磁现象有关。
</a:t>
            </a:r>
            <a:endParaRPr lang="zh-CN" altLang="en-US" sz="24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2" name="组合 1"/>
          <p:cNvGrpSpPr/>
          <p:nvPr/>
        </p:nvGrpSpPr>
        <p:grpSpPr>
          <a:xfrm>
            <a:off x="647365" y="2886040"/>
            <a:ext cx="1710000" cy="521970"/>
            <a:chOff x="1288379" y="5019249"/>
            <a:chExt cx="3420000" cy="1043940"/>
          </a:xfrm>
        </p:grpSpPr>
        <p:sp>
          <p:nvSpPr>
            <p:cNvPr id="12" name="对角圆角矩形 36"/>
            <p:cNvSpPr/>
            <p:nvPr/>
          </p:nvSpPr>
          <p:spPr>
            <a:xfrm>
              <a:off x="1288379" y="5133161"/>
              <a:ext cx="3420000" cy="900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3" name="文本框 5"/>
            <p:cNvSpPr txBox="1"/>
            <p:nvPr/>
          </p:nvSpPr>
          <p:spPr>
            <a:xfrm>
              <a:off x="1835377" y="5019249"/>
              <a:ext cx="2510790" cy="1043940"/>
            </a:xfrm>
            <a:prstGeom prst="rect">
              <a:avLst/>
            </a:prstGeom>
            <a:noFill/>
          </p:spPr>
          <p:txBody>
            <a:bodyPr wrap="none" rtlCol="0" anchor="ctr" anchorCtr="1">
              <a:spAutoFit/>
            </a:bodyPr>
            <a:lstStyle/>
            <a:p>
              <a:r>
                <a:rPr lang="zh-CN" altLang="en-US" sz="2800" b="1">
                  <a:solidFill>
                    <a:schemeClr val="bg1"/>
                  </a:solidFill>
                  <a:latin typeface="黑体" panose="02010609060101010101" charset="-122"/>
                  <a:ea typeface="黑体" panose="02010609060101010101" charset="-122"/>
                </a:rPr>
                <a:t>小提示</a:t>
              </a:r>
              <a:endParaRPr lang="zh-CN" altLang="en-US" sz="2800" b="1">
                <a:solidFill>
                  <a:schemeClr val="bg1"/>
                </a:solidFill>
                <a:latin typeface="黑体" panose="02010609060101010101" charset="-122"/>
                <a:ea typeface="黑体" panose="02010609060101010101" charset="-122"/>
              </a:endParaRPr>
            </a:p>
          </p:txBody>
        </p:sp>
      </p:grpSp>
      <p:pic>
        <p:nvPicPr>
          <p:cNvPr id="2050" name="Picture 2" descr="C:\Users\131110\Desktop\扩展语句、压缩语段\png\1.png"/>
          <p:cNvPicPr>
            <a:picLocks noChangeAspect="1" noChangeArrowheads="1"/>
          </p:cNvPicPr>
          <p:nvPr/>
        </p:nvPicPr>
        <p:blipFill>
          <a:blip r:embed="rId3">
            <a:extLst>
              <a:ext uri="{28A0092B-C50C-407E-A947-70E740481C1C}">
                <a14:useLocalDpi xmlns:a14="http://schemas.microsoft.com/office/drawing/2010/main" val="0"/>
              </a:ext>
            </a:extLst>
          </a:blip>
          <a:srcRect t="29407"/>
          <a:stretch>
            <a:fillRect/>
          </a:stretch>
        </p:blipFill>
        <p:spPr bwMode="auto">
          <a:xfrm>
            <a:off x="767408" y="4092516"/>
            <a:ext cx="6556260" cy="2252808"/>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6708068" y="1988840"/>
            <a:ext cx="4628744" cy="4673641"/>
            <a:chOff x="13455951" y="4986338"/>
            <a:chExt cx="9257487" cy="9347282"/>
          </a:xfrm>
        </p:grpSpPr>
        <p:pic>
          <p:nvPicPr>
            <p:cNvPr id="15" name="图片 14" descr="女教师.png"/>
            <p:cNvPicPr>
              <a:picLocks noChangeAspect="1"/>
            </p:cNvPicPr>
            <p:nvPr/>
          </p:nvPicPr>
          <p:blipFill>
            <a:blip r:embed="rId4"/>
            <a:stretch>
              <a:fillRect/>
            </a:stretch>
          </p:blipFill>
          <p:spPr>
            <a:xfrm>
              <a:off x="17515002" y="8404266"/>
              <a:ext cx="5198436" cy="5929354"/>
            </a:xfrm>
            <a:prstGeom prst="rect">
              <a:avLst/>
            </a:prstGeom>
          </p:spPr>
        </p:pic>
        <p:sp>
          <p:nvSpPr>
            <p:cNvPr id="16" name="云形 15"/>
            <p:cNvSpPr/>
            <p:nvPr/>
          </p:nvSpPr>
          <p:spPr>
            <a:xfrm>
              <a:off x="13455951" y="4986338"/>
              <a:ext cx="7455275" cy="4630304"/>
            </a:xfrm>
            <a:prstGeom prst="cloud">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7" name="TextBox 16"/>
            <p:cNvSpPr txBox="1"/>
            <p:nvPr/>
          </p:nvSpPr>
          <p:spPr>
            <a:xfrm>
              <a:off x="14176031" y="5713963"/>
              <a:ext cx="5825072" cy="3567430"/>
            </a:xfrm>
            <a:prstGeom prst="rect">
              <a:avLst/>
            </a:prstGeom>
            <a:noFill/>
          </p:spPr>
          <p:txBody>
            <a:bodyPr wrap="square" rtlCol="0">
              <a:spAutoFit/>
            </a:bodyPr>
            <a:lstStyle/>
            <a:p>
              <a:r>
                <a:rPr lang="zh-CN" altLang="en-US" sz="2200" b="1">
                  <a:latin typeface="楷体" panose="02010609060101010101" pitchFamily="49" charset="-122"/>
                  <a:ea typeface="楷体" panose="02010609060101010101" pitchFamily="49" charset="-122"/>
                </a:rPr>
                <a:t>　　有时题干不会明确给出文体要求，我们要根据已给出的语句判断，从而选择合适的文体。</a:t>
              </a:r>
              <a:endParaRPr lang="zh-CN" altLang="en-US" sz="2200" b="1">
                <a:latin typeface="楷体" pitchFamily="49" charset="-122"/>
                <a:ea typeface="楷体" pitchFamily="49" charset="-122"/>
              </a:endParaRPr>
            </a:p>
          </p:txBody>
        </p:sp>
      </p:grpSp>
      <p:grpSp>
        <p:nvGrpSpPr>
          <p:cNvPr id="6" name="组合 5"/>
          <p:cNvGrpSpPr/>
          <p:nvPr/>
        </p:nvGrpSpPr>
        <p:grpSpPr>
          <a:xfrm>
            <a:off x="4134715" y="4311515"/>
            <a:ext cx="1811655" cy="2054569"/>
            <a:chOff x="8263079" y="7614917"/>
            <a:chExt cx="3623310" cy="4109138"/>
          </a:xfrm>
        </p:grpSpPr>
        <p:sp>
          <p:nvSpPr>
            <p:cNvPr id="5" name="TextBox 4"/>
            <p:cNvSpPr txBox="1"/>
            <p:nvPr/>
          </p:nvSpPr>
          <p:spPr>
            <a:xfrm>
              <a:off x="9261750" y="7614917"/>
              <a:ext cx="1668780" cy="1013460"/>
            </a:xfrm>
            <a:prstGeom prst="rect">
              <a:avLst/>
            </a:prstGeom>
            <a:noFill/>
          </p:spPr>
          <p:txBody>
            <a:bodyPr wrap="none" rtlCol="0">
              <a:spAutoFit/>
            </a:bodyPr>
            <a:lstStyle/>
            <a:p>
              <a:r>
                <a:rPr lang="zh-CN" altLang="en-US" sz="2700" b="1" spc="-150">
                  <a:solidFill>
                    <a:srgbClr val="2A5CAA"/>
                  </a:solidFill>
                  <a:latin typeface="楷体" panose="02010609060101010101" pitchFamily="49" charset="-122"/>
                  <a:ea typeface="楷体" panose="02010609060101010101" pitchFamily="49" charset="-122"/>
                </a:rPr>
                <a:t>描写</a:t>
              </a:r>
              <a:endParaRPr lang="zh-CN" altLang="en-US" sz="2700" b="1" spc="-150">
                <a:solidFill>
                  <a:srgbClr val="2A5CAA"/>
                </a:solidFill>
                <a:latin typeface="楷体" pitchFamily="49" charset="-122"/>
                <a:ea typeface="楷体" pitchFamily="49" charset="-122"/>
              </a:endParaRPr>
            </a:p>
          </p:txBody>
        </p:sp>
        <p:sp>
          <p:nvSpPr>
            <p:cNvPr id="21" name="TextBox 20"/>
            <p:cNvSpPr txBox="1"/>
            <p:nvPr/>
          </p:nvSpPr>
          <p:spPr>
            <a:xfrm>
              <a:off x="8263079" y="9162756"/>
              <a:ext cx="3623310" cy="1013460"/>
            </a:xfrm>
            <a:prstGeom prst="rect">
              <a:avLst/>
            </a:prstGeom>
            <a:noFill/>
          </p:spPr>
          <p:txBody>
            <a:bodyPr wrap="none" rtlCol="0">
              <a:spAutoFit/>
            </a:bodyPr>
            <a:lstStyle/>
            <a:p>
              <a:r>
                <a:rPr lang="zh-CN" altLang="en-US" sz="2700" b="1" spc="-150">
                  <a:solidFill>
                    <a:srgbClr val="2A5CAA"/>
                  </a:solidFill>
                  <a:latin typeface="楷体" panose="02010609060101010101" pitchFamily="49" charset="-122"/>
                  <a:ea typeface="楷体" panose="02010609060101010101" pitchFamily="49" charset="-122"/>
                </a:rPr>
                <a:t>比喻、拟人</a:t>
              </a:r>
              <a:endParaRPr lang="zh-CN" altLang="en-US" sz="2700" b="1" spc="-150">
                <a:solidFill>
                  <a:srgbClr val="2A5CAA"/>
                </a:solidFill>
                <a:latin typeface="楷体" panose="02010609060101010101" pitchFamily="49" charset="-122"/>
                <a:ea typeface="楷体" panose="02010609060101010101" pitchFamily="49" charset="-122"/>
              </a:endParaRPr>
            </a:p>
          </p:txBody>
        </p:sp>
        <p:sp>
          <p:nvSpPr>
            <p:cNvPr id="23" name="TextBox 22"/>
            <p:cNvSpPr txBox="1"/>
            <p:nvPr/>
          </p:nvSpPr>
          <p:spPr>
            <a:xfrm>
              <a:off x="8271094" y="10710595"/>
              <a:ext cx="3589020" cy="1013460"/>
            </a:xfrm>
            <a:prstGeom prst="rect">
              <a:avLst/>
            </a:prstGeom>
            <a:noFill/>
          </p:spPr>
          <p:txBody>
            <a:bodyPr wrap="none" rtlCol="0">
              <a:spAutoFit/>
            </a:bodyPr>
            <a:lstStyle/>
            <a:p>
              <a:r>
                <a:rPr lang="zh-CN" altLang="en-US" sz="2700" b="1" spc="-150">
                  <a:solidFill>
                    <a:srgbClr val="2A5CAA"/>
                  </a:solidFill>
                  <a:latin typeface="楷体" panose="02010609060101010101" pitchFamily="49" charset="-122"/>
                  <a:ea typeface="楷体" panose="02010609060101010101" pitchFamily="49" charset="-122"/>
                </a:rPr>
                <a:t>不超过</a:t>
              </a:r>
              <a:r>
                <a:rPr lang="en-US" altLang="zh-CN" sz="2700" b="1" spc="-150">
                  <a:solidFill>
                    <a:srgbClr val="2A5CAA"/>
                  </a:solidFill>
                  <a:latin typeface="+mj-ea"/>
                  <a:ea typeface="+mj-ea"/>
                </a:rPr>
                <a:t>60</a:t>
              </a:r>
              <a:r>
                <a:rPr lang="zh-CN" altLang="en-US" sz="2700" b="1" spc="-150">
                  <a:solidFill>
                    <a:srgbClr val="2A5CAA"/>
                  </a:solidFill>
                  <a:latin typeface="楷体" panose="02010609060101010101" pitchFamily="49" charset="-122"/>
                  <a:ea typeface="楷体" panose="02010609060101010101" pitchFamily="49" charset="-122"/>
                </a:rPr>
                <a:t>字</a:t>
              </a:r>
              <a:endParaRPr lang="zh-CN" altLang="en-US" sz="2700" b="1" spc="-150">
                <a:solidFill>
                  <a:srgbClr val="2A5CAA"/>
                </a:solidFill>
                <a:latin typeface="楷体" panose="02010609060101010101" pitchFamily="49" charset="-122"/>
                <a:ea typeface="楷体" panose="02010609060101010101" pitchFamily="49" charset="-122"/>
              </a:endParaRPr>
            </a:p>
          </p:txBody>
        </p:sp>
      </p:grpSp>
      <p:sp>
        <p:nvSpPr>
          <p:cNvPr id="7" name="TextBox 6"/>
          <p:cNvSpPr txBox="1"/>
          <p:nvPr/>
        </p:nvSpPr>
        <p:spPr>
          <a:xfrm>
            <a:off x="3487257" y="3552648"/>
            <a:ext cx="1612900" cy="521970"/>
          </a:xfrm>
          <a:prstGeom prst="rect">
            <a:avLst/>
          </a:prstGeom>
          <a:noFill/>
        </p:spPr>
        <p:txBody>
          <a:bodyPr wrap="none" rtlCol="0">
            <a:spAutoFit/>
          </a:bodyPr>
          <a:lstStyle/>
          <a:p>
            <a:r>
              <a:rPr lang="zh-CN" altLang="en-US" sz="2800" b="1">
                <a:latin typeface="黑体" panose="02010609060101010101" charset="-122"/>
                <a:ea typeface="黑体" panose="02010609060101010101" charset="-122"/>
              </a:rPr>
              <a:t>审题指导</a:t>
            </a:r>
            <a:endParaRPr lang="zh-CN" altLang="en-US" sz="2800" b="1">
              <a:latin typeface="黑体" panose="02010609060101010101" charset="-122"/>
              <a:ea typeface="黑体" panose="02010609060101010101" charset="-122"/>
            </a:endParaRPr>
          </a:p>
        </p:txBody>
      </p:sp>
      <p:sp>
        <p:nvSpPr>
          <p:cNvPr id="19" name="TextBox 18"/>
          <p:cNvSpPr txBox="1"/>
          <p:nvPr/>
        </p:nvSpPr>
        <p:spPr>
          <a:xfrm>
            <a:off x="653500" y="356628"/>
            <a:ext cx="10087016" cy="2256155"/>
          </a:xfrm>
          <a:prstGeom prst="rect">
            <a:avLst/>
          </a:prstGeom>
          <a:noFill/>
        </p:spPr>
        <p:txBody>
          <a:bodyPr wrap="square" rtlCol="0">
            <a:spAutoFit/>
          </a:bodyPr>
          <a:lstStyle/>
          <a:p>
            <a:pPr>
              <a:lnSpc>
                <a:spcPct val="110000"/>
              </a:lnSpc>
            </a:pPr>
            <a:r>
              <a:rPr lang="zh-CN" altLang="en-US" sz="2700" b="1">
                <a:latin typeface="+mn-ea"/>
              </a:rPr>
              <a:t>（</a:t>
            </a:r>
            <a:r>
              <a:rPr lang="en-US" altLang="zh-CN" sz="2700" b="1">
                <a:latin typeface="+mn-ea"/>
              </a:rPr>
              <a:t>1</a:t>
            </a:r>
            <a:r>
              <a:rPr lang="zh-CN" altLang="en-US" sz="2700" b="1">
                <a:latin typeface="+mn-ea"/>
              </a:rPr>
              <a:t>）使用下面的词语写一段描写性文字，要求运用比喻、拟人的</a:t>
            </a:r>
            <a:endParaRPr lang="en-US" altLang="zh-CN" sz="2700" b="1">
              <a:latin typeface="+mn-ea"/>
            </a:endParaRPr>
          </a:p>
          <a:p>
            <a:pPr>
              <a:lnSpc>
                <a:spcPct val="110000"/>
              </a:lnSpc>
            </a:pPr>
            <a:r>
              <a:rPr lang="en-US" altLang="zh-CN" sz="2700" b="1">
                <a:latin typeface="+mn-ea"/>
              </a:rPr>
              <a:t> </a:t>
            </a:r>
            <a:r>
              <a:rPr lang="zh-CN" altLang="en-US" sz="2700" b="1">
                <a:latin typeface="+mn-ea"/>
              </a:rPr>
              <a:t>修辞方法。（不超过</a:t>
            </a:r>
            <a:r>
              <a:rPr lang="en-US" altLang="zh-CN" sz="2700" b="1">
                <a:latin typeface="+mn-ea"/>
              </a:rPr>
              <a:t>60</a:t>
            </a:r>
            <a:r>
              <a:rPr lang="zh-CN" altLang="en-US" sz="2700" b="1">
                <a:latin typeface="+mn-ea"/>
              </a:rPr>
              <a:t>字）</a:t>
            </a:r>
            <a:endParaRPr lang="en-US" altLang="zh-CN" sz="2700" b="1">
              <a:latin typeface="+mn-ea"/>
            </a:endParaRPr>
          </a:p>
          <a:p>
            <a:pPr>
              <a:lnSpc>
                <a:spcPct val="110000"/>
              </a:lnSpc>
            </a:pPr>
            <a:endParaRPr lang="en-US" altLang="zh-CN" sz="2000" b="1">
              <a:latin typeface="+mn-ea"/>
            </a:endParaRPr>
          </a:p>
          <a:p>
            <a:pPr>
              <a:lnSpc>
                <a:spcPct val="110000"/>
              </a:lnSpc>
            </a:pPr>
            <a:r>
              <a:rPr lang="en-US" altLang="zh-CN" sz="2700" b="1">
                <a:latin typeface="楷体" panose="02010609060101010101" pitchFamily="49" charset="-122"/>
                <a:ea typeface="楷体" panose="02010609060101010101" pitchFamily="49" charset="-122"/>
              </a:rPr>
              <a:t>     </a:t>
            </a:r>
            <a:r>
              <a:rPr lang="zh-CN" altLang="en-US" sz="2700" b="1">
                <a:latin typeface="楷体" panose="02010609060101010101" pitchFamily="49" charset="-122"/>
                <a:ea typeface="楷体" panose="02010609060101010101" pitchFamily="49" charset="-122"/>
              </a:rPr>
              <a:t>银杏树    初冬   疾风骤雨   凋零</a:t>
            </a:r>
            <a:endParaRPr lang="en-US" altLang="zh-CN" sz="2700" b="1">
              <a:latin typeface="楷体" pitchFamily="49" charset="-122"/>
              <a:ea typeface="楷体" pitchFamily="49" charset="-122"/>
            </a:endParaRPr>
          </a:p>
          <a:p>
            <a:pPr>
              <a:lnSpc>
                <a:spcPct val="110000"/>
              </a:lnSpc>
            </a:pPr>
            <a:endParaRPr lang="zh-CN" altLang="en-US" sz="27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left)">
                                      <p:cBhvr>
                                        <p:cTn id="17" dur="1000"/>
                                        <p:tgtEl>
                                          <p:spTgt spid="205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TextBox 33"/>
          <p:cNvSpPr txBox="1"/>
          <p:nvPr/>
        </p:nvSpPr>
        <p:spPr>
          <a:xfrm>
            <a:off x="3173123" y="2370465"/>
            <a:ext cx="3975735" cy="506730"/>
          </a:xfrm>
          <a:prstGeom prst="rect">
            <a:avLst/>
          </a:prstGeom>
          <a:noFill/>
        </p:spPr>
        <p:txBody>
          <a:bodyPr wrap="none" rtlCol="0">
            <a:spAutoFit/>
          </a:bodyPr>
          <a:lstStyle/>
          <a:p>
            <a:r>
              <a:rPr lang="zh-CN" altLang="en-US" sz="2700" b="1">
                <a:latin typeface="楷体" panose="02010609060101010101" pitchFamily="49" charset="-122"/>
                <a:ea typeface="楷体" panose="02010609060101010101" pitchFamily="49" charset="-122"/>
              </a:rPr>
              <a:t>话题中往往含有关键词。</a:t>
            </a:r>
            <a:endParaRPr lang="zh-CN" altLang="en-US" sz="2700" b="1">
              <a:latin typeface="楷体" panose="02010609060101010101" pitchFamily="49" charset="-122"/>
              <a:ea typeface="楷体" panose="02010609060101010101" pitchFamily="49" charset="-122"/>
            </a:endParaRPr>
          </a:p>
        </p:txBody>
      </p:sp>
      <p:grpSp>
        <p:nvGrpSpPr>
          <p:cNvPr id="11" name="组合 10"/>
          <p:cNvGrpSpPr/>
          <p:nvPr/>
        </p:nvGrpSpPr>
        <p:grpSpPr>
          <a:xfrm>
            <a:off x="1343472" y="3126549"/>
            <a:ext cx="7344910" cy="506730"/>
            <a:chOff x="2680594" y="5561856"/>
            <a:chExt cx="14689820" cy="1013460"/>
          </a:xfrm>
        </p:grpSpPr>
        <p:sp>
          <p:nvSpPr>
            <p:cNvPr id="36" name="椭圆 35"/>
            <p:cNvSpPr/>
            <p:nvPr/>
          </p:nvSpPr>
          <p:spPr>
            <a:xfrm>
              <a:off x="2680594" y="5693748"/>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1</a:t>
              </a:r>
              <a:endParaRPr lang="zh-CN" altLang="en-US" sz="2700" b="1">
                <a:latin typeface="+mn-ea"/>
              </a:endParaRPr>
            </a:p>
          </p:txBody>
        </p:sp>
        <p:grpSp>
          <p:nvGrpSpPr>
            <p:cNvPr id="10" name="组合 9"/>
            <p:cNvGrpSpPr/>
            <p:nvPr/>
          </p:nvGrpSpPr>
          <p:grpSpPr>
            <a:xfrm>
              <a:off x="3537850" y="5561856"/>
              <a:ext cx="13832563" cy="1013460"/>
              <a:chOff x="3537850" y="5561856"/>
              <a:chExt cx="13832563" cy="1013460"/>
            </a:xfrm>
          </p:grpSpPr>
          <p:sp>
            <p:nvSpPr>
              <p:cNvPr id="35" name="TextBox 34"/>
              <p:cNvSpPr txBox="1"/>
              <p:nvPr/>
            </p:nvSpPr>
            <p:spPr>
              <a:xfrm>
                <a:off x="3537850" y="5561856"/>
                <a:ext cx="5882640" cy="1013460"/>
              </a:xfrm>
              <a:prstGeom prst="rect">
                <a:avLst/>
              </a:prstGeom>
              <a:noFill/>
            </p:spPr>
            <p:txBody>
              <a:bodyPr wrap="none" rtlCol="0">
                <a:spAutoFit/>
              </a:bodyPr>
              <a:lstStyle/>
              <a:p>
                <a:r>
                  <a:rPr lang="zh-CN" altLang="en-US" sz="2700" b="1">
                    <a:latin typeface="楷体" panose="02010609060101010101" pitchFamily="49" charset="-122"/>
                    <a:ea typeface="楷体" panose="02010609060101010101" pitchFamily="49" charset="-122"/>
                  </a:rPr>
                  <a:t>这段文字的话题是</a:t>
                </a:r>
                <a:endParaRPr lang="zh-CN" altLang="en-US" sz="2700" b="1">
                  <a:latin typeface="楷体" panose="02010609060101010101" pitchFamily="49" charset="-122"/>
                  <a:ea typeface="楷体" panose="02010609060101010101" pitchFamily="49" charset="-122"/>
                </a:endParaRPr>
              </a:p>
            </p:txBody>
          </p:sp>
          <p:cxnSp>
            <p:nvCxnSpPr>
              <p:cNvPr id="43" name="直接连接符 42"/>
              <p:cNvCxnSpPr/>
              <p:nvPr/>
            </p:nvCxnSpPr>
            <p:spPr>
              <a:xfrm>
                <a:off x="9181452" y="6503894"/>
                <a:ext cx="8188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2" name="TextBox 51"/>
          <p:cNvSpPr txBox="1"/>
          <p:nvPr/>
        </p:nvSpPr>
        <p:spPr>
          <a:xfrm>
            <a:off x="3685824" y="4305864"/>
            <a:ext cx="6473262" cy="1003935"/>
          </a:xfrm>
          <a:prstGeom prst="rect">
            <a:avLst/>
          </a:prstGeom>
          <a:noFill/>
        </p:spPr>
        <p:txBody>
          <a:bodyPr wrap="square" rtlCol="0">
            <a:spAutoFit/>
          </a:bodyPr>
          <a:lstStyle/>
          <a:p>
            <a:pPr>
              <a:lnSpc>
                <a:spcPct val="110000"/>
              </a:lnSpc>
            </a:pPr>
            <a:r>
              <a:rPr lang="zh-CN" altLang="en-US" sz="2700" b="1">
                <a:latin typeface="楷体" panose="02010609060101010101" pitchFamily="49" charset="-122"/>
                <a:ea typeface="楷体" panose="02010609060101010101" pitchFamily="49" charset="-122"/>
              </a:rPr>
              <a:t>重要的内容一定会在文中反复被论证或全面介绍，因此高频词常是关键词。</a:t>
            </a:r>
            <a:endParaRPr lang="zh-CN" altLang="en-US" sz="2700" b="1">
              <a:latin typeface="楷体" panose="02010609060101010101" pitchFamily="49" charset="-122"/>
              <a:ea typeface="楷体" panose="02010609060101010101" pitchFamily="49" charset="-122"/>
            </a:endParaRPr>
          </a:p>
        </p:txBody>
      </p:sp>
      <p:grpSp>
        <p:nvGrpSpPr>
          <p:cNvPr id="12" name="组合 11"/>
          <p:cNvGrpSpPr/>
          <p:nvPr/>
        </p:nvGrpSpPr>
        <p:grpSpPr>
          <a:xfrm>
            <a:off x="1331350" y="5365184"/>
            <a:ext cx="9356942" cy="506730"/>
            <a:chOff x="2656350" y="10039126"/>
            <a:chExt cx="18713884" cy="1013460"/>
          </a:xfrm>
        </p:grpSpPr>
        <p:sp>
          <p:nvSpPr>
            <p:cNvPr id="53" name="TextBox 52"/>
            <p:cNvSpPr txBox="1"/>
            <p:nvPr/>
          </p:nvSpPr>
          <p:spPr>
            <a:xfrm>
              <a:off x="3432644" y="10039126"/>
              <a:ext cx="16242030" cy="1013460"/>
            </a:xfrm>
            <a:prstGeom prst="rect">
              <a:avLst/>
            </a:prstGeom>
            <a:noFill/>
          </p:spPr>
          <p:txBody>
            <a:bodyPr wrap="none" rtlCol="0">
              <a:spAutoFit/>
            </a:bodyPr>
            <a:lstStyle/>
            <a:p>
              <a:r>
                <a:rPr lang="zh-CN" altLang="en-US" sz="2700" b="1">
                  <a:latin typeface="楷体" panose="02010609060101010101" pitchFamily="49" charset="-122"/>
                  <a:ea typeface="楷体" panose="02010609060101010101" pitchFamily="49" charset="-122"/>
                </a:rPr>
                <a:t>这段文字中出现的频率最高的两次词语是        、</a:t>
              </a:r>
              <a:endParaRPr lang="zh-CN" altLang="en-US" sz="2700" b="1">
                <a:latin typeface="楷体" panose="02010609060101010101" pitchFamily="49" charset="-122"/>
                <a:ea typeface="楷体" panose="02010609060101010101" pitchFamily="49" charset="-122"/>
              </a:endParaRPr>
            </a:p>
          </p:txBody>
        </p:sp>
        <p:sp>
          <p:nvSpPr>
            <p:cNvPr id="54" name="椭圆 53"/>
            <p:cNvSpPr/>
            <p:nvPr/>
          </p:nvSpPr>
          <p:spPr>
            <a:xfrm>
              <a:off x="2656350" y="10171018"/>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2</a:t>
              </a:r>
              <a:endParaRPr lang="zh-CN" altLang="en-US" sz="2700" b="1">
                <a:latin typeface="+mn-ea"/>
              </a:endParaRPr>
            </a:p>
          </p:txBody>
        </p:sp>
        <p:cxnSp>
          <p:nvCxnSpPr>
            <p:cNvPr id="55" name="直接连接符 54"/>
            <p:cNvCxnSpPr/>
            <p:nvPr/>
          </p:nvCxnSpPr>
          <p:spPr>
            <a:xfrm>
              <a:off x="16189798" y="10947363"/>
              <a:ext cx="2444132"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9501191" y="10937556"/>
              <a:ext cx="1869043"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4605187" y="3141638"/>
            <a:ext cx="4320540" cy="506730"/>
          </a:xfrm>
          <a:prstGeom prst="rect">
            <a:avLst/>
          </a:prstGeom>
          <a:noFill/>
        </p:spPr>
        <p:txBody>
          <a:bodyPr wrap="none" rtlCol="0">
            <a:spAutoFit/>
          </a:bodyPr>
          <a:lstStyle/>
          <a:p>
            <a:r>
              <a:rPr lang="zh-CN" altLang="en-US" sz="2700" b="1">
                <a:solidFill>
                  <a:srgbClr val="0066CC"/>
                </a:solidFill>
                <a:latin typeface="楷体" panose="02010609060101010101" pitchFamily="49" charset="-122"/>
                <a:ea typeface="楷体" panose="02010609060101010101" pitchFamily="49" charset="-122"/>
              </a:rPr>
              <a:t>引力波的发现（或引力波）</a:t>
            </a:r>
            <a:endParaRPr lang="zh-CN" altLang="en-US" sz="2700" b="1">
              <a:solidFill>
                <a:srgbClr val="0066CC"/>
              </a:solidFill>
              <a:latin typeface="楷体" panose="02010609060101010101" pitchFamily="49" charset="-122"/>
              <a:ea typeface="楷体" panose="02010609060101010101" pitchFamily="49" charset="-122"/>
            </a:endParaRPr>
          </a:p>
        </p:txBody>
      </p:sp>
      <p:grpSp>
        <p:nvGrpSpPr>
          <p:cNvPr id="13" name="组合 12"/>
          <p:cNvGrpSpPr/>
          <p:nvPr/>
        </p:nvGrpSpPr>
        <p:grpSpPr>
          <a:xfrm>
            <a:off x="8104188" y="5329505"/>
            <a:ext cx="2522073" cy="524323"/>
            <a:chOff x="16202027" y="9967768"/>
            <a:chExt cx="5044145" cy="1048645"/>
          </a:xfrm>
        </p:grpSpPr>
        <p:sp>
          <p:nvSpPr>
            <p:cNvPr id="60" name="TextBox 59"/>
            <p:cNvSpPr txBox="1"/>
            <p:nvPr/>
          </p:nvSpPr>
          <p:spPr>
            <a:xfrm>
              <a:off x="16202027" y="9967768"/>
              <a:ext cx="2434590" cy="1013460"/>
            </a:xfrm>
            <a:prstGeom prst="rect">
              <a:avLst/>
            </a:prstGeom>
            <a:noFill/>
          </p:spPr>
          <p:txBody>
            <a:bodyPr wrap="none" rtlCol="0">
              <a:spAutoFit/>
            </a:bodyPr>
            <a:lstStyle/>
            <a:p>
              <a:r>
                <a:rPr lang="zh-CN" altLang="en-US" sz="2700" b="1">
                  <a:solidFill>
                    <a:srgbClr val="0066CC"/>
                  </a:solidFill>
                  <a:latin typeface="楷体" panose="02010609060101010101" pitchFamily="49" charset="-122"/>
                  <a:ea typeface="楷体" panose="02010609060101010101" pitchFamily="49" charset="-122"/>
                </a:rPr>
                <a:t>引力波</a:t>
              </a:r>
              <a:endParaRPr lang="zh-CN" altLang="en-US" sz="2700" b="1">
                <a:solidFill>
                  <a:srgbClr val="0066CC"/>
                </a:solidFill>
                <a:latin typeface="楷体" panose="02010609060101010101" pitchFamily="49" charset="-122"/>
                <a:ea typeface="楷体" panose="02010609060101010101" pitchFamily="49" charset="-122"/>
              </a:endParaRPr>
            </a:p>
          </p:txBody>
        </p:sp>
        <p:sp>
          <p:nvSpPr>
            <p:cNvPr id="61" name="TextBox 60"/>
            <p:cNvSpPr txBox="1"/>
            <p:nvPr/>
          </p:nvSpPr>
          <p:spPr>
            <a:xfrm>
              <a:off x="19501191" y="10002953"/>
              <a:ext cx="1744980" cy="1013460"/>
            </a:xfrm>
            <a:prstGeom prst="rect">
              <a:avLst/>
            </a:prstGeom>
            <a:noFill/>
          </p:spPr>
          <p:txBody>
            <a:bodyPr wrap="none" rtlCol="0">
              <a:spAutoFit/>
            </a:bodyPr>
            <a:lstStyle/>
            <a:p>
              <a:r>
                <a:rPr lang="zh-CN" altLang="en-US" sz="2700" b="1">
                  <a:solidFill>
                    <a:srgbClr val="0066CC"/>
                  </a:solidFill>
                  <a:latin typeface="楷体" panose="02010609060101010101" pitchFamily="49" charset="-122"/>
                  <a:ea typeface="楷体" panose="02010609060101010101" pitchFamily="49" charset="-122"/>
                </a:rPr>
                <a:t>发现</a:t>
              </a:r>
              <a:endParaRPr lang="zh-CN" altLang="en-US" sz="2700" b="1">
                <a:solidFill>
                  <a:srgbClr val="0066CC"/>
                </a:solidFill>
                <a:latin typeface="楷体" panose="02010609060101010101" pitchFamily="49" charset="-122"/>
                <a:ea typeface="楷体" panose="02010609060101010101" pitchFamily="49" charset="-122"/>
              </a:endParaRPr>
            </a:p>
          </p:txBody>
        </p:sp>
      </p:gr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a:solidFill>
                    <a:schemeClr val="bg1"/>
                  </a:solidFill>
                  <a:latin typeface="黑体" panose="02010609060101010101" charset="-122"/>
                  <a:ea typeface="黑体" panose="02010609060101010101" charset="-122"/>
                </a:rPr>
                <a:t>方法便笺</a:t>
              </a:r>
              <a:endParaRPr lang="zh-CN" altLang="en-US" sz="3000" b="1">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a:latin typeface="黑体" panose="02010609060101010101" charset="-122"/>
                <a:ea typeface="黑体" panose="02010609060101010101" charset="-122"/>
              </a:rPr>
              <a:t>提取关键词</a:t>
            </a:r>
            <a:r>
              <a:rPr lang="en-US" altLang="zh-CN" sz="2700" b="1">
                <a:latin typeface="黑体" panose="02010609060101010101" charset="-122"/>
                <a:ea typeface="黑体" panose="02010609060101010101" charset="-122"/>
              </a:rPr>
              <a:t>——</a:t>
            </a:r>
            <a:r>
              <a:rPr lang="zh-CN" altLang="en-US" sz="2700" b="1">
                <a:latin typeface="黑体" panose="02010609060101010101" charset="-122"/>
                <a:ea typeface="黑体" panose="02010609060101010101" charset="-122"/>
              </a:rPr>
              <a:t>四关注</a:t>
            </a:r>
            <a:r>
              <a:rPr lang="zh-CN" altLang="en-US" sz="2700" b="1">
                <a:latin typeface="楷体" panose="02010609060101010101" pitchFamily="49" charset="-122"/>
                <a:ea typeface="楷体" panose="02010609060101010101" pitchFamily="49" charset="-122"/>
              </a:rPr>
              <a:t>，</a:t>
            </a:r>
            <a:r>
              <a:rPr lang="zh-CN" altLang="en-US" sz="2700" b="1">
                <a:latin typeface="黑体" panose="02010609060101010101" charset="-122"/>
                <a:ea typeface="黑体" panose="02010609060101010101" charset="-122"/>
              </a:rPr>
              <a:t>一检查</a:t>
            </a:r>
            <a:endParaRPr lang="zh-CN" altLang="en-US" sz="2700" b="1">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a:solidFill>
                    <a:schemeClr val="bg1"/>
                  </a:solidFill>
                  <a:latin typeface="黑体" panose="02010609060101010101" charset="-122"/>
                  <a:ea typeface="黑体" panose="02010609060101010101" charset="-122"/>
                </a:rPr>
                <a:t>四关注</a:t>
              </a:r>
              <a:endParaRPr lang="zh-CN" altLang="en-US" sz="270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 name="组合 7"/>
          <p:cNvGrpSpPr/>
          <p:nvPr/>
        </p:nvGrpSpPr>
        <p:grpSpPr>
          <a:xfrm>
            <a:off x="875506" y="2370465"/>
            <a:ext cx="2079000" cy="3470803"/>
            <a:chOff x="1744662" y="4049688"/>
            <a:chExt cx="415800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4158000" cy="900000"/>
              <a:chOff x="7461255" y="4416902"/>
              <a:chExt cx="4158000" cy="900000"/>
            </a:xfrm>
          </p:grpSpPr>
          <p:sp>
            <p:nvSpPr>
              <p:cNvPr id="5" name="圆角矩形 4"/>
              <p:cNvSpPr/>
              <p:nvPr/>
            </p:nvSpPr>
            <p:spPr>
              <a:xfrm>
                <a:off x="7911255" y="4416902"/>
                <a:ext cx="3708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charset="-122"/>
                    <a:ea typeface="黑体" panose="02010609060101010101" charset="-122"/>
                  </a:rPr>
                  <a:t> 关注话题</a:t>
                </a:r>
                <a:endParaRPr lang="zh-CN" altLang="en-US" sz="240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latin typeface="黑体" panose="02010609060101010101" charset="-122"/>
                    <a:ea typeface="黑体" panose="02010609060101010101" charset="-122"/>
                  </a:rPr>
                  <a:t>一</a:t>
                </a:r>
                <a:endParaRPr lang="zh-CN" altLang="en-US" sz="2200" b="1">
                  <a:latin typeface="黑体" panose="02010609060101010101" charset="-122"/>
                  <a:ea typeface="黑体" panose="02010609060101010101" charset="-122"/>
                </a:endParaRPr>
              </a:p>
            </p:txBody>
          </p:sp>
        </p:grpSp>
      </p:grpSp>
      <p:grpSp>
        <p:nvGrpSpPr>
          <p:cNvPr id="9" name="组合 8"/>
          <p:cNvGrpSpPr/>
          <p:nvPr/>
        </p:nvGrpSpPr>
        <p:grpSpPr>
          <a:xfrm>
            <a:off x="875420" y="4339445"/>
            <a:ext cx="2565000" cy="450000"/>
            <a:chOff x="1744490" y="7614184"/>
            <a:chExt cx="5130000" cy="900000"/>
          </a:xfrm>
        </p:grpSpPr>
        <p:sp>
          <p:nvSpPr>
            <p:cNvPr id="39" name="圆角矩形 38"/>
            <p:cNvSpPr/>
            <p:nvPr/>
          </p:nvSpPr>
          <p:spPr>
            <a:xfrm>
              <a:off x="2194490" y="7614184"/>
              <a:ext cx="4680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charset="-122"/>
                  <a:ea typeface="黑体" panose="02010609060101010101" charset="-122"/>
                </a:rPr>
                <a:t> 关注高频词语</a:t>
              </a:r>
              <a:endParaRPr lang="zh-CN" altLang="en-US" sz="2400">
                <a:latin typeface="黑体" panose="02010609060101010101" charset="-122"/>
                <a:ea typeface="黑体" panose="02010609060101010101" charset="-122"/>
              </a:endParaRPr>
            </a:p>
          </p:txBody>
        </p:sp>
        <p:sp>
          <p:nvSpPr>
            <p:cNvPr id="47" name="椭圆 46"/>
            <p:cNvSpPr/>
            <p:nvPr/>
          </p:nvSpPr>
          <p:spPr>
            <a:xfrm>
              <a:off x="1744490" y="7614184"/>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8" name="椭圆 47"/>
            <p:cNvSpPr/>
            <p:nvPr/>
          </p:nvSpPr>
          <p:spPr>
            <a:xfrm>
              <a:off x="1822615" y="7704184"/>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latin typeface="黑体" panose="02010609060101010101" charset="-122"/>
                  <a:ea typeface="黑体" panose="02010609060101010101" charset="-122"/>
                </a:rPr>
                <a:t>二</a:t>
              </a:r>
              <a:endParaRPr lang="zh-CN" altLang="en-US" sz="2200" b="1">
                <a:latin typeface="黑体" panose="02010609060101010101" charset="-122"/>
                <a:ea typeface="黑体" panose="02010609060101010101" charset="-122"/>
              </a:endParaRPr>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8512810" y="133350"/>
            <a:ext cx="3679825" cy="1915795"/>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Effect transition="in" filter="fade">
                                      <p:cBhvr>
                                        <p:cTn id="9" dur="1000"/>
                                        <p:tgtEl>
                                          <p:spTgt spid="3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1000"/>
                                        <p:tgtEl>
                                          <p:spTgt spid="3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000"/>
                                        <p:tgtEl>
                                          <p:spTgt spid="11"/>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1000"/>
                                        <p:tgtEl>
                                          <p:spTgt spid="58"/>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1000"/>
                                        <p:tgtEl>
                                          <p:spTgt spid="9"/>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1000"/>
                                        <p:tgtEl>
                                          <p:spTgt spid="52"/>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1000"/>
                                        <p:tgtEl>
                                          <p:spTgt spid="12"/>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2" grpId="0"/>
      <p:bldP spid="58" grpId="0"/>
      <p:bldP spid="3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TextBox 33"/>
          <p:cNvSpPr txBox="1"/>
          <p:nvPr/>
        </p:nvSpPr>
        <p:spPr>
          <a:xfrm>
            <a:off x="3491076" y="2370465"/>
            <a:ext cx="6853396" cy="1337945"/>
          </a:xfrm>
          <a:prstGeom prst="rect">
            <a:avLst/>
          </a:prstGeom>
          <a:noFill/>
        </p:spPr>
        <p:txBody>
          <a:bodyPr wrap="square" rtlCol="0">
            <a:spAutoFit/>
          </a:bodyPr>
          <a:lstStyle/>
          <a:p>
            <a:r>
              <a:rPr lang="zh-CN" altLang="en-US" sz="2700" b="1">
                <a:latin typeface="楷体" panose="02010609060101010101" pitchFamily="49" charset="-122"/>
                <a:ea typeface="楷体" panose="02010609060101010101" pitchFamily="49" charset="-122"/>
              </a:rPr>
              <a:t>关键词通常会出现总结句或过渡句中，因此要重点关注引起下文、总结上文、承上启下、总领全篇的句子。</a:t>
            </a:r>
            <a:endParaRPr lang="zh-CN" altLang="en-US" sz="2700" b="1">
              <a:latin typeface="楷体" panose="02010609060101010101" pitchFamily="49" charset="-122"/>
              <a:ea typeface="楷体" panose="02010609060101010101" pitchFamily="49" charset="-122"/>
            </a:endParaRPr>
          </a:p>
        </p:txBody>
      </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a:solidFill>
                    <a:schemeClr val="bg1"/>
                  </a:solidFill>
                  <a:latin typeface="黑体" panose="02010609060101010101" charset="-122"/>
                  <a:ea typeface="黑体" panose="02010609060101010101" charset="-122"/>
                </a:rPr>
                <a:t>方法便笺</a:t>
              </a:r>
              <a:endParaRPr lang="zh-CN" altLang="en-US" sz="3000" b="1">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a:latin typeface="黑体" panose="02010609060101010101" charset="-122"/>
                <a:ea typeface="黑体" panose="02010609060101010101" charset="-122"/>
              </a:rPr>
              <a:t>提取关键词</a:t>
            </a:r>
            <a:r>
              <a:rPr lang="en-US" altLang="zh-CN" sz="2700" b="1">
                <a:latin typeface="黑体" panose="02010609060101010101" charset="-122"/>
                <a:ea typeface="黑体" panose="02010609060101010101" charset="-122"/>
              </a:rPr>
              <a:t>——</a:t>
            </a:r>
            <a:r>
              <a:rPr lang="zh-CN" altLang="en-US" sz="2700" b="1">
                <a:latin typeface="黑体" panose="02010609060101010101" charset="-122"/>
                <a:ea typeface="黑体" panose="02010609060101010101" charset="-122"/>
              </a:rPr>
              <a:t>四关注</a:t>
            </a:r>
            <a:r>
              <a:rPr lang="zh-CN" altLang="en-US" sz="2700" b="1">
                <a:latin typeface="楷体" panose="02010609060101010101" pitchFamily="49" charset="-122"/>
                <a:ea typeface="楷体" panose="02010609060101010101" pitchFamily="49" charset="-122"/>
              </a:rPr>
              <a:t>，</a:t>
            </a:r>
            <a:r>
              <a:rPr lang="zh-CN" altLang="en-US" sz="2700" b="1">
                <a:latin typeface="黑体" panose="02010609060101010101" charset="-122"/>
                <a:ea typeface="黑体" panose="02010609060101010101" charset="-122"/>
              </a:rPr>
              <a:t>一检查</a:t>
            </a:r>
            <a:endParaRPr lang="zh-CN" altLang="en-US" sz="2700" b="1">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a:solidFill>
                    <a:schemeClr val="bg1"/>
                  </a:solidFill>
                  <a:latin typeface="黑体" panose="02010609060101010101" charset="-122"/>
                  <a:ea typeface="黑体" panose="02010609060101010101" charset="-122"/>
                </a:rPr>
                <a:t>四关注</a:t>
              </a:r>
              <a:endParaRPr lang="zh-CN" altLang="en-US" sz="270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 name="组合 7"/>
          <p:cNvGrpSpPr/>
          <p:nvPr/>
        </p:nvGrpSpPr>
        <p:grpSpPr>
          <a:xfrm>
            <a:off x="875506" y="2370465"/>
            <a:ext cx="2349000" cy="3470803"/>
            <a:chOff x="1744662" y="4049688"/>
            <a:chExt cx="469800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4698000" cy="900000"/>
              <a:chOff x="7461255" y="4416902"/>
              <a:chExt cx="4698000" cy="900000"/>
            </a:xfrm>
          </p:grpSpPr>
          <p:sp>
            <p:nvSpPr>
              <p:cNvPr id="5" name="圆角矩形 4"/>
              <p:cNvSpPr/>
              <p:nvPr/>
            </p:nvSpPr>
            <p:spPr>
              <a:xfrm>
                <a:off x="7911255" y="4416902"/>
                <a:ext cx="424800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charset="-122"/>
                    <a:ea typeface="黑体" panose="02010609060101010101" charset="-122"/>
                  </a:rPr>
                  <a:t> 关注关键句</a:t>
                </a:r>
                <a:endParaRPr lang="zh-CN" altLang="en-US" sz="240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latin typeface="黑体" panose="02010609060101010101" charset="-122"/>
                    <a:ea typeface="黑体" panose="02010609060101010101" charset="-122"/>
                  </a:rPr>
                  <a:t>三</a:t>
                </a:r>
                <a:endParaRPr lang="zh-CN" altLang="en-US" sz="2200" b="1">
                  <a:latin typeface="黑体" panose="02010609060101010101" charset="-122"/>
                  <a:ea typeface="黑体" panose="02010609060101010101" charset="-122"/>
                </a:endParaRPr>
              </a:p>
            </p:txBody>
          </p:sp>
        </p:grpSp>
      </p:grpSp>
      <p:grpSp>
        <p:nvGrpSpPr>
          <p:cNvPr id="49" name="组合 48"/>
          <p:cNvGrpSpPr/>
          <p:nvPr/>
        </p:nvGrpSpPr>
        <p:grpSpPr>
          <a:xfrm>
            <a:off x="1259798" y="3847108"/>
            <a:ext cx="8976403" cy="2390204"/>
            <a:chOff x="1744663" y="9922664"/>
            <a:chExt cx="17952807" cy="4780408"/>
          </a:xfrm>
        </p:grpSpPr>
        <p:grpSp>
          <p:nvGrpSpPr>
            <p:cNvPr id="50" name="组合 40"/>
            <p:cNvGrpSpPr/>
            <p:nvPr/>
          </p:nvGrpSpPr>
          <p:grpSpPr>
            <a:xfrm>
              <a:off x="1744663" y="9922664"/>
              <a:ext cx="17952807" cy="4780408"/>
              <a:chOff x="1996428" y="10955675"/>
              <a:chExt cx="17952807" cy="4780962"/>
            </a:xfrm>
          </p:grpSpPr>
          <p:sp>
            <p:nvSpPr>
              <p:cNvPr id="56" name="圆角矩形 55"/>
              <p:cNvSpPr/>
              <p:nvPr/>
            </p:nvSpPr>
            <p:spPr>
              <a:xfrm>
                <a:off x="1996430" y="10956064"/>
                <a:ext cx="17952803" cy="4780573"/>
              </a:xfrm>
              <a:prstGeom prst="roundRect">
                <a:avLst>
                  <a:gd name="adj" fmla="val 3277"/>
                </a:avLst>
              </a:prstGeom>
              <a:solidFill>
                <a:schemeClr val="bg1"/>
              </a:solidFill>
              <a:ln w="3175">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pic>
            <p:nvPicPr>
              <p:cNvPr id="59" name="Picture 2" descr="C:\Users\fyh1995\Desktop\未标题-14.png"/>
              <p:cNvPicPr>
                <a:picLocks noChangeAspect="1" noChangeArrowheads="1"/>
              </p:cNvPicPr>
              <p:nvPr/>
            </p:nvPicPr>
            <p:blipFill>
              <a:blip r:embed="rId2"/>
              <a:stretch>
                <a:fillRect/>
              </a:stretch>
            </p:blipFill>
            <p:spPr bwMode="auto">
              <a:xfrm>
                <a:off x="1996428" y="10955675"/>
                <a:ext cx="2166014" cy="684000"/>
              </a:xfrm>
              <a:prstGeom prst="rect">
                <a:avLst/>
              </a:prstGeom>
              <a:noFill/>
            </p:spPr>
          </p:pic>
        </p:grpSp>
        <p:sp>
          <p:nvSpPr>
            <p:cNvPr id="51" name="矩形 50"/>
            <p:cNvSpPr/>
            <p:nvPr/>
          </p:nvSpPr>
          <p:spPr>
            <a:xfrm>
              <a:off x="2175555" y="10769079"/>
              <a:ext cx="17162393" cy="3634740"/>
            </a:xfrm>
            <a:prstGeom prst="rect">
              <a:avLst/>
            </a:prstGeom>
          </p:spPr>
          <p:txBody>
            <a:bodyPr wrap="square">
              <a:spAutoFit/>
            </a:bodyPr>
            <a:lstStyle/>
            <a:p>
              <a:pPr>
                <a:lnSpc>
                  <a:spcPct val="110000"/>
                </a:lnSpc>
              </a:pPr>
              <a:r>
                <a:rPr lang="zh-CN" altLang="en-US" sz="2200" b="1">
                  <a:latin typeface="+mj-ea"/>
                  <a:ea typeface="+mj-ea"/>
                </a:rPr>
                <a:t>当关键句中有关联词语时，要注意分析哪部分才是重点内容。</a:t>
              </a:r>
              <a:endParaRPr lang="en-US" altLang="zh-CN" sz="2200" b="1">
                <a:latin typeface="+mj-ea"/>
                <a:ea typeface="+mj-ea"/>
              </a:endParaRPr>
            </a:p>
            <a:p>
              <a:r>
                <a:rPr lang="zh-CN" altLang="en-US" sz="2200" b="1">
                  <a:latin typeface="楷体" panose="02010609060101010101" pitchFamily="49" charset="-122"/>
                  <a:ea typeface="楷体" panose="02010609060101010101" pitchFamily="49" charset="-122"/>
                </a:rPr>
                <a:t>     尽管</a:t>
              </a:r>
              <a:r>
                <a:rPr lang="en-US" altLang="zh-CN" sz="2200" b="1">
                  <a:latin typeface="楷体" panose="02010609060101010101" pitchFamily="49" charset="-122"/>
                  <a:ea typeface="楷体" panose="02010609060101010101" pitchFamily="49" charset="-122"/>
                </a:rPr>
                <a:t>……</a:t>
              </a:r>
              <a:r>
                <a:rPr lang="zh-CN" altLang="en-US" sz="2200" b="1">
                  <a:solidFill>
                    <a:srgbClr val="FF0000"/>
                  </a:solidFill>
                  <a:latin typeface="楷体" panose="02010609060101010101" pitchFamily="49" charset="-122"/>
                  <a:ea typeface="楷体" panose="02010609060101010101" pitchFamily="49" charset="-122"/>
                </a:rPr>
                <a:t>可是</a:t>
              </a:r>
              <a:r>
                <a:rPr lang="en-US" altLang="zh-CN" sz="2200" b="1">
                  <a:solidFill>
                    <a:srgbClr val="FF0000"/>
                  </a:solidFill>
                  <a:latin typeface="楷体" panose="02010609060101010101" pitchFamily="49" charset="-122"/>
                  <a:ea typeface="楷体" panose="02010609060101010101" pitchFamily="49" charset="-122"/>
                </a:rPr>
                <a:t>……     </a:t>
              </a:r>
              <a:r>
                <a:rPr lang="zh-CN" altLang="en-US" sz="2200" b="1">
                  <a:latin typeface="楷体" panose="02010609060101010101" pitchFamily="49" charset="-122"/>
                  <a:ea typeface="楷体" panose="02010609060101010101" pitchFamily="49" charset="-122"/>
                </a:rPr>
                <a:t>虽然</a:t>
              </a:r>
              <a:r>
                <a:rPr lang="en-US" altLang="zh-CN" sz="2200" b="1">
                  <a:latin typeface="楷体" panose="02010609060101010101" pitchFamily="49" charset="-122"/>
                  <a:ea typeface="楷体" panose="02010609060101010101" pitchFamily="49" charset="-122"/>
                </a:rPr>
                <a:t>……</a:t>
              </a:r>
              <a:r>
                <a:rPr lang="zh-CN" altLang="en-US" sz="2200" b="1">
                  <a:solidFill>
                    <a:srgbClr val="FF0000"/>
                  </a:solidFill>
                  <a:latin typeface="楷体" panose="02010609060101010101" pitchFamily="49" charset="-122"/>
                  <a:ea typeface="楷体" panose="02010609060101010101" pitchFamily="49" charset="-122"/>
                </a:rPr>
                <a:t>但是</a:t>
              </a:r>
              <a:r>
                <a:rPr lang="en-US" altLang="zh-CN" sz="2200" b="1">
                  <a:solidFill>
                    <a:srgbClr val="FF0000"/>
                  </a:solidFill>
                  <a:latin typeface="楷体" panose="02010609060101010101" pitchFamily="49" charset="-122"/>
                  <a:ea typeface="楷体" panose="02010609060101010101" pitchFamily="49" charset="-122"/>
                </a:rPr>
                <a:t>……</a:t>
              </a:r>
              <a:endParaRPr lang="en-US" altLang="zh-CN" sz="2200" b="1">
                <a:solidFill>
                  <a:srgbClr val="FF0000"/>
                </a:solidFill>
                <a:latin typeface="楷体" pitchFamily="49" charset="-122"/>
                <a:ea typeface="楷体" pitchFamily="49" charset="-122"/>
              </a:endParaRPr>
            </a:p>
            <a:p>
              <a:r>
                <a:rPr lang="en-US" altLang="zh-CN" sz="2200" b="1">
                  <a:latin typeface="楷体" panose="02010609060101010101" pitchFamily="49" charset="-122"/>
                  <a:ea typeface="楷体" panose="02010609060101010101" pitchFamily="49" charset="-122"/>
                </a:rPr>
                <a:t>     ……</a:t>
              </a:r>
              <a:r>
                <a:rPr lang="zh-CN" altLang="en-US" sz="2200" b="1">
                  <a:solidFill>
                    <a:srgbClr val="FF0000"/>
                  </a:solidFill>
                  <a:latin typeface="楷体" panose="02010609060101010101" pitchFamily="49" charset="-122"/>
                  <a:ea typeface="楷体" panose="02010609060101010101" pitchFamily="49" charset="-122"/>
                </a:rPr>
                <a:t>却</a:t>
              </a:r>
              <a:r>
                <a:rPr lang="en-US" altLang="zh-CN" sz="2200" b="1">
                  <a:solidFill>
                    <a:srgbClr val="FF0000"/>
                  </a:solidFill>
                  <a:latin typeface="楷体" panose="02010609060101010101" pitchFamily="49" charset="-122"/>
                  <a:ea typeface="楷体" panose="02010609060101010101" pitchFamily="49" charset="-122"/>
                </a:rPr>
                <a:t>……           </a:t>
              </a:r>
              <a:r>
                <a:rPr lang="en-US" altLang="zh-CN" sz="2200" b="1">
                  <a:latin typeface="楷体" panose="02010609060101010101" pitchFamily="49" charset="-122"/>
                  <a:ea typeface="楷体" panose="02010609060101010101" pitchFamily="49" charset="-122"/>
                </a:rPr>
                <a:t>……</a:t>
              </a:r>
              <a:r>
                <a:rPr lang="zh-CN" altLang="en-US" sz="2200" b="1">
                  <a:solidFill>
                    <a:srgbClr val="FF0000"/>
                  </a:solidFill>
                  <a:latin typeface="楷体" panose="02010609060101010101" pitchFamily="49" charset="-122"/>
                  <a:ea typeface="楷体" panose="02010609060101010101" pitchFamily="49" charset="-122"/>
                </a:rPr>
                <a:t>然而</a:t>
              </a:r>
              <a:r>
                <a:rPr lang="en-US" altLang="zh-CN" sz="2200" b="1">
                  <a:solidFill>
                    <a:srgbClr val="FF0000"/>
                  </a:solidFill>
                  <a:latin typeface="楷体" panose="02010609060101010101" pitchFamily="49" charset="-122"/>
                  <a:ea typeface="楷体" panose="02010609060101010101" pitchFamily="49" charset="-122"/>
                </a:rPr>
                <a:t>……</a:t>
              </a:r>
              <a:endParaRPr lang="en-US" altLang="zh-CN" sz="2200" b="1">
                <a:solidFill>
                  <a:srgbClr val="FF0000"/>
                </a:solidFill>
                <a:latin typeface="楷体" panose="02010609060101010101" pitchFamily="49" charset="-122"/>
                <a:ea typeface="楷体" panose="02010609060101010101" pitchFamily="49" charset="-122"/>
              </a:endParaRPr>
            </a:p>
            <a:p>
              <a:r>
                <a:rPr lang="en-US" altLang="zh-CN" sz="2200" b="1">
                  <a:latin typeface="楷体" panose="02010609060101010101" pitchFamily="49" charset="-122"/>
                  <a:ea typeface="楷体" panose="02010609060101010101" pitchFamily="49" charset="-122"/>
                </a:rPr>
                <a:t>     ……</a:t>
              </a:r>
              <a:r>
                <a:rPr lang="zh-CN" altLang="en-US" sz="2200" b="1">
                  <a:solidFill>
                    <a:srgbClr val="FF0000"/>
                  </a:solidFill>
                  <a:latin typeface="楷体" panose="02010609060101010101" pitchFamily="49" charset="-122"/>
                  <a:ea typeface="楷体" panose="02010609060101010101" pitchFamily="49" charset="-122"/>
                </a:rPr>
                <a:t>但是</a:t>
              </a:r>
              <a:r>
                <a:rPr lang="en-US" altLang="zh-CN" sz="2200" b="1">
                  <a:solidFill>
                    <a:srgbClr val="FF0000"/>
                  </a:solidFill>
                  <a:latin typeface="楷体" panose="02010609060101010101" pitchFamily="49" charset="-122"/>
                  <a:ea typeface="楷体" panose="02010609060101010101" pitchFamily="49" charset="-122"/>
                </a:rPr>
                <a:t>……         </a:t>
              </a:r>
              <a:r>
                <a:rPr lang="zh-CN" altLang="en-US" sz="2200" b="1">
                  <a:latin typeface="楷体" panose="02010609060101010101" pitchFamily="49" charset="-122"/>
                  <a:ea typeface="楷体" panose="02010609060101010101" pitchFamily="49" charset="-122"/>
                </a:rPr>
                <a:t>即使</a:t>
              </a:r>
              <a:r>
                <a:rPr lang="en-US" altLang="zh-CN" sz="2200" b="1">
                  <a:latin typeface="楷体" panose="02010609060101010101" pitchFamily="49" charset="-122"/>
                  <a:ea typeface="楷体" panose="02010609060101010101" pitchFamily="49" charset="-122"/>
                </a:rPr>
                <a:t>……</a:t>
              </a:r>
              <a:r>
                <a:rPr lang="zh-CN" altLang="en-US" sz="2200" b="1">
                  <a:solidFill>
                    <a:srgbClr val="FF0000"/>
                  </a:solidFill>
                  <a:latin typeface="楷体" panose="02010609060101010101" pitchFamily="49" charset="-122"/>
                  <a:ea typeface="楷体" panose="02010609060101010101" pitchFamily="49" charset="-122"/>
                </a:rPr>
                <a:t>也</a:t>
              </a:r>
              <a:r>
                <a:rPr lang="en-US" altLang="zh-CN" sz="2200" b="1">
                  <a:solidFill>
                    <a:srgbClr val="FF0000"/>
                  </a:solidFill>
                  <a:latin typeface="楷体" panose="02010609060101010101" pitchFamily="49" charset="-122"/>
                  <a:ea typeface="楷体" panose="02010609060101010101" pitchFamily="49" charset="-122"/>
                </a:rPr>
                <a:t>……</a:t>
              </a:r>
              <a:endParaRPr lang="en-US" altLang="zh-CN" sz="2200" b="1">
                <a:solidFill>
                  <a:srgbClr val="FF0000"/>
                </a:solidFill>
                <a:latin typeface="楷体" panose="02010609060101010101" pitchFamily="49" charset="-122"/>
                <a:ea typeface="楷体" panose="02010609060101010101" pitchFamily="49" charset="-122"/>
              </a:endParaRPr>
            </a:p>
            <a:p>
              <a:r>
                <a:rPr lang="zh-CN" altLang="en-US" sz="2200" b="1">
                  <a:latin typeface="楷体" panose="02010609060101010101" pitchFamily="49" charset="-122"/>
                  <a:ea typeface="楷体" panose="02010609060101010101" pitchFamily="49" charset="-122"/>
                </a:rPr>
                <a:t>     不是</a:t>
              </a:r>
              <a:r>
                <a:rPr lang="en-US" altLang="zh-CN" sz="2200" b="1">
                  <a:latin typeface="楷体" panose="02010609060101010101" pitchFamily="49" charset="-122"/>
                  <a:ea typeface="楷体" panose="02010609060101010101" pitchFamily="49" charset="-122"/>
                </a:rPr>
                <a:t>……</a:t>
              </a:r>
              <a:r>
                <a:rPr lang="zh-CN" altLang="en-US" sz="2200" b="1">
                  <a:solidFill>
                    <a:srgbClr val="FF0000"/>
                  </a:solidFill>
                  <a:latin typeface="楷体" panose="02010609060101010101" pitchFamily="49" charset="-122"/>
                  <a:ea typeface="楷体" panose="02010609060101010101" pitchFamily="49" charset="-122"/>
                </a:rPr>
                <a:t>而是</a:t>
              </a:r>
              <a:r>
                <a:rPr lang="en-US" altLang="zh-CN" sz="2200" b="1">
                  <a:solidFill>
                    <a:srgbClr val="FF0000"/>
                  </a:solidFill>
                  <a:latin typeface="楷体" panose="02010609060101010101" pitchFamily="49" charset="-122"/>
                  <a:ea typeface="楷体" panose="02010609060101010101" pitchFamily="49" charset="-122"/>
                </a:rPr>
                <a:t>……</a:t>
              </a:r>
              <a:endParaRPr lang="zh-CN" altLang="en-US" sz="2200" b="1">
                <a:solidFill>
                  <a:srgbClr val="FF0000"/>
                </a:solidFill>
                <a:latin typeface="楷体" pitchFamily="49" charset="-122"/>
                <a:ea typeface="楷体" pitchFamily="49" charset="-122"/>
              </a:endParaRPr>
            </a:p>
          </p:txBody>
        </p:sp>
      </p:grpSp>
      <p:grpSp>
        <p:nvGrpSpPr>
          <p:cNvPr id="6" name="组合 5"/>
          <p:cNvGrpSpPr/>
          <p:nvPr/>
        </p:nvGrpSpPr>
        <p:grpSpPr>
          <a:xfrm>
            <a:off x="7608168" y="4312886"/>
            <a:ext cx="4244052" cy="2743077"/>
            <a:chOff x="15209986" y="8625772"/>
            <a:chExt cx="8488103" cy="5486154"/>
          </a:xfrm>
        </p:grpSpPr>
        <p:sp>
          <p:nvSpPr>
            <p:cNvPr id="65" name="圆角矩形 64"/>
            <p:cNvSpPr/>
            <p:nvPr/>
          </p:nvSpPr>
          <p:spPr>
            <a:xfrm>
              <a:off x="15209986" y="9666312"/>
              <a:ext cx="4349621" cy="2188880"/>
            </a:xfrm>
            <a:prstGeom prst="roundRect">
              <a:avLst>
                <a:gd name="adj" fmla="val 0"/>
              </a:avLst>
            </a:prstGeom>
            <a:solidFill>
              <a:srgbClr val="E3F4FD"/>
            </a:solidFill>
            <a:ln>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90000" rIns="90000" bIns="90000" rtlCol="0" anchor="ctr"/>
            <a:lstStyle/>
            <a:p>
              <a:pPr>
                <a:lnSpc>
                  <a:spcPct val="110000"/>
                </a:lnSpc>
              </a:pPr>
              <a:r>
                <a:rPr lang="zh-CN" altLang="en-US" sz="2200" b="1">
                  <a:solidFill>
                    <a:schemeClr val="tx1"/>
                  </a:solidFill>
                  <a:latin typeface="楷体" panose="02010609060101010101" pitchFamily="49" charset="-122"/>
                  <a:ea typeface="楷体" panose="02010609060101010101" pitchFamily="49" charset="-122"/>
                </a:rPr>
                <a:t>阅读时要重点关注后面的内容</a:t>
              </a:r>
              <a:endParaRPr lang="zh-CN" altLang="en-US" sz="2200" b="1">
                <a:solidFill>
                  <a:schemeClr val="tx1"/>
                </a:solidFill>
                <a:latin typeface="楷体" panose="02010609060101010101" pitchFamily="49" charset="-122"/>
                <a:ea typeface="楷体" panose="02010609060101010101" pitchFamily="49" charset="-122"/>
              </a:endParaRPr>
            </a:p>
          </p:txBody>
        </p:sp>
        <p:pic>
          <p:nvPicPr>
            <p:cNvPr id="62" name="图片 61" descr="女教师.png"/>
            <p:cNvPicPr>
              <a:picLocks noChangeAspect="1"/>
            </p:cNvPicPr>
            <p:nvPr/>
          </p:nvPicPr>
          <p:blipFill>
            <a:blip r:embed="rId3"/>
            <a:stretch>
              <a:fillRect/>
            </a:stretch>
          </p:blipFill>
          <p:spPr>
            <a:xfrm>
              <a:off x="18936638" y="8625772"/>
              <a:ext cx="4761451" cy="5486154"/>
            </a:xfrm>
            <a:prstGeom prst="rect">
              <a:avLst/>
            </a:prstGeom>
          </p:spPr>
        </p:pic>
      </p:grpSp>
      <p:pic>
        <p:nvPicPr>
          <p:cNvPr id="9" name="图片 8"/>
          <p:cNvPicPr>
            <a:picLocks noChangeAspect="1"/>
          </p:cNvPicPr>
          <p:nvPr/>
        </p:nvPicPr>
        <p:blipFill>
          <a:blip r:embed="rId4">
            <a:extLst>
              <a:ext uri="{28A0092B-C50C-407E-A947-70E740481C1C}">
                <a14:useLocalDpi xmlns:a14="http://schemas.microsoft.com/office/drawing/2010/main" val="0"/>
              </a:ext>
            </a:extLst>
          </a:blip>
          <a:srcRect l="19213" t="16511" r="0"/>
          <a:stretch>
            <a:fillRect/>
          </a:stretch>
        </p:blipFill>
        <p:spPr>
          <a:xfrm flipH="1">
            <a:off x="9594215" y="133350"/>
            <a:ext cx="2598420" cy="1352550"/>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1000"/>
                                        <p:tgtEl>
                                          <p:spTgt spid="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1000"/>
                                        <p:tgtEl>
                                          <p:spTgt spid="4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 name="TextBox 33"/>
          <p:cNvSpPr txBox="1"/>
          <p:nvPr/>
        </p:nvSpPr>
        <p:spPr>
          <a:xfrm>
            <a:off x="3671096" y="2370465"/>
            <a:ext cx="7105424" cy="506730"/>
          </a:xfrm>
          <a:prstGeom prst="rect">
            <a:avLst/>
          </a:prstGeom>
          <a:noFill/>
        </p:spPr>
        <p:txBody>
          <a:bodyPr wrap="square" rtlCol="0">
            <a:spAutoFit/>
          </a:bodyPr>
          <a:lstStyle/>
          <a:p>
            <a:r>
              <a:rPr lang="zh-CN" altLang="en-US" sz="2700" b="1">
                <a:latin typeface="楷体" panose="02010609060101010101" pitchFamily="49" charset="-122"/>
                <a:ea typeface="楷体" panose="02010609060101010101" pitchFamily="49" charset="-122"/>
              </a:rPr>
              <a:t>语段的层级结构不同，关键词的位置也会不同。</a:t>
            </a:r>
            <a:endParaRPr lang="zh-CN" altLang="en-US" sz="2700" b="1">
              <a:latin typeface="楷体" panose="02010609060101010101" pitchFamily="49" charset="-122"/>
              <a:ea typeface="楷体" panose="02010609060101010101" pitchFamily="49" charset="-122"/>
            </a:endParaRPr>
          </a:p>
        </p:txBody>
      </p:sp>
      <p:grpSp>
        <p:nvGrpSpPr>
          <p:cNvPr id="2" name="组合 1"/>
          <p:cNvGrpSpPr/>
          <p:nvPr/>
        </p:nvGrpSpPr>
        <p:grpSpPr>
          <a:xfrm>
            <a:off x="642035" y="276543"/>
            <a:ext cx="1714500" cy="553085"/>
            <a:chOff x="1277719" y="577149"/>
            <a:chExt cx="3429000" cy="1106170"/>
          </a:xfrm>
        </p:grpSpPr>
        <p:sp>
          <p:nvSpPr>
            <p:cNvPr id="42" name="对角圆角矩形 41"/>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4" name="对角圆角矩形 35"/>
            <p:cNvSpPr/>
            <p:nvPr/>
          </p:nvSpPr>
          <p:spPr>
            <a:xfrm>
              <a:off x="1282218" y="712402"/>
              <a:ext cx="3420000" cy="9450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5" name="文本框 5"/>
            <p:cNvSpPr txBox="1"/>
            <p:nvPr/>
          </p:nvSpPr>
          <p:spPr>
            <a:xfrm>
              <a:off x="1277719" y="577149"/>
              <a:ext cx="3429000" cy="1106170"/>
            </a:xfrm>
            <a:prstGeom prst="rect">
              <a:avLst/>
            </a:prstGeom>
            <a:noFill/>
          </p:spPr>
          <p:txBody>
            <a:bodyPr wrap="none" rtlCol="0" anchor="ctr" anchorCtr="1">
              <a:spAutoFit/>
            </a:bodyPr>
            <a:lstStyle/>
            <a:p>
              <a:pPr algn="ctr"/>
              <a:r>
                <a:rPr lang="zh-CN" altLang="en-US" sz="3000" b="1">
                  <a:solidFill>
                    <a:schemeClr val="bg1"/>
                  </a:solidFill>
                  <a:latin typeface="黑体" panose="02010609060101010101" charset="-122"/>
                  <a:ea typeface="黑体" panose="02010609060101010101" charset="-122"/>
                </a:rPr>
                <a:t>方法便笺</a:t>
              </a:r>
              <a:endParaRPr lang="zh-CN" altLang="en-US" sz="3000" b="1">
                <a:solidFill>
                  <a:schemeClr val="bg1"/>
                </a:solidFill>
                <a:latin typeface="楷体" panose="02010609060101010101" pitchFamily="49" charset="-122"/>
                <a:ea typeface="楷体" panose="02010609060101010101" pitchFamily="49" charset="-122"/>
              </a:endParaRPr>
            </a:p>
          </p:txBody>
        </p:sp>
      </p:grpSp>
      <p:sp>
        <p:nvSpPr>
          <p:cNvPr id="38" name="TextBox 37"/>
          <p:cNvSpPr txBox="1"/>
          <p:nvPr/>
        </p:nvSpPr>
        <p:spPr>
          <a:xfrm>
            <a:off x="630993" y="962226"/>
            <a:ext cx="10965733" cy="506730"/>
          </a:xfrm>
          <a:prstGeom prst="rect">
            <a:avLst/>
          </a:prstGeom>
          <a:noFill/>
        </p:spPr>
        <p:txBody>
          <a:bodyPr wrap="square" rtlCol="0">
            <a:spAutoFit/>
          </a:bodyPr>
          <a:lstStyle/>
          <a:p>
            <a:pPr algn="ctr"/>
            <a:r>
              <a:rPr lang="zh-CN" altLang="en-US" sz="2700" b="1">
                <a:latin typeface="黑体" panose="02010609060101010101" charset="-122"/>
                <a:ea typeface="黑体" panose="02010609060101010101" charset="-122"/>
              </a:rPr>
              <a:t>提取关键词</a:t>
            </a:r>
            <a:r>
              <a:rPr lang="en-US" altLang="zh-CN" sz="2700" b="1">
                <a:latin typeface="黑体" panose="02010609060101010101" charset="-122"/>
                <a:ea typeface="黑体" panose="02010609060101010101" charset="-122"/>
              </a:rPr>
              <a:t>——</a:t>
            </a:r>
            <a:r>
              <a:rPr lang="zh-CN" altLang="en-US" sz="2700" b="1">
                <a:latin typeface="黑体" panose="02010609060101010101" charset="-122"/>
                <a:ea typeface="黑体" panose="02010609060101010101" charset="-122"/>
              </a:rPr>
              <a:t>四关注</a:t>
            </a:r>
            <a:r>
              <a:rPr lang="zh-CN" altLang="en-US" sz="2700" b="1">
                <a:latin typeface="楷体" panose="02010609060101010101" pitchFamily="49" charset="-122"/>
                <a:ea typeface="楷体" panose="02010609060101010101" pitchFamily="49" charset="-122"/>
              </a:rPr>
              <a:t>，</a:t>
            </a:r>
            <a:r>
              <a:rPr lang="zh-CN" altLang="en-US" sz="2700" b="1">
                <a:latin typeface="黑体" panose="02010609060101010101" charset="-122"/>
                <a:ea typeface="黑体" panose="02010609060101010101" charset="-122"/>
              </a:rPr>
              <a:t>一检查</a:t>
            </a:r>
            <a:endParaRPr lang="zh-CN" altLang="en-US" sz="2700" b="1">
              <a:latin typeface="黑体" panose="02010609060101010101" charset="-122"/>
              <a:ea typeface="黑体" panose="02010609060101010101" charset="-122"/>
            </a:endParaRPr>
          </a:p>
        </p:txBody>
      </p:sp>
      <p:grpSp>
        <p:nvGrpSpPr>
          <p:cNvPr id="4" name="组合 3"/>
          <p:cNvGrpSpPr/>
          <p:nvPr/>
        </p:nvGrpSpPr>
        <p:grpSpPr>
          <a:xfrm>
            <a:off x="875506" y="1572752"/>
            <a:ext cx="1702735" cy="450000"/>
            <a:chOff x="1744662" y="2857472"/>
            <a:chExt cx="3405470" cy="900000"/>
          </a:xfrm>
        </p:grpSpPr>
        <p:sp>
          <p:nvSpPr>
            <p:cNvPr id="29" name="矩形 28"/>
            <p:cNvSpPr/>
            <p:nvPr/>
          </p:nvSpPr>
          <p:spPr>
            <a:xfrm>
              <a:off x="1744662" y="2857472"/>
              <a:ext cx="2894973" cy="90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700">
                  <a:solidFill>
                    <a:schemeClr val="bg1"/>
                  </a:solidFill>
                  <a:latin typeface="黑体" panose="02010609060101010101" charset="-122"/>
                  <a:ea typeface="黑体" panose="02010609060101010101" charset="-122"/>
                </a:rPr>
                <a:t>四关注</a:t>
              </a:r>
              <a:endParaRPr lang="zh-CN" altLang="en-US" sz="2700">
                <a:solidFill>
                  <a:schemeClr val="bg1"/>
                </a:solidFill>
                <a:latin typeface="黑体" panose="02010609060101010101" charset="-122"/>
                <a:ea typeface="黑体" panose="02010609060101010101" charset="-122"/>
              </a:endParaRPr>
            </a:p>
          </p:txBody>
        </p:sp>
        <p:sp>
          <p:nvSpPr>
            <p:cNvPr id="3" name="椭圆 2"/>
            <p:cNvSpPr/>
            <p:nvPr/>
          </p:nvSpPr>
          <p:spPr>
            <a:xfrm>
              <a:off x="4250132" y="2857472"/>
              <a:ext cx="900000" cy="90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 name="组合 7"/>
          <p:cNvGrpSpPr/>
          <p:nvPr/>
        </p:nvGrpSpPr>
        <p:grpSpPr>
          <a:xfrm>
            <a:off x="875506" y="2370465"/>
            <a:ext cx="2615570" cy="3470803"/>
            <a:chOff x="1744662" y="4049688"/>
            <a:chExt cx="5231140" cy="6941606"/>
          </a:xfrm>
        </p:grpSpPr>
        <p:cxnSp>
          <p:nvCxnSpPr>
            <p:cNvPr id="41" name="直接连接符 40"/>
            <p:cNvCxnSpPr/>
            <p:nvPr/>
          </p:nvCxnSpPr>
          <p:spPr>
            <a:xfrm rot="5400000">
              <a:off x="-985977" y="7804897"/>
              <a:ext cx="6372000" cy="794"/>
            </a:xfrm>
            <a:prstGeom prst="line">
              <a:avLst/>
            </a:prstGeom>
            <a:ln w="19050">
              <a:solidFill>
                <a:srgbClr val="77A243"/>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744662" y="4049688"/>
              <a:ext cx="5231140" cy="900000"/>
              <a:chOff x="7461255" y="4416902"/>
              <a:chExt cx="5231140" cy="900000"/>
            </a:xfrm>
          </p:grpSpPr>
          <p:sp>
            <p:nvSpPr>
              <p:cNvPr id="5" name="圆角矩形 4"/>
              <p:cNvSpPr/>
              <p:nvPr/>
            </p:nvSpPr>
            <p:spPr>
              <a:xfrm>
                <a:off x="7911255" y="4416902"/>
                <a:ext cx="4781140" cy="900000"/>
              </a:xfrm>
              <a:prstGeom prst="roundRect">
                <a:avLst/>
              </a:prstGeom>
              <a:solidFill>
                <a:srgbClr val="77A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黑体" panose="02010609060101010101" charset="-122"/>
                    <a:ea typeface="黑体" panose="02010609060101010101" charset="-122"/>
                  </a:rPr>
                  <a:t> 关注层次结构</a:t>
                </a:r>
                <a:endParaRPr lang="zh-CN" altLang="en-US" sz="2400">
                  <a:latin typeface="黑体" panose="02010609060101010101" charset="-122"/>
                  <a:ea typeface="黑体" panose="02010609060101010101" charset="-122"/>
                </a:endParaRPr>
              </a:p>
            </p:txBody>
          </p:sp>
          <p:sp>
            <p:nvSpPr>
              <p:cNvPr id="40" name="椭圆 39"/>
              <p:cNvSpPr/>
              <p:nvPr/>
            </p:nvSpPr>
            <p:spPr>
              <a:xfrm>
                <a:off x="7461255" y="4416902"/>
                <a:ext cx="900000" cy="900000"/>
              </a:xfrm>
              <a:prstGeom prst="ellipse">
                <a:avLst/>
              </a:prstGeom>
              <a:solidFill>
                <a:srgbClr val="77A243"/>
              </a:solidFill>
              <a:ln w="762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7" name="椭圆 36"/>
              <p:cNvSpPr/>
              <p:nvPr/>
            </p:nvSpPr>
            <p:spPr>
              <a:xfrm>
                <a:off x="7539380" y="4506902"/>
                <a:ext cx="720000" cy="720000"/>
              </a:xfrm>
              <a:prstGeom prst="ellipse">
                <a:avLst/>
              </a:prstGeom>
              <a:solidFill>
                <a:srgbClr val="77A243"/>
              </a:solidFill>
              <a:ln w="38100">
                <a:solidFill>
                  <a:srgbClr val="E3F4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latin typeface="黑体" panose="02010609060101010101" charset="-122"/>
                    <a:ea typeface="黑体" panose="02010609060101010101" charset="-122"/>
                  </a:rPr>
                  <a:t>四</a:t>
                </a:r>
                <a:endParaRPr lang="zh-CN" altLang="en-US" sz="2200" b="1">
                  <a:latin typeface="黑体" panose="02010609060101010101" charset="-122"/>
                  <a:ea typeface="黑体" panose="02010609060101010101" charset="-122"/>
                </a:endParaRPr>
              </a:p>
            </p:txBody>
          </p:sp>
        </p:grpSp>
      </p:grpSp>
      <p:grpSp>
        <p:nvGrpSpPr>
          <p:cNvPr id="61" name="组合 60"/>
          <p:cNvGrpSpPr/>
          <p:nvPr/>
        </p:nvGrpSpPr>
        <p:grpSpPr>
          <a:xfrm>
            <a:off x="1103380" y="3356992"/>
            <a:ext cx="9813527" cy="1500505"/>
            <a:chOff x="2200410" y="6713984"/>
            <a:chExt cx="19627055" cy="3001010"/>
          </a:xfrm>
        </p:grpSpPr>
        <p:sp>
          <p:nvSpPr>
            <p:cNvPr id="35" name="圆角矩形 34"/>
            <p:cNvSpPr/>
            <p:nvPr/>
          </p:nvSpPr>
          <p:spPr>
            <a:xfrm>
              <a:off x="2464570" y="6754836"/>
              <a:ext cx="3384000" cy="968400"/>
            </a:xfrm>
            <a:prstGeom prst="roundRect">
              <a:avLst/>
            </a:prstGeom>
            <a:solidFill>
              <a:schemeClr val="bg1"/>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pitchFamily="49" charset="-122"/>
                  <a:ea typeface="楷体" panose="02010609060101010101" pitchFamily="49" charset="-122"/>
                </a:rPr>
                <a:t>语段结构</a:t>
              </a:r>
              <a:endParaRPr lang="zh-CN" altLang="en-US" sz="2400" b="1">
                <a:solidFill>
                  <a:srgbClr val="FF0000"/>
                </a:solidFill>
                <a:latin typeface="楷体" pitchFamily="49" charset="-122"/>
                <a:ea typeface="楷体" pitchFamily="49" charset="-122"/>
              </a:endParaRPr>
            </a:p>
          </p:txBody>
        </p:sp>
        <p:sp>
          <p:nvSpPr>
            <p:cNvPr id="36" name="圆角矩形 35"/>
            <p:cNvSpPr/>
            <p:nvPr/>
          </p:nvSpPr>
          <p:spPr>
            <a:xfrm>
              <a:off x="2200410" y="8730744"/>
              <a:ext cx="3648710" cy="970280"/>
            </a:xfrm>
            <a:prstGeom prst="roundRect">
              <a:avLst/>
            </a:prstGeom>
            <a:solidFill>
              <a:schemeClr val="bg1"/>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楷体" panose="02010609060101010101" pitchFamily="49" charset="-122"/>
                  <a:ea typeface="楷体" panose="02010609060101010101" pitchFamily="49" charset="-122"/>
                </a:rPr>
                <a:t>关键词位置</a:t>
              </a:r>
              <a:endParaRPr lang="zh-CN" altLang="en-US" sz="2400" b="1">
                <a:solidFill>
                  <a:srgbClr val="FF0000"/>
                </a:solidFill>
                <a:latin typeface="楷体" panose="02010609060101010101" pitchFamily="49" charset="-122"/>
                <a:ea typeface="楷体" panose="02010609060101010101" pitchFamily="49" charset="-122"/>
              </a:endParaRPr>
            </a:p>
          </p:txBody>
        </p:sp>
        <p:grpSp>
          <p:nvGrpSpPr>
            <p:cNvPr id="60" name="组合 59"/>
            <p:cNvGrpSpPr/>
            <p:nvPr/>
          </p:nvGrpSpPr>
          <p:grpSpPr>
            <a:xfrm>
              <a:off x="6391884" y="6713984"/>
              <a:ext cx="15435580" cy="3001010"/>
              <a:chOff x="6391884" y="6713984"/>
              <a:chExt cx="15435580" cy="3001010"/>
            </a:xfrm>
          </p:grpSpPr>
          <p:sp>
            <p:nvSpPr>
              <p:cNvPr id="39" name="圆角矩形 38"/>
              <p:cNvSpPr/>
              <p:nvPr/>
            </p:nvSpPr>
            <p:spPr>
              <a:xfrm>
                <a:off x="6391884" y="6713984"/>
                <a:ext cx="385826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总分式语段</a:t>
                </a:r>
                <a:endParaRPr lang="zh-CN" altLang="en-US" sz="2400" b="1">
                  <a:solidFill>
                    <a:schemeClr val="tx1"/>
                  </a:solidFill>
                  <a:latin typeface="楷体" pitchFamily="49" charset="-122"/>
                  <a:ea typeface="楷体" pitchFamily="49" charset="-122"/>
                </a:endParaRPr>
              </a:p>
            </p:txBody>
          </p:sp>
          <p:sp>
            <p:nvSpPr>
              <p:cNvPr id="43" name="圆角矩形 42"/>
              <p:cNvSpPr/>
              <p:nvPr/>
            </p:nvSpPr>
            <p:spPr>
              <a:xfrm>
                <a:off x="10250144" y="6713984"/>
                <a:ext cx="357378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递进式语段</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46" name="圆角矩形 45"/>
              <p:cNvSpPr/>
              <p:nvPr/>
            </p:nvSpPr>
            <p:spPr>
              <a:xfrm>
                <a:off x="14180793" y="6713984"/>
                <a:ext cx="378460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转折式语段</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47" name="圆角矩形 46"/>
              <p:cNvSpPr/>
              <p:nvPr/>
            </p:nvSpPr>
            <p:spPr>
              <a:xfrm>
                <a:off x="17965393" y="6713984"/>
                <a:ext cx="386207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并列式语段</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48" name="圆角矩形 47"/>
              <p:cNvSpPr/>
              <p:nvPr/>
            </p:nvSpPr>
            <p:spPr>
              <a:xfrm>
                <a:off x="6536536" y="8714248"/>
                <a:ext cx="3429024" cy="100013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总说段中</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49" name="圆角矩形 48"/>
              <p:cNvSpPr/>
              <p:nvPr/>
            </p:nvSpPr>
            <p:spPr>
              <a:xfrm>
                <a:off x="10393654" y="8714234"/>
                <a:ext cx="378587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最末层次中</a:t>
                </a:r>
                <a:endParaRPr lang="zh-CN" altLang="en-US" sz="900" b="1">
                  <a:solidFill>
                    <a:schemeClr val="tx1"/>
                  </a:solidFill>
                  <a:latin typeface="楷体" pitchFamily="49" charset="-122"/>
                  <a:ea typeface="楷体" pitchFamily="49" charset="-122"/>
                </a:endParaRPr>
              </a:p>
            </p:txBody>
          </p:sp>
          <p:sp>
            <p:nvSpPr>
              <p:cNvPr id="50" name="圆角矩形 49"/>
              <p:cNvSpPr/>
              <p:nvPr/>
            </p:nvSpPr>
            <p:spPr>
              <a:xfrm>
                <a:off x="14323278" y="8714248"/>
                <a:ext cx="3430800" cy="100013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转折段中</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2" name="圆角矩形 51"/>
              <p:cNvSpPr/>
              <p:nvPr/>
            </p:nvSpPr>
            <p:spPr>
              <a:xfrm>
                <a:off x="18037784" y="8714234"/>
                <a:ext cx="3789680" cy="100076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楷体" panose="02010609060101010101" pitchFamily="49" charset="-122"/>
                    <a:ea typeface="楷体" panose="02010609060101010101" pitchFamily="49" charset="-122"/>
                  </a:rPr>
                  <a:t>多个层次中</a:t>
                </a:r>
                <a:endParaRPr lang="zh-CN" altLang="en-US" sz="2400" b="1">
                  <a:solidFill>
                    <a:schemeClr val="tx1"/>
                  </a:solidFill>
                  <a:latin typeface="楷体" panose="02010609060101010101" pitchFamily="49" charset="-122"/>
                  <a:ea typeface="楷体" panose="02010609060101010101" pitchFamily="49" charset="-122"/>
                </a:endParaRPr>
              </a:p>
            </p:txBody>
          </p:sp>
          <p:cxnSp>
            <p:nvCxnSpPr>
              <p:cNvPr id="53" name="直接连接符 52"/>
              <p:cNvCxnSpPr/>
              <p:nvPr/>
            </p:nvCxnSpPr>
            <p:spPr>
              <a:xfrm rot="5400000">
                <a:off x="7536668" y="8213388"/>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11537990" y="8213388"/>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15538518" y="8253295"/>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a:off x="19396170" y="8253295"/>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58" name="TextBox 57"/>
          <p:cNvSpPr txBox="1"/>
          <p:nvPr/>
        </p:nvSpPr>
        <p:spPr>
          <a:xfrm>
            <a:off x="1271464" y="5392241"/>
            <a:ext cx="9469052" cy="835025"/>
          </a:xfrm>
          <a:prstGeom prst="rect">
            <a:avLst/>
          </a:prstGeom>
          <a:solidFill>
            <a:schemeClr val="bg1"/>
          </a:solidFill>
          <a:ln>
            <a:solidFill>
              <a:srgbClr val="00C85F"/>
            </a:solidFill>
            <a:prstDash val="dash"/>
          </a:ln>
        </p:spPr>
        <p:txBody>
          <a:bodyPr wrap="square" rtlCol="0">
            <a:spAutoFit/>
          </a:bodyPr>
          <a:lstStyle/>
          <a:p>
            <a:pPr>
              <a:lnSpc>
                <a:spcPct val="110000"/>
              </a:lnSpc>
            </a:pPr>
            <a:r>
              <a:rPr lang="zh-CN" altLang="en-US" sz="2200" b="1">
                <a:latin typeface="楷体" panose="02010609060101010101" pitchFamily="49" charset="-122"/>
                <a:ea typeface="楷体" panose="02010609060101010101" pitchFamily="49" charset="-122"/>
              </a:rPr>
              <a:t>注意：在分析语段结构后，可先概括出关键词所在语段的大意，再根据段意去提取关键词</a:t>
            </a:r>
            <a:r>
              <a:rPr lang="zh-CN" altLang="en-US" sz="2200">
                <a:latin typeface="楷体" panose="02010609060101010101" pitchFamily="49" charset="-122"/>
                <a:ea typeface="楷体" panose="02010609060101010101" pitchFamily="49" charset="-122"/>
              </a:rPr>
              <a:t>。</a:t>
            </a:r>
            <a:endParaRPr lang="en-US" altLang="zh-CN" sz="2200">
              <a:latin typeface="楷体" pitchFamily="49" charset="-122"/>
              <a:ea typeface="楷体" pitchFamily="49"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9427845" y="133350"/>
            <a:ext cx="2764790" cy="1439545"/>
          </a:xfrm>
          <a:prstGeom prst="rect">
            <a:avLst/>
          </a:prstGeom>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1000"/>
                                        <p:tgtEl>
                                          <p:spTgt spid="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up)">
                                      <p:cBhvr>
                                        <p:cTn id="17" dur="1000"/>
                                        <p:tgtEl>
                                          <p:spTgt spid="6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rcRect l="19213" t="16511" r="0"/>
          <a:stretch>
            <a:fillRect/>
          </a:stretch>
        </p:blipFill>
        <p:spPr>
          <a:xfrm flipH="1">
            <a:off x="9119235" y="133350"/>
            <a:ext cx="3073400" cy="1600200"/>
          </a:xfrm>
          <a:prstGeom prst="rect">
            <a:avLst/>
          </a:prstGeom>
          <a:effectLst/>
        </p:spPr>
      </p:pic>
      <p:sp>
        <p:nvSpPr>
          <p:cNvPr id="100" name="文本框 99"/>
          <p:cNvSpPr txBox="1"/>
          <p:nvPr/>
        </p:nvSpPr>
        <p:spPr>
          <a:xfrm>
            <a:off x="183515" y="332105"/>
            <a:ext cx="11292840" cy="4892675"/>
          </a:xfrm>
          <a:prstGeom prst="rect">
            <a:avLst/>
          </a:prstGeom>
          <a:noFill/>
          <a:ln w="9525">
            <a:noFill/>
          </a:ln>
        </p:spPr>
        <p:txBody>
          <a:bodyPr wrap="square">
            <a:spAutoFit/>
          </a:bodyPr>
          <a:lstStyle/>
          <a:p>
            <a:pPr indent="266700">
              <a:lnSpc>
                <a:spcPct val="130000"/>
              </a:lnSpc>
              <a:spcBef>
                <a:spcPct val="0"/>
              </a:spcBef>
              <a:spcAft>
                <a:spcPct val="0"/>
              </a:spcAft>
            </a:pPr>
            <a:r>
              <a:rPr lang="zh-CN" sz="2000" b="0">
                <a:ea typeface="黑体" panose="02010609060101010101" charset="-122"/>
              </a:rPr>
              <a:t>【典题</a:t>
            </a:r>
            <a:r>
              <a:rPr lang="en-US" sz="2000" b="0">
                <a:latin typeface="Times New Roman" panose="02020603050405020304" charset="0"/>
                <a:ea typeface="黑体" panose="02010609060101010101" charset="-122"/>
              </a:rPr>
              <a:t>13</a:t>
            </a:r>
            <a:r>
              <a:rPr lang="zh-CN" sz="2000" b="0">
                <a:ea typeface="黑体" panose="02010609060101010101" charset="-122"/>
              </a:rPr>
              <a:t>】</a:t>
            </a:r>
            <a:r>
              <a:rPr lang="zh-CN" sz="2000" b="0">
                <a:ea typeface="宋体" panose="02010600030101010101" pitchFamily="2" charset="-122"/>
              </a:rPr>
              <a:t>提取所给材料的主要信息</a:t>
            </a:r>
            <a:r>
              <a:rPr lang="zh-CN" sz="2000" b="0">
                <a:latin typeface="Times New Roman" panose="02020603050405020304" charset="0"/>
                <a:ea typeface="MingLiU_HKSCS" panose="02020500000000000000" charset="-120"/>
              </a:rPr>
              <a:t>，</a:t>
            </a:r>
            <a:r>
              <a:rPr lang="zh-CN" sz="2000" b="0">
                <a:ea typeface="宋体" panose="02010600030101010101" pitchFamily="2" charset="-122"/>
              </a:rPr>
              <a:t>在横线处写出四个关键词。</a:t>
            </a:r>
            <a:r>
              <a:rPr lang="zh-CN" sz="2000" b="0">
                <a:cs typeface="仿宋_GB2312" charset="0"/>
              </a:rPr>
              <a:t>        引力全称万有引力</a:t>
            </a:r>
            <a:r>
              <a:rPr lang="zh-CN" sz="2000" b="0">
                <a:ea typeface="MingLiU_HKSCS" panose="02020500000000000000" charset="-120"/>
              </a:rPr>
              <a:t>，</a:t>
            </a:r>
            <a:r>
              <a:rPr lang="zh-CN" sz="2000" b="0">
                <a:cs typeface="仿宋_GB2312" charset="0"/>
              </a:rPr>
              <a:t>指具有质量的物体之间加速靠近的</a:t>
            </a:r>
            <a:r>
              <a:rPr lang="zh-CN" sz="2000" b="0">
                <a:latin typeface="Times New Roman" panose="02020603050405020304" charset="0"/>
                <a:cs typeface="仿宋_GB2312" charset="0"/>
              </a:rPr>
              <a:t>趋势</a:t>
            </a:r>
            <a:r>
              <a:rPr lang="zh-CN" sz="2000" b="0">
                <a:ea typeface="MingLiU_HKSCS" panose="02020500000000000000" charset="-120"/>
              </a:rPr>
              <a:t>，</a:t>
            </a:r>
            <a:r>
              <a:rPr lang="zh-CN" sz="2000" b="0">
                <a:latin typeface="Times New Roman" panose="02020603050405020304" charset="0"/>
                <a:cs typeface="仿宋_GB2312" charset="0"/>
              </a:rPr>
              <a:t>简单说就是物体之间相互吸引的作用力。在爱因斯坦广义相对论的视野里</a:t>
            </a:r>
            <a:r>
              <a:rPr lang="zh-CN" sz="2000" b="0">
                <a:ea typeface="MingLiU_HKSCS" panose="02020500000000000000" charset="-120"/>
              </a:rPr>
              <a:t>，</a:t>
            </a:r>
            <a:r>
              <a:rPr lang="zh-CN" sz="2000" b="0">
                <a:latin typeface="Times New Roman" panose="02020603050405020304" charset="0"/>
                <a:cs typeface="仿宋_GB2312" charset="0"/>
              </a:rPr>
              <a:t>引力等价于弯曲的时空。而引力波就是在弯曲的时空这个大背景下</a:t>
            </a:r>
            <a:r>
              <a:rPr lang="zh-CN" sz="2000" b="0">
                <a:ea typeface="MingLiU_HKSCS" panose="02020500000000000000" charset="-120"/>
              </a:rPr>
              <a:t>，</a:t>
            </a:r>
            <a:r>
              <a:rPr lang="zh-CN" sz="2000" b="0">
                <a:latin typeface="Times New Roman" panose="02020603050405020304" charset="0"/>
                <a:cs typeface="仿宋_GB2312" charset="0"/>
              </a:rPr>
              <a:t>当发生有质量的物体加速运动导致的扰动时</a:t>
            </a:r>
            <a:r>
              <a:rPr lang="zh-CN" sz="2000" b="0">
                <a:ea typeface="MingLiU_HKSCS" panose="02020500000000000000" charset="-120"/>
              </a:rPr>
              <a:t>，</a:t>
            </a:r>
            <a:r>
              <a:rPr lang="zh-CN" sz="2000" b="0">
                <a:latin typeface="Times New Roman" panose="02020603050405020304" charset="0"/>
                <a:cs typeface="仿宋_GB2312" charset="0"/>
              </a:rPr>
              <a:t>由此产生的波动如波纹一样向外传播的现象。        一个世纪前</a:t>
            </a:r>
            <a:r>
              <a:rPr lang="zh-CN" sz="2000" b="0">
                <a:ea typeface="MingLiU_HKSCS" panose="02020500000000000000" charset="-120"/>
              </a:rPr>
              <a:t>，</a:t>
            </a:r>
            <a:r>
              <a:rPr lang="zh-CN" sz="2000" b="0">
                <a:latin typeface="Times New Roman" panose="02020603050405020304" charset="0"/>
                <a:cs typeface="仿宋_GB2312" charset="0"/>
              </a:rPr>
              <a:t>爱因斯坦预测了引力波的存在</a:t>
            </a:r>
            <a:r>
              <a:rPr lang="zh-CN" sz="2000" b="0">
                <a:ea typeface="MingLiU_HKSCS" panose="02020500000000000000" charset="-120"/>
              </a:rPr>
              <a:t>，</a:t>
            </a:r>
            <a:r>
              <a:rPr lang="zh-CN" sz="2000" b="0">
                <a:latin typeface="Times New Roman" panose="02020603050405020304" charset="0"/>
                <a:cs typeface="仿宋_GB2312" charset="0"/>
              </a:rPr>
              <a:t>但近百年来</a:t>
            </a:r>
            <a:r>
              <a:rPr lang="zh-CN" sz="2000" b="0">
                <a:ea typeface="MingLiU_HKSCS" panose="02020500000000000000" charset="-120"/>
              </a:rPr>
              <a:t>，</a:t>
            </a:r>
            <a:r>
              <a:rPr lang="zh-CN" sz="2000" b="0">
                <a:latin typeface="Times New Roman" panose="02020603050405020304" charset="0"/>
                <a:cs typeface="仿宋_GB2312" charset="0"/>
              </a:rPr>
              <a:t>科学家们并未找到证明它存在的直接证据。华盛顿当地时间</a:t>
            </a:r>
            <a:r>
              <a:rPr lang="en-US" sz="2000" b="0">
                <a:latin typeface="Times New Roman" panose="02020603050405020304" charset="0"/>
                <a:cs typeface="仿宋_GB2312" charset="0"/>
              </a:rPr>
              <a:t>2016</a:t>
            </a:r>
            <a:r>
              <a:rPr lang="zh-CN" sz="2000" b="0">
                <a:cs typeface="仿宋_GB2312" charset="0"/>
              </a:rPr>
              <a:t>年</a:t>
            </a:r>
            <a:r>
              <a:rPr lang="en-US" sz="2000" b="0">
                <a:latin typeface="Times New Roman" panose="02020603050405020304" charset="0"/>
                <a:cs typeface="仿宋_GB2312" charset="0"/>
              </a:rPr>
              <a:t>2</a:t>
            </a:r>
            <a:r>
              <a:rPr lang="zh-CN" sz="2000" b="0">
                <a:cs typeface="仿宋_GB2312" charset="0"/>
              </a:rPr>
              <a:t>月</a:t>
            </a:r>
            <a:r>
              <a:rPr lang="en-US" sz="2000" b="0">
                <a:latin typeface="Times New Roman" panose="02020603050405020304" charset="0"/>
                <a:cs typeface="仿宋_GB2312" charset="0"/>
              </a:rPr>
              <a:t>11</a:t>
            </a:r>
            <a:r>
              <a:rPr lang="zh-CN" sz="2000" b="0">
                <a:cs typeface="仿宋_GB2312" charset="0"/>
              </a:rPr>
              <a:t>日</a:t>
            </a:r>
            <a:r>
              <a:rPr lang="zh-CN" sz="2000" b="0">
                <a:ea typeface="MingLiU_HKSCS" panose="02020500000000000000" charset="-120"/>
              </a:rPr>
              <a:t>，</a:t>
            </a:r>
            <a:r>
              <a:rPr lang="zh-CN" sz="2000" b="0">
                <a:cs typeface="仿宋_GB2312" charset="0"/>
              </a:rPr>
              <a:t>美国激光干涉引力波观测台</a:t>
            </a:r>
            <a:r>
              <a:rPr lang="en-US" sz="2000" b="0">
                <a:latin typeface="Times New Roman" panose="02020603050405020304" charset="0"/>
                <a:cs typeface="仿宋_GB2312" charset="0"/>
              </a:rPr>
              <a:t>(LIGO)</a:t>
            </a:r>
            <a:r>
              <a:rPr lang="zh-CN" sz="2000" b="0">
                <a:cs typeface="仿宋_GB2312" charset="0"/>
              </a:rPr>
              <a:t>实验组召开新闻发布会</a:t>
            </a:r>
            <a:r>
              <a:rPr lang="zh-CN" sz="2000" b="0">
                <a:ea typeface="MingLiU_HKSCS" panose="02020500000000000000" charset="-120"/>
              </a:rPr>
              <a:t>，</a:t>
            </a:r>
            <a:r>
              <a:rPr lang="zh-CN" sz="2000" b="0">
                <a:cs typeface="仿宋_GB2312" charset="0"/>
              </a:rPr>
              <a:t>宣布首次直接观测到了由两颗恒星级黑洞</a:t>
            </a:r>
            <a:r>
              <a:rPr lang="en-US" sz="2000" b="0">
                <a:latin typeface="Times New Roman" panose="02020603050405020304" charset="0"/>
                <a:cs typeface="仿宋_GB2312" charset="0"/>
              </a:rPr>
              <a:t>13</a:t>
            </a:r>
            <a:r>
              <a:rPr lang="zh-CN" sz="2000" b="0">
                <a:cs typeface="仿宋_GB2312" charset="0"/>
              </a:rPr>
              <a:t>亿年前并合产生的引力波。这是科学史上又一次具有划时代意义的发现。         引力波</a:t>
            </a:r>
            <a:r>
              <a:rPr lang="zh-CN" sz="2000" b="0">
                <a:latin typeface="Times New Roman" panose="02020603050405020304" charset="0"/>
                <a:cs typeface="仿宋_GB2312" charset="0"/>
              </a:rPr>
              <a:t>的发现对普通人的生活会产生什么影响？科学家们表示</a:t>
            </a:r>
            <a:r>
              <a:rPr lang="zh-CN" sz="2000" b="0">
                <a:ea typeface="MingLiU_HKSCS" panose="02020500000000000000" charset="-120"/>
              </a:rPr>
              <a:t>，</a:t>
            </a:r>
            <a:r>
              <a:rPr lang="zh-CN" sz="2000" b="0">
                <a:latin typeface="Times New Roman" panose="02020603050405020304" charset="0"/>
                <a:cs typeface="仿宋_GB2312" charset="0"/>
              </a:rPr>
              <a:t>一个新的重大科学发现</a:t>
            </a:r>
            <a:r>
              <a:rPr lang="zh-CN" sz="2000" b="0">
                <a:ea typeface="MingLiU_HKSCS" panose="02020500000000000000" charset="-120"/>
              </a:rPr>
              <a:t>，</a:t>
            </a:r>
            <a:r>
              <a:rPr lang="zh-CN" sz="2000" b="0">
                <a:latin typeface="Times New Roman" panose="02020603050405020304" charset="0"/>
                <a:cs typeface="仿宋_GB2312" charset="0"/>
              </a:rPr>
              <a:t>总会给人类社会带来无法预估的发展。</a:t>
            </a:r>
            <a:r>
              <a:rPr lang="en-US" sz="2000" b="0">
                <a:latin typeface="Times New Roman" panose="02020603050405020304" charset="0"/>
                <a:cs typeface="仿宋_GB2312" charset="0"/>
              </a:rPr>
              <a:t>18</a:t>
            </a:r>
            <a:r>
              <a:rPr lang="zh-CN" sz="2000" b="0">
                <a:cs typeface="仿宋_GB2312" charset="0"/>
              </a:rPr>
              <a:t>世纪描述电磁波的麦克斯韦理论确认的时候</a:t>
            </a:r>
            <a:r>
              <a:rPr lang="zh-CN" sz="2000" b="0">
                <a:ea typeface="MingLiU_HKSCS" panose="02020500000000000000" charset="-120"/>
              </a:rPr>
              <a:t>，</a:t>
            </a:r>
            <a:r>
              <a:rPr lang="zh-CN" sz="2000" b="0">
                <a:cs typeface="仿宋_GB2312" charset="0"/>
              </a:rPr>
              <a:t>也没有人知道会给人类带来什么</a:t>
            </a:r>
            <a:r>
              <a:rPr lang="zh-CN" sz="2000" b="0">
                <a:ea typeface="MingLiU_HKSCS" panose="02020500000000000000" charset="-120"/>
              </a:rPr>
              <a:t>，</a:t>
            </a:r>
            <a:r>
              <a:rPr lang="zh-CN" sz="2000" b="0">
                <a:cs typeface="仿宋_GB2312" charset="0"/>
              </a:rPr>
              <a:t>但是现在不管是电视机还是移动电话</a:t>
            </a:r>
            <a:r>
              <a:rPr lang="zh-CN" sz="2000" b="0">
                <a:ea typeface="MingLiU_HKSCS" panose="02020500000000000000" charset="-120"/>
              </a:rPr>
              <a:t>，</a:t>
            </a:r>
            <a:r>
              <a:rPr lang="zh-CN" sz="2000" b="0">
                <a:cs typeface="仿宋_GB2312" charset="0"/>
              </a:rPr>
              <a:t>都与电磁现象有关。
</a:t>
            </a:r>
            <a:endParaRPr lang="zh-CN" altLang="en-US" sz="2000"/>
          </a:p>
        </p:txBody>
      </p:sp>
      <p:sp>
        <p:nvSpPr>
          <p:cNvPr id="2" name="文本框 1"/>
          <p:cNvSpPr txBox="1"/>
          <p:nvPr/>
        </p:nvSpPr>
        <p:spPr>
          <a:xfrm>
            <a:off x="1124585" y="5750560"/>
            <a:ext cx="10076180" cy="521970"/>
          </a:xfrm>
          <a:prstGeom prst="rect">
            <a:avLst/>
          </a:prstGeom>
          <a:noFill/>
          <a:ln w="9525">
            <a:noFill/>
          </a:ln>
        </p:spPr>
        <p:txBody>
          <a:bodyPr wrap="square">
            <a:spAutoFit/>
          </a:bodyPr>
          <a:lstStyle/>
          <a:p>
            <a:pPr indent="266700"/>
            <a:r>
              <a:rPr lang="zh-CN" sz="2800" b="0">
                <a:solidFill>
                  <a:srgbClr val="FF0000"/>
                </a:solidFill>
                <a:ea typeface="黑体" panose="02010609060101010101" charset="-122"/>
              </a:rPr>
              <a:t>【参考答案】</a:t>
            </a:r>
            <a:r>
              <a:rPr lang="zh-CN" sz="2800" b="0">
                <a:solidFill>
                  <a:srgbClr val="FF0000"/>
                </a:solidFill>
                <a:cs typeface="楷体_GB2312" charset="0"/>
              </a:rPr>
              <a:t>引力波　首次</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或：美国</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　发现　影响</a:t>
            </a:r>
            <a:r>
              <a:rPr lang="en-US" sz="2800" b="0">
                <a:solidFill>
                  <a:srgbClr val="FF0000"/>
                </a:solidFill>
                <a:latin typeface="Times New Roman" panose="02020603050405020304" charset="0"/>
                <a:cs typeface="楷体_GB2312" charset="0"/>
              </a:rPr>
              <a:t>(</a:t>
            </a:r>
            <a:r>
              <a:rPr lang="zh-CN" sz="2800" b="0">
                <a:solidFill>
                  <a:srgbClr val="FF0000"/>
                </a:solidFill>
                <a:cs typeface="楷体_GB2312" charset="0"/>
              </a:rPr>
              <a:t>或：意义</a:t>
            </a:r>
            <a:r>
              <a:rPr lang="en-US" sz="2800" b="0">
                <a:solidFill>
                  <a:srgbClr val="FF0000"/>
                </a:solidFill>
                <a:latin typeface="Times New Roman" panose="02020603050405020304" charset="0"/>
                <a:cs typeface="楷体_GB2312" charset="0"/>
              </a:rPr>
              <a:t>)</a:t>
            </a:r>
            <a:endParaRPr lang="en-US" altLang="en-US" sz="2800" b="0">
              <a:solidFill>
                <a:srgbClr val="FF0000"/>
              </a:solidFill>
              <a:latin typeface="Times New Roman" panose="02020603050405020304"/>
              <a:cs typeface="楷体_GB2312" panose="02010609030101010101" charset="-122"/>
            </a:endParaRPr>
          </a:p>
        </p:txBody>
      </p:sp>
      <p:pic>
        <p:nvPicPr>
          <p:cNvPr id="102" name="New picture" hidden="1"/>
          <p:cNvPicPr/>
          <p:nvPr/>
        </p:nvPicPr>
        <p:blipFill>
          <a:blip r:embed="rId3"/>
          <a:stretch>
            <a:fillRect/>
          </a:stretch>
        </p:blipFill>
        <p:spPr>
          <a:xfrm>
            <a:off x="11010900" y="10261600"/>
            <a:ext cx="495300" cy="3302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199456" y="1556792"/>
            <a:ext cx="1818000" cy="4040384"/>
            <a:chOff x="3747582" y="3420703"/>
            <a:chExt cx="3635999" cy="8080767"/>
          </a:xfrm>
        </p:grpSpPr>
        <p:cxnSp>
          <p:nvCxnSpPr>
            <p:cNvPr id="4" name="直接连接符 3"/>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9"/>
            <p:cNvGrpSpPr/>
            <p:nvPr/>
          </p:nvGrpSpPr>
          <p:grpSpPr>
            <a:xfrm>
              <a:off x="3747582" y="3420703"/>
              <a:ext cx="3635999" cy="900000"/>
              <a:chOff x="1154656" y="10500515"/>
              <a:chExt cx="2993789" cy="673810"/>
            </a:xfrm>
          </p:grpSpPr>
          <p:sp>
            <p:nvSpPr>
              <p:cNvPr id="21" name="圆角矩形 20"/>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a:latin typeface="黑体" panose="02010609060101010101" charset="-122"/>
                    <a:ea typeface="黑体" panose="02010609060101010101" charset="-122"/>
                  </a:rPr>
                  <a:t>  第一步</a:t>
                </a:r>
                <a:endParaRPr lang="zh-CN" altLang="en-US" sz="2700">
                  <a:latin typeface="黑体" panose="02010609060101010101" charset="-122"/>
                  <a:ea typeface="黑体" panose="02010609060101010101" charset="-122"/>
                </a:endParaRPr>
              </a:p>
            </p:txBody>
          </p:sp>
          <p:sp>
            <p:nvSpPr>
              <p:cNvPr id="24" name="椭圆 23"/>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sp>
        <p:nvSpPr>
          <p:cNvPr id="25" name="TextBox 24"/>
          <p:cNvSpPr txBox="1"/>
          <p:nvPr/>
        </p:nvSpPr>
        <p:spPr>
          <a:xfrm>
            <a:off x="3282042" y="1605556"/>
            <a:ext cx="3286125" cy="506730"/>
          </a:xfrm>
          <a:prstGeom prst="rect">
            <a:avLst/>
          </a:prstGeom>
          <a:noFill/>
        </p:spPr>
        <p:txBody>
          <a:bodyPr wrap="none" rtlCol="0">
            <a:spAutoFit/>
          </a:bodyPr>
          <a:lstStyle/>
          <a:p>
            <a:r>
              <a:rPr lang="zh-CN" altLang="en-US" sz="2700" b="1"/>
              <a:t>分析所给词语的特点</a:t>
            </a:r>
            <a:endParaRPr lang="zh-CN" altLang="en-US" sz="2700" b="1"/>
          </a:p>
        </p:txBody>
      </p:sp>
      <p:grpSp>
        <p:nvGrpSpPr>
          <p:cNvPr id="5" name="组合 4"/>
          <p:cNvGrpSpPr/>
          <p:nvPr/>
        </p:nvGrpSpPr>
        <p:grpSpPr>
          <a:xfrm>
            <a:off x="1345119" y="2453903"/>
            <a:ext cx="4668827" cy="547370"/>
            <a:chOff x="4038908" y="5214926"/>
            <a:chExt cx="9337653" cy="1094740"/>
          </a:xfrm>
        </p:grpSpPr>
        <p:sp>
          <p:nvSpPr>
            <p:cNvPr id="13" name="TextBox 12"/>
            <p:cNvSpPr txBox="1"/>
            <p:nvPr/>
          </p:nvSpPr>
          <p:spPr>
            <a:xfrm>
              <a:off x="4804001" y="5214926"/>
              <a:ext cx="8572560" cy="1094740"/>
            </a:xfrm>
            <a:prstGeom prst="rect">
              <a:avLst/>
            </a:prstGeom>
            <a:noFill/>
          </p:spPr>
          <p:txBody>
            <a:bodyPr wrap="square" rtlCol="0">
              <a:spAutoFit/>
            </a:bodyPr>
            <a:lstStyle/>
            <a:p>
              <a:pPr>
                <a:lnSpc>
                  <a:spcPct val="110000"/>
                </a:lnSpc>
              </a:pPr>
              <a:r>
                <a:rPr lang="zh-CN" altLang="en-US" sz="2700" b="1">
                  <a:latin typeface="楷体" panose="02010609060101010101" pitchFamily="49" charset="-122"/>
                  <a:ea typeface="楷体" panose="02010609060101010101" pitchFamily="49" charset="-122"/>
                </a:rPr>
                <a:t>判断词语是具象还是抽象。</a:t>
              </a:r>
              <a:endParaRPr lang="zh-CN" altLang="en-US" sz="2700" b="1">
                <a:latin typeface="楷体" pitchFamily="49" charset="-122"/>
                <a:ea typeface="楷体" pitchFamily="49" charset="-122"/>
              </a:endParaRPr>
            </a:p>
          </p:txBody>
        </p:sp>
        <p:sp>
          <p:nvSpPr>
            <p:cNvPr id="32" name="流程图: 联系 31"/>
            <p:cNvSpPr/>
            <p:nvPr/>
          </p:nvSpPr>
          <p:spPr>
            <a:xfrm>
              <a:off x="4038908"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 name="组合 5"/>
          <p:cNvGrpSpPr/>
          <p:nvPr/>
        </p:nvGrpSpPr>
        <p:grpSpPr>
          <a:xfrm>
            <a:off x="1346524" y="3918327"/>
            <a:ext cx="9391023" cy="1003935"/>
            <a:chOff x="4041718" y="8143773"/>
            <a:chExt cx="18782044" cy="2007870"/>
          </a:xfrm>
        </p:grpSpPr>
        <p:sp>
          <p:nvSpPr>
            <p:cNvPr id="29" name="TextBox 28"/>
            <p:cNvSpPr txBox="1"/>
            <p:nvPr/>
          </p:nvSpPr>
          <p:spPr>
            <a:xfrm>
              <a:off x="4779576" y="8143773"/>
              <a:ext cx="18044187" cy="2007870"/>
            </a:xfrm>
            <a:prstGeom prst="rect">
              <a:avLst/>
            </a:prstGeom>
            <a:noFill/>
          </p:spPr>
          <p:txBody>
            <a:bodyPr wrap="square" rtlCol="0">
              <a:spAutoFit/>
            </a:bodyPr>
            <a:lstStyle/>
            <a:p>
              <a:pPr>
                <a:lnSpc>
                  <a:spcPct val="110000"/>
                </a:lnSpc>
              </a:pPr>
              <a:r>
                <a:rPr lang="zh-CN" altLang="en-US" sz="2700" b="1">
                  <a:latin typeface="楷体" panose="02010609060101010101" pitchFamily="49" charset="-122"/>
                  <a:ea typeface="楷体" panose="02010609060101010101" pitchFamily="49" charset="-122"/>
                </a:rPr>
                <a:t>分析词语交代的信息：时间、地点、环境、人物或景物、动作、状态、情感、氛围等。</a:t>
              </a:r>
              <a:endParaRPr lang="zh-CN" altLang="en-US" sz="2700" b="1">
                <a:latin typeface="楷体" panose="02010609060101010101" pitchFamily="49" charset="-122"/>
                <a:ea typeface="楷体" panose="02010609060101010101" pitchFamily="49" charset="-122"/>
              </a:endParaRPr>
            </a:p>
          </p:txBody>
        </p:sp>
        <p:sp>
          <p:nvSpPr>
            <p:cNvPr id="33" name="流程图: 联系 32"/>
            <p:cNvSpPr/>
            <p:nvPr/>
          </p:nvSpPr>
          <p:spPr>
            <a:xfrm>
              <a:off x="4041718" y="835538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65" name="组合 64"/>
          <p:cNvGrpSpPr/>
          <p:nvPr/>
        </p:nvGrpSpPr>
        <p:grpSpPr>
          <a:xfrm>
            <a:off x="5084445" y="3001010"/>
            <a:ext cx="1173480" cy="1336040"/>
            <a:chOff x="11757022" y="6572248"/>
            <a:chExt cx="1714512" cy="2409195"/>
          </a:xfrm>
        </p:grpSpPr>
        <p:grpSp>
          <p:nvGrpSpPr>
            <p:cNvPr id="45" name="组合 44"/>
            <p:cNvGrpSpPr/>
            <p:nvPr/>
          </p:nvGrpSpPr>
          <p:grpSpPr>
            <a:xfrm>
              <a:off x="11757022" y="6572248"/>
              <a:ext cx="1714512" cy="1614381"/>
              <a:chOff x="11757022" y="6572248"/>
              <a:chExt cx="1714512" cy="1614381"/>
            </a:xfrm>
          </p:grpSpPr>
          <p:sp>
            <p:nvSpPr>
              <p:cNvPr id="40" name="右箭头 39"/>
              <p:cNvSpPr/>
              <p:nvPr/>
            </p:nvSpPr>
            <p:spPr>
              <a:xfrm rot="16200000">
                <a:off x="12309964" y="7736629"/>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44" name="圆角矩形 43"/>
              <p:cNvSpPr/>
              <p:nvPr/>
            </p:nvSpPr>
            <p:spPr>
              <a:xfrm>
                <a:off x="11757022" y="6572248"/>
                <a:ext cx="171451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初冬</a:t>
                </a:r>
                <a:endParaRPr lang="zh-CN" altLang="en-US" sz="2700" b="1">
                  <a:latin typeface="楷体" panose="02010609060101010101" pitchFamily="49" charset="-122"/>
                  <a:ea typeface="楷体" panose="02010609060101010101" pitchFamily="49" charset="-122"/>
                </a:endParaRPr>
              </a:p>
            </p:txBody>
          </p:sp>
        </p:grpSp>
        <p:sp>
          <p:nvSpPr>
            <p:cNvPr id="61" name="圆角矩形 60"/>
            <p:cNvSpPr/>
            <p:nvPr/>
          </p:nvSpPr>
          <p:spPr>
            <a:xfrm>
              <a:off x="11860189" y="8267063"/>
              <a:ext cx="1508178"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6" name="组合 65"/>
          <p:cNvGrpSpPr/>
          <p:nvPr/>
        </p:nvGrpSpPr>
        <p:grpSpPr>
          <a:xfrm>
            <a:off x="6738697" y="3136416"/>
            <a:ext cx="1678793" cy="1200874"/>
            <a:chOff x="15186047" y="6603779"/>
            <a:chExt cx="3357586" cy="2401748"/>
          </a:xfrm>
        </p:grpSpPr>
        <p:grpSp>
          <p:nvGrpSpPr>
            <p:cNvPr id="46" name="组合 45"/>
            <p:cNvGrpSpPr/>
            <p:nvPr/>
          </p:nvGrpSpPr>
          <p:grpSpPr>
            <a:xfrm>
              <a:off x="15186047" y="6603779"/>
              <a:ext cx="3357586" cy="1582850"/>
              <a:chOff x="10899766" y="6603779"/>
              <a:chExt cx="3357586" cy="1582850"/>
            </a:xfrm>
          </p:grpSpPr>
          <p:sp>
            <p:nvSpPr>
              <p:cNvPr id="47" name="右箭头 46"/>
              <p:cNvSpPr/>
              <p:nvPr/>
            </p:nvSpPr>
            <p:spPr>
              <a:xfrm rot="16200000">
                <a:off x="12309964" y="7736629"/>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48" name="圆角矩形 47"/>
              <p:cNvSpPr/>
              <p:nvPr/>
            </p:nvSpPr>
            <p:spPr>
              <a:xfrm>
                <a:off x="10899766" y="6603779"/>
                <a:ext cx="3357586"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疾风骤雨</a:t>
                </a:r>
                <a:endParaRPr lang="zh-CN" altLang="en-US" sz="2700" b="1">
                  <a:latin typeface="楷体" panose="02010609060101010101" pitchFamily="49" charset="-122"/>
                  <a:ea typeface="楷体" panose="02010609060101010101" pitchFamily="49" charset="-122"/>
                </a:endParaRPr>
              </a:p>
            </p:txBody>
          </p:sp>
        </p:grpSp>
        <p:sp>
          <p:nvSpPr>
            <p:cNvPr id="62" name="圆角矩形 61"/>
            <p:cNvSpPr/>
            <p:nvPr/>
          </p:nvSpPr>
          <p:spPr>
            <a:xfrm>
              <a:off x="16135096" y="8291147"/>
              <a:ext cx="1506596"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7" name="组合 66"/>
          <p:cNvGrpSpPr/>
          <p:nvPr/>
        </p:nvGrpSpPr>
        <p:grpSpPr>
          <a:xfrm>
            <a:off x="9030728" y="3143366"/>
            <a:ext cx="1563370" cy="1170898"/>
            <a:chOff x="4375753" y="7516600"/>
            <a:chExt cx="3126740" cy="2341796"/>
          </a:xfrm>
        </p:grpSpPr>
        <p:grpSp>
          <p:nvGrpSpPr>
            <p:cNvPr id="56" name="组合 55"/>
            <p:cNvGrpSpPr/>
            <p:nvPr/>
          </p:nvGrpSpPr>
          <p:grpSpPr>
            <a:xfrm>
              <a:off x="4375753" y="7516600"/>
              <a:ext cx="3126740" cy="1551213"/>
              <a:chOff x="4375753" y="7516600"/>
              <a:chExt cx="3126740" cy="1551213"/>
            </a:xfrm>
          </p:grpSpPr>
          <p:sp>
            <p:nvSpPr>
              <p:cNvPr id="53" name="右箭头 52"/>
              <p:cNvSpPr/>
              <p:nvPr/>
            </p:nvSpPr>
            <p:spPr>
              <a:xfrm rot="16140000" flipV="1">
                <a:off x="5372983" y="861781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5" name="圆角矩形 54"/>
              <p:cNvSpPr/>
              <p:nvPr/>
            </p:nvSpPr>
            <p:spPr>
              <a:xfrm>
                <a:off x="4375753" y="7516600"/>
                <a:ext cx="3126740" cy="1000760"/>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银杏树</a:t>
                </a:r>
                <a:endParaRPr lang="zh-CN" altLang="en-US" sz="2700" b="1">
                  <a:latin typeface="楷体" panose="02010609060101010101" pitchFamily="49" charset="-122"/>
                  <a:ea typeface="楷体" panose="02010609060101010101" pitchFamily="49" charset="-122"/>
                </a:endParaRPr>
              </a:p>
            </p:txBody>
          </p:sp>
        </p:grpSp>
        <p:sp>
          <p:nvSpPr>
            <p:cNvPr id="63" name="圆角矩形 62"/>
            <p:cNvSpPr/>
            <p:nvPr/>
          </p:nvSpPr>
          <p:spPr>
            <a:xfrm>
              <a:off x="4922862" y="9144016"/>
              <a:ext cx="1508178" cy="714380"/>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68" name="组合 67"/>
          <p:cNvGrpSpPr/>
          <p:nvPr/>
        </p:nvGrpSpPr>
        <p:grpSpPr>
          <a:xfrm>
            <a:off x="2531604" y="4436428"/>
            <a:ext cx="1214446" cy="1172404"/>
            <a:chOff x="8470874" y="9225000"/>
            <a:chExt cx="2428892" cy="2344807"/>
          </a:xfrm>
        </p:grpSpPr>
        <p:grpSp>
          <p:nvGrpSpPr>
            <p:cNvPr id="57" name="组合 56"/>
            <p:cNvGrpSpPr/>
            <p:nvPr/>
          </p:nvGrpSpPr>
          <p:grpSpPr>
            <a:xfrm>
              <a:off x="8470874" y="10001272"/>
              <a:ext cx="2428892" cy="1568535"/>
              <a:chOff x="4470346" y="10004373"/>
              <a:chExt cx="2428892" cy="1568535"/>
            </a:xfrm>
          </p:grpSpPr>
          <p:sp>
            <p:nvSpPr>
              <p:cNvPr id="58" name="右箭头 57"/>
              <p:cNvSpPr/>
              <p:nvPr/>
            </p:nvSpPr>
            <p:spPr>
              <a:xfrm rot="27060000">
                <a:off x="5372983" y="1009437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9" name="圆角矩形 58"/>
              <p:cNvSpPr/>
              <p:nvPr/>
            </p:nvSpPr>
            <p:spPr>
              <a:xfrm>
                <a:off x="4470346" y="10572776"/>
                <a:ext cx="24288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凋零</a:t>
                </a:r>
                <a:endParaRPr lang="zh-CN" altLang="en-US" sz="2700" b="1">
                  <a:latin typeface="楷体" panose="02010609060101010101" pitchFamily="49" charset="-122"/>
                  <a:ea typeface="楷体" panose="02010609060101010101" pitchFamily="49" charset="-122"/>
                </a:endParaRPr>
              </a:p>
            </p:txBody>
          </p:sp>
        </p:grpSp>
        <p:sp>
          <p:nvSpPr>
            <p:cNvPr id="64" name="圆角矩形 63"/>
            <p:cNvSpPr/>
            <p:nvPr/>
          </p:nvSpPr>
          <p:spPr>
            <a:xfrm>
              <a:off x="8899502" y="9225000"/>
              <a:ext cx="1508178" cy="70483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sp>
        <p:nvSpPr>
          <p:cNvPr id="35" name="TextBox 34"/>
          <p:cNvSpPr txBox="1"/>
          <p:nvPr/>
        </p:nvSpPr>
        <p:spPr>
          <a:xfrm>
            <a:off x="630993" y="841911"/>
            <a:ext cx="10901611" cy="521970"/>
          </a:xfrm>
          <a:prstGeom prst="rect">
            <a:avLst/>
          </a:prstGeom>
          <a:noFill/>
        </p:spPr>
        <p:txBody>
          <a:bodyPr wrap="square" rtlCol="0">
            <a:spAutoFit/>
          </a:bodyPr>
          <a:lstStyle/>
          <a:p>
            <a:pPr algn="ct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连词成句</a:t>
            </a: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扩展题解题方法</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Effect transition="in" filter="fade">
                                      <p:cBhvr>
                                        <p:cTn id="9" dur="1000"/>
                                        <p:tgtEl>
                                          <p:spTgt spid="3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1000"/>
                                        <p:tgtEl>
                                          <p:spTgt spid="2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1000"/>
                                        <p:tgtEl>
                                          <p:spTgt spid="65"/>
                                        </p:tgtEl>
                                      </p:cBhvr>
                                    </p:animEffect>
                                  </p:childTnLst>
                                </p:cTn>
                              </p:par>
                              <p:par>
                                <p:cTn id="35" presetID="22" presetClass="entr" presetSubtype="4"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1000"/>
                                        <p:tgtEl>
                                          <p:spTgt spid="66"/>
                                        </p:tgtEl>
                                      </p:cBhvr>
                                    </p:animEffect>
                                  </p:childTnLst>
                                </p:cTn>
                              </p:par>
                              <p:par>
                                <p:cTn id="38" presetID="22" presetClass="entr" presetSubtype="1" fill="hold"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up)">
                                      <p:cBhvr>
                                        <p:cTn id="40" dur="1000"/>
                                        <p:tgtEl>
                                          <p:spTgt spid="67"/>
                                        </p:tgtEl>
                                      </p:cBhvr>
                                    </p:animEffect>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343492" y="2252900"/>
            <a:ext cx="9842476" cy="547370"/>
            <a:chOff x="4182964" y="5238989"/>
            <a:chExt cx="19684950" cy="1094740"/>
          </a:xfrm>
        </p:grpSpPr>
        <p:sp>
          <p:nvSpPr>
            <p:cNvPr id="13" name="TextBox 12"/>
            <p:cNvSpPr txBox="1"/>
            <p:nvPr/>
          </p:nvSpPr>
          <p:spPr>
            <a:xfrm>
              <a:off x="4778659" y="5238989"/>
              <a:ext cx="19089257" cy="1094740"/>
            </a:xfrm>
            <a:prstGeom prst="rect">
              <a:avLst/>
            </a:prstGeom>
            <a:noFill/>
          </p:spPr>
          <p:txBody>
            <a:bodyPr wrap="square" rtlCol="0">
              <a:spAutoFit/>
            </a:bodyPr>
            <a:lstStyle/>
            <a:p>
              <a:pPr>
                <a:lnSpc>
                  <a:spcPct val="110000"/>
                </a:lnSpc>
              </a:pPr>
              <a:r>
                <a:rPr lang="zh-CN" altLang="en-US" sz="2700" b="1">
                  <a:latin typeface="+mn-ea"/>
                </a:rPr>
                <a:t>选定重点扩展对象</a:t>
              </a:r>
              <a:r>
                <a:rPr lang="zh-CN" altLang="en-US" sz="2700" b="1">
                  <a:latin typeface="C-KT" panose="03000509000000000000" pitchFamily="65" charset="-122"/>
                  <a:ea typeface="C-KT" panose="03000509000000000000" pitchFamily="65" charset="-122"/>
                </a:rPr>
                <a:t>，</a:t>
              </a:r>
              <a:r>
                <a:rPr lang="zh-CN" altLang="en-US" sz="2700" b="1">
                  <a:latin typeface="+mn-ea"/>
                </a:rPr>
                <a:t>将词语连成一个简单的句子</a:t>
              </a:r>
              <a:r>
                <a:rPr lang="zh-CN" altLang="en-US" sz="2700" b="1">
                  <a:latin typeface="C-KT" panose="03000509000000000000" pitchFamily="65" charset="-122"/>
                  <a:ea typeface="C-KT" panose="03000509000000000000" pitchFamily="65" charset="-122"/>
                </a:rPr>
                <a:t>。（</a:t>
              </a:r>
              <a:r>
                <a:rPr lang="zh-CN" altLang="en-US" sz="2700" b="1">
                  <a:latin typeface="+mn-ea"/>
                </a:rPr>
                <a:t>定位填补）</a:t>
              </a:r>
              <a:endParaRPr lang="zh-CN" altLang="en-US" sz="2700" b="1">
                <a:latin typeface="+mn-ea"/>
              </a:endParaRPr>
            </a:p>
          </p:txBody>
        </p:sp>
        <p:sp>
          <p:nvSpPr>
            <p:cNvPr id="32" name="流程图: 联系 31"/>
            <p:cNvSpPr/>
            <p:nvPr/>
          </p:nvSpPr>
          <p:spPr>
            <a:xfrm>
              <a:off x="4182964"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5" name="组合 4"/>
          <p:cNvGrpSpPr/>
          <p:nvPr/>
        </p:nvGrpSpPr>
        <p:grpSpPr>
          <a:xfrm>
            <a:off x="1347559" y="3839143"/>
            <a:ext cx="9392290" cy="547370"/>
            <a:chOff x="4041718" y="8047632"/>
            <a:chExt cx="18784581" cy="1094740"/>
          </a:xfrm>
        </p:grpSpPr>
        <p:sp>
          <p:nvSpPr>
            <p:cNvPr id="29" name="TextBox 28"/>
            <p:cNvSpPr txBox="1"/>
            <p:nvPr/>
          </p:nvSpPr>
          <p:spPr>
            <a:xfrm>
              <a:off x="4609608" y="8047632"/>
              <a:ext cx="18216690" cy="1094740"/>
            </a:xfrm>
            <a:prstGeom prst="rect">
              <a:avLst/>
            </a:prstGeom>
            <a:noFill/>
          </p:spPr>
          <p:txBody>
            <a:bodyPr wrap="square" rtlCol="0">
              <a:spAutoFit/>
            </a:bodyPr>
            <a:lstStyle/>
            <a:p>
              <a:pPr>
                <a:lnSpc>
                  <a:spcPct val="110000"/>
                </a:lnSpc>
              </a:pPr>
              <a:r>
                <a:rPr lang="zh-CN" altLang="en-US" sz="2700" b="1">
                  <a:latin typeface="+mn-ea"/>
                </a:rPr>
                <a:t>给句子添加修饰性、限制性或说明性的内容。（添枝加叶）</a:t>
              </a:r>
              <a:endParaRPr lang="zh-CN" altLang="en-US" sz="2700" b="1">
                <a:latin typeface="+mn-ea"/>
              </a:endParaRPr>
            </a:p>
          </p:txBody>
        </p:sp>
        <p:sp>
          <p:nvSpPr>
            <p:cNvPr id="33" name="流程图: 联系 32"/>
            <p:cNvSpPr/>
            <p:nvPr/>
          </p:nvSpPr>
          <p:spPr>
            <a:xfrm>
              <a:off x="4041718" y="835538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9" name="组合 66"/>
          <p:cNvGrpSpPr/>
          <p:nvPr/>
        </p:nvGrpSpPr>
        <p:grpSpPr>
          <a:xfrm>
            <a:off x="3083696" y="2253275"/>
            <a:ext cx="1357322" cy="1321603"/>
            <a:chOff x="4232877" y="8929702"/>
            <a:chExt cx="2714643" cy="2643206"/>
          </a:xfrm>
        </p:grpSpPr>
        <p:grpSp>
          <p:nvGrpSpPr>
            <p:cNvPr id="10" name="组合 55"/>
            <p:cNvGrpSpPr/>
            <p:nvPr/>
          </p:nvGrpSpPr>
          <p:grpSpPr>
            <a:xfrm>
              <a:off x="4375753" y="10004373"/>
              <a:ext cx="2428892" cy="1568535"/>
              <a:chOff x="4375753" y="10004373"/>
              <a:chExt cx="2428892" cy="1568535"/>
            </a:xfrm>
          </p:grpSpPr>
          <p:sp>
            <p:nvSpPr>
              <p:cNvPr id="53" name="右箭头 52"/>
              <p:cNvSpPr/>
              <p:nvPr/>
            </p:nvSpPr>
            <p:spPr>
              <a:xfrm rot="27060000">
                <a:off x="5372983" y="10094373"/>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5" name="圆角矩形 54"/>
              <p:cNvSpPr/>
              <p:nvPr/>
            </p:nvSpPr>
            <p:spPr>
              <a:xfrm>
                <a:off x="4375753" y="10572776"/>
                <a:ext cx="24288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银杏树</a:t>
                </a:r>
                <a:endParaRPr lang="zh-CN" altLang="en-US" sz="2700" b="1">
                  <a:latin typeface="楷体" panose="02010609060101010101" pitchFamily="49" charset="-122"/>
                  <a:ea typeface="楷体" panose="02010609060101010101" pitchFamily="49" charset="-122"/>
                </a:endParaRPr>
              </a:p>
            </p:txBody>
          </p:sp>
        </p:grpSp>
        <p:sp>
          <p:nvSpPr>
            <p:cNvPr id="63" name="圆角矩形 62"/>
            <p:cNvSpPr/>
            <p:nvPr/>
          </p:nvSpPr>
          <p:spPr>
            <a:xfrm>
              <a:off x="4232877" y="8929702"/>
              <a:ext cx="2714643" cy="92869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11" name="组合 67"/>
          <p:cNvGrpSpPr/>
          <p:nvPr/>
        </p:nvGrpSpPr>
        <p:grpSpPr>
          <a:xfrm>
            <a:off x="4499793" y="2253275"/>
            <a:ext cx="4786346" cy="1321603"/>
            <a:chOff x="6899238" y="9072578"/>
            <a:chExt cx="9572692" cy="2643206"/>
          </a:xfrm>
        </p:grpSpPr>
        <p:grpSp>
          <p:nvGrpSpPr>
            <p:cNvPr id="12" name="组合 56"/>
            <p:cNvGrpSpPr/>
            <p:nvPr/>
          </p:nvGrpSpPr>
          <p:grpSpPr>
            <a:xfrm>
              <a:off x="6899238" y="10158927"/>
              <a:ext cx="9572692" cy="1556857"/>
              <a:chOff x="2898710" y="10162028"/>
              <a:chExt cx="9572692" cy="1556857"/>
            </a:xfrm>
          </p:grpSpPr>
          <p:sp>
            <p:nvSpPr>
              <p:cNvPr id="58" name="右箭头 57"/>
              <p:cNvSpPr/>
              <p:nvPr/>
            </p:nvSpPr>
            <p:spPr>
              <a:xfrm rot="5460000">
                <a:off x="7158933" y="10252028"/>
                <a:ext cx="540000" cy="360000"/>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sp>
            <p:nvSpPr>
              <p:cNvPr id="59" name="圆角矩形 58"/>
              <p:cNvSpPr/>
              <p:nvPr/>
            </p:nvSpPr>
            <p:spPr>
              <a:xfrm>
                <a:off x="2898710" y="10718753"/>
                <a:ext cx="9572692" cy="100013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latin typeface="楷体" panose="02010609060101010101" pitchFamily="49" charset="-122"/>
                    <a:ea typeface="楷体" panose="02010609060101010101" pitchFamily="49" charset="-122"/>
                  </a:rPr>
                  <a:t>初冬，疾风骤雨让银杏树凋零</a:t>
                </a:r>
                <a:endParaRPr lang="zh-CN" altLang="en-US" sz="2700" b="1">
                  <a:latin typeface="楷体" panose="02010609060101010101" pitchFamily="49" charset="-122"/>
                  <a:ea typeface="楷体" panose="02010609060101010101" pitchFamily="49" charset="-122"/>
                </a:endParaRPr>
              </a:p>
            </p:txBody>
          </p:sp>
        </p:grpSp>
        <p:sp>
          <p:nvSpPr>
            <p:cNvPr id="64" name="圆角矩形 63"/>
            <p:cNvSpPr/>
            <p:nvPr/>
          </p:nvSpPr>
          <p:spPr>
            <a:xfrm>
              <a:off x="7193366" y="9072578"/>
              <a:ext cx="8286808" cy="92869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b="1"/>
            </a:p>
          </p:txBody>
        </p:sp>
      </p:grpSp>
      <p:grpSp>
        <p:nvGrpSpPr>
          <p:cNvPr id="23" name="组合 22"/>
          <p:cNvGrpSpPr/>
          <p:nvPr/>
        </p:nvGrpSpPr>
        <p:grpSpPr>
          <a:xfrm>
            <a:off x="1820481" y="4420049"/>
            <a:ext cx="9183375" cy="1238932"/>
            <a:chOff x="3634613" y="9573287"/>
            <a:chExt cx="18366749" cy="2477864"/>
          </a:xfrm>
        </p:grpSpPr>
        <p:grpSp>
          <p:nvGrpSpPr>
            <p:cNvPr id="18" name="组合 17"/>
            <p:cNvGrpSpPr/>
            <p:nvPr/>
          </p:nvGrpSpPr>
          <p:grpSpPr>
            <a:xfrm>
              <a:off x="4403280" y="11037691"/>
              <a:ext cx="17359433" cy="1013460"/>
              <a:chOff x="4403280" y="11370441"/>
              <a:chExt cx="17359433" cy="1013460"/>
            </a:xfrm>
          </p:grpSpPr>
          <p:sp>
            <p:nvSpPr>
              <p:cNvPr id="43" name="TextBox 42"/>
              <p:cNvSpPr txBox="1"/>
              <p:nvPr/>
            </p:nvSpPr>
            <p:spPr>
              <a:xfrm>
                <a:off x="4600924" y="11370441"/>
                <a:ext cx="17161790" cy="1013460"/>
              </a:xfrm>
              <a:prstGeom prst="rect">
                <a:avLst/>
              </a:prstGeom>
              <a:noFill/>
            </p:spPr>
            <p:txBody>
              <a:bodyPr wrap="square" rtlCol="0">
                <a:spAutoFit/>
              </a:bodyPr>
              <a:lstStyle/>
              <a:p>
                <a:r>
                  <a:rPr lang="zh-CN" altLang="en-US" sz="2700" b="1">
                    <a:latin typeface="楷体" panose="02010609060101010101" pitchFamily="49" charset="-122"/>
                    <a:ea typeface="楷体" panose="02010609060101010101" pitchFamily="49" charset="-122"/>
                  </a:rPr>
                  <a:t>        银杏树             ，树叶         凋零。</a:t>
                </a:r>
                <a:endParaRPr lang="zh-CN" altLang="en-US" sz="2700" b="1">
                  <a:latin typeface="楷体" panose="02010609060101010101" pitchFamily="49" charset="-122"/>
                  <a:ea typeface="楷体" panose="02010609060101010101" pitchFamily="49" charset="-122"/>
                </a:endParaRPr>
              </a:p>
            </p:txBody>
          </p:sp>
          <p:grpSp>
            <p:nvGrpSpPr>
              <p:cNvPr id="14" name="组合 13"/>
              <p:cNvGrpSpPr/>
              <p:nvPr/>
            </p:nvGrpSpPr>
            <p:grpSpPr>
              <a:xfrm>
                <a:off x="4403280" y="12225300"/>
                <a:ext cx="14930541" cy="33119"/>
                <a:chOff x="4403280" y="11991187"/>
                <a:chExt cx="14930541" cy="33119"/>
              </a:xfrm>
            </p:grpSpPr>
            <p:cxnSp>
              <p:nvCxnSpPr>
                <p:cNvPr id="49" name="直接连接符 48"/>
                <p:cNvCxnSpPr/>
                <p:nvPr/>
              </p:nvCxnSpPr>
              <p:spPr>
                <a:xfrm>
                  <a:off x="17333557" y="12022718"/>
                  <a:ext cx="2000264" cy="1588"/>
                </a:xfrm>
                <a:prstGeom prst="line">
                  <a:avLst/>
                </a:prstGeom>
              </p:spPr>
              <p:style>
                <a:lnRef idx="3">
                  <a:schemeClr val="dk1"/>
                </a:lnRef>
                <a:fillRef idx="0">
                  <a:schemeClr val="dk1"/>
                </a:fillRef>
                <a:effectRef idx="2">
                  <a:schemeClr val="dk1"/>
                </a:effectRef>
                <a:fontRef idx="minor">
                  <a:schemeClr val="tx1"/>
                </a:fontRef>
              </p:style>
            </p:cxnSp>
            <p:cxnSp>
              <p:nvCxnSpPr>
                <p:cNvPr id="50" name="直接连接符 49"/>
                <p:cNvCxnSpPr/>
                <p:nvPr/>
              </p:nvCxnSpPr>
              <p:spPr>
                <a:xfrm>
                  <a:off x="4403280" y="11991187"/>
                  <a:ext cx="3071834" cy="1588"/>
                </a:xfrm>
                <a:prstGeom prst="line">
                  <a:avLst/>
                </a:prstGeom>
              </p:spPr>
              <p:style>
                <a:lnRef idx="3">
                  <a:schemeClr val="dk1"/>
                </a:lnRef>
                <a:fillRef idx="0">
                  <a:schemeClr val="dk1"/>
                </a:fillRef>
                <a:effectRef idx="2">
                  <a:schemeClr val="dk1"/>
                </a:effectRef>
                <a:fontRef idx="minor">
                  <a:schemeClr val="tx1"/>
                </a:fontRef>
              </p:style>
            </p:cxnSp>
            <p:cxnSp>
              <p:nvCxnSpPr>
                <p:cNvPr id="54" name="直接连接符 53"/>
                <p:cNvCxnSpPr/>
                <p:nvPr/>
              </p:nvCxnSpPr>
              <p:spPr>
                <a:xfrm>
                  <a:off x="10689824" y="11999563"/>
                  <a:ext cx="3071834" cy="1588"/>
                </a:xfrm>
                <a:prstGeom prst="line">
                  <a:avLst/>
                </a:prstGeom>
              </p:spPr>
              <p:style>
                <a:lnRef idx="3">
                  <a:schemeClr val="dk1"/>
                </a:lnRef>
                <a:fillRef idx="0">
                  <a:schemeClr val="dk1"/>
                </a:fillRef>
                <a:effectRef idx="2">
                  <a:schemeClr val="dk1"/>
                </a:effectRef>
                <a:fontRef idx="minor">
                  <a:schemeClr val="tx1"/>
                </a:fontRef>
              </p:style>
            </p:cxnSp>
          </p:grpSp>
        </p:grpSp>
        <p:grpSp>
          <p:nvGrpSpPr>
            <p:cNvPr id="20" name="组合 19"/>
            <p:cNvGrpSpPr/>
            <p:nvPr/>
          </p:nvGrpSpPr>
          <p:grpSpPr>
            <a:xfrm>
              <a:off x="3634613" y="9573287"/>
              <a:ext cx="18366749" cy="2280012"/>
              <a:chOff x="3634613" y="9906037"/>
              <a:chExt cx="18366749" cy="2280012"/>
            </a:xfrm>
          </p:grpSpPr>
          <p:grpSp>
            <p:nvGrpSpPr>
              <p:cNvPr id="19" name="组合 18"/>
              <p:cNvGrpSpPr/>
              <p:nvPr/>
            </p:nvGrpSpPr>
            <p:grpSpPr>
              <a:xfrm>
                <a:off x="3634613" y="9906037"/>
                <a:ext cx="18366749" cy="1013460"/>
                <a:chOff x="3634613" y="9906037"/>
                <a:chExt cx="18366749" cy="1013460"/>
              </a:xfrm>
            </p:grpSpPr>
            <p:grpSp>
              <p:nvGrpSpPr>
                <p:cNvPr id="8" name="组合 7"/>
                <p:cNvGrpSpPr/>
                <p:nvPr/>
              </p:nvGrpSpPr>
              <p:grpSpPr>
                <a:xfrm>
                  <a:off x="4421172" y="10816852"/>
                  <a:ext cx="14556600" cy="1588"/>
                  <a:chOff x="4421172" y="10816852"/>
                  <a:chExt cx="14556600" cy="1588"/>
                </a:xfrm>
              </p:grpSpPr>
              <p:cxnSp>
                <p:nvCxnSpPr>
                  <p:cNvPr id="41" name="直接连接符 40"/>
                  <p:cNvCxnSpPr/>
                  <p:nvPr/>
                </p:nvCxnSpPr>
                <p:spPr>
                  <a:xfrm>
                    <a:off x="4421172" y="10816852"/>
                    <a:ext cx="4000528" cy="1588"/>
                  </a:xfrm>
                  <a:prstGeom prst="line">
                    <a:avLst/>
                  </a:prstGeom>
                </p:spPr>
                <p:style>
                  <a:lnRef idx="3">
                    <a:schemeClr val="dk1"/>
                  </a:lnRef>
                  <a:fillRef idx="0">
                    <a:schemeClr val="dk1"/>
                  </a:fillRef>
                  <a:effectRef idx="2">
                    <a:schemeClr val="dk1"/>
                  </a:effectRef>
                  <a:fontRef idx="minor">
                    <a:schemeClr val="tx1"/>
                  </a:fontRef>
                </p:style>
              </p:cxnSp>
              <p:cxnSp>
                <p:nvCxnSpPr>
                  <p:cNvPr id="45" name="直接连接符 44"/>
                  <p:cNvCxnSpPr/>
                  <p:nvPr/>
                </p:nvCxnSpPr>
                <p:spPr>
                  <a:xfrm>
                    <a:off x="11405344" y="10816852"/>
                    <a:ext cx="2000264" cy="1588"/>
                  </a:xfrm>
                  <a:prstGeom prst="line">
                    <a:avLst/>
                  </a:prstGeom>
                </p:spPr>
                <p:style>
                  <a:lnRef idx="3">
                    <a:schemeClr val="dk1"/>
                  </a:lnRef>
                  <a:fillRef idx="0">
                    <a:schemeClr val="dk1"/>
                  </a:fillRef>
                  <a:effectRef idx="2">
                    <a:schemeClr val="dk1"/>
                  </a:effectRef>
                  <a:fontRef idx="minor">
                    <a:schemeClr val="tx1"/>
                  </a:fontRef>
                </p:style>
              </p:cxnSp>
              <p:cxnSp>
                <p:nvCxnSpPr>
                  <p:cNvPr id="60" name="直接连接符 59"/>
                  <p:cNvCxnSpPr/>
                  <p:nvPr/>
                </p:nvCxnSpPr>
                <p:spPr>
                  <a:xfrm>
                    <a:off x="17120384" y="10816852"/>
                    <a:ext cx="1857388" cy="0"/>
                  </a:xfrm>
                  <a:prstGeom prst="line">
                    <a:avLst/>
                  </a:prstGeom>
                </p:spPr>
                <p:style>
                  <a:lnRef idx="3">
                    <a:schemeClr val="dk1"/>
                  </a:lnRef>
                  <a:fillRef idx="0">
                    <a:schemeClr val="dk1"/>
                  </a:fillRef>
                  <a:effectRef idx="2">
                    <a:schemeClr val="dk1"/>
                  </a:effectRef>
                  <a:fontRef idx="minor">
                    <a:schemeClr val="tx1"/>
                  </a:fontRef>
                </p:style>
              </p:cxnSp>
            </p:grpSp>
            <p:grpSp>
              <p:nvGrpSpPr>
                <p:cNvPr id="17" name="组合 16"/>
                <p:cNvGrpSpPr/>
                <p:nvPr/>
              </p:nvGrpSpPr>
              <p:grpSpPr>
                <a:xfrm>
                  <a:off x="3634613" y="9906037"/>
                  <a:ext cx="18366749" cy="1013460"/>
                  <a:chOff x="3634613" y="9906037"/>
                  <a:chExt cx="18366749" cy="1013460"/>
                </a:xfrm>
              </p:grpSpPr>
              <p:sp>
                <p:nvSpPr>
                  <p:cNvPr id="42" name="TextBox 41"/>
                  <p:cNvSpPr txBox="1"/>
                  <p:nvPr/>
                </p:nvSpPr>
                <p:spPr>
                  <a:xfrm>
                    <a:off x="4570490" y="9906037"/>
                    <a:ext cx="17430872" cy="1013460"/>
                  </a:xfrm>
                  <a:prstGeom prst="rect">
                    <a:avLst/>
                  </a:prstGeom>
                  <a:noFill/>
                </p:spPr>
                <p:txBody>
                  <a:bodyPr wrap="square" rtlCol="0">
                    <a:spAutoFit/>
                  </a:bodyPr>
                  <a:lstStyle/>
                  <a:p>
                    <a:r>
                      <a:rPr lang="zh-CN" altLang="en-US" sz="2700" b="1">
                        <a:latin typeface="楷体" panose="02010609060101010101" pitchFamily="49" charset="-122"/>
                        <a:ea typeface="楷体" panose="02010609060101010101" pitchFamily="49" charset="-122"/>
                      </a:rPr>
                      <a:t>           初冬，        疾风骤雨         ，</a:t>
                    </a:r>
                    <a:endParaRPr lang="zh-CN" altLang="en-US" sz="2700" b="1">
                      <a:latin typeface="楷体" panose="02010609060101010101" pitchFamily="49" charset="-122"/>
                      <a:ea typeface="楷体" panose="02010609060101010101" pitchFamily="49" charset="-122"/>
                    </a:endParaRPr>
                  </a:p>
                </p:txBody>
              </p:sp>
              <p:grpSp>
                <p:nvGrpSpPr>
                  <p:cNvPr id="16" name="组合 15"/>
                  <p:cNvGrpSpPr/>
                  <p:nvPr/>
                </p:nvGrpSpPr>
                <p:grpSpPr>
                  <a:xfrm>
                    <a:off x="3634613" y="10026352"/>
                    <a:ext cx="13375573" cy="720000"/>
                    <a:chOff x="3418610" y="9863760"/>
                    <a:chExt cx="13375573" cy="720000"/>
                  </a:xfrm>
                </p:grpSpPr>
                <p:sp>
                  <p:nvSpPr>
                    <p:cNvPr id="35" name="椭圆 34"/>
                    <p:cNvSpPr/>
                    <p:nvPr/>
                  </p:nvSpPr>
                  <p:spPr>
                    <a:xfrm>
                      <a:off x="3418610"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1</a:t>
                      </a:r>
                      <a:endParaRPr lang="zh-CN" altLang="en-US" sz="2700" b="1">
                        <a:latin typeface="+mn-ea"/>
                      </a:endParaRPr>
                    </a:p>
                  </p:txBody>
                </p:sp>
                <p:sp>
                  <p:nvSpPr>
                    <p:cNvPr id="65" name="椭圆 64"/>
                    <p:cNvSpPr/>
                    <p:nvPr/>
                  </p:nvSpPr>
                  <p:spPr>
                    <a:xfrm>
                      <a:off x="10385551"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2</a:t>
                      </a:r>
                      <a:endParaRPr lang="zh-CN" altLang="en-US" sz="2700" b="1">
                        <a:latin typeface="+mn-ea"/>
                      </a:endParaRPr>
                    </a:p>
                  </p:txBody>
                </p:sp>
                <p:sp>
                  <p:nvSpPr>
                    <p:cNvPr id="66" name="椭圆 65"/>
                    <p:cNvSpPr/>
                    <p:nvPr/>
                  </p:nvSpPr>
                  <p:spPr>
                    <a:xfrm>
                      <a:off x="16074183" y="9863760"/>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3</a:t>
                      </a:r>
                      <a:endParaRPr lang="zh-CN" altLang="en-US" sz="2700" b="1">
                        <a:latin typeface="+mn-ea"/>
                      </a:endParaRPr>
                    </a:p>
                  </p:txBody>
                </p:sp>
              </p:grpSp>
            </p:grpSp>
          </p:grpSp>
          <p:grpSp>
            <p:nvGrpSpPr>
              <p:cNvPr id="15" name="组合 14"/>
              <p:cNvGrpSpPr/>
              <p:nvPr/>
            </p:nvGrpSpPr>
            <p:grpSpPr>
              <a:xfrm>
                <a:off x="3653560" y="11466049"/>
                <a:ext cx="13644659" cy="720000"/>
                <a:chOff x="3474586" y="11562301"/>
                <a:chExt cx="13644659" cy="720000"/>
              </a:xfrm>
            </p:grpSpPr>
            <p:sp>
              <p:nvSpPr>
                <p:cNvPr id="67" name="椭圆 66"/>
                <p:cNvSpPr/>
                <p:nvPr/>
              </p:nvSpPr>
              <p:spPr>
                <a:xfrm>
                  <a:off x="3474586"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4</a:t>
                  </a:r>
                  <a:endParaRPr lang="zh-CN" altLang="en-US" sz="2700" b="1">
                    <a:latin typeface="+mn-ea"/>
                  </a:endParaRPr>
                </a:p>
              </p:txBody>
            </p:sp>
            <p:sp>
              <p:nvSpPr>
                <p:cNvPr id="68" name="椭圆 67"/>
                <p:cNvSpPr/>
                <p:nvPr/>
              </p:nvSpPr>
              <p:spPr>
                <a:xfrm>
                  <a:off x="9761130"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5</a:t>
                  </a:r>
                  <a:endParaRPr lang="zh-CN" altLang="en-US" sz="2700" b="1">
                    <a:latin typeface="+mn-ea"/>
                  </a:endParaRPr>
                </a:p>
              </p:txBody>
            </p:sp>
            <p:sp>
              <p:nvSpPr>
                <p:cNvPr id="69" name="椭圆 68"/>
                <p:cNvSpPr/>
                <p:nvPr/>
              </p:nvSpPr>
              <p:spPr>
                <a:xfrm>
                  <a:off x="16399244" y="11562301"/>
                  <a:ext cx="720000" cy="72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b="1">
                      <a:latin typeface="+mn-ea"/>
                    </a:rPr>
                    <a:t>6</a:t>
                  </a:r>
                  <a:endParaRPr lang="zh-CN" altLang="en-US" sz="2700" b="1">
                    <a:latin typeface="+mn-ea"/>
                  </a:endParaRPr>
                </a:p>
              </p:txBody>
            </p:sp>
          </p:grpSp>
        </p:grpSp>
      </p:grpSp>
      <p:grpSp>
        <p:nvGrpSpPr>
          <p:cNvPr id="22" name="组合 21"/>
          <p:cNvGrpSpPr/>
          <p:nvPr/>
        </p:nvGrpSpPr>
        <p:grpSpPr>
          <a:xfrm>
            <a:off x="2309811" y="4418797"/>
            <a:ext cx="7413427" cy="1228187"/>
            <a:chOff x="4613271" y="9903534"/>
            <a:chExt cx="14826853" cy="2456373"/>
          </a:xfrm>
        </p:grpSpPr>
        <p:grpSp>
          <p:nvGrpSpPr>
            <p:cNvPr id="6" name="组合 5"/>
            <p:cNvGrpSpPr/>
            <p:nvPr/>
          </p:nvGrpSpPr>
          <p:grpSpPr>
            <a:xfrm>
              <a:off x="4613271" y="9903534"/>
              <a:ext cx="14598011" cy="2221619"/>
              <a:chOff x="4600924" y="9690941"/>
              <a:chExt cx="14598011" cy="2221619"/>
            </a:xfrm>
          </p:grpSpPr>
          <p:sp>
            <p:nvSpPr>
              <p:cNvPr id="72" name="TextBox 71"/>
              <p:cNvSpPr txBox="1"/>
              <p:nvPr/>
            </p:nvSpPr>
            <p:spPr>
              <a:xfrm>
                <a:off x="4600924" y="9690941"/>
                <a:ext cx="3711496" cy="1844040"/>
              </a:xfrm>
              <a:prstGeom prst="rect">
                <a:avLst/>
              </a:prstGeom>
              <a:noFill/>
            </p:spPr>
            <p:txBody>
              <a:bodyPr wrap="square" rtlCol="0">
                <a:spAutoFit/>
              </a:bodyPr>
              <a:lstStyle/>
              <a:p>
                <a:r>
                  <a:rPr lang="zh-CN" altLang="en-US" sz="2700" b="1">
                    <a:solidFill>
                      <a:srgbClr val="0066CC"/>
                    </a:solidFill>
                    <a:latin typeface="楷体" panose="02010609060101010101" pitchFamily="49" charset="-122"/>
                    <a:ea typeface="楷体" panose="02010609060101010101" pitchFamily="49" charset="-122"/>
                  </a:rPr>
                  <a:t>带着寒意的</a:t>
                </a:r>
                <a:endParaRPr lang="zh-CN" altLang="en-US" sz="2700" b="1">
                  <a:solidFill>
                    <a:srgbClr val="0066CC"/>
                  </a:solidFill>
                  <a:latin typeface="楷体" pitchFamily="49" charset="-122"/>
                  <a:ea typeface="楷体" pitchFamily="49" charset="-122"/>
                </a:endParaRPr>
              </a:p>
            </p:txBody>
          </p:sp>
          <p:sp>
            <p:nvSpPr>
              <p:cNvPr id="74" name="TextBox 73"/>
              <p:cNvSpPr txBox="1"/>
              <p:nvPr/>
            </p:nvSpPr>
            <p:spPr>
              <a:xfrm>
                <a:off x="11162121" y="9690941"/>
                <a:ext cx="2286016" cy="2024044"/>
              </a:xfrm>
              <a:prstGeom prst="rect">
                <a:avLst/>
              </a:prstGeom>
              <a:noFill/>
            </p:spPr>
            <p:txBody>
              <a:bodyPr wrap="square" rtlCol="0">
                <a:spAutoFit/>
              </a:bodyPr>
              <a:lstStyle/>
              <a:p>
                <a:pPr algn="ctr"/>
                <a:r>
                  <a:rPr lang="zh-CN" altLang="en-US" sz="2700" b="1">
                    <a:solidFill>
                      <a:srgbClr val="0066CC"/>
                    </a:solidFill>
                    <a:latin typeface="楷体" panose="02010609060101010101" pitchFamily="49" charset="-122"/>
                    <a:ea typeface="楷体" panose="02010609060101010101" pitchFamily="49" charset="-122"/>
                  </a:rPr>
                  <a:t>一阵</a:t>
                </a:r>
                <a:endParaRPr lang="zh-CN" altLang="en-US" sz="2700" b="1">
                  <a:solidFill>
                    <a:srgbClr val="0066CC"/>
                  </a:solidFill>
                  <a:latin typeface="楷体" panose="02010609060101010101" pitchFamily="49" charset="-122"/>
                  <a:ea typeface="楷体" panose="02010609060101010101" pitchFamily="49" charset="-122"/>
                </a:endParaRPr>
              </a:p>
            </p:txBody>
          </p:sp>
          <p:sp>
            <p:nvSpPr>
              <p:cNvPr id="75" name="TextBox 74"/>
              <p:cNvSpPr txBox="1"/>
              <p:nvPr/>
            </p:nvSpPr>
            <p:spPr>
              <a:xfrm>
                <a:off x="16912920" y="9690941"/>
                <a:ext cx="2286016" cy="2221619"/>
              </a:xfrm>
              <a:prstGeom prst="rect">
                <a:avLst/>
              </a:prstGeom>
              <a:noFill/>
            </p:spPr>
            <p:txBody>
              <a:bodyPr wrap="square" rtlCol="0">
                <a:spAutoFit/>
              </a:bodyPr>
              <a:lstStyle/>
              <a:p>
                <a:pPr algn="ctr"/>
                <a:r>
                  <a:rPr lang="zh-CN" altLang="en-US" sz="2700" b="1">
                    <a:solidFill>
                      <a:srgbClr val="0066CC"/>
                    </a:solidFill>
                    <a:latin typeface="楷体" panose="02010609060101010101" pitchFamily="49" charset="-122"/>
                    <a:ea typeface="楷体" panose="02010609060101010101" pitchFamily="49" charset="-122"/>
                  </a:rPr>
                  <a:t>袭来</a:t>
                </a:r>
                <a:endParaRPr lang="zh-CN" altLang="en-US" sz="2700" b="1">
                  <a:solidFill>
                    <a:srgbClr val="0066CC"/>
                  </a:solidFill>
                  <a:latin typeface="楷体" panose="02010609060101010101" pitchFamily="49" charset="-122"/>
                  <a:ea typeface="楷体" panose="02010609060101010101" pitchFamily="49" charset="-122"/>
                </a:endParaRPr>
              </a:p>
            </p:txBody>
          </p:sp>
        </p:grpSp>
        <p:grpSp>
          <p:nvGrpSpPr>
            <p:cNvPr id="7" name="组合 6"/>
            <p:cNvGrpSpPr/>
            <p:nvPr/>
          </p:nvGrpSpPr>
          <p:grpSpPr>
            <a:xfrm>
              <a:off x="4938210" y="11346447"/>
              <a:ext cx="14501913" cy="1013460"/>
              <a:chOff x="4903346" y="11099388"/>
              <a:chExt cx="14501913" cy="1013460"/>
            </a:xfrm>
          </p:grpSpPr>
          <p:sp>
            <p:nvSpPr>
              <p:cNvPr id="76" name="TextBox 75"/>
              <p:cNvSpPr txBox="1"/>
              <p:nvPr/>
            </p:nvSpPr>
            <p:spPr>
              <a:xfrm>
                <a:off x="4903346" y="11099388"/>
                <a:ext cx="2857520" cy="1013460"/>
              </a:xfrm>
              <a:prstGeom prst="rect">
                <a:avLst/>
              </a:prstGeom>
              <a:noFill/>
            </p:spPr>
            <p:txBody>
              <a:bodyPr wrap="square" rtlCol="0">
                <a:spAutoFit/>
              </a:bodyPr>
              <a:lstStyle/>
              <a:p>
                <a:r>
                  <a:rPr lang="zh-CN" altLang="en-US" sz="2700" b="1">
                    <a:solidFill>
                      <a:srgbClr val="0066CC"/>
                    </a:solidFill>
                    <a:latin typeface="楷体" panose="02010609060101010101" pitchFamily="49" charset="-122"/>
                    <a:ea typeface="楷体" panose="02010609060101010101" pitchFamily="49" charset="-122"/>
                  </a:rPr>
                  <a:t>古老的</a:t>
                </a:r>
                <a:endParaRPr lang="zh-CN" altLang="en-US" sz="2700" b="1">
                  <a:solidFill>
                    <a:srgbClr val="0066CC"/>
                  </a:solidFill>
                  <a:latin typeface="楷体" panose="02010609060101010101" pitchFamily="49" charset="-122"/>
                  <a:ea typeface="楷体" panose="02010609060101010101" pitchFamily="49" charset="-122"/>
                </a:endParaRPr>
              </a:p>
            </p:txBody>
          </p:sp>
          <p:sp>
            <p:nvSpPr>
              <p:cNvPr id="77" name="TextBox 76"/>
              <p:cNvSpPr txBox="1"/>
              <p:nvPr/>
            </p:nvSpPr>
            <p:spPr>
              <a:xfrm>
                <a:off x="10452654" y="11099388"/>
                <a:ext cx="3429024" cy="1013460"/>
              </a:xfrm>
              <a:prstGeom prst="rect">
                <a:avLst/>
              </a:prstGeom>
              <a:noFill/>
            </p:spPr>
            <p:txBody>
              <a:bodyPr wrap="square" rtlCol="0">
                <a:spAutoFit/>
              </a:bodyPr>
              <a:lstStyle/>
              <a:p>
                <a:pPr algn="ctr"/>
                <a:r>
                  <a:rPr lang="zh-CN" altLang="en-US" sz="2700" b="1">
                    <a:solidFill>
                      <a:srgbClr val="0066CC"/>
                    </a:solidFill>
                    <a:latin typeface="楷体" panose="02010609060101010101" pitchFamily="49" charset="-122"/>
                    <a:ea typeface="楷体" panose="02010609060101010101" pitchFamily="49" charset="-122"/>
                  </a:rPr>
                  <a:t>动摇西晃</a:t>
                </a:r>
                <a:endParaRPr lang="zh-CN" altLang="en-US" sz="2700" b="1">
                  <a:solidFill>
                    <a:srgbClr val="0066CC"/>
                  </a:solidFill>
                  <a:latin typeface="楷体" panose="02010609060101010101" pitchFamily="49" charset="-122"/>
                  <a:ea typeface="楷体" panose="02010609060101010101" pitchFamily="49" charset="-122"/>
                </a:endParaRPr>
              </a:p>
            </p:txBody>
          </p:sp>
          <p:sp>
            <p:nvSpPr>
              <p:cNvPr id="78" name="TextBox 77"/>
              <p:cNvSpPr txBox="1"/>
              <p:nvPr/>
            </p:nvSpPr>
            <p:spPr>
              <a:xfrm>
                <a:off x="17119243" y="11099388"/>
                <a:ext cx="2286016" cy="1013460"/>
              </a:xfrm>
              <a:prstGeom prst="rect">
                <a:avLst/>
              </a:prstGeom>
              <a:noFill/>
            </p:spPr>
            <p:txBody>
              <a:bodyPr wrap="square" rtlCol="0">
                <a:spAutoFit/>
              </a:bodyPr>
              <a:lstStyle/>
              <a:p>
                <a:pPr algn="ctr"/>
                <a:r>
                  <a:rPr lang="zh-CN" altLang="en-US" sz="2700" b="1">
                    <a:solidFill>
                      <a:srgbClr val="0066CC"/>
                    </a:solidFill>
                    <a:latin typeface="楷体" panose="02010609060101010101" pitchFamily="49" charset="-122"/>
                    <a:ea typeface="楷体" panose="02010609060101010101" pitchFamily="49" charset="-122"/>
                  </a:rPr>
                  <a:t>纷纷</a:t>
                </a:r>
                <a:endParaRPr lang="zh-CN" altLang="en-US" sz="2700" b="1">
                  <a:solidFill>
                    <a:srgbClr val="0066CC"/>
                  </a:solidFill>
                  <a:latin typeface="楷体" panose="02010609060101010101" pitchFamily="49" charset="-122"/>
                  <a:ea typeface="楷体" panose="02010609060101010101" pitchFamily="49" charset="-122"/>
                </a:endParaRPr>
              </a:p>
            </p:txBody>
          </p:sp>
        </p:grpSp>
      </p:grpSp>
      <p:sp>
        <p:nvSpPr>
          <p:cNvPr id="61" name="TextBox 60"/>
          <p:cNvSpPr txBox="1"/>
          <p:nvPr/>
        </p:nvSpPr>
        <p:spPr>
          <a:xfrm>
            <a:off x="630993" y="841911"/>
            <a:ext cx="10901611" cy="521970"/>
          </a:xfrm>
          <a:prstGeom prst="rect">
            <a:avLst/>
          </a:prstGeom>
          <a:noFill/>
        </p:spPr>
        <p:txBody>
          <a:bodyPr wrap="square" rtlCol="0">
            <a:spAutoFit/>
          </a:bodyPr>
          <a:lstStyle/>
          <a:p>
            <a:pPr algn="ct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连词成句</a:t>
            </a: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扩展题解题方法</a:t>
            </a:r>
            <a:endParaRPr lang="zh-CN" altLang="en-US" sz="2800" b="1">
              <a:latin typeface="黑体" panose="02010609060101010101" charset="-122"/>
              <a:ea typeface="黑体" panose="02010609060101010101" charset="-122"/>
            </a:endParaRPr>
          </a:p>
        </p:txBody>
      </p:sp>
      <p:grpSp>
        <p:nvGrpSpPr>
          <p:cNvPr id="82" name="组合 81"/>
          <p:cNvGrpSpPr/>
          <p:nvPr/>
        </p:nvGrpSpPr>
        <p:grpSpPr>
          <a:xfrm>
            <a:off x="1199456" y="1556792"/>
            <a:ext cx="1818000" cy="4040384"/>
            <a:chOff x="3747582" y="3420703"/>
            <a:chExt cx="3635999" cy="8080767"/>
          </a:xfrm>
        </p:grpSpPr>
        <p:cxnSp>
          <p:nvCxnSpPr>
            <p:cNvPr id="83" name="直接连接符 82"/>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84" name="组合 19"/>
            <p:cNvGrpSpPr/>
            <p:nvPr/>
          </p:nvGrpSpPr>
          <p:grpSpPr>
            <a:xfrm>
              <a:off x="3747582" y="3420703"/>
              <a:ext cx="3635999" cy="900000"/>
              <a:chOff x="1154656" y="10500515"/>
              <a:chExt cx="2993789" cy="673810"/>
            </a:xfrm>
          </p:grpSpPr>
          <p:sp>
            <p:nvSpPr>
              <p:cNvPr id="85" name="圆角矩形 84"/>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a:latin typeface="黑体" panose="02010609060101010101" charset="-122"/>
                    <a:ea typeface="黑体" panose="02010609060101010101" charset="-122"/>
                  </a:rPr>
                  <a:t>  第二步</a:t>
                </a:r>
                <a:endParaRPr lang="zh-CN" altLang="en-US" sz="2700">
                  <a:latin typeface="黑体" panose="02010609060101010101" charset="-122"/>
                  <a:ea typeface="黑体" panose="02010609060101010101" charset="-122"/>
                </a:endParaRPr>
              </a:p>
            </p:txBody>
          </p:sp>
          <p:sp>
            <p:nvSpPr>
              <p:cNvPr id="86" name="椭圆 85"/>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1000"/>
                                        <p:tgtEl>
                                          <p:spTgt spid="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000"/>
                                        <p:tgtEl>
                                          <p:spTgt spid="11"/>
                                        </p:tgtEl>
                                      </p:cBhvr>
                                    </p:animEffect>
                                  </p:childTnLst>
                                </p:cTn>
                              </p:par>
                              <p:par>
                                <p:cTn id="18" presetID="22" presetClass="entr" presetSubtype="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10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337889" y="2276872"/>
            <a:ext cx="8478464" cy="547370"/>
            <a:chOff x="4038908" y="5214926"/>
            <a:chExt cx="16956928" cy="1094740"/>
          </a:xfrm>
        </p:grpSpPr>
        <p:sp>
          <p:nvSpPr>
            <p:cNvPr id="13" name="TextBox 12"/>
            <p:cNvSpPr txBox="1"/>
            <p:nvPr/>
          </p:nvSpPr>
          <p:spPr>
            <a:xfrm>
              <a:off x="4850848" y="5214926"/>
              <a:ext cx="16144988" cy="1094740"/>
            </a:xfrm>
            <a:prstGeom prst="rect">
              <a:avLst/>
            </a:prstGeom>
            <a:noFill/>
          </p:spPr>
          <p:txBody>
            <a:bodyPr wrap="square" rtlCol="0">
              <a:spAutoFit/>
            </a:bodyPr>
            <a:lstStyle/>
            <a:p>
              <a:pPr>
                <a:lnSpc>
                  <a:spcPct val="110000"/>
                </a:lnSpc>
              </a:pPr>
              <a:r>
                <a:rPr lang="zh-CN" altLang="en-US" sz="2700" b="1">
                  <a:latin typeface="+mn-ea"/>
                </a:rPr>
                <a:t>关注环境，根据环境设置合理的场景。</a:t>
              </a:r>
              <a:endParaRPr lang="zh-CN" altLang="en-US" sz="2700" b="1">
                <a:latin typeface="+mn-ea"/>
              </a:endParaRPr>
            </a:p>
          </p:txBody>
        </p:sp>
        <p:sp>
          <p:nvSpPr>
            <p:cNvPr id="32" name="流程图: 联系 31"/>
            <p:cNvSpPr/>
            <p:nvPr/>
          </p:nvSpPr>
          <p:spPr>
            <a:xfrm>
              <a:off x="4038908" y="5500678"/>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5" name="组合 4"/>
          <p:cNvGrpSpPr/>
          <p:nvPr/>
        </p:nvGrpSpPr>
        <p:grpSpPr>
          <a:xfrm>
            <a:off x="1517015" y="2877185"/>
            <a:ext cx="6343015" cy="542438"/>
            <a:chOff x="3616128" y="5753817"/>
            <a:chExt cx="12098034" cy="1085195"/>
          </a:xfrm>
        </p:grpSpPr>
        <p:sp>
          <p:nvSpPr>
            <p:cNvPr id="46" name="圆角矩形 45"/>
            <p:cNvSpPr/>
            <p:nvPr/>
          </p:nvSpPr>
          <p:spPr>
            <a:xfrm>
              <a:off x="3616128" y="5753817"/>
              <a:ext cx="3071834" cy="92869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solidFill>
                    <a:srgbClr val="F69325"/>
                  </a:solidFill>
                  <a:latin typeface="楷体" panose="02010609060101010101" pitchFamily="49" charset="-122"/>
                  <a:ea typeface="楷体" panose="02010609060101010101" pitchFamily="49" charset="-122"/>
                </a:rPr>
                <a:t>自然环境</a:t>
              </a:r>
              <a:endParaRPr lang="zh-CN" altLang="en-US" sz="2700" b="1">
                <a:solidFill>
                  <a:srgbClr val="F69325"/>
                </a:solidFill>
                <a:latin typeface="楷体" pitchFamily="49" charset="-122"/>
                <a:ea typeface="楷体" pitchFamily="49" charset="-122"/>
              </a:endParaRPr>
            </a:p>
          </p:txBody>
        </p:sp>
        <p:sp>
          <p:nvSpPr>
            <p:cNvPr id="47" name="TextBox 46"/>
            <p:cNvSpPr txBox="1"/>
            <p:nvPr/>
          </p:nvSpPr>
          <p:spPr>
            <a:xfrm>
              <a:off x="7073082" y="5825255"/>
              <a:ext cx="8641080" cy="1013757"/>
            </a:xfrm>
            <a:prstGeom prst="rect">
              <a:avLst/>
            </a:prstGeom>
            <a:noFill/>
          </p:spPr>
          <p:txBody>
            <a:bodyPr wrap="square" rtlCol="0">
              <a:spAutoFit/>
            </a:bodyPr>
            <a:lstStyle/>
            <a:p>
              <a:r>
                <a:rPr lang="zh-CN" altLang="en-US" sz="2700" b="1">
                  <a:latin typeface="楷体" panose="02010609060101010101" pitchFamily="49" charset="-122"/>
                  <a:ea typeface="楷体" panose="02010609060101010101" pitchFamily="49" charset="-122"/>
                </a:rPr>
                <a:t>时间、地点、气候、景物等</a:t>
              </a:r>
              <a:endParaRPr lang="zh-CN" altLang="en-US" sz="2700" b="1">
                <a:latin typeface="楷体" panose="02010609060101010101" pitchFamily="49" charset="-122"/>
                <a:ea typeface="楷体" panose="02010609060101010101" pitchFamily="49" charset="-122"/>
              </a:endParaRPr>
            </a:p>
          </p:txBody>
        </p:sp>
      </p:grpSp>
      <p:grpSp>
        <p:nvGrpSpPr>
          <p:cNvPr id="6" name="组合 5"/>
          <p:cNvGrpSpPr/>
          <p:nvPr/>
        </p:nvGrpSpPr>
        <p:grpSpPr>
          <a:xfrm>
            <a:off x="1418015" y="3573016"/>
            <a:ext cx="6787046" cy="506730"/>
            <a:chOff x="2829680" y="7468329"/>
            <a:chExt cx="13574092" cy="1013460"/>
          </a:xfrm>
        </p:grpSpPr>
        <p:sp>
          <p:nvSpPr>
            <p:cNvPr id="48" name="圆角矩形 47"/>
            <p:cNvSpPr/>
            <p:nvPr/>
          </p:nvSpPr>
          <p:spPr>
            <a:xfrm>
              <a:off x="2829680" y="7468329"/>
              <a:ext cx="3787140" cy="92837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a:solidFill>
                    <a:srgbClr val="F69325"/>
                  </a:solidFill>
                  <a:latin typeface="楷体" panose="02010609060101010101" pitchFamily="49" charset="-122"/>
                  <a:ea typeface="楷体" panose="02010609060101010101" pitchFamily="49" charset="-122"/>
                </a:rPr>
                <a:t>社会环境</a:t>
              </a:r>
              <a:endParaRPr lang="zh-CN" altLang="en-US" sz="2700" b="1">
                <a:solidFill>
                  <a:srgbClr val="F69325"/>
                </a:solidFill>
                <a:latin typeface="楷体" panose="02010609060101010101" pitchFamily="49" charset="-122"/>
                <a:ea typeface="楷体" panose="02010609060101010101" pitchFamily="49" charset="-122"/>
              </a:endParaRPr>
            </a:p>
          </p:txBody>
        </p:sp>
        <p:sp>
          <p:nvSpPr>
            <p:cNvPr id="51" name="TextBox 50"/>
            <p:cNvSpPr txBox="1"/>
            <p:nvPr/>
          </p:nvSpPr>
          <p:spPr>
            <a:xfrm>
              <a:off x="7073082" y="7468329"/>
              <a:ext cx="9330690" cy="1013460"/>
            </a:xfrm>
            <a:prstGeom prst="rect">
              <a:avLst/>
            </a:prstGeom>
            <a:noFill/>
          </p:spPr>
          <p:txBody>
            <a:bodyPr wrap="none" rtlCol="0">
              <a:spAutoFit/>
            </a:bodyPr>
            <a:lstStyle/>
            <a:p>
              <a:r>
                <a:rPr lang="zh-CN" altLang="en-US" sz="2700" b="1">
                  <a:latin typeface="楷体" panose="02010609060101010101" pitchFamily="49" charset="-122"/>
                  <a:ea typeface="楷体" panose="02010609060101010101" pitchFamily="49" charset="-122"/>
                </a:rPr>
                <a:t>特定的时代背景、民俗民风等</a:t>
              </a:r>
              <a:endParaRPr lang="zh-CN" altLang="en-US" sz="2700" b="1">
                <a:latin typeface="楷体" panose="02010609060101010101" pitchFamily="49" charset="-122"/>
                <a:ea typeface="楷体" panose="02010609060101010101" pitchFamily="49" charset="-122"/>
              </a:endParaRPr>
            </a:p>
          </p:txBody>
        </p:sp>
      </p:grpSp>
      <p:sp>
        <p:nvSpPr>
          <p:cNvPr id="19" name="TextBox 18"/>
          <p:cNvSpPr txBox="1"/>
          <p:nvPr/>
        </p:nvSpPr>
        <p:spPr>
          <a:xfrm>
            <a:off x="630993" y="841911"/>
            <a:ext cx="10901611" cy="521970"/>
          </a:xfrm>
          <a:prstGeom prst="rect">
            <a:avLst/>
          </a:prstGeom>
          <a:noFill/>
        </p:spPr>
        <p:txBody>
          <a:bodyPr wrap="square" rtlCol="0">
            <a:spAutoFit/>
          </a:bodyPr>
          <a:lstStyle/>
          <a:p>
            <a:pPr algn="ct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连词成句</a:t>
            </a: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扩展题解题方法</a:t>
            </a:r>
            <a:endParaRPr lang="zh-CN" altLang="en-US" sz="2800" b="1">
              <a:latin typeface="黑体" panose="02010609060101010101" charset="-122"/>
              <a:ea typeface="黑体" panose="02010609060101010101" charset="-122"/>
            </a:endParaRPr>
          </a:p>
        </p:txBody>
      </p:sp>
      <p:grpSp>
        <p:nvGrpSpPr>
          <p:cNvPr id="26" name="组合 25"/>
          <p:cNvGrpSpPr/>
          <p:nvPr/>
        </p:nvGrpSpPr>
        <p:grpSpPr>
          <a:xfrm>
            <a:off x="1199456" y="1556792"/>
            <a:ext cx="1818000" cy="4040384"/>
            <a:chOff x="3747582" y="3420703"/>
            <a:chExt cx="3635999" cy="8080767"/>
          </a:xfrm>
        </p:grpSpPr>
        <p:cxnSp>
          <p:nvCxnSpPr>
            <p:cNvPr id="27" name="直接连接符 26"/>
            <p:cNvCxnSpPr/>
            <p:nvPr/>
          </p:nvCxnSpPr>
          <p:spPr>
            <a:xfrm rot="16200000" flipH="1">
              <a:off x="505537" y="7822411"/>
              <a:ext cx="7358114"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19"/>
            <p:cNvGrpSpPr/>
            <p:nvPr/>
          </p:nvGrpSpPr>
          <p:grpSpPr>
            <a:xfrm>
              <a:off x="3747582" y="3420703"/>
              <a:ext cx="3635999" cy="900000"/>
              <a:chOff x="1154656" y="10500515"/>
              <a:chExt cx="2993789" cy="673810"/>
            </a:xfrm>
          </p:grpSpPr>
          <p:sp>
            <p:nvSpPr>
              <p:cNvPr id="29" name="圆角矩形 28"/>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a:latin typeface="黑体" panose="02010609060101010101" charset="-122"/>
                    <a:ea typeface="黑体" panose="02010609060101010101" charset="-122"/>
                  </a:rPr>
                  <a:t>  第三步</a:t>
                </a:r>
                <a:endParaRPr lang="zh-CN" altLang="en-US" sz="2700">
                  <a:latin typeface="黑体" panose="02010609060101010101" charset="-122"/>
                  <a:ea typeface="黑体" panose="02010609060101010101" charset="-122"/>
                </a:endParaRPr>
              </a:p>
            </p:txBody>
          </p:sp>
          <p:sp>
            <p:nvSpPr>
              <p:cNvPr id="30" name="椭圆 29"/>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grpSp>
        <p:nvGrpSpPr>
          <p:cNvPr id="7" name="组合 6"/>
          <p:cNvGrpSpPr/>
          <p:nvPr/>
        </p:nvGrpSpPr>
        <p:grpSpPr>
          <a:xfrm>
            <a:off x="1346621" y="4293096"/>
            <a:ext cx="9405836" cy="1003935"/>
            <a:chOff x="2686892" y="8586192"/>
            <a:chExt cx="18811670" cy="2007870"/>
          </a:xfrm>
        </p:grpSpPr>
        <p:sp>
          <p:nvSpPr>
            <p:cNvPr id="31" name="TextBox 30"/>
            <p:cNvSpPr txBox="1"/>
            <p:nvPr/>
          </p:nvSpPr>
          <p:spPr>
            <a:xfrm>
              <a:off x="3522406" y="8586192"/>
              <a:ext cx="17976157" cy="2007870"/>
            </a:xfrm>
            <a:prstGeom prst="rect">
              <a:avLst/>
            </a:prstGeom>
            <a:noFill/>
          </p:spPr>
          <p:txBody>
            <a:bodyPr wrap="square" rtlCol="0">
              <a:spAutoFit/>
            </a:bodyPr>
            <a:lstStyle/>
            <a:p>
              <a:pPr>
                <a:lnSpc>
                  <a:spcPct val="110000"/>
                </a:lnSpc>
              </a:pPr>
              <a:r>
                <a:rPr lang="zh-CN" altLang="en-US" sz="2700" b="1">
                  <a:latin typeface="+mn-ea"/>
                </a:rPr>
                <a:t>确定中心词，围绕中心词对场景进行细致描写（联想想象</a:t>
              </a:r>
              <a:r>
                <a:rPr lang="en-US" altLang="zh-CN" sz="2700" b="1">
                  <a:latin typeface="+mn-ea"/>
                </a:rPr>
                <a:t>+</a:t>
              </a:r>
              <a:r>
                <a:rPr lang="zh-CN" altLang="en-US" sz="2700" b="1">
                  <a:latin typeface="+mn-ea"/>
                </a:rPr>
                <a:t>运用修辞），营造一种氛围或表达一种情感。</a:t>
              </a:r>
              <a:endParaRPr lang="zh-CN" altLang="en-US" sz="2700" b="1">
                <a:latin typeface="+mn-ea"/>
              </a:endParaRPr>
            </a:p>
          </p:txBody>
        </p:sp>
        <p:sp>
          <p:nvSpPr>
            <p:cNvPr id="33" name="流程图: 联系 32"/>
            <p:cNvSpPr/>
            <p:nvPr/>
          </p:nvSpPr>
          <p:spPr>
            <a:xfrm>
              <a:off x="2686892" y="8850161"/>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对角圆角矩形 29"/>
          <p:cNvSpPr/>
          <p:nvPr/>
        </p:nvSpPr>
        <p:spPr>
          <a:xfrm>
            <a:off x="644284" y="356201"/>
            <a:ext cx="1710000" cy="4725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8" name="对角圆角矩形 35"/>
          <p:cNvSpPr/>
          <p:nvPr/>
        </p:nvSpPr>
        <p:spPr>
          <a:xfrm>
            <a:off x="644284" y="356201"/>
            <a:ext cx="1710000" cy="472500"/>
          </a:xfrm>
          <a:prstGeom prst="round2DiagRect">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0" name="文本框 5"/>
          <p:cNvSpPr txBox="1"/>
          <p:nvPr/>
        </p:nvSpPr>
        <p:spPr>
          <a:xfrm>
            <a:off x="642034" y="288574"/>
            <a:ext cx="1714500" cy="553085"/>
          </a:xfrm>
          <a:prstGeom prst="rect">
            <a:avLst/>
          </a:prstGeom>
          <a:noFill/>
        </p:spPr>
        <p:txBody>
          <a:bodyPr wrap="none" rtlCol="0" anchor="ctr" anchorCtr="1">
            <a:spAutoFit/>
          </a:bodyPr>
          <a:lstStyle/>
          <a:p>
            <a:pPr algn="ctr"/>
            <a:r>
              <a:rPr lang="zh-CN" altLang="en-US" sz="3000" b="1">
                <a:solidFill>
                  <a:schemeClr val="bg1"/>
                </a:solidFill>
                <a:latin typeface="黑体" panose="02010609060101010101" charset="-122"/>
                <a:ea typeface="黑体" panose="02010609060101010101" charset="-122"/>
              </a:rPr>
              <a:t>方法便笺</a:t>
            </a:r>
            <a:endParaRPr lang="zh-CN" altLang="en-US" sz="3000" b="1">
              <a:solidFill>
                <a:schemeClr val="bg1"/>
              </a:solidFill>
              <a:latin typeface="楷体" pitchFamily="49" charset="-122"/>
              <a:ea typeface="楷体" pitchFamily="49" charset="-122"/>
            </a:endParaRPr>
          </a:p>
        </p:txBody>
      </p:sp>
      <p:sp>
        <p:nvSpPr>
          <p:cNvPr id="19" name="TextBox 18"/>
          <p:cNvSpPr txBox="1"/>
          <p:nvPr/>
        </p:nvSpPr>
        <p:spPr>
          <a:xfrm>
            <a:off x="630993" y="841911"/>
            <a:ext cx="10901611" cy="521970"/>
          </a:xfrm>
          <a:prstGeom prst="rect">
            <a:avLst/>
          </a:prstGeom>
          <a:noFill/>
        </p:spPr>
        <p:txBody>
          <a:bodyPr wrap="square" rtlCol="0">
            <a:spAutoFit/>
          </a:bodyPr>
          <a:lstStyle/>
          <a:p>
            <a:pPr algn="ct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连词成句</a:t>
            </a:r>
            <a:r>
              <a:rPr lang="zh-CN" altLang="en-US" sz="2800" b="1">
                <a:latin typeface="楷体" panose="02010609060101010101" pitchFamily="49" charset="-122"/>
                <a:ea typeface="楷体" panose="02010609060101010101" pitchFamily="49" charset="-122"/>
              </a:rPr>
              <a:t>”</a:t>
            </a:r>
            <a:r>
              <a:rPr lang="zh-CN" altLang="en-US" sz="2800" b="1">
                <a:latin typeface="黑体" panose="02010609060101010101" charset="-122"/>
                <a:ea typeface="黑体" panose="02010609060101010101" charset="-122"/>
              </a:rPr>
              <a:t>扩展题解题方法</a:t>
            </a:r>
            <a:endParaRPr lang="zh-CN" altLang="en-US" sz="2800" b="1">
              <a:latin typeface="黑体" panose="02010609060101010101" charset="-122"/>
              <a:ea typeface="黑体" panose="02010609060101010101" charset="-122"/>
            </a:endParaRPr>
          </a:p>
        </p:txBody>
      </p:sp>
      <p:grpSp>
        <p:nvGrpSpPr>
          <p:cNvPr id="26" name="组合 25"/>
          <p:cNvGrpSpPr/>
          <p:nvPr/>
        </p:nvGrpSpPr>
        <p:grpSpPr>
          <a:xfrm>
            <a:off x="1199456" y="1556792"/>
            <a:ext cx="1818000" cy="4500500"/>
            <a:chOff x="3747582" y="3420703"/>
            <a:chExt cx="3635999" cy="9001000"/>
          </a:xfrm>
        </p:grpSpPr>
        <p:cxnSp>
          <p:nvCxnSpPr>
            <p:cNvPr id="27" name="直接连接符 26"/>
            <p:cNvCxnSpPr/>
            <p:nvPr/>
          </p:nvCxnSpPr>
          <p:spPr>
            <a:xfrm rot="16200000" flipH="1">
              <a:off x="44594" y="8281701"/>
              <a:ext cx="8280000" cy="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19"/>
            <p:cNvGrpSpPr/>
            <p:nvPr/>
          </p:nvGrpSpPr>
          <p:grpSpPr>
            <a:xfrm>
              <a:off x="3747582" y="3420703"/>
              <a:ext cx="3635999" cy="900000"/>
              <a:chOff x="1154656" y="10500515"/>
              <a:chExt cx="2993789" cy="673810"/>
            </a:xfrm>
          </p:grpSpPr>
          <p:sp>
            <p:nvSpPr>
              <p:cNvPr id="29" name="圆角矩形 28"/>
              <p:cNvSpPr/>
              <p:nvPr/>
            </p:nvSpPr>
            <p:spPr>
              <a:xfrm>
                <a:off x="1154656" y="10500515"/>
                <a:ext cx="2993789" cy="673810"/>
              </a:xfrm>
              <a:prstGeom prst="roundRect">
                <a:avLst>
                  <a:gd name="adj" fmla="val 50000"/>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700">
                    <a:latin typeface="黑体" panose="02010609060101010101" charset="-122"/>
                    <a:ea typeface="黑体" panose="02010609060101010101" charset="-122"/>
                  </a:rPr>
                  <a:t>  第四步</a:t>
                </a:r>
                <a:endParaRPr lang="zh-CN" altLang="en-US" sz="2700">
                  <a:latin typeface="黑体" panose="02010609060101010101" charset="-122"/>
                  <a:ea typeface="黑体" panose="02010609060101010101" charset="-122"/>
                </a:endParaRPr>
              </a:p>
            </p:txBody>
          </p:sp>
          <p:sp>
            <p:nvSpPr>
              <p:cNvPr id="30" name="椭圆 29"/>
              <p:cNvSpPr/>
              <p:nvPr/>
            </p:nvSpPr>
            <p:spPr>
              <a:xfrm>
                <a:off x="1220836" y="10558890"/>
                <a:ext cx="622471" cy="56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grpSp>
        <p:nvGrpSpPr>
          <p:cNvPr id="7" name="组合 6"/>
          <p:cNvGrpSpPr/>
          <p:nvPr/>
        </p:nvGrpSpPr>
        <p:grpSpPr>
          <a:xfrm>
            <a:off x="1346621" y="2348880"/>
            <a:ext cx="9405836" cy="1003935"/>
            <a:chOff x="2686892" y="8586192"/>
            <a:chExt cx="18811670" cy="2007870"/>
          </a:xfrm>
        </p:grpSpPr>
        <p:sp>
          <p:nvSpPr>
            <p:cNvPr id="31" name="TextBox 30"/>
            <p:cNvSpPr txBox="1"/>
            <p:nvPr/>
          </p:nvSpPr>
          <p:spPr>
            <a:xfrm>
              <a:off x="3522406" y="8586192"/>
              <a:ext cx="17976157" cy="2007870"/>
            </a:xfrm>
            <a:prstGeom prst="rect">
              <a:avLst/>
            </a:prstGeom>
            <a:noFill/>
          </p:spPr>
          <p:txBody>
            <a:bodyPr wrap="square" rtlCol="0">
              <a:spAutoFit/>
            </a:bodyPr>
            <a:lstStyle/>
            <a:p>
              <a:pPr>
                <a:lnSpc>
                  <a:spcPct val="110000"/>
                </a:lnSpc>
              </a:pPr>
              <a:r>
                <a:rPr lang="zh-CN" altLang="en-US" sz="2700" b="1">
                  <a:latin typeface="+mn-ea"/>
                </a:rPr>
                <a:t>确定中心词，围绕中心词对场景进行细致描写（联想想象</a:t>
              </a:r>
              <a:r>
                <a:rPr lang="en-US" altLang="zh-CN" sz="2700" b="1">
                  <a:latin typeface="+mn-ea"/>
                </a:rPr>
                <a:t>+</a:t>
              </a:r>
              <a:r>
                <a:rPr lang="zh-CN" altLang="en-US" sz="2700" b="1">
                  <a:latin typeface="+mn-ea"/>
                </a:rPr>
                <a:t>运用修辞），营造一种氛围或表达一种情感。</a:t>
              </a:r>
              <a:endParaRPr lang="zh-CN" altLang="en-US" sz="2700" b="1">
                <a:latin typeface="+mn-ea"/>
              </a:endParaRPr>
            </a:p>
          </p:txBody>
        </p:sp>
        <p:sp>
          <p:nvSpPr>
            <p:cNvPr id="33" name="流程图: 联系 32"/>
            <p:cNvSpPr/>
            <p:nvPr/>
          </p:nvSpPr>
          <p:spPr>
            <a:xfrm>
              <a:off x="2686892" y="8850161"/>
              <a:ext cx="360000" cy="360000"/>
            </a:xfrm>
            <a:prstGeom prst="flowChartConnector">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34" name="组合 33"/>
          <p:cNvGrpSpPr/>
          <p:nvPr/>
        </p:nvGrpSpPr>
        <p:grpSpPr>
          <a:xfrm>
            <a:off x="3875573" y="2382064"/>
            <a:ext cx="6788582" cy="3747237"/>
            <a:chOff x="14014920" y="6081542"/>
            <a:chExt cx="13577164" cy="7494473"/>
          </a:xfrm>
        </p:grpSpPr>
        <p:grpSp>
          <p:nvGrpSpPr>
            <p:cNvPr id="35" name="组合 45"/>
            <p:cNvGrpSpPr/>
            <p:nvPr/>
          </p:nvGrpSpPr>
          <p:grpSpPr>
            <a:xfrm>
              <a:off x="21840151" y="6951279"/>
              <a:ext cx="5751934" cy="6624736"/>
              <a:chOff x="17553870" y="6951279"/>
              <a:chExt cx="5751934" cy="6624736"/>
            </a:xfrm>
          </p:grpSpPr>
          <p:sp>
            <p:nvSpPr>
              <p:cNvPr id="37" name="圆角矩形 36"/>
              <p:cNvSpPr/>
              <p:nvPr/>
            </p:nvSpPr>
            <p:spPr>
              <a:xfrm>
                <a:off x="17553870" y="10418781"/>
                <a:ext cx="5751934" cy="3157234"/>
              </a:xfrm>
              <a:prstGeom prst="roundRect">
                <a:avLst>
                  <a:gd name="adj" fmla="val 7115"/>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a:solidFill>
                      <a:schemeClr val="tx1"/>
                    </a:solidFill>
                    <a:latin typeface="楷体" panose="02010609060101010101" pitchFamily="49" charset="-122"/>
                    <a:ea typeface="楷体" panose="02010609060101010101" pitchFamily="49" charset="-122"/>
                  </a:rPr>
                  <a:t>可以描写银杏树在疾风骤雨下的状态，也可以描写初冬疾风骤雨的猛烈。</a:t>
                </a:r>
                <a:endParaRPr lang="zh-CN" altLang="en-US" sz="2200" b="1">
                  <a:solidFill>
                    <a:schemeClr val="tx1"/>
                  </a:solidFill>
                  <a:latin typeface="楷体" pitchFamily="49" charset="-122"/>
                  <a:ea typeface="楷体" pitchFamily="49" charset="-122"/>
                </a:endParaRPr>
              </a:p>
            </p:txBody>
          </p:sp>
          <p:sp>
            <p:nvSpPr>
              <p:cNvPr id="38" name="右箭头 37"/>
              <p:cNvSpPr/>
              <p:nvPr/>
            </p:nvSpPr>
            <p:spPr>
              <a:xfrm rot="5400000" flipV="1">
                <a:off x="17833804" y="8553279"/>
                <a:ext cx="3384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36" name="圆角矩形 35"/>
            <p:cNvSpPr/>
            <p:nvPr/>
          </p:nvSpPr>
          <p:spPr>
            <a:xfrm>
              <a:off x="14014920" y="6081542"/>
              <a:ext cx="9929882"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grpSp>
        <p:nvGrpSpPr>
          <p:cNvPr id="39" name="组合 38"/>
          <p:cNvGrpSpPr/>
          <p:nvPr/>
        </p:nvGrpSpPr>
        <p:grpSpPr>
          <a:xfrm>
            <a:off x="1756453" y="2835982"/>
            <a:ext cx="2575351" cy="3293318"/>
            <a:chOff x="13999070" y="5979514"/>
            <a:chExt cx="5150702" cy="6586636"/>
          </a:xfrm>
        </p:grpSpPr>
        <p:grpSp>
          <p:nvGrpSpPr>
            <p:cNvPr id="40" name="组合 45"/>
            <p:cNvGrpSpPr/>
            <p:nvPr/>
          </p:nvGrpSpPr>
          <p:grpSpPr>
            <a:xfrm>
              <a:off x="13999070" y="6840834"/>
              <a:ext cx="5150702" cy="5725316"/>
              <a:chOff x="9712790" y="6840834"/>
              <a:chExt cx="5150702" cy="5725316"/>
            </a:xfrm>
          </p:grpSpPr>
          <p:sp>
            <p:nvSpPr>
              <p:cNvPr id="42" name="圆角矩形 41"/>
              <p:cNvSpPr/>
              <p:nvPr/>
            </p:nvSpPr>
            <p:spPr>
              <a:xfrm>
                <a:off x="9712790" y="7536707"/>
                <a:ext cx="5150702" cy="5029443"/>
              </a:xfrm>
              <a:prstGeom prst="roundRect">
                <a:avLst>
                  <a:gd name="adj" fmla="val 2523"/>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a:solidFill>
                      <a:schemeClr val="tx1"/>
                    </a:solidFill>
                    <a:latin typeface="楷体" panose="02010609060101010101" pitchFamily="49" charset="-122"/>
                    <a:ea typeface="楷体" panose="02010609060101010101" pitchFamily="49" charset="-122"/>
                  </a:rPr>
                  <a:t>可通过描写银杏树在疾风骤雨中的挺拔之姿来表现它坚韧不拔的品质；也可通过描写树叶的凋零来营造凄凉、孤独的氛围。</a:t>
                </a:r>
                <a:endParaRPr lang="zh-CN" altLang="en-US" sz="2200" b="1">
                  <a:solidFill>
                    <a:schemeClr val="tx1"/>
                  </a:solidFill>
                  <a:latin typeface="楷体" panose="02010609060101010101" pitchFamily="49" charset="-122"/>
                  <a:ea typeface="楷体" panose="02010609060101010101" pitchFamily="49" charset="-122"/>
                </a:endParaRPr>
              </a:p>
            </p:txBody>
          </p:sp>
          <p:sp>
            <p:nvSpPr>
              <p:cNvPr id="43" name="右箭头 42"/>
              <p:cNvSpPr/>
              <p:nvPr/>
            </p:nvSpPr>
            <p:spPr>
              <a:xfrm rot="5400000" flipV="1">
                <a:off x="10891942" y="7038834"/>
                <a:ext cx="576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41" name="圆角矩形 40"/>
            <p:cNvSpPr/>
            <p:nvPr/>
          </p:nvSpPr>
          <p:spPr>
            <a:xfrm>
              <a:off x="14014920" y="5979514"/>
              <a:ext cx="2902604"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grpSp>
        <p:nvGrpSpPr>
          <p:cNvPr id="44" name="组合 43"/>
          <p:cNvGrpSpPr/>
          <p:nvPr/>
        </p:nvGrpSpPr>
        <p:grpSpPr>
          <a:xfrm>
            <a:off x="4600006" y="2847603"/>
            <a:ext cx="3800250" cy="3281698"/>
            <a:chOff x="14014920" y="6195841"/>
            <a:chExt cx="7600500" cy="6563395"/>
          </a:xfrm>
        </p:grpSpPr>
        <p:grpSp>
          <p:nvGrpSpPr>
            <p:cNvPr id="45" name="组合 45"/>
            <p:cNvGrpSpPr/>
            <p:nvPr/>
          </p:nvGrpSpPr>
          <p:grpSpPr>
            <a:xfrm>
              <a:off x="14028260" y="7042407"/>
              <a:ext cx="5714952" cy="5716829"/>
              <a:chOff x="9741980" y="7042407"/>
              <a:chExt cx="5714952" cy="5716829"/>
            </a:xfrm>
          </p:grpSpPr>
          <p:sp>
            <p:nvSpPr>
              <p:cNvPr id="50" name="圆角矩形 49"/>
              <p:cNvSpPr/>
              <p:nvPr/>
            </p:nvSpPr>
            <p:spPr>
              <a:xfrm>
                <a:off x="9741980" y="9698636"/>
                <a:ext cx="5714952" cy="3060600"/>
              </a:xfrm>
              <a:prstGeom prst="roundRect">
                <a:avLst>
                  <a:gd name="adj" fmla="val 7115"/>
                </a:avLst>
              </a:prstGeom>
              <a:solidFill>
                <a:schemeClr val="bg1"/>
              </a:solid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r>
                  <a:rPr lang="zh-CN" altLang="en-US" sz="2200" b="1">
                    <a:solidFill>
                      <a:schemeClr val="tx1"/>
                    </a:solidFill>
                    <a:latin typeface="楷体" panose="02010609060101010101" pitchFamily="49" charset="-122"/>
                    <a:ea typeface="楷体" panose="02010609060101010101" pitchFamily="49" charset="-122"/>
                  </a:rPr>
                  <a:t>运用比喻，拟人等修辞手法生动形象地展现银杏树在风雨下的状态。</a:t>
                </a:r>
                <a:endParaRPr lang="zh-CN" altLang="en-US" sz="2200" b="1">
                  <a:solidFill>
                    <a:schemeClr val="tx1"/>
                  </a:solidFill>
                  <a:latin typeface="楷体" panose="02010609060101010101" pitchFamily="49" charset="-122"/>
                  <a:ea typeface="楷体" panose="02010609060101010101" pitchFamily="49" charset="-122"/>
                </a:endParaRPr>
              </a:p>
            </p:txBody>
          </p:sp>
          <p:sp>
            <p:nvSpPr>
              <p:cNvPr id="52" name="右箭头 51"/>
              <p:cNvSpPr/>
              <p:nvPr/>
            </p:nvSpPr>
            <p:spPr>
              <a:xfrm rot="5400000" flipV="1">
                <a:off x="11932295" y="8248407"/>
                <a:ext cx="2592000" cy="180000"/>
              </a:xfrm>
              <a:prstGeom prst="rightArrow">
                <a:avLst/>
              </a:prstGeom>
              <a:solidFill>
                <a:srgbClr val="13A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
          <p:nvSpPr>
            <p:cNvPr id="49" name="圆角矩形 48"/>
            <p:cNvSpPr/>
            <p:nvPr/>
          </p:nvSpPr>
          <p:spPr>
            <a:xfrm>
              <a:off x="14014920" y="6195841"/>
              <a:ext cx="7600500" cy="792000"/>
            </a:xfrm>
            <a:prstGeom prst="roundRect">
              <a:avLst>
                <a:gd name="adj" fmla="val 2847"/>
              </a:avLst>
            </a:prstGeom>
            <a:noFill/>
            <a:ln w="28575">
              <a:solidFill>
                <a:srgbClr val="13A69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b="1"/>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1000"/>
                                        <p:tgtEl>
                                          <p:spTgt spid="3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up)">
                                      <p:cBhvr>
                                        <p:cTn id="22" dur="1000"/>
                                        <p:tgtEl>
                                          <p:spTgt spid="3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Box 7"/>
          <p:cNvSpPr txBox="1"/>
          <p:nvPr/>
        </p:nvSpPr>
        <p:spPr>
          <a:xfrm>
            <a:off x="749300" y="2613025"/>
            <a:ext cx="10240010" cy="1460500"/>
          </a:xfrm>
          <a:prstGeom prst="rect">
            <a:avLst/>
          </a:prstGeom>
          <a:noFill/>
        </p:spPr>
        <p:txBody>
          <a:bodyPr wrap="square" rtlCol="0">
            <a:spAutoFit/>
          </a:bodyPr>
          <a:lstStyle/>
          <a:p>
            <a:pPr>
              <a:lnSpc>
                <a:spcPct val="110000"/>
              </a:lnSpc>
            </a:pPr>
            <a:r>
              <a:rPr lang="zh-CN" altLang="en-US" sz="2700" b="1">
                <a:solidFill>
                  <a:srgbClr val="2A5CAA"/>
                </a:solidFill>
                <a:latin typeface="+mn-ea"/>
              </a:rPr>
              <a:t>    （</a:t>
            </a:r>
            <a:r>
              <a:rPr lang="zh-CN" altLang="en-US" sz="2700" b="1">
                <a:solidFill>
                  <a:srgbClr val="2A5CAA"/>
                </a:solidFill>
                <a:latin typeface="楷体" panose="02010609060101010101" pitchFamily="49" charset="-122"/>
                <a:ea typeface="楷体" panose="02010609060101010101" pitchFamily="49" charset="-122"/>
              </a:rPr>
              <a:t>示例</a:t>
            </a:r>
            <a:r>
              <a:rPr lang="en-US" altLang="zh-CN" sz="2700" b="1">
                <a:solidFill>
                  <a:srgbClr val="2A5CAA"/>
                </a:solidFill>
                <a:latin typeface="楷体" panose="02010609060101010101" pitchFamily="49" charset="-122"/>
                <a:ea typeface="楷体" panose="02010609060101010101" pitchFamily="49" charset="-122"/>
              </a:rPr>
              <a:t>1</a:t>
            </a:r>
            <a:r>
              <a:rPr lang="zh-CN" altLang="en-US" sz="2700" b="1">
                <a:solidFill>
                  <a:srgbClr val="2A5CAA"/>
                </a:solidFill>
                <a:latin typeface="+mn-ea"/>
              </a:rPr>
              <a:t>）</a:t>
            </a:r>
            <a:r>
              <a:rPr lang="zh-CN" altLang="en-US" sz="2700" b="1">
                <a:solidFill>
                  <a:srgbClr val="2A5CAA"/>
                </a:solidFill>
                <a:latin typeface="楷体" panose="02010609060101010101" pitchFamily="49" charset="-122"/>
                <a:ea typeface="楷体" panose="02010609060101010101" pitchFamily="49" charset="-122"/>
              </a:rPr>
              <a:t>带着寒意的初冬，一阵疾风骤雨袭来，院子里一棵古老的银杏树像一位备受风雨摧残的老人，东摇西晃，浑身战栗，树叶纷纷凋零。</a:t>
            </a:r>
            <a:endParaRPr lang="zh-CN" altLang="en-US" sz="2700" b="1">
              <a:solidFill>
                <a:srgbClr val="2A5CAA"/>
              </a:solidFill>
              <a:latin typeface="楷体" pitchFamily="49" charset="-122"/>
              <a:ea typeface="楷体" pitchFamily="49" charset="-122"/>
            </a:endParaRPr>
          </a:p>
        </p:txBody>
      </p:sp>
      <p:sp>
        <p:nvSpPr>
          <p:cNvPr id="9" name="TextBox 8"/>
          <p:cNvSpPr txBox="1"/>
          <p:nvPr/>
        </p:nvSpPr>
        <p:spPr>
          <a:xfrm>
            <a:off x="653500" y="356628"/>
            <a:ext cx="10087016" cy="2256155"/>
          </a:xfrm>
          <a:prstGeom prst="rect">
            <a:avLst/>
          </a:prstGeom>
          <a:noFill/>
        </p:spPr>
        <p:txBody>
          <a:bodyPr wrap="square" rtlCol="0">
            <a:spAutoFit/>
          </a:bodyPr>
          <a:lstStyle/>
          <a:p>
            <a:pPr>
              <a:lnSpc>
                <a:spcPct val="110000"/>
              </a:lnSpc>
            </a:pPr>
            <a:r>
              <a:rPr lang="zh-CN" altLang="en-US" sz="2700" b="1">
                <a:latin typeface="+mn-ea"/>
              </a:rPr>
              <a:t>（</a:t>
            </a:r>
            <a:r>
              <a:rPr lang="en-US" altLang="zh-CN" sz="2700" b="1">
                <a:latin typeface="+mn-ea"/>
              </a:rPr>
              <a:t>1</a:t>
            </a:r>
            <a:r>
              <a:rPr lang="zh-CN" altLang="en-US" sz="2700" b="1">
                <a:latin typeface="+mn-ea"/>
              </a:rPr>
              <a:t>）使用下面的词语写一段描写性文字，要求运用比喻、拟人的</a:t>
            </a:r>
            <a:endParaRPr lang="en-US" altLang="zh-CN" sz="2700" b="1">
              <a:latin typeface="+mn-ea"/>
            </a:endParaRPr>
          </a:p>
          <a:p>
            <a:pPr>
              <a:lnSpc>
                <a:spcPct val="110000"/>
              </a:lnSpc>
            </a:pPr>
            <a:r>
              <a:rPr lang="en-US" altLang="zh-CN" sz="2700" b="1">
                <a:latin typeface="+mn-ea"/>
              </a:rPr>
              <a:t> </a:t>
            </a:r>
            <a:r>
              <a:rPr lang="zh-CN" altLang="en-US" sz="2700" b="1">
                <a:latin typeface="+mn-ea"/>
              </a:rPr>
              <a:t>修辞方法。（不超过</a:t>
            </a:r>
            <a:r>
              <a:rPr lang="en-US" altLang="zh-CN" sz="2700" b="1">
                <a:latin typeface="+mn-ea"/>
              </a:rPr>
              <a:t>60</a:t>
            </a:r>
            <a:r>
              <a:rPr lang="zh-CN" altLang="en-US" sz="2700" b="1">
                <a:latin typeface="+mn-ea"/>
              </a:rPr>
              <a:t>字）</a:t>
            </a:r>
            <a:endParaRPr lang="en-US" altLang="zh-CN" sz="2700" b="1">
              <a:latin typeface="+mn-ea"/>
            </a:endParaRPr>
          </a:p>
          <a:p>
            <a:pPr>
              <a:lnSpc>
                <a:spcPct val="110000"/>
              </a:lnSpc>
            </a:pPr>
            <a:endParaRPr lang="en-US" altLang="zh-CN" sz="2000" b="1">
              <a:latin typeface="+mn-ea"/>
            </a:endParaRPr>
          </a:p>
          <a:p>
            <a:pPr>
              <a:lnSpc>
                <a:spcPct val="110000"/>
              </a:lnSpc>
            </a:pPr>
            <a:r>
              <a:rPr lang="en-US" altLang="zh-CN" sz="2700" b="1">
                <a:latin typeface="楷体" panose="02010609060101010101" pitchFamily="49" charset="-122"/>
                <a:ea typeface="楷体" panose="02010609060101010101" pitchFamily="49" charset="-122"/>
              </a:rPr>
              <a:t>     </a:t>
            </a:r>
            <a:r>
              <a:rPr lang="zh-CN" altLang="en-US" sz="2700" b="1">
                <a:latin typeface="楷体" panose="02010609060101010101" pitchFamily="49" charset="-122"/>
                <a:ea typeface="楷体" panose="02010609060101010101" pitchFamily="49" charset="-122"/>
              </a:rPr>
              <a:t>银杏树    初冬   疾风骤雨   凋零</a:t>
            </a:r>
            <a:endParaRPr lang="en-US" altLang="zh-CN" sz="2700" b="1">
              <a:latin typeface="楷体" panose="02010609060101010101" pitchFamily="49" charset="-122"/>
              <a:ea typeface="楷体" panose="02010609060101010101" pitchFamily="49" charset="-122"/>
            </a:endParaRPr>
          </a:p>
          <a:p>
            <a:pPr>
              <a:lnSpc>
                <a:spcPct val="110000"/>
              </a:lnSpc>
            </a:pPr>
            <a:endParaRPr lang="zh-CN" altLang="en-US" sz="2700" b="1"/>
          </a:p>
        </p:txBody>
      </p:sp>
      <p:sp>
        <p:nvSpPr>
          <p:cNvPr id="100" name="文本框 99"/>
          <p:cNvSpPr txBox="1"/>
          <p:nvPr/>
        </p:nvSpPr>
        <p:spPr>
          <a:xfrm>
            <a:off x="875665" y="4304665"/>
            <a:ext cx="10440670" cy="1770380"/>
          </a:xfrm>
          <a:prstGeom prst="rect">
            <a:avLst/>
          </a:prstGeom>
          <a:noFill/>
          <a:ln w="9525">
            <a:noFill/>
          </a:ln>
        </p:spPr>
        <p:txBody>
          <a:bodyPr wrap="square">
            <a:spAutoFit/>
          </a:bodyPr>
          <a:lstStyle/>
          <a:p>
            <a:pPr indent="266700">
              <a:lnSpc>
                <a:spcPct val="130000"/>
              </a:lnSpc>
              <a:spcBef>
                <a:spcPct val="0"/>
              </a:spcBef>
              <a:spcAft>
                <a:spcPct val="0"/>
              </a:spcAft>
            </a:pPr>
            <a:r>
              <a:rPr lang="zh-CN" sz="2800" b="0">
                <a:cs typeface="楷体_GB2312" charset="0"/>
              </a:rPr>
              <a:t>（示例</a:t>
            </a:r>
            <a:r>
              <a:rPr lang="en-US" altLang="zh-CN" sz="2800" b="0">
                <a:cs typeface="楷体_GB2312" charset="0"/>
              </a:rPr>
              <a:t>2</a:t>
            </a:r>
            <a:r>
              <a:rPr lang="zh-CN" sz="2800" b="0">
                <a:cs typeface="楷体_GB2312" charset="0"/>
              </a:rPr>
              <a:t>）初冬时节</a:t>
            </a:r>
            <a:r>
              <a:rPr lang="zh-CN" sz="2800" b="0">
                <a:ea typeface="MingLiU_HKSCS" panose="02020500000000000000" charset="-120"/>
              </a:rPr>
              <a:t>，</a:t>
            </a:r>
            <a:r>
              <a:rPr lang="zh-CN" sz="2800" b="0">
                <a:cs typeface="楷体_GB2312" charset="0"/>
              </a:rPr>
              <a:t>银杏树经霜的黄叶在秋风中凋零</a:t>
            </a:r>
            <a:r>
              <a:rPr lang="zh-CN" sz="2800" b="0">
                <a:ea typeface="MingLiU_HKSCS" panose="02020500000000000000" charset="-120"/>
              </a:rPr>
              <a:t>，</a:t>
            </a:r>
            <a:r>
              <a:rPr lang="zh-CN" sz="2800" b="0">
                <a:cs typeface="楷体_GB2312" charset="0"/>
              </a:rPr>
              <a:t>吟唱着飘向大地。一阵疾风骤雨过后</a:t>
            </a:r>
            <a:r>
              <a:rPr lang="zh-CN" sz="2800" b="0">
                <a:ea typeface="MingLiU_HKSCS" panose="02020500000000000000" charset="-120"/>
              </a:rPr>
              <a:t>，</a:t>
            </a:r>
            <a:r>
              <a:rPr lang="zh-CN" sz="2800" b="0">
                <a:cs typeface="楷体_GB2312" charset="0"/>
              </a:rPr>
              <a:t>银杏树只剩下光秃秃的枝干</a:t>
            </a:r>
            <a:r>
              <a:rPr lang="zh-CN" sz="2800" b="0">
                <a:ea typeface="MingLiU_HKSCS" panose="02020500000000000000" charset="-120"/>
              </a:rPr>
              <a:t>，</a:t>
            </a:r>
            <a:r>
              <a:rPr lang="zh-CN" sz="2800" b="0">
                <a:cs typeface="楷体_GB2312" charset="0"/>
              </a:rPr>
              <a:t>如剑般直指苍穹。</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0" grpId="0"/>
    </p:bldLst>
  </p:timing>
</p:sld>
</file>

<file path=ppt/tags/tag1.xml><?xml version="1.0" encoding="utf-8"?>
<p:tagLst xmlns:p="http://schemas.openxmlformats.org/presentationml/2006/main">
  <p:tag name="REFSHAPE" val="1062561020"/>
</p:tagLst>
</file>

<file path=ppt/tags/tag2.xml><?xml version="1.0" encoding="utf-8"?>
<p:tagLst xmlns:p="http://schemas.openxmlformats.org/presentationml/2006/main">
  <p:tag name="KSO_WM_UNIT_PLACING_PICTURE_USER_VIEWPORT" val="{&quot;height&quot;:2152.0598425196849,&quot;width&quot;:3702}"/>
  <p:tag name="REFSHAPE" val="673840700"/>
</p:tagLst>
</file>

<file path=ppt/tags/tag3.xml><?xml version="1.0" encoding="utf-8"?>
<p:tagLst xmlns:p="http://schemas.openxmlformats.org/presentationml/2006/main">
  <p:tag name="KSO_WM_BEAUTIFY_FLAG" val="#wm#"/>
  <p:tag name="KSO_WM_TAG_VERSION" val="1.0"/>
  <p:tag name="KSO_WM_TEMPLATE_CATEGORY" val="diagram"/>
  <p:tag name="KSO_WM_TEMPLATE_INDEX" val="20200776"/>
  <p:tag name="KSO_WM_UNIT_COMPATIBLE" val="0"/>
  <p:tag name="KSO_WM_UNIT_DIAGRAM_ISNUMVISUAL" val="0"/>
  <p:tag name="KSO_WM_UNIT_DIAGRAM_ISREFERUNIT" val="0"/>
  <p:tag name="KSO_WM_UNIT_HIGHLIGHT" val="0"/>
  <p:tag name="KSO_WM_UNIT_ID" val="diagram20200776_1*i*1"/>
  <p:tag name="KSO_WM_UNIT_INDEX" val="1"/>
  <p:tag name="KSO_WM_UNIT_LAYERLEVEL" val="1"/>
  <p:tag name="KSO_WM_UNIT_TYPE" val="i"/>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200776"/>
  <p:tag name="KSO_WM_UNIT_COMPATIBLE" val="0"/>
  <p:tag name="KSO_WM_UNIT_DIAGRAM_ISNUMVISUAL" val="0"/>
  <p:tag name="KSO_WM_UNIT_DIAGRAM_ISREFERUNIT" val="0"/>
  <p:tag name="KSO_WM_UNIT_HIGHLIGHT" val="0"/>
  <p:tag name="KSO_WM_UNIT_ID" val="diagram20200776_1*i*2"/>
  <p:tag name="KSO_WM_UNIT_INDEX" val="2"/>
  <p:tag name="KSO_WM_UNIT_LAYERLEVEL" val="1"/>
  <p:tag name="KSO_WM_UNIT_TYPE" val="i"/>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0776"/>
  <p:tag name="KSO_WM_UNIT_COMPATIBLE" val="0"/>
  <p:tag name="KSO_WM_UNIT_DIAGRAM_ISNUMVISUAL" val="0"/>
  <p:tag name="KSO_WM_UNIT_DIAGRAM_ISREFERUNIT" val="0"/>
  <p:tag name="KSO_WM_UNIT_HIGHLIGHT" val="0"/>
  <p:tag name="KSO_WM_UNIT_ID" val="diagram20200776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13;单击此处添加文本具体内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
  <p:tag name="KSO_WM_UNIT_TYPE" val="f"/>
  <p:tag name="KSO_WM_UNIT_VALUE" val="1242"/>
</p:tagLst>
</file>

<file path=ppt/tags/tag6.xml><?xml version="1.0" encoding="utf-8"?>
<p:tagLst xmlns:p="http://schemas.openxmlformats.org/presentationml/2006/main">
  <p:tag name="KSO_WM_BEAUTIFY_FLAG" val="#wm#"/>
  <p:tag name="KSO_WM_SLIDE_ID" val="diagram20200776_1"/>
  <p:tag name="KSO_WM_SLIDE_INDEX" val="1"/>
  <p:tag name="KSO_WM_SLIDE_ITEM_CNT" val="0"/>
  <p:tag name="KSO_WM_SLIDE_LAYOUT" val="f"/>
  <p:tag name="KSO_WM_SLIDE_LAYOUT_CNT" val="1"/>
  <p:tag name="KSO_WM_SLIDE_POSITION" val="0*0"/>
  <p:tag name="KSO_WM_SLIDE_SIZE" val="989*540"/>
  <p:tag name="KSO_WM_SLIDE_SUBTYPE" val="pureTxt"/>
  <p:tag name="KSO_WM_SLIDE_TYPE" val="text"/>
  <p:tag name="KSO_WM_TAG_VERSION" val="1.0"/>
  <p:tag name="KSO_WM_TEMPLATE_CATEGORY" val="diagram"/>
  <p:tag name="KSO_WM_TEMPLATE_INDEX" val="20200776"/>
  <p:tag name="KSO_WM_TEMPLATE_SUBCATEGORY" val="0"/>
</p:tagLst>
</file>

<file path=ppt/tags/tag7.xml><?xml version="1.0" encoding="utf-8"?>
<p:tagLst xmlns:p="http://schemas.openxmlformats.org/presentationml/2006/main">
  <p:tag name="KSO_WM_BEAUTIFY_FLAG" val="#wm#"/>
  <p:tag name="KSO_WM_TEMPLATE_CATEGORY" val="diagram"/>
  <p:tag name="KSO_WM_TEMPLATE_INDEX" val="20200776"/>
</p:tagLst>
</file>

<file path=ppt/tags/tag8.xml><?xml version="1.0" encoding="utf-8"?>
<p:tagLst xmlns:p="http://schemas.openxmlformats.org/presentationml/2006/main">
  <p:tag name="KSO_WM_BEAUTIFY_FLAG" val="#wm#"/>
  <p:tag name="KSO_WM_TEMPLATE_CATEGORY" val="diagram"/>
  <p:tag name="KSO_WM_TEMPLATE_INDEX" val="20200776"/>
</p:tagLst>
</file>

<file path=ppt/tags/tag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LiuYuXin</Company>
  <PresentationFormat>宽屏</PresentationFormat>
  <Paragraphs>185</Paragraphs>
  <Slides>43</Slides>
  <Notes>3</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43</vt:i4>
      </vt:variant>
    </vt:vector>
  </HeadingPairs>
  <TitlesOfParts>
    <vt:vector baseType="lpstr" size="56">
      <vt:lpstr>Arial</vt:lpstr>
      <vt:lpstr>Calibri Light</vt:lpstr>
      <vt:lpstr>Calibri</vt:lpstr>
      <vt:lpstr>微软雅黑</vt:lpstr>
      <vt:lpstr>宋体</vt:lpstr>
      <vt:lpstr>Times New Roman</vt:lpstr>
      <vt:lpstr>黑体</vt:lpstr>
      <vt:lpstr>MingLiU_HKSCS</vt:lpstr>
      <vt:lpstr>楷体</vt:lpstr>
      <vt:lpstr>C-KT</vt:lpstr>
      <vt:lpstr>楷体_GB2312</vt:lpstr>
      <vt:lpstr>仿宋_GB2312</vt:lpstr>
      <vt:lpstr>Office 主题</vt:lpstr>
      <vt:lpstr>扩展语句，压缩语段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徐伟红</dc:creator>
  <cp:lastModifiedBy>向日葵 </cp:lastModifiedBy>
  <cp:revision>17</cp:revision>
  <dcterms:created xsi:type="dcterms:W3CDTF">2016-11-23T09:46:00Z</dcterms:created>
  <dcterms:modified xsi:type="dcterms:W3CDTF">2020-11-27T02:08:15Z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