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heme/theme2.xml" ContentType="application/vnd.openxmlformats-officedocument.them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heme/theme3.xml" ContentType="application/vnd.openxmlformats-officedocument.theme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notesSlides/notesSlide1.xml" ContentType="application/vnd.openxmlformats-officedocument.presentationml.notesSlide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notesSlides/notesSlide2.xml" ContentType="application/vnd.openxmlformats-officedocument.presentationml.notesSlide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0" r:id="rId2"/>
    <p:sldId id="282" r:id="rId3"/>
    <p:sldId id="283" r:id="rId4"/>
    <p:sldId id="284" r:id="rId5"/>
    <p:sldId id="285" r:id="rId6"/>
    <p:sldId id="280" r:id="rId7"/>
    <p:sldId id="286" r:id="rId8"/>
    <p:sldId id="287" r:id="rId9"/>
    <p:sldId id="288" r:id="rId10"/>
    <p:sldId id="289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田小兵" initials="W用" lastIdx="0" clrIdx="0"/>
  <p:cmAuthor id="1" name="Administrator" initials="A" lastIdx="0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3963" autoAdjust="0"/>
  </p:normalViewPr>
  <p:slideViewPr>
    <p:cSldViewPr snapToGrid="0">
      <p:cViewPr varScale="1">
        <p:scale>
          <a:sx n="113" d="100"/>
          <a:sy n="113" d="100"/>
        </p:scale>
        <p:origin x="-510" y="-108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heme" Target="../theme/theme3.xml"/><Relationship Id="rId5" Type="http://schemas.openxmlformats.org/officeDocument/2006/relationships/tags" Target="../tags/tag236.xml"/><Relationship Id="rId4" Type="http://schemas.openxmlformats.org/officeDocument/2006/relationships/tags" Target="../tags/tag23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3731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28.xml"/><Relationship Id="rId7" Type="http://schemas.openxmlformats.org/officeDocument/2006/relationships/tags" Target="../tags/tag232.xml"/><Relationship Id="rId2" Type="http://schemas.openxmlformats.org/officeDocument/2006/relationships/tags" Target="../tags/tag227.xml"/><Relationship Id="rId1" Type="http://schemas.openxmlformats.org/officeDocument/2006/relationships/theme" Target="../theme/theme2.xml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4" Type="http://schemas.openxmlformats.org/officeDocument/2006/relationships/tags" Target="../tags/tag22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076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42.xml"/><Relationship Id="rId1" Type="http://schemas.openxmlformats.org/officeDocument/2006/relationships/tags" Target="../tags/tag241.xml"/><Relationship Id="rId4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0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8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6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0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8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6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0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4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8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6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30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3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3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4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46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50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5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58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6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70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7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78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8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8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90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9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98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0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06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10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1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18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2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2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5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172085" indent="-170815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985" indent="-170815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885" indent="-170815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785" indent="-170815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685" indent="-170815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300" y="6315075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172085" marR="0" lvl="0" indent="-17081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35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985" marR="0" lvl="1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885" marR="0" lvl="2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785" marR="0" lvl="3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685" marR="0" lvl="4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 fontAlgn="auto"/>
            <a:r>
              <a:rPr sz="1350"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172085" marR="0" lvl="0" indent="-17081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985" marR="0" lvl="1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885" marR="0" lvl="2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785" marR="0" lvl="3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685" marR="0" lvl="4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172085" indent="-170815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514985" indent="-170815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857885" indent="-170815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200785" indent="-170815" eaLnBrk="1" fontAlgn="auto" latinLnBrk="0" hangingPunct="1">
              <a:lnSpc>
                <a:spcPct val="120000"/>
              </a:lnSpc>
              <a:buFont typeface="Wingdings"/>
              <a:buChar char=""/>
              <a:defRPr sz="105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5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5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172085" marR="0" lvl="0" indent="-17081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985" marR="0" lvl="1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885" marR="0" lvl="2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785" marR="0" lvl="3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685" marR="0" lvl="4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1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5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1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172085" marR="0" lvl="0" indent="-17081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985" marR="0" lvl="1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857885" marR="0" lvl="2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200785" marR="0" lvl="3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543685" marR="0" lvl="4" indent="-170815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300" y="6315075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300" y="6315075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877300" y="6315075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514985" marR="0" lvl="1" indent="-17081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885" marR="0" lvl="2" indent="-17081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785" marR="0" lvl="3" indent="-17081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685" marR="0" lvl="4" indent="-17081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172085" indent="-170815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985" indent="-170815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885" indent="-170815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785" indent="-170815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685" indent="-170815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heme" Target="../theme/theme1.xml"/><Relationship Id="rId58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ags" Target="../tags/tag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54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5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6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2022/10/16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8"/>
            </p:custDataLst>
          </p:nvPr>
        </p:nvSpPr>
        <p:spPr>
          <a:xfrm>
            <a:off x="8877300" y="6315075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172085" indent="-170815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3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514985" indent="-170815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857885" indent="-170815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200785" indent="-170815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0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543685" indent="-170815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0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1886585" indent="-170815" algn="l" defTabSz="685800" rtl="0" eaLnBrk="1" latinLnBrk="0" hangingPunct="1">
        <a:lnSpc>
          <a:spcPct val="90000"/>
        </a:lnSpc>
        <a:spcBef>
          <a:spcPct val="75000"/>
        </a:spcBef>
        <a:buFont typeface="Arial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0815" algn="l" defTabSz="685800" rtl="0" eaLnBrk="1" latinLnBrk="0" hangingPunct="1">
        <a:lnSpc>
          <a:spcPct val="90000"/>
        </a:lnSpc>
        <a:spcBef>
          <a:spcPct val="75000"/>
        </a:spcBef>
        <a:buFont typeface="Arial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0815" algn="l" defTabSz="685800" rtl="0" eaLnBrk="1" latinLnBrk="0" hangingPunct="1">
        <a:lnSpc>
          <a:spcPct val="90000"/>
        </a:lnSpc>
        <a:spcBef>
          <a:spcPct val="75000"/>
        </a:spcBef>
        <a:buFont typeface="Arial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0815" algn="l" defTabSz="685800" rtl="0" eaLnBrk="1" latinLnBrk="0" hangingPunct="1">
        <a:lnSpc>
          <a:spcPct val="90000"/>
        </a:lnSpc>
        <a:spcBef>
          <a:spcPct val="75000"/>
        </a:spcBef>
        <a:buFont typeface="Arial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39.xml"/><Relationship Id="rId7" Type="http://schemas.openxmlformats.org/officeDocument/2006/relationships/image" Target="../media/image2.png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40.xml"/><Relationship Id="rId9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80.xml"/><Relationship Id="rId1" Type="http://schemas.openxmlformats.org/officeDocument/2006/relationships/tags" Target="../tags/tag27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44.xml"/><Relationship Id="rId1" Type="http://schemas.openxmlformats.org/officeDocument/2006/relationships/tags" Target="../tags/tag2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46.xml"/><Relationship Id="rId1" Type="http://schemas.openxmlformats.org/officeDocument/2006/relationships/tags" Target="../tags/tag2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53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59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261.xml"/><Relationship Id="rId4" Type="http://schemas.openxmlformats.org/officeDocument/2006/relationships/tags" Target="../tags/tag26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67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73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72.xml"/><Relationship Id="rId1" Type="http://schemas.openxmlformats.org/officeDocument/2006/relationships/tags" Target="../tags/tag271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78.xml"/><Relationship Id="rId1" Type="http://schemas.openxmlformats.org/officeDocument/2006/relationships/tags" Target="../tags/tag2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227888" y="2168525"/>
            <a:ext cx="827087" cy="827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3" descr="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344795" y="1655445"/>
            <a:ext cx="6478905" cy="4871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959475" y="2217420"/>
            <a:ext cx="386651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6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  <a:cs typeface="+mn-cs"/>
              </a:rPr>
              <a:t>第七单元整体阅读</a:t>
            </a:r>
            <a:endParaRPr lang="zh-CN" altLang="zh-CN" sz="3600" b="1" noProof="1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晓波画报黑W" panose="00020600040101010101" charset="-122"/>
              <a:ea typeface="汉仪晓波画报黑W" panose="00020600040101010101" charset="-122"/>
              <a:cs typeface="+mn-cs"/>
            </a:endParaRPr>
          </a:p>
        </p:txBody>
      </p:sp>
      <p:pic>
        <p:nvPicPr>
          <p:cNvPr id="27654" name="图片 5" descr="59235880b5a43_6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11213" y="3738563"/>
            <a:ext cx="2789237" cy="2198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 txBox="1"/>
          <p:nvPr>
            <p:custDataLst>
              <p:tags r:id="rId2"/>
            </p:custDataLst>
          </p:nvPr>
        </p:nvSpPr>
        <p:spPr>
          <a:xfrm>
            <a:off x="838200" y="2068512"/>
            <a:ext cx="995172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dirty="0"/>
              <a:t>写作任务</a:t>
            </a:r>
            <a:r>
              <a:rPr lang="en-US" altLang="zh-CN" dirty="0"/>
              <a:t>2</a:t>
            </a:r>
            <a:r>
              <a:rPr lang="zh-CN" altLang="en-US" dirty="0"/>
              <a:t>：      </a:t>
            </a:r>
            <a:endParaRPr lang="en-US" altLang="zh-CN" dirty="0"/>
          </a:p>
          <a:p>
            <a:pPr marL="0" indent="0">
              <a:buFont typeface="Arial" pitchFamily="34" charset="0"/>
              <a:buNone/>
            </a:pPr>
            <a:r>
              <a:rPr lang="zh-CN" altLang="en-US" dirty="0"/>
              <a:t>    </a:t>
            </a:r>
            <a:r>
              <a:rPr lang="zh-CN" altLang="zh-CN" dirty="0"/>
              <a:t>游览胜迹，总能引发文人墨客的遐思，拥有深厚历史积淀的古都北京、作为五岳之尊的泰山，激荡着三国风云的赤壁……都曾经引发文人墨客游历、咏叹、思索，请任选一地，谈谈文人寄托于其中的不同情思，探究其背后蕴含的文化意义。</a:t>
            </a:r>
          </a:p>
          <a:p>
            <a:pPr marL="0" indent="0">
              <a:buFont typeface="Arial" pitchFamily="34" charset="0"/>
              <a:buNone/>
            </a:pPr>
            <a:endParaRPr lang="zh-CN" altLang="zh-CN" dirty="0"/>
          </a:p>
          <a:p>
            <a:pPr marL="0" indent="0">
              <a:buFont typeface="Arial" pitchFamily="34" charset="0"/>
              <a:buNone/>
            </a:pPr>
            <a:endParaRPr kumimoji="1" lang="zh-CN" alt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7"/>
          <p:cNvSpPr txBox="1"/>
          <p:nvPr>
            <p:custDataLst>
              <p:tags r:id="rId1"/>
            </p:custDataLst>
          </p:nvPr>
        </p:nvSpPr>
        <p:spPr>
          <a:xfrm>
            <a:off x="1991518" y="1236683"/>
            <a:ext cx="8208963" cy="574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charset="-122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zh-CN"/>
              <a:t>环节一：品悟中赏美景  </a:t>
            </a:r>
          </a:p>
        </p:txBody>
      </p:sp>
      <p:graphicFrame>
        <p:nvGraphicFramePr>
          <p:cNvPr id="6" name="表格 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58883" y="2383873"/>
          <a:ext cx="9474232" cy="303627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686696"/>
                <a:gridCol w="2050420"/>
                <a:gridCol w="2368558"/>
                <a:gridCol w="2368558"/>
              </a:tblGrid>
              <a:tr h="506046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课文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所写对象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具体画面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整体特点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6046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《故都的秋》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北京风光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6046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《荷塘月色》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清华荷塘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6046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《我与地坛》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地坛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6046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《赤壁赋》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赤壁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6046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《登泰山记》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泰山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91927" y="117805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charset="-122"/>
                <a:ea typeface="黑体" panose="02010609060101010101" charset="-122"/>
              </a:rPr>
              <a:t>环节二：比较中见个性 </a:t>
            </a:r>
          </a:p>
        </p:txBody>
      </p:sp>
      <p:graphicFrame>
        <p:nvGraphicFramePr>
          <p:cNvPr id="4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69264" y="2319020"/>
          <a:ext cx="10570464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4832"/>
                <a:gridCol w="1682496"/>
                <a:gridCol w="969264"/>
                <a:gridCol w="915258"/>
                <a:gridCol w="1898484"/>
                <a:gridCol w="1510065"/>
                <a:gridCol w="1510065"/>
              </a:tblGrid>
              <a:tr h="2310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课文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所写对象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作者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具体画面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整体特点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作者情思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《故都的秋》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北京风光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《荷塘月色》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清华荷塘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《我与地坛》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地坛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《赤壁赋》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赤壁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《登泰山记》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泰山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 txBox="1">
            <a:spLocks noGrp="1"/>
          </p:cNvSpPr>
          <p:nvPr>
            <p:ph type="title"/>
            <p:custDataLst>
              <p:tags r:id="rId1"/>
            </p:custDataLst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charset="-122"/>
                <a:ea typeface="黑体" panose="02010609060101010101" charset="-122"/>
              </a:rPr>
              <a:t>环节二：比较中见个性 </a:t>
            </a:r>
          </a:p>
        </p:txBody>
      </p:sp>
      <p:graphicFrame>
        <p:nvGraphicFramePr>
          <p:cNvPr id="4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940560" y="3104620"/>
          <a:ext cx="8739630" cy="280240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708598"/>
                <a:gridCol w="1710782"/>
                <a:gridCol w="5320250"/>
              </a:tblGrid>
              <a:tr h="560481">
                <a:tc rowSpan="5"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画面命名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角度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赏析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0481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景物选取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0481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形声色态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0481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画面组合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0481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氛围意境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319772" y="1717070"/>
            <a:ext cx="4493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1" lang="zh-CN" altLang="en-US" sz="2800">
                <a:latin typeface="微软雅黑" pitchFamily="34" charset="-122"/>
                <a:ea typeface="微软雅黑" pitchFamily="34" charset="-122"/>
              </a:rPr>
              <a:t>相同写作对象的比较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208212" y="2411973"/>
            <a:ext cx="7114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《故都的秋》《荷塘月色》《我与地坛》 </a:t>
            </a:r>
            <a:endParaRPr kumimoji="1"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239562" y="1337802"/>
            <a:ext cx="37128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1" lang="zh-CN" altLang="en-US" sz="2800">
                <a:latin typeface="微软雅黑" pitchFamily="34" charset="-122"/>
                <a:ea typeface="微软雅黑" pitchFamily="34" charset="-122"/>
              </a:rPr>
              <a:t>相同写作对象的比较</a:t>
            </a: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642301" y="3429000"/>
            <a:ext cx="4031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《荷塘月色》与《赤壁赋》 </a:t>
            </a:r>
            <a:endParaRPr kumimoji="1"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3"/>
          <p:cNvCxnSpPr/>
          <p:nvPr>
            <p:custDataLst>
              <p:tags r:id="rId3"/>
            </p:custDataLst>
          </p:nvPr>
        </p:nvCxnSpPr>
        <p:spPr>
          <a:xfrm flipV="1">
            <a:off x="3487929" y="1937912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2925218" y="1679315"/>
            <a:ext cx="445481" cy="469613"/>
            <a:chOff x="2121873" y="1511588"/>
            <a:chExt cx="445481" cy="469613"/>
          </a:xfrm>
        </p:grpSpPr>
        <p:sp>
          <p:nvSpPr>
            <p:cNvPr id="8" name="矩形 7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4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5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3742668" y="1502116"/>
            <a:ext cx="4790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>
                <a:latin typeface="微软雅黑" pitchFamily="34" charset="-122"/>
                <a:ea typeface="微软雅黑" pitchFamily="34" charset="-122"/>
              </a:rPr>
              <a:t>2.</a:t>
            </a:r>
            <a:r>
              <a:rPr kumimoji="1" lang="zh-CN" altLang="en-US" sz="2800">
                <a:latin typeface="微软雅黑" pitchFamily="34" charset="-122"/>
                <a:ea typeface="微软雅黑" pitchFamily="34" charset="-122"/>
              </a:rPr>
              <a:t>主题的比较：人与自然关系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3"/>
          <p:cNvCxnSpPr/>
          <p:nvPr>
            <p:custDataLst>
              <p:tags r:id="rId1"/>
            </p:custDataLst>
          </p:nvPr>
        </p:nvCxnSpPr>
        <p:spPr>
          <a:xfrm flipV="1">
            <a:off x="3605158" y="21357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3042447" y="1877106"/>
            <a:ext cx="445481" cy="469613"/>
            <a:chOff x="2121873" y="1511588"/>
            <a:chExt cx="445481" cy="469613"/>
          </a:xfrm>
        </p:grpSpPr>
        <p:sp>
          <p:nvSpPr>
            <p:cNvPr id="5" name="矩形 4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718304" y="1637570"/>
            <a:ext cx="2276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>
                <a:latin typeface="微软雅黑" pitchFamily="34" charset="-122"/>
                <a:ea typeface="微软雅黑" pitchFamily="34" charset="-122"/>
              </a:rPr>
              <a:t>3.</a:t>
            </a:r>
            <a:r>
              <a:rPr kumimoji="1" lang="zh-CN" altLang="en-US" sz="2800">
                <a:latin typeface="微软雅黑" pitchFamily="34" charset="-122"/>
                <a:ea typeface="微软雅黑" pitchFamily="34" charset="-122"/>
              </a:rPr>
              <a:t>课内外比较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015320" y="3041174"/>
            <a:ext cx="59591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老舍的《想北平》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林语堂的《动人的北平》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郁达夫《北平的四季》 </a:t>
            </a:r>
            <a:endParaRPr kumimoji="1"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3"/>
          <p:cNvCxnSpPr/>
          <p:nvPr>
            <p:custDataLst>
              <p:tags r:id="rId1"/>
            </p:custDataLst>
          </p:nvPr>
        </p:nvCxnSpPr>
        <p:spPr>
          <a:xfrm flipV="1">
            <a:off x="3395116" y="2239488"/>
            <a:ext cx="6965306" cy="1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2832405" y="1957444"/>
            <a:ext cx="445481" cy="469613"/>
            <a:chOff x="2121873" y="1511588"/>
            <a:chExt cx="445481" cy="469613"/>
          </a:xfrm>
        </p:grpSpPr>
        <p:sp>
          <p:nvSpPr>
            <p:cNvPr id="5" name="矩形 4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952276" y="2677315"/>
            <a:ext cx="8910796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余光中的散文雍容华贵。他的写作接续了散文的古老传统，也汲取了诸多现代元素。感性与知性，幽默与庄重，头脑与心肠交织在一起，构成了他独特的散文路径。他渊博的学识，总是掩饰不了天真性情的流露，他雄健的笔触，发现的常常是生命和智慧的秘密。他崇尚散文的自然、随意，注重散文的容量与弹性，他探索散文变革的丰富可能性，同时也追求汉语自身的精致、准确与神韵。</a:t>
            </a:r>
          </a:p>
          <a:p>
            <a:endParaRPr kumimoji="1"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462272" y="1574465"/>
            <a:ext cx="299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>
                <a:latin typeface="微软雅黑" pitchFamily="34" charset="-122"/>
                <a:ea typeface="微软雅黑" pitchFamily="34" charset="-122"/>
              </a:rPr>
              <a:t>4.</a:t>
            </a:r>
            <a:r>
              <a:rPr kumimoji="1" lang="zh-CN" altLang="en-US" sz="2800">
                <a:latin typeface="微软雅黑" pitchFamily="34" charset="-122"/>
                <a:ea typeface="微软雅黑" pitchFamily="34" charset="-122"/>
              </a:rPr>
              <a:t>语言风格的比较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>
            <p:custDataLst>
              <p:tags r:id="rId1"/>
            </p:custDataLst>
          </p:nvPr>
        </p:nvSpPr>
        <p:spPr>
          <a:xfrm>
            <a:off x="-917448" y="1498854"/>
            <a:ext cx="1407087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charset="-122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zh-CN"/>
              <a:t>环节三：写作中致提升</a:t>
            </a:r>
            <a:br>
              <a:rPr lang="zh-CN" altLang="zh-CN"/>
            </a:br>
            <a:endParaRPr kumimoji="1" lang="zh-CN" altLang="en-US"/>
          </a:p>
        </p:txBody>
      </p:sp>
      <p:sp>
        <p:nvSpPr>
          <p:cNvPr id="4" name="内容占位符 2"/>
          <p:cNvSpPr txBox="1"/>
          <p:nvPr>
            <p:custDataLst>
              <p:tags r:id="rId2"/>
            </p:custDataLst>
          </p:nvPr>
        </p:nvSpPr>
        <p:spPr>
          <a:xfrm>
            <a:off x="1203960" y="2506662"/>
            <a:ext cx="9421368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dirty="0"/>
              <a:t>写作任务</a:t>
            </a:r>
            <a:r>
              <a:rPr lang="en-US" altLang="zh-CN" dirty="0"/>
              <a:t>1</a:t>
            </a:r>
            <a:r>
              <a:rPr lang="zh-CN" altLang="en-US" dirty="0"/>
              <a:t>：      </a:t>
            </a:r>
            <a:endParaRPr lang="en-US" altLang="zh-CN" dirty="0"/>
          </a:p>
          <a:p>
            <a:pPr marL="0" indent="0">
              <a:buFont typeface="Arial" pitchFamily="34" charset="0"/>
              <a:buNone/>
            </a:pPr>
            <a:r>
              <a:rPr lang="zh-CN" altLang="en-US" dirty="0"/>
              <a:t>    </a:t>
            </a:r>
            <a:r>
              <a:rPr lang="zh-CN" altLang="zh-CN" dirty="0"/>
              <a:t>学完这一单元，秋日北京、冬季泰山、赤壁月色、地坛树影、清华荷塘……也许都会给我们留下深刻印象，假如你是一位导游，请你从以上五篇课文中选择其一，拟写一篇</a:t>
            </a:r>
            <a:r>
              <a:rPr lang="en-US" altLang="zh-CN" dirty="0"/>
              <a:t>700</a:t>
            </a:r>
            <a:r>
              <a:rPr lang="zh-CN" altLang="zh-CN" dirty="0"/>
              <a:t>字左右的导游词。</a:t>
            </a:r>
          </a:p>
          <a:p>
            <a:pPr marL="0" indent="0">
              <a:buFont typeface="Arial" pitchFamily="34" charset="0"/>
              <a:buNone/>
            </a:pPr>
            <a:endParaRPr kumimoji="1" lang="zh-CN" altLang="en-US" dirty="0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6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8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9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7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9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6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7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8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9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6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7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8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5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6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8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9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5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6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heme/theme1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charset="-122"/>
        <a:cs typeface="Arial"/>
      </a:majorFont>
      <a:minorFont>
        <a:latin typeface="Arial"/>
        <a:ea typeface="微软雅黑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383</Words>
  <Application>Microsoft Office PowerPoint</Application>
  <PresentationFormat>自定义</PresentationFormat>
  <Paragraphs>100</Paragraphs>
  <Slides>10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1_自定义设计方案</vt:lpstr>
      <vt:lpstr>PowerPoint 演示文稿</vt:lpstr>
      <vt:lpstr>PowerPoint 演示文稿</vt:lpstr>
      <vt:lpstr>PowerPoint 演示文稿</vt:lpstr>
      <vt:lpstr>环节二：比较中见个性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3</cp:revision>
  <cp:lastPrinted>2020-12-18T11:43:53Z</cp:lastPrinted>
  <dcterms:created xsi:type="dcterms:W3CDTF">2020-12-18T11:43:53Z</dcterms:created>
  <dcterms:modified xsi:type="dcterms:W3CDTF">2022-10-16T00:55:38Z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