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0" r:id="rId3"/>
    <p:sldId id="256" r:id="rId4"/>
    <p:sldId id="264" r:id="rId5"/>
    <p:sldId id="270" r:id="rId6"/>
    <p:sldId id="271" r:id="rId7"/>
    <p:sldId id="272" r:id="rId8"/>
    <p:sldId id="273" r:id="rId9"/>
    <p:sldId id="263" r:id="rId10"/>
    <p:sldId id="262" r:id="rId11"/>
    <p:sldId id="287" r:id="rId12"/>
    <p:sldId id="274" r:id="rId13"/>
    <p:sldId id="275" r:id="rId14"/>
    <p:sldId id="276" r:id="rId15"/>
    <p:sldId id="269" r:id="rId16"/>
    <p:sldId id="277" r:id="rId17"/>
    <p:sldId id="278" r:id="rId18"/>
    <p:sldId id="279" r:id="rId19"/>
    <p:sldId id="281" r:id="rId20"/>
    <p:sldId id="282" r:id="rId21"/>
    <p:sldId id="298" r:id="rId22"/>
    <p:sldId id="265" r:id="rId23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568A4-A78B-40A0-B6B5-06E276D14C6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D31FB-F7ED-4110-B12C-F2D5345B2FC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" y="0"/>
            <a:ext cx="9124378" cy="6858000"/>
          </a:xfrm>
          <a:prstGeom prst="rect">
            <a:avLst/>
          </a:prstGeom>
        </p:spPr>
      </p:pic>
      <p:pic>
        <p:nvPicPr>
          <p:cNvPr id="2050" name="Picture 2" descr="https://p1.ssl.qhmsg.com/t012d4151d3e5acf26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0"/>
            <a:ext cx="6660231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836712"/>
            <a:ext cx="1415772" cy="43831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孟母三迁</a:t>
            </a:r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的故事你知道吗？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5744848"/>
            <a:ext cx="6696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告诫人们：</a:t>
            </a:r>
            <a:r>
              <a:rPr lang="zh-CN" altLang="en-US" sz="2800" b="1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近朱者赤，近墨者黑。（接近好的人才能学到好的习惯）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24143" y="1300773"/>
            <a:ext cx="30963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疏通文意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6485" y="2687320"/>
            <a:ext cx="4062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小组交流预习结果</a:t>
            </a:r>
            <a:endParaRPr lang="zh-CN" altLang="en-US" sz="3600" b="1" smtClean="0"/>
          </a:p>
          <a:p>
            <a:r>
              <a:rPr lang="zh-CN" altLang="en-US" sz="3600" b="1" smtClean="0"/>
              <a:t>         质疑解惑</a:t>
            </a:r>
            <a:endParaRPr lang="zh-CN" altLang="en-US" sz="3600" b="1" smtClean="0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712788" y="1792288"/>
            <a:ext cx="8048625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1A33"/>
                </a:solidFill>
                <a:latin typeface="Arial" panose="020b0604020202020204" pitchFamily="34" charset="0"/>
              </a:rPr>
              <a:t>景春曰：“公孙衍、张仪岂不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诚大丈夫</a:t>
            </a:r>
            <a:r>
              <a:rPr lang="zh-CN" altLang="en-US" sz="2800" b="1">
                <a:solidFill>
                  <a:srgbClr val="001A33"/>
                </a:solidFill>
                <a:latin typeface="Arial" panose="020b0604020202020204" pitchFamily="34" charset="0"/>
              </a:rPr>
              <a:t>哉？一怒而诸侯惧，安居而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天下熄</a:t>
            </a:r>
            <a:r>
              <a:rPr lang="zh-CN" altLang="en-US" sz="2800" b="1">
                <a:solidFill>
                  <a:srgbClr val="001A33"/>
                </a:solidFill>
                <a:latin typeface="Arial" panose="020b0604020202020204" pitchFamily="34" charset="0"/>
              </a:rPr>
              <a:t>。</a:t>
            </a:r>
            <a:endParaRPr lang="zh-CN" altLang="en-US" sz="2800" b="1">
              <a:solidFill>
                <a:srgbClr val="001A33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11294"/>
          <p:cNvGrpSpPr/>
          <p:nvPr/>
        </p:nvGrpSpPr>
        <p:grpSpPr>
          <a:xfrm>
            <a:off x="5338763" y="2038350"/>
            <a:ext cx="1036637" cy="576263"/>
            <a:chOff x="1020" y="1480"/>
            <a:chExt cx="545" cy="499"/>
          </a:xfrm>
        </p:grpSpPr>
        <p:sp>
          <p:nvSpPr>
            <p:cNvPr id="15377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5378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5151438" y="1646238"/>
            <a:ext cx="1728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真正，确实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" name="组合 2"/>
          <p:cNvGrpSpPr/>
          <p:nvPr/>
        </p:nvGrpSpPr>
        <p:grpSpPr>
          <a:xfrm rot="10260000">
            <a:off x="5624513" y="2279650"/>
            <a:ext cx="1036637" cy="576263"/>
            <a:chOff x="1020" y="1480"/>
            <a:chExt cx="545" cy="499"/>
          </a:xfrm>
        </p:grpSpPr>
        <p:sp>
          <p:nvSpPr>
            <p:cNvPr id="15375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5376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822825" y="2874963"/>
            <a:ext cx="345122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有大志、有作为、有气节的男子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5" name="组合 6"/>
          <p:cNvGrpSpPr/>
          <p:nvPr/>
        </p:nvGrpSpPr>
        <p:grpSpPr>
          <a:xfrm rot="10260000">
            <a:off x="2819400" y="3078163"/>
            <a:ext cx="1585913" cy="576262"/>
            <a:chOff x="1020" y="1480"/>
            <a:chExt cx="545" cy="499"/>
          </a:xfrm>
        </p:grpSpPr>
        <p:sp>
          <p:nvSpPr>
            <p:cNvPr id="15373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5374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870075" y="3786188"/>
            <a:ext cx="34512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指战争停息，天下太平。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25488" y="4398963"/>
            <a:ext cx="8113712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译文：景春说：“公孙衍和张仪难道不是真正的大丈夫吗？发起怒来，诸侯们都会害怕；安静下来，天下就会平安无事。”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72" name="灯片编号占位符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5A2883F-6848-4674-907C-88B5E5D3C790}" type="slidenum">
              <a:rPr lang="zh-CN" altLang="en-US" sz="1200">
                <a:solidFill>
                  <a:srgbClr val="000000"/>
                </a:solidFill>
              </a:rPr>
              <a:t>11</a:t>
            </a:fld>
            <a:endParaRPr lang="zh-CN" altLang="en-US" sz="1200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528" y="194737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你说我说，准确翻译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6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623888" y="422275"/>
            <a:ext cx="8004175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孟子曰：“是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焉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得为大丈夫乎？子未学礼乎？丈夫之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冠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也，父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命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之；女子之嫁，母命之，往送之门，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戒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之曰：‘往之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女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家，必敬必戒，无违夫子！’以顺为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正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者，妾妇之道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也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。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1294"/>
          <p:cNvGrpSpPr/>
          <p:nvPr/>
        </p:nvGrpSpPr>
        <p:grpSpPr>
          <a:xfrm>
            <a:off x="2760663" y="661988"/>
            <a:ext cx="1036637" cy="576262"/>
            <a:chOff x="1020" y="1480"/>
            <a:chExt cx="545" cy="499"/>
          </a:xfrm>
        </p:grpSpPr>
        <p:sp>
          <p:nvSpPr>
            <p:cNvPr id="16408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9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186113" y="292100"/>
            <a:ext cx="1728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怎么，哪里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1333500" y="1517650"/>
            <a:ext cx="1036638" cy="576263"/>
            <a:chOff x="1020" y="1480"/>
            <a:chExt cx="545" cy="499"/>
          </a:xfrm>
        </p:grpSpPr>
        <p:sp>
          <p:nvSpPr>
            <p:cNvPr id="16406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7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793875" y="1181100"/>
            <a:ext cx="1728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行冠礼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2716213" y="1517650"/>
            <a:ext cx="1036637" cy="576263"/>
            <a:chOff x="1020" y="1480"/>
            <a:chExt cx="545" cy="499"/>
          </a:xfrm>
        </p:grpSpPr>
        <p:sp>
          <p:nvSpPr>
            <p:cNvPr id="16404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5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440113" y="1181100"/>
            <a:ext cx="1728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教导、训诲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1311275" y="2362200"/>
            <a:ext cx="1036638" cy="576263"/>
            <a:chOff x="1020" y="1480"/>
            <a:chExt cx="545" cy="499"/>
          </a:xfrm>
        </p:grpSpPr>
        <p:sp>
          <p:nvSpPr>
            <p:cNvPr id="16402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3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936750" y="2090738"/>
            <a:ext cx="1728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告诫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6" name="组合 15"/>
          <p:cNvGrpSpPr/>
          <p:nvPr/>
        </p:nvGrpSpPr>
        <p:grpSpPr>
          <a:xfrm>
            <a:off x="2738438" y="3228975"/>
            <a:ext cx="1036637" cy="576263"/>
            <a:chOff x="1020" y="1480"/>
            <a:chExt cx="545" cy="499"/>
          </a:xfrm>
        </p:grpSpPr>
        <p:sp>
          <p:nvSpPr>
            <p:cNvPr id="16400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6401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3165475" y="2903538"/>
            <a:ext cx="1728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楷体" panose="02010609060101010101" pitchFamily="49" charset="-122"/>
              </a:rPr>
              <a:t>准则，标准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49275" y="3822700"/>
            <a:ext cx="8201025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译文：孟子说：“这个怎么能够叫大丈夫呢？你没有学过礼吗？男子举行加冠礼的时候，父亲给予训导；女子出嫁的时候，母亲给予训导，送她到门口，告诫她说：‘到了你丈夫家里，一定要恭敬．一定要谨慎，不要违背你的丈夫！’把顺从作为原则的，是妾妇的处世准则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灯片编号占位符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1A82F27-01E9-4AC1-80F9-E17107F95FED}" type="slidenum">
              <a:rPr lang="zh-CN" altLang="en-US"/>
              <a:t>12</a:t>
            </a:fld>
            <a:endParaRPr lang="zh-CN" altLang="en-US"/>
          </a:p>
        </p:txBody>
      </p:sp>
      <p:grpSp>
        <p:nvGrpSpPr>
          <p:cNvPr id="8" name="组合 11"/>
          <p:cNvGrpSpPr/>
          <p:nvPr/>
        </p:nvGrpSpPr>
        <p:grpSpPr>
          <a:xfrm>
            <a:off x="3923928" y="2276872"/>
            <a:ext cx="1036638" cy="576263"/>
            <a:chOff x="1020" y="1480"/>
            <a:chExt cx="545" cy="499"/>
          </a:xfrm>
        </p:grpSpPr>
        <p:sp>
          <p:nvSpPr>
            <p:cNvPr id="27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8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932040" y="2060848"/>
            <a:ext cx="2592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同“汝”，你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30" name="组合 15"/>
          <p:cNvGrpSpPr/>
          <p:nvPr/>
        </p:nvGrpSpPr>
        <p:grpSpPr>
          <a:xfrm>
            <a:off x="5364088" y="3140968"/>
            <a:ext cx="1036637" cy="576263"/>
            <a:chOff x="1020" y="1480"/>
            <a:chExt cx="545" cy="499"/>
          </a:xfrm>
        </p:grpSpPr>
        <p:sp>
          <p:nvSpPr>
            <p:cNvPr id="31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2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6372200" y="2924944"/>
            <a:ext cx="172878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判断句式的标志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7" grpId="0"/>
      <p:bldP spid="11" grpId="0"/>
      <p:bldP spid="15" grpId="0"/>
      <p:bldP spid="19" grpId="0"/>
      <p:bldP spid="20" grpId="0"/>
      <p:bldP spid="29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323528" y="188640"/>
            <a:ext cx="8534400" cy="3932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居天下之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广居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，立天下之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正位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，行天下之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大道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。得志，与民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由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之；不得志，独行其道。富贵不能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淫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，贫贱不能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移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，威武不能</a:t>
            </a: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</a:rPr>
              <a:t>屈</a:t>
            </a:r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</a:rPr>
              <a:t>，此之谓大丈夫。”</a:t>
            </a:r>
            <a:endParaRPr lang="zh-CN" altLang="en-US" sz="2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1294"/>
          <p:cNvGrpSpPr/>
          <p:nvPr/>
        </p:nvGrpSpPr>
        <p:grpSpPr>
          <a:xfrm>
            <a:off x="2195736" y="692696"/>
            <a:ext cx="1036638" cy="576262"/>
            <a:chOff x="1020" y="1480"/>
            <a:chExt cx="545" cy="499"/>
          </a:xfrm>
        </p:grpSpPr>
        <p:sp>
          <p:nvSpPr>
            <p:cNvPr id="17431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2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2339752" y="260648"/>
            <a:ext cx="1728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喻指“仁”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3" name="组合 3"/>
          <p:cNvGrpSpPr/>
          <p:nvPr/>
        </p:nvGrpSpPr>
        <p:grpSpPr>
          <a:xfrm>
            <a:off x="4355976" y="692696"/>
            <a:ext cx="1038225" cy="576263"/>
            <a:chOff x="1020" y="1480"/>
            <a:chExt cx="545" cy="499"/>
          </a:xfrm>
        </p:grpSpPr>
        <p:sp>
          <p:nvSpPr>
            <p:cNvPr id="17429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30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427984" y="260648"/>
            <a:ext cx="331236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喻指“礼”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" name="组合 7"/>
          <p:cNvGrpSpPr/>
          <p:nvPr/>
        </p:nvGrpSpPr>
        <p:grpSpPr>
          <a:xfrm>
            <a:off x="6876256" y="692696"/>
            <a:ext cx="1036637" cy="576262"/>
            <a:chOff x="1020" y="1480"/>
            <a:chExt cx="545" cy="499"/>
          </a:xfrm>
        </p:grpSpPr>
        <p:sp>
          <p:nvSpPr>
            <p:cNvPr id="17427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28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616700" y="332656"/>
            <a:ext cx="25273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喻指“义”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5" name="组合 11"/>
          <p:cNvGrpSpPr/>
          <p:nvPr/>
        </p:nvGrpSpPr>
        <p:grpSpPr>
          <a:xfrm>
            <a:off x="1115616" y="1988840"/>
            <a:ext cx="838200" cy="574675"/>
            <a:chOff x="1020" y="1480"/>
            <a:chExt cx="545" cy="499"/>
          </a:xfrm>
        </p:grpSpPr>
        <p:sp>
          <p:nvSpPr>
            <p:cNvPr id="17425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26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619672" y="1556792"/>
            <a:ext cx="17287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遵从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>
          <a:xfrm>
            <a:off x="6732240" y="1916832"/>
            <a:ext cx="838200" cy="574675"/>
            <a:chOff x="1020" y="1480"/>
            <a:chExt cx="545" cy="499"/>
          </a:xfrm>
        </p:grpSpPr>
        <p:sp>
          <p:nvSpPr>
            <p:cNvPr id="17423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24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6300192" y="1556792"/>
            <a:ext cx="24125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使惑乱，使迷惑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7422" name="灯片编号占位符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47982B5-6918-4CAF-A2DA-2DCE7B868D8E}" type="slidenum">
              <a:rPr lang="zh-CN" altLang="en-US" sz="1200">
                <a:solidFill>
                  <a:srgbClr val="000000"/>
                </a:solidFill>
              </a:rPr>
              <a:t>13</a:t>
            </a:fld>
            <a:endParaRPr lang="zh-CN" altLang="en-US" sz="1200">
              <a:solidFill>
                <a:srgbClr val="000000"/>
              </a:solidFill>
            </a:endParaRPr>
          </a:p>
        </p:txBody>
      </p:sp>
      <p:grpSp>
        <p:nvGrpSpPr>
          <p:cNvPr id="9" name="组合 1"/>
          <p:cNvGrpSpPr/>
          <p:nvPr/>
        </p:nvGrpSpPr>
        <p:grpSpPr>
          <a:xfrm>
            <a:off x="827584" y="3212976"/>
            <a:ext cx="838200" cy="574675"/>
            <a:chOff x="1020" y="1480"/>
            <a:chExt cx="545" cy="499"/>
          </a:xfrm>
        </p:grpSpPr>
        <p:sp>
          <p:nvSpPr>
            <p:cNvPr id="26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7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899592" y="2780928"/>
            <a:ext cx="24125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使改变，使动摇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>
          <a:xfrm>
            <a:off x="2843808" y="3212976"/>
            <a:ext cx="838200" cy="574675"/>
            <a:chOff x="1020" y="1480"/>
            <a:chExt cx="545" cy="499"/>
          </a:xfrm>
        </p:grpSpPr>
        <p:sp>
          <p:nvSpPr>
            <p:cNvPr id="30" name="椭圆 11295"/>
            <p:cNvSpPr>
              <a:spLocks noChangeArrowheads="1"/>
            </p:cNvSpPr>
            <p:nvPr/>
          </p:nvSpPr>
          <p:spPr bwMode="auto">
            <a:xfrm>
              <a:off x="1020" y="1661"/>
              <a:ext cx="318" cy="318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31" name="直接连接符 11296"/>
            <p:cNvSpPr>
              <a:spLocks noChangeShapeType="1"/>
            </p:cNvSpPr>
            <p:nvPr/>
          </p:nvSpPr>
          <p:spPr bwMode="auto">
            <a:xfrm flipV="1">
              <a:off x="1202" y="1480"/>
              <a:ext cx="363" cy="18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3563888" y="2852936"/>
            <a:ext cx="24125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Arial" panose="020b0604020202020204" pitchFamily="34" charset="0"/>
                <a:ea typeface="楷体" panose="02010609060101010101" pitchFamily="49" charset="-122"/>
              </a:rPr>
              <a:t>使屈服</a:t>
            </a:r>
            <a:endParaRPr lang="zh-CN" altLang="en-US" sz="2400" b="1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179512" y="3995678"/>
            <a:ext cx="8799065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译文：至于大丈夫，则应该住在天下最宽广的住宅里，站在天下最正确的位置上，走着天下最光明的大道。得志的时候，便与老百姓一同前进；不得志的时候，便独自坚持自己的原则。富贵不能使我骄奢淫逸，贫贱不能使我改移节操，威武不能使我屈服意志。这样才叫做大丈夫！”</a:t>
            </a:r>
            <a:endParaRPr lang="zh-CN" altLang="en-US" sz="24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7" grpId="0"/>
      <p:bldP spid="11" grpId="0"/>
      <p:bldP spid="15" grpId="0"/>
      <p:bldP spid="6" grpId="0"/>
      <p:bldP spid="28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9" y="2538"/>
            <a:ext cx="9124378" cy="6858000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  <a:alpha val="29000"/>
              </a:schemeClr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11560" y="548680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重点词归纳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3469" y="2024844"/>
            <a:ext cx="800219" cy="29523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之的用法</a:t>
            </a:r>
            <a:endParaRPr lang="zh-CN" altLang="en-US" sz="40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619672" y="1772816"/>
            <a:ext cx="1152128" cy="3456384"/>
          </a:xfrm>
          <a:prstGeom prst="leftBrace">
            <a:avLst/>
          </a:prstGeom>
          <a:scene3d>
            <a:camera prst="orthographicFront"/>
            <a:lightRig rig="threePt" dir="t"/>
          </a:scene3d>
          <a:sp3d>
            <a:bevelT w="6350"/>
            <a:bevelB w="635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7200" b="1"/>
          </a:p>
        </p:txBody>
      </p:sp>
      <p:sp>
        <p:nvSpPr>
          <p:cNvPr id="9" name="TextBox 8"/>
          <p:cNvSpPr txBox="1"/>
          <p:nvPr/>
        </p:nvSpPr>
        <p:spPr>
          <a:xfrm>
            <a:off x="2807804" y="1772816"/>
            <a:ext cx="306034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代词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动词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助词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主谓之间，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取消句子的</a:t>
            </a:r>
            <a:endParaRPr lang="en-US" altLang="zh-CN" sz="28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独立性。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8064" y="1608182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父命之、母命之、诫之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400" smtClean="0"/>
          </a:p>
        </p:txBody>
      </p:sp>
      <p:sp>
        <p:nvSpPr>
          <p:cNvPr id="12" name="TextBox 11"/>
          <p:cNvSpPr txBox="1"/>
          <p:nvPr/>
        </p:nvSpPr>
        <p:spPr>
          <a:xfrm>
            <a:off x="5217504" y="2512529"/>
            <a:ext cx="16671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往之女家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7504" y="3343273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妾妇之道也、居天下之广者，立天下之正位，行天下之大道。</a:t>
            </a:r>
            <a:endParaRPr lang="en-US" altLang="zh-CN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8064" y="4767431"/>
            <a:ext cx="369745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丈夫之冠也、女子</a:t>
            </a:r>
            <a:r>
              <a:rPr lang="zh-CN" altLang="en-US" sz="2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之嫁也</a:t>
            </a:r>
            <a:endParaRPr lang="zh-CN" altLang="en-US" sz="24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>
                <a:latin typeface="华文楷体" panose="02010600040101010101" pitchFamily="2" charset="-122"/>
                <a:ea typeface="华文楷体" panose="02010600040101010101" pitchFamily="2" charset="-122"/>
              </a:rPr>
              <a:t>此之谓大丈夫</a:t>
            </a:r>
            <a:endParaRPr lang="zh-CN" altLang="en-US" sz="2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5589240"/>
            <a:ext cx="2664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使动用法：</a:t>
            </a:r>
            <a:endParaRPr lang="zh-CN" altLang="en-US" sz="4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23928" y="5589240"/>
            <a:ext cx="6149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淫、移、屈</a:t>
            </a:r>
            <a:endParaRPr lang="zh-CN" altLang="en-US" sz="4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6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-828600" y="-171400"/>
            <a:ext cx="7924800" cy="1143000"/>
          </a:xfrm>
        </p:spPr>
        <p:txBody>
          <a:bodyPr anchor="b"/>
          <a:lstStyle/>
          <a:p>
            <a:pPr fontAlgn="base"/>
            <a:r>
              <a:rPr lang="zh-CN" altLang="en-US" sz="4000" b="1" strike="noStrike" noProof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你思我想，理解精髓</a:t>
            </a:r>
            <a:endParaRPr lang="zh-CN" altLang="en-US" sz="4000" b="1" strike="noStrike" noProof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506" name="文本占位符 50178"/>
          <p:cNvSpPr>
            <a:spLocks noGrp="1"/>
          </p:cNvSpPr>
          <p:nvPr>
            <p:ph idx="1"/>
          </p:nvPr>
        </p:nvSpPr>
        <p:spPr>
          <a:xfrm>
            <a:off x="528320" y="1169035"/>
            <a:ext cx="7890510" cy="4330065"/>
          </a:xfrm>
        </p:spPr>
        <p:txBody>
          <a:bodyPr anchor="t">
            <a:normAutofit lnSpcReduction="10000"/>
          </a:bodyPr>
          <a:lstStyle/>
          <a:p>
            <a:pPr>
              <a:buNone/>
            </a:pPr>
            <a:r>
              <a:rPr lang="en-US" altLang="zh-CN" b="1">
                <a:solidFill>
                  <a:srgbClr val="FF0066"/>
                </a:solidFill>
              </a:rPr>
              <a:t>   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学生思考以下问题，小组交流后，班级展</a:t>
            </a:r>
            <a:r>
              <a:rPr lang="zh-CN" altLang="en-US" sz="3600" smtClean="0">
                <a:latin typeface="宋体" panose="02010600030101010101" pitchFamily="2" charset="-122"/>
                <a:ea typeface="宋体" panose="02010600030101010101" pitchFamily="2" charset="-122"/>
              </a:rPr>
              <a:t>示</a:t>
            </a:r>
            <a:endParaRPr lang="en-US" altLang="zh-CN" sz="360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、孟子认为什么样的表现才是大丈夫呢？哪三句话能概括大丈夫的精髓？ 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、孟子认为怎样做才能成为大丈夫呢？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3600" b="1" i="1"/>
              <a:t>孟子对大丈夫的阐述精髓是什么？</a:t>
            </a:r>
            <a:endParaRPr lang="zh-CN" altLang="en-US" sz="3600" b="1" i="1"/>
          </a:p>
        </p:txBody>
      </p:sp>
      <p:sp>
        <p:nvSpPr>
          <p:cNvPr id="20484" name="流程图: 可选过程 20483"/>
          <p:cNvSpPr/>
          <p:nvPr/>
        </p:nvSpPr>
        <p:spPr>
          <a:xfrm>
            <a:off x="539552" y="4581525"/>
            <a:ext cx="7775773" cy="579438"/>
          </a:xfrm>
          <a:prstGeom prst="flowChartAlternateProcess">
            <a:avLst/>
          </a:prstGeom>
          <a:solidFill>
            <a:srgbClr val="DDDDDD"/>
          </a:solidFill>
          <a:ln w="9525">
            <a:noFill/>
          </a:ln>
          <a:effectLst>
            <a:prstShdw prst="shdw17" dist="17961" dir="2699999">
              <a:srgbClr val="858585"/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威武不能屈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———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威武不能使我屈服意志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流程图: 可选过程 20485"/>
          <p:cNvSpPr/>
          <p:nvPr/>
        </p:nvSpPr>
        <p:spPr>
          <a:xfrm>
            <a:off x="395536" y="3357563"/>
            <a:ext cx="8208912" cy="647700"/>
          </a:xfrm>
          <a:prstGeom prst="flowChartAlternateProcess">
            <a:avLst/>
          </a:prstGeom>
          <a:solidFill>
            <a:srgbClr val="DDDDDD"/>
          </a:solidFill>
          <a:ln w="9525">
            <a:noFill/>
          </a:ln>
          <a:effectLst>
            <a:prstShdw prst="shdw17" dist="17961" dir="2699999">
              <a:srgbClr val="858585"/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贫贱不能移</a:t>
            </a: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———</a:t>
            </a:r>
            <a:r>
              <a:rPr lang="zh-CN" altLang="en-US" sz="32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贫贱不能使我改移节操</a:t>
            </a:r>
            <a:endParaRPr lang="zh-CN" altLang="en-US" sz="32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流程图: 可选过程 20486"/>
          <p:cNvSpPr/>
          <p:nvPr/>
        </p:nvSpPr>
        <p:spPr>
          <a:xfrm>
            <a:off x="323528" y="1988840"/>
            <a:ext cx="8352928" cy="581025"/>
          </a:xfrm>
          <a:prstGeom prst="flowChartAlternateProcess">
            <a:avLst/>
          </a:prstGeom>
          <a:solidFill>
            <a:srgbClr val="DDDDDD"/>
          </a:solidFill>
          <a:ln w="9525">
            <a:noFill/>
          </a:ln>
          <a:effectLst>
            <a:prstShdw prst="shdw17" dist="17961" dir="2699999">
              <a:srgbClr val="858585"/>
            </a:prstShdw>
          </a:effectLst>
        </p:spPr>
        <p:txBody>
          <a:bodyPr wrap="none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贵不能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淫</a:t>
            </a:r>
            <a:r>
              <a:rPr lang="en-US" altLang="zh-CN" sz="3200" b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官厚禄不能使我骄奢淫逸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01" name="文本框 20500"/>
          <p:cNvSpPr txBox="1"/>
          <p:nvPr/>
        </p:nvSpPr>
        <p:spPr>
          <a:xfrm>
            <a:off x="1258888" y="19161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320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/>
      <p:bldP spid="20486" grpId="0"/>
      <p:bldP spid="20487" grpId="0"/>
      <p:bldP spid="2050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601980" y="761683"/>
            <a:ext cx="8229600" cy="1143000"/>
          </a:xfrm>
        </p:spPr>
        <p:txBody>
          <a:bodyPr anchor="ctr">
            <a:normAutofit/>
          </a:bodyPr>
          <a:lstStyle/>
          <a:p>
            <a:r>
              <a:rPr lang="zh-CN" altLang="en-US" sz="4000" b="1"/>
              <a:t>怎样才能做到有大丈夫之道呢？</a:t>
            </a:r>
            <a:endParaRPr lang="zh-CN" altLang="en-US" sz="4000" b="1"/>
          </a:p>
        </p:txBody>
      </p:sp>
      <p:sp>
        <p:nvSpPr>
          <p:cNvPr id="37891" name="内容占位符 37890"/>
          <p:cNvSpPr>
            <a:spLocks noGrp="1"/>
          </p:cNvSpPr>
          <p:nvPr>
            <p:ph idx="1"/>
          </p:nvPr>
        </p:nvSpPr>
        <p:spPr>
          <a:xfrm>
            <a:off x="457200" y="2350770"/>
            <a:ext cx="8229600" cy="126238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altLang="zh-CN" b="1" smtClean="0">
                <a:solidFill>
                  <a:srgbClr val="0D0D0D"/>
                </a:solidFill>
              </a:rPr>
              <a:t>1.</a:t>
            </a:r>
            <a:r>
              <a:rPr lang="zh-CN" altLang="en-US" b="1" smtClean="0">
                <a:solidFill>
                  <a:srgbClr val="FF0000"/>
                </a:solidFill>
              </a:rPr>
              <a:t>居</a:t>
            </a:r>
            <a:r>
              <a:rPr lang="zh-CN" altLang="en-US" b="1">
                <a:solidFill>
                  <a:srgbClr val="FF0000"/>
                </a:solidFill>
              </a:rPr>
              <a:t>天下之广居，立天下之正位，行天下之大道；</a:t>
            </a:r>
            <a:r>
              <a:rPr lang="zh-CN" altLang="en-US" b="1">
                <a:solidFill>
                  <a:srgbClr val="0D0D0D"/>
                </a:solidFill>
              </a:rPr>
              <a:t>（贯彻儒家倡导的</a:t>
            </a:r>
            <a:r>
              <a:rPr lang="zh-CN" altLang="en-US" b="1" smtClean="0">
                <a:solidFill>
                  <a:srgbClr val="0D0D0D"/>
                </a:solidFill>
              </a:rPr>
              <a:t>仁礼义）</a:t>
            </a:r>
            <a:endParaRPr lang="zh-CN" altLang="en-US">
              <a:solidFill>
                <a:srgbClr val="0D0D0D"/>
              </a:solidFill>
            </a:endParaRPr>
          </a:p>
        </p:txBody>
      </p:sp>
      <p:sp>
        <p:nvSpPr>
          <p:cNvPr id="2" name="内容占位符 37890"/>
          <p:cNvSpPr>
            <a:spLocks noGrp="1"/>
          </p:cNvSpPr>
          <p:nvPr/>
        </p:nvSpPr>
        <p:spPr>
          <a:xfrm>
            <a:off x="457200" y="4032885"/>
            <a:ext cx="8229600" cy="22618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得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志，与民由之；不得志，独行其道。</a:t>
            </a:r>
            <a:r>
              <a:rPr lang="zh-CN" altLang="en-US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（有</a:t>
            </a:r>
            <a:r>
              <a:rPr lang="zh-CN" altLang="en-US" b="1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“穷则独善其身，达则兼善天下”</a:t>
            </a:r>
            <a:r>
              <a:rPr lang="zh-CN" altLang="en-US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的立身处世态度</a:t>
            </a:r>
            <a:r>
              <a:rPr lang="zh-CN" altLang="en-US" b="1" smtClean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endParaRPr lang="zh-CN" altLang="en-US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>
              <a:solidFill>
                <a:srgbClr val="0D0D0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80" name="文本框 21508"/>
          <p:cNvSpPr txBox="1"/>
          <p:nvPr/>
        </p:nvSpPr>
        <p:spPr>
          <a:xfrm>
            <a:off x="683568" y="260648"/>
            <a:ext cx="4815742" cy="707886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讲我讲，感受英雄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1196752"/>
            <a:ext cx="784887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/>
              <a:t>        思考：每个人的心目中肯定珍藏着许多大丈夫的名字，谈谈你所了解的历史上大丈夫形象？请举例说明。</a:t>
            </a:r>
            <a:endParaRPr lang="zh-CN" altLang="en-US" sz="3200"/>
          </a:p>
        </p:txBody>
      </p:sp>
      <p:sp>
        <p:nvSpPr>
          <p:cNvPr id="37891" name="内容占位符 37890"/>
          <p:cNvSpPr>
            <a:spLocks noGrp="1"/>
          </p:cNvSpPr>
          <p:nvPr/>
        </p:nvSpPr>
        <p:spPr>
          <a:xfrm>
            <a:off x="791210" y="3166745"/>
            <a:ext cx="8229600" cy="244602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富贵不能淫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关羽、文天祥、方志敏。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贫贱不能移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陶渊明、杜甫、朱自清。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威武不能屈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李公朴、闻一多、刘胡兰。</a:t>
            </a:r>
            <a:endParaRPr lang="zh-CN" altLang="en-US">
              <a:solidFill>
                <a:srgbClr val="0D0D0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22535"/>
          <p:cNvSpPr>
            <a:spLocks noChangeArrowheads="1"/>
          </p:cNvSpPr>
          <p:nvPr/>
        </p:nvSpPr>
        <p:spPr bwMode="auto">
          <a:xfrm>
            <a:off x="323528" y="404664"/>
            <a:ext cx="6264275" cy="1261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smtClean="0">
                <a:sym typeface="Arial" panose="020b0604020202020204" pitchFamily="34" charset="0"/>
              </a:rPr>
              <a:t>你</a:t>
            </a:r>
            <a:r>
              <a:rPr lang="zh-CN" altLang="en-US" sz="4000" b="1">
                <a:sym typeface="Arial" panose="020b0604020202020204" pitchFamily="34" charset="0"/>
              </a:rPr>
              <a:t>说我说，畅谈理想</a:t>
            </a:r>
            <a:endParaRPr lang="zh-CN" altLang="en-US" sz="4000" b="1">
              <a:sym typeface="Arial" panose="020b0604020202020204" pitchFamily="34" charset="0"/>
            </a:endParaRPr>
          </a:p>
          <a:p>
            <a:endParaRPr lang="zh-CN" altLang="en-US" sz="3600" b="1"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628800"/>
            <a:ext cx="75608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ym typeface="Arial" panose="020b0604020202020204" pitchFamily="34" charset="0"/>
              </a:rPr>
              <a:t>“大丈夫”不在于性别，而在于他的高尚的道德品质。结合自己的理想，说说你准备做一个什么样的人。</a:t>
            </a:r>
            <a:endParaRPr lang="zh-CN" altLang="en-US" sz="3600" b="1"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" y="-2292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87624" y="836712"/>
            <a:ext cx="61206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5400" b="1">
                <a:latin typeface="华文楷体" panose="02010600040101010101" pitchFamily="2" charset="-122"/>
                <a:ea typeface="华文楷体" panose="02010600040101010101" pitchFamily="2" charset="-122"/>
              </a:rPr>
              <a:t>孟子</a:t>
            </a:r>
            <a:r>
              <a:rPr lang="en-US" altLang="zh-CN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54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三章</a:t>
            </a:r>
            <a:endParaRPr lang="zh-CN" altLang="en-US" sz="54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752" y="2564904"/>
            <a:ext cx="4536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富贵不能淫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24143" y="589573"/>
            <a:ext cx="30963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楷体" panose="02010600040101010101" pitchFamily="2" charset="-122"/>
                <a:ea typeface="华文楷体" panose="02010600040101010101" pitchFamily="2" charset="-122"/>
              </a:rPr>
              <a:t>课堂总结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6010" y="1647825"/>
            <a:ext cx="667702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/>
              <a:t>        </a:t>
            </a:r>
            <a:r>
              <a:rPr lang="zh-CN" altLang="en-US" sz="3200" b="1" smtClean="0"/>
              <a:t>本文孟子关于大丈夫的名言，句句闪耀着思想和人格力量的光辉，在历史上鼓励了不少仁人志士，成为了他们不畏强暴、坚持正义的座右铭，直到今天，我们再读课文时似乎仍然可以听到他那金声玉振的声音，并深受鼓舞！！让我们再次大声齐读课文，感受先贤带给我们的力量！！</a:t>
            </a:r>
            <a:endParaRPr lang="zh-CN" altLang="en-US" sz="3200" b="1" smtClean="0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" y="0"/>
            <a:ext cx="9124378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332656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作业布置</a:t>
            </a:r>
            <a:endParaRPr lang="zh-CN" altLang="en-US" sz="4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2420888"/>
            <a:ext cx="7200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背诵默写“富贵不能淫”。</a:t>
            </a:r>
            <a:endParaRPr lang="en-US" altLang="zh-CN" sz="44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en-US" altLang="zh-CN" sz="440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44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完成练习册上的比较阅读。</a:t>
            </a:r>
            <a:endParaRPr lang="zh-CN" altLang="en-US" sz="44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414000" y="12369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260648"/>
            <a:ext cx="3888432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学习目标</a:t>
            </a:r>
            <a:endParaRPr lang="en-US" altLang="zh-CN" sz="40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三个维度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276872"/>
            <a:ext cx="79208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、熟读课文，背诵文章，积累名言警句。</a:t>
            </a:r>
            <a:endParaRPr lang="en-US" altLang="zh-CN" sz="32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en-US" altLang="zh-CN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、掌握重要词义和句式。</a:t>
            </a:r>
            <a:endParaRPr lang="en-US" altLang="zh-CN" sz="32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en-US" altLang="zh-CN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、了解课文内容，把握文章观点，从中</a:t>
            </a:r>
            <a:endParaRPr lang="zh-CN" altLang="en-US" sz="320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zh-CN" altLang="en-US" sz="32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受到教育和启发。</a:t>
            </a:r>
            <a:endParaRPr lang="zh-CN" altLang="en-US" sz="32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378" cy="6858000"/>
          </a:xfrm>
          <a:prstGeom prst="rect">
            <a:avLst/>
          </a:prstGeom>
        </p:spPr>
      </p:pic>
      <p:pic>
        <p:nvPicPr>
          <p:cNvPr id="1026" name="Picture 2" descr="https://p1.ssl.qhmsg.com/t015b6140c720bbf96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00808"/>
            <a:ext cx="3635896" cy="479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0333" y="595255"/>
            <a:ext cx="30542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作家简介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4146684" y="764456"/>
            <a:ext cx="4670425" cy="6431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/>
            <a:r>
              <a:rPr lang="zh-CN" altLang="en-US" sz="3200" smtClean="0">
                <a:latin typeface="+mn-ea"/>
              </a:rPr>
              <a:t>孟</a:t>
            </a:r>
            <a:r>
              <a:rPr lang="zh-CN" altLang="en-US" sz="3200">
                <a:latin typeface="+mn-ea"/>
              </a:rPr>
              <a:t>子（前</a:t>
            </a:r>
            <a:r>
              <a:rPr lang="en-US" altLang="zh-CN" sz="3200">
                <a:latin typeface="+mn-ea"/>
              </a:rPr>
              <a:t>372</a:t>
            </a:r>
            <a:r>
              <a:rPr lang="zh-CN" altLang="en-US" sz="3200">
                <a:latin typeface="+mn-ea"/>
              </a:rPr>
              <a:t>年－前</a:t>
            </a:r>
            <a:r>
              <a:rPr lang="en-US" altLang="zh-CN" sz="3200">
                <a:latin typeface="+mn-ea"/>
              </a:rPr>
              <a:t>289</a:t>
            </a:r>
            <a:r>
              <a:rPr lang="zh-CN" altLang="en-US" sz="3200">
                <a:latin typeface="+mn-ea"/>
              </a:rPr>
              <a:t>年），</a:t>
            </a:r>
            <a:r>
              <a:rPr lang="zh-CN" altLang="en-US" sz="3200" smtClean="0">
                <a:latin typeface="+mn-ea"/>
              </a:rPr>
              <a:t>名</a:t>
            </a:r>
            <a:r>
              <a:rPr lang="zh-CN" altLang="en-US" sz="3200">
                <a:solidFill>
                  <a:srgbClr val="FF0066"/>
                </a:solidFill>
                <a:latin typeface="+mn-ea"/>
              </a:rPr>
              <a:t> 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</a:t>
            </a:r>
            <a:r>
              <a:rPr lang="en-US" altLang="zh-CN" sz="3200" smtClean="0">
                <a:solidFill>
                  <a:schemeClr val="tx1"/>
                </a:solidFill>
                <a:latin typeface="+mn-ea"/>
              </a:rPr>
              <a:t>,</a:t>
            </a:r>
            <a:r>
              <a:rPr lang="zh-CN" altLang="en-US" sz="3200" smtClean="0">
                <a:latin typeface="+mn-ea"/>
              </a:rPr>
              <a:t>字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   </a:t>
            </a:r>
            <a:r>
              <a:rPr lang="zh-CN" altLang="en-US" sz="3200" smtClean="0">
                <a:latin typeface="+mn-ea"/>
              </a:rPr>
              <a:t>。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</a:t>
            </a:r>
            <a:endParaRPr lang="en-US" altLang="zh-CN" sz="3200" smtClean="0">
              <a:solidFill>
                <a:srgbClr val="FF0066"/>
              </a:solidFill>
              <a:latin typeface="+mn-ea"/>
            </a:endParaRPr>
          </a:p>
          <a:p>
            <a:pPr indent="457200"/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</a:t>
            </a:r>
            <a:r>
              <a:rPr lang="zh-CN" altLang="en-US" sz="3200" smtClean="0">
                <a:latin typeface="+mn-ea"/>
              </a:rPr>
              <a:t>时</a:t>
            </a:r>
            <a:r>
              <a:rPr lang="zh-CN" altLang="en-US" sz="3200">
                <a:latin typeface="+mn-ea"/>
              </a:rPr>
              <a:t>期邹国人。中国古代著</a:t>
            </a:r>
            <a:r>
              <a:rPr lang="zh-CN" altLang="en-US" sz="3200" smtClean="0">
                <a:latin typeface="+mn-ea"/>
              </a:rPr>
              <a:t>名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     </a:t>
            </a:r>
            <a:r>
              <a:rPr lang="zh-CN" altLang="en-US" sz="3200" smtClean="0">
                <a:latin typeface="+mn-ea"/>
              </a:rPr>
              <a:t>，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 </a:t>
            </a:r>
            <a:r>
              <a:rPr lang="zh-CN" altLang="en-US" sz="3200" smtClean="0">
                <a:solidFill>
                  <a:schemeClr val="tx1"/>
                </a:solidFill>
                <a:latin typeface="+mn-ea"/>
              </a:rPr>
              <a:t>家</a:t>
            </a:r>
            <a:r>
              <a:rPr lang="zh-CN" altLang="en-US" sz="3200" smtClean="0">
                <a:solidFill>
                  <a:srgbClr val="FF0066"/>
                </a:solidFill>
                <a:latin typeface="+mn-ea"/>
              </a:rPr>
              <a:t>   </a:t>
            </a:r>
            <a:r>
              <a:rPr lang="zh-CN" altLang="en-US" sz="3200" smtClean="0">
                <a:latin typeface="+mn-ea"/>
              </a:rPr>
              <a:t>代</a:t>
            </a:r>
            <a:r>
              <a:rPr lang="zh-CN" altLang="en-US" sz="3200">
                <a:latin typeface="+mn-ea"/>
              </a:rPr>
              <a:t>表人物</a:t>
            </a:r>
            <a:r>
              <a:rPr lang="zh-CN" altLang="en-US" sz="3200" smtClean="0">
                <a:latin typeface="+mn-ea"/>
              </a:rPr>
              <a:t>。孟</a:t>
            </a:r>
            <a:r>
              <a:rPr lang="zh-CN" altLang="en-US" sz="3200">
                <a:latin typeface="+mn-ea"/>
              </a:rPr>
              <a:t>子继承并发扬了孔子的思想</a:t>
            </a:r>
            <a:r>
              <a:rPr lang="zh-CN" altLang="en-US" sz="3200" smtClean="0">
                <a:latin typeface="+mn-ea"/>
              </a:rPr>
              <a:t>，有</a:t>
            </a:r>
            <a:r>
              <a:rPr lang="zh-CN" altLang="en-US" sz="3200">
                <a:latin typeface="+mn-ea"/>
              </a:rPr>
              <a:t>“亚圣”之称，与孔子合称为“孔孟</a:t>
            </a:r>
            <a:r>
              <a:rPr lang="zh-CN" altLang="en-US" sz="3200" smtClean="0">
                <a:latin typeface="+mn-ea"/>
              </a:rPr>
              <a:t>”。政治上，孟子主张法先行、行仁政，提出</a:t>
            </a:r>
            <a:r>
              <a:rPr lang="en-US" altLang="zh-CN" sz="3200" smtClean="0">
                <a:latin typeface="+mn-ea"/>
              </a:rPr>
              <a:t>“</a:t>
            </a:r>
            <a:r>
              <a:rPr lang="zh-CN" altLang="en-US" sz="3200" smtClean="0">
                <a:latin typeface="+mn-ea"/>
              </a:rPr>
              <a:t>民贵君轻</a:t>
            </a:r>
            <a:r>
              <a:rPr lang="en-US" altLang="zh-CN" sz="3200" smtClean="0">
                <a:latin typeface="+mn-ea"/>
              </a:rPr>
              <a:t>”</a:t>
            </a:r>
            <a:r>
              <a:rPr lang="zh-CN" altLang="en-US" sz="3200" smtClean="0">
                <a:latin typeface="+mn-ea"/>
              </a:rPr>
              <a:t>的民本思想。</a:t>
            </a:r>
            <a:endParaRPr lang="en-US" altLang="zh-CN" sz="3200" smtClean="0">
              <a:latin typeface="+mn-ea"/>
            </a:endParaRPr>
          </a:p>
          <a:p>
            <a:pPr indent="457200"/>
            <a:endParaRPr lang="en-US" altLang="zh-CN" sz="3200">
              <a:latin typeface="+mn-ea"/>
              <a:cs typeface="Times New Roman" panose="02020603050405020304" pitchFamily="18" charset="0"/>
            </a:endParaRPr>
          </a:p>
          <a:p>
            <a:endParaRPr lang="zh-CN" altLang="en-US" sz="2800" b="1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90955" y="1298739"/>
            <a:ext cx="50405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轲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5731" y="1298357"/>
            <a:ext cx="136815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子舆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46684" y="1759362"/>
            <a:ext cx="1440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战国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18505" y="2251710"/>
            <a:ext cx="1849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思想家</a:t>
            </a:r>
            <a:endParaRPr lang="zh-CN" altLang="en-US" sz="280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68260" y="2281555"/>
            <a:ext cx="460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儒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" y="0"/>
            <a:ext cx="9124378" cy="6858000"/>
          </a:xfrm>
          <a:prstGeom prst="rect">
            <a:avLst/>
          </a:prstGeom>
        </p:spPr>
      </p:pic>
      <p:pic>
        <p:nvPicPr>
          <p:cNvPr id="3074" name="Picture 2" descr="C:\Users\srytyd\Desktop\62369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5" y="1484785"/>
            <a:ext cx="3384376" cy="475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5" y="40466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作品介绍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6"/>
          <p:cNvSpPr txBox="1"/>
          <p:nvPr/>
        </p:nvSpPr>
        <p:spPr>
          <a:xfrm>
            <a:off x="3635896" y="2060848"/>
            <a:ext cx="5256584" cy="289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《</a:t>
            </a:r>
            <a:r>
              <a:rPr lang="zh-CN" altLang="en-US" sz="2800" noProof="1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孟子》</a:t>
            </a: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是</a:t>
            </a:r>
            <a:r>
              <a:rPr lang="zh-CN" altLang="en-US" sz="2800" noProof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记录</a:t>
            </a:r>
            <a:r>
              <a:rPr lang="zh-CN" altLang="en-US" sz="2800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           </a:t>
            </a:r>
            <a:endParaRPr lang="en-US" altLang="zh-CN" sz="2800" noProof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的著作，共</a:t>
            </a:r>
            <a:r>
              <a:rPr lang="zh-CN" altLang="en-US" sz="2800" u="sng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     </a:t>
            </a: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篇，一般认为是                         等</a:t>
            </a:r>
            <a:r>
              <a:rPr lang="zh-CN" altLang="en-US" sz="2800" noProof="1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合著成的，南宋朱熹将《孟</a:t>
            </a: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子</a:t>
            </a:r>
            <a:r>
              <a:rPr lang="en-US" altLang="zh-CN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》</a:t>
            </a: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列为“四书”之一。本文选自</a:t>
            </a:r>
            <a:r>
              <a:rPr lang="en-US" altLang="zh-CN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《          》</a:t>
            </a:r>
            <a:r>
              <a:rPr lang="zh-CN" altLang="en-US" sz="2800" noProof="1" smtClean="0">
                <a:solidFill>
                  <a:schemeClr val="accent4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</a:rPr>
              <a:t>。</a:t>
            </a:r>
            <a:endParaRPr lang="zh-CN" altLang="en-US" sz="2800" noProof="1">
              <a:solidFill>
                <a:schemeClr val="accent4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270892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七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4491975"/>
            <a:ext cx="2232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滕文公下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28184" y="2132856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>
                <a:solidFill>
                  <a:srgbClr val="FF0000"/>
                </a:solidFill>
              </a:rPr>
              <a:t>孟子及其弟子言行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3212976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noProof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孟子和他的弟子万章、公孙丑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4716016" y="1268760"/>
            <a:ext cx="34559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smtClean="0">
                <a:latin typeface="Comic Sans MS" panose="030f0702030302020204" pitchFamily="66" charset="0"/>
              </a:rPr>
              <a:t>知人论世</a:t>
            </a:r>
            <a:endParaRPr lang="zh-CN" altLang="en-US" sz="4000" b="1">
              <a:latin typeface="Comic Sans MS" panose="030f0702030302020204" pitchFamily="66" charset="0"/>
            </a:endParaRPr>
          </a:p>
        </p:txBody>
      </p:sp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4976485" y="2924944"/>
            <a:ext cx="2520280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方正行楷繁体" pitchFamily="1" charset="-122"/>
                <a:ea typeface="方正行楷繁体" pitchFamily="1" charset="-122"/>
              </a:rPr>
              <a:t>    </a:t>
            </a:r>
            <a:r>
              <a:rPr lang="zh-CN" altLang="en-US" sz="2800" b="1" smtClean="0">
                <a:latin typeface="方正行楷繁体" pitchFamily="1" charset="-122"/>
                <a:ea typeface="方正行楷繁体" pitchFamily="1" charset="-122"/>
              </a:rPr>
              <a:t>战国时代</a:t>
            </a:r>
            <a:endParaRPr lang="en-US" altLang="zh-CN" sz="2800" b="1" smtClean="0">
              <a:latin typeface="方正行楷繁体" pitchFamily="1" charset="-122"/>
              <a:ea typeface="方正行楷繁体" pitchFamily="1" charset="-122"/>
            </a:endParaRPr>
          </a:p>
          <a:p>
            <a:endParaRPr lang="en-US" altLang="zh-CN" sz="2800" b="1" smtClean="0">
              <a:latin typeface="方正行楷繁体" pitchFamily="1" charset="-122"/>
              <a:ea typeface="方正行楷繁体" pitchFamily="1" charset="-122"/>
            </a:endParaRPr>
          </a:p>
          <a:p>
            <a:r>
              <a:rPr lang="zh-CN" altLang="en-US" sz="2800" b="1" smtClean="0">
                <a:latin typeface="方正行楷繁体" pitchFamily="1" charset="-122"/>
                <a:ea typeface="方正行楷繁体" pitchFamily="1" charset="-122"/>
              </a:rPr>
              <a:t>    纵横策略</a:t>
            </a:r>
            <a:endParaRPr lang="en-US" altLang="zh-CN" sz="2800" b="1" smtClean="0">
              <a:latin typeface="方正行楷繁体" pitchFamily="1" charset="-122"/>
              <a:ea typeface="方正行楷繁体" pitchFamily="1" charset="-122"/>
            </a:endParaRPr>
          </a:p>
        </p:txBody>
      </p:sp>
      <p:pic>
        <p:nvPicPr>
          <p:cNvPr id="15364" name="图片 15363" descr="01300000202701123211953307381[1]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1188" y="692150"/>
            <a:ext cx="3581400" cy="51117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8" name="灯片编号占位符 2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B0B98BA-77DF-4DE0-BCC4-7A56AB9FCED7}" type="slidenum">
              <a:rPr lang="zh-CN" altLang="en-US"/>
              <a:t>6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0" y="404664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正字正音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772816"/>
            <a:ext cx="69127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公孙</a:t>
            </a:r>
            <a:r>
              <a:rPr lang="zh-CN" altLang="en-US" sz="3600" b="1" smtClean="0">
                <a:solidFill>
                  <a:srgbClr val="FF0000"/>
                </a:solidFill>
              </a:rPr>
              <a:t>衍                  </a:t>
            </a:r>
            <a:r>
              <a:rPr lang="zh-CN" altLang="en-US" sz="3600" b="1" smtClean="0"/>
              <a:t>丈夫之</a:t>
            </a:r>
            <a:r>
              <a:rPr lang="zh-CN" altLang="en-US" sz="3600" b="1" smtClean="0">
                <a:solidFill>
                  <a:srgbClr val="FF0000"/>
                </a:solidFill>
              </a:rPr>
              <a:t>冠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zh-CN" altLang="en-US" sz="3600" b="1" smtClean="0"/>
              <a:t>往之</a:t>
            </a:r>
            <a:r>
              <a:rPr lang="zh-CN" altLang="en-US" sz="3600" b="1" smtClean="0">
                <a:solidFill>
                  <a:srgbClr val="FF0000"/>
                </a:solidFill>
              </a:rPr>
              <a:t>女</a:t>
            </a:r>
            <a:r>
              <a:rPr lang="zh-CN" altLang="en-US" sz="3600" b="1" smtClean="0"/>
              <a:t>家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zh-CN" altLang="en-US" sz="3600" b="1" smtClean="0"/>
              <a:t>富贵不能</a:t>
            </a:r>
            <a:r>
              <a:rPr lang="zh-CN" altLang="en-US" sz="3600" b="1" smtClean="0">
                <a:solidFill>
                  <a:srgbClr val="FF0000"/>
                </a:solidFill>
              </a:rPr>
              <a:t>淫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29087" y="1618578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err="1">
                <a:solidFill>
                  <a:srgbClr val="0000FF"/>
                </a:solidFill>
              </a:rPr>
              <a:t>yǎn</a:t>
            </a:r>
            <a:r>
              <a:rPr lang="zh-CN" altLang="en-US" sz="4400">
                <a:solidFill>
                  <a:srgbClr val="0000FF"/>
                </a:solidFill>
              </a:rPr>
              <a:t> </a:t>
            </a:r>
            <a:endParaRPr lang="zh-CN" altLang="en-US" sz="440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1618577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err="1">
                <a:solidFill>
                  <a:srgbClr val="0000FF"/>
                </a:solidFill>
              </a:rPr>
              <a:t>guàn</a:t>
            </a:r>
            <a:endParaRPr lang="zh-CN" altLang="en-US" sz="440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 rot="10800000" flipV="1">
            <a:off x="3311860" y="2788478"/>
            <a:ext cx="40684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err="1">
                <a:solidFill>
                  <a:srgbClr val="0000FF"/>
                </a:solidFill>
              </a:rPr>
              <a:t>rǔ  </a:t>
            </a:r>
            <a:r>
              <a:rPr lang="zh-CN" altLang="en-US" sz="3600">
                <a:solidFill>
                  <a:srgbClr val="0000FF"/>
                </a:solidFill>
              </a:rPr>
              <a:t>同“汝”，你</a:t>
            </a:r>
            <a:r>
              <a:rPr lang="en-US" altLang="zh-CN" sz="3600">
                <a:solidFill>
                  <a:srgbClr val="0000FF"/>
                </a:solidFill>
              </a:rPr>
              <a:t> </a:t>
            </a:r>
            <a:endParaRPr lang="zh-CN" altLang="en-US" sz="360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1754" y="3865697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err="1">
                <a:solidFill>
                  <a:srgbClr val="0000FF"/>
                </a:solidFill>
              </a:rPr>
              <a:t>yín</a:t>
            </a:r>
            <a:endParaRPr lang="zh-CN" altLang="en-US" sz="44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3848" y="62068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朗读课文</a:t>
            </a:r>
            <a:endParaRPr lang="zh-CN" altLang="en-US" sz="4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2204864"/>
            <a:ext cx="31683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b="1" noProof="1" smtClean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读准字音 </a:t>
            </a:r>
            <a:endParaRPr lang="zh-CN" altLang="en-US" sz="4000" b="1" noProof="1" smtClean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b="1" noProof="1" smtClean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读出停顿</a:t>
            </a:r>
            <a:endParaRPr lang="zh-CN" altLang="en-US" sz="3600" b="1" noProof="1" smtClean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b="1" noProof="1" smtClean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读懂文意</a:t>
            </a:r>
            <a:endParaRPr lang="zh-CN" altLang="en-US" sz="3600" b="1" noProof="1" smtClean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3600" b="1" noProof="1" smtClean="0">
                <a:solidFill>
                  <a:srgbClr val="00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读出感情</a:t>
            </a:r>
            <a:endParaRPr lang="zh-CN" altLang="en-US" sz="3600" b="1" noProof="1" smtClean="0">
              <a:solidFill>
                <a:srgbClr val="000066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cs typeface="+mn-ea"/>
              <a:sym typeface="+mn-ea"/>
            </a:endParaRPr>
          </a:p>
          <a:p>
            <a:endParaRPr lang="en-US" altLang="zh-CN" sz="3600" b="1" smtClean="0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1" y="0"/>
            <a:ext cx="9124378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194737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你读我读，读懂文意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640960" cy="5569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  富贵不能淫</a:t>
            </a:r>
            <a:endParaRPr lang="en-US" altLang="zh-CN" sz="36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457200"/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景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春曰：“公孙衍、张仪岂不诚大丈夫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哉？一怒而诸侯惧，安居而天下熄。”</a:t>
            </a:r>
            <a:endParaRPr lang="en-US" altLang="zh-CN" sz="3200" b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孟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子曰：“是焉得为大丈夫乎？子未学礼乎？丈夫之冠也，父命之；女子之嫁也，母命之，往送之门，戒之曰：‘往之女家，必敬必戒，无违夫子！’以顺为正者，妾妇之道也。居天下之广居，立天下之正位，行天下之大道。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得志，与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民由</a:t>
            </a:r>
            <a:r>
              <a:rPr lang="zh-CN" altLang="en-US" sz="32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之；不得志，独行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其道。富贵不能淫，贫贱不能移，威武不能屈。此之谓大丈夫。”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115</Paragraphs>
  <Slides>21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32">
      <vt:lpstr>Arial</vt:lpstr>
      <vt:lpstr>Calibri</vt:lpstr>
      <vt:lpstr>宋体</vt:lpstr>
      <vt:lpstr>Calibri Light</vt:lpstr>
      <vt:lpstr>华文楷体</vt:lpstr>
      <vt:lpstr>Times New Roman</vt:lpstr>
      <vt:lpstr>微软雅黑</vt:lpstr>
      <vt:lpstr>Comic Sans MS</vt:lpstr>
      <vt:lpstr>方正行楷繁体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你思我想，理解精髓</vt:lpstr>
      <vt:lpstr>孟子对大丈夫的阐述精髓是什么？</vt:lpstr>
      <vt:lpstr>怎样才能做到有大丈夫之道呢？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2021-01-07T13:42:38.908</cp:lastPrinted>
  <dcterms:created xsi:type="dcterms:W3CDTF">2021-01-07T13:42:38Z</dcterms:created>
  <dcterms:modified xsi:type="dcterms:W3CDTF">2021-01-07T05:42:42Z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