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99" r:id="rId3"/>
    <p:sldId id="298" r:id="rId4"/>
    <p:sldId id="297" r:id="rId5"/>
    <p:sldId id="296" r:id="rId6"/>
    <p:sldId id="295" r:id="rId7"/>
    <p:sldId id="294" r:id="rId8"/>
    <p:sldId id="293" r:id="rId9"/>
    <p:sldId id="291" r:id="rId10"/>
    <p:sldId id="290" r:id="rId11"/>
    <p:sldId id="289" r:id="rId12"/>
    <p:sldId id="288" r:id="rId13"/>
    <p:sldId id="287" r:id="rId14"/>
    <p:sldId id="341" r:id="rId15"/>
    <p:sldId id="342" r:id="rId16"/>
    <p:sldId id="286" r:id="rId17"/>
    <p:sldId id="285" r:id="rId18"/>
    <p:sldId id="284" r:id="rId19"/>
    <p:sldId id="283" r:id="rId20"/>
    <p:sldId id="282" r:id="rId21"/>
    <p:sldId id="281" r:id="rId22"/>
    <p:sldId id="280" r:id="rId23"/>
    <p:sldId id="279" r:id="rId24"/>
    <p:sldId id="278" r:id="rId25"/>
    <p:sldId id="276" r:id="rId26"/>
    <p:sldId id="275" r:id="rId27"/>
    <p:sldId id="274" r:id="rId28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5D41"/>
    <a:srgbClr val="5A845D"/>
    <a:srgbClr val="0000FF"/>
    <a:srgbClr val="339933"/>
    <a:srgbClr val="00FFFF"/>
    <a:srgbClr val="07120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2019/4/13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8000" b="1"/>
              <a:t>学写故事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70990" y="1023620"/>
            <a:ext cx="477393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【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写作</a:t>
            </a:r>
            <a:r>
              <a:rPr lang="en-US" altLang="zh-CN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第六单元</a:t>
            </a:r>
            <a:r>
              <a:rPr lang="zh-CN" altLang="en-US" sz="3600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】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755" y="231140"/>
            <a:ext cx="11659870" cy="6373495"/>
          </a:xfrm>
        </p:spPr>
        <p:txBody>
          <a:bodyPr/>
          <a:lstStyle/>
          <a:p>
            <a:r>
              <a:rPr lang="en-US" altLang="zh-CN" b="1">
                <a:solidFill>
                  <a:schemeClr val="tx1">
                    <a:lumMod val="95000"/>
                    <a:lumOff val="5000"/>
                  </a:schemeClr>
                </a:solidFill>
              </a:rPr>
              <a:t>         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想着，一抹胭脂红就印上了面颊。下意识地摸摸自己的脸。我，我没有阿霞那脉脉含情的双眼；又没有小文的一头乌黑飘逸的长发……头发，一个念头嗖地划过脑海：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一定要把这一头泛黄的头发好好修剪一下，剪成阿霞那样清爽的碎发，不不、还是像小文那样的一头直发……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那，我又没有什么魅力，为什么会有人看得上我？低下头，害羞地急走，脚还故意慢慢的划着地。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“每一个女孩子都是公主，总会有一位王子来发现。</a:t>
            </a:r>
            <a:r>
              <a:rPr lang="en-US" altLang="zh-CN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我的……想转过头去，把他看个仔细，又怕那一脸的红霞暴露了心里的秘密。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    一步、两步、三步、快到女生公寓楼底，怎么身后的他没有反应？莫非是我自作多情？一股悲凉涌上心头，也许他真的只是同路，是我多心……  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    八步、九步、“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哎……！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”一声招呼余音还未结束，她的头发已偏向身后，一个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也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满脸通红的腼腆男孩，正挠着头傻傻地对着自己。她努力睁大眼睛，惊异又不失纯真, “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哦？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”男孩继续挠着头，吞吞吐吐, “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这个、这个，饭盒，是……是我的……！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” 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4980" y="231140"/>
            <a:ext cx="11383645" cy="6373495"/>
          </a:xfrm>
        </p:spPr>
        <p:txBody>
          <a:bodyPr/>
          <a:lstStyle/>
          <a:p>
            <a:r>
              <a:rPr lang="en-US" altLang="zh-CN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“啊？！！！”一片空白的脑海里被强拽出在食堂里的一点回忆：空手去吃饭的她，随手拿起邻桌的一个饭盒走出去……  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    递出饭盒的手，笔直又颤抖，在心里暗暗下决心：再也不吃食堂的套餐了！</a:t>
            </a:r>
          </a:p>
          <a:p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▲什么是悬念法？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b="1">
                <a:solidFill>
                  <a:srgbClr val="3399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悬念法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就是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设置一个个悬而未决的矛盾，使情节回旋推进，给人以“山重水复疑无路，柳暗花明又一村”的感觉。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通常是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精心设置疑窦和矛盾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，在文章</a:t>
            </a: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开头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超乎寻常的语气去叙述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或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交代一种异于常人思维的结果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，以引起读者探其究竟的欲望。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运用悬念法要注意</a:t>
            </a: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有“</a:t>
            </a:r>
            <a:r>
              <a:rPr lang="zh-CN" altLang="en-US" b="1">
                <a:solidFill>
                  <a:srgbClr val="3399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悬</a:t>
            </a: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”有“</a:t>
            </a:r>
            <a:r>
              <a:rPr lang="zh-CN" altLang="en-US" b="1">
                <a:solidFill>
                  <a:srgbClr val="3399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释</a:t>
            </a: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。在“结”与“解”之间要恰当运用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延宕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让读者百般猜测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，历经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紧张期待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，再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解开扣子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，但</a:t>
            </a: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切不可故弄玄虚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以上是老师和大家一起探讨的</a:t>
            </a:r>
            <a:r>
              <a:rPr lang="en-US" altLang="zh-CN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学写故事</a:t>
            </a:r>
            <a:r>
              <a:rPr lang="en-US" altLang="zh-CN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的第一大技巧：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（一）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叙事完整，讲究波澜。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155" y="231140"/>
            <a:ext cx="11949430" cy="6373495"/>
          </a:xfrm>
        </p:spPr>
        <p:txBody>
          <a:bodyPr>
            <a:normAutofit fontScale="90000"/>
          </a:bodyPr>
          <a:lstStyle/>
          <a:p>
            <a:r>
              <a:rPr lang="zh-CN" altLang="en-US" b="1">
                <a:solidFill>
                  <a:srgbClr val="C00000"/>
                </a:solidFill>
              </a:rPr>
              <a:t>二、塑造人物，个性鲜明</a:t>
            </a:r>
          </a:p>
          <a:p>
            <a:r>
              <a:rPr lang="zh-CN" altLang="en-US" b="1">
                <a:solidFill>
                  <a:schemeClr val="tx1"/>
                </a:solidFill>
              </a:rPr>
              <a:t>        怎样才能塑造出具有鲜明个性的人物形象呢？</a:t>
            </a:r>
          </a:p>
          <a:p>
            <a:r>
              <a:rPr lang="zh-CN" altLang="en-US" b="1">
                <a:solidFill>
                  <a:srgbClr val="0000FF"/>
                </a:solidFill>
              </a:rPr>
              <a:t>1.名著引路</a:t>
            </a:r>
          </a:p>
          <a:p>
            <a:r>
              <a:rPr lang="zh-CN" altLang="en-US" b="1">
                <a:solidFill>
                  <a:schemeClr val="tx1"/>
                </a:solidFill>
              </a:rPr>
              <a:t>       且看《三英战吕布》是如何塑造</a:t>
            </a:r>
            <a:r>
              <a:rPr lang="zh-CN" altLang="en-US" b="1">
                <a:solidFill>
                  <a:srgbClr val="0000FF"/>
                </a:solidFill>
              </a:rPr>
              <a:t>吕布</a:t>
            </a:r>
            <a:r>
              <a:rPr lang="zh-CN" altLang="en-US" b="1">
                <a:solidFill>
                  <a:srgbClr val="339933"/>
                </a:solidFill>
              </a:rPr>
              <a:t>及</a:t>
            </a:r>
            <a:r>
              <a:rPr lang="zh-CN" altLang="en-US" b="1">
                <a:solidFill>
                  <a:srgbClr val="0000FF"/>
                </a:solidFill>
              </a:rPr>
              <a:t>刘关张的形象</a:t>
            </a:r>
            <a:r>
              <a:rPr lang="zh-CN" altLang="en-US" b="1">
                <a:solidFill>
                  <a:schemeClr val="tx1"/>
                </a:solidFill>
              </a:rPr>
              <a:t>的。</a:t>
            </a:r>
          </a:p>
          <a:p>
            <a:pPr algn="ctr"/>
            <a:r>
              <a:rPr lang="zh-CN" altLang="en-US" b="1">
                <a:solidFill>
                  <a:schemeClr val="tx1"/>
                </a:solidFill>
              </a:rPr>
              <a:t>三英战吕布</a:t>
            </a:r>
          </a:p>
          <a:p>
            <a:r>
              <a:rPr lang="zh-CN" altLang="en-US" b="1">
                <a:solidFill>
                  <a:schemeClr val="tx1"/>
                </a:solidFill>
              </a:rPr>
              <a:t>         </a:t>
            </a:r>
            <a:r>
              <a:rPr lang="zh-CN" altLang="en-US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话说虎牢关下，诸侯云集，天下豪杰，奉先神威。两军阵前，吕布身着红锦百花袍，身披兽面吞头连环铠。手持方天画戟，坐下嘶风赤兔马。真是人中吕布，马中赤兔。布大喝一声“吕布在此，谁人前来送死!”话音未落，幽州公孙瓒，舞动铁槊直取吕布，前去送死。吕布挥戟，战不三合，公孙招架不住，拨马败退。吕布纵马直追，危急关头，忽闻一声怒吼，"三姓家奴吕布休要猖狂,燕人张翼德在此!" </a:t>
            </a:r>
          </a:p>
          <a:p>
            <a:r>
              <a:rPr lang="zh-CN" altLang="en-US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    诸侯军阵之中，一将飞出，圆睁环眼,怒声如雷，手持丈八蛇矛，正是张飞张翼德! 吕布舍弃公孙，疾取张飞。二将大战八十余合，风起云涌，势震八方。诸侯喝彩，声盖九天!士兵看得痴呆，鼓手擂得手酸! 当时恼了虎将关云长，瞪起丹凤眼，竖起卧蚕眉。手提八十二斤青龙偃月刀，催马上前，夹击吕布。刹那间，刀若闪电，矛似流星，奉先画戟，更犹若猛虎搜山，神龙出海。时有兵刃撞击，响彻八方，声闻于天!关张奋力，三将酣战五十回合，犹然战不倒吕布。</a:t>
            </a:r>
            <a:r>
              <a:rPr lang="zh-CN" altLang="en-US" b="1">
                <a:solidFill>
                  <a:schemeClr val="tx1"/>
                </a:solidFill>
              </a:rPr>
              <a:t> 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4980" y="231140"/>
            <a:ext cx="11383645" cy="6373495"/>
          </a:xfrm>
        </p:spPr>
        <p:txBody>
          <a:bodyPr/>
          <a:lstStyle/>
          <a:p>
            <a:r>
              <a:rPr lang="en-US" altLang="zh-CN" b="1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b="1">
                <a:latin typeface="楷体_GB2312" panose="02010609030101010101" charset="-122"/>
                <a:ea typeface="楷体_GB2312" panose="02010609030101010101" charset="-122"/>
              </a:rPr>
              <a:t>沧海横流，方显英雄本色。乱世之中，才知豪杰笑傲。 </a:t>
            </a:r>
          </a:p>
          <a:p>
            <a:r>
              <a:rPr lang="zh-CN" altLang="en-US" b="1">
                <a:latin typeface="楷体_GB2312" panose="02010609030101010101" charset="-122"/>
                <a:ea typeface="楷体_GB2312" panose="02010609030101010101" charset="-122"/>
              </a:rPr>
              <a:t>    三人战得难分难解之时，诸侯军中，奋起一将，手持雌雄双剑。刘备刘玄德，一马当先，前来助战。三英合力攻杀，意欲将吕布斩于军前! </a:t>
            </a:r>
          </a:p>
          <a:p>
            <a:r>
              <a:rPr lang="zh-CN" altLang="en-US" b="1">
                <a:latin typeface="楷体_GB2312" panose="02010609030101010101" charset="-122"/>
                <a:ea typeface="楷体_GB2312" panose="02010609030101010101" charset="-122"/>
              </a:rPr>
              <a:t>    虽吕布雄勇无双，无奈独力难支。十余回合之后，已然遮架不住。画戟带风，急取刘备，玄德急忙闪躲，再凝神看时，奉先已然纵马杀出。正是放开玉枷脱蛟龙，反身飞上虎牢关。 </a:t>
            </a:r>
          </a:p>
          <a:p>
            <a:r>
              <a:rPr lang="zh-CN" altLang="en-US" b="1">
                <a:latin typeface="楷体_GB2312" panose="02010609030101010101" charset="-122"/>
                <a:ea typeface="楷体_GB2312" panose="02010609030101010101" charset="-122"/>
              </a:rPr>
              <a:t>    虎牢关前，神将天威。桃园三英，兄弟扬名。 </a:t>
            </a:r>
          </a:p>
          <a:p>
            <a:r>
              <a:rPr lang="zh-CN" altLang="en-US" b="1">
                <a:latin typeface="楷体_GB2312" panose="02010609030101010101" charset="-122"/>
                <a:ea typeface="楷体_GB2312" panose="02010609030101010101" charset="-122"/>
              </a:rPr>
              <a:t>    三英战吕布，共成就一段千古佳话。</a:t>
            </a:r>
          </a:p>
          <a:p>
            <a:pPr algn="ctr"/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试分析作者罗贯中</a:t>
            </a:r>
            <a:r>
              <a:rPr lang="zh-CN" altLang="en-US" sz="3600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如何塑造</a:t>
            </a:r>
            <a:r>
              <a:rPr lang="zh-CN" altLang="en-US" sz="36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吕布及刘关张的形象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的。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1285" y="241935"/>
            <a:ext cx="11949430" cy="63734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b="1">
                <a:solidFill>
                  <a:schemeClr val="tx1"/>
                </a:solidFill>
              </a:rPr>
              <a:t>三英战吕布</a:t>
            </a:r>
          </a:p>
          <a:p>
            <a:r>
              <a:rPr lang="zh-CN" altLang="en-US" b="1">
                <a:solidFill>
                  <a:schemeClr val="tx1"/>
                </a:solidFill>
              </a:rPr>
              <a:t>         </a:t>
            </a:r>
            <a:r>
              <a:rPr lang="zh-CN" altLang="en-US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话说虎牢关下，诸侯云集，天下豪杰，奉先神威。两军阵前，吕布身着红锦百花袍，身披兽面吞头连环铠。手持方天画戟，坐下嘶风赤兔马。真是人中吕布，马中赤兔。布大喝一声“吕布在此，谁人前来送死!”话音未落，幽州公孙瓒，舞动铁槊直取吕布，前去送死。吕布挥戟，战不三合，公孙招架不住，拨马败退。吕布纵马直追，危急关头，忽闻一声怒吼，"三姓家奴吕布休要猖狂,燕人张翼德在此!" </a:t>
            </a:r>
          </a:p>
          <a:p>
            <a:r>
              <a:rPr lang="zh-CN" altLang="en-US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    诸侯军阵之中，一将飞出，圆睁环眼,怒声如雷，手持丈八蛇矛，正是张飞张翼德! 吕布舍弃公孙，疾取张飞。二将大战八十余合，风起云涌，势震八方。诸侯喝彩，声盖九天!士兵看得痴呆，鼓手擂得手酸! 当时恼了虎将关云长，瞪起丹凤眼，竖起卧蚕眉。手提八十二斤青龙偃月刀，催马上前，夹击吕布。刹那间，刀若闪电，矛似流星，奉先画戟，更犹若猛虎搜山，神龙出海。时有兵刃撞击，响彻八方，声闻于天!关张奋力，三将酣战五十回合，犹然战不倒吕布。</a:t>
            </a:r>
            <a:r>
              <a:rPr lang="zh-CN" altLang="en-US" b="1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13314" name="直接连接符 25602"/>
          <p:cNvSpPr/>
          <p:nvPr/>
        </p:nvSpPr>
        <p:spPr>
          <a:xfrm>
            <a:off x="10734040" y="1151890"/>
            <a:ext cx="1167765" cy="1460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" name="直接连接符 25602"/>
          <p:cNvSpPr/>
          <p:nvPr/>
        </p:nvSpPr>
        <p:spPr>
          <a:xfrm>
            <a:off x="476250" y="1527810"/>
            <a:ext cx="10959465" cy="3111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直接连接符 25602"/>
          <p:cNvSpPr/>
          <p:nvPr/>
        </p:nvSpPr>
        <p:spPr>
          <a:xfrm flipV="1">
            <a:off x="476250" y="1922145"/>
            <a:ext cx="4144645" cy="2794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直接连接符 25602"/>
          <p:cNvSpPr/>
          <p:nvPr/>
        </p:nvSpPr>
        <p:spPr>
          <a:xfrm flipV="1">
            <a:off x="5389245" y="3578860"/>
            <a:ext cx="6512560" cy="1397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直接连接符 25602"/>
          <p:cNvSpPr/>
          <p:nvPr/>
        </p:nvSpPr>
        <p:spPr>
          <a:xfrm flipV="1">
            <a:off x="2957195" y="4711700"/>
            <a:ext cx="8373110" cy="1397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" name="文本框 6"/>
          <p:cNvSpPr txBox="1"/>
          <p:nvPr/>
        </p:nvSpPr>
        <p:spPr>
          <a:xfrm>
            <a:off x="565785" y="5910580"/>
            <a:ext cx="1816100" cy="583565"/>
          </a:xfrm>
          <a:prstGeom prst="rect">
            <a:avLst/>
          </a:prstGeom>
          <a:solidFill>
            <a:srgbClr val="FF0000"/>
          </a:solidFill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200" b="1"/>
              <a:t>外貌描写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603740" y="1558925"/>
            <a:ext cx="9296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solidFill>
                  <a:srgbClr val="3399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○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868670" y="1922145"/>
            <a:ext cx="8140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solidFill>
                  <a:srgbClr val="3399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○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944360" y="1922145"/>
            <a:ext cx="8140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solidFill>
                  <a:srgbClr val="3399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○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398520" y="3121025"/>
            <a:ext cx="8140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solidFill>
                  <a:srgbClr val="3399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○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243830" y="3228975"/>
            <a:ext cx="8140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solidFill>
                  <a:srgbClr val="3399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○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758430" y="3228975"/>
            <a:ext cx="8140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solidFill>
                  <a:srgbClr val="3399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○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22935" y="4319905"/>
            <a:ext cx="8140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solidFill>
                  <a:srgbClr val="3399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○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567815" y="4319905"/>
            <a:ext cx="8140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solidFill>
                  <a:srgbClr val="3399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○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967605" y="4711700"/>
            <a:ext cx="8140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solidFill>
                  <a:srgbClr val="3399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○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057900" y="4728845"/>
            <a:ext cx="8140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solidFill>
                  <a:srgbClr val="3399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○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22935" y="5147945"/>
            <a:ext cx="8140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solidFill>
                  <a:srgbClr val="3399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○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381885" y="5897245"/>
            <a:ext cx="6419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954020" y="5910580"/>
            <a:ext cx="1816100" cy="583565"/>
          </a:xfrm>
          <a:prstGeom prst="rect">
            <a:avLst/>
          </a:prstGeom>
          <a:solidFill>
            <a:srgbClr val="339933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200" b="1"/>
              <a:t>动作描写</a:t>
            </a:r>
            <a:endParaRPr lang="zh-CN" altLang="en-US"/>
          </a:p>
        </p:txBody>
      </p:sp>
      <p:sp>
        <p:nvSpPr>
          <p:cNvPr id="22" name="直接连接符 25602"/>
          <p:cNvSpPr/>
          <p:nvPr/>
        </p:nvSpPr>
        <p:spPr>
          <a:xfrm flipV="1">
            <a:off x="6871970" y="1894205"/>
            <a:ext cx="4144645" cy="2794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" name="直接连接符 25602"/>
          <p:cNvSpPr/>
          <p:nvPr/>
        </p:nvSpPr>
        <p:spPr>
          <a:xfrm flipV="1">
            <a:off x="622935" y="3121025"/>
            <a:ext cx="6478905" cy="635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4" name="文本框 23"/>
          <p:cNvSpPr txBox="1"/>
          <p:nvPr/>
        </p:nvSpPr>
        <p:spPr>
          <a:xfrm>
            <a:off x="4770120" y="5879465"/>
            <a:ext cx="6419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285740" y="5879465"/>
            <a:ext cx="1816100" cy="583565"/>
          </a:xfrm>
          <a:prstGeom prst="rect">
            <a:avLst/>
          </a:prstGeom>
          <a:solidFill>
            <a:srgbClr val="0000FF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FFF00"/>
                </a:solidFill>
              </a:rPr>
              <a:t>语言描写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116445" y="5879465"/>
            <a:ext cx="6419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〣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621270" y="5897245"/>
            <a:ext cx="1816100" cy="583565"/>
          </a:xfrm>
          <a:prstGeom prst="rect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FFF00"/>
                </a:solidFill>
              </a:rPr>
              <a:t>侧面烘托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 animBg="1"/>
      <p:bldP spid="24" grpId="0"/>
      <p:bldP spid="25" grpId="0" animBg="1"/>
      <p:bldP spid="26" grpId="0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4980" y="231140"/>
            <a:ext cx="11383645" cy="6373495"/>
          </a:xfrm>
        </p:spPr>
        <p:txBody>
          <a:bodyPr/>
          <a:lstStyle/>
          <a:p>
            <a:r>
              <a:rPr lang="en-US" altLang="zh-CN" b="1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b="1">
                <a:latin typeface="楷体_GB2312" panose="02010609030101010101" charset="-122"/>
                <a:ea typeface="楷体_GB2312" panose="02010609030101010101" charset="-122"/>
              </a:rPr>
              <a:t>沧海横流，方显英雄本色。乱世之中，才知豪杰笑傲。 </a:t>
            </a:r>
          </a:p>
          <a:p>
            <a:r>
              <a:rPr lang="zh-CN" altLang="en-US" b="1">
                <a:latin typeface="楷体_GB2312" panose="02010609030101010101" charset="-122"/>
                <a:ea typeface="楷体_GB2312" panose="02010609030101010101" charset="-122"/>
              </a:rPr>
              <a:t>    三人战得难分难解之时，诸侯军中，奋起一将，手持雌雄双剑。刘备刘玄德，一马当先，前来助战。三英合力攻杀，意欲将吕布斩于军前! </a:t>
            </a:r>
          </a:p>
          <a:p>
            <a:r>
              <a:rPr lang="zh-CN" altLang="en-US" b="1">
                <a:latin typeface="楷体_GB2312" panose="02010609030101010101" charset="-122"/>
                <a:ea typeface="楷体_GB2312" panose="02010609030101010101" charset="-122"/>
              </a:rPr>
              <a:t>    虽吕布雄勇无双，无奈独力难支。十余回合之后，已然遮架不住。画戟带风，急取刘备，玄德急忙闪躲，再凝神看时，奉先已然纵马杀出。正是放开玉枷脱蛟龙，反身飞上虎牢关。 </a:t>
            </a:r>
          </a:p>
          <a:p>
            <a:r>
              <a:rPr lang="zh-CN" altLang="en-US" b="1">
                <a:latin typeface="楷体_GB2312" panose="02010609030101010101" charset="-122"/>
                <a:ea typeface="楷体_GB2312" panose="02010609030101010101" charset="-122"/>
              </a:rPr>
              <a:t>    虎牢关前，神将天威。桃园三英，兄弟扬名。 </a:t>
            </a:r>
          </a:p>
          <a:p>
            <a:r>
              <a:rPr lang="zh-CN" altLang="en-US" b="1">
                <a:latin typeface="楷体_GB2312" panose="02010609030101010101" charset="-122"/>
                <a:ea typeface="楷体_GB2312" panose="02010609030101010101" charset="-122"/>
              </a:rPr>
              <a:t>    三英战吕布，共成就一段千古佳话。</a:t>
            </a:r>
          </a:p>
          <a:p>
            <a:r>
              <a:rPr lang="zh-CN" altLang="en-US" sz="3200" b="1">
                <a:solidFill>
                  <a:srgbClr val="C00000"/>
                </a:solidFill>
                <a:latin typeface="宋体-PUA" panose="02010600030101010101" charset="-122"/>
                <a:ea typeface="宋体-PUA" panose="02010600030101010101" charset="-122"/>
              </a:rPr>
              <a:t>【老师点评】</a:t>
            </a:r>
          </a:p>
          <a:p>
            <a:r>
              <a:rPr lang="zh-CN" altLang="en-US" b="1">
                <a:latin typeface="楷体_GB2312" panose="02010609030101010101" charset="-122"/>
                <a:ea typeface="楷体_GB2312" panose="02010609030101010101" charset="-122"/>
              </a:rPr>
              <a:t>     </a:t>
            </a:r>
            <a:r>
              <a:rPr lang="zh-CN" altLang="en-US" sz="3200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写人物时抓住人物的“</a:t>
            </a:r>
            <a:r>
              <a:rPr lang="zh-CN" altLang="en-US" sz="32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外貌</a:t>
            </a:r>
            <a:r>
              <a:rPr lang="zh-CN" altLang="en-US" sz="3200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、</a:t>
            </a:r>
            <a:r>
              <a:rPr lang="zh-CN" altLang="en-US" sz="32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语言</a:t>
            </a:r>
            <a:r>
              <a:rPr lang="zh-CN" altLang="en-US" sz="3200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、</a:t>
            </a:r>
            <a:r>
              <a:rPr lang="zh-CN" altLang="en-US" sz="32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动作</a:t>
            </a:r>
            <a:r>
              <a:rPr lang="zh-CN" altLang="en-US" sz="3200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、</a:t>
            </a:r>
            <a:r>
              <a:rPr lang="zh-CN" altLang="en-US" sz="32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神态</a:t>
            </a:r>
            <a:r>
              <a:rPr lang="zh-CN" altLang="en-US" sz="3200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、</a:t>
            </a:r>
            <a:r>
              <a:rPr lang="zh-CN" altLang="en-US" sz="32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心理</a:t>
            </a:r>
            <a:r>
              <a:rPr lang="zh-CN" altLang="en-US" sz="3200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”等几个方面的特点，将其中的</a:t>
            </a:r>
            <a:r>
              <a:rPr lang="zh-CN" altLang="en-US" sz="32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一个</a:t>
            </a:r>
            <a:r>
              <a:rPr lang="zh-CN" altLang="en-US" sz="3200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或</a:t>
            </a:r>
            <a:r>
              <a:rPr lang="zh-CN" altLang="en-US" sz="32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几个方面进行生动形象的刻画</a:t>
            </a:r>
            <a:r>
              <a:rPr lang="zh-CN" altLang="en-US" sz="3200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就好了。</a:t>
            </a:r>
          </a:p>
          <a:p>
            <a:endParaRPr lang="zh-CN" altLang="en-US" sz="3200" b="1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algn="ctr"/>
            <a:endParaRPr lang="zh-CN" altLang="en-US" sz="36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4980" y="231140"/>
            <a:ext cx="11383645" cy="6373495"/>
          </a:xfrm>
        </p:spPr>
        <p:txBody>
          <a:bodyPr/>
          <a:lstStyle/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2.</a:t>
            </a:r>
            <a:r>
              <a:rPr lang="zh-CN" altLang="en-US" b="1">
                <a:solidFill>
                  <a:srgbClr val="339933"/>
                </a:solidFill>
              </a:rPr>
              <a:t>实战操练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   看完名家的作品，我们来一点在实战的。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   下面这段话，该如何修改，让它变得充实丰盈起来。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   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考卷发下来了，我的数学得了 100 分，我非常高兴。可有几个同学却说我是抄的，在我面前说了很多讽刺话，这对我刺激很大，更增添了我学习的信心。</a:t>
            </a:r>
          </a:p>
          <a:p>
            <a:r>
              <a:rPr lang="zh-CN" altLang="en-US" b="1">
                <a:solidFill>
                  <a:srgbClr val="C00000"/>
                </a:solidFill>
              </a:rPr>
              <a:t>存在问题：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    这种非常空泛的叙述在平时或考场作文中颇具代表性。同学们是怎么讽刺“我”的，对“我”造成了怎样的刺激，“我”的心态怎样，一点也不具体不形象。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   </a:t>
            </a:r>
            <a:r>
              <a:rPr lang="zh-CN" altLang="en-US" b="1">
                <a:solidFill>
                  <a:srgbClr val="339933"/>
                </a:solidFill>
              </a:rPr>
              <a:t>怎样让平凡的叙述变得生动起来呢？</a:t>
            </a:r>
          </a:p>
          <a:p>
            <a:r>
              <a:rPr lang="zh-CN" altLang="en-US" b="1">
                <a:solidFill>
                  <a:srgbClr val="339933"/>
                </a:solidFill>
              </a:rPr>
              <a:t>        </a:t>
            </a:r>
            <a:r>
              <a:rPr lang="zh-CN" altLang="en-US" b="1">
                <a:solidFill>
                  <a:srgbClr val="FF0000"/>
                </a:solidFill>
              </a:rPr>
              <a:t>请你改写</a:t>
            </a:r>
            <a:r>
              <a:rPr lang="zh-CN" altLang="en-US" b="1">
                <a:solidFill>
                  <a:schemeClr val="tx1"/>
                </a:solidFill>
              </a:rPr>
              <a:t>（</a:t>
            </a:r>
            <a:r>
              <a:rPr lang="zh-CN" altLang="en-US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200字左右，争取有有语言描写、心理描写，有环境的渲染</a:t>
            </a:r>
            <a:r>
              <a:rPr lang="zh-CN" altLang="en-US" b="1">
                <a:solidFill>
                  <a:srgbClr val="FF0000"/>
                </a:solidFill>
              </a:rPr>
              <a:t> </a:t>
            </a:r>
            <a:r>
              <a:rPr lang="zh-CN" altLang="en-US" b="1">
                <a:solidFill>
                  <a:schemeClr val="tx1"/>
                </a:solidFill>
              </a:rPr>
              <a:t>）：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4170" y="231140"/>
            <a:ext cx="11673205" cy="6373495"/>
          </a:xfrm>
        </p:spPr>
        <p:txBody>
          <a:bodyPr/>
          <a:lstStyle/>
          <a:p>
            <a:r>
              <a:rPr lang="zh-CN" altLang="en-US" b="1">
                <a:solidFill>
                  <a:srgbClr val="C00000"/>
                </a:solidFill>
              </a:rPr>
              <a:t>参考答案：</a:t>
            </a:r>
          </a:p>
          <a:p>
            <a:pPr algn="ctr"/>
            <a:r>
              <a:rPr lang="zh-CN" altLang="en-US" b="1">
                <a:solidFill>
                  <a:srgbClr val="339933"/>
                </a:solidFill>
              </a:rPr>
              <a:t>我的改写：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示例：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    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成绩公布了。哈，我的数学得了 100 分，万岁！我想叫想唱，想蹦想跳，想让所有我认识或不认识的人分享我的喜悦。几个同学走过来，我笑着迎上去，准备接受他们的祝贺。哪知钻进耳朵的却是一串嘲讽：“瞧那得意劲，麻雀变凤凰了！</a:t>
            </a:r>
            <a:r>
              <a:rPr lang="en-US" altLang="zh-CN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“哼，抄来的分也自豪！”</a:t>
            </a:r>
            <a:r>
              <a:rPr lang="en-US" altLang="zh-CN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“嘻嘻嘻……”“哈哈哈……”轰！我头脑一炸，眼前暖融融的阳光一下变得冷飕飕的。我想哭，痛痛快快地哭！不，我不能哭！我要用更多的100 分向他们证明：我这只麻雀能变成凤凰！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4980" y="231140"/>
            <a:ext cx="11383645" cy="6373495"/>
          </a:xfrm>
        </p:spPr>
        <p:txBody>
          <a:bodyPr/>
          <a:lstStyle/>
          <a:p>
            <a:r>
              <a:rPr lang="zh-CN" altLang="en-US" b="1">
                <a:solidFill>
                  <a:srgbClr val="C00000"/>
                </a:solidFill>
              </a:rPr>
              <a:t>简要评点：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    修改后的片段有</a:t>
            </a:r>
            <a:r>
              <a:rPr lang="zh-CN" altLang="en-US" b="1">
                <a:solidFill>
                  <a:srgbClr val="0000FF"/>
                </a:solidFill>
              </a:rPr>
              <a:t>语言描写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、</a:t>
            </a:r>
            <a:r>
              <a:rPr lang="zh-CN" altLang="en-US" b="1">
                <a:solidFill>
                  <a:srgbClr val="0000FF"/>
                </a:solidFill>
              </a:rPr>
              <a:t>心理描写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，有环</a:t>
            </a:r>
            <a:r>
              <a:rPr lang="zh-CN" altLang="en-US" b="1">
                <a:solidFill>
                  <a:srgbClr val="0000FF"/>
                </a:solidFill>
              </a:rPr>
              <a:t>境的渲染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，不再只是空泛的叙述，使文章更具感染力。  </a:t>
            </a:r>
          </a:p>
          <a:p>
            <a:r>
              <a:rPr lang="zh-CN" altLang="en-US" b="1">
                <a:solidFill>
                  <a:srgbClr val="C00000"/>
                </a:solidFill>
              </a:rPr>
              <a:t>练后感悟：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    综合上述内容，我们得出让人物形象丰盈起来的方法有：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 （1）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运用各种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修辞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手法；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（2）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综合运用各种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人物描写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方法（</a:t>
            </a:r>
            <a:r>
              <a:rPr lang="zh-CN" altLang="en-US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外貌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、</a:t>
            </a:r>
            <a:r>
              <a:rPr lang="zh-CN" altLang="en-US" b="1">
                <a:latin typeface="楷体_GB2312" panose="02010609030101010101" charset="-122"/>
                <a:ea typeface="楷体_GB2312" panose="02010609030101010101" charset="-122"/>
              </a:rPr>
              <a:t>语言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、</a:t>
            </a:r>
            <a:r>
              <a:rPr lang="zh-CN" altLang="en-US" b="1">
                <a:latin typeface="楷体_GB2312" panose="02010609030101010101" charset="-122"/>
                <a:ea typeface="楷体_GB2312" panose="02010609030101010101" charset="-122"/>
              </a:rPr>
              <a:t>动作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、</a:t>
            </a:r>
            <a:r>
              <a:rPr lang="zh-CN" altLang="en-US" b="1">
                <a:latin typeface="楷体_GB2312" panose="02010609030101010101" charset="-122"/>
                <a:ea typeface="楷体_GB2312" panose="02010609030101010101" charset="-122"/>
              </a:rPr>
              <a:t>心理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）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；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（3）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多角度进行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细节描写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；</a:t>
            </a:r>
            <a:endParaRPr lang="zh-CN" altLang="en-US" b="1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（4）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特别注意的是：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景物描写（</a:t>
            </a:r>
            <a:r>
              <a:rPr lang="zh-CN" altLang="en-US" b="1">
                <a:latin typeface="楷体_GB2312" panose="02010609030101010101" charset="-122"/>
                <a:ea typeface="楷体_GB2312" panose="02010609030101010101" charset="-122"/>
              </a:rPr>
              <a:t>场景描写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）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好处多多。 </a:t>
            </a:r>
            <a:endParaRPr lang="zh-CN" altLang="en-US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912495" y="2739390"/>
            <a:ext cx="337185" cy="1793240"/>
          </a:xfrm>
          <a:prstGeom prst="leftBrace">
            <a:avLst/>
          </a:prstGeom>
          <a:solidFill>
            <a:srgbClr val="C0000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0200" y="231140"/>
            <a:ext cx="11586210" cy="6373495"/>
          </a:xfrm>
        </p:spPr>
        <p:txBody>
          <a:bodyPr/>
          <a:lstStyle/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三、</a:t>
            </a:r>
            <a:r>
              <a:rPr lang="zh-CN" altLang="en-US" b="1">
                <a:solidFill>
                  <a:srgbClr val="C00000"/>
                </a:solidFill>
              </a:rPr>
              <a:t>联想想象，丰富情节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    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故事允许有联想、想象的成分。设定故事情节后，可以通过适当的联想和想象去丰富情节，使情节更加曲折，人物更加生动。</a:t>
            </a:r>
          </a:p>
          <a:p>
            <a:r>
              <a:rPr lang="zh-CN" altLang="en-US" b="1">
                <a:solidFill>
                  <a:srgbClr val="339933"/>
                </a:solidFill>
              </a:rPr>
              <a:t>1.名著引路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   阅读下面一段话，指出文段中哪些是联想，哪些是想象。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   例：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忽然想起采莲的事情来了。采莲是江南的旧俗，似乎很早就有，而六朝时为盛；从诗歌里可以约略知道。采莲的是少年的女子，她们是荡着小船，唱着艳歌去的。采莲人不用说很多，还有看采莲的人。那是一个热闹的季节，也是一个风流的季节。   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</a:t>
            </a:r>
          </a:p>
          <a:p>
            <a:pPr algn="r"/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　　　　　（朱自清《荷塘月色》）</a:t>
            </a:r>
          </a:p>
        </p:txBody>
      </p:sp>
      <p:sp>
        <p:nvSpPr>
          <p:cNvPr id="6" name="直接连接符 25602"/>
          <p:cNvSpPr/>
          <p:nvPr/>
        </p:nvSpPr>
        <p:spPr>
          <a:xfrm flipV="1">
            <a:off x="6880225" y="3422015"/>
            <a:ext cx="4930140" cy="1397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" name="直接连接符 25602"/>
          <p:cNvSpPr/>
          <p:nvPr/>
        </p:nvSpPr>
        <p:spPr>
          <a:xfrm flipV="1">
            <a:off x="632460" y="3839210"/>
            <a:ext cx="9956165" cy="1397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4980" y="231140"/>
            <a:ext cx="11383645" cy="6373495"/>
          </a:xfrm>
        </p:spPr>
        <p:txBody>
          <a:bodyPr/>
          <a:lstStyle/>
          <a:p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</a:rPr>
              <a:t>        </a:t>
            </a:r>
            <a:r>
              <a:rPr lang="en-US" altLang="zh-CN" b="1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许多同学喜欢听故事、读故事，但对于写故事，可能有人就无从下手了。其实，写故事并不难，是有技巧可循的。那么，学写故事有哪些技巧呢？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    请读课本</a:t>
            </a:r>
            <a:r>
              <a:rPr lang="en-US" altLang="zh-CN" b="1">
                <a:solidFill>
                  <a:schemeClr val="tx1">
                    <a:lumMod val="95000"/>
                    <a:lumOff val="5000"/>
                  </a:schemeClr>
                </a:solidFill>
              </a:rPr>
              <a:t>P</a:t>
            </a:r>
            <a:r>
              <a:rPr lang="en-US" altLang="zh-CN" sz="1600" b="1">
                <a:solidFill>
                  <a:schemeClr val="tx1">
                    <a:lumMod val="95000"/>
                    <a:lumOff val="5000"/>
                  </a:schemeClr>
                </a:solidFill>
              </a:rPr>
              <a:t>127—128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</a:rPr>
              <a:t>上的文字，总结出几条技巧来。</a:t>
            </a:r>
          </a:p>
          <a:p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</a:rPr>
              <a:t>        </a:t>
            </a:r>
            <a:r>
              <a:rPr lang="zh-CN" altLang="en-US" sz="2800" b="1">
                <a:solidFill>
                  <a:srgbClr val="C00000"/>
                </a:solidFill>
              </a:rPr>
              <a:t>技巧：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     </a:t>
            </a:r>
            <a:r>
              <a:rPr lang="zh-CN" altLang="en-US" b="1">
                <a:solidFill>
                  <a:srgbClr val="339933"/>
                </a:solidFill>
              </a:rPr>
              <a:t>一、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写故事一定要有头有尾、完整地叙述一件事；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     </a:t>
            </a:r>
            <a:r>
              <a:rPr lang="zh-CN" altLang="en-US" b="1">
                <a:solidFill>
                  <a:srgbClr val="339933"/>
                </a:solidFill>
              </a:rPr>
              <a:t>二、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故事中的人物要有些有肉，形象丰满，有趣味；</a:t>
            </a:r>
            <a:endParaRPr lang="zh-CN" altLang="en-US" b="1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     </a:t>
            </a:r>
            <a:r>
              <a:rPr lang="zh-CN" altLang="en-US" b="1">
                <a:solidFill>
                  <a:srgbClr val="339933"/>
                </a:solidFill>
              </a:rPr>
              <a:t>三、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故事允许有联想、想象的成分。</a:t>
            </a:r>
            <a:endParaRPr lang="zh-CN" altLang="en-US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203325" y="2695575"/>
            <a:ext cx="337185" cy="1153795"/>
          </a:xfrm>
          <a:prstGeom prst="leftBrace">
            <a:avLst/>
          </a:prstGeom>
          <a:solidFill>
            <a:srgbClr val="C0000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4980" y="231140"/>
            <a:ext cx="11383645" cy="6373495"/>
          </a:xfrm>
        </p:spPr>
        <p:txBody>
          <a:bodyPr>
            <a:normAutofit lnSpcReduction="10000"/>
          </a:bodyPr>
          <a:lstStyle/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2.【美文欣赏】</a:t>
            </a:r>
            <a:r>
              <a:rPr lang="en-US" altLang="zh-CN" b="1">
                <a:solidFill>
                  <a:srgbClr val="5A845D"/>
                </a:solidFill>
              </a:rPr>
              <a:t>——</a:t>
            </a:r>
            <a:r>
              <a:rPr lang="zh-CN" altLang="en-US" b="1">
                <a:solidFill>
                  <a:srgbClr val="5A845D"/>
                </a:solidFill>
              </a:rPr>
              <a:t>联想</a:t>
            </a:r>
          </a:p>
          <a:p>
            <a:pPr algn="ctr"/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有色眼镜引发的联想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   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走进眼镜店，有色眼镜，琳琅满目：浓墨、墨绿、浅橙、深棕……选一架？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戴上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浓墨，黑云压顶；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佩上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墨绿，置身莽林；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架上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浅橙，风扬沙尘；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扣上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深棕，满眼咖啡……摘下来，哦，原来晴空万里，世界是这样本色。</a:t>
            </a:r>
          </a:p>
          <a:p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　　走出眼镜店，我生出许多联想……</a:t>
            </a:r>
          </a:p>
          <a:p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想到了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天雨墙坏的宋国人，他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戴着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蔚蓝色眼镜看儿子，看出了预见的智慧，因为那是家人，上阵还要父子兵呢！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戴起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蛇绿色眼镜看邻人，看出了狡诈和邪恶，因为那是外人，防人之心不可无呀！</a:t>
            </a:r>
            <a:r>
              <a:rPr lang="zh-CN" altLang="en-US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想到了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道光皇帝罢黜林则徐，禁烟条陈再好，他毕竟是汉员，戴上青冷近视镜，不可信啊！琦善再庸碌无能，奸佞贪婪卖国，可终究是一家人，戴上粉红老花镜，不用他用谁？</a:t>
            </a:r>
            <a:r>
              <a:rPr lang="zh-CN" altLang="en-US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想到了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日韩世界杯，全体韩国公民，包括总统金大钟，他们都怎么了？面对不公正的裁判带给韩国队的胜利，起立欢呼，民族情结也可以异化成有色眼镜吗？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4980" y="231140"/>
            <a:ext cx="11383645" cy="6373495"/>
          </a:xfrm>
        </p:spPr>
        <p:txBody>
          <a:bodyPr/>
          <a:lstStyle/>
          <a:p>
            <a:r>
              <a:rPr lang="en-US" altLang="zh-CN" b="1">
                <a:solidFill>
                  <a:schemeClr val="tx1">
                    <a:lumMod val="95000"/>
                    <a:lumOff val="5000"/>
                  </a:schemeClr>
                </a:solidFill>
              </a:rPr>
              <a:t>         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在这里，我只想讲一个</a:t>
            </a:r>
            <a:r>
              <a:rPr lang="zh-CN" altLang="en-US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突然想起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的小故事……</a:t>
            </a:r>
          </a:p>
          <a:p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　　小学那会儿，“三好生”由同学们选。记得四年级时，班里有个女孩羞怯拘板，又倔头倔脑，没有什么朋友，更不会亲合老师。同学偶尔提到她，总叫“老蔫儿”。谁也没想到，这“老蔫儿”期末居然考了个第一。选“三好”时，老师先把一贯名声显赫的“红人儿”的名字大大地写在黑板中央，再由同学提其他候选人。考了第一的“老蔫儿”似乎被人遗忘了，直到提名快完时，才有同学提她，她的名字极不起眼地缩在黑板的一角儿。举手选举时，她又被遗忘了，同学们争着选自己的知交好友。当老师一个个擦去落选的人名时，才在角落发现了她。通过厚重的眼镜片，老师斜睨着不屑的眼神问：“哦，这还有一位呢，谁同意？”引出全班一阵哄笑。无意中，我瞥见“老蔫儿”，她缩在教室的角落，两眼失神地大张着，注满了惶惑。这眼神深深刺痛了我幼小的心：我感到了我们的残忍了，虽然还不明了这残忍究竟是什么。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0990" y="231140"/>
            <a:ext cx="11557635" cy="6373495"/>
          </a:xfrm>
        </p:spPr>
        <p:txBody>
          <a:bodyPr/>
          <a:lstStyle/>
          <a:p>
            <a:r>
              <a:rPr lang="en-US" altLang="zh-CN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大了，我才明白那眼神中包含的是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自身价值被否认的痛苦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。我们在老师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有意疏远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的指挥棒下，残忍地否定了一个同学的价值；把一个孤言寡合的同学狠狠推向自卑的悬崖！那时，我们虽然年幼，但“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以亲疏断优劣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”的意识却早已潜移默化，扎根心田。我们小小年龄就戴上了有色眼镜——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亲就好，不好也好；疏就差，不差也差。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如果谁不够朋友竟能出类拔萃，便要诧异、否定、嘲笑、排斥！长此以往，长大成人，有色眼镜摘下就难了。</a:t>
            </a:r>
          </a:p>
          <a:p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    这有色眼镜实际是</a:t>
            </a:r>
            <a:r>
              <a:rPr lang="zh-CN" altLang="en-US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变色眼镜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：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透过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这付眼镜看亲朋好友，粉面桃花、出水芙蓉、梨花带雨、梅枝独俏；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透过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这付眼镜看路人疏客，败柳残絮、枯藤老树、流水落花、地衣红皱。</a:t>
            </a:r>
          </a:p>
          <a:p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    小事如此，大事亦然！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4980" y="231140"/>
            <a:ext cx="11383645" cy="6373495"/>
          </a:xfrm>
        </p:spPr>
        <p:txBody>
          <a:bodyPr/>
          <a:lstStyle/>
          <a:p>
            <a:r>
              <a:rPr lang="zh-CN" altLang="en-US" b="1">
                <a:solidFill>
                  <a:srgbClr val="C00000"/>
                </a:solidFill>
              </a:rPr>
              <a:t>思路：</a:t>
            </a:r>
          </a:p>
          <a:p>
            <a:pPr algn="l"/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（1）眼镜店里的眼镜</a:t>
            </a:r>
            <a:r>
              <a:rPr lang="zh-CN" altLang="en-US" b="1">
                <a:solidFill>
                  <a:srgbClr val="FF0000"/>
                </a:solidFill>
              </a:rPr>
              <a:t>→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（2）智子疑邻</a:t>
            </a:r>
            <a:r>
              <a:rPr lang="zh-CN" altLang="en-US" b="1">
                <a:solidFill>
                  <a:srgbClr val="FF0000"/>
                </a:solidFill>
              </a:rPr>
              <a:t>→</a:t>
            </a:r>
            <a:endParaRPr lang="zh-CN" altLang="en-US" b="1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（3）林则徐虎门销烟</a:t>
            </a:r>
            <a:r>
              <a:rPr lang="zh-CN" altLang="en-US" b="1">
                <a:solidFill>
                  <a:srgbClr val="FF0000"/>
                </a:solidFill>
              </a:rPr>
              <a:t>→</a:t>
            </a:r>
            <a:endParaRPr lang="zh-CN" altLang="en-US" b="1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（4）韩日世界杯</a:t>
            </a:r>
            <a:r>
              <a:rPr lang="zh-CN" altLang="en-US" b="1">
                <a:solidFill>
                  <a:srgbClr val="FF0000"/>
                </a:solidFill>
              </a:rPr>
              <a:t>→</a:t>
            </a:r>
            <a:endParaRPr lang="zh-CN" altLang="en-US" b="1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（5）“老蔫儿” </a:t>
            </a:r>
            <a:r>
              <a:rPr lang="zh-CN" altLang="en-US" b="1">
                <a:solidFill>
                  <a:srgbClr val="FF0000"/>
                </a:solidFill>
              </a:rPr>
              <a:t>→</a:t>
            </a:r>
            <a:endParaRPr lang="zh-CN" altLang="en-US" b="1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（6）</a:t>
            </a:r>
            <a:r>
              <a:rPr lang="zh-CN" altLang="en-US" b="1">
                <a:solidFill>
                  <a:srgbClr val="FF0000"/>
                </a:solidFill>
              </a:rPr>
              <a:t>结论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——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小事如此，大事亦然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！</a:t>
            </a:r>
          </a:p>
        </p:txBody>
      </p:sp>
      <p:sp>
        <p:nvSpPr>
          <p:cNvPr id="2" name="右大括号 1"/>
          <p:cNvSpPr/>
          <p:nvPr/>
        </p:nvSpPr>
        <p:spPr>
          <a:xfrm>
            <a:off x="5432425" y="871220"/>
            <a:ext cx="394970" cy="2150110"/>
          </a:xfrm>
          <a:prstGeom prst="rightBrace">
            <a:avLst/>
          </a:prstGeom>
          <a:solidFill>
            <a:srgbClr val="C00000"/>
          </a:solidFill>
          <a:ln>
            <a:solidFill>
              <a:srgbClr val="33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984875" y="1685290"/>
            <a:ext cx="3757930" cy="521970"/>
          </a:xfrm>
          <a:prstGeom prst="rect">
            <a:avLst/>
          </a:prstGeom>
          <a:solidFill>
            <a:srgbClr val="0070C0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</a:rPr>
              <a:t>多角度联想，</a:t>
            </a:r>
            <a:r>
              <a:rPr lang="zh-CN" altLang="en-US" sz="2800" b="1">
                <a:solidFill>
                  <a:srgbClr val="FFC000"/>
                </a:solidFill>
              </a:rPr>
              <a:t>推出结论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4980" y="231140"/>
            <a:ext cx="11383645" cy="6475095"/>
          </a:xfrm>
        </p:spPr>
        <p:txBody>
          <a:bodyPr>
            <a:normAutofit lnSpcReduction="10000"/>
          </a:bodyPr>
          <a:lstStyle/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2.【美文欣赏】</a:t>
            </a:r>
            <a:r>
              <a:rPr lang="en-US" altLang="zh-CN" b="1">
                <a:solidFill>
                  <a:srgbClr val="339933"/>
                </a:solidFill>
                <a:sym typeface="+mn-ea"/>
              </a:rPr>
              <a:t>——</a:t>
            </a:r>
            <a:r>
              <a:rPr lang="zh-CN" altLang="en-US" b="1">
                <a:solidFill>
                  <a:srgbClr val="339933"/>
                </a:solidFill>
                <a:sym typeface="+mn-ea"/>
              </a:rPr>
              <a:t>想象</a:t>
            </a:r>
          </a:p>
          <a:p>
            <a:pPr algn="ctr"/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狗的驳诘（</a:t>
            </a:r>
            <a:r>
              <a:rPr lang="zh-CN" altLang="en-US" b="1">
                <a:solidFill>
                  <a:srgbClr val="5A845D"/>
                </a:solidFill>
                <a:latin typeface="楷体_GB2312" panose="02010609030101010101" charset="-122"/>
                <a:ea typeface="楷体_GB2312" panose="02010609030101010101" charset="-122"/>
              </a:rPr>
              <a:t>批驳，诘难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  鲁迅</a:t>
            </a:r>
          </a:p>
          <a:p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    我梦见自己在隘</a:t>
            </a:r>
            <a:r>
              <a:rPr lang="zh-CN" altLang="en-US" b="1">
                <a:solidFill>
                  <a:srgbClr val="3F5D41"/>
                </a:solidFill>
                <a:latin typeface="+mj-ea"/>
                <a:ea typeface="+mj-ea"/>
              </a:rPr>
              <a:t>ài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巷中行走，衣履破碎，像乞食者。</a:t>
            </a:r>
          </a:p>
          <a:p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    一条狗在背后叫起来了。</a:t>
            </a:r>
          </a:p>
          <a:p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    我傲慢地回顾，叱咤说:</a:t>
            </a:r>
          </a:p>
          <a:p>
            <a:pPr algn="l"/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   “呔</a:t>
            </a:r>
            <a:r>
              <a:rPr lang="zh-CN" altLang="en-US" b="1">
                <a:solidFill>
                  <a:srgbClr val="3F5D41"/>
                </a:solidFill>
                <a:latin typeface="+mj-ea"/>
                <a:ea typeface="+mj-ea"/>
              </a:rPr>
              <a:t>dāi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！住口！你这势利的狗！”</a:t>
            </a:r>
          </a:p>
          <a:p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   “嘻嘻!”他笑了，还接着说，“不敢，愧不如人呢。”</a:t>
            </a:r>
          </a:p>
          <a:p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   “什么！？”我气愤了，觉得这是一个极端的侮辱。</a:t>
            </a:r>
          </a:p>
          <a:p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   “我惭愧：我终于还不知道分别铜和银；还不知道分别布和绸；还不知道分别官和民；还不知道分别主和奴；还不知道……”</a:t>
            </a:r>
          </a:p>
          <a:p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    我逃走了。 </a:t>
            </a:r>
          </a:p>
          <a:p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   “且慢！我们再谈谈……”他在后面大声挽留。</a:t>
            </a:r>
          </a:p>
          <a:p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    我一径逃走，尽力地走，直到逃出梦境，躺在自己的床上。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4980" y="231140"/>
            <a:ext cx="11383645" cy="6373495"/>
          </a:xfrm>
        </p:spPr>
        <p:txBody>
          <a:bodyPr/>
          <a:lstStyle/>
          <a:p>
            <a:r>
              <a:rPr lang="zh-CN" altLang="en-US" b="1">
                <a:solidFill>
                  <a:srgbClr val="C00000"/>
                </a:solidFill>
              </a:rPr>
              <a:t>【整体赏析】</a:t>
            </a:r>
          </a:p>
          <a:p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</a:rPr>
              <a:t>        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zh-CN" altLang="en-US" b="1">
                <a:solidFill>
                  <a:srgbClr val="5A845D"/>
                </a:solidFill>
                <a:latin typeface="楷体_GB2312" panose="02010609030101010101" charset="-122"/>
                <a:ea typeface="楷体_GB2312" panose="02010609030101010101" charset="-122"/>
              </a:rPr>
              <a:t>这首短小精悍的散文诗，全文仅有160余字，却笔锋锐利，辛辣有力。作者鲁迅通过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梦中一段离奇荒诞的经历</a:t>
            </a:r>
            <a:r>
              <a:rPr lang="zh-CN" altLang="en-US" b="1">
                <a:solidFill>
                  <a:srgbClr val="5A845D"/>
                </a:solidFill>
                <a:latin typeface="楷体_GB2312" panose="02010609030101010101" charset="-122"/>
                <a:ea typeface="楷体_GB2312" panose="02010609030101010101" charset="-122"/>
              </a:rPr>
              <a:t>（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想象</a:t>
            </a:r>
            <a:r>
              <a:rPr lang="zh-CN" altLang="en-US" b="1">
                <a:solidFill>
                  <a:srgbClr val="5A845D"/>
                </a:solidFill>
                <a:latin typeface="楷体_GB2312" panose="02010609030101010101" charset="-122"/>
                <a:ea typeface="楷体_GB2312" panose="02010609030101010101" charset="-122"/>
              </a:rPr>
              <a:t>），即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"我"和狗的对话</a:t>
            </a:r>
            <a:r>
              <a:rPr lang="zh-CN" altLang="en-US" b="1">
                <a:solidFill>
                  <a:srgbClr val="5A845D"/>
                </a:solidFill>
                <a:latin typeface="楷体_GB2312" panose="02010609030101010101" charset="-122"/>
                <a:ea typeface="楷体_GB2312" panose="02010609030101010101" charset="-122"/>
              </a:rPr>
              <a:t>，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描写狗对人的反驳，鞭挞了社会上那些比狗更势利的小人。</a:t>
            </a:r>
          </a:p>
          <a:p>
            <a:r>
              <a:rPr lang="zh-CN" altLang="en-US" b="1">
                <a:solidFill>
                  <a:srgbClr val="5A845D"/>
                </a:solidFill>
                <a:latin typeface="楷体_GB2312" panose="02010609030101010101" charset="-122"/>
                <a:ea typeface="楷体_GB2312" panose="02010609030101010101" charset="-122"/>
              </a:rPr>
              <a:t>    在梦中，当“我”说狗见了阔人就摇尾乞怜，见了“衣履破碎”的人就咬，骂狗“势利”之时，狗立即反驳说:“愧不如人呢。”因为，“我终于还不知道分别铜和银;还不知道分别布和绸;还不知道分别官和民;还不知道分别主和奴;还不知道……”，而在世间上，人能区别铜和银的贵贱，布和绸的好坏，官和民的高下，主和奴的尊卑，而且善于根据不同对象采取不同的态度。这些伎俩，狗都远远不如，所以人比狗更势利。狗的有力反驳，使“我”只好逃走，直到逃出梦境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。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4980" y="231140"/>
            <a:ext cx="11383645" cy="6373495"/>
          </a:xfrm>
        </p:spPr>
        <p:txBody>
          <a:bodyPr/>
          <a:lstStyle/>
          <a:p>
            <a:r>
              <a:rPr lang="en-US" altLang="zh-CN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狗所揭露的人的劣行：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趋炎附势，谄上欺下，追名逐利，蝇营狗苟的人和事，在社会生活中比比皆是。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对这类丑恶的社会现象，作者鲁迅是十分</a:t>
            </a:r>
            <a:r>
              <a:rPr lang="zh-CN" altLang="en-US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憎恶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的。尤其那些帝国主义的走狗、官僚政客、帮凶文人，作者鲁迅斥之为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癞皮狗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、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叭儿狗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，甚至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连狗都不如的东西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。此文采用</a:t>
            </a:r>
            <a:r>
              <a:rPr lang="zh-CN" altLang="en-US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荒诞手法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，把人与狗的对话这种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看似悖理、不合逻辑之事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，加以“</a:t>
            </a:r>
            <a:r>
              <a:rPr lang="zh-CN" altLang="en-US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合理化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”，使之形象地表现，达到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对这帮人不如狗的势利家伙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的</a:t>
            </a:r>
            <a:r>
              <a:rPr lang="zh-CN" altLang="en-US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揭露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和</a:t>
            </a:r>
            <a:r>
              <a:rPr lang="zh-CN" altLang="en-US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批判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的目的。</a:t>
            </a:r>
            <a:endParaRPr lang="zh-CN" altLang="en-US" b="1">
              <a:solidFill>
                <a:srgbClr val="339933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4980" y="231140"/>
            <a:ext cx="11383645" cy="6373495"/>
          </a:xfrm>
        </p:spPr>
        <p:txBody>
          <a:bodyPr/>
          <a:lstStyle/>
          <a:p>
            <a:pPr algn="ctr"/>
            <a:r>
              <a:rPr lang="zh-CN" altLang="en-US" b="1">
                <a:solidFill>
                  <a:srgbClr val="C00000"/>
                </a:solidFill>
              </a:rPr>
              <a:t>总结：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本次课我们学习了“学写故事”的一些技巧：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</a:t>
            </a:r>
            <a:r>
              <a:rPr lang="zh-CN" altLang="en-US" b="1">
                <a:solidFill>
                  <a:srgbClr val="C00000"/>
                </a:solidFill>
              </a:rPr>
              <a:t>一、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叙事完整，讲究波澜</a:t>
            </a:r>
            <a:endParaRPr lang="zh-CN" altLang="en-US" b="1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</a:t>
            </a:r>
            <a:r>
              <a:rPr lang="zh-CN" altLang="en-US" b="1">
                <a:solidFill>
                  <a:srgbClr val="C00000"/>
                </a:solidFill>
              </a:rPr>
              <a:t>二、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塑造人物，个性鲜明</a:t>
            </a:r>
            <a:endParaRPr lang="zh-CN" altLang="en-US" b="1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</a:t>
            </a:r>
            <a:r>
              <a:rPr lang="zh-CN" altLang="en-US" b="1">
                <a:solidFill>
                  <a:srgbClr val="C00000"/>
                </a:solidFill>
              </a:rPr>
              <a:t> 三、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联想想象，丰富情节</a:t>
            </a:r>
            <a:endParaRPr lang="zh-CN" altLang="en-US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856740" y="1402080"/>
            <a:ext cx="337185" cy="1284605"/>
          </a:xfrm>
          <a:prstGeom prst="leftBrace">
            <a:avLst/>
          </a:prstGeom>
          <a:solidFill>
            <a:schemeClr val="accent2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 212"/>
          <p:cNvSpPr/>
          <p:nvPr/>
        </p:nvSpPr>
        <p:spPr>
          <a:xfrm>
            <a:off x="3150870" y="3152140"/>
            <a:ext cx="6000750" cy="2294890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44440" y="5447030"/>
            <a:ext cx="2244725" cy="645160"/>
          </a:xfrm>
          <a:prstGeom prst="rect">
            <a:avLst/>
          </a:prstGeom>
          <a:solidFill>
            <a:srgbClr val="FFFF00"/>
          </a:solidFill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谢谢指导！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" grpId="0" bldLvl="0" animBg="1"/>
      <p:bldP spid="212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4980" y="49530"/>
            <a:ext cx="11383645" cy="6555105"/>
          </a:xfrm>
        </p:spPr>
        <p:txBody>
          <a:bodyPr>
            <a:normAutofit/>
          </a:bodyPr>
          <a:lstStyle/>
          <a:p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</a:rPr>
              <a:t>老师在此基础上，将</a:t>
            </a:r>
            <a:r>
              <a:rPr lang="en-US" altLang="zh-CN" sz="2400" b="1">
                <a:solidFill>
                  <a:schemeClr val="tx1">
                    <a:lumMod val="95000"/>
                    <a:lumOff val="5000"/>
                  </a:schemeClr>
                </a:solidFill>
              </a:rPr>
              <a:t>“</a:t>
            </a:r>
            <a:r>
              <a:rPr lang="zh-CN" altLang="en-US" sz="2400" b="1">
                <a:solidFill>
                  <a:srgbClr val="339933"/>
                </a:solidFill>
              </a:rPr>
              <a:t>学写故事</a:t>
            </a:r>
            <a:r>
              <a:rPr lang="en-US" altLang="zh-CN" sz="2400" b="1">
                <a:solidFill>
                  <a:schemeClr val="tx1">
                    <a:lumMod val="95000"/>
                    <a:lumOff val="5000"/>
                  </a:schemeClr>
                </a:solidFill>
              </a:rPr>
              <a:t>”</a:t>
            </a:r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</a:rPr>
              <a:t>归结为如下方面：</a:t>
            </a:r>
          </a:p>
          <a:p>
            <a:r>
              <a:rPr lang="zh-CN" altLang="en-US" b="1">
                <a:solidFill>
                  <a:srgbClr val="C00000"/>
                </a:solidFill>
              </a:rPr>
              <a:t>一、叙事完整，讲究波澜。</a:t>
            </a:r>
          </a:p>
          <a:p>
            <a:r>
              <a:rPr lang="zh-CN" altLang="en-US" sz="2400" b="1">
                <a:solidFill>
                  <a:srgbClr val="339933"/>
                </a:solidFill>
              </a:rPr>
              <a:t>（一）所谓“</a:t>
            </a:r>
            <a:r>
              <a:rPr lang="zh-CN" altLang="en-US" sz="2400" b="1">
                <a:solidFill>
                  <a:srgbClr val="C00000"/>
                </a:solidFill>
              </a:rPr>
              <a:t>完整</a:t>
            </a:r>
            <a:r>
              <a:rPr lang="zh-CN" altLang="en-US" sz="2400" b="1">
                <a:solidFill>
                  <a:srgbClr val="339933"/>
                </a:solidFill>
              </a:rPr>
              <a:t>”：</a:t>
            </a:r>
          </a:p>
          <a:p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    （</a:t>
            </a:r>
            <a:r>
              <a:rPr lang="en-US" altLang="zh-CN" sz="2400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1</a:t>
            </a:r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）写故事一定要有头有尾，完整地叙述一件事。如《狼》（</a:t>
            </a:r>
            <a:r>
              <a:rPr lang="zh-CN" altLang="en-US" sz="2400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背出来，并分析其结构</a:t>
            </a:r>
            <a:r>
              <a:rPr lang="zh-CN" altLang="en-US" sz="2400" b="1">
                <a:solidFill>
                  <a:srgbClr val="3399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&lt;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故事情节</a:t>
            </a:r>
            <a:r>
              <a:rPr lang="zh-CN" altLang="en-US" sz="2400" b="1">
                <a:solidFill>
                  <a:srgbClr val="3399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&gt;</a:t>
            </a:r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）：</a:t>
            </a:r>
          </a:p>
          <a:p>
            <a:pPr algn="ctr"/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</a:rPr>
              <a:t>狼      蒲松龄</a:t>
            </a:r>
          </a:p>
          <a:p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</a:rPr>
              <a:t>         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一屠晚归，担中肉尽，止有剩骨。途中两狼，缀行甚远。 </a:t>
            </a:r>
          </a:p>
          <a:p>
            <a:r>
              <a:rPr lang="zh-CN" altLang="en-US" sz="24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    屠惧，投以骨。一狼得骨止，一狼仍从。复投之，后狼止而前狼又至。骨已尽矣，而两浪之并驱如故。 </a:t>
            </a:r>
          </a:p>
          <a:p>
            <a:r>
              <a:rPr lang="zh-CN" altLang="en-US" sz="24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    屠大窘，恐前后受其敌。顾野有麦场，场主积薪其中，苫蔽成丘。屠乃奔倚其下，弛担持刀。狼不敢前，眈眈相向。 </a:t>
            </a:r>
          </a:p>
          <a:p>
            <a:r>
              <a:rPr lang="zh-CN" altLang="en-US" sz="24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    少时，一狼径去，其一犬坐于前。久之，目似瞑，意暇甚。屠暴起，以刀劈狼首，又数刀毙之。方欲行，转视积薪后，一狼洞其中，意将隧入以攻其后也。身已半入，止露尻尾。屠自后断其股，亦毙之。乃悟前狼假寐，盖以诱敌。 </a:t>
            </a:r>
          </a:p>
          <a:p>
            <a:r>
              <a:rPr lang="zh-CN" altLang="en-US" sz="24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    狼亦黠矣，而顷刻两毙，禽兽之变诈几何哉?止增笑耳。 </a:t>
            </a:r>
          </a:p>
          <a:p>
            <a:endParaRPr lang="zh-CN" altLang="en-US" sz="2400" b="1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93505" y="2643505"/>
            <a:ext cx="2019300" cy="4603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339933"/>
                </a:solidFill>
              </a:rPr>
              <a:t>遇</a:t>
            </a:r>
            <a:r>
              <a:rPr lang="zh-CN" altLang="en-US" sz="2400" b="1">
                <a:solidFill>
                  <a:srgbClr val="C00000"/>
                </a:solidFill>
              </a:rPr>
              <a:t>狼</a:t>
            </a:r>
            <a:r>
              <a:rPr lang="en-US" altLang="zh-CN" sz="24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——</a:t>
            </a:r>
            <a:r>
              <a:rPr lang="zh-CN" altLang="en-US" sz="24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开端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993505" y="3483610"/>
            <a:ext cx="2325370" cy="4603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339933"/>
                </a:solidFill>
              </a:rPr>
              <a:t>惧</a:t>
            </a:r>
            <a:r>
              <a:rPr lang="zh-CN" altLang="en-US" sz="2400" b="1">
                <a:solidFill>
                  <a:srgbClr val="C00000"/>
                </a:solidFill>
              </a:rPr>
              <a:t>狼</a:t>
            </a:r>
            <a:r>
              <a:rPr lang="en-US" altLang="zh-CN" sz="24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——</a:t>
            </a:r>
            <a:r>
              <a:rPr lang="zh-CN" altLang="en-US" sz="24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发展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一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993505" y="4236085"/>
            <a:ext cx="2325370" cy="4603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339933"/>
                </a:solidFill>
              </a:rPr>
              <a:t>御</a:t>
            </a:r>
            <a:r>
              <a:rPr lang="zh-CN" altLang="en-US" sz="2400" b="1">
                <a:solidFill>
                  <a:srgbClr val="C00000"/>
                </a:solidFill>
              </a:rPr>
              <a:t>狼</a:t>
            </a:r>
            <a:r>
              <a:rPr lang="en-US" altLang="zh-CN" sz="24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——</a:t>
            </a:r>
            <a:r>
              <a:rPr lang="zh-CN" altLang="en-US" sz="24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发展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二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993505" y="5063490"/>
            <a:ext cx="3243580" cy="4603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339933"/>
                </a:solidFill>
              </a:rPr>
              <a:t>劈</a:t>
            </a:r>
            <a:r>
              <a:rPr lang="zh-CN" altLang="en-US" sz="2400" b="1">
                <a:solidFill>
                  <a:srgbClr val="C00000"/>
                </a:solidFill>
              </a:rPr>
              <a:t>狼</a:t>
            </a:r>
            <a:r>
              <a:rPr lang="en-US" altLang="zh-CN" sz="24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——</a:t>
            </a:r>
            <a:r>
              <a:rPr lang="zh-CN" altLang="en-US" sz="24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高潮（结局）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993505" y="5793740"/>
            <a:ext cx="2019300" cy="4603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339933"/>
                </a:solidFill>
              </a:rPr>
              <a:t>笑</a:t>
            </a:r>
            <a:r>
              <a:rPr lang="zh-CN" altLang="en-US" sz="2400" b="1">
                <a:solidFill>
                  <a:srgbClr val="C00000"/>
                </a:solidFill>
              </a:rPr>
              <a:t>狼</a:t>
            </a:r>
            <a:r>
              <a:rPr lang="en-US" altLang="zh-CN" sz="24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——</a:t>
            </a:r>
            <a:r>
              <a:rPr lang="zh-CN" altLang="en-US" sz="24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尾声</a:t>
            </a:r>
          </a:p>
        </p:txBody>
      </p:sp>
      <p:sp>
        <p:nvSpPr>
          <p:cNvPr id="8" name="左大括号 7"/>
          <p:cNvSpPr/>
          <p:nvPr/>
        </p:nvSpPr>
        <p:spPr>
          <a:xfrm>
            <a:off x="8382635" y="2849880"/>
            <a:ext cx="380365" cy="3232150"/>
          </a:xfrm>
          <a:prstGeom prst="leftBrace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12800" y="6254115"/>
            <a:ext cx="9704070" cy="521970"/>
          </a:xfrm>
          <a:prstGeom prst="rect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FF00"/>
                </a:solidFill>
              </a:rPr>
              <a:t>故事的一般结构（</a:t>
            </a:r>
            <a:r>
              <a:rPr lang="zh-CN" altLang="en-US" sz="2800" b="1">
                <a:solidFill>
                  <a:schemeClr val="bg1"/>
                </a:solidFill>
              </a:rPr>
              <a:t>故事情节</a:t>
            </a:r>
            <a:r>
              <a:rPr lang="zh-CN" altLang="en-US" sz="2800" b="1">
                <a:solidFill>
                  <a:srgbClr val="FFFF00"/>
                </a:solidFill>
              </a:rPr>
              <a:t>）：                                                       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898515" y="6254115"/>
            <a:ext cx="4115435" cy="521970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00FFFF"/>
                </a:solidFill>
                <a:latin typeface="楷体_GB2312" panose="02010609030101010101" charset="-122"/>
                <a:ea typeface="楷体_GB2312" panose="02010609030101010101" charset="-122"/>
              </a:rPr>
              <a:t>开端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→</a:t>
            </a:r>
            <a:r>
              <a:rPr lang="zh-CN" altLang="en-US" sz="2800" b="1">
                <a:solidFill>
                  <a:srgbClr val="00FFFF"/>
                </a:solidFill>
                <a:latin typeface="楷体_GB2312" panose="02010609030101010101" charset="-122"/>
                <a:ea typeface="楷体_GB2312" panose="02010609030101010101" charset="-122"/>
              </a:rPr>
              <a:t>发展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→</a:t>
            </a:r>
            <a:r>
              <a:rPr lang="zh-CN" altLang="en-US" sz="2800" b="1">
                <a:solidFill>
                  <a:srgbClr val="00FFFF"/>
                </a:solidFill>
                <a:latin typeface="楷体_GB2312" panose="02010609030101010101" charset="-122"/>
                <a:ea typeface="楷体_GB2312" panose="02010609030101010101" charset="-122"/>
              </a:rPr>
              <a:t>高潮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→</a:t>
            </a:r>
            <a:r>
              <a:rPr lang="zh-CN" altLang="en-US" sz="2800" b="1">
                <a:solidFill>
                  <a:srgbClr val="00FFFF"/>
                </a:solidFill>
                <a:latin typeface="楷体_GB2312" panose="02010609030101010101" charset="-122"/>
                <a:ea typeface="楷体_GB2312" panose="02010609030101010101" charset="-122"/>
              </a:rPr>
              <a:t>结局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6540" y="231140"/>
            <a:ext cx="11834495" cy="6373495"/>
          </a:xfrm>
        </p:spPr>
        <p:txBody>
          <a:bodyPr/>
          <a:lstStyle/>
          <a:p>
            <a:r>
              <a:rPr lang="zh-CN" altLang="en-US" b="1">
                <a:solidFill>
                  <a:srgbClr val="C00000"/>
                </a:solidFill>
              </a:rPr>
              <a:t>记住：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    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这不仅是故事完整性的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最低要求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，更是编故事的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基本思路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。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请按照这一思路，完成下面的“练习”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zh-CN" altLang="en-US" b="1">
                <a:solidFill>
                  <a:srgbClr val="0000FF"/>
                </a:solidFill>
              </a:rPr>
              <a:t>本次大作文，</a:t>
            </a:r>
            <a:r>
              <a:rPr lang="zh-CN" altLang="en-US" b="1">
                <a:solidFill>
                  <a:srgbClr val="C00000"/>
                </a:solidFill>
              </a:rPr>
              <a:t>二选一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）：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   </a:t>
            </a:r>
            <a:r>
              <a:rPr lang="zh-CN" altLang="en-US" b="1">
                <a:solidFill>
                  <a:srgbClr val="FF0000"/>
                </a:solidFill>
              </a:rPr>
              <a:t>话题一：</a:t>
            </a:r>
          </a:p>
          <a:p>
            <a:r>
              <a:rPr lang="zh-CN" altLang="en-US" b="1">
                <a:solidFill>
                  <a:srgbClr val="FF0000"/>
                </a:solidFill>
              </a:rPr>
              <a:t>      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“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终于完成了老师布置的作业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”（请按照“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提示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”进行</a:t>
            </a:r>
            <a:r>
              <a:rPr lang="zh-CN" altLang="en-US" b="1">
                <a:solidFill>
                  <a:srgbClr val="0000FF"/>
                </a:solidFill>
              </a:rPr>
              <a:t>口头接龙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。）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（1）（</a:t>
            </a:r>
            <a:r>
              <a:rPr lang="zh-CN" altLang="en-US" b="1" u="sng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）（</a:t>
            </a:r>
            <a:r>
              <a:rPr lang="zh-CN" altLang="en-US" b="1">
                <a:solidFill>
                  <a:srgbClr val="C00000"/>
                </a:solidFill>
              </a:rPr>
              <a:t>开端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）（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交代故事发生的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时间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及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地点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）→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（2）（</a:t>
            </a:r>
            <a:r>
              <a:rPr lang="zh-CN" altLang="en-US" b="1" u="sng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）（</a:t>
            </a:r>
            <a:r>
              <a:rPr lang="zh-CN" altLang="en-US" b="1">
                <a:solidFill>
                  <a:srgbClr val="C00000"/>
                </a:solidFill>
              </a:rPr>
              <a:t>发展一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）（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交代故事的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起因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，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铺垫伏笔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，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设疑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）→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（3）（</a:t>
            </a:r>
            <a:r>
              <a:rPr lang="zh-CN" altLang="en-US" b="1" u="sng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）（</a:t>
            </a:r>
            <a:r>
              <a:rPr lang="zh-CN" altLang="en-US" b="1">
                <a:solidFill>
                  <a:srgbClr val="C00000"/>
                </a:solidFill>
              </a:rPr>
              <a:t>发展二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）（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描写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经过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，学会“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转折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”“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波折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）→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（4）（</a:t>
            </a:r>
            <a:r>
              <a:rPr lang="zh-CN" altLang="en-US" b="1" u="sng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）（</a:t>
            </a:r>
            <a:r>
              <a:rPr lang="zh-CN" altLang="en-US" b="1">
                <a:solidFill>
                  <a:srgbClr val="C00000"/>
                </a:solidFill>
              </a:rPr>
              <a:t>高潮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）（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将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矛盾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推向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最高点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，并准备“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释疑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→</a:t>
            </a:r>
            <a:endParaRPr lang="zh-CN" altLang="en-US" b="1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（5）（</a:t>
            </a:r>
            <a:r>
              <a:rPr lang="zh-CN" altLang="en-US" b="1" u="sng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）（</a:t>
            </a:r>
            <a:r>
              <a:rPr lang="zh-CN" altLang="en-US" b="1">
                <a:solidFill>
                  <a:srgbClr val="C00000"/>
                </a:solidFill>
              </a:rPr>
              <a:t>结局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）（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卒章显志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，出人意料又得其环中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0180" y="231140"/>
            <a:ext cx="11876405" cy="6373495"/>
          </a:xfrm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</a:rPr>
              <a:t>话题二：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“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一个外星人站在我的面前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”（</a:t>
            </a:r>
            <a:r>
              <a:rPr lang="zh-CN" altLang="en-US" b="1">
                <a:solidFill>
                  <a:srgbClr val="C00000"/>
                </a:solidFill>
              </a:rPr>
              <a:t>本次大作文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（1）（</a:t>
            </a:r>
            <a:r>
              <a:rPr lang="zh-CN" altLang="en-US" b="1" u="sng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）（</a:t>
            </a:r>
            <a:r>
              <a:rPr lang="zh-CN" altLang="en-US" b="1">
                <a:solidFill>
                  <a:srgbClr val="C00000"/>
                </a:solidFill>
              </a:rPr>
              <a:t>开端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）（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交代故事发生的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时间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及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地点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）→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（2）（</a:t>
            </a:r>
            <a:r>
              <a:rPr lang="zh-CN" altLang="en-US" b="1" u="sng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）（</a:t>
            </a:r>
            <a:r>
              <a:rPr lang="zh-CN" altLang="en-US" b="1">
                <a:solidFill>
                  <a:srgbClr val="C00000"/>
                </a:solidFill>
              </a:rPr>
              <a:t>发展一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）（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交代故事的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起因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，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铺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垫伏笔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，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设疑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）→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（3）（</a:t>
            </a:r>
            <a:r>
              <a:rPr lang="zh-CN" altLang="en-US" b="1" u="sng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）（</a:t>
            </a:r>
            <a:r>
              <a:rPr lang="zh-CN" altLang="en-US" b="1">
                <a:solidFill>
                  <a:srgbClr val="C00000"/>
                </a:solidFill>
              </a:rPr>
              <a:t>发展二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）（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描写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经过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，学会“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转折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”“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波折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）→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（4）（</a:t>
            </a:r>
            <a:r>
              <a:rPr lang="zh-CN" altLang="en-US" b="1" u="sng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）（</a:t>
            </a:r>
            <a:r>
              <a:rPr lang="zh-CN" altLang="en-US" b="1">
                <a:solidFill>
                  <a:srgbClr val="C00000"/>
                </a:solidFill>
              </a:rPr>
              <a:t>高潮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）（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将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矛盾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推向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最高点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，并准备“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释疑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→</a:t>
            </a:r>
            <a:endParaRPr lang="zh-CN" altLang="en-US" b="1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（5）（</a:t>
            </a:r>
            <a:r>
              <a:rPr lang="zh-CN" altLang="en-US" b="1" u="sng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）（</a:t>
            </a:r>
            <a:r>
              <a:rPr lang="zh-CN" altLang="en-US" b="1">
                <a:solidFill>
                  <a:srgbClr val="C00000"/>
                </a:solidFill>
              </a:rPr>
              <a:t>结局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）（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卒章显志，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出人意料又得其环中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4980" y="231140"/>
            <a:ext cx="11383645" cy="6373495"/>
          </a:xfrm>
        </p:spPr>
        <p:txBody>
          <a:bodyPr>
            <a:normAutofit fontScale="90000" lnSpcReduction="10000"/>
          </a:bodyPr>
          <a:lstStyle/>
          <a:p>
            <a:r>
              <a:rPr lang="zh-CN" altLang="en-US" b="1">
                <a:solidFill>
                  <a:srgbClr val="339933"/>
                </a:solidFill>
              </a:rPr>
              <a:t>（二）所谓“</a:t>
            </a:r>
            <a:r>
              <a:rPr lang="zh-CN" altLang="en-US" b="1">
                <a:solidFill>
                  <a:srgbClr val="C00000"/>
                </a:solidFill>
              </a:rPr>
              <a:t>波澜</a:t>
            </a:r>
            <a:r>
              <a:rPr lang="zh-CN" altLang="en-US" b="1">
                <a:solidFill>
                  <a:srgbClr val="339933"/>
                </a:solidFill>
              </a:rPr>
              <a:t>”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（“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文似看山不喜平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”）: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①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事件不能太简单，看了开头就能猜到结局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；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请你续写故事的结尾：</a:t>
            </a:r>
          </a:p>
          <a:p>
            <a:pPr algn="ctr"/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好朋友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    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约翰在街上碰到他的好朋友麦克，对他说：“我遇到一件很麻烦的事，真不知该怎么办？”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    什么事？我们是好朋友，你有什么麻烦事就该对我说，也许我能帮你。”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   “我正在热恋中。”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   “这是好事，你怎么会觉得麻烦呢？”麦克不解地问。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   “我同时爱上了两个姑娘，她们一个长得漂亮，但没钱；另一个长得不漂亮，但很有钱．你看我应该选择谁？”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   “当然是长得漂亮的那个。这年头，钱算得了什么？”麦克坚决地回答。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   “对！”约翰说，“谢谢你的好主意，再见。”说完转身就走。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   “等一下，约翰。”麦克叫住他，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“</a:t>
            </a:r>
            <a:r>
              <a:rPr lang="zh-CN" altLang="en-US" b="1" u="sng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                                    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”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zh-CN" altLang="en-US" b="1">
                <a:solidFill>
                  <a:srgbClr val="C00000"/>
                </a:solidFill>
              </a:rPr>
              <a:t>请你在横线上加一个别开生面的结尾。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）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73245" y="5956935"/>
            <a:ext cx="6975475" cy="521970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你能不能把那位有钱的姑娘的住址告诉我？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985" y="231140"/>
            <a:ext cx="11528425" cy="6373495"/>
          </a:xfrm>
        </p:spPr>
        <p:txBody>
          <a:bodyPr/>
          <a:lstStyle/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这叫“</a:t>
            </a:r>
            <a:r>
              <a:rPr lang="zh-CN" altLang="en-US" b="1">
                <a:solidFill>
                  <a:srgbClr val="C00000"/>
                </a:solidFill>
              </a:rPr>
              <a:t>情节突转法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”。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什么是</a:t>
            </a:r>
            <a:r>
              <a:rPr lang="zh-CN" altLang="en-US" b="1">
                <a:solidFill>
                  <a:srgbClr val="339933"/>
                </a:solidFill>
              </a:rPr>
              <a:t>情节突转法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？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    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情节突转法是指记叙事件时，</a:t>
            </a:r>
            <a:r>
              <a:rPr lang="zh-CN" altLang="en-US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顺着一个方向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铺陈渲染，把读者的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注意力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和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情感愿望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吸引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到这个方向发展的一种可能性上去，层层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推向高潮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；达到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顶点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时，笔锋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陡然一转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，通过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另一种结局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的突然揭晓，</a:t>
            </a:r>
            <a:r>
              <a:rPr lang="zh-CN" altLang="en-US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掀起波澜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215" y="231140"/>
            <a:ext cx="12006580" cy="6373495"/>
          </a:xfrm>
        </p:spPr>
        <p:txBody>
          <a:bodyPr/>
          <a:lstStyle/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②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不能平铺直叙，平淡无奇；</a:t>
            </a:r>
          </a:p>
          <a:p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这里涉及到一个重要问题：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如何设计故事的开头更能吸引读者？具体来说，是先写场景还是先写人物形象？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    如《狼》的开头是“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一屠晚归，担中肉尽，止有剩骨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”，是从</a:t>
            </a:r>
            <a:r>
              <a:rPr lang="zh-CN" altLang="en-US" b="1">
                <a:solidFill>
                  <a:srgbClr val="C00000"/>
                </a:solidFill>
              </a:rPr>
              <a:t>人物形象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开头的。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    再如：有这么两段话，是写</a:t>
            </a:r>
            <a:r>
              <a:rPr lang="zh-CN" altLang="en-US" b="1">
                <a:solidFill>
                  <a:srgbClr val="339933"/>
                </a:solidFill>
              </a:rPr>
              <a:t>青年范仲淹出山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的——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A.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一位青年后生，面庞清秀，目光坚毅，身背长剑，衣袂飘飘，健步走在衰草连天，乱石成堆的通往京城汴梁山间小路上。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B.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苍山如海，残阳如血。阵阵从西北吹来的带着血腥味儿的朔风，夹杂着寒鸦哀鸣的战栗声，正在搅动着大宋广阔的大地。</a:t>
            </a:r>
            <a:endParaRPr lang="zh-CN" altLang="en-US" b="1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 你认为哪一段应放在开头？为什么？从中你在写景写人上得到什么启示？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       </a:t>
            </a:r>
            <a:r>
              <a:rPr lang="zh-CN" altLang="en-US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很多同学叙事时，</a:t>
            </a:r>
            <a:r>
              <a:rPr lang="zh-CN" altLang="en-US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不注意</a:t>
            </a:r>
            <a:r>
              <a:rPr lang="zh-CN" altLang="en-US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对场景的描写，</a:t>
            </a:r>
            <a:r>
              <a:rPr lang="zh-CN" altLang="en-US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不注意</a:t>
            </a:r>
            <a:r>
              <a:rPr lang="zh-CN" altLang="en-US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凸显人物形象，</a:t>
            </a:r>
            <a:r>
              <a:rPr lang="zh-CN" altLang="en-US" b="1">
                <a:solidFill>
                  <a:srgbClr val="339933"/>
                </a:solidFill>
                <a:latin typeface="楷体_GB2312" panose="02010609030101010101" charset="-122"/>
                <a:ea typeface="楷体_GB2312" panose="02010609030101010101" charset="-122"/>
              </a:rPr>
              <a:t>实在叫人惋惜！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4980" y="231140"/>
            <a:ext cx="11383645" cy="6373495"/>
          </a:xfrm>
        </p:spPr>
        <p:txBody>
          <a:bodyPr/>
          <a:lstStyle/>
          <a:p>
            <a:r>
              <a:rPr lang="zh-CN" altLang="en-US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③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在情节发展中设置一些小的悬念，增加一些波折；</a:t>
            </a:r>
          </a:p>
          <a:p>
            <a:r>
              <a:rPr lang="zh-CN" altLang="en-US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请欣赏：</a:t>
            </a:r>
          </a:p>
          <a:p>
            <a:pPr algn="ctr"/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rPr>
              <a:t>尴  尬</a:t>
            </a:r>
            <a:endParaRPr lang="zh-CN" altLang="en-US" b="1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    从一出食堂门，她就感觉有人跟踪。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    模模糊糊搜索记忆，只记得一瞥中有一个高大消瘦的身影。 　 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    为什么会是跟着我？她低头打量自己：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浅兰色的细格棉衬衣、藏青色的西裤、一双鞋跟快磨平的黑色皮鞋，一身行头怎么看也不像个富家女，</a:t>
            </a:r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这些，劫财之人是不屑于的。那莫非是…… </a:t>
            </a:r>
          </a:p>
          <a:p>
            <a:r>
              <a:rPr lang="zh-CN" altLang="en-US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    想到前天，室友阿霞还曾炫耀着当街被陌生男孩跟踪的“光辉事迹”，当时小文在一旁还打趣道：我们的静大小姐作为寝室里唯一的单身贵族，这种艳遇应该发生在她身上才对呢！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4243</Words>
  <Application>Microsoft Office PowerPoint</Application>
  <PresentationFormat>自定义</PresentationFormat>
  <Paragraphs>192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学写故事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</dc:creator>
  <cp:lastModifiedBy>xiayu</cp:lastModifiedBy>
  <cp:revision>39</cp:revision>
  <dcterms:created xsi:type="dcterms:W3CDTF">2018-04-17T06:49:00Z</dcterms:created>
  <dcterms:modified xsi:type="dcterms:W3CDTF">2019-04-13T09:04:12Z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