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66" r:id="rId4"/>
    <p:sldId id="267" r:id="rId5"/>
    <p:sldId id="256" r:id="rId6"/>
    <p:sldId id="282" r:id="rId7"/>
    <p:sldId id="280" r:id="rId8"/>
    <p:sldId id="268" r:id="rId9"/>
    <p:sldId id="271" r:id="rId10"/>
    <p:sldId id="269" r:id="rId11"/>
    <p:sldId id="270" r:id="rId12"/>
    <p:sldId id="272" r:id="rId13"/>
    <p:sldId id="273" r:id="rId14"/>
    <p:sldId id="274" r:id="rId15"/>
    <p:sldId id="262" r:id="rId16"/>
    <p:sldId id="264" r:id="rId17"/>
    <p:sldId id="263" r:id="rId1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769235" y="633095"/>
            <a:ext cx="88074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</a:rPr>
              <a:t>      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我们中国人是有骨气的。许多曾经是自由主义者或民主个人主义者的人们，在美国帝国主义者及其走狗国民党反动派面前站起来了。</a:t>
            </a:r>
            <a:r>
              <a:rPr lang="zh-CN" altLang="en-US" sz="2800" b="1" u="sng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             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拍案而起，横眉怒对国民党的手枪，宁可倒下去，不愿屈服。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朱自清一身重病，宁可饿死，不领美国的“救济粮”。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”</a:t>
            </a:r>
            <a:endParaRPr lang="en-US" altLang="zh-CN" sz="2800" b="1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                                           ——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毛泽东《别了，司徒雷登》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8890" y="3576955"/>
            <a:ext cx="4571365" cy="2190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3408045"/>
            <a:ext cx="3371850" cy="2529205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" y="298450"/>
            <a:ext cx="2169160" cy="3011170"/>
          </a:xfrm>
          <a:prstGeom prst="dodecagon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40778" y="257810"/>
            <a:ext cx="385762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blipFill>
                  <a:blip r:embed="rId1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文本细读：形象分析</a:t>
            </a:r>
            <a:endParaRPr lang="zh-CN" altLang="en-US" sz="3200" b="1">
              <a:blipFill>
                <a:blip r:embed="rId1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6590" y="977265"/>
            <a:ext cx="110420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（一）精读开头到“作为学者的方面”，抓关键，抓细节，筛选整合，分析闻一多先生是一个怎样的人。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744220" y="2214880"/>
            <a:ext cx="1107059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1.满怀救国救民热情的爱国者——研究中华文化史，为衰微民族开药方；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2.治学勤奋的学者——头发，书桌，吃饭，睡觉，，目不窥园，足不下楼，“何妨一下楼主人”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3.治学严谨的学者——群蚁排衙，十年艰辛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3.研究成果丰硕的学者——《唐诗杂论》《校补》《古典新义》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4.做了再说、做了不说的人——实干，不务虚名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40778" y="257810"/>
            <a:ext cx="385762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blipFill>
                  <a:blip r:embed="rId1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文本细读：形象分析</a:t>
            </a:r>
            <a:endParaRPr lang="zh-CN" altLang="en-US" sz="3200" b="1">
              <a:blipFill>
                <a:blip r:embed="rId1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6590" y="977265"/>
            <a:ext cx="110420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（一）精读文本剩余部分，</a:t>
            </a:r>
            <a:r>
              <a:rPr lang="zh-CN" altLang="en-US" sz="2800" b="1">
                <a:sym typeface="+mn-ea"/>
              </a:rPr>
              <a:t>抓关键，抓细节，筛选整合，分析闻一多先生是一个怎样的人。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744220" y="2214880"/>
            <a:ext cx="1107059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1.反对独裁，争取民主的民主战士。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2.舍生取义、视死如归的民主战士。——起稿政治传单，慷慨淋漓的演讲，走在游行队伍的前头。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3.“说”了跟着“做”，“口”的巨人、“行”的高标，言行一致的民主战士满怀救国救民热情的爱国者。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40778" y="257810"/>
            <a:ext cx="385762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blipFill>
                  <a:blip r:embed="rId1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文本细读：结构赏析</a:t>
            </a:r>
            <a:endParaRPr lang="zh-CN" altLang="en-US" sz="3200" b="1">
              <a:blipFill>
                <a:blip r:embed="rId1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6590" y="977265"/>
            <a:ext cx="110420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（一）找出闻一多先生处理“说和做”关系的特点的句子，分析其在文章结构上的作用。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744220" y="2214880"/>
            <a:ext cx="1107059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1.开头：开门见山，突出闻一多先生处理说和做关系的特点，形成行文总纲；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第10页两段文字：承上启下，完成过渡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结尾：总评。闻一多先生的说和做说明他是“卓越的学者，热情澎湃的诗人，大勇的革命烈士”，是“口的巨人，行的高标”，呼应开头，收束全文。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效果：以此为骨架、线索构织全文，选材精要，文脉畅通，结构严谨。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40778" y="257810"/>
            <a:ext cx="385762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blipFill>
                  <a:blip r:embed="rId1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文本细读：结构赏析</a:t>
            </a:r>
            <a:endParaRPr lang="zh-CN" altLang="en-US" sz="3200" b="1">
              <a:blipFill>
                <a:blip r:embed="rId1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6590" y="977265"/>
            <a:ext cx="11042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（一）“做了再说，做了不说”与“说了跟着做”有什么内在联系？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1141095" y="2306320"/>
            <a:ext cx="962088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        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作为学者，“做了再说，做了不说”，潜心研究，不为虚名，要从中国文化典籍中探求救国救民的方法，拿出研究成果就行，不需要说；作为民主战士，“说了跟着做”，是反对独裁、争取民主的行动，必须付诸实践，又说又做，依然是救国救民。救国救民的爱国情怀这个精神实质，贯穿始终。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59828" y="431800"/>
            <a:ext cx="385762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blipFill>
                  <a:blip r:embed="rId1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文本细读：语言赏析</a:t>
            </a:r>
            <a:endParaRPr lang="zh-CN" altLang="en-US" sz="3200" b="1">
              <a:blipFill>
                <a:blip r:embed="rId1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60145" y="1075055"/>
            <a:ext cx="1024953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锤炼词语。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  <a:cs typeface="宋体" panose="02010600030101010101" pitchFamily="2" charset="-122"/>
              </a:rPr>
              <a:t> 精准凝练，含蕴丰厚，极具表现力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调配句式。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0">
                <a:latin typeface="华文新魏" panose="02010800040101010101" charset="-122"/>
                <a:ea typeface="华文新魏" panose="02010800040101010101" charset="-122"/>
                <a:cs typeface="宋体" panose="02010600030101010101" pitchFamily="2" charset="-122"/>
              </a:rPr>
              <a:t>长短错落，整散兼行。短句短促有力，言简意赅；整句句式均齐，节奏感强，感情浓烈 </a:t>
            </a:r>
            <a:endParaRPr lang="zh-CN" altLang="en-US" sz="3200" b="0">
              <a:latin typeface="华文新魏" panose="02010800040101010101" charset="-122"/>
              <a:ea typeface="华文新魏" panose="02010800040101010101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3155" y="3628390"/>
            <a:ext cx="1029652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妙用修辞手法。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宋体" panose="02010600030101010101" pitchFamily="2" charset="-122"/>
                <a:sym typeface="+mn-ea"/>
              </a:rPr>
              <a:t>比喻：形象生动</a:t>
            </a:r>
            <a:endParaRPr lang="zh-CN" altLang="en-US" sz="32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zh-CN" altLang="en-US" sz="32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宋体" panose="02010600030101010101" pitchFamily="2" charset="-122"/>
                <a:sym typeface="+mn-ea"/>
              </a:rPr>
              <a:t>        对偶：句式均齐，凝练丰厚</a:t>
            </a:r>
            <a:endParaRPr lang="zh-CN" altLang="en-US" sz="32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宋体" panose="02010600030101010101" pitchFamily="2" charset="-122"/>
              <a:sym typeface="+mn-ea"/>
            </a:endParaRPr>
          </a:p>
          <a:p>
            <a:pPr indent="0"/>
            <a:r>
              <a:rPr lang="zh-CN" altLang="en-US" sz="32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宋体" panose="02010600030101010101" pitchFamily="2" charset="-122"/>
                <a:sym typeface="+mn-ea"/>
              </a:rPr>
              <a:t>        拟人：描写生动，表现力强</a:t>
            </a:r>
            <a:endParaRPr lang="zh-CN" altLang="en-US" sz="32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0176e1dcc17552706220805 (1)"/>
          <p:cNvPicPr>
            <a:picLocks noChangeAspect="1"/>
          </p:cNvPicPr>
          <p:nvPr/>
        </p:nvPicPr>
        <p:blipFill>
          <a:blip r:embed="rId1"/>
          <a:srcRect l="7778" t="20178" r="-7778" b="11137"/>
          <a:stretch>
            <a:fillRect/>
          </a:stretch>
        </p:blipFill>
        <p:spPr>
          <a:xfrm>
            <a:off x="1131570" y="899795"/>
            <a:ext cx="10058400" cy="51809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82320" y="783590"/>
            <a:ext cx="1028763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</a:rPr>
              <a:t>课堂小结</a:t>
            </a:r>
            <a:endParaRPr lang="zh-CN" altLang="en-US" sz="3200" b="1">
              <a:solidFill>
                <a:srgbClr val="0000CC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        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        诗人臧克家包含情感，用诗的语言，再现了闻一多先生的形象：作为学者，他治学严谨、勤奋、硕果累累；作为民主战士，他反对独裁，争取民主，冲锋在前，视死如归。他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严谨刻苦的治学态度、无私无畏的斗争精神、澎湃执着的爱国热情、言行一致的高尚人格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，值得我们学习。让我们沿着闻一多先生的足迹，让理想在奋斗中闪光！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40535" y="1226185"/>
            <a:ext cx="95053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        </a:t>
            </a:r>
            <a:r>
              <a:rPr lang="zh-CN" altLang="en-US" sz="2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闻一多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，著名的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诗人、学者、爱国民主战士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。五四运动时在北京的清华大学读书即参加学生运动。1922年赴美国芝加哥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美术学院学习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，后来研究文学。1925年5月回国后，历任青岛大学、清华大学教授。1937年抗战开始，他在昆明西南联大任教。1923年出版第一部</a:t>
            </a:r>
            <a:r>
              <a:rPr lang="zh-CN" altLang="en-US" sz="2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诗集《红烛》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，闪烁着反帝爱国的火花。1928年出版第二部</a:t>
            </a:r>
            <a:r>
              <a:rPr lang="zh-CN" altLang="en-US" sz="2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诗集《死水》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，表现出深沉的爱国主义激情。在这以后致力于</a:t>
            </a:r>
            <a:r>
              <a:rPr lang="zh-CN" altLang="en-US" sz="2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古典文学的研究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。1937年抗日战争开始，他就留了一把胡子，发誓不取得抗战胜利就不剃去。1937年在西南联大任教，1946年7月15日参加李公朴追悼会，之后又去参加记者招待会，会后遭到特务分子的暗杀，把一腔热血洒在了</a:t>
            </a:r>
            <a:r>
              <a:rPr lang="zh-CN" altLang="en-US" sz="2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为民主而战斗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的前线，用生命谱写了一首最壮丽的诗篇。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" y="124460"/>
            <a:ext cx="1948815" cy="2139315"/>
          </a:xfrm>
          <a:prstGeom prst="ellipse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497523" y="112395"/>
            <a:ext cx="431482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3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闻一多先生主要作品</a:t>
            </a:r>
            <a:endParaRPr lang="zh-CN" altLang="en-US" sz="3600" b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84905" y="895985"/>
            <a:ext cx="17697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0000CC"/>
                </a:solidFill>
                <a:latin typeface="华文琥珀" panose="02010800040101010101" charset="-122"/>
                <a:ea typeface="华文琥珀" panose="02010800040101010101" charset="-122"/>
              </a:rPr>
              <a:t>诗集：</a:t>
            </a:r>
            <a:endParaRPr lang="zh-CN" altLang="en-US" sz="3600">
              <a:solidFill>
                <a:srgbClr val="0000CC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6160" y="112395"/>
            <a:ext cx="2028825" cy="28568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2755" y="112395"/>
            <a:ext cx="1983740" cy="26454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14002" r="14015"/>
          <a:stretch>
            <a:fillRect/>
          </a:stretch>
        </p:blipFill>
        <p:spPr>
          <a:xfrm>
            <a:off x="1977390" y="2712085"/>
            <a:ext cx="2654935" cy="36880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8760" y="2969260"/>
            <a:ext cx="2241550" cy="32873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8370" y="3058795"/>
            <a:ext cx="2489200" cy="35496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71500" y="2624455"/>
            <a:ext cx="675005" cy="27355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>
                <a:solidFill>
                  <a:srgbClr val="0000CC"/>
                </a:solidFill>
                <a:latin typeface="华文琥珀" panose="02010800040101010101" charset="-122"/>
                <a:ea typeface="华文琥珀" panose="02010800040101010101" charset="-122"/>
              </a:rPr>
              <a:t>学术著作</a:t>
            </a:r>
            <a:endParaRPr lang="zh-CN" altLang="en-US" sz="3200">
              <a:solidFill>
                <a:srgbClr val="0000CC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说和做</a:t>
            </a:r>
            <a:br>
              <a:rPr lang="zh-CN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</a:b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331528"/>
            <a:ext cx="9144000" cy="1655762"/>
          </a:xfrm>
        </p:spPr>
        <p:txBody>
          <a:bodyPr>
            <a:noAutofit/>
          </a:bodyPr>
          <a:p>
            <a:r>
              <a:rPr lang="en-US" altLang="zh-CN" sz="4800" b="1">
                <a:latin typeface="华文新魏" panose="02010800040101010101" charset="-122"/>
                <a:ea typeface="华文新魏" panose="02010800040101010101" charset="-122"/>
              </a:rPr>
              <a:t>——</a:t>
            </a:r>
            <a:r>
              <a:rPr lang="zh-CN" altLang="en-US" sz="4800" b="1">
                <a:latin typeface="华文新魏" panose="02010800040101010101" charset="-122"/>
                <a:ea typeface="华文新魏" panose="02010800040101010101" charset="-122"/>
              </a:rPr>
              <a:t>记闻一多先生言行片段</a:t>
            </a:r>
            <a:endParaRPr lang="zh-CN" altLang="en-US" sz="4800" b="1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  <a:sym typeface="+mn-ea"/>
              </a:rPr>
              <a:t>臧克家</a:t>
            </a:r>
            <a:endParaRPr lang="zh-CN" altLang="en-US"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  <a:p>
            <a:endParaRPr lang="zh-CN" altLang="en-US" sz="4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34695" y="1132205"/>
            <a:ext cx="1077912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/>
              <a:t>1.</a:t>
            </a:r>
            <a:r>
              <a:rPr lang="zh-CN" altLang="en-US" sz="2800" b="1"/>
              <a:t>给下列划线字注音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锲</a:t>
            </a:r>
            <a:r>
              <a:rPr lang="zh-CN" altLang="en-US" sz="2800" b="1"/>
              <a:t>而不舍（  ）  </a:t>
            </a:r>
            <a:r>
              <a:rPr lang="zh-CN" altLang="en-US" sz="2800" b="1">
                <a:solidFill>
                  <a:srgbClr val="FF0000"/>
                </a:solidFill>
              </a:rPr>
              <a:t>炯炯</a:t>
            </a:r>
            <a:r>
              <a:rPr lang="zh-CN" altLang="en-US" sz="2800" b="1"/>
              <a:t>目光（  ）  目不</a:t>
            </a:r>
            <a:r>
              <a:rPr lang="zh-CN" altLang="en-US" sz="2800" b="1">
                <a:solidFill>
                  <a:srgbClr val="FF0000"/>
                </a:solidFill>
              </a:rPr>
              <a:t>窥</a:t>
            </a:r>
            <a:r>
              <a:rPr lang="zh-CN" altLang="en-US" sz="2800" b="1"/>
              <a:t>园（   ） </a:t>
            </a:r>
            <a:r>
              <a:rPr lang="zh-CN" altLang="en-US" sz="2800" b="1">
                <a:solidFill>
                  <a:srgbClr val="FF0000"/>
                </a:solidFill>
              </a:rPr>
              <a:t> 弥</a:t>
            </a:r>
            <a:r>
              <a:rPr lang="zh-CN" altLang="en-US" sz="2800" b="1"/>
              <a:t>高（   ）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兀兀</a:t>
            </a:r>
            <a:r>
              <a:rPr lang="zh-CN" altLang="en-US" sz="2800" b="1"/>
              <a:t>穷年（  ）  </a:t>
            </a:r>
            <a:r>
              <a:rPr lang="zh-CN" altLang="en-US" sz="2800" b="1">
                <a:solidFill>
                  <a:srgbClr val="FF0000"/>
                </a:solidFill>
              </a:rPr>
              <a:t>沥</a:t>
            </a:r>
            <a:r>
              <a:rPr lang="zh-CN" altLang="en-US" sz="2800" b="1"/>
              <a:t>尽心血（  ）  无</a:t>
            </a:r>
            <a:r>
              <a:rPr lang="zh-CN" altLang="en-US" sz="2800" b="1">
                <a:solidFill>
                  <a:srgbClr val="FF0000"/>
                </a:solidFill>
              </a:rPr>
              <a:t>暇</a:t>
            </a:r>
            <a:r>
              <a:rPr lang="zh-CN" altLang="en-US" sz="2800" b="1"/>
              <a:t>及此（  ）  </a:t>
            </a:r>
            <a:r>
              <a:rPr lang="zh-CN" altLang="en-US" sz="2800" b="1">
                <a:solidFill>
                  <a:srgbClr val="FF0000"/>
                </a:solidFill>
              </a:rPr>
              <a:t>函</a:t>
            </a:r>
            <a:r>
              <a:rPr lang="zh-CN" altLang="en-US" sz="2800" b="1"/>
              <a:t>寄（  ）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迥</a:t>
            </a:r>
            <a:r>
              <a:rPr lang="zh-CN" altLang="en-US" sz="2800" b="1"/>
              <a:t>乎不同（  ）  气冲</a:t>
            </a:r>
            <a:r>
              <a:rPr lang="zh-CN" altLang="en-US" sz="2800" b="1">
                <a:solidFill>
                  <a:srgbClr val="FF0000"/>
                </a:solidFill>
              </a:rPr>
              <a:t>斗</a:t>
            </a:r>
            <a:r>
              <a:rPr lang="zh-CN" altLang="en-US" sz="2800" b="1"/>
              <a:t>牛（  ）    </a:t>
            </a:r>
            <a:r>
              <a:rPr lang="zh-CN" altLang="en-US" sz="2800" b="1">
                <a:solidFill>
                  <a:srgbClr val="FF0000"/>
                </a:solidFill>
              </a:rPr>
              <a:t>赫</a:t>
            </a:r>
            <a:r>
              <a:rPr lang="zh-CN" altLang="en-US" sz="2800" b="1"/>
              <a:t>然（  ）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警报</a:t>
            </a:r>
            <a:r>
              <a:rPr lang="zh-CN" altLang="en-US" sz="2800" b="1">
                <a:solidFill>
                  <a:srgbClr val="FF0000"/>
                </a:solidFill>
              </a:rPr>
              <a:t>迭</a:t>
            </a:r>
            <a:r>
              <a:rPr lang="zh-CN" altLang="en-US" sz="2800" b="1"/>
              <a:t>起（  ）      群蚁排</a:t>
            </a:r>
            <a:r>
              <a:rPr lang="zh-CN" altLang="en-US" sz="2800" b="1">
                <a:solidFill>
                  <a:srgbClr val="FF0000"/>
                </a:solidFill>
              </a:rPr>
              <a:t>衙</a:t>
            </a:r>
            <a:r>
              <a:rPr lang="zh-CN" altLang="en-US" sz="2800" b="1"/>
              <a:t>（  ）  </a:t>
            </a:r>
            <a:r>
              <a:rPr lang="zh-CN" altLang="en-US" sz="2800" b="1">
                <a:solidFill>
                  <a:srgbClr val="FF0000"/>
                </a:solidFill>
              </a:rPr>
              <a:t>校</a:t>
            </a:r>
            <a:r>
              <a:rPr lang="zh-CN" altLang="en-US" sz="2800" b="1"/>
              <a:t>补（  ）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慷慨淋漓</a:t>
            </a:r>
            <a:r>
              <a:rPr lang="zh-CN" altLang="en-US" sz="2800" b="1">
                <a:sym typeface="+mn-ea"/>
              </a:rPr>
              <a:t>（  ）  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心会神凝</a:t>
            </a:r>
            <a:r>
              <a:rPr lang="zh-CN" altLang="en-US" sz="2800" b="1">
                <a:sym typeface="+mn-ea"/>
              </a:rPr>
              <a:t>（  ）</a:t>
            </a:r>
            <a:endParaRPr lang="zh-CN" altLang="en-US" sz="2800" b="1"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8475" y="306070"/>
            <a:ext cx="181610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ln w="50800" cmpd="dbl">
                  <a:gradFill>
                    <a:gsLst>
                      <a:gs pos="0">
                        <a:srgbClr val="BDD7EE"/>
                      </a:gs>
                      <a:gs pos="14000">
                        <a:srgbClr val="3F7099"/>
                      </a:gs>
                      <a:gs pos="43000">
                        <a:srgbClr val="A0C5E6"/>
                      </a:gs>
                      <a:gs pos="81000">
                        <a:srgbClr val="3E3B37">
                          <a:alpha val="56000"/>
                        </a:srgbClr>
                      </a:gs>
                      <a:gs pos="27000">
                        <a:srgbClr val="7C9EBE"/>
                      </a:gs>
                      <a:gs pos="68000">
                        <a:srgbClr val="2E75B6"/>
                      </a:gs>
                      <a:gs pos="55000">
                        <a:srgbClr val="354254">
                          <a:alpha val="60000"/>
                        </a:srgbClr>
                      </a:gs>
                    </a:gsLst>
                    <a:lin ang="5400000"/>
                  </a:gradFill>
                  <a:prstDash val="solid"/>
                </a:ln>
                <a:gradFill>
                  <a:gsLst>
                    <a:gs pos="45000">
                      <a:srgbClr val="44546A">
                        <a:lumMod val="75000"/>
                      </a:srgbClr>
                    </a:gs>
                    <a:gs pos="83000">
                      <a:srgbClr val="44546A">
                        <a:lumMod val="50000"/>
                      </a:srgbClr>
                    </a:gs>
                    <a:gs pos="67000">
                      <a:srgbClr val="5B9BD5">
                        <a:lumMod val="40000"/>
                        <a:lumOff val="60000"/>
                      </a:srgbClr>
                    </a:gs>
                    <a:gs pos="64000">
                      <a:srgbClr val="F7F7F7"/>
                    </a:gs>
                    <a:gs pos="58000">
                      <a:srgbClr val="5B9BD5">
                        <a:lumMod val="60000"/>
                        <a:lumOff val="40000"/>
                      </a:srgbClr>
                    </a:gs>
                    <a:gs pos="33000">
                      <a:srgbClr val="256195"/>
                    </a:gs>
                    <a:gs pos="21000">
                      <a:srgbClr val="44546A">
                        <a:lumMod val="50000"/>
                      </a:srgbClr>
                    </a:gs>
                    <a:gs pos="9000">
                      <a:srgbClr val="5B9BD5">
                        <a:lumMod val="50000"/>
                      </a:srgbClr>
                    </a:gs>
                    <a:gs pos="74000">
                      <a:srgbClr val="5B9BD5">
                        <a:lumMod val="50000"/>
                      </a:srgbClr>
                    </a:gs>
                  </a:gsLst>
                  <a:lin ang="16200000"/>
                </a:gradFill>
                <a:effectLst>
                  <a:glow rad="76200">
                    <a:srgbClr val="9BD1FF">
                      <a:alpha val="33000"/>
                    </a:srgbClr>
                  </a:glow>
                </a:effectLst>
              </a:rPr>
              <a:t>预习检测</a:t>
            </a:r>
            <a:endParaRPr lang="zh-CN" altLang="en-US" sz="3200" b="1">
              <a:ln w="50800" cmpd="dbl">
                <a:gradFill>
                  <a:gsLst>
                    <a:gs pos="0">
                      <a:srgbClr val="BDD7EE"/>
                    </a:gs>
                    <a:gs pos="14000">
                      <a:srgbClr val="3F7099"/>
                    </a:gs>
                    <a:gs pos="43000">
                      <a:srgbClr val="A0C5E6"/>
                    </a:gs>
                    <a:gs pos="81000">
                      <a:srgbClr val="3E3B37">
                        <a:alpha val="56000"/>
                      </a:srgbClr>
                    </a:gs>
                    <a:gs pos="27000">
                      <a:srgbClr val="7C9EBE"/>
                    </a:gs>
                    <a:gs pos="68000">
                      <a:srgbClr val="2E75B6"/>
                    </a:gs>
                    <a:gs pos="55000">
                      <a:srgbClr val="354254">
                        <a:alpha val="60000"/>
                      </a:srgbClr>
                    </a:gs>
                  </a:gsLst>
                  <a:lin ang="5400000"/>
                </a:gradFill>
                <a:prstDash val="solid"/>
              </a:ln>
              <a:gradFill>
                <a:gsLst>
                  <a:gs pos="45000">
                    <a:srgbClr val="44546A">
                      <a:lumMod val="75000"/>
                    </a:srgbClr>
                  </a:gs>
                  <a:gs pos="83000">
                    <a:srgbClr val="44546A">
                      <a:lumMod val="50000"/>
                    </a:srgbClr>
                  </a:gs>
                  <a:gs pos="67000">
                    <a:srgbClr val="5B9BD5">
                      <a:lumMod val="40000"/>
                      <a:lumOff val="60000"/>
                    </a:srgbClr>
                  </a:gs>
                  <a:gs pos="64000">
                    <a:srgbClr val="F7F7F7"/>
                  </a:gs>
                  <a:gs pos="58000">
                    <a:srgbClr val="5B9BD5">
                      <a:lumMod val="60000"/>
                      <a:lumOff val="40000"/>
                    </a:srgbClr>
                  </a:gs>
                  <a:gs pos="33000">
                    <a:srgbClr val="256195"/>
                  </a:gs>
                  <a:gs pos="21000">
                    <a:srgbClr val="44546A">
                      <a:lumMod val="50000"/>
                    </a:srgbClr>
                  </a:gs>
                  <a:gs pos="9000">
                    <a:srgbClr val="5B9BD5">
                      <a:lumMod val="50000"/>
                    </a:srgbClr>
                  </a:gs>
                  <a:gs pos="74000">
                    <a:srgbClr val="5B9BD5">
                      <a:lumMod val="50000"/>
                    </a:srgbClr>
                  </a:gs>
                </a:gsLst>
                <a:lin ang="16200000"/>
              </a:gradFill>
              <a:effectLst>
                <a:glow rad="76200">
                  <a:srgbClr val="9BD1FF">
                    <a:alpha val="33000"/>
                  </a:srgb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34695" y="1132205"/>
            <a:ext cx="1077912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/>
              <a:t>1.</a:t>
            </a:r>
            <a:r>
              <a:rPr lang="zh-CN" altLang="en-US" sz="2800" b="1"/>
              <a:t>给下列划线字注音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锲</a:t>
            </a:r>
            <a:r>
              <a:rPr lang="zh-CN" altLang="en-US" sz="2800" b="1"/>
              <a:t>而不舍（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qiè</a:t>
            </a:r>
            <a:r>
              <a:rPr lang="zh-CN" altLang="en-US" sz="2800" b="1">
                <a:solidFill>
                  <a:srgbClr val="0000CC"/>
                </a:solidFill>
              </a:rPr>
              <a:t> </a:t>
            </a:r>
            <a:r>
              <a:rPr lang="zh-CN" altLang="en-US" sz="2800" b="1"/>
              <a:t>）  </a:t>
            </a:r>
            <a:r>
              <a:rPr lang="zh-CN" altLang="en-US" sz="2800" b="1">
                <a:solidFill>
                  <a:srgbClr val="FF0000"/>
                </a:solidFill>
              </a:rPr>
              <a:t>炯炯</a:t>
            </a:r>
            <a:r>
              <a:rPr lang="zh-CN" altLang="en-US" sz="2800" b="1"/>
              <a:t>目光（</a:t>
            </a:r>
            <a:r>
              <a:rPr lang="zh-CN" altLang="en-US" sz="2800" b="1">
                <a:solidFill>
                  <a:srgbClr val="0000CC"/>
                </a:solidFill>
              </a:rPr>
              <a:t>jiǒng</a:t>
            </a:r>
            <a:r>
              <a:rPr lang="zh-CN" altLang="en-US" sz="2800" b="1"/>
              <a:t>）  目不</a:t>
            </a:r>
            <a:r>
              <a:rPr lang="zh-CN" altLang="en-US" sz="2800" b="1">
                <a:solidFill>
                  <a:srgbClr val="FF0000"/>
                </a:solidFill>
              </a:rPr>
              <a:t>窥</a:t>
            </a:r>
            <a:r>
              <a:rPr lang="zh-CN" altLang="en-US" sz="2800" b="1"/>
              <a:t>园（</a:t>
            </a:r>
            <a:r>
              <a:rPr lang="zh-CN" altLang="en-US" sz="2800" b="1">
                <a:solidFill>
                  <a:srgbClr val="0000CC"/>
                </a:solidFill>
              </a:rPr>
              <a:t>kuī</a:t>
            </a:r>
            <a:r>
              <a:rPr lang="zh-CN" altLang="en-US" sz="2800" b="1"/>
              <a:t>） </a:t>
            </a:r>
            <a:r>
              <a:rPr lang="zh-CN" altLang="en-US" sz="2800" b="1">
                <a:solidFill>
                  <a:srgbClr val="FF0000"/>
                </a:solidFill>
              </a:rPr>
              <a:t> 弥</a:t>
            </a:r>
            <a:r>
              <a:rPr lang="zh-CN" altLang="en-US" sz="2800" b="1"/>
              <a:t>高（ </a:t>
            </a:r>
            <a:r>
              <a:rPr lang="zh-CN" altLang="en-US" sz="2800" b="1">
                <a:solidFill>
                  <a:srgbClr val="0000CC"/>
                </a:solidFill>
              </a:rPr>
              <a:t>mí</a:t>
            </a:r>
            <a:r>
              <a:rPr lang="zh-CN" altLang="en-US" sz="2800" b="1"/>
              <a:t>）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兀兀</a:t>
            </a:r>
            <a:r>
              <a:rPr lang="zh-CN" altLang="en-US" sz="2800" b="1"/>
              <a:t>穷年（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wù</a:t>
            </a:r>
            <a:r>
              <a:rPr lang="zh-CN" altLang="en-US" sz="2800" b="1"/>
              <a:t>）  </a:t>
            </a:r>
            <a:r>
              <a:rPr lang="zh-CN" altLang="en-US" sz="2800" b="1">
                <a:solidFill>
                  <a:srgbClr val="FF0000"/>
                </a:solidFill>
              </a:rPr>
              <a:t>沥</a:t>
            </a:r>
            <a:r>
              <a:rPr lang="zh-CN" altLang="en-US" sz="2800" b="1"/>
              <a:t>尽心血（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lì</a:t>
            </a:r>
            <a:r>
              <a:rPr lang="zh-CN" altLang="en-US" sz="2800" b="1"/>
              <a:t>）  无</a:t>
            </a:r>
            <a:r>
              <a:rPr lang="zh-CN" altLang="en-US" sz="2800" b="1">
                <a:solidFill>
                  <a:srgbClr val="FF0000"/>
                </a:solidFill>
              </a:rPr>
              <a:t>暇</a:t>
            </a:r>
            <a:r>
              <a:rPr lang="zh-CN" altLang="en-US" sz="2800" b="1"/>
              <a:t>及此（</a:t>
            </a:r>
            <a:r>
              <a:rPr lang="zh-CN" altLang="en-US" sz="2800" b="1">
                <a:solidFill>
                  <a:srgbClr val="0000CC"/>
                </a:solidFill>
              </a:rPr>
              <a:t>xiá</a:t>
            </a:r>
            <a:r>
              <a:rPr lang="zh-CN" altLang="en-US" sz="2800" b="1"/>
              <a:t>）  </a:t>
            </a:r>
            <a:r>
              <a:rPr lang="zh-CN" altLang="en-US" sz="2800" b="1">
                <a:solidFill>
                  <a:srgbClr val="FF0000"/>
                </a:solidFill>
              </a:rPr>
              <a:t>函</a:t>
            </a:r>
            <a:r>
              <a:rPr lang="zh-CN" altLang="en-US" sz="2800" b="1"/>
              <a:t>寄（</a:t>
            </a:r>
            <a:r>
              <a:rPr lang="zh-CN" altLang="en-US" sz="2800" b="1">
                <a:solidFill>
                  <a:srgbClr val="0000CC"/>
                </a:solidFill>
              </a:rPr>
              <a:t>hán</a:t>
            </a:r>
            <a:r>
              <a:rPr lang="zh-CN" altLang="en-US" sz="2800" b="1"/>
              <a:t>）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迥</a:t>
            </a:r>
            <a:r>
              <a:rPr lang="zh-CN" altLang="en-US" sz="2800" b="1"/>
              <a:t>乎不同（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jiǒng</a:t>
            </a:r>
            <a:r>
              <a:rPr lang="zh-CN" altLang="en-US" sz="2800" b="1"/>
              <a:t> ）  气冲</a:t>
            </a:r>
            <a:r>
              <a:rPr lang="zh-CN" altLang="en-US" sz="2800" b="1">
                <a:solidFill>
                  <a:srgbClr val="FF0000"/>
                </a:solidFill>
              </a:rPr>
              <a:t>斗</a:t>
            </a:r>
            <a:r>
              <a:rPr lang="zh-CN" altLang="en-US" sz="2800" b="1"/>
              <a:t>牛（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dǒu</a:t>
            </a:r>
            <a:r>
              <a:rPr lang="zh-CN" altLang="en-US" sz="2800" b="1"/>
              <a:t>）    </a:t>
            </a:r>
            <a:r>
              <a:rPr lang="zh-CN" altLang="en-US" sz="2800" b="1">
                <a:solidFill>
                  <a:srgbClr val="FF0000"/>
                </a:solidFill>
              </a:rPr>
              <a:t>赫</a:t>
            </a:r>
            <a:r>
              <a:rPr lang="zh-CN" altLang="en-US" sz="2800" b="1"/>
              <a:t>然（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hè</a:t>
            </a:r>
            <a:r>
              <a:rPr lang="zh-CN" altLang="en-US" sz="2800" b="1"/>
              <a:t>）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警报</a:t>
            </a:r>
            <a:r>
              <a:rPr lang="zh-CN" altLang="en-US" sz="2800" b="1">
                <a:solidFill>
                  <a:srgbClr val="FF0000"/>
                </a:solidFill>
              </a:rPr>
              <a:t>迭</a:t>
            </a:r>
            <a:r>
              <a:rPr lang="zh-CN" altLang="en-US" sz="2800" b="1"/>
              <a:t>起（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  <a:sym typeface="+mn-ea"/>
              </a:rPr>
              <a:t>dié</a:t>
            </a:r>
            <a:r>
              <a:rPr lang="zh-CN" altLang="en-US" sz="2800" b="1"/>
              <a:t>）      群蚁排</a:t>
            </a:r>
            <a:r>
              <a:rPr lang="zh-CN" altLang="en-US" sz="2800" b="1">
                <a:solidFill>
                  <a:srgbClr val="FF0000"/>
                </a:solidFill>
              </a:rPr>
              <a:t>衙</a:t>
            </a:r>
            <a:r>
              <a:rPr lang="zh-CN" altLang="en-US" sz="2800" b="1"/>
              <a:t>（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yá</a:t>
            </a:r>
            <a:r>
              <a:rPr lang="zh-CN" altLang="en-US" sz="2800" b="1"/>
              <a:t>）  </a:t>
            </a:r>
            <a:r>
              <a:rPr lang="zh-CN" altLang="en-US" sz="2800" b="1">
                <a:solidFill>
                  <a:srgbClr val="FF0000"/>
                </a:solidFill>
              </a:rPr>
              <a:t>校</a:t>
            </a:r>
            <a:r>
              <a:rPr lang="zh-CN" altLang="en-US" sz="2800" b="1"/>
              <a:t>补（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jiào</a:t>
            </a:r>
            <a:r>
              <a:rPr lang="zh-CN" altLang="en-US" sz="2800" b="1"/>
              <a:t>）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慷慨淋漓</a:t>
            </a:r>
            <a:r>
              <a:rPr lang="zh-CN" altLang="en-US" sz="2800" b="1">
                <a:sym typeface="+mn-ea"/>
              </a:rPr>
              <a:t>（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kā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  <a:sym typeface="+mn-ea"/>
              </a:rPr>
              <a:t>ng kǎi lín lí</a:t>
            </a:r>
            <a:r>
              <a:rPr lang="zh-CN" altLang="en-US" sz="2800" b="1">
                <a:sym typeface="+mn-ea"/>
              </a:rPr>
              <a:t>） 心会神凝（</a:t>
            </a:r>
            <a:r>
              <a:rPr lang="zh-CN" altLang="en-US" sz="2800" b="1">
                <a:solidFill>
                  <a:srgbClr val="0000CC"/>
                </a:solidFill>
                <a:sym typeface="+mn-ea"/>
              </a:rPr>
              <a:t>xīn huì shén níng</a:t>
            </a:r>
            <a:r>
              <a:rPr lang="zh-CN" altLang="en-US" sz="2800" b="1">
                <a:sym typeface="+mn-ea"/>
              </a:rPr>
              <a:t>）</a:t>
            </a:r>
            <a:endParaRPr lang="zh-CN" altLang="en-US" sz="2800" b="1"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605" y="306070"/>
            <a:ext cx="202184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ln w="50800" cmpd="dbl">
                  <a:gradFill>
                    <a:gsLst>
                      <a:gs pos="0">
                        <a:srgbClr val="BDD7EE"/>
                      </a:gs>
                      <a:gs pos="14000">
                        <a:srgbClr val="3F7099"/>
                      </a:gs>
                      <a:gs pos="43000">
                        <a:srgbClr val="A0C5E6"/>
                      </a:gs>
                      <a:gs pos="81000">
                        <a:srgbClr val="3E3B37">
                          <a:alpha val="56000"/>
                        </a:srgbClr>
                      </a:gs>
                      <a:gs pos="27000">
                        <a:srgbClr val="7C9EBE"/>
                      </a:gs>
                      <a:gs pos="68000">
                        <a:srgbClr val="2E75B6"/>
                      </a:gs>
                      <a:gs pos="55000">
                        <a:srgbClr val="354254">
                          <a:alpha val="60000"/>
                        </a:srgbClr>
                      </a:gs>
                    </a:gsLst>
                    <a:lin ang="5400000"/>
                  </a:gradFill>
                  <a:prstDash val="solid"/>
                </a:ln>
                <a:gradFill>
                  <a:gsLst>
                    <a:gs pos="45000">
                      <a:srgbClr val="44546A">
                        <a:lumMod val="75000"/>
                      </a:srgbClr>
                    </a:gs>
                    <a:gs pos="83000">
                      <a:srgbClr val="44546A">
                        <a:lumMod val="50000"/>
                      </a:srgbClr>
                    </a:gs>
                    <a:gs pos="67000">
                      <a:srgbClr val="5B9BD5">
                        <a:lumMod val="40000"/>
                        <a:lumOff val="60000"/>
                      </a:srgbClr>
                    </a:gs>
                    <a:gs pos="64000">
                      <a:srgbClr val="F7F7F7"/>
                    </a:gs>
                    <a:gs pos="58000">
                      <a:srgbClr val="5B9BD5">
                        <a:lumMod val="60000"/>
                        <a:lumOff val="40000"/>
                      </a:srgbClr>
                    </a:gs>
                    <a:gs pos="33000">
                      <a:srgbClr val="256195"/>
                    </a:gs>
                    <a:gs pos="21000">
                      <a:srgbClr val="44546A">
                        <a:lumMod val="50000"/>
                      </a:srgbClr>
                    </a:gs>
                    <a:gs pos="9000">
                      <a:srgbClr val="5B9BD5">
                        <a:lumMod val="50000"/>
                      </a:srgbClr>
                    </a:gs>
                    <a:gs pos="74000">
                      <a:srgbClr val="5B9BD5">
                        <a:lumMod val="50000"/>
                      </a:srgbClr>
                    </a:gs>
                  </a:gsLst>
                  <a:lin ang="16200000"/>
                </a:gradFill>
                <a:effectLst>
                  <a:glow rad="76200">
                    <a:srgbClr val="9BD1FF">
                      <a:alpha val="33000"/>
                    </a:srgbClr>
                  </a:glow>
                </a:effectLst>
              </a:rPr>
              <a:t>预习检测</a:t>
            </a:r>
            <a:r>
              <a:rPr lang="en-US" altLang="zh-CN" sz="3200" b="1">
                <a:ln w="50800" cmpd="dbl">
                  <a:gradFill>
                    <a:gsLst>
                      <a:gs pos="0">
                        <a:srgbClr val="BDD7EE"/>
                      </a:gs>
                      <a:gs pos="14000">
                        <a:srgbClr val="3F7099"/>
                      </a:gs>
                      <a:gs pos="43000">
                        <a:srgbClr val="A0C5E6"/>
                      </a:gs>
                      <a:gs pos="81000">
                        <a:srgbClr val="3E3B37">
                          <a:alpha val="56000"/>
                        </a:srgbClr>
                      </a:gs>
                      <a:gs pos="27000">
                        <a:srgbClr val="7C9EBE"/>
                      </a:gs>
                      <a:gs pos="68000">
                        <a:srgbClr val="2E75B6"/>
                      </a:gs>
                      <a:gs pos="55000">
                        <a:srgbClr val="354254">
                          <a:alpha val="60000"/>
                        </a:srgbClr>
                      </a:gs>
                    </a:gsLst>
                    <a:lin ang="5400000"/>
                  </a:gradFill>
                  <a:prstDash val="solid"/>
                </a:ln>
                <a:gradFill>
                  <a:gsLst>
                    <a:gs pos="45000">
                      <a:srgbClr val="44546A">
                        <a:lumMod val="75000"/>
                      </a:srgbClr>
                    </a:gs>
                    <a:gs pos="83000">
                      <a:srgbClr val="44546A">
                        <a:lumMod val="50000"/>
                      </a:srgbClr>
                    </a:gs>
                    <a:gs pos="67000">
                      <a:srgbClr val="5B9BD5">
                        <a:lumMod val="40000"/>
                        <a:lumOff val="60000"/>
                      </a:srgbClr>
                    </a:gs>
                    <a:gs pos="64000">
                      <a:srgbClr val="F7F7F7"/>
                    </a:gs>
                    <a:gs pos="58000">
                      <a:srgbClr val="5B9BD5">
                        <a:lumMod val="60000"/>
                        <a:lumOff val="40000"/>
                      </a:srgbClr>
                    </a:gs>
                    <a:gs pos="33000">
                      <a:srgbClr val="256195"/>
                    </a:gs>
                    <a:gs pos="21000">
                      <a:srgbClr val="44546A">
                        <a:lumMod val="50000"/>
                      </a:srgbClr>
                    </a:gs>
                    <a:gs pos="9000">
                      <a:srgbClr val="5B9BD5">
                        <a:lumMod val="50000"/>
                      </a:srgbClr>
                    </a:gs>
                    <a:gs pos="74000">
                      <a:srgbClr val="5B9BD5">
                        <a:lumMod val="50000"/>
                      </a:srgbClr>
                    </a:gs>
                  </a:gsLst>
                  <a:lin ang="16200000"/>
                </a:gradFill>
                <a:effectLst>
                  <a:glow rad="76200">
                    <a:srgbClr val="9BD1FF">
                      <a:alpha val="33000"/>
                    </a:srgbClr>
                  </a:glow>
                </a:effectLst>
              </a:rPr>
              <a:t>1</a:t>
            </a:r>
            <a:endParaRPr lang="en-US" altLang="zh-CN" sz="3200" b="1">
              <a:ln w="50800" cmpd="dbl">
                <a:gradFill>
                  <a:gsLst>
                    <a:gs pos="0">
                      <a:srgbClr val="BDD7EE"/>
                    </a:gs>
                    <a:gs pos="14000">
                      <a:srgbClr val="3F7099"/>
                    </a:gs>
                    <a:gs pos="43000">
                      <a:srgbClr val="A0C5E6"/>
                    </a:gs>
                    <a:gs pos="81000">
                      <a:srgbClr val="3E3B37">
                        <a:alpha val="56000"/>
                      </a:srgbClr>
                    </a:gs>
                    <a:gs pos="27000">
                      <a:srgbClr val="7C9EBE"/>
                    </a:gs>
                    <a:gs pos="68000">
                      <a:srgbClr val="2E75B6"/>
                    </a:gs>
                    <a:gs pos="55000">
                      <a:srgbClr val="354254">
                        <a:alpha val="60000"/>
                      </a:srgbClr>
                    </a:gs>
                  </a:gsLst>
                  <a:lin ang="5400000"/>
                </a:gradFill>
                <a:prstDash val="solid"/>
              </a:ln>
              <a:gradFill>
                <a:gsLst>
                  <a:gs pos="45000">
                    <a:srgbClr val="44546A">
                      <a:lumMod val="75000"/>
                    </a:srgbClr>
                  </a:gs>
                  <a:gs pos="83000">
                    <a:srgbClr val="44546A">
                      <a:lumMod val="50000"/>
                    </a:srgbClr>
                  </a:gs>
                  <a:gs pos="67000">
                    <a:srgbClr val="5B9BD5">
                      <a:lumMod val="40000"/>
                      <a:lumOff val="60000"/>
                    </a:srgbClr>
                  </a:gs>
                  <a:gs pos="64000">
                    <a:srgbClr val="F7F7F7"/>
                  </a:gs>
                  <a:gs pos="58000">
                    <a:srgbClr val="5B9BD5">
                      <a:lumMod val="60000"/>
                      <a:lumOff val="40000"/>
                    </a:srgbClr>
                  </a:gs>
                  <a:gs pos="33000">
                    <a:srgbClr val="256195"/>
                  </a:gs>
                  <a:gs pos="21000">
                    <a:srgbClr val="44546A">
                      <a:lumMod val="50000"/>
                    </a:srgbClr>
                  </a:gs>
                  <a:gs pos="9000">
                    <a:srgbClr val="5B9BD5">
                      <a:lumMod val="50000"/>
                    </a:srgbClr>
                  </a:gs>
                  <a:gs pos="74000">
                    <a:srgbClr val="5B9BD5">
                      <a:lumMod val="50000"/>
                    </a:srgbClr>
                  </a:gs>
                </a:gsLst>
                <a:lin ang="16200000"/>
              </a:gradFill>
              <a:effectLst>
                <a:glow rad="76200">
                  <a:srgbClr val="9BD1FF">
                    <a:alpha val="33000"/>
                  </a:srgb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4075" y="1339850"/>
            <a:ext cx="104838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仰之弥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mí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高      锲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qiè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而不舍    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兀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wù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兀穷年      呕心沥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lì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血群蚁排衙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yá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      迥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jiǒng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乎不同    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气冲斗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dǒu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牛     高潮迭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dié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起   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目不窥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kuī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园     慷慨淋漓（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kā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ng kǎi lín lí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校（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jiào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）补        赫（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hè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）然  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6980" y="494030"/>
            <a:ext cx="61582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CC"/>
                </a:solidFill>
              </a:rPr>
              <a:t>课堂强化：字音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</a:rPr>
              <a:t>•字形•词义</a:t>
            </a:r>
            <a:endParaRPr lang="zh-CN" altLang="en-US" sz="3600" b="1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24815" y="136525"/>
            <a:ext cx="61582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CC"/>
                </a:solidFill>
              </a:rPr>
              <a:t>字音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</a:rPr>
              <a:t>•字形•词义</a:t>
            </a:r>
            <a:endParaRPr lang="zh-CN" altLang="en-US" sz="3600" b="1">
              <a:solidFill>
                <a:srgbClr val="0000CC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6425" y="694690"/>
            <a:ext cx="11112500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望闻问切：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中医诊病术语，即望诊，闻诊，问诊，切诊。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兀兀穷年：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用心劳苦地一年到头这样做。兀兀，用心劳苦的样子。穷年，终年，一年到头。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锲而不舍：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镂刻不停，比喻有恒心，有毅力。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迥乎不同：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很不一样。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沥尽心血：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比喻付出全部精力。沥，滴。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潜心贯注：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精力集中，用心专一。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慷溉淋漓：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形容情绪、语调十分激动，说话十分畅快。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目不窥园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：比喻埋头苦干，不为外事分心。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气冲斗牛：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形容气势之盛可以直冲云霄。斗、牛，星宿名，借指天空。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诗兴不作：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“作”，起的意思。不是不作诗，而是写诗的兴致不起、不发。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仰之弥高：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愈仰慕愈觉得他崇高。出自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论语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子罕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，弥，更加。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群蚁排衙：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这里指蝇头小楷整齐地排列着。衙，衙门。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4690" y="441325"/>
            <a:ext cx="109861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CC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预习检测</a:t>
            </a:r>
            <a:r>
              <a:rPr lang="en-US" altLang="zh-CN" sz="2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CC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CC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：文本理解</a:t>
            </a:r>
            <a:endParaRPr lang="zh-CN" altLang="en-US" sz="2800" b="1">
              <a:ln w="6600">
                <a:solidFill>
                  <a:schemeClr val="accent2"/>
                </a:solidFill>
                <a:prstDash val="solid"/>
              </a:ln>
              <a:solidFill>
                <a:srgbClr val="0000CC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694690" y="957580"/>
            <a:ext cx="1096454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1.闻一多先生的说和做有什么不同一般人之处？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</a:rPr>
              <a:t>“做了再说”“做了不说”“说了就做”。</a:t>
            </a:r>
            <a:endParaRPr lang="en-US" altLang="zh-CN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</a:rPr>
              <a:t>2.文章从哪两个方面来写闻一多先生的“说”和“做”的？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</a:rPr>
              <a:t>诗人学者、民主战士</a:t>
            </a:r>
            <a:endParaRPr lang="en-US" altLang="zh-CN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</a:rPr>
              <a:t>3.作者写闻一多先生的“说”和“做”，分别写了那些事？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</a:rPr>
              <a:t>诗人学者写了三件事：写作《唐诗杂论》《楚辞校补》《古典新义》三本书的情况。</a:t>
            </a:r>
            <a:endParaRPr lang="en-US" altLang="zh-CN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</a:rPr>
              <a:t>民主战士也写了三件事：起稿政治传单；追悼会演讲；参加游行站在队伍前头。</a:t>
            </a:r>
            <a:endParaRPr lang="en-US" altLang="zh-CN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</a:rPr>
              <a:t>4.</a:t>
            </a:r>
            <a:r>
              <a:rPr lang="zh-CN" altLang="en-US" sz="2800" b="1">
                <a:solidFill>
                  <a:srgbClr val="FF0000"/>
                </a:solidFill>
              </a:rPr>
              <a:t>从说和做的关系角度</a:t>
            </a:r>
            <a:r>
              <a:rPr lang="en-US" altLang="zh-CN" sz="2800" b="1">
                <a:solidFill>
                  <a:srgbClr val="FF0000"/>
                </a:solidFill>
              </a:rPr>
              <a:t>综合来看，闻一多先生是一个怎样的人？（用课文原话回答）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做了再说，做了不说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；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说了就做，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</a:rPr>
              <a:t>言论和行动完全一致”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；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</a:rPr>
              <a:t>“口的巨人，行的高标”。</a:t>
            </a:r>
            <a:endParaRPr lang="en-US" altLang="zh-CN" sz="2800" b="1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2697</Words>
  <Application>WPS 演示</Application>
  <PresentationFormat>宽屏</PresentationFormat>
  <Paragraphs>121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华文新魏</vt:lpstr>
      <vt:lpstr>华文琥珀</vt:lpstr>
      <vt:lpstr>黑体</vt:lpstr>
      <vt:lpstr>Calibri</vt:lpstr>
      <vt:lpstr>华文楷体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说和做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江贵生</cp:lastModifiedBy>
  <cp:revision>17</cp:revision>
  <dcterms:created xsi:type="dcterms:W3CDTF">2018-03-06T22:42:00Z</dcterms:created>
  <dcterms:modified xsi:type="dcterms:W3CDTF">2018-03-09T07:45:15Z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