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05" r:id="rId3"/>
    <p:sldId id="306" r:id="rId4"/>
    <p:sldId id="307" r:id="rId5"/>
    <p:sldId id="257" r:id="rId6"/>
    <p:sldId id="308" r:id="rId7"/>
    <p:sldId id="266" r:id="rId8"/>
    <p:sldId id="267" r:id="rId9"/>
    <p:sldId id="268" r:id="rId10"/>
    <p:sldId id="269" r:id="rId11"/>
    <p:sldId id="272" r:id="rId12"/>
    <p:sldId id="273" r:id="rId13"/>
    <p:sldId id="276" r:id="rId14"/>
    <p:sldId id="309"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Lst>
  <p:sldSz cx="9144000" cy="6858000" type="screen4x3"/>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62828F-3106-4458-B2E7-7042BDEF3712}" type="datetimeFigureOut">
              <a:rPr lang="zh-CN" altLang="en-US" smtClean="0"/>
              <a:t>2021/3/3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DA24C6-4184-437C-800B-99CBFE8FBE54}" type="slidenum">
              <a:rPr lang="zh-CN" altLang="en-US" smtClean="0"/>
              <a:t>‹#›</a:t>
            </a:fld>
            <a:endParaRPr lang="zh-CN" altLang="en-US"/>
          </a:p>
        </p:txBody>
      </p:sp>
    </p:spTree>
    <p:extLst>
      <p:ext uri="{BB962C8B-B14F-4D97-AF65-F5344CB8AC3E}">
        <p14:creationId xmlns:p14="http://schemas.microsoft.com/office/powerpoint/2010/main" val="408034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image" Target="../media/image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gif"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8.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l"/>
            <a:r>
              <a:rPr lang="zh-CN" altLang="en-US" sz="3600" smtClean="0">
                <a:latin typeface="+mj-ea"/>
              </a:rPr>
              <a:t>部编教材高一下册第二单元</a:t>
            </a:r>
            <a:endParaRPr lang="zh-CN" altLang="en-US" sz="3600">
              <a:latin typeface="+mj-ea"/>
            </a:endParaRPr>
          </a:p>
        </p:txBody>
      </p:sp>
      <p:pic>
        <p:nvPicPr>
          <p:cNvPr id="4" name="Picture 2" descr="BT212-01"/>
          <p:cNvPicPr>
            <a:picLocks noChangeAspect="1" noChangeArrowheads="1"/>
          </p:cNvPicPr>
          <p:nvPr/>
        </p:nvPicPr>
        <p:blipFill>
          <a:blip r:embed="rId2">
            <a:extLst>
              <a:ext uri="{28A0092B-C50C-407E-A947-70E740481C1C}">
                <a14:useLocalDpi xmlns:a14="http://schemas.microsoft.com/office/drawing/2010/main" val="0"/>
              </a:ext>
            </a:extLst>
          </a:blip>
          <a:srcRect t="12222" b="10001"/>
          <a:stretch>
            <a:fillRect/>
          </a:stretch>
        </p:blipFill>
        <p:spPr bwMode="auto">
          <a:xfrm>
            <a:off x="827584" y="3501008"/>
            <a:ext cx="7308304" cy="312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1691680" y="1700808"/>
            <a:ext cx="5400600" cy="1446550"/>
          </a:xfrm>
          <a:prstGeom prst="rect">
            <a:avLst/>
          </a:prstGeom>
          <a:noFill/>
        </p:spPr>
        <p:txBody>
          <a:bodyPr wrap="square" rtlCol="0">
            <a:spAutoFit/>
          </a:bodyPr>
          <a:lstStyle/>
          <a:p>
            <a:pPr algn="ctr"/>
            <a:r>
              <a:rPr lang="zh-CN" altLang="en-US" sz="8800" b="1" smtClean="0">
                <a:latin typeface="微软雅黑" pitchFamily="34" charset="-122"/>
                <a:ea typeface="微软雅黑" pitchFamily="34" charset="-122"/>
              </a:rPr>
              <a:t>雷雨</a:t>
            </a:r>
            <a:endParaRPr lang="zh-CN" altLang="en-US" sz="8800" b="1">
              <a:latin typeface="微软雅黑" pitchFamily="34" charset="-122"/>
              <a:ea typeface="微软雅黑" pitchFamily="34" charset="-122"/>
            </a:endParaRPr>
          </a:p>
        </p:txBody>
      </p:sp>
    </p:spTree>
    <p:extLst>
      <p:ext uri="{BB962C8B-B14F-4D97-AF65-F5344CB8AC3E}">
        <p14:creationId xmlns:p14="http://schemas.microsoft.com/office/powerpoint/2010/main" val="800493774"/>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2"/>
          <p:cNvSpPr txBox="1">
            <a:spLocks noChangeArrowheads="1"/>
          </p:cNvSpPr>
          <p:nvPr/>
        </p:nvSpPr>
        <p:spPr bwMode="auto">
          <a:xfrm>
            <a:off x="395288" y="476250"/>
            <a:ext cx="8077200" cy="593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《雷雨》主要人物关系表</a:t>
            </a:r>
          </a:p>
          <a:p>
            <a:pPr>
              <a:spcBef>
                <a:spcPct val="50000"/>
              </a:spcBef>
              <a:defRPr/>
            </a:pPr>
            <a:endParaRPr lang="zh-CN" altLang="en-US" sz="2400" b="1" smtClean="0">
              <a:solidFill>
                <a:srgbClr val="0000FF"/>
              </a:solidFill>
              <a:effectLst>
                <a:outerShdw blurRad="38100" dist="38100" dir="2700000" algn="tl">
                  <a:srgbClr val="C0C0C0"/>
                </a:outerShdw>
              </a:effectLst>
              <a:latin typeface="Times New Roman" pitchFamily="18" charset="0"/>
            </a:endParaRP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繁     漪（35）</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周    冲（17）</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周朴园（55）                     周    萍（28） </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鲁侍萍 （47）                    鲁大海（27） </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a:t>
            </a:r>
            <a:r>
              <a:rPr lang="zh-CN" altLang="en-US" sz="2400" b="1" smtClean="0">
                <a:solidFill>
                  <a:srgbClr val="0000FF"/>
                </a:solidFill>
                <a:effectLst>
                  <a:outerShdw blurRad="38100" dist="38100" dir="2700000" algn="tl">
                    <a:srgbClr val="C0C0C0"/>
                  </a:outerShdw>
                </a:effectLst>
              </a:rPr>
              <a:t>四    凤（18）</a:t>
            </a:r>
          </a:p>
          <a:p>
            <a:pPr>
              <a:spcBef>
                <a:spcPct val="50000"/>
              </a:spcBef>
              <a:defRPr/>
            </a:pPr>
            <a:r>
              <a:rPr lang="zh-CN" altLang="en-US" sz="2400" b="1" smtClean="0">
                <a:solidFill>
                  <a:srgbClr val="0000FF"/>
                </a:solidFill>
                <a:effectLst>
                  <a:outerShdw blurRad="38100" dist="38100" dir="2700000" algn="tl">
                    <a:srgbClr val="C0C0C0"/>
                  </a:outerShdw>
                </a:effectLst>
                <a:latin typeface="Times New Roman" pitchFamily="18" charset="0"/>
              </a:rPr>
              <a:t>           鲁     贵 （48）</a:t>
            </a:r>
          </a:p>
          <a:p>
            <a:pPr>
              <a:spcBef>
                <a:spcPct val="50000"/>
              </a:spcBef>
              <a:defRPr/>
            </a:pPr>
            <a:endParaRPr lang="zh-CN" altLang="en-US" sz="2400" b="1" smtClean="0">
              <a:solidFill>
                <a:srgbClr val="0000FF"/>
              </a:solidFill>
              <a:effectLst>
                <a:outerShdw blurRad="38100" dist="38100" dir="2700000" algn="tl">
                  <a:srgbClr val="C0C0C0"/>
                </a:outerShdw>
              </a:effectLst>
              <a:latin typeface="Times New Roman" pitchFamily="18" charset="0"/>
            </a:endParaRPr>
          </a:p>
          <a:p>
            <a:pPr>
              <a:spcBef>
                <a:spcPct val="50000"/>
              </a:spcBef>
              <a:defRPr/>
            </a:pPr>
            <a:endParaRPr lang="zh-CN" altLang="en-US" sz="2400" b="1" smtClean="0">
              <a:effectLst>
                <a:outerShdw blurRad="38100" dist="38100" dir="2700000" algn="tl">
                  <a:srgbClr val="C0C0C0"/>
                </a:outerShdw>
              </a:effectLst>
              <a:latin typeface="Times New Roman" pitchFamily="18" charset="0"/>
            </a:endParaRPr>
          </a:p>
        </p:txBody>
      </p:sp>
      <p:sp>
        <p:nvSpPr>
          <p:cNvPr id="18435" name="AutoShape 3"/>
          <p:cNvSpPr/>
          <p:nvPr/>
        </p:nvSpPr>
        <p:spPr bwMode="auto">
          <a:xfrm>
            <a:off x="3203575" y="1916113"/>
            <a:ext cx="144463" cy="927100"/>
          </a:xfrm>
          <a:prstGeom prst="rightBracket">
            <a:avLst>
              <a:gd name="adj" fmla="val 5348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a:p>
        </p:txBody>
      </p:sp>
      <p:sp>
        <p:nvSpPr>
          <p:cNvPr id="18436" name="AutoShape 4"/>
          <p:cNvSpPr/>
          <p:nvPr/>
        </p:nvSpPr>
        <p:spPr bwMode="auto">
          <a:xfrm>
            <a:off x="3276600" y="2997200"/>
            <a:ext cx="76200" cy="990600"/>
          </a:xfrm>
          <a:prstGeom prst="rightBracket">
            <a:avLst>
              <a:gd name="adj" fmla="val 108333"/>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a:p>
        </p:txBody>
      </p:sp>
      <p:sp>
        <p:nvSpPr>
          <p:cNvPr id="18437" name="AutoShape 5"/>
          <p:cNvSpPr/>
          <p:nvPr/>
        </p:nvSpPr>
        <p:spPr bwMode="auto">
          <a:xfrm>
            <a:off x="3276600" y="4149725"/>
            <a:ext cx="79375" cy="1079500"/>
          </a:xfrm>
          <a:prstGeom prst="rightBracket">
            <a:avLst>
              <a:gd name="adj" fmla="val 113333"/>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a:p>
        </p:txBody>
      </p:sp>
      <p:sp>
        <p:nvSpPr>
          <p:cNvPr id="18438" name="Line 6"/>
          <p:cNvSpPr>
            <a:spLocks noChangeShapeType="1"/>
          </p:cNvSpPr>
          <p:nvPr/>
        </p:nvSpPr>
        <p:spPr bwMode="auto">
          <a:xfrm>
            <a:off x="3419475" y="2349500"/>
            <a:ext cx="1368425" cy="1588"/>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39" name="Line 7"/>
          <p:cNvSpPr>
            <a:spLocks noChangeShapeType="1"/>
          </p:cNvSpPr>
          <p:nvPr/>
        </p:nvSpPr>
        <p:spPr bwMode="auto">
          <a:xfrm flipV="1">
            <a:off x="3348038" y="3500438"/>
            <a:ext cx="1295400" cy="1587"/>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0" name="Line 8"/>
          <p:cNvSpPr>
            <a:spLocks noChangeShapeType="1"/>
          </p:cNvSpPr>
          <p:nvPr/>
        </p:nvSpPr>
        <p:spPr bwMode="auto">
          <a:xfrm>
            <a:off x="3419475" y="4581525"/>
            <a:ext cx="1296988"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441" name="Line 9"/>
          <p:cNvSpPr>
            <a:spLocks noChangeShapeType="1"/>
          </p:cNvSpPr>
          <p:nvPr/>
        </p:nvSpPr>
        <p:spPr bwMode="auto">
          <a:xfrm>
            <a:off x="3348038" y="1844675"/>
            <a:ext cx="3678237" cy="158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2" name="Line 10"/>
          <p:cNvSpPr>
            <a:spLocks noChangeShapeType="1"/>
          </p:cNvSpPr>
          <p:nvPr/>
        </p:nvSpPr>
        <p:spPr bwMode="auto">
          <a:xfrm>
            <a:off x="7019925" y="1844675"/>
            <a:ext cx="1588" cy="10795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3" name="Line 11"/>
          <p:cNvSpPr>
            <a:spLocks noChangeShapeType="1"/>
          </p:cNvSpPr>
          <p:nvPr/>
        </p:nvSpPr>
        <p:spPr bwMode="auto">
          <a:xfrm>
            <a:off x="6659563" y="2924175"/>
            <a:ext cx="433387" cy="1588"/>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4" name="Line 12"/>
          <p:cNvSpPr>
            <a:spLocks noChangeShapeType="1"/>
          </p:cNvSpPr>
          <p:nvPr/>
        </p:nvSpPr>
        <p:spPr bwMode="auto">
          <a:xfrm>
            <a:off x="7092950" y="2924175"/>
            <a:ext cx="1588" cy="165735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5" name="Line 13"/>
          <p:cNvSpPr>
            <a:spLocks noChangeShapeType="1"/>
          </p:cNvSpPr>
          <p:nvPr/>
        </p:nvSpPr>
        <p:spPr bwMode="auto">
          <a:xfrm>
            <a:off x="6659563" y="2420938"/>
            <a:ext cx="1152525" cy="158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6" name="Line 14"/>
          <p:cNvSpPr>
            <a:spLocks noChangeShapeType="1"/>
          </p:cNvSpPr>
          <p:nvPr/>
        </p:nvSpPr>
        <p:spPr bwMode="auto">
          <a:xfrm flipH="1">
            <a:off x="7812088" y="2420938"/>
            <a:ext cx="1587" cy="216058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7" name="Line 15"/>
          <p:cNvSpPr>
            <a:spLocks noChangeShapeType="1"/>
          </p:cNvSpPr>
          <p:nvPr/>
        </p:nvSpPr>
        <p:spPr bwMode="auto">
          <a:xfrm flipH="1">
            <a:off x="6877050" y="4581525"/>
            <a:ext cx="93503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448" name="Text Box 16"/>
          <p:cNvSpPr txBox="1">
            <a:spLocks noChangeArrowheads="1"/>
          </p:cNvSpPr>
          <p:nvPr/>
        </p:nvSpPr>
        <p:spPr bwMode="auto">
          <a:xfrm>
            <a:off x="2514600" y="3657600"/>
            <a:ext cx="76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endParaRPr lang="zh-CN" altLang="en-US" sz="2400">
              <a:latin typeface="Times New Roman" pitchFamily="18" charset="0"/>
            </a:endParaRPr>
          </a:p>
        </p:txBody>
      </p:sp>
      <p:sp>
        <p:nvSpPr>
          <p:cNvPr id="18449" name="Text Box 17"/>
          <p:cNvSpPr txBox="1">
            <a:spLocks noChangeArrowheads="1"/>
          </p:cNvSpPr>
          <p:nvPr/>
        </p:nvSpPr>
        <p:spPr bwMode="auto">
          <a:xfrm>
            <a:off x="2771775" y="2060575"/>
            <a:ext cx="48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ea typeface="华文仿宋" pitchFamily="2" charset="-122"/>
              </a:rPr>
              <a:t>夫妻</a:t>
            </a:r>
          </a:p>
        </p:txBody>
      </p:sp>
      <p:sp>
        <p:nvSpPr>
          <p:cNvPr id="18450" name="Text Box 18"/>
          <p:cNvSpPr txBox="1">
            <a:spLocks noChangeArrowheads="1"/>
          </p:cNvSpPr>
          <p:nvPr/>
        </p:nvSpPr>
        <p:spPr bwMode="auto">
          <a:xfrm>
            <a:off x="2235200" y="3141663"/>
            <a:ext cx="48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latin typeface="华文仿宋" pitchFamily="2" charset="-122"/>
                <a:ea typeface="华文仿宋" pitchFamily="2" charset="-122"/>
              </a:rPr>
              <a:t>主仆</a:t>
            </a:r>
          </a:p>
        </p:txBody>
      </p:sp>
      <p:sp>
        <p:nvSpPr>
          <p:cNvPr id="18451" name="Text Box 19"/>
          <p:cNvSpPr txBox="1">
            <a:spLocks noChangeArrowheads="1"/>
          </p:cNvSpPr>
          <p:nvPr/>
        </p:nvSpPr>
        <p:spPr bwMode="auto">
          <a:xfrm>
            <a:off x="2555875" y="32845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华文仿宋" pitchFamily="2" charset="-122"/>
                <a:ea typeface="华文仿宋" pitchFamily="2" charset="-122"/>
              </a:rPr>
              <a:t>+</a:t>
            </a:r>
          </a:p>
        </p:txBody>
      </p:sp>
      <p:sp>
        <p:nvSpPr>
          <p:cNvPr id="18452" name="Text Box 20"/>
          <p:cNvSpPr txBox="1">
            <a:spLocks noChangeArrowheads="1"/>
          </p:cNvSpPr>
          <p:nvPr/>
        </p:nvSpPr>
        <p:spPr bwMode="auto">
          <a:xfrm>
            <a:off x="2771775" y="3141663"/>
            <a:ext cx="48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latin typeface="华文仿宋" pitchFamily="2" charset="-122"/>
                <a:ea typeface="华文仿宋" pitchFamily="2" charset="-122"/>
              </a:rPr>
              <a:t>情人</a:t>
            </a:r>
          </a:p>
        </p:txBody>
      </p:sp>
      <p:sp>
        <p:nvSpPr>
          <p:cNvPr id="18453" name="Text Box 21"/>
          <p:cNvSpPr txBox="1">
            <a:spLocks noChangeArrowheads="1"/>
          </p:cNvSpPr>
          <p:nvPr/>
        </p:nvSpPr>
        <p:spPr bwMode="auto">
          <a:xfrm>
            <a:off x="2843213" y="4221163"/>
            <a:ext cx="48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ea typeface="华文仿宋" pitchFamily="2" charset="-122"/>
              </a:rPr>
              <a:t>夫妻</a:t>
            </a:r>
          </a:p>
        </p:txBody>
      </p:sp>
      <p:sp>
        <p:nvSpPr>
          <p:cNvPr id="18454" name="Text Box 22"/>
          <p:cNvSpPr txBox="1">
            <a:spLocks noChangeArrowheads="1"/>
          </p:cNvSpPr>
          <p:nvPr/>
        </p:nvSpPr>
        <p:spPr bwMode="auto">
          <a:xfrm>
            <a:off x="3779838" y="4868863"/>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ea typeface="华文仿宋" pitchFamily="2" charset="-122"/>
              </a:rPr>
              <a:t>（继）父子</a:t>
            </a:r>
          </a:p>
        </p:txBody>
      </p:sp>
      <p:sp>
        <p:nvSpPr>
          <p:cNvPr id="18455" name="Text Box 23"/>
          <p:cNvSpPr txBox="1">
            <a:spLocks noChangeArrowheads="1"/>
          </p:cNvSpPr>
          <p:nvPr/>
        </p:nvSpPr>
        <p:spPr bwMode="auto">
          <a:xfrm>
            <a:off x="7019925" y="2924175"/>
            <a:ext cx="488950"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0000"/>
                </a:solidFill>
                <a:latin typeface="华文仿宋" pitchFamily="2" charset="-122"/>
                <a:ea typeface="华文仿宋" pitchFamily="2" charset="-122"/>
              </a:rPr>
              <a:t>主仆+情人</a:t>
            </a:r>
          </a:p>
        </p:txBody>
      </p:sp>
      <p:sp>
        <p:nvSpPr>
          <p:cNvPr id="18456" name="Text Box 24"/>
          <p:cNvSpPr txBox="1">
            <a:spLocks noChangeArrowheads="1"/>
          </p:cNvSpPr>
          <p:nvPr/>
        </p:nvSpPr>
        <p:spPr bwMode="auto">
          <a:xfrm>
            <a:off x="7812088" y="3141663"/>
            <a:ext cx="488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000" b="1">
                <a:solidFill>
                  <a:srgbClr val="FF0000"/>
                </a:solidFill>
                <a:ea typeface="华文仿宋" pitchFamily="2" charset="-122"/>
              </a:rPr>
              <a:t>主仆</a:t>
            </a:r>
          </a:p>
        </p:txBody>
      </p:sp>
      <p:sp>
        <p:nvSpPr>
          <p:cNvPr id="18457" name="AutoShape 25"/>
          <p:cNvSpPr/>
          <p:nvPr/>
        </p:nvSpPr>
        <p:spPr bwMode="auto">
          <a:xfrm>
            <a:off x="4716463" y="2924175"/>
            <a:ext cx="73025" cy="1081088"/>
          </a:xfrm>
          <a:prstGeom prst="leftBracket">
            <a:avLst>
              <a:gd name="adj" fmla="val 12337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a:p>
        </p:txBody>
      </p:sp>
      <p:sp>
        <p:nvSpPr>
          <p:cNvPr id="18458" name="Text Box 26"/>
          <p:cNvSpPr txBox="1">
            <a:spLocks noChangeArrowheads="1"/>
          </p:cNvSpPr>
          <p:nvPr/>
        </p:nvSpPr>
        <p:spPr bwMode="auto">
          <a:xfrm>
            <a:off x="4859338" y="1473200"/>
            <a:ext cx="21320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0000"/>
                </a:solidFill>
                <a:latin typeface="华文仿宋" pitchFamily="2" charset="-122"/>
                <a:ea typeface="华文仿宋" pitchFamily="2" charset="-122"/>
              </a:rPr>
              <a:t>（继）母子+情人</a:t>
            </a:r>
          </a:p>
        </p:txBody>
      </p:sp>
    </p:spTree>
    <p:extLst>
      <p:ext uri="{BB962C8B-B14F-4D97-AF65-F5344CB8AC3E}">
        <p14:creationId xmlns:p14="http://schemas.microsoft.com/office/powerpoint/2010/main" val="1789328851"/>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19458" name="Rectangle 2"/>
          <p:cNvSpPr>
            <a:spLocks noGrp="1" noChangeArrowheads="1"/>
          </p:cNvSpPr>
          <p:nvPr>
            <p:ph type="title" idx="4294967295"/>
          </p:nvPr>
        </p:nvSpPr>
        <p:spPr/>
        <p:txBody>
          <a:bodyPr>
            <a:normAutofit fontScale="90000"/>
          </a:bodyPr>
          <a:lstStyle/>
          <a:p>
            <a:pPr eaLnBrk="1" hangingPunct="1"/>
            <a:r>
              <a:rPr lang="zh-CN" sz="4800" b="1" smtClean="0">
                <a:latin typeface="方正隶二简体"/>
                <a:ea typeface="方正隶二简体"/>
                <a:cs typeface="方正隶二简体"/>
              </a:rPr>
              <a:t>本课</a:t>
            </a:r>
            <a:r>
              <a:rPr lang="zh-CN" altLang="zh-CN" sz="4800" b="1" smtClean="0">
                <a:ea typeface="方正隶二简体"/>
                <a:cs typeface="方正隶二简体"/>
              </a:rPr>
              <a:t>—</a:t>
            </a:r>
            <a:r>
              <a:rPr lang="zh-CN" sz="4800" b="1" smtClean="0">
                <a:latin typeface="方正隶二简体"/>
                <a:ea typeface="方正隶二简体"/>
                <a:cs typeface="方正隶二简体"/>
              </a:rPr>
              <a:t>四幕中的第二幕和</a:t>
            </a:r>
            <a:br>
              <a:rPr lang="zh-CN" sz="4800" b="1" smtClean="0">
                <a:latin typeface="方正隶二简体"/>
                <a:ea typeface="方正隶二简体"/>
                <a:cs typeface="方正隶二简体"/>
              </a:rPr>
            </a:br>
            <a:r>
              <a:rPr lang="zh-CN" sz="4800" b="1" smtClean="0">
                <a:latin typeface="方正隶二简体"/>
                <a:ea typeface="方正隶二简体"/>
                <a:cs typeface="方正隶二简体"/>
              </a:rPr>
              <a:t>        四场中的第二场</a:t>
            </a:r>
            <a:endParaRPr lang="zh-CN" smtClean="0"/>
          </a:p>
        </p:txBody>
      </p:sp>
      <p:sp>
        <p:nvSpPr>
          <p:cNvPr id="21507" name="Rectangle 4"/>
          <p:cNvSpPr>
            <a:spLocks noGrp="1" noChangeArrowheads="1"/>
          </p:cNvSpPr>
          <p:nvPr>
            <p:ph type="body" sz="half" idx="4294967295"/>
          </p:nvPr>
        </p:nvSpPr>
        <p:spPr>
          <a:xfrm>
            <a:off x="4652963" y="1600200"/>
            <a:ext cx="4033837" cy="4525963"/>
          </a:xfrm>
        </p:spPr>
        <p:txBody>
          <a:bodyPr/>
          <a:lstStyle/>
          <a:p>
            <a:pPr eaLnBrk="1" hangingPunct="1"/>
            <a:r>
              <a:rPr lang="zh-CN" sz="2800" b="1" smtClean="0">
                <a:ea typeface="楷体_GB2312"/>
                <a:cs typeface="楷体_GB2312"/>
              </a:rPr>
              <a:t>剧本共有四幕，课文选自第二幕。</a:t>
            </a:r>
          </a:p>
          <a:p>
            <a:pPr eaLnBrk="1" hangingPunct="1"/>
            <a:r>
              <a:rPr lang="zh-CN" sz="2800" b="1" smtClean="0">
                <a:ea typeface="楷体_GB2312"/>
                <a:cs typeface="楷体_GB2312"/>
              </a:rPr>
              <a:t>这一幕有</a:t>
            </a:r>
            <a:r>
              <a:rPr lang="zh-CN" sz="2800" b="1" u="sng" smtClean="0">
                <a:ea typeface="楷体_GB2312"/>
                <a:cs typeface="楷体_GB2312"/>
              </a:rPr>
              <a:t>周萍与四凤的约会，繁漪与周萍的交锋，鲁侍萍与周朴园的</a:t>
            </a:r>
            <a:r>
              <a:rPr lang="zh-CN" altLang="en-US" sz="2800" b="1" u="sng" smtClean="0">
                <a:ea typeface="楷体_GB2312"/>
                <a:cs typeface="楷体_GB2312"/>
              </a:rPr>
              <a:t>再</a:t>
            </a:r>
            <a:r>
              <a:rPr lang="zh-CN" sz="2800" b="1" u="sng" smtClean="0">
                <a:ea typeface="楷体_GB2312"/>
                <a:cs typeface="楷体_GB2312"/>
              </a:rPr>
              <a:t>相遇，鲁大海闯进客厅</a:t>
            </a:r>
            <a:r>
              <a:rPr lang="zh-CN" sz="2800" b="1" smtClean="0">
                <a:ea typeface="楷体_GB2312"/>
                <a:cs typeface="楷体_GB2312"/>
              </a:rPr>
              <a:t>等四个场面，课文选的是后两个场面。</a:t>
            </a:r>
          </a:p>
        </p:txBody>
      </p:sp>
      <p:pic>
        <p:nvPicPr>
          <p:cNvPr id="19460" name="Picture 5" descr="12033_m"/>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981200"/>
            <a:ext cx="46434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8933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additive="base">
                                        <p:cTn id="13" dur="500" fill="hold"/>
                                        <p:tgtEl>
                                          <p:spTgt spid="2150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150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ChangeArrowheads="1"/>
          </p:cNvSpPr>
          <p:nvPr/>
        </p:nvSpPr>
        <p:spPr bwMode="auto">
          <a:xfrm>
            <a:off x="609600" y="457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defRPr/>
            </a:pPr>
            <a:r>
              <a:rPr lang="zh-CN" sz="4800" b="1">
                <a:solidFill>
                  <a:srgbClr val="FF0000"/>
                </a:solidFill>
                <a:effectLst>
                  <a:outerShdw blurRad="38100" dist="38100" dir="2700000" algn="tl">
                    <a:srgbClr val="C0C0C0"/>
                  </a:outerShdw>
                </a:effectLst>
                <a:ea typeface="黑体" pitchFamily="49" charset="-122"/>
              </a:rPr>
              <a:t>第二幕话剧的场次</a:t>
            </a:r>
            <a:r>
              <a:rPr lang="zh-CN" sz="4800" b="1">
                <a:effectLst>
                  <a:outerShdw blurRad="38100" dist="38100" dir="2700000" algn="tl">
                    <a:srgbClr val="C0C0C0"/>
                  </a:outerShdw>
                </a:effectLst>
              </a:rPr>
              <a:t> </a:t>
            </a:r>
          </a:p>
        </p:txBody>
      </p:sp>
      <p:sp>
        <p:nvSpPr>
          <p:cNvPr id="24579" name="Rectangle 3"/>
          <p:cNvSpPr>
            <a:spLocks noChangeArrowheads="1"/>
          </p:cNvSpPr>
          <p:nvPr/>
        </p:nvSpPr>
        <p:spPr bwMode="auto">
          <a:xfrm>
            <a:off x="914400" y="2209800"/>
            <a:ext cx="80772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sz="4000" b="1">
                <a:solidFill>
                  <a:srgbClr val="006600"/>
                </a:solidFill>
                <a:effectLst>
                  <a:outerShdw blurRad="38100" dist="38100" dir="2700000" algn="tl">
                    <a:srgbClr val="C0C0C0"/>
                  </a:outerShdw>
                </a:effectLst>
                <a:latin typeface="隶书" pitchFamily="49" charset="-122"/>
                <a:ea typeface="隶书" pitchFamily="49" charset="-122"/>
              </a:rPr>
              <a:t>第二幕：周鲁两家的冲突</a:t>
            </a:r>
          </a:p>
          <a:p>
            <a:pPr algn="just">
              <a:defRPr/>
            </a:pPr>
            <a:r>
              <a:rPr lang="zh-CN" sz="3200" b="1">
                <a:solidFill>
                  <a:srgbClr val="CC0099"/>
                </a:solidFill>
                <a:effectLst>
                  <a:outerShdw blurRad="38100" dist="38100" dir="2700000" algn="tl">
                    <a:srgbClr val="C0C0C0"/>
                  </a:outerShdw>
                </a:effectLst>
                <a:latin typeface="隶书" pitchFamily="49" charset="-122"/>
                <a:ea typeface="隶书" pitchFamily="49" charset="-122"/>
              </a:rPr>
              <a:t>第一场：</a:t>
            </a:r>
            <a:r>
              <a:rPr lang="zh-CN" sz="3200" b="1">
                <a:solidFill>
                  <a:srgbClr val="000000"/>
                </a:solidFill>
                <a:effectLst>
                  <a:outerShdw blurRad="38100" dist="38100" dir="2700000" algn="tl">
                    <a:srgbClr val="C0C0C0"/>
                  </a:outerShdw>
                </a:effectLst>
                <a:latin typeface="隶书" pitchFamily="49" charset="-122"/>
                <a:ea typeface="隶书" pitchFamily="49" charset="-122"/>
              </a:rPr>
              <a:t>三十年后周朴园与鲁侍萍的再次</a:t>
            </a:r>
            <a:br>
              <a:rPr lang="zh-CN" sz="3200" b="1">
                <a:solidFill>
                  <a:srgbClr val="000000"/>
                </a:solidFill>
                <a:effectLst>
                  <a:outerShdw blurRad="38100" dist="38100" dir="2700000" algn="tl">
                    <a:srgbClr val="C0C0C0"/>
                  </a:outerShdw>
                </a:effectLst>
                <a:latin typeface="隶书" pitchFamily="49" charset="-122"/>
                <a:ea typeface="隶书" pitchFamily="49" charset="-122"/>
              </a:rPr>
            </a:br>
            <a:r>
              <a:rPr lang="zh-CN" sz="3200" b="1">
                <a:solidFill>
                  <a:srgbClr val="000000"/>
                </a:solidFill>
                <a:effectLst>
                  <a:outerShdw blurRad="38100" dist="38100" dir="2700000" algn="tl">
                    <a:srgbClr val="C0C0C0"/>
                  </a:outerShdw>
                </a:effectLst>
                <a:latin typeface="隶书" pitchFamily="49" charset="-122"/>
                <a:ea typeface="隶书" pitchFamily="49" charset="-122"/>
              </a:rPr>
              <a:t>        相见。</a:t>
            </a:r>
          </a:p>
          <a:p>
            <a:pPr>
              <a:defRPr/>
            </a:pPr>
            <a:r>
              <a:rPr lang="zh-CN" sz="3200" b="1">
                <a:solidFill>
                  <a:srgbClr val="000000"/>
                </a:solidFill>
                <a:effectLst>
                  <a:outerShdw blurRad="38100" dist="38100" dir="2700000" algn="tl">
                    <a:srgbClr val="C0C0C0"/>
                  </a:outerShdw>
                </a:effectLst>
                <a:latin typeface="隶书" pitchFamily="49" charset="-122"/>
                <a:ea typeface="隶书" pitchFamily="49" charset="-122"/>
              </a:rPr>
              <a:t>       （</a:t>
            </a:r>
            <a:r>
              <a:rPr lang="zh-CN" sz="3200" b="1">
                <a:solidFill>
                  <a:srgbClr val="FF0000"/>
                </a:solidFill>
                <a:effectLst>
                  <a:outerShdw blurRad="38100" dist="38100" dir="2700000" algn="tl">
                    <a:srgbClr val="C0C0C0"/>
                  </a:outerShdw>
                </a:effectLst>
                <a:latin typeface="隶书" pitchFamily="49" charset="-122"/>
                <a:ea typeface="隶书" pitchFamily="49" charset="-122"/>
              </a:rPr>
              <a:t>昔日情人，意外重逢</a:t>
            </a:r>
            <a:r>
              <a:rPr lang="zh-CN" sz="3200" b="1">
                <a:solidFill>
                  <a:srgbClr val="000000"/>
                </a:solidFill>
                <a:effectLst>
                  <a:outerShdw blurRad="38100" dist="38100" dir="2700000" algn="tl">
                    <a:srgbClr val="C0C0C0"/>
                  </a:outerShdw>
                </a:effectLst>
                <a:latin typeface="隶书" pitchFamily="49" charset="-122"/>
                <a:ea typeface="隶书" pitchFamily="49" charset="-122"/>
              </a:rPr>
              <a:t>。）</a:t>
            </a:r>
          </a:p>
          <a:p>
            <a:pPr>
              <a:defRPr/>
            </a:pPr>
            <a:r>
              <a:rPr lang="zh-CN" sz="3200" b="1">
                <a:solidFill>
                  <a:srgbClr val="CC0099"/>
                </a:solidFill>
                <a:effectLst>
                  <a:outerShdw blurRad="38100" dist="38100" dir="2700000" algn="tl">
                    <a:srgbClr val="C0C0C0"/>
                  </a:outerShdw>
                </a:effectLst>
                <a:latin typeface="隶书" pitchFamily="49" charset="-122"/>
                <a:ea typeface="隶书" pitchFamily="49" charset="-122"/>
              </a:rPr>
              <a:t>第二场：</a:t>
            </a:r>
            <a:r>
              <a:rPr lang="zh-CN" sz="3200" b="1">
                <a:solidFill>
                  <a:srgbClr val="000000"/>
                </a:solidFill>
                <a:effectLst>
                  <a:outerShdw blurRad="38100" dist="38100" dir="2700000" algn="tl">
                    <a:srgbClr val="C0C0C0"/>
                  </a:outerShdw>
                </a:effectLst>
                <a:latin typeface="隶书" pitchFamily="49" charset="-122"/>
                <a:ea typeface="隶书" pitchFamily="49" charset="-122"/>
              </a:rPr>
              <a:t>周朴园同鲁大海针锋相对的斗争冲突。</a:t>
            </a:r>
          </a:p>
          <a:p>
            <a:pPr>
              <a:defRPr/>
            </a:pPr>
            <a:r>
              <a:rPr lang="zh-CN" sz="3200" b="1">
                <a:solidFill>
                  <a:srgbClr val="000000"/>
                </a:solidFill>
                <a:effectLst>
                  <a:outerShdw blurRad="38100" dist="38100" dir="2700000" algn="tl">
                    <a:srgbClr val="C0C0C0"/>
                  </a:outerShdw>
                </a:effectLst>
                <a:latin typeface="隶书" pitchFamily="49" charset="-122"/>
                <a:ea typeface="隶书" pitchFamily="49" charset="-122"/>
              </a:rPr>
              <a:t>       （</a:t>
            </a:r>
            <a:r>
              <a:rPr lang="zh-CN" sz="3200" b="1">
                <a:solidFill>
                  <a:srgbClr val="FF0000"/>
                </a:solidFill>
                <a:effectLst>
                  <a:outerShdw blurRad="38100" dist="38100" dir="2700000" algn="tl">
                    <a:srgbClr val="C0C0C0"/>
                  </a:outerShdw>
                </a:effectLst>
                <a:latin typeface="隶书" pitchFamily="49" charset="-122"/>
                <a:ea typeface="隶书" pitchFamily="49" charset="-122"/>
              </a:rPr>
              <a:t>父子反目，亲人难认</a:t>
            </a:r>
            <a:r>
              <a:rPr lang="zh-CN" sz="3200" b="1">
                <a:solidFill>
                  <a:srgbClr val="000000"/>
                </a:solidFill>
                <a:effectLst>
                  <a:outerShdw blurRad="38100" dist="38100" dir="2700000" algn="tl">
                    <a:srgbClr val="C0C0C0"/>
                  </a:outerShdw>
                </a:effectLst>
                <a:latin typeface="隶书" pitchFamily="49" charset="-122"/>
                <a:ea typeface="隶书" pitchFamily="49" charset="-122"/>
              </a:rPr>
              <a:t>。）</a:t>
            </a:r>
          </a:p>
        </p:txBody>
      </p:sp>
    </p:spTree>
    <p:extLst>
      <p:ext uri="{BB962C8B-B14F-4D97-AF65-F5344CB8AC3E}">
        <p14:creationId xmlns:p14="http://schemas.microsoft.com/office/powerpoint/2010/main" val="4061743197"/>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a:spLocks noChangeArrowheads="1"/>
          </p:cNvSpPr>
          <p:nvPr/>
        </p:nvSpPr>
        <p:spPr bwMode="auto">
          <a:xfrm>
            <a:off x="1258888" y="1052513"/>
            <a:ext cx="684212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4800">
                <a:latin typeface="Times New Roman" pitchFamily="18" charset="0"/>
              </a:rPr>
              <a:t>戏剧冲突 的分类:</a:t>
            </a:r>
          </a:p>
        </p:txBody>
      </p:sp>
      <p:sp>
        <p:nvSpPr>
          <p:cNvPr id="13315" name="Text Box 3"/>
          <p:cNvSpPr txBox="1">
            <a:spLocks noChangeArrowheads="1"/>
          </p:cNvSpPr>
          <p:nvPr/>
        </p:nvSpPr>
        <p:spPr bwMode="auto">
          <a:xfrm>
            <a:off x="900113" y="2492375"/>
            <a:ext cx="9217025"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sz="4000" b="1">
                <a:latin typeface="Times New Roman" pitchFamily="18" charset="0"/>
              </a:rPr>
              <a:t>人物与人物之间 的冲突；</a:t>
            </a:r>
          </a:p>
          <a:p>
            <a:pPr eaLnBrk="1" hangingPunct="1">
              <a:spcBef>
                <a:spcPct val="50000"/>
              </a:spcBef>
            </a:pPr>
            <a:r>
              <a:rPr lang="zh-CN" sz="4000" b="1">
                <a:latin typeface="Times New Roman" pitchFamily="18" charset="0"/>
              </a:rPr>
              <a:t>人物与环境之间 的冲突；</a:t>
            </a:r>
          </a:p>
          <a:p>
            <a:pPr eaLnBrk="1" hangingPunct="1">
              <a:spcBef>
                <a:spcPct val="50000"/>
              </a:spcBef>
            </a:pPr>
            <a:r>
              <a:rPr lang="zh-CN" sz="4000" b="1">
                <a:latin typeface="Times New Roman" pitchFamily="18" charset="0"/>
              </a:rPr>
              <a:t>人物内心的各种动机之间的 冲突。</a:t>
            </a:r>
          </a:p>
        </p:txBody>
      </p:sp>
    </p:spTree>
    <p:extLst>
      <p:ext uri="{BB962C8B-B14F-4D97-AF65-F5344CB8AC3E}">
        <p14:creationId xmlns:p14="http://schemas.microsoft.com/office/powerpoint/2010/main" val="1678564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1000" fill="hold"/>
                                        <p:tgtEl>
                                          <p:spTgt spid="13315"/>
                                        </p:tgtEl>
                                        <p:attrNameLst>
                                          <p:attrName>ppt_w</p:attrName>
                                        </p:attrNameLst>
                                      </p:cBhvr>
                                      <p:tavLst>
                                        <p:tav tm="0">
                                          <p:val>
                                            <p:fltVal val="0"/>
                                          </p:val>
                                        </p:tav>
                                        <p:tav tm="100000">
                                          <p:val>
                                            <p:strVal val="#ppt_w"/>
                                          </p:val>
                                        </p:tav>
                                      </p:tavLst>
                                    </p:anim>
                                    <p:anim calcmode="lin" valueType="num">
                                      <p:cBhvr>
                                        <p:cTn id="8" dur="1000" fill="hold"/>
                                        <p:tgtEl>
                                          <p:spTgt spid="13315"/>
                                        </p:tgtEl>
                                        <p:attrNameLst>
                                          <p:attrName>ppt_h</p:attrName>
                                        </p:attrNameLst>
                                      </p:cBhvr>
                                      <p:tavLst>
                                        <p:tav tm="0">
                                          <p:val>
                                            <p:fltVal val="0"/>
                                          </p:val>
                                        </p:tav>
                                        <p:tav tm="100000">
                                          <p:val>
                                            <p:strVal val="#ppt_h"/>
                                          </p:val>
                                        </p:tav>
                                      </p:tavLst>
                                    </p:anim>
                                    <p:anim calcmode="lin" valueType="num">
                                      <p:cBhvr>
                                        <p:cTn id="9" dur="1000" fill="hold"/>
                                        <p:tgtEl>
                                          <p:spTgt spid="133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3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5602" name="Rectangle 2"/>
          <p:cNvSpPr>
            <a:spLocks noGrp="1" noChangeArrowheads="1"/>
          </p:cNvSpPr>
          <p:nvPr>
            <p:ph type="title" idx="4294967295"/>
          </p:nvPr>
        </p:nvSpPr>
        <p:spPr>
          <a:xfrm>
            <a:off x="2916238" y="188913"/>
            <a:ext cx="2895600" cy="1143000"/>
          </a:xfrm>
        </p:spPr>
        <p:txBody>
          <a:bodyPr/>
          <a:lstStyle/>
          <a:p>
            <a:pPr eaLnBrk="1" hangingPunct="1"/>
            <a:r>
              <a:rPr lang="zh-CN" sz="4000" b="1" smtClean="0">
                <a:solidFill>
                  <a:srgbClr val="0000FF"/>
                </a:solidFill>
                <a:ea typeface="华文中宋" pitchFamily="2" charset="-122"/>
              </a:rPr>
              <a:t>戏剧冲突</a:t>
            </a:r>
          </a:p>
        </p:txBody>
      </p:sp>
      <p:sp>
        <p:nvSpPr>
          <p:cNvPr id="25603" name="Text Box 3"/>
          <p:cNvSpPr txBox="1">
            <a:spLocks noChangeArrowheads="1"/>
          </p:cNvSpPr>
          <p:nvPr/>
        </p:nvSpPr>
        <p:spPr bwMode="auto">
          <a:xfrm>
            <a:off x="611188" y="1125538"/>
            <a:ext cx="8120062"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2400">
                <a:latin typeface="Times New Roman" pitchFamily="18" charset="0"/>
              </a:rPr>
              <a:t>        </a:t>
            </a:r>
            <a:r>
              <a:rPr lang="zh-CN" altLang="en-US" sz="2800" b="1">
                <a:solidFill>
                  <a:srgbClr val="663300"/>
                </a:solidFill>
                <a:latin typeface="Times New Roman" pitchFamily="18" charset="0"/>
              </a:rPr>
              <a:t>思考：本场戏有那几对矛盾冲突？出场人物间有着怎样的关系？这种关系背后隐藏着怎样的社会矛盾？</a:t>
            </a:r>
          </a:p>
        </p:txBody>
      </p:sp>
      <p:sp>
        <p:nvSpPr>
          <p:cNvPr id="25604" name="AutoShape 4"/>
          <p:cNvSpPr>
            <a:spLocks noChangeArrowheads="1"/>
          </p:cNvSpPr>
          <p:nvPr/>
        </p:nvSpPr>
        <p:spPr bwMode="auto">
          <a:xfrm flipH="1" flipV="1">
            <a:off x="1547813" y="2636838"/>
            <a:ext cx="6477000" cy="3733800"/>
          </a:xfrm>
          <a:prstGeom prst="rtTriangle">
            <a:avLst/>
          </a:prstGeom>
          <a:solidFill>
            <a:srgbClr val="9999FF"/>
          </a:solidFill>
          <a:ln w="9525">
            <a:solidFill>
              <a:schemeClr val="tx1"/>
            </a:solidFill>
            <a:miter lim="800000"/>
          </a:ln>
        </p:spPr>
        <p:txBody>
          <a:bodyPr wrap="none" anchor="ctr"/>
          <a:lstStyle/>
          <a:p>
            <a:endParaRPr lang="zh-CN" altLang="zh-CN"/>
          </a:p>
        </p:txBody>
      </p:sp>
      <p:sp>
        <p:nvSpPr>
          <p:cNvPr id="25605" name="Oval 5"/>
          <p:cNvSpPr>
            <a:spLocks noChangeArrowheads="1"/>
          </p:cNvSpPr>
          <p:nvPr/>
        </p:nvSpPr>
        <p:spPr bwMode="auto">
          <a:xfrm>
            <a:off x="4114800" y="2667000"/>
            <a:ext cx="1465263" cy="1066800"/>
          </a:xfrm>
          <a:prstGeom prst="ellipse">
            <a:avLst/>
          </a:prstGeom>
          <a:solidFill>
            <a:schemeClr val="accent1"/>
          </a:solidFill>
          <a:ln w="9525">
            <a:solidFill>
              <a:schemeClr val="tx1"/>
            </a:solidFill>
            <a:round/>
          </a:ln>
        </p:spPr>
        <p:txBody>
          <a:bodyPr wrap="none" anchor="ctr"/>
          <a:lstStyle/>
          <a:p>
            <a:pPr algn="ctr"/>
            <a:r>
              <a:rPr lang="zh-CN" sz="2400" b="1">
                <a:latin typeface="Times New Roman" pitchFamily="18" charset="0"/>
              </a:rPr>
              <a:t>周朴园</a:t>
            </a:r>
          </a:p>
        </p:txBody>
      </p:sp>
      <p:sp>
        <p:nvSpPr>
          <p:cNvPr id="25606" name="AutoShape 6"/>
          <p:cNvSpPr>
            <a:spLocks noChangeArrowheads="1"/>
          </p:cNvSpPr>
          <p:nvPr/>
        </p:nvSpPr>
        <p:spPr bwMode="auto">
          <a:xfrm>
            <a:off x="1600200" y="2667000"/>
            <a:ext cx="6477000" cy="3733800"/>
          </a:xfrm>
          <a:prstGeom prst="rtTriangle">
            <a:avLst/>
          </a:prstGeom>
          <a:solidFill>
            <a:schemeClr val="accent1"/>
          </a:solidFill>
          <a:ln w="9525">
            <a:solidFill>
              <a:schemeClr val="tx1"/>
            </a:solidFill>
            <a:miter lim="800000"/>
          </a:ln>
        </p:spPr>
        <p:txBody>
          <a:bodyPr wrap="none" anchor="ctr"/>
          <a:lstStyle/>
          <a:p>
            <a:endParaRPr lang="zh-CN" altLang="zh-CN"/>
          </a:p>
        </p:txBody>
      </p:sp>
      <p:sp>
        <p:nvSpPr>
          <p:cNvPr id="25607" name="Oval 7"/>
          <p:cNvSpPr>
            <a:spLocks noChangeArrowheads="1"/>
          </p:cNvSpPr>
          <p:nvPr/>
        </p:nvSpPr>
        <p:spPr bwMode="auto">
          <a:xfrm>
            <a:off x="1981200" y="3962400"/>
            <a:ext cx="1582738" cy="1066800"/>
          </a:xfrm>
          <a:prstGeom prst="ellipse">
            <a:avLst/>
          </a:prstGeom>
          <a:solidFill>
            <a:srgbClr val="0000FF"/>
          </a:solidFill>
          <a:ln w="9525">
            <a:solidFill>
              <a:schemeClr val="tx1"/>
            </a:solidFill>
            <a:round/>
          </a:ln>
        </p:spPr>
        <p:txBody>
          <a:bodyPr wrap="none" anchor="ctr"/>
          <a:lstStyle/>
          <a:p>
            <a:pPr algn="ctr"/>
            <a:r>
              <a:rPr lang="zh-CN" sz="2400" b="1">
                <a:solidFill>
                  <a:schemeClr val="bg1"/>
                </a:solidFill>
                <a:latin typeface="Times New Roman" pitchFamily="18" charset="0"/>
              </a:rPr>
              <a:t>鲁大海</a:t>
            </a:r>
          </a:p>
        </p:txBody>
      </p:sp>
      <p:sp>
        <p:nvSpPr>
          <p:cNvPr id="25608" name="Oval 8"/>
          <p:cNvSpPr>
            <a:spLocks noChangeArrowheads="1"/>
          </p:cNvSpPr>
          <p:nvPr/>
        </p:nvSpPr>
        <p:spPr bwMode="auto">
          <a:xfrm>
            <a:off x="6324600" y="3962400"/>
            <a:ext cx="1487488" cy="1066800"/>
          </a:xfrm>
          <a:prstGeom prst="ellipse">
            <a:avLst/>
          </a:prstGeom>
          <a:solidFill>
            <a:srgbClr val="996633"/>
          </a:solidFill>
          <a:ln w="9525">
            <a:solidFill>
              <a:schemeClr val="tx1"/>
            </a:solidFill>
            <a:round/>
          </a:ln>
        </p:spPr>
        <p:txBody>
          <a:bodyPr wrap="none" anchor="ctr"/>
          <a:lstStyle/>
          <a:p>
            <a:pPr algn="ctr"/>
            <a:r>
              <a:rPr lang="zh-CN" sz="2400" b="1">
                <a:solidFill>
                  <a:schemeClr val="bg1"/>
                </a:solidFill>
                <a:latin typeface="Times New Roman" pitchFamily="18" charset="0"/>
              </a:rPr>
              <a:t>周   萍</a:t>
            </a:r>
          </a:p>
        </p:txBody>
      </p:sp>
      <p:sp>
        <p:nvSpPr>
          <p:cNvPr id="25609" name="Oval 9"/>
          <p:cNvSpPr>
            <a:spLocks noChangeArrowheads="1"/>
          </p:cNvSpPr>
          <p:nvPr/>
        </p:nvSpPr>
        <p:spPr bwMode="auto">
          <a:xfrm>
            <a:off x="4191000" y="5181600"/>
            <a:ext cx="1820863" cy="1066800"/>
          </a:xfrm>
          <a:prstGeom prst="ellipse">
            <a:avLst/>
          </a:prstGeom>
          <a:solidFill>
            <a:srgbClr val="F18DDE"/>
          </a:solidFill>
          <a:ln w="9525">
            <a:solidFill>
              <a:schemeClr val="tx1"/>
            </a:solidFill>
            <a:round/>
          </a:ln>
        </p:spPr>
        <p:txBody>
          <a:bodyPr wrap="none" anchor="ctr"/>
          <a:lstStyle/>
          <a:p>
            <a:pPr algn="ctr"/>
            <a:r>
              <a:rPr lang="zh-CN" sz="2400" b="1">
                <a:latin typeface="Times New Roman" pitchFamily="18" charset="0"/>
              </a:rPr>
              <a:t>鲁侍萍</a:t>
            </a:r>
          </a:p>
        </p:txBody>
      </p:sp>
      <p:cxnSp>
        <p:nvCxnSpPr>
          <p:cNvPr id="25610" name="AutoShape 10"/>
          <p:cNvCxnSpPr>
            <a:cxnSpLocks noChangeShapeType="1"/>
          </p:cNvCxnSpPr>
          <p:nvPr/>
        </p:nvCxnSpPr>
        <p:spPr bwMode="auto">
          <a:xfrm flipH="1">
            <a:off x="4724400" y="3657600"/>
            <a:ext cx="0" cy="1600200"/>
          </a:xfrm>
          <a:prstGeom prst="straightConnector1">
            <a:avLst/>
          </a:prstGeom>
          <a:noFill/>
          <a:ln w="38100">
            <a:solidFill>
              <a:srgbClr val="0000FF"/>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1" name="AutoShape 11"/>
          <p:cNvCxnSpPr>
            <a:cxnSpLocks noChangeShapeType="1"/>
            <a:stCxn id="25605" idx="3"/>
            <a:endCxn id="25607" idx="7"/>
          </p:cNvCxnSpPr>
          <p:nvPr/>
        </p:nvCxnSpPr>
        <p:spPr bwMode="auto">
          <a:xfrm flipH="1">
            <a:off x="3332163" y="3578225"/>
            <a:ext cx="996950" cy="539750"/>
          </a:xfrm>
          <a:prstGeom prst="straightConnector1">
            <a:avLst/>
          </a:prstGeom>
          <a:noFill/>
          <a:ln w="38100">
            <a:solidFill>
              <a:schemeClr val="folHlink"/>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2" name="AutoShape 12"/>
          <p:cNvCxnSpPr>
            <a:cxnSpLocks noChangeShapeType="1"/>
            <a:stCxn id="25607" idx="6"/>
            <a:endCxn id="25608" idx="2"/>
          </p:cNvCxnSpPr>
          <p:nvPr/>
        </p:nvCxnSpPr>
        <p:spPr bwMode="auto">
          <a:xfrm>
            <a:off x="3563938" y="4495800"/>
            <a:ext cx="2760662" cy="0"/>
          </a:xfrm>
          <a:prstGeom prst="straightConnector1">
            <a:avLst/>
          </a:prstGeom>
          <a:noFill/>
          <a:ln w="38100">
            <a:solidFill>
              <a:schemeClr val="tx2"/>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3" name="AutoShape 13"/>
          <p:cNvCxnSpPr>
            <a:cxnSpLocks noChangeShapeType="1"/>
            <a:stCxn id="25608" idx="3"/>
          </p:cNvCxnSpPr>
          <p:nvPr/>
        </p:nvCxnSpPr>
        <p:spPr bwMode="auto">
          <a:xfrm flipH="1">
            <a:off x="5243513" y="4873625"/>
            <a:ext cx="1298575" cy="463550"/>
          </a:xfrm>
          <a:prstGeom prst="straightConnector1">
            <a:avLst/>
          </a:prstGeom>
          <a:noFill/>
          <a:ln w="38100">
            <a:solidFill>
              <a:srgbClr val="996633"/>
            </a:solidFill>
            <a:round/>
            <a:headEnd type="triangle" w="med" len="med"/>
            <a:tailEnd type="triangle" w="med" len="med"/>
          </a:ln>
          <a:extLst>
            <a:ext uri="{909E8E84-426E-40DD-AFC4-6F175D3DCCD1}">
              <a14:hiddenFill xmlns:a14="http://schemas.microsoft.com/office/drawing/2010/main">
                <a:noFill/>
              </a14:hiddenFill>
            </a:ext>
          </a:extLst>
        </p:spPr>
      </p:cxnSp>
      <p:sp>
        <p:nvSpPr>
          <p:cNvPr id="25614" name="Rectangle 14"/>
          <p:cNvSpPr>
            <a:spLocks noChangeArrowheads="1"/>
          </p:cNvSpPr>
          <p:nvPr/>
        </p:nvSpPr>
        <p:spPr bwMode="auto">
          <a:xfrm>
            <a:off x="2590800" y="3429000"/>
            <a:ext cx="1549400" cy="381000"/>
          </a:xfrm>
          <a:prstGeom prst="rect">
            <a:avLst/>
          </a:prstGeom>
          <a:solidFill>
            <a:srgbClr val="CCCCFF"/>
          </a:solidFill>
          <a:ln w="9525">
            <a:solidFill>
              <a:schemeClr val="folHlink"/>
            </a:solidFill>
            <a:miter lim="800000"/>
          </a:ln>
        </p:spPr>
        <p:txBody>
          <a:bodyPr wrap="none" anchor="ctr"/>
          <a:lstStyle/>
          <a:p>
            <a:pPr algn="ctr"/>
            <a:r>
              <a:rPr lang="zh-CN" sz="2000" b="1">
                <a:solidFill>
                  <a:srgbClr val="800000"/>
                </a:solidFill>
                <a:latin typeface="Times New Roman" pitchFamily="18" charset="0"/>
              </a:rPr>
              <a:t>父子关系</a:t>
            </a:r>
          </a:p>
        </p:txBody>
      </p:sp>
      <p:sp>
        <p:nvSpPr>
          <p:cNvPr id="25615" name="Rectangle 15"/>
          <p:cNvSpPr>
            <a:spLocks noChangeArrowheads="1"/>
          </p:cNvSpPr>
          <p:nvPr/>
        </p:nvSpPr>
        <p:spPr bwMode="auto">
          <a:xfrm>
            <a:off x="3733800" y="4419600"/>
            <a:ext cx="304800" cy="1219200"/>
          </a:xfrm>
          <a:prstGeom prst="rect">
            <a:avLst/>
          </a:prstGeom>
          <a:solidFill>
            <a:srgbClr val="663300"/>
          </a:solidFill>
          <a:ln w="9525">
            <a:solidFill>
              <a:schemeClr val="tx1"/>
            </a:solidFill>
            <a:miter lim="800000"/>
          </a:ln>
        </p:spPr>
        <p:txBody>
          <a:bodyPr wrap="none" anchor="ctr"/>
          <a:lstStyle/>
          <a:p>
            <a:pPr algn="ctr"/>
            <a:r>
              <a:rPr lang="zh-CN" b="1">
                <a:solidFill>
                  <a:schemeClr val="bg1"/>
                </a:solidFill>
                <a:latin typeface="Times New Roman" pitchFamily="18" charset="0"/>
              </a:rPr>
              <a:t>兄</a:t>
            </a:r>
          </a:p>
          <a:p>
            <a:pPr algn="ctr"/>
            <a:r>
              <a:rPr lang="zh-CN" b="1">
                <a:solidFill>
                  <a:schemeClr val="bg1"/>
                </a:solidFill>
                <a:latin typeface="Times New Roman" pitchFamily="18" charset="0"/>
              </a:rPr>
              <a:t>弟</a:t>
            </a:r>
          </a:p>
          <a:p>
            <a:pPr algn="ctr"/>
            <a:r>
              <a:rPr lang="zh-CN" b="1">
                <a:solidFill>
                  <a:schemeClr val="bg1"/>
                </a:solidFill>
                <a:latin typeface="Times New Roman" pitchFamily="18" charset="0"/>
              </a:rPr>
              <a:t>关</a:t>
            </a:r>
          </a:p>
          <a:p>
            <a:pPr algn="ctr"/>
            <a:r>
              <a:rPr lang="zh-CN" b="1">
                <a:solidFill>
                  <a:schemeClr val="bg1"/>
                </a:solidFill>
                <a:latin typeface="Times New Roman" pitchFamily="18" charset="0"/>
              </a:rPr>
              <a:t>系</a:t>
            </a:r>
          </a:p>
        </p:txBody>
      </p:sp>
      <p:sp>
        <p:nvSpPr>
          <p:cNvPr id="25616" name="Rectangle 16"/>
          <p:cNvSpPr>
            <a:spLocks noChangeArrowheads="1"/>
          </p:cNvSpPr>
          <p:nvPr/>
        </p:nvSpPr>
        <p:spPr bwMode="auto">
          <a:xfrm>
            <a:off x="5638800" y="5181600"/>
            <a:ext cx="1812925" cy="381000"/>
          </a:xfrm>
          <a:prstGeom prst="rect">
            <a:avLst/>
          </a:prstGeom>
          <a:solidFill>
            <a:schemeClr val="bg2"/>
          </a:solidFill>
          <a:ln w="9525">
            <a:solidFill>
              <a:srgbClr val="996633"/>
            </a:solidFill>
            <a:miter lim="800000"/>
          </a:ln>
        </p:spPr>
        <p:txBody>
          <a:bodyPr wrap="none" anchor="ctr"/>
          <a:lstStyle/>
          <a:p>
            <a:pPr algn="ctr"/>
            <a:r>
              <a:rPr lang="zh-CN" sz="2000" b="1">
                <a:solidFill>
                  <a:srgbClr val="800000"/>
                </a:solidFill>
                <a:latin typeface="Times New Roman" pitchFamily="18" charset="0"/>
              </a:rPr>
              <a:t>母子关系</a:t>
            </a:r>
          </a:p>
        </p:txBody>
      </p:sp>
      <p:sp>
        <p:nvSpPr>
          <p:cNvPr id="25617" name="Rectangle 17"/>
          <p:cNvSpPr>
            <a:spLocks noChangeArrowheads="1"/>
          </p:cNvSpPr>
          <p:nvPr/>
        </p:nvSpPr>
        <p:spPr bwMode="auto">
          <a:xfrm>
            <a:off x="4500563" y="3789363"/>
            <a:ext cx="1939925" cy="574675"/>
          </a:xfrm>
          <a:prstGeom prst="rect">
            <a:avLst/>
          </a:prstGeom>
          <a:solidFill>
            <a:srgbClr val="0000FF"/>
          </a:solidFill>
          <a:ln w="28575">
            <a:solidFill>
              <a:srgbClr val="0000FF"/>
            </a:solidFill>
            <a:miter lim="800000"/>
          </a:ln>
        </p:spPr>
        <p:txBody>
          <a:bodyPr wrap="none" anchor="ctr"/>
          <a:lstStyle/>
          <a:p>
            <a:pPr algn="ctr"/>
            <a:r>
              <a:rPr lang="zh-CN" sz="2400">
                <a:solidFill>
                  <a:srgbClr val="FF0000"/>
                </a:solidFill>
                <a:latin typeface="Times New Roman" pitchFamily="18" charset="0"/>
              </a:rPr>
              <a:t>主仆</a:t>
            </a:r>
            <a:r>
              <a:rPr lang="zh-CN" sz="3200">
                <a:solidFill>
                  <a:srgbClr val="FF0000"/>
                </a:solidFill>
                <a:latin typeface="Times New Roman" pitchFamily="18" charset="0"/>
              </a:rPr>
              <a:t>＋</a:t>
            </a:r>
            <a:r>
              <a:rPr lang="zh-CN" sz="2400">
                <a:solidFill>
                  <a:srgbClr val="FF0000"/>
                </a:solidFill>
                <a:latin typeface="Times New Roman" pitchFamily="18" charset="0"/>
              </a:rPr>
              <a:t>情人</a:t>
            </a:r>
          </a:p>
        </p:txBody>
      </p:sp>
      <p:sp>
        <p:nvSpPr>
          <p:cNvPr id="25618" name="AutoShape 18"/>
          <p:cNvSpPr>
            <a:spLocks noChangeArrowheads="1"/>
          </p:cNvSpPr>
          <p:nvPr/>
        </p:nvSpPr>
        <p:spPr bwMode="auto">
          <a:xfrm>
            <a:off x="5257800" y="2667000"/>
            <a:ext cx="1185863" cy="457200"/>
          </a:xfrm>
          <a:prstGeom prst="foldedCorner">
            <a:avLst>
              <a:gd name="adj" fmla="val 12500"/>
            </a:avLst>
          </a:prstGeom>
          <a:solidFill>
            <a:srgbClr val="FF0000"/>
          </a:solidFill>
          <a:ln w="9525">
            <a:solidFill>
              <a:schemeClr val="tx1"/>
            </a:solidFill>
            <a:round/>
          </a:ln>
        </p:spPr>
        <p:txBody>
          <a:bodyPr wrap="none" anchor="ctr"/>
          <a:lstStyle/>
          <a:p>
            <a:pPr algn="ctr"/>
            <a:r>
              <a:rPr lang="zh-CN" sz="2400" b="1">
                <a:solidFill>
                  <a:srgbClr val="FFFF66"/>
                </a:solidFill>
                <a:latin typeface="Times New Roman" pitchFamily="18" charset="0"/>
                <a:ea typeface="黑体" pitchFamily="49" charset="-122"/>
              </a:rPr>
              <a:t>资本家</a:t>
            </a:r>
          </a:p>
        </p:txBody>
      </p:sp>
      <p:sp>
        <p:nvSpPr>
          <p:cNvPr id="25619" name="AutoShape 19"/>
          <p:cNvSpPr>
            <a:spLocks noChangeArrowheads="1"/>
          </p:cNvSpPr>
          <p:nvPr/>
        </p:nvSpPr>
        <p:spPr bwMode="auto">
          <a:xfrm>
            <a:off x="5257800" y="5943600"/>
            <a:ext cx="1474788" cy="457200"/>
          </a:xfrm>
          <a:prstGeom prst="foldedCorner">
            <a:avLst>
              <a:gd name="adj" fmla="val 12500"/>
            </a:avLst>
          </a:prstGeom>
          <a:solidFill>
            <a:srgbClr val="00FF00"/>
          </a:solidFill>
          <a:ln w="9525">
            <a:solidFill>
              <a:schemeClr val="tx1"/>
            </a:solidFill>
            <a:round/>
          </a:ln>
        </p:spPr>
        <p:txBody>
          <a:bodyPr wrap="none" anchor="ctr"/>
          <a:lstStyle/>
          <a:p>
            <a:pPr algn="ctr"/>
            <a:r>
              <a:rPr lang="zh-CN" sz="2400" b="1">
                <a:solidFill>
                  <a:srgbClr val="FFFF66"/>
                </a:solidFill>
                <a:latin typeface="Times New Roman" pitchFamily="18" charset="0"/>
                <a:ea typeface="黑体" pitchFamily="49" charset="-122"/>
              </a:rPr>
              <a:t>女佣</a:t>
            </a:r>
          </a:p>
        </p:txBody>
      </p:sp>
      <p:sp>
        <p:nvSpPr>
          <p:cNvPr id="25620" name="AutoShape 20"/>
          <p:cNvSpPr>
            <a:spLocks noChangeArrowheads="1"/>
          </p:cNvSpPr>
          <p:nvPr/>
        </p:nvSpPr>
        <p:spPr bwMode="auto">
          <a:xfrm>
            <a:off x="2590800" y="4953000"/>
            <a:ext cx="1476375" cy="457200"/>
          </a:xfrm>
          <a:prstGeom prst="foldedCorner">
            <a:avLst>
              <a:gd name="adj" fmla="val 12500"/>
            </a:avLst>
          </a:prstGeom>
          <a:solidFill>
            <a:srgbClr val="FF0000"/>
          </a:solidFill>
          <a:ln w="9525">
            <a:solidFill>
              <a:schemeClr val="tx1"/>
            </a:solidFill>
            <a:round/>
          </a:ln>
        </p:spPr>
        <p:txBody>
          <a:bodyPr wrap="none" anchor="ctr"/>
          <a:lstStyle/>
          <a:p>
            <a:pPr algn="ctr"/>
            <a:r>
              <a:rPr lang="zh-CN" sz="2400" b="1">
                <a:solidFill>
                  <a:srgbClr val="FFFF66"/>
                </a:solidFill>
                <a:latin typeface="Times New Roman" pitchFamily="18" charset="0"/>
                <a:ea typeface="黑体" pitchFamily="49" charset="-122"/>
              </a:rPr>
              <a:t>工人</a:t>
            </a:r>
          </a:p>
        </p:txBody>
      </p:sp>
      <p:sp>
        <p:nvSpPr>
          <p:cNvPr id="25621" name="AutoShape 21"/>
          <p:cNvSpPr>
            <a:spLocks noChangeArrowheads="1"/>
          </p:cNvSpPr>
          <p:nvPr/>
        </p:nvSpPr>
        <p:spPr bwMode="auto">
          <a:xfrm>
            <a:off x="7239000" y="4800600"/>
            <a:ext cx="1077913" cy="457200"/>
          </a:xfrm>
          <a:prstGeom prst="foldedCorner">
            <a:avLst>
              <a:gd name="adj" fmla="val 12500"/>
            </a:avLst>
          </a:prstGeom>
          <a:solidFill>
            <a:srgbClr val="00FF00"/>
          </a:solidFill>
          <a:ln w="9525">
            <a:solidFill>
              <a:schemeClr val="tx1"/>
            </a:solidFill>
            <a:round/>
          </a:ln>
        </p:spPr>
        <p:txBody>
          <a:bodyPr wrap="none" anchor="ctr"/>
          <a:lstStyle/>
          <a:p>
            <a:pPr algn="ctr"/>
            <a:r>
              <a:rPr lang="zh-CN" sz="2400" b="1">
                <a:solidFill>
                  <a:srgbClr val="FFFF66"/>
                </a:solidFill>
                <a:latin typeface="Times New Roman" pitchFamily="18" charset="0"/>
                <a:ea typeface="黑体" pitchFamily="49" charset="-122"/>
              </a:rPr>
              <a:t>少爷</a:t>
            </a:r>
          </a:p>
        </p:txBody>
      </p:sp>
      <p:sp>
        <p:nvSpPr>
          <p:cNvPr id="25622" name="Text Box 22"/>
          <p:cNvSpPr txBox="1">
            <a:spLocks noChangeArrowheads="1"/>
          </p:cNvSpPr>
          <p:nvPr/>
        </p:nvSpPr>
        <p:spPr bwMode="auto">
          <a:xfrm>
            <a:off x="1752600" y="5791200"/>
            <a:ext cx="1447800" cy="45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sz="2400" b="1">
                <a:solidFill>
                  <a:srgbClr val="FF0000"/>
                </a:solidFill>
                <a:latin typeface="Times New Roman" pitchFamily="18" charset="0"/>
              </a:rPr>
              <a:t>下层百姓</a:t>
            </a:r>
          </a:p>
        </p:txBody>
      </p:sp>
      <p:sp>
        <p:nvSpPr>
          <p:cNvPr id="25623" name="Text Box 23"/>
          <p:cNvSpPr txBox="1">
            <a:spLocks noChangeArrowheads="1"/>
          </p:cNvSpPr>
          <p:nvPr/>
        </p:nvSpPr>
        <p:spPr bwMode="auto">
          <a:xfrm>
            <a:off x="6553200" y="2895600"/>
            <a:ext cx="1447800" cy="45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sz="2400" b="1">
                <a:solidFill>
                  <a:srgbClr val="FF0000"/>
                </a:solidFill>
                <a:latin typeface="Times New Roman" pitchFamily="18" charset="0"/>
              </a:rPr>
              <a:t>剥削阶级</a:t>
            </a:r>
          </a:p>
        </p:txBody>
      </p:sp>
    </p:spTree>
    <p:extLst>
      <p:ext uri="{BB962C8B-B14F-4D97-AF65-F5344CB8AC3E}">
        <p14:creationId xmlns:p14="http://schemas.microsoft.com/office/powerpoint/2010/main" val="22056217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0-#ppt_w/2"/>
                                          </p:val>
                                        </p:tav>
                                        <p:tav tm="100000">
                                          <p:val>
                                            <p:strVal val="#ppt_x"/>
                                          </p:val>
                                        </p:tav>
                                      </p:tavLst>
                                    </p:anim>
                                    <p:anim calcmode="lin" valueType="num">
                                      <p:cBhvr additive="base">
                                        <p:cTn id="8" dur="500" fill="hold"/>
                                        <p:tgtEl>
                                          <p:spTgt spid="2560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barn(outVertical)">
                                      <p:cBhvr>
                                        <p:cTn id="12" dur="500"/>
                                        <p:tgtEl>
                                          <p:spTgt spid="2560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anim calcmode="lin" valueType="num">
                                      <p:cBhvr>
                                        <p:cTn id="17" dur="500" fill="hold"/>
                                        <p:tgtEl>
                                          <p:spTgt spid="25605"/>
                                        </p:tgtEl>
                                        <p:attrNameLst>
                                          <p:attrName>ppt_w</p:attrName>
                                        </p:attrNameLst>
                                      </p:cBhvr>
                                      <p:tavLst>
                                        <p:tav tm="0">
                                          <p:val>
                                            <p:fltVal val="0"/>
                                          </p:val>
                                        </p:tav>
                                        <p:tav tm="100000">
                                          <p:val>
                                            <p:strVal val="#ppt_w"/>
                                          </p:val>
                                        </p:tav>
                                      </p:tavLst>
                                    </p:anim>
                                    <p:anim calcmode="lin" valueType="num">
                                      <p:cBhvr>
                                        <p:cTn id="18" dur="500" fill="hold"/>
                                        <p:tgtEl>
                                          <p:spTgt spid="25605"/>
                                        </p:tgtEl>
                                        <p:attrNameLst>
                                          <p:attrName>ppt_h</p:attrName>
                                        </p:attrNameLst>
                                      </p:cBhvr>
                                      <p:tavLst>
                                        <p:tav tm="0">
                                          <p:val>
                                            <p:fltVal val="0"/>
                                          </p:val>
                                        </p:tav>
                                        <p:tav tm="100000">
                                          <p:val>
                                            <p:strVal val="#ppt_h"/>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3" presetClass="entr" presetSubtype="16" fill="hold" nodeType="clickEffect">
                                  <p:stCondLst>
                                    <p:cond delay="0"/>
                                  </p:stCondLst>
                                  <p:childTnLst>
                                    <p:set>
                                      <p:cBhvr>
                                        <p:cTn id="22" dur="1" fill="hold">
                                          <p:stCondLst>
                                            <p:cond delay="0"/>
                                          </p:stCondLst>
                                        </p:cTn>
                                        <p:tgtEl>
                                          <p:spTgt spid="25610"/>
                                        </p:tgtEl>
                                        <p:attrNameLst>
                                          <p:attrName>style.visibility</p:attrName>
                                        </p:attrNameLst>
                                      </p:cBhvr>
                                      <p:to>
                                        <p:strVal val="visible"/>
                                      </p:to>
                                    </p:set>
                                    <p:anim calcmode="lin" valueType="num">
                                      <p:cBhvr>
                                        <p:cTn id="23" dur="500" fill="hold"/>
                                        <p:tgtEl>
                                          <p:spTgt spid="25610"/>
                                        </p:tgtEl>
                                        <p:attrNameLst>
                                          <p:attrName>ppt_w</p:attrName>
                                        </p:attrNameLst>
                                      </p:cBhvr>
                                      <p:tavLst>
                                        <p:tav tm="0">
                                          <p:val>
                                            <p:fltVal val="0"/>
                                          </p:val>
                                        </p:tav>
                                        <p:tav tm="100000">
                                          <p:val>
                                            <p:strVal val="#ppt_w"/>
                                          </p:val>
                                        </p:tav>
                                      </p:tavLst>
                                    </p:anim>
                                    <p:anim calcmode="lin" valueType="num">
                                      <p:cBhvr>
                                        <p:cTn id="24" dur="500" fill="hold"/>
                                        <p:tgtEl>
                                          <p:spTgt spid="25610"/>
                                        </p:tgtEl>
                                        <p:attrNameLst>
                                          <p:attrName>ppt_h</p:attrName>
                                        </p:attrNameLst>
                                      </p:cBhvr>
                                      <p:tavLst>
                                        <p:tav tm="0">
                                          <p:val>
                                            <p:fltVal val="0"/>
                                          </p:val>
                                        </p:tav>
                                        <p:tav tm="100000">
                                          <p:val>
                                            <p:strVal val="#ppt_h"/>
                                          </p:val>
                                        </p:tav>
                                      </p:tavLst>
                                    </p:anim>
                                  </p:childTnLst>
                                </p:cTn>
                              </p:par>
                            </p:childTnLst>
                          </p:cTn>
                        </p:par>
                        <p:par>
                          <p:cTn id="25" fill="hold" nodeType="afterGroup">
                            <p:stCondLst>
                              <p:cond delay="500"/>
                            </p:stCondLst>
                            <p:childTnLst>
                              <p:par>
                                <p:cTn id="26" presetID="23" presetClass="entr" presetSubtype="16" fill="hold" grpId="0" nodeType="afterEffect">
                                  <p:stCondLst>
                                    <p:cond delay="0"/>
                                  </p:stCondLst>
                                  <p:childTnLst>
                                    <p:set>
                                      <p:cBhvr>
                                        <p:cTn id="27" dur="1" fill="hold">
                                          <p:stCondLst>
                                            <p:cond delay="0"/>
                                          </p:stCondLst>
                                        </p:cTn>
                                        <p:tgtEl>
                                          <p:spTgt spid="25609"/>
                                        </p:tgtEl>
                                        <p:attrNameLst>
                                          <p:attrName>style.visibility</p:attrName>
                                        </p:attrNameLst>
                                      </p:cBhvr>
                                      <p:to>
                                        <p:strVal val="visible"/>
                                      </p:to>
                                    </p:set>
                                    <p:anim calcmode="lin" valueType="num">
                                      <p:cBhvr>
                                        <p:cTn id="28" dur="500" fill="hold"/>
                                        <p:tgtEl>
                                          <p:spTgt spid="25609"/>
                                        </p:tgtEl>
                                        <p:attrNameLst>
                                          <p:attrName>ppt_w</p:attrName>
                                        </p:attrNameLst>
                                      </p:cBhvr>
                                      <p:tavLst>
                                        <p:tav tm="0">
                                          <p:val>
                                            <p:fltVal val="0"/>
                                          </p:val>
                                        </p:tav>
                                        <p:tav tm="100000">
                                          <p:val>
                                            <p:strVal val="#ppt_w"/>
                                          </p:val>
                                        </p:tav>
                                      </p:tavLst>
                                    </p:anim>
                                    <p:anim calcmode="lin" valueType="num">
                                      <p:cBhvr>
                                        <p:cTn id="29" dur="500" fill="hold"/>
                                        <p:tgtEl>
                                          <p:spTgt spid="25609"/>
                                        </p:tgtEl>
                                        <p:attrNameLst>
                                          <p:attrName>ppt_h</p:attrName>
                                        </p:attrNameLst>
                                      </p:cBhvr>
                                      <p:tavLst>
                                        <p:tav tm="0">
                                          <p:val>
                                            <p:fltVal val="0"/>
                                          </p:val>
                                        </p:tav>
                                        <p:tav tm="100000">
                                          <p:val>
                                            <p:strVal val="#ppt_h"/>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25617"/>
                                        </p:tgtEl>
                                        <p:attrNameLst>
                                          <p:attrName>style.visibility</p:attrName>
                                        </p:attrNameLst>
                                      </p:cBhvr>
                                      <p:to>
                                        <p:strVal val="visible"/>
                                      </p:to>
                                    </p:set>
                                    <p:anim calcmode="lin" valueType="num">
                                      <p:cBhvr>
                                        <p:cTn id="34" dur="500" fill="hold"/>
                                        <p:tgtEl>
                                          <p:spTgt spid="25617"/>
                                        </p:tgtEl>
                                        <p:attrNameLst>
                                          <p:attrName>ppt_w</p:attrName>
                                        </p:attrNameLst>
                                      </p:cBhvr>
                                      <p:tavLst>
                                        <p:tav tm="0">
                                          <p:val>
                                            <p:fltVal val="0"/>
                                          </p:val>
                                        </p:tav>
                                        <p:tav tm="100000">
                                          <p:val>
                                            <p:strVal val="#ppt_w"/>
                                          </p:val>
                                        </p:tav>
                                      </p:tavLst>
                                    </p:anim>
                                    <p:anim calcmode="lin" valueType="num">
                                      <p:cBhvr>
                                        <p:cTn id="35" dur="500" fill="hold"/>
                                        <p:tgtEl>
                                          <p:spTgt spid="25617"/>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p:cTn id="40" dur="500" fill="hold"/>
                                        <p:tgtEl>
                                          <p:spTgt spid="25607"/>
                                        </p:tgtEl>
                                        <p:attrNameLst>
                                          <p:attrName>ppt_w</p:attrName>
                                        </p:attrNameLst>
                                      </p:cBhvr>
                                      <p:tavLst>
                                        <p:tav tm="0">
                                          <p:val>
                                            <p:fltVal val="0"/>
                                          </p:val>
                                        </p:tav>
                                        <p:tav tm="100000">
                                          <p:val>
                                            <p:strVal val="#ppt_w"/>
                                          </p:val>
                                        </p:tav>
                                      </p:tavLst>
                                    </p:anim>
                                    <p:anim calcmode="lin" valueType="num">
                                      <p:cBhvr>
                                        <p:cTn id="41" dur="500" fill="hold"/>
                                        <p:tgtEl>
                                          <p:spTgt spid="25607"/>
                                        </p:tgtEl>
                                        <p:attrNameLst>
                                          <p:attrName>ppt_h</p:attrName>
                                        </p:attrNameLst>
                                      </p:cBhvr>
                                      <p:tavLst>
                                        <p:tav tm="0">
                                          <p:val>
                                            <p:fltVal val="0"/>
                                          </p:val>
                                        </p:tav>
                                        <p:tav tm="100000">
                                          <p:val>
                                            <p:strVal val="#ppt_h"/>
                                          </p:val>
                                        </p:tav>
                                      </p:tavLst>
                                    </p:anim>
                                  </p:childTnLst>
                                </p:cTn>
                              </p:par>
                            </p:childTnLst>
                          </p:cTn>
                        </p:par>
                        <p:par>
                          <p:cTn id="42" fill="hold" nodeType="afterGroup">
                            <p:stCondLst>
                              <p:cond delay="500"/>
                            </p:stCondLst>
                            <p:childTnLst>
                              <p:par>
                                <p:cTn id="43" presetID="23" presetClass="entr" presetSubtype="16" fill="hold" nodeType="afterEffect">
                                  <p:stCondLst>
                                    <p:cond delay="0"/>
                                  </p:stCondLst>
                                  <p:childTnLst>
                                    <p:set>
                                      <p:cBhvr>
                                        <p:cTn id="44" dur="1" fill="hold">
                                          <p:stCondLst>
                                            <p:cond delay="0"/>
                                          </p:stCondLst>
                                        </p:cTn>
                                        <p:tgtEl>
                                          <p:spTgt spid="25611"/>
                                        </p:tgtEl>
                                        <p:attrNameLst>
                                          <p:attrName>style.visibility</p:attrName>
                                        </p:attrNameLst>
                                      </p:cBhvr>
                                      <p:to>
                                        <p:strVal val="visible"/>
                                      </p:to>
                                    </p:set>
                                    <p:anim calcmode="lin" valueType="num">
                                      <p:cBhvr>
                                        <p:cTn id="45" dur="500" fill="hold"/>
                                        <p:tgtEl>
                                          <p:spTgt spid="25611"/>
                                        </p:tgtEl>
                                        <p:attrNameLst>
                                          <p:attrName>ppt_w</p:attrName>
                                        </p:attrNameLst>
                                      </p:cBhvr>
                                      <p:tavLst>
                                        <p:tav tm="0">
                                          <p:val>
                                            <p:fltVal val="0"/>
                                          </p:val>
                                        </p:tav>
                                        <p:tav tm="100000">
                                          <p:val>
                                            <p:strVal val="#ppt_w"/>
                                          </p:val>
                                        </p:tav>
                                      </p:tavLst>
                                    </p:anim>
                                    <p:anim calcmode="lin" valueType="num">
                                      <p:cBhvr>
                                        <p:cTn id="46" dur="500" fill="hold"/>
                                        <p:tgtEl>
                                          <p:spTgt spid="25611"/>
                                        </p:tgtEl>
                                        <p:attrNameLst>
                                          <p:attrName>ppt_h</p:attrName>
                                        </p:attrNameLst>
                                      </p:cBhvr>
                                      <p:tavLst>
                                        <p:tav tm="0">
                                          <p:val>
                                            <p:fltVal val="0"/>
                                          </p:val>
                                        </p:tav>
                                        <p:tav tm="100000">
                                          <p:val>
                                            <p:strVal val="#ppt_h"/>
                                          </p:val>
                                        </p:tav>
                                      </p:tavLst>
                                    </p:anim>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25614"/>
                                        </p:tgtEl>
                                        <p:attrNameLst>
                                          <p:attrName>style.visibility</p:attrName>
                                        </p:attrNameLst>
                                      </p:cBhvr>
                                      <p:to>
                                        <p:strVal val="visible"/>
                                      </p:to>
                                    </p:set>
                                    <p:anim calcmode="lin" valueType="num">
                                      <p:cBhvr>
                                        <p:cTn id="51" dur="500" fill="hold"/>
                                        <p:tgtEl>
                                          <p:spTgt spid="25614"/>
                                        </p:tgtEl>
                                        <p:attrNameLst>
                                          <p:attrName>ppt_w</p:attrName>
                                        </p:attrNameLst>
                                      </p:cBhvr>
                                      <p:tavLst>
                                        <p:tav tm="0">
                                          <p:val>
                                            <p:fltVal val="0"/>
                                          </p:val>
                                        </p:tav>
                                        <p:tav tm="100000">
                                          <p:val>
                                            <p:strVal val="#ppt_w"/>
                                          </p:val>
                                        </p:tav>
                                      </p:tavLst>
                                    </p:anim>
                                    <p:anim calcmode="lin" valueType="num">
                                      <p:cBhvr>
                                        <p:cTn id="52" dur="500" fill="hold"/>
                                        <p:tgtEl>
                                          <p:spTgt spid="25614"/>
                                        </p:tgtEl>
                                        <p:attrNameLst>
                                          <p:attrName>ppt_h</p:attrName>
                                        </p:attrNameLst>
                                      </p:cBhvr>
                                      <p:tavLst>
                                        <p:tav tm="0">
                                          <p:val>
                                            <p:fltVal val="0"/>
                                          </p:val>
                                        </p:tav>
                                        <p:tav tm="100000">
                                          <p:val>
                                            <p:strVal val="#ppt_h"/>
                                          </p:val>
                                        </p:tav>
                                      </p:tavLst>
                                    </p:anim>
                                  </p:childTnLst>
                                </p:cTn>
                              </p:par>
                            </p:childTnLst>
                          </p:cTn>
                        </p:par>
                      </p:childTnLst>
                    </p:cTn>
                  </p:par>
                  <p:par>
                    <p:cTn id="53" fill="hold" nodeType="clickPar">
                      <p:stCondLst>
                        <p:cond delay="indefinite"/>
                        <p:cond evt="onBegin" delay="0">
                          <p:tn val="52"/>
                        </p:cond>
                      </p:stCondLst>
                      <p:childTnLst>
                        <p:par>
                          <p:cTn id="54" fill="hold" nodeType="afterGroup">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25608"/>
                                        </p:tgtEl>
                                        <p:attrNameLst>
                                          <p:attrName>style.visibility</p:attrName>
                                        </p:attrNameLst>
                                      </p:cBhvr>
                                      <p:to>
                                        <p:strVal val="visible"/>
                                      </p:to>
                                    </p:set>
                                    <p:anim calcmode="lin" valueType="num">
                                      <p:cBhvr>
                                        <p:cTn id="57" dur="500" fill="hold"/>
                                        <p:tgtEl>
                                          <p:spTgt spid="25608"/>
                                        </p:tgtEl>
                                        <p:attrNameLst>
                                          <p:attrName>ppt_w</p:attrName>
                                        </p:attrNameLst>
                                      </p:cBhvr>
                                      <p:tavLst>
                                        <p:tav tm="0">
                                          <p:val>
                                            <p:fltVal val="0"/>
                                          </p:val>
                                        </p:tav>
                                        <p:tav tm="100000">
                                          <p:val>
                                            <p:strVal val="#ppt_w"/>
                                          </p:val>
                                        </p:tav>
                                      </p:tavLst>
                                    </p:anim>
                                    <p:anim calcmode="lin" valueType="num">
                                      <p:cBhvr>
                                        <p:cTn id="58" dur="500" fill="hold"/>
                                        <p:tgtEl>
                                          <p:spTgt spid="25608"/>
                                        </p:tgtEl>
                                        <p:attrNameLst>
                                          <p:attrName>ppt_h</p:attrName>
                                        </p:attrNameLst>
                                      </p:cBhvr>
                                      <p:tavLst>
                                        <p:tav tm="0">
                                          <p:val>
                                            <p:fltVal val="0"/>
                                          </p:val>
                                        </p:tav>
                                        <p:tav tm="100000">
                                          <p:val>
                                            <p:strVal val="#ppt_h"/>
                                          </p:val>
                                        </p:tav>
                                      </p:tavLst>
                                    </p:anim>
                                  </p:childTnLst>
                                </p:cTn>
                              </p:par>
                            </p:childTnLst>
                          </p:cTn>
                        </p:par>
                        <p:par>
                          <p:cTn id="59" fill="hold" nodeType="afterGroup">
                            <p:stCondLst>
                              <p:cond delay="500"/>
                            </p:stCondLst>
                            <p:childTnLst>
                              <p:par>
                                <p:cTn id="60" presetID="23" presetClass="entr" presetSubtype="16" fill="hold" nodeType="afterEffect">
                                  <p:stCondLst>
                                    <p:cond delay="0"/>
                                  </p:stCondLst>
                                  <p:childTnLst>
                                    <p:set>
                                      <p:cBhvr>
                                        <p:cTn id="61" dur="1" fill="hold">
                                          <p:stCondLst>
                                            <p:cond delay="0"/>
                                          </p:stCondLst>
                                        </p:cTn>
                                        <p:tgtEl>
                                          <p:spTgt spid="25613"/>
                                        </p:tgtEl>
                                        <p:attrNameLst>
                                          <p:attrName>style.visibility</p:attrName>
                                        </p:attrNameLst>
                                      </p:cBhvr>
                                      <p:to>
                                        <p:strVal val="visible"/>
                                      </p:to>
                                    </p:set>
                                    <p:anim calcmode="lin" valueType="num">
                                      <p:cBhvr>
                                        <p:cTn id="62" dur="500" fill="hold"/>
                                        <p:tgtEl>
                                          <p:spTgt spid="25613"/>
                                        </p:tgtEl>
                                        <p:attrNameLst>
                                          <p:attrName>ppt_w</p:attrName>
                                        </p:attrNameLst>
                                      </p:cBhvr>
                                      <p:tavLst>
                                        <p:tav tm="0">
                                          <p:val>
                                            <p:fltVal val="0"/>
                                          </p:val>
                                        </p:tav>
                                        <p:tav tm="100000">
                                          <p:val>
                                            <p:strVal val="#ppt_w"/>
                                          </p:val>
                                        </p:tav>
                                      </p:tavLst>
                                    </p:anim>
                                    <p:anim calcmode="lin" valueType="num">
                                      <p:cBhvr>
                                        <p:cTn id="63" dur="500" fill="hold"/>
                                        <p:tgtEl>
                                          <p:spTgt spid="25613"/>
                                        </p:tgtEl>
                                        <p:attrNameLst>
                                          <p:attrName>ppt_h</p:attrName>
                                        </p:attrNameLst>
                                      </p:cBhvr>
                                      <p:tavLst>
                                        <p:tav tm="0">
                                          <p:val>
                                            <p:fltVal val="0"/>
                                          </p:val>
                                        </p:tav>
                                        <p:tav tm="100000">
                                          <p:val>
                                            <p:strVal val="#ppt_h"/>
                                          </p:val>
                                        </p:tav>
                                      </p:tavLst>
                                    </p:anim>
                                  </p:childTnLst>
                                </p:cTn>
                              </p:par>
                            </p:childTnLst>
                          </p:cTn>
                        </p:par>
                      </p:childTnLst>
                    </p:cTn>
                  </p:par>
                  <p:par>
                    <p:cTn id="64" fill="hold" nodeType="clickPar">
                      <p:stCondLst>
                        <p:cond delay="indefinite"/>
                        <p:cond evt="onBegin" delay="0">
                          <p:tn val="63"/>
                        </p:cond>
                      </p:stCondLst>
                      <p:childTnLst>
                        <p:par>
                          <p:cTn id="65" fill="hold" nodeType="afterGroup">
                            <p:stCondLst>
                              <p:cond delay="0"/>
                            </p:stCondLst>
                            <p:childTnLst>
                              <p:par>
                                <p:cTn id="66" presetID="23" presetClass="entr" presetSubtype="16" fill="hold" grpId="0" nodeType="clickEffect">
                                  <p:stCondLst>
                                    <p:cond delay="0"/>
                                  </p:stCondLst>
                                  <p:childTnLst>
                                    <p:set>
                                      <p:cBhvr>
                                        <p:cTn id="67" dur="1" fill="hold">
                                          <p:stCondLst>
                                            <p:cond delay="0"/>
                                          </p:stCondLst>
                                        </p:cTn>
                                        <p:tgtEl>
                                          <p:spTgt spid="25616"/>
                                        </p:tgtEl>
                                        <p:attrNameLst>
                                          <p:attrName>style.visibility</p:attrName>
                                        </p:attrNameLst>
                                      </p:cBhvr>
                                      <p:to>
                                        <p:strVal val="visible"/>
                                      </p:to>
                                    </p:set>
                                    <p:anim calcmode="lin" valueType="num">
                                      <p:cBhvr>
                                        <p:cTn id="68" dur="500" fill="hold"/>
                                        <p:tgtEl>
                                          <p:spTgt spid="25616"/>
                                        </p:tgtEl>
                                        <p:attrNameLst>
                                          <p:attrName>ppt_w</p:attrName>
                                        </p:attrNameLst>
                                      </p:cBhvr>
                                      <p:tavLst>
                                        <p:tav tm="0">
                                          <p:val>
                                            <p:fltVal val="0"/>
                                          </p:val>
                                        </p:tav>
                                        <p:tav tm="100000">
                                          <p:val>
                                            <p:strVal val="#ppt_w"/>
                                          </p:val>
                                        </p:tav>
                                      </p:tavLst>
                                    </p:anim>
                                    <p:anim calcmode="lin" valueType="num">
                                      <p:cBhvr>
                                        <p:cTn id="69" dur="500" fill="hold"/>
                                        <p:tgtEl>
                                          <p:spTgt spid="25616"/>
                                        </p:tgtEl>
                                        <p:attrNameLst>
                                          <p:attrName>ppt_h</p:attrName>
                                        </p:attrNameLst>
                                      </p:cBhvr>
                                      <p:tavLst>
                                        <p:tav tm="0">
                                          <p:val>
                                            <p:fltVal val="0"/>
                                          </p:val>
                                        </p:tav>
                                        <p:tav tm="100000">
                                          <p:val>
                                            <p:strVal val="#ppt_h"/>
                                          </p:val>
                                        </p:tav>
                                      </p:tavLst>
                                    </p:anim>
                                  </p:childTnLst>
                                </p:cTn>
                              </p:par>
                            </p:childTnLst>
                          </p:cTn>
                        </p:par>
                      </p:childTnLst>
                    </p:cTn>
                  </p:par>
                  <p:par>
                    <p:cTn id="70" fill="hold" nodeType="clickPar">
                      <p:stCondLst>
                        <p:cond delay="indefinite"/>
                        <p:cond evt="onBegin" delay="0">
                          <p:tn val="69"/>
                        </p:cond>
                      </p:stCondLst>
                      <p:childTnLst>
                        <p:par>
                          <p:cTn id="71" fill="hold" nodeType="afterGroup">
                            <p:stCondLst>
                              <p:cond delay="0"/>
                            </p:stCondLst>
                            <p:childTnLst>
                              <p:par>
                                <p:cTn id="72" presetID="23" presetClass="entr" presetSubtype="16" fill="hold" nodeType="clickEffect">
                                  <p:stCondLst>
                                    <p:cond delay="0"/>
                                  </p:stCondLst>
                                  <p:childTnLst>
                                    <p:set>
                                      <p:cBhvr>
                                        <p:cTn id="73" dur="1" fill="hold">
                                          <p:stCondLst>
                                            <p:cond delay="0"/>
                                          </p:stCondLst>
                                        </p:cTn>
                                        <p:tgtEl>
                                          <p:spTgt spid="25612"/>
                                        </p:tgtEl>
                                        <p:attrNameLst>
                                          <p:attrName>style.visibility</p:attrName>
                                        </p:attrNameLst>
                                      </p:cBhvr>
                                      <p:to>
                                        <p:strVal val="visible"/>
                                      </p:to>
                                    </p:set>
                                    <p:anim calcmode="lin" valueType="num">
                                      <p:cBhvr>
                                        <p:cTn id="74" dur="500" fill="hold"/>
                                        <p:tgtEl>
                                          <p:spTgt spid="25612"/>
                                        </p:tgtEl>
                                        <p:attrNameLst>
                                          <p:attrName>ppt_w</p:attrName>
                                        </p:attrNameLst>
                                      </p:cBhvr>
                                      <p:tavLst>
                                        <p:tav tm="0">
                                          <p:val>
                                            <p:fltVal val="0"/>
                                          </p:val>
                                        </p:tav>
                                        <p:tav tm="100000">
                                          <p:val>
                                            <p:strVal val="#ppt_w"/>
                                          </p:val>
                                        </p:tav>
                                      </p:tavLst>
                                    </p:anim>
                                    <p:anim calcmode="lin" valueType="num">
                                      <p:cBhvr>
                                        <p:cTn id="75" dur="500" fill="hold"/>
                                        <p:tgtEl>
                                          <p:spTgt spid="25612"/>
                                        </p:tgtEl>
                                        <p:attrNameLst>
                                          <p:attrName>ppt_h</p:attrName>
                                        </p:attrNameLst>
                                      </p:cBhvr>
                                      <p:tavLst>
                                        <p:tav tm="0">
                                          <p:val>
                                            <p:fltVal val="0"/>
                                          </p:val>
                                        </p:tav>
                                        <p:tav tm="100000">
                                          <p:val>
                                            <p:strVal val="#ppt_h"/>
                                          </p:val>
                                        </p:tav>
                                      </p:tavLst>
                                    </p:anim>
                                  </p:childTnLst>
                                </p:cTn>
                              </p:par>
                            </p:childTnLst>
                          </p:cTn>
                        </p:par>
                      </p:childTnLst>
                    </p:cTn>
                  </p:par>
                  <p:par>
                    <p:cTn id="76" fill="hold" nodeType="clickPar">
                      <p:stCondLst>
                        <p:cond delay="indefinite"/>
                        <p:cond evt="onBegin" delay="0">
                          <p:tn val="75"/>
                        </p:cond>
                      </p:stCondLst>
                      <p:childTnLst>
                        <p:par>
                          <p:cTn id="77" fill="hold" nodeType="afterGroup">
                            <p:stCondLst>
                              <p:cond delay="0"/>
                            </p:stCondLst>
                            <p:childTnLst>
                              <p:par>
                                <p:cTn id="78" presetID="23" presetClass="entr" presetSubtype="16" fill="hold" grpId="0" nodeType="clickEffect">
                                  <p:stCondLst>
                                    <p:cond delay="0"/>
                                  </p:stCondLst>
                                  <p:childTnLst>
                                    <p:set>
                                      <p:cBhvr>
                                        <p:cTn id="79" dur="1" fill="hold">
                                          <p:stCondLst>
                                            <p:cond delay="0"/>
                                          </p:stCondLst>
                                        </p:cTn>
                                        <p:tgtEl>
                                          <p:spTgt spid="25615"/>
                                        </p:tgtEl>
                                        <p:attrNameLst>
                                          <p:attrName>style.visibility</p:attrName>
                                        </p:attrNameLst>
                                      </p:cBhvr>
                                      <p:to>
                                        <p:strVal val="visible"/>
                                      </p:to>
                                    </p:set>
                                    <p:anim calcmode="lin" valueType="num">
                                      <p:cBhvr>
                                        <p:cTn id="80" dur="500" fill="hold"/>
                                        <p:tgtEl>
                                          <p:spTgt spid="25615"/>
                                        </p:tgtEl>
                                        <p:attrNameLst>
                                          <p:attrName>ppt_w</p:attrName>
                                        </p:attrNameLst>
                                      </p:cBhvr>
                                      <p:tavLst>
                                        <p:tav tm="0">
                                          <p:val>
                                            <p:fltVal val="0"/>
                                          </p:val>
                                        </p:tav>
                                        <p:tav tm="100000">
                                          <p:val>
                                            <p:strVal val="#ppt_w"/>
                                          </p:val>
                                        </p:tav>
                                      </p:tavLst>
                                    </p:anim>
                                    <p:anim calcmode="lin" valueType="num">
                                      <p:cBhvr>
                                        <p:cTn id="81" dur="500" fill="hold"/>
                                        <p:tgtEl>
                                          <p:spTgt spid="25615"/>
                                        </p:tgtEl>
                                        <p:attrNameLst>
                                          <p:attrName>ppt_h</p:attrName>
                                        </p:attrNameLst>
                                      </p:cBhvr>
                                      <p:tavLst>
                                        <p:tav tm="0">
                                          <p:val>
                                            <p:fltVal val="0"/>
                                          </p:val>
                                        </p:tav>
                                        <p:tav tm="100000">
                                          <p:val>
                                            <p:strVal val="#ppt_h"/>
                                          </p:val>
                                        </p:tav>
                                      </p:tavLst>
                                    </p:anim>
                                  </p:childTnLst>
                                </p:cTn>
                              </p:par>
                            </p:childTnLst>
                          </p:cTn>
                        </p:par>
                      </p:childTnLst>
                    </p:cTn>
                  </p:par>
                  <p:par>
                    <p:cTn id="82" fill="hold" nodeType="clickPar">
                      <p:stCondLst>
                        <p:cond delay="indefinite"/>
                        <p:cond evt="onBegin" delay="0">
                          <p:tn val="81"/>
                        </p:cond>
                      </p:stCondLst>
                      <p:childTnLst>
                        <p:par>
                          <p:cTn id="83" fill="hold" nodeType="afterGroup">
                            <p:stCondLst>
                              <p:cond delay="0"/>
                            </p:stCondLst>
                            <p:childTnLst>
                              <p:par>
                                <p:cTn id="84" presetID="2" presetClass="entr" presetSubtype="3" fill="hold" grpId="0" nodeType="clickEffect">
                                  <p:stCondLst>
                                    <p:cond delay="0"/>
                                  </p:stCondLst>
                                  <p:childTnLst>
                                    <p:set>
                                      <p:cBhvr>
                                        <p:cTn id="85" dur="1" fill="hold">
                                          <p:stCondLst>
                                            <p:cond delay="0"/>
                                          </p:stCondLst>
                                        </p:cTn>
                                        <p:tgtEl>
                                          <p:spTgt spid="25618"/>
                                        </p:tgtEl>
                                        <p:attrNameLst>
                                          <p:attrName>style.visibility</p:attrName>
                                        </p:attrNameLst>
                                      </p:cBhvr>
                                      <p:to>
                                        <p:strVal val="visible"/>
                                      </p:to>
                                    </p:set>
                                    <p:anim calcmode="lin" valueType="num">
                                      <p:cBhvr additive="base">
                                        <p:cTn id="86" dur="500" fill="hold"/>
                                        <p:tgtEl>
                                          <p:spTgt spid="25618"/>
                                        </p:tgtEl>
                                        <p:attrNameLst>
                                          <p:attrName>ppt_x</p:attrName>
                                        </p:attrNameLst>
                                      </p:cBhvr>
                                      <p:tavLst>
                                        <p:tav tm="0">
                                          <p:val>
                                            <p:strVal val="1+#ppt_w/2"/>
                                          </p:val>
                                        </p:tav>
                                        <p:tav tm="100000">
                                          <p:val>
                                            <p:strVal val="#ppt_x"/>
                                          </p:val>
                                        </p:tav>
                                      </p:tavLst>
                                    </p:anim>
                                    <p:anim calcmode="lin" valueType="num">
                                      <p:cBhvr additive="base">
                                        <p:cTn id="87" dur="500" fill="hold"/>
                                        <p:tgtEl>
                                          <p:spTgt spid="25618"/>
                                        </p:tgtEl>
                                        <p:attrNameLst>
                                          <p:attrName>ppt_y</p:attrName>
                                        </p:attrNameLst>
                                      </p:cBhvr>
                                      <p:tavLst>
                                        <p:tav tm="0">
                                          <p:val>
                                            <p:strVal val="0-#ppt_h/2"/>
                                          </p:val>
                                        </p:tav>
                                        <p:tav tm="100000">
                                          <p:val>
                                            <p:strVal val="#ppt_y"/>
                                          </p:val>
                                        </p:tav>
                                      </p:tavLst>
                                    </p:anim>
                                  </p:childTnLst>
                                </p:cTn>
                              </p:par>
                            </p:childTnLst>
                          </p:cTn>
                        </p:par>
                        <p:par>
                          <p:cTn id="88" fill="hold" nodeType="afterGroup">
                            <p:stCondLst>
                              <p:cond delay="500"/>
                            </p:stCondLst>
                            <p:childTnLst>
                              <p:par>
                                <p:cTn id="89" presetID="2" presetClass="entr" presetSubtype="3" fill="hold" grpId="0" nodeType="afterEffect">
                                  <p:stCondLst>
                                    <p:cond delay="0"/>
                                  </p:stCondLst>
                                  <p:childTnLst>
                                    <p:set>
                                      <p:cBhvr>
                                        <p:cTn id="90" dur="1" fill="hold">
                                          <p:stCondLst>
                                            <p:cond delay="0"/>
                                          </p:stCondLst>
                                        </p:cTn>
                                        <p:tgtEl>
                                          <p:spTgt spid="25619"/>
                                        </p:tgtEl>
                                        <p:attrNameLst>
                                          <p:attrName>style.visibility</p:attrName>
                                        </p:attrNameLst>
                                      </p:cBhvr>
                                      <p:to>
                                        <p:strVal val="visible"/>
                                      </p:to>
                                    </p:set>
                                    <p:anim calcmode="lin" valueType="num">
                                      <p:cBhvr additive="base">
                                        <p:cTn id="91" dur="500" fill="hold"/>
                                        <p:tgtEl>
                                          <p:spTgt spid="25619"/>
                                        </p:tgtEl>
                                        <p:attrNameLst>
                                          <p:attrName>ppt_x</p:attrName>
                                        </p:attrNameLst>
                                      </p:cBhvr>
                                      <p:tavLst>
                                        <p:tav tm="0">
                                          <p:val>
                                            <p:strVal val="1+#ppt_w/2"/>
                                          </p:val>
                                        </p:tav>
                                        <p:tav tm="100000">
                                          <p:val>
                                            <p:strVal val="#ppt_x"/>
                                          </p:val>
                                        </p:tav>
                                      </p:tavLst>
                                    </p:anim>
                                    <p:anim calcmode="lin" valueType="num">
                                      <p:cBhvr additive="base">
                                        <p:cTn id="92" dur="500" fill="hold"/>
                                        <p:tgtEl>
                                          <p:spTgt spid="25619"/>
                                        </p:tgtEl>
                                        <p:attrNameLst>
                                          <p:attrName>ppt_y</p:attrName>
                                        </p:attrNameLst>
                                      </p:cBhvr>
                                      <p:tavLst>
                                        <p:tav tm="0">
                                          <p:val>
                                            <p:strVal val="0-#ppt_h/2"/>
                                          </p:val>
                                        </p:tav>
                                        <p:tav tm="100000">
                                          <p:val>
                                            <p:strVal val="#ppt_y"/>
                                          </p:val>
                                        </p:tav>
                                      </p:tavLst>
                                    </p:anim>
                                  </p:childTnLst>
                                </p:cTn>
                              </p:par>
                            </p:childTnLst>
                          </p:cTn>
                        </p:par>
                        <p:par>
                          <p:cTn id="93" fill="hold" nodeType="afterGroup">
                            <p:stCondLst>
                              <p:cond delay="1000"/>
                            </p:stCondLst>
                            <p:childTnLst>
                              <p:par>
                                <p:cTn id="94" presetID="2" presetClass="entr" presetSubtype="3" fill="hold" grpId="0" nodeType="afterEffect">
                                  <p:stCondLst>
                                    <p:cond delay="0"/>
                                  </p:stCondLst>
                                  <p:childTnLst>
                                    <p:set>
                                      <p:cBhvr>
                                        <p:cTn id="95" dur="1" fill="hold">
                                          <p:stCondLst>
                                            <p:cond delay="0"/>
                                          </p:stCondLst>
                                        </p:cTn>
                                        <p:tgtEl>
                                          <p:spTgt spid="25620"/>
                                        </p:tgtEl>
                                        <p:attrNameLst>
                                          <p:attrName>style.visibility</p:attrName>
                                        </p:attrNameLst>
                                      </p:cBhvr>
                                      <p:to>
                                        <p:strVal val="visible"/>
                                      </p:to>
                                    </p:set>
                                    <p:anim calcmode="lin" valueType="num">
                                      <p:cBhvr additive="base">
                                        <p:cTn id="96" dur="500" fill="hold"/>
                                        <p:tgtEl>
                                          <p:spTgt spid="25620"/>
                                        </p:tgtEl>
                                        <p:attrNameLst>
                                          <p:attrName>ppt_x</p:attrName>
                                        </p:attrNameLst>
                                      </p:cBhvr>
                                      <p:tavLst>
                                        <p:tav tm="0">
                                          <p:val>
                                            <p:strVal val="1+#ppt_w/2"/>
                                          </p:val>
                                        </p:tav>
                                        <p:tav tm="100000">
                                          <p:val>
                                            <p:strVal val="#ppt_x"/>
                                          </p:val>
                                        </p:tav>
                                      </p:tavLst>
                                    </p:anim>
                                    <p:anim calcmode="lin" valueType="num">
                                      <p:cBhvr additive="base">
                                        <p:cTn id="97" dur="500" fill="hold"/>
                                        <p:tgtEl>
                                          <p:spTgt spid="25620"/>
                                        </p:tgtEl>
                                        <p:attrNameLst>
                                          <p:attrName>ppt_y</p:attrName>
                                        </p:attrNameLst>
                                      </p:cBhvr>
                                      <p:tavLst>
                                        <p:tav tm="0">
                                          <p:val>
                                            <p:strVal val="0-#ppt_h/2"/>
                                          </p:val>
                                        </p:tav>
                                        <p:tav tm="100000">
                                          <p:val>
                                            <p:strVal val="#ppt_y"/>
                                          </p:val>
                                        </p:tav>
                                      </p:tavLst>
                                    </p:anim>
                                  </p:childTnLst>
                                </p:cTn>
                              </p:par>
                            </p:childTnLst>
                          </p:cTn>
                        </p:par>
                        <p:par>
                          <p:cTn id="98" fill="hold" nodeType="afterGroup">
                            <p:stCondLst>
                              <p:cond delay="1500"/>
                            </p:stCondLst>
                            <p:childTnLst>
                              <p:par>
                                <p:cTn id="99" presetID="2" presetClass="entr" presetSubtype="3" fill="hold" grpId="0" nodeType="afterEffect">
                                  <p:stCondLst>
                                    <p:cond delay="0"/>
                                  </p:stCondLst>
                                  <p:childTnLst>
                                    <p:set>
                                      <p:cBhvr>
                                        <p:cTn id="100" dur="1" fill="hold">
                                          <p:stCondLst>
                                            <p:cond delay="0"/>
                                          </p:stCondLst>
                                        </p:cTn>
                                        <p:tgtEl>
                                          <p:spTgt spid="25621"/>
                                        </p:tgtEl>
                                        <p:attrNameLst>
                                          <p:attrName>style.visibility</p:attrName>
                                        </p:attrNameLst>
                                      </p:cBhvr>
                                      <p:to>
                                        <p:strVal val="visible"/>
                                      </p:to>
                                    </p:set>
                                    <p:anim calcmode="lin" valueType="num">
                                      <p:cBhvr additive="base">
                                        <p:cTn id="101" dur="500" fill="hold"/>
                                        <p:tgtEl>
                                          <p:spTgt spid="25621"/>
                                        </p:tgtEl>
                                        <p:attrNameLst>
                                          <p:attrName>ppt_x</p:attrName>
                                        </p:attrNameLst>
                                      </p:cBhvr>
                                      <p:tavLst>
                                        <p:tav tm="0">
                                          <p:val>
                                            <p:strVal val="1+#ppt_w/2"/>
                                          </p:val>
                                        </p:tav>
                                        <p:tav tm="100000">
                                          <p:val>
                                            <p:strVal val="#ppt_x"/>
                                          </p:val>
                                        </p:tav>
                                      </p:tavLst>
                                    </p:anim>
                                    <p:anim calcmode="lin" valueType="num">
                                      <p:cBhvr additive="base">
                                        <p:cTn id="102" dur="500" fill="hold"/>
                                        <p:tgtEl>
                                          <p:spTgt spid="25621"/>
                                        </p:tgtEl>
                                        <p:attrNameLst>
                                          <p:attrName>ppt_y</p:attrName>
                                        </p:attrNameLst>
                                      </p:cBhvr>
                                      <p:tavLst>
                                        <p:tav tm="0">
                                          <p:val>
                                            <p:strVal val="0-#ppt_h/2"/>
                                          </p:val>
                                        </p:tav>
                                        <p:tav tm="100000">
                                          <p:val>
                                            <p:strVal val="#ppt_y"/>
                                          </p:val>
                                        </p:tav>
                                      </p:tavLst>
                                    </p:anim>
                                  </p:childTnLst>
                                </p:cTn>
                              </p:par>
                            </p:childTnLst>
                          </p:cTn>
                        </p:par>
                      </p:childTnLst>
                    </p:cTn>
                  </p:par>
                  <p:par>
                    <p:cTn id="103" fill="hold" nodeType="clickPar">
                      <p:stCondLst>
                        <p:cond delay="indefinite"/>
                        <p:cond evt="onBegin" delay="0">
                          <p:tn val="102"/>
                        </p:cond>
                      </p:stCondLst>
                      <p:childTnLst>
                        <p:par>
                          <p:cTn id="104" fill="hold" nodeType="afterGroup">
                            <p:stCondLst>
                              <p:cond delay="0"/>
                            </p:stCondLst>
                            <p:childTnLst>
                              <p:par>
                                <p:cTn id="105" presetID="17" presetClass="entr" presetSubtype="8" fill="hold" grpId="0" nodeType="clickEffect">
                                  <p:stCondLst>
                                    <p:cond delay="0"/>
                                  </p:stCondLst>
                                  <p:childTnLst>
                                    <p:set>
                                      <p:cBhvr>
                                        <p:cTn id="106" dur="1" fill="hold">
                                          <p:stCondLst>
                                            <p:cond delay="0"/>
                                          </p:stCondLst>
                                        </p:cTn>
                                        <p:tgtEl>
                                          <p:spTgt spid="25606"/>
                                        </p:tgtEl>
                                        <p:attrNameLst>
                                          <p:attrName>style.visibility</p:attrName>
                                        </p:attrNameLst>
                                      </p:cBhvr>
                                      <p:to>
                                        <p:strVal val="visible"/>
                                      </p:to>
                                    </p:set>
                                    <p:anim calcmode="lin" valueType="num">
                                      <p:cBhvr>
                                        <p:cTn id="107" dur="500" fill="hold"/>
                                        <p:tgtEl>
                                          <p:spTgt spid="25606"/>
                                        </p:tgtEl>
                                        <p:attrNameLst>
                                          <p:attrName>ppt_x</p:attrName>
                                        </p:attrNameLst>
                                      </p:cBhvr>
                                      <p:tavLst>
                                        <p:tav tm="0">
                                          <p:val>
                                            <p:strVal val="#ppt_x-#ppt_w/2"/>
                                          </p:val>
                                        </p:tav>
                                        <p:tav tm="100000">
                                          <p:val>
                                            <p:strVal val="#ppt_x"/>
                                          </p:val>
                                        </p:tav>
                                      </p:tavLst>
                                    </p:anim>
                                    <p:anim calcmode="lin" valueType="num">
                                      <p:cBhvr>
                                        <p:cTn id="108" dur="500" fill="hold"/>
                                        <p:tgtEl>
                                          <p:spTgt spid="25606"/>
                                        </p:tgtEl>
                                        <p:attrNameLst>
                                          <p:attrName>ppt_y</p:attrName>
                                        </p:attrNameLst>
                                      </p:cBhvr>
                                      <p:tavLst>
                                        <p:tav tm="0">
                                          <p:val>
                                            <p:strVal val="#ppt_y"/>
                                          </p:val>
                                        </p:tav>
                                        <p:tav tm="100000">
                                          <p:val>
                                            <p:strVal val="#ppt_y"/>
                                          </p:val>
                                        </p:tav>
                                      </p:tavLst>
                                    </p:anim>
                                    <p:anim calcmode="lin" valueType="num">
                                      <p:cBhvr>
                                        <p:cTn id="109" dur="500" fill="hold"/>
                                        <p:tgtEl>
                                          <p:spTgt spid="25606"/>
                                        </p:tgtEl>
                                        <p:attrNameLst>
                                          <p:attrName>ppt_w</p:attrName>
                                        </p:attrNameLst>
                                      </p:cBhvr>
                                      <p:tavLst>
                                        <p:tav tm="0">
                                          <p:val>
                                            <p:fltVal val="0"/>
                                          </p:val>
                                        </p:tav>
                                        <p:tav tm="100000">
                                          <p:val>
                                            <p:strVal val="#ppt_w"/>
                                          </p:val>
                                        </p:tav>
                                      </p:tavLst>
                                    </p:anim>
                                    <p:anim calcmode="lin" valueType="num">
                                      <p:cBhvr>
                                        <p:cTn id="110" dur="500" fill="hold"/>
                                        <p:tgtEl>
                                          <p:spTgt spid="25606"/>
                                        </p:tgtEl>
                                        <p:attrNameLst>
                                          <p:attrName>ppt_h</p:attrName>
                                        </p:attrNameLst>
                                      </p:cBhvr>
                                      <p:tavLst>
                                        <p:tav tm="0">
                                          <p:val>
                                            <p:strVal val="#ppt_h"/>
                                          </p:val>
                                        </p:tav>
                                        <p:tav tm="100000">
                                          <p:val>
                                            <p:strVal val="#ppt_h"/>
                                          </p:val>
                                        </p:tav>
                                      </p:tavLst>
                                    </p:anim>
                                  </p:childTnLst>
                                </p:cTn>
                              </p:par>
                            </p:childTnLst>
                          </p:cTn>
                        </p:par>
                        <p:par>
                          <p:cTn id="111" fill="hold" nodeType="afterGroup">
                            <p:stCondLst>
                              <p:cond delay="500"/>
                            </p:stCondLst>
                            <p:childTnLst>
                              <p:par>
                                <p:cTn id="112" presetID="17" presetClass="entr" presetSubtype="8" fill="hold" grpId="0" nodeType="afterEffect">
                                  <p:stCondLst>
                                    <p:cond delay="0"/>
                                  </p:stCondLst>
                                  <p:childTnLst>
                                    <p:set>
                                      <p:cBhvr>
                                        <p:cTn id="113" dur="1" fill="hold">
                                          <p:stCondLst>
                                            <p:cond delay="0"/>
                                          </p:stCondLst>
                                        </p:cTn>
                                        <p:tgtEl>
                                          <p:spTgt spid="25604"/>
                                        </p:tgtEl>
                                        <p:attrNameLst>
                                          <p:attrName>style.visibility</p:attrName>
                                        </p:attrNameLst>
                                      </p:cBhvr>
                                      <p:to>
                                        <p:strVal val="visible"/>
                                      </p:to>
                                    </p:set>
                                    <p:anim calcmode="lin" valueType="num">
                                      <p:cBhvr>
                                        <p:cTn id="114" dur="500" fill="hold"/>
                                        <p:tgtEl>
                                          <p:spTgt spid="25604"/>
                                        </p:tgtEl>
                                        <p:attrNameLst>
                                          <p:attrName>ppt_x</p:attrName>
                                        </p:attrNameLst>
                                      </p:cBhvr>
                                      <p:tavLst>
                                        <p:tav tm="0">
                                          <p:val>
                                            <p:strVal val="#ppt_x-#ppt_w/2"/>
                                          </p:val>
                                        </p:tav>
                                        <p:tav tm="100000">
                                          <p:val>
                                            <p:strVal val="#ppt_x"/>
                                          </p:val>
                                        </p:tav>
                                      </p:tavLst>
                                    </p:anim>
                                    <p:anim calcmode="lin" valueType="num">
                                      <p:cBhvr>
                                        <p:cTn id="115" dur="500" fill="hold"/>
                                        <p:tgtEl>
                                          <p:spTgt spid="25604"/>
                                        </p:tgtEl>
                                        <p:attrNameLst>
                                          <p:attrName>ppt_y</p:attrName>
                                        </p:attrNameLst>
                                      </p:cBhvr>
                                      <p:tavLst>
                                        <p:tav tm="0">
                                          <p:val>
                                            <p:strVal val="#ppt_y"/>
                                          </p:val>
                                        </p:tav>
                                        <p:tav tm="100000">
                                          <p:val>
                                            <p:strVal val="#ppt_y"/>
                                          </p:val>
                                        </p:tav>
                                      </p:tavLst>
                                    </p:anim>
                                    <p:anim calcmode="lin" valueType="num">
                                      <p:cBhvr>
                                        <p:cTn id="116" dur="500" fill="hold"/>
                                        <p:tgtEl>
                                          <p:spTgt spid="25604"/>
                                        </p:tgtEl>
                                        <p:attrNameLst>
                                          <p:attrName>ppt_w</p:attrName>
                                        </p:attrNameLst>
                                      </p:cBhvr>
                                      <p:tavLst>
                                        <p:tav tm="0">
                                          <p:val>
                                            <p:fltVal val="0"/>
                                          </p:val>
                                        </p:tav>
                                        <p:tav tm="100000">
                                          <p:val>
                                            <p:strVal val="#ppt_w"/>
                                          </p:val>
                                        </p:tav>
                                      </p:tavLst>
                                    </p:anim>
                                    <p:anim calcmode="lin" valueType="num">
                                      <p:cBhvr>
                                        <p:cTn id="117" dur="500" fill="hold"/>
                                        <p:tgtEl>
                                          <p:spTgt spid="25604"/>
                                        </p:tgtEl>
                                        <p:attrNameLst>
                                          <p:attrName>ppt_h</p:attrName>
                                        </p:attrNameLst>
                                      </p:cBhvr>
                                      <p:tavLst>
                                        <p:tav tm="0">
                                          <p:val>
                                            <p:strVal val="#ppt_h"/>
                                          </p:val>
                                        </p:tav>
                                        <p:tav tm="100000">
                                          <p:val>
                                            <p:strVal val="#ppt_h"/>
                                          </p:val>
                                        </p:tav>
                                      </p:tavLst>
                                    </p:anim>
                                  </p:childTnLst>
                                </p:cTn>
                              </p:par>
                            </p:childTnLst>
                          </p:cTn>
                        </p:par>
                      </p:childTnLst>
                    </p:cTn>
                  </p:par>
                  <p:par>
                    <p:cTn id="118" fill="hold" nodeType="clickPar">
                      <p:stCondLst>
                        <p:cond delay="indefinite"/>
                        <p:cond evt="onBegin" delay="0">
                          <p:tn val="117"/>
                        </p:cond>
                      </p:stCondLst>
                      <p:childTnLst>
                        <p:par>
                          <p:cTn id="119" fill="hold" nodeType="afterGroup">
                            <p:stCondLst>
                              <p:cond delay="0"/>
                            </p:stCondLst>
                            <p:childTnLst>
                              <p:par>
                                <p:cTn id="120" presetID="15" presetClass="entr" presetSubtype="0" fill="hold" grpId="0" nodeType="clickEffect">
                                  <p:stCondLst>
                                    <p:cond delay="0"/>
                                  </p:stCondLst>
                                  <p:childTnLst>
                                    <p:set>
                                      <p:cBhvr>
                                        <p:cTn id="121" dur="1" fill="hold">
                                          <p:stCondLst>
                                            <p:cond delay="0"/>
                                          </p:stCondLst>
                                        </p:cTn>
                                        <p:tgtEl>
                                          <p:spTgt spid="25622"/>
                                        </p:tgtEl>
                                        <p:attrNameLst>
                                          <p:attrName>style.visibility</p:attrName>
                                        </p:attrNameLst>
                                      </p:cBhvr>
                                      <p:to>
                                        <p:strVal val="visible"/>
                                      </p:to>
                                    </p:set>
                                    <p:anim calcmode="lin" valueType="num">
                                      <p:cBhvr>
                                        <p:cTn id="122" dur="1000" fill="hold"/>
                                        <p:tgtEl>
                                          <p:spTgt spid="25622"/>
                                        </p:tgtEl>
                                        <p:attrNameLst>
                                          <p:attrName>ppt_w</p:attrName>
                                        </p:attrNameLst>
                                      </p:cBhvr>
                                      <p:tavLst>
                                        <p:tav tm="0">
                                          <p:val>
                                            <p:fltVal val="0"/>
                                          </p:val>
                                        </p:tav>
                                        <p:tav tm="100000">
                                          <p:val>
                                            <p:strVal val="#ppt_w"/>
                                          </p:val>
                                        </p:tav>
                                      </p:tavLst>
                                    </p:anim>
                                    <p:anim calcmode="lin" valueType="num">
                                      <p:cBhvr>
                                        <p:cTn id="123" dur="1000" fill="hold"/>
                                        <p:tgtEl>
                                          <p:spTgt spid="25622"/>
                                        </p:tgtEl>
                                        <p:attrNameLst>
                                          <p:attrName>ppt_h</p:attrName>
                                        </p:attrNameLst>
                                      </p:cBhvr>
                                      <p:tavLst>
                                        <p:tav tm="0">
                                          <p:val>
                                            <p:fltVal val="0"/>
                                          </p:val>
                                        </p:tav>
                                        <p:tav tm="100000">
                                          <p:val>
                                            <p:strVal val="#ppt_h"/>
                                          </p:val>
                                        </p:tav>
                                      </p:tavLst>
                                    </p:anim>
                                    <p:anim calcmode="lin" valueType="num">
                                      <p:cBhvr>
                                        <p:cTn id="124" dur="1000" fill="hold"/>
                                        <p:tgtEl>
                                          <p:spTgt spid="25622"/>
                                        </p:tgtEl>
                                        <p:attrNameLst>
                                          <p:attrName>ppt_x</p:attrName>
                                        </p:attrNameLst>
                                      </p:cBhvr>
                                      <p:tavLst>
                                        <p:tav tm="0" fmla="#ppt_x+(cos(-2*pi*(1-$))*-#ppt_x-sin(-2*pi*(1-$))*(1-#ppt_y))*(1-$)">
                                          <p:val>
                                            <p:fltVal val="0"/>
                                          </p:val>
                                        </p:tav>
                                        <p:tav tm="100000">
                                          <p:val>
                                            <p:fltVal val="1"/>
                                          </p:val>
                                        </p:tav>
                                      </p:tavLst>
                                    </p:anim>
                                    <p:anim calcmode="lin" valueType="num">
                                      <p:cBhvr>
                                        <p:cTn id="125" dur="1000" fill="hold"/>
                                        <p:tgtEl>
                                          <p:spTgt spid="256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6" fill="hold" nodeType="clickPar">
                      <p:stCondLst>
                        <p:cond delay="indefinite"/>
                        <p:cond evt="onBegin" delay="0">
                          <p:tn val="125"/>
                        </p:cond>
                      </p:stCondLst>
                      <p:childTnLst>
                        <p:par>
                          <p:cTn id="127" fill="hold" nodeType="afterGroup">
                            <p:stCondLst>
                              <p:cond delay="0"/>
                            </p:stCondLst>
                            <p:childTnLst>
                              <p:par>
                                <p:cTn id="128" presetID="2" presetClass="entr" presetSubtype="3" fill="hold" grpId="0" nodeType="clickEffect">
                                  <p:stCondLst>
                                    <p:cond delay="0"/>
                                  </p:stCondLst>
                                  <p:childTnLst>
                                    <p:set>
                                      <p:cBhvr>
                                        <p:cTn id="129" dur="1" fill="hold">
                                          <p:stCondLst>
                                            <p:cond delay="0"/>
                                          </p:stCondLst>
                                        </p:cTn>
                                        <p:tgtEl>
                                          <p:spTgt spid="25623"/>
                                        </p:tgtEl>
                                        <p:attrNameLst>
                                          <p:attrName>style.visibility</p:attrName>
                                        </p:attrNameLst>
                                      </p:cBhvr>
                                      <p:to>
                                        <p:strVal val="visible"/>
                                      </p:to>
                                    </p:set>
                                    <p:anim calcmode="lin" valueType="num">
                                      <p:cBhvr additive="base">
                                        <p:cTn id="130" dur="500" fill="hold"/>
                                        <p:tgtEl>
                                          <p:spTgt spid="25623"/>
                                        </p:tgtEl>
                                        <p:attrNameLst>
                                          <p:attrName>ppt_x</p:attrName>
                                        </p:attrNameLst>
                                      </p:cBhvr>
                                      <p:tavLst>
                                        <p:tav tm="0">
                                          <p:val>
                                            <p:strVal val="1+#ppt_w/2"/>
                                          </p:val>
                                        </p:tav>
                                        <p:tav tm="100000">
                                          <p:val>
                                            <p:strVal val="#ppt_x"/>
                                          </p:val>
                                        </p:tav>
                                      </p:tavLst>
                                    </p:anim>
                                    <p:anim calcmode="lin" valueType="num">
                                      <p:cBhvr additive="base">
                                        <p:cTn id="131" dur="500" fill="hold"/>
                                        <p:tgtEl>
                                          <p:spTgt spid="256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25604" grpId="0"/>
      <p:bldP spid="25605" grpId="0"/>
      <p:bldP spid="25606" grpId="0"/>
      <p:bldP spid="25607" grpId="0"/>
      <p:bldP spid="25608" grpId="0"/>
      <p:bldP spid="25609" grpId="0"/>
      <p:bldP spid="25614" grpId="0"/>
      <p:bldP spid="25615" grpId="0"/>
      <p:bldP spid="25616" grpId="0"/>
      <p:bldP spid="25617" grpId="0"/>
      <p:bldP spid="25618" grpId="0"/>
      <p:bldP spid="25619" grpId="0"/>
      <p:bldP spid="25620" grpId="0"/>
      <p:bldP spid="25621" grpId="0"/>
      <p:bldP spid="25622" grpId="0"/>
      <p:bldP spid="2562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 Box 2"/>
          <p:cNvSpPr txBox="1">
            <a:spLocks noChangeArrowheads="1"/>
          </p:cNvSpPr>
          <p:nvPr/>
        </p:nvSpPr>
        <p:spPr bwMode="auto">
          <a:xfrm>
            <a:off x="2438400" y="914400"/>
            <a:ext cx="3200400" cy="7016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b="1">
                <a:solidFill>
                  <a:srgbClr val="FF0000"/>
                </a:solidFill>
                <a:latin typeface="Times New Roman" pitchFamily="18" charset="0"/>
                <a:ea typeface="黑体" pitchFamily="49" charset="-122"/>
              </a:rPr>
              <a:t>    矛盾焦点</a:t>
            </a:r>
          </a:p>
        </p:txBody>
      </p:sp>
      <p:sp>
        <p:nvSpPr>
          <p:cNvPr id="26627" name="Text Box 3"/>
          <p:cNvSpPr txBox="1">
            <a:spLocks noChangeArrowheads="1"/>
          </p:cNvSpPr>
          <p:nvPr/>
        </p:nvSpPr>
        <p:spPr bwMode="auto">
          <a:xfrm>
            <a:off x="838200" y="2005013"/>
            <a:ext cx="78486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latin typeface="Times New Roman" pitchFamily="18" charset="0"/>
                <a:ea typeface="黑体" pitchFamily="49" charset="-122"/>
              </a:rPr>
              <a:t>周朴园与鲁侍萍的矛盾焦点—— </a:t>
            </a:r>
          </a:p>
          <a:p>
            <a:pPr eaLnBrk="1" hangingPunct="1"/>
            <a:r>
              <a:rPr lang="zh-CN" altLang="en-US" sz="3600" b="1">
                <a:solidFill>
                  <a:srgbClr val="0000FF"/>
                </a:solidFill>
                <a:latin typeface="Times New Roman" pitchFamily="18" charset="0"/>
                <a:ea typeface="黑体" pitchFamily="49" charset="-122"/>
              </a:rPr>
              <a:t>         </a:t>
            </a:r>
            <a:r>
              <a:rPr lang="zh-CN" altLang="en-US" sz="3600" b="1">
                <a:solidFill>
                  <a:srgbClr val="FF0000"/>
                </a:solidFill>
                <a:latin typeface="Times New Roman" pitchFamily="18" charset="0"/>
                <a:ea typeface="黑体" pitchFamily="49" charset="-122"/>
              </a:rPr>
              <a:t>三十年生死恩怨</a:t>
            </a:r>
          </a:p>
          <a:p>
            <a:pPr eaLnBrk="1" hangingPunct="1"/>
            <a:r>
              <a:rPr lang="zh-CN" altLang="en-US" sz="3600" b="1">
                <a:solidFill>
                  <a:srgbClr val="FF0000"/>
                </a:solidFill>
                <a:latin typeface="Times New Roman" pitchFamily="18" charset="0"/>
                <a:ea typeface="黑体" pitchFamily="49" charset="-122"/>
              </a:rPr>
              <a:t>      （爱情的纠葛）</a:t>
            </a:r>
            <a:r>
              <a:rPr lang="zh-CN" altLang="en-US" sz="3600" b="1">
                <a:solidFill>
                  <a:srgbClr val="0000FF"/>
                </a:solidFill>
                <a:latin typeface="Times New Roman" pitchFamily="18" charset="0"/>
                <a:ea typeface="黑体" pitchFamily="49" charset="-122"/>
              </a:rPr>
              <a:t> </a:t>
            </a:r>
          </a:p>
        </p:txBody>
      </p:sp>
      <p:sp>
        <p:nvSpPr>
          <p:cNvPr id="26628" name="Text Box 4"/>
          <p:cNvSpPr txBox="1">
            <a:spLocks noChangeArrowheads="1"/>
          </p:cNvSpPr>
          <p:nvPr/>
        </p:nvSpPr>
        <p:spPr bwMode="auto">
          <a:xfrm>
            <a:off x="457200" y="4343400"/>
            <a:ext cx="73152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latin typeface="Times New Roman" pitchFamily="18" charset="0"/>
                <a:ea typeface="黑体" pitchFamily="49" charset="-122"/>
              </a:rPr>
              <a:t>   周朴园与鲁大海的矛盾焦点——</a:t>
            </a:r>
          </a:p>
          <a:p>
            <a:pPr eaLnBrk="1" hangingPunct="1"/>
            <a:r>
              <a:rPr lang="zh-CN" altLang="en-US" sz="3600" b="1">
                <a:solidFill>
                  <a:srgbClr val="0000FF"/>
                </a:solidFill>
                <a:latin typeface="Times New Roman" pitchFamily="18" charset="0"/>
                <a:ea typeface="黑体" pitchFamily="49" charset="-122"/>
              </a:rPr>
              <a:t>           </a:t>
            </a:r>
            <a:r>
              <a:rPr lang="zh-CN" altLang="en-US" sz="3600" b="1">
                <a:solidFill>
                  <a:srgbClr val="FF0000"/>
                </a:solidFill>
                <a:latin typeface="Times New Roman" pitchFamily="18" charset="0"/>
                <a:ea typeface="黑体" pitchFamily="49" charset="-122"/>
              </a:rPr>
              <a:t>罢工与反罢工的尖锐矛盾</a:t>
            </a:r>
          </a:p>
          <a:p>
            <a:pPr eaLnBrk="1" hangingPunct="1"/>
            <a:r>
              <a:rPr lang="zh-CN" altLang="en-US" sz="3600" b="1">
                <a:solidFill>
                  <a:srgbClr val="FF0000"/>
                </a:solidFill>
                <a:latin typeface="Times New Roman" pitchFamily="18" charset="0"/>
                <a:ea typeface="黑体" pitchFamily="49" charset="-122"/>
              </a:rPr>
              <a:t>          （阶级斗争）</a:t>
            </a:r>
          </a:p>
        </p:txBody>
      </p:sp>
    </p:spTree>
    <p:extLst>
      <p:ext uri="{BB962C8B-B14F-4D97-AF65-F5344CB8AC3E}">
        <p14:creationId xmlns:p14="http://schemas.microsoft.com/office/powerpoint/2010/main" val="169282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0-#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additive="base">
                                        <p:cTn id="13" dur="500" fill="hold"/>
                                        <p:tgtEl>
                                          <p:spTgt spid="26628"/>
                                        </p:tgtEl>
                                        <p:attrNameLst>
                                          <p:attrName>ppt_x</p:attrName>
                                        </p:attrNameLst>
                                      </p:cBhvr>
                                      <p:tavLst>
                                        <p:tav tm="0">
                                          <p:val>
                                            <p:strVal val="0-#ppt_w/2"/>
                                          </p:val>
                                        </p:tav>
                                        <p:tav tm="100000">
                                          <p:val>
                                            <p:strVal val="#ppt_x"/>
                                          </p:val>
                                        </p:tav>
                                      </p:tavLst>
                                    </p:anim>
                                    <p:anim calcmode="lin" valueType="num">
                                      <p:cBhvr additive="base">
                                        <p:cTn id="14" dur="500" fill="hold"/>
                                        <p:tgtEl>
                                          <p:spTgt spid="266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Text Box 2"/>
          <p:cNvSpPr txBox="1">
            <a:spLocks noChangeArrowheads="1"/>
          </p:cNvSpPr>
          <p:nvPr/>
        </p:nvSpPr>
        <p:spPr bwMode="auto">
          <a:xfrm>
            <a:off x="685800" y="609600"/>
            <a:ext cx="7981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华文楷体" pitchFamily="2" charset="-122"/>
              </a:rPr>
              <a:t>第一场：周朴园与鲁侍萍的冲突</a:t>
            </a:r>
            <a:r>
              <a:rPr lang="zh-CN" altLang="en-US" sz="3200" b="1">
                <a:solidFill>
                  <a:srgbClr val="FF0000"/>
                </a:solidFill>
                <a:latin typeface="Times New Roman" pitchFamily="18" charset="0"/>
                <a:ea typeface="华文楷体" pitchFamily="2" charset="-122"/>
              </a:rPr>
              <a:t>（分两层）</a:t>
            </a:r>
            <a:endParaRPr lang="zh-CN" sz="3200" b="1">
              <a:solidFill>
                <a:srgbClr val="FF0000"/>
              </a:solidFill>
              <a:latin typeface="Times New Roman" pitchFamily="18" charset="0"/>
              <a:ea typeface="华文楷体" pitchFamily="2" charset="-122"/>
            </a:endParaRPr>
          </a:p>
        </p:txBody>
      </p:sp>
      <p:pic>
        <p:nvPicPr>
          <p:cNvPr id="27651" name="Picture 3" descr="周朴园"/>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5738" y="1295400"/>
            <a:ext cx="34480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descr="ly1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73688" y="1295400"/>
            <a:ext cx="3344862"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AutoShape 5"/>
          <p:cNvSpPr>
            <a:spLocks noChangeArrowheads="1"/>
          </p:cNvSpPr>
          <p:nvPr/>
        </p:nvSpPr>
        <p:spPr bwMode="auto">
          <a:xfrm>
            <a:off x="3924300" y="3124200"/>
            <a:ext cx="1295400" cy="1143000"/>
          </a:xfrm>
          <a:prstGeom prst="leftRightArrow">
            <a:avLst>
              <a:gd name="adj1" fmla="val 57222"/>
              <a:gd name="adj2" fmla="val 15001"/>
            </a:avLst>
          </a:prstGeom>
          <a:solidFill>
            <a:schemeClr val="accent1"/>
          </a:solidFill>
          <a:ln w="9525">
            <a:solidFill>
              <a:schemeClr val="tx1"/>
            </a:solidFill>
            <a:miter lim="800000"/>
          </a:ln>
        </p:spPr>
        <p:txBody>
          <a:bodyPr wrap="none" anchor="ctr"/>
          <a:lstStyle/>
          <a:p>
            <a:endParaRPr lang="zh-CN" altLang="zh-CN"/>
          </a:p>
        </p:txBody>
      </p:sp>
      <p:sp>
        <p:nvSpPr>
          <p:cNvPr id="27654" name="Text Box 6"/>
          <p:cNvSpPr txBox="1">
            <a:spLocks noChangeArrowheads="1"/>
          </p:cNvSpPr>
          <p:nvPr/>
        </p:nvSpPr>
        <p:spPr bwMode="auto">
          <a:xfrm>
            <a:off x="685800" y="5973763"/>
            <a:ext cx="22240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楷体_GB2312"/>
                <a:cs typeface="楷体_GB2312"/>
              </a:rPr>
              <a:t>矛盾焦点：</a:t>
            </a:r>
          </a:p>
        </p:txBody>
      </p:sp>
      <p:sp>
        <p:nvSpPr>
          <p:cNvPr id="27655" name="Text Box 7"/>
          <p:cNvSpPr txBox="1">
            <a:spLocks noChangeArrowheads="1"/>
          </p:cNvSpPr>
          <p:nvPr/>
        </p:nvSpPr>
        <p:spPr bwMode="auto">
          <a:xfrm>
            <a:off x="3651250" y="5973763"/>
            <a:ext cx="53498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0000"/>
                </a:solidFill>
                <a:latin typeface="Times New Roman" pitchFamily="18" charset="0"/>
                <a:ea typeface="楷体_GB2312"/>
                <a:cs typeface="楷体_GB2312"/>
              </a:rPr>
              <a:t>三十年生死恩怨(爱情的纠葛)</a:t>
            </a:r>
          </a:p>
        </p:txBody>
      </p:sp>
    </p:spTree>
    <p:extLst>
      <p:ext uri="{BB962C8B-B14F-4D97-AF65-F5344CB8AC3E}">
        <p14:creationId xmlns:p14="http://schemas.microsoft.com/office/powerpoint/2010/main" val="21830589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iterate type="lt">
                                    <p:tmPct val="100000"/>
                                  </p:iterate>
                                  <p:childTnLst>
                                    <p:set>
                                      <p:cBhvr>
                                        <p:cTn id="6" dur="1" fill="hold">
                                          <p:stCondLst>
                                            <p:cond delay="0"/>
                                          </p:stCondLst>
                                        </p:cTn>
                                        <p:tgtEl>
                                          <p:spTgt spid="27650"/>
                                        </p:tgtEl>
                                        <p:attrNameLst>
                                          <p:attrName>style.visibility</p:attrName>
                                        </p:attrNameLst>
                                      </p:cBhvr>
                                      <p:to>
                                        <p:strVal val="visible"/>
                                      </p:to>
                                    </p:set>
                                    <p:animEffect transition="in" filter="strips(downRight)">
                                      <p:cBhvr>
                                        <p:cTn id="7" dur="75"/>
                                        <p:tgtEl>
                                          <p:spTgt spid="276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calcmode="lin" valueType="num">
                                      <p:cBhvr>
                                        <p:cTn id="12" dur="500" fill="hold"/>
                                        <p:tgtEl>
                                          <p:spTgt spid="27651"/>
                                        </p:tgtEl>
                                        <p:attrNameLst>
                                          <p:attrName>ppt_w</p:attrName>
                                        </p:attrNameLst>
                                      </p:cBhvr>
                                      <p:tavLst>
                                        <p:tav tm="0">
                                          <p:val>
                                            <p:fltVal val="0"/>
                                          </p:val>
                                        </p:tav>
                                        <p:tav tm="100000">
                                          <p:val>
                                            <p:strVal val="#ppt_w"/>
                                          </p:val>
                                        </p:tav>
                                      </p:tavLst>
                                    </p:anim>
                                    <p:anim calcmode="lin" valueType="num">
                                      <p:cBhvr>
                                        <p:cTn id="13" dur="500" fill="hold"/>
                                        <p:tgtEl>
                                          <p:spTgt spid="27651"/>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3" presetClass="entr" presetSubtype="16" fill="hold" nodeType="clickEffect">
                                  <p:stCondLst>
                                    <p:cond delay="0"/>
                                  </p:stCondLst>
                                  <p:childTnLst>
                                    <p:set>
                                      <p:cBhvr>
                                        <p:cTn id="17" dur="1" fill="hold">
                                          <p:stCondLst>
                                            <p:cond delay="0"/>
                                          </p:stCondLst>
                                        </p:cTn>
                                        <p:tgtEl>
                                          <p:spTgt spid="27652"/>
                                        </p:tgtEl>
                                        <p:attrNameLst>
                                          <p:attrName>style.visibility</p:attrName>
                                        </p:attrNameLst>
                                      </p:cBhvr>
                                      <p:to>
                                        <p:strVal val="visible"/>
                                      </p:to>
                                    </p:set>
                                    <p:anim calcmode="lin" valueType="num">
                                      <p:cBhvr>
                                        <p:cTn id="18" dur="500" fill="hold"/>
                                        <p:tgtEl>
                                          <p:spTgt spid="27652"/>
                                        </p:tgtEl>
                                        <p:attrNameLst>
                                          <p:attrName>ppt_w</p:attrName>
                                        </p:attrNameLst>
                                      </p:cBhvr>
                                      <p:tavLst>
                                        <p:tav tm="0">
                                          <p:val>
                                            <p:fltVal val="0"/>
                                          </p:val>
                                        </p:tav>
                                        <p:tav tm="100000">
                                          <p:val>
                                            <p:strVal val="#ppt_w"/>
                                          </p:val>
                                        </p:tav>
                                      </p:tavLst>
                                    </p:anim>
                                    <p:anim calcmode="lin" valueType="num">
                                      <p:cBhvr>
                                        <p:cTn id="19" dur="500" fill="hold"/>
                                        <p:tgtEl>
                                          <p:spTgt spid="27652"/>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27653"/>
                                        </p:tgtEl>
                                        <p:attrNameLst>
                                          <p:attrName>style.visibility</p:attrName>
                                        </p:attrNameLst>
                                      </p:cBhvr>
                                      <p:to>
                                        <p:strVal val="visible"/>
                                      </p:to>
                                    </p:set>
                                    <p:animEffect transition="in" filter="barn(outVertical)">
                                      <p:cBhvr>
                                        <p:cTn id="24" dur="500"/>
                                        <p:tgtEl>
                                          <p:spTgt spid="2765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8" presetClass="entr" presetSubtype="3" fill="hold" grpId="0" nodeType="clickEffect">
                                  <p:stCondLst>
                                    <p:cond delay="0"/>
                                  </p:stCondLst>
                                  <p:childTnLst>
                                    <p:set>
                                      <p:cBhvr>
                                        <p:cTn id="28" dur="1" fill="hold">
                                          <p:stCondLst>
                                            <p:cond delay="0"/>
                                          </p:stCondLst>
                                        </p:cTn>
                                        <p:tgtEl>
                                          <p:spTgt spid="27654"/>
                                        </p:tgtEl>
                                        <p:attrNameLst>
                                          <p:attrName>style.visibility</p:attrName>
                                        </p:attrNameLst>
                                      </p:cBhvr>
                                      <p:to>
                                        <p:strVal val="visible"/>
                                      </p:to>
                                    </p:set>
                                    <p:animEffect transition="in" filter="strips(upRight)">
                                      <p:cBhvr>
                                        <p:cTn id="29" dur="500"/>
                                        <p:tgtEl>
                                          <p:spTgt spid="2765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8" presetClass="entr" presetSubtype="6" fill="hold" grpId="0" nodeType="clickEffect">
                                  <p:stCondLst>
                                    <p:cond delay="0"/>
                                  </p:stCondLst>
                                  <p:iterate type="lt">
                                    <p:tmPct val="100000"/>
                                  </p:iterate>
                                  <p:childTnLst>
                                    <p:set>
                                      <p:cBhvr>
                                        <p:cTn id="33" dur="1" fill="hold">
                                          <p:stCondLst>
                                            <p:cond delay="0"/>
                                          </p:stCondLst>
                                        </p:cTn>
                                        <p:tgtEl>
                                          <p:spTgt spid="27655"/>
                                        </p:tgtEl>
                                        <p:attrNameLst>
                                          <p:attrName>style.visibility</p:attrName>
                                        </p:attrNameLst>
                                      </p:cBhvr>
                                      <p:to>
                                        <p:strVal val="visible"/>
                                      </p:to>
                                    </p:set>
                                    <p:animEffect transition="in" filter="strips(downRight)">
                                      <p:cBhvr>
                                        <p:cTn id="34" dur="75"/>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3" grpId="0"/>
      <p:bldP spid="27654" grpId="0"/>
      <p:bldP spid="2765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Text Box 2"/>
          <p:cNvSpPr txBox="1">
            <a:spLocks noChangeArrowheads="1"/>
          </p:cNvSpPr>
          <p:nvPr/>
        </p:nvSpPr>
        <p:spPr bwMode="auto">
          <a:xfrm>
            <a:off x="228600" y="207963"/>
            <a:ext cx="4425950" cy="1322387"/>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000" b="1">
                <a:solidFill>
                  <a:srgbClr val="FF0000"/>
                </a:solidFill>
                <a:latin typeface="黑体" pitchFamily="49" charset="-122"/>
                <a:ea typeface="黑体" pitchFamily="49" charset="-122"/>
              </a:rPr>
              <a:t>（1）相遇诉旧怨（</a:t>
            </a:r>
            <a:r>
              <a:rPr lang="en-US" altLang="zh-CN" sz="4000" b="1">
                <a:solidFill>
                  <a:srgbClr val="FF0000"/>
                </a:solidFill>
                <a:latin typeface="黑体" pitchFamily="49" charset="-122"/>
                <a:ea typeface="黑体" pitchFamily="49" charset="-122"/>
              </a:rPr>
              <a:t>2</a:t>
            </a:r>
            <a:r>
              <a:rPr lang="zh-CN" altLang="en-US" sz="4000" b="1">
                <a:solidFill>
                  <a:srgbClr val="FF0000"/>
                </a:solidFill>
                <a:latin typeface="黑体" pitchFamily="49" charset="-122"/>
                <a:ea typeface="黑体" pitchFamily="49" charset="-122"/>
              </a:rPr>
              <a:t>）当下起矛盾</a:t>
            </a:r>
          </a:p>
        </p:txBody>
      </p:sp>
      <p:sp>
        <p:nvSpPr>
          <p:cNvPr id="26627" name="Text Box 3"/>
          <p:cNvSpPr txBox="1">
            <a:spLocks noChangeArrowheads="1"/>
          </p:cNvSpPr>
          <p:nvPr/>
        </p:nvSpPr>
        <p:spPr bwMode="auto">
          <a:xfrm>
            <a:off x="228600" y="4343400"/>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关窗</a:t>
            </a:r>
          </a:p>
        </p:txBody>
      </p:sp>
      <p:sp>
        <p:nvSpPr>
          <p:cNvPr id="26628" name="Line 4"/>
          <p:cNvSpPr>
            <a:spLocks noChangeShapeType="1"/>
          </p:cNvSpPr>
          <p:nvPr/>
        </p:nvSpPr>
        <p:spPr bwMode="auto">
          <a:xfrm flipV="1">
            <a:off x="1066800" y="3733800"/>
            <a:ext cx="457200" cy="68580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29" name="Text Box 5"/>
          <p:cNvSpPr txBox="1">
            <a:spLocks noChangeArrowheads="1"/>
          </p:cNvSpPr>
          <p:nvPr/>
        </p:nvSpPr>
        <p:spPr bwMode="auto">
          <a:xfrm>
            <a:off x="838200" y="3200400"/>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姓鲁</a:t>
            </a:r>
          </a:p>
        </p:txBody>
      </p:sp>
      <p:sp>
        <p:nvSpPr>
          <p:cNvPr id="26630" name="Line 6"/>
          <p:cNvSpPr>
            <a:spLocks noChangeShapeType="1"/>
          </p:cNvSpPr>
          <p:nvPr/>
        </p:nvSpPr>
        <p:spPr bwMode="auto">
          <a:xfrm>
            <a:off x="1524000" y="3733800"/>
            <a:ext cx="1066800" cy="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31" name="Text Box 7"/>
          <p:cNvSpPr txBox="1">
            <a:spLocks noChangeArrowheads="1"/>
          </p:cNvSpPr>
          <p:nvPr/>
        </p:nvSpPr>
        <p:spPr bwMode="auto">
          <a:xfrm>
            <a:off x="1752600" y="3733800"/>
            <a:ext cx="19700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无锡口音！</a:t>
            </a:r>
          </a:p>
        </p:txBody>
      </p:sp>
      <p:sp>
        <p:nvSpPr>
          <p:cNvPr id="26632" name="Line 8"/>
          <p:cNvSpPr>
            <a:spLocks noChangeShapeType="1"/>
          </p:cNvSpPr>
          <p:nvPr/>
        </p:nvSpPr>
        <p:spPr bwMode="auto">
          <a:xfrm flipV="1">
            <a:off x="2590800" y="3048000"/>
            <a:ext cx="457200" cy="68580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33" name="Text Box 9"/>
          <p:cNvSpPr txBox="1">
            <a:spLocks noChangeArrowheads="1"/>
          </p:cNvSpPr>
          <p:nvPr/>
        </p:nvSpPr>
        <p:spPr bwMode="auto">
          <a:xfrm>
            <a:off x="3048000" y="3124200"/>
            <a:ext cx="19700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熟知旧事？</a:t>
            </a:r>
          </a:p>
        </p:txBody>
      </p:sp>
      <p:sp>
        <p:nvSpPr>
          <p:cNvPr id="26634" name="Text Box 10"/>
          <p:cNvSpPr txBox="1">
            <a:spLocks noChangeArrowheads="1"/>
          </p:cNvSpPr>
          <p:nvPr/>
        </p:nvSpPr>
        <p:spPr bwMode="auto">
          <a:xfrm>
            <a:off x="2667000" y="2438400"/>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姓鲁</a:t>
            </a:r>
          </a:p>
        </p:txBody>
      </p:sp>
      <p:sp>
        <p:nvSpPr>
          <p:cNvPr id="26635" name="Line 11"/>
          <p:cNvSpPr>
            <a:spLocks noChangeShapeType="1"/>
          </p:cNvSpPr>
          <p:nvPr/>
        </p:nvSpPr>
        <p:spPr bwMode="auto">
          <a:xfrm>
            <a:off x="3048000" y="3048000"/>
            <a:ext cx="1447800" cy="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36" name="Text Box 12"/>
          <p:cNvSpPr txBox="1">
            <a:spLocks noChangeArrowheads="1"/>
          </p:cNvSpPr>
          <p:nvPr/>
        </p:nvSpPr>
        <p:spPr bwMode="auto">
          <a:xfrm>
            <a:off x="4724400" y="2667000"/>
            <a:ext cx="9747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修墓</a:t>
            </a:r>
          </a:p>
        </p:txBody>
      </p:sp>
      <p:sp>
        <p:nvSpPr>
          <p:cNvPr id="26637" name="Line 13"/>
          <p:cNvSpPr>
            <a:spLocks noChangeShapeType="1"/>
          </p:cNvSpPr>
          <p:nvPr/>
        </p:nvSpPr>
        <p:spPr bwMode="auto">
          <a:xfrm flipV="1">
            <a:off x="4495800" y="2209800"/>
            <a:ext cx="609600" cy="83820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38" name="Text Box 14"/>
          <p:cNvSpPr txBox="1">
            <a:spLocks noChangeArrowheads="1"/>
          </p:cNvSpPr>
          <p:nvPr/>
        </p:nvSpPr>
        <p:spPr bwMode="auto">
          <a:xfrm>
            <a:off x="5105400" y="2209800"/>
            <a:ext cx="24907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她没有死？！</a:t>
            </a:r>
          </a:p>
        </p:txBody>
      </p:sp>
      <p:sp>
        <p:nvSpPr>
          <p:cNvPr id="26639" name="Text Box 15"/>
          <p:cNvSpPr txBox="1">
            <a:spLocks noChangeArrowheads="1"/>
          </p:cNvSpPr>
          <p:nvPr/>
        </p:nvSpPr>
        <p:spPr bwMode="auto">
          <a:xfrm>
            <a:off x="3733800" y="1524000"/>
            <a:ext cx="1612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四凤的妈</a:t>
            </a:r>
          </a:p>
        </p:txBody>
      </p:sp>
      <p:sp>
        <p:nvSpPr>
          <p:cNvPr id="26640" name="Line 16"/>
          <p:cNvSpPr>
            <a:spLocks noChangeShapeType="1"/>
          </p:cNvSpPr>
          <p:nvPr/>
        </p:nvSpPr>
        <p:spPr bwMode="auto">
          <a:xfrm>
            <a:off x="5105400" y="2209800"/>
            <a:ext cx="1219200" cy="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41" name="Text Box 17"/>
          <p:cNvSpPr txBox="1">
            <a:spLocks noChangeArrowheads="1"/>
          </p:cNvSpPr>
          <p:nvPr/>
        </p:nvSpPr>
        <p:spPr bwMode="auto">
          <a:xfrm>
            <a:off x="6459538" y="1752600"/>
            <a:ext cx="26844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熟知旧衬衣？！</a:t>
            </a:r>
          </a:p>
        </p:txBody>
      </p:sp>
      <p:sp>
        <p:nvSpPr>
          <p:cNvPr id="26642" name="Line 18"/>
          <p:cNvSpPr>
            <a:spLocks noChangeShapeType="1"/>
          </p:cNvSpPr>
          <p:nvPr/>
        </p:nvSpPr>
        <p:spPr bwMode="auto">
          <a:xfrm flipV="1">
            <a:off x="6324600" y="1066800"/>
            <a:ext cx="685800" cy="1143000"/>
          </a:xfrm>
          <a:prstGeom prst="line">
            <a:avLst/>
          </a:prstGeom>
          <a:noFill/>
          <a:ln w="3175">
            <a:solidFill>
              <a:srgbClr val="800080"/>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26643" name="Text Box 19"/>
          <p:cNvSpPr txBox="1">
            <a:spLocks noChangeArrowheads="1"/>
          </p:cNvSpPr>
          <p:nvPr/>
        </p:nvSpPr>
        <p:spPr bwMode="auto">
          <a:xfrm>
            <a:off x="6816725" y="609600"/>
            <a:ext cx="2327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2800" b="1">
                <a:latin typeface="Times New Roman" pitchFamily="18" charset="0"/>
                <a:ea typeface="黑体" pitchFamily="49" charset="-122"/>
              </a:rPr>
              <a:t>侍萍，是你？</a:t>
            </a:r>
          </a:p>
        </p:txBody>
      </p:sp>
      <p:sp>
        <p:nvSpPr>
          <p:cNvPr id="28692" name="Text Box 20"/>
          <p:cNvSpPr txBox="1">
            <a:spLocks noChangeArrowheads="1"/>
          </p:cNvSpPr>
          <p:nvPr/>
        </p:nvSpPr>
        <p:spPr bwMode="auto">
          <a:xfrm>
            <a:off x="2987675" y="5013325"/>
            <a:ext cx="58864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latin typeface="Times New Roman" pitchFamily="18" charset="0"/>
                <a:ea typeface="黑体" pitchFamily="49" charset="-122"/>
              </a:rPr>
              <a:t>奇怪——疑虑——慌张——惊惧</a:t>
            </a:r>
          </a:p>
        </p:txBody>
      </p:sp>
      <p:sp>
        <p:nvSpPr>
          <p:cNvPr id="28693" name="Text Box 21"/>
          <p:cNvSpPr txBox="1">
            <a:spLocks noChangeArrowheads="1"/>
          </p:cNvSpPr>
          <p:nvPr/>
        </p:nvSpPr>
        <p:spPr bwMode="auto">
          <a:xfrm>
            <a:off x="1066800" y="5791200"/>
            <a:ext cx="1816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黑体" pitchFamily="49" charset="-122"/>
              </a:rPr>
              <a:t>鲁侍萍：</a:t>
            </a:r>
            <a:endParaRPr lang="zh-CN" sz="3200" b="1">
              <a:solidFill>
                <a:srgbClr val="0000FF"/>
              </a:solidFill>
              <a:latin typeface="Times New Roman" pitchFamily="18" charset="0"/>
              <a:ea typeface="黑体" pitchFamily="49" charset="-122"/>
            </a:endParaRPr>
          </a:p>
        </p:txBody>
      </p:sp>
      <p:sp>
        <p:nvSpPr>
          <p:cNvPr id="28694" name="Text Box 22"/>
          <p:cNvSpPr txBox="1">
            <a:spLocks noChangeArrowheads="1"/>
          </p:cNvSpPr>
          <p:nvPr/>
        </p:nvSpPr>
        <p:spPr bwMode="auto">
          <a:xfrm>
            <a:off x="1066800" y="5029200"/>
            <a:ext cx="1816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黑体" pitchFamily="49" charset="-122"/>
              </a:rPr>
              <a:t>周朴园：</a:t>
            </a:r>
            <a:endParaRPr lang="zh-CN" sz="3200" b="1">
              <a:solidFill>
                <a:srgbClr val="0000FF"/>
              </a:solidFill>
              <a:latin typeface="Times New Roman" pitchFamily="18" charset="0"/>
              <a:ea typeface="黑体" pitchFamily="49" charset="-122"/>
            </a:endParaRPr>
          </a:p>
        </p:txBody>
      </p:sp>
      <p:sp>
        <p:nvSpPr>
          <p:cNvPr id="28695" name="Text Box 23"/>
          <p:cNvSpPr txBox="1">
            <a:spLocks noChangeArrowheads="1"/>
          </p:cNvSpPr>
          <p:nvPr/>
        </p:nvSpPr>
        <p:spPr bwMode="auto">
          <a:xfrm>
            <a:off x="2971800" y="5791200"/>
            <a:ext cx="30400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latin typeface="Times New Roman" pitchFamily="18" charset="0"/>
                <a:ea typeface="黑体" pitchFamily="49" charset="-122"/>
              </a:rPr>
              <a:t>怨恨，内心复杂</a:t>
            </a:r>
          </a:p>
        </p:txBody>
      </p:sp>
    </p:spTree>
    <p:extLst>
      <p:ext uri="{BB962C8B-B14F-4D97-AF65-F5344CB8AC3E}">
        <p14:creationId xmlns:p14="http://schemas.microsoft.com/office/powerpoint/2010/main" val="26218201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94"/>
                                        </p:tgtEl>
                                        <p:attrNameLst>
                                          <p:attrName>style.visibility</p:attrName>
                                        </p:attrNameLst>
                                      </p:cBhvr>
                                      <p:to>
                                        <p:strVal val="visible"/>
                                      </p:to>
                                    </p:set>
                                    <p:anim calcmode="lin" valueType="num">
                                      <p:cBhvr additive="base">
                                        <p:cTn id="7" dur="500" fill="hold"/>
                                        <p:tgtEl>
                                          <p:spTgt spid="28694"/>
                                        </p:tgtEl>
                                        <p:attrNameLst>
                                          <p:attrName>ppt_x</p:attrName>
                                        </p:attrNameLst>
                                      </p:cBhvr>
                                      <p:tavLst>
                                        <p:tav tm="0">
                                          <p:val>
                                            <p:strVal val="0-#ppt_w/2"/>
                                          </p:val>
                                        </p:tav>
                                        <p:tav tm="100000">
                                          <p:val>
                                            <p:strVal val="#ppt_x"/>
                                          </p:val>
                                        </p:tav>
                                      </p:tavLst>
                                    </p:anim>
                                    <p:anim calcmode="lin" valueType="num">
                                      <p:cBhvr additive="base">
                                        <p:cTn id="8" dur="500" fill="hold"/>
                                        <p:tgtEl>
                                          <p:spTgt spid="286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692"/>
                                        </p:tgtEl>
                                        <p:attrNameLst>
                                          <p:attrName>style.visibility</p:attrName>
                                        </p:attrNameLst>
                                      </p:cBhvr>
                                      <p:to>
                                        <p:strVal val="visible"/>
                                      </p:to>
                                    </p:set>
                                    <p:anim calcmode="lin" valueType="num">
                                      <p:cBhvr additive="base">
                                        <p:cTn id="13" dur="500" fill="hold"/>
                                        <p:tgtEl>
                                          <p:spTgt spid="28692"/>
                                        </p:tgtEl>
                                        <p:attrNameLst>
                                          <p:attrName>ppt_x</p:attrName>
                                        </p:attrNameLst>
                                      </p:cBhvr>
                                      <p:tavLst>
                                        <p:tav tm="0">
                                          <p:val>
                                            <p:strVal val="0-#ppt_w/2"/>
                                          </p:val>
                                        </p:tav>
                                        <p:tav tm="100000">
                                          <p:val>
                                            <p:strVal val="#ppt_x"/>
                                          </p:val>
                                        </p:tav>
                                      </p:tavLst>
                                    </p:anim>
                                    <p:anim calcmode="lin" valueType="num">
                                      <p:cBhvr additive="base">
                                        <p:cTn id="14" dur="500" fill="hold"/>
                                        <p:tgtEl>
                                          <p:spTgt spid="2869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93"/>
                                        </p:tgtEl>
                                        <p:attrNameLst>
                                          <p:attrName>style.visibility</p:attrName>
                                        </p:attrNameLst>
                                      </p:cBhvr>
                                      <p:to>
                                        <p:strVal val="visible"/>
                                      </p:to>
                                    </p:set>
                                    <p:anim calcmode="lin" valueType="num">
                                      <p:cBhvr additive="base">
                                        <p:cTn id="19" dur="500" fill="hold"/>
                                        <p:tgtEl>
                                          <p:spTgt spid="28693"/>
                                        </p:tgtEl>
                                        <p:attrNameLst>
                                          <p:attrName>ppt_x</p:attrName>
                                        </p:attrNameLst>
                                      </p:cBhvr>
                                      <p:tavLst>
                                        <p:tav tm="0">
                                          <p:val>
                                            <p:strVal val="0-#ppt_w/2"/>
                                          </p:val>
                                        </p:tav>
                                        <p:tav tm="100000">
                                          <p:val>
                                            <p:strVal val="#ppt_x"/>
                                          </p:val>
                                        </p:tav>
                                      </p:tavLst>
                                    </p:anim>
                                    <p:anim calcmode="lin" valueType="num">
                                      <p:cBhvr additive="base">
                                        <p:cTn id="20" dur="500" fill="hold"/>
                                        <p:tgtEl>
                                          <p:spTgt spid="2869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695"/>
                                        </p:tgtEl>
                                        <p:attrNameLst>
                                          <p:attrName>style.visibility</p:attrName>
                                        </p:attrNameLst>
                                      </p:cBhvr>
                                      <p:to>
                                        <p:strVal val="visible"/>
                                      </p:to>
                                    </p:set>
                                    <p:anim calcmode="lin" valueType="num">
                                      <p:cBhvr additive="base">
                                        <p:cTn id="25" dur="500" fill="hold"/>
                                        <p:tgtEl>
                                          <p:spTgt spid="28695"/>
                                        </p:tgtEl>
                                        <p:attrNameLst>
                                          <p:attrName>ppt_x</p:attrName>
                                        </p:attrNameLst>
                                      </p:cBhvr>
                                      <p:tavLst>
                                        <p:tav tm="0">
                                          <p:val>
                                            <p:strVal val="0-#ppt_w/2"/>
                                          </p:val>
                                        </p:tav>
                                        <p:tav tm="100000">
                                          <p:val>
                                            <p:strVal val="#ppt_x"/>
                                          </p:val>
                                        </p:tav>
                                      </p:tavLst>
                                    </p:anim>
                                    <p:anim calcmode="lin" valueType="num">
                                      <p:cBhvr additive="base">
                                        <p:cTn id="26" dur="500" fill="hold"/>
                                        <p:tgtEl>
                                          <p:spTgt spid="286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2" grpId="0"/>
      <p:bldP spid="28693" grpId="0"/>
      <p:bldP spid="28694" grpId="0"/>
      <p:bldP spid="2869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Text Box 2"/>
          <p:cNvSpPr txBox="1">
            <a:spLocks noChangeArrowheads="1"/>
          </p:cNvSpPr>
          <p:nvPr/>
        </p:nvSpPr>
        <p:spPr bwMode="auto">
          <a:xfrm>
            <a:off x="755650" y="981075"/>
            <a:ext cx="7561263"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altLang="en-US" sz="3600" b="1">
                <a:latin typeface="迷你简启体"/>
                <a:ea typeface="迷你简启体"/>
                <a:cs typeface="迷你简启体"/>
              </a:rPr>
              <a:t>拓展感悟：自由讨论，表述观点。</a:t>
            </a:r>
          </a:p>
          <a:p>
            <a:pPr eaLnBrk="1" hangingPunct="1">
              <a:spcBef>
                <a:spcPct val="50000"/>
              </a:spcBef>
            </a:pPr>
            <a:r>
              <a:rPr lang="zh-CN" altLang="en-US" sz="3600" b="1">
                <a:latin typeface="迷你简启体"/>
                <a:ea typeface="迷你简启体"/>
                <a:cs typeface="迷你简启体"/>
              </a:rPr>
              <a:t>1</a:t>
            </a:r>
            <a:r>
              <a:rPr lang="zh-CN" altLang="en-US" sz="3600" b="1">
                <a:latin typeface="Times New Roman" pitchFamily="18" charset="0"/>
                <a:ea typeface="迷你简启体"/>
                <a:cs typeface="迷你简启体"/>
              </a:rPr>
              <a:t>·</a:t>
            </a:r>
            <a:r>
              <a:rPr lang="zh-CN" altLang="en-US" sz="3600" b="1">
                <a:latin typeface="迷你简启体"/>
                <a:ea typeface="迷你简启体"/>
                <a:cs typeface="迷你简启体"/>
              </a:rPr>
              <a:t>三十年中，周朴园对鲁侍萍的怀念中都做了哪些事情？</a:t>
            </a:r>
          </a:p>
          <a:p>
            <a:pPr eaLnBrk="1" hangingPunct="1">
              <a:spcBef>
                <a:spcPct val="50000"/>
              </a:spcBef>
            </a:pPr>
            <a:r>
              <a:rPr lang="zh-CN" altLang="en-US" sz="3600" b="1">
                <a:latin typeface="迷你简启体"/>
                <a:ea typeface="迷你简启体"/>
                <a:cs typeface="迷你简启体"/>
              </a:rPr>
              <a:t>2</a:t>
            </a:r>
            <a:r>
              <a:rPr lang="zh-CN" altLang="en-US" sz="3600" b="1">
                <a:latin typeface="Times New Roman" pitchFamily="18" charset="0"/>
                <a:ea typeface="迷你简启体"/>
                <a:cs typeface="迷你简启体"/>
              </a:rPr>
              <a:t>·</a:t>
            </a:r>
            <a:r>
              <a:rPr lang="zh-CN" altLang="en-US" sz="3600" b="1">
                <a:latin typeface="迷你简启体"/>
                <a:ea typeface="迷你简启体"/>
                <a:cs typeface="迷你简启体"/>
              </a:rPr>
              <a:t>鲁侍萍的出现使周朴园的态度发生了哪些变化？</a:t>
            </a:r>
          </a:p>
          <a:p>
            <a:pPr eaLnBrk="1" hangingPunct="1">
              <a:spcBef>
                <a:spcPct val="50000"/>
              </a:spcBef>
            </a:pPr>
            <a:r>
              <a:rPr lang="zh-CN" altLang="en-US" sz="3600" b="1">
                <a:latin typeface="迷你简启体"/>
                <a:ea typeface="迷你简启体"/>
                <a:cs typeface="迷你简启体"/>
              </a:rPr>
              <a:t>3</a:t>
            </a:r>
            <a:r>
              <a:rPr lang="zh-CN" altLang="en-US" sz="3600" b="1">
                <a:latin typeface="Times New Roman" pitchFamily="18" charset="0"/>
                <a:ea typeface="迷你简启体"/>
                <a:cs typeface="迷你简启体"/>
              </a:rPr>
              <a:t>·</a:t>
            </a:r>
            <a:r>
              <a:rPr lang="zh-CN" altLang="en-US" sz="3600" b="1">
                <a:latin typeface="迷你简启体"/>
                <a:ea typeface="迷你简启体"/>
                <a:cs typeface="迷你简启体"/>
              </a:rPr>
              <a:t>那么，周朴园对鲁侍萍到底有没有感情？我们如何看待这种感情？</a:t>
            </a:r>
          </a:p>
        </p:txBody>
      </p:sp>
    </p:spTree>
    <p:extLst>
      <p:ext uri="{BB962C8B-B14F-4D97-AF65-F5344CB8AC3E}">
        <p14:creationId xmlns:p14="http://schemas.microsoft.com/office/powerpoint/2010/main" val="1313888615"/>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2"/>
          <p:cNvSpPr txBox="1">
            <a:spLocks noChangeArrowheads="1"/>
          </p:cNvSpPr>
          <p:nvPr/>
        </p:nvSpPr>
        <p:spPr bwMode="auto">
          <a:xfrm>
            <a:off x="685800" y="1052513"/>
            <a:ext cx="845820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latin typeface="Times New Roman" pitchFamily="18" charset="0"/>
                <a:ea typeface="黑体" pitchFamily="49" charset="-122"/>
              </a:rPr>
              <a:t>   </a:t>
            </a:r>
            <a:r>
              <a:rPr lang="zh-CN" altLang="en-US" sz="3600" b="1">
                <a:latin typeface="Times New Roman" pitchFamily="18" charset="0"/>
                <a:ea typeface="黑体" pitchFamily="49" charset="-122"/>
              </a:rPr>
              <a:t>1· 多次向人打听，特地派人到无锡打听</a:t>
            </a:r>
          </a:p>
          <a:p>
            <a:pPr eaLnBrk="1" hangingPunct="1"/>
            <a:r>
              <a:rPr lang="zh-CN" altLang="en-US" sz="3600" b="1">
                <a:latin typeface="Times New Roman" pitchFamily="18" charset="0"/>
                <a:ea typeface="黑体" pitchFamily="49" charset="-122"/>
              </a:rPr>
              <a:t>    侍萍的下落</a:t>
            </a:r>
          </a:p>
          <a:p>
            <a:pPr eaLnBrk="1" hangingPunct="1"/>
            <a:r>
              <a:rPr lang="zh-CN" altLang="en-US" sz="3600" b="1">
                <a:latin typeface="Times New Roman" pitchFamily="18" charset="0"/>
                <a:ea typeface="黑体" pitchFamily="49" charset="-122"/>
              </a:rPr>
              <a:t>   2·打听坟墓所在，想把她的坟墓修一修</a:t>
            </a:r>
          </a:p>
          <a:p>
            <a:pPr eaLnBrk="1" hangingPunct="1"/>
            <a:r>
              <a:rPr lang="zh-CN" altLang="en-US" sz="3600" b="1">
                <a:latin typeface="Times New Roman" pitchFamily="18" charset="0"/>
                <a:ea typeface="黑体" pitchFamily="49" charset="-122"/>
              </a:rPr>
              <a:t>   3· 一直保留着侍萍喜欢的家俱</a:t>
            </a:r>
          </a:p>
          <a:p>
            <a:pPr eaLnBrk="1" hangingPunct="1"/>
            <a:r>
              <a:rPr lang="zh-CN" altLang="en-US" sz="3600" b="1">
                <a:latin typeface="Times New Roman" pitchFamily="18" charset="0"/>
                <a:ea typeface="黑体" pitchFamily="49" charset="-122"/>
              </a:rPr>
              <a:t>   4·一直保留着总是关着窗户的习惯</a:t>
            </a:r>
          </a:p>
          <a:p>
            <a:pPr eaLnBrk="1" hangingPunct="1"/>
            <a:r>
              <a:rPr lang="zh-CN" altLang="en-US" sz="3600" b="1">
                <a:latin typeface="Times New Roman" pitchFamily="18" charset="0"/>
                <a:ea typeface="黑体" pitchFamily="49" charset="-122"/>
              </a:rPr>
              <a:t>   5· 一直记着侍萍的生日</a:t>
            </a:r>
          </a:p>
          <a:p>
            <a:pPr eaLnBrk="1" hangingPunct="1"/>
            <a:r>
              <a:rPr lang="zh-CN" altLang="en-US" sz="3600" b="1">
                <a:latin typeface="Times New Roman" pitchFamily="18" charset="0"/>
                <a:ea typeface="黑体" pitchFamily="49" charset="-122"/>
              </a:rPr>
              <a:t>   6· 一直保留着侍萍绣了花的衬衣</a:t>
            </a:r>
          </a:p>
        </p:txBody>
      </p:sp>
      <p:pic>
        <p:nvPicPr>
          <p:cNvPr id="28678" name="Picture 6"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313" y="22050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7"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288" y="1196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8"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288" y="28527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9"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288" y="33575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10"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288" y="44370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11" descr="BD14528_"/>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288" y="39338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Rectangle 12"/>
          <p:cNvSpPr>
            <a:spLocks noChangeArrowheads="1"/>
          </p:cNvSpPr>
          <p:nvPr/>
        </p:nvSpPr>
        <p:spPr bwMode="auto">
          <a:xfrm>
            <a:off x="685800" y="533400"/>
            <a:ext cx="45720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sz="2800" b="1"/>
              <a:t>对“死去”的侍萍</a:t>
            </a:r>
            <a:r>
              <a:rPr lang="zh-CN" sz="2800" b="1">
                <a:solidFill>
                  <a:schemeClr val="hlink"/>
                </a:solidFill>
              </a:rPr>
              <a:t>：</a:t>
            </a:r>
          </a:p>
          <a:p>
            <a:r>
              <a:rPr lang="zh-CN"/>
              <a:t>        </a:t>
            </a:r>
          </a:p>
        </p:txBody>
      </p:sp>
    </p:spTree>
    <p:extLst>
      <p:ext uri="{BB962C8B-B14F-4D97-AF65-F5344CB8AC3E}">
        <p14:creationId xmlns:p14="http://schemas.microsoft.com/office/powerpoint/2010/main" val="26853749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r>
              <a:rPr lang="zh-CN" altLang="en-US" smtClean="0"/>
              <a:t>学习目标</a:t>
            </a:r>
            <a:endParaRPr lang="zh-CN" altLang="en-US"/>
          </a:p>
        </p:txBody>
      </p:sp>
      <p:sp>
        <p:nvSpPr>
          <p:cNvPr id="3" name="内容占位符 2"/>
          <p:cNvSpPr>
            <a:spLocks noGrp="1"/>
          </p:cNvSpPr>
          <p:nvPr>
            <p:ph idx="1"/>
          </p:nvPr>
        </p:nvSpPr>
        <p:spPr/>
        <p:txBody>
          <a:bodyPr>
            <a:normAutofit/>
          </a:bodyPr>
          <a:lstStyle/>
          <a:p>
            <a:r>
              <a:rPr lang="en-US" altLang="zh-CN" sz="4000"/>
              <a:t>1</a:t>
            </a:r>
            <a:r>
              <a:rPr lang="zh-CN" altLang="zh-CN" sz="4000" smtClean="0"/>
              <a:t>、</a:t>
            </a:r>
            <a:r>
              <a:rPr lang="zh-CN" altLang="en-US" sz="4000"/>
              <a:t>把握本剧的</a:t>
            </a:r>
            <a:r>
              <a:rPr lang="zh-CN" altLang="zh-CN" sz="4000"/>
              <a:t>矛盾</a:t>
            </a:r>
            <a:r>
              <a:rPr lang="zh-CN" altLang="zh-CN" sz="4000" b="1"/>
              <a:t>冲突</a:t>
            </a:r>
            <a:r>
              <a:rPr lang="zh-CN" altLang="zh-CN" sz="4000"/>
              <a:t>。</a:t>
            </a:r>
            <a:endParaRPr lang="en-US" altLang="zh-CN" sz="4000"/>
          </a:p>
          <a:p>
            <a:r>
              <a:rPr lang="en-US" altLang="zh-CN" sz="4000"/>
              <a:t>2</a:t>
            </a:r>
            <a:r>
              <a:rPr lang="zh-CN" altLang="zh-CN" sz="4000"/>
              <a:t>、</a:t>
            </a:r>
            <a:r>
              <a:rPr lang="zh-CN" altLang="zh-CN" sz="4000" smtClean="0"/>
              <a:t>通</a:t>
            </a:r>
            <a:r>
              <a:rPr lang="zh-CN" altLang="zh-CN" sz="4000"/>
              <a:t>过品味丰富多彩而又富有个性化的</a:t>
            </a:r>
            <a:r>
              <a:rPr lang="zh-CN" altLang="zh-CN" sz="4000" b="1"/>
              <a:t>人物语言</a:t>
            </a:r>
            <a:r>
              <a:rPr lang="zh-CN" altLang="zh-CN" sz="4000"/>
              <a:t>来把握人性的丰富性和复杂性</a:t>
            </a:r>
            <a:r>
              <a:rPr lang="zh-CN" altLang="zh-CN" sz="4000" smtClean="0"/>
              <a:t>。</a:t>
            </a:r>
            <a:endParaRPr lang="en-US" altLang="zh-CN" sz="4000" smtClean="0"/>
          </a:p>
          <a:p>
            <a:r>
              <a:rPr lang="en-US" altLang="zh-CN" sz="4000" smtClean="0"/>
              <a:t>3</a:t>
            </a:r>
            <a:r>
              <a:rPr lang="zh-CN" altLang="zh-CN" sz="4000" smtClean="0"/>
              <a:t>、探</a:t>
            </a:r>
            <a:r>
              <a:rPr lang="zh-CN" altLang="zh-CN" sz="4000"/>
              <a:t>究周朴园与鲁侍萍的情感及其性</a:t>
            </a:r>
            <a:r>
              <a:rPr lang="zh-CN" altLang="zh-CN" sz="4000" smtClean="0"/>
              <a:t>格</a:t>
            </a:r>
            <a:r>
              <a:rPr lang="zh-CN" altLang="en-US" sz="4000" smtClean="0"/>
              <a:t>。</a:t>
            </a:r>
            <a:endParaRPr lang="zh-CN" altLang="en-US" sz="4000"/>
          </a:p>
        </p:txBody>
      </p:sp>
    </p:spTree>
    <p:extLst>
      <p:ext uri="{BB962C8B-B14F-4D97-AF65-F5344CB8AC3E}">
        <p14:creationId xmlns:p14="http://schemas.microsoft.com/office/powerpoint/2010/main" val="3080586073"/>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1746" name="Group 2"/>
          <p:cNvGraphicFramePr>
            <a:graphicFrameLocks noGrp="1"/>
          </p:cNvGraphicFramePr>
          <p:nvPr/>
        </p:nvGraphicFramePr>
        <p:xfrm>
          <a:off x="457200" y="1066800"/>
          <a:ext cx="8382000" cy="5486400"/>
        </p:xfrm>
        <a:graphic>
          <a:graphicData uri="http://schemas.openxmlformats.org/drawingml/2006/table">
            <a:tbl>
              <a:tblPr/>
              <a:tblGrid>
                <a:gridCol w="2590800"/>
                <a:gridCol w="5791200"/>
              </a:tblGrid>
              <a:tr h="685800">
                <a:tc>
                  <a:txBody>
                    <a:bodyPr vert="horz"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3600" b="1" i="0" u="none" strike="noStrike" cap="none" normalizeH="0" baseline="0" smtClean="0">
                          <a:ln>
                            <a:noFill/>
                          </a:ln>
                          <a:solidFill>
                            <a:schemeClr val="tx1"/>
                          </a:solidFill>
                          <a:effectLst/>
                          <a:latin typeface="Arial" pitchFamily="34" charset="0"/>
                          <a:ea typeface="黑体" pitchFamily="49" charset="-122"/>
                        </a:rPr>
                        <a:t>手段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sz="3600" b="1" i="0" u="none" strike="noStrike" cap="none" normalizeH="0" baseline="0" smtClean="0">
                          <a:ln>
                            <a:noFill/>
                          </a:ln>
                          <a:solidFill>
                            <a:schemeClr val="tx1"/>
                          </a:solidFill>
                          <a:effectLst/>
                          <a:latin typeface="Arial" pitchFamily="34" charset="0"/>
                          <a:ea typeface="黑体" pitchFamily="49" charset="-122"/>
                        </a:rPr>
                        <a:t>言行</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9060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0" i="0" u="none" strike="noStrike" cap="none" normalizeH="0" baseline="0" smtClean="0">
                        <a:ln>
                          <a:noFill/>
                        </a:ln>
                        <a:solidFill>
                          <a:srgbClr val="0000FF"/>
                        </a:solidFill>
                        <a:effectLst/>
                        <a:latin typeface="Arial" pitchFamily="34" charset="0"/>
                        <a:ea typeface="黑体"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255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0" i="0" u="none" strike="noStrike" cap="none" normalizeH="0" baseline="0" smtClean="0">
                        <a:ln>
                          <a:noFill/>
                        </a:ln>
                        <a:solidFill>
                          <a:srgbClr val="0000FF"/>
                        </a:solidFill>
                        <a:effectLst/>
                        <a:latin typeface="Arial" pitchFamily="34" charset="0"/>
                        <a:ea typeface="黑体"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3825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9200">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766" name="Text Box 23"/>
          <p:cNvSpPr txBox="1">
            <a:spLocks noChangeArrowheads="1"/>
          </p:cNvSpPr>
          <p:nvPr/>
        </p:nvSpPr>
        <p:spPr bwMode="auto">
          <a:xfrm>
            <a:off x="457200" y="457200"/>
            <a:ext cx="46720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latin typeface="Times New Roman" pitchFamily="18" charset="0"/>
                <a:ea typeface="黑体" pitchFamily="49" charset="-122"/>
              </a:rPr>
              <a:t>周朴园认出侍萍后的情态</a:t>
            </a:r>
          </a:p>
        </p:txBody>
      </p:sp>
      <p:sp>
        <p:nvSpPr>
          <p:cNvPr id="31767" name="Text Box 24"/>
          <p:cNvSpPr txBox="1">
            <a:spLocks noChangeArrowheads="1"/>
          </p:cNvSpPr>
          <p:nvPr/>
        </p:nvSpPr>
        <p:spPr bwMode="auto">
          <a:xfrm>
            <a:off x="457200" y="1905000"/>
            <a:ext cx="2438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defRPr/>
            </a:pPr>
            <a:r>
              <a:rPr lang="zh-CN" sz="3600" b="1" smtClean="0">
                <a:effectLst>
                  <a:outerShdw blurRad="38100" dist="38100" dir="2700000" algn="tl">
                    <a:srgbClr val="C0C0C0"/>
                  </a:outerShdw>
                </a:effectLst>
                <a:latin typeface="Times New Roman" pitchFamily="18" charset="0"/>
                <a:ea typeface="黑体" pitchFamily="49" charset="-122"/>
              </a:rPr>
              <a:t>厉声责问</a:t>
            </a:r>
          </a:p>
        </p:txBody>
      </p:sp>
      <p:sp>
        <p:nvSpPr>
          <p:cNvPr id="31768" name="Text Box 25"/>
          <p:cNvSpPr txBox="1">
            <a:spLocks noChangeArrowheads="1"/>
          </p:cNvSpPr>
          <p:nvPr/>
        </p:nvSpPr>
        <p:spPr bwMode="auto">
          <a:xfrm>
            <a:off x="533400" y="2819400"/>
            <a:ext cx="2438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defRPr/>
            </a:pPr>
            <a:r>
              <a:rPr lang="zh-CN" sz="3600" b="1" smtClean="0">
                <a:effectLst>
                  <a:outerShdw blurRad="38100" dist="38100" dir="2700000" algn="tl">
                    <a:srgbClr val="C0C0C0"/>
                  </a:outerShdw>
                </a:effectLst>
                <a:latin typeface="Tahoma" pitchFamily="34" charset="0"/>
                <a:ea typeface="黑体" pitchFamily="49" charset="-122"/>
              </a:rPr>
              <a:t>用缓和的语调稳住</a:t>
            </a:r>
          </a:p>
        </p:txBody>
      </p:sp>
      <p:sp>
        <p:nvSpPr>
          <p:cNvPr id="31769" name="Text Box 26"/>
          <p:cNvSpPr txBox="1">
            <a:spLocks noChangeArrowheads="1"/>
          </p:cNvSpPr>
          <p:nvPr/>
        </p:nvSpPr>
        <p:spPr bwMode="auto">
          <a:xfrm>
            <a:off x="3200400" y="1981200"/>
            <a:ext cx="5562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20000"/>
              </a:spcBef>
              <a:buClr>
                <a:schemeClr val="hlink"/>
              </a:buClr>
              <a:buSzPct val="80000"/>
              <a:buFont typeface="Wingdings" pitchFamily="2" charset="2"/>
              <a:buNone/>
            </a:pPr>
            <a:r>
              <a:rPr lang="zh-CN" sz="3200" b="1">
                <a:latin typeface="Tahoma" pitchFamily="34" charset="0"/>
                <a:ea typeface="黑体" pitchFamily="49" charset="-122"/>
              </a:rPr>
              <a:t>你来干什么？谁指使你来的？</a:t>
            </a:r>
            <a:endParaRPr lang="zh-CN" sz="2400" b="1">
              <a:latin typeface="Times New Roman" pitchFamily="18" charset="0"/>
            </a:endParaRPr>
          </a:p>
        </p:txBody>
      </p:sp>
      <p:sp>
        <p:nvSpPr>
          <p:cNvPr id="31770" name="Text Box 27"/>
          <p:cNvSpPr txBox="1">
            <a:spLocks noChangeArrowheads="1"/>
          </p:cNvSpPr>
          <p:nvPr/>
        </p:nvSpPr>
        <p:spPr bwMode="auto">
          <a:xfrm>
            <a:off x="3352800" y="2895600"/>
            <a:ext cx="467201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latin typeface="Times New Roman" pitchFamily="18" charset="0"/>
                <a:ea typeface="黑体" pitchFamily="49" charset="-122"/>
              </a:rPr>
              <a:t>你可以冷静点。</a:t>
            </a:r>
          </a:p>
          <a:p>
            <a:pPr algn="ctr" eaLnBrk="1" hangingPunct="1"/>
            <a:r>
              <a:rPr lang="zh-CN" sz="3200" b="1">
                <a:latin typeface="Times New Roman" pitchFamily="18" charset="0"/>
                <a:ea typeface="黑体" pitchFamily="49" charset="-122"/>
              </a:rPr>
              <a:t>你我都是有子女的人了。</a:t>
            </a:r>
          </a:p>
        </p:txBody>
      </p:sp>
      <p:sp>
        <p:nvSpPr>
          <p:cNvPr id="31771" name="Text Box 28"/>
          <p:cNvSpPr txBox="1">
            <a:spLocks noChangeArrowheads="1"/>
          </p:cNvSpPr>
          <p:nvPr/>
        </p:nvSpPr>
        <p:spPr bwMode="auto">
          <a:xfrm>
            <a:off x="533400" y="4267200"/>
            <a:ext cx="24780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defRPr/>
            </a:pPr>
            <a:r>
              <a:rPr lang="zh-CN" sz="3600" b="1" smtClean="0">
                <a:effectLst>
                  <a:outerShdw blurRad="38100" dist="38100" dir="2700000" algn="tl">
                    <a:srgbClr val="C0C0C0"/>
                  </a:outerShdw>
                </a:effectLst>
                <a:latin typeface="Times New Roman" pitchFamily="18" charset="0"/>
                <a:ea typeface="黑体" pitchFamily="49" charset="-122"/>
              </a:rPr>
              <a:t>用感情软化</a:t>
            </a:r>
          </a:p>
        </p:txBody>
      </p:sp>
      <p:sp>
        <p:nvSpPr>
          <p:cNvPr id="31772" name="Text Box 29"/>
          <p:cNvSpPr txBox="1">
            <a:spLocks noChangeArrowheads="1"/>
          </p:cNvSpPr>
          <p:nvPr/>
        </p:nvSpPr>
        <p:spPr bwMode="auto">
          <a:xfrm>
            <a:off x="3200400" y="4191000"/>
            <a:ext cx="54879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latin typeface="Times New Roman" pitchFamily="18" charset="0"/>
                <a:ea typeface="黑体" pitchFamily="49" charset="-122"/>
              </a:rPr>
              <a:t>你的生日，每年我都记得。</a:t>
            </a:r>
          </a:p>
          <a:p>
            <a:pPr algn="ctr" eaLnBrk="1" hangingPunct="1"/>
            <a:r>
              <a:rPr lang="zh-CN" sz="3200" b="1">
                <a:latin typeface="Times New Roman" pitchFamily="18" charset="0"/>
                <a:ea typeface="黑体" pitchFamily="49" charset="-122"/>
              </a:rPr>
              <a:t>关窗户的习惯，我都保留着。</a:t>
            </a:r>
          </a:p>
        </p:txBody>
      </p:sp>
      <p:sp>
        <p:nvSpPr>
          <p:cNvPr id="31773" name="Text Box 30"/>
          <p:cNvSpPr txBox="1">
            <a:spLocks noChangeArrowheads="1"/>
          </p:cNvSpPr>
          <p:nvPr/>
        </p:nvSpPr>
        <p:spPr bwMode="auto">
          <a:xfrm>
            <a:off x="609600" y="5334000"/>
            <a:ext cx="2057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defRPr/>
            </a:pPr>
            <a:r>
              <a:rPr lang="zh-CN" sz="3600" b="1" smtClean="0">
                <a:effectLst>
                  <a:outerShdw blurRad="38100" dist="38100" dir="2700000" algn="tl">
                    <a:srgbClr val="C0C0C0"/>
                  </a:outerShdw>
                </a:effectLst>
                <a:latin typeface="Times New Roman" pitchFamily="18" charset="0"/>
                <a:ea typeface="黑体" pitchFamily="49" charset="-122"/>
              </a:rPr>
              <a:t>想用金钱收买打发</a:t>
            </a:r>
          </a:p>
        </p:txBody>
      </p:sp>
      <p:sp>
        <p:nvSpPr>
          <p:cNvPr id="31774" name="Text Box 31"/>
          <p:cNvSpPr txBox="1">
            <a:spLocks noChangeArrowheads="1"/>
          </p:cNvSpPr>
          <p:nvPr/>
        </p:nvSpPr>
        <p:spPr bwMode="auto">
          <a:xfrm>
            <a:off x="3124200" y="5410200"/>
            <a:ext cx="5638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3200" b="1">
                <a:latin typeface="Times New Roman" pitchFamily="18" charset="0"/>
                <a:ea typeface="黑体" pitchFamily="49" charset="-122"/>
              </a:rPr>
              <a:t>好！痛痛快快的！你现在要多少钱吧！并开出支票。</a:t>
            </a:r>
          </a:p>
        </p:txBody>
      </p:sp>
    </p:spTree>
    <p:extLst>
      <p:ext uri="{BB962C8B-B14F-4D97-AF65-F5344CB8AC3E}">
        <p14:creationId xmlns:p14="http://schemas.microsoft.com/office/powerpoint/2010/main" val="1226942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66"/>
                                        </p:tgtEl>
                                        <p:attrNameLst>
                                          <p:attrName>style.visibility</p:attrName>
                                        </p:attrNameLst>
                                      </p:cBhvr>
                                      <p:to>
                                        <p:strVal val="visible"/>
                                      </p:to>
                                    </p:set>
                                    <p:anim calcmode="lin" valueType="num">
                                      <p:cBhvr additive="base">
                                        <p:cTn id="7" dur="500" fill="hold"/>
                                        <p:tgtEl>
                                          <p:spTgt spid="31766"/>
                                        </p:tgtEl>
                                        <p:attrNameLst>
                                          <p:attrName>ppt_x</p:attrName>
                                        </p:attrNameLst>
                                      </p:cBhvr>
                                      <p:tavLst>
                                        <p:tav tm="0">
                                          <p:val>
                                            <p:strVal val="0-#ppt_w/2"/>
                                          </p:val>
                                        </p:tav>
                                        <p:tav tm="100000">
                                          <p:val>
                                            <p:strVal val="#ppt_x"/>
                                          </p:val>
                                        </p:tav>
                                      </p:tavLst>
                                    </p:anim>
                                    <p:anim calcmode="lin" valueType="num">
                                      <p:cBhvr additive="base">
                                        <p:cTn id="8" dur="500" fill="hold"/>
                                        <p:tgtEl>
                                          <p:spTgt spid="317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fill="hold"/>
                                        <p:tgtEl>
                                          <p:spTgt spid="31746"/>
                                        </p:tgtEl>
                                        <p:attrNameLst>
                                          <p:attrName>ppt_x</p:attrName>
                                        </p:attrNameLst>
                                      </p:cBhvr>
                                      <p:tavLst>
                                        <p:tav tm="0">
                                          <p:val>
                                            <p:strVal val="0-#ppt_w/2"/>
                                          </p:val>
                                        </p:tav>
                                        <p:tav tm="100000">
                                          <p:val>
                                            <p:strVal val="#ppt_x"/>
                                          </p:val>
                                        </p:tav>
                                      </p:tavLst>
                                    </p:anim>
                                    <p:anim calcmode="lin" valueType="num">
                                      <p:cBhvr additive="base">
                                        <p:cTn id="14"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67"/>
                                        </p:tgtEl>
                                        <p:attrNameLst>
                                          <p:attrName>style.visibility</p:attrName>
                                        </p:attrNameLst>
                                      </p:cBhvr>
                                      <p:to>
                                        <p:strVal val="visible"/>
                                      </p:to>
                                    </p:set>
                                    <p:anim calcmode="lin" valueType="num">
                                      <p:cBhvr additive="base">
                                        <p:cTn id="19" dur="500" fill="hold"/>
                                        <p:tgtEl>
                                          <p:spTgt spid="31767"/>
                                        </p:tgtEl>
                                        <p:attrNameLst>
                                          <p:attrName>ppt_x</p:attrName>
                                        </p:attrNameLst>
                                      </p:cBhvr>
                                      <p:tavLst>
                                        <p:tav tm="0">
                                          <p:val>
                                            <p:strVal val="0-#ppt_w/2"/>
                                          </p:val>
                                        </p:tav>
                                        <p:tav tm="100000">
                                          <p:val>
                                            <p:strVal val="#ppt_x"/>
                                          </p:val>
                                        </p:tav>
                                      </p:tavLst>
                                    </p:anim>
                                    <p:anim calcmode="lin" valueType="num">
                                      <p:cBhvr additive="base">
                                        <p:cTn id="20" dur="500" fill="hold"/>
                                        <p:tgtEl>
                                          <p:spTgt spid="3176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69"/>
                                        </p:tgtEl>
                                        <p:attrNameLst>
                                          <p:attrName>style.visibility</p:attrName>
                                        </p:attrNameLst>
                                      </p:cBhvr>
                                      <p:to>
                                        <p:strVal val="visible"/>
                                      </p:to>
                                    </p:set>
                                    <p:anim calcmode="lin" valueType="num">
                                      <p:cBhvr additive="base">
                                        <p:cTn id="25" dur="500" fill="hold"/>
                                        <p:tgtEl>
                                          <p:spTgt spid="31769"/>
                                        </p:tgtEl>
                                        <p:attrNameLst>
                                          <p:attrName>ppt_x</p:attrName>
                                        </p:attrNameLst>
                                      </p:cBhvr>
                                      <p:tavLst>
                                        <p:tav tm="0">
                                          <p:val>
                                            <p:strVal val="0-#ppt_w/2"/>
                                          </p:val>
                                        </p:tav>
                                        <p:tav tm="100000">
                                          <p:val>
                                            <p:strVal val="#ppt_x"/>
                                          </p:val>
                                        </p:tav>
                                      </p:tavLst>
                                    </p:anim>
                                    <p:anim calcmode="lin" valueType="num">
                                      <p:cBhvr additive="base">
                                        <p:cTn id="26" dur="500" fill="hold"/>
                                        <p:tgtEl>
                                          <p:spTgt spid="317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68"/>
                                        </p:tgtEl>
                                        <p:attrNameLst>
                                          <p:attrName>style.visibility</p:attrName>
                                        </p:attrNameLst>
                                      </p:cBhvr>
                                      <p:to>
                                        <p:strVal val="visible"/>
                                      </p:to>
                                    </p:set>
                                    <p:anim calcmode="lin" valueType="num">
                                      <p:cBhvr additive="base">
                                        <p:cTn id="31" dur="500" fill="hold"/>
                                        <p:tgtEl>
                                          <p:spTgt spid="31768"/>
                                        </p:tgtEl>
                                        <p:attrNameLst>
                                          <p:attrName>ppt_x</p:attrName>
                                        </p:attrNameLst>
                                      </p:cBhvr>
                                      <p:tavLst>
                                        <p:tav tm="0">
                                          <p:val>
                                            <p:strVal val="0-#ppt_w/2"/>
                                          </p:val>
                                        </p:tav>
                                        <p:tav tm="100000">
                                          <p:val>
                                            <p:strVal val="#ppt_x"/>
                                          </p:val>
                                        </p:tav>
                                      </p:tavLst>
                                    </p:anim>
                                    <p:anim calcmode="lin" valueType="num">
                                      <p:cBhvr additive="base">
                                        <p:cTn id="32" dur="500" fill="hold"/>
                                        <p:tgtEl>
                                          <p:spTgt spid="3176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70"/>
                                        </p:tgtEl>
                                        <p:attrNameLst>
                                          <p:attrName>style.visibility</p:attrName>
                                        </p:attrNameLst>
                                      </p:cBhvr>
                                      <p:to>
                                        <p:strVal val="visible"/>
                                      </p:to>
                                    </p:set>
                                    <p:anim calcmode="lin" valueType="num">
                                      <p:cBhvr additive="base">
                                        <p:cTn id="37" dur="500" fill="hold"/>
                                        <p:tgtEl>
                                          <p:spTgt spid="31770"/>
                                        </p:tgtEl>
                                        <p:attrNameLst>
                                          <p:attrName>ppt_x</p:attrName>
                                        </p:attrNameLst>
                                      </p:cBhvr>
                                      <p:tavLst>
                                        <p:tav tm="0">
                                          <p:val>
                                            <p:strVal val="0-#ppt_w/2"/>
                                          </p:val>
                                        </p:tav>
                                        <p:tav tm="100000">
                                          <p:val>
                                            <p:strVal val="#ppt_x"/>
                                          </p:val>
                                        </p:tav>
                                      </p:tavLst>
                                    </p:anim>
                                    <p:anim calcmode="lin" valueType="num">
                                      <p:cBhvr additive="base">
                                        <p:cTn id="38" dur="500" fill="hold"/>
                                        <p:tgtEl>
                                          <p:spTgt spid="31770"/>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71"/>
                                        </p:tgtEl>
                                        <p:attrNameLst>
                                          <p:attrName>style.visibility</p:attrName>
                                        </p:attrNameLst>
                                      </p:cBhvr>
                                      <p:to>
                                        <p:strVal val="visible"/>
                                      </p:to>
                                    </p:set>
                                    <p:anim calcmode="lin" valueType="num">
                                      <p:cBhvr additive="base">
                                        <p:cTn id="43" dur="500" fill="hold"/>
                                        <p:tgtEl>
                                          <p:spTgt spid="31771"/>
                                        </p:tgtEl>
                                        <p:attrNameLst>
                                          <p:attrName>ppt_x</p:attrName>
                                        </p:attrNameLst>
                                      </p:cBhvr>
                                      <p:tavLst>
                                        <p:tav tm="0">
                                          <p:val>
                                            <p:strVal val="0-#ppt_w/2"/>
                                          </p:val>
                                        </p:tav>
                                        <p:tav tm="100000">
                                          <p:val>
                                            <p:strVal val="#ppt_x"/>
                                          </p:val>
                                        </p:tav>
                                      </p:tavLst>
                                    </p:anim>
                                    <p:anim calcmode="lin" valueType="num">
                                      <p:cBhvr additive="base">
                                        <p:cTn id="44" dur="500" fill="hold"/>
                                        <p:tgtEl>
                                          <p:spTgt spid="31771"/>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1772"/>
                                        </p:tgtEl>
                                        <p:attrNameLst>
                                          <p:attrName>style.visibility</p:attrName>
                                        </p:attrNameLst>
                                      </p:cBhvr>
                                      <p:to>
                                        <p:strVal val="visible"/>
                                      </p:to>
                                    </p:set>
                                    <p:anim calcmode="lin" valueType="num">
                                      <p:cBhvr additive="base">
                                        <p:cTn id="49" dur="500" fill="hold"/>
                                        <p:tgtEl>
                                          <p:spTgt spid="31772"/>
                                        </p:tgtEl>
                                        <p:attrNameLst>
                                          <p:attrName>ppt_x</p:attrName>
                                        </p:attrNameLst>
                                      </p:cBhvr>
                                      <p:tavLst>
                                        <p:tav tm="0">
                                          <p:val>
                                            <p:strVal val="0-#ppt_w/2"/>
                                          </p:val>
                                        </p:tav>
                                        <p:tav tm="100000">
                                          <p:val>
                                            <p:strVal val="#ppt_x"/>
                                          </p:val>
                                        </p:tav>
                                      </p:tavLst>
                                    </p:anim>
                                    <p:anim calcmode="lin" valueType="num">
                                      <p:cBhvr additive="base">
                                        <p:cTn id="50" dur="500" fill="hold"/>
                                        <p:tgtEl>
                                          <p:spTgt spid="3177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1773"/>
                                        </p:tgtEl>
                                        <p:attrNameLst>
                                          <p:attrName>style.visibility</p:attrName>
                                        </p:attrNameLst>
                                      </p:cBhvr>
                                      <p:to>
                                        <p:strVal val="visible"/>
                                      </p:to>
                                    </p:set>
                                    <p:anim calcmode="lin" valueType="num">
                                      <p:cBhvr additive="base">
                                        <p:cTn id="55" dur="500" fill="hold"/>
                                        <p:tgtEl>
                                          <p:spTgt spid="31773"/>
                                        </p:tgtEl>
                                        <p:attrNameLst>
                                          <p:attrName>ppt_x</p:attrName>
                                        </p:attrNameLst>
                                      </p:cBhvr>
                                      <p:tavLst>
                                        <p:tav tm="0">
                                          <p:val>
                                            <p:strVal val="0-#ppt_w/2"/>
                                          </p:val>
                                        </p:tav>
                                        <p:tav tm="100000">
                                          <p:val>
                                            <p:strVal val="#ppt_x"/>
                                          </p:val>
                                        </p:tav>
                                      </p:tavLst>
                                    </p:anim>
                                    <p:anim calcmode="lin" valueType="num">
                                      <p:cBhvr additive="base">
                                        <p:cTn id="56" dur="500" fill="hold"/>
                                        <p:tgtEl>
                                          <p:spTgt spid="31773"/>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1774"/>
                                        </p:tgtEl>
                                        <p:attrNameLst>
                                          <p:attrName>style.visibility</p:attrName>
                                        </p:attrNameLst>
                                      </p:cBhvr>
                                      <p:to>
                                        <p:strVal val="visible"/>
                                      </p:to>
                                    </p:set>
                                    <p:anim calcmode="lin" valueType="num">
                                      <p:cBhvr additive="base">
                                        <p:cTn id="61" dur="500" fill="hold"/>
                                        <p:tgtEl>
                                          <p:spTgt spid="31774"/>
                                        </p:tgtEl>
                                        <p:attrNameLst>
                                          <p:attrName>ppt_x</p:attrName>
                                        </p:attrNameLst>
                                      </p:cBhvr>
                                      <p:tavLst>
                                        <p:tav tm="0">
                                          <p:val>
                                            <p:strVal val="0-#ppt_w/2"/>
                                          </p:val>
                                        </p:tav>
                                        <p:tav tm="100000">
                                          <p:val>
                                            <p:strVal val="#ppt_x"/>
                                          </p:val>
                                        </p:tav>
                                      </p:tavLst>
                                    </p:anim>
                                    <p:anim calcmode="lin" valueType="num">
                                      <p:cBhvr additive="base">
                                        <p:cTn id="62" dur="500" fill="hold"/>
                                        <p:tgtEl>
                                          <p:spTgt spid="317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6" grpId="0"/>
      <p:bldP spid="31767" grpId="0"/>
      <p:bldP spid="31768" grpId="0"/>
      <p:bldP spid="31769" grpId="0"/>
      <p:bldP spid="31770" grpId="0"/>
      <p:bldP spid="31771" grpId="0"/>
      <p:bldP spid="31772" grpId="0"/>
      <p:bldP spid="31773" grpId="0"/>
      <p:bldP spid="3177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30722" name="Rectangle 2"/>
          <p:cNvSpPr>
            <a:spLocks noGrp="1" noChangeArrowheads="1"/>
          </p:cNvSpPr>
          <p:nvPr>
            <p:ph type="title" idx="4294967295"/>
          </p:nvPr>
        </p:nvSpPr>
        <p:spPr>
          <a:xfrm>
            <a:off x="0" y="381000"/>
            <a:ext cx="8686800" cy="838200"/>
          </a:xfrm>
        </p:spPr>
        <p:txBody>
          <a:bodyPr/>
          <a:lstStyle/>
          <a:p>
            <a:pPr eaLnBrk="1" hangingPunct="1"/>
            <a:r>
              <a:rPr lang="zh-CN" b="1" smtClean="0">
                <a:solidFill>
                  <a:schemeClr val="tx1"/>
                </a:solidFill>
              </a:rPr>
              <a:t>周朴园对侍萍有没有感情？</a:t>
            </a:r>
          </a:p>
        </p:txBody>
      </p:sp>
      <p:sp>
        <p:nvSpPr>
          <p:cNvPr id="32771" name="Rectangle 3"/>
          <p:cNvSpPr>
            <a:spLocks noGrp="1" noChangeArrowheads="1"/>
          </p:cNvSpPr>
          <p:nvPr>
            <p:ph type="body" idx="4294967295"/>
          </p:nvPr>
        </p:nvSpPr>
        <p:spPr>
          <a:xfrm>
            <a:off x="323850" y="1066800"/>
            <a:ext cx="8686800" cy="2286000"/>
          </a:xfrm>
        </p:spPr>
        <p:txBody>
          <a:bodyPr>
            <a:normAutofit fontScale="92500" lnSpcReduction="10000"/>
          </a:bodyPr>
          <a:lstStyle/>
          <a:p>
            <a:pPr eaLnBrk="1" hangingPunct="1">
              <a:lnSpc>
                <a:spcPct val="90000"/>
              </a:lnSpc>
            </a:pPr>
            <a:r>
              <a:rPr lang="zh-CN" sz="2800" b="1" smtClean="0"/>
              <a:t>保持旧摆设，记得生日，保留旧习惯</a:t>
            </a:r>
          </a:p>
          <a:p>
            <a:pPr eaLnBrk="1" hangingPunct="1">
              <a:lnSpc>
                <a:spcPct val="90000"/>
              </a:lnSpc>
              <a:buFontTx/>
              <a:buNone/>
            </a:pPr>
            <a:r>
              <a:rPr lang="zh-CN" altLang="zh-CN" sz="2800" b="1" smtClean="0"/>
              <a:t>    “……</a:t>
            </a:r>
            <a:r>
              <a:rPr lang="zh-CN" sz="2800" b="1" smtClean="0"/>
              <a:t>为的是不忘你，弥补我的罪过。”</a:t>
            </a:r>
          </a:p>
          <a:p>
            <a:pPr eaLnBrk="1" hangingPunct="1">
              <a:lnSpc>
                <a:spcPct val="90000"/>
              </a:lnSpc>
            </a:pPr>
            <a:r>
              <a:rPr lang="zh-CN" sz="2800" b="1" smtClean="0"/>
              <a:t>周朴园对侍萍的怀念，“是真实的，绝对真实的”。（曹禺语）</a:t>
            </a:r>
          </a:p>
          <a:p>
            <a:pPr eaLnBrk="1" hangingPunct="1">
              <a:lnSpc>
                <a:spcPct val="170000"/>
              </a:lnSpc>
              <a:buFontTx/>
              <a:buNone/>
            </a:pPr>
            <a:r>
              <a:rPr lang="zh-CN" altLang="zh-CN" sz="2800" b="1" smtClean="0"/>
              <a:t>	</a:t>
            </a:r>
          </a:p>
        </p:txBody>
      </p:sp>
      <p:sp>
        <p:nvSpPr>
          <p:cNvPr id="30724" name="Text Box 4"/>
          <p:cNvSpPr txBox="1">
            <a:spLocks noChangeArrowheads="1"/>
          </p:cNvSpPr>
          <p:nvPr/>
        </p:nvSpPr>
        <p:spPr bwMode="auto">
          <a:xfrm>
            <a:off x="304800" y="3352800"/>
            <a:ext cx="883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endParaRPr lang="zh-CN" altLang="en-US" sz="2400">
              <a:latin typeface="Times New Roman" pitchFamily="18" charset="0"/>
            </a:endParaRPr>
          </a:p>
        </p:txBody>
      </p:sp>
      <p:sp>
        <p:nvSpPr>
          <p:cNvPr id="32773" name="Text Box 5"/>
          <p:cNvSpPr txBox="1">
            <a:spLocks noChangeArrowheads="1"/>
          </p:cNvSpPr>
          <p:nvPr/>
        </p:nvSpPr>
        <p:spPr bwMode="auto">
          <a:xfrm>
            <a:off x="228600" y="2895600"/>
            <a:ext cx="861060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defRPr/>
            </a:pPr>
            <a:r>
              <a:rPr lang="zh-CN" altLang="en-US" sz="3600" b="1" smtClean="0">
                <a:solidFill>
                  <a:schemeClr val="hlink"/>
                </a:solidFill>
                <a:effectLst>
                  <a:outerShdw blurRad="38100" dist="38100" dir="2700000" algn="tl">
                    <a:srgbClr val="C0C0C0"/>
                  </a:outerShdw>
                </a:effectLst>
                <a:latin typeface="Tahoma" pitchFamily="34" charset="0"/>
              </a:rPr>
              <a:t>       </a:t>
            </a:r>
            <a:r>
              <a:rPr lang="zh-CN" altLang="en-US" sz="3600" b="1" smtClean="0">
                <a:effectLst>
                  <a:outerShdw blurRad="38100" dist="38100" dir="2700000" algn="tl">
                    <a:srgbClr val="C0C0C0"/>
                  </a:outerShdw>
                </a:effectLst>
                <a:latin typeface="Tahoma" pitchFamily="34" charset="0"/>
              </a:rPr>
              <a:t>周对侍萍的怀念是有真诚的成分的，但他怀念的是30年前的梅小姐，是不会对他的现在构成威胁的梅小姐，从这点看，他又是虚伪的。现在，现实的利害关系占了上风，侍萍的出现会破坏他的形象，威胁他的名誉、地位。</a:t>
            </a:r>
          </a:p>
        </p:txBody>
      </p:sp>
    </p:spTree>
    <p:extLst>
      <p:ext uri="{BB962C8B-B14F-4D97-AF65-F5344CB8AC3E}">
        <p14:creationId xmlns:p14="http://schemas.microsoft.com/office/powerpoint/2010/main" val="21840193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p:cTn id="7" dur="500" fill="hold"/>
                                        <p:tgtEl>
                                          <p:spTgt spid="327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77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2771">
                                            <p:txEl>
                                              <p:pRg st="1" end="1"/>
                                            </p:txEl>
                                          </p:spTgt>
                                        </p:tgtEl>
                                        <p:attrNameLst>
                                          <p:attrName>style.visibility</p:attrName>
                                        </p:attrNameLst>
                                      </p:cBhvr>
                                      <p:to>
                                        <p:strVal val="visible"/>
                                      </p:to>
                                    </p:set>
                                    <p:anim calcmode="lin" valueType="num">
                                      <p:cBhvr>
                                        <p:cTn id="13" dur="500" fill="hold"/>
                                        <p:tgtEl>
                                          <p:spTgt spid="3277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2771">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2771">
                                            <p:txEl>
                                              <p:pRg st="2" end="2"/>
                                            </p:txEl>
                                          </p:spTgt>
                                        </p:tgtEl>
                                        <p:attrNameLst>
                                          <p:attrName>style.visibility</p:attrName>
                                        </p:attrNameLst>
                                      </p:cBhvr>
                                      <p:to>
                                        <p:strVal val="visible"/>
                                      </p:to>
                                    </p:set>
                                    <p:anim calcmode="lin" valueType="num">
                                      <p:cBhvr>
                                        <p:cTn id="19" dur="500" fill="hold"/>
                                        <p:tgtEl>
                                          <p:spTgt spid="3277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2771">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2771">
                                            <p:txEl>
                                              <p:pRg st="3" end="3"/>
                                            </p:txEl>
                                          </p:spTgt>
                                        </p:tgtEl>
                                        <p:attrNameLst>
                                          <p:attrName>style.visibility</p:attrName>
                                        </p:attrNameLst>
                                      </p:cBhvr>
                                      <p:to>
                                        <p:strVal val="visible"/>
                                      </p:to>
                                    </p:set>
                                    <p:anim calcmode="lin" valueType="num">
                                      <p:cBhvr>
                                        <p:cTn id="25" dur="500" fill="hold"/>
                                        <p:tgtEl>
                                          <p:spTgt spid="3277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2771">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73"/>
                                        </p:tgtEl>
                                        <p:attrNameLst>
                                          <p:attrName>style.visibility</p:attrName>
                                        </p:attrNameLst>
                                      </p:cBhvr>
                                      <p:to>
                                        <p:strVal val="visible"/>
                                      </p:to>
                                    </p:set>
                                    <p:anim calcmode="lin" valueType="num">
                                      <p:cBhvr additive="base">
                                        <p:cTn id="31" dur="500" fill="hold"/>
                                        <p:tgtEl>
                                          <p:spTgt spid="32773"/>
                                        </p:tgtEl>
                                        <p:attrNameLst>
                                          <p:attrName>ppt_x</p:attrName>
                                        </p:attrNameLst>
                                      </p:cBhvr>
                                      <p:tavLst>
                                        <p:tav tm="0">
                                          <p:val>
                                            <p:strVal val="0-#ppt_w/2"/>
                                          </p:val>
                                        </p:tav>
                                        <p:tav tm="100000">
                                          <p:val>
                                            <p:strVal val="#ppt_x"/>
                                          </p:val>
                                        </p:tav>
                                      </p:tavLst>
                                    </p:anim>
                                    <p:anim calcmode="lin" valueType="num">
                                      <p:cBhvr additive="base">
                                        <p:cTn id="32" dur="500" fill="hold"/>
                                        <p:tgtEl>
                                          <p:spTgt spid="327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p:bldP spid="3277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Rectangle 2"/>
          <p:cNvSpPr>
            <a:spLocks noGrp="1" noChangeArrowheads="1"/>
          </p:cNvSpPr>
          <p:nvPr>
            <p:ph type="title" idx="4294967295"/>
          </p:nvPr>
        </p:nvSpPr>
        <p:spPr>
          <a:xfrm>
            <a:off x="3563938" y="1052513"/>
            <a:ext cx="1079500" cy="1157287"/>
          </a:xfrm>
        </p:spPr>
        <p:txBody>
          <a:bodyPr>
            <a:normAutofit fontScale="90000"/>
          </a:bodyPr>
          <a:lstStyle/>
          <a:p>
            <a:pPr eaLnBrk="1" hangingPunct="1"/>
            <a:r>
              <a:rPr lang="zh-CN" sz="3800" b="1" smtClean="0">
                <a:solidFill>
                  <a:srgbClr val="660033"/>
                </a:solidFill>
              </a:rPr>
              <a:t>周</a:t>
            </a:r>
            <a:br>
              <a:rPr lang="zh-CN" sz="3800" b="1" smtClean="0">
                <a:solidFill>
                  <a:srgbClr val="660033"/>
                </a:solidFill>
              </a:rPr>
            </a:br>
            <a:r>
              <a:rPr lang="zh-CN" sz="3800" b="1" smtClean="0">
                <a:solidFill>
                  <a:srgbClr val="660033"/>
                </a:solidFill>
              </a:rPr>
              <a:t>朴</a:t>
            </a:r>
            <a:br>
              <a:rPr lang="zh-CN" sz="3800" b="1" smtClean="0">
                <a:solidFill>
                  <a:srgbClr val="660033"/>
                </a:solidFill>
              </a:rPr>
            </a:br>
            <a:r>
              <a:rPr lang="zh-CN" sz="3800" b="1" smtClean="0">
                <a:solidFill>
                  <a:srgbClr val="660033"/>
                </a:solidFill>
              </a:rPr>
              <a:t>园</a:t>
            </a:r>
          </a:p>
        </p:txBody>
      </p:sp>
      <p:sp>
        <p:nvSpPr>
          <p:cNvPr id="33795" name="Rectangle 3"/>
          <p:cNvSpPr>
            <a:spLocks noGrp="1" noChangeArrowheads="1"/>
          </p:cNvSpPr>
          <p:nvPr>
            <p:ph type="body" idx="4294967295"/>
          </p:nvPr>
        </p:nvSpPr>
        <p:spPr>
          <a:xfrm>
            <a:off x="4500563" y="1052513"/>
            <a:ext cx="4392612" cy="1655762"/>
          </a:xfrm>
        </p:spPr>
        <p:txBody>
          <a:bodyPr/>
          <a:lstStyle/>
          <a:p>
            <a:pPr eaLnBrk="1" hangingPunct="1">
              <a:lnSpc>
                <a:spcPct val="80000"/>
              </a:lnSpc>
              <a:spcBef>
                <a:spcPct val="50000"/>
              </a:spcBef>
              <a:buFontTx/>
              <a:buNone/>
            </a:pPr>
            <a:r>
              <a:rPr lang="zh-CN" altLang="zh-CN" sz="2000" b="1" smtClean="0">
                <a:solidFill>
                  <a:srgbClr val="0000FF"/>
                </a:solidFill>
              </a:rPr>
              <a:t>    </a:t>
            </a:r>
            <a:r>
              <a:rPr lang="zh-CN" altLang="en-US" b="1" smtClean="0"/>
              <a:t>由封建地主转变的</a:t>
            </a:r>
            <a:r>
              <a:rPr lang="zh-CN" b="1" smtClean="0"/>
              <a:t>自私、 虚伪 、残酷 、</a:t>
            </a:r>
            <a:r>
              <a:rPr lang="zh-CN" altLang="zh-CN" b="1" smtClean="0"/>
              <a:t>  </a:t>
            </a:r>
            <a:r>
              <a:rPr lang="zh-CN" b="1" smtClean="0"/>
              <a:t>奸诈的资本家。</a:t>
            </a:r>
          </a:p>
          <a:p>
            <a:pPr eaLnBrk="1" hangingPunct="1">
              <a:lnSpc>
                <a:spcPct val="80000"/>
              </a:lnSpc>
            </a:pPr>
            <a:endParaRPr lang="zh-CN" altLang="zh-CN" smtClean="0"/>
          </a:p>
        </p:txBody>
      </p:sp>
      <p:sp>
        <p:nvSpPr>
          <p:cNvPr id="31748" name="Text Box 4"/>
          <p:cNvSpPr txBox="1">
            <a:spLocks noChangeArrowheads="1"/>
          </p:cNvSpPr>
          <p:nvPr/>
        </p:nvSpPr>
        <p:spPr bwMode="auto">
          <a:xfrm>
            <a:off x="7956550" y="3284538"/>
            <a:ext cx="792163"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sz="3600" b="1">
                <a:solidFill>
                  <a:srgbClr val="660033"/>
                </a:solidFill>
                <a:latin typeface="Times New Roman" pitchFamily="18" charset="0"/>
              </a:rPr>
              <a:t>鲁</a:t>
            </a:r>
          </a:p>
          <a:p>
            <a:pPr eaLnBrk="1" hangingPunct="1">
              <a:spcBef>
                <a:spcPct val="50000"/>
              </a:spcBef>
            </a:pPr>
            <a:r>
              <a:rPr lang="zh-CN" sz="3600" b="1">
                <a:solidFill>
                  <a:srgbClr val="660033"/>
                </a:solidFill>
                <a:latin typeface="Times New Roman" pitchFamily="18" charset="0"/>
              </a:rPr>
              <a:t>侍</a:t>
            </a:r>
          </a:p>
          <a:p>
            <a:pPr eaLnBrk="1" hangingPunct="1">
              <a:spcBef>
                <a:spcPct val="50000"/>
              </a:spcBef>
            </a:pPr>
            <a:r>
              <a:rPr lang="zh-CN" sz="3600" b="1">
                <a:solidFill>
                  <a:srgbClr val="660033"/>
                </a:solidFill>
                <a:latin typeface="Times New Roman" pitchFamily="18" charset="0"/>
              </a:rPr>
              <a:t>萍</a:t>
            </a:r>
          </a:p>
        </p:txBody>
      </p:sp>
      <p:sp>
        <p:nvSpPr>
          <p:cNvPr id="33797" name="Text Box 5"/>
          <p:cNvSpPr txBox="1">
            <a:spLocks noChangeArrowheads="1"/>
          </p:cNvSpPr>
          <p:nvPr/>
        </p:nvSpPr>
        <p:spPr bwMode="auto">
          <a:xfrm>
            <a:off x="395288" y="3933825"/>
            <a:ext cx="4608512"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20000"/>
              </a:spcBef>
            </a:pPr>
            <a:r>
              <a:rPr lang="zh-CN" altLang="en-US" sz="3200" b="1">
                <a:latin typeface="Times New Roman" pitchFamily="18" charset="0"/>
              </a:rPr>
              <a:t>勤劳、善良、受苦、</a:t>
            </a:r>
          </a:p>
          <a:p>
            <a:pPr eaLnBrk="1" hangingPunct="1">
              <a:spcBef>
                <a:spcPct val="20000"/>
              </a:spcBef>
            </a:pPr>
            <a:r>
              <a:rPr lang="zh-CN" altLang="en-US" sz="3200" b="1">
                <a:latin typeface="Times New Roman" pitchFamily="18" charset="0"/>
              </a:rPr>
              <a:t>有尊严、不甘心而又</a:t>
            </a:r>
          </a:p>
          <a:p>
            <a:pPr eaLnBrk="1" hangingPunct="1">
              <a:spcBef>
                <a:spcPct val="20000"/>
              </a:spcBef>
            </a:pPr>
            <a:r>
              <a:rPr lang="zh-CN" altLang="en-US" sz="3200" b="1">
                <a:latin typeface="Times New Roman" pitchFamily="18" charset="0"/>
              </a:rPr>
              <a:t>不得不屈服于命运的</a:t>
            </a:r>
          </a:p>
          <a:p>
            <a:pPr eaLnBrk="1" hangingPunct="1">
              <a:spcBef>
                <a:spcPct val="20000"/>
              </a:spcBef>
            </a:pPr>
            <a:r>
              <a:rPr lang="zh-CN" altLang="en-US" sz="3200" b="1">
                <a:latin typeface="Times New Roman" pitchFamily="18" charset="0"/>
              </a:rPr>
              <a:t>旧中国下层劳动妇女。</a:t>
            </a:r>
          </a:p>
          <a:p>
            <a:pPr eaLnBrk="1" hangingPunct="1">
              <a:spcBef>
                <a:spcPct val="50000"/>
              </a:spcBef>
            </a:pPr>
            <a:endParaRPr lang="zh-CN" altLang="en-US" sz="3200" b="1">
              <a:latin typeface="Times New Roman" pitchFamily="18" charset="0"/>
            </a:endParaRPr>
          </a:p>
        </p:txBody>
      </p:sp>
      <p:pic>
        <p:nvPicPr>
          <p:cNvPr id="31750"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92725" y="2997200"/>
            <a:ext cx="2354263"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4400" y="685800"/>
            <a:ext cx="2519363" cy="295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01996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500" fill="hold"/>
                                        <p:tgtEl>
                                          <p:spTgt spid="33797"/>
                                        </p:tgtEl>
                                        <p:attrNameLst>
                                          <p:attrName>ppt_x</p:attrName>
                                        </p:attrNameLst>
                                      </p:cBhvr>
                                      <p:tavLst>
                                        <p:tav tm="0">
                                          <p:val>
                                            <p:strVal val="#ppt_x"/>
                                          </p:val>
                                        </p:tav>
                                        <p:tav tm="100000">
                                          <p:val>
                                            <p:strVal val="#ppt_x"/>
                                          </p:val>
                                        </p:tav>
                                      </p:tavLst>
                                    </p:anim>
                                    <p:anim calcmode="lin" valueType="num">
                                      <p:cBhvr additive="base">
                                        <p:cTn id="14"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ext Box 2"/>
          <p:cNvSpPr txBox="1">
            <a:spLocks noChangeArrowheads="1"/>
          </p:cNvSpPr>
          <p:nvPr/>
        </p:nvSpPr>
        <p:spPr bwMode="auto">
          <a:xfrm>
            <a:off x="304800" y="762000"/>
            <a:ext cx="2743200" cy="7016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4000" b="1">
                <a:solidFill>
                  <a:srgbClr val="FF0000"/>
                </a:solidFill>
                <a:latin typeface="Times New Roman" pitchFamily="18" charset="0"/>
                <a:ea typeface="黑体" pitchFamily="49" charset="-122"/>
              </a:rPr>
              <a:t>第二场戏</a:t>
            </a:r>
          </a:p>
        </p:txBody>
      </p:sp>
      <p:sp>
        <p:nvSpPr>
          <p:cNvPr id="32771" name="Text Box 3"/>
          <p:cNvSpPr txBox="1">
            <a:spLocks noChangeArrowheads="1"/>
          </p:cNvSpPr>
          <p:nvPr/>
        </p:nvSpPr>
        <p:spPr bwMode="auto">
          <a:xfrm>
            <a:off x="0" y="1557338"/>
            <a:ext cx="891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3600" b="1">
                <a:latin typeface="Times New Roman" pitchFamily="18" charset="0"/>
                <a:ea typeface="黑体" pitchFamily="49" charset="-122"/>
              </a:rPr>
              <a:t>这场戏是围绕怎样的中心展开矛盾冲突的？</a:t>
            </a:r>
          </a:p>
        </p:txBody>
      </p:sp>
      <p:sp>
        <p:nvSpPr>
          <p:cNvPr id="32772" name="Text Box 4"/>
          <p:cNvSpPr txBox="1">
            <a:spLocks noChangeArrowheads="1"/>
          </p:cNvSpPr>
          <p:nvPr/>
        </p:nvSpPr>
        <p:spPr bwMode="auto">
          <a:xfrm>
            <a:off x="304800" y="2971800"/>
            <a:ext cx="8474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a:solidFill>
                  <a:srgbClr val="0000FF"/>
                </a:solidFill>
                <a:latin typeface="Times New Roman" pitchFamily="18" charset="0"/>
                <a:ea typeface="黑体" pitchFamily="49" charset="-122"/>
              </a:rPr>
              <a:t>        </a:t>
            </a:r>
            <a:endParaRPr lang="zh-CN" altLang="en-US" sz="3600" b="1">
              <a:solidFill>
                <a:srgbClr val="CC00FF"/>
              </a:solidFill>
              <a:latin typeface="Times New Roman" pitchFamily="18" charset="0"/>
              <a:ea typeface="黑体" pitchFamily="49" charset="-122"/>
            </a:endParaRPr>
          </a:p>
        </p:txBody>
      </p:sp>
      <p:sp>
        <p:nvSpPr>
          <p:cNvPr id="34821" name="Text Box 5"/>
          <p:cNvSpPr txBox="1">
            <a:spLocks noChangeArrowheads="1"/>
          </p:cNvSpPr>
          <p:nvPr/>
        </p:nvSpPr>
        <p:spPr bwMode="auto">
          <a:xfrm>
            <a:off x="468313" y="2852738"/>
            <a:ext cx="84740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00FF"/>
                </a:solidFill>
                <a:latin typeface="Times New Roman" pitchFamily="18" charset="0"/>
                <a:ea typeface="黑体" pitchFamily="49" charset="-122"/>
              </a:rPr>
              <a:t>        </a:t>
            </a:r>
            <a:r>
              <a:rPr lang="zh-CN" altLang="en-US" sz="3200" b="1">
                <a:latin typeface="Times New Roman" pitchFamily="18" charset="0"/>
                <a:ea typeface="黑体" pitchFamily="49" charset="-122"/>
              </a:rPr>
              <a:t>围绕周朴园与鲁大海罢工与反罢工的尖锐矛盾展开冲突。</a:t>
            </a:r>
          </a:p>
        </p:txBody>
      </p:sp>
      <p:sp>
        <p:nvSpPr>
          <p:cNvPr id="34822" name="Text Box 6"/>
          <p:cNvSpPr txBox="1">
            <a:spLocks noChangeArrowheads="1"/>
          </p:cNvSpPr>
          <p:nvPr/>
        </p:nvSpPr>
        <p:spPr bwMode="auto">
          <a:xfrm>
            <a:off x="468313" y="4365625"/>
            <a:ext cx="84740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00FF"/>
                </a:solidFill>
                <a:latin typeface="Times New Roman" pitchFamily="18" charset="0"/>
                <a:ea typeface="黑体" pitchFamily="49" charset="-122"/>
              </a:rPr>
              <a:t>        </a:t>
            </a:r>
            <a:r>
              <a:rPr lang="zh-CN" altLang="en-US" sz="3200" b="1">
                <a:latin typeface="Times New Roman" pitchFamily="18" charset="0"/>
                <a:ea typeface="黑体" pitchFamily="49" charset="-122"/>
              </a:rPr>
              <a:t>通过现实的阶级斗争揭露周朴园一家血腥的发家史。</a:t>
            </a:r>
          </a:p>
        </p:txBody>
      </p:sp>
    </p:spTree>
    <p:extLst>
      <p:ext uri="{BB962C8B-B14F-4D97-AF65-F5344CB8AC3E}">
        <p14:creationId xmlns:p14="http://schemas.microsoft.com/office/powerpoint/2010/main" val="16026212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0-#ppt_w/2"/>
                                          </p:val>
                                        </p:tav>
                                        <p:tav tm="100000">
                                          <p:val>
                                            <p:strVal val="#ppt_x"/>
                                          </p:val>
                                        </p:tav>
                                      </p:tavLst>
                                    </p:anim>
                                    <p:anim calcmode="lin" valueType="num">
                                      <p:cBhvr additive="base">
                                        <p:cTn id="8" dur="500" fill="hold"/>
                                        <p:tgtEl>
                                          <p:spTgt spid="3482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22"/>
                                        </p:tgtEl>
                                        <p:attrNameLst>
                                          <p:attrName>style.visibility</p:attrName>
                                        </p:attrNameLst>
                                      </p:cBhvr>
                                      <p:to>
                                        <p:strVal val="visible"/>
                                      </p:to>
                                    </p:set>
                                    <p:anim calcmode="lin" valueType="num">
                                      <p:cBhvr additive="base">
                                        <p:cTn id="13" dur="500" fill="hold"/>
                                        <p:tgtEl>
                                          <p:spTgt spid="34822"/>
                                        </p:tgtEl>
                                        <p:attrNameLst>
                                          <p:attrName>ppt_x</p:attrName>
                                        </p:attrNameLst>
                                      </p:cBhvr>
                                      <p:tavLst>
                                        <p:tav tm="0">
                                          <p:val>
                                            <p:strVal val="0-#ppt_w/2"/>
                                          </p:val>
                                        </p:tav>
                                        <p:tav tm="100000">
                                          <p:val>
                                            <p:strVal val="#ppt_x"/>
                                          </p:val>
                                        </p:tav>
                                      </p:tavLst>
                                    </p:anim>
                                    <p:anim calcmode="lin" valueType="num">
                                      <p:cBhvr additive="base">
                                        <p:cTn id="14" dur="500" fill="hold"/>
                                        <p:tgtEl>
                                          <p:spTgt spid="348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5842" name="Picture 2" descr="周朴园"/>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9275" y="1295400"/>
            <a:ext cx="3386138"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descr="ly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40350" y="1295400"/>
            <a:ext cx="33083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AutoShape 4"/>
          <p:cNvSpPr>
            <a:spLocks noChangeArrowheads="1"/>
          </p:cNvSpPr>
          <p:nvPr/>
        </p:nvSpPr>
        <p:spPr bwMode="auto">
          <a:xfrm>
            <a:off x="3962400" y="2819400"/>
            <a:ext cx="1295400" cy="1143000"/>
          </a:xfrm>
          <a:prstGeom prst="leftRightArrow">
            <a:avLst>
              <a:gd name="adj1" fmla="val 63019"/>
              <a:gd name="adj2" fmla="val 12818"/>
            </a:avLst>
          </a:prstGeom>
          <a:solidFill>
            <a:schemeClr val="accent1"/>
          </a:solidFill>
          <a:ln w="9525">
            <a:solidFill>
              <a:schemeClr val="tx1"/>
            </a:solidFill>
            <a:miter lim="800000"/>
          </a:ln>
        </p:spPr>
        <p:txBody>
          <a:bodyPr wrap="none" anchor="ctr"/>
          <a:lstStyle/>
          <a:p>
            <a:endParaRPr lang="zh-CN" altLang="zh-CN"/>
          </a:p>
        </p:txBody>
      </p:sp>
      <p:sp>
        <p:nvSpPr>
          <p:cNvPr id="35845" name="Text Box 5"/>
          <p:cNvSpPr txBox="1">
            <a:spLocks noChangeArrowheads="1"/>
          </p:cNvSpPr>
          <p:nvPr/>
        </p:nvSpPr>
        <p:spPr bwMode="auto">
          <a:xfrm>
            <a:off x="609600" y="457200"/>
            <a:ext cx="59975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楷体_GB2312"/>
                <a:cs typeface="楷体_GB2312"/>
              </a:rPr>
              <a:t>第二场：周朴园与鲁大海的冲突 </a:t>
            </a:r>
          </a:p>
        </p:txBody>
      </p:sp>
      <p:sp>
        <p:nvSpPr>
          <p:cNvPr id="35846" name="Text Box 6"/>
          <p:cNvSpPr txBox="1">
            <a:spLocks noChangeArrowheads="1"/>
          </p:cNvSpPr>
          <p:nvPr/>
        </p:nvSpPr>
        <p:spPr bwMode="auto">
          <a:xfrm>
            <a:off x="2593975" y="5638800"/>
            <a:ext cx="6550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0000"/>
                </a:solidFill>
                <a:latin typeface="Times New Roman" pitchFamily="18" charset="0"/>
                <a:ea typeface="华文新魏" pitchFamily="2" charset="-122"/>
              </a:rPr>
              <a:t>罢工与反罢工的尖锐矛盾(阶级斗争)</a:t>
            </a:r>
          </a:p>
        </p:txBody>
      </p:sp>
      <p:sp>
        <p:nvSpPr>
          <p:cNvPr id="35847" name="Text Box 7"/>
          <p:cNvSpPr txBox="1">
            <a:spLocks noChangeArrowheads="1"/>
          </p:cNvSpPr>
          <p:nvPr/>
        </p:nvSpPr>
        <p:spPr bwMode="auto">
          <a:xfrm>
            <a:off x="203200" y="5715000"/>
            <a:ext cx="2216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sz="3200" b="1">
                <a:solidFill>
                  <a:srgbClr val="FF0000"/>
                </a:solidFill>
                <a:latin typeface="Times New Roman" pitchFamily="18" charset="0"/>
                <a:ea typeface="华文新魏" pitchFamily="2" charset="-122"/>
              </a:rPr>
              <a:t>矛盾焦点：</a:t>
            </a:r>
          </a:p>
        </p:txBody>
      </p:sp>
    </p:spTree>
    <p:extLst>
      <p:ext uri="{BB962C8B-B14F-4D97-AF65-F5344CB8AC3E}">
        <p14:creationId xmlns:p14="http://schemas.microsoft.com/office/powerpoint/2010/main" val="5400131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strips(downRight)">
                                      <p:cBhvr>
                                        <p:cTn id="7" dur="500"/>
                                        <p:tgtEl>
                                          <p:spTgt spid="3584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528"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 calcmode="lin" valueType="num">
                                      <p:cBhvr>
                                        <p:cTn id="12" dur="500" fill="hold"/>
                                        <p:tgtEl>
                                          <p:spTgt spid="35842"/>
                                        </p:tgtEl>
                                        <p:attrNameLst>
                                          <p:attrName>ppt_w</p:attrName>
                                        </p:attrNameLst>
                                      </p:cBhvr>
                                      <p:tavLst>
                                        <p:tav tm="0">
                                          <p:val>
                                            <p:fltVal val="0"/>
                                          </p:val>
                                        </p:tav>
                                        <p:tav tm="100000">
                                          <p:val>
                                            <p:strVal val="#ppt_w"/>
                                          </p:val>
                                        </p:tav>
                                      </p:tavLst>
                                    </p:anim>
                                    <p:anim calcmode="lin" valueType="num">
                                      <p:cBhvr>
                                        <p:cTn id="13" dur="500" fill="hold"/>
                                        <p:tgtEl>
                                          <p:spTgt spid="35842"/>
                                        </p:tgtEl>
                                        <p:attrNameLst>
                                          <p:attrName>ppt_h</p:attrName>
                                        </p:attrNameLst>
                                      </p:cBhvr>
                                      <p:tavLst>
                                        <p:tav tm="0">
                                          <p:val>
                                            <p:fltVal val="0"/>
                                          </p:val>
                                        </p:tav>
                                        <p:tav tm="100000">
                                          <p:val>
                                            <p:strVal val="#ppt_h"/>
                                          </p:val>
                                        </p:tav>
                                      </p:tavLst>
                                    </p:anim>
                                    <p:anim calcmode="lin" valueType="num">
                                      <p:cBhvr>
                                        <p:cTn id="14" dur="500" fill="hold"/>
                                        <p:tgtEl>
                                          <p:spTgt spid="35842"/>
                                        </p:tgtEl>
                                        <p:attrNameLst>
                                          <p:attrName>ppt_x</p:attrName>
                                        </p:attrNameLst>
                                      </p:cBhvr>
                                      <p:tavLst>
                                        <p:tav tm="0">
                                          <p:val>
                                            <p:fltVal val="0.5"/>
                                          </p:val>
                                        </p:tav>
                                        <p:tav tm="100000">
                                          <p:val>
                                            <p:strVal val="#ppt_x"/>
                                          </p:val>
                                        </p:tav>
                                      </p:tavLst>
                                    </p:anim>
                                    <p:anim calcmode="lin" valueType="num">
                                      <p:cBhvr>
                                        <p:cTn id="15" dur="500" fill="hold"/>
                                        <p:tgtEl>
                                          <p:spTgt spid="35842"/>
                                        </p:tgtEl>
                                        <p:attrNameLst>
                                          <p:attrName>ppt_y</p:attrName>
                                        </p:attrNameLst>
                                      </p:cBhvr>
                                      <p:tavLst>
                                        <p:tav tm="0">
                                          <p:val>
                                            <p:fltVal val="0.5"/>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3" presetClass="entr" presetSubtype="528" fill="hold" nodeType="clickEffect">
                                  <p:stCondLst>
                                    <p:cond delay="0"/>
                                  </p:stCondLst>
                                  <p:childTnLst>
                                    <p:set>
                                      <p:cBhvr>
                                        <p:cTn id="19" dur="1" fill="hold">
                                          <p:stCondLst>
                                            <p:cond delay="0"/>
                                          </p:stCondLst>
                                        </p:cTn>
                                        <p:tgtEl>
                                          <p:spTgt spid="35843"/>
                                        </p:tgtEl>
                                        <p:attrNameLst>
                                          <p:attrName>style.visibility</p:attrName>
                                        </p:attrNameLst>
                                      </p:cBhvr>
                                      <p:to>
                                        <p:strVal val="visible"/>
                                      </p:to>
                                    </p:set>
                                    <p:anim calcmode="lin" valueType="num">
                                      <p:cBhvr>
                                        <p:cTn id="20" dur="500" fill="hold"/>
                                        <p:tgtEl>
                                          <p:spTgt spid="35843"/>
                                        </p:tgtEl>
                                        <p:attrNameLst>
                                          <p:attrName>ppt_w</p:attrName>
                                        </p:attrNameLst>
                                      </p:cBhvr>
                                      <p:tavLst>
                                        <p:tav tm="0">
                                          <p:val>
                                            <p:fltVal val="0"/>
                                          </p:val>
                                        </p:tav>
                                        <p:tav tm="100000">
                                          <p:val>
                                            <p:strVal val="#ppt_w"/>
                                          </p:val>
                                        </p:tav>
                                      </p:tavLst>
                                    </p:anim>
                                    <p:anim calcmode="lin" valueType="num">
                                      <p:cBhvr>
                                        <p:cTn id="21" dur="500" fill="hold"/>
                                        <p:tgtEl>
                                          <p:spTgt spid="35843"/>
                                        </p:tgtEl>
                                        <p:attrNameLst>
                                          <p:attrName>ppt_h</p:attrName>
                                        </p:attrNameLst>
                                      </p:cBhvr>
                                      <p:tavLst>
                                        <p:tav tm="0">
                                          <p:val>
                                            <p:fltVal val="0"/>
                                          </p:val>
                                        </p:tav>
                                        <p:tav tm="100000">
                                          <p:val>
                                            <p:strVal val="#ppt_h"/>
                                          </p:val>
                                        </p:tav>
                                      </p:tavLst>
                                    </p:anim>
                                    <p:anim calcmode="lin" valueType="num">
                                      <p:cBhvr>
                                        <p:cTn id="22" dur="500" fill="hold"/>
                                        <p:tgtEl>
                                          <p:spTgt spid="35843"/>
                                        </p:tgtEl>
                                        <p:attrNameLst>
                                          <p:attrName>ppt_x</p:attrName>
                                        </p:attrNameLst>
                                      </p:cBhvr>
                                      <p:tavLst>
                                        <p:tav tm="0">
                                          <p:val>
                                            <p:fltVal val="0.5"/>
                                          </p:val>
                                        </p:tav>
                                        <p:tav tm="100000">
                                          <p:val>
                                            <p:strVal val="#ppt_x"/>
                                          </p:val>
                                        </p:tav>
                                      </p:tavLst>
                                    </p:anim>
                                    <p:anim calcmode="lin" valueType="num">
                                      <p:cBhvr>
                                        <p:cTn id="23" dur="500" fill="hold"/>
                                        <p:tgtEl>
                                          <p:spTgt spid="35843"/>
                                        </p:tgtEl>
                                        <p:attrNameLst>
                                          <p:attrName>ppt_y</p:attrName>
                                        </p:attrNameLst>
                                      </p:cBhvr>
                                      <p:tavLst>
                                        <p:tav tm="0">
                                          <p:val>
                                            <p:fltVal val="0.5"/>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37" fill="hold" grpId="0" nodeType="clickEffect">
                                  <p:stCondLst>
                                    <p:cond delay="0"/>
                                  </p:stCondLst>
                                  <p:childTnLst>
                                    <p:set>
                                      <p:cBhvr>
                                        <p:cTn id="27" dur="1" fill="hold">
                                          <p:stCondLst>
                                            <p:cond delay="0"/>
                                          </p:stCondLst>
                                        </p:cTn>
                                        <p:tgtEl>
                                          <p:spTgt spid="35844"/>
                                        </p:tgtEl>
                                        <p:attrNameLst>
                                          <p:attrName>style.visibility</p:attrName>
                                        </p:attrNameLst>
                                      </p:cBhvr>
                                      <p:to>
                                        <p:strVal val="visible"/>
                                      </p:to>
                                    </p:set>
                                    <p:animEffect transition="in" filter="barn(outVertical)">
                                      <p:cBhvr>
                                        <p:cTn id="28" dur="500"/>
                                        <p:tgtEl>
                                          <p:spTgt spid="3584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35847"/>
                                        </p:tgtEl>
                                        <p:attrNameLst>
                                          <p:attrName>style.visibility</p:attrName>
                                        </p:attrNameLst>
                                      </p:cBhvr>
                                      <p:to>
                                        <p:strVal val="visible"/>
                                      </p:to>
                                    </p:set>
                                    <p:animEffect transition="in" filter="strips(downRight)">
                                      <p:cBhvr>
                                        <p:cTn id="33" dur="500"/>
                                        <p:tgtEl>
                                          <p:spTgt spid="3584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35846"/>
                                        </p:tgtEl>
                                        <p:attrNameLst>
                                          <p:attrName>style.visibility</p:attrName>
                                        </p:attrNameLst>
                                      </p:cBhvr>
                                      <p:to>
                                        <p:strVal val="visible"/>
                                      </p:to>
                                    </p:set>
                                    <p:animEffect transition="in" filter="strips(downRight)">
                                      <p:cBhvr>
                                        <p:cTn id="38" dur="5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P spid="35846" grpId="0"/>
      <p:bldP spid="3584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a:spLocks noGrp="1" noChangeArrowheads="1"/>
          </p:cNvSpPr>
          <p:nvPr>
            <p:ph type="body" idx="1"/>
          </p:nvPr>
        </p:nvSpPr>
        <p:spPr/>
        <p:txBody>
          <a:bodyPr/>
          <a:lstStyle/>
          <a:p>
            <a:pPr eaLnBrk="1" hangingPunct="1"/>
            <a:r>
              <a:rPr lang="zh-CN" sz="4000" b="1" smtClean="0"/>
              <a:t>周朴园知道鲁大海是亲生儿子后，对大海是什么态度</a:t>
            </a:r>
            <a:r>
              <a:rPr lang="zh-CN" altLang="zh-CN" sz="4000" b="1" smtClean="0"/>
              <a:t>?</a:t>
            </a:r>
            <a:r>
              <a:rPr lang="zh-CN" sz="4000" b="1" smtClean="0"/>
              <a:t>从他的态度，可看出什么问题</a:t>
            </a:r>
          </a:p>
          <a:p>
            <a:pPr eaLnBrk="1" hangingPunct="1"/>
            <a:endParaRPr lang="zh-CN" altLang="zh-CN" sz="4000" b="1" smtClean="0"/>
          </a:p>
          <a:p>
            <a:pPr eaLnBrk="1" hangingPunct="1"/>
            <a:r>
              <a:rPr lang="zh-CN" sz="4000" b="1" smtClean="0"/>
              <a:t>鲁大海的形象如何</a:t>
            </a:r>
            <a:r>
              <a:rPr lang="zh-CN" altLang="zh-CN" sz="4000" b="1" smtClean="0"/>
              <a:t>?</a:t>
            </a:r>
          </a:p>
        </p:txBody>
      </p:sp>
    </p:spTree>
    <p:extLst>
      <p:ext uri="{BB962C8B-B14F-4D97-AF65-F5344CB8AC3E}">
        <p14:creationId xmlns:p14="http://schemas.microsoft.com/office/powerpoint/2010/main" val="3301540295"/>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 Box 2"/>
          <p:cNvSpPr txBox="1">
            <a:spLocks noChangeArrowheads="1"/>
          </p:cNvSpPr>
          <p:nvPr/>
        </p:nvSpPr>
        <p:spPr bwMode="auto">
          <a:xfrm>
            <a:off x="0" y="533400"/>
            <a:ext cx="9144000" cy="307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zh-CN" sz="2800" b="1">
                <a:solidFill>
                  <a:srgbClr val="FF3300"/>
                </a:solidFill>
                <a:effectLst>
                  <a:outerShdw blurRad="38100" dist="38100" dir="2700000" algn="tl">
                    <a:srgbClr val="C0C0C0"/>
                  </a:outerShdw>
                </a:effectLst>
                <a:latin typeface="宋体" pitchFamily="2" charset="-122"/>
              </a:rPr>
              <a:t>    </a:t>
            </a:r>
            <a:r>
              <a:rPr lang="zh-CN" sz="3600" b="1" u="sng">
                <a:solidFill>
                  <a:srgbClr val="FF3300"/>
                </a:solidFill>
                <a:effectLst>
                  <a:outerShdw blurRad="38100" dist="38100" dir="2700000" algn="tl">
                    <a:srgbClr val="C0C0C0"/>
                  </a:outerShdw>
                </a:effectLst>
                <a:latin typeface="宋体" pitchFamily="2" charset="-122"/>
              </a:rPr>
              <a:t>冷酷</a:t>
            </a:r>
            <a:r>
              <a:rPr lang="zh-CN" sz="3600" b="1">
                <a:effectLst>
                  <a:outerShdw blurRad="38100" dist="38100" dir="2700000" algn="tl">
                    <a:srgbClr val="C0C0C0"/>
                  </a:outerShdw>
                </a:effectLst>
                <a:latin typeface="宋体" pitchFamily="2" charset="-122"/>
              </a:rPr>
              <a:t>面孔和</a:t>
            </a:r>
            <a:r>
              <a:rPr lang="zh-CN" sz="3600" b="1" u="sng">
                <a:solidFill>
                  <a:srgbClr val="FF3300"/>
                </a:solidFill>
                <a:effectLst>
                  <a:outerShdw blurRad="38100" dist="38100" dir="2700000" algn="tl">
                    <a:srgbClr val="C0C0C0"/>
                  </a:outerShdw>
                </a:effectLst>
                <a:latin typeface="宋体" pitchFamily="2" charset="-122"/>
              </a:rPr>
              <a:t>傲慢</a:t>
            </a:r>
            <a:r>
              <a:rPr lang="zh-CN" sz="3600" b="1">
                <a:effectLst>
                  <a:outerShdw blurRad="38100" dist="38100" dir="2700000" algn="tl">
                    <a:srgbClr val="C0C0C0"/>
                  </a:outerShdw>
                </a:effectLst>
                <a:latin typeface="宋体" pitchFamily="2" charset="-122"/>
              </a:rPr>
              <a:t>态度。</a:t>
            </a:r>
          </a:p>
          <a:p>
            <a:pPr>
              <a:defRPr/>
            </a:pPr>
            <a:r>
              <a:rPr lang="zh-CN" sz="3200" b="1">
                <a:effectLst>
                  <a:outerShdw blurRad="38100" dist="38100" dir="2700000" algn="tl">
                    <a:srgbClr val="C0C0C0"/>
                  </a:outerShdw>
                </a:effectLst>
                <a:latin typeface="宋体" pitchFamily="2" charset="-122"/>
              </a:rPr>
              <a:t>   </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明知故问“你叫什么名字”，“有什么事”，</a:t>
            </a:r>
            <a:r>
              <a:rPr lang="zh-CN" sz="3200" b="1">
                <a:solidFill>
                  <a:srgbClr val="FF3300"/>
                </a:solidFill>
                <a:effectLst>
                  <a:outerShdw blurRad="38100" dist="38100" dir="2700000" algn="tl">
                    <a:srgbClr val="C0C0C0"/>
                  </a:outerShdw>
                </a:effectLst>
                <a:latin typeface="宋体" pitchFamily="2" charset="-122"/>
              </a:rPr>
              <a:t>教训</a:t>
            </a:r>
            <a:r>
              <a:rPr lang="zh-CN" sz="3200" b="1">
                <a:effectLst>
                  <a:outerShdw blurRad="38100" dist="38100" dir="2700000" algn="tl">
                    <a:srgbClr val="C0C0C0"/>
                  </a:outerShdw>
                </a:effectLst>
                <a:latin typeface="宋体" pitchFamily="2" charset="-122"/>
              </a:rPr>
              <a:t>他“只凭意气是不能交涉事情的”，最后</a:t>
            </a:r>
            <a:r>
              <a:rPr lang="zh-CN" sz="3200" b="1">
                <a:solidFill>
                  <a:srgbClr val="FF3300"/>
                </a:solidFill>
                <a:effectLst>
                  <a:outerShdw blurRad="38100" dist="38100" dir="2700000" algn="tl">
                    <a:srgbClr val="C0C0C0"/>
                  </a:outerShdw>
                </a:effectLst>
                <a:latin typeface="宋体" pitchFamily="2" charset="-122"/>
              </a:rPr>
              <a:t>恶狠狠</a:t>
            </a:r>
            <a:r>
              <a:rPr lang="zh-CN" sz="3200" b="1">
                <a:effectLst>
                  <a:outerShdw blurRad="38100" dist="38100" dir="2700000" algn="tl">
                    <a:srgbClr val="C0C0C0"/>
                  </a:outerShdw>
                </a:effectLst>
                <a:latin typeface="宋体" pitchFamily="2" charset="-122"/>
              </a:rPr>
              <a:t>地向大海宣布：“你现在没有资格跟我说话</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矿上已经把你开除了。” </a:t>
            </a:r>
            <a:r>
              <a:rPr lang="zh-CN" sz="3200" b="1">
                <a:solidFill>
                  <a:srgbClr val="0000CC"/>
                </a:solidFill>
                <a:effectLst>
                  <a:outerShdw blurRad="38100" dist="38100" dir="2700000" algn="tl">
                    <a:srgbClr val="C0C0C0"/>
                  </a:outerShdw>
                </a:effectLst>
                <a:latin typeface="宋体" pitchFamily="2" charset="-122"/>
              </a:rPr>
              <a:t>周朴园和鲁大海的冲突，是两个阶级之间的斗争。</a:t>
            </a:r>
            <a:r>
              <a:rPr lang="zh-CN" altLang="zh-CN" sz="3200" b="1">
                <a:solidFill>
                  <a:srgbClr val="0000CC"/>
                </a:solidFill>
                <a:effectLst>
                  <a:outerShdw blurRad="38100" dist="38100" dir="2700000" algn="tl">
                    <a:srgbClr val="C0C0C0"/>
                  </a:outerShdw>
                </a:effectLst>
                <a:latin typeface="宋体" pitchFamily="2" charset="-122"/>
              </a:rPr>
              <a:t>)</a:t>
            </a:r>
          </a:p>
        </p:txBody>
      </p:sp>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4000" y="3733800"/>
            <a:ext cx="5334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873303"/>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 Box 2"/>
          <p:cNvSpPr txBox="1">
            <a:spLocks noChangeArrowheads="1"/>
          </p:cNvSpPr>
          <p:nvPr/>
        </p:nvSpPr>
        <p:spPr bwMode="auto">
          <a:xfrm>
            <a:off x="0" y="609600"/>
            <a:ext cx="9144000" cy="496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zh-CN" sz="2800" b="1">
                <a:effectLst>
                  <a:outerShdw blurRad="38100" dist="38100" dir="2700000" algn="tl">
                    <a:srgbClr val="C0C0C0"/>
                  </a:outerShdw>
                </a:effectLst>
                <a:latin typeface="宋体" pitchFamily="2" charset="-122"/>
              </a:rPr>
              <a:t>    </a:t>
            </a:r>
            <a:r>
              <a:rPr lang="zh-CN" sz="3200" b="1">
                <a:effectLst>
                  <a:outerShdw blurRad="38100" dist="38100" dir="2700000" algn="tl">
                    <a:srgbClr val="C0C0C0"/>
                  </a:outerShdw>
                </a:effectLst>
                <a:latin typeface="宋体" pitchFamily="2" charset="-122"/>
              </a:rPr>
              <a:t>鲁大海</a:t>
            </a:r>
            <a:r>
              <a:rPr lang="zh-CN" sz="3200" b="1" u="sng">
                <a:solidFill>
                  <a:srgbClr val="FF3300"/>
                </a:solidFill>
                <a:effectLst>
                  <a:outerShdw blurRad="38100" dist="38100" dir="2700000" algn="tl">
                    <a:srgbClr val="C0C0C0"/>
                  </a:outerShdw>
                </a:effectLst>
                <a:latin typeface="宋体" pitchFamily="2" charset="-122"/>
              </a:rPr>
              <a:t>愤怒痛斥</a:t>
            </a:r>
            <a:r>
              <a:rPr lang="zh-CN" sz="3200" b="1">
                <a:effectLst>
                  <a:outerShdw blurRad="38100" dist="38100" dir="2700000" algn="tl">
                    <a:srgbClr val="C0C0C0"/>
                  </a:outerShdw>
                </a:effectLst>
                <a:latin typeface="宋体" pitchFamily="2" charset="-122"/>
              </a:rPr>
              <a:t>周朴园的血淋淋的发家史：</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在哈尔滨包修江桥时，周故意叫江桥出险，淹死</a:t>
            </a:r>
            <a:r>
              <a:rPr lang="zh-CN" altLang="zh-CN" sz="3200" b="1">
                <a:effectLst>
                  <a:outerShdw blurRad="38100" dist="38100" dir="2700000" algn="tl">
                    <a:srgbClr val="C0C0C0"/>
                  </a:outerShdw>
                </a:effectLst>
                <a:latin typeface="宋体" pitchFamily="2" charset="-122"/>
              </a:rPr>
              <a:t>2200</a:t>
            </a:r>
            <a:r>
              <a:rPr lang="zh-CN" sz="3200" b="1">
                <a:effectLst>
                  <a:outerShdw blurRad="38100" dist="38100" dir="2700000" algn="tl">
                    <a:srgbClr val="C0C0C0"/>
                  </a:outerShdw>
                </a:effectLst>
                <a:latin typeface="宋体" pitchFamily="2" charset="-122"/>
              </a:rPr>
              <a:t>名小工，每个小工的性命他扣了</a:t>
            </a:r>
            <a:r>
              <a:rPr lang="zh-CN" altLang="zh-CN" sz="3200" b="1">
                <a:effectLst>
                  <a:outerShdw blurRad="38100" dist="38100" dir="2700000" algn="tl">
                    <a:srgbClr val="C0C0C0"/>
                  </a:outerShdw>
                </a:effectLst>
                <a:latin typeface="宋体" pitchFamily="2" charset="-122"/>
              </a:rPr>
              <a:t>300</a:t>
            </a:r>
            <a:r>
              <a:rPr lang="zh-CN" sz="3200" b="1">
                <a:effectLst>
                  <a:outerShdw blurRad="38100" dist="38100" dir="2700000" algn="tl">
                    <a:srgbClr val="C0C0C0"/>
                  </a:outerShdw>
                </a:effectLst>
                <a:latin typeface="宋体" pitchFamily="2" charset="-122"/>
              </a:rPr>
              <a:t>块钱。</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大海又</a:t>
            </a:r>
            <a:r>
              <a:rPr lang="zh-CN" sz="3200" b="1" u="sng">
                <a:solidFill>
                  <a:srgbClr val="FF3300"/>
                </a:solidFill>
                <a:effectLst>
                  <a:outerShdw blurRad="38100" dist="38100" dir="2700000" algn="tl">
                    <a:srgbClr val="C0C0C0"/>
                  </a:outerShdw>
                </a:effectLst>
                <a:latin typeface="宋体" pitchFamily="2" charset="-122"/>
              </a:rPr>
              <a:t>顽强</a:t>
            </a:r>
            <a:r>
              <a:rPr lang="zh-CN" sz="3200" b="1">
                <a:effectLst>
                  <a:outerShdw blurRad="38100" dist="38100" dir="2700000" algn="tl">
                    <a:srgbClr val="C0C0C0"/>
                  </a:outerShdw>
                </a:effectLst>
                <a:latin typeface="宋体" pitchFamily="2" charset="-122"/>
              </a:rPr>
              <a:t>地与打手们对打，</a:t>
            </a:r>
            <a:r>
              <a:rPr lang="zh-CN" sz="3200" b="1" u="sng">
                <a:solidFill>
                  <a:srgbClr val="FF3300"/>
                </a:solidFill>
                <a:effectLst>
                  <a:outerShdw blurRad="38100" dist="38100" dir="2700000" algn="tl">
                    <a:srgbClr val="C0C0C0"/>
                  </a:outerShdw>
                </a:effectLst>
                <a:latin typeface="宋体" pitchFamily="2" charset="-122"/>
              </a:rPr>
              <a:t>痛骂</a:t>
            </a:r>
            <a:r>
              <a:rPr lang="zh-CN" sz="3200" b="1">
                <a:effectLst>
                  <a:outerShdw blurRad="38100" dist="38100" dir="2700000" algn="tl">
                    <a:srgbClr val="C0C0C0"/>
                  </a:outerShdw>
                </a:effectLst>
                <a:latin typeface="宋体" pitchFamily="2" charset="-122"/>
              </a:rPr>
              <a:t>周家的人是一群强盗。</a:t>
            </a:r>
          </a:p>
          <a:p>
            <a:pPr>
              <a:defRPr/>
            </a:pPr>
            <a:r>
              <a:rPr lang="zh-CN" sz="3200" b="1">
                <a:effectLst>
                  <a:outerShdw blurRad="38100" dist="38100" dir="2700000" algn="tl">
                    <a:srgbClr val="C0C0C0"/>
                  </a:outerShdw>
                </a:effectLst>
                <a:latin typeface="宋体" pitchFamily="2" charset="-122"/>
              </a:rPr>
              <a:t>    鲁大海斗争经验不足，语言鲁莽幼稚，但毕竟表现出工人阶级的大公无私和英勇、顽强的斗争精神</a:t>
            </a:r>
            <a:r>
              <a:rPr lang="zh-CN" altLang="zh-CN" sz="3200" b="1">
                <a:effectLst>
                  <a:outerShdw blurRad="38100" dist="38100" dir="2700000" algn="tl">
                    <a:srgbClr val="C0C0C0"/>
                  </a:outerShdw>
                </a:effectLst>
                <a:latin typeface="宋体" pitchFamily="2" charset="-122"/>
              </a:rPr>
              <a:t>.</a:t>
            </a:r>
          </a:p>
          <a:p>
            <a:pPr>
              <a:defRPr/>
            </a:pPr>
            <a:r>
              <a:rPr lang="zh-CN" altLang="zh-CN" sz="3200" b="1">
                <a:effectLst>
                  <a:outerShdw blurRad="38100" dist="38100" dir="2700000" algn="tl">
                    <a:srgbClr val="C0C0C0"/>
                  </a:outerShdw>
                </a:effectLst>
                <a:latin typeface="宋体" pitchFamily="2" charset="-122"/>
              </a:rPr>
              <a:t>    </a:t>
            </a:r>
            <a:r>
              <a:rPr lang="zh-CN" sz="3200" b="1">
                <a:effectLst>
                  <a:outerShdw blurRad="38100" dist="38100" dir="2700000" algn="tl">
                    <a:srgbClr val="C0C0C0"/>
                  </a:outerShdw>
                </a:effectLst>
                <a:latin typeface="宋体" pitchFamily="2" charset="-122"/>
              </a:rPr>
              <a:t>鲁大海的出现使剧作有了鲜明的</a:t>
            </a:r>
          </a:p>
          <a:p>
            <a:pPr>
              <a:defRPr/>
            </a:pPr>
            <a:r>
              <a:rPr lang="zh-CN" sz="3200" b="1">
                <a:effectLst>
                  <a:outerShdw blurRad="38100" dist="38100" dir="2700000" algn="tl">
                    <a:srgbClr val="C0C0C0"/>
                  </a:outerShdw>
                </a:effectLst>
                <a:latin typeface="宋体" pitchFamily="2" charset="-122"/>
              </a:rPr>
              <a:t>时代色彩，使整个悲剧透出一线光明。 </a:t>
            </a:r>
          </a:p>
        </p:txBody>
      </p:sp>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04025" y="4076700"/>
            <a:ext cx="2339975" cy="239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6348254"/>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Rectangle 2"/>
          <p:cNvSpPr>
            <a:spLocks noGrp="1" noChangeArrowheads="1"/>
          </p:cNvSpPr>
          <p:nvPr>
            <p:ph type="body" idx="1"/>
          </p:nvPr>
        </p:nvSpPr>
        <p:spPr/>
        <p:txBody>
          <a:bodyPr/>
          <a:lstStyle/>
          <a:p>
            <a:pPr eaLnBrk="1" hangingPunct="1"/>
            <a:r>
              <a:rPr lang="zh-CN" b="1" smtClean="0"/>
              <a:t>剧的结尾，鲁侍萍有两句欲言又止的话，请分析一下她当时的心情</a:t>
            </a:r>
            <a:r>
              <a:rPr lang="zh-CN" altLang="zh-CN" b="1" smtClean="0"/>
              <a:t>?</a:t>
            </a:r>
          </a:p>
        </p:txBody>
      </p:sp>
    </p:spTree>
    <p:extLst>
      <p:ext uri="{BB962C8B-B14F-4D97-AF65-F5344CB8AC3E}">
        <p14:creationId xmlns:p14="http://schemas.microsoft.com/office/powerpoint/2010/main" val="1833505455"/>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ext Box 2"/>
          <p:cNvSpPr txBox="1">
            <a:spLocks noChangeArrowheads="1"/>
          </p:cNvSpPr>
          <p:nvPr/>
        </p:nvSpPr>
        <p:spPr bwMode="auto">
          <a:xfrm>
            <a:off x="0" y="381000"/>
            <a:ext cx="9144000" cy="492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defRPr/>
            </a:pPr>
            <a:r>
              <a:rPr lang="zh-CN" altLang="zh-CN" sz="2800" b="1">
                <a:effectLst>
                  <a:outerShdw blurRad="38100" dist="38100" dir="2700000" algn="tl">
                    <a:srgbClr val="C0C0C0"/>
                  </a:outerShdw>
                </a:effectLst>
                <a:latin typeface="宋体" pitchFamily="2" charset="-122"/>
              </a:rPr>
              <a:t>   </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你是萍</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凭</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凭什么打我的儿子</a:t>
            </a:r>
            <a:r>
              <a:rPr lang="zh-CN" altLang="zh-CN" sz="3200" b="1">
                <a:effectLst>
                  <a:outerShdw blurRad="38100" dist="38100" dir="2700000" algn="tl">
                    <a:srgbClr val="C0C0C0"/>
                  </a:outerShdw>
                </a:effectLst>
                <a:latin typeface="宋体" pitchFamily="2" charset="-122"/>
              </a:rPr>
              <a:t>?”</a:t>
            </a:r>
          </a:p>
          <a:p>
            <a:pPr>
              <a:lnSpc>
                <a:spcPct val="110000"/>
              </a:lnSpc>
              <a:defRPr/>
            </a:pPr>
            <a:r>
              <a:rPr lang="zh-CN" altLang="zh-CN" sz="3200" b="1">
                <a:effectLst>
                  <a:outerShdw blurRad="38100" dist="38100" dir="2700000" algn="tl">
                    <a:srgbClr val="C0C0C0"/>
                  </a:outerShdw>
                </a:effectLst>
                <a:latin typeface="宋体" pitchFamily="2" charset="-122"/>
              </a:rPr>
              <a:t>   “</a:t>
            </a:r>
            <a:r>
              <a:rPr lang="zh-CN" sz="3200" b="1">
                <a:effectLst>
                  <a:outerShdw blurRad="38100" dist="38100" dir="2700000" algn="tl">
                    <a:srgbClr val="C0C0C0"/>
                  </a:outerShdw>
                </a:effectLst>
                <a:latin typeface="宋体" pitchFamily="2" charset="-122"/>
              </a:rPr>
              <a:t>我是你的</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你打的这个人的妈。”</a:t>
            </a:r>
          </a:p>
          <a:p>
            <a:pPr>
              <a:lnSpc>
                <a:spcPct val="110000"/>
              </a:lnSpc>
              <a:defRPr/>
            </a:pPr>
            <a:r>
              <a:rPr lang="zh-CN" sz="3200" b="1">
                <a:effectLst>
                  <a:outerShdw blurRad="38100" dist="38100" dir="2700000" algn="tl">
                    <a:srgbClr val="C0C0C0"/>
                  </a:outerShdw>
                </a:effectLst>
                <a:latin typeface="宋体" pitchFamily="2" charset="-122"/>
              </a:rPr>
              <a:t>    周萍打亲弟弟大海的举动使她</a:t>
            </a:r>
            <a:r>
              <a:rPr lang="zh-CN" sz="3200" b="1" u="sng">
                <a:solidFill>
                  <a:srgbClr val="FF3300"/>
                </a:solidFill>
                <a:effectLst>
                  <a:outerShdw blurRad="38100" dist="38100" dir="2700000" algn="tl">
                    <a:srgbClr val="C0C0C0"/>
                  </a:outerShdw>
                </a:effectLst>
                <a:latin typeface="宋体" pitchFamily="2" charset="-122"/>
              </a:rPr>
              <a:t>愤慨</a:t>
            </a:r>
            <a:r>
              <a:rPr lang="zh-CN" sz="3200" b="1">
                <a:effectLst>
                  <a:outerShdw blurRad="38100" dist="38100" dir="2700000" algn="tl">
                    <a:srgbClr val="C0C0C0"/>
                  </a:outerShdw>
                </a:effectLst>
                <a:latin typeface="宋体" pitchFamily="2" charset="-122"/>
              </a:rPr>
              <a:t>，感到阶级对立尖锐，所以叫了声“你是萍”，就马上以谐音字</a:t>
            </a:r>
            <a:r>
              <a:rPr lang="zh-CN" sz="3200" b="1" u="sng">
                <a:solidFill>
                  <a:srgbClr val="FF3300"/>
                </a:solidFill>
                <a:effectLst>
                  <a:outerShdw blurRad="38100" dist="38100" dir="2700000" algn="tl">
                    <a:srgbClr val="C0C0C0"/>
                  </a:outerShdw>
                </a:effectLst>
                <a:latin typeface="宋体" pitchFamily="2" charset="-122"/>
              </a:rPr>
              <a:t>掩饰</a:t>
            </a:r>
            <a:r>
              <a:rPr lang="zh-CN" sz="3200" b="1">
                <a:effectLst>
                  <a:outerShdw blurRad="38100" dist="38100" dir="2700000" algn="tl">
                    <a:srgbClr val="C0C0C0"/>
                  </a:outerShdw>
                </a:effectLst>
                <a:latin typeface="宋体" pitchFamily="2" charset="-122"/>
              </a:rPr>
              <a:t>“凭</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凭什么打我的儿子</a:t>
            </a:r>
            <a:r>
              <a:rPr lang="zh-CN" altLang="zh-CN" sz="3200" b="1">
                <a:effectLst>
                  <a:outerShdw blurRad="38100" dist="38100" dir="2700000" algn="tl">
                    <a:srgbClr val="C0C0C0"/>
                  </a:outerShdw>
                </a:effectLst>
                <a:latin typeface="宋体" pitchFamily="2" charset="-122"/>
              </a:rPr>
              <a:t>?”</a:t>
            </a:r>
          </a:p>
          <a:p>
            <a:pPr>
              <a:lnSpc>
                <a:spcPct val="110000"/>
              </a:lnSpc>
              <a:defRPr/>
            </a:pPr>
            <a:r>
              <a:rPr lang="zh-CN" altLang="zh-CN" sz="3200" b="1">
                <a:effectLst>
                  <a:outerShdw blurRad="38100" dist="38100" dir="2700000" algn="tl">
                    <a:srgbClr val="C0C0C0"/>
                  </a:outerShdw>
                </a:effectLst>
                <a:latin typeface="宋体" pitchFamily="2" charset="-122"/>
              </a:rPr>
              <a:t>    </a:t>
            </a:r>
            <a:r>
              <a:rPr lang="zh-CN" sz="3200" b="1">
                <a:effectLst>
                  <a:outerShdw blurRad="38100" dist="38100" dir="2700000" algn="tl">
                    <a:srgbClr val="C0C0C0"/>
                  </a:outerShdw>
                </a:effectLst>
                <a:latin typeface="宋体" pitchFamily="2" charset="-122"/>
              </a:rPr>
              <a:t>当看到眼前的儿子成了强盗资本家的帮凶时，马上转口：“我是你的</a:t>
            </a:r>
            <a:r>
              <a:rPr lang="zh-CN" altLang="zh-CN" sz="3200" b="1">
                <a:effectLst>
                  <a:outerShdw blurRad="38100" dist="38100" dir="2700000" algn="tl">
                    <a:srgbClr val="C0C0C0"/>
                  </a:outerShdw>
                </a:effectLst>
                <a:latin typeface="宋体" pitchFamily="2" charset="-122"/>
              </a:rPr>
              <a:t>——</a:t>
            </a:r>
            <a:r>
              <a:rPr lang="zh-CN" sz="3200" b="1">
                <a:effectLst>
                  <a:outerShdw blurRad="38100" dist="38100" dir="2700000" algn="tl">
                    <a:srgbClr val="C0C0C0"/>
                  </a:outerShdw>
                </a:effectLst>
                <a:latin typeface="宋体" pitchFamily="2" charset="-122"/>
              </a:rPr>
              <a:t>你打的这个人的妈”充分表现出她当时</a:t>
            </a:r>
            <a:r>
              <a:rPr lang="zh-CN" sz="3200" b="1" u="sng">
                <a:solidFill>
                  <a:srgbClr val="FF3300"/>
                </a:solidFill>
                <a:effectLst>
                  <a:outerShdw blurRad="38100" dist="38100" dir="2700000" algn="tl">
                    <a:srgbClr val="C0C0C0"/>
                  </a:outerShdw>
                </a:effectLst>
                <a:latin typeface="宋体" pitchFamily="2" charset="-122"/>
              </a:rPr>
              <a:t>痛苦、愤恨、失望而又无可奈何</a:t>
            </a:r>
            <a:r>
              <a:rPr lang="zh-CN" sz="3200" b="1">
                <a:effectLst>
                  <a:outerShdw blurRad="38100" dist="38100" dir="2700000" algn="tl">
                    <a:srgbClr val="C0C0C0"/>
                  </a:outerShdw>
                </a:effectLst>
                <a:latin typeface="宋体" pitchFamily="2" charset="-122"/>
              </a:rPr>
              <a:t>的心情。</a:t>
            </a: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0800" y="4724400"/>
            <a:ext cx="2743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64113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3600" b="1" smtClean="0"/>
              <a:t>作者以“雷雨”为题有什么用意？</a:t>
            </a:r>
            <a:endParaRPr lang="zh-CN" altLang="en-US" sz="3600" b="1"/>
          </a:p>
        </p:txBody>
      </p:sp>
    </p:spTree>
    <p:extLst>
      <p:ext uri="{BB962C8B-B14F-4D97-AF65-F5344CB8AC3E}">
        <p14:creationId xmlns:p14="http://schemas.microsoft.com/office/powerpoint/2010/main" val="3368361321"/>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Text Box 2"/>
          <p:cNvSpPr txBox="1">
            <a:spLocks noChangeArrowheads="1"/>
          </p:cNvSpPr>
          <p:nvPr/>
        </p:nvSpPr>
        <p:spPr bwMode="auto">
          <a:xfrm>
            <a:off x="228600" y="1447800"/>
            <a:ext cx="823118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660033"/>
                </a:solidFill>
                <a:latin typeface="Times New Roman" pitchFamily="18" charset="0"/>
                <a:ea typeface="黑体" pitchFamily="49" charset="-122"/>
              </a:rPr>
              <a:t>夫妻相见不相认却相恨，父子相见不相亲却相斗</a:t>
            </a:r>
          </a:p>
          <a:p>
            <a:pPr eaLnBrk="1" hangingPunct="1"/>
            <a:r>
              <a:rPr lang="zh-CN" sz="2800" b="1">
                <a:solidFill>
                  <a:srgbClr val="660033"/>
                </a:solidFill>
                <a:latin typeface="Times New Roman" pitchFamily="18" charset="0"/>
                <a:ea typeface="黑体" pitchFamily="49" charset="-122"/>
              </a:rPr>
              <a:t>母子相见不相亲却相怨，兄弟相见不相识却相仇</a:t>
            </a:r>
          </a:p>
        </p:txBody>
      </p:sp>
      <p:sp>
        <p:nvSpPr>
          <p:cNvPr id="41987" name="Text Box 3"/>
          <p:cNvSpPr txBox="1">
            <a:spLocks noChangeArrowheads="1"/>
          </p:cNvSpPr>
          <p:nvPr/>
        </p:nvSpPr>
        <p:spPr bwMode="auto">
          <a:xfrm>
            <a:off x="152400" y="2514600"/>
            <a:ext cx="88392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00FF"/>
                </a:solidFill>
                <a:latin typeface="Times New Roman" pitchFamily="18" charset="0"/>
                <a:ea typeface="黑体" pitchFamily="49" charset="-122"/>
              </a:rPr>
              <a:t>        </a:t>
            </a:r>
            <a:r>
              <a:rPr lang="zh-CN" altLang="en-US" sz="3200" b="1">
                <a:latin typeface="Times New Roman" pitchFamily="18" charset="0"/>
                <a:ea typeface="黑体" pitchFamily="49" charset="-122"/>
              </a:rPr>
              <a:t>《雷雨》以20年代初的中国社会为背景，通过一个带有浓厚封建色彩的资产阶级家庭内部的尖锐矛盾冲突，以及周、鲁两家复杂的矛盾纠葛，生动地展现了具有典型意义的剥削阶级家庭的罪恶历史，对旧社会人吃人的现象，对资产阶级家庭没落、腐朽、污浊的内幕作了深刻而又细致的揭露。从这个家庭的崩溃，看到殖民地半封建社会的罪恶与黑暗以及它必然灭亡的历史。</a:t>
            </a:r>
          </a:p>
        </p:txBody>
      </p:sp>
      <p:sp>
        <p:nvSpPr>
          <p:cNvPr id="39940" name="Text Box 4"/>
          <p:cNvSpPr txBox="1">
            <a:spLocks noChangeArrowheads="1"/>
          </p:cNvSpPr>
          <p:nvPr/>
        </p:nvSpPr>
        <p:spPr bwMode="auto">
          <a:xfrm>
            <a:off x="304800" y="533400"/>
            <a:ext cx="2754313" cy="7016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4000" b="1">
                <a:solidFill>
                  <a:srgbClr val="FF0000"/>
                </a:solidFill>
                <a:latin typeface="Times New Roman" pitchFamily="18" charset="0"/>
                <a:ea typeface="黑体" pitchFamily="49" charset="-122"/>
              </a:rPr>
              <a:t>主题归纳</a:t>
            </a:r>
          </a:p>
        </p:txBody>
      </p:sp>
      <p:pic>
        <p:nvPicPr>
          <p:cNvPr id="41989" name="Picture 5" descr="q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88313" y="685800"/>
            <a:ext cx="960437"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9464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0-#ppt_w/2"/>
                                          </p:val>
                                        </p:tav>
                                        <p:tav tm="100000">
                                          <p:val>
                                            <p:strVal val="#ppt_x"/>
                                          </p:val>
                                        </p:tav>
                                      </p:tavLst>
                                    </p:anim>
                                    <p:anim calcmode="lin" valueType="num">
                                      <p:cBhvr additive="base">
                                        <p:cTn id="8" dur="500" fill="hold"/>
                                        <p:tgtEl>
                                          <p:spTgt spid="419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9" presetClass="entr" presetSubtype="10" fill="hold" nodeType="clickEffect">
                                  <p:stCondLst>
                                    <p:cond delay="0"/>
                                  </p:stCondLst>
                                  <p:childTnLst>
                                    <p:set>
                                      <p:cBhvr>
                                        <p:cTn id="12" dur="1" fill="hold">
                                          <p:stCondLst>
                                            <p:cond delay="0"/>
                                          </p:stCondLst>
                                        </p:cTn>
                                        <p:tgtEl>
                                          <p:spTgt spid="41989"/>
                                        </p:tgtEl>
                                        <p:attrNameLst>
                                          <p:attrName>style.visibility</p:attrName>
                                        </p:attrNameLst>
                                      </p:cBhvr>
                                      <p:to>
                                        <p:strVal val="visible"/>
                                      </p:to>
                                    </p:set>
                                    <p:anim calcmode="lin" valueType="num">
                                      <p:cBhvr>
                                        <p:cTn id="13" dur="5000" fill="hold"/>
                                        <p:tgtEl>
                                          <p:spTgt spid="41989"/>
                                        </p:tgtEl>
                                        <p:attrNameLst>
                                          <p:attrName>ppt_w</p:attrName>
                                        </p:attrNameLst>
                                      </p:cBhvr>
                                      <p:tavLst>
                                        <p:tav tm="0" fmla="#ppt_w*sin(2.5*pi*$)">
                                          <p:val>
                                            <p:fltVal val="0"/>
                                          </p:val>
                                        </p:tav>
                                        <p:tav tm="100000">
                                          <p:val>
                                            <p:fltVal val="1"/>
                                          </p:val>
                                        </p:tav>
                                      </p:tavLst>
                                    </p:anim>
                                    <p:anim calcmode="lin" valueType="num">
                                      <p:cBhvr>
                                        <p:cTn id="14" dur="5000" fill="hold"/>
                                        <p:tgtEl>
                                          <p:spTgt spid="41989"/>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987"/>
                                        </p:tgtEl>
                                        <p:attrNameLst>
                                          <p:attrName>style.visibility</p:attrName>
                                        </p:attrNameLst>
                                      </p:cBhvr>
                                      <p:to>
                                        <p:strVal val="visible"/>
                                      </p:to>
                                    </p:set>
                                    <p:anim calcmode="lin" valueType="num">
                                      <p:cBhvr additive="base">
                                        <p:cTn id="19" dur="500" fill="hold"/>
                                        <p:tgtEl>
                                          <p:spTgt spid="41987"/>
                                        </p:tgtEl>
                                        <p:attrNameLst>
                                          <p:attrName>ppt_x</p:attrName>
                                        </p:attrNameLst>
                                      </p:cBhvr>
                                      <p:tavLst>
                                        <p:tav tm="0">
                                          <p:val>
                                            <p:strVal val="0-#ppt_w/2"/>
                                          </p:val>
                                        </p:tav>
                                        <p:tav tm="100000">
                                          <p:val>
                                            <p:strVal val="#ppt_x"/>
                                          </p:val>
                                        </p:tav>
                                      </p:tavLst>
                                    </p:anim>
                                    <p:anim calcmode="lin" valueType="num">
                                      <p:cBhvr additive="base">
                                        <p:cTn id="20"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Text Box 2"/>
          <p:cNvSpPr txBox="1">
            <a:spLocks noChangeArrowheads="1"/>
          </p:cNvSpPr>
          <p:nvPr/>
        </p:nvSpPr>
        <p:spPr bwMode="auto">
          <a:xfrm>
            <a:off x="381000" y="381000"/>
            <a:ext cx="85344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0000FF"/>
                </a:solidFill>
                <a:latin typeface="黑体" pitchFamily="49" charset="-122"/>
                <a:ea typeface="黑体" pitchFamily="49" charset="-122"/>
              </a:rPr>
              <a:t>    </a:t>
            </a:r>
            <a:r>
              <a:rPr lang="zh-CN" altLang="en-US" sz="2800" b="1">
                <a:latin typeface="黑体" pitchFamily="49" charset="-122"/>
                <a:ea typeface="黑体" pitchFamily="49" charset="-122"/>
              </a:rPr>
              <a:t>分析：从一方面看，《雷雨》整个故事的背景、情节都和雷雨有关，故事的高潮、悲剧的发生都集中在雷雨交加的狂风暴雨之夜。可以这样说，</a:t>
            </a:r>
            <a:r>
              <a:rPr lang="zh-CN" altLang="en-US" sz="2800" b="1">
                <a:latin typeface="Times New Roman" pitchFamily="18" charset="0"/>
                <a:ea typeface="黑体" pitchFamily="49" charset="-122"/>
              </a:rPr>
              <a:t>“</a:t>
            </a:r>
            <a:r>
              <a:rPr lang="zh-CN" altLang="en-US" sz="2800" b="1">
                <a:latin typeface="黑体" pitchFamily="49" charset="-122"/>
                <a:ea typeface="黑体" pitchFamily="49" charset="-122"/>
              </a:rPr>
              <a:t>雷雨</a:t>
            </a:r>
            <a:r>
              <a:rPr lang="zh-CN" altLang="en-US" sz="2800" b="1">
                <a:latin typeface="Times New Roman" pitchFamily="18" charset="0"/>
                <a:ea typeface="黑体" pitchFamily="49" charset="-122"/>
              </a:rPr>
              <a:t>”</a:t>
            </a:r>
            <a:r>
              <a:rPr lang="zh-CN" altLang="en-US" sz="2800" b="1">
                <a:latin typeface="黑体" pitchFamily="49" charset="-122"/>
                <a:ea typeface="黑体" pitchFamily="49" charset="-122"/>
              </a:rPr>
              <a:t>是整个作品的自然环境；另一方面，作者又交代了作品的社会环境，以象征的手法告诉人们，在中国这个半殖民地半封建的沉闷抑郁的空气里，一场改变现实的大雷雨即将来临。作者正是通过一个封建、资产阶级家庭内错综复杂的矛盾，深刻地揭示了封建大家庭的罪恶和工人与资本家之间的矛盾冲突，反映了正在酝酿大雷雨般大变动的20年代的中国社会现实。</a:t>
            </a:r>
          </a:p>
        </p:txBody>
      </p:sp>
      <p:sp>
        <p:nvSpPr>
          <p:cNvPr id="43011" name="Text Box 3"/>
          <p:cNvSpPr txBox="1">
            <a:spLocks noChangeArrowheads="1"/>
          </p:cNvSpPr>
          <p:nvPr/>
        </p:nvSpPr>
        <p:spPr bwMode="auto">
          <a:xfrm>
            <a:off x="533400" y="4724400"/>
            <a:ext cx="8610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FF0000"/>
                </a:solidFill>
                <a:latin typeface="黑体" pitchFamily="49" charset="-122"/>
                <a:ea typeface="黑体" pitchFamily="49" charset="-122"/>
              </a:rPr>
              <a:t>解答</a:t>
            </a:r>
            <a:r>
              <a:rPr lang="zh-CN" sz="2800" b="1">
                <a:solidFill>
                  <a:srgbClr val="FF0000"/>
                </a:solidFill>
                <a:latin typeface="宋体" pitchFamily="2" charset="-122"/>
                <a:ea typeface="黑体" pitchFamily="49" charset="-122"/>
              </a:rPr>
              <a:t>：</a:t>
            </a:r>
            <a:r>
              <a:rPr lang="zh-CN" sz="2800" b="1">
                <a:latin typeface="宋体" pitchFamily="2" charset="-122"/>
                <a:ea typeface="黑体" pitchFamily="49" charset="-122"/>
              </a:rPr>
              <a:t>①表示故事的背景与环境气氛；</a:t>
            </a:r>
          </a:p>
          <a:p>
            <a:pPr eaLnBrk="1" hangingPunct="1"/>
            <a:r>
              <a:rPr lang="zh-CN" sz="2800" b="1">
                <a:latin typeface="宋体" pitchFamily="2" charset="-122"/>
                <a:ea typeface="黑体" pitchFamily="49" charset="-122"/>
              </a:rPr>
              <a:t>      ②预示情节的发展，暗示情节的高潮；</a:t>
            </a:r>
          </a:p>
          <a:p>
            <a:pPr eaLnBrk="1" hangingPunct="1"/>
            <a:r>
              <a:rPr lang="zh-CN" sz="2800" b="1">
                <a:latin typeface="宋体" pitchFamily="2" charset="-122"/>
                <a:ea typeface="黑体" pitchFamily="49" charset="-122"/>
              </a:rPr>
              <a:t>      ③象征在半殖民地半封建社会沉闷的空气里，</a:t>
            </a:r>
          </a:p>
          <a:p>
            <a:pPr eaLnBrk="1" hangingPunct="1"/>
            <a:r>
              <a:rPr lang="zh-CN" sz="2800" b="1">
                <a:latin typeface="宋体" pitchFamily="2" charset="-122"/>
                <a:ea typeface="黑体" pitchFamily="49" charset="-122"/>
              </a:rPr>
              <a:t>  一场暴风骤雨式的斗争即将到来。</a:t>
            </a:r>
            <a:endParaRPr lang="zh-CN" sz="2800" b="1">
              <a:latin typeface="黑体" pitchFamily="49" charset="-122"/>
              <a:ea typeface="黑体" pitchFamily="49" charset="-122"/>
            </a:endParaRPr>
          </a:p>
        </p:txBody>
      </p:sp>
      <p:sp>
        <p:nvSpPr>
          <p:cNvPr id="2" name="TextBox 1"/>
          <p:cNvSpPr txBox="1">
            <a:spLocks noChangeArrowheads="1"/>
          </p:cNvSpPr>
          <p:nvPr/>
        </p:nvSpPr>
        <p:spPr bwMode="auto">
          <a:xfrm>
            <a:off x="381000" y="1268413"/>
            <a:ext cx="65674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5400">
                <a:solidFill>
                  <a:srgbClr val="FF0000"/>
                </a:solidFill>
              </a:rPr>
              <a:t>本剧以“雷雨”为题有什么深沉含义？</a:t>
            </a:r>
          </a:p>
        </p:txBody>
      </p:sp>
      <p:pic>
        <p:nvPicPr>
          <p:cNvPr id="43012" name="New picture"/>
          <p:cNvPicPr/>
          <p:nvPr/>
        </p:nvPicPr>
        <p:blipFill>
          <a:blip r:embed="rId2"/>
          <a:stretch>
            <a:fillRect/>
          </a:stretch>
        </p:blipFill>
        <p:spPr>
          <a:xfrm>
            <a:off x="10477500" y="12293600"/>
            <a:ext cx="342900" cy="266700"/>
          </a:xfrm>
          <a:prstGeom prst="cube">
            <a:avLst/>
          </a:prstGeom>
        </p:spPr>
      </p:pic>
    </p:spTree>
    <p:extLst>
      <p:ext uri="{BB962C8B-B14F-4D97-AF65-F5344CB8AC3E}">
        <p14:creationId xmlns:p14="http://schemas.microsoft.com/office/powerpoint/2010/main" val="33351512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0"/>
                                        </p:tgtEl>
                                        <p:attrNameLst>
                                          <p:attrName>style.visibility</p:attrName>
                                        </p:attrNameLst>
                                      </p:cBhvr>
                                      <p:to>
                                        <p:strVal val="visible"/>
                                      </p:to>
                                    </p:set>
                                    <p:anim calcmode="lin" valueType="num">
                                      <p:cBhvr additive="base">
                                        <p:cTn id="13" dur="500" fill="hold"/>
                                        <p:tgtEl>
                                          <p:spTgt spid="43010"/>
                                        </p:tgtEl>
                                        <p:attrNameLst>
                                          <p:attrName>ppt_x</p:attrName>
                                        </p:attrNameLst>
                                      </p:cBhvr>
                                      <p:tavLst>
                                        <p:tav tm="0">
                                          <p:val>
                                            <p:strVal val="0-#ppt_w/2"/>
                                          </p:val>
                                        </p:tav>
                                        <p:tav tm="100000">
                                          <p:val>
                                            <p:strVal val="#ppt_x"/>
                                          </p:val>
                                        </p:tav>
                                      </p:tavLst>
                                    </p:anim>
                                    <p:anim calcmode="lin" valueType="num">
                                      <p:cBhvr additive="base">
                                        <p:cTn id="14" dur="500" fill="hold"/>
                                        <p:tgtEl>
                                          <p:spTgt spid="430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11"/>
                                        </p:tgtEl>
                                        <p:attrNameLst>
                                          <p:attrName>style.visibility</p:attrName>
                                        </p:attrNameLst>
                                      </p:cBhvr>
                                      <p:to>
                                        <p:strVal val="visible"/>
                                      </p:to>
                                    </p:set>
                                    <p:anim calcmode="lin" valueType="num">
                                      <p:cBhvr additive="base">
                                        <p:cTn id="19" dur="500" fill="hold"/>
                                        <p:tgtEl>
                                          <p:spTgt spid="43011"/>
                                        </p:tgtEl>
                                        <p:attrNameLst>
                                          <p:attrName>ppt_x</p:attrName>
                                        </p:attrNameLst>
                                      </p:cBhvr>
                                      <p:tavLst>
                                        <p:tav tm="0">
                                          <p:val>
                                            <p:strVal val="0-#ppt_w/2"/>
                                          </p:val>
                                        </p:tav>
                                        <p:tav tm="100000">
                                          <p:val>
                                            <p:strVal val="#ppt_x"/>
                                          </p:val>
                                        </p:tav>
                                      </p:tavLst>
                                    </p:anim>
                                    <p:anim calcmode="lin" valueType="num">
                                      <p:cBhvr additive="base">
                                        <p:cTn id="20"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44034" name="Rectangle 2"/>
          <p:cNvSpPr>
            <a:spLocks noGrp="1" noChangeArrowheads="1"/>
          </p:cNvSpPr>
          <p:nvPr>
            <p:ph type="body" idx="4294967295"/>
          </p:nvPr>
        </p:nvSpPr>
        <p:spPr>
          <a:xfrm>
            <a:off x="381000" y="1524000"/>
            <a:ext cx="8229600" cy="2590800"/>
          </a:xfrm>
        </p:spPr>
        <p:txBody>
          <a:bodyPr/>
          <a:lstStyle/>
          <a:p>
            <a:pPr algn="just" eaLnBrk="1" hangingPunct="1">
              <a:lnSpc>
                <a:spcPct val="130000"/>
              </a:lnSpc>
            </a:pPr>
            <a:r>
              <a:rPr lang="zh-CN" sz="4000" b="1" smtClean="0">
                <a:ea typeface="黑体" pitchFamily="49" charset="-122"/>
              </a:rPr>
              <a:t>在矛盾冲突中，抓住人物个性化的语言、行动，揣摩人物心理，把握人物的性格特点，理解主题。</a:t>
            </a:r>
          </a:p>
        </p:txBody>
      </p:sp>
      <p:sp>
        <p:nvSpPr>
          <p:cNvPr id="41987" name="Text Box 4"/>
          <p:cNvSpPr txBox="1">
            <a:spLocks noChangeArrowheads="1"/>
          </p:cNvSpPr>
          <p:nvPr/>
        </p:nvSpPr>
        <p:spPr bwMode="auto">
          <a:xfrm>
            <a:off x="533400" y="457200"/>
            <a:ext cx="17129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4000" b="1">
                <a:solidFill>
                  <a:srgbClr val="FF0000"/>
                </a:solidFill>
                <a:latin typeface="Times New Roman" pitchFamily="18" charset="0"/>
                <a:ea typeface="黑体" pitchFamily="49" charset="-122"/>
              </a:rPr>
              <a:t>总结：</a:t>
            </a:r>
          </a:p>
        </p:txBody>
      </p:sp>
    </p:spTree>
    <p:extLst>
      <p:ext uri="{BB962C8B-B14F-4D97-AF65-F5344CB8AC3E}">
        <p14:creationId xmlns:p14="http://schemas.microsoft.com/office/powerpoint/2010/main" val="23201563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 calcmode="lin" valueType="num">
                                      <p:cBhvr additive="base">
                                        <p:cTn id="7" dur="500" fill="hold"/>
                                        <p:tgtEl>
                                          <p:spTgt spid="4403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03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AutoShape 2">
            <a:hlinkClick r:id="rId2" action="ppaction://hlinksldjump" highlightClick="1"/>
          </p:cNvPr>
          <p:cNvSpPr>
            <a:spLocks noChangeArrowheads="1"/>
          </p:cNvSpPr>
          <p:nvPr/>
        </p:nvSpPr>
        <p:spPr bwMode="auto">
          <a:xfrm>
            <a:off x="914400" y="609600"/>
            <a:ext cx="2895600" cy="1219200"/>
          </a:xfrm>
          <a:prstGeom prst="actionButtonBlank">
            <a:avLst/>
          </a:prstGeom>
          <a:gradFill rotWithShape="0">
            <a:gsLst>
              <a:gs pos="0">
                <a:schemeClr val="accent1"/>
              </a:gs>
              <a:gs pos="50000">
                <a:schemeClr val="bg1"/>
              </a:gs>
              <a:gs pos="100000">
                <a:schemeClr val="accent1"/>
              </a:gs>
            </a:gsLst>
            <a:lin ang="5400000" scaled="1"/>
          </a:gra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sz="4000">
                <a:latin typeface="Times New Roman" pitchFamily="18" charset="0"/>
                <a:ea typeface="隶书" pitchFamily="49" charset="-122"/>
              </a:rPr>
              <a:t>高度个性化</a:t>
            </a:r>
          </a:p>
        </p:txBody>
      </p:sp>
      <p:sp>
        <p:nvSpPr>
          <p:cNvPr id="45059" name="AutoShape 3">
            <a:hlinkClick r:id="rId3" action="ppaction://hlinksldjump" highlightClick="1"/>
          </p:cNvPr>
          <p:cNvSpPr>
            <a:spLocks noChangeArrowheads="1"/>
          </p:cNvSpPr>
          <p:nvPr/>
        </p:nvSpPr>
        <p:spPr bwMode="auto">
          <a:xfrm>
            <a:off x="3429000" y="2133600"/>
            <a:ext cx="2895600" cy="1219200"/>
          </a:xfrm>
          <a:prstGeom prst="actionButtonBlank">
            <a:avLst/>
          </a:prstGeom>
          <a:gradFill rotWithShape="0">
            <a:gsLst>
              <a:gs pos="0">
                <a:schemeClr val="hlink"/>
              </a:gs>
              <a:gs pos="50000">
                <a:schemeClr val="bg1"/>
              </a:gs>
              <a:gs pos="100000">
                <a:schemeClr val="hlink"/>
              </a:gs>
            </a:gsLst>
            <a:lin ang="5400000" scaled="1"/>
          </a:gra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sz="3600">
                <a:solidFill>
                  <a:srgbClr val="000000"/>
                </a:solidFill>
                <a:latin typeface="Times New Roman" pitchFamily="18" charset="0"/>
                <a:ea typeface="华文彩云" pitchFamily="2" charset="-122"/>
              </a:rPr>
              <a:t>丰富的潜台词</a:t>
            </a:r>
          </a:p>
        </p:txBody>
      </p:sp>
      <p:sp>
        <p:nvSpPr>
          <p:cNvPr id="45060" name="AutoShape 4">
            <a:hlinkClick r:id="rId4" action="ppaction://hlinksldjump" highlightClick="1"/>
          </p:cNvPr>
          <p:cNvSpPr>
            <a:spLocks noChangeArrowheads="1"/>
          </p:cNvSpPr>
          <p:nvPr/>
        </p:nvSpPr>
        <p:spPr bwMode="auto">
          <a:xfrm>
            <a:off x="5334000" y="3733800"/>
            <a:ext cx="2895600" cy="1219200"/>
          </a:xfrm>
          <a:prstGeom prst="actionButtonBlank">
            <a:avLst/>
          </a:prstGeom>
          <a:gradFill rotWithShape="0">
            <a:gsLst>
              <a:gs pos="0">
                <a:srgbClr val="FF66CC"/>
              </a:gs>
              <a:gs pos="50000">
                <a:schemeClr val="bg1"/>
              </a:gs>
              <a:gs pos="100000">
                <a:srgbClr val="FF66CC"/>
              </a:gs>
            </a:gsLst>
            <a:lin ang="5400000" scaled="1"/>
          </a:gra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sz="4000">
                <a:solidFill>
                  <a:srgbClr val="0000CC"/>
                </a:solidFill>
                <a:latin typeface="Times New Roman" pitchFamily="18" charset="0"/>
                <a:ea typeface="楷体_GB2312" pitchFamily="1" charset="-122"/>
              </a:rPr>
              <a:t>富于动作性</a:t>
            </a:r>
          </a:p>
        </p:txBody>
      </p:sp>
      <p:sp>
        <p:nvSpPr>
          <p:cNvPr id="2" name="TextBox 1"/>
          <p:cNvSpPr txBox="1">
            <a:spLocks noChangeArrowheads="1"/>
          </p:cNvSpPr>
          <p:nvPr/>
        </p:nvSpPr>
        <p:spPr bwMode="auto">
          <a:xfrm>
            <a:off x="611188" y="5157788"/>
            <a:ext cx="29527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400" b="1">
                <a:solidFill>
                  <a:srgbClr val="FF0000"/>
                </a:solidFill>
              </a:rPr>
              <a:t>语言特色</a:t>
            </a:r>
          </a:p>
        </p:txBody>
      </p:sp>
    </p:spTree>
    <p:extLst>
      <p:ext uri="{BB962C8B-B14F-4D97-AF65-F5344CB8AC3E}">
        <p14:creationId xmlns:p14="http://schemas.microsoft.com/office/powerpoint/2010/main" val="1956335175"/>
      </p:ext>
    </p:extLst>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5058"/>
                                        </p:tgtEl>
                                        <p:attrNameLst>
                                          <p:attrName>style.visibility</p:attrName>
                                        </p:attrNameLst>
                                      </p:cBhvr>
                                      <p:to>
                                        <p:strVal val="visible"/>
                                      </p:to>
                                    </p:set>
                                    <p:animEffect transition="in" filter="fade">
                                      <p:cBhvr>
                                        <p:cTn id="13" dur="1000"/>
                                        <p:tgtEl>
                                          <p:spTgt spid="45058"/>
                                        </p:tgtEl>
                                      </p:cBhvr>
                                    </p:animEffect>
                                    <p:anim calcmode="lin" valueType="num">
                                      <p:cBhvr>
                                        <p:cTn id="14" dur="1000" fill="hold"/>
                                        <p:tgtEl>
                                          <p:spTgt spid="45058"/>
                                        </p:tgtEl>
                                        <p:attrNameLst>
                                          <p:attrName>ppt_x</p:attrName>
                                        </p:attrNameLst>
                                      </p:cBhvr>
                                      <p:tavLst>
                                        <p:tav tm="0">
                                          <p:val>
                                            <p:strVal val="#ppt_x"/>
                                          </p:val>
                                        </p:tav>
                                        <p:tav tm="100000">
                                          <p:val>
                                            <p:strVal val="#ppt_x"/>
                                          </p:val>
                                        </p:tav>
                                      </p:tavLst>
                                    </p:anim>
                                    <p:anim calcmode="lin" valueType="num">
                                      <p:cBhvr>
                                        <p:cTn id="15" dur="1000" fill="hold"/>
                                        <p:tgtEl>
                                          <p:spTgt spid="45058"/>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5059"/>
                                        </p:tgtEl>
                                        <p:attrNameLst>
                                          <p:attrName>style.visibility</p:attrName>
                                        </p:attrNameLst>
                                      </p:cBhvr>
                                      <p:to>
                                        <p:strVal val="visible"/>
                                      </p:to>
                                    </p:set>
                                    <p:animEffect transition="in" filter="barn(inVertical)">
                                      <p:cBhvr>
                                        <p:cTn id="20" dur="500"/>
                                        <p:tgtEl>
                                          <p:spTgt spid="4505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45060"/>
                                        </p:tgtEl>
                                        <p:attrNameLst>
                                          <p:attrName>style.visibility</p:attrName>
                                        </p:attrNameLst>
                                      </p:cBhvr>
                                      <p:to>
                                        <p:strVal val="visible"/>
                                      </p:to>
                                    </p:set>
                                    <p:animEffect transition="in" filter="wheel(1)">
                                      <p:cBhvr>
                                        <p:cTn id="25" dur="2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0" grpId="0"/>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Text Box 2"/>
          <p:cNvSpPr txBox="1">
            <a:spLocks noChangeArrowheads="1"/>
          </p:cNvSpPr>
          <p:nvPr/>
        </p:nvSpPr>
        <p:spPr bwMode="auto">
          <a:xfrm>
            <a:off x="0" y="1219200"/>
            <a:ext cx="87534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a:latin typeface="Times New Roman" pitchFamily="18" charset="0"/>
                <a:ea typeface="楷体_GB2312"/>
                <a:cs typeface="楷体_GB2312"/>
              </a:rPr>
              <a:t>        </a:t>
            </a:r>
            <a:r>
              <a:rPr lang="zh-CN" sz="2800" b="1">
                <a:latin typeface="Times New Roman" pitchFamily="18" charset="0"/>
                <a:ea typeface="楷体_GB2312"/>
                <a:cs typeface="楷体_GB2312"/>
              </a:rPr>
              <a:t>所谓人物语言个性化，就是什么样的人说什么样的</a:t>
            </a:r>
          </a:p>
          <a:p>
            <a:pPr eaLnBrk="1" hangingPunct="1"/>
            <a:r>
              <a:rPr lang="zh-CN" sz="2800" b="1">
                <a:latin typeface="Times New Roman" pitchFamily="18" charset="0"/>
                <a:ea typeface="楷体_GB2312"/>
                <a:cs typeface="楷体_GB2312"/>
              </a:rPr>
              <a:t>话，语言成为人物个性、性格、心理的声音外化。</a:t>
            </a:r>
          </a:p>
        </p:txBody>
      </p:sp>
      <p:sp>
        <p:nvSpPr>
          <p:cNvPr id="46083" name="Text Box 3"/>
          <p:cNvSpPr txBox="1">
            <a:spLocks noChangeArrowheads="1"/>
          </p:cNvSpPr>
          <p:nvPr/>
        </p:nvSpPr>
        <p:spPr bwMode="auto">
          <a:xfrm>
            <a:off x="0" y="2133600"/>
            <a:ext cx="9294813"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FF0000"/>
                </a:solidFill>
                <a:latin typeface="楷体_GB2312"/>
                <a:ea typeface="楷体_GB2312"/>
                <a:cs typeface="楷体_GB2312"/>
              </a:rPr>
              <a:t>周朴园   （忽然严厉地）：你来干什么？</a:t>
            </a:r>
          </a:p>
          <a:p>
            <a:pPr eaLnBrk="1" hangingPunct="1"/>
            <a:r>
              <a:rPr lang="zh-CN" sz="2800" b="1">
                <a:solidFill>
                  <a:srgbClr val="FF0000"/>
                </a:solidFill>
                <a:latin typeface="楷体_GB2312"/>
                <a:ea typeface="楷体_GB2312"/>
                <a:cs typeface="楷体_GB2312"/>
              </a:rPr>
              <a:t>鲁侍萍     不是我要来的</a:t>
            </a:r>
          </a:p>
          <a:p>
            <a:pPr eaLnBrk="1" hangingPunct="1"/>
            <a:r>
              <a:rPr lang="zh-CN" sz="2800" b="1">
                <a:solidFill>
                  <a:srgbClr val="FF0000"/>
                </a:solidFill>
                <a:latin typeface="楷体_GB2312"/>
                <a:ea typeface="楷体_GB2312"/>
                <a:cs typeface="楷体_GB2312"/>
              </a:rPr>
              <a:t>周朴园     谁指使你来的？</a:t>
            </a:r>
          </a:p>
          <a:p>
            <a:pPr eaLnBrk="1" hangingPunct="1"/>
            <a:r>
              <a:rPr lang="zh-CN" sz="2800" b="1">
                <a:solidFill>
                  <a:srgbClr val="FF0000"/>
                </a:solidFill>
                <a:latin typeface="楷体_GB2312"/>
                <a:ea typeface="楷体_GB2312"/>
                <a:cs typeface="楷体_GB2312"/>
              </a:rPr>
              <a:t>鲁侍萍   （悲愤）命，不公平的命指使我来的！</a:t>
            </a:r>
          </a:p>
          <a:p>
            <a:pPr eaLnBrk="1" hangingPunct="1"/>
            <a:r>
              <a:rPr lang="zh-CN" sz="2800" b="1">
                <a:solidFill>
                  <a:srgbClr val="FF0000"/>
                </a:solidFill>
                <a:latin typeface="楷体_GB2312"/>
                <a:ea typeface="楷体_GB2312"/>
                <a:cs typeface="楷体_GB2312"/>
              </a:rPr>
              <a:t>周朴园   （冷冷的）三十年的工夫你还是找到这儿来了。</a:t>
            </a:r>
          </a:p>
        </p:txBody>
      </p:sp>
      <p:sp>
        <p:nvSpPr>
          <p:cNvPr id="46084" name="Text Box 4"/>
          <p:cNvSpPr txBox="1">
            <a:spLocks noChangeArrowheads="1"/>
          </p:cNvSpPr>
          <p:nvPr/>
        </p:nvSpPr>
        <p:spPr bwMode="auto">
          <a:xfrm>
            <a:off x="1295400" y="4291013"/>
            <a:ext cx="37560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latin typeface="Times New Roman" pitchFamily="18" charset="0"/>
              </a:rPr>
              <a:t>提问：周为什么变脸？</a:t>
            </a:r>
          </a:p>
        </p:txBody>
      </p:sp>
      <p:sp>
        <p:nvSpPr>
          <p:cNvPr id="46085" name="Text Box 5"/>
          <p:cNvSpPr txBox="1">
            <a:spLocks noChangeArrowheads="1"/>
          </p:cNvSpPr>
          <p:nvPr/>
        </p:nvSpPr>
        <p:spPr bwMode="auto">
          <a:xfrm>
            <a:off x="1371600" y="4953000"/>
            <a:ext cx="33988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latin typeface="Times New Roman" pitchFamily="18" charset="0"/>
              </a:rPr>
              <a:t>名声和利益受到威胁</a:t>
            </a:r>
          </a:p>
        </p:txBody>
      </p:sp>
      <p:sp>
        <p:nvSpPr>
          <p:cNvPr id="46086" name="Text Box 6"/>
          <p:cNvSpPr txBox="1">
            <a:spLocks noChangeArrowheads="1"/>
          </p:cNvSpPr>
          <p:nvPr/>
        </p:nvSpPr>
        <p:spPr bwMode="auto">
          <a:xfrm>
            <a:off x="4953000" y="4953000"/>
            <a:ext cx="24193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3200" b="1">
                <a:solidFill>
                  <a:srgbClr val="0000FF"/>
                </a:solidFill>
                <a:latin typeface="Times New Roman" pitchFamily="18" charset="0"/>
                <a:ea typeface="华文新魏" pitchFamily="2" charset="-122"/>
              </a:rPr>
              <a:t>虚伪      冷酷</a:t>
            </a:r>
          </a:p>
        </p:txBody>
      </p:sp>
      <p:sp>
        <p:nvSpPr>
          <p:cNvPr id="46087" name="Text Box 7"/>
          <p:cNvSpPr txBox="1">
            <a:spLocks noChangeArrowheads="1"/>
          </p:cNvSpPr>
          <p:nvPr/>
        </p:nvSpPr>
        <p:spPr bwMode="auto">
          <a:xfrm>
            <a:off x="0" y="685800"/>
            <a:ext cx="3028950" cy="579438"/>
          </a:xfrm>
          <a:prstGeom prst="rect">
            <a:avLst/>
          </a:prstGeom>
          <a:gradFill rotWithShape="0">
            <a:gsLst>
              <a:gs pos="0">
                <a:schemeClr val="accent1"/>
              </a:gs>
              <a:gs pos="50000">
                <a:srgbClr val="FFFFFF"/>
              </a:gs>
              <a:gs pos="100000">
                <a:schemeClr val="accent1"/>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sz="3200">
                <a:latin typeface="Times New Roman" pitchFamily="18" charset="0"/>
                <a:ea typeface="华文行楷" pitchFamily="2" charset="-122"/>
              </a:rPr>
              <a:t>一、高度个性化</a:t>
            </a:r>
          </a:p>
        </p:txBody>
      </p:sp>
    </p:spTree>
    <p:extLst>
      <p:ext uri="{BB962C8B-B14F-4D97-AF65-F5344CB8AC3E}">
        <p14:creationId xmlns:p14="http://schemas.microsoft.com/office/powerpoint/2010/main" val="853243876"/>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 calcmode="lin" valueType="num">
                                      <p:cBhvr additive="base">
                                        <p:cTn id="7" dur="500" fill="hold"/>
                                        <p:tgtEl>
                                          <p:spTgt spid="46087"/>
                                        </p:tgtEl>
                                        <p:attrNameLst>
                                          <p:attrName>ppt_x</p:attrName>
                                        </p:attrNameLst>
                                      </p:cBhvr>
                                      <p:tavLst>
                                        <p:tav tm="0">
                                          <p:val>
                                            <p:strVal val="0-#ppt_w/2"/>
                                          </p:val>
                                        </p:tav>
                                        <p:tav tm="100000">
                                          <p:val>
                                            <p:strVal val="#ppt_x"/>
                                          </p:val>
                                        </p:tav>
                                      </p:tavLst>
                                    </p:anim>
                                    <p:anim calcmode="lin" valueType="num">
                                      <p:cBhvr additive="base">
                                        <p:cTn id="8" dur="500" fill="hold"/>
                                        <p:tgtEl>
                                          <p:spTgt spid="460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6082"/>
                                        </p:tgtEl>
                                        <p:attrNameLst>
                                          <p:attrName>style.visibility</p:attrName>
                                        </p:attrNameLst>
                                      </p:cBhvr>
                                      <p:to>
                                        <p:strVal val="visible"/>
                                      </p:to>
                                    </p:set>
                                    <p:animEffect transition="in" filter="box(in)">
                                      <p:cBhvr>
                                        <p:cTn id="13" dur="500"/>
                                        <p:tgtEl>
                                          <p:spTgt spid="4608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6083"/>
                                        </p:tgtEl>
                                        <p:attrNameLst>
                                          <p:attrName>style.visibility</p:attrName>
                                        </p:attrNameLst>
                                      </p:cBhvr>
                                      <p:to>
                                        <p:strVal val="visible"/>
                                      </p:to>
                                    </p:set>
                                    <p:animEffect transition="in" filter="checkerboard(across)">
                                      <p:cBhvr>
                                        <p:cTn id="18" dur="500"/>
                                        <p:tgtEl>
                                          <p:spTgt spid="4608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6084"/>
                                        </p:tgtEl>
                                        <p:attrNameLst>
                                          <p:attrName>style.visibility</p:attrName>
                                        </p:attrNameLst>
                                      </p:cBhvr>
                                      <p:to>
                                        <p:strVal val="visible"/>
                                      </p:to>
                                    </p:set>
                                    <p:animEffect transition="in" filter="dissolve">
                                      <p:cBhvr>
                                        <p:cTn id="23" dur="500"/>
                                        <p:tgtEl>
                                          <p:spTgt spid="4608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2" fill="hold" grpId="0" nodeType="clickEffect">
                                  <p:stCondLst>
                                    <p:cond delay="0"/>
                                  </p:stCondLst>
                                  <p:childTnLst>
                                    <p:set>
                                      <p:cBhvr>
                                        <p:cTn id="27" dur="1" fill="hold">
                                          <p:stCondLst>
                                            <p:cond delay="0"/>
                                          </p:stCondLst>
                                        </p:cTn>
                                        <p:tgtEl>
                                          <p:spTgt spid="46085"/>
                                        </p:tgtEl>
                                        <p:attrNameLst>
                                          <p:attrName>style.visibility</p:attrName>
                                        </p:attrNameLst>
                                      </p:cBhvr>
                                      <p:to>
                                        <p:strVal val="visible"/>
                                      </p:to>
                                    </p:set>
                                    <p:animEffect transition="in" filter="slide(fromRight)">
                                      <p:cBhvr>
                                        <p:cTn id="28" dur="500"/>
                                        <p:tgtEl>
                                          <p:spTgt spid="4608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46086"/>
                                        </p:tgtEl>
                                        <p:attrNameLst>
                                          <p:attrName>style.visibility</p:attrName>
                                        </p:attrNameLst>
                                      </p:cBhvr>
                                      <p:to>
                                        <p:strVal val="visible"/>
                                      </p:to>
                                    </p:set>
                                    <p:animEffect transition="in" filter="dissolve">
                                      <p:cBhvr>
                                        <p:cTn id="33"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P spid="46084" grpId="0"/>
      <p:bldP spid="46085" grpId="0"/>
      <p:bldP spid="46086" grpId="0"/>
      <p:bldP spid="4608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Text Box 2"/>
          <p:cNvSpPr txBox="1">
            <a:spLocks noChangeArrowheads="1"/>
          </p:cNvSpPr>
          <p:nvPr/>
        </p:nvSpPr>
        <p:spPr bwMode="auto">
          <a:xfrm>
            <a:off x="304800" y="1219200"/>
            <a:ext cx="8472488" cy="308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a:t>        </a:t>
            </a:r>
            <a:r>
              <a:rPr lang="zh-CN" sz="2800" b="1"/>
              <a:t>潜台词即言中有言，意中有意，弦外有音。就是</a:t>
            </a:r>
          </a:p>
          <a:p>
            <a:pPr eaLnBrk="1" hangingPunct="1"/>
            <a:r>
              <a:rPr lang="zh-CN" sz="2800" b="1"/>
              <a:t>演员所扮演的角色虽然嘴上未说，但心中已想；或嘴</a:t>
            </a:r>
          </a:p>
          <a:p>
            <a:pPr eaLnBrk="1" hangingPunct="1"/>
            <a:r>
              <a:rPr lang="zh-CN" sz="2800" b="1"/>
              <a:t>上这样说，而心中却那想；或嘴上已说完，而心中意</a:t>
            </a:r>
          </a:p>
          <a:p>
            <a:pPr eaLnBrk="1" hangingPunct="1"/>
            <a:r>
              <a:rPr lang="zh-CN" sz="2800" b="1"/>
              <a:t>未尽。潜台词丰富的内涵大大扩展了舞台语言艺术的</a:t>
            </a:r>
          </a:p>
          <a:p>
            <a:pPr eaLnBrk="1" hangingPunct="1"/>
            <a:r>
              <a:rPr lang="zh-CN" sz="2800" b="1"/>
              <a:t>延衍性、深广性。它常常借助舞台提示并通过演员心</a:t>
            </a:r>
          </a:p>
          <a:p>
            <a:pPr eaLnBrk="1" hangingPunct="1"/>
            <a:r>
              <a:rPr lang="zh-CN" sz="2800" b="1"/>
              <a:t>神化一的表演让人体味、咀嚼。通过潜台词可以窥见</a:t>
            </a:r>
          </a:p>
          <a:p>
            <a:pPr eaLnBrk="1" hangingPunct="1"/>
            <a:r>
              <a:rPr lang="zh-CN" sz="2800" b="1"/>
              <a:t>人物丰富的内心世界。</a:t>
            </a:r>
          </a:p>
        </p:txBody>
      </p:sp>
      <p:sp>
        <p:nvSpPr>
          <p:cNvPr id="47107" name="Text Box 3"/>
          <p:cNvSpPr txBox="1">
            <a:spLocks noChangeArrowheads="1"/>
          </p:cNvSpPr>
          <p:nvPr/>
        </p:nvSpPr>
        <p:spPr bwMode="auto">
          <a:xfrm>
            <a:off x="228600" y="685800"/>
            <a:ext cx="3435350" cy="579438"/>
          </a:xfrm>
          <a:prstGeom prst="rect">
            <a:avLst/>
          </a:prstGeom>
          <a:gradFill rotWithShape="0">
            <a:gsLst>
              <a:gs pos="0">
                <a:schemeClr val="hlink"/>
              </a:gs>
              <a:gs pos="50000">
                <a:schemeClr val="bg1"/>
              </a:gs>
              <a:gs pos="100000">
                <a:schemeClr val="hlink"/>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sz="3200">
                <a:solidFill>
                  <a:srgbClr val="FF0000"/>
                </a:solidFill>
                <a:latin typeface="Times New Roman" pitchFamily="18" charset="0"/>
                <a:ea typeface="华文行楷" pitchFamily="2" charset="-122"/>
              </a:rPr>
              <a:t>二、丰富的潜台词</a:t>
            </a:r>
          </a:p>
        </p:txBody>
      </p:sp>
    </p:spTree>
    <p:extLst>
      <p:ext uri="{BB962C8B-B14F-4D97-AF65-F5344CB8AC3E}">
        <p14:creationId xmlns:p14="http://schemas.microsoft.com/office/powerpoint/2010/main" val="29541201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strips(downRight)">
                                      <p:cBhvr>
                                        <p:cTn id="7" dur="500"/>
                                        <p:tgtEl>
                                          <p:spTgt spid="471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528" fill="hold" grpId="0" nodeType="clickEffect">
                                  <p:stCondLst>
                                    <p:cond delay="0"/>
                                  </p:stCondLst>
                                  <p:childTnLst>
                                    <p:set>
                                      <p:cBhvr>
                                        <p:cTn id="11" dur="1" fill="hold">
                                          <p:stCondLst>
                                            <p:cond delay="0"/>
                                          </p:stCondLst>
                                        </p:cTn>
                                        <p:tgtEl>
                                          <p:spTgt spid="47106"/>
                                        </p:tgtEl>
                                        <p:attrNameLst>
                                          <p:attrName>style.visibility</p:attrName>
                                        </p:attrNameLst>
                                      </p:cBhvr>
                                      <p:to>
                                        <p:strVal val="visible"/>
                                      </p:to>
                                    </p:set>
                                    <p:anim calcmode="lin" valueType="num">
                                      <p:cBhvr>
                                        <p:cTn id="12" dur="500" fill="hold"/>
                                        <p:tgtEl>
                                          <p:spTgt spid="47106"/>
                                        </p:tgtEl>
                                        <p:attrNameLst>
                                          <p:attrName>ppt_w</p:attrName>
                                        </p:attrNameLst>
                                      </p:cBhvr>
                                      <p:tavLst>
                                        <p:tav tm="0">
                                          <p:val>
                                            <p:fltVal val="0"/>
                                          </p:val>
                                        </p:tav>
                                        <p:tav tm="100000">
                                          <p:val>
                                            <p:strVal val="#ppt_w"/>
                                          </p:val>
                                        </p:tav>
                                      </p:tavLst>
                                    </p:anim>
                                    <p:anim calcmode="lin" valueType="num">
                                      <p:cBhvr>
                                        <p:cTn id="13" dur="500" fill="hold"/>
                                        <p:tgtEl>
                                          <p:spTgt spid="47106"/>
                                        </p:tgtEl>
                                        <p:attrNameLst>
                                          <p:attrName>ppt_h</p:attrName>
                                        </p:attrNameLst>
                                      </p:cBhvr>
                                      <p:tavLst>
                                        <p:tav tm="0">
                                          <p:val>
                                            <p:fltVal val="0"/>
                                          </p:val>
                                        </p:tav>
                                        <p:tav tm="100000">
                                          <p:val>
                                            <p:strVal val="#ppt_h"/>
                                          </p:val>
                                        </p:tav>
                                      </p:tavLst>
                                    </p:anim>
                                    <p:anim calcmode="lin" valueType="num">
                                      <p:cBhvr>
                                        <p:cTn id="14" dur="500" fill="hold"/>
                                        <p:tgtEl>
                                          <p:spTgt spid="47106"/>
                                        </p:tgtEl>
                                        <p:attrNameLst>
                                          <p:attrName>ppt_x</p:attrName>
                                        </p:attrNameLst>
                                      </p:cBhvr>
                                      <p:tavLst>
                                        <p:tav tm="0">
                                          <p:val>
                                            <p:fltVal val="0.5"/>
                                          </p:val>
                                        </p:tav>
                                        <p:tav tm="100000">
                                          <p:val>
                                            <p:strVal val="#ppt_x"/>
                                          </p:val>
                                        </p:tav>
                                      </p:tavLst>
                                    </p:anim>
                                    <p:anim calcmode="lin" valueType="num">
                                      <p:cBhvr>
                                        <p:cTn id="15" dur="500" fill="hold"/>
                                        <p:tgtEl>
                                          <p:spTgt spid="4710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 Box 2"/>
          <p:cNvSpPr txBox="1">
            <a:spLocks noChangeArrowheads="1"/>
          </p:cNvSpPr>
          <p:nvPr/>
        </p:nvSpPr>
        <p:spPr bwMode="auto">
          <a:xfrm>
            <a:off x="0" y="700088"/>
            <a:ext cx="3435350" cy="579437"/>
          </a:xfrm>
          <a:prstGeom prst="rect">
            <a:avLst/>
          </a:prstGeom>
          <a:gradFill rotWithShape="0">
            <a:gsLst>
              <a:gs pos="0">
                <a:schemeClr val="hlink"/>
              </a:gs>
              <a:gs pos="50000">
                <a:schemeClr val="bg1"/>
              </a:gs>
              <a:gs pos="100000">
                <a:schemeClr val="hlink"/>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sz="3200">
                <a:solidFill>
                  <a:srgbClr val="FF0000"/>
                </a:solidFill>
                <a:latin typeface="Times New Roman" pitchFamily="18" charset="0"/>
                <a:ea typeface="华文行楷" pitchFamily="2" charset="-122"/>
              </a:rPr>
              <a:t>二、丰富的潜台词</a:t>
            </a:r>
          </a:p>
        </p:txBody>
      </p:sp>
      <p:sp>
        <p:nvSpPr>
          <p:cNvPr id="48131" name="Text Box 3"/>
          <p:cNvSpPr txBox="1">
            <a:spLocks noChangeArrowheads="1"/>
          </p:cNvSpPr>
          <p:nvPr/>
        </p:nvSpPr>
        <p:spPr bwMode="auto">
          <a:xfrm>
            <a:off x="384175" y="1385888"/>
            <a:ext cx="8759825"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latin typeface="楷体_GB2312"/>
                <a:ea typeface="楷体_GB2312"/>
                <a:cs typeface="楷体_GB2312"/>
              </a:rPr>
              <a:t>周朴园    （汗涔涔地）哦。</a:t>
            </a:r>
          </a:p>
          <a:p>
            <a:pPr eaLnBrk="1" hangingPunct="1"/>
            <a:r>
              <a:rPr lang="zh-CN" sz="2800" b="1">
                <a:latin typeface="楷体_GB2312"/>
                <a:ea typeface="楷体_GB2312"/>
                <a:cs typeface="楷体_GB2312"/>
              </a:rPr>
              <a:t>鲁侍萍    她不是小姐，她是无锡周公馆梅妈的女儿，</a:t>
            </a:r>
          </a:p>
          <a:p>
            <a:pPr eaLnBrk="1" hangingPunct="1"/>
            <a:r>
              <a:rPr lang="zh-CN" altLang="zh-CN" sz="2800" b="1">
                <a:latin typeface="楷体_GB2312"/>
                <a:ea typeface="楷体_GB2312"/>
                <a:cs typeface="楷体_GB2312"/>
              </a:rPr>
              <a:t>          </a:t>
            </a:r>
            <a:r>
              <a:rPr lang="zh-CN" sz="2800" b="1">
                <a:latin typeface="楷体_GB2312"/>
                <a:ea typeface="楷体_GB2312"/>
                <a:cs typeface="楷体_GB2312"/>
              </a:rPr>
              <a:t>她叫侍萍。</a:t>
            </a:r>
          </a:p>
          <a:p>
            <a:pPr eaLnBrk="1" hangingPunct="1"/>
            <a:r>
              <a:rPr lang="zh-CN" sz="2800" b="1">
                <a:latin typeface="楷体_GB2312"/>
                <a:ea typeface="楷体_GB2312"/>
                <a:cs typeface="楷体_GB2312"/>
              </a:rPr>
              <a:t>周朴园    （抬起头来）</a:t>
            </a:r>
            <a:r>
              <a:rPr lang="zh-CN" sz="2800" b="1">
                <a:solidFill>
                  <a:srgbClr val="0000CC"/>
                </a:solidFill>
                <a:latin typeface="楷体_GB2312"/>
                <a:ea typeface="楷体_GB2312"/>
                <a:cs typeface="楷体_GB2312"/>
              </a:rPr>
              <a:t>你姓什么？</a:t>
            </a:r>
          </a:p>
          <a:p>
            <a:pPr eaLnBrk="1" hangingPunct="1"/>
            <a:r>
              <a:rPr lang="zh-CN" sz="2800" b="1">
                <a:latin typeface="楷体_GB2312"/>
                <a:ea typeface="楷体_GB2312"/>
                <a:cs typeface="楷体_GB2312"/>
              </a:rPr>
              <a:t>鲁侍萍    我姓鲁，老爷。</a:t>
            </a:r>
          </a:p>
        </p:txBody>
      </p:sp>
      <p:sp>
        <p:nvSpPr>
          <p:cNvPr id="48132" name="Text Box 4"/>
          <p:cNvSpPr txBox="1">
            <a:spLocks noChangeArrowheads="1"/>
          </p:cNvSpPr>
          <p:nvPr/>
        </p:nvSpPr>
        <p:spPr bwMode="auto">
          <a:xfrm>
            <a:off x="1524000" y="4205288"/>
            <a:ext cx="51831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a:latin typeface="Times New Roman" pitchFamily="18" charset="0"/>
              </a:rPr>
              <a:t>“</a:t>
            </a:r>
            <a:r>
              <a:rPr lang="zh-CN" sz="2800" b="1">
                <a:latin typeface="Times New Roman" pitchFamily="18" charset="0"/>
              </a:rPr>
              <a:t>你姓什么”的言外之意是什么？</a:t>
            </a:r>
          </a:p>
        </p:txBody>
      </p:sp>
      <p:sp>
        <p:nvSpPr>
          <p:cNvPr id="48133" name="Text Box 5"/>
          <p:cNvSpPr txBox="1">
            <a:spLocks noChangeArrowheads="1"/>
          </p:cNvSpPr>
          <p:nvPr/>
        </p:nvSpPr>
        <p:spPr bwMode="auto">
          <a:xfrm>
            <a:off x="1600200" y="4800600"/>
            <a:ext cx="50609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3200" b="1">
                <a:solidFill>
                  <a:srgbClr val="0000FF"/>
                </a:solidFill>
                <a:latin typeface="Times New Roman" pitchFamily="18" charset="0"/>
                <a:ea typeface="华文新魏" pitchFamily="2" charset="-122"/>
              </a:rPr>
              <a:t>“</a:t>
            </a:r>
            <a:r>
              <a:rPr lang="zh-CN" sz="3200" b="1">
                <a:solidFill>
                  <a:srgbClr val="0000FF"/>
                </a:solidFill>
                <a:latin typeface="Times New Roman" pitchFamily="18" charset="0"/>
                <a:ea typeface="华文新魏" pitchFamily="2" charset="-122"/>
              </a:rPr>
              <a:t>你怎么知道得这么多？”</a:t>
            </a:r>
          </a:p>
          <a:p>
            <a:pPr eaLnBrk="1" hangingPunct="1"/>
            <a:r>
              <a:rPr lang="zh-CN" altLang="zh-CN" sz="3200" b="1">
                <a:solidFill>
                  <a:srgbClr val="0000FF"/>
                </a:solidFill>
                <a:latin typeface="Times New Roman" pitchFamily="18" charset="0"/>
                <a:ea typeface="华文新魏" pitchFamily="2" charset="-122"/>
              </a:rPr>
              <a:t>“</a:t>
            </a:r>
            <a:r>
              <a:rPr lang="zh-CN" sz="3200" b="1">
                <a:solidFill>
                  <a:srgbClr val="0000FF"/>
                </a:solidFill>
                <a:latin typeface="Times New Roman" pitchFamily="18" charset="0"/>
                <a:ea typeface="华文新魏" pitchFamily="2" charset="-122"/>
              </a:rPr>
              <a:t>你怎么知道得这么清楚？”</a:t>
            </a:r>
          </a:p>
        </p:txBody>
      </p:sp>
    </p:spTree>
    <p:extLst>
      <p:ext uri="{BB962C8B-B14F-4D97-AF65-F5344CB8AC3E}">
        <p14:creationId xmlns:p14="http://schemas.microsoft.com/office/powerpoint/2010/main" val="3738595418"/>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0-#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8131"/>
                                        </p:tgtEl>
                                        <p:attrNameLst>
                                          <p:attrName>style.visibility</p:attrName>
                                        </p:attrNameLst>
                                      </p:cBhvr>
                                      <p:to>
                                        <p:strVal val="visible"/>
                                      </p:to>
                                    </p:set>
                                    <p:animEffect transition="in" filter="dissolve">
                                      <p:cBhvr>
                                        <p:cTn id="13" dur="500"/>
                                        <p:tgtEl>
                                          <p:spTgt spid="48131"/>
                                        </p:tgtEl>
                                      </p:cBhvr>
                                    </p:animEffect>
                                  </p:childTnLst>
                                </p:cTn>
                              </p:par>
                            </p:childTnLst>
                          </p:cTn>
                        </p:par>
                        <p:par>
                          <p:cTn id="14" fill="hold" nodeType="afterGroup">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dissolve">
                                      <p:cBhvr>
                                        <p:cTn id="17" dur="500"/>
                                        <p:tgtEl>
                                          <p:spTgt spid="4813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8133"/>
                                        </p:tgtEl>
                                        <p:attrNameLst>
                                          <p:attrName>style.visibility</p:attrName>
                                        </p:attrNameLst>
                                      </p:cBhvr>
                                      <p:to>
                                        <p:strVal val="visible"/>
                                      </p:to>
                                    </p:set>
                                    <p:animEffect transition="in" filter="checkerboard(across)">
                                      <p:cBhvr>
                                        <p:cTn id="22"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2" grpId="0"/>
      <p:bldP spid="4813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Text Box 2"/>
          <p:cNvSpPr txBox="1">
            <a:spLocks noChangeArrowheads="1"/>
          </p:cNvSpPr>
          <p:nvPr/>
        </p:nvSpPr>
        <p:spPr bwMode="auto">
          <a:xfrm>
            <a:off x="228600" y="801688"/>
            <a:ext cx="8610600"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latin typeface="楷体_GB2312"/>
                <a:ea typeface="楷体_GB2312"/>
                <a:cs typeface="楷体_GB2312"/>
              </a:rPr>
              <a:t>周朴园    那更好了。那么我们可以明明白白</a:t>
            </a:r>
          </a:p>
          <a:p>
            <a:pPr eaLnBrk="1" hangingPunct="1"/>
            <a:r>
              <a:rPr lang="zh-CN" altLang="zh-CN" sz="2800" b="1">
                <a:latin typeface="楷体_GB2312"/>
                <a:ea typeface="楷体_GB2312"/>
                <a:cs typeface="楷体_GB2312"/>
              </a:rPr>
              <a:t>          </a:t>
            </a:r>
            <a:r>
              <a:rPr lang="zh-CN" sz="2800" b="1">
                <a:latin typeface="楷体_GB2312"/>
                <a:ea typeface="楷体_GB2312"/>
                <a:cs typeface="楷体_GB2312"/>
              </a:rPr>
              <a:t>地谈一谈。</a:t>
            </a:r>
          </a:p>
          <a:p>
            <a:pPr eaLnBrk="1" hangingPunct="1"/>
            <a:r>
              <a:rPr lang="zh-CN" sz="2800" b="1">
                <a:latin typeface="楷体_GB2312"/>
                <a:ea typeface="楷体_GB2312"/>
                <a:cs typeface="楷体_GB2312"/>
              </a:rPr>
              <a:t>鲁侍萍    不过我觉得没有什么可谈的。</a:t>
            </a:r>
          </a:p>
          <a:p>
            <a:pPr eaLnBrk="1" hangingPunct="1"/>
            <a:r>
              <a:rPr lang="zh-CN" sz="2800" b="1">
                <a:latin typeface="楷体_GB2312"/>
                <a:ea typeface="楷体_GB2312"/>
                <a:cs typeface="楷体_GB2312"/>
              </a:rPr>
              <a:t>周朴园    话很多。我看你的性情好像没有大改，</a:t>
            </a:r>
            <a:r>
              <a:rPr lang="zh-CN" altLang="zh-CN" sz="2800" b="1">
                <a:latin typeface="Times New Roman" pitchFamily="18" charset="0"/>
                <a:ea typeface="楷体_GB2312"/>
                <a:cs typeface="楷体_GB2312"/>
              </a:rPr>
              <a:t>——</a:t>
            </a:r>
            <a:r>
              <a:rPr lang="zh-CN" altLang="zh-CN" sz="2800" b="1">
                <a:latin typeface="楷体_GB2312"/>
                <a:ea typeface="楷体_GB2312"/>
                <a:cs typeface="楷体_GB2312"/>
              </a:rPr>
              <a:t>          </a:t>
            </a:r>
            <a:r>
              <a:rPr lang="zh-CN" sz="2800" b="1">
                <a:latin typeface="楷体_GB2312"/>
                <a:ea typeface="楷体_GB2312"/>
                <a:cs typeface="楷体_GB2312"/>
              </a:rPr>
              <a:t>鲁贵像是个很不老实的人。</a:t>
            </a:r>
          </a:p>
        </p:txBody>
      </p:sp>
      <p:sp>
        <p:nvSpPr>
          <p:cNvPr id="49155" name="Text Box 3"/>
          <p:cNvSpPr txBox="1">
            <a:spLocks noChangeArrowheads="1"/>
          </p:cNvSpPr>
          <p:nvPr/>
        </p:nvSpPr>
        <p:spPr bwMode="auto">
          <a:xfrm>
            <a:off x="381000" y="3240088"/>
            <a:ext cx="83994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FF0000"/>
                </a:solidFill>
                <a:latin typeface="楷体_GB2312"/>
                <a:ea typeface="楷体_GB2312"/>
                <a:cs typeface="楷体_GB2312"/>
              </a:rPr>
              <a:t>为什么将话题突然转到鲁贵身上？有什么言外之意？</a:t>
            </a:r>
          </a:p>
        </p:txBody>
      </p:sp>
      <p:sp>
        <p:nvSpPr>
          <p:cNvPr id="49156" name="Text Box 4"/>
          <p:cNvSpPr txBox="1">
            <a:spLocks noChangeArrowheads="1"/>
          </p:cNvSpPr>
          <p:nvPr/>
        </p:nvSpPr>
        <p:spPr bwMode="auto">
          <a:xfrm>
            <a:off x="609600" y="3962400"/>
            <a:ext cx="70929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3200" b="1">
                <a:solidFill>
                  <a:srgbClr val="0000FF"/>
                </a:solidFill>
                <a:latin typeface="Times New Roman" pitchFamily="18" charset="0"/>
                <a:ea typeface="华文新魏" pitchFamily="2" charset="-122"/>
              </a:rPr>
              <a:t>“</a:t>
            </a:r>
            <a:r>
              <a:rPr lang="zh-CN" sz="3200" b="1">
                <a:solidFill>
                  <a:srgbClr val="0000FF"/>
                </a:solidFill>
                <a:latin typeface="华文新魏" pitchFamily="2" charset="-122"/>
                <a:ea typeface="华文新魏" pitchFamily="2" charset="-122"/>
              </a:rPr>
              <a:t>你不要多嘴，也不要让鲁贵知道。</a:t>
            </a:r>
            <a:r>
              <a:rPr lang="zh-CN" sz="3200" b="1">
                <a:solidFill>
                  <a:srgbClr val="0000FF"/>
                </a:solidFill>
                <a:latin typeface="Times New Roman" pitchFamily="18" charset="0"/>
                <a:ea typeface="华文新魏" pitchFamily="2" charset="-122"/>
              </a:rPr>
              <a:t>”</a:t>
            </a:r>
            <a:endParaRPr lang="zh-CN" sz="3200" b="1">
              <a:solidFill>
                <a:srgbClr val="0000FF"/>
              </a:solidFill>
              <a:latin typeface="华文新魏" pitchFamily="2" charset="-122"/>
              <a:ea typeface="华文新魏" pitchFamily="2" charset="-122"/>
            </a:endParaRPr>
          </a:p>
          <a:p>
            <a:pPr eaLnBrk="1" hangingPunct="1"/>
            <a:r>
              <a:rPr lang="zh-CN" sz="3200" b="1">
                <a:solidFill>
                  <a:srgbClr val="0000FF"/>
                </a:solidFill>
                <a:latin typeface="Times New Roman" pitchFamily="18" charset="0"/>
                <a:ea typeface="华文新魏" pitchFamily="2" charset="-122"/>
              </a:rPr>
              <a:t>“</a:t>
            </a:r>
            <a:r>
              <a:rPr lang="zh-CN" sz="3200" b="1">
                <a:solidFill>
                  <a:srgbClr val="0000FF"/>
                </a:solidFill>
                <a:latin typeface="华文新魏" pitchFamily="2" charset="-122"/>
                <a:ea typeface="华文新魏" pitchFamily="2" charset="-122"/>
              </a:rPr>
              <a:t>鲁贵知道了会来敲诈，对我没好处。</a:t>
            </a:r>
            <a:r>
              <a:rPr lang="zh-CN" sz="3200" b="1">
                <a:solidFill>
                  <a:srgbClr val="0000FF"/>
                </a:solidFill>
                <a:latin typeface="Times New Roman" pitchFamily="18" charset="0"/>
                <a:ea typeface="华文新魏" pitchFamily="2" charset="-122"/>
              </a:rPr>
              <a:t>”</a:t>
            </a:r>
            <a:endParaRPr lang="zh-CN" sz="3200" b="1">
              <a:solidFill>
                <a:srgbClr val="0000FF"/>
              </a:solidFill>
              <a:latin typeface="华文新魏" pitchFamily="2" charset="-122"/>
              <a:ea typeface="华文新魏" pitchFamily="2" charset="-122"/>
            </a:endParaRPr>
          </a:p>
        </p:txBody>
      </p:sp>
    </p:spTree>
    <p:extLst>
      <p:ext uri="{BB962C8B-B14F-4D97-AF65-F5344CB8AC3E}">
        <p14:creationId xmlns:p14="http://schemas.microsoft.com/office/powerpoint/2010/main" val="1488586751"/>
      </p:ext>
    </p:extLst>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ppt_x"/>
                                          </p:val>
                                        </p:tav>
                                        <p:tav tm="100000">
                                          <p:val>
                                            <p:strVal val="#ppt_x"/>
                                          </p:val>
                                        </p:tav>
                                      </p:tavLst>
                                    </p:anim>
                                    <p:anim calcmode="lin" valueType="num">
                                      <p:cBhvr additive="base">
                                        <p:cTn id="8" dur="500" fill="hold"/>
                                        <p:tgtEl>
                                          <p:spTgt spid="491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9155"/>
                                        </p:tgtEl>
                                        <p:attrNameLst>
                                          <p:attrName>style.visibility</p:attrName>
                                        </p:attrNameLst>
                                      </p:cBhvr>
                                      <p:to>
                                        <p:strVal val="visible"/>
                                      </p:to>
                                    </p:set>
                                    <p:animEffect transition="in" filter="wipe(left)">
                                      <p:cBhvr>
                                        <p:cTn id="13" dur="500"/>
                                        <p:tgtEl>
                                          <p:spTgt spid="4915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49156"/>
                                        </p:tgtEl>
                                        <p:attrNameLst>
                                          <p:attrName>style.visibility</p:attrName>
                                        </p:attrNameLst>
                                      </p:cBhvr>
                                      <p:to>
                                        <p:strVal val="visible"/>
                                      </p:to>
                                    </p:set>
                                    <p:animEffect transition="in" filter="strips(downLeft)">
                                      <p:cBhvr>
                                        <p:cTn id="18" dur="5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P spid="4915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Text Box 2"/>
          <p:cNvSpPr txBox="1">
            <a:spLocks noChangeArrowheads="1"/>
          </p:cNvSpPr>
          <p:nvPr/>
        </p:nvSpPr>
        <p:spPr bwMode="auto">
          <a:xfrm>
            <a:off x="0" y="457200"/>
            <a:ext cx="3841750" cy="579438"/>
          </a:xfrm>
          <a:prstGeom prst="rect">
            <a:avLst/>
          </a:prstGeom>
          <a:gradFill rotWithShape="0">
            <a:gsLst>
              <a:gs pos="0">
                <a:srgbClr val="FFFF99"/>
              </a:gs>
              <a:gs pos="50000">
                <a:schemeClr val="bg1"/>
              </a:gs>
              <a:gs pos="100000">
                <a:srgbClr val="FFFF99"/>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sz="3200">
                <a:solidFill>
                  <a:srgbClr val="0000CC"/>
                </a:solidFill>
                <a:latin typeface="Times New Roman" pitchFamily="18" charset="0"/>
                <a:ea typeface="华文行楷" pitchFamily="2" charset="-122"/>
              </a:rPr>
              <a:t>三、语言富于动作性</a:t>
            </a:r>
          </a:p>
        </p:txBody>
      </p:sp>
      <p:sp>
        <p:nvSpPr>
          <p:cNvPr id="50179" name="Text Box 3"/>
          <p:cNvSpPr txBox="1">
            <a:spLocks noChangeArrowheads="1"/>
          </p:cNvSpPr>
          <p:nvPr/>
        </p:nvSpPr>
        <p:spPr bwMode="auto">
          <a:xfrm>
            <a:off x="0" y="1143000"/>
            <a:ext cx="9144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a:solidFill>
                  <a:srgbClr val="FF0000"/>
                </a:solidFill>
                <a:latin typeface="Times New Roman" pitchFamily="18" charset="0"/>
                <a:ea typeface="楷体_GB2312"/>
                <a:cs typeface="楷体_GB2312"/>
              </a:rPr>
              <a:t>        </a:t>
            </a:r>
            <a:r>
              <a:rPr lang="zh-CN" sz="2800" b="1">
                <a:solidFill>
                  <a:srgbClr val="FF0000"/>
                </a:solidFill>
                <a:latin typeface="Times New Roman" pitchFamily="18" charset="0"/>
                <a:ea typeface="楷体_GB2312"/>
                <a:cs typeface="楷体_GB2312"/>
              </a:rPr>
              <a:t>戏剧语言的动作性（或称动作语言、情节语言），</a:t>
            </a:r>
          </a:p>
          <a:p>
            <a:pPr eaLnBrk="1" hangingPunct="1"/>
            <a:r>
              <a:rPr lang="zh-CN" sz="2800" b="1">
                <a:solidFill>
                  <a:srgbClr val="FF0000"/>
                </a:solidFill>
                <a:latin typeface="Times New Roman" pitchFamily="18" charset="0"/>
                <a:ea typeface="楷体_GB2312"/>
                <a:cs typeface="楷体_GB2312"/>
              </a:rPr>
              <a:t>是指人物的语言流向（人物语言间的交流和交锋）起着推动或暗示故事情节发展的作用。</a:t>
            </a:r>
          </a:p>
        </p:txBody>
      </p:sp>
      <p:sp>
        <p:nvSpPr>
          <p:cNvPr id="50180" name="Text Box 4"/>
          <p:cNvSpPr txBox="1">
            <a:spLocks noChangeArrowheads="1"/>
          </p:cNvSpPr>
          <p:nvPr/>
        </p:nvSpPr>
        <p:spPr bwMode="auto">
          <a:xfrm>
            <a:off x="0" y="2590800"/>
            <a:ext cx="58991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latin typeface="楷体_GB2312"/>
                <a:ea typeface="楷体_GB2312"/>
                <a:cs typeface="楷体_GB2312"/>
              </a:rPr>
              <a:t>周朴园：那你走错屋子了。</a:t>
            </a:r>
          </a:p>
          <a:p>
            <a:pPr eaLnBrk="1" hangingPunct="1"/>
            <a:r>
              <a:rPr lang="zh-CN" sz="2800" b="1">
                <a:latin typeface="楷体_GB2312"/>
                <a:ea typeface="楷体_GB2312"/>
                <a:cs typeface="楷体_GB2312"/>
              </a:rPr>
              <a:t>鲁侍萍：哦。</a:t>
            </a:r>
            <a:r>
              <a:rPr lang="zh-CN" altLang="zh-CN" sz="2800" b="1">
                <a:latin typeface="Times New Roman" pitchFamily="18" charset="0"/>
                <a:ea typeface="楷体_GB2312"/>
                <a:cs typeface="楷体_GB2312"/>
              </a:rPr>
              <a:t>——</a:t>
            </a:r>
            <a:r>
              <a:rPr lang="zh-CN" sz="2800" b="1">
                <a:latin typeface="楷体_GB2312"/>
                <a:ea typeface="楷体_GB2312"/>
                <a:cs typeface="楷体_GB2312"/>
              </a:rPr>
              <a:t>老爷没有事了？</a:t>
            </a:r>
          </a:p>
          <a:p>
            <a:pPr eaLnBrk="1" hangingPunct="1"/>
            <a:r>
              <a:rPr lang="zh-CN" sz="2800" b="1">
                <a:latin typeface="楷体_GB2312"/>
                <a:ea typeface="楷体_GB2312"/>
                <a:cs typeface="楷体_GB2312"/>
              </a:rPr>
              <a:t>周朴园：（指窗）窗户谁叫打开的？</a:t>
            </a:r>
          </a:p>
        </p:txBody>
      </p:sp>
      <p:sp>
        <p:nvSpPr>
          <p:cNvPr id="50181" name="Text Box 5"/>
          <p:cNvSpPr txBox="1">
            <a:spLocks noChangeArrowheads="1"/>
          </p:cNvSpPr>
          <p:nvPr/>
        </p:nvSpPr>
        <p:spPr bwMode="auto">
          <a:xfrm>
            <a:off x="5410200" y="2895600"/>
            <a:ext cx="3962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0000FF"/>
                </a:solidFill>
                <a:latin typeface="Times New Roman" pitchFamily="18" charset="0"/>
                <a:ea typeface="华文新魏" pitchFamily="2" charset="-122"/>
              </a:rPr>
              <a:t>（暗示） </a:t>
            </a:r>
          </a:p>
          <a:p>
            <a:pPr eaLnBrk="1" hangingPunct="1"/>
            <a:r>
              <a:rPr lang="zh-CN" sz="2800" b="1">
                <a:solidFill>
                  <a:srgbClr val="0000FF"/>
                </a:solidFill>
                <a:latin typeface="Times New Roman" pitchFamily="18" charset="0"/>
                <a:ea typeface="华文新魏" pitchFamily="2" charset="-122"/>
              </a:rPr>
              <a:t>（直接推动，节外生枝）</a:t>
            </a:r>
          </a:p>
        </p:txBody>
      </p:sp>
      <p:sp>
        <p:nvSpPr>
          <p:cNvPr id="50182" name="Text Box 6"/>
          <p:cNvSpPr txBox="1">
            <a:spLocks noChangeArrowheads="1"/>
          </p:cNvSpPr>
          <p:nvPr/>
        </p:nvSpPr>
        <p:spPr bwMode="auto">
          <a:xfrm>
            <a:off x="152400" y="4191000"/>
            <a:ext cx="4557713"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a:latin typeface="Times New Roman" pitchFamily="18" charset="0"/>
              </a:rPr>
              <a:t>“</a:t>
            </a:r>
            <a:r>
              <a:rPr lang="zh-CN" sz="2800" b="1">
                <a:latin typeface="Times New Roman" pitchFamily="18" charset="0"/>
              </a:rPr>
              <a:t>我前几天还见着她！”</a:t>
            </a:r>
            <a:endParaRPr lang="zh-CN" sz="2800" b="1">
              <a:solidFill>
                <a:srgbClr val="0000FF"/>
              </a:solidFill>
              <a:latin typeface="Times New Roman" pitchFamily="18" charset="0"/>
              <a:ea typeface="华文新魏" pitchFamily="2" charset="-122"/>
            </a:endParaRPr>
          </a:p>
          <a:p>
            <a:pPr eaLnBrk="1" hangingPunct="1"/>
            <a:r>
              <a:rPr lang="zh-CN" sz="2800" b="1">
                <a:latin typeface="Times New Roman" pitchFamily="18" charset="0"/>
              </a:rPr>
              <a:t>“老爷，你想见一见她么？”</a:t>
            </a:r>
            <a:r>
              <a:rPr lang="zh-CN" sz="2800" b="1">
                <a:solidFill>
                  <a:srgbClr val="0000FF"/>
                </a:solidFill>
                <a:latin typeface="Times New Roman" pitchFamily="18" charset="0"/>
                <a:ea typeface="华文新魏" pitchFamily="2" charset="-122"/>
              </a:rPr>
              <a:t> </a:t>
            </a:r>
          </a:p>
          <a:p>
            <a:pPr eaLnBrk="1" hangingPunct="1"/>
            <a:r>
              <a:rPr lang="zh-CN" sz="2800" b="1">
                <a:latin typeface="Times New Roman" pitchFamily="18" charset="0"/>
              </a:rPr>
              <a:t>“说不定，也许记得”</a:t>
            </a:r>
            <a:r>
              <a:rPr lang="zh-CN" sz="2800" b="1">
                <a:solidFill>
                  <a:srgbClr val="0000FF"/>
                </a:solidFill>
                <a:latin typeface="Times New Roman" pitchFamily="18" charset="0"/>
                <a:ea typeface="华文新魏" pitchFamily="2" charset="-122"/>
              </a:rPr>
              <a:t> </a:t>
            </a:r>
          </a:p>
          <a:p>
            <a:pPr eaLnBrk="1" hangingPunct="1"/>
            <a:r>
              <a:rPr lang="zh-CN" sz="2800" b="1">
                <a:latin typeface="Times New Roman" pitchFamily="18" charset="0"/>
              </a:rPr>
              <a:t>“老爷，没有事了？”</a:t>
            </a:r>
            <a:endParaRPr lang="zh-CN" sz="2800" b="1">
              <a:solidFill>
                <a:srgbClr val="0000FF"/>
              </a:solidFill>
              <a:latin typeface="Times New Roman" pitchFamily="18" charset="0"/>
              <a:ea typeface="华文新魏" pitchFamily="2" charset="-122"/>
            </a:endParaRPr>
          </a:p>
          <a:p>
            <a:pPr eaLnBrk="1" hangingPunct="1"/>
            <a:r>
              <a:rPr lang="zh-CN" altLang="zh-CN" sz="2800" b="1">
                <a:latin typeface="Times New Roman" pitchFamily="18" charset="0"/>
              </a:rPr>
              <a:t>……    ……</a:t>
            </a:r>
          </a:p>
        </p:txBody>
      </p:sp>
      <p:sp>
        <p:nvSpPr>
          <p:cNvPr id="50183" name="Text Box 7"/>
          <p:cNvSpPr txBox="1">
            <a:spLocks noChangeArrowheads="1"/>
          </p:cNvSpPr>
          <p:nvPr/>
        </p:nvSpPr>
        <p:spPr bwMode="auto">
          <a:xfrm>
            <a:off x="4337050" y="4267200"/>
            <a:ext cx="48069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sz="2800" b="1">
                <a:solidFill>
                  <a:srgbClr val="0000FF"/>
                </a:solidFill>
                <a:latin typeface="Times New Roman" pitchFamily="18" charset="0"/>
                <a:ea typeface="华文新魏" pitchFamily="2" charset="-122"/>
              </a:rPr>
              <a:t>（暗示周朴园，使情节继续）</a:t>
            </a:r>
          </a:p>
          <a:p>
            <a:pPr eaLnBrk="1" hangingPunct="1"/>
            <a:r>
              <a:rPr lang="zh-CN" sz="2800" b="1">
                <a:solidFill>
                  <a:srgbClr val="0000FF"/>
                </a:solidFill>
                <a:latin typeface="Times New Roman" pitchFamily="18" charset="0"/>
                <a:ea typeface="华文新魏" pitchFamily="2" charset="-122"/>
              </a:rPr>
              <a:t>（推动情节发展）</a:t>
            </a:r>
          </a:p>
          <a:p>
            <a:pPr eaLnBrk="1" hangingPunct="1"/>
            <a:r>
              <a:rPr lang="zh-CN" sz="2800" b="1">
                <a:solidFill>
                  <a:srgbClr val="0000FF"/>
                </a:solidFill>
                <a:latin typeface="Times New Roman" pitchFamily="18" charset="0"/>
                <a:ea typeface="华文新魏" pitchFamily="2" charset="-122"/>
              </a:rPr>
              <a:t>（提醒周朴园）</a:t>
            </a:r>
          </a:p>
          <a:p>
            <a:pPr eaLnBrk="1" hangingPunct="1"/>
            <a:r>
              <a:rPr lang="zh-CN" sz="2800" b="1">
                <a:solidFill>
                  <a:srgbClr val="0000FF"/>
                </a:solidFill>
                <a:latin typeface="Times New Roman" pitchFamily="18" charset="0"/>
                <a:ea typeface="华文新魏" pitchFamily="2" charset="-122"/>
              </a:rPr>
              <a:t>（强烈的暗示；不问也行）</a:t>
            </a:r>
          </a:p>
        </p:txBody>
      </p:sp>
    </p:spTree>
    <p:extLst>
      <p:ext uri="{BB962C8B-B14F-4D97-AF65-F5344CB8AC3E}">
        <p14:creationId xmlns:p14="http://schemas.microsoft.com/office/powerpoint/2010/main" val="324714498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 calcmode="lin" valueType="num">
                                      <p:cBhvr additive="base">
                                        <p:cTn id="12" dur="500" fill="hold"/>
                                        <p:tgtEl>
                                          <p:spTgt spid="50179"/>
                                        </p:tgtEl>
                                        <p:attrNameLst>
                                          <p:attrName>ppt_x</p:attrName>
                                        </p:attrNameLst>
                                      </p:cBhvr>
                                      <p:tavLst>
                                        <p:tav tm="0">
                                          <p:val>
                                            <p:strVal val="0-#ppt_w/2"/>
                                          </p:val>
                                        </p:tav>
                                        <p:tav tm="100000">
                                          <p:val>
                                            <p:strVal val="#ppt_x"/>
                                          </p:val>
                                        </p:tav>
                                      </p:tavLst>
                                    </p:anim>
                                    <p:anim calcmode="lin" valueType="num">
                                      <p:cBhvr additive="base">
                                        <p:cTn id="13" dur="500" fill="hold"/>
                                        <p:tgtEl>
                                          <p:spTgt spid="5017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0180"/>
                                        </p:tgtEl>
                                        <p:attrNameLst>
                                          <p:attrName>style.visibility</p:attrName>
                                        </p:attrNameLst>
                                      </p:cBhvr>
                                      <p:to>
                                        <p:strVal val="visible"/>
                                      </p:to>
                                    </p:set>
                                    <p:animEffect transition="in" filter="dissolve">
                                      <p:cBhvr>
                                        <p:cTn id="18" dur="500"/>
                                        <p:tgtEl>
                                          <p:spTgt spid="5018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0181"/>
                                        </p:tgtEl>
                                        <p:attrNameLst>
                                          <p:attrName>style.visibility</p:attrName>
                                        </p:attrNameLst>
                                      </p:cBhvr>
                                      <p:to>
                                        <p:strVal val="visible"/>
                                      </p:to>
                                    </p:set>
                                    <p:animEffect transition="in" filter="dissolve">
                                      <p:cBhvr>
                                        <p:cTn id="23" dur="500"/>
                                        <p:tgtEl>
                                          <p:spTgt spid="50181"/>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5" fill="hold" grpId="0" nodeType="clickEffect">
                                  <p:stCondLst>
                                    <p:cond delay="0"/>
                                  </p:stCondLst>
                                  <p:childTnLst>
                                    <p:set>
                                      <p:cBhvr>
                                        <p:cTn id="27" dur="1" fill="hold">
                                          <p:stCondLst>
                                            <p:cond delay="0"/>
                                          </p:stCondLst>
                                        </p:cTn>
                                        <p:tgtEl>
                                          <p:spTgt spid="50182"/>
                                        </p:tgtEl>
                                        <p:attrNameLst>
                                          <p:attrName>style.visibility</p:attrName>
                                        </p:attrNameLst>
                                      </p:cBhvr>
                                      <p:to>
                                        <p:strVal val="visible"/>
                                      </p:to>
                                    </p:set>
                                    <p:animEffect transition="in" filter="checkerboard(down)">
                                      <p:cBhvr>
                                        <p:cTn id="28" dur="500"/>
                                        <p:tgtEl>
                                          <p:spTgt spid="5018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50183"/>
                                        </p:tgtEl>
                                        <p:attrNameLst>
                                          <p:attrName>style.visibility</p:attrName>
                                        </p:attrNameLst>
                                      </p:cBhvr>
                                      <p:to>
                                        <p:strVal val="visible"/>
                                      </p:to>
                                    </p:set>
                                    <p:animEffect transition="in" filter="randombar(horizontal)">
                                      <p:cBhvr>
                                        <p:cTn id="33" dur="500"/>
                                        <p:tgtEl>
                                          <p:spTgt spid="50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P spid="50180" grpId="0"/>
      <p:bldP spid="50181" grpId="0"/>
      <p:bldP spid="50182" grpId="0"/>
      <p:bldP spid="5018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内容占位符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214688"/>
            <a:ext cx="8208912" cy="6633400"/>
          </a:xfrm>
        </p:spPr>
      </p:pic>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2796031"/>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ln>
            <a:solidFill>
              <a:srgbClr val="C00000"/>
            </a:solidFill>
          </a:ln>
        </p:spPr>
        <p:txBody>
          <a:bodyPr/>
          <a:lstStyle/>
          <a:p>
            <a:r>
              <a:rPr lang="en-US" altLang="zh-CN" smtClean="0"/>
              <a:t>1</a:t>
            </a:r>
            <a:r>
              <a:rPr lang="zh-CN" altLang="en-US" smtClean="0"/>
              <a:t>、</a:t>
            </a:r>
            <a:r>
              <a:rPr lang="zh-CN" altLang="zh-CN"/>
              <a:t>整个故事的背景、情节都和雷雨有关</a:t>
            </a:r>
            <a:r>
              <a:rPr lang="zh-CN" altLang="zh-CN" smtClean="0"/>
              <a:t>。</a:t>
            </a:r>
            <a:r>
              <a:rPr lang="en-US" altLang="zh-CN" smtClean="0"/>
              <a:t>2</a:t>
            </a:r>
            <a:r>
              <a:rPr lang="zh-CN" altLang="en-US" smtClean="0"/>
              <a:t>、</a:t>
            </a:r>
            <a:r>
              <a:rPr lang="zh-CN" altLang="zh-CN" smtClean="0"/>
              <a:t>作</a:t>
            </a:r>
            <a:r>
              <a:rPr lang="zh-CN" altLang="zh-CN"/>
              <a:t>者以象征的手法告诉人们，在半殖民地半封建社会沉闷的空气里，一场大雷雨即将到来</a:t>
            </a:r>
            <a:r>
              <a:rPr lang="zh-CN" altLang="zh-CN" smtClean="0"/>
              <a:t>。</a:t>
            </a:r>
            <a:endParaRPr lang="en-US" altLang="zh-CN" smtClean="0"/>
          </a:p>
          <a:p>
            <a:r>
              <a:rPr lang="en-US" altLang="zh-CN" smtClean="0"/>
              <a:t>3</a:t>
            </a:r>
            <a:r>
              <a:rPr lang="zh-CN" altLang="en-US" smtClean="0"/>
              <a:t>、</a:t>
            </a:r>
            <a:r>
              <a:rPr lang="zh-CN" altLang="zh-CN" smtClean="0"/>
              <a:t>这</a:t>
            </a:r>
            <a:r>
              <a:rPr lang="zh-CN" altLang="zh-CN"/>
              <a:t>就深刻地反映了酝酿着一场大变动的中国社会的现实。</a:t>
            </a:r>
          </a:p>
          <a:p>
            <a:endParaRPr lang="zh-CN" altLang="en-US"/>
          </a:p>
        </p:txBody>
      </p:sp>
    </p:spTree>
    <p:extLst>
      <p:ext uri="{BB962C8B-B14F-4D97-AF65-F5344CB8AC3E}">
        <p14:creationId xmlns:p14="http://schemas.microsoft.com/office/powerpoint/2010/main" val="1992104525"/>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Text Box 2"/>
          <p:cNvSpPr txBox="1">
            <a:spLocks noChangeArrowheads="1"/>
          </p:cNvSpPr>
          <p:nvPr/>
        </p:nvSpPr>
        <p:spPr bwMode="auto">
          <a:xfrm>
            <a:off x="683568" y="332656"/>
            <a:ext cx="2590800" cy="771525"/>
          </a:xfrm>
          <a:prstGeom prst="rect">
            <a:avLst/>
          </a:prstGeom>
          <a:noFill/>
          <a:ln w="9525" cmpd="sng">
            <a:solidFill>
              <a:srgbClr val="FF00FF"/>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defRPr/>
            </a:pPr>
            <a:r>
              <a:rPr lang="zh-CN" sz="4400" b="1" smtClean="0">
                <a:solidFill>
                  <a:srgbClr val="008000"/>
                </a:solidFill>
                <a:effectLst>
                  <a:outerShdw blurRad="38100" dist="38100" dir="2700000" algn="tl">
                    <a:srgbClr val="C0C0C0"/>
                  </a:outerShdw>
                </a:effectLst>
                <a:latin typeface="Times New Roman" pitchFamily="18" charset="0"/>
              </a:rPr>
              <a:t>作者简介</a:t>
            </a:r>
          </a:p>
        </p:txBody>
      </p:sp>
      <p:sp>
        <p:nvSpPr>
          <p:cNvPr id="14339" name="Text Box 3"/>
          <p:cNvSpPr txBox="1">
            <a:spLocks noChangeArrowheads="1"/>
          </p:cNvSpPr>
          <p:nvPr/>
        </p:nvSpPr>
        <p:spPr bwMode="auto">
          <a:xfrm>
            <a:off x="395537" y="1414463"/>
            <a:ext cx="8496944" cy="4832092"/>
          </a:xfrm>
          <a:prstGeom prst="rect">
            <a:avLst/>
          </a:prstGeom>
          <a:noFill/>
          <a:ln w="9525" cmpd="sng">
            <a:solidFill>
              <a:srgbClr val="FF00FF"/>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defRPr/>
            </a:pPr>
            <a:r>
              <a:rPr lang="zh-CN" sz="2800" b="1" smtClean="0">
                <a:solidFill>
                  <a:srgbClr val="FF0000"/>
                </a:solidFill>
                <a:latin typeface="Times New Roman" pitchFamily="18" charset="0"/>
              </a:rPr>
              <a:t>曹禺</a:t>
            </a:r>
            <a:r>
              <a:rPr lang="zh-CN" sz="2800" b="1" smtClean="0">
                <a:latin typeface="Times New Roman" pitchFamily="18" charset="0"/>
              </a:rPr>
              <a:t>（</a:t>
            </a:r>
            <a:r>
              <a:rPr lang="zh-CN" altLang="zh-CN" sz="2800" b="1" smtClean="0">
                <a:latin typeface="Times New Roman" pitchFamily="18" charset="0"/>
              </a:rPr>
              <a:t>1910—1996</a:t>
            </a:r>
            <a:r>
              <a:rPr lang="zh-CN" sz="2800" b="1" smtClean="0">
                <a:latin typeface="Times New Roman" pitchFamily="18" charset="0"/>
              </a:rPr>
              <a:t>），原名万家宝，我国杰出的剧作家和“当代语言艺术大师”。</a:t>
            </a:r>
            <a:r>
              <a:rPr lang="zh-CN" altLang="zh-CN" sz="2800" b="1" smtClean="0">
                <a:latin typeface="宋体" pitchFamily="2" charset="-122"/>
              </a:rPr>
              <a:t>1</a:t>
            </a:r>
            <a:r>
              <a:rPr lang="zh-CN" altLang="zh-CN" sz="2800" b="1" smtClean="0">
                <a:effectLst>
                  <a:outerShdw blurRad="38100" dist="38100" dir="2700000" algn="tl">
                    <a:srgbClr val="C0C0C0"/>
                  </a:outerShdw>
                </a:effectLst>
                <a:latin typeface="宋体" pitchFamily="2" charset="-122"/>
              </a:rPr>
              <a:t>910</a:t>
            </a:r>
            <a:r>
              <a:rPr lang="zh-CN" sz="2800" b="1" smtClean="0">
                <a:effectLst>
                  <a:outerShdw blurRad="38100" dist="38100" dir="2700000" algn="tl">
                    <a:srgbClr val="C0C0C0"/>
                  </a:outerShdw>
                </a:effectLst>
                <a:latin typeface="宋体" pitchFamily="2" charset="-122"/>
              </a:rPr>
              <a:t>年生于天津一个没落的官僚家庭，原籍湖北潜江。他是第二次国内革命战争时期出现的有很大成就和广泛影响的剧作家。</a:t>
            </a:r>
            <a:r>
              <a:rPr lang="zh-CN" altLang="zh-CN" sz="2800" b="1" smtClean="0">
                <a:latin typeface="Times New Roman" pitchFamily="18" charset="0"/>
              </a:rPr>
              <a:t>1933</a:t>
            </a:r>
            <a:r>
              <a:rPr lang="zh-CN" sz="2800" b="1" smtClean="0">
                <a:latin typeface="Times New Roman" pitchFamily="18" charset="0"/>
              </a:rPr>
              <a:t>年在</a:t>
            </a:r>
            <a:r>
              <a:rPr lang="zh-CN" altLang="zh-CN" sz="2800" b="1" smtClean="0">
                <a:latin typeface="Times New Roman" pitchFamily="18" charset="0"/>
              </a:rPr>
              <a:t>《</a:t>
            </a:r>
            <a:r>
              <a:rPr lang="zh-CN" sz="2800" b="1" smtClean="0">
                <a:latin typeface="Times New Roman" pitchFamily="18" charset="0"/>
              </a:rPr>
              <a:t>文学季刊</a:t>
            </a:r>
            <a:r>
              <a:rPr lang="zh-CN" altLang="zh-CN" sz="2800" b="1" smtClean="0">
                <a:latin typeface="Times New Roman" pitchFamily="18" charset="0"/>
              </a:rPr>
              <a:t>》</a:t>
            </a:r>
            <a:r>
              <a:rPr lang="zh-CN" sz="2800" b="1" smtClean="0">
                <a:latin typeface="Times New Roman" pitchFamily="18" charset="0"/>
              </a:rPr>
              <a:t>上发表处女作</a:t>
            </a:r>
            <a:r>
              <a:rPr lang="zh-CN" altLang="zh-CN" sz="2800" b="1" smtClean="0">
                <a:latin typeface="Times New Roman" pitchFamily="18" charset="0"/>
              </a:rPr>
              <a:t>《</a:t>
            </a:r>
            <a:r>
              <a:rPr lang="zh-CN" sz="2800" b="1" smtClean="0">
                <a:latin typeface="Times New Roman" pitchFamily="18" charset="0"/>
              </a:rPr>
              <a:t>雷雨</a:t>
            </a:r>
            <a:r>
              <a:rPr lang="zh-CN" altLang="zh-CN" sz="2800" b="1" smtClean="0">
                <a:latin typeface="Times New Roman" pitchFamily="18" charset="0"/>
              </a:rPr>
              <a:t>》</a:t>
            </a:r>
            <a:r>
              <a:rPr lang="zh-CN" sz="2800" b="1" smtClean="0">
                <a:latin typeface="Times New Roman" pitchFamily="18" charset="0"/>
              </a:rPr>
              <a:t>，一举成名。此后又接连创作了</a:t>
            </a:r>
            <a:r>
              <a:rPr lang="zh-CN" altLang="zh-CN" sz="2800" b="1" smtClean="0">
                <a:latin typeface="Times New Roman" pitchFamily="18" charset="0"/>
              </a:rPr>
              <a:t>《</a:t>
            </a:r>
            <a:r>
              <a:rPr lang="zh-CN" sz="2800" b="1" smtClean="0">
                <a:latin typeface="Times New Roman" pitchFamily="18" charset="0"/>
              </a:rPr>
              <a:t>日出</a:t>
            </a:r>
            <a:r>
              <a:rPr lang="zh-CN" altLang="zh-CN" sz="2800" b="1" smtClean="0">
                <a:latin typeface="Times New Roman" pitchFamily="18" charset="0"/>
              </a:rPr>
              <a:t>》</a:t>
            </a:r>
            <a:r>
              <a:rPr lang="zh-CN" sz="2800" b="1" smtClean="0">
                <a:latin typeface="Times New Roman" pitchFamily="18" charset="0"/>
              </a:rPr>
              <a:t>（</a:t>
            </a:r>
            <a:r>
              <a:rPr lang="zh-CN" altLang="zh-CN" sz="2800" b="1" smtClean="0">
                <a:latin typeface="Times New Roman" pitchFamily="18" charset="0"/>
              </a:rPr>
              <a:t>1935</a:t>
            </a:r>
            <a:r>
              <a:rPr lang="zh-CN" sz="2800" b="1" smtClean="0">
                <a:latin typeface="Times New Roman" pitchFamily="18" charset="0"/>
              </a:rPr>
              <a:t>年）</a:t>
            </a:r>
            <a:r>
              <a:rPr lang="zh-CN" altLang="zh-CN" sz="2800" b="1" smtClean="0">
                <a:latin typeface="Times New Roman" pitchFamily="18" charset="0"/>
              </a:rPr>
              <a:t>《</a:t>
            </a:r>
            <a:r>
              <a:rPr lang="zh-CN" sz="2800" b="1" smtClean="0">
                <a:latin typeface="Times New Roman" pitchFamily="18" charset="0"/>
              </a:rPr>
              <a:t>原野</a:t>
            </a:r>
            <a:r>
              <a:rPr lang="zh-CN" altLang="zh-CN" sz="2800" b="1" smtClean="0">
                <a:latin typeface="Times New Roman" pitchFamily="18" charset="0"/>
              </a:rPr>
              <a:t>》</a:t>
            </a:r>
            <a:r>
              <a:rPr lang="zh-CN" sz="2800" b="1" smtClean="0">
                <a:latin typeface="Times New Roman" pitchFamily="18" charset="0"/>
              </a:rPr>
              <a:t>（</a:t>
            </a:r>
            <a:r>
              <a:rPr lang="zh-CN" altLang="zh-CN" sz="2800" b="1" smtClean="0">
                <a:latin typeface="Times New Roman" pitchFamily="18" charset="0"/>
              </a:rPr>
              <a:t>1937</a:t>
            </a:r>
            <a:r>
              <a:rPr lang="zh-CN" sz="2800" b="1" smtClean="0">
                <a:latin typeface="Times New Roman" pitchFamily="18" charset="0"/>
              </a:rPr>
              <a:t>年），从而奠定了在中国戏剧界的大师地位。</a:t>
            </a:r>
            <a:r>
              <a:rPr lang="zh-CN" altLang="zh-CN" sz="2800" b="1" smtClean="0">
                <a:latin typeface="Times New Roman" pitchFamily="18" charset="0"/>
              </a:rPr>
              <a:t>1940</a:t>
            </a:r>
            <a:r>
              <a:rPr lang="zh-CN" sz="2800" b="1" smtClean="0">
                <a:latin typeface="Times New Roman" pitchFamily="18" charset="0"/>
              </a:rPr>
              <a:t>年创作了</a:t>
            </a:r>
            <a:r>
              <a:rPr lang="zh-CN" altLang="zh-CN" sz="2800" b="1" smtClean="0">
                <a:latin typeface="Times New Roman" pitchFamily="18" charset="0"/>
              </a:rPr>
              <a:t>《</a:t>
            </a:r>
            <a:r>
              <a:rPr lang="zh-CN" sz="2800" b="1" smtClean="0">
                <a:latin typeface="Times New Roman" pitchFamily="18" charset="0"/>
              </a:rPr>
              <a:t>北京人</a:t>
            </a:r>
            <a:r>
              <a:rPr lang="zh-CN" altLang="zh-CN" sz="2800" b="1" smtClean="0">
                <a:latin typeface="Times New Roman" pitchFamily="18" charset="0"/>
              </a:rPr>
              <a:t>》</a:t>
            </a:r>
            <a:r>
              <a:rPr lang="zh-CN" sz="2800" b="1" smtClean="0">
                <a:latin typeface="Times New Roman" pitchFamily="18" charset="0"/>
              </a:rPr>
              <a:t>，并且根据巴金的同名小说成功地改编了话剧</a:t>
            </a:r>
            <a:r>
              <a:rPr lang="zh-CN" altLang="zh-CN" sz="2800" b="1" smtClean="0">
                <a:latin typeface="Times New Roman" pitchFamily="18" charset="0"/>
              </a:rPr>
              <a:t>《</a:t>
            </a:r>
            <a:r>
              <a:rPr lang="zh-CN" sz="2800" b="1" smtClean="0">
                <a:latin typeface="Times New Roman" pitchFamily="18" charset="0"/>
              </a:rPr>
              <a:t>家</a:t>
            </a:r>
            <a:r>
              <a:rPr lang="zh-CN" altLang="zh-CN" sz="2800" b="1" smtClean="0">
                <a:latin typeface="Times New Roman" pitchFamily="18" charset="0"/>
              </a:rPr>
              <a:t>》</a:t>
            </a:r>
            <a:r>
              <a:rPr lang="zh-CN" sz="2800" b="1" smtClean="0">
                <a:latin typeface="Times New Roman" pitchFamily="18" charset="0"/>
              </a:rPr>
              <a:t>。解放后，长期担任北京人民艺术剧院院长，这一时期的主要作品为历史剧</a:t>
            </a:r>
            <a:r>
              <a:rPr lang="zh-CN" altLang="zh-CN" sz="2800" b="1" smtClean="0">
                <a:latin typeface="Times New Roman" pitchFamily="18" charset="0"/>
              </a:rPr>
              <a:t>《</a:t>
            </a:r>
            <a:r>
              <a:rPr lang="zh-CN" sz="2800" b="1" smtClean="0">
                <a:latin typeface="Times New Roman" pitchFamily="18" charset="0"/>
              </a:rPr>
              <a:t>胆剑篇</a:t>
            </a:r>
            <a:r>
              <a:rPr lang="zh-CN" altLang="zh-CN" sz="2800" b="1" smtClean="0">
                <a:latin typeface="Times New Roman" pitchFamily="18" charset="0"/>
              </a:rPr>
              <a:t>》</a:t>
            </a:r>
            <a:r>
              <a:rPr lang="zh-CN" sz="2800" b="1" smtClean="0">
                <a:latin typeface="Times New Roman" pitchFamily="18" charset="0"/>
              </a:rPr>
              <a:t>（</a:t>
            </a:r>
            <a:r>
              <a:rPr lang="zh-CN" altLang="zh-CN" sz="2800" b="1" smtClean="0">
                <a:latin typeface="Times New Roman" pitchFamily="18" charset="0"/>
              </a:rPr>
              <a:t>1961</a:t>
            </a:r>
            <a:r>
              <a:rPr lang="zh-CN" sz="2800" b="1" smtClean="0">
                <a:latin typeface="Times New Roman" pitchFamily="18" charset="0"/>
              </a:rPr>
              <a:t>年）和</a:t>
            </a:r>
            <a:r>
              <a:rPr lang="zh-CN" altLang="zh-CN" sz="2800" b="1" smtClean="0">
                <a:latin typeface="Times New Roman" pitchFamily="18" charset="0"/>
              </a:rPr>
              <a:t>《</a:t>
            </a:r>
            <a:r>
              <a:rPr lang="zh-CN" sz="2800" b="1" smtClean="0">
                <a:latin typeface="Times New Roman" pitchFamily="18" charset="0"/>
              </a:rPr>
              <a:t>王昭君</a:t>
            </a:r>
            <a:r>
              <a:rPr lang="zh-CN" altLang="zh-CN" sz="2800" b="1" smtClean="0">
                <a:latin typeface="Times New Roman" pitchFamily="18" charset="0"/>
              </a:rPr>
              <a:t>》</a:t>
            </a:r>
            <a:r>
              <a:rPr lang="zh-CN" sz="2800" b="1" smtClean="0">
                <a:latin typeface="Times New Roman" pitchFamily="18" charset="0"/>
              </a:rPr>
              <a:t>（</a:t>
            </a:r>
            <a:r>
              <a:rPr lang="zh-CN" altLang="zh-CN" sz="2800" b="1" smtClean="0">
                <a:latin typeface="Times New Roman" pitchFamily="18" charset="0"/>
              </a:rPr>
              <a:t>1978</a:t>
            </a:r>
            <a:r>
              <a:rPr lang="zh-CN" sz="2800" b="1" smtClean="0">
                <a:latin typeface="Times New Roman" pitchFamily="18" charset="0"/>
              </a:rPr>
              <a:t>年）。</a:t>
            </a:r>
          </a:p>
        </p:txBody>
      </p:sp>
    </p:spTree>
    <p:extLst>
      <p:ext uri="{BB962C8B-B14F-4D97-AF65-F5344CB8AC3E}">
        <p14:creationId xmlns:p14="http://schemas.microsoft.com/office/powerpoint/2010/main" val="42371545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0-#ppt_w/2"/>
                                          </p:val>
                                        </p:tav>
                                        <p:tav tm="100000">
                                          <p:val>
                                            <p:strVal val="#ppt_x"/>
                                          </p:val>
                                        </p:tav>
                                      </p:tavLst>
                                    </p:anim>
                                    <p:anim calcmode="lin" valueType="num">
                                      <p:cBhvr additive="base">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dissolve">
                                      <p:cBhvr>
                                        <p:cTn id="13"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a:spLocks noGrp="1" noChangeArrowheads="1"/>
          </p:cNvSpPr>
          <p:nvPr>
            <p:ph type="body" idx="4294967295"/>
          </p:nvPr>
        </p:nvSpPr>
        <p:spPr>
          <a:xfrm>
            <a:off x="528638" y="908720"/>
            <a:ext cx="8229600" cy="3816350"/>
          </a:xfrm>
        </p:spPr>
        <p:txBody>
          <a:bodyPr/>
          <a:lstStyle/>
          <a:p>
            <a:pPr marL="0" indent="796925" algn="just" eaLnBrk="1" hangingPunct="1">
              <a:buFontTx/>
              <a:buNone/>
            </a:pPr>
            <a:r>
              <a:rPr lang="zh-CN" altLang="zh-CN" b="1" smtClean="0"/>
              <a:t>1933</a:t>
            </a:r>
            <a:r>
              <a:rPr lang="zh-CN" b="1" smtClean="0"/>
              <a:t>年毕业前夕，年仅</a:t>
            </a:r>
            <a:r>
              <a:rPr lang="zh-CN" altLang="zh-CN" b="1" smtClean="0"/>
              <a:t>23</a:t>
            </a:r>
            <a:r>
              <a:rPr lang="zh-CN" b="1" smtClean="0"/>
              <a:t>岁的曹禺，就完成了他的处女作</a:t>
            </a:r>
            <a:r>
              <a:rPr lang="zh-CN" altLang="zh-CN" b="1" smtClean="0"/>
              <a:t>《</a:t>
            </a:r>
            <a:r>
              <a:rPr lang="zh-CN" b="1" smtClean="0"/>
              <a:t>雷雨</a:t>
            </a:r>
            <a:r>
              <a:rPr lang="zh-CN" altLang="zh-CN" b="1" smtClean="0"/>
              <a:t>》</a:t>
            </a:r>
            <a:r>
              <a:rPr lang="zh-CN" b="1" smtClean="0"/>
              <a:t>。继而又发表了</a:t>
            </a:r>
            <a:r>
              <a:rPr lang="zh-CN" altLang="zh-CN" b="1" smtClean="0"/>
              <a:t>《</a:t>
            </a:r>
            <a:r>
              <a:rPr lang="zh-CN" b="1" smtClean="0"/>
              <a:t>日出</a:t>
            </a:r>
            <a:r>
              <a:rPr lang="zh-CN" altLang="zh-CN" b="1" smtClean="0"/>
              <a:t>》</a:t>
            </a:r>
            <a:r>
              <a:rPr lang="zh-CN" b="1" smtClean="0"/>
              <a:t>（</a:t>
            </a:r>
            <a:r>
              <a:rPr lang="zh-CN" altLang="zh-CN" b="1" smtClean="0"/>
              <a:t>1936</a:t>
            </a:r>
            <a:r>
              <a:rPr lang="zh-CN" b="1" smtClean="0"/>
              <a:t>）、</a:t>
            </a:r>
            <a:r>
              <a:rPr lang="zh-CN" altLang="zh-CN" b="1" smtClean="0"/>
              <a:t>《</a:t>
            </a:r>
            <a:r>
              <a:rPr lang="zh-CN" b="1" smtClean="0"/>
              <a:t>原野</a:t>
            </a:r>
            <a:r>
              <a:rPr lang="zh-CN" altLang="zh-CN" b="1" smtClean="0"/>
              <a:t>》</a:t>
            </a:r>
            <a:r>
              <a:rPr lang="zh-CN" b="1" smtClean="0"/>
              <a:t>（</a:t>
            </a:r>
            <a:r>
              <a:rPr lang="zh-CN" altLang="zh-CN" b="1" smtClean="0"/>
              <a:t>1937</a:t>
            </a:r>
            <a:r>
              <a:rPr lang="zh-CN" b="1" smtClean="0"/>
              <a:t>）。他的三部曲，犹如一道道的丰碑，矗立在中国的剧坛上，从而决定了曹禺在中国话剧发展上，特别是话剧文学上的奠基地位。</a:t>
            </a:r>
            <a:endParaRPr lang="zh-CN" smtClean="0"/>
          </a:p>
        </p:txBody>
      </p:sp>
    </p:spTree>
    <p:extLst>
      <p:ext uri="{BB962C8B-B14F-4D97-AF65-F5344CB8AC3E}">
        <p14:creationId xmlns:p14="http://schemas.microsoft.com/office/powerpoint/2010/main" val="1755983078"/>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16386" name="Rectangle 2"/>
          <p:cNvSpPr>
            <a:spLocks noGrp="1" noChangeArrowheads="1"/>
          </p:cNvSpPr>
          <p:nvPr>
            <p:ph type="body" idx="4294967295"/>
          </p:nvPr>
        </p:nvSpPr>
        <p:spPr>
          <a:xfrm>
            <a:off x="0" y="381000"/>
            <a:ext cx="8567738" cy="6130925"/>
          </a:xfrm>
        </p:spPr>
        <p:txBody>
          <a:bodyPr>
            <a:normAutofit lnSpcReduction="10000"/>
          </a:bodyPr>
          <a:lstStyle/>
          <a:p>
            <a:pPr eaLnBrk="1" hangingPunct="1">
              <a:buFontTx/>
              <a:buNone/>
            </a:pPr>
            <a:r>
              <a:rPr lang="zh-CN" b="1" smtClean="0">
                <a:latin typeface="楷体_GB2312"/>
                <a:ea typeface="楷体_GB2312"/>
                <a:cs typeface="楷体_GB2312"/>
              </a:rPr>
              <a:t>创作背景： </a:t>
            </a:r>
            <a:r>
              <a:rPr lang="zh-CN" b="1" smtClean="0">
                <a:solidFill>
                  <a:srgbClr val="FF0000"/>
                </a:solidFill>
                <a:latin typeface="楷体_GB2312"/>
                <a:ea typeface="楷体_GB2312"/>
                <a:cs typeface="楷体_GB2312"/>
              </a:rPr>
              <a:t>四幕</a:t>
            </a:r>
            <a:r>
              <a:rPr lang="zh-CN" b="1" smtClean="0">
                <a:latin typeface="楷体_GB2312"/>
                <a:ea typeface="楷体_GB2312"/>
                <a:cs typeface="楷体_GB2312"/>
              </a:rPr>
              <a:t>话剧</a:t>
            </a:r>
            <a:r>
              <a:rPr lang="zh-CN" altLang="zh-CN" b="1" smtClean="0">
                <a:latin typeface="楷体_GB2312"/>
                <a:ea typeface="楷体_GB2312"/>
                <a:cs typeface="楷体_GB2312"/>
              </a:rPr>
              <a:t>《</a:t>
            </a:r>
            <a:r>
              <a:rPr lang="zh-CN" b="1" smtClean="0">
                <a:latin typeface="楷体_GB2312"/>
                <a:ea typeface="楷体_GB2312"/>
                <a:cs typeface="楷体_GB2312"/>
              </a:rPr>
              <a:t>雷雨</a:t>
            </a:r>
            <a:r>
              <a:rPr lang="zh-CN" altLang="zh-CN" b="1" smtClean="0">
                <a:latin typeface="楷体_GB2312"/>
                <a:ea typeface="楷体_GB2312"/>
                <a:cs typeface="楷体_GB2312"/>
              </a:rPr>
              <a:t>》</a:t>
            </a:r>
            <a:r>
              <a:rPr lang="zh-CN" b="1" smtClean="0">
                <a:latin typeface="楷体_GB2312"/>
                <a:ea typeface="楷体_GB2312"/>
                <a:cs typeface="楷体_GB2312"/>
              </a:rPr>
              <a:t>写于</a:t>
            </a:r>
            <a:r>
              <a:rPr lang="zh-CN" altLang="zh-CN" b="1" u="sng" smtClean="0">
                <a:latin typeface="楷体_GB2312"/>
                <a:ea typeface="楷体_GB2312"/>
                <a:cs typeface="楷体_GB2312"/>
              </a:rPr>
              <a:t>1933</a:t>
            </a:r>
            <a:r>
              <a:rPr lang="zh-CN" b="1" smtClean="0">
                <a:latin typeface="楷体_GB2312"/>
                <a:ea typeface="楷体_GB2312"/>
                <a:cs typeface="楷体_GB2312"/>
              </a:rPr>
              <a:t>年，次年，在</a:t>
            </a:r>
            <a:r>
              <a:rPr lang="zh-CN" altLang="zh-CN" b="1" smtClean="0">
                <a:latin typeface="楷体_GB2312"/>
                <a:ea typeface="楷体_GB2312"/>
                <a:cs typeface="楷体_GB2312"/>
              </a:rPr>
              <a:t>《</a:t>
            </a:r>
            <a:r>
              <a:rPr lang="zh-CN" b="1" smtClean="0">
                <a:latin typeface="楷体_GB2312"/>
                <a:ea typeface="楷体_GB2312"/>
                <a:cs typeface="楷体_GB2312"/>
              </a:rPr>
              <a:t>文学季刊</a:t>
            </a:r>
            <a:r>
              <a:rPr lang="zh-CN" altLang="zh-CN" b="1" smtClean="0">
                <a:latin typeface="楷体_GB2312"/>
                <a:ea typeface="楷体_GB2312"/>
                <a:cs typeface="楷体_GB2312"/>
              </a:rPr>
              <a:t>》</a:t>
            </a:r>
            <a:r>
              <a:rPr lang="zh-CN" b="1" smtClean="0">
                <a:latin typeface="楷体_GB2312"/>
                <a:ea typeface="楷体_GB2312"/>
                <a:cs typeface="楷体_GB2312"/>
              </a:rPr>
              <a:t>第一卷第三期正式发表。</a:t>
            </a:r>
          </a:p>
          <a:p>
            <a:pPr eaLnBrk="1" hangingPunct="1">
              <a:buFontTx/>
              <a:buNone/>
            </a:pPr>
            <a:r>
              <a:rPr lang="zh-CN" altLang="zh-CN" b="1" smtClean="0">
                <a:latin typeface="楷体_GB2312"/>
                <a:ea typeface="楷体_GB2312"/>
                <a:cs typeface="楷体_GB2312"/>
              </a:rPr>
              <a:t>     </a:t>
            </a:r>
            <a:r>
              <a:rPr lang="zh-CN" b="1" smtClean="0">
                <a:latin typeface="楷体_GB2312"/>
                <a:ea typeface="楷体_GB2312"/>
                <a:cs typeface="楷体_GB2312"/>
              </a:rPr>
              <a:t>作者当时</a:t>
            </a:r>
            <a:r>
              <a:rPr lang="zh-CN" b="1" u="sng" smtClean="0">
                <a:latin typeface="楷体_GB2312"/>
                <a:ea typeface="楷体_GB2312"/>
                <a:cs typeface="楷体_GB2312"/>
              </a:rPr>
              <a:t>二十三</a:t>
            </a:r>
            <a:r>
              <a:rPr lang="zh-CN" b="1" smtClean="0">
                <a:latin typeface="楷体_GB2312"/>
                <a:ea typeface="楷体_GB2312"/>
                <a:cs typeface="楷体_GB2312"/>
              </a:rPr>
              <a:t>岁，他从自己青少年时期熟悉的社会圈子中，在常见的</a:t>
            </a:r>
            <a:r>
              <a:rPr lang="zh-CN" b="1" u="sng" smtClean="0">
                <a:latin typeface="楷体_GB2312"/>
                <a:ea typeface="楷体_GB2312"/>
                <a:cs typeface="楷体_GB2312"/>
              </a:rPr>
              <a:t>始乱终弃</a:t>
            </a:r>
            <a:r>
              <a:rPr lang="zh-CN" b="1" smtClean="0">
                <a:latin typeface="楷体_GB2312"/>
                <a:ea typeface="楷体_GB2312"/>
                <a:cs typeface="楷体_GB2312"/>
              </a:rPr>
              <a:t>乃至</a:t>
            </a:r>
            <a:r>
              <a:rPr lang="zh-CN" b="1" u="sng" smtClean="0">
                <a:latin typeface="楷体_GB2312"/>
                <a:ea typeface="楷体_GB2312"/>
                <a:cs typeface="楷体_GB2312"/>
              </a:rPr>
              <a:t>乱伦</a:t>
            </a:r>
            <a:r>
              <a:rPr lang="zh-CN" b="1" smtClean="0">
                <a:latin typeface="楷体_GB2312"/>
                <a:ea typeface="楷体_GB2312"/>
                <a:cs typeface="楷体_GB2312"/>
              </a:rPr>
              <a:t>的社会现象中，提取出</a:t>
            </a:r>
            <a:r>
              <a:rPr lang="zh-CN" altLang="zh-CN" b="1" smtClean="0">
                <a:latin typeface="楷体_GB2312"/>
                <a:ea typeface="楷体_GB2312"/>
                <a:cs typeface="楷体_GB2312"/>
              </a:rPr>
              <a:t>《</a:t>
            </a:r>
            <a:r>
              <a:rPr lang="zh-CN" b="1" smtClean="0">
                <a:latin typeface="楷体_GB2312"/>
                <a:ea typeface="楷体_GB2312"/>
                <a:cs typeface="楷体_GB2312"/>
              </a:rPr>
              <a:t>雷雨</a:t>
            </a:r>
            <a:r>
              <a:rPr lang="zh-CN" altLang="zh-CN" b="1" smtClean="0">
                <a:latin typeface="楷体_GB2312"/>
                <a:ea typeface="楷体_GB2312"/>
                <a:cs typeface="楷体_GB2312"/>
              </a:rPr>
              <a:t>》</a:t>
            </a:r>
            <a:r>
              <a:rPr lang="zh-CN" b="1" smtClean="0">
                <a:latin typeface="楷体_GB2312"/>
                <a:ea typeface="楷体_GB2312"/>
                <a:cs typeface="楷体_GB2312"/>
              </a:rPr>
              <a:t>的题材，开掘出具有</a:t>
            </a:r>
            <a:r>
              <a:rPr lang="zh-CN" b="1" u="sng" smtClean="0">
                <a:latin typeface="楷体_GB2312"/>
                <a:ea typeface="楷体_GB2312"/>
                <a:cs typeface="楷体_GB2312"/>
              </a:rPr>
              <a:t>时代特点</a:t>
            </a:r>
            <a:r>
              <a:rPr lang="zh-CN" b="1" smtClean="0">
                <a:latin typeface="楷体_GB2312"/>
                <a:ea typeface="楷体_GB2312"/>
                <a:cs typeface="楷体_GB2312"/>
              </a:rPr>
              <a:t>的社会悲剧。</a:t>
            </a:r>
          </a:p>
          <a:p>
            <a:pPr eaLnBrk="1" hangingPunct="1">
              <a:buFontTx/>
              <a:buNone/>
            </a:pPr>
            <a:r>
              <a:rPr lang="zh-CN" b="1" smtClean="0">
                <a:latin typeface="楷体_GB2312"/>
                <a:ea typeface="楷体_GB2312"/>
                <a:cs typeface="楷体_GB2312"/>
              </a:rPr>
              <a:t>    </a:t>
            </a:r>
            <a:r>
              <a:rPr lang="zh-CN" altLang="zh-CN" b="1" smtClean="0">
                <a:latin typeface="楷体_GB2312"/>
                <a:ea typeface="楷体_GB2312"/>
                <a:cs typeface="楷体_GB2312"/>
              </a:rPr>
              <a:t>《</a:t>
            </a:r>
            <a:r>
              <a:rPr lang="zh-CN" b="1" smtClean="0">
                <a:latin typeface="楷体_GB2312"/>
                <a:ea typeface="楷体_GB2312"/>
                <a:cs typeface="楷体_GB2312"/>
              </a:rPr>
              <a:t>雷雨</a:t>
            </a:r>
            <a:r>
              <a:rPr lang="zh-CN" altLang="zh-CN" b="1" smtClean="0">
                <a:latin typeface="楷体_GB2312"/>
                <a:ea typeface="楷体_GB2312"/>
                <a:cs typeface="楷体_GB2312"/>
              </a:rPr>
              <a:t>》</a:t>
            </a:r>
            <a:r>
              <a:rPr lang="zh-CN" b="1" smtClean="0">
                <a:latin typeface="楷体_GB2312"/>
                <a:ea typeface="楷体_GB2312"/>
                <a:cs typeface="楷体_GB2312"/>
              </a:rPr>
              <a:t>是一部杰出的现实主义</a:t>
            </a:r>
            <a:r>
              <a:rPr lang="zh-CN" b="1" u="sng" smtClean="0">
                <a:latin typeface="楷体_GB2312"/>
                <a:ea typeface="楷体_GB2312"/>
                <a:cs typeface="楷体_GB2312"/>
              </a:rPr>
              <a:t>悲剧</a:t>
            </a:r>
            <a:r>
              <a:rPr lang="zh-CN" b="1" smtClean="0">
                <a:latin typeface="楷体_GB2312"/>
                <a:ea typeface="楷体_GB2312"/>
                <a:cs typeface="楷体_GB2312"/>
              </a:rPr>
              <a:t>，它通过描写一个具有浓厚</a:t>
            </a:r>
            <a:r>
              <a:rPr lang="zh-CN" b="1" u="sng" smtClean="0">
                <a:latin typeface="楷体_GB2312"/>
                <a:ea typeface="楷体_GB2312"/>
                <a:cs typeface="楷体_GB2312"/>
              </a:rPr>
              <a:t>封建</a:t>
            </a:r>
            <a:r>
              <a:rPr lang="zh-CN" b="1" smtClean="0">
                <a:latin typeface="楷体_GB2312"/>
                <a:ea typeface="楷体_GB2312"/>
                <a:cs typeface="楷体_GB2312"/>
              </a:rPr>
              <a:t>色彩的资本家</a:t>
            </a:r>
            <a:r>
              <a:rPr lang="zh-CN" b="1" u="sng" smtClean="0">
                <a:latin typeface="楷体_GB2312"/>
                <a:ea typeface="楷体_GB2312"/>
                <a:cs typeface="楷体_GB2312"/>
              </a:rPr>
              <a:t>周朴园</a:t>
            </a:r>
            <a:r>
              <a:rPr lang="zh-CN" b="1" smtClean="0">
                <a:latin typeface="楷体_GB2312"/>
                <a:ea typeface="楷体_GB2312"/>
                <a:cs typeface="楷体_GB2312"/>
              </a:rPr>
              <a:t>的</a:t>
            </a:r>
            <a:r>
              <a:rPr lang="zh-CN" b="1" u="sng" smtClean="0">
                <a:latin typeface="楷体_GB2312"/>
                <a:ea typeface="楷体_GB2312"/>
                <a:cs typeface="楷体_GB2312"/>
              </a:rPr>
              <a:t>家庭内部</a:t>
            </a:r>
            <a:r>
              <a:rPr lang="zh-CN" b="1" smtClean="0">
                <a:latin typeface="楷体_GB2312"/>
                <a:ea typeface="楷体_GB2312"/>
                <a:cs typeface="楷体_GB2312"/>
              </a:rPr>
              <a:t>纠葛和</a:t>
            </a:r>
            <a:r>
              <a:rPr lang="zh-CN" b="1" u="sng" smtClean="0">
                <a:latin typeface="楷体_GB2312"/>
                <a:ea typeface="楷体_GB2312"/>
                <a:cs typeface="楷体_GB2312"/>
              </a:rPr>
              <a:t>周鲁两家</a:t>
            </a:r>
            <a:r>
              <a:rPr lang="zh-CN" b="1" smtClean="0">
                <a:latin typeface="楷体_GB2312"/>
                <a:ea typeface="楷体_GB2312"/>
                <a:cs typeface="楷体_GB2312"/>
              </a:rPr>
              <a:t>的矛盾冲突，深刻地揭露了</a:t>
            </a:r>
            <a:r>
              <a:rPr lang="zh-CN" b="1" u="sng" smtClean="0">
                <a:latin typeface="楷体_GB2312"/>
                <a:ea typeface="楷体_GB2312"/>
                <a:cs typeface="楷体_GB2312"/>
              </a:rPr>
              <a:t>反动资产阶级</a:t>
            </a:r>
            <a:r>
              <a:rPr lang="zh-CN" b="1" smtClean="0">
                <a:latin typeface="楷体_GB2312"/>
                <a:ea typeface="楷体_GB2312"/>
                <a:cs typeface="楷体_GB2312"/>
              </a:rPr>
              <a:t>的罪恶本性，反映了廿世纪</a:t>
            </a:r>
            <a:r>
              <a:rPr lang="zh-CN" altLang="zh-CN" b="1" u="sng" smtClean="0">
                <a:latin typeface="楷体_GB2312"/>
                <a:ea typeface="楷体_GB2312"/>
                <a:cs typeface="楷体_GB2312"/>
              </a:rPr>
              <a:t>20</a:t>
            </a:r>
            <a:r>
              <a:rPr lang="zh-CN" b="1" smtClean="0">
                <a:latin typeface="楷体_GB2312"/>
                <a:ea typeface="楷体_GB2312"/>
                <a:cs typeface="楷体_GB2312"/>
              </a:rPr>
              <a:t>年代末到</a:t>
            </a:r>
            <a:r>
              <a:rPr lang="zh-CN" altLang="zh-CN" b="1" u="sng" smtClean="0">
                <a:latin typeface="楷体_GB2312"/>
                <a:ea typeface="楷体_GB2312"/>
                <a:cs typeface="楷体_GB2312"/>
              </a:rPr>
              <a:t>30</a:t>
            </a:r>
            <a:r>
              <a:rPr lang="zh-CN" b="1" smtClean="0">
                <a:latin typeface="楷体_GB2312"/>
                <a:ea typeface="楷体_GB2312"/>
                <a:cs typeface="楷体_GB2312"/>
              </a:rPr>
              <a:t>年代初的中国社会现实。</a:t>
            </a:r>
          </a:p>
        </p:txBody>
      </p:sp>
    </p:spTree>
    <p:extLst>
      <p:ext uri="{BB962C8B-B14F-4D97-AF65-F5344CB8AC3E}">
        <p14:creationId xmlns:p14="http://schemas.microsoft.com/office/powerpoint/2010/main" val="12130302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38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638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63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4" name="Text Box 6"/>
          <p:cNvSpPr txBox="1">
            <a:spLocks noChangeArrowheads="1"/>
          </p:cNvSpPr>
          <p:nvPr/>
        </p:nvSpPr>
        <p:spPr bwMode="auto">
          <a:xfrm>
            <a:off x="323850" y="114300"/>
            <a:ext cx="3312046" cy="584775"/>
          </a:xfrm>
          <a:prstGeom prst="rect">
            <a:avLst/>
          </a:prstGeom>
          <a:solidFill>
            <a:schemeClr val="bg1"/>
          </a:solidFill>
          <a:ln>
            <a:noFill/>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pPr>
            <a:r>
              <a:rPr lang="zh-CN" sz="3200" b="1">
                <a:solidFill>
                  <a:srgbClr val="FF0000"/>
                </a:solidFill>
                <a:latin typeface="Times New Roman" pitchFamily="18" charset="0"/>
              </a:rPr>
              <a:t>整体感</a:t>
            </a:r>
            <a:r>
              <a:rPr lang="zh-CN" sz="3200" b="1" smtClean="0">
                <a:solidFill>
                  <a:srgbClr val="FF0000"/>
                </a:solidFill>
                <a:latin typeface="Times New Roman" pitchFamily="18" charset="0"/>
              </a:rPr>
              <a:t>知</a:t>
            </a:r>
            <a:r>
              <a:rPr lang="zh-CN" altLang="en-US" sz="3200" b="1" smtClean="0">
                <a:solidFill>
                  <a:srgbClr val="FF0000"/>
                </a:solidFill>
                <a:latin typeface="Times New Roman" pitchFamily="18" charset="0"/>
              </a:rPr>
              <a:t>剧情</a:t>
            </a:r>
            <a:endParaRPr lang="zh-CN" sz="3200" b="1">
              <a:solidFill>
                <a:srgbClr val="FF0000"/>
              </a:solidFill>
              <a:latin typeface="Times New Roman" pitchFamily="18" charset="0"/>
            </a:endParaRPr>
          </a:p>
        </p:txBody>
      </p:sp>
      <p:sp>
        <p:nvSpPr>
          <p:cNvPr id="2" name="TextBox 1"/>
          <p:cNvSpPr txBox="1"/>
          <p:nvPr/>
        </p:nvSpPr>
        <p:spPr>
          <a:xfrm>
            <a:off x="179512" y="699075"/>
            <a:ext cx="8856984" cy="6555641"/>
          </a:xfrm>
          <a:prstGeom prst="rect">
            <a:avLst/>
          </a:prstGeom>
          <a:noFill/>
        </p:spPr>
        <p:txBody>
          <a:bodyPr wrap="square" rtlCol="0">
            <a:spAutoFit/>
          </a:bodyPr>
          <a:lstStyle/>
          <a:p>
            <a:r>
              <a:rPr lang="zh-CN" altLang="en-US" sz="2800" b="1"/>
              <a:t>某矿董事长周朴园，年轻时遗弃了为他已生二子的婢女侍萍,长子周萍留在周家,侍萍携次子投河遇救，离乡远走。周误以为她已死。后周家亦北迁，与侍萍再嫁的鲁家共居一地，互不相知。鲁家父女皆在周家为仆，次子大海在矿上做工，繁漪与长子周萍有私情，后知周萍爱四凤，繁漪欲遣去四凤乃召来侍萍，两家关系始被揭开。周萍与四凤知为异父同母兄妹，双双自杀。繁漪之子周冲为救四凤触电身亡。大海为罢工代表在周家受辱，逃奔而去。侍萍与繁漪不堪重压,一呆一疯,只剩下周朴园茕茕孑立形影相吊。作者在这常见的"始乱终弃"和"乱伦"的社会现象中，开掘出有时代特点的社会悲剧。他在剧中写了尖锐的思想冲突和阶级压迫与斗争，但主要是描写新旧交替时期3个不同阶层、不同性格的女性,以不同的方式对命运做的抗争和她们走向毁灭的悲剧结局。</a:t>
            </a:r>
          </a:p>
          <a:p>
            <a:endParaRPr lang="zh-CN" altLang="en-US" sz="2800"/>
          </a:p>
        </p:txBody>
      </p:sp>
    </p:spTree>
    <p:extLst>
      <p:ext uri="{BB962C8B-B14F-4D97-AF65-F5344CB8AC3E}">
        <p14:creationId xmlns:p14="http://schemas.microsoft.com/office/powerpoint/2010/main" val="2481479370"/>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219</Paragraphs>
  <Slides>38</Slides>
  <Notes>0</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38</vt:i4>
      </vt:variant>
    </vt:vector>
  </HeadingPairs>
  <TitlesOfParts>
    <vt:vector baseType="lpstr" size="57">
      <vt:lpstr>Arial</vt:lpstr>
      <vt:lpstr>Calibri</vt:lpstr>
      <vt:lpstr>微软雅黑</vt:lpstr>
      <vt:lpstr>宋体</vt:lpstr>
      <vt:lpstr>Times New Roman</vt:lpstr>
      <vt:lpstr>楷体_GB2312</vt:lpstr>
      <vt:lpstr>华文仿宋</vt:lpstr>
      <vt:lpstr>方正隶二简体</vt:lpstr>
      <vt:lpstr>黑体</vt:lpstr>
      <vt:lpstr>隶书</vt:lpstr>
      <vt:lpstr>华文中宋</vt:lpstr>
      <vt:lpstr>华文楷体</vt:lpstr>
      <vt:lpstr>迷你简启体</vt:lpstr>
      <vt:lpstr>Tahoma</vt:lpstr>
      <vt:lpstr>Wingdings</vt:lpstr>
      <vt:lpstr>华文新魏</vt:lpstr>
      <vt:lpstr>华文彩云</vt:lpstr>
      <vt:lpstr>华文行楷</vt:lpstr>
      <vt:lpstr>Office 主题</vt:lpstr>
      <vt:lpstr>部编教材高一下册第二单元</vt:lpstr>
      <vt:lpstr>学习目标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本课—四幕中的第二幕和        四场中的第二场</vt:lpstr>
      <vt:lpstr>PowerPoint Presentation</vt:lpstr>
      <vt:lpstr>PowerPoint Presentation</vt:lpstr>
      <vt:lpstr>戏剧冲突</vt:lpstr>
      <vt:lpstr>PowerPoint Presentation</vt:lpstr>
      <vt:lpstr>PowerPoint Presentation</vt:lpstr>
      <vt:lpstr>PowerPoint Presentation</vt:lpstr>
      <vt:lpstr>PowerPoint Presentation</vt:lpstr>
      <vt:lpstr>PowerPoint Presentation</vt:lpstr>
      <vt:lpstr>PowerPoint Presentation</vt:lpstr>
      <vt:lpstr>周朴园对侍萍有没有感情？</vt:lpstr>
      <vt:lpstr>周朴园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2021-03-03T18:48:02.810</cp:lastPrinted>
  <dcterms:created xsi:type="dcterms:W3CDTF">2021-03-03T18:48:02Z</dcterms:created>
  <dcterms:modified xsi:type="dcterms:W3CDTF">2021-03-03T10:48:08Z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